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68" r:id="rId17"/>
    <p:sldId id="269" r:id="rId18"/>
    <p:sldId id="270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0536-41AB-4658-A35E-76B982277B7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7BB9-8F03-4B11-9629-A0A6310EFA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Sridhar Narayan</a:t>
            </a:r>
          </a:p>
          <a:p>
            <a:r>
              <a:rPr lang="en-US" smtClean="0"/>
              <a:t>narayans@uncw.edu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 a relation R,  A -&gt; B and A is not a candidate key for R, then R will involve some redundancy.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32004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2362200" y="3429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362200" y="4267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400800" y="3581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5800" y="34290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" y="46482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5029200" y="3657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38200" y="4876800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Intuitively, all functional dependencies in a relation should involve candidate keys to eliminate redundancy</a:t>
            </a:r>
            <a:endParaRPr lang="en-US" sz="2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00800" y="4267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001000" y="357124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that utilizes functional dependencies to identify relation schemas that have an undesirable form (redundancy) and </a:t>
            </a:r>
            <a:r>
              <a:rPr lang="en-US" b="1" u="sng" dirty="0" smtClean="0"/>
              <a:t>decomposes</a:t>
            </a:r>
            <a:r>
              <a:rPr lang="en-US" dirty="0" smtClean="0"/>
              <a:t> them into smaller schema in which the redundancy has been eliminated.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Decomposition should be</a:t>
            </a:r>
          </a:p>
          <a:p>
            <a:pPr lvl="1"/>
            <a:r>
              <a:rPr lang="en-US" dirty="0" smtClean="0"/>
              <a:t>Lossless join</a:t>
            </a:r>
          </a:p>
          <a:p>
            <a:pPr lvl="2"/>
            <a:r>
              <a:rPr lang="en-US" dirty="0" smtClean="0"/>
              <a:t>Allow exact recovery of the original schema (without spurious </a:t>
            </a:r>
            <a:r>
              <a:rPr lang="en-US" dirty="0" err="1" smtClean="0"/>
              <a:t>tuples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Dependency preserving</a:t>
            </a:r>
          </a:p>
          <a:p>
            <a:pPr lvl="2"/>
            <a:r>
              <a:rPr lang="en-US" dirty="0" smtClean="0"/>
              <a:t>Allow dependencies to be checked without requiring a join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Lossy</a:t>
            </a:r>
            <a:r>
              <a:rPr lang="en-US" dirty="0" smtClean="0"/>
              <a:t> decomposition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883137"/>
              </p:ext>
            </p:extLst>
          </p:nvPr>
        </p:nvGraphicFramePr>
        <p:xfrm>
          <a:off x="228600" y="4404360"/>
          <a:ext cx="415137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082643"/>
              </p:ext>
            </p:extLst>
          </p:nvPr>
        </p:nvGraphicFramePr>
        <p:xfrm>
          <a:off x="5181600" y="4404360"/>
          <a:ext cx="3733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</a:t>
                      </a:r>
                      <a:r>
                        <a:rPr lang="en-US" baseline="0" dirty="0" smtClean="0"/>
                        <a:t>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935059"/>
              </p:ext>
            </p:extLst>
          </p:nvPr>
        </p:nvGraphicFramePr>
        <p:xfrm>
          <a:off x="457200" y="67595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</a:t>
                      </a:r>
                      <a:r>
                        <a:rPr lang="en-US" baseline="0" dirty="0" smtClean="0"/>
                        <a:t>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 rot="2110377">
            <a:off x="3958133" y="2140952"/>
            <a:ext cx="381000" cy="2308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9595503">
            <a:off x="5404547" y="2140951"/>
            <a:ext cx="381000" cy="2308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join to recover original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</a:t>
                      </a:r>
                      <a:r>
                        <a:rPr lang="en-US" baseline="0" dirty="0" smtClean="0"/>
                        <a:t>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4958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Heath’s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relation R = {A,B,C} where A,B,C are </a:t>
            </a:r>
            <a:r>
              <a:rPr lang="en-US" u="sng" dirty="0" smtClean="0"/>
              <a:t>attribute sets</a:t>
            </a:r>
          </a:p>
          <a:p>
            <a:r>
              <a:rPr lang="en-US" dirty="0"/>
              <a:t>a</a:t>
            </a:r>
            <a:r>
              <a:rPr lang="en-US" dirty="0" smtClean="0"/>
              <a:t>nd A -&gt; B</a:t>
            </a:r>
          </a:p>
          <a:p>
            <a:r>
              <a:rPr lang="en-US" dirty="0" smtClean="0"/>
              <a:t>then R</a:t>
            </a:r>
            <a:r>
              <a:rPr lang="en-US" baseline="-25000" dirty="0" smtClean="0"/>
              <a:t>1</a:t>
            </a:r>
            <a:r>
              <a:rPr lang="en-US" dirty="0" smtClean="0"/>
              <a:t>= {A, B} and R</a:t>
            </a:r>
            <a:r>
              <a:rPr lang="en-US" baseline="-25000" dirty="0" smtClean="0"/>
              <a:t>2</a:t>
            </a:r>
            <a:r>
              <a:rPr lang="en-US" dirty="0" smtClean="0"/>
              <a:t> = {A, C} represents a lossless join decomposition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normal form – 1NF</a:t>
            </a:r>
          </a:p>
          <a:p>
            <a:r>
              <a:rPr lang="en-US" dirty="0" smtClean="0"/>
              <a:t>Second normal form – 2NF</a:t>
            </a:r>
          </a:p>
          <a:p>
            <a:r>
              <a:rPr lang="en-US" dirty="0" smtClean="0"/>
              <a:t>Third normal form – 3NF</a:t>
            </a:r>
          </a:p>
          <a:p>
            <a:r>
              <a:rPr lang="en-US" dirty="0" smtClean="0"/>
              <a:t>Boyce-</a:t>
            </a:r>
            <a:r>
              <a:rPr lang="en-US" dirty="0" err="1" smtClean="0"/>
              <a:t>Codd</a:t>
            </a:r>
            <a:r>
              <a:rPr lang="en-US" dirty="0" smtClean="0"/>
              <a:t> Normal Form - BCNF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6553200" y="1752600"/>
            <a:ext cx="533400" cy="2057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19050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Increasingly stringent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Forms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1447800"/>
            <a:ext cx="7467600" cy="381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7400" y="1981200"/>
            <a:ext cx="5029200" cy="2667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514600"/>
            <a:ext cx="3200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2819400"/>
            <a:ext cx="12954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1NF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289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2NF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3NF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3048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BCNF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Relation is in 1NF if all attribute values are atomic (By definition, all relations are in 1NF)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539783"/>
              </p:ext>
            </p:extLst>
          </p:nvPr>
        </p:nvGraphicFramePr>
        <p:xfrm>
          <a:off x="1066800" y="2819400"/>
          <a:ext cx="646176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solidFill>
                            <a:srgbClr val="FF0000"/>
                          </a:solidFill>
                        </a:rPr>
                        <a:t>D_NUM</a:t>
                      </a:r>
                      <a:endParaRPr lang="en-US" u="dbl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MGR_SSN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D_LOCATIONS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334619276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{Lumberton, Red Springs, Raeford}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7244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800" dirty="0" smtClean="0"/>
              <a:t>Assume that a department can have multiple locations, like {Lumberton, Red Springs, Raeford}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Relation not in 1NF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a </a:t>
            </a:r>
            <a:r>
              <a:rPr lang="en-US" dirty="0"/>
              <a:t>r</a:t>
            </a:r>
            <a:r>
              <a:rPr lang="en-US" dirty="0" smtClean="0"/>
              <a:t>esolution?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752600"/>
          <a:ext cx="646176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D_NUM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MGR_SSN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D_LOCATIONS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334619276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Lumberton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334619276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 Springs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334619276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Raeford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following schema: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64493"/>
              </p:ext>
            </p:extLst>
          </p:nvPr>
        </p:nvGraphicFramePr>
        <p:xfrm>
          <a:off x="457200" y="22098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2619941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98325153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960783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209136"/>
              </p:ext>
            </p:extLst>
          </p:nvPr>
        </p:nvGraphicFramePr>
        <p:xfrm>
          <a:off x="457200" y="3001962"/>
          <a:ext cx="4937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2619941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773487"/>
              </p:ext>
            </p:extLst>
          </p:nvPr>
        </p:nvGraphicFramePr>
        <p:xfrm>
          <a:off x="457200" y="3806629"/>
          <a:ext cx="3291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5236" y="45720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Is this schema “good”?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If not, what is “bad” about it?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How would you measure its “goodness”?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changes to the schema would make it better?</a:t>
            </a:r>
          </a:p>
        </p:txBody>
      </p:sp>
    </p:spTree>
    <p:extLst>
      <p:ext uri="{BB962C8B-B14F-4D97-AF65-F5344CB8AC3E}">
        <p14:creationId xmlns:p14="http://schemas.microsoft.com/office/powerpoint/2010/main" val="19822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447800"/>
          <a:ext cx="64617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D_NUM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MGR_SSN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D_LOCATIONS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352800" y="20574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52800" y="25908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858000" y="20574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5800" y="4648200"/>
          <a:ext cx="38862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D_NUM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MGR_SSN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029200" y="4648200"/>
          <a:ext cx="29616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D_NUM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D_LOCATIONS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Down Arrow 14"/>
          <p:cNvSpPr/>
          <p:nvPr/>
        </p:nvSpPr>
        <p:spPr>
          <a:xfrm>
            <a:off x="4419600" y="2895600"/>
            <a:ext cx="304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Normal Form: 2NF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relation is in 2NF if </a:t>
            </a:r>
          </a:p>
          <a:p>
            <a:pPr lvl="1"/>
            <a:r>
              <a:rPr lang="en-US" dirty="0" smtClean="0"/>
              <a:t>It is in 1NF, and</a:t>
            </a:r>
          </a:p>
          <a:p>
            <a:pPr lvl="1"/>
            <a:r>
              <a:rPr lang="en-US" dirty="0" smtClean="0"/>
              <a:t>If the </a:t>
            </a:r>
            <a:r>
              <a:rPr lang="en-US" b="1" u="sng" dirty="0" smtClean="0"/>
              <a:t>non-key</a:t>
            </a:r>
            <a:r>
              <a:rPr lang="en-US" dirty="0" smtClean="0"/>
              <a:t> attributes are fully (irreducibly) dependent on the primary key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Example: EMP_PROJ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33400" y="1066800"/>
            <a:ext cx="8229600" cy="1600200"/>
            <a:chOff x="533400" y="1066800"/>
            <a:chExt cx="8229600" cy="1600200"/>
          </a:xfrm>
        </p:grpSpPr>
        <p:graphicFrame>
          <p:nvGraphicFramePr>
            <p:cNvPr id="5" name="Content Placeholder 3"/>
            <p:cNvGraphicFramePr>
              <a:graphicFrameLocks/>
            </p:cNvGraphicFramePr>
            <p:nvPr/>
          </p:nvGraphicFramePr>
          <p:xfrm>
            <a:off x="533400" y="1600200"/>
            <a:ext cx="82296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HOURS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ENAME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PLOC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7" name="Straight Connector 6"/>
            <p:cNvCxnSpPr/>
            <p:nvPr/>
          </p:nvCxnSpPr>
          <p:spPr>
            <a:xfrm>
              <a:off x="914400" y="1981200"/>
              <a:ext cx="0" cy="381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4400" y="2362200"/>
              <a:ext cx="43434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5257800" y="1981200"/>
              <a:ext cx="0" cy="38100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514600" y="1981200"/>
              <a:ext cx="0" cy="6858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14600" y="2667000"/>
              <a:ext cx="3886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6400800" y="1981200"/>
              <a:ext cx="0" cy="685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400800" y="2667000"/>
              <a:ext cx="152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924800" y="1981200"/>
              <a:ext cx="0" cy="685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219200" y="12954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219200" y="12954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62200" y="12954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7526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52600" y="1066800"/>
              <a:ext cx="6172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3733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9530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6400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924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533400" y="2971800"/>
            <a:ext cx="8077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400" dirty="0" smtClean="0"/>
              <a:t>Functional Dependencies?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SSN -&gt; ENAME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PNUMBER -&gt; PNAME, PLOC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{</a:t>
            </a:r>
            <a:r>
              <a:rPr lang="en-US" sz="2400" u="sng" dirty="0" smtClean="0"/>
              <a:t>SSN, PNUMBER</a:t>
            </a:r>
            <a:r>
              <a:rPr lang="en-US" sz="2400" dirty="0" smtClean="0"/>
              <a:t>} -&gt; HOURS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Relation not in 2NF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Non-key attributes ENAME, and PLOC and PNAME, are not </a:t>
            </a:r>
            <a:r>
              <a:rPr lang="en-US" sz="2400" i="1" dirty="0" smtClean="0"/>
              <a:t>fully</a:t>
            </a:r>
            <a:r>
              <a:rPr lang="en-US" sz="2400" dirty="0" smtClean="0"/>
              <a:t> dependent on the primary key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Solution? Decompose</a:t>
            </a:r>
            <a:endParaRPr lang="en-US" dirty="0"/>
          </a:p>
        </p:txBody>
      </p:sp>
      <p:graphicFrame>
        <p:nvGraphicFramePr>
          <p:cNvPr id="22" name="Content Placeholder 3"/>
          <p:cNvGraphicFramePr>
            <a:graphicFrameLocks/>
          </p:cNvGraphicFramePr>
          <p:nvPr/>
        </p:nvGraphicFramePr>
        <p:xfrm>
          <a:off x="2133600" y="3505200"/>
          <a:ext cx="685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514600" y="3886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4600" y="42672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562600" y="387604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14800" y="3886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14800" y="4572000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001000" y="3886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819400" y="3200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819400" y="3200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62400" y="3200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352800" y="2971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352800" y="29718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334000" y="2971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553200" y="2971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8001000" y="2971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66800" y="3200400"/>
            <a:ext cx="90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066800" y="1524000"/>
            <a:ext cx="6948774" cy="1151930"/>
            <a:chOff x="1066800" y="1524000"/>
            <a:chExt cx="6948774" cy="1151930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/>
          </p:nvGraphicFramePr>
          <p:xfrm>
            <a:off x="2209800" y="2057400"/>
            <a:ext cx="41148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HOURS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3" name="Straight Connector 12"/>
            <p:cNvCxnSpPr/>
            <p:nvPr/>
          </p:nvCxnSpPr>
          <p:spPr>
            <a:xfrm flipV="1">
              <a:off x="2895600" y="17526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95600" y="17526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38600" y="17526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3429000" y="15240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5410200" y="15240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429000" y="1524000"/>
              <a:ext cx="1981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066800" y="1752600"/>
              <a:ext cx="8771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05600" y="16764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 rot="20213549">
            <a:off x="5133325" y="5292904"/>
            <a:ext cx="192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2nF ?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Down Arrow 46"/>
          <p:cNvSpPr/>
          <p:nvPr/>
        </p:nvSpPr>
        <p:spPr>
          <a:xfrm rot="8696258">
            <a:off x="5229620" y="4686017"/>
            <a:ext cx="6858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781800" y="387604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Decompose further…</a:t>
            </a:r>
            <a:endParaRPr lang="en-US" dirty="0"/>
          </a:p>
        </p:txBody>
      </p:sp>
      <p:graphicFrame>
        <p:nvGraphicFramePr>
          <p:cNvPr id="20" name="Content Placeholder 3"/>
          <p:cNvGraphicFramePr>
            <a:graphicFrameLocks/>
          </p:cNvGraphicFramePr>
          <p:nvPr/>
        </p:nvGraphicFramePr>
        <p:xfrm>
          <a:off x="1524000" y="3962400"/>
          <a:ext cx="548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3505200" y="4724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248400" y="4343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05200" y="4343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09800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09800" y="36576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352800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743200" y="3429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43200" y="34290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724400" y="3429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943600" y="3429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57200" y="3657600"/>
            <a:ext cx="90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2b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4800600" y="4343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457200" y="1524000"/>
            <a:ext cx="5729574" cy="1530263"/>
            <a:chOff x="457200" y="1524000"/>
            <a:chExt cx="5729574" cy="1530263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/>
          </p:nvGraphicFramePr>
          <p:xfrm>
            <a:off x="1447800" y="1828800"/>
            <a:ext cx="2743200" cy="5994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5994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ENAME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pSp>
          <p:nvGrpSpPr>
            <p:cNvPr id="45" name="Group 44"/>
            <p:cNvGrpSpPr/>
            <p:nvPr/>
          </p:nvGrpSpPr>
          <p:grpSpPr>
            <a:xfrm>
              <a:off x="1752600" y="2438400"/>
              <a:ext cx="1676400" cy="615863"/>
              <a:chOff x="1828800" y="2203537"/>
              <a:chExt cx="1676400" cy="615863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828800" y="2203537"/>
                <a:ext cx="0" cy="6158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1828800" y="2819400"/>
                <a:ext cx="1676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>
            <a:xfrm>
              <a:off x="457200" y="1524000"/>
              <a:ext cx="87716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2a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3429000" y="2438400"/>
              <a:ext cx="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4876800" y="16764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 rot="20213549">
            <a:off x="5133325" y="5292904"/>
            <a:ext cx="192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2nF ?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5" name="Down Arrow 54"/>
          <p:cNvSpPr/>
          <p:nvPr/>
        </p:nvSpPr>
        <p:spPr>
          <a:xfrm rot="8696258">
            <a:off x="5229620" y="4686017"/>
            <a:ext cx="6858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little more…</a:t>
            </a:r>
            <a:endParaRPr lang="en-US" dirty="0"/>
          </a:p>
        </p:txBody>
      </p:sp>
      <p:graphicFrame>
        <p:nvGraphicFramePr>
          <p:cNvPr id="20" name="Content Placeholder 3"/>
          <p:cNvGraphicFramePr>
            <a:graphicFrameLocks/>
          </p:cNvGraphicFramePr>
          <p:nvPr/>
        </p:nvGraphicFramePr>
        <p:xfrm>
          <a:off x="1524000" y="3962400"/>
          <a:ext cx="2743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41972" y="3581400"/>
            <a:ext cx="90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3b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3733800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3b is a part of 1a, so drop it.</a:t>
            </a:r>
            <a:endParaRPr lang="en-US" sz="40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6228" y="1752600"/>
            <a:ext cx="6781146" cy="1066800"/>
            <a:chOff x="396228" y="1752600"/>
            <a:chExt cx="6781146" cy="1066800"/>
          </a:xfrm>
        </p:grpSpPr>
        <p:graphicFrame>
          <p:nvGraphicFramePr>
            <p:cNvPr id="6" name="Content Placeholder 3"/>
            <p:cNvGraphicFramePr>
              <a:graphicFrameLocks/>
            </p:cNvGraphicFramePr>
            <p:nvPr/>
          </p:nvGraphicFramePr>
          <p:xfrm>
            <a:off x="1447800" y="2057400"/>
            <a:ext cx="41148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PLOC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17" name="Rectangle 16"/>
            <p:cNvSpPr/>
            <p:nvPr/>
          </p:nvSpPr>
          <p:spPr>
            <a:xfrm>
              <a:off x="396228" y="1752600"/>
              <a:ext cx="87716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3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905000" y="2438400"/>
              <a:ext cx="2743200" cy="381000"/>
              <a:chOff x="3429000" y="2438400"/>
              <a:chExt cx="2743200" cy="381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429000" y="2819400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flipV="1">
                <a:off x="6172200" y="24384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429000" y="2438400"/>
                <a:ext cx="0" cy="381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V="1">
                <a:off x="4724400" y="24384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5867400" y="17526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2NF Normalization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066800" y="1524000"/>
            <a:ext cx="6948774" cy="1151930"/>
            <a:chOff x="1066800" y="1524000"/>
            <a:chExt cx="6948774" cy="1151930"/>
          </a:xfrm>
        </p:grpSpPr>
        <p:graphicFrame>
          <p:nvGraphicFramePr>
            <p:cNvPr id="12" name="Content Placeholder 3"/>
            <p:cNvGraphicFramePr>
              <a:graphicFrameLocks/>
            </p:cNvGraphicFramePr>
            <p:nvPr/>
          </p:nvGraphicFramePr>
          <p:xfrm>
            <a:off x="2209800" y="2057400"/>
            <a:ext cx="41148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HOURS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3" name="Straight Connector 12"/>
            <p:cNvCxnSpPr/>
            <p:nvPr/>
          </p:nvCxnSpPr>
          <p:spPr>
            <a:xfrm flipV="1">
              <a:off x="2895600" y="17526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95600" y="17526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38600" y="17526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3429000" y="15240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410200" y="15240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429000" y="1524000"/>
              <a:ext cx="1981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066800" y="1752600"/>
              <a:ext cx="8771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705600" y="16764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43000" y="3048000"/>
            <a:ext cx="5729574" cy="1530263"/>
            <a:chOff x="457200" y="1524000"/>
            <a:chExt cx="5729574" cy="1530263"/>
          </a:xfrm>
        </p:grpSpPr>
        <p:graphicFrame>
          <p:nvGraphicFramePr>
            <p:cNvPr id="22" name="Content Placeholder 3"/>
            <p:cNvGraphicFramePr>
              <a:graphicFrameLocks/>
            </p:cNvGraphicFramePr>
            <p:nvPr/>
          </p:nvGraphicFramePr>
          <p:xfrm>
            <a:off x="1447800" y="1828800"/>
            <a:ext cx="2743200" cy="5994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5994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ENAME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pSp>
          <p:nvGrpSpPr>
            <p:cNvPr id="23" name="Group 44"/>
            <p:cNvGrpSpPr/>
            <p:nvPr/>
          </p:nvGrpSpPr>
          <p:grpSpPr>
            <a:xfrm>
              <a:off x="1752600" y="2438400"/>
              <a:ext cx="1676400" cy="615863"/>
              <a:chOff x="1828800" y="2203537"/>
              <a:chExt cx="1676400" cy="615863"/>
            </a:xfrm>
          </p:grpSpPr>
          <p:cxnSp>
            <p:nvCxnSpPr>
              <p:cNvPr id="27" name="Straight Connector 4"/>
              <p:cNvCxnSpPr/>
              <p:nvPr/>
            </p:nvCxnSpPr>
            <p:spPr>
              <a:xfrm>
                <a:off x="1828800" y="2203537"/>
                <a:ext cx="0" cy="6158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828800" y="2819400"/>
                <a:ext cx="1676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>
            <a:xfrm>
              <a:off x="457200" y="1524000"/>
              <a:ext cx="87716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2a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3429000" y="2438400"/>
              <a:ext cx="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876800" y="16764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66800" y="5029200"/>
            <a:ext cx="6781146" cy="1066800"/>
            <a:chOff x="396228" y="1752600"/>
            <a:chExt cx="6781146" cy="1066800"/>
          </a:xfrm>
        </p:grpSpPr>
        <p:graphicFrame>
          <p:nvGraphicFramePr>
            <p:cNvPr id="38" name="Content Placeholder 3"/>
            <p:cNvGraphicFramePr>
              <a:graphicFrameLocks/>
            </p:cNvGraphicFramePr>
            <p:nvPr/>
          </p:nvGraphicFramePr>
          <p:xfrm>
            <a:off x="1447800" y="2057400"/>
            <a:ext cx="41148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PLOC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39" name="Rectangle 38"/>
            <p:cNvSpPr/>
            <p:nvPr/>
          </p:nvSpPr>
          <p:spPr>
            <a:xfrm>
              <a:off x="396228" y="1752600"/>
              <a:ext cx="87716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3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</a:t>
              </a:r>
            </a:p>
          </p:txBody>
        </p:sp>
        <p:grpSp>
          <p:nvGrpSpPr>
            <p:cNvPr id="40" name="Group 18"/>
            <p:cNvGrpSpPr/>
            <p:nvPr/>
          </p:nvGrpSpPr>
          <p:grpSpPr>
            <a:xfrm>
              <a:off x="1905000" y="2438400"/>
              <a:ext cx="2743200" cy="381000"/>
              <a:chOff x="3429000" y="2438400"/>
              <a:chExt cx="2743200" cy="3810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3429000" y="2819400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flipV="1">
                <a:off x="6172200" y="24384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429000" y="2438400"/>
                <a:ext cx="0" cy="381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V="1">
                <a:off x="4724400" y="24384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5867400" y="1752600"/>
              <a:ext cx="130997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solidFill>
                    <a:srgbClr val="92D05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2NF</a:t>
              </a:r>
              <a:endParaRPr lang="en-US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one way to get here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1295400"/>
            <a:ext cx="8229600" cy="1600200"/>
            <a:chOff x="533400" y="1066800"/>
            <a:chExt cx="8229600" cy="1600200"/>
          </a:xfrm>
        </p:grpSpPr>
        <p:graphicFrame>
          <p:nvGraphicFramePr>
            <p:cNvPr id="5" name="Content Placeholder 3"/>
            <p:cNvGraphicFramePr>
              <a:graphicFrameLocks/>
            </p:cNvGraphicFramePr>
            <p:nvPr/>
          </p:nvGraphicFramePr>
          <p:xfrm>
            <a:off x="533400" y="1600200"/>
            <a:ext cx="8229600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3716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371600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PNUMBER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HOURS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ENAME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PLOC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" name="Straight Connector 5"/>
            <p:cNvCxnSpPr/>
            <p:nvPr/>
          </p:nvCxnSpPr>
          <p:spPr>
            <a:xfrm>
              <a:off x="914400" y="19812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14400" y="2362200"/>
              <a:ext cx="434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257800" y="19812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514600" y="1981200"/>
              <a:ext cx="0" cy="685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514600" y="2667000"/>
              <a:ext cx="388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6400800" y="19812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00800" y="2667000"/>
              <a:ext cx="15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7924800" y="19812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219200" y="12954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219200" y="12954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2200" y="12954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7526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52600" y="1066800"/>
              <a:ext cx="6172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3733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9530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400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924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Content Placeholder 3"/>
          <p:cNvGraphicFramePr>
            <a:graphicFrameLocks/>
          </p:cNvGraphicFramePr>
          <p:nvPr/>
        </p:nvGraphicFramePr>
        <p:xfrm>
          <a:off x="2194572" y="3276600"/>
          <a:ext cx="411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1143001" y="297180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6" name="Group 18"/>
          <p:cNvGrpSpPr/>
          <p:nvPr/>
        </p:nvGrpSpPr>
        <p:grpSpPr>
          <a:xfrm>
            <a:off x="2651772" y="3657600"/>
            <a:ext cx="2743200" cy="381000"/>
            <a:chOff x="3429000" y="2438400"/>
            <a:chExt cx="27432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429000" y="2819400"/>
              <a:ext cx="2743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6172200" y="2438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429000" y="24384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724400" y="2438400"/>
              <a:ext cx="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6614172" y="2971800"/>
            <a:ext cx="1309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2NF</a:t>
            </a:r>
            <a:endParaRPr lang="en-US" sz="5400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203971" y="4572000"/>
            <a:ext cx="6492229" cy="1295400"/>
            <a:chOff x="1203971" y="4572000"/>
            <a:chExt cx="6492229" cy="1295400"/>
          </a:xfrm>
        </p:grpSpPr>
        <p:grpSp>
          <p:nvGrpSpPr>
            <p:cNvPr id="52" name="Group 51"/>
            <p:cNvGrpSpPr/>
            <p:nvPr/>
          </p:nvGrpSpPr>
          <p:grpSpPr>
            <a:xfrm>
              <a:off x="2209800" y="4572000"/>
              <a:ext cx="5486400" cy="1295400"/>
              <a:chOff x="685800" y="4495800"/>
              <a:chExt cx="5486400" cy="1295400"/>
            </a:xfrm>
          </p:grpSpPr>
          <p:graphicFrame>
            <p:nvGraphicFramePr>
              <p:cNvPr id="33" name="Content Placeholder 3"/>
              <p:cNvGraphicFramePr>
                <a:graphicFrameLocks/>
              </p:cNvGraphicFramePr>
              <p:nvPr/>
            </p:nvGraphicFramePr>
            <p:xfrm>
              <a:off x="685800" y="5029200"/>
              <a:ext cx="54864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SSN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PNUMBER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HOURS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ENAME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  <p:cxnSp>
            <p:nvCxnSpPr>
              <p:cNvPr id="34" name="Straight Connector 33"/>
              <p:cNvCxnSpPr/>
              <p:nvPr/>
            </p:nvCxnSpPr>
            <p:spPr>
              <a:xfrm>
                <a:off x="1066800" y="5410200"/>
                <a:ext cx="0" cy="381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1066800" y="5791200"/>
                <a:ext cx="434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V="1">
                <a:off x="5410200" y="54102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1371600" y="4724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371600" y="4724400"/>
                <a:ext cx="1143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514600" y="4724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1905000" y="4495800"/>
                <a:ext cx="0" cy="228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1905000" y="4495800"/>
                <a:ext cx="3200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3886200" y="4495800"/>
                <a:ext cx="0" cy="53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5105400" y="4495800"/>
                <a:ext cx="0" cy="53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Rectangle 60"/>
            <p:cNvSpPr/>
            <p:nvPr/>
          </p:nvSpPr>
          <p:spPr>
            <a:xfrm>
              <a:off x="1203971" y="4724400"/>
              <a:ext cx="90762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1b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7696200" y="4495800"/>
            <a:ext cx="13099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Not2NF</a:t>
            </a:r>
            <a:endParaRPr lang="en-US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Decompose further…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10628" y="1905000"/>
            <a:ext cx="5105401" cy="1075730"/>
            <a:chOff x="1219199" y="4572000"/>
            <a:chExt cx="5105401" cy="1075730"/>
          </a:xfrm>
        </p:grpSpPr>
        <p:grpSp>
          <p:nvGrpSpPr>
            <p:cNvPr id="5" name="Group 51"/>
            <p:cNvGrpSpPr/>
            <p:nvPr/>
          </p:nvGrpSpPr>
          <p:grpSpPr>
            <a:xfrm>
              <a:off x="2209800" y="4572000"/>
              <a:ext cx="4114800" cy="904240"/>
              <a:chOff x="685800" y="4495800"/>
              <a:chExt cx="4114800" cy="904240"/>
            </a:xfrm>
          </p:grpSpPr>
          <p:graphicFrame>
            <p:nvGraphicFramePr>
              <p:cNvPr id="7" name="Content Placeholder 3"/>
              <p:cNvGraphicFramePr>
                <a:graphicFrameLocks/>
              </p:cNvGraphicFramePr>
              <p:nvPr/>
            </p:nvGraphicFramePr>
            <p:xfrm>
              <a:off x="685800" y="5029200"/>
              <a:ext cx="41148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SSN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PNUMBER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HOURS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  <p:cxnSp>
            <p:nvCxnSpPr>
              <p:cNvPr id="11" name="Straight Connector 10"/>
              <p:cNvCxnSpPr/>
              <p:nvPr/>
            </p:nvCxnSpPr>
            <p:spPr>
              <a:xfrm flipV="1">
                <a:off x="1371600" y="4724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371600" y="4724400"/>
                <a:ext cx="1143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514600" y="4724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1905000" y="4495800"/>
                <a:ext cx="0" cy="228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905000" y="4495800"/>
                <a:ext cx="19659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3886200" y="4495800"/>
                <a:ext cx="0" cy="53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5"/>
            <p:cNvSpPr/>
            <p:nvPr/>
          </p:nvSpPr>
          <p:spPr>
            <a:xfrm>
              <a:off x="1219199" y="4724400"/>
              <a:ext cx="87716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95400" y="4114800"/>
            <a:ext cx="5120629" cy="1295400"/>
            <a:chOff x="1295400" y="4114800"/>
            <a:chExt cx="5120629" cy="1295400"/>
          </a:xfrm>
        </p:grpSpPr>
        <p:grpSp>
          <p:nvGrpSpPr>
            <p:cNvPr id="41" name="Group 40"/>
            <p:cNvGrpSpPr/>
            <p:nvPr/>
          </p:nvGrpSpPr>
          <p:grpSpPr>
            <a:xfrm>
              <a:off x="2301229" y="4114800"/>
              <a:ext cx="4114800" cy="1295400"/>
              <a:chOff x="2301229" y="4114800"/>
              <a:chExt cx="4114800" cy="1295400"/>
            </a:xfrm>
          </p:grpSpPr>
          <p:graphicFrame>
            <p:nvGraphicFramePr>
              <p:cNvPr id="22" name="Content Placeholder 3"/>
              <p:cNvGraphicFramePr>
                <a:graphicFrameLocks/>
              </p:cNvGraphicFramePr>
              <p:nvPr/>
            </p:nvGraphicFramePr>
            <p:xfrm>
              <a:off x="2301229" y="4648200"/>
              <a:ext cx="41148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1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SSN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u="dbl" baseline="0" dirty="0" smtClean="0">
                              <a:uFill>
                                <a:solidFill>
                                  <a:srgbClr val="FF0000"/>
                                </a:solidFill>
                              </a:uFill>
                            </a:rPr>
                            <a:t>PNUMBER</a:t>
                          </a:r>
                          <a:endParaRPr lang="en-US" u="dbl" baseline="0" dirty="0">
                            <a:uFill>
                              <a:solidFill>
                                <a:srgbClr val="FF0000"/>
                              </a:solidFill>
                            </a:uFill>
                          </a:endParaRPr>
                        </a:p>
                      </a:txBody>
                      <a:tcPr>
                        <a:solidFill>
                          <a:schemeClr val="accent6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ENAME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  <p:cxnSp>
            <p:nvCxnSpPr>
              <p:cNvPr id="23" name="Straight Connector 22"/>
              <p:cNvCxnSpPr/>
              <p:nvPr/>
            </p:nvCxnSpPr>
            <p:spPr>
              <a:xfrm>
                <a:off x="2682229" y="5029200"/>
                <a:ext cx="0" cy="381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682229" y="5410200"/>
                <a:ext cx="30327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5715000" y="5029200"/>
                <a:ext cx="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2987029" y="4343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987029" y="4343400"/>
                <a:ext cx="1143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130029" y="4343400"/>
                <a:ext cx="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520429" y="4114800"/>
                <a:ext cx="0" cy="228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520429" y="4114800"/>
                <a:ext cx="19659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5501629" y="4114800"/>
                <a:ext cx="0" cy="53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ectangle 20"/>
            <p:cNvSpPr/>
            <p:nvPr/>
          </p:nvSpPr>
          <p:spPr>
            <a:xfrm>
              <a:off x="1295400" y="4267200"/>
              <a:ext cx="90762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b</a:t>
              </a:r>
              <a:endPara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6705600" y="2209800"/>
            <a:ext cx="1309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2NF</a:t>
            </a:r>
            <a:endParaRPr lang="en-US" sz="5400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29400" y="4038600"/>
            <a:ext cx="13099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Not2NF</a:t>
            </a:r>
            <a:endParaRPr lang="en-US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little bit more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2667000" y="4343400"/>
          <a:ext cx="2743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0" y="1828800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</a:p>
        </p:txBody>
      </p:sp>
      <p:graphicFrame>
        <p:nvGraphicFramePr>
          <p:cNvPr id="28" name="Content Placeholder 3"/>
          <p:cNvGraphicFramePr>
            <a:graphicFrameLocks/>
          </p:cNvGraphicFramePr>
          <p:nvPr/>
        </p:nvGraphicFramePr>
        <p:xfrm>
          <a:off x="2529829" y="2362200"/>
          <a:ext cx="2743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2910829" y="2743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10829" y="3124200"/>
            <a:ext cx="1737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648200" y="2743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584972" y="4038600"/>
            <a:ext cx="90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3b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38800" y="2133600"/>
            <a:ext cx="1309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2NF</a:t>
            </a:r>
            <a:endParaRPr lang="en-US" sz="5400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62050" y="4911427"/>
            <a:ext cx="75247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Redundant, so discard</a:t>
            </a:r>
            <a:endParaRPr lang="en-US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this alternative?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864493"/>
              </p:ext>
            </p:extLst>
          </p:nvPr>
        </p:nvGraphicFramePr>
        <p:xfrm>
          <a:off x="457200" y="22098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2619941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98325153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960783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326958"/>
              </p:ext>
            </p:extLst>
          </p:nvPr>
        </p:nvGraphicFramePr>
        <p:xfrm>
          <a:off x="457200" y="3001962"/>
          <a:ext cx="4937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2619941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362178"/>
              </p:ext>
            </p:extLst>
          </p:nvPr>
        </p:nvGraphicFramePr>
        <p:xfrm>
          <a:off x="457200" y="3806629"/>
          <a:ext cx="3291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82785436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875405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6844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5236" y="45720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Is it better than the previous schema?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If so, why? If not</a:t>
            </a:r>
            <a:r>
              <a:rPr lang="en-US" sz="2400" smtClean="0"/>
              <a:t>, why not?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How would you measure its “goodness”?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What changes to the schema would make it better?</a:t>
            </a:r>
          </a:p>
        </p:txBody>
      </p:sp>
    </p:spTree>
    <p:extLst>
      <p:ext uri="{BB962C8B-B14F-4D97-AF65-F5344CB8AC3E}">
        <p14:creationId xmlns:p14="http://schemas.microsoft.com/office/powerpoint/2010/main" val="13052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3NF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relation is in 3NF if </a:t>
            </a:r>
          </a:p>
          <a:p>
            <a:pPr lvl="1"/>
            <a:r>
              <a:rPr lang="en-US" dirty="0" smtClean="0"/>
              <a:t>It is in 2NF, and</a:t>
            </a:r>
          </a:p>
          <a:p>
            <a:pPr lvl="1"/>
            <a:r>
              <a:rPr lang="en-US" dirty="0" smtClean="0"/>
              <a:t>If the </a:t>
            </a:r>
            <a:r>
              <a:rPr lang="en-US" b="1" u="sng" dirty="0" smtClean="0"/>
              <a:t>non-key</a:t>
            </a:r>
            <a:r>
              <a:rPr lang="en-US" dirty="0" smtClean="0"/>
              <a:t> attributes are mutually independent. That is, no functional dependencies exist between non-key attributes.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Example: EMP_DEPT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" y="2971800"/>
            <a:ext cx="8077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400" dirty="0" smtClean="0"/>
              <a:t>Functional Dependencies?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SSN -&gt; {ENAME, DOB, ADDRESS, DNUM}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DNUM -&gt; {DNAME, DMGRSSN}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Redundancy?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Relation in 1NF 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2NF 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3NF ?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533400" y="1066800"/>
            <a:ext cx="8229599" cy="1600200"/>
            <a:chOff x="533400" y="1066800"/>
            <a:chExt cx="8229599" cy="1600200"/>
          </a:xfrm>
        </p:grpSpPr>
        <p:graphicFrame>
          <p:nvGraphicFramePr>
            <p:cNvPr id="5" name="Content Placeholder 3"/>
            <p:cNvGraphicFramePr>
              <a:graphicFrameLocks/>
            </p:cNvGraphicFramePr>
            <p:nvPr/>
          </p:nvGraphicFramePr>
          <p:xfrm>
            <a:off x="533400" y="1600200"/>
            <a:ext cx="8229599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1756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800" b="1" kern="1200" dirty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ENAME</a:t>
                        </a:r>
                        <a:endPara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DOB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ADDRESS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DNUM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DNAME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DMGRSSN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5715000" y="1981200"/>
              <a:ext cx="0" cy="685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715000" y="26670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6858000" y="19812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400800" y="2667000"/>
              <a:ext cx="15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924800" y="19812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219200" y="12954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2192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219200" y="1066800"/>
              <a:ext cx="449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37338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9530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1336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715000" y="10668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3NF Normalization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2286000" y="2971800"/>
          <a:ext cx="352697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DNUM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DMGRSSN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2743200" y="3352800"/>
            <a:ext cx="2209800" cy="685800"/>
            <a:chOff x="5715000" y="2514600"/>
            <a:chExt cx="2209800" cy="6858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715000" y="2514600"/>
              <a:ext cx="0" cy="685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715000" y="32004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6858000" y="25146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400800" y="3200400"/>
              <a:ext cx="152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7924800" y="25146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133600" y="1752600"/>
            <a:ext cx="5878285" cy="904240"/>
            <a:chOff x="533400" y="1600200"/>
            <a:chExt cx="5878285" cy="904240"/>
          </a:xfrm>
        </p:grpSpPr>
        <p:graphicFrame>
          <p:nvGraphicFramePr>
            <p:cNvPr id="5" name="Content Placeholder 3"/>
            <p:cNvGraphicFramePr>
              <a:graphicFrameLocks/>
            </p:cNvGraphicFramePr>
            <p:nvPr/>
          </p:nvGraphicFramePr>
          <p:xfrm>
            <a:off x="533400" y="2133600"/>
            <a:ext cx="5878285" cy="3708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1756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175657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u="dbl" baseline="0" dirty="0" smtClean="0">
                            <a:uFill>
                              <a:solidFill>
                                <a:srgbClr val="FF0000"/>
                              </a:solidFill>
                            </a:uFill>
                          </a:rPr>
                          <a:t>SSN</a:t>
                        </a:r>
                        <a:endParaRPr lang="en-US" u="dbl" baseline="0" dirty="0">
                          <a:uFill>
                            <a:solidFill>
                              <a:srgbClr val="FF0000"/>
                            </a:solidFill>
                          </a:uFill>
                        </a:endParaRPr>
                      </a:p>
                    </a:txBody>
                    <a:tcPr>
                      <a:solidFill>
                        <a:schemeClr val="accent6">
                          <a:lumMod val="7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800" b="1" kern="1200" dirty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ENAME</a:t>
                        </a:r>
                        <a:endPara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DOB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ADDRESS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 smtClean="0"/>
                          <a:t>DNUM</a:t>
                        </a:r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 flipV="1">
              <a:off x="1219200" y="1828800"/>
              <a:ext cx="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219200" y="1600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219200" y="1600200"/>
              <a:ext cx="449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733800" y="16002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953000" y="16002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133600" y="16002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715000" y="1600200"/>
              <a:ext cx="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990601" y="190500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1a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51572" y="2895600"/>
            <a:ext cx="90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1b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3611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S# and SNAME – Supplier# and Supplier Name are unique</a:t>
            </a:r>
          </a:p>
          <a:p>
            <a:r>
              <a:rPr lang="en-US" dirty="0" smtClean="0"/>
              <a:t>FDs</a:t>
            </a:r>
          </a:p>
          <a:p>
            <a:pPr lvl="1"/>
            <a:r>
              <a:rPr lang="en-US" dirty="0" smtClean="0"/>
              <a:t>S# -&gt; SNAME</a:t>
            </a:r>
          </a:p>
          <a:p>
            <a:pPr lvl="1"/>
            <a:r>
              <a:rPr lang="en-US" dirty="0" smtClean="0"/>
              <a:t>SNAME -&gt; S#</a:t>
            </a:r>
          </a:p>
          <a:p>
            <a:pPr lvl="1"/>
            <a:r>
              <a:rPr lang="en-US" dirty="0" smtClean="0"/>
              <a:t>S#,P# -&gt; QTY</a:t>
            </a:r>
          </a:p>
          <a:p>
            <a:pPr lvl="1"/>
            <a:r>
              <a:rPr lang="en-US" dirty="0" smtClean="0"/>
              <a:t>SNAME, P# -&gt; QTY</a:t>
            </a:r>
          </a:p>
          <a:p>
            <a:r>
              <a:rPr lang="en-US" dirty="0" smtClean="0"/>
              <a:t>Candidate keys</a:t>
            </a:r>
          </a:p>
          <a:p>
            <a:pPr lvl="1"/>
            <a:r>
              <a:rPr lang="en-US" u="sng" dirty="0" smtClean="0"/>
              <a:t>S#, P# </a:t>
            </a:r>
            <a:r>
              <a:rPr lang="en-US" dirty="0" smtClean="0"/>
              <a:t>and </a:t>
            </a:r>
            <a:r>
              <a:rPr lang="en-US" u="sng" dirty="0" smtClean="0"/>
              <a:t>SNAME, P#</a:t>
            </a:r>
            <a:endParaRPr lang="en-US" u="sng" dirty="0"/>
          </a:p>
        </p:txBody>
      </p:sp>
      <p:graphicFrame>
        <p:nvGraphicFramePr>
          <p:cNvPr id="4" name="Content Placeholder 17"/>
          <p:cNvGraphicFramePr>
            <a:graphicFrameLocks/>
          </p:cNvGraphicFramePr>
          <p:nvPr/>
        </p:nvGraphicFramePr>
        <p:xfrm>
          <a:off x="1295400" y="1219200"/>
          <a:ext cx="670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1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S#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Gem Mfg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 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/>
              <a:t>Redundancy?</a:t>
            </a:r>
          </a:p>
          <a:p>
            <a:r>
              <a:rPr lang="en-US" dirty="0" smtClean="0"/>
              <a:t>1NF?</a:t>
            </a:r>
          </a:p>
          <a:p>
            <a:r>
              <a:rPr lang="en-US" dirty="0" smtClean="0"/>
              <a:t>2NF?</a:t>
            </a:r>
          </a:p>
          <a:p>
            <a:r>
              <a:rPr lang="en-US" dirty="0" smtClean="0"/>
              <a:t>3NF?</a:t>
            </a:r>
            <a:endParaRPr lang="en-US" dirty="0"/>
          </a:p>
        </p:txBody>
      </p:sp>
      <p:graphicFrame>
        <p:nvGraphicFramePr>
          <p:cNvPr id="4" name="Content Placeholder 17"/>
          <p:cNvGraphicFramePr>
            <a:graphicFrameLocks/>
          </p:cNvGraphicFramePr>
          <p:nvPr/>
        </p:nvGraphicFramePr>
        <p:xfrm>
          <a:off x="1295400" y="1219200"/>
          <a:ext cx="670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1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S#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Gem Mfg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 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 is in BCNF if and only if the only </a:t>
            </a:r>
            <a:r>
              <a:rPr lang="en-US" b="1" u="sng" dirty="0" smtClean="0"/>
              <a:t>determinants</a:t>
            </a:r>
            <a:r>
              <a:rPr lang="en-US" dirty="0" smtClean="0"/>
              <a:t> are candidate keys</a:t>
            </a:r>
          </a:p>
          <a:p>
            <a:r>
              <a:rPr lang="en-US" dirty="0" smtClean="0"/>
              <a:t>FDs</a:t>
            </a:r>
          </a:p>
          <a:p>
            <a:pPr lvl="1"/>
            <a:r>
              <a:rPr lang="en-US" dirty="0" smtClean="0"/>
              <a:t>S# -&gt; SNAME</a:t>
            </a:r>
          </a:p>
          <a:p>
            <a:pPr lvl="1"/>
            <a:r>
              <a:rPr lang="en-US" dirty="0" smtClean="0"/>
              <a:t>SNAME -&gt; S#</a:t>
            </a:r>
          </a:p>
          <a:p>
            <a:pPr lvl="1"/>
            <a:r>
              <a:rPr lang="en-US" dirty="0" smtClean="0"/>
              <a:t>S#,P# -&gt; QTY</a:t>
            </a:r>
          </a:p>
          <a:p>
            <a:pPr lvl="1"/>
            <a:r>
              <a:rPr lang="en-US" dirty="0" smtClean="0"/>
              <a:t>SNAME, P# -&gt; QTY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BCNF Normalization</a:t>
            </a:r>
            <a:endParaRPr lang="en-US" dirty="0"/>
          </a:p>
        </p:txBody>
      </p:sp>
      <p:graphicFrame>
        <p:nvGraphicFramePr>
          <p:cNvPr id="6" name="Content Placeholder 17"/>
          <p:cNvGraphicFramePr>
            <a:graphicFrameLocks/>
          </p:cNvGraphicFramePr>
          <p:nvPr/>
        </p:nvGraphicFramePr>
        <p:xfrm>
          <a:off x="1371600" y="1828800"/>
          <a:ext cx="48084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1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S#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P#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17"/>
          <p:cNvGraphicFramePr>
            <a:graphicFrameLocks/>
          </p:cNvGraphicFramePr>
          <p:nvPr/>
        </p:nvGraphicFramePr>
        <p:xfrm>
          <a:off x="1371600" y="4267200"/>
          <a:ext cx="34185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S#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SNAME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Gem Mfg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Acme Supply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57800" y="4572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candidate keys: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S#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SNAME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133600" y="1371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429000" y="1371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33600" y="13716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24400" y="1371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057400" y="3886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57400" y="38862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81400" y="3886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114800" y="3733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752600" y="37338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752600" y="3733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</a:t>
                      </a:r>
                      <a:r>
                        <a:rPr lang="en-US" baseline="0" dirty="0" smtClean="0"/>
                        <a:t>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EMP_PROJ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505200"/>
            <a:ext cx="8001000" cy="2828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 smtClean="0"/>
              <a:t> Something feels wrong about this design</a:t>
            </a:r>
          </a:p>
          <a:p>
            <a:pPr lvl="1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 smtClean="0"/>
              <a:t>Try adding a row – Insertion anomaly</a:t>
            </a:r>
          </a:p>
          <a:p>
            <a:pPr lvl="1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 smtClean="0"/>
              <a:t>Try deleting a row – Deletion anomaly</a:t>
            </a:r>
          </a:p>
          <a:p>
            <a:pPr lvl="1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 smtClean="0"/>
              <a:t>Try updating a row – Update anomaly</a:t>
            </a:r>
            <a:endParaRPr lang="en-US" sz="2400" dirty="0"/>
          </a:p>
          <a:p>
            <a:pPr>
              <a:lnSpc>
                <a:spcPct val="125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u="sng" dirty="0" smtClean="0"/>
              <a:t>Need a formal way</a:t>
            </a:r>
            <a:r>
              <a:rPr lang="en-US" sz="2400" dirty="0" smtClean="0"/>
              <a:t> to reason about what is wrong with it and how to fix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between attribute sets in a relation</a:t>
            </a:r>
          </a:p>
          <a:p>
            <a:r>
              <a:rPr lang="en-US" dirty="0" smtClean="0"/>
              <a:t>If X and Y are </a:t>
            </a:r>
            <a:r>
              <a:rPr lang="en-US" b="1" u="sng" dirty="0" smtClean="0"/>
              <a:t>sets of attributes</a:t>
            </a:r>
            <a:r>
              <a:rPr lang="en-US" b="1" dirty="0" smtClean="0"/>
              <a:t> </a:t>
            </a:r>
            <a:r>
              <a:rPr lang="en-US" dirty="0" smtClean="0"/>
              <a:t>of a relation R, and </a:t>
            </a:r>
            <a:r>
              <a:rPr lang="en-US" b="1" u="sng" dirty="0" smtClean="0"/>
              <a:t>whenever</a:t>
            </a:r>
            <a:r>
              <a:rPr lang="en-US" b="1" dirty="0" smtClean="0"/>
              <a:t> </a:t>
            </a:r>
            <a:r>
              <a:rPr lang="en-US" dirty="0" smtClean="0"/>
              <a:t>two </a:t>
            </a:r>
            <a:r>
              <a:rPr lang="en-US" dirty="0" err="1" smtClean="0"/>
              <a:t>tuples</a:t>
            </a:r>
            <a:r>
              <a:rPr lang="en-US" dirty="0" smtClean="0"/>
              <a:t> in R have the same X-values they also have the same Y-values, we say that X functionally determines 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Written as X -&gt; Y</a:t>
            </a:r>
          </a:p>
          <a:p>
            <a:pPr lvl="1"/>
            <a:r>
              <a:rPr lang="en-US" dirty="0" smtClean="0"/>
              <a:t>X functionally determines Y</a:t>
            </a:r>
          </a:p>
          <a:p>
            <a:pPr lvl="1"/>
            <a:r>
              <a:rPr lang="en-US" dirty="0" smtClean="0"/>
              <a:t>Y is functionally determined by X</a:t>
            </a:r>
          </a:p>
          <a:p>
            <a:pPr lvl="1"/>
            <a:r>
              <a:rPr lang="en-US" dirty="0" smtClean="0"/>
              <a:t>X is the determinant, Y is the dependent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SSN -&gt; SSN (trivial dependency)</a:t>
            </a:r>
          </a:p>
          <a:p>
            <a:pPr lvl="1"/>
            <a:r>
              <a:rPr lang="en-US" dirty="0" smtClean="0"/>
              <a:t>PNUMBER -&gt; PNAME</a:t>
            </a:r>
          </a:p>
          <a:p>
            <a:pPr lvl="1"/>
            <a:r>
              <a:rPr lang="en-US" dirty="0" smtClean="0"/>
              <a:t>SSN -&gt; ENAME</a:t>
            </a:r>
          </a:p>
          <a:p>
            <a:pPr lvl="1"/>
            <a:r>
              <a:rPr lang="en-US" dirty="0" smtClean="0"/>
              <a:t>SSN, PNUMBER -&gt; HOURS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sets of attributes, not just single attributes</a:t>
            </a:r>
          </a:p>
          <a:p>
            <a:r>
              <a:rPr lang="en-US" dirty="0" smtClean="0"/>
              <a:t>Holds for all time, not just for a particular instance (snapshot) of a relation</a:t>
            </a:r>
          </a:p>
          <a:p>
            <a:r>
              <a:rPr lang="en-US" dirty="0" smtClean="0"/>
              <a:t>Formally states constraints that exist for the relation</a:t>
            </a:r>
          </a:p>
          <a:p>
            <a:pPr lvl="1"/>
            <a:r>
              <a:rPr lang="en-US" dirty="0" smtClean="0"/>
              <a:t>These constraints are in addition to those imposed by primary keys and foreign keys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 and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X functionally determines all attributes of R, then X is a </a:t>
            </a:r>
            <a:r>
              <a:rPr lang="en-US" b="1" u="sng" dirty="0" smtClean="0"/>
              <a:t>super key</a:t>
            </a:r>
          </a:p>
          <a:p>
            <a:r>
              <a:rPr lang="en-US" dirty="0" smtClean="0"/>
              <a:t>If X is irreducible, i.e. every member of X is essential for the functional dependencies to hold, then X is a </a:t>
            </a:r>
            <a:r>
              <a:rPr lang="en-US" b="1" u="sng" dirty="0" smtClean="0"/>
              <a:t>candidate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Attributes that are a part of a candidate key are </a:t>
            </a:r>
            <a:r>
              <a:rPr lang="en-US" i="1" u="sng" dirty="0" smtClean="0"/>
              <a:t>key attributes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Super key: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SSN, PNUMBER, PNAME </a:t>
            </a:r>
            <a:r>
              <a:rPr lang="en-US" dirty="0" smtClean="0"/>
              <a:t>-&gt; SSN, PNUMBER, HOURS, ENAME, PNAME, PLOC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Candidate key: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SSN, PNUMBER </a:t>
            </a:r>
            <a:r>
              <a:rPr lang="en-US" dirty="0" smtClean="0"/>
              <a:t>-&gt; SSN, PNUMBER, HOURS, ENAME, PNAME, PLOC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SSN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>
                          <a:uFill>
                            <a:solidFill>
                              <a:srgbClr val="FF0000"/>
                            </a:solidFill>
                          </a:uFill>
                        </a:rPr>
                        <a:t>PNUMBER</a:t>
                      </a:r>
                      <a:endParaRPr lang="en-US" u="dbl" baseline="0" dirty="0">
                        <a:uFill>
                          <a:solidFill>
                            <a:srgbClr val="FF0000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</a:t>
                      </a:r>
                      <a:r>
                        <a:rPr lang="en-US" baseline="0" dirty="0" smtClean="0"/>
                        <a:t>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Mayfaire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CIS Roof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1279</Words>
  <Application>Microsoft Office PowerPoint</Application>
  <PresentationFormat>On-screen Show (4:3)</PresentationFormat>
  <Paragraphs>482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Normalization</vt:lpstr>
      <vt:lpstr>Consider the following schema:</vt:lpstr>
      <vt:lpstr>How about this alternative?</vt:lpstr>
      <vt:lpstr>EMP_PROJ</vt:lpstr>
      <vt:lpstr>Functional Dependency</vt:lpstr>
      <vt:lpstr>Functional Dependency</vt:lpstr>
      <vt:lpstr>Functional Dependency</vt:lpstr>
      <vt:lpstr>Functional dependencies and keys</vt:lpstr>
      <vt:lpstr>Examples</vt:lpstr>
      <vt:lpstr>Redundancy</vt:lpstr>
      <vt:lpstr>Normalization</vt:lpstr>
      <vt:lpstr>Decomposition</vt:lpstr>
      <vt:lpstr>Lossy decomposition</vt:lpstr>
      <vt:lpstr>Natural join to recover original</vt:lpstr>
      <vt:lpstr>Heath’s Theorem</vt:lpstr>
      <vt:lpstr>Levels of normalization</vt:lpstr>
      <vt:lpstr>Normal Forms</vt:lpstr>
      <vt:lpstr>First normal form</vt:lpstr>
      <vt:lpstr>Is this a resolution?</vt:lpstr>
      <vt:lpstr>Decomposition</vt:lpstr>
      <vt:lpstr>Second Normal Form: 2NF</vt:lpstr>
      <vt:lpstr>Example: EMP_PROJ</vt:lpstr>
      <vt:lpstr>Solution? Decompose</vt:lpstr>
      <vt:lpstr>Decompose further…</vt:lpstr>
      <vt:lpstr>And a little more…</vt:lpstr>
      <vt:lpstr>2NF Normalization</vt:lpstr>
      <vt:lpstr>More than one way to get here</vt:lpstr>
      <vt:lpstr>Decompose further…</vt:lpstr>
      <vt:lpstr>And a little bit more</vt:lpstr>
      <vt:lpstr>3NF Normalization</vt:lpstr>
      <vt:lpstr>Example: EMP_DEPT</vt:lpstr>
      <vt:lpstr>3NF Normalization</vt:lpstr>
      <vt:lpstr>BCNF Normalization</vt:lpstr>
      <vt:lpstr>BCNF Normalization</vt:lpstr>
      <vt:lpstr>BCNF</vt:lpstr>
      <vt:lpstr>BCNF Normalization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Sridhar Narayan</dc:creator>
  <cp:lastModifiedBy>Narayan, Sridhar</cp:lastModifiedBy>
  <cp:revision>55</cp:revision>
  <dcterms:created xsi:type="dcterms:W3CDTF">2014-11-07T15:23:07Z</dcterms:created>
  <dcterms:modified xsi:type="dcterms:W3CDTF">2020-03-02T13:52:40Z</dcterms:modified>
</cp:coreProperties>
</file>