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5" r:id="rId2"/>
    <p:sldId id="266" r:id="rId3"/>
    <p:sldId id="305" r:id="rId4"/>
    <p:sldId id="267" r:id="rId5"/>
    <p:sldId id="268" r:id="rId6"/>
    <p:sldId id="269" r:id="rId7"/>
    <p:sldId id="270" r:id="rId8"/>
    <p:sldId id="271" r:id="rId9"/>
    <p:sldId id="272" r:id="rId10"/>
    <p:sldId id="274" r:id="rId11"/>
    <p:sldId id="273" r:id="rId12"/>
    <p:sldId id="304" r:id="rId13"/>
    <p:sldId id="277" r:id="rId14"/>
    <p:sldId id="276" r:id="rId15"/>
    <p:sldId id="278" r:id="rId16"/>
    <p:sldId id="280" r:id="rId17"/>
    <p:sldId id="279" r:id="rId18"/>
    <p:sldId id="281" r:id="rId19"/>
    <p:sldId id="282" r:id="rId20"/>
    <p:sldId id="284" r:id="rId21"/>
    <p:sldId id="287" r:id="rId22"/>
    <p:sldId id="290" r:id="rId23"/>
    <p:sldId id="291" r:id="rId24"/>
    <p:sldId id="292" r:id="rId25"/>
    <p:sldId id="293" r:id="rId26"/>
    <p:sldId id="294" r:id="rId27"/>
    <p:sldId id="295" r:id="rId28"/>
    <p:sldId id="296" r:id="rId29"/>
    <p:sldId id="297" r:id="rId30"/>
    <p:sldId id="298" r:id="rId31"/>
    <p:sldId id="299" r:id="rId32"/>
    <p:sldId id="301" r:id="rId33"/>
    <p:sldId id="302" r:id="rId34"/>
    <p:sldId id="303" r:id="rId35"/>
    <p:sldId id="26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3F2A"/>
    <a:srgbClr val="FFFFFF"/>
    <a:srgbClr val="2B4298"/>
    <a:srgbClr val="77315D"/>
    <a:srgbClr val="2C2974"/>
    <a:srgbClr val="562926"/>
    <a:srgbClr val="48413B"/>
    <a:srgbClr val="575336"/>
    <a:srgbClr val="829E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73" autoAdjust="0"/>
    <p:restoredTop sz="86475" autoAdjust="0"/>
  </p:normalViewPr>
  <p:slideViewPr>
    <p:cSldViewPr>
      <p:cViewPr>
        <p:scale>
          <a:sx n="50" d="100"/>
          <a:sy n="50" d="100"/>
        </p:scale>
        <p:origin x="-2142" y="-1224"/>
      </p:cViewPr>
      <p:guideLst>
        <p:guide orient="horz" pos="2160"/>
        <p:guide pos="2880"/>
      </p:guideLst>
    </p:cSldViewPr>
  </p:slideViewPr>
  <p:outlineViewPr>
    <p:cViewPr>
      <p:scale>
        <a:sx n="33" d="100"/>
        <a:sy n="33" d="100"/>
      </p:scale>
      <p:origin x="0" y="1398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B12320-037C-4700-9583-261E3DAC13AB}" type="datetimeFigureOut">
              <a:rPr lang="en-US" smtClean="0"/>
              <a:t>3/6/2018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F2A74B-20AC-4247-A511-D429F69CB386}" type="slidenum">
              <a:rPr lang="en-US" smtClean="0"/>
              <a:t>‹#›</a:t>
            </a:fld>
            <a:endParaRPr lang="en-US"/>
          </a:p>
        </p:txBody>
      </p:sp>
    </p:spTree>
    <p:extLst>
      <p:ext uri="{BB962C8B-B14F-4D97-AF65-F5344CB8AC3E}">
        <p14:creationId xmlns:p14="http://schemas.microsoft.com/office/powerpoint/2010/main" val="3144630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2A74B-20AC-4247-A511-D429F69CB386}" type="slidenum">
              <a:rPr lang="en-US" smtClean="0"/>
              <a:t>4</a:t>
            </a:fld>
            <a:endParaRPr lang="en-US"/>
          </a:p>
        </p:txBody>
      </p:sp>
    </p:spTree>
    <p:extLst>
      <p:ext uri="{BB962C8B-B14F-4D97-AF65-F5344CB8AC3E}">
        <p14:creationId xmlns:p14="http://schemas.microsoft.com/office/powerpoint/2010/main" val="3241934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2A74B-20AC-4247-A511-D429F69CB386}" type="slidenum">
              <a:rPr lang="en-US" smtClean="0"/>
              <a:t>21</a:t>
            </a:fld>
            <a:endParaRPr lang="en-US"/>
          </a:p>
        </p:txBody>
      </p:sp>
    </p:spTree>
    <p:extLst>
      <p:ext uri="{BB962C8B-B14F-4D97-AF65-F5344CB8AC3E}">
        <p14:creationId xmlns:p14="http://schemas.microsoft.com/office/powerpoint/2010/main" val="2542732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2A74B-20AC-4247-A511-D429F69CB386}" type="slidenum">
              <a:rPr lang="en-US" smtClean="0"/>
              <a:t>24</a:t>
            </a:fld>
            <a:endParaRPr lang="en-US"/>
          </a:p>
        </p:txBody>
      </p:sp>
    </p:spTree>
    <p:extLst>
      <p:ext uri="{BB962C8B-B14F-4D97-AF65-F5344CB8AC3E}">
        <p14:creationId xmlns:p14="http://schemas.microsoft.com/office/powerpoint/2010/main" val="1922048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Copyright © McGraw-Hill Education. Permission required</a:t>
            </a:r>
            <a:r>
              <a:rPr lang="en-US" baseline="0" dirty="0" smtClean="0"/>
              <a:t> for reproduction or display.</a:t>
            </a:r>
            <a:endParaRPr lang="en-US" dirty="0" smtClean="0"/>
          </a:p>
          <a:p>
            <a:endParaRPr lang="en-US" dirty="0"/>
          </a:p>
        </p:txBody>
      </p:sp>
      <p:sp>
        <p:nvSpPr>
          <p:cNvPr id="4" name="Slide Number Placeholder 3"/>
          <p:cNvSpPr>
            <a:spLocks noGrp="1"/>
          </p:cNvSpPr>
          <p:nvPr>
            <p:ph type="sldNum" sz="quarter" idx="10"/>
          </p:nvPr>
        </p:nvSpPr>
        <p:spPr/>
        <p:txBody>
          <a:bodyPr/>
          <a:lstStyle/>
          <a:p>
            <a:fld id="{A1F2A74B-20AC-4247-A511-D429F69CB386}" type="slidenum">
              <a:rPr lang="en-US" smtClean="0"/>
              <a:t>31</a:t>
            </a:fld>
            <a:endParaRPr lang="en-US"/>
          </a:p>
        </p:txBody>
      </p:sp>
    </p:spTree>
    <p:extLst>
      <p:ext uri="{BB962C8B-B14F-4D97-AF65-F5344CB8AC3E}">
        <p14:creationId xmlns:p14="http://schemas.microsoft.com/office/powerpoint/2010/main" val="775093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2A74B-20AC-4247-A511-D429F69CB386}" type="slidenum">
              <a:rPr lang="en-US" smtClean="0"/>
              <a:t>32</a:t>
            </a:fld>
            <a:endParaRPr lang="en-US"/>
          </a:p>
        </p:txBody>
      </p:sp>
    </p:spTree>
    <p:extLst>
      <p:ext uri="{BB962C8B-B14F-4D97-AF65-F5344CB8AC3E}">
        <p14:creationId xmlns:p14="http://schemas.microsoft.com/office/powerpoint/2010/main" val="655842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2A74B-20AC-4247-A511-D429F69CB386}" type="slidenum">
              <a:rPr lang="en-US" smtClean="0"/>
              <a:t>5</a:t>
            </a:fld>
            <a:endParaRPr lang="en-US"/>
          </a:p>
        </p:txBody>
      </p:sp>
    </p:spTree>
    <p:extLst>
      <p:ext uri="{BB962C8B-B14F-4D97-AF65-F5344CB8AC3E}">
        <p14:creationId xmlns:p14="http://schemas.microsoft.com/office/powerpoint/2010/main" val="4252065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2A74B-20AC-4247-A511-D429F69CB386}" type="slidenum">
              <a:rPr lang="en-US" smtClean="0"/>
              <a:t>6</a:t>
            </a:fld>
            <a:endParaRPr lang="en-US"/>
          </a:p>
        </p:txBody>
      </p:sp>
    </p:spTree>
    <p:extLst>
      <p:ext uri="{BB962C8B-B14F-4D97-AF65-F5344CB8AC3E}">
        <p14:creationId xmlns:p14="http://schemas.microsoft.com/office/powerpoint/2010/main" val="2069200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2A74B-20AC-4247-A511-D429F69CB386}" type="slidenum">
              <a:rPr lang="en-US" smtClean="0"/>
              <a:t>15</a:t>
            </a:fld>
            <a:endParaRPr lang="en-US"/>
          </a:p>
        </p:txBody>
      </p:sp>
    </p:spTree>
    <p:extLst>
      <p:ext uri="{BB962C8B-B14F-4D97-AF65-F5344CB8AC3E}">
        <p14:creationId xmlns:p14="http://schemas.microsoft.com/office/powerpoint/2010/main" val="3459030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1F2A74B-20AC-4247-A511-D429F69CB386}" type="slidenum">
              <a:rPr lang="en-US" smtClean="0"/>
              <a:t>16</a:t>
            </a:fld>
            <a:endParaRPr lang="en-US"/>
          </a:p>
        </p:txBody>
      </p:sp>
    </p:spTree>
    <p:extLst>
      <p:ext uri="{BB962C8B-B14F-4D97-AF65-F5344CB8AC3E}">
        <p14:creationId xmlns:p14="http://schemas.microsoft.com/office/powerpoint/2010/main" val="2219431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2A74B-20AC-4247-A511-D429F69CB386}" type="slidenum">
              <a:rPr lang="en-US" smtClean="0"/>
              <a:t>17</a:t>
            </a:fld>
            <a:endParaRPr lang="en-US"/>
          </a:p>
        </p:txBody>
      </p:sp>
    </p:spTree>
    <p:extLst>
      <p:ext uri="{BB962C8B-B14F-4D97-AF65-F5344CB8AC3E}">
        <p14:creationId xmlns:p14="http://schemas.microsoft.com/office/powerpoint/2010/main" val="1556285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2A74B-20AC-4247-A511-D429F69CB386}" type="slidenum">
              <a:rPr lang="en-US" smtClean="0"/>
              <a:t>18</a:t>
            </a:fld>
            <a:endParaRPr lang="en-US"/>
          </a:p>
        </p:txBody>
      </p:sp>
    </p:spTree>
    <p:extLst>
      <p:ext uri="{BB962C8B-B14F-4D97-AF65-F5344CB8AC3E}">
        <p14:creationId xmlns:p14="http://schemas.microsoft.com/office/powerpoint/2010/main" val="197805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Copyright © McGraw-Hill Education. Permission required</a:t>
            </a:r>
            <a:r>
              <a:rPr lang="en-US" baseline="0" dirty="0" smtClean="0"/>
              <a:t> for reproduction or display.</a:t>
            </a:r>
            <a:endParaRPr lang="en-US" dirty="0" smtClean="0"/>
          </a:p>
          <a:p>
            <a:endParaRPr lang="en-US" dirty="0"/>
          </a:p>
        </p:txBody>
      </p:sp>
      <p:sp>
        <p:nvSpPr>
          <p:cNvPr id="4" name="Slide Number Placeholder 3"/>
          <p:cNvSpPr>
            <a:spLocks noGrp="1"/>
          </p:cNvSpPr>
          <p:nvPr>
            <p:ph type="sldNum" sz="quarter" idx="10"/>
          </p:nvPr>
        </p:nvSpPr>
        <p:spPr/>
        <p:txBody>
          <a:bodyPr/>
          <a:lstStyle/>
          <a:p>
            <a:fld id="{A1F2A74B-20AC-4247-A511-D429F69CB386}" type="slidenum">
              <a:rPr lang="en-US" smtClean="0"/>
              <a:t>19</a:t>
            </a:fld>
            <a:endParaRPr lang="en-US"/>
          </a:p>
        </p:txBody>
      </p:sp>
    </p:spTree>
    <p:extLst>
      <p:ext uri="{BB962C8B-B14F-4D97-AF65-F5344CB8AC3E}">
        <p14:creationId xmlns:p14="http://schemas.microsoft.com/office/powerpoint/2010/main" val="3036630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2A74B-20AC-4247-A511-D429F69CB386}" type="slidenum">
              <a:rPr lang="en-US" smtClean="0"/>
              <a:t>20</a:t>
            </a:fld>
            <a:endParaRPr lang="en-US"/>
          </a:p>
        </p:txBody>
      </p:sp>
    </p:spTree>
    <p:extLst>
      <p:ext uri="{BB962C8B-B14F-4D97-AF65-F5344CB8AC3E}">
        <p14:creationId xmlns:p14="http://schemas.microsoft.com/office/powerpoint/2010/main" val="2066931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22-</a:t>
            </a:r>
            <a:fld id="{6F94BB01-2447-4377-8194-F82F4D072C18}" type="slidenum">
              <a:rPr lang="en-US" sz="1200" smtClean="0">
                <a:solidFill>
                  <a:schemeClr val="tx1"/>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smtClean="0">
                <a:solidFill>
                  <a:schemeClr val="tx1"/>
                </a:solidFill>
              </a:rPr>
              <a:t>© McGraw-Hill Education.</a:t>
            </a:r>
            <a:endParaRPr lang="en-US" dirty="0">
              <a:solidFill>
                <a:schemeClr val="tx1"/>
              </a:solidFill>
            </a:endParaRPr>
          </a:p>
        </p:txBody>
      </p:sp>
      <p:sp>
        <p:nvSpPr>
          <p:cNvPr id="15" name="Text Placeholder 3"/>
          <p:cNvSpPr txBox="1">
            <a:spLocks/>
          </p:cNvSpPr>
          <p:nvPr userDrawn="1"/>
        </p:nvSpPr>
        <p:spPr>
          <a:xfrm>
            <a:off x="0" y="0"/>
            <a:ext cx="2362200" cy="468776"/>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1400" b="1" dirty="0" smtClean="0">
                <a:solidFill>
                  <a:schemeClr val="bg1"/>
                </a:solidFill>
              </a:rPr>
              <a:t>Chapter 3</a:t>
            </a:r>
            <a:endParaRPr lang="en-US" sz="1400" b="1" dirty="0">
              <a:solidFill>
                <a:schemeClr val="bg1"/>
              </a:solidFill>
            </a:endParaRPr>
          </a:p>
        </p:txBody>
      </p:sp>
      <p:sp>
        <p:nvSpPr>
          <p:cNvPr id="2" name="Title 1"/>
          <p:cNvSpPr>
            <a:spLocks noGrp="1"/>
          </p:cNvSpPr>
          <p:nvPr>
            <p:ph type="title"/>
          </p:nvPr>
        </p:nvSpPr>
        <p:spPr>
          <a:xfrm>
            <a:off x="155864" y="152400"/>
            <a:ext cx="8835736" cy="1143000"/>
          </a:xfrm>
        </p:spPr>
        <p:txBody>
          <a:bodyPr>
            <a:normAutofit/>
          </a:bodyPr>
          <a:lstStyle>
            <a:lvl1pPr>
              <a:defRPr sz="3600">
                <a:solidFill>
                  <a:srgbClr val="6E3F2A"/>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a:p>
        </p:txBody>
      </p:sp>
      <p:sp>
        <p:nvSpPr>
          <p:cNvPr id="7" name="Content Placeholder 6"/>
          <p:cNvSpPr>
            <a:spLocks noGrp="1"/>
          </p:cNvSpPr>
          <p:nvPr>
            <p:ph sz="quarter" idx="10"/>
          </p:nvPr>
        </p:nvSpPr>
        <p:spPr>
          <a:xfrm>
            <a:off x="457200" y="1485900"/>
            <a:ext cx="8229600" cy="1028700"/>
          </a:xfrm>
        </p:spPr>
        <p:txBody>
          <a:bodyPr>
            <a:noAutofit/>
          </a:bodyPr>
          <a:lstStyle>
            <a:lvl1pPr>
              <a:defRPr sz="2600">
                <a:latin typeface="Verdana" panose="020B0604030504040204" pitchFamily="34" charset="0"/>
                <a:ea typeface="Verdana" panose="020B0604030504040204" pitchFamily="34" charset="0"/>
                <a:cs typeface="Verdana" panose="020B0604030504040204" pitchFamily="34" charset="0"/>
              </a:defRPr>
            </a:lvl1pPr>
            <a:lvl2pPr marL="806450" indent="-349250">
              <a:defRPr sz="2400">
                <a:latin typeface="Verdana" panose="020B0604030504040204" pitchFamily="34" charset="0"/>
                <a:ea typeface="Verdana" panose="020B0604030504040204" pitchFamily="34" charset="0"/>
                <a:cs typeface="Verdana" panose="020B0604030504040204" pitchFamily="34" charset="0"/>
              </a:defRPr>
            </a:lvl2pPr>
            <a:lvl3pPr marL="1263650" indent="-349250">
              <a:buFont typeface="Wingdings" panose="05000000000000000000" pitchFamily="2" charset="2"/>
              <a:buChar char="§"/>
              <a:defRPr sz="2200">
                <a:latin typeface="Verdana" panose="020B0604030504040204" pitchFamily="34" charset="0"/>
                <a:ea typeface="Verdana" panose="020B0604030504040204" pitchFamily="34" charset="0"/>
                <a:cs typeface="Verdana" panose="020B0604030504040204" pitchFamily="34" charset="0"/>
              </a:defRPr>
            </a:lvl3pPr>
            <a:lvl4pPr marL="1720850" indent="-349250">
              <a:buFont typeface="Courier New" panose="02070309020205020404" pitchFamily="49" charset="0"/>
              <a:buChar char="o"/>
              <a:defRPr sz="2000">
                <a:latin typeface="Verdana" panose="020B0604030504040204" pitchFamily="34" charset="0"/>
                <a:ea typeface="Verdana" panose="020B0604030504040204" pitchFamily="34" charset="0"/>
                <a:cs typeface="Verdana" panose="020B0604030504040204" pitchFamily="34" charset="0"/>
              </a:defRPr>
            </a:lvl4pPr>
            <a:lvl5pPr marL="2178050" indent="-349250">
              <a:buFont typeface="Wingdings" panose="05000000000000000000" pitchFamily="2" charset="2"/>
              <a:buChar char="Ø"/>
              <a:defRPr sz="18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1"/>
          </p:nvPr>
        </p:nvSpPr>
        <p:spPr>
          <a:xfrm>
            <a:off x="459376" y="2722517"/>
            <a:ext cx="8227423" cy="1011283"/>
          </a:xfrm>
        </p:spPr>
        <p:txBody>
          <a:bodyPr vert="horz" lIns="91440" tIns="45720" rIns="91440" bIns="45720" rtlCol="0">
            <a:noAutofit/>
          </a:bodyPr>
          <a:lstStyle>
            <a:lvl1pPr>
              <a:defRPr lang="en-US" sz="2600" dirty="0" smtClean="0">
                <a:latin typeface="Verdana" panose="020B0604030504040204" pitchFamily="34" charset="0"/>
                <a:ea typeface="Verdana" panose="020B0604030504040204" pitchFamily="34" charset="0"/>
                <a:cs typeface="Verdana" panose="020B0604030504040204" pitchFamily="34" charset="0"/>
              </a:defRPr>
            </a:lvl1pPr>
            <a:lvl2pPr>
              <a:defRPr lang="en-US" sz="2400" dirty="0" smtClean="0">
                <a:latin typeface="Verdana" panose="020B0604030504040204" pitchFamily="34" charset="0"/>
                <a:ea typeface="Verdana" panose="020B0604030504040204" pitchFamily="34" charset="0"/>
                <a:cs typeface="Verdana" panose="020B0604030504040204" pitchFamily="34" charset="0"/>
              </a:defRPr>
            </a:lvl2pPr>
            <a:lvl3pPr>
              <a:defRPr lang="en-US" sz="2200" dirty="0" smtClean="0">
                <a:latin typeface="Verdana" panose="020B0604030504040204" pitchFamily="34" charset="0"/>
                <a:ea typeface="Verdana" panose="020B0604030504040204" pitchFamily="34" charset="0"/>
                <a:cs typeface="Verdana" panose="020B0604030504040204" pitchFamily="34" charset="0"/>
              </a:defRPr>
            </a:lvl3pPr>
            <a:lvl4pPr>
              <a:defRPr lang="en-US" dirty="0" smtClean="0">
                <a:latin typeface="Verdana" panose="020B0604030504040204" pitchFamily="34" charset="0"/>
                <a:ea typeface="Verdana" panose="020B0604030504040204" pitchFamily="34" charset="0"/>
                <a:cs typeface="Verdana" panose="020B0604030504040204" pitchFamily="34" charset="0"/>
              </a:defRPr>
            </a:lvl4pPr>
            <a:lvl5pPr>
              <a:defRPr lang="en-US" sz="1800" dirty="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marL="806450" lvl="1" indent="-349250"/>
            <a:r>
              <a:rPr lang="en-US" dirty="0" smtClean="0"/>
              <a:t>Second level</a:t>
            </a:r>
          </a:p>
          <a:p>
            <a:pPr marL="1263650" lvl="2" indent="-349250">
              <a:buFont typeface="Wingdings" panose="05000000000000000000" pitchFamily="2" charset="2"/>
              <a:buChar char="§"/>
            </a:pPr>
            <a:r>
              <a:rPr lang="en-US" dirty="0" smtClean="0"/>
              <a:t>Third level</a:t>
            </a:r>
          </a:p>
          <a:p>
            <a:pPr marL="1720850" lvl="3" indent="-349250">
              <a:buFont typeface="Courier New" panose="02070309020205020404" pitchFamily="49" charset="0"/>
              <a:buChar char="o"/>
            </a:pPr>
            <a:r>
              <a:rPr lang="en-US" dirty="0" smtClean="0"/>
              <a:t>Fourth level</a:t>
            </a:r>
          </a:p>
          <a:p>
            <a:pPr marL="2178050" lvl="4" indent="-349250">
              <a:buFont typeface="Wingdings" panose="05000000000000000000" pitchFamily="2" charset="2"/>
              <a:buChar char="Ø"/>
            </a:pPr>
            <a:r>
              <a:rPr lang="en-US" dirty="0" smtClean="0"/>
              <a:t>Fifth level</a:t>
            </a:r>
            <a:endParaRPr lang="en-US" dirty="0"/>
          </a:p>
        </p:txBody>
      </p:sp>
      <p:sp>
        <p:nvSpPr>
          <p:cNvPr id="13" name="Content Placeholder 12"/>
          <p:cNvSpPr>
            <a:spLocks noGrp="1"/>
          </p:cNvSpPr>
          <p:nvPr>
            <p:ph sz="quarter" idx="12"/>
          </p:nvPr>
        </p:nvSpPr>
        <p:spPr>
          <a:xfrm>
            <a:off x="457199" y="3962400"/>
            <a:ext cx="8229599" cy="990600"/>
          </a:xfrm>
        </p:spPr>
        <p:txBody>
          <a:bodyPr vert="horz" lIns="91440" tIns="45720" rIns="91440" bIns="45720" rtlCol="0">
            <a:noAutofit/>
          </a:bodyPr>
          <a:lstStyle>
            <a:lvl1pPr>
              <a:defRPr lang="en-US" sz="2600" smtClean="0">
                <a:latin typeface="Verdana" panose="020B0604030504040204" pitchFamily="34" charset="0"/>
                <a:ea typeface="Verdana" panose="020B0604030504040204" pitchFamily="34" charset="0"/>
                <a:cs typeface="Verdana" panose="020B0604030504040204" pitchFamily="34" charset="0"/>
              </a:defRPr>
            </a:lvl1pPr>
            <a:lvl2pPr>
              <a:defRPr lang="en-US" sz="2400" smtClean="0">
                <a:latin typeface="Verdana" panose="020B0604030504040204" pitchFamily="34" charset="0"/>
                <a:ea typeface="Verdana" panose="020B0604030504040204" pitchFamily="34" charset="0"/>
                <a:cs typeface="Verdana" panose="020B0604030504040204" pitchFamily="34" charset="0"/>
              </a:defRPr>
            </a:lvl2pPr>
            <a:lvl3pPr>
              <a:defRPr lang="en-US" sz="2200" smtClean="0">
                <a:latin typeface="Verdana" panose="020B0604030504040204" pitchFamily="34" charset="0"/>
                <a:ea typeface="Verdana" panose="020B0604030504040204" pitchFamily="34" charset="0"/>
                <a:cs typeface="Verdana" panose="020B0604030504040204" pitchFamily="34" charset="0"/>
              </a:defRPr>
            </a:lvl3pPr>
            <a:lvl4pPr>
              <a:defRPr lang="en-US" smtClean="0">
                <a:latin typeface="Verdana" panose="020B0604030504040204" pitchFamily="34" charset="0"/>
                <a:ea typeface="Verdana" panose="020B0604030504040204" pitchFamily="34" charset="0"/>
                <a:cs typeface="Verdana" panose="020B0604030504040204" pitchFamily="34" charset="0"/>
              </a:defRPr>
            </a:lvl4pPr>
            <a:lvl5pPr>
              <a:defRPr lang="en-US" sz="18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marL="806450" lvl="1" indent="-349250"/>
            <a:r>
              <a:rPr lang="en-US" dirty="0" smtClean="0"/>
              <a:t>Second level</a:t>
            </a:r>
          </a:p>
          <a:p>
            <a:pPr marL="1263650" lvl="2" indent="-349250">
              <a:buFont typeface="Wingdings" panose="05000000000000000000" pitchFamily="2" charset="2"/>
              <a:buChar char="§"/>
            </a:pPr>
            <a:r>
              <a:rPr lang="en-US" dirty="0" smtClean="0"/>
              <a:t>Third level</a:t>
            </a:r>
          </a:p>
          <a:p>
            <a:pPr marL="1720850" lvl="3" indent="-349250">
              <a:buFont typeface="Courier New" panose="02070309020205020404" pitchFamily="49" charset="0"/>
              <a:buChar char="o"/>
            </a:pPr>
            <a:r>
              <a:rPr lang="en-US" dirty="0" smtClean="0"/>
              <a:t>Fourth level</a:t>
            </a:r>
          </a:p>
          <a:p>
            <a:pPr marL="2178050" lvl="4" indent="-349250">
              <a:buFont typeface="Wingdings" panose="05000000000000000000" pitchFamily="2" charset="2"/>
              <a:buChar char="Ø"/>
            </a:pPr>
            <a:r>
              <a:rPr lang="en-US" dirty="0" smtClean="0"/>
              <a:t>Fifth level</a:t>
            </a:r>
            <a:endParaRPr lang="en-US" dirty="0"/>
          </a:p>
        </p:txBody>
      </p:sp>
      <p:sp>
        <p:nvSpPr>
          <p:cNvPr id="5" name="Content Placeholder 4"/>
          <p:cNvSpPr>
            <a:spLocks noGrp="1"/>
          </p:cNvSpPr>
          <p:nvPr>
            <p:ph sz="quarter" idx="13"/>
          </p:nvPr>
        </p:nvSpPr>
        <p:spPr>
          <a:xfrm>
            <a:off x="457200" y="5181600"/>
            <a:ext cx="8229600" cy="121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3928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22-</a:t>
            </a:r>
            <a:fld id="{6F94BB01-2447-4377-8194-F82F4D072C18}" type="slidenum">
              <a:rPr lang="en-US" sz="1200" smtClean="0">
                <a:solidFill>
                  <a:schemeClr val="tx1"/>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smtClean="0">
                <a:solidFill>
                  <a:schemeClr val="tx1"/>
                </a:solidFill>
              </a:rPr>
              <a:t>© McGraw-Hill Education.</a:t>
            </a:r>
            <a:endParaRPr lang="en-US" dirty="0">
              <a:solidFill>
                <a:schemeClr val="tx1"/>
              </a:solidFill>
            </a:endParaRPr>
          </a:p>
        </p:txBody>
      </p:sp>
      <p:sp>
        <p:nvSpPr>
          <p:cNvPr id="15" name="Text Placeholder 3"/>
          <p:cNvSpPr txBox="1">
            <a:spLocks/>
          </p:cNvSpPr>
          <p:nvPr userDrawn="1"/>
        </p:nvSpPr>
        <p:spPr>
          <a:xfrm>
            <a:off x="0" y="0"/>
            <a:ext cx="2362200" cy="468776"/>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1400" b="1" dirty="0" smtClean="0">
                <a:solidFill>
                  <a:schemeClr val="bg1"/>
                </a:solidFill>
              </a:rPr>
              <a:t>Chapter 3</a:t>
            </a:r>
            <a:endParaRPr lang="en-US" sz="1400" b="1" dirty="0">
              <a:solidFill>
                <a:schemeClr val="bg1"/>
              </a:solidFill>
            </a:endParaRPr>
          </a:p>
        </p:txBody>
      </p:sp>
      <p:sp>
        <p:nvSpPr>
          <p:cNvPr id="2" name="Title 1"/>
          <p:cNvSpPr>
            <a:spLocks noGrp="1"/>
          </p:cNvSpPr>
          <p:nvPr>
            <p:ph type="title"/>
          </p:nvPr>
        </p:nvSpPr>
        <p:spPr>
          <a:xfrm>
            <a:off x="155864" y="152400"/>
            <a:ext cx="8835736" cy="1143000"/>
          </a:xfrm>
        </p:spPr>
        <p:txBody>
          <a:bodyPr>
            <a:normAutofit/>
          </a:bodyPr>
          <a:lstStyle>
            <a:lvl1pPr>
              <a:defRPr sz="3600">
                <a:solidFill>
                  <a:srgbClr val="6E3F2A"/>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a:p>
        </p:txBody>
      </p:sp>
      <p:sp>
        <p:nvSpPr>
          <p:cNvPr id="7" name="Content Placeholder 6"/>
          <p:cNvSpPr>
            <a:spLocks noGrp="1"/>
          </p:cNvSpPr>
          <p:nvPr>
            <p:ph sz="quarter" idx="10"/>
          </p:nvPr>
        </p:nvSpPr>
        <p:spPr>
          <a:xfrm>
            <a:off x="457200" y="1485900"/>
            <a:ext cx="8229600" cy="1028700"/>
          </a:xfrm>
        </p:spPr>
        <p:txBody>
          <a:bodyPr>
            <a:noAutofit/>
          </a:bodyPr>
          <a:lstStyle>
            <a:lvl1pPr>
              <a:defRPr sz="2600">
                <a:latin typeface="Verdana" panose="020B0604030504040204" pitchFamily="34" charset="0"/>
                <a:ea typeface="Verdana" panose="020B0604030504040204" pitchFamily="34" charset="0"/>
                <a:cs typeface="Verdana" panose="020B0604030504040204" pitchFamily="34" charset="0"/>
              </a:defRPr>
            </a:lvl1pPr>
            <a:lvl2pPr marL="806450" indent="-349250">
              <a:defRPr sz="2400">
                <a:latin typeface="Verdana" panose="020B0604030504040204" pitchFamily="34" charset="0"/>
                <a:ea typeface="Verdana" panose="020B0604030504040204" pitchFamily="34" charset="0"/>
                <a:cs typeface="Verdana" panose="020B0604030504040204" pitchFamily="34" charset="0"/>
              </a:defRPr>
            </a:lvl2pPr>
            <a:lvl3pPr marL="1263650" indent="-349250">
              <a:buFont typeface="Wingdings" panose="05000000000000000000" pitchFamily="2" charset="2"/>
              <a:buChar char="§"/>
              <a:defRPr sz="2200">
                <a:latin typeface="Verdana" panose="020B0604030504040204" pitchFamily="34" charset="0"/>
                <a:ea typeface="Verdana" panose="020B0604030504040204" pitchFamily="34" charset="0"/>
                <a:cs typeface="Verdana" panose="020B0604030504040204" pitchFamily="34" charset="0"/>
              </a:defRPr>
            </a:lvl3pPr>
            <a:lvl4pPr marL="1720850" indent="-349250">
              <a:buFont typeface="Courier New" panose="02070309020205020404" pitchFamily="49" charset="0"/>
              <a:buChar char="o"/>
              <a:defRPr sz="2000">
                <a:latin typeface="Verdana" panose="020B0604030504040204" pitchFamily="34" charset="0"/>
                <a:ea typeface="Verdana" panose="020B0604030504040204" pitchFamily="34" charset="0"/>
                <a:cs typeface="Verdana" panose="020B0604030504040204" pitchFamily="34" charset="0"/>
              </a:defRPr>
            </a:lvl4pPr>
            <a:lvl5pPr marL="2178050" indent="-349250">
              <a:buFont typeface="Wingdings" panose="05000000000000000000" pitchFamily="2" charset="2"/>
              <a:buChar char="Ø"/>
              <a:defRPr sz="18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1"/>
          </p:nvPr>
        </p:nvSpPr>
        <p:spPr>
          <a:xfrm>
            <a:off x="459376" y="2722517"/>
            <a:ext cx="8227423" cy="1011283"/>
          </a:xfrm>
        </p:spPr>
        <p:txBody>
          <a:bodyPr vert="horz" lIns="91440" tIns="45720" rIns="91440" bIns="45720" rtlCol="0">
            <a:noAutofit/>
          </a:bodyPr>
          <a:lstStyle>
            <a:lvl1pPr>
              <a:defRPr lang="en-US" sz="2600" dirty="0" smtClean="0">
                <a:latin typeface="Verdana" panose="020B0604030504040204" pitchFamily="34" charset="0"/>
                <a:ea typeface="Verdana" panose="020B0604030504040204" pitchFamily="34" charset="0"/>
                <a:cs typeface="Verdana" panose="020B0604030504040204" pitchFamily="34" charset="0"/>
              </a:defRPr>
            </a:lvl1pPr>
            <a:lvl2pPr>
              <a:defRPr lang="en-US" sz="2400" dirty="0" smtClean="0">
                <a:latin typeface="Verdana" panose="020B0604030504040204" pitchFamily="34" charset="0"/>
                <a:ea typeface="Verdana" panose="020B0604030504040204" pitchFamily="34" charset="0"/>
                <a:cs typeface="Verdana" panose="020B0604030504040204" pitchFamily="34" charset="0"/>
              </a:defRPr>
            </a:lvl2pPr>
            <a:lvl3pPr>
              <a:defRPr lang="en-US" sz="2200" dirty="0" smtClean="0">
                <a:latin typeface="Verdana" panose="020B0604030504040204" pitchFamily="34" charset="0"/>
                <a:ea typeface="Verdana" panose="020B0604030504040204" pitchFamily="34" charset="0"/>
                <a:cs typeface="Verdana" panose="020B0604030504040204" pitchFamily="34" charset="0"/>
              </a:defRPr>
            </a:lvl3pPr>
            <a:lvl4pPr>
              <a:defRPr lang="en-US" dirty="0" smtClean="0">
                <a:latin typeface="Verdana" panose="020B0604030504040204" pitchFamily="34" charset="0"/>
                <a:ea typeface="Verdana" panose="020B0604030504040204" pitchFamily="34" charset="0"/>
                <a:cs typeface="Verdana" panose="020B0604030504040204" pitchFamily="34" charset="0"/>
              </a:defRPr>
            </a:lvl4pPr>
            <a:lvl5pPr>
              <a:defRPr lang="en-US" sz="1800" dirty="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marL="806450" lvl="1" indent="-349250"/>
            <a:r>
              <a:rPr lang="en-US" dirty="0" smtClean="0"/>
              <a:t>Second level</a:t>
            </a:r>
          </a:p>
          <a:p>
            <a:pPr marL="1263650" lvl="2" indent="-349250">
              <a:buFont typeface="Wingdings" panose="05000000000000000000" pitchFamily="2" charset="2"/>
              <a:buChar char="§"/>
            </a:pPr>
            <a:r>
              <a:rPr lang="en-US" dirty="0" smtClean="0"/>
              <a:t>Third level</a:t>
            </a:r>
          </a:p>
          <a:p>
            <a:pPr marL="1720850" lvl="3" indent="-349250">
              <a:buFont typeface="Courier New" panose="02070309020205020404" pitchFamily="49" charset="0"/>
              <a:buChar char="o"/>
            </a:pPr>
            <a:r>
              <a:rPr lang="en-US" dirty="0" smtClean="0"/>
              <a:t>Fourth level</a:t>
            </a:r>
          </a:p>
          <a:p>
            <a:pPr marL="2178050" lvl="4" indent="-349250">
              <a:buFont typeface="Wingdings" panose="05000000000000000000" pitchFamily="2" charset="2"/>
              <a:buChar char="Ø"/>
            </a:pPr>
            <a:r>
              <a:rPr lang="en-US" dirty="0" smtClean="0"/>
              <a:t>Fifth level</a:t>
            </a:r>
            <a:endParaRPr lang="en-US" dirty="0"/>
          </a:p>
        </p:txBody>
      </p:sp>
      <p:sp>
        <p:nvSpPr>
          <p:cNvPr id="5" name="Content Placeholder 4"/>
          <p:cNvSpPr>
            <a:spLocks noGrp="1"/>
          </p:cNvSpPr>
          <p:nvPr>
            <p:ph sz="quarter" idx="13"/>
          </p:nvPr>
        </p:nvSpPr>
        <p:spPr>
          <a:xfrm>
            <a:off x="457200" y="5181600"/>
            <a:ext cx="8229600" cy="121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5248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5" name="Rectangle 4"/>
          <p:cNvSpPr/>
          <p:nvPr userDrawn="1"/>
        </p:nvSpPr>
        <p:spPr>
          <a:xfrm>
            <a:off x="1" y="6389224"/>
            <a:ext cx="9143999" cy="468776"/>
          </a:xfrm>
          <a:prstGeom prst="rect">
            <a:avLst/>
          </a:prstGeom>
          <a:solidFill>
            <a:srgbClr val="6E3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FFFFFF"/>
              </a:solidFill>
            </a:endParaRPr>
          </a:p>
        </p:txBody>
      </p:sp>
      <p:sp>
        <p:nvSpPr>
          <p:cNvPr id="2" name="Title 1"/>
          <p:cNvSpPr>
            <a:spLocks noGrp="1"/>
          </p:cNvSpPr>
          <p:nvPr>
            <p:ph type="title"/>
          </p:nvPr>
        </p:nvSpPr>
        <p:spPr>
          <a:xfrm>
            <a:off x="457200" y="2743200"/>
            <a:ext cx="8229600" cy="1143000"/>
          </a:xfrm>
        </p:spPr>
        <p:txBody>
          <a:bodyPr/>
          <a:lstStyle>
            <a:lvl1pPr>
              <a:defRPr lang="en-US" sz="3600" kern="1200" dirty="0" smtClean="0">
                <a:solidFill>
                  <a:srgbClr val="6E3F2A"/>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4" name="Text Placeholder 3"/>
          <p:cNvSpPr txBox="1">
            <a:spLocks/>
          </p:cNvSpPr>
          <p:nvPr userDrawn="1"/>
        </p:nvSpPr>
        <p:spPr>
          <a:xfrm>
            <a:off x="0" y="6389224"/>
            <a:ext cx="8305800" cy="468775"/>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base">
              <a:spcAft>
                <a:spcPct val="0"/>
              </a:spcAft>
            </a:pPr>
            <a:r>
              <a:rPr lang="en-US" dirty="0" smtClean="0">
                <a:solidFill>
                  <a:prstClr val="white"/>
                </a:solidFill>
              </a:rPr>
              <a:t>© McGraw-Hill Education. All rights reserved. Authorized only for instructor use in the classroom. No reproduction or further distribution permitted without the prior written consent of McGraw-Hill Education.</a:t>
            </a:r>
            <a:endParaRPr lang="en-US" dirty="0">
              <a:solidFill>
                <a:prstClr val="white"/>
              </a:solidFill>
            </a:endParaRPr>
          </a:p>
        </p:txBody>
      </p:sp>
      <p:sp>
        <p:nvSpPr>
          <p:cNvPr id="6"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22-</a:t>
            </a:r>
            <a:fld id="{6F94BB01-2447-4377-8194-F82F4D072C18}" type="slidenum">
              <a:rPr lang="en-US" sz="1200" smtClean="0">
                <a:solidFill>
                  <a:schemeClr val="bg1"/>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09601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hapter Opener">
    <p:spTree>
      <p:nvGrpSpPr>
        <p:cNvPr id="1" name=""/>
        <p:cNvGrpSpPr/>
        <p:nvPr/>
      </p:nvGrpSpPr>
      <p:grpSpPr>
        <a:xfrm>
          <a:off x="0" y="0"/>
          <a:ext cx="0" cy="0"/>
          <a:chOff x="0" y="0"/>
          <a:chExt cx="0" cy="0"/>
        </a:xfrm>
      </p:grpSpPr>
      <p:sp>
        <p:nvSpPr>
          <p:cNvPr id="9" name="Rectangle 8"/>
          <p:cNvSpPr/>
          <p:nvPr userDrawn="1"/>
        </p:nvSpPr>
        <p:spPr>
          <a:xfrm>
            <a:off x="1" y="6389224"/>
            <a:ext cx="9143999" cy="468776"/>
          </a:xfrm>
          <a:prstGeom prst="rect">
            <a:avLst/>
          </a:prstGeom>
          <a:solidFill>
            <a:srgbClr val="6E3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76200" y="76201"/>
            <a:ext cx="8991600" cy="685800"/>
          </a:xfrm>
        </p:spPr>
        <p:txBody>
          <a:bodyPr/>
          <a:lstStyle>
            <a:lvl1pPr algn="l">
              <a:defRPr lang="en-US" sz="3600" kern="1200" dirty="0" smtClean="0">
                <a:solidFill>
                  <a:srgbClr val="6E3F2A"/>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5" name="Content Placeholder 4"/>
          <p:cNvSpPr>
            <a:spLocks noGrp="1"/>
          </p:cNvSpPr>
          <p:nvPr>
            <p:ph sz="quarter" idx="12"/>
          </p:nvPr>
        </p:nvSpPr>
        <p:spPr>
          <a:xfrm>
            <a:off x="0" y="990600"/>
            <a:ext cx="9067800" cy="457200"/>
          </a:xfrm>
        </p:spPr>
        <p:txBody>
          <a:bodyPr/>
          <a:lstStyle>
            <a:lvl1pPr>
              <a:defRPr>
                <a:solidFill>
                  <a:srgbClr val="6E3F2A"/>
                </a:solidFill>
              </a:defRPr>
            </a:lvl1pPr>
            <a:lvl2pPr>
              <a:defRPr>
                <a:solidFill>
                  <a:srgbClr val="6E3F2A"/>
                </a:solidFill>
              </a:defRPr>
            </a:lvl2pPr>
            <a:lvl3pPr>
              <a:defRPr>
                <a:solidFill>
                  <a:srgbClr val="6E3F2A"/>
                </a:solidFill>
              </a:defRPr>
            </a:lvl3pPr>
            <a:lvl4pPr>
              <a:defRPr>
                <a:solidFill>
                  <a:srgbClr val="6E3F2A"/>
                </a:solidFill>
              </a:defRPr>
            </a:lvl4pPr>
            <a:lvl5pPr>
              <a:defRPr>
                <a:solidFill>
                  <a:srgbClr val="6E3F2A"/>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ubtitle 2"/>
          <p:cNvSpPr>
            <a:spLocks noGrp="1"/>
          </p:cNvSpPr>
          <p:nvPr>
            <p:ph type="subTitle" idx="1"/>
          </p:nvPr>
        </p:nvSpPr>
        <p:spPr>
          <a:xfrm>
            <a:off x="4343400" y="2057400"/>
            <a:ext cx="4419600" cy="3657600"/>
          </a:xfrm>
        </p:spPr>
        <p:txBody>
          <a:bodyPr vert="horz" lIns="91440" tIns="45720" rIns="91440" bIns="45720" rtlCol="0" anchor="ctr">
            <a:normAutofit/>
          </a:bodyPr>
          <a:lstStyle>
            <a:lvl1pPr algn="ctr">
              <a:defRPr lang="en-US" sz="4400">
                <a:solidFill>
                  <a:srgbClr val="6E3F2A"/>
                </a:solidFill>
                <a:latin typeface="Verdana" pitchFamily="34" charset="0"/>
                <a:ea typeface="Verdana" pitchFamily="34" charset="0"/>
                <a:cs typeface="Verdana" pitchFamily="34" charset="0"/>
              </a:defRPr>
            </a:lvl1pPr>
          </a:lstStyle>
          <a:p>
            <a:pPr lvl="0">
              <a:spcBef>
                <a:spcPct val="0"/>
              </a:spcBef>
              <a:buNone/>
            </a:pPr>
            <a:r>
              <a:rPr lang="en-US" dirty="0" smtClean="0"/>
              <a:t>Click to edit Master subtitle style</a:t>
            </a:r>
            <a:endParaRPr lang="en-US" dirty="0"/>
          </a:p>
        </p:txBody>
      </p:sp>
      <p:sp>
        <p:nvSpPr>
          <p:cNvPr id="10" name="Text Placeholder 9"/>
          <p:cNvSpPr>
            <a:spLocks noGrp="1"/>
          </p:cNvSpPr>
          <p:nvPr>
            <p:ph type="body" sz="quarter" idx="11"/>
          </p:nvPr>
        </p:nvSpPr>
        <p:spPr>
          <a:xfrm>
            <a:off x="914400" y="6509312"/>
            <a:ext cx="7315200" cy="228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606648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marL="806450" lvl="1" indent="-349250"/>
            <a:r>
              <a:rPr lang="en-US" dirty="0" smtClean="0"/>
              <a:t>Second level</a:t>
            </a:r>
          </a:p>
          <a:p>
            <a:pPr marL="1263650" lvl="2" indent="-349250">
              <a:buFont typeface="Wingdings" panose="05000000000000000000" pitchFamily="2" charset="2"/>
              <a:buChar char="§"/>
            </a:pPr>
            <a:r>
              <a:rPr lang="en-US" dirty="0" smtClean="0"/>
              <a:t>Third level</a:t>
            </a:r>
          </a:p>
          <a:p>
            <a:pPr marL="1720850" lvl="3" indent="-349250">
              <a:buFont typeface="Courier New" panose="02070309020205020404" pitchFamily="49" charset="0"/>
              <a:buChar char="o"/>
            </a:pPr>
            <a:r>
              <a:rPr lang="en-US" dirty="0" smtClean="0"/>
              <a:t>Fourth level</a:t>
            </a:r>
          </a:p>
          <a:p>
            <a:pPr marL="2178050" lvl="4" indent="-349250">
              <a:buFont typeface="Wingdings" panose="05000000000000000000" pitchFamily="2" charset="2"/>
              <a:buChar char="Ø"/>
            </a:pPr>
            <a:r>
              <a:rPr lang="en-US" dirty="0" smtClean="0"/>
              <a:t>Fifth level</a:t>
            </a:r>
            <a:endParaRPr lang="en-US" dirty="0"/>
          </a:p>
        </p:txBody>
      </p:sp>
    </p:spTree>
    <p:extLst>
      <p:ext uri="{BB962C8B-B14F-4D97-AF65-F5344CB8AC3E}">
        <p14:creationId xmlns:p14="http://schemas.microsoft.com/office/powerpoint/2010/main" val="1910662630"/>
      </p:ext>
    </p:extLst>
  </p:cSld>
  <p:clrMap bg1="lt1" tx1="dk1" bg2="lt2" tx2="dk2" accent1="accent1" accent2="accent2" accent3="accent3" accent4="accent4" accent5="accent5" accent6="accent6" hlink="hlink" folHlink="folHlink"/>
  <p:sldLayoutIdLst>
    <p:sldLayoutId id="2147483650" r:id="rId1"/>
    <p:sldLayoutId id="2147483668" r:id="rId2"/>
    <p:sldLayoutId id="2147483661" r:id="rId3"/>
    <p:sldLayoutId id="2147483666" r:id="rId4"/>
  </p:sldLayoutIdLst>
  <p:txStyles>
    <p:titleStyle>
      <a:lvl1pPr algn="ctr" defTabSz="914400" rtl="0" eaLnBrk="1" latinLnBrk="0" hangingPunct="1">
        <a:spcBef>
          <a:spcPct val="0"/>
        </a:spcBef>
        <a:buNone/>
        <a:defRPr sz="3600" kern="1200">
          <a:solidFill>
            <a:srgbClr val="6E3F2A"/>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6E3F2A"/>
        </a:buClr>
        <a:buFont typeface="Arial" panose="020B0604020202020204" pitchFamily="34" charset="0"/>
        <a:buChar char="•"/>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6E3F2A"/>
        </a:buClr>
        <a:buFont typeface="Arial" panose="020B0604020202020204" pitchFamily="34" charset="0"/>
        <a:buChar char="•"/>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spcBef>
          <a:spcPct val="20000"/>
        </a:spcBef>
        <a:buClr>
          <a:srgbClr val="6E3F2A"/>
        </a:buClr>
        <a:buFont typeface="Arial" panose="020B0604020202020204" pitchFamily="34" charset="0"/>
        <a:buChar char="•"/>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6E3F2A"/>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6E3F2A"/>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 y="152400"/>
            <a:ext cx="8839200" cy="1219200"/>
          </a:xfrm>
        </p:spPr>
        <p:txBody>
          <a:bodyPr vert="horz" lIns="91440" tIns="45720" rIns="91440" bIns="45720" rtlCol="0" anchor="t">
            <a:normAutofit/>
          </a:bodyPr>
          <a:lstStyle/>
          <a:p>
            <a:pPr>
              <a:spcBef>
                <a:spcPct val="20000"/>
              </a:spcBef>
              <a:buClr>
                <a:srgbClr val="77315D"/>
              </a:buClr>
              <a:buFont typeface="Calibri" pitchFamily="34" charset="0"/>
            </a:pPr>
            <a:r>
              <a:rPr lang="en-US" sz="4000" dirty="0" smtClean="0">
                <a:ea typeface="ＭＳ Ｐゴシック" charset="-128"/>
              </a:rPr>
              <a:t>Human Genetics</a:t>
            </a:r>
            <a:br>
              <a:rPr lang="en-US" sz="4000" dirty="0" smtClean="0">
                <a:ea typeface="ＭＳ Ｐゴシック" charset="-128"/>
              </a:rPr>
            </a:br>
            <a:r>
              <a:rPr lang="en-US" sz="3200" dirty="0" smtClean="0">
                <a:ea typeface="ＭＳ Ｐゴシック" charset="-128"/>
              </a:rPr>
              <a:t>Concepts and Applications</a:t>
            </a:r>
            <a:endParaRPr lang="en-US" sz="3200" dirty="0">
              <a:ea typeface="ＭＳ Ｐゴシック" charset="-128"/>
            </a:endParaRPr>
          </a:p>
        </p:txBody>
      </p:sp>
      <p:pic>
        <p:nvPicPr>
          <p:cNvPr id="13" name="Picture 1" descr="Mc Graw Hill Education Logo"/>
          <p:cNvPicPr>
            <a:picLocks noGrp="1" noChangeAspect="1" noChangeArrowheads="1"/>
          </p:cNvPicPr>
          <p:nvPr>
            <p:ph type="pic" sz="quarter" idx="4294967295"/>
          </p:nvPr>
        </p:nvPicPr>
        <p:blipFill>
          <a:blip r:embed="rId2">
            <a:extLst>
              <a:ext uri="{28A0092B-C50C-407E-A947-70E740481C1C}">
                <a14:useLocalDpi xmlns:a14="http://schemas.microsoft.com/office/drawing/2010/main" val="0"/>
              </a:ext>
            </a:extLst>
          </a:blip>
          <a:stretch>
            <a:fillRect/>
          </a:stretch>
        </p:blipFill>
        <p:spPr bwMode="auto">
          <a:xfrm>
            <a:off x="8505282" y="152400"/>
            <a:ext cx="486318" cy="49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sz="quarter" idx="12"/>
          </p:nvPr>
        </p:nvSpPr>
        <p:spPr>
          <a:xfrm>
            <a:off x="155713" y="1371600"/>
            <a:ext cx="8835887" cy="457200"/>
          </a:xfrm>
        </p:spPr>
        <p:txBody>
          <a:bodyPr anchor="ctr">
            <a:noAutofit/>
          </a:bodyPr>
          <a:lstStyle/>
          <a:p>
            <a:pPr marL="0" indent="0">
              <a:buNone/>
            </a:pPr>
            <a:r>
              <a:rPr lang="en-US" dirty="0" smtClean="0"/>
              <a:t>Twelfth Edition</a:t>
            </a:r>
            <a:endParaRPr lang="en-US" dirty="0"/>
          </a:p>
        </p:txBody>
      </p:sp>
      <p:pic>
        <p:nvPicPr>
          <p:cNvPr id="9" name="Picture 4" descr="Book cover image"/>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4800" y="1828800"/>
            <a:ext cx="3613085" cy="4409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ubtitle 6"/>
          <p:cNvSpPr>
            <a:spLocks noGrp="1"/>
          </p:cNvSpPr>
          <p:nvPr>
            <p:ph type="subTitle" idx="1"/>
          </p:nvPr>
        </p:nvSpPr>
        <p:spPr>
          <a:xfrm>
            <a:off x="4055296" y="2286064"/>
            <a:ext cx="4661890" cy="3505135"/>
          </a:xfrm>
        </p:spPr>
        <p:txBody>
          <a:bodyPr>
            <a:normAutofit/>
          </a:bodyPr>
          <a:lstStyle/>
          <a:p>
            <a:pPr>
              <a:buFont typeface="Calibri" pitchFamily="34" charset="0"/>
              <a:buNone/>
              <a:defRPr/>
            </a:pPr>
            <a:r>
              <a:rPr lang="en-US" sz="4000" b="1" dirty="0" smtClean="0"/>
              <a:t>Chapter 22</a:t>
            </a:r>
            <a:endParaRPr lang="en-US" sz="4000" b="1" dirty="0"/>
          </a:p>
          <a:p>
            <a:pPr marL="0" indent="0">
              <a:buFont typeface="Calibri" pitchFamily="34" charset="0"/>
              <a:buNone/>
              <a:defRPr/>
            </a:pPr>
            <a:r>
              <a:rPr lang="en-US" sz="3600" dirty="0"/>
              <a:t>Genomics</a:t>
            </a:r>
          </a:p>
        </p:txBody>
      </p:sp>
      <p:sp>
        <p:nvSpPr>
          <p:cNvPr id="8" name="Text Placeholder 8"/>
          <p:cNvSpPr>
            <a:spLocks noGrp="1"/>
          </p:cNvSpPr>
          <p:nvPr>
            <p:ph type="body" sz="quarter" idx="11"/>
          </p:nvPr>
        </p:nvSpPr>
        <p:spPr>
          <a:xfrm>
            <a:off x="472394" y="6355048"/>
            <a:ext cx="8305800" cy="502951"/>
          </a:xfrm>
        </p:spPr>
        <p:txBody>
          <a:bodyPr anchor="ctr">
            <a:noAutofit/>
          </a:bodyPr>
          <a:lstStyle/>
          <a:p>
            <a:pPr marL="0" indent="0" algn="ctr">
              <a:buNone/>
            </a:pPr>
            <a:r>
              <a:rPr lang="en-US" sz="1200" dirty="0"/>
              <a:t>© McGraw-Hill Education. All rights reserved. Authorized only for instructor use in the classroom. No reproduction or further distribution permitted </a:t>
            </a:r>
            <a:r>
              <a:rPr lang="en-US" sz="1200" dirty="0" smtClean="0"/>
              <a:t>without </a:t>
            </a:r>
            <a:r>
              <a:rPr lang="en-US" sz="1200" dirty="0"/>
              <a:t>the prior written consent of McGraw-Hill Education.</a:t>
            </a:r>
          </a:p>
        </p:txBody>
      </p:sp>
    </p:spTree>
    <p:extLst>
      <p:ext uri="{BB962C8B-B14F-4D97-AF65-F5344CB8AC3E}">
        <p14:creationId xmlns:p14="http://schemas.microsoft.com/office/powerpoint/2010/main" val="3441327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Human Genome Project (ELSI)</a:t>
            </a:r>
            <a:endParaRPr lang="en-US" dirty="0"/>
          </a:p>
        </p:txBody>
      </p:sp>
      <p:sp>
        <p:nvSpPr>
          <p:cNvPr id="3" name="Content Placeholder 2"/>
          <p:cNvSpPr>
            <a:spLocks noGrp="1"/>
          </p:cNvSpPr>
          <p:nvPr>
            <p:ph sz="quarter" idx="10"/>
          </p:nvPr>
        </p:nvSpPr>
        <p:spPr>
          <a:xfrm>
            <a:off x="609600" y="1524000"/>
            <a:ext cx="8153400" cy="4686300"/>
          </a:xfrm>
        </p:spPr>
        <p:txBody>
          <a:bodyPr/>
          <a:lstStyle/>
          <a:p>
            <a:pPr marL="0" indent="0">
              <a:buNone/>
            </a:pPr>
            <a:r>
              <a:rPr lang="en-US" altLang="en-US" dirty="0"/>
              <a:t>Recognizing the impact of the human genome project on public policy</a:t>
            </a:r>
          </a:p>
          <a:p>
            <a:pPr marL="0" indent="0">
              <a:buNone/>
            </a:pPr>
            <a:r>
              <a:rPr lang="en-US" altLang="en-US" dirty="0"/>
              <a:t>3% of the government-sponsored budget was set aside for </a:t>
            </a:r>
            <a:r>
              <a:rPr lang="en-US" altLang="en-US" b="1" dirty="0"/>
              <a:t>E</a:t>
            </a:r>
            <a:r>
              <a:rPr lang="en-US" altLang="en-US" dirty="0"/>
              <a:t>thical, </a:t>
            </a:r>
            <a:r>
              <a:rPr lang="en-US" altLang="en-US" b="1" dirty="0"/>
              <a:t>L</a:t>
            </a:r>
            <a:r>
              <a:rPr lang="en-US" altLang="en-US" dirty="0"/>
              <a:t>egal, and </a:t>
            </a:r>
            <a:r>
              <a:rPr lang="en-US" altLang="en-US" b="1" dirty="0"/>
              <a:t>S</a:t>
            </a:r>
            <a:r>
              <a:rPr lang="en-US" altLang="en-US" dirty="0"/>
              <a:t>ocial </a:t>
            </a:r>
            <a:r>
              <a:rPr lang="en-US" altLang="en-US" b="1" dirty="0"/>
              <a:t>I</a:t>
            </a:r>
            <a:r>
              <a:rPr lang="en-US" altLang="en-US" dirty="0"/>
              <a:t>ssues</a:t>
            </a:r>
          </a:p>
          <a:p>
            <a:pPr marL="0" indent="0">
              <a:buNone/>
            </a:pPr>
            <a:r>
              <a:rPr lang="en-US" altLang="en-US" dirty="0"/>
              <a:t>Prevents misuse of information and genotypic </a:t>
            </a:r>
            <a:r>
              <a:rPr lang="en-US" altLang="en-US" dirty="0" smtClean="0"/>
              <a:t>discrimination</a:t>
            </a:r>
            <a:endParaRPr lang="en-US" altLang="en-US" dirty="0"/>
          </a:p>
        </p:txBody>
      </p:sp>
    </p:spTree>
    <p:extLst>
      <p:ext uri="{BB962C8B-B14F-4D97-AF65-F5344CB8AC3E}">
        <p14:creationId xmlns:p14="http://schemas.microsoft.com/office/powerpoint/2010/main" val="27776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Key Inventions</a:t>
            </a:r>
            <a:endParaRPr lang="en-US" dirty="0"/>
          </a:p>
        </p:txBody>
      </p:sp>
      <p:sp>
        <p:nvSpPr>
          <p:cNvPr id="3" name="Content Placeholder 2"/>
          <p:cNvSpPr>
            <a:spLocks noGrp="1"/>
          </p:cNvSpPr>
          <p:nvPr>
            <p:ph sz="quarter" idx="10"/>
          </p:nvPr>
        </p:nvSpPr>
        <p:spPr>
          <a:xfrm>
            <a:off x="533400" y="1447800"/>
            <a:ext cx="8229600" cy="4610100"/>
          </a:xfrm>
        </p:spPr>
        <p:txBody>
          <a:bodyPr/>
          <a:lstStyle/>
          <a:p>
            <a:pPr marL="0" indent="0">
              <a:buNone/>
            </a:pPr>
            <a:r>
              <a:rPr lang="en-US" altLang="en-US" b="1" dirty="0"/>
              <a:t>Expressed Sequence Tag (EST) </a:t>
            </a:r>
            <a:r>
              <a:rPr lang="en-US" altLang="en-US" dirty="0"/>
              <a:t>technology</a:t>
            </a:r>
          </a:p>
          <a:p>
            <a:pPr marL="520700" lvl="1" indent="-520700"/>
            <a:r>
              <a:rPr lang="en-US" altLang="en-US" dirty="0"/>
              <a:t>Enables researches to find protein-encoding genes</a:t>
            </a:r>
          </a:p>
          <a:p>
            <a:pPr marL="520700" lvl="1" indent="-520700"/>
            <a:r>
              <a:rPr lang="en-US" altLang="en-US" dirty="0"/>
              <a:t>cDNAs that are expressed in a particular cell type </a:t>
            </a:r>
          </a:p>
          <a:p>
            <a:pPr marL="0" indent="0">
              <a:buNone/>
            </a:pPr>
            <a:r>
              <a:rPr lang="en-US" altLang="en-US" b="1" dirty="0"/>
              <a:t>DNA microarrays</a:t>
            </a:r>
          </a:p>
          <a:p>
            <a:pPr marL="520700" lvl="1" indent="-520700"/>
            <a:r>
              <a:rPr lang="en-US" altLang="en-US" dirty="0"/>
              <a:t>Display short DNA molecules</a:t>
            </a:r>
          </a:p>
          <a:p>
            <a:pPr marL="520700" lvl="1" indent="-520700"/>
            <a:r>
              <a:rPr lang="en-US" altLang="en-US" dirty="0"/>
              <a:t>Important in sequencing and assessing gene </a:t>
            </a:r>
            <a:r>
              <a:rPr lang="en-US" altLang="en-US" dirty="0" smtClean="0"/>
              <a:t>expression</a:t>
            </a:r>
            <a:endParaRPr lang="en-US" altLang="en-US" dirty="0"/>
          </a:p>
        </p:txBody>
      </p:sp>
    </p:spTree>
    <p:extLst>
      <p:ext uri="{BB962C8B-B14F-4D97-AF65-F5344CB8AC3E}">
        <p14:creationId xmlns:p14="http://schemas.microsoft.com/office/powerpoint/2010/main" val="1429006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4" y="152400"/>
            <a:ext cx="8149936" cy="1143000"/>
          </a:xfrm>
        </p:spPr>
        <p:txBody>
          <a:bodyPr>
            <a:noAutofit/>
          </a:bodyPr>
          <a:lstStyle/>
          <a:p>
            <a:r>
              <a:rPr lang="en-US" altLang="en-US" dirty="0"/>
              <a:t>Sequencing the Human </a:t>
            </a:r>
            <a:r>
              <a:rPr lang="en-US" altLang="en-US" dirty="0" smtClean="0"/>
              <a:t>Genome (1 of 2)</a:t>
            </a:r>
            <a:endParaRPr lang="en-US" dirty="0"/>
          </a:p>
        </p:txBody>
      </p:sp>
      <p:sp>
        <p:nvSpPr>
          <p:cNvPr id="3" name="Content Placeholder 2"/>
          <p:cNvSpPr>
            <a:spLocks noGrp="1"/>
          </p:cNvSpPr>
          <p:nvPr>
            <p:ph sz="quarter" idx="10"/>
          </p:nvPr>
        </p:nvSpPr>
        <p:spPr>
          <a:xfrm>
            <a:off x="457200" y="1447800"/>
            <a:ext cx="8305800" cy="4762500"/>
          </a:xfrm>
        </p:spPr>
        <p:txBody>
          <a:bodyPr/>
          <a:lstStyle/>
          <a:p>
            <a:pPr marL="0" indent="0">
              <a:buNone/>
            </a:pPr>
            <a:r>
              <a:rPr lang="en-US" altLang="en-US" dirty="0" smtClean="0"/>
              <a:t>Researchers cut several genomes-worth of DNA into overlapping pieces of about 40 </a:t>
            </a:r>
            <a:r>
              <a:rPr lang="en-US" altLang="en-US" dirty="0" err="1" smtClean="0"/>
              <a:t>Kilobases</a:t>
            </a:r>
            <a:endParaRPr lang="en-US" altLang="en-US" dirty="0" smtClean="0"/>
          </a:p>
          <a:p>
            <a:pPr marL="0" indent="0">
              <a:buNone/>
            </a:pPr>
            <a:r>
              <a:rPr lang="en-US" altLang="en-US" dirty="0" smtClean="0"/>
              <a:t>Followed by randomly cutting into small fragments and sequencing</a:t>
            </a:r>
          </a:p>
          <a:p>
            <a:pPr marL="0" indent="0">
              <a:buNone/>
            </a:pPr>
            <a:r>
              <a:rPr lang="en-US" altLang="en-US" dirty="0" smtClean="0"/>
              <a:t>Computer algorithms were used to search for overlaps</a:t>
            </a:r>
          </a:p>
          <a:p>
            <a:pPr marL="0" indent="0">
              <a:buNone/>
            </a:pPr>
            <a:r>
              <a:rPr lang="en-US" altLang="en-US" dirty="0" smtClean="0"/>
              <a:t>By overlapping the pieces, the software derives the overall DNA sequence</a:t>
            </a:r>
          </a:p>
        </p:txBody>
      </p:sp>
    </p:spTree>
    <p:extLst>
      <p:ext uri="{BB962C8B-B14F-4D97-AF65-F5344CB8AC3E}">
        <p14:creationId xmlns:p14="http://schemas.microsoft.com/office/powerpoint/2010/main" val="509415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664" y="152400"/>
            <a:ext cx="8149936" cy="1295400"/>
          </a:xfrm>
        </p:spPr>
        <p:txBody>
          <a:bodyPr>
            <a:noAutofit/>
          </a:bodyPr>
          <a:lstStyle/>
          <a:p>
            <a:r>
              <a:rPr lang="en-US" altLang="en-US" dirty="0"/>
              <a:t>Sequencing the Human </a:t>
            </a:r>
            <a:r>
              <a:rPr lang="en-US" altLang="en-US" dirty="0" smtClean="0"/>
              <a:t>Genome (2 of 2)</a:t>
            </a:r>
            <a:endParaRPr lang="en-US" dirty="0"/>
          </a:p>
        </p:txBody>
      </p:sp>
      <p:sp>
        <p:nvSpPr>
          <p:cNvPr id="7" name="Content Placeholder 6"/>
          <p:cNvSpPr>
            <a:spLocks noGrp="1"/>
          </p:cNvSpPr>
          <p:nvPr>
            <p:ph sz="quarter" idx="10"/>
          </p:nvPr>
        </p:nvSpPr>
        <p:spPr>
          <a:xfrm>
            <a:off x="533400" y="1600200"/>
            <a:ext cx="8229600" cy="4572000"/>
          </a:xfrm>
        </p:spPr>
        <p:txBody>
          <a:bodyPr/>
          <a:lstStyle/>
          <a:p>
            <a:pPr marL="0" indent="0">
              <a:buNone/>
            </a:pPr>
            <a:r>
              <a:rPr lang="en-US" altLang="en-US" dirty="0" smtClean="0"/>
              <a:t>The </a:t>
            </a:r>
            <a:r>
              <a:rPr lang="en-US" altLang="en-US" dirty="0"/>
              <a:t>U.S. government-funded international consortium used a clone-by-clone approach</a:t>
            </a:r>
          </a:p>
          <a:p>
            <a:pPr marL="520700" lvl="1" indent="-520700"/>
            <a:r>
              <a:rPr lang="en-US" altLang="en-US" dirty="0"/>
              <a:t>Aligned pieces one chromosome at a time</a:t>
            </a:r>
          </a:p>
          <a:p>
            <a:pPr marL="0" indent="0">
              <a:buNone/>
            </a:pPr>
            <a:r>
              <a:rPr lang="en-US" altLang="en-US" dirty="0"/>
              <a:t>Celera Genomics, a private company, used a whole genome shotgun approach</a:t>
            </a:r>
          </a:p>
          <a:p>
            <a:pPr marL="520700" lvl="1" indent="-520700"/>
            <a:r>
              <a:rPr lang="en-US" altLang="en-US" dirty="0"/>
              <a:t>Shattered the entire genome; then rebuilt </a:t>
            </a:r>
            <a:r>
              <a:rPr lang="en-US" altLang="en-US" dirty="0" smtClean="0"/>
              <a:t>it</a:t>
            </a:r>
            <a:endParaRPr lang="en-US" altLang="en-US" dirty="0"/>
          </a:p>
        </p:txBody>
      </p:sp>
    </p:spTree>
    <p:extLst>
      <p:ext uri="{BB962C8B-B14F-4D97-AF65-F5344CB8AC3E}">
        <p14:creationId xmlns:p14="http://schemas.microsoft.com/office/powerpoint/2010/main" val="4115531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Deriving a DNA </a:t>
            </a:r>
            <a:r>
              <a:rPr lang="en-US" altLang="en-US" dirty="0" smtClean="0"/>
              <a:t>Sequence</a:t>
            </a:r>
            <a:endParaRPr lang="en-US" dirty="0"/>
          </a:p>
        </p:txBody>
      </p:sp>
      <p:pic>
        <p:nvPicPr>
          <p:cNvPr id="16" name="Picture 2" descr="Overall DNA sequence is determined through the use of automated sequencers, algorithms, and segment overlaps. &#10;"/>
          <p:cNvPicPr>
            <a:picLocks noGrp="1" noChangeAspect="1"/>
          </p:cNvPicPr>
          <p:nvPr>
            <p:ph sz="half" idx="4294967295"/>
          </p:nvPr>
        </p:nvPicPr>
        <p:blipFill>
          <a:blip r:embed="rId2" cstate="print"/>
          <a:stretch>
            <a:fillRect/>
          </a:stretch>
        </p:blipFill>
        <p:spPr bwMode="auto">
          <a:xfrm>
            <a:off x="427228" y="1600200"/>
            <a:ext cx="8263283" cy="350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8590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p:txBody>
          <a:bodyPr>
            <a:noAutofit/>
          </a:bodyPr>
          <a:lstStyle/>
          <a:p>
            <a:r>
              <a:rPr lang="en-US" dirty="0"/>
              <a:t>Figure 22.3 (</a:t>
            </a:r>
            <a:r>
              <a:rPr lang="en-US" dirty="0" smtClean="0"/>
              <a:t>a) Two </a:t>
            </a:r>
            <a:r>
              <a:rPr lang="en-US" dirty="0"/>
              <a:t>Routes to Sequencing the Human Genome</a:t>
            </a:r>
          </a:p>
        </p:txBody>
      </p:sp>
      <p:pic>
        <p:nvPicPr>
          <p:cNvPr id="1026" name="Picture 2" descr="One early method of sequencing the human genome is to use known chromosomal sites and find overlaps, and then piece the overlaps.&#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740247"/>
            <a:ext cx="4047942" cy="3288953"/>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18"/>
          <p:cNvSpPr>
            <a:spLocks noGrp="1"/>
          </p:cNvSpPr>
          <p:nvPr>
            <p:ph sz="quarter" idx="13"/>
          </p:nvPr>
        </p:nvSpPr>
        <p:spPr>
          <a:xfrm>
            <a:off x="685800" y="5181600"/>
            <a:ext cx="8001000" cy="1066800"/>
          </a:xfrm>
        </p:spPr>
        <p:txBody>
          <a:bodyPr/>
          <a:lstStyle/>
          <a:p>
            <a:pPr marL="457200" indent="-457200" algn="ctr">
              <a:buFont typeface="+mj-lt"/>
              <a:buAutoNum type="alphaLcParenR"/>
            </a:pPr>
            <a:r>
              <a:rPr lang="en-US" sz="2200" dirty="0" smtClean="0"/>
              <a:t>International Human Genome Mapping Consortium “BAC by BAC” (BAC= bacterial artificial chromosome)</a:t>
            </a:r>
            <a:endParaRPr lang="en-US" sz="2200" dirty="0"/>
          </a:p>
        </p:txBody>
      </p:sp>
    </p:spTree>
    <p:extLst>
      <p:ext uri="{BB962C8B-B14F-4D97-AF65-F5344CB8AC3E}">
        <p14:creationId xmlns:p14="http://schemas.microsoft.com/office/powerpoint/2010/main" val="1413629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155864" y="152400"/>
            <a:ext cx="8835736" cy="1295400"/>
          </a:xfrm>
        </p:spPr>
        <p:txBody>
          <a:bodyPr>
            <a:noAutofit/>
          </a:bodyPr>
          <a:lstStyle/>
          <a:p>
            <a:r>
              <a:rPr lang="en-US" dirty="0"/>
              <a:t>Figure 22.3 (</a:t>
            </a:r>
            <a:r>
              <a:rPr lang="en-US" dirty="0" smtClean="0"/>
              <a:t>b) Celera </a:t>
            </a:r>
            <a:r>
              <a:rPr lang="en-US" dirty="0"/>
              <a:t>“Shotgun” Approach</a:t>
            </a:r>
          </a:p>
        </p:txBody>
      </p:sp>
      <p:pic>
        <p:nvPicPr>
          <p:cNvPr id="2050" name="Picture 2" descr="Celera Genomics shotgunned genome copies into small pieces, overlapped them to form scaffolds, and then assigned scaffolds to known chromosomal sites.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24160"/>
            <a:ext cx="5615836" cy="371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Content Placeholder 18"/>
          <p:cNvSpPr>
            <a:spLocks noGrp="1"/>
          </p:cNvSpPr>
          <p:nvPr>
            <p:ph sz="quarter" idx="13"/>
          </p:nvPr>
        </p:nvSpPr>
        <p:spPr>
          <a:xfrm>
            <a:off x="1687882" y="5715000"/>
            <a:ext cx="6096000" cy="533400"/>
          </a:xfrm>
        </p:spPr>
        <p:txBody>
          <a:bodyPr/>
          <a:lstStyle/>
          <a:p>
            <a:pPr marL="514350" indent="-514350" algn="ctr">
              <a:buFont typeface="+mj-lt"/>
              <a:buAutoNum type="alphaLcParenR" startAt="2"/>
            </a:pPr>
            <a:r>
              <a:rPr lang="en-US" sz="2200" dirty="0" smtClean="0"/>
              <a:t>Celera Genomics “shotgun” approach</a:t>
            </a:r>
            <a:endParaRPr lang="en-US" sz="2200" dirty="0"/>
          </a:p>
        </p:txBody>
      </p:sp>
    </p:spTree>
    <p:extLst>
      <p:ext uri="{BB962C8B-B14F-4D97-AF65-F5344CB8AC3E}">
        <p14:creationId xmlns:p14="http://schemas.microsoft.com/office/powerpoint/2010/main" val="2291718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Sequencing </a:t>
            </a:r>
            <a:r>
              <a:rPr lang="en-US" altLang="en-US" dirty="0" smtClean="0"/>
              <a:t>Genomes (1 of 2)</a:t>
            </a:r>
            <a:endParaRPr lang="en-US" dirty="0"/>
          </a:p>
        </p:txBody>
      </p:sp>
      <p:sp>
        <p:nvSpPr>
          <p:cNvPr id="4" name="Content Placeholder 3"/>
          <p:cNvSpPr>
            <a:spLocks noGrp="1"/>
          </p:cNvSpPr>
          <p:nvPr>
            <p:ph sz="quarter" idx="11"/>
          </p:nvPr>
        </p:nvSpPr>
        <p:spPr>
          <a:xfrm>
            <a:off x="152400" y="1447800"/>
            <a:ext cx="3886200" cy="4876800"/>
          </a:xfrm>
        </p:spPr>
        <p:txBody>
          <a:bodyPr/>
          <a:lstStyle/>
          <a:p>
            <a:pPr marL="514350" indent="-514350">
              <a:buFont typeface="+mj-lt"/>
              <a:buAutoNum type="arabicPeriod"/>
            </a:pPr>
            <a:r>
              <a:rPr lang="en-US" sz="2200" dirty="0" smtClean="0"/>
              <a:t> </a:t>
            </a:r>
            <a:r>
              <a:rPr lang="en-US" sz="2200" b="1" dirty="0" smtClean="0"/>
              <a:t>Sequencing</a:t>
            </a:r>
          </a:p>
          <a:p>
            <a:pPr marL="520700" indent="0">
              <a:buNone/>
            </a:pPr>
            <a:r>
              <a:rPr lang="en-US" sz="2200" dirty="0" smtClean="0"/>
              <a:t>DNA “shotgunned” into many small fragments, using restriction enzymes. DNA sequencer devices sequence small fragments. </a:t>
            </a:r>
          </a:p>
          <a:p>
            <a:pPr marL="520700" indent="-520700">
              <a:buFont typeface="+mj-lt"/>
              <a:buAutoNum type="arabicPeriod" startAt="2"/>
            </a:pPr>
            <a:r>
              <a:rPr lang="en-US" sz="2200" dirty="0" smtClean="0"/>
              <a:t> </a:t>
            </a:r>
            <a:r>
              <a:rPr lang="en-US" sz="2200" b="1" dirty="0" smtClean="0"/>
              <a:t>Assembly</a:t>
            </a:r>
          </a:p>
          <a:p>
            <a:pPr marL="520700" indent="0">
              <a:buNone/>
            </a:pPr>
            <a:r>
              <a:rPr lang="en-US" sz="2200" dirty="0" smtClean="0"/>
              <a:t>Software aligns ends of DNA pieces by recognizing sequence overlaps.</a:t>
            </a:r>
          </a:p>
        </p:txBody>
      </p:sp>
      <p:pic>
        <p:nvPicPr>
          <p:cNvPr id="3074" name="Picture 2" descr="DNA is “shotgunned” into many small fragments, using restriction enzymes. Software aligns ends of DNA pieces, due to overlaps.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619171"/>
            <a:ext cx="4656802" cy="272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174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64" y="152400"/>
            <a:ext cx="8835736" cy="990600"/>
          </a:xfrm>
        </p:spPr>
        <p:txBody>
          <a:bodyPr>
            <a:normAutofit/>
          </a:bodyPr>
          <a:lstStyle/>
          <a:p>
            <a:pPr marL="0" indent="0"/>
            <a:r>
              <a:rPr lang="en-US" altLang="en-US" dirty="0"/>
              <a:t>Sequencing Genomes </a:t>
            </a:r>
            <a:r>
              <a:rPr lang="en-US" altLang="en-US" dirty="0" smtClean="0"/>
              <a:t>(2 of 2)	</a:t>
            </a:r>
            <a:endParaRPr lang="en-US" dirty="0"/>
          </a:p>
        </p:txBody>
      </p:sp>
      <p:pic>
        <p:nvPicPr>
          <p:cNvPr id="4098" name="Picture 2" descr="Software searches for protein-encoding genes; this data is fed through databases to look for similarities to identify gene functions.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6285" y="1262852"/>
            <a:ext cx="4851431" cy="2623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quarter" idx="13"/>
          </p:nvPr>
        </p:nvSpPr>
        <p:spPr>
          <a:xfrm>
            <a:off x="533400" y="4038600"/>
            <a:ext cx="8382000" cy="2209800"/>
          </a:xfrm>
        </p:spPr>
        <p:txBody>
          <a:bodyPr/>
          <a:lstStyle/>
          <a:p>
            <a:pPr marL="0" indent="0">
              <a:buNone/>
            </a:pPr>
            <a:r>
              <a:rPr lang="en-US" sz="2200" dirty="0"/>
              <a:t>Figure </a:t>
            </a:r>
            <a:r>
              <a:rPr lang="en-US" sz="2200" dirty="0" smtClean="0"/>
              <a:t>22.4</a:t>
            </a:r>
          </a:p>
          <a:p>
            <a:pPr marL="514350" indent="-514350">
              <a:buFont typeface="+mj-lt"/>
              <a:buAutoNum type="arabicPeriod" startAt="3"/>
            </a:pPr>
            <a:r>
              <a:rPr lang="en-US" sz="2200" dirty="0" smtClean="0"/>
              <a:t> </a:t>
            </a:r>
            <a:r>
              <a:rPr lang="en-US" sz="2200" b="1" dirty="0" smtClean="0"/>
              <a:t>Annotation</a:t>
            </a:r>
          </a:p>
          <a:p>
            <a:pPr marL="520700" indent="0">
              <a:buNone/>
            </a:pPr>
            <a:r>
              <a:rPr lang="en-US" sz="2200" dirty="0" smtClean="0"/>
              <a:t>Software searches for clues to locations of protein-encoding genes. Databases from other species’ genomes searched for similarities to identify gene functions</a:t>
            </a:r>
            <a:endParaRPr lang="en-US" sz="2200" dirty="0"/>
          </a:p>
        </p:txBody>
      </p:sp>
    </p:spTree>
    <p:extLst>
      <p:ext uri="{BB962C8B-B14F-4D97-AF65-F5344CB8AC3E}">
        <p14:creationId xmlns:p14="http://schemas.microsoft.com/office/powerpoint/2010/main" val="1722639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3400" dirty="0" smtClean="0"/>
              <a:t>Technology Timeline (1 of 3)</a:t>
            </a:r>
            <a:endParaRPr lang="en-US" sz="3400" dirty="0"/>
          </a:p>
        </p:txBody>
      </p:sp>
      <p:sp>
        <p:nvSpPr>
          <p:cNvPr id="3" name="Content Placeholder 2"/>
          <p:cNvSpPr>
            <a:spLocks noGrp="1"/>
          </p:cNvSpPr>
          <p:nvPr>
            <p:ph sz="quarter" idx="10"/>
          </p:nvPr>
        </p:nvSpPr>
        <p:spPr>
          <a:xfrm>
            <a:off x="457200" y="1371600"/>
            <a:ext cx="8458200" cy="381000"/>
          </a:xfrm>
        </p:spPr>
        <p:txBody>
          <a:bodyPr/>
          <a:lstStyle/>
          <a:p>
            <a:pPr marL="0" indent="0" algn="ctr">
              <a:buNone/>
            </a:pPr>
            <a:r>
              <a:rPr lang="en-US" sz="2000" dirty="0" smtClean="0"/>
              <a:t>Evolution Of Genome Projects And Related Technologies</a:t>
            </a:r>
          </a:p>
        </p:txBody>
      </p:sp>
      <p:graphicFrame>
        <p:nvGraphicFramePr>
          <p:cNvPr id="9" name="Table 8"/>
          <p:cNvGraphicFramePr>
            <a:graphicFrameLocks noGrp="1"/>
          </p:cNvGraphicFramePr>
          <p:nvPr>
            <p:extLst>
              <p:ext uri="{D42A27DB-BD31-4B8C-83A1-F6EECF244321}">
                <p14:modId xmlns:p14="http://schemas.microsoft.com/office/powerpoint/2010/main" val="1301633220"/>
              </p:ext>
            </p:extLst>
          </p:nvPr>
        </p:nvGraphicFramePr>
        <p:xfrm>
          <a:off x="685800" y="1990725"/>
          <a:ext cx="8001000" cy="4257675"/>
        </p:xfrm>
        <a:graphic>
          <a:graphicData uri="http://schemas.openxmlformats.org/drawingml/2006/table">
            <a:tbl>
              <a:tblPr firstRow="1" bandRow="1">
                <a:tableStyleId>{5940675A-B579-460E-94D1-54222C63F5DA}</a:tableStyleId>
              </a:tblPr>
              <a:tblGrid>
                <a:gridCol w="1069270"/>
                <a:gridCol w="6931730"/>
              </a:tblGrid>
              <a:tr h="5429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itchFamily="34" charset="0"/>
                          <a:ea typeface="Verdana" pitchFamily="34" charset="0"/>
                          <a:cs typeface="Verdana" pitchFamily="34" charset="0"/>
                        </a:rPr>
                        <a:t>1997</a:t>
                      </a:r>
                    </a:p>
                    <a:p>
                      <a:endParaRPr lang="en-US" sz="1200" dirty="0">
                        <a:latin typeface="Verdana" pitchFamily="34" charset="0"/>
                        <a:ea typeface="Verdana" pitchFamily="34" charset="0"/>
                        <a:cs typeface="Verdana"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effectLst/>
                          <a:latin typeface="Verdana" pitchFamily="34" charset="0"/>
                          <a:ea typeface="Verdana" pitchFamily="34" charset="0"/>
                          <a:cs typeface="Verdana" pitchFamily="34" charset="0"/>
                        </a:rPr>
                        <a:t>Two methods of DNA sequencing invented. The Sanger method persists for detailed sequencing of individual genes. </a:t>
                      </a:r>
                      <a:endParaRPr lang="en-US" sz="1200" kern="1200" dirty="0" smtClean="0">
                        <a:solidFill>
                          <a:schemeClr val="tx1"/>
                        </a:solidFill>
                        <a:effectLst/>
                        <a:latin typeface="Verdana" pitchFamily="34" charset="0"/>
                        <a:ea typeface="Verdana" pitchFamily="34" charset="0"/>
                        <a:cs typeface="Verdana" pitchFamily="34" charset="0"/>
                      </a:endParaRPr>
                    </a:p>
                  </a:txBody>
                  <a:tcPr anchor="ctr"/>
                </a:tc>
              </a:tr>
              <a:tr h="3257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itchFamily="34" charset="0"/>
                          <a:ea typeface="Verdana" pitchFamily="34" charset="0"/>
                          <a:cs typeface="Verdana" pitchFamily="34" charset="0"/>
                        </a:rPr>
                        <a:t>1985-1988</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effectLst/>
                          <a:latin typeface="Verdana" pitchFamily="34" charset="0"/>
                          <a:ea typeface="Verdana" pitchFamily="34" charset="0"/>
                          <a:cs typeface="Verdana" pitchFamily="34" charset="0"/>
                        </a:rPr>
                        <a:t>Idea to sequence human genome suggested at several scientific meetings.</a:t>
                      </a:r>
                      <a:endParaRPr lang="en-US" sz="1200" kern="1200" dirty="0" smtClean="0">
                        <a:solidFill>
                          <a:schemeClr val="tx1"/>
                        </a:solidFill>
                        <a:effectLst/>
                        <a:latin typeface="Verdana" pitchFamily="34" charset="0"/>
                        <a:ea typeface="Verdana" pitchFamily="34" charset="0"/>
                        <a:cs typeface="Verdana" pitchFamily="34" charset="0"/>
                      </a:endParaRPr>
                    </a:p>
                  </a:txBody>
                  <a:tcPr anchor="ctr"/>
                </a:tc>
              </a:tr>
              <a:tr h="5429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itchFamily="34" charset="0"/>
                          <a:ea typeface="Verdana" pitchFamily="34" charset="0"/>
                          <a:cs typeface="Verdana" pitchFamily="34" charset="0"/>
                        </a:rPr>
                        <a:t>1988</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itchFamily="34" charset="0"/>
                          <a:ea typeface="Verdana" pitchFamily="34" charset="0"/>
                          <a:cs typeface="Verdana" pitchFamily="34" charset="0"/>
                        </a:rPr>
                        <a:t>Congress authorizes the Department of Energy and the National Institutes</a:t>
                      </a:r>
                      <a:r>
                        <a:rPr lang="en-US" sz="1200" baseline="0" dirty="0" smtClean="0">
                          <a:latin typeface="Verdana" pitchFamily="34" charset="0"/>
                          <a:ea typeface="Verdana" pitchFamily="34" charset="0"/>
                          <a:cs typeface="Verdana" pitchFamily="34" charset="0"/>
                        </a:rPr>
                        <a:t> of Health to fund the Human Genome Project</a:t>
                      </a:r>
                    </a:p>
                  </a:txBody>
                  <a:tcPr anchor="ctr"/>
                </a:tc>
              </a:tr>
              <a:tr h="3257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itchFamily="34" charset="0"/>
                          <a:ea typeface="Verdana" pitchFamily="34" charset="0"/>
                          <a:cs typeface="Verdana" pitchFamily="34" charset="0"/>
                        </a:rPr>
                        <a:t>1989</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itchFamily="34" charset="0"/>
                          <a:ea typeface="Verdana" pitchFamily="34" charset="0"/>
                          <a:cs typeface="Verdana" pitchFamily="34" charset="0"/>
                        </a:rPr>
                        <a:t>Researchers at Standford and Duke universities</a:t>
                      </a:r>
                      <a:r>
                        <a:rPr lang="en-US" sz="1200" baseline="0" dirty="0" smtClean="0">
                          <a:latin typeface="Verdana" pitchFamily="34" charset="0"/>
                          <a:ea typeface="Verdana" pitchFamily="34" charset="0"/>
                          <a:cs typeface="Verdana" pitchFamily="34" charset="0"/>
                        </a:rPr>
                        <a:t> invent DNA microarrays</a:t>
                      </a:r>
                    </a:p>
                  </a:txBody>
                  <a:tcPr anchor="ctr"/>
                </a:tc>
              </a:tr>
              <a:tr h="542925">
                <a:tc>
                  <a:txBody>
                    <a:bodyPr/>
                    <a:lstStyle/>
                    <a:p>
                      <a:r>
                        <a:rPr lang="en-US" sz="1200" dirty="0" smtClean="0">
                          <a:latin typeface="Verdana" pitchFamily="34" charset="0"/>
                          <a:ea typeface="Verdana" pitchFamily="34" charset="0"/>
                          <a:cs typeface="Verdana" pitchFamily="34" charset="0"/>
                        </a:rPr>
                        <a:t>1990</a:t>
                      </a:r>
                      <a:endParaRPr lang="en-US" sz="1200" dirty="0">
                        <a:latin typeface="Verdana" pitchFamily="34" charset="0"/>
                        <a:ea typeface="Verdana" pitchFamily="34" charset="0"/>
                        <a:cs typeface="Verdana"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effectLst/>
                          <a:latin typeface="Verdana" pitchFamily="34" charset="0"/>
                          <a:ea typeface="Verdana" pitchFamily="34" charset="0"/>
                          <a:cs typeface="Verdana" pitchFamily="34" charset="0"/>
                        </a:rPr>
                        <a:t>Human Genome Project officially begins. Part of International Consortium with the United Kingdom, Canada, Japan, France, Germany, and China.</a:t>
                      </a:r>
                      <a:endParaRPr lang="en-US" sz="1200" kern="1200" dirty="0" smtClean="0">
                        <a:solidFill>
                          <a:schemeClr val="tx1"/>
                        </a:solidFill>
                        <a:effectLst/>
                        <a:latin typeface="Verdana" pitchFamily="34" charset="0"/>
                        <a:ea typeface="Verdana" pitchFamily="34" charset="0"/>
                        <a:cs typeface="Verdana" pitchFamily="34" charset="0"/>
                      </a:endParaRPr>
                    </a:p>
                  </a:txBody>
                  <a:tcPr anchor="ctr"/>
                </a:tc>
              </a:tr>
              <a:tr h="325755">
                <a:tc>
                  <a:txBody>
                    <a:bodyPr/>
                    <a:lstStyle/>
                    <a:p>
                      <a:pPr algn="l"/>
                      <a:r>
                        <a:rPr lang="en-US" sz="1200" dirty="0" smtClean="0">
                          <a:latin typeface="Verdana" pitchFamily="34" charset="0"/>
                          <a:ea typeface="Verdana" pitchFamily="34" charset="0"/>
                          <a:cs typeface="Verdana" pitchFamily="34" charset="0"/>
                        </a:rPr>
                        <a:t>1991</a:t>
                      </a:r>
                      <a:endParaRPr lang="en-US" sz="1200" dirty="0">
                        <a:latin typeface="Verdana" pitchFamily="34" charset="0"/>
                        <a:ea typeface="Verdana" pitchFamily="34" charset="0"/>
                        <a:cs typeface="Verdana"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Verdana" pitchFamily="34" charset="0"/>
                          <a:ea typeface="Verdana" pitchFamily="34" charset="0"/>
                          <a:cs typeface="Verdana" pitchFamily="34" charset="0"/>
                        </a:rPr>
                        <a:t>Expressed sequence tag (EST) technology identifies protein-encoding DNA sequences. </a:t>
                      </a:r>
                    </a:p>
                  </a:txBody>
                  <a:tcPr anchor="ctr"/>
                </a:tc>
              </a:tr>
              <a:tr h="3257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itchFamily="34" charset="0"/>
                          <a:ea typeface="Verdana" pitchFamily="34" charset="0"/>
                          <a:cs typeface="Verdana" pitchFamily="34" charset="0"/>
                        </a:rPr>
                        <a:t>1992</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Verdana" pitchFamily="34" charset="0"/>
                          <a:ea typeface="Verdana" pitchFamily="34" charset="0"/>
                          <a:cs typeface="Verdana" pitchFamily="34" charset="0"/>
                        </a:rPr>
                        <a:t>First</a:t>
                      </a:r>
                      <a:r>
                        <a:rPr lang="en-US" sz="1200" kern="1200" baseline="0" dirty="0" smtClean="0">
                          <a:solidFill>
                            <a:schemeClr val="tx1"/>
                          </a:solidFill>
                          <a:effectLst/>
                          <a:latin typeface="Verdana" pitchFamily="34" charset="0"/>
                          <a:ea typeface="Verdana" pitchFamily="34" charset="0"/>
                          <a:cs typeface="Verdana" pitchFamily="34" charset="0"/>
                        </a:rPr>
                        <a:t> DNA microarrays available</a:t>
                      </a:r>
                      <a:endParaRPr lang="en-US" sz="1200" kern="1200" dirty="0" smtClean="0">
                        <a:solidFill>
                          <a:schemeClr val="tx1"/>
                        </a:solidFill>
                        <a:effectLst/>
                        <a:latin typeface="Verdana" pitchFamily="34" charset="0"/>
                        <a:ea typeface="Verdana" pitchFamily="34" charset="0"/>
                        <a:cs typeface="Verdana" pitchFamily="34" charset="0"/>
                      </a:endParaRPr>
                    </a:p>
                  </a:txBody>
                  <a:tcPr anchor="ctr"/>
                </a:tc>
              </a:tr>
              <a:tr h="3257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itchFamily="34" charset="0"/>
                          <a:ea typeface="Verdana" pitchFamily="34" charset="0"/>
                          <a:cs typeface="Verdana" pitchFamily="34" charset="0"/>
                        </a:rPr>
                        <a:t>1993</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Verdana" pitchFamily="34" charset="0"/>
                          <a:ea typeface="Verdana" pitchFamily="34" charset="0"/>
                          <a:cs typeface="Verdana" pitchFamily="34" charset="0"/>
                        </a:rPr>
                        <a:t>Need to automate DNA sequencing recognized.</a:t>
                      </a:r>
                    </a:p>
                  </a:txBody>
                  <a:tcPr anchor="ctr"/>
                </a:tc>
              </a:tr>
              <a:tr h="542925">
                <a:tc>
                  <a:txBody>
                    <a:bodyPr/>
                    <a:lstStyle/>
                    <a:p>
                      <a:pPr algn="l"/>
                      <a:r>
                        <a:rPr lang="en-US" sz="1200" dirty="0" smtClean="0">
                          <a:latin typeface="Verdana" pitchFamily="34" charset="0"/>
                          <a:ea typeface="Verdana" pitchFamily="34" charset="0"/>
                          <a:cs typeface="Verdana" pitchFamily="34" charset="0"/>
                        </a:rPr>
                        <a:t>1994</a:t>
                      </a:r>
                      <a:endParaRPr lang="en-US" sz="1200" dirty="0">
                        <a:latin typeface="Verdana" pitchFamily="34" charset="0"/>
                        <a:ea typeface="Verdana" pitchFamily="34" charset="0"/>
                        <a:cs typeface="Verdana"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Verdana" pitchFamily="34" charset="0"/>
                          <a:ea typeface="Verdana" pitchFamily="34" charset="0"/>
                          <a:cs typeface="Verdana" pitchFamily="34" charset="0"/>
                        </a:rPr>
                        <a:t>U.S. and French researchers publish preliminary map of 6,000 genetic markers, one every 1 million bases along the chromosomes.</a:t>
                      </a:r>
                    </a:p>
                  </a:txBody>
                  <a:tcPr anchor="ctr"/>
                </a:tc>
              </a:tr>
              <a:tr h="238125">
                <a:tc>
                  <a:txBody>
                    <a:bodyPr/>
                    <a:lstStyle/>
                    <a:p>
                      <a:pPr algn="l"/>
                      <a:r>
                        <a:rPr lang="en-US" sz="1200" b="0" kern="1200" dirty="0" smtClean="0">
                          <a:solidFill>
                            <a:schemeClr val="tx1"/>
                          </a:solidFill>
                          <a:effectLst/>
                          <a:latin typeface="Verdana" pitchFamily="34" charset="0"/>
                          <a:ea typeface="Verdana" pitchFamily="34" charset="0"/>
                          <a:cs typeface="Verdana" pitchFamily="34" charset="0"/>
                        </a:rPr>
                        <a:t>1995 </a:t>
                      </a:r>
                      <a:endParaRPr lang="en-US" sz="1200" b="0" dirty="0">
                        <a:latin typeface="Verdana" pitchFamily="34" charset="0"/>
                        <a:ea typeface="Verdana" pitchFamily="34" charset="0"/>
                        <a:cs typeface="Verdana"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Verdana" pitchFamily="34" charset="0"/>
                          <a:ea typeface="Verdana" pitchFamily="34" charset="0"/>
                          <a:cs typeface="Verdana" pitchFamily="34" charset="0"/>
                        </a:rPr>
                        <a:t>Emphasis shifts from gene mapping to sequencing. First genome sequenced: </a:t>
                      </a:r>
                      <a:r>
                        <a:rPr lang="en-US" sz="1200" i="1" kern="1200" dirty="0" err="1" smtClean="0">
                          <a:solidFill>
                            <a:schemeClr val="tx1"/>
                          </a:solidFill>
                          <a:effectLst/>
                          <a:latin typeface="Verdana" pitchFamily="34" charset="0"/>
                          <a:ea typeface="Verdana" pitchFamily="34" charset="0"/>
                          <a:cs typeface="Verdana" pitchFamily="34" charset="0"/>
                        </a:rPr>
                        <a:t>Hemophilus</a:t>
                      </a:r>
                      <a:r>
                        <a:rPr lang="en-US" sz="1200" i="1" kern="1200" dirty="0" smtClean="0">
                          <a:solidFill>
                            <a:schemeClr val="tx1"/>
                          </a:solidFill>
                          <a:effectLst/>
                          <a:latin typeface="Verdana" pitchFamily="34" charset="0"/>
                          <a:ea typeface="Verdana" pitchFamily="34" charset="0"/>
                          <a:cs typeface="Verdana" pitchFamily="34" charset="0"/>
                        </a:rPr>
                        <a:t> </a:t>
                      </a:r>
                      <a:r>
                        <a:rPr lang="en-US" sz="1200" i="1" kern="1200" dirty="0" err="1" smtClean="0">
                          <a:solidFill>
                            <a:schemeClr val="tx1"/>
                          </a:solidFill>
                          <a:effectLst/>
                          <a:latin typeface="Verdana" pitchFamily="34" charset="0"/>
                          <a:ea typeface="Verdana" pitchFamily="34" charset="0"/>
                          <a:cs typeface="Verdana" pitchFamily="34" charset="0"/>
                        </a:rPr>
                        <a:t>influenzae</a:t>
                      </a:r>
                      <a:endParaRPr lang="en-US" sz="1200" kern="1200" dirty="0" smtClean="0">
                        <a:solidFill>
                          <a:schemeClr val="tx1"/>
                        </a:solidFill>
                        <a:effectLst/>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2170961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5864" y="152400"/>
            <a:ext cx="8835736" cy="914400"/>
          </a:xfrm>
        </p:spPr>
        <p:txBody>
          <a:bodyPr/>
          <a:lstStyle/>
          <a:p>
            <a:r>
              <a:rPr lang="en-US" altLang="en-US" dirty="0"/>
              <a:t>Learning </a:t>
            </a:r>
            <a:r>
              <a:rPr lang="en-US" altLang="en-US" dirty="0" smtClean="0"/>
              <a:t>Outcomes (1 of 2)</a:t>
            </a:r>
            <a:endParaRPr lang="en-US" dirty="0"/>
          </a:p>
        </p:txBody>
      </p:sp>
      <p:sp>
        <p:nvSpPr>
          <p:cNvPr id="8" name="Content Placeholder 7"/>
          <p:cNvSpPr>
            <a:spLocks noGrp="1"/>
          </p:cNvSpPr>
          <p:nvPr>
            <p:ph sz="quarter" idx="11"/>
          </p:nvPr>
        </p:nvSpPr>
        <p:spPr>
          <a:xfrm>
            <a:off x="533401" y="1295400"/>
            <a:ext cx="8153399" cy="5029200"/>
          </a:xfrm>
        </p:spPr>
        <p:txBody>
          <a:bodyPr/>
          <a:lstStyle/>
          <a:p>
            <a:pPr marL="514350" indent="-514350">
              <a:buFont typeface="+mj-lt"/>
              <a:buAutoNum type="arabicPeriod"/>
            </a:pPr>
            <a:r>
              <a:rPr lang="en-US" altLang="en-US" dirty="0"/>
              <a:t>Explain how linkage studies, positional cloning experiments, and gene mapping led to the idea to sequence human genomes.</a:t>
            </a:r>
          </a:p>
          <a:p>
            <a:pPr marL="514350" indent="-514350">
              <a:buFont typeface="+mj-lt"/>
              <a:buAutoNum type="arabicPeriod"/>
            </a:pPr>
            <a:r>
              <a:rPr lang="en-US" altLang="en-US" dirty="0"/>
              <a:t>Distinguish between the two approaches used to sequence the first human genome.</a:t>
            </a:r>
          </a:p>
          <a:p>
            <a:pPr marL="514350" indent="-514350">
              <a:buFont typeface="+mj-lt"/>
              <a:buAutoNum type="arabicPeriod"/>
            </a:pPr>
            <a:r>
              <a:rPr lang="en-US" altLang="en-US" dirty="0"/>
              <a:t>Define reference genome.</a:t>
            </a:r>
          </a:p>
          <a:p>
            <a:pPr marL="514350" indent="-514350">
              <a:buFont typeface="+mj-lt"/>
              <a:buAutoNum type="arabicPeriod"/>
            </a:pPr>
            <a:r>
              <a:rPr lang="en-US" altLang="en-US" dirty="0"/>
              <a:t>Explain why genome sequencing requires multiple copies of a genome</a:t>
            </a:r>
            <a:r>
              <a:rPr lang="en-US" altLang="en-US" dirty="0" smtClean="0"/>
              <a:t>.</a:t>
            </a:r>
            <a:endParaRPr lang="en-US" altLang="en-US" dirty="0"/>
          </a:p>
        </p:txBody>
      </p:sp>
    </p:spTree>
    <p:extLst>
      <p:ext uri="{BB962C8B-B14F-4D97-AF65-F5344CB8AC3E}">
        <p14:creationId xmlns:p14="http://schemas.microsoft.com/office/powerpoint/2010/main" val="3630246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3400" dirty="0" smtClean="0"/>
              <a:t>Technology Timeline (2 of 3)</a:t>
            </a:r>
            <a:endParaRPr lang="en-US" sz="3400" dirty="0"/>
          </a:p>
        </p:txBody>
      </p:sp>
      <p:graphicFrame>
        <p:nvGraphicFramePr>
          <p:cNvPr id="9" name="Table 8"/>
          <p:cNvGraphicFramePr>
            <a:graphicFrameLocks noGrp="1"/>
          </p:cNvGraphicFramePr>
          <p:nvPr>
            <p:extLst>
              <p:ext uri="{D42A27DB-BD31-4B8C-83A1-F6EECF244321}">
                <p14:modId xmlns:p14="http://schemas.microsoft.com/office/powerpoint/2010/main" val="3231397909"/>
              </p:ext>
            </p:extLst>
          </p:nvPr>
        </p:nvGraphicFramePr>
        <p:xfrm>
          <a:off x="381000" y="1295400"/>
          <a:ext cx="8382000" cy="4724400"/>
        </p:xfrm>
        <a:graphic>
          <a:graphicData uri="http://schemas.openxmlformats.org/drawingml/2006/table">
            <a:tbl>
              <a:tblPr firstRow="1" bandRow="1">
                <a:tableStyleId>{5940675A-B579-460E-94D1-54222C63F5DA}</a:tableStyleId>
              </a:tblPr>
              <a:tblGrid>
                <a:gridCol w="1496786"/>
                <a:gridCol w="6885214"/>
              </a:tblGrid>
              <a:tr h="457200">
                <a:tc>
                  <a:txBody>
                    <a:bodyPr/>
                    <a:lstStyle/>
                    <a:p>
                      <a:pPr algn="l"/>
                      <a:r>
                        <a:rPr lang="en-US" sz="1200" dirty="0" smtClean="0">
                          <a:latin typeface="Verdana" pitchFamily="34" charset="0"/>
                          <a:ea typeface="Verdana" pitchFamily="34" charset="0"/>
                          <a:cs typeface="Verdana" pitchFamily="34" charset="0"/>
                        </a:rPr>
                        <a:t>1996</a:t>
                      </a:r>
                      <a:endParaRPr lang="en-US" sz="1200" dirty="0">
                        <a:latin typeface="Verdana" pitchFamily="34" charset="0"/>
                        <a:ea typeface="Verdana" pitchFamily="34" charset="0"/>
                        <a:cs typeface="Verdan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Verdana" pitchFamily="34" charset="0"/>
                          <a:ea typeface="Verdana" pitchFamily="34" charset="0"/>
                          <a:cs typeface="Verdana" pitchFamily="34" charset="0"/>
                        </a:rPr>
                        <a:t>Resolution to make all data public and updated daily at GenBank website. First eukaryote genome sequenced—yeast.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100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itchFamily="34" charset="0"/>
                          <a:ea typeface="Verdana" pitchFamily="34" charset="0"/>
                          <a:cs typeface="Verdana" pitchFamily="34" charset="0"/>
                        </a:rPr>
                        <a:t>1998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Verdana" pitchFamily="34" charset="0"/>
                          <a:ea typeface="Verdana" pitchFamily="34" charset="0"/>
                          <a:cs typeface="Verdana" pitchFamily="34" charset="0"/>
                        </a:rPr>
                        <a:t>International consortium releases preliminary map of pieces covering 98 percent of human genome. Millions of sequences in GenBank. Instructions for creating DNA microarrays posted on Internet. First multicellular organism's genome sequenced—roundworm.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24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itchFamily="34" charset="0"/>
                          <a:ea typeface="Verdana" pitchFamily="34" charset="0"/>
                          <a:cs typeface="Verdana" pitchFamily="34" charset="0"/>
                        </a:rPr>
                        <a:t>1999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Verdana" pitchFamily="34" charset="0"/>
                          <a:ea typeface="Verdana" pitchFamily="34" charset="0"/>
                          <a:cs typeface="Verdana" pitchFamily="34" charset="0"/>
                        </a:rPr>
                        <a:t>Rate of filing of new sequences in GenBank triples. International consortium and two private companies race to complete sequencing. First human chromosome sequenced-22.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1960">
                <a:tc>
                  <a:txBody>
                    <a:bodyPr/>
                    <a:lstStyle/>
                    <a:p>
                      <a:pPr algn="l"/>
                      <a:r>
                        <a:rPr lang="en-US" sz="1200" dirty="0" smtClean="0">
                          <a:latin typeface="Verdana" pitchFamily="34" charset="0"/>
                          <a:ea typeface="Verdana" pitchFamily="34" charset="0"/>
                          <a:cs typeface="Verdana" pitchFamily="34" charset="0"/>
                        </a:rPr>
                        <a:t>2000</a:t>
                      </a:r>
                      <a:endParaRPr lang="en-US" sz="1200" dirty="0">
                        <a:latin typeface="Verdana" pitchFamily="34" charset="0"/>
                        <a:ea typeface="Verdana" pitchFamily="34" charset="0"/>
                        <a:cs typeface="Verdan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Verdana" pitchFamily="34" charset="0"/>
                          <a:ea typeface="Verdana" pitchFamily="34" charset="0"/>
                          <a:cs typeface="Verdana" pitchFamily="34" charset="0"/>
                        </a:rPr>
                        <a:t>Completion of first draft human genome sequence announced. Microarray technology flourishes. First plant and fungal genomes sequenced.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9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itchFamily="34" charset="0"/>
                          <a:ea typeface="Verdana" pitchFamily="34" charset="0"/>
                          <a:cs typeface="Verdana" pitchFamily="34" charset="0"/>
                        </a:rPr>
                        <a:t>2001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kern="1200" dirty="0" smtClean="0">
                          <a:solidFill>
                            <a:schemeClr val="tx1"/>
                          </a:solidFill>
                          <a:effectLst/>
                          <a:latin typeface="Verdana" pitchFamily="34" charset="0"/>
                          <a:ea typeface="Verdana" pitchFamily="34" charset="0"/>
                          <a:cs typeface="Verdana" pitchFamily="34" charset="0"/>
                        </a:rPr>
                        <a:t>Two versions of draft human genome sequence published.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0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itchFamily="34" charset="0"/>
                          <a:ea typeface="Verdana" pitchFamily="34" charset="0"/>
                          <a:cs typeface="Verdana" pitchFamily="34" charset="0"/>
                        </a:rPr>
                        <a:t>2003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kern="1200" dirty="0" smtClean="0">
                          <a:solidFill>
                            <a:schemeClr val="tx1"/>
                          </a:solidFill>
                          <a:effectLst/>
                          <a:latin typeface="Verdana" pitchFamily="34" charset="0"/>
                          <a:ea typeface="Verdana" pitchFamily="34" charset="0"/>
                          <a:cs typeface="Verdana" pitchFamily="34" charset="0"/>
                        </a:rPr>
                        <a:t>Finished human genome sequence announced to coincide with 50th anniversary of discovery of DNA structure.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Verdana" pitchFamily="34" charset="0"/>
                        <a:ea typeface="Verdana" pitchFamily="34" charset="0"/>
                        <a:cs typeface="Verdan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kern="1200" dirty="0" smtClean="0">
                          <a:solidFill>
                            <a:schemeClr val="tx1"/>
                          </a:solidFill>
                          <a:effectLst/>
                          <a:latin typeface="Verdana" pitchFamily="34" charset="0"/>
                          <a:ea typeface="Verdana" pitchFamily="34" charset="0"/>
                          <a:cs typeface="Verdana" pitchFamily="34" charset="0"/>
                        </a:rPr>
                        <a:t>Human </a:t>
                      </a:r>
                      <a:r>
                        <a:rPr lang="en-US" sz="1200" kern="1200" dirty="0" err="1" smtClean="0">
                          <a:solidFill>
                            <a:schemeClr val="tx1"/>
                          </a:solidFill>
                          <a:effectLst/>
                          <a:latin typeface="Verdana" pitchFamily="34" charset="0"/>
                          <a:ea typeface="Verdana" pitchFamily="34" charset="0"/>
                          <a:cs typeface="Verdana" pitchFamily="34" charset="0"/>
                        </a:rPr>
                        <a:t>exome</a:t>
                      </a:r>
                      <a:r>
                        <a:rPr lang="en-US" sz="1200" kern="1200" dirty="0" smtClean="0">
                          <a:solidFill>
                            <a:schemeClr val="tx1"/>
                          </a:solidFill>
                          <a:effectLst/>
                          <a:latin typeface="Verdana" pitchFamily="34" charset="0"/>
                          <a:ea typeface="Verdana" pitchFamily="34" charset="0"/>
                          <a:cs typeface="Verdana" pitchFamily="34" charset="0"/>
                        </a:rPr>
                        <a:t> sequence available on DNA microarrays. </a:t>
                      </a:r>
                      <a:r>
                        <a:rPr lang="en-US" sz="1200" kern="1200" dirty="0" err="1" smtClean="0">
                          <a:solidFill>
                            <a:schemeClr val="tx1"/>
                          </a:solidFill>
                          <a:effectLst/>
                          <a:latin typeface="Verdana" pitchFamily="34" charset="0"/>
                          <a:ea typeface="Verdana" pitchFamily="34" charset="0"/>
                          <a:cs typeface="Verdana" pitchFamily="34" charset="0"/>
                        </a:rPr>
                        <a:t>HapMap</a:t>
                      </a:r>
                      <a:r>
                        <a:rPr lang="en-US" sz="1200" kern="1200" dirty="0" smtClean="0">
                          <a:solidFill>
                            <a:schemeClr val="tx1"/>
                          </a:solidFill>
                          <a:effectLst/>
                          <a:latin typeface="Verdana" pitchFamily="34" charset="0"/>
                          <a:ea typeface="Verdana" pitchFamily="34" charset="0"/>
                          <a:cs typeface="Verdana" pitchFamily="34" charset="0"/>
                        </a:rPr>
                        <a:t> project identifies linkage patterns.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2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Verdana" pitchFamily="34" charset="0"/>
                          <a:ea typeface="Verdana" pitchFamily="34" charset="0"/>
                          <a:cs typeface="Verdana" pitchFamily="34" charset="0"/>
                        </a:rPr>
                        <a:t>2004</a:t>
                      </a:r>
                      <a:endParaRPr lang="en-US" sz="1200" kern="1200" dirty="0">
                        <a:solidFill>
                          <a:schemeClr val="tx1"/>
                        </a:solidFill>
                        <a:latin typeface="Verdana" pitchFamily="34" charset="0"/>
                        <a:ea typeface="Verdana" pitchFamily="34" charset="0"/>
                        <a:cs typeface="Verdan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Verdana" pitchFamily="34" charset="0"/>
                          <a:ea typeface="Verdana" pitchFamily="34" charset="0"/>
                          <a:cs typeface="Verdana" pitchFamily="34" charset="0"/>
                        </a:rPr>
                        <a:t>Final version of human genome sequence published.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1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Verdana" pitchFamily="34" charset="0"/>
                          <a:ea typeface="Verdana" pitchFamily="34" charset="0"/>
                          <a:cs typeface="Verdana" pitchFamily="34" charset="0"/>
                        </a:rPr>
                        <a:t>2005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Verdana" pitchFamily="34" charset="0"/>
                          <a:ea typeface="Verdana" pitchFamily="34" charset="0"/>
                          <a:cs typeface="Verdana" pitchFamily="34" charset="0"/>
                        </a:rPr>
                        <a:t>Annotation of human genome sequence continues. Number of species with sequenced genomes soars.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1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Verdana" pitchFamily="34" charset="0"/>
                        <a:ea typeface="Verdana" pitchFamily="34" charset="0"/>
                        <a:cs typeface="Verdan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Verdana" pitchFamily="34" charset="0"/>
                          <a:ea typeface="Verdana" pitchFamily="34" charset="0"/>
                          <a:cs typeface="Verdana" pitchFamily="34" charset="0"/>
                        </a:rPr>
                        <a:t>High-throughput, next-generation DNA sequencing introduced.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8297622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3400" dirty="0" smtClean="0"/>
              <a:t>Technology Timeline (3 of 3)</a:t>
            </a:r>
            <a:endParaRPr lang="en-US" sz="3400" dirty="0"/>
          </a:p>
        </p:txBody>
      </p:sp>
      <p:graphicFrame>
        <p:nvGraphicFramePr>
          <p:cNvPr id="9" name="Table 8"/>
          <p:cNvGraphicFramePr>
            <a:graphicFrameLocks noGrp="1"/>
          </p:cNvGraphicFramePr>
          <p:nvPr>
            <p:extLst>
              <p:ext uri="{D42A27DB-BD31-4B8C-83A1-F6EECF244321}">
                <p14:modId xmlns:p14="http://schemas.microsoft.com/office/powerpoint/2010/main" val="3912554429"/>
              </p:ext>
            </p:extLst>
          </p:nvPr>
        </p:nvGraphicFramePr>
        <p:xfrm>
          <a:off x="381000" y="1722120"/>
          <a:ext cx="8458200" cy="3383280"/>
        </p:xfrm>
        <a:graphic>
          <a:graphicData uri="http://schemas.openxmlformats.org/drawingml/2006/table">
            <a:tbl>
              <a:tblPr firstRow="1" bandRow="1">
                <a:tableStyleId>{5940675A-B579-460E-94D1-54222C63F5DA}</a:tableStyleId>
              </a:tblPr>
              <a:tblGrid>
                <a:gridCol w="1066800"/>
                <a:gridCol w="7391400"/>
              </a:tblGrid>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itchFamily="34" charset="0"/>
                          <a:ea typeface="Verdana" pitchFamily="34" charset="0"/>
                          <a:cs typeface="Verdana" pitchFamily="34" charset="0"/>
                        </a:rPr>
                        <a:t>2007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Verdana" pitchFamily="34" charset="0"/>
                          <a:ea typeface="Verdana" pitchFamily="34" charset="0"/>
                          <a:cs typeface="Verdana" pitchFamily="34" charset="0"/>
                        </a:rPr>
                        <a:t>Detailed analysis of </a:t>
                      </a:r>
                      <a:r>
                        <a:rPr lang="en-US" sz="1200" b="0" kern="1200" dirty="0" smtClean="0">
                          <a:solidFill>
                            <a:schemeClr val="tx1"/>
                          </a:solidFill>
                          <a:effectLst/>
                          <a:latin typeface="Verdana" pitchFamily="34" charset="0"/>
                          <a:ea typeface="Verdana" pitchFamily="34" charset="0"/>
                          <a:cs typeface="Verdana" pitchFamily="34" charset="0"/>
                        </a:rPr>
                        <a:t>1</a:t>
                      </a:r>
                      <a:r>
                        <a:rPr lang="en-US" sz="1200" b="1" kern="1200" dirty="0" smtClean="0">
                          <a:solidFill>
                            <a:schemeClr val="tx1"/>
                          </a:solidFill>
                          <a:effectLst/>
                          <a:latin typeface="Verdana" pitchFamily="34" charset="0"/>
                          <a:ea typeface="Verdana" pitchFamily="34" charset="0"/>
                          <a:cs typeface="Verdana" pitchFamily="34" charset="0"/>
                        </a:rPr>
                        <a:t> </a:t>
                      </a:r>
                      <a:r>
                        <a:rPr lang="en-US" sz="1200" kern="1200" dirty="0" smtClean="0">
                          <a:solidFill>
                            <a:schemeClr val="tx1"/>
                          </a:solidFill>
                          <a:effectLst/>
                          <a:latin typeface="Verdana" pitchFamily="34" charset="0"/>
                          <a:ea typeface="Verdana" pitchFamily="34" charset="0"/>
                          <a:cs typeface="Verdana" pitchFamily="34" charset="0"/>
                        </a:rPr>
                        <a:t>percent of the human genome (ENCODE project) reveals that most of it is transcribed. First individual human genome sequenced. Human Micro biome Project begins.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1920">
                <a:tc>
                  <a:txBody>
                    <a:bodyPr/>
                    <a:lstStyle/>
                    <a:p>
                      <a:pPr algn="l"/>
                      <a:r>
                        <a:rPr lang="en-US" sz="1200" dirty="0" smtClean="0">
                          <a:latin typeface="Verdana" pitchFamily="34" charset="0"/>
                          <a:ea typeface="Verdana" pitchFamily="34" charset="0"/>
                          <a:cs typeface="Verdana" pitchFamily="34" charset="0"/>
                        </a:rPr>
                        <a:t>2008</a:t>
                      </a:r>
                      <a:endParaRPr lang="en-US" sz="1200" dirty="0">
                        <a:latin typeface="Verdana" pitchFamily="34" charset="0"/>
                        <a:ea typeface="Verdana" pitchFamily="34" charset="0"/>
                        <a:cs typeface="Verdan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kern="1200" dirty="0" smtClean="0">
                          <a:solidFill>
                            <a:schemeClr val="tx1"/>
                          </a:solidFill>
                          <a:effectLst/>
                          <a:latin typeface="Verdana" pitchFamily="34" charset="0"/>
                          <a:ea typeface="Verdana" pitchFamily="34" charset="0"/>
                          <a:cs typeface="Verdana" pitchFamily="34" charset="0"/>
                        </a:rPr>
                        <a:t>First genome synthesized—</a:t>
                      </a:r>
                      <a:r>
                        <a:rPr lang="en-US" sz="1200" i="1" kern="1200" dirty="0" smtClean="0">
                          <a:solidFill>
                            <a:schemeClr val="tx1"/>
                          </a:solidFill>
                          <a:effectLst/>
                          <a:latin typeface="Verdana" pitchFamily="34" charset="0"/>
                          <a:ea typeface="Verdana" pitchFamily="34" charset="0"/>
                          <a:cs typeface="Verdana" pitchFamily="34" charset="0"/>
                        </a:rPr>
                        <a:t>Mycoplasma genitalium.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2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itchFamily="34" charset="0"/>
                          <a:ea typeface="Verdana" pitchFamily="34" charset="0"/>
                          <a:cs typeface="Verdana" pitchFamily="34" charset="0"/>
                        </a:rPr>
                        <a:t>2010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kern="1200" dirty="0" smtClean="0">
                          <a:solidFill>
                            <a:schemeClr val="tx1"/>
                          </a:solidFill>
                          <a:effectLst/>
                          <a:latin typeface="Verdana" pitchFamily="34" charset="0"/>
                          <a:ea typeface="Verdana" pitchFamily="34" charset="0"/>
                          <a:cs typeface="Verdana" pitchFamily="34" charset="0"/>
                        </a:rPr>
                        <a:t>Several human genomes sequenced. First synthetic genome supports a bacterial cell. By now, 4,000 bacterial and viral and 250 eukaryotic species' genomes have been sequenced.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1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itchFamily="34" charset="0"/>
                          <a:ea typeface="Verdana" pitchFamily="34" charset="0"/>
                          <a:cs typeface="Verdana" pitchFamily="34" charset="0"/>
                        </a:rPr>
                        <a:t>2012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Verdana" pitchFamily="34" charset="0"/>
                          <a:ea typeface="Verdana" pitchFamily="34" charset="0"/>
                          <a:cs typeface="Verdana" pitchFamily="34" charset="0"/>
                        </a:rPr>
                        <a:t>1000 Genomes Project completes cataloging of human genetic diversity.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3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itchFamily="34" charset="0"/>
                          <a:ea typeface="Verdana" pitchFamily="34" charset="0"/>
                          <a:cs typeface="Verdana" pitchFamily="34" charset="0"/>
                        </a:rPr>
                        <a:t>2014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Verdana" pitchFamily="34" charset="0"/>
                          <a:ea typeface="Verdana" pitchFamily="34" charset="0"/>
                          <a:cs typeface="Verdana" pitchFamily="34" charset="0"/>
                        </a:rPr>
                        <a:t>Tens of thousands of human genomes and hundreds of thousands of human </a:t>
                      </a:r>
                      <a:r>
                        <a:rPr lang="en-US" sz="1200" kern="1200" dirty="0" err="1" smtClean="0">
                          <a:solidFill>
                            <a:schemeClr val="tx1"/>
                          </a:solidFill>
                          <a:effectLst/>
                          <a:latin typeface="Verdana" pitchFamily="34" charset="0"/>
                          <a:ea typeface="Verdana" pitchFamily="34" charset="0"/>
                          <a:cs typeface="Verdana" pitchFamily="34" charset="0"/>
                        </a:rPr>
                        <a:t>exomes</a:t>
                      </a:r>
                      <a:r>
                        <a:rPr lang="en-US" sz="1200" kern="1200" dirty="0" smtClean="0">
                          <a:solidFill>
                            <a:schemeClr val="tx1"/>
                          </a:solidFill>
                          <a:effectLst/>
                          <a:latin typeface="Verdana" pitchFamily="34" charset="0"/>
                          <a:ea typeface="Verdana" pitchFamily="34" charset="0"/>
                          <a:cs typeface="Verdana" pitchFamily="34" charset="0"/>
                        </a:rPr>
                        <a:t> sequenced.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2400">
                <a:tc>
                  <a:txBody>
                    <a:bodyPr/>
                    <a:lstStyle/>
                    <a:p>
                      <a:pPr lvl="0" algn="l">
                        <a:spcBef>
                          <a:spcPts val="300"/>
                        </a:spcBef>
                      </a:pPr>
                      <a:r>
                        <a:rPr lang="en-US" sz="1200" dirty="0" smtClean="0">
                          <a:latin typeface="Verdana" pitchFamily="34" charset="0"/>
                          <a:ea typeface="Verdana" pitchFamily="34" charset="0"/>
                          <a:cs typeface="Verdana" pitchFamily="34" charset="0"/>
                        </a:rPr>
                        <a:t>2015</a:t>
                      </a:r>
                      <a:endParaRPr lang="en-US" sz="1200" dirty="0">
                        <a:latin typeface="Verdana" pitchFamily="34" charset="0"/>
                        <a:ea typeface="Verdana" pitchFamily="34" charset="0"/>
                        <a:cs typeface="Verdana"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Bef>
                          <a:spcPts val="300"/>
                        </a:spcBef>
                      </a:pPr>
                      <a:r>
                        <a:rPr lang="en-US" sz="1200" kern="1200" dirty="0" smtClean="0">
                          <a:solidFill>
                            <a:schemeClr val="tx1"/>
                          </a:solidFill>
                          <a:effectLst/>
                          <a:latin typeface="Verdana" pitchFamily="34" charset="0"/>
                          <a:ea typeface="Verdana" pitchFamily="34" charset="0"/>
                          <a:cs typeface="Verdana" pitchFamily="34" charset="0"/>
                        </a:rPr>
                        <a:t>Precision Medicine Initiative announced, to include human genome sequence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0040">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r>
                        <a:rPr lang="en-US" sz="1200" dirty="0" smtClean="0">
                          <a:latin typeface="Verdana" pitchFamily="34" charset="0"/>
                          <a:ea typeface="Verdana" pitchFamily="34" charset="0"/>
                          <a:cs typeface="Verdana" pitchFamily="34" charset="0"/>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Bef>
                          <a:spcPts val="300"/>
                        </a:spcBef>
                      </a:pPr>
                      <a:r>
                        <a:rPr lang="en-US" sz="1200" kern="1200" dirty="0" smtClean="0">
                          <a:solidFill>
                            <a:schemeClr val="tx1"/>
                          </a:solidFill>
                          <a:effectLst/>
                          <a:latin typeface="Verdana" pitchFamily="34" charset="0"/>
                          <a:ea typeface="Verdana" pitchFamily="34" charset="0"/>
                          <a:cs typeface="Verdana" pitchFamily="34" charset="0"/>
                        </a:rPr>
                        <a:t>Health care providers learn how to incorporate DNA sequence—based screens and tests into their medical practices.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3840">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r>
                        <a:rPr lang="en-US" sz="1200" dirty="0" smtClean="0">
                          <a:latin typeface="Verdana" pitchFamily="34" charset="0"/>
                          <a:ea typeface="Verdana" pitchFamily="34" charset="0"/>
                          <a:cs typeface="Verdana" pitchFamily="34" charset="0"/>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r>
                        <a:rPr lang="en-US" sz="1200" kern="1200" dirty="0" smtClean="0">
                          <a:solidFill>
                            <a:schemeClr val="tx1"/>
                          </a:solidFill>
                          <a:effectLst/>
                          <a:latin typeface="Verdana" pitchFamily="34" charset="0"/>
                          <a:ea typeface="Verdana" pitchFamily="34" charset="0"/>
                          <a:cs typeface="Verdana" pitchFamily="34" charset="0"/>
                        </a:rPr>
                        <a:t>5 million or more people will have had their genomes sequenced.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2880">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r>
                        <a:rPr lang="en-US" sz="1200" dirty="0" smtClean="0">
                          <a:latin typeface="Verdana" pitchFamily="34" charset="0"/>
                          <a:ea typeface="Verdana" pitchFamily="34" charset="0"/>
                          <a:cs typeface="Verdana" pitchFamily="34" charset="0"/>
                        </a:rPr>
                        <a:t>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r>
                        <a:rPr lang="en-US" sz="1200" kern="1200" dirty="0" smtClean="0">
                          <a:solidFill>
                            <a:schemeClr val="tx1"/>
                          </a:solidFill>
                          <a:effectLst/>
                          <a:latin typeface="Verdana" pitchFamily="34" charset="0"/>
                          <a:ea typeface="Verdana" pitchFamily="34" charset="0"/>
                          <a:cs typeface="Verdana" pitchFamily="34" charset="0"/>
                        </a:rPr>
                        <a:t>100 million to</a:t>
                      </a:r>
                      <a:r>
                        <a:rPr lang="en-US" sz="1200" kern="1200" baseline="0" dirty="0" smtClean="0">
                          <a:solidFill>
                            <a:schemeClr val="tx1"/>
                          </a:solidFill>
                          <a:effectLst/>
                          <a:latin typeface="Verdana" pitchFamily="34" charset="0"/>
                          <a:ea typeface="Verdana" pitchFamily="34" charset="0"/>
                          <a:cs typeface="Verdana" pitchFamily="34" charset="0"/>
                        </a:rPr>
                        <a:t> </a:t>
                      </a:r>
                      <a:r>
                        <a:rPr lang="en-US" sz="1200" kern="1200" dirty="0" smtClean="0">
                          <a:solidFill>
                            <a:schemeClr val="tx1"/>
                          </a:solidFill>
                          <a:effectLst/>
                          <a:latin typeface="Verdana" pitchFamily="34" charset="0"/>
                          <a:ea typeface="Verdana" pitchFamily="34" charset="0"/>
                          <a:cs typeface="Verdana" pitchFamily="34" charset="0"/>
                        </a:rPr>
                        <a:t>2</a:t>
                      </a:r>
                      <a:r>
                        <a:rPr lang="en-US" sz="1200" kern="1200" baseline="0" dirty="0" smtClean="0">
                          <a:solidFill>
                            <a:schemeClr val="tx1"/>
                          </a:solidFill>
                          <a:effectLst/>
                          <a:latin typeface="Verdana" pitchFamily="34" charset="0"/>
                          <a:ea typeface="Verdana" pitchFamily="34" charset="0"/>
                          <a:cs typeface="Verdana" pitchFamily="34" charset="0"/>
                        </a:rPr>
                        <a:t> </a:t>
                      </a:r>
                      <a:r>
                        <a:rPr lang="en-US" sz="1200" kern="1200" dirty="0" smtClean="0">
                          <a:solidFill>
                            <a:schemeClr val="tx1"/>
                          </a:solidFill>
                          <a:effectLst/>
                          <a:latin typeface="Verdana" pitchFamily="34" charset="0"/>
                          <a:ea typeface="Verdana" pitchFamily="34" charset="0"/>
                          <a:cs typeface="Verdana" pitchFamily="34" charset="0"/>
                        </a:rPr>
                        <a:t>billion people will have had their genomes sequenced.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617364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Comparative </a:t>
            </a:r>
            <a:r>
              <a:rPr lang="en-US" altLang="en-US" dirty="0" smtClean="0"/>
              <a:t>Genomics (1 of 2)</a:t>
            </a:r>
            <a:endParaRPr lang="en-US" dirty="0"/>
          </a:p>
        </p:txBody>
      </p:sp>
      <p:sp>
        <p:nvSpPr>
          <p:cNvPr id="7" name="Content Placeholder 6"/>
          <p:cNvSpPr>
            <a:spLocks noGrp="1"/>
          </p:cNvSpPr>
          <p:nvPr>
            <p:ph sz="quarter" idx="10"/>
          </p:nvPr>
        </p:nvSpPr>
        <p:spPr>
          <a:xfrm>
            <a:off x="533400" y="1371600"/>
            <a:ext cx="8077200" cy="4953000"/>
          </a:xfrm>
        </p:spPr>
        <p:txBody>
          <a:bodyPr/>
          <a:lstStyle/>
          <a:p>
            <a:pPr marL="0" indent="0">
              <a:buNone/>
            </a:pPr>
            <a:r>
              <a:rPr lang="en-US" altLang="en-US" dirty="0"/>
              <a:t>Hundreds of species have had their genomes sequenced</a:t>
            </a:r>
          </a:p>
          <a:p>
            <a:pPr marL="520700" lvl="1" indent="-520700"/>
            <a:r>
              <a:rPr lang="en-US" altLang="en-US" dirty="0"/>
              <a:t>First, viruses and bacteria</a:t>
            </a:r>
          </a:p>
          <a:p>
            <a:pPr marL="520700" lvl="1" indent="-520700"/>
            <a:r>
              <a:rPr lang="en-US" altLang="en-US" dirty="0"/>
              <a:t>Then, our closest relatives (rats and chimps), and our favorites (cats and dogs)</a:t>
            </a:r>
          </a:p>
          <a:p>
            <a:pPr marL="520700" lvl="1" indent="-520700"/>
            <a:r>
              <a:rPr lang="en-US" altLang="en-US" dirty="0"/>
              <a:t>Genomes of species that represent evolutionary crossroads have been the most </a:t>
            </a:r>
            <a:r>
              <a:rPr lang="en-US" altLang="en-US" dirty="0" smtClean="0"/>
              <a:t>informative</a:t>
            </a:r>
            <a:endParaRPr lang="en-US" altLang="en-US" dirty="0"/>
          </a:p>
        </p:txBody>
      </p:sp>
    </p:spTree>
    <p:extLst>
      <p:ext uri="{BB962C8B-B14F-4D97-AF65-F5344CB8AC3E}">
        <p14:creationId xmlns:p14="http://schemas.microsoft.com/office/powerpoint/2010/main" val="562792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Comparative </a:t>
            </a:r>
            <a:r>
              <a:rPr lang="en-US" altLang="en-US" dirty="0" smtClean="0"/>
              <a:t>Genomics (2 of 2)</a:t>
            </a:r>
            <a:endParaRPr lang="en-US" dirty="0"/>
          </a:p>
        </p:txBody>
      </p:sp>
      <p:sp>
        <p:nvSpPr>
          <p:cNvPr id="3" name="Content Placeholder 2"/>
          <p:cNvSpPr>
            <a:spLocks noGrp="1"/>
          </p:cNvSpPr>
          <p:nvPr>
            <p:ph sz="quarter" idx="10"/>
          </p:nvPr>
        </p:nvSpPr>
        <p:spPr>
          <a:xfrm>
            <a:off x="609600" y="1447800"/>
            <a:ext cx="8077200" cy="4800600"/>
          </a:xfrm>
        </p:spPr>
        <p:txBody>
          <a:bodyPr/>
          <a:lstStyle/>
          <a:p>
            <a:pPr marL="0" indent="0">
              <a:buNone/>
            </a:pPr>
            <a:r>
              <a:rPr lang="en-US" altLang="en-US" dirty="0"/>
              <a:t>By comparing genomes, scientists infer evolutionary relationships from DNA sequences that are conserved and presumably selected over time</a:t>
            </a:r>
          </a:p>
          <a:p>
            <a:pPr marL="520700" lvl="1" indent="-520700"/>
            <a:r>
              <a:rPr lang="en-US" altLang="en-US" dirty="0"/>
              <a:t>Expected to have vital functions</a:t>
            </a:r>
          </a:p>
          <a:p>
            <a:pPr marL="0" indent="0">
              <a:buNone/>
            </a:pPr>
            <a:r>
              <a:rPr lang="en-US" altLang="en-US" dirty="0"/>
              <a:t>One way of displaying short sequence similarities is the </a:t>
            </a:r>
            <a:r>
              <a:rPr lang="en-US" altLang="en-US" b="1" dirty="0" smtClean="0"/>
              <a:t>pictogram</a:t>
            </a:r>
            <a:endParaRPr lang="en-US" altLang="en-US" dirty="0"/>
          </a:p>
        </p:txBody>
      </p:sp>
    </p:spTree>
    <p:extLst>
      <p:ext uri="{BB962C8B-B14F-4D97-AF65-F5344CB8AC3E}">
        <p14:creationId xmlns:p14="http://schemas.microsoft.com/office/powerpoint/2010/main" val="38185105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55864" y="152400"/>
            <a:ext cx="8835736" cy="1043769"/>
          </a:xfrm>
        </p:spPr>
        <p:txBody>
          <a:bodyPr>
            <a:noAutofit/>
          </a:bodyPr>
          <a:lstStyle/>
          <a:p>
            <a:r>
              <a:rPr lang="en-US" kern="0" dirty="0" smtClean="0">
                <a:cs typeface="Times New Roman" panose="02020603050405020304" pitchFamily="18" charset="0"/>
              </a:rPr>
              <a:t>Pictogram</a:t>
            </a:r>
            <a:endParaRPr lang="en-US" dirty="0"/>
          </a:p>
        </p:txBody>
      </p:sp>
      <p:pic>
        <p:nvPicPr>
          <p:cNvPr id="20" name="Picture 2" descr="This pictogram shows short sequences of DNA from the human, mouse, rat and chicke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256" y="1426422"/>
            <a:ext cx="5585113" cy="1850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1"/>
          </p:nvPr>
        </p:nvSpPr>
        <p:spPr>
          <a:xfrm>
            <a:off x="2590800" y="3352800"/>
            <a:ext cx="4648200" cy="457200"/>
          </a:xfrm>
        </p:spPr>
        <p:txBody>
          <a:bodyPr/>
          <a:lstStyle/>
          <a:p>
            <a:pPr marL="514350" indent="-514350" algn="ctr">
              <a:buFont typeface="+mj-lt"/>
              <a:buAutoNum type="alphaLcParenR"/>
            </a:pPr>
            <a:r>
              <a:rPr lang="en-US" sz="2200" dirty="0" smtClean="0"/>
              <a:t>Not highly conserved</a:t>
            </a:r>
            <a:endParaRPr lang="en-US" sz="2200" dirty="0"/>
          </a:p>
        </p:txBody>
      </p:sp>
      <p:pic>
        <p:nvPicPr>
          <p:cNvPr id="19" name="Picture 3" descr="Some DNA sequences are conserved; they presumably were selected through time.  The letters represent the various DNA bases in a nucleotide. The size of the letter represents its degree of conservation; the larger the letter signifies the more conserved the nucleotide is in its particular location in all the examined specie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9023" y="3991213"/>
            <a:ext cx="3760931" cy="192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Content Placeholder 4"/>
          <p:cNvSpPr>
            <a:spLocks noGrp="1"/>
          </p:cNvSpPr>
          <p:nvPr>
            <p:ph sz="quarter" idx="13"/>
          </p:nvPr>
        </p:nvSpPr>
        <p:spPr>
          <a:xfrm>
            <a:off x="2778846" y="6019800"/>
            <a:ext cx="4079154" cy="381000"/>
          </a:xfrm>
        </p:spPr>
        <p:txBody>
          <a:bodyPr/>
          <a:lstStyle/>
          <a:p>
            <a:pPr marL="514350" indent="-514350" algn="ctr">
              <a:buFont typeface="+mj-lt"/>
              <a:buAutoNum type="alphaLcParenR" startAt="2"/>
            </a:pPr>
            <a:r>
              <a:rPr lang="en-US" sz="2200" dirty="0" smtClean="0"/>
              <a:t>Highly conserved</a:t>
            </a:r>
            <a:endParaRPr lang="en-US" sz="2200" dirty="0"/>
          </a:p>
        </p:txBody>
      </p:sp>
    </p:spTree>
    <p:extLst>
      <p:ext uri="{BB962C8B-B14F-4D97-AF65-F5344CB8AC3E}">
        <p14:creationId xmlns:p14="http://schemas.microsoft.com/office/powerpoint/2010/main" val="15034827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Annotation</a:t>
            </a:r>
            <a:endParaRPr lang="en-US" dirty="0"/>
          </a:p>
        </p:txBody>
      </p:sp>
      <p:sp>
        <p:nvSpPr>
          <p:cNvPr id="3" name="Content Placeholder 2"/>
          <p:cNvSpPr>
            <a:spLocks noGrp="1"/>
          </p:cNvSpPr>
          <p:nvPr>
            <p:ph sz="quarter" idx="10"/>
          </p:nvPr>
        </p:nvSpPr>
        <p:spPr>
          <a:xfrm>
            <a:off x="457200" y="1447800"/>
            <a:ext cx="8229600" cy="4648200"/>
          </a:xfrm>
        </p:spPr>
        <p:txBody>
          <a:bodyPr/>
          <a:lstStyle/>
          <a:p>
            <a:pPr marL="0" indent="0">
              <a:buNone/>
            </a:pPr>
            <a:r>
              <a:rPr lang="en-US" altLang="en-US" dirty="0"/>
              <a:t>Description and significance of a particular gene variant</a:t>
            </a:r>
          </a:p>
          <a:p>
            <a:pPr marL="0" indent="0">
              <a:buNone/>
            </a:pPr>
            <a:r>
              <a:rPr lang="en-US" altLang="en-US" dirty="0"/>
              <a:t>Includes</a:t>
            </a:r>
          </a:p>
          <a:p>
            <a:pPr marL="520700" lvl="1" indent="-520700"/>
            <a:r>
              <a:rPr lang="en-US" altLang="en-US" dirty="0"/>
              <a:t>Normal function of the gene</a:t>
            </a:r>
          </a:p>
          <a:p>
            <a:pPr marL="520700" lvl="1" indent="-520700"/>
            <a:r>
              <a:rPr lang="en-US" altLang="en-US" dirty="0"/>
              <a:t>Mode of inheritance</a:t>
            </a:r>
          </a:p>
          <a:p>
            <a:pPr marL="520700" lvl="1" indent="-520700"/>
            <a:r>
              <a:rPr lang="en-US" altLang="en-US" dirty="0"/>
              <a:t>Genotype</a:t>
            </a:r>
          </a:p>
          <a:p>
            <a:pPr marL="520700" lvl="1" indent="-520700"/>
            <a:r>
              <a:rPr lang="en-US" altLang="en-US" dirty="0"/>
              <a:t>Frequency of a variant in a particular </a:t>
            </a:r>
            <a:r>
              <a:rPr lang="en-US" altLang="en-US" dirty="0" smtClean="0"/>
              <a:t>population</a:t>
            </a:r>
            <a:endParaRPr lang="en-US" altLang="en-US" dirty="0"/>
          </a:p>
        </p:txBody>
      </p:sp>
    </p:spTree>
    <p:extLst>
      <p:ext uri="{BB962C8B-B14F-4D97-AF65-F5344CB8AC3E}">
        <p14:creationId xmlns:p14="http://schemas.microsoft.com/office/powerpoint/2010/main" val="20940497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Comparative Genomics May Help Us Answer Important Questions</a:t>
            </a:r>
          </a:p>
        </p:txBody>
      </p:sp>
      <p:sp>
        <p:nvSpPr>
          <p:cNvPr id="3" name="Content Placeholder 2"/>
          <p:cNvSpPr>
            <a:spLocks noGrp="1"/>
          </p:cNvSpPr>
          <p:nvPr>
            <p:ph sz="quarter" idx="10"/>
          </p:nvPr>
        </p:nvSpPr>
        <p:spPr>
          <a:xfrm>
            <a:off x="609600" y="1600200"/>
            <a:ext cx="8077200" cy="4686300"/>
          </a:xfrm>
        </p:spPr>
        <p:txBody>
          <a:bodyPr/>
          <a:lstStyle/>
          <a:p>
            <a:pPr marL="0" indent="0">
              <a:buNone/>
            </a:pPr>
            <a:r>
              <a:rPr lang="en-US" altLang="en-US" dirty="0"/>
              <a:t>Minimal set of genes for life</a:t>
            </a:r>
          </a:p>
          <a:p>
            <a:pPr marL="0" indent="0">
              <a:buNone/>
            </a:pPr>
            <a:r>
              <a:rPr lang="en-US" altLang="en-US" dirty="0"/>
              <a:t>Distinctions between three domains of life</a:t>
            </a:r>
          </a:p>
          <a:p>
            <a:pPr marL="0" indent="0">
              <a:buNone/>
            </a:pPr>
            <a:r>
              <a:rPr lang="en-US" altLang="en-US" dirty="0"/>
              <a:t>Simplest organism with a nucleus</a:t>
            </a:r>
          </a:p>
          <a:p>
            <a:pPr marL="0" indent="0">
              <a:buNone/>
            </a:pPr>
            <a:r>
              <a:rPr lang="en-US" altLang="en-US" dirty="0"/>
              <a:t>Basic blueprint of an animal</a:t>
            </a:r>
          </a:p>
          <a:p>
            <a:pPr marL="0" indent="0">
              <a:buNone/>
            </a:pPr>
            <a:r>
              <a:rPr lang="en-US" altLang="en-US" dirty="0"/>
              <a:t>Birds to mammals</a:t>
            </a:r>
          </a:p>
          <a:p>
            <a:pPr marL="0" indent="0">
              <a:buNone/>
            </a:pPr>
            <a:r>
              <a:rPr lang="en-US" altLang="en-US" dirty="0"/>
              <a:t>Chimps to </a:t>
            </a:r>
            <a:r>
              <a:rPr lang="en-US" altLang="en-US" dirty="0" smtClean="0"/>
              <a:t>humans</a:t>
            </a:r>
          </a:p>
        </p:txBody>
      </p:sp>
    </p:spTree>
    <p:extLst>
      <p:ext uri="{BB962C8B-B14F-4D97-AF65-F5344CB8AC3E}">
        <p14:creationId xmlns:p14="http://schemas.microsoft.com/office/powerpoint/2010/main" val="17194751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Analysis of the Human Genome</a:t>
            </a:r>
            <a:endParaRPr lang="en-US" dirty="0"/>
          </a:p>
        </p:txBody>
      </p:sp>
      <p:sp>
        <p:nvSpPr>
          <p:cNvPr id="7" name="Content Placeholder 6"/>
          <p:cNvSpPr>
            <a:spLocks noGrp="1"/>
          </p:cNvSpPr>
          <p:nvPr>
            <p:ph sz="quarter" idx="10"/>
          </p:nvPr>
        </p:nvSpPr>
        <p:spPr>
          <a:xfrm>
            <a:off x="457200" y="1485900"/>
            <a:ext cx="8229600" cy="3771900"/>
          </a:xfrm>
        </p:spPr>
        <p:txBody>
          <a:bodyPr/>
          <a:lstStyle/>
          <a:p>
            <a:pPr marL="0" indent="0">
              <a:buNone/>
            </a:pPr>
            <a:r>
              <a:rPr lang="en-IN" altLang="en-US" dirty="0"/>
              <a:t>After sequencing genomes became possible, attention turned to</a:t>
            </a:r>
          </a:p>
          <a:p>
            <a:pPr marL="520700" lvl="1" indent="-520700"/>
            <a:r>
              <a:rPr lang="en-IN" altLang="en-US" dirty="0"/>
              <a:t>Refining the process</a:t>
            </a:r>
          </a:p>
          <a:p>
            <a:pPr marL="520700" lvl="1" indent="-520700"/>
            <a:r>
              <a:rPr lang="en-IN" altLang="en-US" dirty="0"/>
              <a:t>Cataloguing human variation</a:t>
            </a:r>
          </a:p>
          <a:p>
            <a:pPr marL="520700" lvl="1" indent="-520700"/>
            <a:r>
              <a:rPr lang="en-IN" altLang="en-US" dirty="0"/>
              <a:t>Discovering gene functions</a:t>
            </a:r>
          </a:p>
          <a:p>
            <a:pPr marL="0" indent="0">
              <a:buNone/>
            </a:pPr>
            <a:r>
              <a:rPr lang="en-IN" altLang="en-US" dirty="0"/>
              <a:t>Information used in medical tests and treatments must be validated for clinical </a:t>
            </a:r>
            <a:r>
              <a:rPr lang="en-IN" altLang="en-US" dirty="0" smtClean="0"/>
              <a:t>utility</a:t>
            </a:r>
            <a:endParaRPr lang="en-US" altLang="en-US" dirty="0"/>
          </a:p>
        </p:txBody>
      </p:sp>
    </p:spTree>
    <p:extLst>
      <p:ext uri="{BB962C8B-B14F-4D97-AF65-F5344CB8AC3E}">
        <p14:creationId xmlns:p14="http://schemas.microsoft.com/office/powerpoint/2010/main" val="19460986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Cost and Speed</a:t>
            </a:r>
            <a:endParaRPr lang="en-US" dirty="0"/>
          </a:p>
        </p:txBody>
      </p:sp>
      <p:sp>
        <p:nvSpPr>
          <p:cNvPr id="3" name="Content Placeholder 2"/>
          <p:cNvSpPr>
            <a:spLocks noGrp="1"/>
          </p:cNvSpPr>
          <p:nvPr>
            <p:ph sz="quarter" idx="10"/>
          </p:nvPr>
        </p:nvSpPr>
        <p:spPr>
          <a:xfrm>
            <a:off x="685800" y="1447800"/>
            <a:ext cx="8001000" cy="4686300"/>
          </a:xfrm>
        </p:spPr>
        <p:txBody>
          <a:bodyPr/>
          <a:lstStyle/>
          <a:p>
            <a:pPr marL="0" indent="0">
              <a:buNone/>
            </a:pPr>
            <a:r>
              <a:rPr lang="en-US" altLang="en-US" dirty="0"/>
              <a:t>Cost of sequencing decreased and speed increased due to annotation of genes with information such as:</a:t>
            </a:r>
          </a:p>
          <a:p>
            <a:pPr marL="520700" lvl="1" indent="-520700"/>
            <a:r>
              <a:rPr lang="en-US" altLang="en-US" dirty="0"/>
              <a:t>Gene function</a:t>
            </a:r>
          </a:p>
          <a:p>
            <a:pPr marL="520700" lvl="1" indent="-520700"/>
            <a:r>
              <a:rPr lang="en-US" altLang="en-US" dirty="0"/>
              <a:t>Mode of inheritance and frequencies of variants</a:t>
            </a:r>
          </a:p>
          <a:p>
            <a:pPr marL="520700" lvl="1" indent="-520700"/>
            <a:r>
              <a:rPr lang="en-US" altLang="en-US" dirty="0" smtClean="0"/>
              <a:t>Genotypes</a:t>
            </a:r>
            <a:endParaRPr lang="en-US" altLang="en-US" dirty="0"/>
          </a:p>
        </p:txBody>
      </p:sp>
    </p:spTree>
    <p:extLst>
      <p:ext uri="{BB962C8B-B14F-4D97-AF65-F5344CB8AC3E}">
        <p14:creationId xmlns:p14="http://schemas.microsoft.com/office/powerpoint/2010/main" val="28310807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64" y="152400"/>
            <a:ext cx="8759536" cy="1219200"/>
          </a:xfrm>
        </p:spPr>
        <p:txBody>
          <a:bodyPr>
            <a:noAutofit/>
          </a:bodyPr>
          <a:lstStyle/>
          <a:p>
            <a:r>
              <a:rPr lang="en-US" altLang="en-US" dirty="0"/>
              <a:t>Limitations of Exome and </a:t>
            </a:r>
            <a:r>
              <a:rPr lang="en-US" altLang="en-US" dirty="0" smtClean="0"/>
              <a:t>Genome </a:t>
            </a:r>
            <a:r>
              <a:rPr lang="en-US" altLang="en-US" dirty="0"/>
              <a:t>Sequencing</a:t>
            </a:r>
            <a:endParaRPr lang="en-US" dirty="0"/>
          </a:p>
        </p:txBody>
      </p:sp>
      <p:sp>
        <p:nvSpPr>
          <p:cNvPr id="3" name="Content Placeholder 2"/>
          <p:cNvSpPr>
            <a:spLocks noGrp="1"/>
          </p:cNvSpPr>
          <p:nvPr>
            <p:ph sz="quarter" idx="10"/>
          </p:nvPr>
        </p:nvSpPr>
        <p:spPr>
          <a:xfrm>
            <a:off x="533400" y="1638300"/>
            <a:ext cx="8153400" cy="4610100"/>
          </a:xfrm>
        </p:spPr>
        <p:txBody>
          <a:bodyPr/>
          <a:lstStyle/>
          <a:p>
            <a:pPr marL="0" indent="0">
              <a:buNone/>
            </a:pPr>
            <a:r>
              <a:rPr lang="en-US" altLang="en-US" dirty="0"/>
              <a:t>Will not detect</a:t>
            </a:r>
          </a:p>
          <a:p>
            <a:pPr marL="520700" lvl="1" indent="-520700"/>
            <a:r>
              <a:rPr lang="en-US" altLang="en-US" dirty="0"/>
              <a:t>Copy number variants</a:t>
            </a:r>
          </a:p>
          <a:p>
            <a:pPr marL="520700" lvl="1" indent="-520700"/>
            <a:r>
              <a:rPr lang="en-US" altLang="en-US" dirty="0"/>
              <a:t>Mitochondrial DNA</a:t>
            </a:r>
          </a:p>
          <a:p>
            <a:pPr marL="520700" lvl="1" indent="-520700"/>
            <a:r>
              <a:rPr lang="en-US" altLang="en-US" dirty="0"/>
              <a:t>Uniparental disomy</a:t>
            </a:r>
          </a:p>
          <a:p>
            <a:pPr marL="520700" lvl="1" indent="-520700"/>
            <a:r>
              <a:rPr lang="en-US" altLang="en-US" dirty="0"/>
              <a:t>Gene-gene and gene-environment </a:t>
            </a:r>
            <a:r>
              <a:rPr lang="en-US" altLang="en-US" dirty="0" smtClean="0"/>
              <a:t>interactions</a:t>
            </a:r>
            <a:endParaRPr lang="en-US" altLang="en-US" dirty="0"/>
          </a:p>
        </p:txBody>
      </p:sp>
    </p:spTree>
    <p:extLst>
      <p:ext uri="{BB962C8B-B14F-4D97-AF65-F5344CB8AC3E}">
        <p14:creationId xmlns:p14="http://schemas.microsoft.com/office/powerpoint/2010/main" val="515902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5864" y="152400"/>
            <a:ext cx="8835736" cy="914400"/>
          </a:xfrm>
        </p:spPr>
        <p:txBody>
          <a:bodyPr/>
          <a:lstStyle/>
          <a:p>
            <a:r>
              <a:rPr lang="en-US" altLang="en-US" dirty="0"/>
              <a:t>Learning </a:t>
            </a:r>
            <a:r>
              <a:rPr lang="en-US" altLang="en-US" dirty="0" smtClean="0"/>
              <a:t>Outcomes (2 of 2)</a:t>
            </a:r>
            <a:endParaRPr lang="en-US" dirty="0"/>
          </a:p>
        </p:txBody>
      </p:sp>
      <p:sp>
        <p:nvSpPr>
          <p:cNvPr id="8" name="Content Placeholder 7"/>
          <p:cNvSpPr>
            <a:spLocks noGrp="1"/>
          </p:cNvSpPr>
          <p:nvPr>
            <p:ph sz="quarter" idx="11"/>
          </p:nvPr>
        </p:nvSpPr>
        <p:spPr>
          <a:xfrm>
            <a:off x="533400" y="1143000"/>
            <a:ext cx="8229600" cy="5181600"/>
          </a:xfrm>
        </p:spPr>
        <p:txBody>
          <a:bodyPr/>
          <a:lstStyle/>
          <a:p>
            <a:pPr marL="514350" indent="-514350">
              <a:buFont typeface="+mj-lt"/>
              <a:buAutoNum type="arabicPeriod" startAt="5"/>
            </a:pPr>
            <a:r>
              <a:rPr lang="en-US" altLang="en-US" dirty="0" smtClean="0"/>
              <a:t>Identify </a:t>
            </a:r>
            <a:r>
              <a:rPr lang="en-US" altLang="en-US" dirty="0"/>
              <a:t>limitations of </a:t>
            </a:r>
            <a:r>
              <a:rPr lang="en-US" altLang="en-US" dirty="0" err="1"/>
              <a:t>exome</a:t>
            </a:r>
            <a:r>
              <a:rPr lang="en-US" altLang="en-US" dirty="0"/>
              <a:t> and genome sequencing. </a:t>
            </a:r>
          </a:p>
          <a:p>
            <a:pPr marL="514350" indent="-514350">
              <a:buFont typeface="+mj-lt"/>
              <a:buAutoNum type="arabicPeriod" startAt="5"/>
            </a:pPr>
            <a:r>
              <a:rPr lang="en-US" altLang="en-US" dirty="0"/>
              <a:t>Discuss the types of information that the first sequenced human genomes provided. </a:t>
            </a:r>
          </a:p>
          <a:p>
            <a:pPr marL="514350" indent="-514350">
              <a:buFont typeface="+mj-lt"/>
              <a:buAutoNum type="arabicPeriod" startAt="5"/>
            </a:pPr>
            <a:r>
              <a:rPr lang="en-US" altLang="en-US" dirty="0"/>
              <a:t>Discuss practical aspects of implementing </a:t>
            </a:r>
            <a:r>
              <a:rPr lang="en-US" altLang="en-US" dirty="0" err="1"/>
              <a:t>exome</a:t>
            </a:r>
            <a:r>
              <a:rPr lang="en-US" altLang="en-US" dirty="0"/>
              <a:t> and genome sequencing in health care</a:t>
            </a:r>
            <a:r>
              <a:rPr lang="en-US" altLang="en-US" dirty="0" smtClean="0"/>
              <a:t>.</a:t>
            </a:r>
            <a:endParaRPr lang="en-US" altLang="en-US" dirty="0"/>
          </a:p>
        </p:txBody>
      </p:sp>
    </p:spTree>
    <p:extLst>
      <p:ext uri="{BB962C8B-B14F-4D97-AF65-F5344CB8AC3E}">
        <p14:creationId xmlns:p14="http://schemas.microsoft.com/office/powerpoint/2010/main" val="7205901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Personal Genome Sequencing</a:t>
            </a:r>
            <a:endParaRPr lang="en-US" dirty="0"/>
          </a:p>
        </p:txBody>
      </p:sp>
      <p:sp>
        <p:nvSpPr>
          <p:cNvPr id="3" name="Content Placeholder 2"/>
          <p:cNvSpPr>
            <a:spLocks noGrp="1"/>
          </p:cNvSpPr>
          <p:nvPr>
            <p:ph sz="quarter" idx="10"/>
          </p:nvPr>
        </p:nvSpPr>
        <p:spPr>
          <a:xfrm>
            <a:off x="685800" y="1295400"/>
            <a:ext cx="8077200" cy="5029200"/>
          </a:xfrm>
        </p:spPr>
        <p:txBody>
          <a:bodyPr/>
          <a:lstStyle/>
          <a:p>
            <a:pPr marL="0" indent="0">
              <a:buNone/>
            </a:pPr>
            <a:r>
              <a:rPr lang="en-US" altLang="en-US" sz="2400" dirty="0"/>
              <a:t>Comparing the genomes of healthy people to those with certain diseases will reveal how gene combinations affect health</a:t>
            </a:r>
          </a:p>
          <a:p>
            <a:pPr marL="520700" lvl="1" indent="-520700"/>
            <a:r>
              <a:rPr lang="en-US" altLang="en-US" sz="2200" dirty="0"/>
              <a:t>Permits recognition of controllable environmental factors</a:t>
            </a:r>
          </a:p>
          <a:p>
            <a:pPr marL="0" indent="0">
              <a:buNone/>
            </a:pPr>
            <a:r>
              <a:rPr lang="en-US" altLang="en-US" sz="2400" dirty="0"/>
              <a:t>Sequencing personal genomes is under way</a:t>
            </a:r>
          </a:p>
          <a:p>
            <a:pPr marL="520700" lvl="1" indent="-520700"/>
            <a:r>
              <a:rPr lang="en-US" altLang="en-US" sz="2200" dirty="0"/>
              <a:t>Information can be used in several </a:t>
            </a:r>
            <a:r>
              <a:rPr lang="en-US" altLang="en-US" sz="2200" dirty="0" smtClean="0"/>
              <a:t>ways</a:t>
            </a:r>
            <a:endParaRPr lang="en-US" altLang="en-US" sz="2200" dirty="0"/>
          </a:p>
          <a:p>
            <a:pPr marL="0" indent="0">
              <a:buNone/>
            </a:pPr>
            <a:r>
              <a:rPr lang="en-US" altLang="en-US" dirty="0"/>
              <a:t>Can detect</a:t>
            </a:r>
          </a:p>
          <a:p>
            <a:pPr marL="571500" lvl="1" indent="-571500"/>
            <a:r>
              <a:rPr lang="en-US" altLang="en-US" sz="2200" dirty="0"/>
              <a:t>Disease-associated recessive alleles</a:t>
            </a:r>
          </a:p>
          <a:p>
            <a:pPr marL="571500" lvl="1" indent="-571500"/>
            <a:r>
              <a:rPr lang="en-US" altLang="en-US" sz="2200" dirty="0"/>
              <a:t>Gene variants that contribute to risk of having or developing a trait or illness</a:t>
            </a:r>
          </a:p>
          <a:p>
            <a:pPr marL="0" indent="0">
              <a:buNone/>
            </a:pPr>
            <a:r>
              <a:rPr lang="en-US" altLang="en-US" sz="2400" dirty="0"/>
              <a:t>Predict drug responses</a:t>
            </a:r>
          </a:p>
        </p:txBody>
      </p:sp>
    </p:spTree>
    <p:extLst>
      <p:ext uri="{BB962C8B-B14F-4D97-AF65-F5344CB8AC3E}">
        <p14:creationId xmlns:p14="http://schemas.microsoft.com/office/powerpoint/2010/main" val="7788348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8264" y="152400"/>
            <a:ext cx="8378536" cy="1143000"/>
          </a:xfrm>
        </p:spPr>
        <p:txBody>
          <a:bodyPr>
            <a:noAutofit/>
          </a:bodyPr>
          <a:lstStyle/>
          <a:p>
            <a:r>
              <a:rPr lang="en-US" dirty="0" smtClean="0"/>
              <a:t>Table 22.3 A </a:t>
            </a:r>
            <a:r>
              <a:rPr lang="en-US" dirty="0"/>
              <a:t>Gallery of </a:t>
            </a:r>
            <a:r>
              <a:rPr lang="en-US" dirty="0" smtClean="0"/>
              <a:t>Genomes (1 of 2)</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834498665"/>
              </p:ext>
            </p:extLst>
          </p:nvPr>
        </p:nvGraphicFramePr>
        <p:xfrm>
          <a:off x="381000" y="1447800"/>
          <a:ext cx="8229600" cy="4874588"/>
        </p:xfrm>
        <a:graphic>
          <a:graphicData uri="http://schemas.openxmlformats.org/drawingml/2006/table">
            <a:tbl>
              <a:tblPr firstRow="1" bandRow="1">
                <a:tableStyleId>{5940675A-B579-460E-94D1-54222C63F5DA}</a:tableStyleId>
              </a:tblPr>
              <a:tblGrid>
                <a:gridCol w="1359017"/>
                <a:gridCol w="6870583"/>
              </a:tblGrid>
              <a:tr h="302588">
                <a:tc>
                  <a:txBody>
                    <a:bodyPr/>
                    <a:lstStyle/>
                    <a:p>
                      <a:pPr algn="ctr">
                        <a:spcBef>
                          <a:spcPts val="300"/>
                        </a:spcBef>
                      </a:pPr>
                      <a:r>
                        <a:rPr lang="en-US" sz="1200" b="1" dirty="0" smtClean="0">
                          <a:latin typeface="Verdana" pitchFamily="34" charset="0"/>
                          <a:ea typeface="Verdana" pitchFamily="34" charset="0"/>
                          <a:cs typeface="Verdana" pitchFamily="34" charset="0"/>
                        </a:rPr>
                        <a:t>Gender</a:t>
                      </a:r>
                      <a:endParaRPr lang="en-US" sz="1200" b="1" dirty="0">
                        <a:latin typeface="Verdana" pitchFamily="34" charset="0"/>
                        <a:ea typeface="Verdana" pitchFamily="34" charset="0"/>
                        <a:cs typeface="Verdana" pitchFamily="34" charset="0"/>
                      </a:endParaRPr>
                    </a:p>
                  </a:txBody>
                  <a:tcPr anchor="ctr"/>
                </a:tc>
                <a:tc>
                  <a:txBody>
                    <a:bodyPr/>
                    <a:lstStyle/>
                    <a:p>
                      <a:pPr algn="ctr">
                        <a:spcBef>
                          <a:spcPts val="300"/>
                        </a:spcBef>
                      </a:pPr>
                      <a:r>
                        <a:rPr lang="en-US" sz="1200" b="1" dirty="0" smtClean="0">
                          <a:latin typeface="Verdana" pitchFamily="34" charset="0"/>
                          <a:ea typeface="Verdana" pitchFamily="34" charset="0"/>
                          <a:cs typeface="Verdana" pitchFamily="34" charset="0"/>
                        </a:rPr>
                        <a:t>Findings</a:t>
                      </a:r>
                      <a:endParaRPr lang="en-US" sz="1200" b="1" dirty="0">
                        <a:latin typeface="Verdana" pitchFamily="34" charset="0"/>
                        <a:ea typeface="Verdana" pitchFamily="34" charset="0"/>
                        <a:cs typeface="Verdana" pitchFamily="34" charset="0"/>
                      </a:endParaRPr>
                    </a:p>
                  </a:txBody>
                  <a:tcPr anchor="ctr"/>
                </a:tc>
              </a:tr>
              <a:tr h="4504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itchFamily="34" charset="0"/>
                          <a:ea typeface="Verdana" pitchFamily="34" charset="0"/>
                          <a:cs typeface="Verdana" pitchFamily="34" charset="0"/>
                        </a:rPr>
                        <a:t>XY</a:t>
                      </a:r>
                    </a:p>
                  </a:txBody>
                  <a:tcPr anchor="ctr"/>
                </a:tc>
                <a:tc>
                  <a:txBody>
                    <a:bodyPr/>
                    <a:lstStyle/>
                    <a:p>
                      <a:pPr>
                        <a:spcBef>
                          <a:spcPts val="300"/>
                        </a:spcBef>
                      </a:pPr>
                      <a:r>
                        <a:rPr lang="en-US" sz="1200" kern="1200" dirty="0" smtClean="0">
                          <a:effectLst/>
                          <a:latin typeface="Verdana" pitchFamily="34" charset="0"/>
                          <a:ea typeface="Verdana" pitchFamily="34" charset="0"/>
                          <a:cs typeface="Verdana" pitchFamily="34" charset="0"/>
                        </a:rPr>
                        <a:t>Hypertrophic cardiomyopathy (enlarged heart), dominant mutation of "uncertain pathogenicity"</a:t>
                      </a:r>
                    </a:p>
                  </a:txBody>
                  <a:tcPr anchor="ctr"/>
                </a:tc>
              </a:tr>
              <a:tr h="270246">
                <a:tc>
                  <a:txBody>
                    <a:bodyPr/>
                    <a:lstStyle/>
                    <a:p>
                      <a:endParaRPr lang="en-US" sz="1200">
                        <a:latin typeface="Verdana" pitchFamily="34" charset="0"/>
                        <a:ea typeface="Verdana" pitchFamily="34" charset="0"/>
                        <a:cs typeface="Verdana"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effectLst/>
                          <a:latin typeface="Verdana" pitchFamily="34" charset="0"/>
                          <a:ea typeface="Verdana" pitchFamily="34" charset="0"/>
                          <a:cs typeface="Verdana" pitchFamily="34" charset="0"/>
                        </a:rPr>
                        <a:t>Peroxisome disease similar to </a:t>
                      </a:r>
                      <a:r>
                        <a:rPr lang="en-US" sz="1200" kern="1200" dirty="0" err="1" smtClean="0">
                          <a:effectLst/>
                          <a:latin typeface="Verdana" pitchFamily="34" charset="0"/>
                          <a:ea typeface="Verdana" pitchFamily="34" charset="0"/>
                          <a:cs typeface="Verdana" pitchFamily="34" charset="0"/>
                        </a:rPr>
                        <a:t>adrenoleukodystrophy</a:t>
                      </a:r>
                      <a:r>
                        <a:rPr lang="en-US" sz="1200" kern="1200" dirty="0" smtClean="0">
                          <a:effectLst/>
                          <a:latin typeface="Verdana" pitchFamily="34" charset="0"/>
                          <a:ea typeface="Verdana" pitchFamily="34" charset="0"/>
                          <a:cs typeface="Verdana" pitchFamily="34" charset="0"/>
                        </a:rPr>
                        <a:t>, asymptomatic carrier</a:t>
                      </a:r>
                    </a:p>
                  </a:txBody>
                  <a:tcPr anchor="ctr"/>
                </a:tc>
              </a:tr>
              <a:tr h="0">
                <a:tc>
                  <a:txBody>
                    <a:bodyPr/>
                    <a:lstStyle/>
                    <a:p>
                      <a:endParaRPr lang="en-US" sz="1200">
                        <a:latin typeface="Verdana" pitchFamily="34" charset="0"/>
                        <a:ea typeface="Verdana" pitchFamily="34" charset="0"/>
                        <a:cs typeface="Verdana"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effectLst/>
                          <a:latin typeface="Verdana" pitchFamily="34" charset="0"/>
                          <a:ea typeface="Verdana" pitchFamily="34" charset="0"/>
                          <a:cs typeface="Verdana" pitchFamily="34" charset="0"/>
                        </a:rPr>
                        <a:t>Age-related macular degeneration (ARMD; visual loss), mutation likely pathogenic"</a:t>
                      </a:r>
                    </a:p>
                  </a:txBody>
                  <a:tcPr anchor="ctr"/>
                </a:tc>
              </a:tr>
              <a:tr h="215572">
                <a:tc>
                  <a:txBody>
                    <a:bodyPr/>
                    <a:lstStyle/>
                    <a:p>
                      <a:endParaRPr lang="en-US" sz="1200">
                        <a:latin typeface="Verdana" pitchFamily="34" charset="0"/>
                        <a:ea typeface="Verdana" pitchFamily="34" charset="0"/>
                        <a:cs typeface="Verdana"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effectLst/>
                          <a:latin typeface="Verdana" pitchFamily="34" charset="0"/>
                          <a:ea typeface="Verdana" pitchFamily="34" charset="0"/>
                          <a:cs typeface="Verdana" pitchFamily="34" charset="0"/>
                        </a:rPr>
                        <a:t>Hypertension, homozygous recessive for common mutation that increases risk by 8%</a:t>
                      </a:r>
                    </a:p>
                  </a:txBody>
                  <a:tcPr anchor="ctr"/>
                </a:tc>
              </a:tr>
              <a:tr h="450411">
                <a:tc>
                  <a:txBody>
                    <a:bodyPr/>
                    <a:lstStyle/>
                    <a:p>
                      <a:endParaRPr lang="en-US" sz="1200">
                        <a:latin typeface="Verdana" pitchFamily="34" charset="0"/>
                        <a:ea typeface="Verdana" pitchFamily="34" charset="0"/>
                        <a:cs typeface="Verdana"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effectLst/>
                          <a:latin typeface="Verdana" pitchFamily="34" charset="0"/>
                          <a:ea typeface="Verdana" pitchFamily="34" charset="0"/>
                          <a:cs typeface="Verdana" pitchFamily="34" charset="0"/>
                        </a:rPr>
                        <a:t>Increased plasma triglycerides due to </a:t>
                      </a:r>
                      <a:r>
                        <a:rPr lang="en-US" sz="1200" i="1" kern="1200" dirty="0" smtClean="0">
                          <a:effectLst/>
                          <a:latin typeface="Verdana" pitchFamily="34" charset="0"/>
                          <a:ea typeface="Verdana" pitchFamily="34" charset="0"/>
                          <a:cs typeface="Verdana" pitchFamily="34" charset="0"/>
                        </a:rPr>
                        <a:t>ApoA5</a:t>
                      </a:r>
                      <a:r>
                        <a:rPr lang="en-US" sz="1200" kern="1200" dirty="0" smtClean="0">
                          <a:effectLst/>
                          <a:latin typeface="Verdana" pitchFamily="34" charset="0"/>
                          <a:ea typeface="Verdana" pitchFamily="34" charset="0"/>
                          <a:cs typeface="Verdana" pitchFamily="34" charset="0"/>
                        </a:rPr>
                        <a:t> mutation, not associated with increased risk of coronary artery disease</a:t>
                      </a:r>
                      <a:endParaRPr lang="en-US" sz="1200" dirty="0" smtClean="0">
                        <a:latin typeface="Verdana" pitchFamily="34" charset="0"/>
                        <a:ea typeface="Verdana" pitchFamily="34" charset="0"/>
                        <a:cs typeface="Verdana" pitchFamily="34" charset="0"/>
                      </a:endParaRPr>
                    </a:p>
                  </a:txBody>
                  <a:tcPr anchor="ctr"/>
                </a:tc>
              </a:tr>
              <a:tr h="2723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itchFamily="34" charset="0"/>
                          <a:ea typeface="Verdana" pitchFamily="34" charset="0"/>
                          <a:cs typeface="Verdana" pitchFamily="34" charset="0"/>
                        </a:rPr>
                        <a:t>XX</a:t>
                      </a:r>
                    </a:p>
                  </a:txBody>
                  <a:tcPr anchor="ctr"/>
                </a:tc>
                <a:tc>
                  <a:txBody>
                    <a:bodyPr/>
                    <a:lstStyle/>
                    <a:p>
                      <a:pPr>
                        <a:spcBef>
                          <a:spcPts val="300"/>
                        </a:spcBef>
                      </a:pPr>
                      <a:r>
                        <a:rPr lang="en-US" sz="1200" kern="1200" dirty="0" err="1" smtClean="0">
                          <a:effectLst/>
                          <a:latin typeface="Verdana" pitchFamily="34" charset="0"/>
                          <a:ea typeface="Verdana" pitchFamily="34" charset="0"/>
                          <a:cs typeface="Verdana" pitchFamily="34" charset="0"/>
                        </a:rPr>
                        <a:t>Biotinidase</a:t>
                      </a:r>
                      <a:r>
                        <a:rPr lang="en-US" sz="1200" kern="1200" dirty="0" smtClean="0">
                          <a:effectLst/>
                          <a:latin typeface="Verdana" pitchFamily="34" charset="0"/>
                          <a:ea typeface="Verdana" pitchFamily="34" charset="0"/>
                          <a:cs typeface="Verdana" pitchFamily="34" charset="0"/>
                        </a:rPr>
                        <a:t> deficiency, asymptomatic carrier</a:t>
                      </a:r>
                    </a:p>
                  </a:txBody>
                  <a:tcPr anchor="ctr"/>
                </a:tc>
              </a:tr>
              <a:tr h="272329">
                <a:tc>
                  <a:txBody>
                    <a:bodyPr/>
                    <a:lstStyle/>
                    <a:p>
                      <a:endParaRPr lang="en-US" sz="1200">
                        <a:latin typeface="Verdana" pitchFamily="34" charset="0"/>
                        <a:ea typeface="Verdana" pitchFamily="34" charset="0"/>
                        <a:cs typeface="Verdana"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effectLst/>
                          <a:latin typeface="Verdana" pitchFamily="34" charset="0"/>
                          <a:ea typeface="Verdana" pitchFamily="34" charset="0"/>
                          <a:cs typeface="Verdana" pitchFamily="34" charset="0"/>
                        </a:rPr>
                        <a:t>Adenosine </a:t>
                      </a:r>
                      <a:r>
                        <a:rPr lang="en-US" sz="1200" kern="1200" dirty="0" err="1" smtClean="0">
                          <a:effectLst/>
                          <a:latin typeface="Verdana" pitchFamily="34" charset="0"/>
                          <a:ea typeface="Verdana" pitchFamily="34" charset="0"/>
                          <a:cs typeface="Verdana" pitchFamily="34" charset="0"/>
                        </a:rPr>
                        <a:t>deaminase</a:t>
                      </a:r>
                      <a:r>
                        <a:rPr lang="en-US" sz="1200" kern="1200" dirty="0" smtClean="0">
                          <a:effectLst/>
                          <a:latin typeface="Verdana" pitchFamily="34" charset="0"/>
                          <a:ea typeface="Verdana" pitchFamily="34" charset="0"/>
                          <a:cs typeface="Verdana" pitchFamily="34" charset="0"/>
                        </a:rPr>
                        <a:t> deficiency, asymptomatic carrier</a:t>
                      </a:r>
                    </a:p>
                  </a:txBody>
                  <a:tcPr anchor="ctr"/>
                </a:tc>
              </a:tr>
              <a:tr h="450411">
                <a:tc>
                  <a:txBody>
                    <a:bodyPr/>
                    <a:lstStyle/>
                    <a:p>
                      <a:endParaRPr lang="en-US" sz="1200" dirty="0">
                        <a:latin typeface="Verdana" pitchFamily="34" charset="0"/>
                        <a:ea typeface="Verdana" pitchFamily="34" charset="0"/>
                        <a:cs typeface="Verdana"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effectLst/>
                          <a:latin typeface="Verdana" pitchFamily="34" charset="0"/>
                          <a:ea typeface="Verdana" pitchFamily="34" charset="0"/>
                          <a:cs typeface="Verdana" pitchFamily="34" charset="0"/>
                        </a:rPr>
                        <a:t>Stiff arteries, lifetime risk of heart attack increased 0.5-3% above population risk of 15%</a:t>
                      </a:r>
                    </a:p>
                  </a:txBody>
                  <a:tcPr anchor="ctr"/>
                </a:tc>
              </a:tr>
              <a:tr h="272329">
                <a:tc>
                  <a:txBody>
                    <a:bodyPr/>
                    <a:lstStyle/>
                    <a:p>
                      <a:endParaRPr lang="en-US" sz="1200" dirty="0">
                        <a:latin typeface="Verdana" pitchFamily="34" charset="0"/>
                        <a:ea typeface="Verdana" pitchFamily="34" charset="0"/>
                        <a:cs typeface="Verdana"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effectLst/>
                          <a:latin typeface="Verdana" pitchFamily="34" charset="0"/>
                          <a:ea typeface="Verdana" pitchFamily="34" charset="0"/>
                          <a:cs typeface="Verdana" pitchFamily="34" charset="0"/>
                        </a:rPr>
                        <a:t>Nephropathy (kidney disease) mutation, risk increased &lt;0.1%</a:t>
                      </a:r>
                    </a:p>
                  </a:txBody>
                  <a:tcPr anchor="ctr"/>
                </a:tc>
              </a:tr>
              <a:tr h="272329">
                <a:tc>
                  <a:txBody>
                    <a:bodyPr/>
                    <a:lstStyle/>
                    <a:p>
                      <a:r>
                        <a:rPr lang="en-US" sz="1200" dirty="0" smtClean="0">
                          <a:latin typeface="Verdana" pitchFamily="34" charset="0"/>
                          <a:ea typeface="Verdana" pitchFamily="34" charset="0"/>
                          <a:cs typeface="Verdana" pitchFamily="34" charset="0"/>
                        </a:rPr>
                        <a:t>	</a:t>
                      </a:r>
                      <a:endParaRPr lang="en-US" sz="1200" dirty="0">
                        <a:latin typeface="Verdana" pitchFamily="34" charset="0"/>
                        <a:ea typeface="Verdana" pitchFamily="34" charset="0"/>
                        <a:cs typeface="Verdana"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effectLst/>
                          <a:latin typeface="Verdana" pitchFamily="34" charset="0"/>
                          <a:ea typeface="Verdana" pitchFamily="34" charset="0"/>
                          <a:cs typeface="Verdana" pitchFamily="34" charset="0"/>
                        </a:rPr>
                        <a:t>Hypertension, increased risk associated with variant in noncoding DNA</a:t>
                      </a:r>
                    </a:p>
                  </a:txBody>
                  <a:tcPr anchor="ctr"/>
                </a:tc>
              </a:tr>
              <a:tr h="2723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itchFamily="34" charset="0"/>
                          <a:ea typeface="Verdana" pitchFamily="34" charset="0"/>
                          <a:cs typeface="Verdana" pitchFamily="34" charset="0"/>
                        </a:rPr>
                        <a:t>XY</a:t>
                      </a:r>
                    </a:p>
                  </a:txBody>
                  <a:tcPr anchor="ctr"/>
                </a:tc>
                <a:tc>
                  <a:txBody>
                    <a:bodyPr/>
                    <a:lstStyle/>
                    <a:p>
                      <a:pPr marL="0" algn="l" defTabSz="914400" rtl="0" eaLnBrk="1" latinLnBrk="0" hangingPunct="1">
                        <a:spcBef>
                          <a:spcPts val="300"/>
                        </a:spcBef>
                      </a:pPr>
                      <a:r>
                        <a:rPr lang="en-US" sz="1200" kern="1200" dirty="0" smtClean="0">
                          <a:solidFill>
                            <a:schemeClr val="tx1"/>
                          </a:solidFill>
                          <a:effectLst/>
                          <a:latin typeface="Verdana" pitchFamily="34" charset="0"/>
                          <a:ea typeface="Verdana" pitchFamily="34" charset="0"/>
                          <a:cs typeface="Verdana" pitchFamily="34" charset="0"/>
                        </a:rPr>
                        <a:t>Baldness (confirmed with use of mirror)</a:t>
                      </a:r>
                    </a:p>
                  </a:txBody>
                  <a:tcPr anchor="ctr"/>
                </a:tc>
              </a:tr>
              <a:tr h="4504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Verdana" pitchFamily="34" charset="0"/>
                        <a:ea typeface="Verdana" pitchFamily="34" charset="0"/>
                        <a:cs typeface="Verdana"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Verdana" pitchFamily="34" charset="0"/>
                          <a:ea typeface="Verdana" pitchFamily="34" charset="0"/>
                          <a:cs typeface="Verdana" pitchFamily="34" charset="0"/>
                        </a:rPr>
                        <a:t>Ichthyosis</a:t>
                      </a:r>
                      <a:r>
                        <a:rPr lang="en-US" sz="1200" kern="1200" dirty="0" smtClean="0">
                          <a:solidFill>
                            <a:schemeClr val="tx1"/>
                          </a:solidFill>
                          <a:effectLst/>
                          <a:latin typeface="Verdana" pitchFamily="34" charset="0"/>
                          <a:ea typeface="Verdana" pitchFamily="34" charset="0"/>
                          <a:cs typeface="Verdana" pitchFamily="34" charset="0"/>
                        </a:rPr>
                        <a:t> vulgaris. Heterozygous for </a:t>
                      </a:r>
                      <a:r>
                        <a:rPr lang="en-US" sz="1200" kern="1200" dirty="0" err="1" smtClean="0">
                          <a:solidFill>
                            <a:schemeClr val="tx1"/>
                          </a:solidFill>
                          <a:effectLst/>
                          <a:latin typeface="Verdana" pitchFamily="34" charset="0"/>
                          <a:ea typeface="Verdana" pitchFamily="34" charset="0"/>
                          <a:cs typeface="Verdana" pitchFamily="34" charset="0"/>
                        </a:rPr>
                        <a:t>filaggrin</a:t>
                      </a:r>
                      <a:r>
                        <a:rPr lang="en-US" sz="1200" kern="1200" dirty="0" smtClean="0">
                          <a:solidFill>
                            <a:schemeClr val="tx1"/>
                          </a:solidFill>
                          <a:effectLst/>
                          <a:latin typeface="Verdana" pitchFamily="34" charset="0"/>
                          <a:ea typeface="Verdana" pitchFamily="34" charset="0"/>
                          <a:cs typeface="Verdana" pitchFamily="34" charset="0"/>
                        </a:rPr>
                        <a:t> mutation, has 30-50% risk of atopic dermatitis (eczema), which individual already has</a:t>
                      </a:r>
                    </a:p>
                  </a:txBody>
                  <a:tcPr anchor="ctr"/>
                </a:tc>
              </a:tr>
              <a:tr h="2723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Verdana" pitchFamily="34" charset="0"/>
                        <a:ea typeface="Verdana" pitchFamily="34" charset="0"/>
                        <a:cs typeface="Verdana"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Verdana" pitchFamily="34" charset="0"/>
                          <a:ea typeface="Verdana" pitchFamily="34" charset="0"/>
                          <a:cs typeface="Verdana" pitchFamily="34" charset="0"/>
                        </a:rPr>
                        <a:t>Polydactyly</a:t>
                      </a:r>
                      <a:r>
                        <a:rPr lang="en-US" sz="1200" kern="1200" dirty="0" smtClean="0">
                          <a:solidFill>
                            <a:schemeClr val="tx1"/>
                          </a:solidFill>
                          <a:effectLst/>
                          <a:latin typeface="Verdana" pitchFamily="34" charset="0"/>
                          <a:ea typeface="Verdana" pitchFamily="34" charset="0"/>
                          <a:cs typeface="Verdana" pitchFamily="34" charset="0"/>
                        </a:rPr>
                        <a:t> mutation, but known in only one family</a:t>
                      </a:r>
                    </a:p>
                  </a:txBody>
                  <a:tcPr anchor="ctr"/>
                </a:tc>
              </a:tr>
              <a:tr h="2723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Verdana" pitchFamily="34" charset="0"/>
                        <a:ea typeface="Verdana" pitchFamily="34" charset="0"/>
                        <a:cs typeface="Verdana"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Verdana" pitchFamily="34" charset="0"/>
                          <a:ea typeface="Verdana" pitchFamily="34" charset="0"/>
                          <a:cs typeface="Verdana" pitchFamily="34" charset="0"/>
                        </a:rPr>
                        <a:t>Age-related macular degeneration mutation, "likely pathogenic"</a:t>
                      </a:r>
                    </a:p>
                  </a:txBody>
                  <a:tcPr anchor="ctr"/>
                </a:tc>
              </a:tr>
            </a:tbl>
          </a:graphicData>
        </a:graphic>
      </p:graphicFrame>
    </p:spTree>
    <p:extLst>
      <p:ext uri="{BB962C8B-B14F-4D97-AF65-F5344CB8AC3E}">
        <p14:creationId xmlns:p14="http://schemas.microsoft.com/office/powerpoint/2010/main" val="23146719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8264" y="228600"/>
            <a:ext cx="8378536" cy="1295400"/>
          </a:xfrm>
        </p:spPr>
        <p:txBody>
          <a:bodyPr>
            <a:noAutofit/>
          </a:bodyPr>
          <a:lstStyle/>
          <a:p>
            <a:r>
              <a:rPr lang="en-US" dirty="0" smtClean="0"/>
              <a:t>Table 22.3 A </a:t>
            </a:r>
            <a:r>
              <a:rPr lang="en-US" dirty="0"/>
              <a:t>Gallery of </a:t>
            </a:r>
            <a:r>
              <a:rPr lang="en-US" dirty="0" smtClean="0"/>
              <a:t>Genomes (2 of 2)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102737669"/>
              </p:ext>
            </p:extLst>
          </p:nvPr>
        </p:nvGraphicFramePr>
        <p:xfrm>
          <a:off x="762000" y="2122118"/>
          <a:ext cx="7696200" cy="2983282"/>
        </p:xfrm>
        <a:graphic>
          <a:graphicData uri="http://schemas.openxmlformats.org/drawingml/2006/table">
            <a:tbl>
              <a:tblPr firstRow="1" bandRow="1">
                <a:tableStyleId>{5940675A-B579-460E-94D1-54222C63F5DA}</a:tableStyleId>
              </a:tblPr>
              <a:tblGrid>
                <a:gridCol w="1478280"/>
                <a:gridCol w="6217920"/>
              </a:tblGrid>
              <a:tr h="321204">
                <a:tc>
                  <a:txBody>
                    <a:bodyPr/>
                    <a:lstStyle/>
                    <a:p>
                      <a:pPr algn="ctr">
                        <a:spcBef>
                          <a:spcPts val="300"/>
                        </a:spcBef>
                      </a:pPr>
                      <a:r>
                        <a:rPr lang="en-US" sz="1200" b="1" dirty="0" smtClean="0">
                          <a:latin typeface="Verdana" pitchFamily="34" charset="0"/>
                          <a:ea typeface="Verdana" pitchFamily="34" charset="0"/>
                          <a:cs typeface="Verdana" pitchFamily="34" charset="0"/>
                        </a:rPr>
                        <a:t>Gender</a:t>
                      </a:r>
                      <a:endParaRPr lang="en-US" sz="1200" b="1" dirty="0">
                        <a:latin typeface="Verdana" pitchFamily="34" charset="0"/>
                        <a:ea typeface="Verdana" pitchFamily="34" charset="0"/>
                        <a:cs typeface="Verdana" pitchFamily="34" charset="0"/>
                      </a:endParaRPr>
                    </a:p>
                  </a:txBody>
                  <a:tcPr anchor="ctr"/>
                </a:tc>
                <a:tc>
                  <a:txBody>
                    <a:bodyPr/>
                    <a:lstStyle/>
                    <a:p>
                      <a:pPr algn="ctr">
                        <a:spcBef>
                          <a:spcPts val="300"/>
                        </a:spcBef>
                      </a:pPr>
                      <a:r>
                        <a:rPr lang="en-US" sz="1200" b="1" dirty="0" smtClean="0">
                          <a:latin typeface="Verdana" pitchFamily="34" charset="0"/>
                          <a:ea typeface="Verdana" pitchFamily="34" charset="0"/>
                          <a:cs typeface="Verdana" pitchFamily="34" charset="0"/>
                        </a:rPr>
                        <a:t>Findings</a:t>
                      </a:r>
                      <a:endParaRPr lang="en-US" sz="1200" b="1" dirty="0">
                        <a:latin typeface="Verdana" pitchFamily="34" charset="0"/>
                        <a:ea typeface="Verdana" pitchFamily="34" charset="0"/>
                        <a:cs typeface="Verdana" pitchFamily="34" charset="0"/>
                      </a:endParaRPr>
                    </a:p>
                  </a:txBody>
                  <a:tcPr anchor="ctr"/>
                </a:tc>
              </a:tr>
              <a:tr h="1486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itchFamily="34" charset="0"/>
                          <a:ea typeface="Verdana" pitchFamily="34" charset="0"/>
                          <a:cs typeface="Verdana" pitchFamily="34" charset="0"/>
                        </a:rPr>
                        <a:t>XX</a:t>
                      </a:r>
                    </a:p>
                  </a:txBody>
                  <a:tcPr/>
                </a:tc>
                <a:tc>
                  <a:txBody>
                    <a:bodyPr/>
                    <a:lstStyle/>
                    <a:p>
                      <a:pPr>
                        <a:spcBef>
                          <a:spcPts val="300"/>
                        </a:spcBef>
                      </a:pPr>
                      <a:r>
                        <a:rPr lang="en-US" sz="1200" kern="1200" dirty="0" smtClean="0">
                          <a:effectLst/>
                          <a:latin typeface="Verdana" pitchFamily="34" charset="0"/>
                          <a:ea typeface="Verdana" pitchFamily="34" charset="0"/>
                          <a:cs typeface="Verdana" pitchFamily="34" charset="0"/>
                        </a:rPr>
                        <a:t>Esophageal cancer, dominant mutation increases risk fourfold</a:t>
                      </a:r>
                    </a:p>
                  </a:txBody>
                  <a:tcPr/>
                </a:tc>
              </a:tr>
              <a:tr h="284638">
                <a:tc>
                  <a:txBody>
                    <a:bodyPr/>
                    <a:lstStyle/>
                    <a:p>
                      <a:endParaRPr lang="en-US" sz="1200">
                        <a:latin typeface="Verdana" pitchFamily="34" charset="0"/>
                        <a:ea typeface="Verdana" pitchFamily="34" charset="0"/>
                        <a:cs typeface="Verdan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effectLst/>
                          <a:latin typeface="Verdana" pitchFamily="34" charset="0"/>
                          <a:ea typeface="Verdana" pitchFamily="34" charset="0"/>
                          <a:cs typeface="Verdana" pitchFamily="34" charset="0"/>
                        </a:rPr>
                        <a:t>Crohn's</a:t>
                      </a:r>
                      <a:r>
                        <a:rPr lang="en-US" sz="1200" kern="1200" dirty="0" smtClean="0">
                          <a:effectLst/>
                          <a:latin typeface="Verdana" pitchFamily="34" charset="0"/>
                          <a:ea typeface="Verdana" pitchFamily="34" charset="0"/>
                          <a:cs typeface="Verdana" pitchFamily="34" charset="0"/>
                        </a:rPr>
                        <a:t> disease, mutation in </a:t>
                      </a:r>
                      <a:r>
                        <a:rPr lang="en-US" sz="1200" i="1" kern="1200" dirty="0" smtClean="0">
                          <a:effectLst/>
                          <a:latin typeface="Verdana" pitchFamily="34" charset="0"/>
                          <a:ea typeface="Verdana" pitchFamily="34" charset="0"/>
                          <a:cs typeface="Verdana" pitchFamily="34" charset="0"/>
                        </a:rPr>
                        <a:t>NOD2</a:t>
                      </a:r>
                      <a:r>
                        <a:rPr lang="en-US" sz="1200" kern="1200" dirty="0" smtClean="0">
                          <a:effectLst/>
                          <a:latin typeface="Verdana" pitchFamily="34" charset="0"/>
                          <a:ea typeface="Verdana" pitchFamily="34" charset="0"/>
                          <a:cs typeface="Verdana" pitchFamily="34" charset="0"/>
                        </a:rPr>
                        <a:t> gene “likely pathogenic"</a:t>
                      </a:r>
                    </a:p>
                  </a:txBody>
                  <a:tcPr/>
                </a:tc>
              </a:tr>
              <a:tr h="0">
                <a:tc>
                  <a:txBody>
                    <a:bodyPr/>
                    <a:lstStyle/>
                    <a:p>
                      <a:endParaRPr lang="en-US" sz="1200" dirty="0">
                        <a:latin typeface="Verdana" pitchFamily="34" charset="0"/>
                        <a:ea typeface="Verdana" pitchFamily="34" charset="0"/>
                        <a:cs typeface="Verdana" pitchFamily="34" charset="0"/>
                      </a:endParaRPr>
                    </a:p>
                  </a:txBody>
                  <a:tcPr/>
                </a:tc>
                <a:tc>
                  <a:txBody>
                    <a:bodyPr/>
                    <a:lstStyle/>
                    <a:p>
                      <a:r>
                        <a:rPr lang="en-US" sz="1200" kern="1200" dirty="0" smtClean="0">
                          <a:effectLst/>
                          <a:latin typeface="Verdana" pitchFamily="34" charset="0"/>
                          <a:ea typeface="Verdana" pitchFamily="34" charset="0"/>
                          <a:cs typeface="Verdana" pitchFamily="34" charset="0"/>
                        </a:rPr>
                        <a:t>Down syndrome risk to offspring 0.4% due to mutation in </a:t>
                      </a:r>
                      <a:r>
                        <a:rPr lang="en-US" sz="1200" i="1" kern="1200" dirty="0" smtClean="0">
                          <a:effectLst/>
                          <a:latin typeface="Verdana" pitchFamily="34" charset="0"/>
                          <a:ea typeface="Verdana" pitchFamily="34" charset="0"/>
                          <a:cs typeface="Verdana" pitchFamily="34" charset="0"/>
                        </a:rPr>
                        <a:t>MTRR</a:t>
                      </a:r>
                      <a:r>
                        <a:rPr lang="en-US" sz="1200" kern="1200" dirty="0" smtClean="0">
                          <a:effectLst/>
                          <a:latin typeface="Verdana" pitchFamily="34" charset="0"/>
                          <a:ea typeface="Verdana" pitchFamily="34" charset="0"/>
                          <a:cs typeface="Verdana" pitchFamily="34" charset="0"/>
                        </a:rPr>
                        <a:t> gene (age is more important risk factor)</a:t>
                      </a:r>
                      <a:endParaRPr lang="en-US" sz="1200" dirty="0">
                        <a:latin typeface="Verdana" pitchFamily="34" charset="0"/>
                        <a:ea typeface="Verdana" pitchFamily="34" charset="0"/>
                        <a:cs typeface="Verdana" pitchFamily="34" charset="0"/>
                      </a:endParaRPr>
                    </a:p>
                  </a:txBody>
                  <a:tcPr/>
                </a:tc>
              </a:tr>
              <a:tr h="2955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Verdana" pitchFamily="34" charset="0"/>
                        <a:ea typeface="Verdana" pitchFamily="34" charset="0"/>
                        <a:cs typeface="Verdan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effectLst/>
                          <a:latin typeface="Verdana" pitchFamily="34" charset="0"/>
                          <a:ea typeface="Verdana" pitchFamily="34" charset="0"/>
                          <a:cs typeface="Verdana" pitchFamily="34" charset="0"/>
                        </a:rPr>
                        <a:t>Hypertension, 4% increase in risk due to SNPs in noncoding region of angiotensin II gene</a:t>
                      </a:r>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itchFamily="34" charset="0"/>
                          <a:ea typeface="Verdana" pitchFamily="34" charset="0"/>
                          <a:cs typeface="Verdana" pitchFamily="34" charset="0"/>
                        </a:rPr>
                        <a:t>XY</a:t>
                      </a:r>
                    </a:p>
                  </a:txBody>
                  <a:tcPr/>
                </a:tc>
                <a:tc>
                  <a:txBody>
                    <a:bodyPr/>
                    <a:lstStyle/>
                    <a:p>
                      <a:pPr>
                        <a:spcBef>
                          <a:spcPts val="300"/>
                        </a:spcBef>
                      </a:pPr>
                      <a:r>
                        <a:rPr lang="en-US" sz="1200" kern="1200" dirty="0" err="1" smtClean="0">
                          <a:effectLst/>
                          <a:latin typeface="Verdana" pitchFamily="34" charset="0"/>
                          <a:ea typeface="Verdana" pitchFamily="34" charset="0"/>
                          <a:cs typeface="Verdana" pitchFamily="34" charset="0"/>
                        </a:rPr>
                        <a:t>Galactosemia</a:t>
                      </a:r>
                      <a:r>
                        <a:rPr lang="en-US" sz="1200" kern="1200" dirty="0" smtClean="0">
                          <a:effectLst/>
                          <a:latin typeface="Verdana" pitchFamily="34" charset="0"/>
                          <a:ea typeface="Verdana" pitchFamily="34" charset="0"/>
                          <a:cs typeface="Verdana" pitchFamily="34" charset="0"/>
                        </a:rPr>
                        <a:t> deficiency,</a:t>
                      </a:r>
                      <a:r>
                        <a:rPr lang="en-US" sz="1200" kern="1200" baseline="0" dirty="0" smtClean="0">
                          <a:effectLst/>
                          <a:latin typeface="Verdana" pitchFamily="34" charset="0"/>
                          <a:ea typeface="Verdana" pitchFamily="34" charset="0"/>
                          <a:cs typeface="Verdana" pitchFamily="34" charset="0"/>
                        </a:rPr>
                        <a:t> </a:t>
                      </a:r>
                      <a:r>
                        <a:rPr lang="en-US" sz="1200" kern="1200" dirty="0" smtClean="0">
                          <a:effectLst/>
                          <a:latin typeface="Verdana" pitchFamily="34" charset="0"/>
                          <a:ea typeface="Verdana" pitchFamily="34" charset="0"/>
                          <a:cs typeface="Verdana" pitchFamily="34" charset="0"/>
                        </a:rPr>
                        <a:t>asymptomatic carrier</a:t>
                      </a:r>
                    </a:p>
                  </a:txBody>
                  <a:tcPr/>
                </a:tc>
              </a:tr>
              <a:tr h="317446">
                <a:tc>
                  <a:txBody>
                    <a:bodyPr/>
                    <a:lstStyle/>
                    <a:p>
                      <a:endParaRPr lang="en-US" sz="1200">
                        <a:latin typeface="Verdana" pitchFamily="34" charset="0"/>
                        <a:ea typeface="Verdana" pitchFamily="34" charset="0"/>
                        <a:cs typeface="Verdan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effectLst/>
                          <a:latin typeface="Verdana" pitchFamily="34" charset="0"/>
                          <a:ea typeface="Verdana" pitchFamily="34" charset="0"/>
                          <a:cs typeface="Verdana" pitchFamily="34" charset="0"/>
                        </a:rPr>
                        <a:t>Intellectual disability, dominant variant in </a:t>
                      </a:r>
                      <a:r>
                        <a:rPr lang="en-US" sz="1200" i="1" kern="1200" dirty="0" smtClean="0">
                          <a:effectLst/>
                          <a:latin typeface="Verdana" pitchFamily="34" charset="0"/>
                          <a:ea typeface="Verdana" pitchFamily="34" charset="0"/>
                          <a:cs typeface="Verdana" pitchFamily="34" charset="0"/>
                        </a:rPr>
                        <a:t>CDH</a:t>
                      </a:r>
                      <a:r>
                        <a:rPr lang="en-US" sz="1200" kern="1200" dirty="0" smtClean="0">
                          <a:effectLst/>
                          <a:latin typeface="Verdana" pitchFamily="34" charset="0"/>
                          <a:ea typeface="Verdana" pitchFamily="34" charset="0"/>
                          <a:cs typeface="Verdana" pitchFamily="34" charset="0"/>
                        </a:rPr>
                        <a:t> gene, "not statistically significant" increase in risk </a:t>
                      </a:r>
                    </a:p>
                  </a:txBody>
                  <a:tcPr/>
                </a:tc>
              </a:tr>
              <a:tr h="215954">
                <a:tc>
                  <a:txBody>
                    <a:bodyPr/>
                    <a:lstStyle/>
                    <a:p>
                      <a:endParaRPr lang="en-US" sz="1200">
                        <a:latin typeface="Verdana" pitchFamily="34" charset="0"/>
                        <a:ea typeface="Verdana" pitchFamily="34" charset="0"/>
                        <a:cs typeface="Verdan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effectLst/>
                          <a:latin typeface="Verdana" pitchFamily="34" charset="0"/>
                          <a:ea typeface="Verdana" pitchFamily="34" charset="0"/>
                          <a:cs typeface="Verdana" pitchFamily="34" charset="0"/>
                        </a:rPr>
                        <a:t>Lumbar disc disease risk increased from 4% in general population to 11%; individual already has it</a:t>
                      </a:r>
                    </a:p>
                  </a:txBody>
                  <a:tcPr/>
                </a:tc>
              </a:tr>
            </a:tbl>
          </a:graphicData>
        </a:graphic>
      </p:graphicFrame>
    </p:spTree>
    <p:extLst>
      <p:ext uri="{BB962C8B-B14F-4D97-AF65-F5344CB8AC3E}">
        <p14:creationId xmlns:p14="http://schemas.microsoft.com/office/powerpoint/2010/main" val="39374072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DD02043C-B408-4193-8395-7F8D672BCCB9}"/>
              </a:ext>
            </a:extLst>
          </p:cNvPr>
          <p:cNvSpPr>
            <a:spLocks noGrp="1"/>
          </p:cNvSpPr>
          <p:nvPr>
            <p:ph type="title"/>
          </p:nvPr>
        </p:nvSpPr>
        <p:spPr/>
        <p:txBody>
          <a:bodyPr/>
          <a:lstStyle/>
          <a:p>
            <a:r>
              <a:rPr lang="en-US" dirty="0"/>
              <a:t>Dilemmas in Knowing a Genome</a:t>
            </a:r>
          </a:p>
        </p:txBody>
      </p:sp>
      <p:sp>
        <p:nvSpPr>
          <p:cNvPr id="3" name="Content Placeholder 2"/>
          <p:cNvSpPr>
            <a:spLocks noGrp="1"/>
          </p:cNvSpPr>
          <p:nvPr>
            <p:ph sz="quarter" idx="10"/>
          </p:nvPr>
        </p:nvSpPr>
        <p:spPr>
          <a:xfrm>
            <a:off x="457200" y="1600200"/>
            <a:ext cx="8153400" cy="4762500"/>
          </a:xfrm>
        </p:spPr>
        <p:txBody>
          <a:bodyPr/>
          <a:lstStyle/>
          <a:p>
            <a:pPr marL="0" indent="0">
              <a:buNone/>
            </a:pPr>
            <a:r>
              <a:rPr lang="en-US" dirty="0"/>
              <a:t>There are a number of medical ethical dilemmas in having information on a patient’s genome.</a:t>
            </a:r>
          </a:p>
          <a:p>
            <a:pPr marL="520700" lvl="1" indent="-520700"/>
            <a:r>
              <a:rPr lang="en-US" dirty="0"/>
              <a:t>How much genome information should be shared with the patient?</a:t>
            </a:r>
          </a:p>
          <a:p>
            <a:pPr marL="520700" lvl="1" indent="-520700"/>
            <a:r>
              <a:rPr lang="en-US" dirty="0"/>
              <a:t>Does a patient have an ethical obligation to share genome results with relatives who may also be at elevated risk of developing an illness?</a:t>
            </a:r>
          </a:p>
          <a:p>
            <a:pPr marL="520700" lvl="1" indent="-520700"/>
            <a:r>
              <a:rPr lang="en-US" dirty="0"/>
              <a:t>Should a parent sequence a newborn or child’s </a:t>
            </a:r>
            <a:r>
              <a:rPr lang="en-US" dirty="0" smtClean="0"/>
              <a:t>genome?</a:t>
            </a:r>
          </a:p>
        </p:txBody>
      </p:sp>
    </p:spTree>
    <p:extLst>
      <p:ext uri="{BB962C8B-B14F-4D97-AF65-F5344CB8AC3E}">
        <p14:creationId xmlns:p14="http://schemas.microsoft.com/office/powerpoint/2010/main" val="8738950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FF337253-3CCB-4F37-BEB1-2A0E13226E4E}"/>
              </a:ext>
            </a:extLst>
          </p:cNvPr>
          <p:cNvSpPr>
            <a:spLocks noGrp="1"/>
          </p:cNvSpPr>
          <p:nvPr>
            <p:ph type="title"/>
          </p:nvPr>
        </p:nvSpPr>
        <p:spPr/>
        <p:txBody>
          <a:bodyPr>
            <a:noAutofit/>
          </a:bodyPr>
          <a:lstStyle/>
          <a:p>
            <a:r>
              <a:rPr lang="en-US" dirty="0" smtClean="0"/>
              <a:t>Bioethics – Should We Create Genomes?</a:t>
            </a:r>
            <a:endParaRPr lang="en-US" dirty="0"/>
          </a:p>
        </p:txBody>
      </p:sp>
      <p:sp>
        <p:nvSpPr>
          <p:cNvPr id="3" name="Content Placeholder 2"/>
          <p:cNvSpPr>
            <a:spLocks noGrp="1"/>
          </p:cNvSpPr>
          <p:nvPr>
            <p:ph sz="quarter" idx="10"/>
          </p:nvPr>
        </p:nvSpPr>
        <p:spPr>
          <a:xfrm>
            <a:off x="457200" y="1600200"/>
            <a:ext cx="8153400" cy="4572000"/>
          </a:xfrm>
        </p:spPr>
        <p:txBody>
          <a:bodyPr/>
          <a:lstStyle/>
          <a:p>
            <a:pPr marL="0" indent="0">
              <a:buNone/>
            </a:pPr>
            <a:r>
              <a:rPr lang="en-US" dirty="0" smtClean="0"/>
              <a:t>Researchers introduced the first synthetic genome in 2010. So, the technology is available.</a:t>
            </a:r>
          </a:p>
          <a:p>
            <a:pPr marL="0" indent="0">
              <a:buNone/>
            </a:pPr>
            <a:r>
              <a:rPr lang="en-US" dirty="0" smtClean="0"/>
              <a:t>Some ethical and academic questions are:</a:t>
            </a:r>
          </a:p>
          <a:p>
            <a:pPr marL="520700" lvl="1" indent="-520700"/>
            <a:r>
              <a:rPr lang="en-US" dirty="0" smtClean="0"/>
              <a:t>Are scientists creating life?</a:t>
            </a:r>
          </a:p>
          <a:p>
            <a:pPr marL="520700" lvl="1" indent="-520700"/>
            <a:r>
              <a:rPr lang="en-US" dirty="0" smtClean="0"/>
              <a:t>Is enough already known to be able to use this synthetic technology to create cells to improve life?</a:t>
            </a:r>
          </a:p>
          <a:p>
            <a:pPr marL="520700" lvl="1" indent="-520700"/>
            <a:r>
              <a:rPr lang="en-US" dirty="0" smtClean="0"/>
              <a:t>How might this ability be misused?</a:t>
            </a:r>
            <a:endParaRPr lang="en-US" dirty="0"/>
          </a:p>
        </p:txBody>
      </p:sp>
    </p:spTree>
    <p:extLst>
      <p:ext uri="{BB962C8B-B14F-4D97-AF65-F5344CB8AC3E}">
        <p14:creationId xmlns:p14="http://schemas.microsoft.com/office/powerpoint/2010/main" val="13831174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End of Presentation</a:t>
            </a:r>
            <a:endParaRPr lang="en-US" dirty="0"/>
          </a:p>
        </p:txBody>
      </p:sp>
    </p:spTree>
    <p:extLst>
      <p:ext uri="{BB962C8B-B14F-4D97-AF65-F5344CB8AC3E}">
        <p14:creationId xmlns:p14="http://schemas.microsoft.com/office/powerpoint/2010/main" val="2764472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64" y="228600"/>
            <a:ext cx="8835736" cy="1219200"/>
          </a:xfrm>
        </p:spPr>
        <p:txBody>
          <a:bodyPr>
            <a:noAutofit/>
          </a:bodyPr>
          <a:lstStyle/>
          <a:p>
            <a:r>
              <a:rPr lang="en-US" dirty="0"/>
              <a:t>Sequencing Genomes of the Deceased</a:t>
            </a:r>
          </a:p>
        </p:txBody>
      </p:sp>
      <p:sp>
        <p:nvSpPr>
          <p:cNvPr id="3" name="Content Placeholder 2"/>
          <p:cNvSpPr>
            <a:spLocks noGrp="1"/>
          </p:cNvSpPr>
          <p:nvPr>
            <p:ph sz="quarter" idx="10"/>
          </p:nvPr>
        </p:nvSpPr>
        <p:spPr>
          <a:xfrm>
            <a:off x="609600" y="1562100"/>
            <a:ext cx="8077200" cy="4686300"/>
          </a:xfrm>
        </p:spPr>
        <p:txBody>
          <a:bodyPr/>
          <a:lstStyle/>
          <a:p>
            <a:pPr marL="0" indent="0">
              <a:buNone/>
            </a:pPr>
            <a:r>
              <a:rPr lang="en-US" sz="2200" dirty="0"/>
              <a:t>The Genomic Postmortem Research Project of the Marshfield Clinic Foundation in Wisconsin is sequencing the genomes of 300 deceased individuals and comparing the information to data in electronic medical records.  </a:t>
            </a:r>
          </a:p>
          <a:p>
            <a:pPr marL="0" indent="0">
              <a:buNone/>
            </a:pPr>
            <a:r>
              <a:rPr lang="en-US" sz="2200" dirty="0" smtClean="0"/>
              <a:t>The </a:t>
            </a:r>
            <a:r>
              <a:rPr lang="en-US" sz="2200" dirty="0"/>
              <a:t>purpose of this project is to use the information gained from this undertaking to assist clinicians in preventing, detecting, and treating specific diseases. </a:t>
            </a:r>
          </a:p>
          <a:p>
            <a:pPr marL="0" indent="0">
              <a:buNone/>
            </a:pPr>
            <a:r>
              <a:rPr lang="en-US" sz="2200" dirty="0"/>
              <a:t>It would help to better identify specific genes involved in certain forms of cancer and genes that may affect human responses to certain medications, such as antidepressants, cancer drugs, painkillers, and others</a:t>
            </a:r>
            <a:r>
              <a:rPr lang="en-US" sz="2200" dirty="0" smtClean="0"/>
              <a:t>.</a:t>
            </a:r>
            <a:endParaRPr lang="en-US" sz="2200" dirty="0"/>
          </a:p>
        </p:txBody>
      </p:sp>
    </p:spTree>
    <p:extLst>
      <p:ext uri="{BB962C8B-B14F-4D97-AF65-F5344CB8AC3E}">
        <p14:creationId xmlns:p14="http://schemas.microsoft.com/office/powerpoint/2010/main" val="854483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5864" y="152400"/>
            <a:ext cx="8759536" cy="1066800"/>
          </a:xfrm>
        </p:spPr>
        <p:txBody>
          <a:bodyPr/>
          <a:lstStyle/>
          <a:p>
            <a:r>
              <a:rPr lang="en-US" altLang="en-US" dirty="0"/>
              <a:t>From Genetics To Genomics</a:t>
            </a:r>
            <a:endParaRPr lang="en-US" dirty="0"/>
          </a:p>
        </p:txBody>
      </p:sp>
      <p:sp>
        <p:nvSpPr>
          <p:cNvPr id="7" name="Content Placeholder 6"/>
          <p:cNvSpPr>
            <a:spLocks noGrp="1"/>
          </p:cNvSpPr>
          <p:nvPr>
            <p:ph sz="quarter" idx="10"/>
          </p:nvPr>
        </p:nvSpPr>
        <p:spPr>
          <a:xfrm>
            <a:off x="533400" y="1485900"/>
            <a:ext cx="8229600" cy="4686300"/>
          </a:xfrm>
        </p:spPr>
        <p:txBody>
          <a:bodyPr/>
          <a:lstStyle/>
          <a:p>
            <a:pPr marL="0" indent="0">
              <a:buNone/>
            </a:pPr>
            <a:r>
              <a:rPr lang="en-US" altLang="en-US" dirty="0"/>
              <a:t>Genetics is a young science, genomics is younger still</a:t>
            </a:r>
          </a:p>
          <a:p>
            <a:pPr marL="0" indent="0">
              <a:buNone/>
            </a:pPr>
            <a:r>
              <a:rPr lang="en-US" altLang="en-US" dirty="0"/>
              <a:t>Term </a:t>
            </a:r>
            <a:r>
              <a:rPr lang="en-US" altLang="en-US" b="1" dirty="0"/>
              <a:t>genome</a:t>
            </a:r>
            <a:r>
              <a:rPr lang="en-US" altLang="en-US" dirty="0"/>
              <a:t> was coined in 1920, to refer to a complete set of chromosomes and its genes</a:t>
            </a:r>
          </a:p>
          <a:p>
            <a:pPr marL="520700" lvl="1" indent="-520700"/>
            <a:r>
              <a:rPr lang="en-US" altLang="en-US" dirty="0"/>
              <a:t>Now it refers to all the DNA in a haploid set of chromosomes</a:t>
            </a:r>
          </a:p>
          <a:p>
            <a:pPr marL="0" indent="0">
              <a:buNone/>
            </a:pPr>
            <a:r>
              <a:rPr lang="en-US" altLang="en-US" dirty="0"/>
              <a:t>Term </a:t>
            </a:r>
            <a:r>
              <a:rPr lang="en-US" altLang="en-US" b="1" dirty="0"/>
              <a:t>genomics</a:t>
            </a:r>
            <a:r>
              <a:rPr lang="en-US" altLang="en-US" dirty="0"/>
              <a:t> was coined in 1986</a:t>
            </a:r>
          </a:p>
          <a:p>
            <a:pPr marL="520700" lvl="1" indent="-520700"/>
            <a:r>
              <a:rPr lang="en-US" altLang="en-US" dirty="0"/>
              <a:t>Indicates the study of </a:t>
            </a:r>
            <a:r>
              <a:rPr lang="en-US" altLang="en-US" dirty="0" smtClean="0"/>
              <a:t>genomes</a:t>
            </a:r>
            <a:endParaRPr lang="en-US" altLang="en-US" dirty="0"/>
          </a:p>
        </p:txBody>
      </p:sp>
    </p:spTree>
    <p:extLst>
      <p:ext uri="{BB962C8B-B14F-4D97-AF65-F5344CB8AC3E}">
        <p14:creationId xmlns:p14="http://schemas.microsoft.com/office/powerpoint/2010/main" val="3870621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Linkage Studies</a:t>
            </a:r>
            <a:endParaRPr lang="en-US" dirty="0"/>
          </a:p>
        </p:txBody>
      </p:sp>
      <p:sp>
        <p:nvSpPr>
          <p:cNvPr id="3" name="Content Placeholder 2"/>
          <p:cNvSpPr>
            <a:spLocks noGrp="1"/>
          </p:cNvSpPr>
          <p:nvPr>
            <p:ph sz="quarter" idx="10"/>
          </p:nvPr>
        </p:nvSpPr>
        <p:spPr>
          <a:xfrm>
            <a:off x="533400" y="1485900"/>
            <a:ext cx="8229600" cy="4686300"/>
          </a:xfrm>
        </p:spPr>
        <p:txBody>
          <a:bodyPr/>
          <a:lstStyle/>
          <a:p>
            <a:pPr marL="0" indent="0">
              <a:buNone/>
            </a:pPr>
            <a:r>
              <a:rPr lang="en-US" altLang="en-US" sz="2400" dirty="0"/>
              <a:t>Genetic maps have increased in detail and resolution</a:t>
            </a:r>
          </a:p>
          <a:p>
            <a:pPr marL="0" indent="0">
              <a:buNone/>
            </a:pPr>
            <a:r>
              <a:rPr lang="en-US" altLang="en-US" sz="2400" b="1" dirty="0"/>
              <a:t>Cytogenetic map:</a:t>
            </a:r>
            <a:r>
              <a:rPr lang="en-US" altLang="en-US" sz="2400" dirty="0"/>
              <a:t> Distinguishes DNA sequences that are at least 5,000 kilobases apart</a:t>
            </a:r>
          </a:p>
          <a:p>
            <a:pPr marL="0" indent="0">
              <a:buNone/>
            </a:pPr>
            <a:r>
              <a:rPr lang="en-US" altLang="en-US" sz="2400" b="1" dirty="0"/>
              <a:t>Linkage map:</a:t>
            </a:r>
            <a:r>
              <a:rPr lang="en-US" altLang="en-US" sz="2400" dirty="0"/>
              <a:t> Distinguishes genes hundreds of kilobases apart</a:t>
            </a:r>
          </a:p>
          <a:p>
            <a:pPr marL="0" indent="0">
              <a:buNone/>
            </a:pPr>
            <a:r>
              <a:rPr lang="en-US" altLang="en-US" sz="2400" b="1" dirty="0"/>
              <a:t>Physical map:</a:t>
            </a:r>
            <a:r>
              <a:rPr lang="en-US" altLang="en-US" sz="2400" dirty="0"/>
              <a:t> Distinguishes genes tens of kilobases apart</a:t>
            </a:r>
          </a:p>
          <a:p>
            <a:pPr marL="0" indent="0">
              <a:buNone/>
            </a:pPr>
            <a:r>
              <a:rPr lang="en-US" altLang="en-US" sz="2400" b="1" dirty="0"/>
              <a:t>Sequence map:</a:t>
            </a:r>
            <a:r>
              <a:rPr lang="en-US" altLang="en-US" sz="2400" dirty="0"/>
              <a:t> Depicts the order of </a:t>
            </a:r>
            <a:r>
              <a:rPr lang="en-US" altLang="en-US" sz="2400" dirty="0" smtClean="0"/>
              <a:t>bases</a:t>
            </a:r>
          </a:p>
        </p:txBody>
      </p:sp>
    </p:spTree>
    <p:extLst>
      <p:ext uri="{BB962C8B-B14F-4D97-AF65-F5344CB8AC3E}">
        <p14:creationId xmlns:p14="http://schemas.microsoft.com/office/powerpoint/2010/main" val="991520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sz="quarter" idx="13"/>
          </p:nvPr>
        </p:nvSpPr>
        <p:spPr>
          <a:xfrm>
            <a:off x="228600" y="5562600"/>
            <a:ext cx="8763000" cy="838200"/>
          </a:xfrm>
        </p:spPr>
        <p:txBody>
          <a:bodyPr>
            <a:noAutofit/>
          </a:bodyPr>
          <a:lstStyle/>
          <a:p>
            <a:pPr marL="0" indent="0">
              <a:buNone/>
            </a:pPr>
            <a:r>
              <a:rPr lang="en-US" sz="2200" dirty="0"/>
              <a:t>Different Levels of Genetic Maps are Like Zooming up the Magnification on a Geographical Map</a:t>
            </a:r>
          </a:p>
        </p:txBody>
      </p:sp>
      <p:pic>
        <p:nvPicPr>
          <p:cNvPr id="13" name="Picture 2" descr="Illustrated are four types of genetic maps that zoom up the magnification levels: cytogenetic map, linkage map, physical map, and a subsequence map.&#10;"/>
          <p:cNvPicPr>
            <a:picLocks noGrp="1" noChangeAspect="1" noChangeArrowheads="1"/>
          </p:cNvPicPr>
          <p:nvPr>
            <p:ph sz="half" idx="4294967295"/>
          </p:nvPr>
        </p:nvPicPr>
        <p:blipFill>
          <a:blip r:embed="rId2" cstate="print"/>
          <a:stretch>
            <a:fillRect/>
          </a:stretch>
        </p:blipFill>
        <p:spPr bwMode="auto">
          <a:xfrm>
            <a:off x="2735542" y="1414393"/>
            <a:ext cx="3708436" cy="4026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3"/>
          <p:cNvSpPr>
            <a:spLocks noGrp="1"/>
          </p:cNvSpPr>
          <p:nvPr>
            <p:ph type="title"/>
          </p:nvPr>
        </p:nvSpPr>
        <p:spPr>
          <a:xfrm>
            <a:off x="155864" y="152400"/>
            <a:ext cx="8759536" cy="990600"/>
          </a:xfrm>
        </p:spPr>
        <p:txBody>
          <a:bodyPr>
            <a:normAutofit/>
          </a:bodyPr>
          <a:lstStyle/>
          <a:p>
            <a:pPr marL="0" indent="0" algn="ctr">
              <a:buNone/>
            </a:pPr>
            <a:r>
              <a:rPr lang="en-US" dirty="0"/>
              <a:t>Figure 22.1</a:t>
            </a:r>
          </a:p>
        </p:txBody>
      </p:sp>
    </p:spTree>
    <p:extLst>
      <p:ext uri="{BB962C8B-B14F-4D97-AF65-F5344CB8AC3E}">
        <p14:creationId xmlns:p14="http://schemas.microsoft.com/office/powerpoint/2010/main" val="1578563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5864" y="152400"/>
            <a:ext cx="8911936" cy="1143000"/>
          </a:xfrm>
        </p:spPr>
        <p:txBody>
          <a:bodyPr/>
          <a:lstStyle/>
          <a:p>
            <a:r>
              <a:rPr lang="en-US" altLang="en-US" dirty="0"/>
              <a:t>Positional Cloning</a:t>
            </a:r>
            <a:endParaRPr lang="en-US" dirty="0"/>
          </a:p>
        </p:txBody>
      </p:sp>
      <p:sp>
        <p:nvSpPr>
          <p:cNvPr id="7" name="Content Placeholder 6"/>
          <p:cNvSpPr>
            <a:spLocks noGrp="1"/>
          </p:cNvSpPr>
          <p:nvPr>
            <p:ph sz="quarter" idx="10"/>
          </p:nvPr>
        </p:nvSpPr>
        <p:spPr>
          <a:xfrm>
            <a:off x="457200" y="1447800"/>
            <a:ext cx="8305800" cy="4572000"/>
          </a:xfrm>
        </p:spPr>
        <p:txBody>
          <a:bodyPr/>
          <a:lstStyle/>
          <a:p>
            <a:pPr marL="0" indent="0">
              <a:buNone/>
            </a:pPr>
            <a:r>
              <a:rPr lang="en-US" altLang="en-US" dirty="0"/>
              <a:t>Gene-by-gene approach that matches single genes to specific diseases</a:t>
            </a:r>
          </a:p>
          <a:p>
            <a:pPr marL="0" indent="0">
              <a:buNone/>
            </a:pPr>
            <a:r>
              <a:rPr lang="en-US" altLang="en-US" dirty="0"/>
              <a:t>Begins with a phenotype, and gradually identifies a causative gene, localizing it to a part of a chromosome</a:t>
            </a:r>
          </a:p>
          <a:p>
            <a:pPr marL="0" indent="0">
              <a:buNone/>
            </a:pPr>
            <a:r>
              <a:rPr lang="en-US" altLang="en-US" dirty="0"/>
              <a:t>Yielded discoveries of genes that cause diseases as Duchenne muscular dystrophy, cystic fibrosis and Huntington </a:t>
            </a:r>
            <a:r>
              <a:rPr lang="en-US" altLang="en-US" dirty="0" smtClean="0"/>
              <a:t>disease</a:t>
            </a:r>
            <a:endParaRPr lang="en-US" altLang="en-US" dirty="0"/>
          </a:p>
        </p:txBody>
      </p:sp>
    </p:spTree>
    <p:extLst>
      <p:ext uri="{BB962C8B-B14F-4D97-AF65-F5344CB8AC3E}">
        <p14:creationId xmlns:p14="http://schemas.microsoft.com/office/powerpoint/2010/main" val="528447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64" y="152400"/>
            <a:ext cx="8759536" cy="1066800"/>
          </a:xfrm>
        </p:spPr>
        <p:txBody>
          <a:bodyPr/>
          <a:lstStyle/>
          <a:p>
            <a:r>
              <a:rPr lang="en-US" altLang="en-US" dirty="0"/>
              <a:t>The Human Genome Project</a:t>
            </a:r>
            <a:endParaRPr lang="en-US" dirty="0"/>
          </a:p>
        </p:txBody>
      </p:sp>
      <p:sp>
        <p:nvSpPr>
          <p:cNvPr id="3" name="Content Placeholder 2"/>
          <p:cNvSpPr>
            <a:spLocks noGrp="1"/>
          </p:cNvSpPr>
          <p:nvPr>
            <p:ph sz="quarter" idx="10"/>
          </p:nvPr>
        </p:nvSpPr>
        <p:spPr>
          <a:xfrm>
            <a:off x="457200" y="1485900"/>
            <a:ext cx="8229600" cy="4686300"/>
          </a:xfrm>
        </p:spPr>
        <p:txBody>
          <a:bodyPr/>
          <a:lstStyle/>
          <a:p>
            <a:pPr marL="0" indent="0">
              <a:buNone/>
            </a:pPr>
            <a:r>
              <a:rPr lang="en-US" altLang="en-US" dirty="0"/>
              <a:t>Idea to sequence the human genome emerged in the 1980s with several goals</a:t>
            </a:r>
          </a:p>
          <a:p>
            <a:pPr marL="0" indent="0">
              <a:buNone/>
            </a:pPr>
            <a:r>
              <a:rPr lang="en-US" altLang="en-US" dirty="0"/>
              <a:t>Officially started in 1990</a:t>
            </a:r>
          </a:p>
          <a:p>
            <a:pPr marL="520700" lvl="1" indent="-520700"/>
            <a:r>
              <a:rPr lang="en-US" altLang="en-US" dirty="0"/>
              <a:t>$3 billion, 15-year project</a:t>
            </a:r>
          </a:p>
          <a:p>
            <a:pPr marL="520700" lvl="1" indent="-520700"/>
            <a:r>
              <a:rPr lang="en-US" altLang="en-US" dirty="0"/>
              <a:t>Under the direction of the DOE and NIH</a:t>
            </a:r>
          </a:p>
          <a:p>
            <a:pPr marL="0" indent="0">
              <a:buNone/>
            </a:pPr>
            <a:r>
              <a:rPr lang="en-US" altLang="en-US" dirty="0"/>
              <a:t>Draft of the human genome in 2001</a:t>
            </a:r>
          </a:p>
          <a:p>
            <a:pPr marL="0" indent="0">
              <a:buNone/>
            </a:pPr>
            <a:r>
              <a:rPr lang="en-US" altLang="en-US" dirty="0"/>
              <a:t>Finished sequence in 2003</a:t>
            </a:r>
          </a:p>
          <a:p>
            <a:pPr marL="0" indent="0">
              <a:buNone/>
            </a:pPr>
            <a:r>
              <a:rPr lang="en-US" altLang="en-US" dirty="0"/>
              <a:t>Represents the work of thousands of researchers in an international </a:t>
            </a:r>
            <a:r>
              <a:rPr lang="en-US" altLang="en-US" dirty="0" smtClean="0"/>
              <a:t>collaboration</a:t>
            </a:r>
          </a:p>
        </p:txBody>
      </p:sp>
    </p:spTree>
    <p:extLst>
      <p:ext uri="{BB962C8B-B14F-4D97-AF65-F5344CB8AC3E}">
        <p14:creationId xmlns:p14="http://schemas.microsoft.com/office/powerpoint/2010/main" val="652564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812</TotalTime>
  <Words>2041</Words>
  <Application>Microsoft Office PowerPoint</Application>
  <PresentationFormat>On-screen Show (4:3)</PresentationFormat>
  <Paragraphs>251</Paragraphs>
  <Slides>35</Slides>
  <Notes>13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Human Genetics Concepts and Applications</vt:lpstr>
      <vt:lpstr>Learning Outcomes (1 of 2)</vt:lpstr>
      <vt:lpstr>Learning Outcomes (2 of 2)</vt:lpstr>
      <vt:lpstr>Sequencing Genomes of the Deceased</vt:lpstr>
      <vt:lpstr>From Genetics To Genomics</vt:lpstr>
      <vt:lpstr>Linkage Studies</vt:lpstr>
      <vt:lpstr>Figure 22.1</vt:lpstr>
      <vt:lpstr>Positional Cloning</vt:lpstr>
      <vt:lpstr>The Human Genome Project</vt:lpstr>
      <vt:lpstr>Human Genome Project (ELSI)</vt:lpstr>
      <vt:lpstr>Key Inventions</vt:lpstr>
      <vt:lpstr>Sequencing the Human Genome (1 of 2)</vt:lpstr>
      <vt:lpstr>Sequencing the Human Genome (2 of 2)</vt:lpstr>
      <vt:lpstr>Deriving a DNA Sequence</vt:lpstr>
      <vt:lpstr>Figure 22.3 (a) Two Routes to Sequencing the Human Genome</vt:lpstr>
      <vt:lpstr>Figure 22.3 (b) Celera “Shotgun” Approach</vt:lpstr>
      <vt:lpstr>Sequencing Genomes (1 of 2)</vt:lpstr>
      <vt:lpstr>Sequencing Genomes (2 of 2) </vt:lpstr>
      <vt:lpstr>Technology Timeline (1 of 3)</vt:lpstr>
      <vt:lpstr>Technology Timeline (2 of 3)</vt:lpstr>
      <vt:lpstr>Technology Timeline (3 of 3)</vt:lpstr>
      <vt:lpstr>Comparative Genomics (1 of 2)</vt:lpstr>
      <vt:lpstr>Comparative Genomics (2 of 2)</vt:lpstr>
      <vt:lpstr>Pictogram</vt:lpstr>
      <vt:lpstr>Annotation</vt:lpstr>
      <vt:lpstr>Comparative Genomics May Help Us Answer Important Questions</vt:lpstr>
      <vt:lpstr>Analysis of the Human Genome</vt:lpstr>
      <vt:lpstr>Cost and Speed</vt:lpstr>
      <vt:lpstr>Limitations of Exome and Genome Sequencing</vt:lpstr>
      <vt:lpstr>Personal Genome Sequencing</vt:lpstr>
      <vt:lpstr>Table 22.3 A Gallery of Genomes (1 of 2)</vt:lpstr>
      <vt:lpstr>Table 22.3 A Gallery of Genomes (2 of 2) </vt:lpstr>
      <vt:lpstr>Dilemmas in Knowing a Genome</vt:lpstr>
      <vt:lpstr>Bioethics – Should We Create Genomes?</vt:lpstr>
      <vt:lpstr>End of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22 Genomics</dc:title>
  <dc:creator>Lewis</dc:creator>
  <cp:keywords/>
  <cp:lastModifiedBy>Administrator</cp:lastModifiedBy>
  <cp:revision>293</cp:revision>
  <dcterms:created xsi:type="dcterms:W3CDTF">2017-03-16T02:07:36Z</dcterms:created>
  <dcterms:modified xsi:type="dcterms:W3CDTF">2018-03-06T16:30:33Z</dcterms:modified>
  <cp:category/>
</cp:coreProperties>
</file>