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5" r:id="rId2"/>
    <p:sldId id="266" r:id="rId3"/>
    <p:sldId id="268" r:id="rId4"/>
    <p:sldId id="267" r:id="rId5"/>
    <p:sldId id="269" r:id="rId6"/>
    <p:sldId id="270" r:id="rId7"/>
    <p:sldId id="271" r:id="rId8"/>
    <p:sldId id="272" r:id="rId9"/>
    <p:sldId id="273" r:id="rId10"/>
    <p:sldId id="274" r:id="rId11"/>
    <p:sldId id="276" r:id="rId12"/>
    <p:sldId id="275" r:id="rId13"/>
    <p:sldId id="277" r:id="rId14"/>
    <p:sldId id="279" r:id="rId15"/>
    <p:sldId id="280" r:id="rId16"/>
    <p:sldId id="281" r:id="rId17"/>
    <p:sldId id="282" r:id="rId18"/>
    <p:sldId id="278" r:id="rId19"/>
    <p:sldId id="283" r:id="rId20"/>
    <p:sldId id="284" r:id="rId21"/>
    <p:sldId id="285" r:id="rId22"/>
    <p:sldId id="286" r:id="rId23"/>
    <p:sldId id="288" r:id="rId24"/>
    <p:sldId id="289" r:id="rId25"/>
    <p:sldId id="290" r:id="rId26"/>
    <p:sldId id="291" r:id="rId27"/>
    <p:sldId id="292" r:id="rId28"/>
    <p:sldId id="293" r:id="rId29"/>
    <p:sldId id="295" r:id="rId30"/>
    <p:sldId id="294" r:id="rId31"/>
    <p:sldId id="296" r:id="rId32"/>
    <p:sldId id="297" r:id="rId33"/>
    <p:sldId id="298" r:id="rId34"/>
    <p:sldId id="299" r:id="rId35"/>
    <p:sldId id="300" r:id="rId36"/>
    <p:sldId id="302" r:id="rId37"/>
    <p:sldId id="301" r:id="rId38"/>
    <p:sldId id="303" r:id="rId39"/>
    <p:sldId id="304" r:id="rId40"/>
    <p:sldId id="305" r:id="rId41"/>
    <p:sldId id="306" r:id="rId42"/>
    <p:sldId id="307" r:id="rId43"/>
    <p:sldId id="308" r:id="rId44"/>
    <p:sldId id="309" r:id="rId45"/>
    <p:sldId id="311" r:id="rId46"/>
    <p:sldId id="310" r:id="rId47"/>
    <p:sldId id="26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F2A"/>
    <a:srgbClr val="FFFFFF"/>
    <a:srgbClr val="2B4298"/>
    <a:srgbClr val="77315D"/>
    <a:srgbClr val="2C2974"/>
    <a:srgbClr val="562926"/>
    <a:srgbClr val="48413B"/>
    <a:srgbClr val="575336"/>
    <a:srgbClr val="829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1209" autoAdjust="0"/>
  </p:normalViewPr>
  <p:slideViewPr>
    <p:cSldViewPr>
      <p:cViewPr>
        <p:scale>
          <a:sx n="104" d="100"/>
          <a:sy n="104" d="100"/>
        </p:scale>
        <p:origin x="-468" y="-180"/>
      </p:cViewPr>
      <p:guideLst>
        <p:guide orient="horz" pos="2160"/>
        <p:guide pos="2880"/>
      </p:guideLst>
    </p:cSldViewPr>
  </p:slideViewPr>
  <p:outlineViewPr>
    <p:cViewPr>
      <p:scale>
        <a:sx n="33" d="100"/>
        <a:sy n="33" d="100"/>
      </p:scale>
      <p:origin x="0" y="34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12320-037C-4700-9583-261E3DAC13AB}" type="datetimeFigureOut">
              <a:rPr lang="en-US" smtClean="0"/>
              <a:t>4/24/2018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F2A74B-20AC-4247-A511-D429F69CB386}" type="slidenum">
              <a:rPr lang="en-US" smtClean="0"/>
              <a:t>‹#›</a:t>
            </a:fld>
            <a:endParaRPr lang="en-US"/>
          </a:p>
        </p:txBody>
      </p:sp>
    </p:spTree>
    <p:extLst>
      <p:ext uri="{BB962C8B-B14F-4D97-AF65-F5344CB8AC3E}">
        <p14:creationId xmlns:p14="http://schemas.microsoft.com/office/powerpoint/2010/main" val="314463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18</a:t>
            </a:fld>
            <a:endParaRPr lang="en-US"/>
          </a:p>
        </p:txBody>
      </p:sp>
    </p:spTree>
    <p:extLst>
      <p:ext uri="{BB962C8B-B14F-4D97-AF65-F5344CB8AC3E}">
        <p14:creationId xmlns:p14="http://schemas.microsoft.com/office/powerpoint/2010/main" val="199182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46</a:t>
            </a:fld>
            <a:endParaRPr lang="en-US"/>
          </a:p>
        </p:txBody>
      </p:sp>
    </p:spTree>
    <p:extLst>
      <p:ext uri="{BB962C8B-B14F-4D97-AF65-F5344CB8AC3E}">
        <p14:creationId xmlns:p14="http://schemas.microsoft.com/office/powerpoint/2010/main" val="124863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22</a:t>
            </a:fld>
            <a:endParaRPr lang="en-US"/>
          </a:p>
        </p:txBody>
      </p:sp>
    </p:spTree>
    <p:extLst>
      <p:ext uri="{BB962C8B-B14F-4D97-AF65-F5344CB8AC3E}">
        <p14:creationId xmlns:p14="http://schemas.microsoft.com/office/powerpoint/2010/main" val="174022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23</a:t>
            </a:fld>
            <a:endParaRPr lang="en-US"/>
          </a:p>
        </p:txBody>
      </p:sp>
    </p:spTree>
    <p:extLst>
      <p:ext uri="{BB962C8B-B14F-4D97-AF65-F5344CB8AC3E}">
        <p14:creationId xmlns:p14="http://schemas.microsoft.com/office/powerpoint/2010/main" val="409621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24</a:t>
            </a:fld>
            <a:endParaRPr lang="en-US"/>
          </a:p>
        </p:txBody>
      </p:sp>
    </p:spTree>
    <p:extLst>
      <p:ext uri="{BB962C8B-B14F-4D97-AF65-F5344CB8AC3E}">
        <p14:creationId xmlns:p14="http://schemas.microsoft.com/office/powerpoint/2010/main" val="1932727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38</a:t>
            </a:fld>
            <a:endParaRPr lang="en-US"/>
          </a:p>
        </p:txBody>
      </p:sp>
    </p:spTree>
    <p:extLst>
      <p:ext uri="{BB962C8B-B14F-4D97-AF65-F5344CB8AC3E}">
        <p14:creationId xmlns:p14="http://schemas.microsoft.com/office/powerpoint/2010/main" val="343196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Copyright © McGraw-Hill Education. Permission required</a:t>
            </a:r>
            <a:r>
              <a:rPr lang="en-US" baseline="0" smtClean="0"/>
              <a:t> for reproduction or display.</a:t>
            </a:r>
            <a:endParaRPr lang="en-US"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41</a:t>
            </a:fld>
            <a:endParaRPr lang="en-US"/>
          </a:p>
        </p:txBody>
      </p:sp>
    </p:spTree>
    <p:extLst>
      <p:ext uri="{BB962C8B-B14F-4D97-AF65-F5344CB8AC3E}">
        <p14:creationId xmlns:p14="http://schemas.microsoft.com/office/powerpoint/2010/main" val="702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42</a:t>
            </a:fld>
            <a:endParaRPr lang="en-US"/>
          </a:p>
        </p:txBody>
      </p:sp>
    </p:spTree>
    <p:extLst>
      <p:ext uri="{BB962C8B-B14F-4D97-AF65-F5344CB8AC3E}">
        <p14:creationId xmlns:p14="http://schemas.microsoft.com/office/powerpoint/2010/main" val="9600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Copyright © McGraw-Hill Education. Permission required</a:t>
            </a:r>
            <a:r>
              <a:rPr lang="en-US" baseline="0" dirty="0" smtClean="0"/>
              <a:t> for reproduction or display.</a:t>
            </a:r>
            <a:endParaRPr lang="en-US" dirty="0" smtClean="0"/>
          </a:p>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44</a:t>
            </a:fld>
            <a:endParaRPr lang="en-US"/>
          </a:p>
        </p:txBody>
      </p:sp>
    </p:spTree>
    <p:extLst>
      <p:ext uri="{BB962C8B-B14F-4D97-AF65-F5344CB8AC3E}">
        <p14:creationId xmlns:p14="http://schemas.microsoft.com/office/powerpoint/2010/main" val="112745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F2A74B-20AC-4247-A511-D429F69CB386}" type="slidenum">
              <a:rPr lang="en-US" smtClean="0"/>
              <a:t>45</a:t>
            </a:fld>
            <a:endParaRPr lang="en-US"/>
          </a:p>
        </p:txBody>
      </p:sp>
    </p:spTree>
    <p:extLst>
      <p:ext uri="{BB962C8B-B14F-4D97-AF65-F5344CB8AC3E}">
        <p14:creationId xmlns:p14="http://schemas.microsoft.com/office/powerpoint/2010/main" val="112745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chemeClr val="tx1"/>
                </a:solidFill>
              </a:rPr>
              <a:t>© McGraw-Hill Education.</a:t>
            </a:r>
            <a:endParaRPr lang="en-US" dirty="0">
              <a:solidFill>
                <a:schemeClr val="tx1"/>
              </a:solidFill>
            </a:endParaRPr>
          </a:p>
        </p:txBody>
      </p:sp>
      <p:sp>
        <p:nvSpPr>
          <p:cNvPr id="15" name="Text Placeholder 3"/>
          <p:cNvSpPr txBox="1">
            <a:spLocks/>
          </p:cNvSpPr>
          <p:nvPr userDrawn="1"/>
        </p:nvSpPr>
        <p:spPr>
          <a:xfrm>
            <a:off x="0" y="0"/>
            <a:ext cx="2362200" cy="46877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400" b="1" dirty="0" smtClean="0">
                <a:solidFill>
                  <a:schemeClr val="bg1"/>
                </a:solidFill>
              </a:rPr>
              <a:t>Chapter 3</a:t>
            </a:r>
            <a:endParaRPr lang="en-US" sz="1400" b="1" dirty="0">
              <a:solidFill>
                <a:schemeClr val="bg1"/>
              </a:solidFill>
            </a:endParaRPr>
          </a:p>
        </p:txBody>
      </p:sp>
      <p:sp>
        <p:nvSpPr>
          <p:cNvPr id="2" name="Title 1"/>
          <p:cNvSpPr>
            <a:spLocks noGrp="1"/>
          </p:cNvSpPr>
          <p:nvPr>
            <p:ph type="title"/>
          </p:nvPr>
        </p:nvSpPr>
        <p:spPr>
          <a:xfrm>
            <a:off x="155864" y="152400"/>
            <a:ext cx="8835736" cy="1143000"/>
          </a:xfrm>
        </p:spPr>
        <p:txBody>
          <a:bodyPr>
            <a:normAutofit/>
          </a:bodyPr>
          <a:lstStyle>
            <a:lvl1pPr>
              <a:defRPr sz="360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7" name="Content Placeholder 6"/>
          <p:cNvSpPr>
            <a:spLocks noGrp="1"/>
          </p:cNvSpPr>
          <p:nvPr>
            <p:ph sz="quarter" idx="10"/>
          </p:nvPr>
        </p:nvSpPr>
        <p:spPr>
          <a:xfrm>
            <a:off x="457200" y="1485900"/>
            <a:ext cx="8229600" cy="10287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marL="806450" indent="-349250">
              <a:defRPr sz="2400">
                <a:latin typeface="Verdana" panose="020B0604030504040204" pitchFamily="34" charset="0"/>
                <a:ea typeface="Verdana" panose="020B0604030504040204" pitchFamily="34" charset="0"/>
                <a:cs typeface="Verdana" panose="020B0604030504040204" pitchFamily="34" charset="0"/>
              </a:defRPr>
            </a:lvl2pPr>
            <a:lvl3pPr marL="1263650" indent="-349250">
              <a:buFont typeface="Wingdings" panose="05000000000000000000" pitchFamily="2" charset="2"/>
              <a:buChar char="§"/>
              <a:defRPr sz="2200">
                <a:latin typeface="Verdana" panose="020B0604030504040204" pitchFamily="34" charset="0"/>
                <a:ea typeface="Verdana" panose="020B0604030504040204" pitchFamily="34" charset="0"/>
                <a:cs typeface="Verdana" panose="020B0604030504040204" pitchFamily="34" charset="0"/>
              </a:defRPr>
            </a:lvl3pPr>
            <a:lvl4pPr marL="1720850" indent="-349250">
              <a:buFont typeface="Courier New" panose="02070309020205020404" pitchFamily="49" charset="0"/>
              <a:buChar char="o"/>
              <a:defRPr sz="2000">
                <a:latin typeface="Verdana" panose="020B0604030504040204" pitchFamily="34" charset="0"/>
                <a:ea typeface="Verdana" panose="020B0604030504040204" pitchFamily="34" charset="0"/>
                <a:cs typeface="Verdana" panose="020B0604030504040204" pitchFamily="34" charset="0"/>
              </a:defRPr>
            </a:lvl4pPr>
            <a:lvl5pPr marL="2178050" indent="-349250">
              <a:buFont typeface="Wingdings" panose="05000000000000000000" pitchFamily="2" charset="2"/>
              <a:buChar char="Ø"/>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459376" y="2722517"/>
            <a:ext cx="8227423" cy="1011283"/>
          </a:xfrm>
        </p:spPr>
        <p:txBody>
          <a:bodyPr vert="horz" lIns="91440" tIns="45720" rIns="91440" bIns="45720" rtlCol="0">
            <a:noAutofit/>
          </a:bodyPr>
          <a:lstStyle>
            <a:lvl1pPr>
              <a:defRPr lang="en-US" sz="2600" dirty="0" smtClean="0">
                <a:latin typeface="Verdana" panose="020B0604030504040204" pitchFamily="34" charset="0"/>
                <a:ea typeface="Verdana" panose="020B0604030504040204" pitchFamily="34" charset="0"/>
                <a:cs typeface="Verdana" panose="020B0604030504040204" pitchFamily="34" charset="0"/>
              </a:defRPr>
            </a:lvl1pPr>
            <a:lvl2pPr>
              <a:defRPr lang="en-US" sz="2400" dirty="0" smtClean="0">
                <a:latin typeface="Verdana" panose="020B0604030504040204" pitchFamily="34" charset="0"/>
                <a:ea typeface="Verdana" panose="020B0604030504040204" pitchFamily="34" charset="0"/>
                <a:cs typeface="Verdana" panose="020B0604030504040204" pitchFamily="34" charset="0"/>
              </a:defRPr>
            </a:lvl2pPr>
            <a:lvl3pPr>
              <a:defRPr lang="en-US" sz="2200" dirty="0" smtClean="0">
                <a:latin typeface="Verdana" panose="020B0604030504040204" pitchFamily="34" charset="0"/>
                <a:ea typeface="Verdana" panose="020B0604030504040204" pitchFamily="34" charset="0"/>
                <a:cs typeface="Verdana" panose="020B0604030504040204" pitchFamily="34" charset="0"/>
              </a:defRPr>
            </a:lvl3pPr>
            <a:lvl4pPr>
              <a:defRPr lang="en-US" dirty="0" smtClean="0">
                <a:latin typeface="Verdana" panose="020B0604030504040204" pitchFamily="34" charset="0"/>
                <a:ea typeface="Verdana" panose="020B0604030504040204" pitchFamily="34" charset="0"/>
                <a:cs typeface="Verdana" panose="020B0604030504040204" pitchFamily="34" charset="0"/>
              </a:defRPr>
            </a:lvl4pPr>
            <a:lvl5pPr>
              <a:defRPr lang="en-US" sz="1800" dirty="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
        <p:nvSpPr>
          <p:cNvPr id="13" name="Content Placeholder 12"/>
          <p:cNvSpPr>
            <a:spLocks noGrp="1"/>
          </p:cNvSpPr>
          <p:nvPr>
            <p:ph sz="quarter" idx="12"/>
          </p:nvPr>
        </p:nvSpPr>
        <p:spPr>
          <a:xfrm>
            <a:off x="457199" y="3962400"/>
            <a:ext cx="8229599" cy="990600"/>
          </a:xfrm>
        </p:spPr>
        <p:txBody>
          <a:bodyPr vert="horz" lIns="91440" tIns="45720" rIns="91440" bIns="45720" rtlCol="0">
            <a:noAutofit/>
          </a:bodyPr>
          <a:lstStyle>
            <a:lvl1pPr>
              <a:defRPr lang="en-US" sz="2600" smtClean="0">
                <a:latin typeface="Verdana" panose="020B0604030504040204" pitchFamily="34" charset="0"/>
                <a:ea typeface="Verdana" panose="020B0604030504040204" pitchFamily="34" charset="0"/>
                <a:cs typeface="Verdana" panose="020B0604030504040204" pitchFamily="34" charset="0"/>
              </a:defRPr>
            </a:lvl1pPr>
            <a:lvl2pPr>
              <a:defRPr lang="en-US" sz="2400" smtClean="0">
                <a:latin typeface="Verdana" panose="020B0604030504040204" pitchFamily="34" charset="0"/>
                <a:ea typeface="Verdana" panose="020B0604030504040204" pitchFamily="34" charset="0"/>
                <a:cs typeface="Verdana" panose="020B0604030504040204" pitchFamily="34" charset="0"/>
              </a:defRPr>
            </a:lvl2pPr>
            <a:lvl3pPr>
              <a:defRPr lang="en-US" sz="2200" smtClean="0">
                <a:latin typeface="Verdana" panose="020B0604030504040204" pitchFamily="34" charset="0"/>
                <a:ea typeface="Verdana" panose="020B0604030504040204" pitchFamily="34" charset="0"/>
                <a:cs typeface="Verdana" panose="020B0604030504040204" pitchFamily="34" charset="0"/>
              </a:defRPr>
            </a:lvl3pPr>
            <a:lvl4pPr>
              <a:defRPr lang="en-US" smtClean="0">
                <a:latin typeface="Verdana" panose="020B0604030504040204" pitchFamily="34" charset="0"/>
                <a:ea typeface="Verdana" panose="020B0604030504040204" pitchFamily="34" charset="0"/>
                <a:cs typeface="Verdana" panose="020B0604030504040204" pitchFamily="34" charset="0"/>
              </a:defRPr>
            </a:lvl4pPr>
            <a:lvl5pPr>
              <a:defRPr lang="en-US"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
        <p:nvSpPr>
          <p:cNvPr id="5" name="Content Placeholder 4"/>
          <p:cNvSpPr>
            <a:spLocks noGrp="1"/>
          </p:cNvSpPr>
          <p:nvPr>
            <p:ph sz="quarter" idx="13"/>
          </p:nvPr>
        </p:nvSpPr>
        <p:spPr>
          <a:xfrm>
            <a:off x="457200" y="5181600"/>
            <a:ext cx="8229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schemeClr val="tx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3"/>
          <p:cNvSpPr txBox="1">
            <a:spLocks/>
          </p:cNvSpPr>
          <p:nvPr userDrawn="1"/>
        </p:nvSpPr>
        <p:spPr>
          <a:xfrm>
            <a:off x="863600" y="6400800"/>
            <a:ext cx="7404100" cy="457200"/>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smtClean="0">
                <a:solidFill>
                  <a:schemeClr val="tx1"/>
                </a:solidFill>
              </a:rPr>
              <a:t>© McGraw-Hill Education.</a:t>
            </a:r>
            <a:endParaRPr lang="en-US" dirty="0">
              <a:solidFill>
                <a:schemeClr val="tx1"/>
              </a:solidFill>
            </a:endParaRPr>
          </a:p>
        </p:txBody>
      </p:sp>
      <p:sp>
        <p:nvSpPr>
          <p:cNvPr id="15" name="Text Placeholder 3"/>
          <p:cNvSpPr txBox="1">
            <a:spLocks/>
          </p:cNvSpPr>
          <p:nvPr userDrawn="1"/>
        </p:nvSpPr>
        <p:spPr>
          <a:xfrm>
            <a:off x="0" y="0"/>
            <a:ext cx="2362200" cy="46877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400" b="1" dirty="0" smtClean="0">
                <a:solidFill>
                  <a:schemeClr val="bg1"/>
                </a:solidFill>
              </a:rPr>
              <a:t>Chapter 3</a:t>
            </a:r>
            <a:endParaRPr lang="en-US" sz="1400" b="1" dirty="0">
              <a:solidFill>
                <a:schemeClr val="bg1"/>
              </a:solidFill>
            </a:endParaRPr>
          </a:p>
        </p:txBody>
      </p:sp>
      <p:sp>
        <p:nvSpPr>
          <p:cNvPr id="2" name="Title 1"/>
          <p:cNvSpPr>
            <a:spLocks noGrp="1"/>
          </p:cNvSpPr>
          <p:nvPr>
            <p:ph type="title"/>
          </p:nvPr>
        </p:nvSpPr>
        <p:spPr>
          <a:xfrm>
            <a:off x="155864" y="152400"/>
            <a:ext cx="8835736" cy="1143000"/>
          </a:xfrm>
        </p:spPr>
        <p:txBody>
          <a:bodyPr>
            <a:normAutofit/>
          </a:bodyPr>
          <a:lstStyle>
            <a:lvl1pPr>
              <a:defRPr sz="360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7" name="Content Placeholder 6"/>
          <p:cNvSpPr>
            <a:spLocks noGrp="1"/>
          </p:cNvSpPr>
          <p:nvPr>
            <p:ph sz="quarter" idx="10"/>
          </p:nvPr>
        </p:nvSpPr>
        <p:spPr>
          <a:xfrm>
            <a:off x="457200" y="1485900"/>
            <a:ext cx="8229600" cy="1028700"/>
          </a:xfrm>
        </p:spPr>
        <p:txBody>
          <a:bodyPr>
            <a:noAutofit/>
          </a:bodyPr>
          <a:lstStyle>
            <a:lvl1pPr>
              <a:defRPr sz="2600">
                <a:latin typeface="Verdana" panose="020B0604030504040204" pitchFamily="34" charset="0"/>
                <a:ea typeface="Verdana" panose="020B0604030504040204" pitchFamily="34" charset="0"/>
                <a:cs typeface="Verdana" panose="020B0604030504040204" pitchFamily="34" charset="0"/>
              </a:defRPr>
            </a:lvl1pPr>
            <a:lvl2pPr marL="806450" indent="-349250">
              <a:defRPr sz="2400">
                <a:latin typeface="Verdana" panose="020B0604030504040204" pitchFamily="34" charset="0"/>
                <a:ea typeface="Verdana" panose="020B0604030504040204" pitchFamily="34" charset="0"/>
                <a:cs typeface="Verdana" panose="020B0604030504040204" pitchFamily="34" charset="0"/>
              </a:defRPr>
            </a:lvl2pPr>
            <a:lvl3pPr marL="1263650" indent="-349250">
              <a:buFont typeface="Wingdings" panose="05000000000000000000" pitchFamily="2" charset="2"/>
              <a:buChar char="§"/>
              <a:defRPr sz="2200">
                <a:latin typeface="Verdana" panose="020B0604030504040204" pitchFamily="34" charset="0"/>
                <a:ea typeface="Verdana" panose="020B0604030504040204" pitchFamily="34" charset="0"/>
                <a:cs typeface="Verdana" panose="020B0604030504040204" pitchFamily="34" charset="0"/>
              </a:defRPr>
            </a:lvl3pPr>
            <a:lvl4pPr marL="1720850" indent="-349250">
              <a:buFont typeface="Courier New" panose="02070309020205020404" pitchFamily="49" charset="0"/>
              <a:buChar char="o"/>
              <a:defRPr sz="2000">
                <a:latin typeface="Verdana" panose="020B0604030504040204" pitchFamily="34" charset="0"/>
                <a:ea typeface="Verdana" panose="020B0604030504040204" pitchFamily="34" charset="0"/>
                <a:cs typeface="Verdana" panose="020B0604030504040204" pitchFamily="34" charset="0"/>
              </a:defRPr>
            </a:lvl4pPr>
            <a:lvl5pPr marL="2178050" indent="-349250">
              <a:buFont typeface="Wingdings" panose="05000000000000000000" pitchFamily="2" charset="2"/>
              <a:buChar char="Ø"/>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1"/>
          </p:nvPr>
        </p:nvSpPr>
        <p:spPr>
          <a:xfrm>
            <a:off x="459376" y="2722517"/>
            <a:ext cx="8227423" cy="1011283"/>
          </a:xfrm>
        </p:spPr>
        <p:txBody>
          <a:bodyPr vert="horz" lIns="91440" tIns="45720" rIns="91440" bIns="45720" rtlCol="0">
            <a:noAutofit/>
          </a:bodyPr>
          <a:lstStyle>
            <a:lvl1pPr>
              <a:defRPr lang="en-US" sz="2600" dirty="0" smtClean="0">
                <a:latin typeface="Verdana" panose="020B0604030504040204" pitchFamily="34" charset="0"/>
                <a:ea typeface="Verdana" panose="020B0604030504040204" pitchFamily="34" charset="0"/>
                <a:cs typeface="Verdana" panose="020B0604030504040204" pitchFamily="34" charset="0"/>
              </a:defRPr>
            </a:lvl1pPr>
            <a:lvl2pPr>
              <a:defRPr lang="en-US" sz="2400" dirty="0" smtClean="0">
                <a:latin typeface="Verdana" panose="020B0604030504040204" pitchFamily="34" charset="0"/>
                <a:ea typeface="Verdana" panose="020B0604030504040204" pitchFamily="34" charset="0"/>
                <a:cs typeface="Verdana" panose="020B0604030504040204" pitchFamily="34" charset="0"/>
              </a:defRPr>
            </a:lvl2pPr>
            <a:lvl3pPr>
              <a:defRPr lang="en-US" sz="2200" dirty="0" smtClean="0">
                <a:latin typeface="Verdana" panose="020B0604030504040204" pitchFamily="34" charset="0"/>
                <a:ea typeface="Verdana" panose="020B0604030504040204" pitchFamily="34" charset="0"/>
                <a:cs typeface="Verdana" panose="020B0604030504040204" pitchFamily="34" charset="0"/>
              </a:defRPr>
            </a:lvl3pPr>
            <a:lvl4pPr>
              <a:defRPr lang="en-US" dirty="0" smtClean="0">
                <a:latin typeface="Verdana" panose="020B0604030504040204" pitchFamily="34" charset="0"/>
                <a:ea typeface="Verdana" panose="020B0604030504040204" pitchFamily="34" charset="0"/>
                <a:cs typeface="Verdana" panose="020B0604030504040204" pitchFamily="34" charset="0"/>
              </a:defRPr>
            </a:lvl4pPr>
            <a:lvl5pPr>
              <a:defRPr lang="en-US" sz="1800" dirty="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
        <p:nvSpPr>
          <p:cNvPr id="5" name="Content Placeholder 4"/>
          <p:cNvSpPr>
            <a:spLocks noGrp="1"/>
          </p:cNvSpPr>
          <p:nvPr>
            <p:ph sz="quarter" idx="13"/>
          </p:nvPr>
        </p:nvSpPr>
        <p:spPr>
          <a:xfrm>
            <a:off x="457200" y="5181600"/>
            <a:ext cx="8229600" cy="121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524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5" name="Rectangle 4"/>
          <p:cNvSpPr/>
          <p:nvPr userDrawn="1"/>
        </p:nvSpPr>
        <p:spPr>
          <a:xfrm>
            <a:off x="1" y="6389224"/>
            <a:ext cx="9143999" cy="468776"/>
          </a:xfrm>
          <a:prstGeom prst="rect">
            <a:avLst/>
          </a:prstGeom>
          <a:solidFill>
            <a:srgbClr val="6E3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FFFF"/>
              </a:solidFill>
            </a:endParaRPr>
          </a:p>
        </p:txBody>
      </p:sp>
      <p:sp>
        <p:nvSpPr>
          <p:cNvPr id="2" name="Title 1"/>
          <p:cNvSpPr>
            <a:spLocks noGrp="1"/>
          </p:cNvSpPr>
          <p:nvPr>
            <p:ph type="title"/>
          </p:nvPr>
        </p:nvSpPr>
        <p:spPr>
          <a:xfrm>
            <a:off x="457200" y="2743200"/>
            <a:ext cx="8229600" cy="1143000"/>
          </a:xfrm>
        </p:spPr>
        <p:txBody>
          <a:bodyPr/>
          <a:lstStyle>
            <a:lvl1pPr>
              <a:defRPr lang="en-US" sz="3600" kern="1200" dirty="0" smtClean="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Text Placeholder 3"/>
          <p:cNvSpPr txBox="1">
            <a:spLocks/>
          </p:cNvSpPr>
          <p:nvPr userDrawn="1"/>
        </p:nvSpPr>
        <p:spPr>
          <a:xfrm>
            <a:off x="0" y="6389224"/>
            <a:ext cx="8305800" cy="468775"/>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base">
              <a:spcAft>
                <a:spcPct val="0"/>
              </a:spcAft>
            </a:pPr>
            <a:r>
              <a:rPr lang="en-US" dirty="0" smtClean="0">
                <a:solidFill>
                  <a:prstClr val="white"/>
                </a:solidFill>
              </a:rPr>
              <a:t>© McGraw-Hill Education. All rights reserved. Authorized only for instructor use in the classroom. No reproduction or further distribution permitted without the prior written consent of McGraw-Hill Education.</a:t>
            </a:r>
            <a:endParaRPr lang="en-US" dirty="0">
              <a:solidFill>
                <a:prstClr val="white"/>
              </a:solidFill>
            </a:endParaRPr>
          </a:p>
        </p:txBody>
      </p:sp>
      <p:sp>
        <p:nvSpPr>
          <p:cNvPr id="6" name="Slide Number Placeholder 5"/>
          <p:cNvSpPr txBox="1">
            <a:spLocks/>
          </p:cNvSpPr>
          <p:nvPr userDrawn="1"/>
        </p:nvSpPr>
        <p:spPr>
          <a:xfrm>
            <a:off x="8229600" y="64008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21-</a:t>
            </a:r>
            <a:fld id="{6F94BB01-2447-4377-8194-F82F4D072C18}"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960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
        <p:cNvGrpSpPr/>
        <p:nvPr/>
      </p:nvGrpSpPr>
      <p:grpSpPr>
        <a:xfrm>
          <a:off x="0" y="0"/>
          <a:ext cx="0" cy="0"/>
          <a:chOff x="0" y="0"/>
          <a:chExt cx="0" cy="0"/>
        </a:xfrm>
      </p:grpSpPr>
      <p:sp>
        <p:nvSpPr>
          <p:cNvPr id="9" name="Rectangle 8"/>
          <p:cNvSpPr/>
          <p:nvPr userDrawn="1"/>
        </p:nvSpPr>
        <p:spPr>
          <a:xfrm>
            <a:off x="1" y="6389224"/>
            <a:ext cx="9143999" cy="468776"/>
          </a:xfrm>
          <a:prstGeom prst="rect">
            <a:avLst/>
          </a:prstGeom>
          <a:solidFill>
            <a:srgbClr val="6E3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76200" y="76201"/>
            <a:ext cx="8991600" cy="685800"/>
          </a:xfrm>
        </p:spPr>
        <p:txBody>
          <a:bodyPr/>
          <a:lstStyle>
            <a:lvl1pPr algn="l">
              <a:defRPr lang="en-US" sz="3600" kern="1200" dirty="0" smtClean="0">
                <a:solidFill>
                  <a:srgbClr val="6E3F2A"/>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5" name="Content Placeholder 4"/>
          <p:cNvSpPr>
            <a:spLocks noGrp="1"/>
          </p:cNvSpPr>
          <p:nvPr>
            <p:ph sz="quarter" idx="12"/>
          </p:nvPr>
        </p:nvSpPr>
        <p:spPr>
          <a:xfrm>
            <a:off x="0" y="990600"/>
            <a:ext cx="9067800" cy="457200"/>
          </a:xfrm>
        </p:spPr>
        <p:txBody>
          <a:bodyPr/>
          <a:lstStyle>
            <a:lvl1pPr>
              <a:defRPr>
                <a:solidFill>
                  <a:srgbClr val="6E3F2A"/>
                </a:solidFill>
              </a:defRPr>
            </a:lvl1pPr>
            <a:lvl2pPr>
              <a:defRPr>
                <a:solidFill>
                  <a:srgbClr val="6E3F2A"/>
                </a:solidFill>
              </a:defRPr>
            </a:lvl2pPr>
            <a:lvl3pPr>
              <a:defRPr>
                <a:solidFill>
                  <a:srgbClr val="6E3F2A"/>
                </a:solidFill>
              </a:defRPr>
            </a:lvl3pPr>
            <a:lvl4pPr>
              <a:defRPr>
                <a:solidFill>
                  <a:srgbClr val="6E3F2A"/>
                </a:solidFill>
              </a:defRPr>
            </a:lvl4pPr>
            <a:lvl5pPr>
              <a:defRPr>
                <a:solidFill>
                  <a:srgbClr val="6E3F2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ubtitle 2"/>
          <p:cNvSpPr>
            <a:spLocks noGrp="1"/>
          </p:cNvSpPr>
          <p:nvPr>
            <p:ph type="subTitle" idx="1"/>
          </p:nvPr>
        </p:nvSpPr>
        <p:spPr>
          <a:xfrm>
            <a:off x="4343400" y="2057400"/>
            <a:ext cx="4419600" cy="3657600"/>
          </a:xfrm>
        </p:spPr>
        <p:txBody>
          <a:bodyPr vert="horz" lIns="91440" tIns="45720" rIns="91440" bIns="45720" rtlCol="0" anchor="ctr">
            <a:normAutofit/>
          </a:bodyPr>
          <a:lstStyle>
            <a:lvl1pPr algn="ctr">
              <a:defRPr lang="en-US" sz="4400">
                <a:solidFill>
                  <a:srgbClr val="6E3F2A"/>
                </a:solidFill>
                <a:latin typeface="Verdana" pitchFamily="34" charset="0"/>
                <a:ea typeface="Verdana" pitchFamily="34" charset="0"/>
                <a:cs typeface="Verdana" pitchFamily="34" charset="0"/>
              </a:defRPr>
            </a:lvl1pPr>
          </a:lstStyle>
          <a:p>
            <a:pPr lvl="0">
              <a:spcBef>
                <a:spcPct val="0"/>
              </a:spcBef>
              <a:buNone/>
            </a:pPr>
            <a:r>
              <a:rPr lang="en-US" dirty="0" smtClean="0"/>
              <a:t>Click to edit Master subtitle style</a:t>
            </a:r>
            <a:endParaRPr lang="en-US" dirty="0"/>
          </a:p>
        </p:txBody>
      </p:sp>
      <p:sp>
        <p:nvSpPr>
          <p:cNvPr id="10" name="Text Placeholder 9"/>
          <p:cNvSpPr>
            <a:spLocks noGrp="1"/>
          </p:cNvSpPr>
          <p:nvPr>
            <p:ph type="body" sz="quarter" idx="11"/>
          </p:nvPr>
        </p:nvSpPr>
        <p:spPr>
          <a:xfrm>
            <a:off x="914400" y="6509312"/>
            <a:ext cx="7315200" cy="228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664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marL="806450" lvl="1" indent="-349250"/>
            <a:r>
              <a:rPr lang="en-US" dirty="0" smtClean="0"/>
              <a:t>Second level</a:t>
            </a:r>
          </a:p>
          <a:p>
            <a:pPr marL="1263650" lvl="2" indent="-349250">
              <a:buFont typeface="Wingdings" panose="05000000000000000000" pitchFamily="2" charset="2"/>
              <a:buChar char="§"/>
            </a:pPr>
            <a:r>
              <a:rPr lang="en-US" dirty="0" smtClean="0"/>
              <a:t>Third level</a:t>
            </a:r>
          </a:p>
          <a:p>
            <a:pPr marL="1720850" lvl="3" indent="-349250">
              <a:buFont typeface="Courier New" panose="02070309020205020404" pitchFamily="49" charset="0"/>
              <a:buChar char="o"/>
            </a:pPr>
            <a:r>
              <a:rPr lang="en-US" dirty="0" smtClean="0"/>
              <a:t>Fourth level</a:t>
            </a:r>
          </a:p>
          <a:p>
            <a:pPr marL="2178050" lvl="4" indent="-349250">
              <a:buFont typeface="Wingdings" panose="05000000000000000000" pitchFamily="2" charset="2"/>
              <a:buChar char="Ø"/>
            </a:pPr>
            <a:r>
              <a:rPr lang="en-US" dirty="0" smtClean="0"/>
              <a:t>Fifth level</a:t>
            </a:r>
            <a:endParaRPr lang="en-US" dirty="0"/>
          </a:p>
        </p:txBody>
      </p:sp>
    </p:spTree>
    <p:extLst>
      <p:ext uri="{BB962C8B-B14F-4D97-AF65-F5344CB8AC3E}">
        <p14:creationId xmlns:p14="http://schemas.microsoft.com/office/powerpoint/2010/main" val="1910662630"/>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61" r:id="rId3"/>
    <p:sldLayoutId id="2147483666" r:id="rId4"/>
  </p:sldLayoutIdLst>
  <p:txStyles>
    <p:titleStyle>
      <a:lvl1pPr algn="ctr" defTabSz="914400" rtl="0" eaLnBrk="1" latinLnBrk="0" hangingPunct="1">
        <a:spcBef>
          <a:spcPct val="0"/>
        </a:spcBef>
        <a:buNone/>
        <a:defRPr sz="3600" kern="1200">
          <a:solidFill>
            <a:srgbClr val="6E3F2A"/>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6E3F2A"/>
        </a:buClr>
        <a:buFont typeface="Arial" panose="020B0604020202020204" pitchFamily="34" charset="0"/>
        <a:buChar char="•"/>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rgbClr val="6E3F2A"/>
        </a:buClr>
        <a:buFont typeface="Arial" panose="020B0604020202020204" pitchFamily="34" charset="0"/>
        <a:buChar char="•"/>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spcBef>
          <a:spcPct val="20000"/>
        </a:spcBef>
        <a:buClr>
          <a:srgbClr val="6E3F2A"/>
        </a:buClr>
        <a:buFont typeface="Arial" panose="020B0604020202020204" pitchFamily="34" charset="0"/>
        <a:buChar char="•"/>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6E3F2A"/>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6E3F2A"/>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 y="152400"/>
            <a:ext cx="8839200" cy="1219200"/>
          </a:xfrm>
        </p:spPr>
        <p:txBody>
          <a:bodyPr vert="horz" lIns="91440" tIns="45720" rIns="91440" bIns="45720" rtlCol="0" anchor="t">
            <a:normAutofit/>
          </a:bodyPr>
          <a:lstStyle/>
          <a:p>
            <a:pPr>
              <a:spcBef>
                <a:spcPct val="20000"/>
              </a:spcBef>
              <a:buClr>
                <a:srgbClr val="77315D"/>
              </a:buClr>
              <a:buFont typeface="Calibri" pitchFamily="34" charset="0"/>
            </a:pPr>
            <a:r>
              <a:rPr lang="en-US" sz="4000" dirty="0" smtClean="0">
                <a:ea typeface="ＭＳ Ｐゴシック" charset="-128"/>
              </a:rPr>
              <a:t>Human Genetics</a:t>
            </a:r>
            <a:br>
              <a:rPr lang="en-US" sz="4000" dirty="0" smtClean="0">
                <a:ea typeface="ＭＳ Ｐゴシック" charset="-128"/>
              </a:rPr>
            </a:br>
            <a:r>
              <a:rPr lang="en-US" sz="3200" dirty="0" smtClean="0">
                <a:ea typeface="ＭＳ Ｐゴシック" charset="-128"/>
              </a:rPr>
              <a:t>Concepts and Applications</a:t>
            </a:r>
            <a:endParaRPr lang="en-US" sz="3200" dirty="0">
              <a:ea typeface="ＭＳ Ｐゴシック" charset="-128"/>
            </a:endParaRPr>
          </a:p>
        </p:txBody>
      </p:sp>
      <p:pic>
        <p:nvPicPr>
          <p:cNvPr id="13" name="Picture 1" descr="Mc Graw Hill Education Logo"/>
          <p:cNvPicPr>
            <a:picLocks noGrp="1" noChangeAspect="1" noChangeArrowheads="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bwMode="auto">
          <a:xfrm>
            <a:off x="8505282" y="152400"/>
            <a:ext cx="486318" cy="49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sz="quarter" idx="12"/>
          </p:nvPr>
        </p:nvSpPr>
        <p:spPr>
          <a:xfrm>
            <a:off x="155713" y="1371600"/>
            <a:ext cx="8835887" cy="457200"/>
          </a:xfrm>
        </p:spPr>
        <p:txBody>
          <a:bodyPr anchor="ctr">
            <a:noAutofit/>
          </a:bodyPr>
          <a:lstStyle/>
          <a:p>
            <a:pPr marL="0" indent="0">
              <a:buNone/>
            </a:pPr>
            <a:r>
              <a:rPr lang="en-US" dirty="0" smtClean="0"/>
              <a:t>Twelfth Edition</a:t>
            </a:r>
            <a:endParaRPr lang="en-US" dirty="0"/>
          </a:p>
        </p:txBody>
      </p:sp>
      <p:pic>
        <p:nvPicPr>
          <p:cNvPr id="9" name="Picture 4" descr="Book cover im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1828800"/>
            <a:ext cx="3613085" cy="440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ubtitle 6"/>
          <p:cNvSpPr>
            <a:spLocks noGrp="1"/>
          </p:cNvSpPr>
          <p:nvPr>
            <p:ph type="subTitle" idx="1"/>
          </p:nvPr>
        </p:nvSpPr>
        <p:spPr>
          <a:xfrm>
            <a:off x="4055296" y="2286064"/>
            <a:ext cx="4661890" cy="3505135"/>
          </a:xfrm>
        </p:spPr>
        <p:txBody>
          <a:bodyPr>
            <a:normAutofit/>
          </a:bodyPr>
          <a:lstStyle/>
          <a:p>
            <a:pPr>
              <a:buFont typeface="Calibri" pitchFamily="34" charset="0"/>
              <a:buNone/>
              <a:defRPr/>
            </a:pPr>
            <a:r>
              <a:rPr lang="en-US" sz="4000" b="1" dirty="0" smtClean="0"/>
              <a:t>Chapter 21</a:t>
            </a:r>
            <a:endParaRPr lang="en-US" sz="4000" b="1" dirty="0"/>
          </a:p>
          <a:p>
            <a:pPr marL="0" indent="0">
              <a:buFont typeface="Calibri" pitchFamily="34" charset="0"/>
              <a:buNone/>
              <a:defRPr/>
            </a:pPr>
            <a:r>
              <a:rPr lang="en-US" sz="3600" dirty="0"/>
              <a:t>Reproductive Technologies</a:t>
            </a:r>
          </a:p>
        </p:txBody>
      </p:sp>
      <p:sp>
        <p:nvSpPr>
          <p:cNvPr id="8" name="Text Placeholder 8"/>
          <p:cNvSpPr>
            <a:spLocks noGrp="1"/>
          </p:cNvSpPr>
          <p:nvPr>
            <p:ph type="body" sz="quarter" idx="11"/>
          </p:nvPr>
        </p:nvSpPr>
        <p:spPr>
          <a:xfrm>
            <a:off x="472394" y="6355048"/>
            <a:ext cx="8305800" cy="502951"/>
          </a:xfrm>
        </p:spPr>
        <p:txBody>
          <a:bodyPr anchor="ctr">
            <a:noAutofit/>
          </a:bodyPr>
          <a:lstStyle/>
          <a:p>
            <a:pPr marL="0" indent="0" algn="ctr">
              <a:buNone/>
            </a:pPr>
            <a:r>
              <a:rPr lang="en-US" sz="1200" dirty="0"/>
              <a:t>© McGraw-Hill Education. All rights reserved. Authorized only for instructor use in the classroom. No reproduction or further distribution permitted </a:t>
            </a:r>
            <a:r>
              <a:rPr lang="en-US" sz="1200" dirty="0" smtClean="0"/>
              <a:t>without </a:t>
            </a:r>
            <a:r>
              <a:rPr lang="en-US" sz="1200" dirty="0"/>
              <a:t>the prior written consent of McGraw-Hill Education.</a:t>
            </a:r>
          </a:p>
        </p:txBody>
      </p:sp>
    </p:spTree>
    <p:extLst>
      <p:ext uri="{BB962C8B-B14F-4D97-AF65-F5344CB8AC3E}">
        <p14:creationId xmlns:p14="http://schemas.microsoft.com/office/powerpoint/2010/main" val="3441327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Male </a:t>
            </a:r>
            <a:r>
              <a:rPr lang="en-IN" altLang="en-US" dirty="0" smtClean="0"/>
              <a:t>Infertility (2 of 4)</a:t>
            </a:r>
            <a:endParaRPr lang="en-US" dirty="0"/>
          </a:p>
        </p:txBody>
      </p:sp>
      <p:sp>
        <p:nvSpPr>
          <p:cNvPr id="3" name="Content Placeholder 2"/>
          <p:cNvSpPr>
            <a:spLocks noGrp="1"/>
          </p:cNvSpPr>
          <p:nvPr>
            <p:ph sz="quarter" idx="10"/>
          </p:nvPr>
        </p:nvSpPr>
        <p:spPr>
          <a:xfrm>
            <a:off x="457200" y="1485900"/>
            <a:ext cx="8229600" cy="4152900"/>
          </a:xfrm>
        </p:spPr>
        <p:txBody>
          <a:bodyPr/>
          <a:lstStyle/>
          <a:p>
            <a:pPr marL="0" indent="0">
              <a:buNone/>
            </a:pPr>
            <a:r>
              <a:rPr lang="en-US" altLang="en-US" dirty="0"/>
              <a:t>Most cases of male infertility are </a:t>
            </a:r>
            <a:r>
              <a:rPr lang="en-US" altLang="en-US" dirty="0" smtClean="0"/>
              <a:t>genetic.</a:t>
            </a:r>
          </a:p>
          <a:p>
            <a:pPr marL="508000" indent="-508000"/>
            <a:r>
              <a:rPr lang="en-US" altLang="en-US" sz="2400" dirty="0" smtClean="0"/>
              <a:t>Due </a:t>
            </a:r>
            <a:r>
              <a:rPr lang="en-US" altLang="en-US" sz="2400" dirty="0"/>
              <a:t>to small deletions of Y chromosome that remove genes important for </a:t>
            </a:r>
            <a:r>
              <a:rPr lang="en-US" altLang="en-US" sz="2400" dirty="0" smtClean="0"/>
              <a:t>spermatogenesis</a:t>
            </a:r>
          </a:p>
          <a:p>
            <a:pPr marL="508000" indent="-508000"/>
            <a:r>
              <a:rPr lang="en-US" altLang="en-US" sz="2400" dirty="0" smtClean="0"/>
              <a:t>Mutations in genes for androgen receptors or </a:t>
            </a:r>
            <a:r>
              <a:rPr lang="en-IN" altLang="en-US" sz="2400" dirty="0" smtClean="0"/>
              <a:t>protein fertility hormones, or that regulate sperm development</a:t>
            </a:r>
          </a:p>
          <a:p>
            <a:pPr marL="0" indent="0">
              <a:buNone/>
            </a:pPr>
            <a:r>
              <a:rPr lang="en-US" altLang="en-US" dirty="0" smtClean="0"/>
              <a:t>In </a:t>
            </a:r>
            <a:r>
              <a:rPr lang="en-US" altLang="en-US" dirty="0"/>
              <a:t>cases of low sperm count, sperm can be stored frozen, then pooled</a:t>
            </a:r>
            <a:r>
              <a:rPr lang="en-US" altLang="en-US" dirty="0" smtClean="0"/>
              <a:t>.</a:t>
            </a:r>
            <a:endParaRPr lang="en-US" altLang="en-US" dirty="0"/>
          </a:p>
        </p:txBody>
      </p:sp>
    </p:spTree>
    <p:extLst>
      <p:ext uri="{BB962C8B-B14F-4D97-AF65-F5344CB8AC3E}">
        <p14:creationId xmlns:p14="http://schemas.microsoft.com/office/powerpoint/2010/main" val="2214066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Male </a:t>
            </a:r>
            <a:r>
              <a:rPr lang="en-IN" altLang="en-US" dirty="0" smtClean="0"/>
              <a:t>Infertility (3 of 4)</a:t>
            </a:r>
            <a:endParaRPr lang="en-US" dirty="0"/>
          </a:p>
        </p:txBody>
      </p:sp>
      <p:sp>
        <p:nvSpPr>
          <p:cNvPr id="3" name="Content Placeholder 2"/>
          <p:cNvSpPr>
            <a:spLocks noGrp="1"/>
          </p:cNvSpPr>
          <p:nvPr>
            <p:ph sz="quarter" idx="10"/>
          </p:nvPr>
        </p:nvSpPr>
        <p:spPr>
          <a:xfrm>
            <a:off x="457200" y="1485900"/>
            <a:ext cx="8229600" cy="4152900"/>
          </a:xfrm>
        </p:spPr>
        <p:txBody>
          <a:bodyPr/>
          <a:lstStyle/>
          <a:p>
            <a:pPr marL="0" indent="0">
              <a:buNone/>
            </a:pPr>
            <a:r>
              <a:rPr lang="en-US" altLang="en-US" dirty="0"/>
              <a:t>Sperm’s inability to move </a:t>
            </a:r>
            <a:r>
              <a:rPr lang="en-IN" altLang="en-US" dirty="0"/>
              <a:t>may be due to hormone imbalance</a:t>
            </a:r>
          </a:p>
          <a:p>
            <a:pPr marL="0" indent="0">
              <a:buNone/>
            </a:pPr>
            <a:r>
              <a:rPr lang="en-IN" altLang="en-US" dirty="0"/>
              <a:t>Abnormal shapes may reflect impaired apoptosis that removes such sperm</a:t>
            </a:r>
          </a:p>
          <a:p>
            <a:pPr marL="0" indent="0">
              <a:buNone/>
            </a:pPr>
            <a:r>
              <a:rPr lang="en-IN" altLang="en-US" dirty="0"/>
              <a:t>Genetic package of an immobile or abnormally shaped sperm can be injected into an oocyte to </a:t>
            </a:r>
            <a:r>
              <a:rPr lang="en-IN" altLang="en-US" dirty="0" smtClean="0"/>
              <a:t>fertilize</a:t>
            </a:r>
            <a:endParaRPr lang="en-US" altLang="en-US" dirty="0"/>
          </a:p>
        </p:txBody>
      </p:sp>
    </p:spTree>
    <p:extLst>
      <p:ext uri="{BB962C8B-B14F-4D97-AF65-F5344CB8AC3E}">
        <p14:creationId xmlns:p14="http://schemas.microsoft.com/office/powerpoint/2010/main" val="1384186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Male Infertility (4 of 4)</a:t>
            </a:r>
            <a:endParaRPr lang="en-US" dirty="0"/>
          </a:p>
        </p:txBody>
      </p:sp>
      <p:pic>
        <p:nvPicPr>
          <p:cNvPr id="1026" name="Picture 2" descr="In the condition, globozoospermia, the acrosome cap of a sperm is missing. It cannot fertilize an oocyt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73" y="1352550"/>
            <a:ext cx="6026727"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4"/>
          <p:cNvSpPr>
            <a:spLocks noGrp="1"/>
          </p:cNvSpPr>
          <p:nvPr>
            <p:ph sz="quarter" idx="13"/>
          </p:nvPr>
        </p:nvSpPr>
        <p:spPr>
          <a:xfrm>
            <a:off x="2819400" y="6096000"/>
            <a:ext cx="3733800" cy="304800"/>
          </a:xfrm>
        </p:spPr>
        <p:txBody>
          <a:bodyPr/>
          <a:lstStyle/>
          <a:p>
            <a:pPr marL="0" indent="0" algn="ctr">
              <a:buNone/>
            </a:pPr>
            <a:r>
              <a:rPr lang="en-US" sz="1400" dirty="0" smtClean="0"/>
              <a:t>© Tony Brain/SPL/Science Source</a:t>
            </a:r>
            <a:endParaRPr lang="en-US" sz="1400" dirty="0"/>
          </a:p>
        </p:txBody>
      </p:sp>
    </p:spTree>
    <p:extLst>
      <p:ext uri="{BB962C8B-B14F-4D97-AF65-F5344CB8AC3E}">
        <p14:creationId xmlns:p14="http://schemas.microsoft.com/office/powerpoint/2010/main" val="1438027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Female </a:t>
            </a:r>
            <a:r>
              <a:rPr lang="en-US" altLang="en-US" dirty="0" smtClean="0"/>
              <a:t>Infertility (1 of 5)</a:t>
            </a:r>
            <a:endParaRPr lang="en-US" dirty="0"/>
          </a:p>
        </p:txBody>
      </p:sp>
      <p:sp>
        <p:nvSpPr>
          <p:cNvPr id="3" name="Content Placeholder 2"/>
          <p:cNvSpPr>
            <a:spLocks noGrp="1"/>
          </p:cNvSpPr>
          <p:nvPr>
            <p:ph sz="quarter" idx="10"/>
          </p:nvPr>
        </p:nvSpPr>
        <p:spPr>
          <a:xfrm>
            <a:off x="457200" y="1485900"/>
            <a:ext cx="8229600" cy="4229100"/>
          </a:xfrm>
        </p:spPr>
        <p:txBody>
          <a:bodyPr/>
          <a:lstStyle/>
          <a:p>
            <a:pPr marL="0" indent="0">
              <a:buNone/>
            </a:pPr>
            <a:r>
              <a:rPr lang="en-US" altLang="en-US" dirty="0"/>
              <a:t>Abnormalities in any part of the female reproductive system can cause infertility.</a:t>
            </a:r>
          </a:p>
          <a:p>
            <a:pPr marL="0" indent="0">
              <a:buNone/>
            </a:pPr>
            <a:r>
              <a:rPr lang="en-US" altLang="en-US" dirty="0"/>
              <a:t>Many women with subfertility or infertility have irregular menstrual cycles.</a:t>
            </a:r>
          </a:p>
          <a:p>
            <a:pPr marL="508000" lvl="1" indent="-508000"/>
            <a:r>
              <a:rPr lang="en-US" altLang="en-US" dirty="0"/>
              <a:t>This makes it difficult to pinpoint when conception is most likely.	</a:t>
            </a:r>
          </a:p>
          <a:p>
            <a:pPr marL="0" indent="0">
              <a:buNone/>
            </a:pPr>
            <a:r>
              <a:rPr lang="en-US" altLang="en-US" dirty="0"/>
              <a:t>Tracking ovulation cycles aid in determination of the most likely days for conception</a:t>
            </a:r>
            <a:r>
              <a:rPr lang="en-US" altLang="en-US" dirty="0" smtClean="0"/>
              <a:t>.</a:t>
            </a:r>
            <a:endParaRPr lang="en-US" altLang="en-US" dirty="0"/>
          </a:p>
        </p:txBody>
      </p:sp>
    </p:spTree>
    <p:extLst>
      <p:ext uri="{BB962C8B-B14F-4D97-AF65-F5344CB8AC3E}">
        <p14:creationId xmlns:p14="http://schemas.microsoft.com/office/powerpoint/2010/main" val="3686216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Female </a:t>
            </a:r>
            <a:r>
              <a:rPr lang="en-US" altLang="en-US" dirty="0" smtClean="0"/>
              <a:t>Infertility (2 of 5)</a:t>
            </a:r>
            <a:endParaRPr lang="en-US" dirty="0"/>
          </a:p>
        </p:txBody>
      </p:sp>
      <p:sp>
        <p:nvSpPr>
          <p:cNvPr id="3" name="Content Placeholder 2"/>
          <p:cNvSpPr>
            <a:spLocks noGrp="1"/>
          </p:cNvSpPr>
          <p:nvPr>
            <p:ph sz="quarter" idx="10"/>
          </p:nvPr>
        </p:nvSpPr>
        <p:spPr>
          <a:xfrm>
            <a:off x="457200" y="1524000"/>
            <a:ext cx="8229600" cy="3924300"/>
          </a:xfrm>
        </p:spPr>
        <p:txBody>
          <a:bodyPr/>
          <a:lstStyle/>
          <a:p>
            <a:pPr marL="0" indent="0">
              <a:buNone/>
            </a:pPr>
            <a:r>
              <a:rPr lang="en-IN" altLang="en-US" dirty="0"/>
              <a:t>Hormonal imbalance that underlies irregular ovulation could be caused by:</a:t>
            </a:r>
          </a:p>
          <a:p>
            <a:pPr marL="508000" lvl="1" indent="-508000"/>
            <a:r>
              <a:rPr lang="en-IN" altLang="en-US" dirty="0" smtClean="0"/>
              <a:t>Tumor </a:t>
            </a:r>
            <a:r>
              <a:rPr lang="en-IN" altLang="en-US" dirty="0"/>
              <a:t>in the ovary or in the pituitary gland</a:t>
            </a:r>
          </a:p>
          <a:p>
            <a:pPr marL="508000" lvl="1" indent="-508000"/>
            <a:r>
              <a:rPr lang="en-IN" altLang="en-US" dirty="0" smtClean="0"/>
              <a:t>Underactive </a:t>
            </a:r>
            <a:r>
              <a:rPr lang="en-IN" altLang="en-US" dirty="0"/>
              <a:t>thyroid gland</a:t>
            </a:r>
          </a:p>
          <a:p>
            <a:pPr marL="508000" lvl="1" indent="-508000"/>
            <a:r>
              <a:rPr lang="en-IN" altLang="en-US" dirty="0" smtClean="0"/>
              <a:t>Use </a:t>
            </a:r>
            <a:r>
              <a:rPr lang="en-IN" altLang="en-US" dirty="0"/>
              <a:t>of steroid-based drugs</a:t>
            </a:r>
          </a:p>
          <a:p>
            <a:pPr marL="0" indent="0">
              <a:buNone/>
            </a:pPr>
            <a:r>
              <a:rPr lang="en-US" altLang="en-US" dirty="0"/>
              <a:t>Fertility drugs stimulate ovulation but may induce release of multiple </a:t>
            </a:r>
            <a:r>
              <a:rPr lang="en-US" altLang="en-US" dirty="0" smtClean="0"/>
              <a:t>oocytes</a:t>
            </a:r>
            <a:endParaRPr lang="en-US" altLang="en-US" dirty="0"/>
          </a:p>
        </p:txBody>
      </p:sp>
    </p:spTree>
    <p:extLst>
      <p:ext uri="{BB962C8B-B14F-4D97-AF65-F5344CB8AC3E}">
        <p14:creationId xmlns:p14="http://schemas.microsoft.com/office/powerpoint/2010/main" val="3234544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Female </a:t>
            </a:r>
            <a:r>
              <a:rPr lang="en-US" altLang="en-US" dirty="0" smtClean="0"/>
              <a:t>Infertility (3 of 5)</a:t>
            </a:r>
            <a:endParaRPr lang="en-US" dirty="0"/>
          </a:p>
        </p:txBody>
      </p:sp>
      <p:sp>
        <p:nvSpPr>
          <p:cNvPr id="3" name="Content Placeholder 2"/>
          <p:cNvSpPr>
            <a:spLocks noGrp="1"/>
          </p:cNvSpPr>
          <p:nvPr>
            <p:ph sz="quarter" idx="10"/>
          </p:nvPr>
        </p:nvSpPr>
        <p:spPr>
          <a:xfrm>
            <a:off x="457200" y="1485900"/>
            <a:ext cx="8229600" cy="3848100"/>
          </a:xfrm>
        </p:spPr>
        <p:txBody>
          <a:bodyPr/>
          <a:lstStyle/>
          <a:p>
            <a:pPr marL="0" indent="0">
              <a:buNone/>
            </a:pPr>
            <a:r>
              <a:rPr lang="en-IN" altLang="en-US" dirty="0"/>
              <a:t>Woman whose ovaries are inactive or absent can use a donor oocyte for pregnancy</a:t>
            </a:r>
          </a:p>
          <a:p>
            <a:pPr marL="0" indent="0">
              <a:buNone/>
            </a:pPr>
            <a:r>
              <a:rPr lang="en-IN" altLang="en-US" dirty="0"/>
              <a:t>Signs of reduced ovarian reserve are:</a:t>
            </a:r>
          </a:p>
          <a:p>
            <a:pPr marL="508000" lvl="1" indent="-508000"/>
            <a:r>
              <a:rPr lang="en-IN" altLang="en-US" dirty="0"/>
              <a:t>An ovary with too few follicles</a:t>
            </a:r>
          </a:p>
          <a:p>
            <a:pPr marL="508000" lvl="1" indent="-508000"/>
            <a:r>
              <a:rPr lang="en-IN" altLang="en-US" dirty="0"/>
              <a:t>Elevated levels of follicle-stimulating hormone on the third day of the menstrual cycle</a:t>
            </a:r>
            <a:endParaRPr lang="en-US" altLang="en-US" dirty="0"/>
          </a:p>
          <a:p>
            <a:pPr marL="0" indent="0">
              <a:buNone/>
            </a:pPr>
            <a:r>
              <a:rPr lang="en-US" altLang="en-US" dirty="0"/>
              <a:t>Blocked fallopian tubes can result in ectopic pregnancy (tubal pregnancy) </a:t>
            </a:r>
          </a:p>
        </p:txBody>
      </p:sp>
    </p:spTree>
    <p:extLst>
      <p:ext uri="{BB962C8B-B14F-4D97-AF65-F5344CB8AC3E}">
        <p14:creationId xmlns:p14="http://schemas.microsoft.com/office/powerpoint/2010/main" val="2008673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Female </a:t>
            </a:r>
            <a:r>
              <a:rPr lang="en-US" altLang="en-US" dirty="0" smtClean="0"/>
              <a:t>Infertility (4 of 5)</a:t>
            </a:r>
            <a:endParaRPr lang="en-US" dirty="0"/>
          </a:p>
        </p:txBody>
      </p:sp>
      <p:sp>
        <p:nvSpPr>
          <p:cNvPr id="3" name="Content Placeholder 2"/>
          <p:cNvSpPr>
            <a:spLocks noGrp="1"/>
          </p:cNvSpPr>
          <p:nvPr>
            <p:ph sz="quarter" idx="10"/>
          </p:nvPr>
        </p:nvSpPr>
        <p:spPr>
          <a:xfrm>
            <a:off x="457200" y="1485900"/>
            <a:ext cx="8229600" cy="3848100"/>
          </a:xfrm>
        </p:spPr>
        <p:txBody>
          <a:bodyPr/>
          <a:lstStyle/>
          <a:p>
            <a:pPr marL="0" indent="0">
              <a:buNone/>
            </a:pPr>
            <a:r>
              <a:rPr lang="en-US" altLang="en-US" dirty="0"/>
              <a:t>Excess tissue growth in uterine lining may make it inhospitable for an embryo. </a:t>
            </a:r>
          </a:p>
          <a:p>
            <a:pPr marL="508000" lvl="1" indent="-508000"/>
            <a:r>
              <a:rPr lang="en-US" altLang="en-US" dirty="0"/>
              <a:t>Fibroids: Benign tumors</a:t>
            </a:r>
          </a:p>
          <a:p>
            <a:pPr marL="508000" lvl="1" indent="-508000"/>
            <a:r>
              <a:rPr lang="en-US" altLang="en-US" dirty="0"/>
              <a:t>Endometriosis: Buildup of uterine lining</a:t>
            </a:r>
          </a:p>
          <a:p>
            <a:pPr marL="0" indent="0">
              <a:lnSpc>
                <a:spcPct val="90000"/>
              </a:lnSpc>
              <a:buNone/>
            </a:pPr>
            <a:r>
              <a:rPr lang="en-US" altLang="en-US" dirty="0"/>
              <a:t>Secretions in the vagina and cervix may be hostile to sperm.</a:t>
            </a:r>
          </a:p>
          <a:p>
            <a:pPr marL="0" indent="0">
              <a:lnSpc>
                <a:spcPct val="90000"/>
              </a:lnSpc>
              <a:buNone/>
            </a:pPr>
            <a:r>
              <a:rPr lang="en-US" altLang="en-US" dirty="0"/>
              <a:t>Infertility may also result if the oocyte fails to release sperm-attracting </a:t>
            </a:r>
            <a:r>
              <a:rPr lang="en-US" altLang="en-US" dirty="0" smtClean="0"/>
              <a:t>chemicals.</a:t>
            </a:r>
            <a:endParaRPr lang="en-US" altLang="en-US" dirty="0"/>
          </a:p>
        </p:txBody>
      </p:sp>
    </p:spTree>
    <p:extLst>
      <p:ext uri="{BB962C8B-B14F-4D97-AF65-F5344CB8AC3E}">
        <p14:creationId xmlns:p14="http://schemas.microsoft.com/office/powerpoint/2010/main" val="4284179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Female </a:t>
            </a:r>
            <a:r>
              <a:rPr lang="en-US" altLang="en-US" dirty="0" smtClean="0"/>
              <a:t>Infertility (5 of 5)</a:t>
            </a:r>
            <a:endParaRPr lang="en-US" dirty="0"/>
          </a:p>
        </p:txBody>
      </p:sp>
      <p:sp>
        <p:nvSpPr>
          <p:cNvPr id="3" name="Content Placeholder 2"/>
          <p:cNvSpPr>
            <a:spLocks noGrp="1"/>
          </p:cNvSpPr>
          <p:nvPr>
            <p:ph sz="quarter" idx="10"/>
          </p:nvPr>
        </p:nvSpPr>
        <p:spPr>
          <a:xfrm>
            <a:off x="457200" y="1714500"/>
            <a:ext cx="8305800" cy="3619500"/>
          </a:xfrm>
        </p:spPr>
        <p:txBody>
          <a:bodyPr/>
          <a:lstStyle/>
          <a:p>
            <a:pPr marL="0" indent="0">
              <a:lnSpc>
                <a:spcPct val="90000"/>
              </a:lnSpc>
              <a:buNone/>
              <a:defRPr/>
            </a:pPr>
            <a:r>
              <a:rPr lang="en-US" altLang="en-US" dirty="0"/>
              <a:t>Early pregnancy loss due to an abnormal chromosome number is more common in older females.</a:t>
            </a:r>
          </a:p>
          <a:p>
            <a:pPr marL="0" indent="0">
              <a:buNone/>
              <a:defRPr/>
            </a:pPr>
            <a:r>
              <a:rPr lang="en-IN" dirty="0"/>
              <a:t>Losing very early embryos may appear to be infertility.</a:t>
            </a:r>
            <a:endParaRPr lang="en-US" altLang="en-US" dirty="0"/>
          </a:p>
          <a:p>
            <a:pPr marL="508000" lvl="1" indent="-508000">
              <a:lnSpc>
                <a:spcPct val="90000"/>
              </a:lnSpc>
              <a:defRPr/>
            </a:pPr>
            <a:r>
              <a:rPr lang="en-US" altLang="en-US" dirty="0"/>
              <a:t>Bleeding resembles a heavy menstrual </a:t>
            </a:r>
            <a:r>
              <a:rPr lang="en-US" altLang="en-US" dirty="0" smtClean="0"/>
              <a:t>flow.</a:t>
            </a:r>
          </a:p>
        </p:txBody>
      </p:sp>
    </p:spTree>
    <p:extLst>
      <p:ext uri="{BB962C8B-B14F-4D97-AF65-F5344CB8AC3E}">
        <p14:creationId xmlns:p14="http://schemas.microsoft.com/office/powerpoint/2010/main" val="2792969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Sites of Reproductive Problems in the Female</a:t>
            </a:r>
          </a:p>
        </p:txBody>
      </p:sp>
      <p:pic>
        <p:nvPicPr>
          <p:cNvPr id="1028" name="Picture 4" descr="Infertility or subfertility problems in a female can be due to several anatomical and physiological problems, some include hormonal problems.   &#10;"/>
          <p:cNvPicPr>
            <a:picLocks noChangeAspect="1" noChangeArrowheads="1"/>
          </p:cNvPicPr>
          <p:nvPr/>
        </p:nvPicPr>
        <p:blipFill rotWithShape="1">
          <a:blip r:embed="rId3">
            <a:extLst>
              <a:ext uri="{28A0092B-C50C-407E-A947-70E740481C1C}">
                <a14:useLocalDpi xmlns:a14="http://schemas.microsoft.com/office/drawing/2010/main" val="0"/>
              </a:ext>
            </a:extLst>
          </a:blip>
          <a:srcRect l="8255" t="2351" r="6944"/>
          <a:stretch/>
        </p:blipFill>
        <p:spPr bwMode="auto">
          <a:xfrm>
            <a:off x="2504677" y="1524000"/>
            <a:ext cx="4083847" cy="375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0"/>
          </p:nvPr>
        </p:nvSpPr>
        <p:spPr>
          <a:xfrm>
            <a:off x="203200" y="5334000"/>
            <a:ext cx="8686800" cy="1219200"/>
          </a:xfrm>
        </p:spPr>
        <p:txBody>
          <a:bodyPr/>
          <a:lstStyle/>
          <a:p>
            <a:pPr marL="0" indent="0">
              <a:buNone/>
            </a:pPr>
            <a:r>
              <a:rPr lang="en-US" sz="2200" b="1" dirty="0" smtClean="0"/>
              <a:t>Key</a:t>
            </a:r>
          </a:p>
          <a:p>
            <a:pPr marL="508000" indent="-508000"/>
            <a:r>
              <a:rPr lang="en-US" sz="2200" dirty="0" smtClean="0"/>
              <a:t>Infertility</a:t>
            </a:r>
          </a:p>
          <a:p>
            <a:pPr marL="508000" indent="-508000"/>
            <a:r>
              <a:rPr lang="en-US" sz="2200" dirty="0" smtClean="0"/>
              <a:t>Spontaneous abortion</a:t>
            </a:r>
          </a:p>
        </p:txBody>
      </p:sp>
    </p:spTree>
    <p:extLst>
      <p:ext uri="{BB962C8B-B14F-4D97-AF65-F5344CB8AC3E}">
        <p14:creationId xmlns:p14="http://schemas.microsoft.com/office/powerpoint/2010/main" val="3909969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Infertility Tests</a:t>
            </a:r>
            <a:endParaRPr lang="en-US" dirty="0"/>
          </a:p>
        </p:txBody>
      </p:sp>
      <p:sp>
        <p:nvSpPr>
          <p:cNvPr id="3" name="Content Placeholder 2"/>
          <p:cNvSpPr>
            <a:spLocks noGrp="1"/>
          </p:cNvSpPr>
          <p:nvPr>
            <p:ph sz="quarter" idx="10"/>
          </p:nvPr>
        </p:nvSpPr>
        <p:spPr>
          <a:xfrm>
            <a:off x="457200" y="1485900"/>
            <a:ext cx="8229600" cy="4152900"/>
          </a:xfrm>
        </p:spPr>
        <p:txBody>
          <a:bodyPr/>
          <a:lstStyle/>
          <a:p>
            <a:pPr marL="0" indent="0">
              <a:buNone/>
            </a:pPr>
            <a:r>
              <a:rPr lang="en-US" altLang="en-US" dirty="0"/>
              <a:t>The man is checked first, because it is easier, less costly and less painful to obtain sperm than oocytes.</a:t>
            </a:r>
          </a:p>
          <a:p>
            <a:pPr marL="508000" lvl="1" indent="-508000"/>
            <a:r>
              <a:rPr lang="en-US" altLang="en-US" dirty="0"/>
              <a:t>Sperms are checked for number (sperm count) motility and morphology (shape).</a:t>
            </a:r>
          </a:p>
          <a:p>
            <a:pPr marL="0" indent="0">
              <a:buNone/>
            </a:pPr>
            <a:r>
              <a:rPr lang="en-US" altLang="en-US" dirty="0"/>
              <a:t>A gynecologist can then check the female to see if reproductive organs are present and functioning.</a:t>
            </a:r>
          </a:p>
          <a:p>
            <a:pPr marL="0" indent="0">
              <a:buNone/>
            </a:pPr>
            <a:r>
              <a:rPr lang="en-US" altLang="en-US" dirty="0"/>
              <a:t>Psychological factors may also be at play</a:t>
            </a:r>
            <a:r>
              <a:rPr lang="en-US" altLang="en-US" dirty="0" smtClean="0"/>
              <a:t>.</a:t>
            </a:r>
            <a:endParaRPr lang="en-US" altLang="en-US" dirty="0"/>
          </a:p>
        </p:txBody>
      </p:sp>
    </p:spTree>
    <p:extLst>
      <p:ext uri="{BB962C8B-B14F-4D97-AF65-F5344CB8AC3E}">
        <p14:creationId xmlns:p14="http://schemas.microsoft.com/office/powerpoint/2010/main" val="1466489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altLang="en-US" dirty="0"/>
              <a:t>Learning </a:t>
            </a:r>
            <a:r>
              <a:rPr lang="en-IN" altLang="en-US" dirty="0" smtClean="0"/>
              <a:t>Outcomes (1 of 2)</a:t>
            </a:r>
            <a:endParaRPr lang="en-US" dirty="0"/>
          </a:p>
        </p:txBody>
      </p:sp>
      <p:sp>
        <p:nvSpPr>
          <p:cNvPr id="7" name="Content Placeholder 6"/>
          <p:cNvSpPr>
            <a:spLocks noGrp="1"/>
          </p:cNvSpPr>
          <p:nvPr>
            <p:ph sz="quarter" idx="10"/>
          </p:nvPr>
        </p:nvSpPr>
        <p:spPr>
          <a:xfrm>
            <a:off x="457200" y="1219200"/>
            <a:ext cx="8305800" cy="5029200"/>
          </a:xfrm>
        </p:spPr>
        <p:txBody>
          <a:bodyPr/>
          <a:lstStyle/>
          <a:p>
            <a:pPr marL="514350" indent="-514350">
              <a:buFont typeface="+mj-lt"/>
              <a:buAutoNum type="arabicPeriod"/>
            </a:pPr>
            <a:r>
              <a:rPr lang="en-IN" altLang="en-US" dirty="0"/>
              <a:t>Explain how a child can be conceived to provide tissue for an older sibling.</a:t>
            </a:r>
          </a:p>
          <a:p>
            <a:pPr marL="514350" indent="-514350">
              <a:buFont typeface="+mj-lt"/>
              <a:buAutoNum type="arabicPeriod"/>
            </a:pPr>
            <a:r>
              <a:rPr lang="en-IN" altLang="en-US" dirty="0"/>
              <a:t>Define </a:t>
            </a:r>
            <a:r>
              <a:rPr lang="en-IN" altLang="en-US" i="1" dirty="0"/>
              <a:t>assisted reproductive technology (ART).</a:t>
            </a:r>
          </a:p>
          <a:p>
            <a:pPr marL="514350" indent="-514350">
              <a:buFont typeface="+mj-lt"/>
              <a:buAutoNum type="arabicPeriod"/>
            </a:pPr>
            <a:r>
              <a:rPr lang="en-IN" altLang="en-US" dirty="0"/>
              <a:t>Distinguish infertility from subfertility.</a:t>
            </a:r>
          </a:p>
          <a:p>
            <a:pPr marL="514350" indent="-514350">
              <a:buFont typeface="+mj-lt"/>
              <a:buAutoNum type="arabicPeriod"/>
            </a:pPr>
            <a:r>
              <a:rPr lang="en-IN" altLang="en-US" dirty="0"/>
              <a:t>Describe causes of infertility in the male.</a:t>
            </a:r>
          </a:p>
          <a:p>
            <a:pPr marL="514350" indent="-514350">
              <a:buFont typeface="+mj-lt"/>
              <a:buAutoNum type="arabicPeriod"/>
            </a:pPr>
            <a:r>
              <a:rPr lang="en-IN" altLang="en-US" dirty="0"/>
              <a:t>Describe causes of infertility in the female.</a:t>
            </a:r>
          </a:p>
          <a:p>
            <a:pPr marL="514350" indent="-514350">
              <a:buFont typeface="+mj-lt"/>
              <a:buAutoNum type="arabicPeriod"/>
            </a:pPr>
            <a:r>
              <a:rPr lang="en-IN" altLang="en-US" dirty="0"/>
              <a:t>List infertility tests</a:t>
            </a:r>
            <a:r>
              <a:rPr lang="en-IN" altLang="en-US" dirty="0" smtClean="0"/>
              <a:t>.</a:t>
            </a:r>
          </a:p>
          <a:p>
            <a:pPr marL="514350" indent="-514350">
              <a:buFont typeface="+mj-lt"/>
              <a:buAutoNum type="arabicPeriod" startAt="7"/>
            </a:pPr>
            <a:r>
              <a:rPr lang="en-IN" altLang="en-US" dirty="0"/>
              <a:t>Describe ARTs that donate sperm, uterus, or oocyte.</a:t>
            </a:r>
          </a:p>
          <a:p>
            <a:pPr marL="514350" indent="-514350">
              <a:buFont typeface="+mj-lt"/>
              <a:buAutoNum type="arabicPeriod" startAt="7"/>
            </a:pPr>
            <a:r>
              <a:rPr lang="en-IN" altLang="en-US" dirty="0"/>
              <a:t>List the steps of </a:t>
            </a:r>
            <a:r>
              <a:rPr lang="en-IN" altLang="en-US" i="1" dirty="0"/>
              <a:t>in vitro </a:t>
            </a:r>
            <a:r>
              <a:rPr lang="en-IN" altLang="en-US" dirty="0" smtClean="0"/>
              <a:t>fertilization.</a:t>
            </a:r>
          </a:p>
        </p:txBody>
      </p:sp>
    </p:spTree>
    <p:extLst>
      <p:ext uri="{BB962C8B-B14F-4D97-AF65-F5344CB8AC3E}">
        <p14:creationId xmlns:p14="http://schemas.microsoft.com/office/powerpoint/2010/main" val="2205193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Assisted Reproductive Technologies (ARTs</a:t>
            </a:r>
            <a:r>
              <a:rPr lang="en-US" altLang="en-US" dirty="0" smtClean="0"/>
              <a:t>) (1 of 2)</a:t>
            </a:r>
            <a:endParaRPr lang="en-US" dirty="0"/>
          </a:p>
        </p:txBody>
      </p:sp>
      <p:sp>
        <p:nvSpPr>
          <p:cNvPr id="3" name="Content Placeholder 2"/>
          <p:cNvSpPr>
            <a:spLocks noGrp="1"/>
          </p:cNvSpPr>
          <p:nvPr>
            <p:ph sz="quarter" idx="10"/>
          </p:nvPr>
        </p:nvSpPr>
        <p:spPr>
          <a:xfrm>
            <a:off x="457200" y="1638300"/>
            <a:ext cx="8229600" cy="3771900"/>
          </a:xfrm>
        </p:spPr>
        <p:txBody>
          <a:bodyPr/>
          <a:lstStyle/>
          <a:p>
            <a:pPr marL="0" indent="0">
              <a:buNone/>
            </a:pPr>
            <a:r>
              <a:rPr lang="en-US" altLang="en-US" dirty="0"/>
              <a:t>Many people with fertility problems use alternative ways to conceive.</a:t>
            </a:r>
          </a:p>
          <a:p>
            <a:pPr marL="0" indent="0">
              <a:buNone/>
            </a:pPr>
            <a:r>
              <a:rPr lang="en-US" altLang="en-US" dirty="0"/>
              <a:t>Several of the ARTs were developed in nonhuman animals.</a:t>
            </a:r>
          </a:p>
          <a:p>
            <a:pPr marL="0" indent="0">
              <a:buNone/>
            </a:pPr>
            <a:r>
              <a:rPr lang="en-US" altLang="en-US" dirty="0"/>
              <a:t>In the U.S., about 1% of the 4 million births each year are from ARTs</a:t>
            </a:r>
            <a:r>
              <a:rPr lang="en-US" altLang="en-US" dirty="0" smtClean="0"/>
              <a:t>.</a:t>
            </a:r>
            <a:endParaRPr lang="en-US" altLang="en-US" dirty="0"/>
          </a:p>
        </p:txBody>
      </p:sp>
    </p:spTree>
    <p:extLst>
      <p:ext uri="{BB962C8B-B14F-4D97-AF65-F5344CB8AC3E}">
        <p14:creationId xmlns:p14="http://schemas.microsoft.com/office/powerpoint/2010/main" val="3823807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smtClean="0"/>
              <a:t>Assisted </a:t>
            </a:r>
            <a:r>
              <a:rPr lang="en-US" altLang="en-US" dirty="0"/>
              <a:t>Reproductive Technologies (ARTs</a:t>
            </a:r>
            <a:r>
              <a:rPr lang="en-US" altLang="en-US" dirty="0" smtClean="0"/>
              <a:t>) (2 of 2)</a:t>
            </a:r>
            <a:endParaRPr lang="en-US" dirty="0"/>
          </a:p>
        </p:txBody>
      </p:sp>
      <p:sp>
        <p:nvSpPr>
          <p:cNvPr id="3" name="Content Placeholder 2"/>
          <p:cNvSpPr>
            <a:spLocks noGrp="1"/>
          </p:cNvSpPr>
          <p:nvPr>
            <p:ph sz="quarter" idx="10"/>
          </p:nvPr>
        </p:nvSpPr>
        <p:spPr>
          <a:xfrm>
            <a:off x="457200" y="1485900"/>
            <a:ext cx="8229600" cy="4076700"/>
          </a:xfrm>
        </p:spPr>
        <p:txBody>
          <a:bodyPr/>
          <a:lstStyle/>
          <a:p>
            <a:pPr marL="0" indent="0">
              <a:lnSpc>
                <a:spcPct val="90000"/>
              </a:lnSpc>
              <a:buNone/>
            </a:pPr>
            <a:r>
              <a:rPr lang="en-US" altLang="en-US" dirty="0"/>
              <a:t>Examples:</a:t>
            </a:r>
          </a:p>
          <a:p>
            <a:pPr marL="508000" lvl="1" indent="-508000">
              <a:lnSpc>
                <a:spcPct val="90000"/>
              </a:lnSpc>
            </a:pPr>
            <a:r>
              <a:rPr lang="en-US" altLang="en-US" b="1" dirty="0"/>
              <a:t>Intrauterine insemination </a:t>
            </a:r>
            <a:r>
              <a:rPr lang="en-US" altLang="en-US" dirty="0"/>
              <a:t>(</a:t>
            </a:r>
            <a:r>
              <a:rPr lang="en-US" altLang="en-US" b="1" dirty="0"/>
              <a:t>IUI</a:t>
            </a:r>
            <a:r>
              <a:rPr lang="en-US" altLang="en-US" dirty="0"/>
              <a:t>)</a:t>
            </a:r>
          </a:p>
          <a:p>
            <a:pPr marL="508000" lvl="1" indent="-508000">
              <a:lnSpc>
                <a:spcPct val="90000"/>
              </a:lnSpc>
            </a:pPr>
            <a:r>
              <a:rPr lang="en-US" altLang="en-US" dirty="0"/>
              <a:t>Surrogate motherhood</a:t>
            </a:r>
          </a:p>
          <a:p>
            <a:pPr marL="508000" lvl="1" indent="-508000">
              <a:lnSpc>
                <a:spcPct val="90000"/>
              </a:lnSpc>
            </a:pPr>
            <a:r>
              <a:rPr lang="en-US" altLang="en-US" b="1" i="1" dirty="0"/>
              <a:t>In vitro</a:t>
            </a:r>
            <a:r>
              <a:rPr lang="en-US" altLang="en-US" b="1" dirty="0"/>
              <a:t> fertilization (IVF)</a:t>
            </a:r>
          </a:p>
          <a:p>
            <a:pPr marL="508000" lvl="1" indent="-508000">
              <a:lnSpc>
                <a:spcPct val="90000"/>
              </a:lnSpc>
            </a:pPr>
            <a:r>
              <a:rPr lang="en-US" altLang="en-US" b="1" dirty="0"/>
              <a:t>Gamete </a:t>
            </a:r>
            <a:r>
              <a:rPr lang="en-US" altLang="en-US" b="1" dirty="0" err="1"/>
              <a:t>intrafallopian</a:t>
            </a:r>
            <a:r>
              <a:rPr lang="en-US" altLang="en-US" b="1" dirty="0"/>
              <a:t> transfer </a:t>
            </a:r>
            <a:r>
              <a:rPr lang="en-US" altLang="en-US" dirty="0"/>
              <a:t>(</a:t>
            </a:r>
            <a:r>
              <a:rPr lang="en-US" altLang="en-US" b="1" dirty="0"/>
              <a:t>GIFT</a:t>
            </a:r>
            <a:r>
              <a:rPr lang="en-US" altLang="en-US" dirty="0"/>
              <a:t>)</a:t>
            </a:r>
          </a:p>
          <a:p>
            <a:pPr marL="508000" lvl="1" indent="-508000">
              <a:lnSpc>
                <a:spcPct val="90000"/>
              </a:lnSpc>
            </a:pPr>
            <a:r>
              <a:rPr lang="en-US" altLang="en-US" b="1" dirty="0"/>
              <a:t>Zygote </a:t>
            </a:r>
            <a:r>
              <a:rPr lang="en-US" altLang="en-US" b="1" dirty="0" err="1"/>
              <a:t>intrafallopian</a:t>
            </a:r>
            <a:r>
              <a:rPr lang="en-US" altLang="en-US" b="1" dirty="0"/>
              <a:t> transfer </a:t>
            </a:r>
            <a:r>
              <a:rPr lang="en-US" altLang="en-US" dirty="0"/>
              <a:t>(</a:t>
            </a:r>
            <a:r>
              <a:rPr lang="en-US" altLang="en-US" b="1" dirty="0"/>
              <a:t>ZIFT</a:t>
            </a:r>
            <a:r>
              <a:rPr lang="en-US" altLang="en-US" dirty="0"/>
              <a:t>)</a:t>
            </a:r>
          </a:p>
          <a:p>
            <a:pPr marL="508000" lvl="1" indent="-508000">
              <a:lnSpc>
                <a:spcPct val="90000"/>
              </a:lnSpc>
            </a:pPr>
            <a:r>
              <a:rPr lang="en-US" altLang="en-US" dirty="0"/>
              <a:t>Oocyte banking and donation</a:t>
            </a:r>
          </a:p>
          <a:p>
            <a:pPr marL="508000" lvl="1" indent="-508000">
              <a:lnSpc>
                <a:spcPct val="90000"/>
              </a:lnSpc>
            </a:pPr>
            <a:r>
              <a:rPr lang="en-US" altLang="en-US" b="1" dirty="0"/>
              <a:t>Preimplantation genetic diagnosis </a:t>
            </a:r>
            <a:r>
              <a:rPr lang="en-US" altLang="en-US" dirty="0"/>
              <a:t>(</a:t>
            </a:r>
            <a:r>
              <a:rPr lang="en-US" altLang="en-US" b="1" dirty="0"/>
              <a:t>PGD</a:t>
            </a:r>
            <a:r>
              <a:rPr lang="en-US" altLang="en-US" dirty="0"/>
              <a:t>)</a:t>
            </a:r>
          </a:p>
          <a:p>
            <a:pPr marL="508000" lvl="1" indent="-508000">
              <a:lnSpc>
                <a:spcPct val="90000"/>
              </a:lnSpc>
            </a:pPr>
            <a:r>
              <a:rPr lang="en-IN" altLang="en-US" b="1" dirty="0"/>
              <a:t>Sequential polar body analysis</a:t>
            </a:r>
            <a:endParaRPr lang="en-US" dirty="0"/>
          </a:p>
        </p:txBody>
      </p:sp>
    </p:spTree>
    <p:extLst>
      <p:ext uri="{BB962C8B-B14F-4D97-AF65-F5344CB8AC3E}">
        <p14:creationId xmlns:p14="http://schemas.microsoft.com/office/powerpoint/2010/main" val="4007955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Landmarks in Reproductive </a:t>
            </a:r>
            <a:r>
              <a:rPr lang="en-US" dirty="0" smtClean="0"/>
              <a:t>Technology (1 of 3)</a:t>
            </a:r>
            <a:endParaRPr lang="en-US" dirty="0"/>
          </a:p>
        </p:txBody>
      </p:sp>
      <p:sp>
        <p:nvSpPr>
          <p:cNvPr id="9" name="Content Placeholder 5"/>
          <p:cNvSpPr>
            <a:spLocks noGrp="1"/>
          </p:cNvSpPr>
          <p:nvPr>
            <p:ph sz="quarter" idx="13"/>
          </p:nvPr>
        </p:nvSpPr>
        <p:spPr>
          <a:xfrm>
            <a:off x="304800" y="1524000"/>
            <a:ext cx="8382000" cy="457200"/>
          </a:xfrm>
        </p:spPr>
        <p:txBody>
          <a:bodyPr/>
          <a:lstStyle/>
          <a:p>
            <a:pPr marL="0" indent="0" algn="ctr">
              <a:buNone/>
            </a:pPr>
            <a:r>
              <a:rPr lang="en-US" sz="2400" dirty="0" smtClean="0"/>
              <a:t>Technology Timeline</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816397073"/>
              </p:ext>
            </p:extLst>
          </p:nvPr>
        </p:nvGraphicFramePr>
        <p:xfrm>
          <a:off x="381000" y="2057400"/>
          <a:ext cx="8305800" cy="3989990"/>
        </p:xfrm>
        <a:graphic>
          <a:graphicData uri="http://schemas.openxmlformats.org/drawingml/2006/table">
            <a:tbl>
              <a:tblPr firstRow="1" bandRow="1">
                <a:tableStyleId>{5940675A-B579-460E-94D1-54222C63F5DA}</a:tableStyleId>
              </a:tblPr>
              <a:tblGrid>
                <a:gridCol w="845961"/>
                <a:gridCol w="4183239"/>
                <a:gridCol w="3276600"/>
              </a:tblGrid>
              <a:tr h="332390">
                <a:tc>
                  <a:txBody>
                    <a:bodyPr/>
                    <a:lstStyle/>
                    <a:p>
                      <a:pPr lvl="1"/>
                      <a:endParaRPr lang="en-US" sz="1200" dirty="0">
                        <a:latin typeface="Verdana" pitchFamily="34" charset="0"/>
                        <a:ea typeface="Verdana" pitchFamily="34" charset="0"/>
                        <a:cs typeface="Verdana" pitchFamily="34" charset="0"/>
                      </a:endParaRPr>
                    </a:p>
                  </a:txBody>
                  <a:tcPr anchor="ctr"/>
                </a:tc>
                <a:tc>
                  <a:txBody>
                    <a:bodyPr/>
                    <a:lstStyle/>
                    <a:p>
                      <a:pPr lvl="1" algn="ctr"/>
                      <a:r>
                        <a:rPr lang="en-US" sz="1200" b="1" dirty="0" smtClean="0">
                          <a:latin typeface="Verdana" pitchFamily="34" charset="0"/>
                          <a:ea typeface="Verdana" pitchFamily="34" charset="0"/>
                          <a:cs typeface="Verdana" pitchFamily="34" charset="0"/>
                        </a:rPr>
                        <a:t>In Nonhuman Animals</a:t>
                      </a:r>
                      <a:endParaRPr lang="en-US" sz="1200" b="1" dirty="0">
                        <a:latin typeface="Verdana" pitchFamily="34" charset="0"/>
                        <a:ea typeface="Verdana" pitchFamily="34" charset="0"/>
                        <a:cs typeface="Verdana" pitchFamily="34" charset="0"/>
                      </a:endParaRPr>
                    </a:p>
                  </a:txBody>
                  <a:tcPr anchor="ctr"/>
                </a:tc>
                <a:tc>
                  <a:txBody>
                    <a:bodyPr/>
                    <a:lstStyle/>
                    <a:p>
                      <a:pPr lvl="1" algn="ctr"/>
                      <a:r>
                        <a:rPr lang="en-US" sz="1200" b="1" dirty="0" smtClean="0">
                          <a:latin typeface="Verdana" pitchFamily="34" charset="0"/>
                          <a:ea typeface="Verdana" pitchFamily="34" charset="0"/>
                          <a:cs typeface="Verdana" pitchFamily="34" charset="0"/>
                        </a:rPr>
                        <a:t>In Humans</a:t>
                      </a:r>
                      <a:endParaRPr lang="en-US" sz="1200" b="1" dirty="0">
                        <a:latin typeface="Verdana" pitchFamily="34" charset="0"/>
                        <a:ea typeface="Verdana" pitchFamily="34" charset="0"/>
                        <a:cs typeface="Verdana" pitchFamily="34" charset="0"/>
                      </a:endParaRPr>
                    </a:p>
                  </a:txBody>
                  <a:tcPr anchor="ctr"/>
                </a:tc>
              </a:tr>
              <a:tr h="124810">
                <a:tc>
                  <a:txBody>
                    <a:bodyPr/>
                    <a:lstStyle/>
                    <a:p>
                      <a:pPr lvl="0" algn="l"/>
                      <a:r>
                        <a:rPr lang="en-US" sz="1200" b="1" dirty="0" smtClean="0">
                          <a:latin typeface="Verdana" pitchFamily="34" charset="0"/>
                          <a:ea typeface="Verdana" pitchFamily="34" charset="0"/>
                          <a:cs typeface="Verdana" pitchFamily="34" charset="0"/>
                        </a:rPr>
                        <a:t>1782</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100"/>
                        </a:spcBef>
                        <a:spcAft>
                          <a:spcPts val="100"/>
                        </a:spcAft>
                      </a:pPr>
                      <a:r>
                        <a:rPr lang="en-US" sz="1200" dirty="0" smtClean="0">
                          <a:latin typeface="Verdana" pitchFamily="34" charset="0"/>
                          <a:ea typeface="Verdana" pitchFamily="34" charset="0"/>
                          <a:cs typeface="Verdana" pitchFamily="34" charset="0"/>
                        </a:rPr>
                        <a:t>Intrauterine insemination(IUI) in dogs</a:t>
                      </a:r>
                      <a:endParaRPr lang="en-US" sz="1200" dirty="0">
                        <a:latin typeface="Verdana" pitchFamily="34" charset="0"/>
                        <a:ea typeface="Verdana" pitchFamily="34" charset="0"/>
                        <a:cs typeface="Verdana" pitchFamily="34" charset="0"/>
                      </a:endParaRPr>
                    </a:p>
                  </a:txBody>
                  <a:tcPr anchor="ctr"/>
                </a:tc>
                <a:tc>
                  <a:txBody>
                    <a:bodyPr/>
                    <a:lstStyle/>
                    <a:p>
                      <a:pPr lvl="1" algn="l"/>
                      <a:endParaRPr lang="en-US" sz="1200" dirty="0">
                        <a:latin typeface="Verdana" pitchFamily="34" charset="0"/>
                        <a:ea typeface="Verdana" pitchFamily="34" charset="0"/>
                        <a:cs typeface="Verdana" pitchFamily="34" charset="0"/>
                      </a:endParaRPr>
                    </a:p>
                  </a:txBody>
                  <a:tcPr anchor="ctr"/>
                </a:tc>
              </a:tr>
              <a:tr h="0">
                <a:tc>
                  <a:txBody>
                    <a:bodyPr/>
                    <a:lstStyle/>
                    <a:p>
                      <a:pPr lvl="0" algn="l"/>
                      <a:r>
                        <a:rPr lang="en-US" sz="1200" b="1" dirty="0" smtClean="0">
                          <a:latin typeface="Verdana" pitchFamily="34" charset="0"/>
                          <a:ea typeface="Verdana" pitchFamily="34" charset="0"/>
                          <a:cs typeface="Verdana" pitchFamily="34" charset="0"/>
                        </a:rPr>
                        <a:t>1790</a:t>
                      </a:r>
                      <a:endParaRPr lang="en-US" sz="1200" b="1" dirty="0">
                        <a:latin typeface="Verdana" pitchFamily="34" charset="0"/>
                        <a:ea typeface="Verdana" pitchFamily="34" charset="0"/>
                        <a:cs typeface="Verdana" pitchFamily="34" charset="0"/>
                      </a:endParaRPr>
                    </a:p>
                  </a:txBody>
                  <a:tcPr anchor="ctr"/>
                </a:tc>
                <a:tc>
                  <a:txBody>
                    <a:bodyPr/>
                    <a:lstStyle/>
                    <a:p>
                      <a:pPr lvl="1" algn="l">
                        <a:spcBef>
                          <a:spcPts val="100"/>
                        </a:spcBef>
                        <a:spcAft>
                          <a:spcPts val="100"/>
                        </a:spcAft>
                      </a:pPr>
                      <a:endParaRPr lang="en-US" sz="1200" dirty="0">
                        <a:latin typeface="Verdana" pitchFamily="34" charset="0"/>
                        <a:ea typeface="Verdana" pitchFamily="34" charset="0"/>
                        <a:cs typeface="Verdana" pitchFamily="34" charset="0"/>
                      </a:endParaRPr>
                    </a:p>
                  </a:txBody>
                  <a:tcPr anchor="ctr"/>
                </a:tc>
                <a:tc>
                  <a:txBody>
                    <a:bodyPr/>
                    <a:lstStyle/>
                    <a:p>
                      <a:pPr marL="0" lvl="1" indent="0" algn="l"/>
                      <a:r>
                        <a:rPr lang="en-US" sz="1200" kern="1200" dirty="0" smtClean="0">
                          <a:solidFill>
                            <a:schemeClr val="tx1"/>
                          </a:solidFill>
                          <a:effectLst/>
                          <a:latin typeface="Verdana" pitchFamily="34" charset="0"/>
                          <a:ea typeface="Verdana" pitchFamily="34" charset="0"/>
                          <a:cs typeface="Verdana" pitchFamily="34" charset="0"/>
                        </a:rPr>
                        <a:t>Pregnancy reported from IUI</a:t>
                      </a:r>
                      <a:endParaRPr lang="en-US" sz="1200" dirty="0">
                        <a:latin typeface="Verdana" pitchFamily="34" charset="0"/>
                        <a:ea typeface="Verdana" pitchFamily="34" charset="0"/>
                        <a:cs typeface="Verdana" pitchFamily="34" charset="0"/>
                      </a:endParaRPr>
                    </a:p>
                  </a:txBody>
                  <a:tcPr anchor="ctr"/>
                </a:tc>
              </a:tr>
              <a:tr h="0">
                <a:tc>
                  <a:txBody>
                    <a:bodyPr/>
                    <a:lstStyle/>
                    <a:p>
                      <a:pPr lvl="0" algn="l"/>
                      <a:r>
                        <a:rPr lang="en-US" sz="1200" b="1" dirty="0" smtClean="0">
                          <a:latin typeface="Verdana" pitchFamily="34" charset="0"/>
                          <a:ea typeface="Verdana" pitchFamily="34" charset="0"/>
                          <a:cs typeface="Verdana" pitchFamily="34" charset="0"/>
                        </a:rPr>
                        <a:t>1890s</a:t>
                      </a:r>
                      <a:endParaRPr lang="en-US" sz="1200" b="1" dirty="0">
                        <a:latin typeface="Verdana" pitchFamily="34" charset="0"/>
                        <a:ea typeface="Verdana" pitchFamily="34" charset="0"/>
                        <a:cs typeface="Verdana" pitchFamily="34" charset="0"/>
                      </a:endParaRPr>
                    </a:p>
                  </a:txBody>
                  <a:tcPr anchor="ctr"/>
                </a:tc>
                <a:tc>
                  <a:txBody>
                    <a:bodyPr/>
                    <a:lstStyle/>
                    <a:p>
                      <a:pPr marL="0" marR="0" lvl="1" indent="0" algn="l">
                        <a:spcBef>
                          <a:spcPts val="100"/>
                        </a:spcBef>
                        <a:spcAft>
                          <a:spcPts val="100"/>
                        </a:spcAft>
                      </a:pPr>
                      <a:r>
                        <a:rPr lang="en-US" sz="1200" spc="50" dirty="0" smtClean="0">
                          <a:solidFill>
                            <a:srgbClr val="16121D"/>
                          </a:solidFill>
                          <a:effectLst/>
                          <a:latin typeface="Verdana" pitchFamily="34" charset="0"/>
                          <a:ea typeface="Verdana" pitchFamily="34" charset="0"/>
                          <a:cs typeface="Verdana" pitchFamily="34" charset="0"/>
                        </a:rPr>
                        <a:t> Birth </a:t>
                      </a:r>
                      <a:r>
                        <a:rPr lang="en-US" sz="1200" spc="50" dirty="0">
                          <a:solidFill>
                            <a:srgbClr val="16121D"/>
                          </a:solidFill>
                          <a:effectLst/>
                          <a:latin typeface="Verdana" pitchFamily="34" charset="0"/>
                          <a:ea typeface="Verdana" pitchFamily="34" charset="0"/>
                          <a:cs typeface="Verdana" pitchFamily="34" charset="0"/>
                        </a:rPr>
                        <a:t>from embryo transplantation in rabbits</a:t>
                      </a:r>
                      <a:endParaRPr lang="en-US" sz="1200" dirty="0">
                        <a:effectLst/>
                        <a:latin typeface="Verdana" pitchFamily="34" charset="0"/>
                        <a:ea typeface="Verdana" pitchFamily="34" charset="0"/>
                        <a:cs typeface="Verdana" pitchFamily="34" charset="0"/>
                      </a:endParaRPr>
                    </a:p>
                  </a:txBody>
                  <a:tcPr marL="0" marR="0" marT="0" marB="0" anchor="ctr"/>
                </a:tc>
                <a:tc>
                  <a:txBody>
                    <a:bodyPr/>
                    <a:lstStyle/>
                    <a:p>
                      <a:pPr marL="0" marR="0" lvl="1" indent="0" algn="l">
                        <a:spcBef>
                          <a:spcPts val="0"/>
                        </a:spcBef>
                        <a:spcAft>
                          <a:spcPts val="0"/>
                        </a:spcAft>
                      </a:pPr>
                      <a:r>
                        <a:rPr lang="en-US" sz="1200" spc="30" dirty="0" smtClean="0">
                          <a:solidFill>
                            <a:srgbClr val="16121D"/>
                          </a:solidFill>
                          <a:effectLst/>
                          <a:latin typeface="Verdana" pitchFamily="34" charset="0"/>
                          <a:ea typeface="Verdana" pitchFamily="34" charset="0"/>
                          <a:cs typeface="Verdana" pitchFamily="34" charset="0"/>
                        </a:rPr>
                        <a:t>  IUI </a:t>
                      </a:r>
                      <a:r>
                        <a:rPr lang="en-US" sz="1200" spc="30" dirty="0">
                          <a:solidFill>
                            <a:srgbClr val="16121D"/>
                          </a:solidFill>
                          <a:effectLst/>
                          <a:latin typeface="Verdana" pitchFamily="34" charset="0"/>
                          <a:ea typeface="Verdana" pitchFamily="34" charset="0"/>
                          <a:cs typeface="Verdana" pitchFamily="34" charset="0"/>
                        </a:rPr>
                        <a:t>by donor</a:t>
                      </a:r>
                      <a:endParaRPr lang="en-US" sz="1200" dirty="0">
                        <a:effectLst/>
                        <a:latin typeface="Verdana" pitchFamily="34" charset="0"/>
                        <a:ea typeface="Verdana" pitchFamily="34" charset="0"/>
                        <a:cs typeface="Verdana" pitchFamily="34" charset="0"/>
                      </a:endParaRPr>
                    </a:p>
                  </a:txBody>
                  <a:tcPr marL="0" marR="0" marT="0" marB="0" anchor="ctr"/>
                </a:tc>
              </a:tr>
              <a:tr h="140050">
                <a:tc>
                  <a:txBody>
                    <a:bodyPr/>
                    <a:lstStyle/>
                    <a:p>
                      <a:pPr lvl="0" algn="l"/>
                      <a:r>
                        <a:rPr lang="en-US" sz="1200" b="1" dirty="0" smtClean="0">
                          <a:latin typeface="Verdana" pitchFamily="34" charset="0"/>
                          <a:ea typeface="Verdana" pitchFamily="34" charset="0"/>
                          <a:cs typeface="Verdana" pitchFamily="34" charset="0"/>
                        </a:rPr>
                        <a:t>1949</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100"/>
                        </a:spcBef>
                        <a:spcAft>
                          <a:spcPts val="100"/>
                        </a:spcAft>
                      </a:pPr>
                      <a:r>
                        <a:rPr lang="en-US" sz="1200" kern="1200" dirty="0" smtClean="0">
                          <a:solidFill>
                            <a:schemeClr val="tx1"/>
                          </a:solidFill>
                          <a:effectLst/>
                          <a:latin typeface="Verdana" pitchFamily="34" charset="0"/>
                          <a:ea typeface="Verdana" pitchFamily="34" charset="0"/>
                          <a:cs typeface="Verdana" pitchFamily="34" charset="0"/>
                        </a:rPr>
                        <a:t>Cryoprotectant enables safe freezing of animal sperm</a:t>
                      </a:r>
                      <a:endParaRPr lang="en-US" sz="1200" dirty="0">
                        <a:latin typeface="Verdana" pitchFamily="34" charset="0"/>
                        <a:ea typeface="Verdana" pitchFamily="34" charset="0"/>
                        <a:cs typeface="Verdana" pitchFamily="34" charset="0"/>
                      </a:endParaRPr>
                    </a:p>
                  </a:txBody>
                  <a:tcPr anchor="ctr"/>
                </a:tc>
                <a:tc>
                  <a:txBody>
                    <a:bodyPr/>
                    <a:lstStyle/>
                    <a:p>
                      <a:pPr lvl="1" algn="l"/>
                      <a:endParaRPr lang="en-US" sz="1200" dirty="0">
                        <a:latin typeface="Verdana" pitchFamily="34" charset="0"/>
                        <a:ea typeface="Verdana" pitchFamily="34" charset="0"/>
                        <a:cs typeface="Verdana" pitchFamily="34" charset="0"/>
                      </a:endParaRPr>
                    </a:p>
                  </a:txBody>
                  <a:tcPr anchor="ctr"/>
                </a:tc>
              </a:tr>
              <a:tr h="0">
                <a:tc>
                  <a:txBody>
                    <a:bodyPr/>
                    <a:lstStyle/>
                    <a:p>
                      <a:pPr lvl="0" algn="l"/>
                      <a:r>
                        <a:rPr lang="en-US" sz="1200" b="1" dirty="0" smtClean="0">
                          <a:latin typeface="Verdana" pitchFamily="34" charset="0"/>
                          <a:ea typeface="Verdana" pitchFamily="34" charset="0"/>
                          <a:cs typeface="Verdana" pitchFamily="34" charset="0"/>
                        </a:rPr>
                        <a:t>1951</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100"/>
                        </a:spcBef>
                        <a:spcAft>
                          <a:spcPts val="100"/>
                        </a:spcAft>
                      </a:pPr>
                      <a:r>
                        <a:rPr lang="en-US" sz="1200" kern="1200" dirty="0" smtClean="0">
                          <a:solidFill>
                            <a:schemeClr val="tx1"/>
                          </a:solidFill>
                          <a:effectLst/>
                          <a:latin typeface="Verdana" pitchFamily="34" charset="0"/>
                          <a:ea typeface="Verdana" pitchFamily="34" charset="0"/>
                          <a:cs typeface="Verdana" pitchFamily="34" charset="0"/>
                        </a:rPr>
                        <a:t>First calf born after embryo transplantation</a:t>
                      </a:r>
                      <a:endParaRPr lang="en-US" sz="1200" dirty="0">
                        <a:latin typeface="Verdana" pitchFamily="34" charset="0"/>
                        <a:ea typeface="Verdana" pitchFamily="34" charset="0"/>
                        <a:cs typeface="Verdana" pitchFamily="34" charset="0"/>
                      </a:endParaRPr>
                    </a:p>
                  </a:txBody>
                  <a:tcPr anchor="ctr"/>
                </a:tc>
                <a:tc>
                  <a:txBody>
                    <a:bodyPr/>
                    <a:lstStyle/>
                    <a:p>
                      <a:pPr lvl="1" algn="l"/>
                      <a:endParaRPr lang="en-US" sz="1200" dirty="0">
                        <a:latin typeface="Verdana" pitchFamily="34" charset="0"/>
                        <a:ea typeface="Verdana" pitchFamily="34" charset="0"/>
                        <a:cs typeface="Verdana" pitchFamily="34" charset="0"/>
                      </a:endParaRPr>
                    </a:p>
                  </a:txBody>
                  <a:tcPr anchor="ctr"/>
                </a:tc>
              </a:tr>
              <a:tr h="124810">
                <a:tc>
                  <a:txBody>
                    <a:bodyPr/>
                    <a:lstStyle/>
                    <a:p>
                      <a:pPr lvl="0" algn="l"/>
                      <a:r>
                        <a:rPr lang="en-US" sz="1200" b="1" dirty="0" smtClean="0">
                          <a:latin typeface="Verdana" pitchFamily="34" charset="0"/>
                          <a:ea typeface="Verdana" pitchFamily="34" charset="0"/>
                          <a:cs typeface="Verdana" pitchFamily="34" charset="0"/>
                        </a:rPr>
                        <a:t>1952</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100"/>
                        </a:spcBef>
                        <a:spcAft>
                          <a:spcPts val="100"/>
                        </a:spcAft>
                      </a:pPr>
                      <a:r>
                        <a:rPr lang="en-US" sz="1200" kern="1200" dirty="0" smtClean="0">
                          <a:solidFill>
                            <a:schemeClr val="tx1"/>
                          </a:solidFill>
                          <a:effectLst/>
                          <a:latin typeface="Verdana" pitchFamily="34" charset="0"/>
                          <a:ea typeface="Verdana" pitchFamily="34" charset="0"/>
                          <a:cs typeface="Verdana" pitchFamily="34" charset="0"/>
                        </a:rPr>
                        <a:t>Live calf born after insemination with frozen sperm</a:t>
                      </a:r>
                      <a:endParaRPr lang="en-US" sz="1200" dirty="0">
                        <a:latin typeface="Verdana" pitchFamily="34" charset="0"/>
                        <a:ea typeface="Verdana" pitchFamily="34" charset="0"/>
                        <a:cs typeface="Verdana" pitchFamily="34" charset="0"/>
                      </a:endParaRPr>
                    </a:p>
                  </a:txBody>
                  <a:tcPr anchor="ctr"/>
                </a:tc>
                <a:tc>
                  <a:txBody>
                    <a:bodyPr/>
                    <a:lstStyle/>
                    <a:p>
                      <a:pPr lvl="1" algn="l"/>
                      <a:endParaRPr lang="en-US" sz="1200" dirty="0">
                        <a:latin typeface="Verdana" pitchFamily="34" charset="0"/>
                        <a:ea typeface="Verdana" pitchFamily="34" charset="0"/>
                        <a:cs typeface="Verdana" pitchFamily="34" charset="0"/>
                      </a:endParaRPr>
                    </a:p>
                  </a:txBody>
                  <a:tcPr anchor="ctr"/>
                </a:tc>
              </a:tr>
              <a:tr h="0">
                <a:tc>
                  <a:txBody>
                    <a:bodyPr/>
                    <a:lstStyle/>
                    <a:p>
                      <a:pPr lvl="0" algn="l"/>
                      <a:r>
                        <a:rPr lang="en-US" sz="1200" b="1" dirty="0" smtClean="0">
                          <a:latin typeface="Verdana" pitchFamily="34" charset="0"/>
                          <a:ea typeface="Verdana" pitchFamily="34" charset="0"/>
                          <a:cs typeface="Verdana" pitchFamily="34" charset="0"/>
                        </a:rPr>
                        <a:t>1953</a:t>
                      </a:r>
                      <a:endParaRPr lang="en-US" sz="1200" b="1" dirty="0">
                        <a:latin typeface="Verdana" pitchFamily="34" charset="0"/>
                        <a:ea typeface="Verdana" pitchFamily="34" charset="0"/>
                        <a:cs typeface="Verdana" pitchFamily="34" charset="0"/>
                      </a:endParaRPr>
                    </a:p>
                  </a:txBody>
                  <a:tcPr anchor="ctr"/>
                </a:tc>
                <a:tc>
                  <a:txBody>
                    <a:bodyPr/>
                    <a:lstStyle/>
                    <a:p>
                      <a:pPr lvl="1" algn="l">
                        <a:spcBef>
                          <a:spcPts val="100"/>
                        </a:spcBef>
                        <a:spcAft>
                          <a:spcPts val="100"/>
                        </a:spcAft>
                      </a:pPr>
                      <a:endParaRPr lang="en-US" sz="1200" dirty="0">
                        <a:latin typeface="Verdana" pitchFamily="34" charset="0"/>
                        <a:ea typeface="Verdana" pitchFamily="34" charset="0"/>
                        <a:cs typeface="Verdana" pitchFamily="34" charset="0"/>
                      </a:endParaRPr>
                    </a:p>
                  </a:txBody>
                  <a:tcPr anchor="ctr"/>
                </a:tc>
                <a:tc>
                  <a:txBody>
                    <a:bodyPr/>
                    <a:lstStyle/>
                    <a:p>
                      <a:pPr marL="0" lvl="1" indent="0" algn="l"/>
                      <a:r>
                        <a:rPr lang="en-US" sz="1200" kern="1200" dirty="0" smtClean="0">
                          <a:solidFill>
                            <a:schemeClr val="tx1"/>
                          </a:solidFill>
                          <a:effectLst/>
                          <a:latin typeface="Verdana" pitchFamily="34" charset="0"/>
                          <a:ea typeface="Verdana" pitchFamily="34" charset="0"/>
                          <a:cs typeface="Verdana" pitchFamily="34" charset="0"/>
                        </a:rPr>
                        <a:t>First reported pregnancy after insemination with frozen sperm</a:t>
                      </a:r>
                      <a:endParaRPr lang="en-US" sz="1200" dirty="0">
                        <a:latin typeface="Verdana" pitchFamily="34" charset="0"/>
                        <a:ea typeface="Verdana" pitchFamily="34" charset="0"/>
                        <a:cs typeface="Verdana" pitchFamily="34" charset="0"/>
                      </a:endParaRPr>
                    </a:p>
                  </a:txBody>
                  <a:tcPr anchor="ctr"/>
                </a:tc>
              </a:tr>
              <a:tr h="0">
                <a:tc>
                  <a:txBody>
                    <a:bodyPr/>
                    <a:lstStyle/>
                    <a:p>
                      <a:pPr lvl="0" algn="l">
                        <a:spcBef>
                          <a:spcPts val="100"/>
                        </a:spcBef>
                        <a:spcAft>
                          <a:spcPts val="100"/>
                        </a:spcAft>
                      </a:pPr>
                      <a:r>
                        <a:rPr lang="en-US" sz="1200" b="1" dirty="0" smtClean="0">
                          <a:latin typeface="Verdana" pitchFamily="34" charset="0"/>
                          <a:ea typeface="Verdana" pitchFamily="34" charset="0"/>
                          <a:cs typeface="Verdana" pitchFamily="34" charset="0"/>
                        </a:rPr>
                        <a:t>1959</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Live rabbit offspring produced from IVF</a:t>
                      </a:r>
                      <a:endParaRPr lang="en-US" sz="1200" dirty="0">
                        <a:latin typeface="Verdana" pitchFamily="34" charset="0"/>
                        <a:ea typeface="Verdana" pitchFamily="34" charset="0"/>
                        <a:cs typeface="Verdana" pitchFamily="34" charset="0"/>
                      </a:endParaRPr>
                    </a:p>
                  </a:txBody>
                  <a:tcPr anchor="ctr"/>
                </a:tc>
                <a:tc>
                  <a:txBody>
                    <a:bodyPr/>
                    <a:lstStyle/>
                    <a:p>
                      <a:pPr marL="0" lvl="1" indent="0" algn="l"/>
                      <a:endParaRPr lang="en-US" sz="1200" dirty="0">
                        <a:latin typeface="Verdana" pitchFamily="34" charset="0"/>
                        <a:ea typeface="Verdana" pitchFamily="34" charset="0"/>
                        <a:cs typeface="Verdana" pitchFamily="34" charset="0"/>
                      </a:endParaRPr>
                    </a:p>
                  </a:txBody>
                  <a:tcPr anchor="ctr"/>
                </a:tc>
              </a:tr>
              <a:tr h="0">
                <a:tc>
                  <a:txBody>
                    <a:bodyPr/>
                    <a:lstStyle/>
                    <a:p>
                      <a:pPr lvl="0" algn="l">
                        <a:spcBef>
                          <a:spcPts val="100"/>
                        </a:spcBef>
                        <a:spcAft>
                          <a:spcPts val="100"/>
                        </a:spcAft>
                      </a:pPr>
                      <a:r>
                        <a:rPr lang="en-US" sz="1200" b="1" dirty="0" smtClean="0">
                          <a:latin typeface="Verdana" pitchFamily="34" charset="0"/>
                          <a:ea typeface="Verdana" pitchFamily="34" charset="0"/>
                          <a:cs typeface="Verdana" pitchFamily="34" charset="0"/>
                        </a:rPr>
                        <a:t>1972</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Live offspring from frozen mouse embryos</a:t>
                      </a:r>
                      <a:endParaRPr lang="en-US" sz="1200" dirty="0">
                        <a:latin typeface="Verdana" pitchFamily="34" charset="0"/>
                        <a:ea typeface="Verdana" pitchFamily="34" charset="0"/>
                        <a:cs typeface="Verdana" pitchFamily="34" charset="0"/>
                      </a:endParaRPr>
                    </a:p>
                  </a:txBody>
                  <a:tcPr anchor="ctr"/>
                </a:tc>
                <a:tc>
                  <a:txBody>
                    <a:bodyPr/>
                    <a:lstStyle/>
                    <a:p>
                      <a:pPr marL="0" lvl="1" indent="0" algn="l"/>
                      <a:endParaRPr lang="en-US" sz="1200" dirty="0">
                        <a:latin typeface="Verdana" pitchFamily="34" charset="0"/>
                        <a:ea typeface="Verdana" pitchFamily="34" charset="0"/>
                        <a:cs typeface="Verdana" pitchFamily="34" charset="0"/>
                      </a:endParaRPr>
                    </a:p>
                  </a:txBody>
                  <a:tcPr anchor="ctr"/>
                </a:tc>
              </a:tr>
              <a:tr h="292450">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1976</a:t>
                      </a:r>
                      <a:endParaRPr lang="en-US" sz="1200" b="1" dirty="0">
                        <a:latin typeface="Verdana" pitchFamily="34" charset="0"/>
                        <a:ea typeface="Verdana" pitchFamily="34" charset="0"/>
                        <a:cs typeface="Verdana" pitchFamily="34" charset="0"/>
                      </a:endParaRPr>
                    </a:p>
                  </a:txBody>
                  <a:tcPr anchor="ctr"/>
                </a:tc>
                <a:tc>
                  <a:txBody>
                    <a:bodyPr/>
                    <a:lstStyle/>
                    <a:p>
                      <a:pPr marL="58738" marR="0" lvl="1" indent="-58738" algn="l">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 Intracytoplasmic sperm injection (ICSI) in hamsters</a:t>
                      </a:r>
                      <a:endParaRPr lang="en-US" sz="1200" dirty="0">
                        <a:effectLst/>
                        <a:latin typeface="Verdana" pitchFamily="34" charset="0"/>
                        <a:ea typeface="Verdana" pitchFamily="34" charset="0"/>
                        <a:cs typeface="Verdana" pitchFamily="34" charset="0"/>
                      </a:endParaRPr>
                    </a:p>
                  </a:txBody>
                  <a:tcPr marL="0" marR="0" marT="0" marB="0" anchor="ctr"/>
                </a:tc>
                <a:tc>
                  <a:txBody>
                    <a:bodyPr/>
                    <a:lstStyle/>
                    <a:p>
                      <a:pPr marL="58738" marR="0" lvl="1" indent="-58738" algn="l">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 First reported commercial  surrogate motherhood arrangement in the United States</a:t>
                      </a:r>
                      <a:endParaRPr lang="en-US" sz="1200" dirty="0">
                        <a:effectLst/>
                        <a:latin typeface="Verdana" pitchFamily="34" charset="0"/>
                        <a:ea typeface="Verdana" pitchFamily="34" charset="0"/>
                        <a:cs typeface="Verdana" pitchFamily="34" charset="0"/>
                      </a:endParaRPr>
                    </a:p>
                  </a:txBody>
                  <a:tcPr marL="0" marR="0" marT="0" marB="0" anchor="ctr"/>
                </a:tc>
              </a:tr>
              <a:tr h="124810">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1978</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Transplantation of ovaries between cows</a:t>
                      </a:r>
                      <a:endParaRPr lang="en-US" sz="1200"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Baby born after IVF in United Kingdom</a:t>
                      </a:r>
                      <a:endParaRPr lang="en-US" sz="12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870053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Landmarks in Reproductive </a:t>
            </a:r>
            <a:r>
              <a:rPr lang="en-US" dirty="0" smtClean="0"/>
              <a:t>Technology (2 of 3)</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29481983"/>
              </p:ext>
            </p:extLst>
          </p:nvPr>
        </p:nvGraphicFramePr>
        <p:xfrm>
          <a:off x="457200" y="1664050"/>
          <a:ext cx="8305800" cy="4203350"/>
        </p:xfrm>
        <a:graphic>
          <a:graphicData uri="http://schemas.openxmlformats.org/drawingml/2006/table">
            <a:tbl>
              <a:tblPr firstRow="1" bandRow="1">
                <a:tableStyleId>{5940675A-B579-460E-94D1-54222C63F5DA}</a:tableStyleId>
              </a:tblPr>
              <a:tblGrid>
                <a:gridCol w="845961"/>
                <a:gridCol w="3497439"/>
                <a:gridCol w="3962400"/>
              </a:tblGrid>
              <a:tr h="332390">
                <a:tc>
                  <a:txBody>
                    <a:bodyPr/>
                    <a:lstStyle/>
                    <a:p>
                      <a:pPr lvl="1">
                        <a:spcBef>
                          <a:spcPts val="24"/>
                        </a:spcBef>
                        <a:spcAft>
                          <a:spcPts val="24"/>
                        </a:spcAft>
                      </a:pPr>
                      <a:endParaRPr lang="en-US" sz="1200" dirty="0">
                        <a:latin typeface="Verdana" pitchFamily="34" charset="0"/>
                        <a:ea typeface="Verdana" pitchFamily="34" charset="0"/>
                        <a:cs typeface="Verdana" pitchFamily="34" charset="0"/>
                      </a:endParaRPr>
                    </a:p>
                  </a:txBody>
                  <a:tcPr anchor="ctr"/>
                </a:tc>
                <a:tc>
                  <a:txBody>
                    <a:bodyPr/>
                    <a:lstStyle/>
                    <a:p>
                      <a:pPr lvl="1" algn="ctr">
                        <a:spcBef>
                          <a:spcPts val="24"/>
                        </a:spcBef>
                        <a:spcAft>
                          <a:spcPts val="24"/>
                        </a:spcAft>
                      </a:pPr>
                      <a:r>
                        <a:rPr lang="en-US" sz="1200" b="1" dirty="0" smtClean="0">
                          <a:latin typeface="Verdana" pitchFamily="34" charset="0"/>
                          <a:ea typeface="Verdana" pitchFamily="34" charset="0"/>
                          <a:cs typeface="Verdana" pitchFamily="34" charset="0"/>
                        </a:rPr>
                        <a:t>In Nonhuman Animals</a:t>
                      </a:r>
                      <a:endParaRPr lang="en-US" sz="1200" b="1" dirty="0">
                        <a:latin typeface="Verdana" pitchFamily="34" charset="0"/>
                        <a:ea typeface="Verdana" pitchFamily="34" charset="0"/>
                        <a:cs typeface="Verdana" pitchFamily="34" charset="0"/>
                      </a:endParaRPr>
                    </a:p>
                  </a:txBody>
                  <a:tcPr anchor="ctr"/>
                </a:tc>
                <a:tc>
                  <a:txBody>
                    <a:bodyPr/>
                    <a:lstStyle/>
                    <a:p>
                      <a:pPr lvl="1" algn="ctr">
                        <a:spcBef>
                          <a:spcPts val="24"/>
                        </a:spcBef>
                        <a:spcAft>
                          <a:spcPts val="24"/>
                        </a:spcAft>
                      </a:pPr>
                      <a:r>
                        <a:rPr lang="en-US" sz="1200" b="1" dirty="0" smtClean="0">
                          <a:latin typeface="Verdana" pitchFamily="34" charset="0"/>
                          <a:ea typeface="Verdana" pitchFamily="34" charset="0"/>
                          <a:cs typeface="Verdana" pitchFamily="34" charset="0"/>
                        </a:rPr>
                        <a:t>In Humans</a:t>
                      </a:r>
                      <a:endParaRPr lang="en-US" sz="1200" b="1" dirty="0">
                        <a:latin typeface="Verdana" pitchFamily="34" charset="0"/>
                        <a:ea typeface="Verdana" pitchFamily="34" charset="0"/>
                        <a:cs typeface="Verdana" pitchFamily="34" charset="0"/>
                      </a:endParaRPr>
                    </a:p>
                  </a:txBody>
                  <a:tcPr anchor="ctr"/>
                </a:tc>
              </a:tr>
              <a:tr h="124810">
                <a:tc>
                  <a:txBody>
                    <a:bodyPr/>
                    <a:lstStyle/>
                    <a:p>
                      <a:pPr lvl="0" algn="ctr">
                        <a:spcBef>
                          <a:spcPts val="24"/>
                        </a:spcBef>
                        <a:spcAft>
                          <a:spcPts val="24"/>
                        </a:spcAft>
                      </a:pPr>
                      <a:r>
                        <a:rPr lang="en-US" sz="1200" b="1" dirty="0" smtClean="0">
                          <a:latin typeface="Verdana" pitchFamily="34" charset="0"/>
                          <a:ea typeface="Verdana" pitchFamily="34" charset="0"/>
                          <a:cs typeface="Verdana" pitchFamily="34" charset="0"/>
                        </a:rPr>
                        <a:t>1980</a:t>
                      </a:r>
                      <a:endParaRPr lang="en-US" sz="1200" b="1" dirty="0">
                        <a:latin typeface="Verdana" pitchFamily="34" charset="0"/>
                        <a:ea typeface="Verdana" pitchFamily="34" charset="0"/>
                        <a:cs typeface="Verdana" pitchFamily="34" charset="0"/>
                      </a:endParaRPr>
                    </a:p>
                  </a:txBody>
                  <a:tcPr anchor="ctr"/>
                </a:tc>
                <a:tc>
                  <a:txBody>
                    <a:bodyPr/>
                    <a:lstStyle/>
                    <a:p>
                      <a:pPr lvl="1" algn="l">
                        <a:spcBef>
                          <a:spcPts val="24"/>
                        </a:spcBef>
                        <a:spcAft>
                          <a:spcPts val="24"/>
                        </a:spcAft>
                      </a:pPr>
                      <a:endParaRPr lang="en-US" sz="1200" dirty="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Baby born after IVF in Australia</a:t>
                      </a:r>
                      <a:endParaRPr lang="en-US" sz="1200" dirty="0">
                        <a:latin typeface="Verdana" pitchFamily="34" charset="0"/>
                        <a:ea typeface="Verdana" pitchFamily="34" charset="0"/>
                        <a:cs typeface="Verdana" pitchFamily="34" charset="0"/>
                      </a:endParaRPr>
                    </a:p>
                  </a:txBody>
                  <a:tcPr anchor="ctr"/>
                </a:tc>
              </a:tr>
              <a:tr h="0">
                <a:tc>
                  <a:txBody>
                    <a:bodyPr/>
                    <a:lstStyle/>
                    <a:p>
                      <a:pPr lvl="0" algn="ctr">
                        <a:spcBef>
                          <a:spcPts val="24"/>
                        </a:spcBef>
                        <a:spcAft>
                          <a:spcPts val="24"/>
                        </a:spcAft>
                      </a:pPr>
                      <a:r>
                        <a:rPr lang="en-US" sz="1200" b="1" dirty="0" smtClean="0">
                          <a:latin typeface="Verdana" pitchFamily="34" charset="0"/>
                          <a:ea typeface="Verdana" pitchFamily="34" charset="0"/>
                          <a:cs typeface="Verdana" pitchFamily="34" charset="0"/>
                        </a:rPr>
                        <a:t>1981</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Calf born after IVF</a:t>
                      </a:r>
                      <a:endParaRPr lang="en-US" sz="1200" dirty="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Baby born after IVF in United States</a:t>
                      </a:r>
                      <a:endParaRPr lang="en-US" sz="1200" dirty="0">
                        <a:latin typeface="Verdana" pitchFamily="34" charset="0"/>
                        <a:ea typeface="Verdana" pitchFamily="34" charset="0"/>
                        <a:cs typeface="Verdana" pitchFamily="34" charset="0"/>
                      </a:endParaRPr>
                    </a:p>
                  </a:txBody>
                  <a:tcPr anchor="ctr"/>
                </a:tc>
              </a:tr>
              <a:tr h="0">
                <a:tc>
                  <a:txBody>
                    <a:bodyPr/>
                    <a:lstStyle/>
                    <a:p>
                      <a:pPr lvl="0" algn="ctr">
                        <a:spcBef>
                          <a:spcPts val="24"/>
                        </a:spcBef>
                        <a:spcAft>
                          <a:spcPts val="24"/>
                        </a:spcAft>
                      </a:pPr>
                      <a:r>
                        <a:rPr lang="en-US" sz="1200" b="1" dirty="0" smtClean="0">
                          <a:latin typeface="Verdana" pitchFamily="34" charset="0"/>
                          <a:ea typeface="Verdana" pitchFamily="34" charset="0"/>
                          <a:cs typeface="Verdana" pitchFamily="34" charset="0"/>
                        </a:rPr>
                        <a:t>1982</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r>
                        <a:rPr lang="en-US" sz="1200" kern="1200" dirty="0" smtClean="0">
                          <a:solidFill>
                            <a:schemeClr val="tx1"/>
                          </a:solidFill>
                          <a:effectLst/>
                          <a:latin typeface="Verdana" pitchFamily="34" charset="0"/>
                          <a:ea typeface="Verdana" pitchFamily="34" charset="0"/>
                          <a:cs typeface="Verdana" pitchFamily="34" charset="0"/>
                        </a:rPr>
                        <a:t>Sexing of embryos in rabbits</a:t>
                      </a:r>
                    </a:p>
                  </a:txBody>
                  <a:tcPr anchor="ctr"/>
                </a:tc>
                <a:tc>
                  <a:txBody>
                    <a:bodyPr/>
                    <a:lstStyle/>
                    <a:p>
                      <a:pPr lvl="1">
                        <a:spcBef>
                          <a:spcPts val="24"/>
                        </a:spcBef>
                        <a:spcAft>
                          <a:spcPts val="24"/>
                        </a:spcAft>
                      </a:pPr>
                      <a:endParaRPr lang="en-US" sz="1200" dirty="0">
                        <a:latin typeface="Verdana" pitchFamily="34" charset="0"/>
                        <a:ea typeface="Verdana" pitchFamily="34" charset="0"/>
                        <a:cs typeface="Verdana" pitchFamily="34" charset="0"/>
                      </a:endParaRPr>
                    </a:p>
                  </a:txBody>
                  <a:tcPr anchor="ctr"/>
                </a:tc>
              </a:tr>
              <a:tr h="0">
                <a:tc>
                  <a:txBody>
                    <a:bodyPr/>
                    <a:lstStyle/>
                    <a:p>
                      <a:pPr lvl="0" algn="ctr">
                        <a:spcBef>
                          <a:spcPts val="24"/>
                        </a:spcBef>
                        <a:spcAft>
                          <a:spcPts val="24"/>
                        </a:spcAft>
                      </a:pPr>
                      <a:endParaRPr lang="en-US" sz="1200" b="1" dirty="0">
                        <a:latin typeface="Verdana" pitchFamily="34" charset="0"/>
                        <a:ea typeface="Verdana" pitchFamily="34" charset="0"/>
                        <a:cs typeface="Verdana" pitchFamily="34" charset="0"/>
                      </a:endParaRPr>
                    </a:p>
                  </a:txBody>
                  <a:tcPr anchor="ctr"/>
                </a:tc>
                <a:tc>
                  <a:txBody>
                    <a:bodyPr/>
                    <a:lstStyle/>
                    <a:p>
                      <a:pPr marL="0" marR="0" lvl="1" indent="0" algn="l" defTabSz="914400" rtl="0" eaLnBrk="1" fontAlgn="auto" latinLnBrk="0" hangingPunct="1">
                        <a:lnSpc>
                          <a:spcPct val="100000"/>
                        </a:lnSpc>
                        <a:spcBef>
                          <a:spcPts val="24"/>
                        </a:spcBef>
                        <a:spcAft>
                          <a:spcPts val="24"/>
                        </a:spcAft>
                        <a:buClrTx/>
                        <a:buSzTx/>
                        <a:buFontTx/>
                        <a:buNone/>
                        <a:tabLst/>
                        <a:defRPr/>
                      </a:pPr>
                      <a:r>
                        <a:rPr lang="en-US" sz="1200" kern="1200" dirty="0" smtClean="0">
                          <a:solidFill>
                            <a:schemeClr val="tx1"/>
                          </a:solidFill>
                          <a:effectLst/>
                          <a:latin typeface="Verdana" pitchFamily="34" charset="0"/>
                          <a:ea typeface="Verdana" pitchFamily="34" charset="0"/>
                          <a:cs typeface="Verdana" pitchFamily="34" charset="0"/>
                        </a:rPr>
                        <a:t>Cattle embryos split to produce genetically identical twins</a:t>
                      </a:r>
                      <a:endParaRPr lang="en-US" sz="1200" dirty="0" smtClean="0">
                        <a:latin typeface="Verdana" pitchFamily="34" charset="0"/>
                        <a:ea typeface="Verdana" pitchFamily="34" charset="0"/>
                        <a:cs typeface="Verdana" pitchFamily="34" charset="0"/>
                      </a:endParaRPr>
                    </a:p>
                  </a:txBody>
                  <a:tcPr anchor="ctr"/>
                </a:tc>
                <a:tc>
                  <a:txBody>
                    <a:bodyPr/>
                    <a:lstStyle/>
                    <a:p>
                      <a:pPr lvl="1">
                        <a:spcBef>
                          <a:spcPts val="24"/>
                        </a:spcBef>
                        <a:spcAft>
                          <a:spcPts val="24"/>
                        </a:spcAft>
                      </a:pPr>
                      <a:endParaRPr lang="en-US" sz="1200" dirty="0">
                        <a:latin typeface="Verdana" pitchFamily="34" charset="0"/>
                        <a:ea typeface="Verdana" pitchFamily="34" charset="0"/>
                        <a:cs typeface="Verdana" pitchFamily="34" charset="0"/>
                      </a:endParaRPr>
                    </a:p>
                  </a:txBody>
                  <a:tcPr anchor="ctr"/>
                </a:tc>
              </a:tr>
              <a:tr h="0">
                <a:tc>
                  <a:txBody>
                    <a:bodyPr/>
                    <a:lstStyle/>
                    <a:p>
                      <a:pPr lvl="0" algn="ctr">
                        <a:spcBef>
                          <a:spcPts val="24"/>
                        </a:spcBef>
                        <a:spcAft>
                          <a:spcPts val="24"/>
                        </a:spcAft>
                      </a:pPr>
                      <a:r>
                        <a:rPr lang="en-US" sz="1200" b="1" dirty="0" smtClean="0">
                          <a:latin typeface="Verdana" pitchFamily="34" charset="0"/>
                          <a:ea typeface="Verdana" pitchFamily="34" charset="0"/>
                          <a:cs typeface="Verdana" pitchFamily="34" charset="0"/>
                        </a:rPr>
                        <a:t>1983</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endParaRPr lang="en-US" sz="1200" dirty="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Embryo transfer after uterine lavage</a:t>
                      </a:r>
                      <a:endParaRPr lang="en-US" sz="1200" dirty="0">
                        <a:latin typeface="Verdana" pitchFamily="34" charset="0"/>
                        <a:ea typeface="Verdana" pitchFamily="34" charset="0"/>
                        <a:cs typeface="Verdana" pitchFamily="34" charset="0"/>
                      </a:endParaRPr>
                    </a:p>
                  </a:txBody>
                  <a:tcPr anchor="ctr"/>
                </a:tc>
              </a:tr>
              <a:tr h="141849">
                <a:tc>
                  <a:txBody>
                    <a:bodyPr/>
                    <a:lstStyle/>
                    <a:p>
                      <a:pPr lvl="0" algn="ctr">
                        <a:spcBef>
                          <a:spcPts val="24"/>
                        </a:spcBef>
                        <a:spcAft>
                          <a:spcPts val="24"/>
                        </a:spcAft>
                      </a:pPr>
                      <a:r>
                        <a:rPr lang="en-US" sz="1200" b="1" dirty="0" smtClean="0">
                          <a:latin typeface="Verdana" pitchFamily="34" charset="0"/>
                          <a:ea typeface="Verdana" pitchFamily="34" charset="0"/>
                          <a:cs typeface="Verdana" pitchFamily="34" charset="0"/>
                        </a:rPr>
                        <a:t>1984</a:t>
                      </a:r>
                      <a:endParaRPr lang="en-US" sz="1200" b="1" dirty="0">
                        <a:latin typeface="Verdana" pitchFamily="34" charset="0"/>
                        <a:ea typeface="Verdana" pitchFamily="34" charset="0"/>
                        <a:cs typeface="Verdana" pitchFamily="34" charset="0"/>
                      </a:endParaRPr>
                    </a:p>
                  </a:txBody>
                  <a:tcPr anchor="ctr"/>
                </a:tc>
                <a:tc>
                  <a:txBody>
                    <a:bodyPr/>
                    <a:lstStyle/>
                    <a:p>
                      <a:pPr lvl="1" algn="l">
                        <a:spcBef>
                          <a:spcPts val="24"/>
                        </a:spcBef>
                        <a:spcAft>
                          <a:spcPts val="24"/>
                        </a:spcAft>
                      </a:pPr>
                      <a:endParaRPr lang="en-US" sz="1200" dirty="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Baby born in Australia from frozen and thawed embryo </a:t>
                      </a:r>
                      <a:endParaRPr lang="en-US" sz="1200" dirty="0">
                        <a:latin typeface="Verdana" pitchFamily="34" charset="0"/>
                        <a:ea typeface="Verdana" pitchFamily="34" charset="0"/>
                        <a:cs typeface="Verdana" pitchFamily="34" charset="0"/>
                      </a:endParaRPr>
                    </a:p>
                  </a:txBody>
                  <a:tcPr anchor="ctr"/>
                </a:tc>
              </a:tr>
              <a:tr h="294249">
                <a:tc>
                  <a:txBody>
                    <a:bodyPr/>
                    <a:lstStyle/>
                    <a:p>
                      <a:pPr lvl="0" algn="ctr">
                        <a:spcBef>
                          <a:spcPts val="24"/>
                        </a:spcBef>
                        <a:spcAft>
                          <a:spcPts val="24"/>
                        </a:spcAft>
                      </a:pPr>
                      <a:r>
                        <a:rPr lang="en-US" sz="1200" b="1" dirty="0" smtClean="0">
                          <a:latin typeface="Verdana" pitchFamily="34" charset="0"/>
                          <a:ea typeface="Verdana" pitchFamily="34" charset="0"/>
                          <a:cs typeface="Verdana" pitchFamily="34" charset="0"/>
                        </a:rPr>
                        <a:t>1985</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endParaRPr lang="en-US" sz="1200" dirty="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Baby born after gamete </a:t>
                      </a:r>
                      <a:r>
                        <a:rPr lang="en-US" sz="1200" dirty="0" err="1" smtClean="0">
                          <a:latin typeface="Verdana" pitchFamily="34" charset="0"/>
                          <a:ea typeface="Verdana" pitchFamily="34" charset="0"/>
                          <a:cs typeface="Verdana" pitchFamily="34" charset="0"/>
                        </a:rPr>
                        <a:t>intrafallopian</a:t>
                      </a:r>
                      <a:r>
                        <a:rPr lang="en-US" sz="1200" dirty="0" smtClean="0">
                          <a:latin typeface="Verdana" pitchFamily="34" charset="0"/>
                          <a:ea typeface="Verdana" pitchFamily="34" charset="0"/>
                          <a:cs typeface="Verdana" pitchFamily="34" charset="0"/>
                        </a:rPr>
                        <a:t> transfer (GIFT)</a:t>
                      </a:r>
                    </a:p>
                  </a:txBody>
                  <a:tcPr anchor="ctr"/>
                </a:tc>
              </a:tr>
              <a:tr h="294249">
                <a:tc>
                  <a:txBody>
                    <a:bodyPr/>
                    <a:lstStyle/>
                    <a:p>
                      <a:pPr lvl="0" algn="ctr">
                        <a:spcBef>
                          <a:spcPts val="24"/>
                        </a:spcBef>
                        <a:spcAft>
                          <a:spcPts val="24"/>
                        </a:spcAft>
                      </a:pP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endParaRPr lang="en-US" sz="1200" dirty="0">
                        <a:latin typeface="Verdana" pitchFamily="34" charset="0"/>
                        <a:ea typeface="Verdana" pitchFamily="34" charset="0"/>
                        <a:cs typeface="Verdana" pitchFamily="34" charset="0"/>
                      </a:endParaRPr>
                    </a:p>
                  </a:txBody>
                  <a:tcPr anchor="ctr"/>
                </a:tc>
                <a:tc>
                  <a:txBody>
                    <a:bodyPr/>
                    <a:lstStyle/>
                    <a:p>
                      <a:pPr marL="0" marR="0" lvl="1" indent="0" algn="l" defTabSz="914400" rtl="0" eaLnBrk="1" fontAlgn="auto" latinLnBrk="0" hangingPunct="1">
                        <a:lnSpc>
                          <a:spcPct val="100000"/>
                        </a:lnSpc>
                        <a:spcBef>
                          <a:spcPts val="24"/>
                        </a:spcBef>
                        <a:spcAft>
                          <a:spcPts val="24"/>
                        </a:spcAft>
                        <a:buClrTx/>
                        <a:buSzTx/>
                        <a:buFontTx/>
                        <a:buNone/>
                        <a:tabLst/>
                        <a:defRPr/>
                      </a:pPr>
                      <a:r>
                        <a:rPr lang="en-US" sz="1200" dirty="0" smtClean="0">
                          <a:latin typeface="Verdana" pitchFamily="34" charset="0"/>
                          <a:ea typeface="Verdana" pitchFamily="34" charset="0"/>
                          <a:cs typeface="Verdana" pitchFamily="34" charset="0"/>
                        </a:rPr>
                        <a:t>First reported gestational-only surrogacy arrangement in the United States</a:t>
                      </a:r>
                    </a:p>
                  </a:txBody>
                  <a:tcPr anchor="ctr"/>
                </a:tc>
              </a:tr>
              <a:tr h="126609">
                <a:tc>
                  <a:txBody>
                    <a:bodyPr/>
                    <a:lstStyle/>
                    <a:p>
                      <a:pPr lvl="0" algn="ctr">
                        <a:spcBef>
                          <a:spcPts val="24"/>
                        </a:spcBef>
                        <a:spcAft>
                          <a:spcPts val="24"/>
                        </a:spcAft>
                      </a:pPr>
                      <a:r>
                        <a:rPr lang="en-US" sz="1200" b="1" dirty="0" smtClean="0">
                          <a:latin typeface="Verdana" pitchFamily="34" charset="0"/>
                          <a:ea typeface="Verdana" pitchFamily="34" charset="0"/>
                          <a:cs typeface="Verdana" pitchFamily="34" charset="0"/>
                        </a:rPr>
                        <a:t>1986</a:t>
                      </a:r>
                      <a:endParaRPr lang="en-US" sz="1200" b="1" dirty="0">
                        <a:latin typeface="Verdana" pitchFamily="34" charset="0"/>
                        <a:ea typeface="Verdana" pitchFamily="34" charset="0"/>
                        <a:cs typeface="Verdana" pitchFamily="34" charset="0"/>
                      </a:endParaRPr>
                    </a:p>
                  </a:txBody>
                  <a:tcPr anchor="ctr"/>
                </a:tc>
                <a:tc>
                  <a:txBody>
                    <a:bodyPr/>
                    <a:lstStyle/>
                    <a:p>
                      <a:pPr marL="58738" marR="0" lvl="1" indent="-58738" algn="l">
                        <a:spcBef>
                          <a:spcPts val="24"/>
                        </a:spcBef>
                        <a:spcAft>
                          <a:spcPts val="24"/>
                        </a:spcAft>
                      </a:pPr>
                      <a:endParaRPr lang="en-US" sz="1200" dirty="0">
                        <a:effectLst/>
                        <a:latin typeface="Verdana" pitchFamily="34" charset="0"/>
                        <a:ea typeface="Verdana" pitchFamily="34" charset="0"/>
                        <a:cs typeface="Verdana" pitchFamily="34" charset="0"/>
                      </a:endParaRPr>
                    </a:p>
                  </a:txBody>
                  <a:tcPr marL="0" marR="0" marT="0" marB="0" anchor="ctr"/>
                </a:tc>
                <a:tc>
                  <a:txBody>
                    <a:bodyPr/>
                    <a:lstStyle/>
                    <a:p>
                      <a:pPr marL="58738" marR="0" lvl="1" indent="0">
                        <a:spcBef>
                          <a:spcPts val="24"/>
                        </a:spcBef>
                        <a:spcAft>
                          <a:spcPts val="24"/>
                        </a:spcAft>
                      </a:pPr>
                      <a:r>
                        <a:rPr lang="en-US" sz="1200" dirty="0" smtClean="0">
                          <a:effectLst/>
                          <a:latin typeface="Verdana" pitchFamily="34" charset="0"/>
                          <a:ea typeface="Verdana" pitchFamily="34" charset="0"/>
                          <a:cs typeface="Verdana" pitchFamily="34" charset="0"/>
                        </a:rPr>
                        <a:t>Baby born in the United States from frozen and thawed embryo </a:t>
                      </a:r>
                      <a:endParaRPr lang="en-US" sz="1200" dirty="0">
                        <a:effectLst/>
                        <a:latin typeface="Verdana" pitchFamily="34" charset="0"/>
                        <a:ea typeface="Verdana" pitchFamily="34" charset="0"/>
                        <a:cs typeface="Verdana" pitchFamily="34" charset="0"/>
                      </a:endParaRPr>
                    </a:p>
                  </a:txBody>
                  <a:tcPr marL="0" marR="0" marT="0" marB="0" anchor="ctr"/>
                </a:tc>
              </a:tr>
              <a:tr h="141849">
                <a:tc>
                  <a:txBody>
                    <a:bodyPr/>
                    <a:lstStyle/>
                    <a:p>
                      <a:pPr lvl="0" algn="ctr">
                        <a:spcBef>
                          <a:spcPts val="24"/>
                        </a:spcBef>
                        <a:spcAft>
                          <a:spcPts val="24"/>
                        </a:spcAft>
                      </a:pPr>
                      <a:r>
                        <a:rPr lang="en-US" sz="1200" b="1" dirty="0" smtClean="0">
                          <a:latin typeface="Verdana" pitchFamily="34" charset="0"/>
                          <a:ea typeface="Verdana" pitchFamily="34" charset="0"/>
                          <a:cs typeface="Verdana" pitchFamily="34" charset="0"/>
                        </a:rPr>
                        <a:t>1989</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endParaRPr lang="en-US" sz="1200" dirty="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First preimplantation genetic diagnosis (PGD)</a:t>
                      </a:r>
                      <a:endParaRPr lang="en-US" sz="1200" dirty="0">
                        <a:latin typeface="Verdana" pitchFamily="34" charset="0"/>
                        <a:ea typeface="Verdana" pitchFamily="34" charset="0"/>
                        <a:cs typeface="Verdana" pitchFamily="34" charset="0"/>
                      </a:endParaRPr>
                    </a:p>
                  </a:txBody>
                  <a:tcPr anchor="ctr"/>
                </a:tc>
              </a:tr>
              <a:tr h="304800">
                <a:tc>
                  <a:txBody>
                    <a:bodyPr/>
                    <a:lstStyle/>
                    <a:p>
                      <a:pPr lvl="0" algn="ctr">
                        <a:spcBef>
                          <a:spcPts val="24"/>
                        </a:spcBef>
                        <a:spcAft>
                          <a:spcPts val="24"/>
                        </a:spcAft>
                      </a:pPr>
                      <a:r>
                        <a:rPr lang="en-US" sz="1200" b="1" dirty="0" smtClean="0">
                          <a:latin typeface="Verdana" pitchFamily="34" charset="0"/>
                          <a:ea typeface="Verdana" pitchFamily="34" charset="0"/>
                          <a:cs typeface="Verdana" pitchFamily="34" charset="0"/>
                        </a:rPr>
                        <a:t>1992</a:t>
                      </a:r>
                      <a:endParaRPr lang="en-US" sz="1200" b="1" dirty="0">
                        <a:latin typeface="Verdana" pitchFamily="34" charset="0"/>
                        <a:ea typeface="Verdana" pitchFamily="34" charset="0"/>
                        <a:cs typeface="Verdana" pitchFamily="34" charset="0"/>
                      </a:endParaRPr>
                    </a:p>
                  </a:txBody>
                  <a:tcPr anchor="ctr"/>
                </a:tc>
                <a:tc>
                  <a:txBody>
                    <a:bodyPr/>
                    <a:lstStyle/>
                    <a:p>
                      <a:pPr lvl="1" algn="l">
                        <a:spcBef>
                          <a:spcPts val="24"/>
                        </a:spcBef>
                        <a:spcAft>
                          <a:spcPts val="24"/>
                        </a:spcAft>
                      </a:pPr>
                      <a:endParaRPr lang="en-US" sz="1200" dirty="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First pregnancies from ICSI</a:t>
                      </a:r>
                      <a:endParaRPr lang="en-US" sz="12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887536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Landmarks in Reproductive </a:t>
            </a:r>
            <a:r>
              <a:rPr lang="en-US" dirty="0" smtClean="0"/>
              <a:t>Technology (3 of 3)</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36705342"/>
              </p:ext>
            </p:extLst>
          </p:nvPr>
        </p:nvGraphicFramePr>
        <p:xfrm>
          <a:off x="381000" y="1524000"/>
          <a:ext cx="8302752" cy="4728045"/>
        </p:xfrm>
        <a:graphic>
          <a:graphicData uri="http://schemas.openxmlformats.org/drawingml/2006/table">
            <a:tbl>
              <a:tblPr firstRow="1" bandRow="1">
                <a:tableStyleId>{5940675A-B579-460E-94D1-54222C63F5DA}</a:tableStyleId>
              </a:tblPr>
              <a:tblGrid>
                <a:gridCol w="845650"/>
                <a:gridCol w="3039123"/>
                <a:gridCol w="4417979"/>
              </a:tblGrid>
              <a:tr h="298483">
                <a:tc>
                  <a:txBody>
                    <a:bodyPr/>
                    <a:lstStyle/>
                    <a:p>
                      <a:pPr lvl="1">
                        <a:spcBef>
                          <a:spcPts val="24"/>
                        </a:spcBef>
                        <a:spcAft>
                          <a:spcPts val="24"/>
                        </a:spcAft>
                      </a:pPr>
                      <a:endParaRPr lang="en-US" sz="1200" dirty="0">
                        <a:latin typeface="Verdana" pitchFamily="34" charset="0"/>
                        <a:ea typeface="Verdana" pitchFamily="34" charset="0"/>
                        <a:cs typeface="Verdana" pitchFamily="34" charset="0"/>
                      </a:endParaRPr>
                    </a:p>
                  </a:txBody>
                  <a:tcPr anchor="ctr"/>
                </a:tc>
                <a:tc>
                  <a:txBody>
                    <a:bodyPr/>
                    <a:lstStyle/>
                    <a:p>
                      <a:pPr lvl="1" algn="ctr">
                        <a:spcBef>
                          <a:spcPts val="24"/>
                        </a:spcBef>
                        <a:spcAft>
                          <a:spcPts val="24"/>
                        </a:spcAft>
                      </a:pPr>
                      <a:r>
                        <a:rPr lang="en-US" sz="1200" b="1" dirty="0" smtClean="0">
                          <a:latin typeface="Verdana" pitchFamily="34" charset="0"/>
                          <a:ea typeface="Verdana" pitchFamily="34" charset="0"/>
                          <a:cs typeface="Verdana" pitchFamily="34" charset="0"/>
                        </a:rPr>
                        <a:t>In Nonhuman Animals</a:t>
                      </a:r>
                      <a:endParaRPr lang="en-US" sz="1200" b="1" dirty="0">
                        <a:latin typeface="Verdana" pitchFamily="34" charset="0"/>
                        <a:ea typeface="Verdana" pitchFamily="34" charset="0"/>
                        <a:cs typeface="Verdana" pitchFamily="34" charset="0"/>
                      </a:endParaRPr>
                    </a:p>
                  </a:txBody>
                  <a:tcPr anchor="ctr"/>
                </a:tc>
                <a:tc>
                  <a:txBody>
                    <a:bodyPr/>
                    <a:lstStyle/>
                    <a:p>
                      <a:pPr lvl="1" algn="ctr">
                        <a:spcBef>
                          <a:spcPts val="24"/>
                        </a:spcBef>
                        <a:spcAft>
                          <a:spcPts val="24"/>
                        </a:spcAft>
                      </a:pPr>
                      <a:r>
                        <a:rPr lang="en-US" sz="1200" b="1" dirty="0" smtClean="0">
                          <a:latin typeface="Verdana" pitchFamily="34" charset="0"/>
                          <a:ea typeface="Verdana" pitchFamily="34" charset="0"/>
                          <a:cs typeface="Verdana" pitchFamily="34" charset="0"/>
                        </a:rPr>
                        <a:t>In Humans</a:t>
                      </a:r>
                      <a:endParaRPr lang="en-US" sz="1200" b="1" dirty="0">
                        <a:latin typeface="Verdana" pitchFamily="34" charset="0"/>
                        <a:ea typeface="Verdana" pitchFamily="34" charset="0"/>
                        <a:cs typeface="Verdana" pitchFamily="34" charset="0"/>
                      </a:endParaRPr>
                    </a:p>
                  </a:txBody>
                  <a:tcPr anchor="ctr"/>
                </a:tc>
              </a:tr>
              <a:tr h="150117">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1995</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r>
                        <a:rPr lang="en-US" sz="1200" dirty="0" smtClean="0">
                          <a:latin typeface="Verdana" pitchFamily="34" charset="0"/>
                          <a:ea typeface="Verdana" pitchFamily="34" charset="0"/>
                          <a:cs typeface="Verdana" pitchFamily="34" charset="0"/>
                        </a:rPr>
                        <a:t>Sheep cloned from embryo cell nuclei</a:t>
                      </a:r>
                      <a:endParaRPr lang="en-US" sz="1200" dirty="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62-year-old woman gives birth from fertilized donated oocyte </a:t>
                      </a:r>
                      <a:endParaRPr lang="en-US" sz="1200" dirty="0">
                        <a:latin typeface="Verdana" pitchFamily="34" charset="0"/>
                        <a:ea typeface="Verdana" pitchFamily="34" charset="0"/>
                        <a:cs typeface="Verdana" pitchFamily="34" charset="0"/>
                      </a:endParaRPr>
                    </a:p>
                  </a:txBody>
                  <a:tcPr anchor="ctr"/>
                </a:tc>
              </a:tr>
              <a:tr h="150117">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1996</a:t>
                      </a:r>
                      <a:endParaRPr lang="en-US" sz="1200" b="1" dirty="0">
                        <a:latin typeface="Verdana" pitchFamily="34" charset="0"/>
                        <a:ea typeface="Verdana" pitchFamily="34" charset="0"/>
                        <a:cs typeface="Verdana" pitchFamily="34" charset="0"/>
                      </a:endParaRPr>
                    </a:p>
                  </a:txBody>
                  <a:tcPr anchor="ctr"/>
                </a:tc>
                <a:tc>
                  <a:txBody>
                    <a:bodyPr/>
                    <a:lstStyle/>
                    <a:p>
                      <a:pPr marL="0" marR="0" lvl="1" indent="0" algn="l" defTabSz="914400" rtl="0" eaLnBrk="1" fontAlgn="auto" latinLnBrk="0" hangingPunct="1">
                        <a:lnSpc>
                          <a:spcPct val="100000"/>
                        </a:lnSpc>
                        <a:spcBef>
                          <a:spcPts val="24"/>
                        </a:spcBef>
                        <a:spcAft>
                          <a:spcPts val="24"/>
                        </a:spcAft>
                        <a:buClrTx/>
                        <a:buSzTx/>
                        <a:buFontTx/>
                        <a:buNone/>
                        <a:tabLst/>
                        <a:defRPr/>
                      </a:pPr>
                      <a:r>
                        <a:rPr lang="en-US" sz="1200" dirty="0" smtClean="0">
                          <a:latin typeface="Verdana" pitchFamily="34" charset="0"/>
                          <a:ea typeface="Verdana" pitchFamily="34" charset="0"/>
                          <a:cs typeface="Verdana" pitchFamily="34" charset="0"/>
                        </a:rPr>
                        <a:t>Sheep cloned from adult cell nucleus</a:t>
                      </a:r>
                    </a:p>
                  </a:txBody>
                  <a:tcPr anchor="ctr"/>
                </a:tc>
                <a:tc>
                  <a:txBody>
                    <a:bodyPr/>
                    <a:lstStyle/>
                    <a:p>
                      <a:pPr lvl="1">
                        <a:spcBef>
                          <a:spcPts val="24"/>
                        </a:spcBef>
                        <a:spcAft>
                          <a:spcPts val="24"/>
                        </a:spcAft>
                      </a:pPr>
                      <a:endParaRPr lang="en-US" sz="1200" dirty="0">
                        <a:latin typeface="Verdana" pitchFamily="34" charset="0"/>
                        <a:ea typeface="Verdana" pitchFamily="34" charset="0"/>
                        <a:cs typeface="Verdana" pitchFamily="34" charset="0"/>
                      </a:endParaRPr>
                    </a:p>
                  </a:txBody>
                  <a:tcPr anchor="ctr"/>
                </a:tc>
              </a:tr>
              <a:tr h="0">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1998</a:t>
                      </a:r>
                      <a:endParaRPr lang="en-US" sz="1200" b="1" dirty="0">
                        <a:latin typeface="Verdana" pitchFamily="34" charset="0"/>
                        <a:ea typeface="Verdana" pitchFamily="34" charset="0"/>
                        <a:cs typeface="Verdana" pitchFamily="34" charset="0"/>
                      </a:endParaRPr>
                    </a:p>
                  </a:txBody>
                  <a:tcPr anchor="ctr"/>
                </a:tc>
                <a:tc>
                  <a:txBody>
                    <a:bodyPr/>
                    <a:lstStyle/>
                    <a:p>
                      <a:pPr marL="0" marR="0" lvl="1" indent="0" algn="l" defTabSz="914400" rtl="0" eaLnBrk="1" fontAlgn="auto" latinLnBrk="0" hangingPunct="1">
                        <a:lnSpc>
                          <a:spcPct val="100000"/>
                        </a:lnSpc>
                        <a:spcBef>
                          <a:spcPts val="24"/>
                        </a:spcBef>
                        <a:spcAft>
                          <a:spcPts val="24"/>
                        </a:spcAft>
                        <a:buClrTx/>
                        <a:buSzTx/>
                        <a:buFontTx/>
                        <a:buNone/>
                        <a:tabLst/>
                        <a:defRPr/>
                      </a:pPr>
                      <a:r>
                        <a:rPr lang="en-US" sz="1200" dirty="0" smtClean="0">
                          <a:latin typeface="Verdana" pitchFamily="34" charset="0"/>
                          <a:ea typeface="Verdana" pitchFamily="34" charset="0"/>
                          <a:cs typeface="Verdana" pitchFamily="34" charset="0"/>
                        </a:rPr>
                        <a:t>Mice cloned from adult cell nuclei</a:t>
                      </a: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Baby born 7 years after his twin</a:t>
                      </a:r>
                      <a:endParaRPr lang="en-US" sz="1200" dirty="0">
                        <a:latin typeface="Verdana" pitchFamily="34" charset="0"/>
                        <a:ea typeface="Verdana" pitchFamily="34" charset="0"/>
                        <a:cs typeface="Verdana" pitchFamily="34" charset="0"/>
                      </a:endParaRPr>
                    </a:p>
                  </a:txBody>
                  <a:tcPr anchor="ctr"/>
                </a:tc>
              </a:tr>
              <a:tr h="262097">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1999</a:t>
                      </a:r>
                      <a:endParaRPr lang="en-US" sz="1200" b="1" dirty="0">
                        <a:latin typeface="Verdana" pitchFamily="34" charset="0"/>
                        <a:ea typeface="Verdana" pitchFamily="34" charset="0"/>
                        <a:cs typeface="Verdana" pitchFamily="34" charset="0"/>
                      </a:endParaRPr>
                    </a:p>
                  </a:txBody>
                  <a:tcPr anchor="ctr"/>
                </a:tc>
                <a:tc>
                  <a:txBody>
                    <a:bodyPr/>
                    <a:lstStyle/>
                    <a:p>
                      <a:pPr marL="0" marR="0" lvl="1" indent="0" algn="l" defTabSz="914400" rtl="0" eaLnBrk="1" fontAlgn="auto" latinLnBrk="0" hangingPunct="1">
                        <a:lnSpc>
                          <a:spcPct val="100000"/>
                        </a:lnSpc>
                        <a:spcBef>
                          <a:spcPts val="24"/>
                        </a:spcBef>
                        <a:spcAft>
                          <a:spcPts val="24"/>
                        </a:spcAft>
                        <a:buClrTx/>
                        <a:buSzTx/>
                        <a:buFontTx/>
                        <a:buNone/>
                        <a:tabLst/>
                        <a:defRPr/>
                      </a:pPr>
                      <a:r>
                        <a:rPr lang="en-US" sz="1200" dirty="0" smtClean="0">
                          <a:latin typeface="Verdana" pitchFamily="34" charset="0"/>
                          <a:ea typeface="Verdana" pitchFamily="34" charset="0"/>
                          <a:cs typeface="Verdana" pitchFamily="34" charset="0"/>
                        </a:rPr>
                        <a:t>Cattle cloned from adult cell nuclei</a:t>
                      </a:r>
                    </a:p>
                  </a:txBody>
                  <a:tcPr anchor="ctr"/>
                </a:tc>
                <a:tc>
                  <a:txBody>
                    <a:bodyPr/>
                    <a:lstStyle/>
                    <a:p>
                      <a:pPr marL="0" lvl="1" indent="0">
                        <a:spcBef>
                          <a:spcPts val="24"/>
                        </a:spcBef>
                        <a:spcAft>
                          <a:spcPts val="24"/>
                        </a:spcAft>
                      </a:pPr>
                      <a:endParaRPr lang="en-US" sz="1200" dirty="0">
                        <a:latin typeface="Verdana" pitchFamily="34" charset="0"/>
                        <a:ea typeface="Verdana" pitchFamily="34" charset="0"/>
                        <a:cs typeface="Verdana" pitchFamily="34" charset="0"/>
                      </a:endParaRPr>
                    </a:p>
                  </a:txBody>
                  <a:tcPr anchor="ctr"/>
                </a:tc>
              </a:tr>
              <a:tr h="0">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2000</a:t>
                      </a:r>
                      <a:endParaRPr lang="en-US" sz="1200" b="1" dirty="0">
                        <a:latin typeface="Verdana" pitchFamily="34" charset="0"/>
                        <a:ea typeface="Verdana" pitchFamily="34" charset="0"/>
                        <a:cs typeface="Verdana" pitchFamily="34" charset="0"/>
                      </a:endParaRPr>
                    </a:p>
                  </a:txBody>
                  <a:tcPr anchor="ctr"/>
                </a:tc>
                <a:tc>
                  <a:txBody>
                    <a:bodyPr/>
                    <a:lstStyle/>
                    <a:p>
                      <a:pPr marL="0" marR="0" lvl="1" indent="0" algn="l" defTabSz="914400" rtl="0" eaLnBrk="1" fontAlgn="auto" latinLnBrk="0" hangingPunct="1">
                        <a:lnSpc>
                          <a:spcPct val="100000"/>
                        </a:lnSpc>
                        <a:spcBef>
                          <a:spcPts val="24"/>
                        </a:spcBef>
                        <a:spcAft>
                          <a:spcPts val="24"/>
                        </a:spcAft>
                        <a:buClrTx/>
                        <a:buSzTx/>
                        <a:buFontTx/>
                        <a:buNone/>
                        <a:tabLst/>
                        <a:defRPr/>
                      </a:pPr>
                      <a:r>
                        <a:rPr lang="en-US" sz="1200" dirty="0" smtClean="0">
                          <a:latin typeface="Verdana" pitchFamily="34" charset="0"/>
                          <a:ea typeface="Verdana" pitchFamily="34" charset="0"/>
                          <a:cs typeface="Verdana" pitchFamily="34" charset="0"/>
                        </a:rPr>
                        <a:t>Pigs cloned from </a:t>
                      </a:r>
                      <a:r>
                        <a:rPr lang="en-US" sz="1200" baseline="0" dirty="0" smtClean="0">
                          <a:latin typeface="Verdana" pitchFamily="34" charset="0"/>
                          <a:ea typeface="Verdana" pitchFamily="34" charset="0"/>
                          <a:cs typeface="Verdana" pitchFamily="34" charset="0"/>
                        </a:rPr>
                        <a:t> </a:t>
                      </a:r>
                      <a:r>
                        <a:rPr lang="en-US" sz="1200" dirty="0" smtClean="0">
                          <a:latin typeface="Verdana" pitchFamily="34" charset="0"/>
                          <a:ea typeface="Verdana" pitchFamily="34" charset="0"/>
                          <a:cs typeface="Verdana" pitchFamily="34" charset="0"/>
                        </a:rPr>
                        <a:t>adult cell nuclei</a:t>
                      </a:r>
                    </a:p>
                  </a:txBody>
                  <a:tcPr anchor="ctr"/>
                </a:tc>
                <a:tc>
                  <a:txBody>
                    <a:bodyPr/>
                    <a:lstStyle/>
                    <a:p>
                      <a:pPr marL="0" lvl="1" indent="0">
                        <a:spcBef>
                          <a:spcPts val="24"/>
                        </a:spcBef>
                        <a:spcAft>
                          <a:spcPts val="24"/>
                        </a:spcAft>
                      </a:pPr>
                      <a:endParaRPr lang="en-US" sz="1200" dirty="0" smtClean="0">
                        <a:latin typeface="Verdana" pitchFamily="34" charset="0"/>
                        <a:ea typeface="Verdana" pitchFamily="34" charset="0"/>
                        <a:cs typeface="Verdana" pitchFamily="34" charset="0"/>
                      </a:endParaRPr>
                    </a:p>
                  </a:txBody>
                  <a:tcPr anchor="ctr"/>
                </a:tc>
              </a:tr>
              <a:tr h="0">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2001</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endParaRPr lang="en-US" sz="1200" dirty="0" smtClean="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First savior sibling born to treat sister for genetic disease </a:t>
                      </a:r>
                    </a:p>
                  </a:txBody>
                  <a:tcPr anchor="ctr"/>
                </a:tc>
              </a:tr>
              <a:tr h="0">
                <a:tc>
                  <a:txBody>
                    <a:bodyPr/>
                    <a:lstStyle/>
                    <a:p>
                      <a:pPr lvl="0" algn="l">
                        <a:spcBef>
                          <a:spcPts val="24"/>
                        </a:spcBef>
                        <a:spcAft>
                          <a:spcPts val="24"/>
                        </a:spcAft>
                      </a:pP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endParaRPr lang="en-US" sz="1200" dirty="0" smtClean="0">
                        <a:latin typeface="Verdana" pitchFamily="34" charset="0"/>
                        <a:ea typeface="Verdana" pitchFamily="34" charset="0"/>
                        <a:cs typeface="Verdana" pitchFamily="34" charset="0"/>
                      </a:endParaRPr>
                    </a:p>
                  </a:txBody>
                  <a:tcPr anchor="ctr"/>
                </a:tc>
                <a:tc>
                  <a:txBody>
                    <a:bodyPr/>
                    <a:lstStyle/>
                    <a:p>
                      <a:pPr marL="0" marR="0" lvl="1" indent="0" algn="l" defTabSz="914400" rtl="0" eaLnBrk="1" fontAlgn="auto" latinLnBrk="0" hangingPunct="1">
                        <a:lnSpc>
                          <a:spcPct val="100000"/>
                        </a:lnSpc>
                        <a:spcBef>
                          <a:spcPts val="24"/>
                        </a:spcBef>
                        <a:spcAft>
                          <a:spcPts val="24"/>
                        </a:spcAft>
                        <a:buClrTx/>
                        <a:buSzTx/>
                        <a:buFontTx/>
                        <a:buNone/>
                        <a:tabLst/>
                        <a:defRPr/>
                      </a:pPr>
                      <a:r>
                        <a:rPr lang="en-US" sz="1200" dirty="0" smtClean="0">
                          <a:latin typeface="Verdana" pitchFamily="34" charset="0"/>
                          <a:ea typeface="Verdana" pitchFamily="34" charset="0"/>
                          <a:cs typeface="Verdana" pitchFamily="34" charset="0"/>
                        </a:rPr>
                        <a:t>Human preimplantation embryo cloned, survives to 6 cells </a:t>
                      </a:r>
                    </a:p>
                  </a:txBody>
                  <a:tcPr anchor="ctr"/>
                </a:tc>
              </a:tr>
              <a:tr h="0">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2003</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endParaRPr lang="en-US" sz="1200" dirty="0" smtClean="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3,000-plus PGDs performed to date</a:t>
                      </a:r>
                    </a:p>
                  </a:txBody>
                  <a:tcPr anchor="ctr"/>
                </a:tc>
              </a:tr>
              <a:tr h="147122">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2004</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r>
                        <a:rPr lang="en-US" sz="1200" dirty="0" smtClean="0">
                          <a:latin typeface="Verdana" pitchFamily="34" charset="0"/>
                          <a:ea typeface="Verdana" pitchFamily="34" charset="0"/>
                          <a:cs typeface="Verdana" pitchFamily="34" charset="0"/>
                        </a:rPr>
                        <a:t>Woman pays $50,000 to have her cat cloned</a:t>
                      </a: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First birth from a woman who had ovarian tissue preserved and implanted on an ovary, after cancer treatment</a:t>
                      </a:r>
                    </a:p>
                  </a:txBody>
                  <a:tcPr anchor="ctr"/>
                </a:tc>
              </a:tr>
              <a:tr h="262097">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2005</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r>
                        <a:rPr lang="en-US" sz="1200" dirty="0" smtClean="0">
                          <a:latin typeface="Verdana" pitchFamily="34" charset="0"/>
                          <a:ea typeface="Verdana" pitchFamily="34" charset="0"/>
                          <a:cs typeface="Verdana" pitchFamily="34" charset="0"/>
                        </a:rPr>
                        <a:t>Dog cloned</a:t>
                      </a:r>
                    </a:p>
                  </a:txBody>
                  <a:tcPr anchor="ctr"/>
                </a:tc>
                <a:tc>
                  <a:txBody>
                    <a:bodyPr/>
                    <a:lstStyle/>
                    <a:p>
                      <a:pPr marL="0" lvl="1" indent="0">
                        <a:spcBef>
                          <a:spcPts val="24"/>
                        </a:spcBef>
                        <a:spcAft>
                          <a:spcPts val="24"/>
                        </a:spcAft>
                      </a:pPr>
                      <a:endParaRPr lang="en-US" sz="1200" dirty="0" smtClean="0">
                        <a:latin typeface="Verdana" pitchFamily="34" charset="0"/>
                        <a:ea typeface="Verdana" pitchFamily="34" charset="0"/>
                        <a:cs typeface="Verdana" pitchFamily="34" charset="0"/>
                      </a:endParaRPr>
                    </a:p>
                  </a:txBody>
                  <a:tcPr anchor="ctr"/>
                </a:tc>
              </a:tr>
              <a:tr h="436829">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2011</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endParaRPr lang="en-US" sz="1200" dirty="0" smtClean="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First children born free of single-gene disease following sequential polar body analysis</a:t>
                      </a:r>
                    </a:p>
                  </a:txBody>
                  <a:tcPr anchor="ctr"/>
                </a:tc>
              </a:tr>
              <a:tr h="314762">
                <a:tc>
                  <a:txBody>
                    <a:bodyPr/>
                    <a:lstStyle/>
                    <a:p>
                      <a:pPr lvl="0" algn="l">
                        <a:spcBef>
                          <a:spcPts val="24"/>
                        </a:spcBef>
                        <a:spcAft>
                          <a:spcPts val="24"/>
                        </a:spcAft>
                      </a:pPr>
                      <a:r>
                        <a:rPr lang="en-US" sz="1200" b="1" dirty="0" smtClean="0">
                          <a:latin typeface="Verdana" pitchFamily="34" charset="0"/>
                          <a:ea typeface="Verdana" pitchFamily="34" charset="0"/>
                          <a:cs typeface="Verdana" pitchFamily="34" charset="0"/>
                        </a:rPr>
                        <a:t>2013</a:t>
                      </a:r>
                      <a:endParaRPr lang="en-US" sz="1200" b="1" dirty="0">
                        <a:latin typeface="Verdana" pitchFamily="34" charset="0"/>
                        <a:ea typeface="Verdana" pitchFamily="34" charset="0"/>
                        <a:cs typeface="Verdana" pitchFamily="34" charset="0"/>
                      </a:endParaRPr>
                    </a:p>
                  </a:txBody>
                  <a:tcPr anchor="ctr"/>
                </a:tc>
                <a:tc>
                  <a:txBody>
                    <a:bodyPr/>
                    <a:lstStyle/>
                    <a:p>
                      <a:pPr marL="0" lvl="1" indent="0" algn="l">
                        <a:spcBef>
                          <a:spcPts val="24"/>
                        </a:spcBef>
                        <a:spcAft>
                          <a:spcPts val="24"/>
                        </a:spcAft>
                      </a:pPr>
                      <a:endParaRPr lang="en-US" sz="1200" dirty="0" smtClean="0">
                        <a:latin typeface="Verdana" pitchFamily="34" charset="0"/>
                        <a:ea typeface="Verdana" pitchFamily="34" charset="0"/>
                        <a:cs typeface="Verdana" pitchFamily="34" charset="0"/>
                      </a:endParaRPr>
                    </a:p>
                  </a:txBody>
                  <a:tcPr anchor="ctr"/>
                </a:tc>
                <a:tc>
                  <a:txBody>
                    <a:bodyPr/>
                    <a:lstStyle/>
                    <a:p>
                      <a:pPr marL="0" lvl="1" indent="0">
                        <a:spcBef>
                          <a:spcPts val="24"/>
                        </a:spcBef>
                        <a:spcAft>
                          <a:spcPts val="24"/>
                        </a:spcAft>
                      </a:pPr>
                      <a:r>
                        <a:rPr lang="en-US" sz="1200" dirty="0" smtClean="0">
                          <a:latin typeface="Verdana" pitchFamily="34" charset="0"/>
                          <a:ea typeface="Verdana" pitchFamily="34" charset="0"/>
                          <a:cs typeface="Verdana" pitchFamily="34" charset="0"/>
                        </a:rPr>
                        <a:t>First woman conceives from stored ovarian tissue</a:t>
                      </a:r>
                    </a:p>
                  </a:txBody>
                  <a:tcPr anchor="ctr"/>
                </a:tc>
              </a:tr>
            </a:tbl>
          </a:graphicData>
        </a:graphic>
      </p:graphicFrame>
    </p:spTree>
    <p:extLst>
      <p:ext uri="{BB962C8B-B14F-4D97-AF65-F5344CB8AC3E}">
        <p14:creationId xmlns:p14="http://schemas.microsoft.com/office/powerpoint/2010/main" val="210338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Intrauterine Insemination</a:t>
            </a:r>
            <a:endParaRPr lang="en-US" dirty="0"/>
          </a:p>
        </p:txBody>
      </p:sp>
      <p:sp>
        <p:nvSpPr>
          <p:cNvPr id="7" name="Content Placeholder 6"/>
          <p:cNvSpPr>
            <a:spLocks noGrp="1"/>
          </p:cNvSpPr>
          <p:nvPr>
            <p:ph sz="quarter" idx="10"/>
          </p:nvPr>
        </p:nvSpPr>
        <p:spPr>
          <a:xfrm>
            <a:off x="457200" y="1485900"/>
            <a:ext cx="8229600" cy="4076700"/>
          </a:xfrm>
        </p:spPr>
        <p:txBody>
          <a:bodyPr/>
          <a:lstStyle/>
          <a:p>
            <a:pPr marL="0" indent="0">
              <a:lnSpc>
                <a:spcPct val="90000"/>
              </a:lnSpc>
              <a:buNone/>
            </a:pPr>
            <a:r>
              <a:rPr lang="en-US" altLang="en-US" dirty="0"/>
              <a:t>Donated sperm is placed in a woman’s cervix or uterus.</a:t>
            </a:r>
          </a:p>
          <a:p>
            <a:pPr marL="0" indent="0">
              <a:lnSpc>
                <a:spcPct val="90000"/>
              </a:lnSpc>
              <a:buNone/>
            </a:pPr>
            <a:r>
              <a:rPr lang="en-US" altLang="en-US" dirty="0"/>
              <a:t>Success rate is 5–15%.</a:t>
            </a:r>
          </a:p>
          <a:p>
            <a:pPr marL="0" indent="0">
              <a:lnSpc>
                <a:spcPct val="90000"/>
              </a:lnSpc>
              <a:buNone/>
            </a:pPr>
            <a:r>
              <a:rPr lang="en-US" altLang="en-US" dirty="0"/>
              <a:t>1790: First reported pregnancy from artificial insemination.</a:t>
            </a:r>
          </a:p>
          <a:p>
            <a:pPr marL="0" indent="0">
              <a:lnSpc>
                <a:spcPct val="90000"/>
              </a:lnSpc>
              <a:buNone/>
            </a:pPr>
            <a:r>
              <a:rPr lang="en-US" altLang="en-US" dirty="0"/>
              <a:t>1953: Methods for freezing and storing sperm were developed.</a:t>
            </a:r>
          </a:p>
          <a:p>
            <a:pPr marL="0" indent="0">
              <a:lnSpc>
                <a:spcPct val="90000"/>
              </a:lnSpc>
              <a:buNone/>
            </a:pPr>
            <a:r>
              <a:rPr lang="en-US" altLang="en-US" dirty="0"/>
              <a:t>Sperm catalogs list personal characteristics</a:t>
            </a:r>
            <a:r>
              <a:rPr lang="en-US" altLang="en-US" dirty="0" smtClean="0"/>
              <a:t>.</a:t>
            </a:r>
            <a:endParaRPr lang="en-US" altLang="en-US" dirty="0"/>
          </a:p>
        </p:txBody>
      </p:sp>
    </p:spTree>
    <p:extLst>
      <p:ext uri="{BB962C8B-B14F-4D97-AF65-F5344CB8AC3E}">
        <p14:creationId xmlns:p14="http://schemas.microsoft.com/office/powerpoint/2010/main" val="2226689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Surrogate Motherhood</a:t>
            </a:r>
            <a:endParaRPr lang="en-US" dirty="0"/>
          </a:p>
        </p:txBody>
      </p:sp>
      <p:sp>
        <p:nvSpPr>
          <p:cNvPr id="3" name="Content Placeholder 2"/>
          <p:cNvSpPr>
            <a:spLocks noGrp="1"/>
          </p:cNvSpPr>
          <p:nvPr>
            <p:ph sz="quarter" idx="10"/>
          </p:nvPr>
        </p:nvSpPr>
        <p:spPr>
          <a:xfrm>
            <a:off x="457200" y="1485900"/>
            <a:ext cx="8229600" cy="4152900"/>
          </a:xfrm>
        </p:spPr>
        <p:txBody>
          <a:bodyPr/>
          <a:lstStyle/>
          <a:p>
            <a:pPr marL="0" indent="0">
              <a:buNone/>
              <a:defRPr/>
            </a:pPr>
            <a:r>
              <a:rPr lang="en-US" altLang="en-US" dirty="0"/>
              <a:t>In surrogate motherhood, a woman carries a pregnancy to term for another woman who cannot conceive and/or carry the pregnancy.</a:t>
            </a:r>
          </a:p>
          <a:p>
            <a:pPr marL="0" indent="0">
              <a:buNone/>
              <a:defRPr/>
            </a:pPr>
            <a:r>
              <a:rPr lang="en-US" altLang="en-US" dirty="0"/>
              <a:t>Custody rights are given up at birth.</a:t>
            </a:r>
          </a:p>
          <a:p>
            <a:pPr marL="0" indent="0">
              <a:buNone/>
              <a:defRPr/>
            </a:pPr>
            <a:r>
              <a:rPr lang="en-US" altLang="en-US" dirty="0"/>
              <a:t>Complex legal and emotional issues must be considered.</a:t>
            </a:r>
          </a:p>
          <a:p>
            <a:pPr marL="0" indent="0">
              <a:buNone/>
              <a:defRPr/>
            </a:pPr>
            <a:r>
              <a:rPr lang="en-US" altLang="en-US" dirty="0"/>
              <a:t>A surrogate mother may or may not have contributed an oocyte</a:t>
            </a:r>
            <a:r>
              <a:rPr lang="en-US" altLang="en-US" dirty="0" smtClean="0"/>
              <a:t>.</a:t>
            </a:r>
            <a:endParaRPr lang="en-US" altLang="en-US" dirty="0"/>
          </a:p>
        </p:txBody>
      </p:sp>
    </p:spTree>
    <p:extLst>
      <p:ext uri="{BB962C8B-B14F-4D97-AF65-F5344CB8AC3E}">
        <p14:creationId xmlns:p14="http://schemas.microsoft.com/office/powerpoint/2010/main" val="3160719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t>In vitro</a:t>
            </a:r>
            <a:r>
              <a:rPr lang="en-US" altLang="en-US" dirty="0"/>
              <a:t> Fertilization (IVF</a:t>
            </a:r>
            <a:r>
              <a:rPr lang="en-US" altLang="en-US" dirty="0" smtClean="0"/>
              <a:t>) (1 of 3)</a:t>
            </a:r>
            <a:endParaRPr lang="en-US" dirty="0"/>
          </a:p>
        </p:txBody>
      </p:sp>
      <p:sp>
        <p:nvSpPr>
          <p:cNvPr id="3" name="Content Placeholder 2"/>
          <p:cNvSpPr>
            <a:spLocks noGrp="1"/>
          </p:cNvSpPr>
          <p:nvPr>
            <p:ph sz="quarter" idx="10"/>
          </p:nvPr>
        </p:nvSpPr>
        <p:spPr>
          <a:xfrm>
            <a:off x="381000" y="1295400"/>
            <a:ext cx="8382000" cy="4876800"/>
          </a:xfrm>
        </p:spPr>
        <p:txBody>
          <a:bodyPr/>
          <a:lstStyle/>
          <a:p>
            <a:pPr marL="0" indent="0">
              <a:buNone/>
            </a:pPr>
            <a:r>
              <a:rPr lang="en-US" altLang="en-US" dirty="0"/>
              <a:t>For </a:t>
            </a:r>
            <a:r>
              <a:rPr lang="en-US" altLang="en-US" i="1" dirty="0"/>
              <a:t>in vitro</a:t>
            </a:r>
            <a:r>
              <a:rPr lang="en-US" altLang="en-US" dirty="0"/>
              <a:t> fertilization, a sperm fertilizes an oocyte in a culture dish. </a:t>
            </a:r>
          </a:p>
          <a:p>
            <a:pPr marL="0" indent="0">
              <a:buNone/>
            </a:pPr>
            <a:r>
              <a:rPr lang="en-US" altLang="en-US" dirty="0"/>
              <a:t>Embryos are transferred to the oocyte donor’s uterus (or a surrogate’s uterus) for implantation.</a:t>
            </a:r>
          </a:p>
          <a:p>
            <a:pPr marL="0" indent="0">
              <a:buNone/>
            </a:pPr>
            <a:r>
              <a:rPr lang="en-US" altLang="en-US" dirty="0"/>
              <a:t>1978: First IVF child born (Louise Joy Brown).</a:t>
            </a:r>
          </a:p>
          <a:p>
            <a:pPr marL="511175" lvl="1" indent="-511175"/>
            <a:r>
              <a:rPr lang="en-US" altLang="en-US" dirty="0" smtClean="0"/>
              <a:t>4 </a:t>
            </a:r>
            <a:r>
              <a:rPr lang="en-US" altLang="en-US" dirty="0"/>
              <a:t>million IVF children have been born till date</a:t>
            </a:r>
            <a:r>
              <a:rPr lang="en-US" altLang="en-US" dirty="0" smtClean="0"/>
              <a:t>.</a:t>
            </a:r>
          </a:p>
          <a:p>
            <a:pPr marL="0" indent="0">
              <a:buNone/>
            </a:pPr>
            <a:r>
              <a:rPr lang="en-IN" altLang="en-US" dirty="0"/>
              <a:t>A woman can undergo IVF if her ovaries and uterus work but her uterine tubes are blocked</a:t>
            </a:r>
          </a:p>
          <a:p>
            <a:pPr marL="0" indent="0">
              <a:buNone/>
            </a:pPr>
            <a:r>
              <a:rPr lang="en-IN" altLang="en-US" dirty="0"/>
              <a:t>Oocytes from an ovary are removed through laparoscopy and transferred to a culture dish </a:t>
            </a:r>
          </a:p>
        </p:txBody>
      </p:sp>
    </p:spTree>
    <p:extLst>
      <p:ext uri="{BB962C8B-B14F-4D97-AF65-F5344CB8AC3E}">
        <p14:creationId xmlns:p14="http://schemas.microsoft.com/office/powerpoint/2010/main" val="1913346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t>In vitro</a:t>
            </a:r>
            <a:r>
              <a:rPr lang="en-US" altLang="en-US" dirty="0"/>
              <a:t> </a:t>
            </a:r>
            <a:r>
              <a:rPr lang="en-US" altLang="en-US" dirty="0" smtClean="0"/>
              <a:t>Fertilization (2 of 3)</a:t>
            </a:r>
            <a:endParaRPr lang="en-US" dirty="0"/>
          </a:p>
        </p:txBody>
      </p:sp>
      <p:sp>
        <p:nvSpPr>
          <p:cNvPr id="3" name="Content Placeholder 2"/>
          <p:cNvSpPr>
            <a:spLocks noGrp="1"/>
          </p:cNvSpPr>
          <p:nvPr>
            <p:ph sz="quarter" idx="10"/>
          </p:nvPr>
        </p:nvSpPr>
        <p:spPr>
          <a:xfrm>
            <a:off x="457200" y="1219200"/>
            <a:ext cx="8229600" cy="4876800"/>
          </a:xfrm>
        </p:spPr>
        <p:txBody>
          <a:bodyPr/>
          <a:lstStyle/>
          <a:p>
            <a:pPr marL="0" indent="0">
              <a:buNone/>
            </a:pPr>
            <a:r>
              <a:rPr lang="en-US" altLang="en-US" b="1" dirty="0"/>
              <a:t>Intracytoplasmic sperm injection </a:t>
            </a:r>
            <a:r>
              <a:rPr lang="en-US" altLang="en-US" dirty="0"/>
              <a:t>(</a:t>
            </a:r>
            <a:r>
              <a:rPr lang="en-US" altLang="en-US" b="1" dirty="0"/>
              <a:t>ICSI</a:t>
            </a:r>
            <a:r>
              <a:rPr lang="en-US" altLang="en-US" dirty="0"/>
              <a:t>):</a:t>
            </a:r>
          </a:p>
          <a:p>
            <a:pPr marL="511175" lvl="1" indent="-511175"/>
            <a:r>
              <a:rPr lang="en-IN" altLang="en-US" dirty="0"/>
              <a:t>Sperm that cannot enter the oocyte is microinjected into the female cell</a:t>
            </a:r>
          </a:p>
          <a:p>
            <a:pPr marL="511175" lvl="1" indent="-511175"/>
            <a:r>
              <a:rPr lang="en-US" altLang="en-US" dirty="0"/>
              <a:t>ICSI is more effective than IVF alone</a:t>
            </a:r>
          </a:p>
          <a:p>
            <a:pPr marL="1033463" lvl="2" indent="-522288">
              <a:buFont typeface="Arial" pitchFamily="34" charset="0"/>
              <a:buChar char="•"/>
            </a:pPr>
            <a:r>
              <a:rPr lang="en-US" altLang="en-US" dirty="0"/>
              <a:t>Allows conception in cases of low sperm count, or many abnormal sperm </a:t>
            </a:r>
            <a:endParaRPr lang="en-US" altLang="en-US" dirty="0" smtClean="0"/>
          </a:p>
          <a:p>
            <a:pPr marL="1033463" lvl="2" indent="-522288">
              <a:buFont typeface="Arial" pitchFamily="34" charset="0"/>
              <a:buChar char="•"/>
            </a:pPr>
            <a:r>
              <a:rPr lang="en-US" altLang="en-US" dirty="0"/>
              <a:t>And in cases where male has spinal cord injuries and cannot ejaculate</a:t>
            </a:r>
          </a:p>
          <a:p>
            <a:pPr marL="457200" indent="-457200">
              <a:buFontTx/>
              <a:buChar char="•"/>
            </a:pPr>
            <a:r>
              <a:rPr lang="en-IN" altLang="en-US" sz="2400" dirty="0"/>
              <a:t>Blastocyst is transferred to the uterus.</a:t>
            </a:r>
          </a:p>
          <a:p>
            <a:pPr marL="1033463" lvl="1" indent="-522288"/>
            <a:r>
              <a:rPr lang="en-IN" altLang="en-US" sz="2200" dirty="0"/>
              <a:t>Women is pregnant when the level of human chorionic gonadotropin hormone rises in her blood</a:t>
            </a:r>
            <a:r>
              <a:rPr lang="en-IN" altLang="en-US" sz="2200" dirty="0" smtClean="0"/>
              <a:t>.</a:t>
            </a:r>
            <a:endParaRPr lang="en-IN" altLang="en-US" sz="2200" dirty="0"/>
          </a:p>
        </p:txBody>
      </p:sp>
    </p:spTree>
    <p:extLst>
      <p:ext uri="{BB962C8B-B14F-4D97-AF65-F5344CB8AC3E}">
        <p14:creationId xmlns:p14="http://schemas.microsoft.com/office/powerpoint/2010/main" val="3502579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t>In vitro</a:t>
            </a:r>
            <a:r>
              <a:rPr lang="en-US" altLang="en-US" dirty="0"/>
              <a:t> </a:t>
            </a:r>
            <a:r>
              <a:rPr lang="en-US" altLang="en-US" dirty="0" smtClean="0"/>
              <a:t>Fertilization (3 of 3)</a:t>
            </a:r>
            <a:endParaRPr lang="en-US" dirty="0"/>
          </a:p>
        </p:txBody>
      </p:sp>
      <p:sp>
        <p:nvSpPr>
          <p:cNvPr id="3" name="Content Placeholder 2"/>
          <p:cNvSpPr>
            <a:spLocks noGrp="1"/>
          </p:cNvSpPr>
          <p:nvPr>
            <p:ph sz="quarter" idx="10"/>
          </p:nvPr>
        </p:nvSpPr>
        <p:spPr>
          <a:xfrm>
            <a:off x="457200" y="1638300"/>
            <a:ext cx="8229600" cy="4229100"/>
          </a:xfrm>
        </p:spPr>
        <p:txBody>
          <a:bodyPr/>
          <a:lstStyle/>
          <a:p>
            <a:pPr marL="0" indent="0">
              <a:buNone/>
            </a:pPr>
            <a:r>
              <a:rPr lang="en-IN" altLang="en-US" dirty="0"/>
              <a:t>Several embryos were implanted to increase the success rate of IVF in the past.</a:t>
            </a:r>
          </a:p>
          <a:p>
            <a:pPr marL="511175" lvl="1" indent="-511175"/>
            <a:r>
              <a:rPr lang="en-IN" altLang="en-US" dirty="0"/>
              <a:t>Led to multiple births</a:t>
            </a:r>
          </a:p>
          <a:p>
            <a:pPr marL="511175" lvl="1" indent="-511175"/>
            <a:r>
              <a:rPr lang="en-IN" altLang="en-US" dirty="0"/>
              <a:t>Guidelines now suggest transferring only one embryo</a:t>
            </a:r>
          </a:p>
          <a:p>
            <a:pPr marL="0" indent="0">
              <a:buNone/>
            </a:pPr>
            <a:r>
              <a:rPr lang="en-IN" altLang="en-US" dirty="0"/>
              <a:t>Embryos resulting from IVF can be frozen for later use</a:t>
            </a:r>
            <a:r>
              <a:rPr lang="en-IN" altLang="en-US" dirty="0" smtClean="0"/>
              <a:t>.</a:t>
            </a:r>
            <a:endParaRPr lang="en-US" altLang="en-US" dirty="0"/>
          </a:p>
        </p:txBody>
      </p:sp>
    </p:spTree>
    <p:extLst>
      <p:ext uri="{BB962C8B-B14F-4D97-AF65-F5344CB8AC3E}">
        <p14:creationId xmlns:p14="http://schemas.microsoft.com/office/powerpoint/2010/main" val="1742836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N" altLang="en-US" dirty="0"/>
              <a:t>Learning </a:t>
            </a:r>
            <a:r>
              <a:rPr lang="en-IN" altLang="en-US" dirty="0" smtClean="0"/>
              <a:t>Outcomes (2 of 2)</a:t>
            </a:r>
            <a:endParaRPr lang="en-US" dirty="0"/>
          </a:p>
        </p:txBody>
      </p:sp>
      <p:sp>
        <p:nvSpPr>
          <p:cNvPr id="7" name="Content Placeholder 6"/>
          <p:cNvSpPr>
            <a:spLocks noGrp="1"/>
          </p:cNvSpPr>
          <p:nvPr>
            <p:ph sz="quarter" idx="10"/>
          </p:nvPr>
        </p:nvSpPr>
        <p:spPr>
          <a:xfrm>
            <a:off x="457200" y="1295400"/>
            <a:ext cx="8382000" cy="5029200"/>
          </a:xfrm>
        </p:spPr>
        <p:txBody>
          <a:bodyPr/>
          <a:lstStyle/>
          <a:p>
            <a:pPr marL="514350" indent="-514350">
              <a:buFont typeface="+mj-lt"/>
              <a:buAutoNum type="arabicPeriod" startAt="9"/>
            </a:pPr>
            <a:r>
              <a:rPr lang="en-IN" altLang="en-US" dirty="0" smtClean="0"/>
              <a:t>Explain </a:t>
            </a:r>
            <a:r>
              <a:rPr lang="en-IN" altLang="en-US" dirty="0"/>
              <a:t>how preimplantation genetic diagnosis enables people to select embryos conceived </a:t>
            </a:r>
            <a:r>
              <a:rPr lang="en-IN" altLang="en-US" i="1" dirty="0"/>
              <a:t>in vitro </a:t>
            </a:r>
            <a:r>
              <a:rPr lang="en-IN" altLang="en-US" dirty="0"/>
              <a:t>that have normal chromosomes and do not have certain mutations. </a:t>
            </a:r>
            <a:endParaRPr lang="en-IN" altLang="en-US" dirty="0" smtClean="0"/>
          </a:p>
          <a:p>
            <a:pPr marL="514350" indent="-514350">
              <a:buFont typeface="+mj-lt"/>
              <a:buAutoNum type="arabicPeriod" startAt="10"/>
            </a:pPr>
            <a:r>
              <a:rPr lang="en-IN" altLang="en-US" dirty="0"/>
              <a:t>Explain how testing a polar body can reveal information about a genotype of a fertilized ovum.</a:t>
            </a:r>
          </a:p>
          <a:p>
            <a:pPr marL="514350" indent="-514350">
              <a:buFont typeface="+mj-lt"/>
              <a:buAutoNum type="arabicPeriod" startAt="10"/>
            </a:pPr>
            <a:r>
              <a:rPr lang="en-IN" altLang="en-US" dirty="0"/>
              <a:t>Discuss uses for extra embryos resulting </a:t>
            </a:r>
            <a:r>
              <a:rPr lang="en-IN" altLang="en-US" dirty="0" smtClean="0"/>
              <a:t>from </a:t>
            </a:r>
            <a:r>
              <a:rPr lang="en-IN" altLang="en-US" dirty="0"/>
              <a:t>ARTs</a:t>
            </a:r>
            <a:r>
              <a:rPr lang="en-IN" altLang="en-US" dirty="0" smtClean="0"/>
              <a:t>.</a:t>
            </a:r>
            <a:endParaRPr lang="en-IN" altLang="en-US" dirty="0"/>
          </a:p>
        </p:txBody>
      </p:sp>
    </p:spTree>
    <p:extLst>
      <p:ext uri="{BB962C8B-B14F-4D97-AF65-F5344CB8AC3E}">
        <p14:creationId xmlns:p14="http://schemas.microsoft.com/office/powerpoint/2010/main" val="691096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Intracytoplasmic Sperm Injection</a:t>
            </a:r>
          </a:p>
        </p:txBody>
      </p:sp>
      <p:pic>
        <p:nvPicPr>
          <p:cNvPr id="2050" name="Picture 2" descr="Intracytoplasmic sperm injection enables some infertile men, such as those with spinal cord injuries or certain illnesses, to become father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669" y="1295400"/>
            <a:ext cx="527338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a:spLocks noGrp="1"/>
          </p:cNvSpPr>
          <p:nvPr>
            <p:ph sz="quarter" idx="13"/>
          </p:nvPr>
        </p:nvSpPr>
        <p:spPr>
          <a:xfrm>
            <a:off x="2214562" y="6019800"/>
            <a:ext cx="4419600" cy="381000"/>
          </a:xfrm>
        </p:spPr>
        <p:txBody>
          <a:bodyPr/>
          <a:lstStyle/>
          <a:p>
            <a:pPr marL="0" indent="0" algn="ctr">
              <a:buNone/>
            </a:pPr>
            <a:r>
              <a:rPr lang="en-US" sz="1400" dirty="0" smtClean="0"/>
              <a:t>© Science Photo Library/Getty Images RF	</a:t>
            </a:r>
            <a:endParaRPr lang="en-US" sz="1400" dirty="0"/>
          </a:p>
        </p:txBody>
      </p:sp>
    </p:spTree>
    <p:extLst>
      <p:ext uri="{BB962C8B-B14F-4D97-AF65-F5344CB8AC3E}">
        <p14:creationId xmlns:p14="http://schemas.microsoft.com/office/powerpoint/2010/main" val="2517464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Gamete Intrafallopian Transfer (GIFT)</a:t>
            </a:r>
            <a:endParaRPr lang="en-US" dirty="0"/>
          </a:p>
        </p:txBody>
      </p:sp>
      <p:sp>
        <p:nvSpPr>
          <p:cNvPr id="3" name="Content Placeholder 2"/>
          <p:cNvSpPr>
            <a:spLocks noGrp="1"/>
          </p:cNvSpPr>
          <p:nvPr>
            <p:ph sz="quarter" idx="10"/>
          </p:nvPr>
        </p:nvSpPr>
        <p:spPr>
          <a:xfrm>
            <a:off x="457200" y="1714500"/>
            <a:ext cx="8229600" cy="4076700"/>
          </a:xfrm>
        </p:spPr>
        <p:txBody>
          <a:bodyPr/>
          <a:lstStyle/>
          <a:p>
            <a:pPr marL="0" indent="0">
              <a:buNone/>
            </a:pPr>
            <a:r>
              <a:rPr lang="en-US" altLang="en-US" dirty="0"/>
              <a:t>GIFT is a method in which the largest oocytes from a woman and sperm from her partner are placed together in her uterine (fallopian) tube </a:t>
            </a:r>
          </a:p>
          <a:p>
            <a:pPr marL="0" indent="0">
              <a:buNone/>
            </a:pPr>
            <a:r>
              <a:rPr lang="en-US" altLang="en-US" dirty="0"/>
              <a:t>Fertilization occurs in the woman’s body</a:t>
            </a:r>
          </a:p>
          <a:p>
            <a:pPr marL="0" indent="0">
              <a:buNone/>
            </a:pPr>
            <a:r>
              <a:rPr lang="en-US" altLang="en-US" dirty="0"/>
              <a:t>Allows conception in cases of fallopian tube blockage</a:t>
            </a:r>
          </a:p>
          <a:p>
            <a:pPr marL="0" indent="0">
              <a:buNone/>
            </a:pPr>
            <a:r>
              <a:rPr lang="en-US" altLang="en-US" dirty="0"/>
              <a:t>22% success rate </a:t>
            </a:r>
          </a:p>
        </p:txBody>
      </p:sp>
    </p:spTree>
    <p:extLst>
      <p:ext uri="{BB962C8B-B14F-4D97-AF65-F5344CB8AC3E}">
        <p14:creationId xmlns:p14="http://schemas.microsoft.com/office/powerpoint/2010/main" val="39041043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Zygote Intrafallopian Transfer (ZIFT)</a:t>
            </a:r>
            <a:endParaRPr lang="en-US" dirty="0"/>
          </a:p>
        </p:txBody>
      </p:sp>
      <p:sp>
        <p:nvSpPr>
          <p:cNvPr id="3" name="Content Placeholder 2"/>
          <p:cNvSpPr>
            <a:spLocks noGrp="1"/>
          </p:cNvSpPr>
          <p:nvPr>
            <p:ph sz="quarter" idx="10"/>
          </p:nvPr>
        </p:nvSpPr>
        <p:spPr>
          <a:xfrm>
            <a:off x="457200" y="1447800"/>
            <a:ext cx="8229600" cy="4076700"/>
          </a:xfrm>
        </p:spPr>
        <p:txBody>
          <a:bodyPr/>
          <a:lstStyle/>
          <a:p>
            <a:pPr marL="0" indent="0">
              <a:buNone/>
            </a:pPr>
            <a:r>
              <a:rPr lang="en-US" altLang="en-US" dirty="0"/>
              <a:t>IVF ovum is introduced into the uterine tube and allowed to move to the uterus for implantation</a:t>
            </a:r>
          </a:p>
          <a:p>
            <a:pPr marL="0" indent="0">
              <a:buNone/>
            </a:pPr>
            <a:r>
              <a:rPr lang="en-US" altLang="en-US" dirty="0"/>
              <a:t>Also about 22% successful</a:t>
            </a:r>
          </a:p>
          <a:p>
            <a:pPr marL="0" indent="0">
              <a:buNone/>
            </a:pPr>
            <a:r>
              <a:rPr lang="en-US" altLang="en-US" dirty="0"/>
              <a:t>GIFT and ZIFT are done much less frequently than IVF </a:t>
            </a:r>
          </a:p>
          <a:p>
            <a:pPr marL="511175" lvl="1" indent="-511175"/>
            <a:r>
              <a:rPr lang="en-US" altLang="en-US" dirty="0"/>
              <a:t>They often will not work for women with scarred uterine </a:t>
            </a:r>
            <a:r>
              <a:rPr lang="en-US" altLang="en-US" dirty="0" smtClean="0"/>
              <a:t>tubes</a:t>
            </a:r>
            <a:endParaRPr lang="en-US" altLang="en-US" dirty="0"/>
          </a:p>
        </p:txBody>
      </p:sp>
    </p:spTree>
    <p:extLst>
      <p:ext uri="{BB962C8B-B14F-4D97-AF65-F5344CB8AC3E}">
        <p14:creationId xmlns:p14="http://schemas.microsoft.com/office/powerpoint/2010/main" val="4196813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4136" cy="1143000"/>
          </a:xfrm>
        </p:spPr>
        <p:txBody>
          <a:bodyPr>
            <a:noAutofit/>
          </a:bodyPr>
          <a:lstStyle/>
          <a:p>
            <a:r>
              <a:rPr lang="en-US" altLang="en-US" dirty="0"/>
              <a:t>Oocyte Banking and </a:t>
            </a:r>
            <a:r>
              <a:rPr lang="en-US" altLang="en-US" dirty="0" smtClean="0"/>
              <a:t>Donation (1 of 2)</a:t>
            </a:r>
            <a:endParaRPr lang="en-US" dirty="0"/>
          </a:p>
        </p:txBody>
      </p:sp>
      <p:sp>
        <p:nvSpPr>
          <p:cNvPr id="3" name="Content Placeholder 2"/>
          <p:cNvSpPr>
            <a:spLocks noGrp="1"/>
          </p:cNvSpPr>
          <p:nvPr>
            <p:ph sz="quarter" idx="10"/>
          </p:nvPr>
        </p:nvSpPr>
        <p:spPr>
          <a:xfrm>
            <a:off x="457200" y="1485900"/>
            <a:ext cx="8229600" cy="4152900"/>
          </a:xfrm>
        </p:spPr>
        <p:txBody>
          <a:bodyPr/>
          <a:lstStyle/>
          <a:p>
            <a:pPr marL="0" indent="0">
              <a:buNone/>
            </a:pPr>
            <a:r>
              <a:rPr lang="en-US" altLang="en-US" sz="2400" dirty="0"/>
              <a:t>Oocytes, like sperm, can be stored frozen</a:t>
            </a:r>
          </a:p>
          <a:p>
            <a:pPr marL="0" indent="0">
              <a:buNone/>
            </a:pPr>
            <a:r>
              <a:rPr lang="en-US" altLang="en-US" sz="2400" dirty="0"/>
              <a:t>Women can store their own oocytes to have children later or prior to undergoing chemotherapy </a:t>
            </a:r>
          </a:p>
          <a:p>
            <a:pPr marL="0" indent="0">
              <a:buNone/>
            </a:pPr>
            <a:r>
              <a:rPr lang="en-IN" altLang="en-US" sz="2400" dirty="0"/>
              <a:t>Oocytes are frozen in liquid nitrogen</a:t>
            </a:r>
          </a:p>
          <a:p>
            <a:pPr marL="511175" lvl="1" indent="-511175"/>
            <a:r>
              <a:rPr lang="en-US" altLang="en-US" sz="2200" dirty="0"/>
              <a:t>Difficulties exist as oocytes pause in meiosis II until fertilization occurs</a:t>
            </a:r>
            <a:r>
              <a:rPr lang="en-IN" altLang="en-US" sz="2200" dirty="0"/>
              <a:t> </a:t>
            </a:r>
          </a:p>
          <a:p>
            <a:pPr marL="0" indent="0">
              <a:buNone/>
            </a:pPr>
            <a:r>
              <a:rPr lang="en-US" altLang="en-US" sz="2400" dirty="0"/>
              <a:t>Only 3% </a:t>
            </a:r>
            <a:r>
              <a:rPr lang="en-US" altLang="en-US" sz="2400" dirty="0" smtClean="0"/>
              <a:t>successful</a:t>
            </a:r>
          </a:p>
          <a:p>
            <a:pPr marL="0" indent="0">
              <a:buNone/>
            </a:pPr>
            <a:r>
              <a:rPr lang="en-US" altLang="en-US" sz="2400" dirty="0"/>
              <a:t>New technique can freeze strips of ovarian tissue.</a:t>
            </a:r>
          </a:p>
          <a:p>
            <a:pPr marL="0" indent="0">
              <a:buNone/>
            </a:pPr>
            <a:r>
              <a:rPr lang="en-IN" altLang="en-US" sz="2400" dirty="0"/>
              <a:t>Women can obtain oocytes from donors</a:t>
            </a:r>
            <a:r>
              <a:rPr lang="en-IN" altLang="en-US" sz="2400" dirty="0" smtClean="0"/>
              <a:t>.</a:t>
            </a:r>
            <a:endParaRPr lang="en-US" altLang="en-US" sz="2400" dirty="0"/>
          </a:p>
        </p:txBody>
      </p:sp>
    </p:spTree>
    <p:extLst>
      <p:ext uri="{BB962C8B-B14F-4D97-AF65-F5344CB8AC3E}">
        <p14:creationId xmlns:p14="http://schemas.microsoft.com/office/powerpoint/2010/main" val="2277311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63286"/>
            <a:ext cx="7620000" cy="1208314"/>
          </a:xfrm>
        </p:spPr>
        <p:txBody>
          <a:bodyPr>
            <a:noAutofit/>
          </a:bodyPr>
          <a:lstStyle/>
          <a:p>
            <a:r>
              <a:rPr lang="en-US" altLang="en-US" dirty="0"/>
              <a:t>Oocyte Banking and </a:t>
            </a:r>
            <a:r>
              <a:rPr lang="en-US" altLang="en-US" dirty="0" smtClean="0"/>
              <a:t>Donation (2 of 2)</a:t>
            </a:r>
            <a:endParaRPr lang="en-US" dirty="0"/>
          </a:p>
        </p:txBody>
      </p:sp>
      <p:sp>
        <p:nvSpPr>
          <p:cNvPr id="3" name="Content Placeholder 2"/>
          <p:cNvSpPr>
            <a:spLocks noGrp="1"/>
          </p:cNvSpPr>
          <p:nvPr>
            <p:ph sz="quarter" idx="10"/>
          </p:nvPr>
        </p:nvSpPr>
        <p:spPr>
          <a:xfrm>
            <a:off x="533400" y="1447800"/>
            <a:ext cx="8305800" cy="4953000"/>
          </a:xfrm>
        </p:spPr>
        <p:txBody>
          <a:bodyPr/>
          <a:lstStyle/>
          <a:p>
            <a:pPr marL="0" indent="0">
              <a:buNone/>
            </a:pPr>
            <a:r>
              <a:rPr lang="en-US" altLang="en-US" sz="2400" dirty="0" smtClean="0"/>
              <a:t>Embryo </a:t>
            </a:r>
            <a:r>
              <a:rPr lang="en-US" altLang="en-US" sz="2400" dirty="0"/>
              <a:t>adoption is a variation on oocyte donation.</a:t>
            </a:r>
          </a:p>
          <a:p>
            <a:pPr marL="511175" lvl="1" indent="-511175"/>
            <a:r>
              <a:rPr lang="en-IN" altLang="en-US" sz="2200" dirty="0"/>
              <a:t>A woman with malfunctioning ovaries and a healthy uterus carries an embryo.</a:t>
            </a:r>
          </a:p>
          <a:p>
            <a:pPr marL="1033463" lvl="2" indent="-522288">
              <a:buFont typeface="Arial" pitchFamily="34" charset="0"/>
              <a:buChar char="•"/>
            </a:pPr>
            <a:r>
              <a:rPr lang="en-IN" altLang="en-US" sz="2000" dirty="0" smtClean="0"/>
              <a:t>Results when her partner’s sperm is used in intrauterine insemination of a woman who produces healthy oocytes</a:t>
            </a:r>
          </a:p>
          <a:p>
            <a:pPr marL="0" indent="0">
              <a:buNone/>
            </a:pPr>
            <a:r>
              <a:rPr lang="en-IN" altLang="en-US" sz="2400" dirty="0"/>
              <a:t>Cytoplasmic donation</a:t>
            </a:r>
          </a:p>
          <a:p>
            <a:pPr marL="511175" lvl="1" indent="-511175"/>
            <a:r>
              <a:rPr lang="en-IN" altLang="en-US" sz="2200" dirty="0"/>
              <a:t>Older women have their oocytes injected with cytoplasm from the oocytes of younger women to rejuvenate the cells</a:t>
            </a:r>
          </a:p>
          <a:p>
            <a:pPr marL="0" indent="0">
              <a:buNone/>
            </a:pPr>
            <a:r>
              <a:rPr lang="en-IN" altLang="en-US" sz="2400" dirty="0"/>
              <a:t>Oocyte donation technology has lagged behind sperm banks</a:t>
            </a:r>
          </a:p>
          <a:p>
            <a:pPr marL="511175" lvl="1" indent="-511175"/>
            <a:r>
              <a:rPr lang="en-IN" altLang="en-US" sz="2200" dirty="0"/>
              <a:t>Oocytes are harder to obtain than </a:t>
            </a:r>
            <a:r>
              <a:rPr lang="en-IN" altLang="en-US" sz="2200" dirty="0" smtClean="0"/>
              <a:t>sperm</a:t>
            </a:r>
            <a:endParaRPr lang="en-US" altLang="en-US" sz="2200" dirty="0"/>
          </a:p>
        </p:txBody>
      </p:sp>
    </p:spTree>
    <p:extLst>
      <p:ext uri="{BB962C8B-B14F-4D97-AF65-F5344CB8AC3E}">
        <p14:creationId xmlns:p14="http://schemas.microsoft.com/office/powerpoint/2010/main" val="1054979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t>Preimplantation Genetic Diagnosis (PGD</a:t>
            </a:r>
            <a:r>
              <a:rPr lang="en-US" altLang="en-US" dirty="0" smtClean="0"/>
              <a:t>) (1 of 3)</a:t>
            </a:r>
            <a:endParaRPr lang="en-US" dirty="0"/>
          </a:p>
        </p:txBody>
      </p:sp>
      <p:sp>
        <p:nvSpPr>
          <p:cNvPr id="3" name="Content Placeholder 2"/>
          <p:cNvSpPr>
            <a:spLocks noGrp="1"/>
          </p:cNvSpPr>
          <p:nvPr>
            <p:ph sz="quarter" idx="10"/>
          </p:nvPr>
        </p:nvSpPr>
        <p:spPr>
          <a:xfrm>
            <a:off x="304800" y="1447800"/>
            <a:ext cx="8458200" cy="4876800"/>
          </a:xfrm>
        </p:spPr>
        <p:txBody>
          <a:bodyPr/>
          <a:lstStyle/>
          <a:p>
            <a:pPr marL="0" indent="0">
              <a:buNone/>
            </a:pPr>
            <a:r>
              <a:rPr lang="en-US" altLang="en-US" sz="2400" dirty="0"/>
              <a:t>This PGD technique allows detection of genetic and chromosomal abnormalities prior to implantation</a:t>
            </a:r>
          </a:p>
          <a:p>
            <a:pPr marL="511175" lvl="1" indent="-511175"/>
            <a:r>
              <a:rPr lang="en-IN" altLang="en-US" sz="2200" dirty="0"/>
              <a:t>Preimplantation—Embryo is tested at a stage prior to when it would implant in the uterus</a:t>
            </a:r>
            <a:r>
              <a:rPr lang="en-US" altLang="en-US" sz="2200" dirty="0"/>
              <a:t> </a:t>
            </a:r>
          </a:p>
          <a:p>
            <a:pPr marL="0" indent="0">
              <a:buNone/>
            </a:pPr>
            <a:r>
              <a:rPr lang="en-US" altLang="en-US" sz="2400" dirty="0"/>
              <a:t>About 29% success rate</a:t>
            </a:r>
          </a:p>
          <a:p>
            <a:pPr marL="0" indent="0">
              <a:buNone/>
            </a:pPr>
            <a:r>
              <a:rPr lang="en-US" altLang="en-US" sz="2400" dirty="0"/>
              <a:t>One cell or blastomere of an 8-celled embryo can be removed for testing</a:t>
            </a:r>
          </a:p>
          <a:p>
            <a:pPr marL="511175" lvl="1" indent="-511175"/>
            <a:r>
              <a:rPr lang="en-US" altLang="en-US" sz="2200" dirty="0"/>
              <a:t>The remaining cells will complete </a:t>
            </a:r>
            <a:r>
              <a:rPr lang="en-US" altLang="en-US" sz="2200" dirty="0" smtClean="0"/>
              <a:t>normal development</a:t>
            </a:r>
          </a:p>
          <a:p>
            <a:pPr marL="0" indent="0">
              <a:buNone/>
            </a:pPr>
            <a:r>
              <a:rPr lang="en-IN" altLang="en-US" sz="2400" dirty="0"/>
              <a:t>Accuracy in detecting a mutation or abnormal chromosome is about 97 percent</a:t>
            </a:r>
          </a:p>
          <a:p>
            <a:pPr marL="511175" lvl="1" indent="-511175"/>
            <a:r>
              <a:rPr lang="en-IN" altLang="en-US" sz="2200" dirty="0"/>
              <a:t>Errors happen when a somatic mutation affects the sampled blastomere and not the rest of the </a:t>
            </a:r>
            <a:r>
              <a:rPr lang="en-IN" altLang="en-US" sz="2200" dirty="0" smtClean="0"/>
              <a:t>embryo</a:t>
            </a:r>
            <a:endParaRPr lang="en-IN" altLang="en-US" sz="2200" dirty="0"/>
          </a:p>
        </p:txBody>
      </p:sp>
    </p:spTree>
    <p:extLst>
      <p:ext uri="{BB962C8B-B14F-4D97-AF65-F5344CB8AC3E}">
        <p14:creationId xmlns:p14="http://schemas.microsoft.com/office/powerpoint/2010/main" val="3266928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76200"/>
            <a:ext cx="8835736" cy="1219200"/>
          </a:xfrm>
        </p:spPr>
        <p:txBody>
          <a:bodyPr>
            <a:normAutofit/>
          </a:bodyPr>
          <a:lstStyle/>
          <a:p>
            <a:r>
              <a:rPr lang="en-US" altLang="en-US" dirty="0"/>
              <a:t>Preimplantation Genetic Diagnosis (PGD) </a:t>
            </a:r>
            <a:r>
              <a:rPr lang="en-US" altLang="en-US" dirty="0" smtClean="0"/>
              <a:t>(2 of 3)</a:t>
            </a:r>
            <a:endParaRPr lang="en-US" dirty="0"/>
          </a:p>
        </p:txBody>
      </p:sp>
      <p:sp>
        <p:nvSpPr>
          <p:cNvPr id="3" name="Content Placeholder 2"/>
          <p:cNvSpPr>
            <a:spLocks noGrp="1"/>
          </p:cNvSpPr>
          <p:nvPr>
            <p:ph sz="quarter" idx="10"/>
          </p:nvPr>
        </p:nvSpPr>
        <p:spPr>
          <a:xfrm>
            <a:off x="381000" y="1295400"/>
            <a:ext cx="8305800" cy="4953000"/>
          </a:xfrm>
        </p:spPr>
        <p:txBody>
          <a:bodyPr/>
          <a:lstStyle/>
          <a:p>
            <a:pPr marL="0" indent="0">
              <a:buNone/>
            </a:pPr>
            <a:r>
              <a:rPr lang="en-US" altLang="en-US" dirty="0" smtClean="0"/>
              <a:t>1989: First children who had PGD</a:t>
            </a:r>
            <a:endParaRPr lang="en-US" altLang="en-US" dirty="0"/>
          </a:p>
          <a:p>
            <a:pPr marL="511175" lvl="1" indent="-511175"/>
            <a:r>
              <a:rPr lang="en-US" altLang="en-US" dirty="0"/>
              <a:t>Used to select females who could not inherit      X-linked conditions from </a:t>
            </a:r>
            <a:r>
              <a:rPr lang="en-US" altLang="en-US" dirty="0" smtClean="0"/>
              <a:t>mothers</a:t>
            </a:r>
          </a:p>
          <a:p>
            <a:pPr marL="0" indent="0">
              <a:buNone/>
            </a:pPr>
            <a:r>
              <a:rPr lang="en-US" altLang="en-US" dirty="0"/>
              <a:t>1992: First child born following PGD to screen for cystic fibrosis allele present in her family</a:t>
            </a:r>
          </a:p>
          <a:p>
            <a:pPr marL="0" indent="0">
              <a:buNone/>
            </a:pPr>
            <a:r>
              <a:rPr lang="en-IN" altLang="en-US" dirty="0"/>
              <a:t>Used to screen early embryos derived from IVF for normal chromosome number before implanting </a:t>
            </a:r>
          </a:p>
          <a:p>
            <a:pPr marL="511175" lvl="1" indent="-511175"/>
            <a:r>
              <a:rPr lang="en-IN" altLang="en-US" dirty="0"/>
              <a:t>Increases the chances of successful live births</a:t>
            </a:r>
          </a:p>
          <a:p>
            <a:pPr marL="0" indent="0">
              <a:buNone/>
            </a:pPr>
            <a:r>
              <a:rPr lang="en-IN" altLang="en-US" dirty="0"/>
              <a:t>Using the technology for gender selection is considered as a </a:t>
            </a:r>
            <a:r>
              <a:rPr lang="en-IN" altLang="en-US" dirty="0" smtClean="0"/>
              <a:t>misuse </a:t>
            </a:r>
          </a:p>
        </p:txBody>
      </p:sp>
    </p:spTree>
    <p:extLst>
      <p:ext uri="{BB962C8B-B14F-4D97-AF65-F5344CB8AC3E}">
        <p14:creationId xmlns:p14="http://schemas.microsoft.com/office/powerpoint/2010/main" val="28498511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kern="0" dirty="0">
                <a:cs typeface="Times New Roman" panose="02020603050405020304" pitchFamily="18" charset="0"/>
              </a:rPr>
              <a:t>Preimplantation Genetic Diagnosis (PGD</a:t>
            </a:r>
            <a:r>
              <a:rPr lang="en-US" kern="0" dirty="0" smtClean="0">
                <a:cs typeface="Times New Roman" panose="02020603050405020304" pitchFamily="18" charset="0"/>
              </a:rPr>
              <a:t>) </a:t>
            </a:r>
            <a:r>
              <a:rPr lang="en-US" altLang="en-US" dirty="0" smtClean="0"/>
              <a:t>(3 </a:t>
            </a:r>
            <a:r>
              <a:rPr lang="en-US" altLang="en-US" dirty="0"/>
              <a:t>of 3)</a:t>
            </a:r>
            <a:endParaRPr lang="en-US" dirty="0"/>
          </a:p>
        </p:txBody>
      </p:sp>
      <p:pic>
        <p:nvPicPr>
          <p:cNvPr id="6" name="Picture 1" descr="In preimplantation diagnosis, a single cell is extracted from a developing 8-cell stage embryo and tested. A genetically healthy cell is implanted.  &#10;"/>
          <p:cNvPicPr>
            <a:picLocks noGrp="1" noChangeAspect="1"/>
          </p:cNvPicPr>
          <p:nvPr>
            <p:ph idx="4294967295"/>
          </p:nvPr>
        </p:nvPicPr>
        <p:blipFill>
          <a:blip r:embed="rId2" cstate="print"/>
          <a:stretch>
            <a:fillRect/>
          </a:stretch>
        </p:blipFill>
        <p:spPr bwMode="auto">
          <a:xfrm>
            <a:off x="2147455" y="1811553"/>
            <a:ext cx="4849091" cy="451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071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52400"/>
            <a:ext cx="8911936" cy="1219200"/>
          </a:xfrm>
        </p:spPr>
        <p:txBody>
          <a:bodyPr>
            <a:noAutofit/>
          </a:bodyPr>
          <a:lstStyle/>
          <a:p>
            <a:r>
              <a:rPr lang="en-US" dirty="0" smtClean="0"/>
              <a:t>Table 21.1 Some </a:t>
            </a:r>
            <a:r>
              <a:rPr lang="en-US" dirty="0"/>
              <a:t>Assisted Reproductive Technologies</a:t>
            </a:r>
          </a:p>
        </p:txBody>
      </p:sp>
      <p:graphicFrame>
        <p:nvGraphicFramePr>
          <p:cNvPr id="7" name="Table 6"/>
          <p:cNvGraphicFramePr>
            <a:graphicFrameLocks noGrp="1"/>
          </p:cNvGraphicFramePr>
          <p:nvPr>
            <p:extLst>
              <p:ext uri="{D42A27DB-BD31-4B8C-83A1-F6EECF244321}">
                <p14:modId xmlns:p14="http://schemas.microsoft.com/office/powerpoint/2010/main" val="2889552784"/>
              </p:ext>
            </p:extLst>
          </p:nvPr>
        </p:nvGraphicFramePr>
        <p:xfrm>
          <a:off x="609600" y="1661160"/>
          <a:ext cx="7772400" cy="4362449"/>
        </p:xfrm>
        <a:graphic>
          <a:graphicData uri="http://schemas.openxmlformats.org/drawingml/2006/table">
            <a:tbl>
              <a:tblPr firstRow="1" bandRow="1">
                <a:tableStyleId>{5940675A-B579-460E-94D1-54222C63F5DA}</a:tableStyleId>
              </a:tblPr>
              <a:tblGrid>
                <a:gridCol w="1854648"/>
                <a:gridCol w="5917752"/>
              </a:tblGrid>
              <a:tr h="358700">
                <a:tc>
                  <a:txBody>
                    <a:bodyPr/>
                    <a:lstStyle/>
                    <a:p>
                      <a:pPr algn="ctr"/>
                      <a:r>
                        <a:rPr lang="en-US" sz="1400" b="1" dirty="0" smtClean="0">
                          <a:latin typeface="Verdana" pitchFamily="34" charset="0"/>
                          <a:ea typeface="Verdana" pitchFamily="34" charset="0"/>
                          <a:cs typeface="Verdana" pitchFamily="34" charset="0"/>
                        </a:rPr>
                        <a:t>TECHNOLOGY</a:t>
                      </a:r>
                      <a:endParaRPr lang="en-US" sz="1400" b="1" dirty="0">
                        <a:latin typeface="Verdana" pitchFamily="34" charset="0"/>
                        <a:ea typeface="Verdana" pitchFamily="34" charset="0"/>
                        <a:cs typeface="Verdana" pitchFamily="34" charset="0"/>
                      </a:endParaRPr>
                    </a:p>
                  </a:txBody>
                  <a:tcPr anchor="ctr"/>
                </a:tc>
                <a:tc>
                  <a:txBody>
                    <a:bodyPr/>
                    <a:lstStyle/>
                    <a:p>
                      <a:pPr algn="ctr"/>
                      <a:r>
                        <a:rPr lang="en-US" sz="1400" b="1" dirty="0" smtClean="0">
                          <a:latin typeface="Verdana" pitchFamily="34" charset="0"/>
                          <a:ea typeface="Verdana" pitchFamily="34" charset="0"/>
                          <a:cs typeface="Verdana" pitchFamily="34" charset="0"/>
                        </a:rPr>
                        <a:t>PROCEDURES</a:t>
                      </a:r>
                      <a:endParaRPr lang="en-US" sz="1400" b="1" dirty="0">
                        <a:latin typeface="Verdana" pitchFamily="34" charset="0"/>
                        <a:ea typeface="Verdana" pitchFamily="34" charset="0"/>
                        <a:cs typeface="Verdana" pitchFamily="34" charset="0"/>
                      </a:endParaRPr>
                    </a:p>
                  </a:txBody>
                  <a:tcPr anchor="ctr"/>
                </a:tc>
              </a:tr>
              <a:tr h="266140">
                <a:tc>
                  <a:txBody>
                    <a:bodyPr/>
                    <a:lstStyle/>
                    <a:p>
                      <a:pPr algn="l"/>
                      <a:r>
                        <a:rPr lang="en-US" sz="1400" dirty="0" smtClean="0">
                          <a:latin typeface="Verdana" pitchFamily="34" charset="0"/>
                          <a:ea typeface="Verdana" pitchFamily="34" charset="0"/>
                          <a:cs typeface="Verdana" pitchFamily="34" charset="0"/>
                        </a:rPr>
                        <a:t>GIFT</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smtClean="0">
                          <a:latin typeface="Verdana" pitchFamily="34" charset="0"/>
                          <a:ea typeface="Verdana" pitchFamily="34" charset="0"/>
                          <a:cs typeface="Verdana" pitchFamily="34" charset="0"/>
                        </a:rPr>
                        <a:t>Deposits collected oocytes and sperm in</a:t>
                      </a:r>
                      <a:r>
                        <a:rPr lang="en-US" sz="1400" baseline="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uterine tube.</a:t>
                      </a:r>
                    </a:p>
                  </a:txBody>
                  <a:tcPr anchor="ctr"/>
                </a:tc>
              </a:tr>
              <a:tr h="554355">
                <a:tc>
                  <a:txBody>
                    <a:bodyPr/>
                    <a:lstStyle/>
                    <a:p>
                      <a:pPr algn="l"/>
                      <a:r>
                        <a:rPr lang="en-US" sz="1400" dirty="0" smtClean="0">
                          <a:latin typeface="Verdana" pitchFamily="34" charset="0"/>
                          <a:ea typeface="Verdana" pitchFamily="34" charset="0"/>
                          <a:cs typeface="Verdana" pitchFamily="34" charset="0"/>
                        </a:rPr>
                        <a:t>IVF</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smtClean="0">
                          <a:latin typeface="Verdana" pitchFamily="34" charset="0"/>
                          <a:ea typeface="Verdana" pitchFamily="34" charset="0"/>
                          <a:cs typeface="Verdana" pitchFamily="34" charset="0"/>
                        </a:rPr>
                        <a:t>Mixes sperm and oocytes in a dish. Chemicals</a:t>
                      </a:r>
                      <a:r>
                        <a:rPr lang="en-US" sz="1400" baseline="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simulate intrauterine environment to</a:t>
                      </a:r>
                      <a:r>
                        <a:rPr lang="en-US" sz="1400" baseline="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encourage fertilization.</a:t>
                      </a:r>
                    </a:p>
                  </a:txBody>
                  <a:tcPr anchor="ctr"/>
                </a:tc>
              </a:tr>
              <a:tr h="326091">
                <a:tc>
                  <a:txBody>
                    <a:bodyPr/>
                    <a:lstStyle/>
                    <a:p>
                      <a:pPr algn="l"/>
                      <a:r>
                        <a:rPr lang="en-US" sz="1400" dirty="0" smtClean="0">
                          <a:latin typeface="Verdana" pitchFamily="34" charset="0"/>
                          <a:ea typeface="Verdana" pitchFamily="34" charset="0"/>
                          <a:cs typeface="Verdana" pitchFamily="34" charset="0"/>
                        </a:rPr>
                        <a:t>IUI</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smtClean="0">
                          <a:latin typeface="Verdana" pitchFamily="34" charset="0"/>
                          <a:ea typeface="Verdana" pitchFamily="34" charset="0"/>
                          <a:cs typeface="Verdana" pitchFamily="34" charset="0"/>
                        </a:rPr>
                        <a:t>Places or injects washed sperm into the cervix</a:t>
                      </a:r>
                      <a:r>
                        <a:rPr lang="en-US" sz="1400" baseline="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or uterus.</a:t>
                      </a:r>
                    </a:p>
                  </a:txBody>
                  <a:tcPr anchor="ctr"/>
                </a:tc>
              </a:tr>
              <a:tr h="326091">
                <a:tc>
                  <a:txBody>
                    <a:bodyPr/>
                    <a:lstStyle/>
                    <a:p>
                      <a:pPr algn="l"/>
                      <a:r>
                        <a:rPr lang="en-US" sz="1400" dirty="0" smtClean="0">
                          <a:latin typeface="Verdana" pitchFamily="34" charset="0"/>
                          <a:ea typeface="Verdana" pitchFamily="34" charset="0"/>
                          <a:cs typeface="Verdana" pitchFamily="34" charset="0"/>
                        </a:rPr>
                        <a:t>ICSI</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smtClean="0">
                          <a:latin typeface="Verdana" pitchFamily="34" charset="0"/>
                          <a:ea typeface="Verdana" pitchFamily="34" charset="0"/>
                          <a:cs typeface="Verdana" pitchFamily="34" charset="0"/>
                        </a:rPr>
                        <a:t>Injects immature or rare sperm into oocyte,</a:t>
                      </a:r>
                      <a:r>
                        <a:rPr lang="en-US" sz="1400" baseline="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before IVF.</a:t>
                      </a:r>
                    </a:p>
                  </a:txBody>
                  <a:tcPr anchor="ctr"/>
                </a:tc>
              </a:tr>
              <a:tr h="326091">
                <a:tc>
                  <a:txBody>
                    <a:bodyPr/>
                    <a:lstStyle/>
                    <a:p>
                      <a:pPr algn="l"/>
                      <a:r>
                        <a:rPr lang="en-US" sz="1400" dirty="0" smtClean="0">
                          <a:latin typeface="Verdana" pitchFamily="34" charset="0"/>
                          <a:ea typeface="Verdana" pitchFamily="34" charset="0"/>
                          <a:cs typeface="Verdana" pitchFamily="34" charset="0"/>
                        </a:rPr>
                        <a:t>Oocyte freezing</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smtClean="0">
                          <a:latin typeface="Verdana" pitchFamily="34" charset="0"/>
                          <a:ea typeface="Verdana" pitchFamily="34" charset="0"/>
                          <a:cs typeface="Verdana" pitchFamily="34" charset="0"/>
                        </a:rPr>
                        <a:t>Oocytes retrieved and frozen in liquid nitrogen.</a:t>
                      </a:r>
                      <a:endParaRPr lang="en-US" sz="1400" dirty="0">
                        <a:latin typeface="Verdana" pitchFamily="34" charset="0"/>
                        <a:ea typeface="Verdana" pitchFamily="34" charset="0"/>
                        <a:cs typeface="Verdana" pitchFamily="34" charset="0"/>
                      </a:endParaRPr>
                    </a:p>
                  </a:txBody>
                  <a:tcPr anchor="ctr"/>
                </a:tc>
              </a:tr>
              <a:tr h="782619">
                <a:tc>
                  <a:txBody>
                    <a:bodyPr/>
                    <a:lstStyle/>
                    <a:p>
                      <a:pPr algn="l"/>
                      <a:r>
                        <a:rPr lang="en-US" sz="1400" dirty="0" smtClean="0">
                          <a:latin typeface="Verdana" pitchFamily="34" charset="0"/>
                          <a:ea typeface="Verdana" pitchFamily="34" charset="0"/>
                          <a:cs typeface="Verdana" pitchFamily="34" charset="0"/>
                        </a:rPr>
                        <a:t>PGD</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smtClean="0">
                          <a:latin typeface="Verdana" pitchFamily="34" charset="0"/>
                          <a:ea typeface="Verdana" pitchFamily="34" charset="0"/>
                          <a:cs typeface="Verdana" pitchFamily="34" charset="0"/>
                        </a:rPr>
                        <a:t>Analyzes chromosomes and gene variants in</a:t>
                      </a:r>
                      <a:r>
                        <a:rPr lang="en-US" sz="1400" baseline="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early embryos, </a:t>
                      </a:r>
                      <a:r>
                        <a:rPr lang="en-US" sz="1400" i="1" dirty="0" smtClean="0">
                          <a:latin typeface="Verdana" pitchFamily="34" charset="0"/>
                          <a:ea typeface="Verdana" pitchFamily="34" charset="0"/>
                          <a:cs typeface="Verdana" pitchFamily="34" charset="0"/>
                        </a:rPr>
                        <a:t>in vitro</a:t>
                      </a:r>
                      <a:r>
                        <a:rPr lang="en-US" sz="1400" dirty="0" smtClean="0">
                          <a:latin typeface="Verdana" pitchFamily="34" charset="0"/>
                          <a:ea typeface="Verdana" pitchFamily="34" charset="0"/>
                          <a:cs typeface="Verdana" pitchFamily="34" charset="0"/>
                        </a:rPr>
                        <a:t>. Selected embryos are implanted in the uterus and child will be free of</a:t>
                      </a:r>
                      <a:r>
                        <a:rPr lang="en-US" sz="1400" baseline="0" dirty="0" smtClean="0">
                          <a:latin typeface="Verdana" pitchFamily="34" charset="0"/>
                          <a:ea typeface="Verdana" pitchFamily="34" charset="0"/>
                          <a:cs typeface="Verdana" pitchFamily="34" charset="0"/>
                        </a:rPr>
                        <a:t> </a:t>
                      </a:r>
                      <a:r>
                        <a:rPr lang="en-US" sz="1400" dirty="0" smtClean="0">
                          <a:latin typeface="Verdana" pitchFamily="34" charset="0"/>
                          <a:ea typeface="Verdana" pitchFamily="34" charset="0"/>
                          <a:cs typeface="Verdana" pitchFamily="34" charset="0"/>
                        </a:rPr>
                        <a:t>tested-for conditions.</a:t>
                      </a:r>
                    </a:p>
                  </a:txBody>
                  <a:tcPr anchor="ctr"/>
                </a:tc>
              </a:tr>
              <a:tr h="554355">
                <a:tc>
                  <a:txBody>
                    <a:bodyPr/>
                    <a:lstStyle/>
                    <a:p>
                      <a:pPr algn="l"/>
                      <a:r>
                        <a:rPr lang="en-US" sz="1400" dirty="0" smtClean="0">
                          <a:latin typeface="Verdana" pitchFamily="34" charset="0"/>
                          <a:ea typeface="Verdana" pitchFamily="34" charset="0"/>
                          <a:cs typeface="Verdana" pitchFamily="34" charset="0"/>
                        </a:rPr>
                        <a:t>Sequential polar body analysis</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smtClean="0">
                          <a:latin typeface="Verdana" pitchFamily="34" charset="0"/>
                          <a:ea typeface="Verdana" pitchFamily="34" charset="0"/>
                          <a:cs typeface="Verdana" pitchFamily="34" charset="0"/>
                        </a:rPr>
                        <a:t>Genetic testing of polar body attached to just-fertilized ovum enables inference that fertilized ovum is free of a family's mutation.</a:t>
                      </a:r>
                      <a:endParaRPr lang="en-US" sz="1400" dirty="0">
                        <a:latin typeface="Verdana" pitchFamily="34" charset="0"/>
                        <a:ea typeface="Verdana" pitchFamily="34" charset="0"/>
                        <a:cs typeface="Verdana" pitchFamily="34" charset="0"/>
                      </a:endParaRPr>
                    </a:p>
                  </a:txBody>
                  <a:tcPr anchor="ctr"/>
                </a:tc>
              </a:tr>
              <a:tr h="326091">
                <a:tc>
                  <a:txBody>
                    <a:bodyPr/>
                    <a:lstStyle/>
                    <a:p>
                      <a:pPr algn="l"/>
                      <a:r>
                        <a:rPr lang="en-US" sz="1400" dirty="0" smtClean="0">
                          <a:latin typeface="Verdana" pitchFamily="34" charset="0"/>
                          <a:ea typeface="Verdana" pitchFamily="34" charset="0"/>
                          <a:cs typeface="Verdana" pitchFamily="34" charset="0"/>
                        </a:rPr>
                        <a:t>Surrogate mother</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smtClean="0">
                          <a:latin typeface="Verdana" pitchFamily="34" charset="0"/>
                          <a:ea typeface="Verdana" pitchFamily="34" charset="0"/>
                          <a:cs typeface="Verdana" pitchFamily="34" charset="0"/>
                        </a:rPr>
                        <a:t>Woman carries a pregnancy for another.</a:t>
                      </a:r>
                      <a:endParaRPr lang="en-US" sz="1400" dirty="0">
                        <a:latin typeface="Verdana" pitchFamily="34" charset="0"/>
                        <a:ea typeface="Verdana" pitchFamily="34" charset="0"/>
                        <a:cs typeface="Verdana" pitchFamily="34" charset="0"/>
                      </a:endParaRPr>
                    </a:p>
                  </a:txBody>
                  <a:tcPr anchor="ctr"/>
                </a:tc>
              </a:tr>
              <a:tr h="326091">
                <a:tc>
                  <a:txBody>
                    <a:bodyPr/>
                    <a:lstStyle/>
                    <a:p>
                      <a:pPr algn="l"/>
                      <a:r>
                        <a:rPr lang="en-US" sz="1400" dirty="0" smtClean="0">
                          <a:latin typeface="Verdana" pitchFamily="34" charset="0"/>
                          <a:ea typeface="Verdana" pitchFamily="34" charset="0"/>
                          <a:cs typeface="Verdana" pitchFamily="34" charset="0"/>
                        </a:rPr>
                        <a:t>ZIFT</a:t>
                      </a:r>
                      <a:endParaRPr lang="en-US" sz="1400" dirty="0">
                        <a:latin typeface="Verdana" pitchFamily="34" charset="0"/>
                        <a:ea typeface="Verdana" pitchFamily="34" charset="0"/>
                        <a:cs typeface="Verdana" pitchFamily="34" charset="0"/>
                      </a:endParaRPr>
                    </a:p>
                  </a:txBody>
                  <a:tcPr anchor="ctr"/>
                </a:tc>
                <a:tc>
                  <a:txBody>
                    <a:bodyPr/>
                    <a:lstStyle/>
                    <a:p>
                      <a:r>
                        <a:rPr lang="en-US" sz="1400" dirty="0" smtClean="0">
                          <a:latin typeface="Verdana" pitchFamily="34" charset="0"/>
                          <a:ea typeface="Verdana" pitchFamily="34" charset="0"/>
                          <a:cs typeface="Verdana" pitchFamily="34" charset="0"/>
                        </a:rPr>
                        <a:t>Places IVF ovum in uterine tube</a:t>
                      </a:r>
                      <a:endParaRPr lang="en-US" sz="1400" dirty="0">
                        <a:latin typeface="Verdana" pitchFamily="34" charset="0"/>
                        <a:ea typeface="Verdana" pitchFamily="34" charset="0"/>
                        <a:cs typeface="Verdana" pitchFamily="34" charset="0"/>
                      </a:endParaRPr>
                    </a:p>
                  </a:txBody>
                  <a:tcPr anchor="ctr"/>
                </a:tc>
              </a:tr>
            </a:tbl>
          </a:graphicData>
        </a:graphic>
      </p:graphicFrame>
    </p:spTree>
    <p:extLst>
      <p:ext uri="{BB962C8B-B14F-4D97-AF65-F5344CB8AC3E}">
        <p14:creationId xmlns:p14="http://schemas.microsoft.com/office/powerpoint/2010/main" val="1032311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Sequential Polar Body Analysis </a:t>
            </a:r>
            <a:endParaRPr lang="en-US" dirty="0"/>
          </a:p>
        </p:txBody>
      </p:sp>
      <p:sp>
        <p:nvSpPr>
          <p:cNvPr id="3" name="Content Placeholder 2"/>
          <p:cNvSpPr>
            <a:spLocks noGrp="1"/>
          </p:cNvSpPr>
          <p:nvPr>
            <p:ph sz="quarter" idx="10"/>
          </p:nvPr>
        </p:nvSpPr>
        <p:spPr>
          <a:xfrm>
            <a:off x="457200" y="1485900"/>
            <a:ext cx="8229600" cy="4457700"/>
          </a:xfrm>
        </p:spPr>
        <p:txBody>
          <a:bodyPr/>
          <a:lstStyle/>
          <a:p>
            <a:pPr marL="0" indent="0">
              <a:buNone/>
            </a:pPr>
            <a:r>
              <a:rPr lang="en-IN" altLang="en-US" dirty="0"/>
              <a:t>Provides genetic information earlier in development</a:t>
            </a:r>
          </a:p>
          <a:p>
            <a:pPr marL="511175" lvl="1" indent="-511175"/>
            <a:r>
              <a:rPr lang="en-IN" altLang="en-US" dirty="0"/>
              <a:t>Infers absence of a mutation in a fertilized ovum by checking a second polar body</a:t>
            </a:r>
          </a:p>
          <a:p>
            <a:pPr marL="0" indent="0">
              <a:buNone/>
            </a:pPr>
            <a:r>
              <a:rPr lang="en-IN" altLang="en-US" dirty="0"/>
              <a:t>Approach is based on Mendel’s first law, gene segregation</a:t>
            </a:r>
          </a:p>
          <a:p>
            <a:pPr marL="0" indent="0">
              <a:buNone/>
            </a:pPr>
            <a:r>
              <a:rPr lang="en-IN" altLang="en-US" dirty="0"/>
              <a:t>Technology is still in experimental stage</a:t>
            </a:r>
          </a:p>
          <a:p>
            <a:pPr marL="511175" lvl="1" indent="-511175"/>
            <a:r>
              <a:rPr lang="en-IN" altLang="en-US" dirty="0"/>
              <a:t>Followed up with PGD to test predictions to ensure that IVF embryos transferred are free of the family’s </a:t>
            </a:r>
            <a:r>
              <a:rPr lang="en-IN" altLang="en-US" dirty="0" smtClean="0"/>
              <a:t>mutation</a:t>
            </a:r>
            <a:endParaRPr lang="en-IN" altLang="en-US" dirty="0"/>
          </a:p>
        </p:txBody>
      </p:sp>
    </p:spTree>
    <p:extLst>
      <p:ext uri="{BB962C8B-B14F-4D97-AF65-F5344CB8AC3E}">
        <p14:creationId xmlns:p14="http://schemas.microsoft.com/office/powerpoint/2010/main" val="3651081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Savior Siblings and </a:t>
            </a:r>
            <a:r>
              <a:rPr lang="en-US" altLang="en-US" dirty="0" smtClean="0"/>
              <a:t>More (1 of 2)</a:t>
            </a:r>
            <a:endParaRPr lang="en-US" dirty="0"/>
          </a:p>
        </p:txBody>
      </p:sp>
      <p:sp>
        <p:nvSpPr>
          <p:cNvPr id="7" name="Content Placeholder 6"/>
          <p:cNvSpPr>
            <a:spLocks noGrp="1"/>
          </p:cNvSpPr>
          <p:nvPr>
            <p:ph sz="quarter" idx="10"/>
          </p:nvPr>
        </p:nvSpPr>
        <p:spPr>
          <a:xfrm>
            <a:off x="457200" y="1295400"/>
            <a:ext cx="8305800" cy="5029200"/>
          </a:xfrm>
        </p:spPr>
        <p:txBody>
          <a:bodyPr/>
          <a:lstStyle/>
          <a:p>
            <a:pPr marL="0" indent="0">
              <a:buNone/>
            </a:pPr>
            <a:r>
              <a:rPr lang="en-US" altLang="en-US" dirty="0"/>
              <a:t>Innovative ways to conceive offspring:</a:t>
            </a:r>
          </a:p>
          <a:p>
            <a:pPr marL="508000" lvl="1" indent="-508000"/>
            <a:r>
              <a:rPr lang="en-US" altLang="en-US" dirty="0" smtClean="0"/>
              <a:t>Couple </a:t>
            </a:r>
            <a:r>
              <a:rPr lang="en-US" altLang="en-US" dirty="0"/>
              <a:t>in search of an oocyte donor </a:t>
            </a:r>
            <a:r>
              <a:rPr lang="en-US" altLang="en-US" dirty="0" smtClean="0"/>
              <a:t>advertises </a:t>
            </a:r>
            <a:r>
              <a:rPr lang="en-US" altLang="en-US" dirty="0"/>
              <a:t>for an attractive, athletic woman. </a:t>
            </a:r>
          </a:p>
          <a:p>
            <a:pPr marL="508000" lvl="1" indent="-508000"/>
            <a:r>
              <a:rPr lang="en-US" altLang="en-US" dirty="0" smtClean="0"/>
              <a:t>Cancer </a:t>
            </a:r>
            <a:r>
              <a:rPr lang="en-US" altLang="en-US" dirty="0"/>
              <a:t>patient stores her oocytes before </a:t>
            </a:r>
            <a:r>
              <a:rPr lang="en-US" altLang="en-US" dirty="0" smtClean="0"/>
              <a:t>therapy</a:t>
            </a:r>
            <a:r>
              <a:rPr lang="en-US" altLang="en-US" dirty="0"/>
              <a:t>; becomes a mother two years later.</a:t>
            </a:r>
          </a:p>
          <a:p>
            <a:pPr marL="508000" lvl="1" indent="-508000"/>
            <a:r>
              <a:rPr lang="en-US" altLang="en-US" dirty="0" smtClean="0"/>
              <a:t>A </a:t>
            </a:r>
            <a:r>
              <a:rPr lang="en-US" altLang="en-US" dirty="0"/>
              <a:t>paralyzed man has sperm removed and </a:t>
            </a:r>
            <a:r>
              <a:rPr lang="en-US" altLang="en-US" dirty="0" smtClean="0"/>
              <a:t>injected </a:t>
            </a:r>
            <a:r>
              <a:rPr lang="en-US" altLang="en-US" dirty="0"/>
              <a:t>into his partner’s oocyte</a:t>
            </a:r>
            <a:r>
              <a:rPr lang="en-US" altLang="en-US" dirty="0" smtClean="0"/>
              <a:t>.</a:t>
            </a:r>
          </a:p>
          <a:p>
            <a:pPr marL="0" lvl="1" indent="0">
              <a:buNone/>
            </a:pPr>
            <a:r>
              <a:rPr lang="en-US" altLang="en-US" sz="2600" dirty="0"/>
              <a:t>Lisa and Jack Nash sought to have a child for a different reason.</a:t>
            </a:r>
          </a:p>
          <a:p>
            <a:pPr marL="0" indent="0">
              <a:buNone/>
            </a:pPr>
            <a:r>
              <a:rPr lang="en-US" altLang="en-US" dirty="0"/>
              <a:t>They needed a savior sibling to save their daughter Molly’s life, who was suffering from </a:t>
            </a:r>
            <a:r>
              <a:rPr lang="en-US" altLang="en-US" dirty="0" err="1"/>
              <a:t>Fanconi</a:t>
            </a:r>
            <a:r>
              <a:rPr lang="en-US" altLang="en-US" dirty="0"/>
              <a:t> anemia</a:t>
            </a:r>
            <a:r>
              <a:rPr lang="en-US" altLang="en-US" dirty="0" smtClean="0"/>
              <a:t>.</a:t>
            </a:r>
          </a:p>
        </p:txBody>
      </p:sp>
    </p:spTree>
    <p:extLst>
      <p:ext uri="{BB962C8B-B14F-4D97-AF65-F5344CB8AC3E}">
        <p14:creationId xmlns:p14="http://schemas.microsoft.com/office/powerpoint/2010/main" val="871413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Polar Body Analysis</a:t>
            </a:r>
          </a:p>
        </p:txBody>
      </p:sp>
      <p:pic>
        <p:nvPicPr>
          <p:cNvPr id="3075" name="Picture 3" descr="A method to deduce an ovum’s genotype is to test the polar body. This method is based on logic from Mendel’s law of segrega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419225"/>
            <a:ext cx="588645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4"/>
          <p:cNvSpPr>
            <a:spLocks noGrp="1"/>
          </p:cNvSpPr>
          <p:nvPr>
            <p:ph sz="quarter" idx="13"/>
          </p:nvPr>
        </p:nvSpPr>
        <p:spPr>
          <a:xfrm>
            <a:off x="3048000" y="5631243"/>
            <a:ext cx="3048000" cy="388557"/>
          </a:xfrm>
        </p:spPr>
        <p:txBody>
          <a:bodyPr/>
          <a:lstStyle/>
          <a:p>
            <a:pPr marL="0" indent="0" algn="ctr">
              <a:buNone/>
            </a:pPr>
            <a:r>
              <a:rPr lang="en-US" sz="1400" dirty="0" smtClean="0"/>
              <a:t>Courtesy of Dr. </a:t>
            </a:r>
            <a:r>
              <a:rPr lang="en-US" sz="1400" dirty="0" err="1" smtClean="0"/>
              <a:t>Anver</a:t>
            </a:r>
            <a:r>
              <a:rPr lang="en-US" sz="1400" dirty="0"/>
              <a:t> </a:t>
            </a:r>
            <a:r>
              <a:rPr lang="en-US" sz="1400" dirty="0" err="1" smtClean="0"/>
              <a:t>Kuliev</a:t>
            </a:r>
            <a:endParaRPr lang="en-US" sz="1400" dirty="0"/>
          </a:p>
        </p:txBody>
      </p:sp>
    </p:spTree>
    <p:extLst>
      <p:ext uri="{BB962C8B-B14F-4D97-AF65-F5344CB8AC3E}">
        <p14:creationId xmlns:p14="http://schemas.microsoft.com/office/powerpoint/2010/main" val="3941776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Extra </a:t>
            </a:r>
            <a:r>
              <a:rPr lang="en-US" altLang="en-US" dirty="0" smtClean="0"/>
              <a:t>Embryos (1 of 2)</a:t>
            </a:r>
            <a:endParaRPr lang="en-US" dirty="0"/>
          </a:p>
        </p:txBody>
      </p:sp>
      <p:sp>
        <p:nvSpPr>
          <p:cNvPr id="3" name="Content Placeholder 2"/>
          <p:cNvSpPr>
            <a:spLocks noGrp="1"/>
          </p:cNvSpPr>
          <p:nvPr>
            <p:ph sz="quarter" idx="10"/>
          </p:nvPr>
        </p:nvSpPr>
        <p:spPr>
          <a:xfrm>
            <a:off x="457200" y="1371600"/>
            <a:ext cx="8356600" cy="4851400"/>
          </a:xfrm>
        </p:spPr>
        <p:txBody>
          <a:bodyPr/>
          <a:lstStyle/>
          <a:p>
            <a:pPr marL="0" indent="0">
              <a:buNone/>
            </a:pPr>
            <a:r>
              <a:rPr lang="en-US" dirty="0"/>
              <a:t>Sometimes ARTs leave “extra” oocytes, fertilized ova, or very early embryos</a:t>
            </a:r>
            <a:r>
              <a:rPr lang="en-US" dirty="0" smtClean="0"/>
              <a:t>.</a:t>
            </a:r>
          </a:p>
          <a:p>
            <a:pPr marL="0" indent="0">
              <a:buNone/>
            </a:pPr>
            <a:r>
              <a:rPr lang="en-US" b="1" dirty="0" smtClean="0"/>
              <a:t>Table 21.2 Fates of Frozen Embryos</a:t>
            </a:r>
          </a:p>
          <a:p>
            <a:pPr marL="511175" indent="-511175">
              <a:buFont typeface="+mj-lt"/>
              <a:buAutoNum type="arabicPeriod"/>
            </a:pPr>
            <a:r>
              <a:rPr lang="en-US" sz="2400" dirty="0" smtClean="0"/>
              <a:t>Store indefinitely</a:t>
            </a:r>
          </a:p>
          <a:p>
            <a:pPr marL="511175" indent="-511175">
              <a:buFont typeface="+mj-lt"/>
              <a:buAutoNum type="arabicPeriod"/>
            </a:pPr>
            <a:r>
              <a:rPr lang="en-US" sz="2400" dirty="0" smtClean="0"/>
              <a:t>Store and destroy after a set time</a:t>
            </a:r>
          </a:p>
          <a:p>
            <a:pPr marL="511175" indent="-511175">
              <a:buFont typeface="+mj-lt"/>
              <a:buAutoNum type="arabicPeriod"/>
            </a:pPr>
            <a:r>
              <a:rPr lang="en-US" sz="2400" dirty="0" smtClean="0"/>
              <a:t>Donate for embryonic system cell derivation and research</a:t>
            </a:r>
          </a:p>
          <a:p>
            <a:pPr marL="511175" indent="-511175">
              <a:buFont typeface="+mj-lt"/>
              <a:buAutoNum type="arabicPeriod"/>
            </a:pPr>
            <a:r>
              <a:rPr lang="en-US" sz="2400" dirty="0" smtClean="0"/>
              <a:t>Thaw later for use by biological parents</a:t>
            </a:r>
          </a:p>
          <a:p>
            <a:pPr marL="511175" indent="-511175">
              <a:buFont typeface="+mj-lt"/>
              <a:buAutoNum type="arabicPeriod"/>
            </a:pPr>
            <a:r>
              <a:rPr lang="en-US" sz="2400" dirty="0" smtClean="0"/>
              <a:t>Thaw later for use by other parents</a:t>
            </a:r>
          </a:p>
          <a:p>
            <a:pPr marL="511175" indent="-511175">
              <a:buFont typeface="+mj-lt"/>
              <a:buAutoNum type="arabicPeriod"/>
            </a:pPr>
            <a:r>
              <a:rPr lang="en-US" sz="2400" dirty="0" smtClean="0"/>
              <a:t>Discard </a:t>
            </a:r>
            <a:endParaRPr lang="en-US" sz="2400" dirty="0"/>
          </a:p>
        </p:txBody>
      </p:sp>
    </p:spTree>
    <p:extLst>
      <p:ext uri="{BB962C8B-B14F-4D97-AF65-F5344CB8AC3E}">
        <p14:creationId xmlns:p14="http://schemas.microsoft.com/office/powerpoint/2010/main" val="253653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Extra </a:t>
            </a:r>
            <a:r>
              <a:rPr lang="en-US" altLang="en-US" dirty="0" smtClean="0"/>
              <a:t>Embryos (2 of 2)</a:t>
            </a:r>
            <a:endParaRPr lang="en-US" dirty="0"/>
          </a:p>
        </p:txBody>
      </p:sp>
      <p:sp>
        <p:nvSpPr>
          <p:cNvPr id="3" name="Content Placeholder 2"/>
          <p:cNvSpPr>
            <a:spLocks noGrp="1"/>
          </p:cNvSpPr>
          <p:nvPr>
            <p:ph sz="quarter" idx="10"/>
          </p:nvPr>
        </p:nvSpPr>
        <p:spPr>
          <a:xfrm>
            <a:off x="457200" y="1485900"/>
            <a:ext cx="8229600" cy="4000500"/>
          </a:xfrm>
        </p:spPr>
        <p:txBody>
          <a:bodyPr/>
          <a:lstStyle/>
          <a:p>
            <a:pPr marL="0" indent="0">
              <a:buNone/>
            </a:pPr>
            <a:r>
              <a:rPr lang="en-IN" altLang="en-US" dirty="0"/>
              <a:t>Enable researchers to study aspects of early human development that cannot be investigated in other ways</a:t>
            </a:r>
          </a:p>
          <a:p>
            <a:pPr marL="511175" lvl="1" indent="-511175"/>
            <a:r>
              <a:rPr lang="en-IN" altLang="en-US" dirty="0"/>
              <a:t>Using fertilized ova or embryos designated for discard in research is controversial</a:t>
            </a:r>
          </a:p>
          <a:p>
            <a:pPr marL="1033463" lvl="2" indent="-522288">
              <a:buFont typeface="Arial" pitchFamily="34" charset="0"/>
              <a:buChar char="•"/>
            </a:pPr>
            <a:r>
              <a:rPr lang="en-IN" altLang="en-US" dirty="0"/>
              <a:t>Without regulations on privately funded research, ethically questionable experiments can </a:t>
            </a:r>
            <a:r>
              <a:rPr lang="en-IN" altLang="en-US" dirty="0" smtClean="0"/>
              <a:t>happen</a:t>
            </a:r>
            <a:endParaRPr lang="en-US" altLang="en-US" dirty="0"/>
          </a:p>
        </p:txBody>
      </p:sp>
    </p:spTree>
    <p:extLst>
      <p:ext uri="{BB962C8B-B14F-4D97-AF65-F5344CB8AC3E}">
        <p14:creationId xmlns:p14="http://schemas.microsoft.com/office/powerpoint/2010/main" val="3918815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Assisted Reproductive </a:t>
            </a:r>
            <a:r>
              <a:rPr lang="en-US" altLang="en-US" dirty="0" smtClean="0"/>
              <a:t>Disasters </a:t>
            </a:r>
            <a:endParaRPr lang="en-US" dirty="0"/>
          </a:p>
        </p:txBody>
      </p:sp>
      <p:sp>
        <p:nvSpPr>
          <p:cNvPr id="3" name="Content Placeholder 2"/>
          <p:cNvSpPr>
            <a:spLocks noGrp="1"/>
          </p:cNvSpPr>
          <p:nvPr>
            <p:ph sz="quarter" idx="10"/>
          </p:nvPr>
        </p:nvSpPr>
        <p:spPr>
          <a:xfrm>
            <a:off x="457200" y="1485900"/>
            <a:ext cx="8229600" cy="4305300"/>
          </a:xfrm>
        </p:spPr>
        <p:txBody>
          <a:bodyPr/>
          <a:lstStyle/>
          <a:p>
            <a:pPr marL="0" indent="0">
              <a:buNone/>
            </a:pPr>
            <a:r>
              <a:rPr lang="en-US" altLang="en-US" dirty="0"/>
              <a:t>ARTs introduce ownership and parentage issues.</a:t>
            </a:r>
          </a:p>
          <a:p>
            <a:pPr marL="0" indent="0">
              <a:buNone/>
            </a:pPr>
            <a:r>
              <a:rPr lang="en-US" altLang="en-US" dirty="0"/>
              <a:t>Another controversy is that human genome information is providing more traits to track and perhaps control in coming generations.</a:t>
            </a:r>
          </a:p>
          <a:p>
            <a:pPr marL="511175" lvl="1" indent="-511175"/>
            <a:r>
              <a:rPr lang="en-US" altLang="en-US" dirty="0"/>
              <a:t>So, who will decide which traits are worth living with, and which are not</a:t>
            </a:r>
            <a:r>
              <a:rPr lang="en-US" altLang="en-US" dirty="0" smtClean="0"/>
              <a:t>?</a:t>
            </a:r>
            <a:endParaRPr lang="en-US" altLang="en-US" dirty="0"/>
          </a:p>
        </p:txBody>
      </p:sp>
    </p:spTree>
    <p:extLst>
      <p:ext uri="{BB962C8B-B14F-4D97-AF65-F5344CB8AC3E}">
        <p14:creationId xmlns:p14="http://schemas.microsoft.com/office/powerpoint/2010/main" val="19441969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Table 21.3 Assisted </a:t>
            </a:r>
            <a:r>
              <a:rPr lang="en-US" dirty="0"/>
              <a:t>Reproductive </a:t>
            </a:r>
            <a:r>
              <a:rPr lang="en-US" dirty="0" smtClean="0"/>
              <a:t>Disasters (</a:t>
            </a:r>
            <a:r>
              <a:rPr lang="en-US" dirty="0"/>
              <a:t>1</a:t>
            </a:r>
            <a:r>
              <a:rPr lang="en-US" dirty="0" smtClean="0"/>
              <a:t> of 3)</a:t>
            </a:r>
            <a:endParaRPr lang="en-US" dirty="0"/>
          </a:p>
        </p:txBody>
      </p:sp>
      <p:sp>
        <p:nvSpPr>
          <p:cNvPr id="3" name="Content Placeholder 2"/>
          <p:cNvSpPr>
            <a:spLocks noGrp="1"/>
          </p:cNvSpPr>
          <p:nvPr>
            <p:ph sz="quarter" idx="10"/>
          </p:nvPr>
        </p:nvSpPr>
        <p:spPr>
          <a:xfrm>
            <a:off x="457200" y="1447800"/>
            <a:ext cx="8382000" cy="4876800"/>
          </a:xfrm>
        </p:spPr>
        <p:txBody>
          <a:bodyPr/>
          <a:lstStyle/>
          <a:p>
            <a:pPr marL="511175" lvl="0" indent="-511175">
              <a:buFont typeface="+mj-lt"/>
              <a:buAutoNum type="arabicPeriod"/>
            </a:pPr>
            <a:r>
              <a:rPr lang="en-US" sz="2400" dirty="0"/>
              <a:t>A physician used his own sperm to perform intrauterine insemination on 15 patients, telling them that he had used sperm from anonymous donors</a:t>
            </a:r>
            <a:r>
              <a:rPr lang="en-US" sz="2400" dirty="0" smtClean="0"/>
              <a:t>.</a:t>
            </a:r>
          </a:p>
          <a:p>
            <a:pPr marL="511175" indent="-511175">
              <a:buFont typeface="+mj-lt"/>
              <a:buAutoNum type="arabicPeriod"/>
            </a:pPr>
            <a:r>
              <a:rPr lang="en-US" sz="2400" dirty="0"/>
              <a:t>A plane crash killed the wealthy parents of two early embryos stored at -320°F (-195°C) in a hospital. Adult children of the couple were asked to share their estate with two 8-celled siblings-to-be.</a:t>
            </a:r>
          </a:p>
          <a:p>
            <a:pPr marL="511175" indent="-511175">
              <a:buFont typeface="+mj-lt"/>
              <a:buAutoNum type="arabicPeriod"/>
            </a:pPr>
            <a:r>
              <a:rPr lang="en-US" sz="2400" dirty="0"/>
              <a:t>Several couples planning to marry discovered that they were half-siblings. Their mothers had been inseminated with sperm from the same donor</a:t>
            </a:r>
            <a:r>
              <a:rPr lang="en-US" sz="2400" dirty="0" smtClean="0"/>
              <a:t>.</a:t>
            </a:r>
          </a:p>
        </p:txBody>
      </p:sp>
    </p:spTree>
    <p:extLst>
      <p:ext uri="{BB962C8B-B14F-4D97-AF65-F5344CB8AC3E}">
        <p14:creationId xmlns:p14="http://schemas.microsoft.com/office/powerpoint/2010/main" val="31636665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52400"/>
            <a:ext cx="8911936" cy="1447800"/>
          </a:xfrm>
        </p:spPr>
        <p:txBody>
          <a:bodyPr>
            <a:noAutofit/>
          </a:bodyPr>
          <a:lstStyle/>
          <a:p>
            <a:r>
              <a:rPr lang="en-US" dirty="0" smtClean="0"/>
              <a:t>Table 21.3 Assisted </a:t>
            </a:r>
            <a:r>
              <a:rPr lang="en-US" dirty="0"/>
              <a:t>Reproductive </a:t>
            </a:r>
            <a:r>
              <a:rPr lang="en-US" dirty="0" smtClean="0"/>
              <a:t>Disasters (2 of 3)</a:t>
            </a:r>
            <a:endParaRPr lang="en-US" dirty="0"/>
          </a:p>
        </p:txBody>
      </p:sp>
      <p:sp>
        <p:nvSpPr>
          <p:cNvPr id="3" name="Content Placeholder 2"/>
          <p:cNvSpPr>
            <a:spLocks noGrp="1"/>
          </p:cNvSpPr>
          <p:nvPr>
            <p:ph sz="quarter" idx="10"/>
          </p:nvPr>
        </p:nvSpPr>
        <p:spPr>
          <a:xfrm>
            <a:off x="457200" y="1727200"/>
            <a:ext cx="8229600" cy="4445000"/>
          </a:xfrm>
        </p:spPr>
        <p:txBody>
          <a:bodyPr/>
          <a:lstStyle/>
          <a:p>
            <a:pPr marL="511175" indent="-511175">
              <a:buFont typeface="+mj-lt"/>
              <a:buAutoNum type="arabicPeriod" startAt="4"/>
            </a:pPr>
            <a:r>
              <a:rPr lang="en-US" sz="2400" dirty="0" smtClean="0"/>
              <a:t>Two </a:t>
            </a:r>
            <a:r>
              <a:rPr lang="en-US" sz="2400" dirty="0"/>
              <a:t>Rhode Island couples sued a </a:t>
            </a:r>
            <a:r>
              <a:rPr lang="en-US" sz="2400" dirty="0" smtClean="0"/>
              <a:t>fertility clinic </a:t>
            </a:r>
            <a:r>
              <a:rPr lang="en-US" sz="2400" dirty="0"/>
              <a:t>for misplacing several embryos</a:t>
            </a:r>
            <a:r>
              <a:rPr lang="en-US" sz="2400" dirty="0" smtClean="0"/>
              <a:t>.</a:t>
            </a:r>
          </a:p>
          <a:p>
            <a:pPr marL="511175" indent="-511175">
              <a:buFont typeface="+mj-lt"/>
              <a:buAutoNum type="arabicPeriod" startAt="4"/>
            </a:pPr>
            <a:r>
              <a:rPr lang="en-US" sz="2400" dirty="0"/>
              <a:t>Several couples sued a fertility clinic for implanting their oocytes or embryos in other women without donor consent. One woman requested partial custody of the resulting children if her oocytes were taken, and full custody if her embryos were used, even though the children were of school age and she had never met them</a:t>
            </a:r>
            <a:r>
              <a:rPr lang="en-US" sz="2400" dirty="0" smtClean="0"/>
              <a:t>.</a:t>
            </a:r>
            <a:endParaRPr lang="en-US" sz="2400" dirty="0"/>
          </a:p>
        </p:txBody>
      </p:sp>
    </p:spTree>
    <p:extLst>
      <p:ext uri="{BB962C8B-B14F-4D97-AF65-F5344CB8AC3E}">
        <p14:creationId xmlns:p14="http://schemas.microsoft.com/office/powerpoint/2010/main" val="340631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52400"/>
            <a:ext cx="8759536" cy="1371600"/>
          </a:xfrm>
        </p:spPr>
        <p:txBody>
          <a:bodyPr>
            <a:noAutofit/>
          </a:bodyPr>
          <a:lstStyle/>
          <a:p>
            <a:r>
              <a:rPr lang="en-US" dirty="0" smtClean="0"/>
              <a:t>Table 21.3 Assisted </a:t>
            </a:r>
            <a:r>
              <a:rPr lang="en-US" dirty="0"/>
              <a:t>Reproductive </a:t>
            </a:r>
            <a:r>
              <a:rPr lang="en-US" dirty="0" smtClean="0"/>
              <a:t>Disasters (3 of 3)</a:t>
            </a:r>
            <a:endParaRPr lang="en-US" dirty="0"/>
          </a:p>
        </p:txBody>
      </p:sp>
      <p:sp>
        <p:nvSpPr>
          <p:cNvPr id="3" name="Content Placeholder 2"/>
          <p:cNvSpPr>
            <a:spLocks noGrp="1"/>
          </p:cNvSpPr>
          <p:nvPr>
            <p:ph sz="quarter" idx="10"/>
          </p:nvPr>
        </p:nvSpPr>
        <p:spPr>
          <a:xfrm>
            <a:off x="457200" y="1600200"/>
            <a:ext cx="8229600" cy="4572000"/>
          </a:xfrm>
        </p:spPr>
        <p:txBody>
          <a:bodyPr/>
          <a:lstStyle/>
          <a:p>
            <a:pPr marL="511175" lvl="0" indent="-511175">
              <a:buFont typeface="+mj-lt"/>
              <a:buAutoNum type="arabicPeriod" startAt="6"/>
            </a:pPr>
            <a:r>
              <a:rPr lang="en-US" sz="2400" dirty="0" smtClean="0"/>
              <a:t>A </a:t>
            </a:r>
            <a:r>
              <a:rPr lang="en-US" sz="2400" dirty="0"/>
              <a:t>man sued his ex-wife for possession of their frozen fertilized ova. He won, and donated them for research. She had wanted to be pregnant</a:t>
            </a:r>
            <a:r>
              <a:rPr lang="en-US" sz="2400" dirty="0" smtClean="0"/>
              <a:t>.</a:t>
            </a:r>
          </a:p>
          <a:p>
            <a:pPr marL="511175" indent="-511175">
              <a:buFont typeface="+mj-lt"/>
              <a:buAutoNum type="arabicPeriod" startAt="6"/>
            </a:pPr>
            <a:r>
              <a:rPr lang="en-US" sz="2400" dirty="0"/>
              <a:t>The night before </a:t>
            </a:r>
            <a:r>
              <a:rPr lang="en-US" sz="2400" i="1" dirty="0"/>
              <a:t>in vitro </a:t>
            </a:r>
            <a:r>
              <a:rPr lang="en-US" sz="2400" dirty="0"/>
              <a:t>fertilized embryos were to be implanted in a 40-year-old woman's uterus after she and her husband had spent 4 years trying to conceive, the man changed his mind and wanted the embryos destroyed</a:t>
            </a:r>
            <a:r>
              <a:rPr lang="en-US" sz="2400" dirty="0" smtClean="0"/>
              <a:t>.</a:t>
            </a:r>
            <a:endParaRPr lang="en-US" sz="2400" dirty="0"/>
          </a:p>
        </p:txBody>
      </p:sp>
    </p:spTree>
    <p:extLst>
      <p:ext uri="{BB962C8B-B14F-4D97-AF65-F5344CB8AC3E}">
        <p14:creationId xmlns:p14="http://schemas.microsoft.com/office/powerpoint/2010/main" val="1916294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End of Presentation</a:t>
            </a:r>
            <a:endParaRPr lang="en-US" dirty="0"/>
          </a:p>
        </p:txBody>
      </p:sp>
    </p:spTree>
    <p:extLst>
      <p:ext uri="{BB962C8B-B14F-4D97-AF65-F5344CB8AC3E}">
        <p14:creationId xmlns:p14="http://schemas.microsoft.com/office/powerpoint/2010/main" val="2764472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64" y="152400"/>
            <a:ext cx="8835736" cy="990600"/>
          </a:xfrm>
        </p:spPr>
        <p:txBody>
          <a:bodyPr/>
          <a:lstStyle/>
          <a:p>
            <a:r>
              <a:rPr lang="en-US" altLang="en-US" dirty="0"/>
              <a:t>Savior Siblings and </a:t>
            </a:r>
            <a:r>
              <a:rPr lang="en-US" altLang="en-US" dirty="0" smtClean="0"/>
              <a:t>More (2 of 2)</a:t>
            </a:r>
            <a:endParaRPr lang="en-US" dirty="0"/>
          </a:p>
        </p:txBody>
      </p:sp>
      <p:sp>
        <p:nvSpPr>
          <p:cNvPr id="3" name="Content Placeholder 2"/>
          <p:cNvSpPr>
            <a:spLocks noGrp="1"/>
          </p:cNvSpPr>
          <p:nvPr>
            <p:ph sz="quarter" idx="10"/>
          </p:nvPr>
        </p:nvSpPr>
        <p:spPr>
          <a:xfrm>
            <a:off x="457200" y="1371600"/>
            <a:ext cx="8229600" cy="4953000"/>
          </a:xfrm>
        </p:spPr>
        <p:txBody>
          <a:bodyPr/>
          <a:lstStyle/>
          <a:p>
            <a:pPr marL="0" indent="0">
              <a:buNone/>
            </a:pPr>
            <a:r>
              <a:rPr lang="en-US" altLang="en-US" dirty="0" smtClean="0"/>
              <a:t>An </a:t>
            </a:r>
            <a:r>
              <a:rPr lang="en-US" altLang="en-US" dirty="0"/>
              <a:t>umbilical cord stem cell transplant could save the life of Molly.</a:t>
            </a:r>
          </a:p>
          <a:p>
            <a:pPr marL="0" indent="0">
              <a:buNone/>
            </a:pPr>
            <a:r>
              <a:rPr lang="en-US" altLang="en-US" dirty="0"/>
              <a:t>The use of  </a:t>
            </a:r>
            <a:r>
              <a:rPr lang="en-US" altLang="en-US" b="1" dirty="0"/>
              <a:t>preimplantation genetic diagnosis </a:t>
            </a:r>
            <a:r>
              <a:rPr lang="en-US" altLang="en-US" dirty="0"/>
              <a:t>proved effective in assisting Molly to overcome her condition. </a:t>
            </a:r>
          </a:p>
          <a:p>
            <a:pPr marL="0" indent="0">
              <a:buNone/>
            </a:pPr>
            <a:r>
              <a:rPr lang="en-US" altLang="en-US" dirty="0"/>
              <a:t>Using </a:t>
            </a:r>
            <a:r>
              <a:rPr lang="en-US" altLang="en-US" b="1" dirty="0"/>
              <a:t>Assisted Reproductive Technology, </a:t>
            </a:r>
            <a:r>
              <a:rPr lang="en-US" altLang="en-US" dirty="0"/>
              <a:t>the Nash’s conceived a son</a:t>
            </a:r>
            <a:r>
              <a:rPr lang="en-US" altLang="en-US" b="1" dirty="0"/>
              <a:t>, </a:t>
            </a:r>
            <a:r>
              <a:rPr lang="en-US" altLang="en-US" dirty="0"/>
              <a:t>Adam, who was free of this genetic condition and could supply his sister with the necessary cord blood. </a:t>
            </a:r>
          </a:p>
        </p:txBody>
      </p:sp>
    </p:spTree>
    <p:extLst>
      <p:ext uri="{BB962C8B-B14F-4D97-AF65-F5344CB8AC3E}">
        <p14:creationId xmlns:p14="http://schemas.microsoft.com/office/powerpoint/2010/main" val="961101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Assisted Reproductive Technologies</a:t>
            </a:r>
            <a:endParaRPr lang="en-US" dirty="0"/>
          </a:p>
        </p:txBody>
      </p:sp>
      <p:sp>
        <p:nvSpPr>
          <p:cNvPr id="3" name="Content Placeholder 2"/>
          <p:cNvSpPr>
            <a:spLocks noGrp="1"/>
          </p:cNvSpPr>
          <p:nvPr>
            <p:ph sz="quarter" idx="10"/>
          </p:nvPr>
        </p:nvSpPr>
        <p:spPr>
          <a:xfrm>
            <a:off x="457200" y="1295400"/>
            <a:ext cx="8305800" cy="5105400"/>
          </a:xfrm>
        </p:spPr>
        <p:txBody>
          <a:bodyPr/>
          <a:lstStyle/>
          <a:p>
            <a:pPr marL="0" indent="0">
              <a:buNone/>
            </a:pPr>
            <a:r>
              <a:rPr lang="en-US" altLang="en-US" dirty="0"/>
              <a:t>ARTs are methods that replace the source of a male or female gamete, aid fertilization, or provide a uterus</a:t>
            </a:r>
          </a:p>
          <a:p>
            <a:pPr marL="0" indent="0">
              <a:buNone/>
            </a:pPr>
            <a:r>
              <a:rPr lang="en-US" altLang="en-US" dirty="0"/>
              <a:t>Developed to treat infertility but are becoming part of genetic screening</a:t>
            </a:r>
          </a:p>
          <a:p>
            <a:pPr marL="0" indent="0">
              <a:buNone/>
            </a:pPr>
            <a:r>
              <a:rPr lang="en-US" altLang="en-US" dirty="0"/>
              <a:t>The U.S. Government does not regulate ARTs</a:t>
            </a:r>
          </a:p>
          <a:p>
            <a:pPr marL="508000" lvl="1" indent="-508000"/>
            <a:r>
              <a:rPr lang="en-US" altLang="en-US" dirty="0" smtClean="0"/>
              <a:t>However</a:t>
            </a:r>
            <a:r>
              <a:rPr lang="en-US" altLang="en-US" dirty="0"/>
              <a:t>, the British Government </a:t>
            </a:r>
            <a:r>
              <a:rPr lang="en-US" altLang="en-US" dirty="0" smtClean="0"/>
              <a:t>does</a:t>
            </a:r>
            <a:endParaRPr lang="en-US" altLang="en-US" dirty="0"/>
          </a:p>
        </p:txBody>
      </p:sp>
    </p:spTree>
    <p:extLst>
      <p:ext uri="{BB962C8B-B14F-4D97-AF65-F5344CB8AC3E}">
        <p14:creationId xmlns:p14="http://schemas.microsoft.com/office/powerpoint/2010/main" val="3076042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Preimplantation Genetic Diagnosis</a:t>
            </a:r>
          </a:p>
        </p:txBody>
      </p:sp>
      <p:sp>
        <p:nvSpPr>
          <p:cNvPr id="3" name="Content Placeholder 2"/>
          <p:cNvSpPr>
            <a:spLocks noGrp="1"/>
          </p:cNvSpPr>
          <p:nvPr>
            <p:ph sz="quarter" idx="10"/>
          </p:nvPr>
        </p:nvSpPr>
        <p:spPr>
          <a:xfrm>
            <a:off x="457200" y="1371600"/>
            <a:ext cx="8153400" cy="1752600"/>
          </a:xfrm>
        </p:spPr>
        <p:txBody>
          <a:bodyPr/>
          <a:lstStyle/>
          <a:p>
            <a:pPr marL="0" indent="0">
              <a:buNone/>
            </a:pPr>
            <a:r>
              <a:rPr lang="en-US" dirty="0"/>
              <a:t>A process in which cells are selected from an early embryo and tested for inherited diseases prevalent in a </a:t>
            </a:r>
            <a:r>
              <a:rPr lang="en-US" dirty="0" smtClean="0"/>
              <a:t>family</a:t>
            </a:r>
          </a:p>
          <a:p>
            <a:pPr marL="0" indent="0">
              <a:buNone/>
            </a:pPr>
            <a:r>
              <a:rPr lang="en-US" dirty="0" smtClean="0"/>
              <a:t>Figure 21.1: Savior siblings</a:t>
            </a:r>
            <a:endParaRPr lang="en-US" dirty="0"/>
          </a:p>
        </p:txBody>
      </p:sp>
      <p:pic>
        <p:nvPicPr>
          <p:cNvPr id="1027" name="Picture 3" descr="Preimplantation genetic diagnosis removes one cell from an early embryo and tests it&#10;for an inherited disease that is in a particular family. The test cannot be done on a fertilized ovum because the cell would be destroye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9532" y="3202831"/>
            <a:ext cx="3968478" cy="281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sz="quarter" idx="10"/>
          </p:nvPr>
        </p:nvSpPr>
        <p:spPr>
          <a:xfrm>
            <a:off x="502227" y="6172200"/>
            <a:ext cx="8153400" cy="281917"/>
          </a:xfrm>
        </p:spPr>
        <p:txBody>
          <a:bodyPr/>
          <a:lstStyle/>
          <a:p>
            <a:pPr marL="0" indent="0" algn="ctr">
              <a:buNone/>
            </a:pPr>
            <a:r>
              <a:rPr lang="en-US" sz="1400" dirty="0" smtClean="0"/>
              <a:t>© Science Photo Library/</a:t>
            </a:r>
            <a:r>
              <a:rPr lang="en-US" sz="1400" dirty="0" err="1" smtClean="0"/>
              <a:t>Alamy</a:t>
            </a:r>
            <a:r>
              <a:rPr lang="en-US" sz="1400" dirty="0" smtClean="0"/>
              <a:t> Stock Photo</a:t>
            </a:r>
            <a:endParaRPr lang="en-US" sz="1400" dirty="0"/>
          </a:p>
        </p:txBody>
      </p:sp>
    </p:spTree>
    <p:extLst>
      <p:ext uri="{BB962C8B-B14F-4D97-AF65-F5344CB8AC3E}">
        <p14:creationId xmlns:p14="http://schemas.microsoft.com/office/powerpoint/2010/main" val="838024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Infertility and Subfertility</a:t>
            </a:r>
            <a:endParaRPr lang="en-US" dirty="0"/>
          </a:p>
        </p:txBody>
      </p:sp>
      <p:sp>
        <p:nvSpPr>
          <p:cNvPr id="3" name="Content Placeholder 2"/>
          <p:cNvSpPr>
            <a:spLocks noGrp="1"/>
          </p:cNvSpPr>
          <p:nvPr>
            <p:ph sz="quarter" idx="10"/>
          </p:nvPr>
        </p:nvSpPr>
        <p:spPr>
          <a:xfrm>
            <a:off x="457200" y="1485900"/>
            <a:ext cx="8229600" cy="4152900"/>
          </a:xfrm>
        </p:spPr>
        <p:txBody>
          <a:bodyPr/>
          <a:lstStyle/>
          <a:p>
            <a:pPr marL="0" indent="0">
              <a:buNone/>
            </a:pPr>
            <a:r>
              <a:rPr lang="en-US" altLang="en-US" b="1" dirty="0"/>
              <a:t>Infertility</a:t>
            </a:r>
            <a:r>
              <a:rPr lang="en-US" altLang="en-US" dirty="0"/>
              <a:t> is the inability to conceive a child after a year of frequent intercourse without contraceptives</a:t>
            </a:r>
          </a:p>
          <a:p>
            <a:pPr marL="0" indent="0">
              <a:buNone/>
            </a:pPr>
            <a:r>
              <a:rPr lang="en-US" altLang="en-US" b="1" dirty="0"/>
              <a:t>Subfertility</a:t>
            </a:r>
            <a:r>
              <a:rPr lang="en-US" altLang="en-US" dirty="0"/>
              <a:t> distinguishes couples who can conceive, but require longer time than usual</a:t>
            </a:r>
          </a:p>
          <a:p>
            <a:pPr marL="0" indent="0">
              <a:buNone/>
            </a:pPr>
            <a:r>
              <a:rPr lang="en-US" altLang="en-US" dirty="0"/>
              <a:t>Affect one in six couples</a:t>
            </a:r>
          </a:p>
          <a:p>
            <a:pPr marL="0" indent="0">
              <a:buNone/>
            </a:pPr>
            <a:r>
              <a:rPr lang="en-US" altLang="en-US" dirty="0"/>
              <a:t>A physical cause can be identified in 90% of cases: 30% in males, 60% in </a:t>
            </a:r>
            <a:r>
              <a:rPr lang="en-US" altLang="en-US" dirty="0" smtClean="0"/>
              <a:t>females</a:t>
            </a:r>
            <a:endParaRPr lang="en-US" altLang="en-US" dirty="0"/>
          </a:p>
        </p:txBody>
      </p:sp>
    </p:spTree>
    <p:extLst>
      <p:ext uri="{BB962C8B-B14F-4D97-AF65-F5344CB8AC3E}">
        <p14:creationId xmlns:p14="http://schemas.microsoft.com/office/powerpoint/2010/main" val="876843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Male </a:t>
            </a:r>
            <a:r>
              <a:rPr lang="en-US" altLang="en-US" dirty="0" smtClean="0"/>
              <a:t>Infertility (1 of 4)</a:t>
            </a:r>
            <a:endParaRPr lang="en-US" dirty="0"/>
          </a:p>
        </p:txBody>
      </p:sp>
      <p:sp>
        <p:nvSpPr>
          <p:cNvPr id="3" name="Content Placeholder 2"/>
          <p:cNvSpPr>
            <a:spLocks noGrp="1"/>
          </p:cNvSpPr>
          <p:nvPr>
            <p:ph sz="quarter" idx="10"/>
          </p:nvPr>
        </p:nvSpPr>
        <p:spPr>
          <a:xfrm>
            <a:off x="457200" y="1485900"/>
            <a:ext cx="8229600" cy="4686300"/>
          </a:xfrm>
        </p:spPr>
        <p:txBody>
          <a:bodyPr/>
          <a:lstStyle/>
          <a:p>
            <a:pPr marL="0" indent="0">
              <a:buNone/>
            </a:pPr>
            <a:r>
              <a:rPr lang="en-US" altLang="en-US" dirty="0"/>
              <a:t>Easier to detect, but often harder to treat than female infertility</a:t>
            </a:r>
          </a:p>
          <a:p>
            <a:pPr marL="0" indent="0">
              <a:buNone/>
            </a:pPr>
            <a:r>
              <a:rPr lang="en-US" altLang="en-US" dirty="0"/>
              <a:t>4 in 100 men are infertile</a:t>
            </a:r>
          </a:p>
          <a:p>
            <a:pPr marL="0" indent="0">
              <a:buNone/>
            </a:pPr>
            <a:r>
              <a:rPr lang="en-US" altLang="en-US" dirty="0"/>
              <a:t>Most cases of male infertility are genetic</a:t>
            </a:r>
          </a:p>
          <a:p>
            <a:pPr marL="0" indent="0">
              <a:buNone/>
            </a:pPr>
            <a:r>
              <a:rPr lang="en-US" altLang="en-US" dirty="0"/>
              <a:t>Causes of infertility include:</a:t>
            </a:r>
          </a:p>
          <a:p>
            <a:pPr marL="566738" lvl="1" indent="-566738"/>
            <a:r>
              <a:rPr lang="en-IN" altLang="en-US" dirty="0" err="1" smtClean="0"/>
              <a:t>Azoospermia</a:t>
            </a:r>
            <a:endParaRPr lang="en-US" altLang="en-US" dirty="0"/>
          </a:p>
          <a:p>
            <a:pPr marL="566738" lvl="1" indent="-566738"/>
            <a:r>
              <a:rPr lang="en-US" altLang="en-US" dirty="0" smtClean="0"/>
              <a:t>Low </a:t>
            </a:r>
            <a:r>
              <a:rPr lang="en-US" altLang="en-US" dirty="0"/>
              <a:t>sperm count (</a:t>
            </a:r>
            <a:r>
              <a:rPr lang="en-US" altLang="en-US" dirty="0" err="1"/>
              <a:t>oligospermia</a:t>
            </a:r>
            <a:r>
              <a:rPr lang="en-US" altLang="en-US" dirty="0"/>
              <a:t>)</a:t>
            </a:r>
          </a:p>
          <a:p>
            <a:pPr marL="566738" lvl="1" indent="-566738"/>
            <a:r>
              <a:rPr lang="en-US" altLang="en-US" dirty="0" smtClean="0"/>
              <a:t>A </a:t>
            </a:r>
            <a:r>
              <a:rPr lang="en-US" altLang="en-US" dirty="0"/>
              <a:t>malfunctioning immune system</a:t>
            </a:r>
          </a:p>
          <a:p>
            <a:pPr marL="566738" lvl="1" indent="-566738"/>
            <a:r>
              <a:rPr lang="en-US" altLang="en-US" dirty="0" smtClean="0"/>
              <a:t>A </a:t>
            </a:r>
            <a:r>
              <a:rPr lang="en-US" altLang="en-US" dirty="0"/>
              <a:t>varicose vein in the scrotum</a:t>
            </a:r>
          </a:p>
          <a:p>
            <a:pPr marL="566738" lvl="1" indent="-566738"/>
            <a:r>
              <a:rPr lang="en-US" altLang="en-US" dirty="0" smtClean="0"/>
              <a:t>Structural </a:t>
            </a:r>
            <a:r>
              <a:rPr lang="en-US" altLang="en-US" dirty="0"/>
              <a:t>sperm </a:t>
            </a:r>
            <a:r>
              <a:rPr lang="en-US" altLang="en-US" dirty="0" smtClean="0"/>
              <a:t>defects</a:t>
            </a:r>
            <a:endParaRPr lang="en-US" altLang="en-US" dirty="0"/>
          </a:p>
        </p:txBody>
      </p:sp>
    </p:spTree>
    <p:extLst>
      <p:ext uri="{BB962C8B-B14F-4D97-AF65-F5344CB8AC3E}">
        <p14:creationId xmlns:p14="http://schemas.microsoft.com/office/powerpoint/2010/main" val="1725928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966</TotalTime>
  <Words>2877</Words>
  <Application>Microsoft Office PowerPoint</Application>
  <PresentationFormat>On-screen Show (4:3)</PresentationFormat>
  <Paragraphs>342</Paragraphs>
  <Slides>47</Slides>
  <Notes>10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Human Genetics Concepts and Applications</vt:lpstr>
      <vt:lpstr>Learning Outcomes (1 of 2)</vt:lpstr>
      <vt:lpstr>Learning Outcomes (2 of 2)</vt:lpstr>
      <vt:lpstr>Savior Siblings and More (1 of 2)</vt:lpstr>
      <vt:lpstr>Savior Siblings and More (2 of 2)</vt:lpstr>
      <vt:lpstr>Assisted Reproductive Technologies</vt:lpstr>
      <vt:lpstr>Preimplantation Genetic Diagnosis</vt:lpstr>
      <vt:lpstr>Infertility and Subfertility</vt:lpstr>
      <vt:lpstr>Male Infertility (1 of 4)</vt:lpstr>
      <vt:lpstr>Male Infertility (2 of 4)</vt:lpstr>
      <vt:lpstr>Male Infertility (3 of 4)</vt:lpstr>
      <vt:lpstr>Male Infertility (4 of 4)</vt:lpstr>
      <vt:lpstr>Female Infertility (1 of 5)</vt:lpstr>
      <vt:lpstr>Female Infertility (2 of 5)</vt:lpstr>
      <vt:lpstr>Female Infertility (3 of 5)</vt:lpstr>
      <vt:lpstr>Female Infertility (4 of 5)</vt:lpstr>
      <vt:lpstr>Female Infertility (5 of 5)</vt:lpstr>
      <vt:lpstr>Sites of Reproductive Problems in the Female</vt:lpstr>
      <vt:lpstr>Infertility Tests</vt:lpstr>
      <vt:lpstr>Assisted Reproductive Technologies (ARTs) (1 of 2)</vt:lpstr>
      <vt:lpstr>Assisted Reproductive Technologies (ARTs) (2 of 2)</vt:lpstr>
      <vt:lpstr>Landmarks in Reproductive Technology (1 of 3)</vt:lpstr>
      <vt:lpstr>Landmarks in Reproductive Technology (2 of 3)</vt:lpstr>
      <vt:lpstr>Landmarks in Reproductive Technology (3 of 3)</vt:lpstr>
      <vt:lpstr>Intrauterine Insemination</vt:lpstr>
      <vt:lpstr>Surrogate Motherhood</vt:lpstr>
      <vt:lpstr>In vitro Fertilization (IVF) (1 of 3)</vt:lpstr>
      <vt:lpstr>In vitro Fertilization (2 of 3)</vt:lpstr>
      <vt:lpstr>In vitro Fertilization (3 of 3)</vt:lpstr>
      <vt:lpstr>Intracytoplasmic Sperm Injection</vt:lpstr>
      <vt:lpstr>Gamete Intrafallopian Transfer (GIFT)</vt:lpstr>
      <vt:lpstr>Zygote Intrafallopian Transfer (ZIFT)</vt:lpstr>
      <vt:lpstr>Oocyte Banking and Donation (1 of 2)</vt:lpstr>
      <vt:lpstr>Oocyte Banking and Donation (2 of 2)</vt:lpstr>
      <vt:lpstr>Preimplantation Genetic Diagnosis (PGD) (1 of 3)</vt:lpstr>
      <vt:lpstr>Preimplantation Genetic Diagnosis (PGD) (2 of 3)</vt:lpstr>
      <vt:lpstr>Preimplantation Genetic Diagnosis (PGD) (3 of 3)</vt:lpstr>
      <vt:lpstr>Table 21.1 Some Assisted Reproductive Technologies</vt:lpstr>
      <vt:lpstr>Sequential Polar Body Analysis </vt:lpstr>
      <vt:lpstr>Sequential Polar Body Analysis</vt:lpstr>
      <vt:lpstr>Extra Embryos (1 of 2)</vt:lpstr>
      <vt:lpstr>Extra Embryos (2 of 2)</vt:lpstr>
      <vt:lpstr>Assisted Reproductive Disasters </vt:lpstr>
      <vt:lpstr>Table 21.3 Assisted Reproductive Disasters (1 of 3)</vt:lpstr>
      <vt:lpstr>Table 21.3 Assisted Reproductive Disasters (2 of 3)</vt:lpstr>
      <vt:lpstr>Table 21.3 Assisted Reproductive Disasters (3 of 3)</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Reproductive Technologies</dc:title>
  <dc:creator>Lewis</dc:creator>
  <cp:keywords/>
  <cp:lastModifiedBy>Administrator</cp:lastModifiedBy>
  <cp:revision>284</cp:revision>
  <dcterms:created xsi:type="dcterms:W3CDTF">2017-03-16T02:07:36Z</dcterms:created>
  <dcterms:modified xsi:type="dcterms:W3CDTF">2018-04-24T15:18:00Z</dcterms:modified>
  <cp:category/>
</cp:coreProperties>
</file>