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5" r:id="rId2"/>
    <p:sldId id="329" r:id="rId3"/>
    <p:sldId id="330" r:id="rId4"/>
    <p:sldId id="331" r:id="rId5"/>
    <p:sldId id="332" r:id="rId6"/>
    <p:sldId id="333" r:id="rId7"/>
    <p:sldId id="335" r:id="rId8"/>
    <p:sldId id="336" r:id="rId9"/>
    <p:sldId id="337" r:id="rId10"/>
    <p:sldId id="334" r:id="rId11"/>
    <p:sldId id="328"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8" r:id="rId42"/>
    <p:sldId id="367" r:id="rId43"/>
    <p:sldId id="26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F2A"/>
    <a:srgbClr val="FFFFFF"/>
    <a:srgbClr val="2B4298"/>
    <a:srgbClr val="77315D"/>
    <a:srgbClr val="2C2974"/>
    <a:srgbClr val="562926"/>
    <a:srgbClr val="48413B"/>
    <a:srgbClr val="575336"/>
    <a:srgbClr val="829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1223" autoAdjust="0"/>
  </p:normalViewPr>
  <p:slideViewPr>
    <p:cSldViewPr>
      <p:cViewPr>
        <p:scale>
          <a:sx n="80" d="100"/>
          <a:sy n="80" d="100"/>
        </p:scale>
        <p:origin x="-1158" y="-696"/>
      </p:cViewPr>
      <p:guideLst>
        <p:guide orient="horz" pos="2160"/>
        <p:guide pos="2880"/>
      </p:guideLst>
    </p:cSldViewPr>
  </p:slideViewPr>
  <p:outlineViewPr>
    <p:cViewPr>
      <p:scale>
        <a:sx n="33" d="100"/>
        <a:sy n="33" d="100"/>
      </p:scale>
      <p:origin x="0" y="7668"/>
    </p:cViewPr>
  </p:outlineViewPr>
  <p:notesTextViewPr>
    <p:cViewPr>
      <p:scale>
        <a:sx n="1" d="1"/>
        <a:sy n="1" d="1"/>
      </p:scale>
      <p:origin x="0" y="0"/>
    </p:cViewPr>
  </p:notesTextViewPr>
  <p:notesViewPr>
    <p:cSldViewPr>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8BD1D3-C69C-41A2-BF1B-F5D1E559B51D}" type="datetimeFigureOut">
              <a:rPr lang="en-US" smtClean="0"/>
              <a:t>3/6/2018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39C744-5855-4E5F-AF4C-8C13AFC2E47E}" type="slidenum">
              <a:rPr lang="en-US" smtClean="0"/>
              <a:t>‹#›</a:t>
            </a:fld>
            <a:endParaRPr lang="en-US" dirty="0"/>
          </a:p>
        </p:txBody>
      </p:sp>
    </p:spTree>
    <p:extLst>
      <p:ext uri="{BB962C8B-B14F-4D97-AF65-F5344CB8AC3E}">
        <p14:creationId xmlns:p14="http://schemas.microsoft.com/office/powerpoint/2010/main" val="4150194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12320-037C-4700-9583-261E3DAC13AB}" type="datetimeFigureOut">
              <a:rPr lang="en-US" smtClean="0"/>
              <a:t>3/6/2018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2A74B-20AC-4247-A511-D429F69CB386}" type="slidenum">
              <a:rPr lang="en-US" smtClean="0"/>
              <a:t>‹#›</a:t>
            </a:fld>
            <a:endParaRPr lang="en-US" dirty="0"/>
          </a:p>
        </p:txBody>
      </p:sp>
    </p:spTree>
    <p:extLst>
      <p:ext uri="{BB962C8B-B14F-4D97-AF65-F5344CB8AC3E}">
        <p14:creationId xmlns:p14="http://schemas.microsoft.com/office/powerpoint/2010/main" val="314463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8</a:t>
            </a:fld>
            <a:endParaRPr lang="en-US" dirty="0"/>
          </a:p>
        </p:txBody>
      </p:sp>
    </p:spTree>
    <p:extLst>
      <p:ext uri="{BB962C8B-B14F-4D97-AF65-F5344CB8AC3E}">
        <p14:creationId xmlns:p14="http://schemas.microsoft.com/office/powerpoint/2010/main" val="12354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31</a:t>
            </a:fld>
            <a:endParaRPr lang="en-US" dirty="0"/>
          </a:p>
        </p:txBody>
      </p:sp>
    </p:spTree>
    <p:extLst>
      <p:ext uri="{BB962C8B-B14F-4D97-AF65-F5344CB8AC3E}">
        <p14:creationId xmlns:p14="http://schemas.microsoft.com/office/powerpoint/2010/main" val="297201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35</a:t>
            </a:fld>
            <a:endParaRPr lang="en-US" dirty="0"/>
          </a:p>
        </p:txBody>
      </p:sp>
    </p:spTree>
    <p:extLst>
      <p:ext uri="{BB962C8B-B14F-4D97-AF65-F5344CB8AC3E}">
        <p14:creationId xmlns:p14="http://schemas.microsoft.com/office/powerpoint/2010/main" val="361240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36</a:t>
            </a:fld>
            <a:endParaRPr lang="en-US" dirty="0"/>
          </a:p>
        </p:txBody>
      </p:sp>
    </p:spTree>
    <p:extLst>
      <p:ext uri="{BB962C8B-B14F-4D97-AF65-F5344CB8AC3E}">
        <p14:creationId xmlns:p14="http://schemas.microsoft.com/office/powerpoint/2010/main" val="388612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9</a:t>
            </a:fld>
            <a:endParaRPr lang="en-US" dirty="0"/>
          </a:p>
        </p:txBody>
      </p:sp>
    </p:spTree>
    <p:extLst>
      <p:ext uri="{BB962C8B-B14F-4D97-AF65-F5344CB8AC3E}">
        <p14:creationId xmlns:p14="http://schemas.microsoft.com/office/powerpoint/2010/main" val="12354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p:txBody>
      </p:sp>
      <p:sp>
        <p:nvSpPr>
          <p:cNvPr id="4" name="Slide Number Placeholder 3"/>
          <p:cNvSpPr>
            <a:spLocks noGrp="1"/>
          </p:cNvSpPr>
          <p:nvPr>
            <p:ph type="sldNum" sz="quarter" idx="10"/>
          </p:nvPr>
        </p:nvSpPr>
        <p:spPr/>
        <p:txBody>
          <a:bodyPr/>
          <a:lstStyle/>
          <a:p>
            <a:fld id="{A1F2A74B-20AC-4247-A511-D429F69CB386}" type="slidenum">
              <a:rPr lang="en-US" smtClean="0"/>
              <a:t>11</a:t>
            </a:fld>
            <a:endParaRPr lang="en-US"/>
          </a:p>
        </p:txBody>
      </p:sp>
    </p:spTree>
    <p:extLst>
      <p:ext uri="{BB962C8B-B14F-4D97-AF65-F5344CB8AC3E}">
        <p14:creationId xmlns:p14="http://schemas.microsoft.com/office/powerpoint/2010/main" val="259113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1F2A74B-20AC-4247-A511-D429F69CB386}" type="slidenum">
              <a:rPr lang="en-US" smtClean="0"/>
              <a:t>12</a:t>
            </a:fld>
            <a:endParaRPr lang="en-US"/>
          </a:p>
        </p:txBody>
      </p:sp>
    </p:spTree>
    <p:extLst>
      <p:ext uri="{BB962C8B-B14F-4D97-AF65-F5344CB8AC3E}">
        <p14:creationId xmlns:p14="http://schemas.microsoft.com/office/powerpoint/2010/main" val="259113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1F2A74B-20AC-4247-A511-D429F69CB386}" type="slidenum">
              <a:rPr lang="en-US" smtClean="0"/>
              <a:t>13</a:t>
            </a:fld>
            <a:endParaRPr lang="en-US"/>
          </a:p>
        </p:txBody>
      </p:sp>
    </p:spTree>
    <p:extLst>
      <p:ext uri="{BB962C8B-B14F-4D97-AF65-F5344CB8AC3E}">
        <p14:creationId xmlns:p14="http://schemas.microsoft.com/office/powerpoint/2010/main" val="259113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1F2A74B-20AC-4247-A511-D429F69CB386}" type="slidenum">
              <a:rPr lang="en-US" smtClean="0"/>
              <a:t>14</a:t>
            </a:fld>
            <a:endParaRPr lang="en-US"/>
          </a:p>
        </p:txBody>
      </p:sp>
    </p:spTree>
    <p:extLst>
      <p:ext uri="{BB962C8B-B14F-4D97-AF65-F5344CB8AC3E}">
        <p14:creationId xmlns:p14="http://schemas.microsoft.com/office/powerpoint/2010/main" val="259113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23</a:t>
            </a:fld>
            <a:endParaRPr lang="en-US" dirty="0"/>
          </a:p>
        </p:txBody>
      </p:sp>
    </p:spTree>
    <p:extLst>
      <p:ext uri="{BB962C8B-B14F-4D97-AF65-F5344CB8AC3E}">
        <p14:creationId xmlns:p14="http://schemas.microsoft.com/office/powerpoint/2010/main" val="24332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24</a:t>
            </a:fld>
            <a:endParaRPr lang="en-US" dirty="0"/>
          </a:p>
        </p:txBody>
      </p:sp>
    </p:spTree>
    <p:extLst>
      <p:ext uri="{BB962C8B-B14F-4D97-AF65-F5344CB8AC3E}">
        <p14:creationId xmlns:p14="http://schemas.microsoft.com/office/powerpoint/2010/main" val="4641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27</a:t>
            </a:fld>
            <a:endParaRPr lang="en-US" dirty="0"/>
          </a:p>
        </p:txBody>
      </p:sp>
    </p:spTree>
    <p:extLst>
      <p:ext uri="{BB962C8B-B14F-4D97-AF65-F5344CB8AC3E}">
        <p14:creationId xmlns:p14="http://schemas.microsoft.com/office/powerpoint/2010/main" val="345953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13" name="Content Placeholder 12"/>
          <p:cNvSpPr>
            <a:spLocks noGrp="1"/>
          </p:cNvSpPr>
          <p:nvPr>
            <p:ph sz="quarter" idx="12"/>
          </p:nvPr>
        </p:nvSpPr>
        <p:spPr>
          <a:xfrm>
            <a:off x="457199" y="3962400"/>
            <a:ext cx="8229599" cy="990600"/>
          </a:xfrm>
        </p:spPr>
        <p:txBody>
          <a:bodyPr vert="horz" lIns="91440" tIns="45720" rIns="91440" bIns="45720" rtlCol="0">
            <a:noAutofit/>
          </a:bodyPr>
          <a:lstStyle>
            <a:lvl1pPr>
              <a:defRPr lang="en-US" sz="2600" smtClean="0">
                <a:latin typeface="Verdana" panose="020B0604030504040204" pitchFamily="34" charset="0"/>
                <a:ea typeface="Verdana" panose="020B0604030504040204" pitchFamily="34" charset="0"/>
                <a:cs typeface="Verdana" panose="020B0604030504040204" pitchFamily="34" charset="0"/>
              </a:defRPr>
            </a:lvl1pPr>
            <a:lvl2pPr>
              <a:defRPr lang="en-US" sz="2400" smtClean="0">
                <a:latin typeface="Verdana" panose="020B0604030504040204" pitchFamily="34" charset="0"/>
                <a:ea typeface="Verdana" panose="020B0604030504040204" pitchFamily="34" charset="0"/>
                <a:cs typeface="Verdana" panose="020B0604030504040204" pitchFamily="34" charset="0"/>
              </a:defRPr>
            </a:lvl2pPr>
            <a:lvl3pPr>
              <a:defRPr lang="en-US" sz="2200" smtClean="0">
                <a:latin typeface="Verdana" panose="020B0604030504040204" pitchFamily="34" charset="0"/>
                <a:ea typeface="Verdana" panose="020B0604030504040204" pitchFamily="34" charset="0"/>
                <a:cs typeface="Verdana" panose="020B0604030504040204" pitchFamily="34" charset="0"/>
              </a:defRPr>
            </a:lvl3pPr>
            <a:lvl4pPr>
              <a:defRPr lang="en-US" smtClean="0">
                <a:latin typeface="Verdana" panose="020B0604030504040204" pitchFamily="34" charset="0"/>
                <a:ea typeface="Verdana" panose="020B0604030504040204" pitchFamily="34" charset="0"/>
                <a:cs typeface="Verdana" panose="020B0604030504040204" pitchFamily="34" charset="0"/>
              </a:defRPr>
            </a:lvl4pPr>
            <a:lvl5pPr>
              <a:defRPr lang="en-US"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2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5" name="Rectangle 4"/>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2" name="Title 1"/>
          <p:cNvSpPr>
            <a:spLocks noGrp="1"/>
          </p:cNvSpPr>
          <p:nvPr>
            <p:ph type="title"/>
          </p:nvPr>
        </p:nvSpPr>
        <p:spPr>
          <a:xfrm>
            <a:off x="457200" y="2743200"/>
            <a:ext cx="8229600" cy="1143000"/>
          </a:xfrm>
        </p:spPr>
        <p:txBody>
          <a:bodyPr/>
          <a:lstStyle>
            <a:lvl1pPr>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txBox="1">
            <a:spLocks/>
          </p:cNvSpPr>
          <p:nvPr userDrawn="1"/>
        </p:nvSpPr>
        <p:spPr>
          <a:xfrm>
            <a:off x="0" y="6389224"/>
            <a:ext cx="8305800" cy="46877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spcAft>
                <a:spcPct val="0"/>
              </a:spcAft>
            </a:pPr>
            <a:r>
              <a:rPr lang="en-US" dirty="0" smtClean="0">
                <a:solidFill>
                  <a:prstClr val="white"/>
                </a:solidFill>
              </a:rPr>
              <a:t>© McGraw-Hill Education. All rights reserved. Authorized only for instructor use in the classroom. No reproduction or further distribution permitted without the prior written consent of McGraw-Hill Education.</a:t>
            </a: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96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
        <p:cNvGrpSpPr/>
        <p:nvPr/>
      </p:nvGrpSpPr>
      <p:grpSpPr>
        <a:xfrm>
          <a:off x="0" y="0"/>
          <a:ext cx="0" cy="0"/>
          <a:chOff x="0" y="0"/>
          <a:chExt cx="0" cy="0"/>
        </a:xfrm>
      </p:grpSpPr>
      <p:sp>
        <p:nvSpPr>
          <p:cNvPr id="9" name="Rectangle 8"/>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76200" y="76201"/>
            <a:ext cx="8991600" cy="685800"/>
          </a:xfrm>
        </p:spPr>
        <p:txBody>
          <a:bodyPr/>
          <a:lstStyle>
            <a:lvl1pPr algn="l">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Content Placeholder 4"/>
          <p:cNvSpPr>
            <a:spLocks noGrp="1"/>
          </p:cNvSpPr>
          <p:nvPr>
            <p:ph sz="quarter" idx="12"/>
          </p:nvPr>
        </p:nvSpPr>
        <p:spPr>
          <a:xfrm>
            <a:off x="0" y="990600"/>
            <a:ext cx="9067800" cy="457200"/>
          </a:xfrm>
        </p:spPr>
        <p:txBody>
          <a:bodyPr/>
          <a:lstStyle>
            <a:lvl1pPr>
              <a:defRPr>
                <a:solidFill>
                  <a:srgbClr val="6E3F2A"/>
                </a:solidFill>
              </a:defRPr>
            </a:lvl1pPr>
            <a:lvl2pPr>
              <a:defRPr>
                <a:solidFill>
                  <a:srgbClr val="6E3F2A"/>
                </a:solidFill>
              </a:defRPr>
            </a:lvl2pPr>
            <a:lvl3pPr>
              <a:defRPr>
                <a:solidFill>
                  <a:srgbClr val="6E3F2A"/>
                </a:solidFill>
              </a:defRPr>
            </a:lvl3pPr>
            <a:lvl4pPr>
              <a:defRPr>
                <a:solidFill>
                  <a:srgbClr val="6E3F2A"/>
                </a:solidFill>
              </a:defRPr>
            </a:lvl4pPr>
            <a:lvl5pPr>
              <a:defRPr>
                <a:solidFill>
                  <a:srgbClr val="6E3F2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ubtitle 2"/>
          <p:cNvSpPr>
            <a:spLocks noGrp="1"/>
          </p:cNvSpPr>
          <p:nvPr>
            <p:ph type="subTitle" idx="1"/>
          </p:nvPr>
        </p:nvSpPr>
        <p:spPr>
          <a:xfrm>
            <a:off x="4343400" y="2057400"/>
            <a:ext cx="4419600" cy="3657600"/>
          </a:xfrm>
        </p:spPr>
        <p:txBody>
          <a:bodyPr vert="horz" lIns="91440" tIns="45720" rIns="91440" bIns="45720" rtlCol="0" anchor="ctr">
            <a:normAutofit/>
          </a:bodyPr>
          <a:lstStyle>
            <a:lvl1pPr algn="ctr">
              <a:defRPr lang="en-US" sz="4400">
                <a:solidFill>
                  <a:srgbClr val="6E3F2A"/>
                </a:solidFill>
                <a:latin typeface="Verdana" pitchFamily="34" charset="0"/>
                <a:ea typeface="Verdana" pitchFamily="34" charset="0"/>
                <a:cs typeface="Verdana" pitchFamily="34" charset="0"/>
              </a:defRPr>
            </a:lvl1pPr>
          </a:lstStyle>
          <a:p>
            <a:pPr lvl="0">
              <a:spcBef>
                <a:spcPct val="0"/>
              </a:spcBef>
              <a:buNone/>
            </a:pPr>
            <a:r>
              <a:rPr lang="en-US" dirty="0" smtClean="0"/>
              <a:t>Click to edit Master subtitle style</a:t>
            </a:r>
            <a:endParaRPr lang="en-US" dirty="0"/>
          </a:p>
        </p:txBody>
      </p:sp>
      <p:sp>
        <p:nvSpPr>
          <p:cNvPr id="10" name="Text Placeholder 9"/>
          <p:cNvSpPr>
            <a:spLocks noGrp="1"/>
          </p:cNvSpPr>
          <p:nvPr>
            <p:ph type="body" sz="quarter" idx="11"/>
          </p:nvPr>
        </p:nvSpPr>
        <p:spPr>
          <a:xfrm>
            <a:off x="914400" y="6509312"/>
            <a:ext cx="731520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66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Tree>
    <p:extLst>
      <p:ext uri="{BB962C8B-B14F-4D97-AF65-F5344CB8AC3E}">
        <p14:creationId xmlns:p14="http://schemas.microsoft.com/office/powerpoint/2010/main" val="1910662630"/>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1" r:id="rId3"/>
    <p:sldLayoutId id="2147483666" r:id="rId4"/>
  </p:sldLayoutIdLst>
  <p:txStyles>
    <p:titleStyle>
      <a:lvl1pPr algn="ctr" defTabSz="914400" rtl="0" eaLnBrk="1" latinLnBrk="0" hangingPunct="1">
        <a:spcBef>
          <a:spcPct val="0"/>
        </a:spcBef>
        <a:buNone/>
        <a:defRPr sz="3600" kern="1200">
          <a:solidFill>
            <a:srgbClr val="6E3F2A"/>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6E3F2A"/>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6E3F2A"/>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Clr>
          <a:srgbClr val="6E3F2A"/>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6E3F2A"/>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6E3F2A"/>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52400"/>
            <a:ext cx="8839200" cy="1219200"/>
          </a:xfrm>
        </p:spPr>
        <p:txBody>
          <a:bodyPr vert="horz" lIns="91440" tIns="45720" rIns="91440" bIns="45720" rtlCol="0" anchor="t">
            <a:normAutofit/>
          </a:bodyPr>
          <a:lstStyle/>
          <a:p>
            <a:pPr>
              <a:spcBef>
                <a:spcPct val="20000"/>
              </a:spcBef>
              <a:buClr>
                <a:srgbClr val="77315D"/>
              </a:buClr>
              <a:buFont typeface="Calibri" pitchFamily="34" charset="0"/>
            </a:pPr>
            <a:r>
              <a:rPr lang="en-US" sz="4000" dirty="0" smtClean="0">
                <a:ea typeface="ＭＳ Ｐゴシック" charset="-128"/>
              </a:rPr>
              <a:t>Human Genetics</a:t>
            </a:r>
            <a:br>
              <a:rPr lang="en-US" sz="4000" dirty="0" smtClean="0">
                <a:ea typeface="ＭＳ Ｐゴシック" charset="-128"/>
              </a:rPr>
            </a:br>
            <a:r>
              <a:rPr lang="en-US" sz="3200" dirty="0" smtClean="0">
                <a:ea typeface="ＭＳ Ｐゴシック" charset="-128"/>
              </a:rPr>
              <a:t>Concepts and Applications</a:t>
            </a:r>
            <a:endParaRPr lang="en-US" sz="3200" dirty="0">
              <a:ea typeface="ＭＳ Ｐゴシック" charset="-128"/>
            </a:endParaRPr>
          </a:p>
        </p:txBody>
      </p:sp>
      <p:pic>
        <p:nvPicPr>
          <p:cNvPr id="13" name="Picture 1" descr="Mc Graw Hill Education Logo"/>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bwMode="auto">
          <a:xfrm>
            <a:off x="8505282" y="152400"/>
            <a:ext cx="486318" cy="4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sz="quarter" idx="12"/>
          </p:nvPr>
        </p:nvSpPr>
        <p:spPr>
          <a:xfrm>
            <a:off x="155713" y="1371600"/>
            <a:ext cx="8835887" cy="457200"/>
          </a:xfrm>
        </p:spPr>
        <p:txBody>
          <a:bodyPr anchor="ctr">
            <a:noAutofit/>
          </a:bodyPr>
          <a:lstStyle/>
          <a:p>
            <a:pPr marL="0" indent="0">
              <a:buNone/>
            </a:pPr>
            <a:r>
              <a:rPr lang="en-US" dirty="0" smtClean="0"/>
              <a:t>Twelfth Edition</a:t>
            </a:r>
            <a:endParaRPr lang="en-US" dirty="0"/>
          </a:p>
        </p:txBody>
      </p:sp>
      <p:pic>
        <p:nvPicPr>
          <p:cNvPr id="9" name="Picture 4" descr="Book cover im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1828800"/>
            <a:ext cx="3613085" cy="440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6"/>
          <p:cNvSpPr>
            <a:spLocks noGrp="1"/>
          </p:cNvSpPr>
          <p:nvPr>
            <p:ph type="subTitle" idx="1"/>
          </p:nvPr>
        </p:nvSpPr>
        <p:spPr>
          <a:xfrm>
            <a:off x="4055296" y="2286064"/>
            <a:ext cx="4661890" cy="3505135"/>
          </a:xfrm>
        </p:spPr>
        <p:txBody>
          <a:bodyPr>
            <a:normAutofit/>
          </a:bodyPr>
          <a:lstStyle/>
          <a:p>
            <a:pPr>
              <a:buFont typeface="Calibri" pitchFamily="34" charset="0"/>
              <a:buNone/>
              <a:defRPr/>
            </a:pPr>
            <a:r>
              <a:rPr lang="en-US" sz="4000" b="1" dirty="0" smtClean="0"/>
              <a:t>Chapter 20</a:t>
            </a:r>
            <a:endParaRPr lang="en-US" sz="4000" b="1" dirty="0"/>
          </a:p>
          <a:p>
            <a:pPr marL="0" indent="0">
              <a:buFont typeface="Calibri" pitchFamily="34" charset="0"/>
              <a:buNone/>
              <a:defRPr/>
            </a:pPr>
            <a:r>
              <a:rPr lang="en-US" sz="3600" dirty="0"/>
              <a:t>Genetic Testing and Treatment</a:t>
            </a:r>
          </a:p>
        </p:txBody>
      </p:sp>
      <p:sp>
        <p:nvSpPr>
          <p:cNvPr id="8" name="Text Placeholder 8"/>
          <p:cNvSpPr>
            <a:spLocks noGrp="1"/>
          </p:cNvSpPr>
          <p:nvPr>
            <p:ph type="body" sz="quarter" idx="11"/>
          </p:nvPr>
        </p:nvSpPr>
        <p:spPr>
          <a:xfrm>
            <a:off x="472394" y="6355048"/>
            <a:ext cx="8305800" cy="502951"/>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a:t>
            </a:r>
            <a:r>
              <a:rPr lang="en-US" sz="1200" dirty="0" smtClean="0"/>
              <a:t>without </a:t>
            </a:r>
            <a:r>
              <a:rPr lang="en-US" sz="1200" dirty="0"/>
              <a:t>the prior written consent of McGraw-Hill Education.</a:t>
            </a:r>
          </a:p>
        </p:txBody>
      </p:sp>
    </p:spTree>
    <p:extLst>
      <p:ext uri="{BB962C8B-B14F-4D97-AF65-F5344CB8AC3E}">
        <p14:creationId xmlns:p14="http://schemas.microsoft.com/office/powerpoint/2010/main" val="344132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 Testing</a:t>
            </a:r>
            <a:endParaRPr lang="en-US" dirty="0"/>
          </a:p>
        </p:txBody>
      </p:sp>
      <p:sp>
        <p:nvSpPr>
          <p:cNvPr id="3" name="Content Placeholder 2"/>
          <p:cNvSpPr>
            <a:spLocks noGrp="1"/>
          </p:cNvSpPr>
          <p:nvPr>
            <p:ph sz="quarter" idx="10"/>
          </p:nvPr>
        </p:nvSpPr>
        <p:spPr>
          <a:xfrm>
            <a:off x="533400" y="1600200"/>
            <a:ext cx="8077200" cy="4686300"/>
          </a:xfrm>
        </p:spPr>
        <p:txBody>
          <a:bodyPr/>
          <a:lstStyle/>
          <a:p>
            <a:pPr marL="0" indent="0">
              <a:buNone/>
            </a:pPr>
            <a:r>
              <a:rPr lang="en-US" altLang="en-US" dirty="0"/>
              <a:t>Genetic tests are administered at all stages of human existence, and for a variety of reasons.</a:t>
            </a:r>
          </a:p>
          <a:p>
            <a:pPr marL="0" indent="0">
              <a:buNone/>
            </a:pPr>
            <a:r>
              <a:rPr lang="en-US" altLang="en-US" dirty="0"/>
              <a:t>Identifying mutations can help in diagnosis and choosing treatments.</a:t>
            </a:r>
          </a:p>
          <a:p>
            <a:pPr marL="0" indent="0">
              <a:buNone/>
            </a:pPr>
            <a:r>
              <a:rPr lang="en-US" altLang="en-US" dirty="0"/>
              <a:t>As the pace of exome and genome sequencing accelerates, and such testing becomes widely available</a:t>
            </a:r>
            <a:r>
              <a:rPr lang="en-US" altLang="en-US" dirty="0" smtClean="0"/>
              <a:t>.</a:t>
            </a:r>
            <a:endParaRPr lang="en-US" altLang="en-US" dirty="0"/>
          </a:p>
        </p:txBody>
      </p:sp>
    </p:spTree>
    <p:extLst>
      <p:ext uri="{BB962C8B-B14F-4D97-AF65-F5344CB8AC3E}">
        <p14:creationId xmlns:p14="http://schemas.microsoft.com/office/powerpoint/2010/main" val="400722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Table </a:t>
            </a:r>
            <a:r>
              <a:rPr lang="en-US" dirty="0" smtClean="0"/>
              <a:t>20.1 Genetic Testing (1 of 4)</a:t>
            </a:r>
            <a:endParaRPr lang="en-US" dirty="0"/>
          </a:p>
        </p:txBody>
      </p:sp>
      <p:sp>
        <p:nvSpPr>
          <p:cNvPr id="7" name="Content Placeholder 1"/>
          <p:cNvSpPr>
            <a:spLocks noGrp="1"/>
          </p:cNvSpPr>
          <p:nvPr>
            <p:ph sz="quarter" idx="10"/>
          </p:nvPr>
        </p:nvSpPr>
        <p:spPr>
          <a:xfrm>
            <a:off x="2895600" y="1613096"/>
            <a:ext cx="3124200" cy="520504"/>
          </a:xfrm>
        </p:spPr>
        <p:txBody>
          <a:bodyPr/>
          <a:lstStyle/>
          <a:p>
            <a:pPr marL="0" indent="0" algn="ctr">
              <a:buNone/>
            </a:pPr>
            <a:r>
              <a:rPr lang="en-US" sz="2400" dirty="0" smtClean="0"/>
              <a:t>PRENATAL</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669576668"/>
              </p:ext>
            </p:extLst>
          </p:nvPr>
        </p:nvGraphicFramePr>
        <p:xfrm>
          <a:off x="762000" y="2229773"/>
          <a:ext cx="7772399" cy="3713827"/>
        </p:xfrm>
        <a:graphic>
          <a:graphicData uri="http://schemas.openxmlformats.org/drawingml/2006/table">
            <a:tbl>
              <a:tblPr firstRow="1" bandRow="1">
                <a:tableStyleId>{5940675A-B579-460E-94D1-54222C63F5DA}</a:tableStyleId>
              </a:tblPr>
              <a:tblGrid>
                <a:gridCol w="1752600"/>
                <a:gridCol w="4830147"/>
                <a:gridCol w="1189652"/>
              </a:tblGrid>
              <a:tr h="300067">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Test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r>
              <a:tr h="461933">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Sperm selection</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Enriches for X- or Y-bearing sperm, then intrauterine insemination</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or</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i="1" dirty="0" smtClean="0">
                          <a:latin typeface="Verdana" panose="020B0604030504040204" pitchFamily="34" charset="0"/>
                          <a:ea typeface="Verdana" panose="020B0604030504040204" pitchFamily="34" charset="0"/>
                          <a:cs typeface="Verdana" panose="020B0604030504040204" pitchFamily="34" charset="0"/>
                        </a:rPr>
                        <a:t>in</a:t>
                      </a:r>
                      <a:r>
                        <a:rPr lang="en-US" sz="1200" i="1" baseline="0" dirty="0" smtClean="0">
                          <a:latin typeface="Verdana" panose="020B0604030504040204" pitchFamily="34" charset="0"/>
                          <a:ea typeface="Verdana" panose="020B0604030504040204" pitchFamily="34" charset="0"/>
                          <a:cs typeface="Verdana" panose="020B0604030504040204" pitchFamily="34" charset="0"/>
                        </a:rPr>
                        <a:t> </a:t>
                      </a:r>
                      <a:r>
                        <a:rPr lang="en-US" sz="1200" i="1" dirty="0" smtClean="0">
                          <a:latin typeface="Verdana" panose="020B0604030504040204" pitchFamily="34" charset="0"/>
                          <a:ea typeface="Verdana" panose="020B0604030504040204" pitchFamily="34" charset="0"/>
                          <a:cs typeface="Verdana" panose="020B0604030504040204" pitchFamily="34" charset="0"/>
                        </a:rPr>
                        <a:t>vitro </a:t>
                      </a:r>
                      <a:r>
                        <a:rPr lang="en-US" sz="1200" dirty="0" smtClean="0">
                          <a:latin typeface="Verdana" panose="020B0604030504040204" pitchFamily="34" charset="0"/>
                          <a:ea typeface="Verdana" panose="020B0604030504040204" pitchFamily="34" charset="0"/>
                          <a:cs typeface="Verdana" panose="020B0604030504040204" pitchFamily="34" charset="0"/>
                        </a:rPr>
                        <a:t>fertilization</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6,21</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7620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Preimplantation genetic diagnosing and sequencing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Sequences genes, </a:t>
                      </a:r>
                      <a:r>
                        <a:rPr lang="en-US" sz="1200" dirty="0" err="1" smtClean="0">
                          <a:latin typeface="Verdana" panose="020B0604030504040204" pitchFamily="34" charset="0"/>
                          <a:ea typeface="Verdana" panose="020B0604030504040204" pitchFamily="34" charset="0"/>
                          <a:cs typeface="Verdana" panose="020B0604030504040204" pitchFamily="34" charset="0"/>
                        </a:rPr>
                        <a:t>exomes</a:t>
                      </a:r>
                      <a:r>
                        <a:rPr lang="en-US" sz="1200" dirty="0" smtClean="0">
                          <a:latin typeface="Verdana" panose="020B0604030504040204" pitchFamily="34" charset="0"/>
                          <a:ea typeface="Verdana" panose="020B0604030504040204" pitchFamily="34" charset="0"/>
                          <a:cs typeface="Verdana" panose="020B0604030504040204" pitchFamily="34" charset="0"/>
                        </a:rPr>
                        <a:t>, and genomes and examines chromosomes of 1 cell of 8-celled embryo conceived </a:t>
                      </a:r>
                      <a:r>
                        <a:rPr lang="en-US" sz="1200" i="1" dirty="0" smtClean="0">
                          <a:latin typeface="Verdana" panose="020B0604030504040204" pitchFamily="34" charset="0"/>
                          <a:ea typeface="Verdana" panose="020B0604030504040204" pitchFamily="34" charset="0"/>
                          <a:cs typeface="Verdana" panose="020B0604030504040204" pitchFamily="34" charset="0"/>
                        </a:rPr>
                        <a:t>in vitro</a:t>
                      </a:r>
                      <a:r>
                        <a:rPr lang="en-US" sz="1200" dirty="0" smtClean="0">
                          <a:latin typeface="Verdana" panose="020B0604030504040204" pitchFamily="34" charset="0"/>
                          <a:ea typeface="Verdana" panose="020B0604030504040204" pitchFamily="34" charset="0"/>
                          <a:cs typeface="Verdana" panose="020B0604030504040204" pitchFamily="34" charset="0"/>
                        </a:rPr>
                        <a:t>; remaining embryo develops for a few days and is then implanted in the uterus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21</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32004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Chorionic villus sampling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Tests DNA and chromosomes of chorionic villus cell</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300067">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Rescue karyotyping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Detects small deletions and duplications in archived cells from past unexplained pregnancy losses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24384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Noninvasive prenatal diagnosis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Tests cell-free fetal (placental) DNA</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32004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Maternal serum markers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Measure levels of biomarkers in pregnant woman's blood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300067">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Amniocentesis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Tests DNA and chromosomes of amniocytes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47294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864" y="76200"/>
            <a:ext cx="8835736" cy="990600"/>
          </a:xfrm>
        </p:spPr>
        <p:txBody>
          <a:bodyPr>
            <a:noAutofit/>
          </a:bodyPr>
          <a:lstStyle/>
          <a:p>
            <a:r>
              <a:rPr lang="en-US" dirty="0" smtClean="0"/>
              <a:t>Table 20.1 Genetic Testing (2 of 4)</a:t>
            </a:r>
            <a:endParaRPr lang="en-US" dirty="0"/>
          </a:p>
        </p:txBody>
      </p:sp>
      <p:sp>
        <p:nvSpPr>
          <p:cNvPr id="7" name="Content Placeholder 1"/>
          <p:cNvSpPr>
            <a:spLocks noGrp="1"/>
          </p:cNvSpPr>
          <p:nvPr>
            <p:ph sz="quarter" idx="10"/>
          </p:nvPr>
        </p:nvSpPr>
        <p:spPr>
          <a:xfrm>
            <a:off x="3200400" y="1066800"/>
            <a:ext cx="2362200" cy="457200"/>
          </a:xfrm>
        </p:spPr>
        <p:txBody>
          <a:bodyPr/>
          <a:lstStyle/>
          <a:p>
            <a:pPr marL="0" indent="0" algn="ctr">
              <a:buNone/>
            </a:pPr>
            <a:r>
              <a:rPr lang="en-US" sz="2400" dirty="0" smtClean="0"/>
              <a:t>NEWBORNS</a:t>
            </a:r>
            <a:endParaRPr lang="en-US" sz="2400" dirty="0"/>
          </a:p>
        </p:txBody>
      </p:sp>
      <p:graphicFrame>
        <p:nvGraphicFramePr>
          <p:cNvPr id="4" name="Table 3" descr="&#10;"/>
          <p:cNvGraphicFramePr>
            <a:graphicFrameLocks noGrp="1"/>
          </p:cNvGraphicFramePr>
          <p:nvPr>
            <p:extLst>
              <p:ext uri="{D42A27DB-BD31-4B8C-83A1-F6EECF244321}">
                <p14:modId xmlns:p14="http://schemas.microsoft.com/office/powerpoint/2010/main" val="657729638"/>
              </p:ext>
            </p:extLst>
          </p:nvPr>
        </p:nvGraphicFramePr>
        <p:xfrm>
          <a:off x="685800" y="1676400"/>
          <a:ext cx="7772399" cy="1219200"/>
        </p:xfrm>
        <a:graphic>
          <a:graphicData uri="http://schemas.openxmlformats.org/drawingml/2006/table">
            <a:tbl>
              <a:tblPr firstRow="1" bandRow="1">
                <a:tableStyleId>{5940675A-B579-460E-94D1-54222C63F5DA}</a:tableStyleId>
              </a:tblPr>
              <a:tblGrid>
                <a:gridCol w="1752600"/>
                <a:gridCol w="4830147"/>
                <a:gridCol w="1189652"/>
              </a:tblGrid>
              <a:tr h="300067">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Test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r>
              <a:tr h="461933">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Screening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Screen metabolites and DNA in heelstick blood sample for 50-plus actionable conditions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20</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41148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Genome sequencing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Sequence genomes of many newborns to assess clinical value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20</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10" name="Content Placeholder 9"/>
          <p:cNvSpPr>
            <a:spLocks noGrp="1"/>
          </p:cNvSpPr>
          <p:nvPr>
            <p:ph sz="quarter" idx="11"/>
          </p:nvPr>
        </p:nvSpPr>
        <p:spPr>
          <a:xfrm>
            <a:off x="3276599" y="2971800"/>
            <a:ext cx="2743201" cy="381000"/>
          </a:xfrm>
        </p:spPr>
        <p:txBody>
          <a:bodyPr/>
          <a:lstStyle/>
          <a:p>
            <a:pPr marL="0" indent="0" algn="ctr">
              <a:buNone/>
            </a:pPr>
            <a:r>
              <a:rPr lang="en-US" sz="2400" dirty="0" smtClean="0"/>
              <a:t>CHILDREN</a:t>
            </a:r>
            <a:endParaRPr lang="en-US" sz="2400" dirty="0"/>
          </a:p>
        </p:txBody>
      </p:sp>
      <p:graphicFrame>
        <p:nvGraphicFramePr>
          <p:cNvPr id="5" name="Table 4" descr="&#10;"/>
          <p:cNvGraphicFramePr>
            <a:graphicFrameLocks noGrp="1"/>
          </p:cNvGraphicFramePr>
          <p:nvPr>
            <p:extLst>
              <p:ext uri="{D42A27DB-BD31-4B8C-83A1-F6EECF244321}">
                <p14:modId xmlns:p14="http://schemas.microsoft.com/office/powerpoint/2010/main" val="1545978039"/>
              </p:ext>
            </p:extLst>
          </p:nvPr>
        </p:nvGraphicFramePr>
        <p:xfrm>
          <a:off x="762000" y="3489960"/>
          <a:ext cx="7772399" cy="1767840"/>
        </p:xfrm>
        <a:graphic>
          <a:graphicData uri="http://schemas.openxmlformats.org/drawingml/2006/table">
            <a:tbl>
              <a:tblPr firstRow="1" bandRow="1">
                <a:tableStyleId>{5940675A-B579-460E-94D1-54222C63F5DA}</a:tableStyleId>
              </a:tblPr>
              <a:tblGrid>
                <a:gridCol w="1752600"/>
                <a:gridCol w="4830147"/>
                <a:gridCol w="1189652"/>
              </a:tblGrid>
              <a:tr h="147667">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Test</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r>
              <a:tr h="320040">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Chromosomal microarray analysis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Detects small deletions, duplications, and other copy number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variants associated with certain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phenotypes</a:t>
                      </a:r>
                    </a:p>
                  </a:txBody>
                  <a:tcPr anchor="ctr"/>
                </a:tc>
                <a:tc>
                  <a:txBody>
                    <a:bodyPr/>
                    <a:lstStyle/>
                    <a:p>
                      <a:pPr algn="r"/>
                      <a:r>
                        <a:rPr lang="en-US" sz="1400" dirty="0" smtClean="0">
                          <a:latin typeface="Verdana" panose="020B0604030504040204" pitchFamily="34" charset="0"/>
                          <a:ea typeface="Verdana" panose="020B0604030504040204" pitchFamily="34" charset="0"/>
                          <a:cs typeface="Verdana" panose="020B0604030504040204" pitchFamily="34" charset="0"/>
                        </a:rPr>
                        <a:t>8</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300067">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Exome sequencing</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Diagnoses unrecognized syndromes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or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atypical cases; family comparisons distinguish </a:t>
                      </a:r>
                      <a:r>
                        <a:rPr lang="en-US" sz="1400" i="1" dirty="0" smtClean="0">
                          <a:latin typeface="Verdana" panose="020B0604030504040204" pitchFamily="34" charset="0"/>
                          <a:ea typeface="Verdana" panose="020B0604030504040204" pitchFamily="34" charset="0"/>
                          <a:cs typeface="Verdana" panose="020B0604030504040204" pitchFamily="34" charset="0"/>
                        </a:rPr>
                        <a:t>de</a:t>
                      </a:r>
                      <a:r>
                        <a:rPr lang="en-US" sz="1400" i="1" baseline="0" dirty="0" smtClean="0">
                          <a:latin typeface="Verdana" panose="020B0604030504040204" pitchFamily="34" charset="0"/>
                          <a:ea typeface="Verdana" panose="020B0604030504040204" pitchFamily="34" charset="0"/>
                          <a:cs typeface="Verdana" panose="020B0604030504040204" pitchFamily="34" charset="0"/>
                        </a:rPr>
                        <a:t> </a:t>
                      </a:r>
                      <a:r>
                        <a:rPr lang="en-US" sz="1400" i="1" dirty="0" smtClean="0">
                          <a:latin typeface="Verdana" panose="020B0604030504040204" pitchFamily="34" charset="0"/>
                          <a:ea typeface="Verdana" panose="020B0604030504040204" pitchFamily="34" charset="0"/>
                          <a:cs typeface="Verdana" panose="020B0604030504040204" pitchFamily="34" charset="0"/>
                        </a:rPr>
                        <a:t>novo </a:t>
                      </a:r>
                      <a:r>
                        <a:rPr lang="en-US" sz="1400" dirty="0" smtClean="0">
                          <a:latin typeface="Verdana" panose="020B0604030504040204" pitchFamily="34" charset="0"/>
                          <a:ea typeface="Verdana" panose="020B0604030504040204" pitchFamily="34" charset="0"/>
                          <a:cs typeface="Verdana" panose="020B0604030504040204" pitchFamily="34" charset="0"/>
                        </a:rPr>
                        <a:t>from inherited mutations in children</a:t>
                      </a:r>
                    </a:p>
                  </a:txBody>
                  <a:tcPr anchor="ctr"/>
                </a:tc>
                <a:tc>
                  <a:txBody>
                    <a:bodyPr/>
                    <a:lstStyle/>
                    <a:p>
                      <a:pPr algn="r"/>
                      <a:r>
                        <a:rPr lang="en-US" sz="1400" dirty="0" smtClean="0">
                          <a:latin typeface="Verdana" panose="020B0604030504040204" pitchFamily="34" charset="0"/>
                          <a:ea typeface="Verdana" panose="020B0604030504040204" pitchFamily="34" charset="0"/>
                          <a:cs typeface="Verdana" panose="020B0604030504040204" pitchFamily="34" charset="0"/>
                        </a:rPr>
                        <a:t>1,4,8</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409300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Table </a:t>
            </a:r>
            <a:r>
              <a:rPr lang="en-US" dirty="0" smtClean="0"/>
              <a:t>20.1 Genetic Testing (3 of 4)</a:t>
            </a:r>
            <a:endParaRPr lang="en-US" dirty="0"/>
          </a:p>
        </p:txBody>
      </p:sp>
      <p:sp>
        <p:nvSpPr>
          <p:cNvPr id="7" name="Content Placeholder 1"/>
          <p:cNvSpPr>
            <a:spLocks noGrp="1"/>
          </p:cNvSpPr>
          <p:nvPr>
            <p:ph sz="quarter" idx="10"/>
          </p:nvPr>
        </p:nvSpPr>
        <p:spPr>
          <a:xfrm>
            <a:off x="3124200" y="1905000"/>
            <a:ext cx="2743200" cy="381000"/>
          </a:xfrm>
        </p:spPr>
        <p:txBody>
          <a:bodyPr/>
          <a:lstStyle/>
          <a:p>
            <a:pPr marL="0" indent="0" algn="ctr">
              <a:buNone/>
            </a:pPr>
            <a:r>
              <a:rPr lang="en-US" sz="2400" dirty="0" smtClean="0"/>
              <a:t>ADULTS</a:t>
            </a:r>
            <a:endParaRPr lang="en-US" sz="2400" dirty="0"/>
          </a:p>
        </p:txBody>
      </p:sp>
      <p:graphicFrame>
        <p:nvGraphicFramePr>
          <p:cNvPr id="4" name="Table 3" descr="&#10;"/>
          <p:cNvGraphicFramePr>
            <a:graphicFrameLocks noGrp="1"/>
          </p:cNvGraphicFramePr>
          <p:nvPr>
            <p:extLst>
              <p:ext uri="{D42A27DB-BD31-4B8C-83A1-F6EECF244321}">
                <p14:modId xmlns:p14="http://schemas.microsoft.com/office/powerpoint/2010/main" val="3195717127"/>
              </p:ext>
            </p:extLst>
          </p:nvPr>
        </p:nvGraphicFramePr>
        <p:xfrm>
          <a:off x="304801" y="2395961"/>
          <a:ext cx="8534399" cy="3090439"/>
        </p:xfrm>
        <a:graphic>
          <a:graphicData uri="http://schemas.openxmlformats.org/drawingml/2006/table">
            <a:tbl>
              <a:tblPr firstRow="1" bandRow="1">
                <a:tableStyleId>{5940675A-B579-460E-94D1-54222C63F5DA}</a:tableStyleId>
              </a:tblPr>
              <a:tblGrid>
                <a:gridCol w="1752599"/>
                <a:gridCol w="5715000"/>
                <a:gridCol w="1066800"/>
              </a:tblGrid>
              <a:tr h="336582">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Test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r>
              <a:tr h="458976">
                <a:tc>
                  <a:txBody>
                    <a:bodyPr/>
                    <a:lstStyle/>
                    <a:p>
                      <a:pPr algn="l"/>
                      <a:r>
                        <a:rPr lang="en-US" sz="1200" dirty="0" err="1" smtClean="0">
                          <a:latin typeface="Verdana" panose="020B0604030504040204" pitchFamily="34" charset="0"/>
                          <a:ea typeface="Verdana" panose="020B0604030504040204" pitchFamily="34" charset="0"/>
                          <a:cs typeface="Verdana" panose="020B0604030504040204" pitchFamily="34" charset="0"/>
                        </a:rPr>
                        <a:t>Dor</a:t>
                      </a:r>
                      <a:r>
                        <a:rPr lang="en-US" sz="1200" dirty="0" smtClean="0">
                          <a:latin typeface="Verdana" panose="020B0604030504040204" pitchFamily="34" charset="0"/>
                          <a:ea typeface="Verdana" panose="020B0604030504040204" pitchFamily="34" charset="0"/>
                          <a:cs typeface="Verdana" panose="020B0604030504040204" pitchFamily="34" charset="0"/>
                        </a:rPr>
                        <a:t> </a:t>
                      </a:r>
                      <a:r>
                        <a:rPr lang="en-US" sz="1200" dirty="0" err="1" smtClean="0">
                          <a:latin typeface="Verdana" panose="020B0604030504040204" pitchFamily="34" charset="0"/>
                          <a:ea typeface="Verdana" panose="020B0604030504040204" pitchFamily="34" charset="0"/>
                          <a:cs typeface="Verdana" panose="020B0604030504040204" pitchFamily="34" charset="0"/>
                        </a:rPr>
                        <a:t>Yeshorim</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program</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Preconception carrier tests for genetic diseases more prevalent among people of Jewish ancestry</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15</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275386">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Sickle cell disease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Tests athletes to identify carriers at risk for symptoms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11,12</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458976">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Comprehensive carrier testing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Preconception carrier tests for many single-gene diseases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20</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458976">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Population carrier screen</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Tests for heterozygotes for diseases more prevalent in certain population groups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15</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642567">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Ancestry testing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Y chromosome and mitochondria! DNA sequences identify paternal and maternal lineages;</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these and autosomal markers identify distant cousins</a:t>
                      </a: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16</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458976">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Forensics testing</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Copy numbers of short tandem repeats (STRs) in crime scene or disaster evidence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14</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07767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Table 20.1 Genetic Testing (4 of 4)</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73615668"/>
              </p:ext>
            </p:extLst>
          </p:nvPr>
        </p:nvGraphicFramePr>
        <p:xfrm>
          <a:off x="381000" y="1828800"/>
          <a:ext cx="8534399" cy="2103120"/>
        </p:xfrm>
        <a:graphic>
          <a:graphicData uri="http://schemas.openxmlformats.org/drawingml/2006/table">
            <a:tbl>
              <a:tblPr firstRow="1" bandRow="1">
                <a:tableStyleId>{5940675A-B579-460E-94D1-54222C63F5DA}</a:tableStyleId>
              </a:tblPr>
              <a:tblGrid>
                <a:gridCol w="1752599"/>
                <a:gridCol w="5715000"/>
                <a:gridCol w="1066800"/>
              </a:tblGrid>
              <a:tr h="152400">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Test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r>
              <a:tr h="1524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Military</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Identify remains; risk for depression, PTSD; rapid infection diagnosis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Susceptibility</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i="1" dirty="0" smtClean="0">
                          <a:latin typeface="Verdana" panose="020B0604030504040204" pitchFamily="34" charset="0"/>
                          <a:ea typeface="Verdana" panose="020B0604030504040204" pitchFamily="34" charset="0"/>
                          <a:cs typeface="Verdana" panose="020B0604030504040204" pitchFamily="34" charset="0"/>
                        </a:rPr>
                        <a:t>BRCA </a:t>
                      </a:r>
                      <a:r>
                        <a:rPr lang="en-US" sz="1200" dirty="0" smtClean="0">
                          <a:latin typeface="Verdana" panose="020B0604030504040204" pitchFamily="34" charset="0"/>
                          <a:ea typeface="Verdana" panose="020B0604030504040204" pitchFamily="34" charset="0"/>
                          <a:cs typeface="Verdana" panose="020B0604030504040204" pitchFamily="34" charset="0"/>
                        </a:rPr>
                        <a:t>cancers, Alzheimer disease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5,18</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13716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Pharmacogenetics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Drug efficacy, adverse effects, and dose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20</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16764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Genome-wide association studies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Identify genes contributing small degrees to a phenotype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7</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16764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Paternity</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Half of a child's genome comes from the father</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14</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12192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Centenarians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Identify gene variants that extremely old people share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3</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7" name="Content Placeholder 1"/>
          <p:cNvSpPr>
            <a:spLocks noGrp="1"/>
          </p:cNvSpPr>
          <p:nvPr>
            <p:ph sz="quarter" idx="10"/>
          </p:nvPr>
        </p:nvSpPr>
        <p:spPr>
          <a:xfrm>
            <a:off x="3124200" y="4152900"/>
            <a:ext cx="2971800" cy="495300"/>
          </a:xfrm>
        </p:spPr>
        <p:txBody>
          <a:bodyPr/>
          <a:lstStyle/>
          <a:p>
            <a:pPr marL="0" indent="0" algn="ctr">
              <a:buNone/>
            </a:pPr>
            <a:r>
              <a:rPr lang="en-US" sz="2400" dirty="0" smtClean="0"/>
              <a:t>POSTHUMOUS</a:t>
            </a:r>
            <a:endParaRPr lang="en-US" dirty="0"/>
          </a:p>
        </p:txBody>
      </p:sp>
      <p:graphicFrame>
        <p:nvGraphicFramePr>
          <p:cNvPr id="8" name="Table 7" descr="&#10;"/>
          <p:cNvGraphicFramePr>
            <a:graphicFrameLocks noGrp="1"/>
          </p:cNvGraphicFramePr>
          <p:nvPr>
            <p:extLst>
              <p:ext uri="{D42A27DB-BD31-4B8C-83A1-F6EECF244321}">
                <p14:modId xmlns:p14="http://schemas.microsoft.com/office/powerpoint/2010/main" val="1162044858"/>
              </p:ext>
            </p:extLst>
          </p:nvPr>
        </p:nvGraphicFramePr>
        <p:xfrm>
          <a:off x="685800" y="4648200"/>
          <a:ext cx="8001000" cy="1097280"/>
        </p:xfrm>
        <a:graphic>
          <a:graphicData uri="http://schemas.openxmlformats.org/drawingml/2006/table">
            <a:tbl>
              <a:tblPr firstRow="1" bandRow="1">
                <a:tableStyleId>{5940675A-B579-460E-94D1-54222C63F5DA}</a:tableStyleId>
              </a:tblPr>
              <a:tblGrid>
                <a:gridCol w="1804148"/>
                <a:gridCol w="4972211"/>
                <a:gridCol w="1224641"/>
              </a:tblGrid>
              <a:tr h="152400">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Test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Description</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Chapter</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r>
              <a:tr h="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Disease diagnosis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Identify mutations in cells of deceased individuals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2,22</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13716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History</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Identify remains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5,14</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r h="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Human origins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Compare genomes of modern and archaic humans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16</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36291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Newborn </a:t>
            </a:r>
            <a:r>
              <a:rPr lang="en-US" altLang="en-US" dirty="0" smtClean="0"/>
              <a:t>Screening (1 of 3)</a:t>
            </a:r>
            <a:endParaRPr lang="en-US" dirty="0"/>
          </a:p>
        </p:txBody>
      </p:sp>
      <p:sp>
        <p:nvSpPr>
          <p:cNvPr id="3" name="Content Placeholder 2"/>
          <p:cNvSpPr>
            <a:spLocks noGrp="1"/>
          </p:cNvSpPr>
          <p:nvPr>
            <p:ph sz="quarter" idx="10"/>
          </p:nvPr>
        </p:nvSpPr>
        <p:spPr>
          <a:xfrm>
            <a:off x="609600" y="1600200"/>
            <a:ext cx="8229600" cy="4686300"/>
          </a:xfrm>
        </p:spPr>
        <p:txBody>
          <a:bodyPr/>
          <a:lstStyle/>
          <a:p>
            <a:pPr marL="0" indent="0">
              <a:buNone/>
            </a:pPr>
            <a:r>
              <a:rPr lang="en-US" altLang="en-US" dirty="0"/>
              <a:t>Usually tests for inborn errors of metabolism</a:t>
            </a:r>
          </a:p>
          <a:p>
            <a:pPr marL="0" indent="0">
              <a:buNone/>
            </a:pPr>
            <a:r>
              <a:rPr lang="en-US" altLang="en-US" dirty="0"/>
              <a:t>Are not genetic tests, but instead they use tandem mass spectrometry to identify unusual metabolites or chemical imbalances that indicate a certain </a:t>
            </a:r>
            <a:r>
              <a:rPr lang="en-US" altLang="en-US" dirty="0" smtClean="0"/>
              <a:t>disease</a:t>
            </a:r>
          </a:p>
          <a:p>
            <a:pPr marL="0" indent="0">
              <a:buNone/>
            </a:pPr>
            <a:r>
              <a:rPr lang="en-US" altLang="en-US" dirty="0"/>
              <a:t>The field of newborn screening began in 1961 with the Guthrie test for phenylketonuria (PKU).</a:t>
            </a:r>
          </a:p>
          <a:p>
            <a:pPr marL="511175" lvl="1" indent="-511175"/>
            <a:r>
              <a:rPr lang="en-US" altLang="en-US" dirty="0" smtClean="0"/>
              <a:t>It </a:t>
            </a:r>
            <a:r>
              <a:rPr lang="en-US" altLang="en-US" dirty="0"/>
              <a:t>detects phenylalanine, which builds up in affected individuals</a:t>
            </a:r>
            <a:r>
              <a:rPr lang="en-US" altLang="en-US" dirty="0" smtClean="0"/>
              <a:t>.</a:t>
            </a:r>
            <a:endParaRPr lang="en-US" altLang="en-US" dirty="0"/>
          </a:p>
        </p:txBody>
      </p:sp>
    </p:spTree>
    <p:extLst>
      <p:ext uri="{BB962C8B-B14F-4D97-AF65-F5344CB8AC3E}">
        <p14:creationId xmlns:p14="http://schemas.microsoft.com/office/powerpoint/2010/main" val="56892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Newborn </a:t>
            </a:r>
            <a:r>
              <a:rPr lang="en-US" altLang="en-US" dirty="0" smtClean="0"/>
              <a:t>Screening (2 of 3)</a:t>
            </a:r>
            <a:endParaRPr lang="en-US" dirty="0"/>
          </a:p>
        </p:txBody>
      </p:sp>
      <p:sp>
        <p:nvSpPr>
          <p:cNvPr id="3" name="Content Placeholder 2"/>
          <p:cNvSpPr>
            <a:spLocks noGrp="1"/>
          </p:cNvSpPr>
          <p:nvPr>
            <p:ph sz="quarter" idx="10"/>
          </p:nvPr>
        </p:nvSpPr>
        <p:spPr>
          <a:xfrm>
            <a:off x="457200" y="1600200"/>
            <a:ext cx="8229600" cy="4686300"/>
          </a:xfrm>
        </p:spPr>
        <p:txBody>
          <a:bodyPr/>
          <a:lstStyle/>
          <a:p>
            <a:pPr marL="0" indent="0">
              <a:buNone/>
            </a:pPr>
            <a:r>
              <a:rPr lang="en-US" altLang="en-US" dirty="0"/>
              <a:t>In 1963, a specialized diet became available.</a:t>
            </a:r>
          </a:p>
          <a:p>
            <a:pPr marL="0" indent="0">
              <a:buNone/>
            </a:pPr>
            <a:r>
              <a:rPr lang="en-US" altLang="en-US" dirty="0"/>
              <a:t>The diet is difficult to follow, but does prevent mental retardation</a:t>
            </a:r>
            <a:r>
              <a:rPr lang="en-US" altLang="en-US" dirty="0" smtClean="0"/>
              <a:t>.</a:t>
            </a:r>
          </a:p>
          <a:p>
            <a:pPr marL="0" indent="0">
              <a:buNone/>
            </a:pPr>
            <a:r>
              <a:rPr lang="en-US" altLang="en-US" dirty="0"/>
              <a:t>After diet’s success, genetic tests expanded.</a:t>
            </a:r>
          </a:p>
          <a:p>
            <a:pPr marL="0" indent="0">
              <a:buNone/>
            </a:pPr>
            <a:r>
              <a:rPr lang="en-US" altLang="en-US" dirty="0"/>
              <a:t>Some states perform DNA tests on newborns as well as biochemical tests</a:t>
            </a:r>
            <a:r>
              <a:rPr lang="en-US" altLang="en-US" dirty="0" smtClean="0"/>
              <a:t>.</a:t>
            </a:r>
            <a:endParaRPr lang="en-US" altLang="en-US" dirty="0"/>
          </a:p>
        </p:txBody>
      </p:sp>
    </p:spTree>
    <p:extLst>
      <p:ext uri="{BB962C8B-B14F-4D97-AF65-F5344CB8AC3E}">
        <p14:creationId xmlns:p14="http://schemas.microsoft.com/office/powerpoint/2010/main" val="210692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a:t>
            </a:r>
            <a:r>
              <a:rPr lang="en-US" dirty="0" smtClean="0"/>
              <a:t>Screening (3 of 3)</a:t>
            </a:r>
            <a:endParaRPr lang="en-US" dirty="0"/>
          </a:p>
        </p:txBody>
      </p:sp>
      <p:pic>
        <p:nvPicPr>
          <p:cNvPr id="1025" name="Picture 1" descr="During newborn screening a few drops of blood are sampled with a heel prick for metabolic and genetic testin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69586"/>
            <a:ext cx="4660165" cy="423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p:nvPr>
        </p:nvSpPr>
        <p:spPr>
          <a:xfrm>
            <a:off x="1981200" y="5943600"/>
            <a:ext cx="5257800" cy="381000"/>
          </a:xfrm>
        </p:spPr>
        <p:txBody>
          <a:bodyPr/>
          <a:lstStyle/>
          <a:p>
            <a:pPr marL="0" indent="0" algn="ctr">
              <a:buNone/>
            </a:pPr>
            <a:r>
              <a:rPr lang="en-US" sz="1400" dirty="0"/>
              <a:t>© National Human Genome Research Institute</a:t>
            </a:r>
          </a:p>
        </p:txBody>
      </p:sp>
    </p:spTree>
    <p:extLst>
      <p:ext uri="{BB962C8B-B14F-4D97-AF65-F5344CB8AC3E}">
        <p14:creationId xmlns:p14="http://schemas.microsoft.com/office/powerpoint/2010/main" val="155176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 Testing of Children</a:t>
            </a:r>
            <a:endParaRPr lang="en-US" dirty="0"/>
          </a:p>
        </p:txBody>
      </p:sp>
      <p:sp>
        <p:nvSpPr>
          <p:cNvPr id="3" name="Content Placeholder 2"/>
          <p:cNvSpPr>
            <a:spLocks noGrp="1"/>
          </p:cNvSpPr>
          <p:nvPr>
            <p:ph sz="quarter" idx="10"/>
          </p:nvPr>
        </p:nvSpPr>
        <p:spPr>
          <a:xfrm>
            <a:off x="457200" y="1600200"/>
            <a:ext cx="8229600" cy="4762500"/>
          </a:xfrm>
        </p:spPr>
        <p:txBody>
          <a:bodyPr/>
          <a:lstStyle/>
          <a:p>
            <a:pPr marL="0" indent="0">
              <a:buNone/>
            </a:pPr>
            <a:r>
              <a:rPr lang="en-US" altLang="en-US" b="1" dirty="0"/>
              <a:t>Chromosomal microarray </a:t>
            </a:r>
            <a:r>
              <a:rPr lang="en-US" altLang="en-US" dirty="0"/>
              <a:t>(</a:t>
            </a:r>
            <a:r>
              <a:rPr lang="en-US" altLang="en-US" b="1" dirty="0"/>
              <a:t>CMA</a:t>
            </a:r>
            <a:r>
              <a:rPr lang="en-US" altLang="en-US" dirty="0"/>
              <a:t>) </a:t>
            </a:r>
            <a:r>
              <a:rPr lang="en-US" altLang="en-US" b="1" dirty="0"/>
              <a:t>test </a:t>
            </a:r>
            <a:r>
              <a:rPr lang="en-US" altLang="en-US" dirty="0"/>
              <a:t>detects very small deletions and duplications that are associated with:</a:t>
            </a:r>
          </a:p>
          <a:p>
            <a:pPr marL="511175" lvl="1" indent="-511175"/>
            <a:r>
              <a:rPr lang="en-US" altLang="en-US" dirty="0" smtClean="0"/>
              <a:t>Autism</a:t>
            </a:r>
            <a:endParaRPr lang="en-US" altLang="en-US" dirty="0"/>
          </a:p>
          <a:p>
            <a:pPr marL="511175" lvl="1" indent="-511175"/>
            <a:r>
              <a:rPr lang="en-US" altLang="en-US" dirty="0" smtClean="0"/>
              <a:t>Developmental </a:t>
            </a:r>
            <a:r>
              <a:rPr lang="en-US" altLang="en-US" dirty="0"/>
              <a:t>delay</a:t>
            </a:r>
          </a:p>
          <a:p>
            <a:pPr marL="511175" lvl="1" indent="-511175"/>
            <a:r>
              <a:rPr lang="en-US" altLang="en-US" dirty="0" smtClean="0"/>
              <a:t>Intellectual </a:t>
            </a:r>
            <a:r>
              <a:rPr lang="en-US" altLang="en-US" dirty="0"/>
              <a:t>disability</a:t>
            </a:r>
          </a:p>
          <a:p>
            <a:pPr marL="511175" lvl="1" indent="-511175"/>
            <a:r>
              <a:rPr lang="en-US" altLang="en-US" dirty="0" smtClean="0"/>
              <a:t>Behavioral </a:t>
            </a:r>
            <a:r>
              <a:rPr lang="en-US" altLang="en-US" dirty="0"/>
              <a:t>problems </a:t>
            </a:r>
          </a:p>
          <a:p>
            <a:pPr marL="511175" lvl="1" indent="-511175"/>
            <a:r>
              <a:rPr lang="en-US" altLang="en-US" dirty="0" smtClean="0"/>
              <a:t>Other phenotypes</a:t>
            </a:r>
            <a:endParaRPr lang="en-US" altLang="en-US" dirty="0"/>
          </a:p>
        </p:txBody>
      </p:sp>
    </p:spTree>
    <p:extLst>
      <p:ext uri="{BB962C8B-B14F-4D97-AF65-F5344CB8AC3E}">
        <p14:creationId xmlns:p14="http://schemas.microsoft.com/office/powerpoint/2010/main" val="244641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Genetic </a:t>
            </a:r>
            <a:r>
              <a:rPr lang="en-US" altLang="en-US" dirty="0"/>
              <a:t>Testing of Adults</a:t>
            </a:r>
            <a:endParaRPr lang="en-US" dirty="0"/>
          </a:p>
        </p:txBody>
      </p:sp>
      <p:sp>
        <p:nvSpPr>
          <p:cNvPr id="3" name="Content Placeholder 2"/>
          <p:cNvSpPr>
            <a:spLocks noGrp="1"/>
          </p:cNvSpPr>
          <p:nvPr>
            <p:ph sz="quarter" idx="10"/>
          </p:nvPr>
        </p:nvSpPr>
        <p:spPr>
          <a:xfrm>
            <a:off x="457200" y="1600200"/>
            <a:ext cx="8153400" cy="4610100"/>
          </a:xfrm>
        </p:spPr>
        <p:txBody>
          <a:bodyPr/>
          <a:lstStyle/>
          <a:p>
            <a:pPr marL="0" indent="0">
              <a:buNone/>
            </a:pPr>
            <a:r>
              <a:rPr lang="en-US" altLang="en-US" dirty="0"/>
              <a:t>Like children, adults take single-gene tests as part of diagnostic workups based on symptoms or other test results.</a:t>
            </a:r>
          </a:p>
          <a:p>
            <a:pPr marL="0" indent="0">
              <a:buNone/>
            </a:pPr>
            <a:r>
              <a:rPr lang="en-US" altLang="en-US" dirty="0"/>
              <a:t>Faster DNA sequencing has lowered the cost of carrier tests to the point that it may be more economical to test everyone for many diseases with one blood sample per person</a:t>
            </a:r>
            <a:r>
              <a:rPr lang="en-US" altLang="en-US" dirty="0" smtClean="0"/>
              <a:t>.</a:t>
            </a:r>
            <a:endParaRPr lang="en-US" altLang="en-US" dirty="0"/>
          </a:p>
        </p:txBody>
      </p:sp>
    </p:spTree>
    <p:extLst>
      <p:ext uri="{BB962C8B-B14F-4D97-AF65-F5344CB8AC3E}">
        <p14:creationId xmlns:p14="http://schemas.microsoft.com/office/powerpoint/2010/main" val="260440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Learning </a:t>
            </a:r>
            <a:r>
              <a:rPr lang="en-US" altLang="en-US" dirty="0" smtClean="0"/>
              <a:t>Outcomes (1 of 2)</a:t>
            </a:r>
            <a:endParaRPr lang="en-US" dirty="0"/>
          </a:p>
        </p:txBody>
      </p:sp>
      <p:sp>
        <p:nvSpPr>
          <p:cNvPr id="7" name="Content Placeholder 6"/>
          <p:cNvSpPr>
            <a:spLocks noGrp="1"/>
          </p:cNvSpPr>
          <p:nvPr>
            <p:ph sz="quarter" idx="10"/>
          </p:nvPr>
        </p:nvSpPr>
        <p:spPr>
          <a:xfrm>
            <a:off x="457200" y="1485900"/>
            <a:ext cx="8229600" cy="4381500"/>
          </a:xfrm>
        </p:spPr>
        <p:txBody>
          <a:bodyPr/>
          <a:lstStyle/>
          <a:p>
            <a:pPr marL="514350" indent="-514350">
              <a:buFont typeface="+mj-lt"/>
              <a:buAutoNum type="arabicPeriod"/>
            </a:pPr>
            <a:r>
              <a:rPr lang="en-US" altLang="en-US" dirty="0"/>
              <a:t>Describe the services that a genetic counselor provides.</a:t>
            </a:r>
          </a:p>
          <a:p>
            <a:pPr marL="514350" indent="-514350">
              <a:buFont typeface="+mj-lt"/>
              <a:buAutoNum type="arabicPeriod"/>
            </a:pPr>
            <a:r>
              <a:rPr lang="en-US" altLang="en-US" dirty="0"/>
              <a:t>Describe types of genetic tests that are done at different stages of human prenatal development and life.</a:t>
            </a:r>
          </a:p>
          <a:p>
            <a:pPr marL="514350" indent="-514350">
              <a:buFont typeface="+mj-lt"/>
              <a:buAutoNum type="arabicPeriod"/>
            </a:pPr>
            <a:r>
              <a:rPr lang="en-US" altLang="en-US" dirty="0"/>
              <a:t>Discuss the benefits and limitations of        direct-to-consumer genetic testing.</a:t>
            </a:r>
          </a:p>
          <a:p>
            <a:pPr marL="514350" indent="-514350">
              <a:buFont typeface="+mj-lt"/>
              <a:buAutoNum type="arabicPeriod"/>
            </a:pPr>
            <a:r>
              <a:rPr lang="en-US" altLang="en-US" dirty="0"/>
              <a:t>Explain how pharmacogenetics and pharmacogenomics personalize drug treatments</a:t>
            </a:r>
            <a:r>
              <a:rPr lang="en-US" altLang="en-US" dirty="0" smtClean="0"/>
              <a:t>.</a:t>
            </a:r>
            <a:endParaRPr lang="en-US" altLang="en-US" dirty="0"/>
          </a:p>
        </p:txBody>
      </p:sp>
    </p:spTree>
    <p:extLst>
      <p:ext uri="{BB962C8B-B14F-4D97-AF65-F5344CB8AC3E}">
        <p14:creationId xmlns:p14="http://schemas.microsoft.com/office/powerpoint/2010/main" val="374408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Direct-To-Consumer Genetic Testing (DTC</a:t>
            </a:r>
            <a:r>
              <a:rPr lang="en-US" altLang="en-US" dirty="0" smtClean="0"/>
              <a:t>) (1 of 2)</a:t>
            </a:r>
            <a:endParaRPr lang="en-US" dirty="0"/>
          </a:p>
        </p:txBody>
      </p:sp>
      <p:sp>
        <p:nvSpPr>
          <p:cNvPr id="3" name="Content Placeholder 2"/>
          <p:cNvSpPr>
            <a:spLocks noGrp="1"/>
          </p:cNvSpPr>
          <p:nvPr>
            <p:ph sz="quarter" idx="10"/>
          </p:nvPr>
        </p:nvSpPr>
        <p:spPr>
          <a:xfrm>
            <a:off x="457200" y="1638300"/>
            <a:ext cx="8229600" cy="4686300"/>
          </a:xfrm>
        </p:spPr>
        <p:txBody>
          <a:bodyPr/>
          <a:lstStyle/>
          <a:p>
            <a:pPr marL="0" indent="0">
              <a:buNone/>
            </a:pPr>
            <a:r>
              <a:rPr lang="en-US" altLang="en-US" dirty="0"/>
              <a:t>Companies market DNA-based tests for traits, susceptibilities, and genetic diseases to the general public.</a:t>
            </a:r>
          </a:p>
          <a:p>
            <a:pPr marL="0" indent="0">
              <a:buNone/>
            </a:pPr>
            <a:r>
              <a:rPr lang="en-US" altLang="en-US" dirty="0"/>
              <a:t>The Clinical Laboratory Improvement Amendments (CLIA) control genetic testing.</a:t>
            </a:r>
          </a:p>
          <a:p>
            <a:pPr marL="0" indent="0">
              <a:buNone/>
            </a:pPr>
            <a:r>
              <a:rPr lang="en-US" altLang="en-US" dirty="0"/>
              <a:t>DTC tests presented as information, not diagnoses, may not be regulated.</a:t>
            </a:r>
          </a:p>
          <a:p>
            <a:pPr marL="0" indent="0">
              <a:buNone/>
            </a:pPr>
            <a:r>
              <a:rPr lang="en-US" altLang="en-US" dirty="0"/>
              <a:t>Unawareness of incomplete penetrance is one complication of DTC genetic testing</a:t>
            </a:r>
            <a:r>
              <a:rPr lang="en-US" altLang="en-US" dirty="0" smtClean="0"/>
              <a:t>.</a:t>
            </a:r>
            <a:endParaRPr lang="en-US" altLang="en-US" dirty="0"/>
          </a:p>
        </p:txBody>
      </p:sp>
    </p:spTree>
    <p:extLst>
      <p:ext uri="{BB962C8B-B14F-4D97-AF65-F5344CB8AC3E}">
        <p14:creationId xmlns:p14="http://schemas.microsoft.com/office/powerpoint/2010/main" val="418430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Direct-To-Consumer Genetic Testing (DTC</a:t>
            </a:r>
            <a:r>
              <a:rPr lang="en-US" altLang="en-US" dirty="0" smtClean="0"/>
              <a:t>) (2 of 2)</a:t>
            </a:r>
            <a:endParaRPr lang="en-US" dirty="0"/>
          </a:p>
        </p:txBody>
      </p:sp>
      <p:sp>
        <p:nvSpPr>
          <p:cNvPr id="3" name="Content Placeholder 2"/>
          <p:cNvSpPr>
            <a:spLocks noGrp="1"/>
          </p:cNvSpPr>
          <p:nvPr>
            <p:ph sz="quarter" idx="10"/>
          </p:nvPr>
        </p:nvSpPr>
        <p:spPr>
          <a:xfrm>
            <a:off x="457200" y="1600200"/>
            <a:ext cx="8153400" cy="4610100"/>
          </a:xfrm>
        </p:spPr>
        <p:txBody>
          <a:bodyPr/>
          <a:lstStyle/>
          <a:p>
            <a:pPr marL="0" indent="0">
              <a:buNone/>
            </a:pPr>
            <a:r>
              <a:rPr lang="en-US" dirty="0"/>
              <a:t>Three Direct-to-consumer tests that provide information, but not a diagnosis are:</a:t>
            </a:r>
          </a:p>
          <a:p>
            <a:pPr marL="511175" lvl="1" indent="-511175"/>
            <a:r>
              <a:rPr lang="en-US" dirty="0"/>
              <a:t>Tests for inborn athletic ability</a:t>
            </a:r>
          </a:p>
          <a:p>
            <a:pPr marL="511175" lvl="1" indent="-511175"/>
            <a:r>
              <a:rPr lang="en-US" dirty="0" err="1"/>
              <a:t>Nutrigenetic</a:t>
            </a:r>
            <a:r>
              <a:rPr lang="en-US" dirty="0"/>
              <a:t> testing</a:t>
            </a:r>
          </a:p>
          <a:p>
            <a:pPr marL="511175" lvl="1" indent="-511175"/>
            <a:r>
              <a:rPr lang="en-US" dirty="0" err="1"/>
              <a:t>Pharmacogenetic</a:t>
            </a:r>
            <a:r>
              <a:rPr lang="en-US" dirty="0"/>
              <a:t> and </a:t>
            </a:r>
            <a:r>
              <a:rPr lang="en-US" dirty="0" err="1"/>
              <a:t>pharmacogenomic</a:t>
            </a:r>
            <a:r>
              <a:rPr lang="en-US" dirty="0"/>
              <a:t> </a:t>
            </a:r>
            <a:r>
              <a:rPr lang="en-US" dirty="0" smtClean="0"/>
              <a:t>tests</a:t>
            </a:r>
            <a:endParaRPr lang="en-US" dirty="0"/>
          </a:p>
        </p:txBody>
      </p:sp>
    </p:spTree>
    <p:extLst>
      <p:ext uri="{BB962C8B-B14F-4D97-AF65-F5344CB8AC3E}">
        <p14:creationId xmlns:p14="http://schemas.microsoft.com/office/powerpoint/2010/main" val="414789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for Inborn Athletic Ability</a:t>
            </a:r>
          </a:p>
        </p:txBody>
      </p:sp>
      <p:sp>
        <p:nvSpPr>
          <p:cNvPr id="3" name="Content Placeholder 2"/>
          <p:cNvSpPr>
            <a:spLocks noGrp="1"/>
          </p:cNvSpPr>
          <p:nvPr>
            <p:ph sz="quarter" idx="10"/>
          </p:nvPr>
        </p:nvSpPr>
        <p:spPr>
          <a:xfrm>
            <a:off x="457200" y="1600200"/>
            <a:ext cx="8229600" cy="4686300"/>
          </a:xfrm>
        </p:spPr>
        <p:txBody>
          <a:bodyPr/>
          <a:lstStyle/>
          <a:p>
            <a:pPr marL="0" indent="0">
              <a:buNone/>
            </a:pPr>
            <a:r>
              <a:rPr lang="en-US" dirty="0"/>
              <a:t>Several dozen companies worldwide offer DTC genetic tests for athletic ability.</a:t>
            </a:r>
          </a:p>
          <a:p>
            <a:pPr marL="0" indent="0">
              <a:buNone/>
            </a:pPr>
            <a:r>
              <a:rPr lang="en-US" dirty="0"/>
              <a:t>The genes tested for are related to fitness and athletic ability.</a:t>
            </a:r>
          </a:p>
          <a:p>
            <a:pPr marL="0" indent="0">
              <a:buNone/>
            </a:pPr>
            <a:r>
              <a:rPr lang="en-US" dirty="0"/>
              <a:t>Two genes of particular interest are the angiotensin-1-converting enzyme gene and the </a:t>
            </a:r>
            <a:r>
              <a:rPr lang="en-US" i="1" dirty="0"/>
              <a:t>ACTN3</a:t>
            </a:r>
            <a:r>
              <a:rPr lang="en-US" dirty="0"/>
              <a:t> (alpha-</a:t>
            </a:r>
            <a:r>
              <a:rPr lang="en-US" dirty="0" err="1"/>
              <a:t>actinin</a:t>
            </a:r>
            <a:r>
              <a:rPr lang="en-US" dirty="0"/>
              <a:t> 3) gene</a:t>
            </a:r>
            <a:r>
              <a:rPr lang="en-US" dirty="0" smtClean="0"/>
              <a:t>.</a:t>
            </a:r>
            <a:endParaRPr lang="en-US" dirty="0"/>
          </a:p>
        </p:txBody>
      </p:sp>
    </p:spTree>
    <p:extLst>
      <p:ext uri="{BB962C8B-B14F-4D97-AF65-F5344CB8AC3E}">
        <p14:creationId xmlns:p14="http://schemas.microsoft.com/office/powerpoint/2010/main" val="196842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Table 20.2 Genes Associated With Athletic Characteristics (1 of 2)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17143955"/>
              </p:ext>
            </p:extLst>
          </p:nvPr>
        </p:nvGraphicFramePr>
        <p:xfrm>
          <a:off x="381000" y="1645920"/>
          <a:ext cx="8534399" cy="3840480"/>
        </p:xfrm>
        <a:graphic>
          <a:graphicData uri="http://schemas.openxmlformats.org/drawingml/2006/table">
            <a:tbl>
              <a:tblPr firstRow="1" bandRow="1">
                <a:tableStyleId>{5940675A-B579-460E-94D1-54222C63F5DA}</a:tableStyleId>
              </a:tblPr>
              <a:tblGrid>
                <a:gridCol w="1676400"/>
                <a:gridCol w="3048000"/>
                <a:gridCol w="3809999"/>
              </a:tblGrid>
              <a:tr h="124250">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Gene abbreviation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Encoded protein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Protein Function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ADRBR</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Beta-2 adrenergic receptor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Regulates blood glucose level, vasodilation, fat utilization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275386">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APOA2</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Apolipoprotein A2</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Weight gain with high saturated fat diet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151334">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COL1A1</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Type 1 collagen alpha-1</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Increased need for hydration, decreased response to</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endurance activity</a:t>
                      </a: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COL5A1</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Type 5 collagen alpha-1</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Susceptibility to tendon injury</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533400">
                <a:tc>
                  <a:txBody>
                    <a:bodyPr/>
                    <a:lstStyle/>
                    <a:p>
                      <a:pPr marL="0" algn="l" defTabSz="914400" rtl="0" eaLnBrk="1" latinLnBrk="0" hangingPunct="1"/>
                      <a:r>
                        <a:rPr lang="en-US" sz="140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FABP2</a:t>
                      </a:r>
                      <a:endParaRPr lang="en-US" sz="1400" i="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Fatty acid binding protein 2</a:t>
                      </a: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Increases fatty acid uptake in small intestine, increasing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blood levels of triglycerides, LDL, and total cholesterol and lowering HDL</a:t>
                      </a: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GDF5</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Growth differentiation factor 5</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Increases risk of tendon disease and osteoarthritis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80109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Table 20.2 Genes Associated With Athletic Characteristics (2 of 2)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75554077"/>
              </p:ext>
            </p:extLst>
          </p:nvPr>
        </p:nvGraphicFramePr>
        <p:xfrm>
          <a:off x="304801" y="1676400"/>
          <a:ext cx="8534399" cy="3840480"/>
        </p:xfrm>
        <a:graphic>
          <a:graphicData uri="http://schemas.openxmlformats.org/drawingml/2006/table">
            <a:tbl>
              <a:tblPr firstRow="1" bandRow="1">
                <a:tableStyleId>{5940675A-B579-460E-94D1-54222C63F5DA}</a:tableStyleId>
              </a:tblPr>
              <a:tblGrid>
                <a:gridCol w="1981200"/>
                <a:gridCol w="2971800"/>
                <a:gridCol w="3581399"/>
              </a:tblGrid>
              <a:tr h="289560">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Gene abbreviation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Encoded protein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Protein Function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r>
              <a:tr h="18288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GST</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Glutathione S transferase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Detoxification, antioxidant activity, decreased free radicals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18288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IL6</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Interleukin-6</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Immune response and inflammation in injury repair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PPAR</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Peroxisome proliferator-activated receptor gamma</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Fat storage and glucose metabolism</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133962">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TRHR</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Thyrotropin-releasing hormone receptor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Controls metabolic rate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284032">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VDR</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Vitamin D receptor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Degree of muscle growth and bone density increase with</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strength training</a:t>
                      </a: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VEGF</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Vascular endothelial growth factor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Increased blood vessel extensions with exercise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13674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Nutrigenetics Testing</a:t>
            </a:r>
            <a:endParaRPr lang="en-US" dirty="0"/>
          </a:p>
        </p:txBody>
      </p:sp>
      <p:sp>
        <p:nvSpPr>
          <p:cNvPr id="3" name="Content Placeholder 2"/>
          <p:cNvSpPr>
            <a:spLocks noGrp="1"/>
          </p:cNvSpPr>
          <p:nvPr>
            <p:ph sz="quarter" idx="10"/>
          </p:nvPr>
        </p:nvSpPr>
        <p:spPr>
          <a:xfrm>
            <a:off x="457200" y="1600200"/>
            <a:ext cx="8229600" cy="4610100"/>
          </a:xfrm>
        </p:spPr>
        <p:txBody>
          <a:bodyPr/>
          <a:lstStyle/>
          <a:p>
            <a:pPr marL="0" indent="0">
              <a:buNone/>
            </a:pPr>
            <a:r>
              <a:rPr lang="en-US" altLang="en-US" dirty="0"/>
              <a:t>Some DTC testing company websites offer genetic tests along with questionnaires about diet, exercise, and lifestyle habits.</a:t>
            </a:r>
          </a:p>
          <a:p>
            <a:pPr marL="0" indent="0">
              <a:buNone/>
            </a:pPr>
            <a:r>
              <a:rPr lang="en-US" altLang="en-US" dirty="0"/>
              <a:t>The company then sends a “nutrigenetics” profile with dietary suggestions and pitches to purchase supplements.</a:t>
            </a:r>
          </a:p>
          <a:p>
            <a:pPr marL="0" indent="0">
              <a:buNone/>
            </a:pPr>
            <a:r>
              <a:rPr lang="en-US" altLang="en-US" dirty="0"/>
              <a:t>However, many of these companies provide inaccurate information.</a:t>
            </a:r>
          </a:p>
          <a:p>
            <a:pPr marL="511175" lvl="1" indent="-511175"/>
            <a:r>
              <a:rPr lang="en-US" altLang="en-US" dirty="0" smtClean="0"/>
              <a:t>Some </a:t>
            </a:r>
            <a:r>
              <a:rPr lang="en-US" altLang="en-US" dirty="0"/>
              <a:t>suggestions are even dangerous</a:t>
            </a:r>
            <a:r>
              <a:rPr lang="en-US" altLang="en-US" dirty="0" smtClean="0"/>
              <a:t>.</a:t>
            </a:r>
            <a:endParaRPr lang="en-US" altLang="en-US" dirty="0"/>
          </a:p>
        </p:txBody>
      </p:sp>
    </p:spTree>
    <p:extLst>
      <p:ext uri="{BB962C8B-B14F-4D97-AF65-F5344CB8AC3E}">
        <p14:creationId xmlns:p14="http://schemas.microsoft.com/office/powerpoint/2010/main" val="173932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Matching Patient to Drug</a:t>
            </a:r>
            <a:endParaRPr lang="en-US" dirty="0"/>
          </a:p>
        </p:txBody>
      </p:sp>
      <p:sp>
        <p:nvSpPr>
          <p:cNvPr id="3" name="Content Placeholder 2"/>
          <p:cNvSpPr>
            <a:spLocks noGrp="1"/>
          </p:cNvSpPr>
          <p:nvPr>
            <p:ph sz="quarter" idx="10"/>
          </p:nvPr>
        </p:nvSpPr>
        <p:spPr>
          <a:xfrm>
            <a:off x="457200" y="1600200"/>
            <a:ext cx="8229600" cy="4610100"/>
          </a:xfrm>
        </p:spPr>
        <p:txBody>
          <a:bodyPr/>
          <a:lstStyle/>
          <a:p>
            <a:pPr marL="0" indent="0">
              <a:buNone/>
            </a:pPr>
            <a:r>
              <a:rPr lang="en-US" altLang="en-US" dirty="0"/>
              <a:t>A </a:t>
            </a:r>
            <a:r>
              <a:rPr lang="en-US" altLang="en-US" b="1" dirty="0" err="1"/>
              <a:t>pharmacogenetic</a:t>
            </a:r>
            <a:r>
              <a:rPr lang="en-US" altLang="en-US" b="1" dirty="0"/>
              <a:t> test</a:t>
            </a:r>
            <a:r>
              <a:rPr lang="en-US" altLang="en-US" dirty="0"/>
              <a:t> detects a variant of a single gene that affects drug metabolism.</a:t>
            </a:r>
          </a:p>
          <a:p>
            <a:pPr marL="0" indent="0">
              <a:buNone/>
            </a:pPr>
            <a:r>
              <a:rPr lang="en-US" altLang="en-US" dirty="0"/>
              <a:t>A </a:t>
            </a:r>
            <a:r>
              <a:rPr lang="en-US" altLang="en-US" b="1" dirty="0" err="1"/>
              <a:t>pharmacogenomic</a:t>
            </a:r>
            <a:r>
              <a:rPr lang="en-US" altLang="en-US" b="1" dirty="0"/>
              <a:t> test</a:t>
            </a:r>
            <a:r>
              <a:rPr lang="en-US" altLang="en-US" dirty="0"/>
              <a:t> detects variants of multiple genes or gene expression patterns that affect drug metabolism</a:t>
            </a:r>
            <a:r>
              <a:rPr lang="en-US" altLang="en-US" dirty="0" smtClean="0"/>
              <a:t>.</a:t>
            </a:r>
            <a:endParaRPr lang="en-US" altLang="en-US" dirty="0"/>
          </a:p>
        </p:txBody>
      </p:sp>
    </p:spTree>
    <p:extLst>
      <p:ext uri="{BB962C8B-B14F-4D97-AF65-F5344CB8AC3E}">
        <p14:creationId xmlns:p14="http://schemas.microsoft.com/office/powerpoint/2010/main" val="116024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Table 20.3 Pharmacogenetics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3451352"/>
              </p:ext>
            </p:extLst>
          </p:nvPr>
        </p:nvGraphicFramePr>
        <p:xfrm>
          <a:off x="228600" y="1676400"/>
          <a:ext cx="8534399" cy="4267200"/>
        </p:xfrm>
        <a:graphic>
          <a:graphicData uri="http://schemas.openxmlformats.org/drawingml/2006/table">
            <a:tbl>
              <a:tblPr firstRow="1" bandRow="1">
                <a:tableStyleId>{5940675A-B579-460E-94D1-54222C63F5DA}</a:tableStyleId>
              </a:tblPr>
              <a:tblGrid>
                <a:gridCol w="1676400"/>
                <a:gridCol w="1828800"/>
                <a:gridCol w="1600200"/>
                <a:gridCol w="3428999"/>
              </a:tblGrid>
              <a:tr h="289560">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Gene abbreviation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Encoded protein</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Genotype</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Phenotype</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r>
              <a:tr h="18288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CYP2D6</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Cytochrome P450</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2D6</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Poor metabolizer; increased sensitivity to</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certain beta blocker heart drugs</a:t>
                      </a:r>
                    </a:p>
                  </a:txBody>
                  <a:tcPr anchor="ctr"/>
                </a:tc>
              </a:tr>
              <a:tr h="18288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HTR2A</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Serotonin receptor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G allele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Strong response to SSRI drugs to treat</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depression and anxiety</a:t>
                      </a:r>
                    </a:p>
                  </a:txBody>
                  <a:tcPr anchor="ctr"/>
                </a:tc>
              </a:tr>
              <a:tr h="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OPRM1</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Opioid receptor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A118G (asp to </a:t>
                      </a:r>
                      <a:r>
                        <a:rPr lang="en-US" sz="1400" dirty="0" err="1" smtClean="0">
                          <a:latin typeface="Verdana" panose="020B0604030504040204" pitchFamily="34" charset="0"/>
                          <a:ea typeface="Verdana" panose="020B0604030504040204" pitchFamily="34" charset="0"/>
                          <a:cs typeface="Verdana" panose="020B0604030504040204" pitchFamily="34" charset="0"/>
                        </a:rPr>
                        <a:t>asn</a:t>
                      </a:r>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Requires higher doses of opiates for pain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relief</a:t>
                      </a:r>
                    </a:p>
                  </a:txBody>
                  <a:tcPr anchor="ctr"/>
                </a:tc>
              </a:tr>
              <a:tr h="133962">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SLCO1B1</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Solute carrier organic anion transporter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T/C (</a:t>
                      </a:r>
                      <a:r>
                        <a:rPr lang="en-US" sz="1400" dirty="0" err="1" smtClean="0">
                          <a:latin typeface="Verdana" panose="020B0604030504040204" pitchFamily="34" charset="0"/>
                          <a:ea typeface="Verdana" panose="020B0604030504040204" pitchFamily="34" charset="0"/>
                          <a:cs typeface="Verdana" panose="020B0604030504040204" pitchFamily="34" charset="0"/>
                        </a:rPr>
                        <a:t>val</a:t>
                      </a:r>
                      <a:r>
                        <a:rPr lang="en-US" sz="1400" dirty="0" smtClean="0">
                          <a:latin typeface="Verdana" panose="020B0604030504040204" pitchFamily="34" charset="0"/>
                          <a:ea typeface="Verdana" panose="020B0604030504040204" pitchFamily="34" charset="0"/>
                          <a:cs typeface="Verdana" panose="020B0604030504040204" pitchFamily="34" charset="0"/>
                        </a:rPr>
                        <a:t>/</a:t>
                      </a:r>
                      <a:r>
                        <a:rPr lang="en-US" sz="1400" dirty="0" err="1" smtClean="0">
                          <a:latin typeface="Verdana" panose="020B0604030504040204" pitchFamily="34" charset="0"/>
                          <a:ea typeface="Verdana" panose="020B0604030504040204" pitchFamily="34" charset="0"/>
                          <a:cs typeface="Verdana" panose="020B0604030504040204" pitchFamily="34" charset="0"/>
                        </a:rPr>
                        <a:t>ala</a:t>
                      </a:r>
                      <a:r>
                        <a:rPr lang="en-US" sz="1400" dirty="0" smtClean="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4.5-fold increased risk of muscle pain from</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statin drugs</a:t>
                      </a:r>
                    </a:p>
                  </a:txBody>
                  <a:tcPr anchor="ctr"/>
                </a:tc>
              </a:tr>
              <a:tr h="133962">
                <a:tc>
                  <a:txBody>
                    <a:bodyPr/>
                    <a:lstStyle/>
                    <a:p>
                      <a:pPr algn="l"/>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C/C (</a:t>
                      </a:r>
                      <a:r>
                        <a:rPr lang="en-US" sz="1400" dirty="0" err="1" smtClean="0">
                          <a:latin typeface="Verdana" panose="020B0604030504040204" pitchFamily="34" charset="0"/>
                          <a:ea typeface="Verdana" panose="020B0604030504040204" pitchFamily="34" charset="0"/>
                          <a:cs typeface="Verdana" panose="020B0604030504040204" pitchFamily="34" charset="0"/>
                        </a:rPr>
                        <a:t>ala</a:t>
                      </a:r>
                      <a:r>
                        <a:rPr lang="en-US" sz="1400" dirty="0" smtClean="0">
                          <a:latin typeface="Verdana" panose="020B0604030504040204" pitchFamily="34" charset="0"/>
                          <a:ea typeface="Verdana" panose="020B0604030504040204" pitchFamily="34" charset="0"/>
                          <a:cs typeface="Verdana" panose="020B0604030504040204" pitchFamily="34" charset="0"/>
                        </a:rPr>
                        <a:t>/</a:t>
                      </a:r>
                      <a:r>
                        <a:rPr lang="en-US" sz="1400" dirty="0" err="1" smtClean="0">
                          <a:latin typeface="Verdana" panose="020B0604030504040204" pitchFamily="34" charset="0"/>
                          <a:ea typeface="Verdana" panose="020B0604030504040204" pitchFamily="34" charset="0"/>
                          <a:cs typeface="Verdana" panose="020B0604030504040204" pitchFamily="34" charset="0"/>
                        </a:rPr>
                        <a:t>ala</a:t>
                      </a:r>
                      <a:r>
                        <a:rPr lang="en-US" sz="1400" dirty="0" smtClean="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17-fold increased risk of muscle pain from</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statin drugs</a:t>
                      </a:r>
                    </a:p>
                  </a:txBody>
                  <a:tcPr anchor="ctr"/>
                </a:tc>
              </a:tr>
              <a:tr h="137160">
                <a:tc>
                  <a:txBody>
                    <a:bodyPr/>
                    <a:lstStyle/>
                    <a:p>
                      <a:pPr algn="l"/>
                      <a:r>
                        <a:rPr lang="en-US" sz="1400" i="1" dirty="0" smtClean="0">
                          <a:latin typeface="Verdana" panose="020B0604030504040204" pitchFamily="34" charset="0"/>
                          <a:ea typeface="Verdana" panose="020B0604030504040204" pitchFamily="34" charset="0"/>
                          <a:cs typeface="Verdana" panose="020B0604030504040204" pitchFamily="34" charset="0"/>
                        </a:rPr>
                        <a:t>VKORC1</a:t>
                      </a:r>
                      <a:endParaRPr lang="en-US" sz="1400" i="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Vitamin K epoxide </a:t>
                      </a:r>
                      <a:r>
                        <a:rPr lang="en-US" sz="1400" dirty="0" err="1" smtClean="0">
                          <a:latin typeface="Verdana" panose="020B0604030504040204" pitchFamily="34" charset="0"/>
                          <a:ea typeface="Verdana" panose="020B0604030504040204" pitchFamily="34" charset="0"/>
                          <a:cs typeface="Verdana" panose="020B0604030504040204" pitchFamily="34" charset="0"/>
                        </a:rPr>
                        <a:t>reductase</a:t>
                      </a:r>
                      <a:r>
                        <a:rPr lang="en-US" sz="1400" dirty="0" smtClean="0">
                          <a:latin typeface="Verdana" panose="020B0604030504040204" pitchFamily="34" charset="0"/>
                          <a:ea typeface="Verdana" panose="020B0604030504040204" pitchFamily="34" charset="0"/>
                          <a:cs typeface="Verdana" panose="020B0604030504040204" pitchFamily="34" charset="0"/>
                        </a:rPr>
                        <a:t> complex subunit 1</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1639G&gt;A</a:t>
                      </a:r>
                    </a:p>
                  </a:txBody>
                  <a:tcPr anchor="ctr"/>
                </a:tc>
                <a:tc>
                  <a:txBody>
                    <a:bodyPr/>
                    <a:lstStyle/>
                    <a:p>
                      <a:pPr algn="l"/>
                      <a:r>
                        <a:rPr lang="en-US" sz="1400" dirty="0" smtClean="0">
                          <a:latin typeface="Verdana" panose="020B0604030504040204" pitchFamily="34" charset="0"/>
                          <a:ea typeface="Verdana" panose="020B0604030504040204" pitchFamily="34" charset="0"/>
                          <a:cs typeface="Verdana" panose="020B0604030504040204" pitchFamily="34" charset="0"/>
                        </a:rPr>
                        <a:t>Increased sensitivity to warfarin (a blood thinner)</a:t>
                      </a:r>
                    </a:p>
                  </a:txBody>
                  <a:tcPr anchor="ctr"/>
                </a:tc>
              </a:tr>
            </a:tbl>
          </a:graphicData>
        </a:graphic>
      </p:graphicFrame>
    </p:spTree>
    <p:extLst>
      <p:ext uri="{BB962C8B-B14F-4D97-AF65-F5344CB8AC3E}">
        <p14:creationId xmlns:p14="http://schemas.microsoft.com/office/powerpoint/2010/main" val="324606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Treating Genetic Disease</a:t>
            </a:r>
            <a:endParaRPr lang="en-US" dirty="0"/>
          </a:p>
        </p:txBody>
      </p:sp>
      <p:sp>
        <p:nvSpPr>
          <p:cNvPr id="3" name="Content Placeholder 2"/>
          <p:cNvSpPr>
            <a:spLocks noGrp="1"/>
          </p:cNvSpPr>
          <p:nvPr>
            <p:ph sz="quarter" idx="10"/>
          </p:nvPr>
        </p:nvSpPr>
        <p:spPr>
          <a:xfrm>
            <a:off x="457200" y="1600200"/>
            <a:ext cx="8229600" cy="4686300"/>
          </a:xfrm>
        </p:spPr>
        <p:txBody>
          <a:bodyPr/>
          <a:lstStyle/>
          <a:p>
            <a:pPr marL="0" indent="0">
              <a:buNone/>
            </a:pPr>
            <a:r>
              <a:rPr lang="en-US" altLang="en-US" dirty="0"/>
              <a:t>Treatments have evolved through stages:</a:t>
            </a:r>
          </a:p>
          <a:p>
            <a:pPr marL="511175" lvl="1" indent="-511175"/>
            <a:r>
              <a:rPr lang="en-US" altLang="en-US" dirty="0" smtClean="0"/>
              <a:t>Removing </a:t>
            </a:r>
            <a:r>
              <a:rPr lang="en-US" altLang="en-US" dirty="0"/>
              <a:t>an affected body part</a:t>
            </a:r>
          </a:p>
          <a:p>
            <a:pPr marL="511175" lvl="1" indent="-511175"/>
            <a:r>
              <a:rPr lang="en-US" altLang="en-US" dirty="0" smtClean="0"/>
              <a:t>Replacing </a:t>
            </a:r>
            <a:r>
              <a:rPr lang="en-US" altLang="en-US" dirty="0"/>
              <a:t>an affected body part or </a:t>
            </a:r>
            <a:r>
              <a:rPr lang="en-US" altLang="en-US" dirty="0" smtClean="0"/>
              <a:t>biochemical with </a:t>
            </a:r>
            <a:r>
              <a:rPr lang="en-US" altLang="en-US" dirty="0"/>
              <a:t>material from a donor</a:t>
            </a:r>
          </a:p>
          <a:p>
            <a:pPr marL="511175" lvl="1" indent="-511175"/>
            <a:r>
              <a:rPr lang="en-US" altLang="en-US" dirty="0" smtClean="0"/>
              <a:t>Delivering </a:t>
            </a:r>
            <a:r>
              <a:rPr lang="en-US" altLang="en-US" dirty="0"/>
              <a:t>pure, human proteins derived from recombinant DNA technology to compensate for the effects of a mutation</a:t>
            </a:r>
          </a:p>
          <a:p>
            <a:pPr marL="511175" lvl="1" indent="-511175"/>
            <a:r>
              <a:rPr lang="en-US" altLang="en-US" dirty="0" smtClean="0"/>
              <a:t>Refolding </a:t>
            </a:r>
            <a:r>
              <a:rPr lang="en-US" altLang="en-US" dirty="0"/>
              <a:t>correctly a misfolded protein</a:t>
            </a:r>
          </a:p>
          <a:p>
            <a:pPr marL="511175" lvl="1" indent="-511175"/>
            <a:r>
              <a:rPr lang="en-US" altLang="en-US" dirty="0" smtClean="0"/>
              <a:t>Gene </a:t>
            </a:r>
            <a:r>
              <a:rPr lang="en-US" altLang="en-US" dirty="0"/>
              <a:t>therapy, to replace mutant </a:t>
            </a:r>
            <a:r>
              <a:rPr lang="en-US" altLang="en-US" dirty="0" smtClean="0"/>
              <a:t>alleles</a:t>
            </a:r>
            <a:endParaRPr lang="en-US" altLang="en-US" dirty="0"/>
          </a:p>
        </p:txBody>
      </p:sp>
    </p:spTree>
    <p:extLst>
      <p:ext uri="{BB962C8B-B14F-4D97-AF65-F5344CB8AC3E}">
        <p14:creationId xmlns:p14="http://schemas.microsoft.com/office/powerpoint/2010/main" val="343637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Treating the Phenotype</a:t>
            </a:r>
            <a:endParaRPr lang="en-US" dirty="0"/>
          </a:p>
        </p:txBody>
      </p:sp>
      <p:sp>
        <p:nvSpPr>
          <p:cNvPr id="3" name="Content Placeholder 2"/>
          <p:cNvSpPr>
            <a:spLocks noGrp="1"/>
          </p:cNvSpPr>
          <p:nvPr>
            <p:ph sz="quarter" idx="10"/>
          </p:nvPr>
        </p:nvSpPr>
        <p:spPr>
          <a:xfrm>
            <a:off x="457200" y="1600200"/>
            <a:ext cx="8229600" cy="4686300"/>
          </a:xfrm>
        </p:spPr>
        <p:txBody>
          <a:bodyPr/>
          <a:lstStyle/>
          <a:p>
            <a:pPr marL="0" indent="0">
              <a:buNone/>
            </a:pPr>
            <a:r>
              <a:rPr lang="en-US" altLang="en-US" dirty="0"/>
              <a:t>Lysosomal storage diseases are a subclass of inborn errors of metabolism.</a:t>
            </a:r>
          </a:p>
          <a:p>
            <a:pPr marL="0" indent="0">
              <a:buNone/>
            </a:pPr>
            <a:r>
              <a:rPr lang="en-US" altLang="en-US" dirty="0"/>
              <a:t>Treatments are based on understanding metabolic pathways.</a:t>
            </a:r>
          </a:p>
          <a:p>
            <a:pPr marL="511175" lvl="1" indent="-511175"/>
            <a:r>
              <a:rPr lang="en-US" altLang="en-US" dirty="0" smtClean="0"/>
              <a:t>If </a:t>
            </a:r>
            <a:r>
              <a:rPr lang="en-US" altLang="en-US" dirty="0"/>
              <a:t>any enzyme is deficient or its activity  blocked, the substrate builds up and the product is deficient.</a:t>
            </a:r>
          </a:p>
          <a:p>
            <a:pPr marL="0" indent="0">
              <a:buNone/>
            </a:pPr>
            <a:r>
              <a:rPr lang="en-US" altLang="en-US" dirty="0"/>
              <a:t>There are three general approaches for counteracting these diseases</a:t>
            </a:r>
            <a:r>
              <a:rPr lang="en-US" altLang="en-US" dirty="0" smtClean="0"/>
              <a:t>.</a:t>
            </a:r>
            <a:endParaRPr lang="en-US" altLang="en-US" dirty="0"/>
          </a:p>
        </p:txBody>
      </p:sp>
    </p:spTree>
    <p:extLst>
      <p:ext uri="{BB962C8B-B14F-4D97-AF65-F5344CB8AC3E}">
        <p14:creationId xmlns:p14="http://schemas.microsoft.com/office/powerpoint/2010/main" val="11576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a:t>
            </a:r>
            <a:r>
              <a:rPr lang="en-US" altLang="en-US" dirty="0" smtClean="0"/>
              <a:t>Outcomes (2 of 2)</a:t>
            </a:r>
            <a:endParaRPr lang="en-US" dirty="0"/>
          </a:p>
        </p:txBody>
      </p:sp>
      <p:sp>
        <p:nvSpPr>
          <p:cNvPr id="3" name="Content Placeholder 2"/>
          <p:cNvSpPr>
            <a:spLocks noGrp="1"/>
          </p:cNvSpPr>
          <p:nvPr>
            <p:ph sz="quarter" idx="10"/>
          </p:nvPr>
        </p:nvSpPr>
        <p:spPr>
          <a:xfrm>
            <a:off x="609600" y="1600200"/>
            <a:ext cx="8305800" cy="4686300"/>
          </a:xfrm>
        </p:spPr>
        <p:txBody>
          <a:bodyPr/>
          <a:lstStyle/>
          <a:p>
            <a:pPr marL="514350" indent="-514350">
              <a:buFont typeface="+mj-lt"/>
              <a:buAutoNum type="arabicPeriod" startAt="5"/>
            </a:pPr>
            <a:r>
              <a:rPr lang="en-US" altLang="en-US" dirty="0"/>
              <a:t>Describe three approaches to correcting inborn errors of metabolism.</a:t>
            </a:r>
          </a:p>
          <a:p>
            <a:pPr marL="514350" indent="-514350">
              <a:buFont typeface="+mj-lt"/>
              <a:buAutoNum type="arabicPeriod" startAt="5"/>
            </a:pPr>
            <a:r>
              <a:rPr lang="en-US" altLang="en-US" dirty="0"/>
              <a:t>Discuss how gene therapy adds a functional gene to correct or counter symptoms of a single-gene disease.</a:t>
            </a:r>
          </a:p>
          <a:p>
            <a:pPr marL="514350" indent="-514350">
              <a:buFont typeface="+mj-lt"/>
              <a:buAutoNum type="arabicPeriod" startAt="5"/>
            </a:pPr>
            <a:r>
              <a:rPr lang="en-US" altLang="en-US" dirty="0"/>
              <a:t>Explain how CRISPER-Cas9 genome editing may be used to help diagnose and develop treatments for single-gene diseases. </a:t>
            </a:r>
          </a:p>
        </p:txBody>
      </p:sp>
    </p:spTree>
    <p:extLst>
      <p:ext uri="{BB962C8B-B14F-4D97-AF65-F5344CB8AC3E}">
        <p14:creationId xmlns:p14="http://schemas.microsoft.com/office/powerpoint/2010/main" val="334519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Counteracting a Metabolic Abnormality</a:t>
            </a:r>
          </a:p>
        </p:txBody>
      </p:sp>
      <p:pic>
        <p:nvPicPr>
          <p:cNvPr id="6" name="Picture 3" descr="Some lysosomal storage disease treatments are enzyme replacement therapy, substrate reduction therapy, and pharmacological chaperone therapy.&#10;"/>
          <p:cNvPicPr>
            <a:picLocks noGrp="1" noChangeAspect="1" noChangeArrowheads="1"/>
          </p:cNvPicPr>
          <p:nvPr>
            <p:ph idx="4294967295"/>
          </p:nvPr>
        </p:nvPicPr>
        <p:blipFill>
          <a:blip r:embed="rId2" cstate="print"/>
          <a:stretch>
            <a:fillRect/>
          </a:stretch>
        </p:blipFill>
        <p:spPr bwMode="auto">
          <a:xfrm>
            <a:off x="381001" y="2572723"/>
            <a:ext cx="8382000" cy="17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2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47800"/>
          </a:xfrm>
        </p:spPr>
        <p:txBody>
          <a:bodyPr>
            <a:noAutofit/>
          </a:bodyPr>
          <a:lstStyle/>
          <a:p>
            <a:r>
              <a:rPr lang="en-US" dirty="0" smtClean="0"/>
              <a:t>Table 20.4 </a:t>
            </a:r>
            <a:r>
              <a:rPr lang="en-US" dirty="0" err="1" smtClean="0"/>
              <a:t>Lysosomal</a:t>
            </a:r>
            <a:r>
              <a:rPr lang="en-US" dirty="0" smtClean="0"/>
              <a:t> </a:t>
            </a:r>
            <a:r>
              <a:rPr lang="en-US" dirty="0"/>
              <a:t>Storage Disease Treatments</a:t>
            </a:r>
          </a:p>
        </p:txBody>
      </p:sp>
      <p:graphicFrame>
        <p:nvGraphicFramePr>
          <p:cNvPr id="6" name="Table 5"/>
          <p:cNvGraphicFramePr>
            <a:graphicFrameLocks noGrp="1"/>
          </p:cNvGraphicFramePr>
          <p:nvPr>
            <p:extLst>
              <p:ext uri="{D42A27DB-BD31-4B8C-83A1-F6EECF244321}">
                <p14:modId xmlns:p14="http://schemas.microsoft.com/office/powerpoint/2010/main" val="2582310527"/>
              </p:ext>
            </p:extLst>
          </p:nvPr>
        </p:nvGraphicFramePr>
        <p:xfrm>
          <a:off x="685800" y="2133600"/>
          <a:ext cx="7772400" cy="3174167"/>
        </p:xfrm>
        <a:graphic>
          <a:graphicData uri="http://schemas.openxmlformats.org/drawingml/2006/table">
            <a:tbl>
              <a:tblPr firstRow="1" bandRow="1">
                <a:tableStyleId>{5940675A-B579-460E-94D1-54222C63F5DA}</a:tableStyleId>
              </a:tblPr>
              <a:tblGrid>
                <a:gridCol w="3276600"/>
                <a:gridCol w="4495800"/>
              </a:tblGrid>
              <a:tr h="612098">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Treatment</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Mechanism</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nchor="ctr"/>
                </a:tc>
              </a:tr>
              <a:tr h="683302">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Enzyme replacement therapy</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Recombinant human enzyme infused to compensate for deficient or absent enzyme</a:t>
                      </a:r>
                    </a:p>
                  </a:txBody>
                  <a:tcPr anchor="ctr"/>
                </a:tc>
              </a:tr>
              <a:tr h="698542">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Substrate reduction therapy</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Oral drug that reduces level of substrate so enzyme can function more effectively</a:t>
                      </a:r>
                    </a:p>
                  </a:txBody>
                  <a:tcPr anchor="ctr"/>
                </a:tc>
              </a:tr>
              <a:tr h="1040567">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Pharmacological chaperone therapy</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600" dirty="0" smtClean="0">
                          <a:latin typeface="Verdana" panose="020B0604030504040204" pitchFamily="34" charset="0"/>
                          <a:ea typeface="Verdana" panose="020B0604030504040204" pitchFamily="34" charset="0"/>
                          <a:cs typeface="Verdana" panose="020B0604030504040204" pitchFamily="34" charset="0"/>
                        </a:rPr>
                        <a:t>Oral drug that bind</a:t>
                      </a:r>
                      <a:r>
                        <a:rPr lang="en-US" sz="1600" baseline="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to</a:t>
                      </a:r>
                      <a:r>
                        <a:rPr lang="en-US" sz="1600" baseline="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patient's misfolded protein, restoring</a:t>
                      </a:r>
                      <a:r>
                        <a:rPr lang="en-US" sz="1600" baseline="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function</a:t>
                      </a:r>
                    </a:p>
                  </a:txBody>
                  <a:tcPr anchor="ctr"/>
                </a:tc>
              </a:tr>
            </a:tbl>
          </a:graphicData>
        </a:graphic>
      </p:graphicFrame>
    </p:spTree>
    <p:extLst>
      <p:ext uri="{BB962C8B-B14F-4D97-AF65-F5344CB8AC3E}">
        <p14:creationId xmlns:p14="http://schemas.microsoft.com/office/powerpoint/2010/main" val="234504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 Therapy</a:t>
            </a:r>
            <a:endParaRPr lang="en-US" dirty="0"/>
          </a:p>
        </p:txBody>
      </p:sp>
      <p:sp>
        <p:nvSpPr>
          <p:cNvPr id="3" name="Content Placeholder 2"/>
          <p:cNvSpPr>
            <a:spLocks noGrp="1"/>
          </p:cNvSpPr>
          <p:nvPr>
            <p:ph sz="quarter" idx="10"/>
          </p:nvPr>
        </p:nvSpPr>
        <p:spPr>
          <a:xfrm>
            <a:off x="457200" y="1219200"/>
            <a:ext cx="8458200" cy="5181600"/>
          </a:xfrm>
        </p:spPr>
        <p:txBody>
          <a:bodyPr/>
          <a:lstStyle/>
          <a:p>
            <a:pPr marL="0" indent="0">
              <a:buNone/>
            </a:pPr>
            <a:r>
              <a:rPr lang="en-US" altLang="en-US" sz="2400" dirty="0"/>
              <a:t>Delivers working copies of genes to specific cell types or body parts, typically aboard modified viruses </a:t>
            </a:r>
          </a:p>
          <a:p>
            <a:pPr marL="0" indent="0">
              <a:buNone/>
            </a:pPr>
            <a:r>
              <a:rPr lang="en-US" altLang="en-US" sz="2400" dirty="0"/>
              <a:t>The first efforts focused on inherited disorders with a known mechanism, even though the conditions are rare</a:t>
            </a:r>
          </a:p>
          <a:p>
            <a:pPr marL="0" indent="0">
              <a:buNone/>
            </a:pPr>
            <a:r>
              <a:rPr lang="en-US" altLang="en-US" sz="2400" dirty="0"/>
              <a:t>Targeting more common illnesses, such as heart disease and </a:t>
            </a:r>
            <a:r>
              <a:rPr lang="en-US" altLang="en-US" sz="2400" dirty="0" smtClean="0"/>
              <a:t>cancers</a:t>
            </a:r>
          </a:p>
          <a:p>
            <a:pPr marL="0" indent="0">
              <a:buNone/>
              <a:defRPr/>
            </a:pPr>
            <a:r>
              <a:rPr lang="en-US" altLang="en-US" sz="2400" b="1" dirty="0"/>
              <a:t>Germline gene therapy:</a:t>
            </a:r>
            <a:endParaRPr lang="en-US" altLang="en-US" sz="2400" dirty="0"/>
          </a:p>
          <a:p>
            <a:pPr marL="511175" lvl="1" indent="-511175">
              <a:defRPr/>
            </a:pPr>
            <a:r>
              <a:rPr lang="en-US" altLang="en-US" sz="2200" dirty="0"/>
              <a:t>Gamete or zygote alteration; heritable; not done in humans; creates transgenic organisms</a:t>
            </a:r>
          </a:p>
          <a:p>
            <a:pPr marL="0" indent="0">
              <a:buNone/>
              <a:defRPr/>
            </a:pPr>
            <a:r>
              <a:rPr lang="en-US" altLang="en-US" sz="2400" b="1" dirty="0"/>
              <a:t>Somatic gene therapy:</a:t>
            </a:r>
            <a:endParaRPr lang="en-US" altLang="en-US" sz="2400" dirty="0"/>
          </a:p>
          <a:p>
            <a:pPr marL="511175" lvl="1" indent="-511175">
              <a:defRPr/>
            </a:pPr>
            <a:r>
              <a:rPr lang="en-US" altLang="en-US" sz="2200" dirty="0"/>
              <a:t>Corrects only the cells that a disease affects; not </a:t>
            </a:r>
            <a:r>
              <a:rPr lang="en-US" altLang="en-US" sz="2200" dirty="0" smtClean="0"/>
              <a:t>heritable</a:t>
            </a:r>
            <a:endParaRPr lang="en-US" altLang="en-US" sz="2200" dirty="0"/>
          </a:p>
        </p:txBody>
      </p:sp>
    </p:spTree>
    <p:extLst>
      <p:ext uri="{BB962C8B-B14F-4D97-AF65-F5344CB8AC3E}">
        <p14:creationId xmlns:p14="http://schemas.microsoft.com/office/powerpoint/2010/main" val="121896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Invasiveness of Gene Therapy</a:t>
            </a:r>
            <a:endParaRPr lang="en-US" dirty="0"/>
          </a:p>
        </p:txBody>
      </p:sp>
      <p:sp>
        <p:nvSpPr>
          <p:cNvPr id="3" name="Content Placeholder 2"/>
          <p:cNvSpPr>
            <a:spLocks noGrp="1"/>
          </p:cNvSpPr>
          <p:nvPr>
            <p:ph sz="quarter" idx="10"/>
          </p:nvPr>
        </p:nvSpPr>
        <p:spPr>
          <a:xfrm>
            <a:off x="533400" y="1524000"/>
            <a:ext cx="8153400" cy="4724400"/>
          </a:xfrm>
        </p:spPr>
        <p:txBody>
          <a:bodyPr/>
          <a:lstStyle/>
          <a:p>
            <a:pPr marL="0" indent="0">
              <a:buNone/>
            </a:pPr>
            <a:r>
              <a:rPr lang="en-US" altLang="en-US" b="1" i="1" dirty="0" smtClean="0"/>
              <a:t>Ex vivo </a:t>
            </a:r>
            <a:r>
              <a:rPr lang="en-US" altLang="en-US" b="1" dirty="0" smtClean="0"/>
              <a:t>gene therapy</a:t>
            </a:r>
            <a:r>
              <a:rPr lang="en-US" altLang="en-US" dirty="0" smtClean="0"/>
              <a:t> is applied to cells outside of body that are then returned.</a:t>
            </a:r>
          </a:p>
          <a:p>
            <a:pPr marL="0" indent="0">
              <a:buNone/>
            </a:pPr>
            <a:r>
              <a:rPr lang="en-US" altLang="en-US" b="1" i="1" dirty="0" smtClean="0"/>
              <a:t>In vivo </a:t>
            </a:r>
            <a:r>
              <a:rPr lang="en-US" altLang="en-US" b="1" dirty="0" smtClean="0"/>
              <a:t>gene therapy</a:t>
            </a:r>
            <a:r>
              <a:rPr lang="en-US" altLang="en-US" dirty="0" smtClean="0"/>
              <a:t> is applied directly to an interior body part.</a:t>
            </a:r>
          </a:p>
          <a:p>
            <a:pPr marL="511175" lvl="1" indent="-511175"/>
            <a:r>
              <a:rPr lang="en-US" altLang="en-US" dirty="0" smtClean="0"/>
              <a:t>The most invasive</a:t>
            </a:r>
            <a:endParaRPr lang="en-US" altLang="en-US" dirty="0"/>
          </a:p>
        </p:txBody>
      </p:sp>
    </p:spTree>
    <p:extLst>
      <p:ext uri="{BB962C8B-B14F-4D97-AF65-F5344CB8AC3E}">
        <p14:creationId xmlns:p14="http://schemas.microsoft.com/office/powerpoint/2010/main" val="176130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835736" cy="990600"/>
          </a:xfrm>
        </p:spPr>
        <p:txBody>
          <a:bodyPr/>
          <a:lstStyle/>
          <a:p>
            <a:r>
              <a:rPr lang="en-US" dirty="0"/>
              <a:t>Gene Therapy Invasiveness</a:t>
            </a:r>
          </a:p>
        </p:txBody>
      </p:sp>
      <p:pic>
        <p:nvPicPr>
          <p:cNvPr id="6" name="Picture 3" descr="The invasiveness of gene therapies varies; some therapies are ex vivo and some are in vivo.&#10;"/>
          <p:cNvPicPr>
            <a:picLocks noGrp="1" noChangeAspect="1" noChangeArrowheads="1"/>
          </p:cNvPicPr>
          <p:nvPr>
            <p:ph idx="4294967295"/>
          </p:nvPr>
        </p:nvPicPr>
        <p:blipFill>
          <a:blip r:embed="rId2" cstate="print"/>
          <a:stretch>
            <a:fillRect/>
          </a:stretch>
        </p:blipFill>
        <p:spPr bwMode="auto">
          <a:xfrm>
            <a:off x="2695542" y="1453582"/>
            <a:ext cx="3618835" cy="4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148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Sites of Gene </a:t>
            </a:r>
            <a:r>
              <a:rPr lang="en-US" dirty="0" smtClean="0"/>
              <a:t>Therapy (1 of 2)</a:t>
            </a:r>
            <a:endParaRPr lang="en-US" dirty="0"/>
          </a:p>
        </p:txBody>
      </p:sp>
      <p:sp>
        <p:nvSpPr>
          <p:cNvPr id="3" name="Content Placeholder 2"/>
          <p:cNvSpPr>
            <a:spLocks noGrp="1"/>
          </p:cNvSpPr>
          <p:nvPr>
            <p:ph sz="quarter" idx="10"/>
          </p:nvPr>
        </p:nvSpPr>
        <p:spPr>
          <a:xfrm>
            <a:off x="4419600" y="1524000"/>
            <a:ext cx="3581400" cy="2118756"/>
          </a:xfrm>
        </p:spPr>
        <p:txBody>
          <a:bodyPr/>
          <a:lstStyle/>
          <a:p>
            <a:pPr marL="0" indent="0">
              <a:buNone/>
            </a:pPr>
            <a:r>
              <a:rPr lang="en-US" sz="2200" b="1" dirty="0" smtClean="0"/>
              <a:t>Endothelium</a:t>
            </a:r>
          </a:p>
          <a:p>
            <a:pPr marL="0" indent="0">
              <a:buNone/>
            </a:pPr>
            <a:r>
              <a:rPr lang="en-US" sz="2000" dirty="0" smtClean="0"/>
              <a:t>The tile-like endothelium that forms capillaries can be genetically altered to secrete proteins into the circulation </a:t>
            </a:r>
            <a:endParaRPr lang="en-US" sz="2000" dirty="0"/>
          </a:p>
        </p:txBody>
      </p:sp>
      <p:pic>
        <p:nvPicPr>
          <p:cNvPr id="3074" name="Picture 2" descr="Some sites of gene therapy include endothelial cells; these cells can be genetically altered to secrete important proteins."/>
          <p:cNvPicPr>
            <a:picLocks noChangeAspect="1" noChangeArrowheads="1"/>
          </p:cNvPicPr>
          <p:nvPr/>
        </p:nvPicPr>
        <p:blipFill rotWithShape="1">
          <a:blip r:embed="rId3">
            <a:extLst>
              <a:ext uri="{28A0092B-C50C-407E-A947-70E740481C1C}">
                <a14:useLocalDpi xmlns:a14="http://schemas.microsoft.com/office/drawing/2010/main" val="0"/>
              </a:ext>
            </a:extLst>
          </a:blip>
          <a:srcRect l="4748" t="7093" r="4055" b="6897"/>
          <a:stretch/>
        </p:blipFill>
        <p:spPr bwMode="auto">
          <a:xfrm>
            <a:off x="432462" y="1273838"/>
            <a:ext cx="3904996" cy="215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Some sites of gene therapy include muscle cells that can be genetically altered to properly produce dystrophin, thus treating muscular dystrophy."/>
          <p:cNvPicPr>
            <a:picLocks noChangeAspect="1" noChangeArrowheads="1"/>
          </p:cNvPicPr>
          <p:nvPr/>
        </p:nvPicPr>
        <p:blipFill rotWithShape="1">
          <a:blip r:embed="rId4">
            <a:extLst>
              <a:ext uri="{28A0092B-C50C-407E-A947-70E740481C1C}">
                <a14:useLocalDpi xmlns:a14="http://schemas.microsoft.com/office/drawing/2010/main" val="0"/>
              </a:ext>
            </a:extLst>
          </a:blip>
          <a:srcRect l="4030" t="6145" r="4727" b="5190"/>
          <a:stretch/>
        </p:blipFill>
        <p:spPr bwMode="auto">
          <a:xfrm>
            <a:off x="807520" y="3717523"/>
            <a:ext cx="3154880" cy="260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419600" y="4114800"/>
            <a:ext cx="4389914" cy="2057400"/>
          </a:xfrm>
        </p:spPr>
        <p:txBody>
          <a:bodyPr/>
          <a:lstStyle/>
          <a:p>
            <a:pPr marL="0" indent="0">
              <a:buNone/>
            </a:pPr>
            <a:r>
              <a:rPr lang="en-US" sz="2200" b="1" dirty="0"/>
              <a:t>Muscle</a:t>
            </a:r>
          </a:p>
          <a:p>
            <a:pPr marL="0" indent="0">
              <a:buNone/>
            </a:pPr>
            <a:r>
              <a:rPr lang="en-US" sz="2000" dirty="0"/>
              <a:t>Immature muscle cells (myoblasts) given healthy </a:t>
            </a:r>
            <a:r>
              <a:rPr lang="en-US" sz="2000" dirty="0" err="1" smtClean="0"/>
              <a:t>dystro-phin</a:t>
            </a:r>
            <a:r>
              <a:rPr lang="en-US" sz="2000" dirty="0" smtClean="0"/>
              <a:t> </a:t>
            </a:r>
            <a:r>
              <a:rPr lang="en-US" sz="2000" dirty="0"/>
              <a:t>genes may treat muscular dystrophy</a:t>
            </a:r>
          </a:p>
        </p:txBody>
      </p:sp>
    </p:spTree>
    <p:extLst>
      <p:ext uri="{BB962C8B-B14F-4D97-AF65-F5344CB8AC3E}">
        <p14:creationId xmlns:p14="http://schemas.microsoft.com/office/powerpoint/2010/main" val="1406746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Sites of Gene </a:t>
            </a:r>
            <a:r>
              <a:rPr lang="en-US" dirty="0" smtClean="0"/>
              <a:t>Therapy (2 of 2)</a:t>
            </a:r>
            <a:endParaRPr lang="en-US" dirty="0"/>
          </a:p>
        </p:txBody>
      </p:sp>
      <p:sp>
        <p:nvSpPr>
          <p:cNvPr id="3" name="Content Placeholder 2"/>
          <p:cNvSpPr>
            <a:spLocks noGrp="1"/>
          </p:cNvSpPr>
          <p:nvPr>
            <p:ph sz="quarter" idx="10"/>
          </p:nvPr>
        </p:nvSpPr>
        <p:spPr>
          <a:xfrm>
            <a:off x="4343400" y="1602179"/>
            <a:ext cx="4343400" cy="1750621"/>
          </a:xfrm>
        </p:spPr>
        <p:txBody>
          <a:bodyPr/>
          <a:lstStyle/>
          <a:p>
            <a:pPr marL="0" indent="0">
              <a:buNone/>
            </a:pPr>
            <a:r>
              <a:rPr lang="en-US" sz="2200" b="1" dirty="0" smtClean="0"/>
              <a:t>Liver</a:t>
            </a:r>
          </a:p>
          <a:p>
            <a:pPr marL="0" indent="0">
              <a:buNone/>
            </a:pPr>
            <a:r>
              <a:rPr lang="en-US" sz="2000" dirty="0" smtClean="0"/>
              <a:t>To treat certain inborn errors of metabolism, only 5 percent of the liver’s 10 trillion cells need to be genetically altered.  </a:t>
            </a:r>
            <a:endParaRPr lang="en-US" sz="2000" dirty="0"/>
          </a:p>
        </p:txBody>
      </p:sp>
      <p:pic>
        <p:nvPicPr>
          <p:cNvPr id="4098" name="Picture 2" descr="Some sites of gene therapy include liver cells that can be genetically altered to alleviate several inborn errors of metabolis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6844"/>
            <a:ext cx="4051740" cy="194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Some sites of gene therapy include Lung cells; these cells can be genetically altered to treat cystic fibrosis or to produce alpha-1-antitrypsin, thus treating emphysem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36" y="3864283"/>
            <a:ext cx="3943868" cy="253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280340" y="3733800"/>
            <a:ext cx="4635060" cy="2590800"/>
          </a:xfrm>
        </p:spPr>
        <p:txBody>
          <a:bodyPr/>
          <a:lstStyle/>
          <a:p>
            <a:pPr marL="0" indent="0">
              <a:buNone/>
            </a:pPr>
            <a:r>
              <a:rPr lang="en-US" sz="2200" b="1" dirty="0" smtClean="0"/>
              <a:t>Lungs</a:t>
            </a:r>
          </a:p>
          <a:p>
            <a:pPr marL="0" indent="0">
              <a:buNone/>
            </a:pPr>
            <a:r>
              <a:rPr lang="en-US" sz="2000" dirty="0" smtClean="0"/>
              <a:t>Gene therapy can reach damaged lungs through an aerosol spray. Enough cells would have to be reached to treat hereditary emphysema(alpha-1-antitrypsin deficiency) or cystic fibrosis </a:t>
            </a:r>
          </a:p>
        </p:txBody>
      </p:sp>
    </p:spTree>
    <p:extLst>
      <p:ext uri="{BB962C8B-B14F-4D97-AF65-F5344CB8AC3E}">
        <p14:creationId xmlns:p14="http://schemas.microsoft.com/office/powerpoint/2010/main" val="349610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Somatic Gene Therapy Targets</a:t>
            </a:r>
            <a:endParaRPr lang="en-US" dirty="0"/>
          </a:p>
        </p:txBody>
      </p:sp>
      <p:sp>
        <p:nvSpPr>
          <p:cNvPr id="3" name="Content Placeholder 2"/>
          <p:cNvSpPr>
            <a:spLocks noGrp="1"/>
          </p:cNvSpPr>
          <p:nvPr>
            <p:ph sz="quarter" idx="10"/>
          </p:nvPr>
        </p:nvSpPr>
        <p:spPr>
          <a:xfrm>
            <a:off x="762000" y="1600200"/>
            <a:ext cx="8001000" cy="4686300"/>
          </a:xfrm>
        </p:spPr>
        <p:txBody>
          <a:bodyPr/>
          <a:lstStyle/>
          <a:p>
            <a:pPr marL="0" indent="0">
              <a:buNone/>
              <a:defRPr/>
            </a:pPr>
            <a:r>
              <a:rPr lang="en-US" altLang="en-US" b="1" dirty="0"/>
              <a:t>Endothelium</a:t>
            </a:r>
            <a:r>
              <a:rPr lang="en-US" altLang="en-US" dirty="0"/>
              <a:t>—Can secrete needed proteins directly into bloodstream </a:t>
            </a:r>
          </a:p>
          <a:p>
            <a:pPr marL="0" indent="0">
              <a:buNone/>
              <a:defRPr/>
            </a:pPr>
            <a:r>
              <a:rPr lang="en-US" altLang="en-US" b="1" dirty="0"/>
              <a:t>Muscle</a:t>
            </a:r>
            <a:r>
              <a:rPr lang="en-US" altLang="en-US" dirty="0"/>
              <a:t>—Accessible, comprises ½ body mass and has a good blood supply</a:t>
            </a:r>
          </a:p>
          <a:p>
            <a:pPr marL="0" indent="0">
              <a:buNone/>
              <a:defRPr/>
            </a:pPr>
            <a:r>
              <a:rPr lang="en-US" altLang="en-US" b="1" dirty="0"/>
              <a:t>Liver</a:t>
            </a:r>
            <a:r>
              <a:rPr lang="en-US" altLang="en-US" dirty="0"/>
              <a:t>—Many functions and can regenerate</a:t>
            </a:r>
          </a:p>
          <a:p>
            <a:pPr marL="0" indent="0">
              <a:buNone/>
              <a:defRPr/>
            </a:pPr>
            <a:r>
              <a:rPr lang="en-US" altLang="en-US" b="1" dirty="0"/>
              <a:t>Lungs</a:t>
            </a:r>
            <a:r>
              <a:rPr lang="en-US" altLang="en-US" dirty="0"/>
              <a:t>—Are easily accessed with aerosol </a:t>
            </a:r>
            <a:r>
              <a:rPr lang="en-US" altLang="en-US" dirty="0" smtClean="0"/>
              <a:t>spray</a:t>
            </a:r>
            <a:endParaRPr lang="en-US" altLang="en-US" dirty="0"/>
          </a:p>
        </p:txBody>
      </p:sp>
    </p:spTree>
    <p:extLst>
      <p:ext uri="{BB962C8B-B14F-4D97-AF65-F5344CB8AC3E}">
        <p14:creationId xmlns:p14="http://schemas.microsoft.com/office/powerpoint/2010/main" val="90278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Gene Therapy: ADA, </a:t>
            </a:r>
            <a:r>
              <a:rPr lang="en-US" altLang="en-US" dirty="0" smtClean="0"/>
              <a:t>Adenosine </a:t>
            </a:r>
            <a:r>
              <a:rPr lang="en-US" altLang="en-US" dirty="0"/>
              <a:t>Deaminase Deficiency</a:t>
            </a:r>
            <a:endParaRPr lang="en-US" dirty="0"/>
          </a:p>
        </p:txBody>
      </p:sp>
      <p:sp>
        <p:nvSpPr>
          <p:cNvPr id="3" name="Content Placeholder 2"/>
          <p:cNvSpPr>
            <a:spLocks noGrp="1"/>
          </p:cNvSpPr>
          <p:nvPr>
            <p:ph sz="quarter" idx="10"/>
          </p:nvPr>
        </p:nvSpPr>
        <p:spPr>
          <a:xfrm>
            <a:off x="609600" y="1638300"/>
            <a:ext cx="8001000" cy="4686300"/>
          </a:xfrm>
        </p:spPr>
        <p:txBody>
          <a:bodyPr/>
          <a:lstStyle/>
          <a:p>
            <a:pPr marL="0" indent="0">
              <a:buNone/>
            </a:pPr>
            <a:r>
              <a:rPr lang="en-US" altLang="en-US" dirty="0"/>
              <a:t>Severe combined immune deficiency (SCID) can be caused by ADA deficiency.  </a:t>
            </a:r>
          </a:p>
          <a:p>
            <a:pPr marL="0" indent="0">
              <a:buNone/>
            </a:pPr>
            <a:r>
              <a:rPr lang="en-US" altLang="en-US" dirty="0"/>
              <a:t>Toxins destroy T cells, thereby causing susceptibility to infections and cancer.</a:t>
            </a:r>
          </a:p>
          <a:p>
            <a:pPr marL="0" indent="0">
              <a:buNone/>
            </a:pPr>
            <a:r>
              <a:rPr lang="en-US" altLang="en-US" dirty="0"/>
              <a:t>Replacement of ADA in individuals genetically deficient was attempted</a:t>
            </a:r>
            <a:r>
              <a:rPr lang="en-US" altLang="en-US" dirty="0" smtClean="0"/>
              <a:t>.</a:t>
            </a:r>
            <a:endParaRPr lang="en-US" altLang="en-US" dirty="0"/>
          </a:p>
        </p:txBody>
      </p:sp>
    </p:spTree>
    <p:extLst>
      <p:ext uri="{BB962C8B-B14F-4D97-AF65-F5344CB8AC3E}">
        <p14:creationId xmlns:p14="http://schemas.microsoft.com/office/powerpoint/2010/main" val="1775387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Adenosine Deaminase Deficiency</a:t>
            </a:r>
            <a:endParaRPr lang="en-US" dirty="0"/>
          </a:p>
        </p:txBody>
      </p:sp>
      <p:pic>
        <p:nvPicPr>
          <p:cNvPr id="2051" name="Picture 3" descr="One type of severe combined immunodeficiency syndrome is caused by adenosine deaminase deficienc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7919"/>
            <a:ext cx="6096000" cy="425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p:nvPr>
        </p:nvSpPr>
        <p:spPr>
          <a:xfrm>
            <a:off x="3276600" y="5943600"/>
            <a:ext cx="1600200" cy="381000"/>
          </a:xfrm>
        </p:spPr>
        <p:txBody>
          <a:bodyPr/>
          <a:lstStyle/>
          <a:p>
            <a:pPr marL="0" indent="0" algn="ctr">
              <a:buNone/>
            </a:pPr>
            <a:r>
              <a:rPr lang="en-US" sz="1400" dirty="0" smtClean="0"/>
              <a:t>© Anna powers</a:t>
            </a:r>
            <a:endParaRPr lang="en-US" sz="1400" dirty="0"/>
          </a:p>
        </p:txBody>
      </p:sp>
    </p:spTree>
    <p:extLst>
      <p:ext uri="{BB962C8B-B14F-4D97-AF65-F5344CB8AC3E}">
        <p14:creationId xmlns:p14="http://schemas.microsoft.com/office/powerpoint/2010/main" val="243723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Therapy to Genome Editing</a:t>
            </a:r>
          </a:p>
        </p:txBody>
      </p:sp>
      <p:sp>
        <p:nvSpPr>
          <p:cNvPr id="3" name="Content Placeholder 2"/>
          <p:cNvSpPr>
            <a:spLocks noGrp="1"/>
          </p:cNvSpPr>
          <p:nvPr>
            <p:ph sz="quarter" idx="10"/>
          </p:nvPr>
        </p:nvSpPr>
        <p:spPr>
          <a:xfrm>
            <a:off x="685800" y="1600200"/>
            <a:ext cx="8153400" cy="4762500"/>
          </a:xfrm>
        </p:spPr>
        <p:txBody>
          <a:bodyPr/>
          <a:lstStyle/>
          <a:p>
            <a:pPr marL="0" indent="0">
              <a:buNone/>
            </a:pPr>
            <a:r>
              <a:rPr lang="en-US" dirty="0"/>
              <a:t>Gene therapy using genome editing is becoming a valuable medical treatment tool.</a:t>
            </a:r>
          </a:p>
          <a:p>
            <a:pPr marL="0" indent="0">
              <a:buNone/>
            </a:pPr>
            <a:r>
              <a:rPr lang="en-US" dirty="0"/>
              <a:t>One example of this therapy is for the treatment of mucopolysaccharidosis type III, more commonly known as Sanfilippo syndrome type A.  </a:t>
            </a:r>
            <a:endParaRPr lang="en-US" dirty="0" smtClean="0"/>
          </a:p>
        </p:txBody>
      </p:sp>
    </p:spTree>
    <p:extLst>
      <p:ext uri="{BB962C8B-B14F-4D97-AF65-F5344CB8AC3E}">
        <p14:creationId xmlns:p14="http://schemas.microsoft.com/office/powerpoint/2010/main" val="865202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Diagnosis and Treatment with </a:t>
            </a:r>
            <a:r>
              <a:rPr lang="en-US" dirty="0" smtClean="0"/>
              <a:t>CRISPR-Cas9 (1 of 2)</a:t>
            </a:r>
            <a:endParaRPr lang="en-US" dirty="0"/>
          </a:p>
        </p:txBody>
      </p:sp>
      <p:sp>
        <p:nvSpPr>
          <p:cNvPr id="3" name="Content Placeholder 2"/>
          <p:cNvSpPr>
            <a:spLocks noGrp="1"/>
          </p:cNvSpPr>
          <p:nvPr>
            <p:ph sz="quarter" idx="10"/>
          </p:nvPr>
        </p:nvSpPr>
        <p:spPr>
          <a:xfrm>
            <a:off x="457200" y="1676400"/>
            <a:ext cx="8534400" cy="4572000"/>
          </a:xfrm>
        </p:spPr>
        <p:txBody>
          <a:bodyPr/>
          <a:lstStyle/>
          <a:p>
            <a:pPr marL="0" indent="0">
              <a:buNone/>
            </a:pPr>
            <a:r>
              <a:rPr lang="en-US" sz="2400" dirty="0"/>
              <a:t>The CRISPR-Cas9 gene editing tool may one day replace gene therapy because it is more precise. </a:t>
            </a:r>
          </a:p>
          <a:p>
            <a:pPr marL="0" indent="0">
              <a:buNone/>
            </a:pPr>
            <a:r>
              <a:rPr lang="en-US" sz="2400" dirty="0"/>
              <a:t>CRISPR-Cas9 not only delivers a gene to a specific part of the genome, it can also replace a gene, remove a gene, or add a gene.</a:t>
            </a:r>
          </a:p>
          <a:p>
            <a:pPr marL="0" indent="0">
              <a:buNone/>
            </a:pPr>
            <a:r>
              <a:rPr lang="en-US" sz="2400" dirty="0"/>
              <a:t>It can act at multiple precise sites in the genome</a:t>
            </a:r>
            <a:r>
              <a:rPr lang="en-US" sz="2400" dirty="0" smtClean="0"/>
              <a:t>.</a:t>
            </a:r>
          </a:p>
          <a:p>
            <a:pPr marL="0" indent="0">
              <a:buNone/>
            </a:pPr>
            <a:r>
              <a:rPr lang="en-US" sz="2400" dirty="0"/>
              <a:t>CRISPR-Cas9 has had much success in animal models in the evaluation of genetic basis for thoracic aortic aneurysm and dissection</a:t>
            </a:r>
            <a:r>
              <a:rPr lang="en-US" sz="2400" dirty="0" smtClean="0"/>
              <a:t>.</a:t>
            </a:r>
            <a:endParaRPr lang="en-US" sz="2400" dirty="0"/>
          </a:p>
        </p:txBody>
      </p:sp>
    </p:spTree>
    <p:extLst>
      <p:ext uri="{BB962C8B-B14F-4D97-AF65-F5344CB8AC3E}">
        <p14:creationId xmlns:p14="http://schemas.microsoft.com/office/powerpoint/2010/main" val="379500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Diagnosis and Treatment with </a:t>
            </a:r>
            <a:r>
              <a:rPr lang="en-US" dirty="0" smtClean="0"/>
              <a:t>CRISPR-Cas9 (2 of 2)</a:t>
            </a:r>
            <a:endParaRPr lang="en-US" dirty="0"/>
          </a:p>
        </p:txBody>
      </p:sp>
      <p:sp>
        <p:nvSpPr>
          <p:cNvPr id="3" name="Content Placeholder 2"/>
          <p:cNvSpPr>
            <a:spLocks noGrp="1"/>
          </p:cNvSpPr>
          <p:nvPr>
            <p:ph sz="quarter" idx="10"/>
          </p:nvPr>
        </p:nvSpPr>
        <p:spPr>
          <a:xfrm>
            <a:off x="533400" y="1524000"/>
            <a:ext cx="8153400" cy="4800600"/>
          </a:xfrm>
        </p:spPr>
        <p:txBody>
          <a:bodyPr/>
          <a:lstStyle/>
          <a:p>
            <a:pPr marL="0" indent="0">
              <a:buNone/>
            </a:pPr>
            <a:r>
              <a:rPr lang="en-US" sz="2400" dirty="0" smtClean="0"/>
              <a:t>Sickle </a:t>
            </a:r>
            <a:r>
              <a:rPr lang="en-US" sz="2400" dirty="0"/>
              <a:t>cell disease is also a candidate condition for the CRISPR-Cas9 therapy. </a:t>
            </a:r>
          </a:p>
          <a:p>
            <a:pPr marL="0" indent="0">
              <a:buNone/>
            </a:pPr>
            <a:r>
              <a:rPr lang="en-US" sz="2400" dirty="0"/>
              <a:t>Cancer treatment also is being studied using this therapy. </a:t>
            </a:r>
          </a:p>
        </p:txBody>
      </p:sp>
    </p:spTree>
    <p:extLst>
      <p:ext uri="{BB962C8B-B14F-4D97-AF65-F5344CB8AC3E}">
        <p14:creationId xmlns:p14="http://schemas.microsoft.com/office/powerpoint/2010/main" val="2976622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Diagnosis and Treatment </a:t>
            </a:r>
            <a:r>
              <a:rPr lang="en-US" dirty="0" smtClean="0"/>
              <a:t>of CRISPR-Cas9</a:t>
            </a:r>
            <a:endParaRPr lang="en-US" dirty="0"/>
          </a:p>
        </p:txBody>
      </p:sp>
      <p:pic>
        <p:nvPicPr>
          <p:cNvPr id="6" name="Picture 5" descr="CRISPR-Cas9 created a mouse model that helped diagnose familial thoracic aortic aneurysm and dissection in one family. &#10;"/>
          <p:cNvPicPr>
            <a:picLocks noChangeAspect="1"/>
          </p:cNvPicPr>
          <p:nvPr/>
        </p:nvPicPr>
        <p:blipFill>
          <a:blip r:embed="rId2" cstate="print"/>
          <a:stretch>
            <a:fillRect/>
          </a:stretch>
        </p:blipFill>
        <p:spPr>
          <a:xfrm>
            <a:off x="2484313" y="1536469"/>
            <a:ext cx="4175375" cy="4635731"/>
          </a:xfrm>
          <a:prstGeom prst="rect">
            <a:avLst/>
          </a:prstGeom>
        </p:spPr>
      </p:pic>
    </p:spTree>
    <p:extLst>
      <p:ext uri="{BB962C8B-B14F-4D97-AF65-F5344CB8AC3E}">
        <p14:creationId xmlns:p14="http://schemas.microsoft.com/office/powerpoint/2010/main" val="3711490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276447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 Counseling</a:t>
            </a:r>
            <a:endParaRPr lang="en-US" dirty="0"/>
          </a:p>
        </p:txBody>
      </p:sp>
      <p:sp>
        <p:nvSpPr>
          <p:cNvPr id="3" name="Content Placeholder 2"/>
          <p:cNvSpPr>
            <a:spLocks noGrp="1"/>
          </p:cNvSpPr>
          <p:nvPr>
            <p:ph sz="quarter" idx="10"/>
          </p:nvPr>
        </p:nvSpPr>
        <p:spPr>
          <a:xfrm>
            <a:off x="609600" y="1600200"/>
            <a:ext cx="8229600" cy="4686300"/>
          </a:xfrm>
        </p:spPr>
        <p:txBody>
          <a:bodyPr/>
          <a:lstStyle/>
          <a:p>
            <a:pPr marL="0" indent="0">
              <a:buNone/>
            </a:pPr>
            <a:r>
              <a:rPr lang="en-US" altLang="en-US" sz="2400" dirty="0"/>
              <a:t>Addresses medical, psychological, sociological, and ethical </a:t>
            </a:r>
            <a:r>
              <a:rPr lang="en-US" altLang="en-US" sz="2400" dirty="0" smtClean="0"/>
              <a:t>issues.</a:t>
            </a:r>
            <a:endParaRPr lang="en-US" altLang="en-US" sz="2400" dirty="0"/>
          </a:p>
          <a:p>
            <a:pPr marL="0" indent="0">
              <a:buNone/>
            </a:pPr>
            <a:r>
              <a:rPr lang="en-US" altLang="en-US" sz="2400" b="1" dirty="0"/>
              <a:t>Genetic counselor </a:t>
            </a:r>
            <a:r>
              <a:rPr lang="en-US" altLang="en-US" sz="2400" dirty="0"/>
              <a:t>is a health care professional with a master’s degree who helps patients and their families navigate the confusing path of genetic </a:t>
            </a:r>
            <a:r>
              <a:rPr lang="en-US" altLang="en-US" sz="2400" dirty="0" smtClean="0"/>
              <a:t>testing. </a:t>
            </a:r>
          </a:p>
          <a:p>
            <a:pPr marL="0" indent="0">
              <a:buNone/>
              <a:defRPr/>
            </a:pPr>
            <a:r>
              <a:rPr lang="en-US" altLang="en-US" sz="2400" dirty="0"/>
              <a:t>Genetic counseling began in pediatrics, and prenatal care, and has become specialized.</a:t>
            </a:r>
          </a:p>
          <a:p>
            <a:pPr marL="0" indent="0">
              <a:buNone/>
              <a:defRPr/>
            </a:pPr>
            <a:r>
              <a:rPr lang="en-US" altLang="en-US" sz="2400" dirty="0"/>
              <a:t>The field has even infiltrated public policy as genetic testing has become widespread. </a:t>
            </a:r>
          </a:p>
        </p:txBody>
      </p:sp>
    </p:spTree>
    <p:extLst>
      <p:ext uri="{BB962C8B-B14F-4D97-AF65-F5344CB8AC3E}">
        <p14:creationId xmlns:p14="http://schemas.microsoft.com/office/powerpoint/2010/main" val="79756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 </a:t>
            </a:r>
            <a:r>
              <a:rPr lang="en-US" altLang="en-US" dirty="0" smtClean="0"/>
              <a:t>Counselors (1 of 2)</a:t>
            </a:r>
            <a:endParaRPr lang="en-US" dirty="0"/>
          </a:p>
        </p:txBody>
      </p:sp>
      <p:sp>
        <p:nvSpPr>
          <p:cNvPr id="3" name="Content Placeholder 2"/>
          <p:cNvSpPr>
            <a:spLocks noGrp="1"/>
          </p:cNvSpPr>
          <p:nvPr>
            <p:ph sz="quarter" idx="10"/>
          </p:nvPr>
        </p:nvSpPr>
        <p:spPr>
          <a:xfrm>
            <a:off x="609600" y="1600200"/>
            <a:ext cx="8229600" cy="4686300"/>
          </a:xfrm>
        </p:spPr>
        <p:txBody>
          <a:bodyPr/>
          <a:lstStyle/>
          <a:p>
            <a:pPr marL="0" indent="0">
              <a:buNone/>
            </a:pPr>
            <a:r>
              <a:rPr lang="en-US" altLang="en-US" dirty="0"/>
              <a:t>The U.S. only has about 3000</a:t>
            </a:r>
          </a:p>
          <a:p>
            <a:pPr marL="0" indent="0">
              <a:buNone/>
            </a:pPr>
            <a:r>
              <a:rPr lang="en-US" altLang="en-US" dirty="0"/>
              <a:t>Provide information to individuals, couples expecting children, and families about:</a:t>
            </a:r>
          </a:p>
          <a:p>
            <a:pPr marL="511175" lvl="1" indent="-511175"/>
            <a:r>
              <a:rPr lang="en-US" altLang="en-US" dirty="0" smtClean="0"/>
              <a:t>Modes </a:t>
            </a:r>
            <a:r>
              <a:rPr lang="en-US" altLang="en-US" dirty="0"/>
              <a:t>of inheritance</a:t>
            </a:r>
          </a:p>
          <a:p>
            <a:pPr marL="511175" lvl="1" indent="-511175"/>
            <a:r>
              <a:rPr lang="en-US" altLang="en-US" dirty="0" smtClean="0"/>
              <a:t>Disease </a:t>
            </a:r>
            <a:r>
              <a:rPr lang="en-US" altLang="en-US" dirty="0"/>
              <a:t>risks and symptoms</a:t>
            </a:r>
          </a:p>
          <a:p>
            <a:pPr marL="511175" lvl="1" indent="-511175"/>
            <a:r>
              <a:rPr lang="en-US" altLang="en-US" dirty="0" smtClean="0"/>
              <a:t>Available </a:t>
            </a:r>
            <a:r>
              <a:rPr lang="en-US" altLang="en-US" dirty="0"/>
              <a:t>tests and </a:t>
            </a:r>
            <a:r>
              <a:rPr lang="en-US" altLang="en-US" dirty="0" smtClean="0"/>
              <a:t>treatments</a:t>
            </a:r>
          </a:p>
          <a:p>
            <a:pPr marL="0" lvl="1" indent="0">
              <a:buNone/>
            </a:pPr>
            <a:r>
              <a:rPr lang="en-US" altLang="en-US" sz="2600" dirty="0"/>
              <a:t>Interpret direct-to-consumer genetic tests and assist other health care professionals with genetic information in their practices  </a:t>
            </a:r>
            <a:endParaRPr lang="en-US" altLang="en-US" sz="2600" dirty="0" smtClean="0"/>
          </a:p>
        </p:txBody>
      </p:sp>
    </p:spTree>
    <p:extLst>
      <p:ext uri="{BB962C8B-B14F-4D97-AF65-F5344CB8AC3E}">
        <p14:creationId xmlns:p14="http://schemas.microsoft.com/office/powerpoint/2010/main" val="145125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Genetic </a:t>
            </a:r>
            <a:r>
              <a:rPr lang="en-US" altLang="en-US" dirty="0" smtClean="0"/>
              <a:t>Counselors (2 of 2)</a:t>
            </a:r>
            <a:endParaRPr lang="en-US" dirty="0"/>
          </a:p>
        </p:txBody>
      </p:sp>
      <p:sp>
        <p:nvSpPr>
          <p:cNvPr id="3" name="Content Placeholder 2"/>
          <p:cNvSpPr>
            <a:spLocks noGrp="1"/>
          </p:cNvSpPr>
          <p:nvPr>
            <p:ph sz="quarter" idx="10"/>
          </p:nvPr>
        </p:nvSpPr>
        <p:spPr>
          <a:xfrm>
            <a:off x="457200" y="1600200"/>
            <a:ext cx="8229600" cy="4686300"/>
          </a:xfrm>
        </p:spPr>
        <p:txBody>
          <a:bodyPr/>
          <a:lstStyle/>
          <a:p>
            <a:pPr marL="0" indent="0">
              <a:buNone/>
            </a:pPr>
            <a:r>
              <a:rPr lang="en-US" altLang="en-US" dirty="0"/>
              <a:t>When genetic counseling began, it was “nondirective”</a:t>
            </a:r>
          </a:p>
          <a:p>
            <a:pPr marL="511175" lvl="1" indent="-511175"/>
            <a:r>
              <a:rPr lang="en-US" altLang="en-US" dirty="0"/>
              <a:t>The practitioner did not offer an opinion or suggest a course of action, but presented options</a:t>
            </a:r>
          </a:p>
          <a:p>
            <a:pPr marL="0" indent="0">
              <a:buNone/>
            </a:pPr>
            <a:r>
              <a:rPr lang="en-US" altLang="en-US" dirty="0"/>
              <a:t>A more recent definition of the role of the genetic counselor is “shared deliberation and decision making between the counselor and client</a:t>
            </a:r>
            <a:r>
              <a:rPr lang="en-US" altLang="en-US" dirty="0" smtClean="0"/>
              <a:t>.”</a:t>
            </a:r>
            <a:endParaRPr lang="en-US" altLang="en-US" dirty="0"/>
          </a:p>
        </p:txBody>
      </p:sp>
    </p:spTree>
    <p:extLst>
      <p:ext uri="{BB962C8B-B14F-4D97-AF65-F5344CB8AC3E}">
        <p14:creationId xmlns:p14="http://schemas.microsoft.com/office/powerpoint/2010/main" val="209260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Genetic Counseling </a:t>
            </a:r>
            <a:r>
              <a:rPr lang="en-US" dirty="0" smtClean="0"/>
              <a:t>Process (1 of 2)</a:t>
            </a:r>
            <a:endParaRPr lang="en-US" dirty="0"/>
          </a:p>
        </p:txBody>
      </p:sp>
      <p:sp>
        <p:nvSpPr>
          <p:cNvPr id="13" name="Content Placeholder 7"/>
          <p:cNvSpPr>
            <a:spLocks noGrp="1"/>
          </p:cNvSpPr>
          <p:nvPr>
            <p:ph sz="quarter" idx="10"/>
          </p:nvPr>
        </p:nvSpPr>
        <p:spPr>
          <a:xfrm>
            <a:off x="381000" y="1371600"/>
            <a:ext cx="8458200" cy="4953000"/>
          </a:xfrm>
        </p:spPr>
        <p:txBody>
          <a:bodyPr/>
          <a:lstStyle/>
          <a:p>
            <a:pPr marL="1588" indent="0" fontAlgn="ctr">
              <a:spcBef>
                <a:spcPts val="0"/>
              </a:spcBef>
              <a:buNone/>
            </a:pPr>
            <a:r>
              <a:rPr lang="en-US" sz="2200" b="1" dirty="0">
                <a:solidFill>
                  <a:srgbClr val="000000"/>
                </a:solidFill>
              </a:rPr>
              <a:t>Reasons to seek genetic counseling:</a:t>
            </a:r>
            <a:endParaRPr lang="en-US" sz="2200" dirty="0"/>
          </a:p>
          <a:p>
            <a:pPr marL="1588" indent="0" fontAlgn="ctr">
              <a:spcBef>
                <a:spcPts val="0"/>
              </a:spcBef>
              <a:buNone/>
            </a:pPr>
            <a:r>
              <a:rPr lang="en-US" sz="2200" dirty="0">
                <a:solidFill>
                  <a:srgbClr val="000000"/>
                </a:solidFill>
              </a:rPr>
              <a:t>Family history of abnormal chromosomes</a:t>
            </a:r>
            <a:endParaRPr lang="en-US" sz="2200" dirty="0"/>
          </a:p>
          <a:p>
            <a:pPr marL="1588" indent="0" fontAlgn="ctr">
              <a:spcBef>
                <a:spcPts val="0"/>
              </a:spcBef>
              <a:buNone/>
            </a:pPr>
            <a:r>
              <a:rPr lang="en-US" sz="2200" dirty="0">
                <a:solidFill>
                  <a:srgbClr val="000000"/>
                </a:solidFill>
              </a:rPr>
              <a:t>Elevated risk of single-gene disease</a:t>
            </a:r>
            <a:endParaRPr lang="en-US" sz="2200" dirty="0"/>
          </a:p>
          <a:p>
            <a:pPr marL="1588" indent="0" fontAlgn="ctr">
              <a:spcBef>
                <a:spcPts val="0"/>
              </a:spcBef>
              <a:buNone/>
            </a:pPr>
            <a:r>
              <a:rPr lang="en-US" sz="2200" dirty="0">
                <a:solidFill>
                  <a:srgbClr val="000000"/>
                </a:solidFill>
              </a:rPr>
              <a:t>Family history of multifactorial disease</a:t>
            </a:r>
            <a:endParaRPr lang="en-US" sz="2200" dirty="0"/>
          </a:p>
          <a:p>
            <a:pPr marL="1588" indent="0" fontAlgn="ctr">
              <a:spcBef>
                <a:spcPts val="0"/>
              </a:spcBef>
              <a:buNone/>
            </a:pPr>
            <a:r>
              <a:rPr lang="en-US" sz="2200" dirty="0">
                <a:solidFill>
                  <a:srgbClr val="000000"/>
                </a:solidFill>
              </a:rPr>
              <a:t>Family history of </a:t>
            </a:r>
            <a:r>
              <a:rPr lang="en-US" sz="2200" dirty="0" smtClean="0">
                <a:solidFill>
                  <a:srgbClr val="000000"/>
                </a:solidFill>
              </a:rPr>
              <a:t>cancer </a:t>
            </a:r>
            <a:endParaRPr lang="en-US" sz="2200" b="1" dirty="0" smtClean="0">
              <a:solidFill>
                <a:srgbClr val="000000"/>
              </a:solidFill>
            </a:endParaRPr>
          </a:p>
          <a:p>
            <a:pPr marL="1588" indent="0" fontAlgn="ctr">
              <a:spcBef>
                <a:spcPts val="0"/>
              </a:spcBef>
              <a:buNone/>
            </a:pPr>
            <a:r>
              <a:rPr lang="en-US" sz="2200" b="1" dirty="0" smtClean="0">
                <a:solidFill>
                  <a:srgbClr val="000000"/>
                </a:solidFill>
              </a:rPr>
              <a:t>Genetic </a:t>
            </a:r>
            <a:r>
              <a:rPr lang="en-US" sz="2200" b="1" dirty="0">
                <a:solidFill>
                  <a:srgbClr val="000000"/>
                </a:solidFill>
              </a:rPr>
              <a:t>counseling sections</a:t>
            </a:r>
            <a:endParaRPr lang="en-US" sz="2200" dirty="0"/>
          </a:p>
          <a:p>
            <a:pPr marL="1588" indent="0" fontAlgn="ctr">
              <a:spcBef>
                <a:spcPts val="0"/>
              </a:spcBef>
              <a:buNone/>
            </a:pPr>
            <a:r>
              <a:rPr lang="en-US" sz="2200" dirty="0">
                <a:solidFill>
                  <a:srgbClr val="000000"/>
                </a:solidFill>
              </a:rPr>
              <a:t>Family history</a:t>
            </a:r>
            <a:endParaRPr lang="en-US" sz="2200" dirty="0"/>
          </a:p>
          <a:p>
            <a:pPr marL="1588" indent="0" fontAlgn="ctr">
              <a:spcBef>
                <a:spcPts val="0"/>
              </a:spcBef>
              <a:buNone/>
            </a:pPr>
            <a:r>
              <a:rPr lang="en-US" sz="2200" dirty="0">
                <a:solidFill>
                  <a:srgbClr val="000000"/>
                </a:solidFill>
              </a:rPr>
              <a:t>Pedigree construction</a:t>
            </a:r>
            <a:endParaRPr lang="en-US" sz="2200" dirty="0"/>
          </a:p>
          <a:p>
            <a:pPr marL="1588" indent="0" fontAlgn="ctr">
              <a:spcBef>
                <a:spcPts val="0"/>
              </a:spcBef>
              <a:buNone/>
            </a:pPr>
            <a:r>
              <a:rPr lang="en-US" sz="2200" dirty="0">
                <a:solidFill>
                  <a:srgbClr val="000000"/>
                </a:solidFill>
              </a:rPr>
              <a:t>Information provided on specific diseases, modes of inheritance, tests to identify at-risk family members  </a:t>
            </a:r>
            <a:endParaRPr lang="en-US" sz="2200" dirty="0"/>
          </a:p>
          <a:p>
            <a:pPr marL="1588" indent="0" fontAlgn="ctr">
              <a:spcBef>
                <a:spcPts val="0"/>
              </a:spcBef>
              <a:buNone/>
            </a:pPr>
            <a:r>
              <a:rPr lang="en-US" sz="2200" dirty="0">
                <a:solidFill>
                  <a:srgbClr val="000000"/>
                </a:solidFill>
              </a:rPr>
              <a:t>Testing arranged, discussion of results and treatments</a:t>
            </a:r>
            <a:endParaRPr lang="en-US" sz="2200" dirty="0"/>
          </a:p>
          <a:p>
            <a:pPr marL="1588" indent="0" fontAlgn="ctr">
              <a:spcBef>
                <a:spcPts val="0"/>
              </a:spcBef>
              <a:buNone/>
            </a:pPr>
            <a:r>
              <a:rPr lang="en-US" sz="2200" dirty="0">
                <a:solidFill>
                  <a:srgbClr val="000000"/>
                </a:solidFill>
              </a:rPr>
              <a:t>Links to support groups, appropriate services, </a:t>
            </a:r>
            <a:r>
              <a:rPr lang="en-US" sz="2200" dirty="0" smtClean="0">
                <a:solidFill>
                  <a:srgbClr val="000000"/>
                </a:solidFill>
              </a:rPr>
              <a:t>clinical trials </a:t>
            </a:r>
            <a:endParaRPr lang="en-US" sz="2200" dirty="0"/>
          </a:p>
          <a:p>
            <a:pPr marL="1588" indent="0" fontAlgn="ctr">
              <a:spcBef>
                <a:spcPts val="0"/>
              </a:spcBef>
              <a:buNone/>
            </a:pPr>
            <a:r>
              <a:rPr lang="en-US" sz="2200" dirty="0">
                <a:solidFill>
                  <a:srgbClr val="000000"/>
                </a:solidFill>
              </a:rPr>
              <a:t>Follow-up </a:t>
            </a:r>
            <a:r>
              <a:rPr lang="en-US" sz="2200" dirty="0" smtClean="0">
                <a:solidFill>
                  <a:srgbClr val="000000"/>
                </a:solidFill>
              </a:rPr>
              <a:t>contact</a:t>
            </a:r>
            <a:endParaRPr lang="en-US" sz="2200" dirty="0"/>
          </a:p>
        </p:txBody>
      </p:sp>
    </p:spTree>
    <p:extLst>
      <p:ext uri="{BB962C8B-B14F-4D97-AF65-F5344CB8AC3E}">
        <p14:creationId xmlns:p14="http://schemas.microsoft.com/office/powerpoint/2010/main" val="293129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Genetic Counseling </a:t>
            </a:r>
            <a:r>
              <a:rPr lang="en-US" dirty="0" smtClean="0"/>
              <a:t>Process (2 of 2)</a:t>
            </a:r>
            <a:endParaRPr lang="en-US" dirty="0"/>
          </a:p>
        </p:txBody>
      </p:sp>
      <p:pic>
        <p:nvPicPr>
          <p:cNvPr id="8" name="Picture 2" descr="Genetic counseling is sought when there is a family history of a genetic disorder or family history of cancer or other genetic issues. &#10;"/>
          <p:cNvPicPr>
            <a:picLocks noChangeAspect="1" noChangeArrowheads="1"/>
          </p:cNvPicPr>
          <p:nvPr/>
        </p:nvPicPr>
        <p:blipFill rotWithShape="1">
          <a:blip r:embed="rId3">
            <a:extLst>
              <a:ext uri="{28A0092B-C50C-407E-A947-70E740481C1C}">
                <a14:useLocalDpi xmlns:a14="http://schemas.microsoft.com/office/drawing/2010/main" val="0"/>
              </a:ext>
            </a:extLst>
          </a:blip>
          <a:srcRect l="9586" t="8187" r="9586" b="12048"/>
          <a:stretch/>
        </p:blipFill>
        <p:spPr bwMode="auto">
          <a:xfrm>
            <a:off x="1419219" y="1292898"/>
            <a:ext cx="5972181" cy="480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55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TotalTime>
  <Words>2364</Words>
  <Application>Microsoft Office PowerPoint</Application>
  <PresentationFormat>On-screen Show (4:3)</PresentationFormat>
  <Paragraphs>355</Paragraphs>
  <Slides>43</Slides>
  <Notes>12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Human Genetics Concepts and Applications</vt:lpstr>
      <vt:lpstr>Learning Outcomes (1 of 2)</vt:lpstr>
      <vt:lpstr>Learning Outcomes (2 of 2)</vt:lpstr>
      <vt:lpstr>Gene Therapy to Genome Editing</vt:lpstr>
      <vt:lpstr>Genetic Counseling</vt:lpstr>
      <vt:lpstr>Genetic Counselors (1 of 2)</vt:lpstr>
      <vt:lpstr>Genetic Counselors (2 of 2)</vt:lpstr>
      <vt:lpstr>The Genetic Counseling Process (1 of 2)</vt:lpstr>
      <vt:lpstr>The Genetic Counseling Process (2 of 2)</vt:lpstr>
      <vt:lpstr>Genetic Testing</vt:lpstr>
      <vt:lpstr>Table 20.1 Genetic Testing (1 of 4)</vt:lpstr>
      <vt:lpstr>Table 20.1 Genetic Testing (2 of 4)</vt:lpstr>
      <vt:lpstr>Table 20.1 Genetic Testing (3 of 4)</vt:lpstr>
      <vt:lpstr>Table 20.1 Genetic Testing (4 of 4)</vt:lpstr>
      <vt:lpstr>Newborn Screening (1 of 3)</vt:lpstr>
      <vt:lpstr>Newborn Screening (2 of 3)</vt:lpstr>
      <vt:lpstr>Newborn Screening (3 of 3)</vt:lpstr>
      <vt:lpstr>Genetic Testing of Children</vt:lpstr>
      <vt:lpstr>Genetic Testing of Adults</vt:lpstr>
      <vt:lpstr>Direct-To-Consumer Genetic Testing (DTC) (1 of 2)</vt:lpstr>
      <vt:lpstr>Direct-To-Consumer Genetic Testing (DTC) (2 of 2)</vt:lpstr>
      <vt:lpstr>Tests for Inborn Athletic Ability</vt:lpstr>
      <vt:lpstr>Table 20.2 Genes Associated With Athletic Characteristics (1 of 2) </vt:lpstr>
      <vt:lpstr>Table 20.2 Genes Associated With Athletic Characteristics (2 of 2) </vt:lpstr>
      <vt:lpstr>Nutrigenetics Testing</vt:lpstr>
      <vt:lpstr>Matching Patient to Drug</vt:lpstr>
      <vt:lpstr>Table 20.3 Pharmacogenetics</vt:lpstr>
      <vt:lpstr>Treating Genetic Disease</vt:lpstr>
      <vt:lpstr>Treating the Phenotype</vt:lpstr>
      <vt:lpstr>Counteracting a Metabolic Abnormality</vt:lpstr>
      <vt:lpstr>Table 20.4 Lysosomal Storage Disease Treatments</vt:lpstr>
      <vt:lpstr>Gene Therapy</vt:lpstr>
      <vt:lpstr>Invasiveness of Gene Therapy</vt:lpstr>
      <vt:lpstr>Gene Therapy Invasiveness</vt:lpstr>
      <vt:lpstr>Some Sites of Gene Therapy (1 of 2)</vt:lpstr>
      <vt:lpstr>Some Sites of Gene Therapy (2 of 2)</vt:lpstr>
      <vt:lpstr>Somatic Gene Therapy Targets</vt:lpstr>
      <vt:lpstr>Gene Therapy: ADA, Adenosine Deaminase Deficiency</vt:lpstr>
      <vt:lpstr>Adenosine Deaminase Deficiency</vt:lpstr>
      <vt:lpstr>Diagnosis and Treatment with CRISPR-Cas9 (1 of 2)</vt:lpstr>
      <vt:lpstr>Diagnosis and Treatment with CRISPR-Cas9 (2 of 2)</vt:lpstr>
      <vt:lpstr>Diagnosis and Treatment of CRISPR-Cas9</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Genetic Testing and Treatment</dc:title>
  <dc:creator>Lewis</dc:creator>
  <cp:keywords/>
  <cp:lastModifiedBy>Administrator</cp:lastModifiedBy>
  <cp:revision>272</cp:revision>
  <dcterms:created xsi:type="dcterms:W3CDTF">2017-03-16T02:07:36Z</dcterms:created>
  <dcterms:modified xsi:type="dcterms:W3CDTF">2018-03-06T16:18:46Z</dcterms:modified>
  <cp:category/>
</cp:coreProperties>
</file>