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65" r:id="rId2"/>
    <p:sldId id="329" r:id="rId3"/>
    <p:sldId id="330" r:id="rId4"/>
    <p:sldId id="331" r:id="rId5"/>
    <p:sldId id="332" r:id="rId6"/>
    <p:sldId id="333" r:id="rId7"/>
    <p:sldId id="337" r:id="rId8"/>
    <p:sldId id="334" r:id="rId9"/>
    <p:sldId id="336" r:id="rId10"/>
    <p:sldId id="338" r:id="rId11"/>
    <p:sldId id="394" r:id="rId12"/>
    <p:sldId id="339" r:id="rId13"/>
    <p:sldId id="340" r:id="rId14"/>
    <p:sldId id="342" r:id="rId15"/>
    <p:sldId id="343" r:id="rId16"/>
    <p:sldId id="341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  <p:sldId id="369" r:id="rId43"/>
    <p:sldId id="392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383" r:id="rId58"/>
    <p:sldId id="384" r:id="rId59"/>
    <p:sldId id="386" r:id="rId60"/>
    <p:sldId id="385" r:id="rId61"/>
    <p:sldId id="387" r:id="rId62"/>
    <p:sldId id="388" r:id="rId63"/>
    <p:sldId id="389" r:id="rId64"/>
    <p:sldId id="390" r:id="rId65"/>
    <p:sldId id="391" r:id="rId66"/>
    <p:sldId id="262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F2A"/>
    <a:srgbClr val="FFFFFF"/>
    <a:srgbClr val="2B4298"/>
    <a:srgbClr val="77315D"/>
    <a:srgbClr val="2C2974"/>
    <a:srgbClr val="562926"/>
    <a:srgbClr val="48413B"/>
    <a:srgbClr val="575336"/>
    <a:srgbClr val="829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1223" autoAdjust="0"/>
  </p:normalViewPr>
  <p:slideViewPr>
    <p:cSldViewPr>
      <p:cViewPr>
        <p:scale>
          <a:sx n="87" d="100"/>
          <a:sy n="87" d="100"/>
        </p:scale>
        <p:origin x="-94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12320-037C-4700-9583-261E3DAC13AB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2A74B-20AC-4247-A511-D429F69CB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36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0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Copyright © McGraw-Hill Education. Permission required</a:t>
            </a:r>
            <a:r>
              <a:rPr lang="en-US" baseline="0" dirty="0" smtClean="0"/>
              <a:t> for reproduction or display.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F2A74B-20AC-4247-A511-D429F69CB3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1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57199" y="3962400"/>
            <a:ext cx="8229599" cy="99060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2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18-</a:t>
            </a:r>
            <a:fld id="{6F94BB01-2447-4377-8194-F82F4D072C18}" type="slidenum">
              <a:rPr lang="en-US" sz="12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863600" y="6400800"/>
            <a:ext cx="7404100" cy="4572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© McGraw-Hill Education.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 Placeholder 3"/>
          <p:cNvSpPr txBox="1">
            <a:spLocks/>
          </p:cNvSpPr>
          <p:nvPr userDrawn="1"/>
        </p:nvSpPr>
        <p:spPr>
          <a:xfrm>
            <a:off x="0" y="0"/>
            <a:ext cx="2362200" cy="468776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 smtClean="0">
                <a:solidFill>
                  <a:schemeClr val="bg1"/>
                </a:solidFill>
              </a:rPr>
              <a:t>Chapter 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1028700"/>
          </a:xfrm>
        </p:spPr>
        <p:txBody>
          <a:bodyPr>
            <a:noAutofit/>
          </a:bodyPr>
          <a:lstStyle>
            <a:lvl1pPr>
              <a:defRPr sz="2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806450" indent="-349250">
              <a:defRPr sz="2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263650" indent="-349250">
              <a:buFont typeface="Wingdings" panose="05000000000000000000" pitchFamily="2" charset="2"/>
              <a:buChar char="§"/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720850" indent="-349250">
              <a:buFont typeface="Courier New" panose="02070309020205020404" pitchFamily="49" charset="0"/>
              <a:buChar char="o"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178050" indent="-349250">
              <a:buFont typeface="Wingdings" panose="05000000000000000000" pitchFamily="2" charset="2"/>
              <a:buChar char="Ø"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59376" y="2722517"/>
            <a:ext cx="8227423" cy="1011283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5181600"/>
            <a:ext cx="8229600" cy="121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4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>
            <a:lvl1pPr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 userDrawn="1"/>
        </p:nvSpPr>
        <p:spPr>
          <a:xfrm>
            <a:off x="0" y="6389224"/>
            <a:ext cx="8305800" cy="4687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© McGraw-Hill Education. All rights reserved. Authorized only for instructor use in the classroom. No reproduction or further distribution permitted without the prior written consent of McGraw-Hill Education.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29600" y="6400800"/>
            <a:ext cx="914400" cy="4572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sz="1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18-</a:t>
            </a:r>
            <a:fld id="{6F94BB01-2447-4377-8194-F82F4D072C18}" type="slidenum">
              <a:rPr lang="en-US" sz="12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>
                <a:defRPr/>
              </a:pPr>
              <a:t>‹#›</a:t>
            </a:fld>
            <a:endParaRPr lang="en-US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60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389224"/>
            <a:ext cx="9143999" cy="468776"/>
          </a:xfrm>
          <a:prstGeom prst="rect">
            <a:avLst/>
          </a:prstGeom>
          <a:solidFill>
            <a:srgbClr val="6E3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1"/>
            <a:ext cx="8991600" cy="685800"/>
          </a:xfrm>
        </p:spPr>
        <p:txBody>
          <a:bodyPr/>
          <a:lstStyle>
            <a:lvl1pPr algn="l">
              <a:defRPr lang="en-US" sz="3600" kern="1200" dirty="0" smtClean="0">
                <a:solidFill>
                  <a:srgbClr val="6E3F2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0" y="990600"/>
            <a:ext cx="9067800" cy="457200"/>
          </a:xfrm>
        </p:spPr>
        <p:txBody>
          <a:bodyPr/>
          <a:lstStyle>
            <a:lvl1pPr>
              <a:defRPr>
                <a:solidFill>
                  <a:srgbClr val="6E3F2A"/>
                </a:solidFill>
              </a:defRPr>
            </a:lvl1pPr>
            <a:lvl2pPr>
              <a:defRPr>
                <a:solidFill>
                  <a:srgbClr val="6E3F2A"/>
                </a:solidFill>
              </a:defRPr>
            </a:lvl2pPr>
            <a:lvl3pPr>
              <a:defRPr>
                <a:solidFill>
                  <a:srgbClr val="6E3F2A"/>
                </a:solidFill>
              </a:defRPr>
            </a:lvl3pPr>
            <a:lvl4pPr>
              <a:defRPr>
                <a:solidFill>
                  <a:srgbClr val="6E3F2A"/>
                </a:solidFill>
              </a:defRPr>
            </a:lvl4pPr>
            <a:lvl5pPr>
              <a:defRPr>
                <a:solidFill>
                  <a:srgbClr val="6E3F2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2057400"/>
            <a:ext cx="4419600" cy="36576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400">
                <a:solidFill>
                  <a:srgbClr val="6E3F2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14400" y="6509312"/>
            <a:ext cx="7315200" cy="228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6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806450" lvl="1" indent="-349250"/>
            <a:r>
              <a:rPr lang="en-US" dirty="0" smtClean="0"/>
              <a:t>Second level</a:t>
            </a:r>
          </a:p>
          <a:p>
            <a:pPr marL="1263650" lvl="2" indent="-349250"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720850" lvl="3" indent="-349250">
              <a:buFont typeface="Courier New" panose="02070309020205020404" pitchFamily="49" charset="0"/>
              <a:buChar char="o"/>
            </a:pPr>
            <a:r>
              <a:rPr lang="en-US" dirty="0" smtClean="0"/>
              <a:t>Fourth level</a:t>
            </a:r>
          </a:p>
          <a:p>
            <a:pPr marL="2178050" lvl="4" indent="-349250">
              <a:buFont typeface="Wingdings" panose="05000000000000000000" pitchFamily="2" charset="2"/>
              <a:buChar char="Ø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6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8" r:id="rId2"/>
    <p:sldLayoutId id="2147483661" r:id="rId3"/>
    <p:sldLayoutId id="214748366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6E3F2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6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2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E3F2A"/>
        </a:buClr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8839200" cy="1219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buClr>
                <a:srgbClr val="77315D"/>
              </a:buClr>
              <a:buFont typeface="Calibri" pitchFamily="34" charset="0"/>
            </a:pPr>
            <a:r>
              <a:rPr lang="en-US" sz="4000" dirty="0" smtClean="0">
                <a:ea typeface="ＭＳ Ｐゴシック" charset="-128"/>
              </a:rPr>
              <a:t>Human Genetics</a:t>
            </a:r>
            <a:br>
              <a:rPr lang="en-US" sz="4000" dirty="0" smtClean="0">
                <a:ea typeface="ＭＳ Ｐゴシック" charset="-128"/>
              </a:rPr>
            </a:br>
            <a:r>
              <a:rPr lang="en-US" sz="3200" dirty="0" smtClean="0">
                <a:ea typeface="ＭＳ Ｐゴシック" charset="-128"/>
              </a:rPr>
              <a:t>Concepts and Applications</a:t>
            </a:r>
            <a:endParaRPr lang="en-US" sz="3200" dirty="0">
              <a:ea typeface="ＭＳ Ｐゴシック" charset="-128"/>
            </a:endParaRPr>
          </a:p>
        </p:txBody>
      </p:sp>
      <p:pic>
        <p:nvPicPr>
          <p:cNvPr id="13" name="Picture 1" descr="Mc Graw Hill Education Logo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282" y="152400"/>
            <a:ext cx="486318" cy="49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sz="quarter" idx="12"/>
          </p:nvPr>
        </p:nvSpPr>
        <p:spPr>
          <a:xfrm>
            <a:off x="155713" y="1371600"/>
            <a:ext cx="8835887" cy="457200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dirty="0" smtClean="0"/>
              <a:t>Twelfth Edition</a:t>
            </a:r>
            <a:endParaRPr lang="en-US" dirty="0"/>
          </a:p>
        </p:txBody>
      </p:sp>
      <p:pic>
        <p:nvPicPr>
          <p:cNvPr id="9" name="Picture 4" descr="Book cover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828800"/>
            <a:ext cx="3613085" cy="440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055296" y="2286064"/>
            <a:ext cx="4661890" cy="3505135"/>
          </a:xfrm>
        </p:spPr>
        <p:txBody>
          <a:bodyPr>
            <a:normAutofit/>
          </a:bodyPr>
          <a:lstStyle/>
          <a:p>
            <a:pPr>
              <a:buFont typeface="Calibri" pitchFamily="34" charset="0"/>
              <a:buNone/>
              <a:defRPr/>
            </a:pPr>
            <a:r>
              <a:rPr lang="en-US" sz="4000" b="1" dirty="0" smtClean="0"/>
              <a:t>Chapter 18</a:t>
            </a:r>
            <a:endParaRPr lang="en-US" sz="4000" b="1" dirty="0"/>
          </a:p>
          <a:p>
            <a:pPr marL="0" indent="0">
              <a:buFont typeface="Calibri" pitchFamily="34" charset="0"/>
              <a:buNone/>
              <a:defRPr/>
            </a:pPr>
            <a:r>
              <a:rPr lang="en-US" sz="3600" dirty="0"/>
              <a:t>Cancer Genetics and Genomics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2394" y="6355048"/>
            <a:ext cx="8305800" cy="502951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1200" dirty="0"/>
              <a:t>© McGraw-Hill Education. All rights reserved. Authorized only for instructor use in the classroom. No reproduction or further distribution permitted </a:t>
            </a:r>
            <a:r>
              <a:rPr lang="en-US" sz="1200" dirty="0" smtClean="0"/>
              <a:t>without </a:t>
            </a:r>
            <a:r>
              <a:rPr lang="en-US" sz="1200" dirty="0"/>
              <a:t>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413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Cells Stand </a:t>
            </a:r>
            <a:r>
              <a:rPr lang="en-US" dirty="0" smtClean="0"/>
              <a:t>Out (1 of 2)</a:t>
            </a:r>
            <a:endParaRPr lang="en-US" dirty="0"/>
          </a:p>
        </p:txBody>
      </p:sp>
      <p:pic>
        <p:nvPicPr>
          <p:cNvPr id="1028" name="Picture 4" descr="A cancer may be able to be observed with the naked eye, such as melanoma. 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544" y="1371600"/>
            <a:ext cx="6266916" cy="4573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66402" y="5945043"/>
            <a:ext cx="3505200" cy="427356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a: © McGraw-Hill Higher </a:t>
            </a:r>
            <a:r>
              <a:rPr lang="en-US" sz="1400" dirty="0" smtClean="0"/>
              <a:t>Education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Cells Stand </a:t>
            </a:r>
            <a:r>
              <a:rPr lang="en-US" dirty="0" smtClean="0"/>
              <a:t>Out (2 of 2)</a:t>
            </a:r>
            <a:endParaRPr lang="en-US" dirty="0"/>
          </a:p>
        </p:txBody>
      </p:sp>
      <p:pic>
        <p:nvPicPr>
          <p:cNvPr id="8194" name="Picture 2" descr="For a cancer at the cellular level, a microscope or other technology can be used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2" y="1734339"/>
            <a:ext cx="6227038" cy="3904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743200" y="5744844"/>
            <a:ext cx="3614355" cy="427356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b</a:t>
            </a:r>
            <a:r>
              <a:rPr lang="en-US" sz="1400" dirty="0"/>
              <a:t>: © Nancy </a:t>
            </a:r>
            <a:r>
              <a:rPr lang="en-US" sz="1400" dirty="0" err="1"/>
              <a:t>Kedersha</a:t>
            </a:r>
            <a:r>
              <a:rPr lang="en-US" sz="1400" dirty="0"/>
              <a:t>/Science </a:t>
            </a:r>
            <a:r>
              <a:rPr lang="en-US" sz="1400" dirty="0" smtClean="0"/>
              <a:t>Source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72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Cancer-Causing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24000"/>
            <a:ext cx="8229600" cy="46863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b="1" dirty="0"/>
              <a:t>Oncogenes</a:t>
            </a:r>
          </a:p>
          <a:p>
            <a:pPr marL="511175" lvl="1" indent="-511175">
              <a:lnSpc>
                <a:spcPct val="90000"/>
              </a:lnSpc>
            </a:pPr>
            <a:r>
              <a:rPr lang="en-US" altLang="en-US" dirty="0"/>
              <a:t>More than 100</a:t>
            </a:r>
          </a:p>
          <a:p>
            <a:pPr marL="511175" lvl="1" indent="-511175">
              <a:lnSpc>
                <a:spcPct val="90000"/>
              </a:lnSpc>
            </a:pPr>
            <a:r>
              <a:rPr lang="en-US" altLang="en-US" dirty="0"/>
              <a:t>Cause cancer if inappropriately activated</a:t>
            </a:r>
            <a:endParaRPr lang="en-US" altLang="en-US" sz="1400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en-US" b="1" dirty="0"/>
              <a:t>Tumor suppressor genes</a:t>
            </a:r>
          </a:p>
          <a:p>
            <a:pPr marL="511175" lvl="1" indent="-511175">
              <a:lnSpc>
                <a:spcPct val="90000"/>
              </a:lnSpc>
            </a:pPr>
            <a:r>
              <a:rPr lang="en-US" altLang="en-US" dirty="0"/>
              <a:t>More than 30 </a:t>
            </a:r>
          </a:p>
          <a:p>
            <a:pPr marL="511175" lvl="1" indent="-511175">
              <a:lnSpc>
                <a:spcPct val="90000"/>
              </a:lnSpc>
            </a:pPr>
            <a:r>
              <a:rPr lang="en-US" altLang="en-US" dirty="0"/>
              <a:t>Deletion or inactivation causes cancer</a:t>
            </a:r>
          </a:p>
          <a:p>
            <a:pPr marL="511175" lvl="1" indent="-511175">
              <a:lnSpc>
                <a:spcPct val="90000"/>
              </a:lnSpc>
            </a:pPr>
            <a:r>
              <a:rPr lang="en-US" altLang="en-US" dirty="0"/>
              <a:t>Function—Cell cycle control/checkpoints</a:t>
            </a:r>
            <a:endParaRPr lang="en-US" alt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IN" altLang="en-US" dirty="0"/>
              <a:t>Mismatch mutations in DNA repair genes</a:t>
            </a:r>
          </a:p>
          <a:p>
            <a:pPr marL="511175" lvl="1" indent="-511175">
              <a:lnSpc>
                <a:spcPct val="90000"/>
              </a:lnSpc>
            </a:pPr>
            <a:r>
              <a:rPr lang="en-IN" altLang="en-US" dirty="0"/>
              <a:t>Allow other mutations to </a:t>
            </a:r>
            <a:r>
              <a:rPr lang="en-IN" altLang="en-US" dirty="0" smtClean="0"/>
              <a:t>persist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17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Loss of Cell Cycle </a:t>
            </a:r>
            <a:r>
              <a:rPr lang="en-US" altLang="en-US" dirty="0" smtClean="0"/>
              <a:t>Control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5621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Many types of cancer result from faulty   checkpoints</a:t>
            </a:r>
          </a:p>
          <a:p>
            <a:pPr marL="0" indent="0">
              <a:buNone/>
            </a:pPr>
            <a:r>
              <a:rPr lang="en-US" altLang="en-US" dirty="0"/>
              <a:t>Timing, rate, and number of cell divisions depend on: </a:t>
            </a:r>
          </a:p>
          <a:p>
            <a:pPr marL="511175" lvl="1" indent="-511175"/>
            <a:r>
              <a:rPr lang="en-US" altLang="en-US" dirty="0"/>
              <a:t>Protein growth factors</a:t>
            </a:r>
          </a:p>
          <a:p>
            <a:pPr marL="511175" lvl="1" indent="-511175"/>
            <a:r>
              <a:rPr lang="en-US" altLang="en-US" dirty="0"/>
              <a:t>Signaling molecules from outside the cell </a:t>
            </a:r>
          </a:p>
          <a:p>
            <a:pPr marL="511175" lvl="1" indent="-511175"/>
            <a:r>
              <a:rPr lang="en-US" altLang="en-US" dirty="0"/>
              <a:t>Transcription factors </a:t>
            </a:r>
            <a:r>
              <a:rPr lang="en-US" altLang="en-US" dirty="0" smtClean="0"/>
              <a:t>within</a:t>
            </a:r>
          </a:p>
        </p:txBody>
      </p:sp>
    </p:spTree>
    <p:extLst>
      <p:ext uri="{BB962C8B-B14F-4D97-AF65-F5344CB8AC3E}">
        <p14:creationId xmlns:p14="http://schemas.microsoft.com/office/powerpoint/2010/main" val="4719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Loss of Cell Cycle Control </a:t>
            </a:r>
            <a:r>
              <a:rPr lang="en-US" altLang="en-US" dirty="0" smtClean="0"/>
              <a:t>(2 </a:t>
            </a:r>
            <a:r>
              <a:rPr lang="en-US" altLang="en-US" dirty="0"/>
              <a:t>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Checkpoints control the cell cycle.</a:t>
            </a:r>
          </a:p>
          <a:p>
            <a:pPr marL="511175" lvl="1" indent="-511175"/>
            <a:r>
              <a:rPr lang="en-IN" altLang="en-US" dirty="0"/>
              <a:t>A mutation in a gene that halts or slows the cell cycle can lift the constraint, leading to inappropriate mitosis.</a:t>
            </a:r>
          </a:p>
          <a:p>
            <a:pPr marL="511175" lvl="1" indent="-511175"/>
            <a:r>
              <a:rPr lang="en-IN" altLang="en-US" dirty="0"/>
              <a:t>Failure to pause </a:t>
            </a:r>
            <a:r>
              <a:rPr lang="en-IN" altLang="en-US" dirty="0" smtClean="0"/>
              <a:t>in order </a:t>
            </a:r>
            <a:r>
              <a:rPr lang="en-IN" altLang="en-US" dirty="0"/>
              <a:t>to repair DNA can allow a mutation in an oncogene or tumor suppressor gene to persist</a:t>
            </a:r>
            <a:r>
              <a:rPr lang="en-IN" altLang="en-US" dirty="0" smtClean="0"/>
              <a:t>.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18948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Cell Cycle </a:t>
            </a:r>
            <a:r>
              <a:rPr lang="en-US" altLang="en-US" dirty="0" smtClean="0"/>
              <a:t>Control</a:t>
            </a:r>
            <a:endParaRPr lang="en-US" dirty="0"/>
          </a:p>
        </p:txBody>
      </p:sp>
      <p:pic>
        <p:nvPicPr>
          <p:cNvPr id="1026" name="Picture 2" descr="In the cell cycle, there are control points that when disturbed can result in cancer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6" y="1666875"/>
            <a:ext cx="8104909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2433225" y="5334000"/>
            <a:ext cx="4277549" cy="377851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b: © Steve </a:t>
            </a:r>
            <a:r>
              <a:rPr lang="en-US" sz="1400" dirty="0" err="1"/>
              <a:t>Gschmeissner</a:t>
            </a:r>
            <a:r>
              <a:rPr lang="en-US" sz="1400" dirty="0"/>
              <a:t>/SPL/Getty Images</a:t>
            </a:r>
          </a:p>
        </p:txBody>
      </p:sp>
    </p:spTree>
    <p:extLst>
      <p:ext uri="{BB962C8B-B14F-4D97-AF65-F5344CB8AC3E}">
        <p14:creationId xmlns:p14="http://schemas.microsoft.com/office/powerpoint/2010/main" val="21718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Cancer Sends a Cell Down a Pathway of Unrestricted Cell Division</a:t>
            </a:r>
          </a:p>
        </p:txBody>
      </p:sp>
      <p:pic>
        <p:nvPicPr>
          <p:cNvPr id="6" name="Picture 3" descr="Cancer cells either lose specialization or never specialize; they divide unceasingly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5280" y="1524258"/>
            <a:ext cx="5268668" cy="480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3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Telomeres and Telomerase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Loss of control of telomere length may also contribute to cancer.</a:t>
            </a:r>
            <a:endParaRPr lang="en-US" altLang="en-US" sz="2000" dirty="0"/>
          </a:p>
          <a:p>
            <a:pPr marL="511175" lvl="1" indent="-511175"/>
            <a:r>
              <a:rPr lang="en-IN" altLang="en-US" dirty="0"/>
              <a:t>Telomeres or chromosome tips, protect chromosomes from breaking.</a:t>
            </a:r>
          </a:p>
          <a:p>
            <a:pPr marL="1033463" lvl="2" indent="-522288">
              <a:buFont typeface="Arial" pitchFamily="34" charset="0"/>
              <a:buChar char="•"/>
            </a:pPr>
            <a:r>
              <a:rPr lang="en-IN" altLang="en-US" dirty="0"/>
              <a:t>Gametes keep telomeres long using telomerase.</a:t>
            </a:r>
          </a:p>
          <a:p>
            <a:r>
              <a:rPr lang="en-US" altLang="en-US" dirty="0"/>
              <a:t>Normal, specialized cells have telomerase turned off, limits cell division.</a:t>
            </a:r>
          </a:p>
          <a:p>
            <a:pPr marL="511175" lvl="1" indent="-511175"/>
            <a:r>
              <a:rPr lang="en-IN" altLang="en-US" dirty="0"/>
              <a:t>Cancer cells turns telomerase back on.</a:t>
            </a:r>
          </a:p>
          <a:p>
            <a:pPr marL="1033463" lvl="2" indent="-522288">
              <a:buFont typeface="Arial" pitchFamily="34" charset="0"/>
              <a:buChar char="•"/>
            </a:pPr>
            <a:r>
              <a:rPr lang="en-IN" altLang="en-US" dirty="0"/>
              <a:t>Telomeres extend, and releases the brake on rapid cell division</a:t>
            </a:r>
            <a:r>
              <a:rPr lang="en-IN" altLang="en-US" dirty="0" smtClean="0"/>
              <a:t>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47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864" y="228600"/>
            <a:ext cx="7159336" cy="1143000"/>
          </a:xfrm>
        </p:spPr>
        <p:txBody>
          <a:bodyPr>
            <a:noAutofit/>
          </a:bodyPr>
          <a:lstStyle/>
          <a:p>
            <a:r>
              <a:rPr lang="en-US" altLang="en-US" dirty="0"/>
              <a:t>Inherited vs. Sporadic </a:t>
            </a:r>
            <a:r>
              <a:rPr lang="en-US" altLang="en-US" dirty="0" smtClean="0"/>
              <a:t>Cancer (1 of 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077200" cy="43434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Cancer is genetic, and not usually inherited</a:t>
            </a:r>
          </a:p>
          <a:p>
            <a:pPr marL="0" indent="0">
              <a:buNone/>
            </a:pPr>
            <a:r>
              <a:rPr lang="en-US" altLang="en-US" b="1" dirty="0"/>
              <a:t>Germline mutations</a:t>
            </a:r>
          </a:p>
          <a:p>
            <a:pPr marL="511175" lvl="1" indent="-511175"/>
            <a:r>
              <a:rPr lang="en-US" altLang="en-US" dirty="0"/>
              <a:t>Cancer susceptibility passed on to offspring</a:t>
            </a:r>
          </a:p>
          <a:p>
            <a:pPr marL="1033463" lvl="2" indent="-522288">
              <a:buFont typeface="Arial" pitchFamily="34" charset="0"/>
              <a:buChar char="•"/>
            </a:pPr>
            <a:r>
              <a:rPr lang="en-IN" altLang="en-US" dirty="0"/>
              <a:t>Mutation is present in every cell of the individual</a:t>
            </a:r>
            <a:endParaRPr lang="en-US" altLang="en-US" dirty="0"/>
          </a:p>
          <a:p>
            <a:pPr marL="511175" lvl="1" indent="-511175"/>
            <a:r>
              <a:rPr lang="en-US" altLang="en-US" dirty="0"/>
              <a:t>Cancer develops when second somatic mutation occurs</a:t>
            </a:r>
          </a:p>
          <a:p>
            <a:pPr marL="511175" lvl="1" indent="-511175"/>
            <a:r>
              <a:rPr lang="en-IN" altLang="en-US" dirty="0"/>
              <a:t>Rare, tend to strike earlier in life than sporadic </a:t>
            </a:r>
            <a:r>
              <a:rPr lang="en-IN" altLang="en-US" dirty="0" smtClean="0"/>
              <a:t>cancers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964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91400" cy="1219200"/>
          </a:xfrm>
        </p:spPr>
        <p:txBody>
          <a:bodyPr>
            <a:noAutofit/>
          </a:bodyPr>
          <a:lstStyle/>
          <a:p>
            <a:r>
              <a:rPr lang="en-US" altLang="en-US" dirty="0"/>
              <a:t>Inherited vs. Sporadic Cancer </a:t>
            </a:r>
            <a:r>
              <a:rPr lang="en-US" altLang="en-US" dirty="0" smtClean="0"/>
              <a:t>(2 </a:t>
            </a:r>
            <a:r>
              <a:rPr lang="en-US" altLang="en-US" dirty="0"/>
              <a:t>of 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752600"/>
            <a:ext cx="7924800" cy="4267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Somatic mutations</a:t>
            </a:r>
          </a:p>
          <a:p>
            <a:pPr marL="511175" lvl="1" indent="-511175"/>
            <a:r>
              <a:rPr lang="en-US" altLang="en-US" dirty="0"/>
              <a:t>Occur sporadically in non-sex cells</a:t>
            </a:r>
          </a:p>
          <a:p>
            <a:pPr marL="511175" lvl="1" indent="-511175"/>
            <a:r>
              <a:rPr lang="en-US" altLang="en-US" dirty="0"/>
              <a:t>Result from a single dominant mutation or two recessive mutations in the same gene</a:t>
            </a:r>
          </a:p>
          <a:p>
            <a:pPr marL="511175" lvl="1" indent="-511175"/>
            <a:r>
              <a:rPr lang="en-US" altLang="en-US" dirty="0"/>
              <a:t>Cancer susceptibility not passed on to offspring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3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</a:t>
            </a:r>
            <a:r>
              <a:rPr lang="en-IN" altLang="en-US" dirty="0" smtClean="0"/>
              <a:t>Outcomes (1 of 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562100"/>
            <a:ext cx="8229600" cy="46863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IN" sz="2400" dirty="0"/>
              <a:t>List the characteristics of a cancerous tumor.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400" dirty="0"/>
              <a:t>Explain how loss of cell cycle control causes cancer.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400" dirty="0"/>
              <a:t>Explain how most cancers are not inherited, but are genetic.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400" dirty="0"/>
              <a:t>Describe cancer cells.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IN" sz="2400" dirty="0"/>
              <a:t>Explain how cancers can arise from stem cells</a:t>
            </a:r>
            <a:r>
              <a:rPr lang="en-IN" sz="2400" dirty="0" smtClean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altLang="en-US" sz="2400" dirty="0"/>
              <a:t>Distinguish between driver and passenger mutations in cancer.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IN" altLang="en-US" sz="2400" dirty="0"/>
              <a:t>Discuss how mutations in several genes drive cancer</a:t>
            </a:r>
            <a:r>
              <a:rPr lang="en-IN" altLang="en-US" sz="2400" dirty="0" smtClean="0"/>
              <a:t>.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85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Germline versus Sporadic Cancer</a:t>
            </a:r>
          </a:p>
        </p:txBody>
      </p:sp>
      <p:pic>
        <p:nvPicPr>
          <p:cNvPr id="6" name="Picture 3" descr="A germline mutation passes a mutation in the gamete to the offspring.  Sporadic mutations are in somatic cells and are not passed along.   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1608228" y="1634547"/>
            <a:ext cx="5927545" cy="461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Origin of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8229600" cy="47625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Cancer begins at the genetic and cellular levels.</a:t>
            </a:r>
          </a:p>
          <a:p>
            <a:pPr marL="0" indent="0">
              <a:buNone/>
            </a:pPr>
            <a:r>
              <a:rPr lang="en-US" altLang="en-US" dirty="0"/>
              <a:t>If not halted, cancer spreads through tissues to take over organs and organ systems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26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524000"/>
          </a:xfrm>
        </p:spPr>
        <p:txBody>
          <a:bodyPr>
            <a:noAutofit/>
          </a:bodyPr>
          <a:lstStyle/>
          <a:p>
            <a:r>
              <a:rPr lang="en-US" altLang="en-US" dirty="0"/>
              <a:t>Characteristics of Cancer </a:t>
            </a:r>
            <a:r>
              <a:rPr lang="en-US" altLang="en-US" dirty="0" smtClean="0"/>
              <a:t>Cells (1 of 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866900"/>
            <a:ext cx="7924800" cy="42291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Looks different from a normal cell</a:t>
            </a:r>
          </a:p>
          <a:p>
            <a:pPr marL="0" indent="0">
              <a:buNone/>
            </a:pPr>
            <a:r>
              <a:rPr lang="en-US" altLang="en-US" dirty="0"/>
              <a:t>Cell surface has different types and/or number of antigen</a:t>
            </a:r>
          </a:p>
          <a:p>
            <a:pPr marL="0" indent="0">
              <a:buNone/>
            </a:pPr>
            <a:r>
              <a:rPr lang="en-US" altLang="en-US" dirty="0"/>
              <a:t>Contain heritable mutations</a:t>
            </a:r>
          </a:p>
          <a:p>
            <a:pPr marL="0" indent="0">
              <a:buNone/>
            </a:pPr>
            <a:r>
              <a:rPr lang="en-US" altLang="en-US" dirty="0"/>
              <a:t>Transplantable</a:t>
            </a:r>
          </a:p>
          <a:p>
            <a:pPr marL="0" indent="0">
              <a:buNone/>
            </a:pPr>
            <a:r>
              <a:rPr lang="en-US" altLang="en-US" b="1" dirty="0"/>
              <a:t>Dedifferentiated</a:t>
            </a:r>
            <a:r>
              <a:rPr lang="en-US" altLang="en-US" dirty="0"/>
              <a:t>: Less specialized than normal cell types</a:t>
            </a:r>
          </a:p>
          <a:p>
            <a:pPr marL="0" indent="0">
              <a:buNone/>
            </a:pPr>
            <a:r>
              <a:rPr lang="en-US" altLang="en-US" dirty="0"/>
              <a:t>Unusual cell </a:t>
            </a:r>
            <a:r>
              <a:rPr lang="en-US" altLang="en-US" dirty="0" smtClean="0"/>
              <a:t>growth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107874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664" y="228600"/>
            <a:ext cx="7387936" cy="1295400"/>
          </a:xfrm>
        </p:spPr>
        <p:txBody>
          <a:bodyPr>
            <a:noAutofit/>
          </a:bodyPr>
          <a:lstStyle/>
          <a:p>
            <a:r>
              <a:rPr lang="en-US" altLang="en-US" dirty="0"/>
              <a:t>Characteristics of Cancer Cells </a:t>
            </a:r>
            <a:r>
              <a:rPr lang="en-US" altLang="en-US" dirty="0" smtClean="0"/>
              <a:t>(2 </a:t>
            </a:r>
            <a:r>
              <a:rPr lang="en-US" altLang="en-US" dirty="0"/>
              <a:t>of </a:t>
            </a:r>
            <a:r>
              <a:rPr lang="en-US" altLang="en-US" dirty="0" smtClean="0"/>
              <a:t>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05000"/>
            <a:ext cx="8001000" cy="4191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Lack contact inhibition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b="1" dirty="0"/>
              <a:t>Invasive</a:t>
            </a:r>
            <a:r>
              <a:rPr lang="en-US" altLang="en-US" dirty="0"/>
              <a:t>: Squeeze into any space available</a:t>
            </a:r>
          </a:p>
          <a:p>
            <a:pPr marL="0" indent="0">
              <a:buNone/>
            </a:pPr>
            <a:r>
              <a:rPr lang="en-IN" altLang="en-US" b="1" dirty="0"/>
              <a:t>Metastasize</a:t>
            </a:r>
            <a:r>
              <a:rPr lang="en-IN" altLang="en-US" dirty="0"/>
              <a:t>: Move to new location in body</a:t>
            </a:r>
            <a:endParaRPr lang="en-US" altLang="en-US" sz="2000" dirty="0"/>
          </a:p>
          <a:p>
            <a:pPr marL="0" indent="0">
              <a:buNone/>
            </a:pPr>
            <a:r>
              <a:rPr lang="en-US" altLang="en-US" dirty="0"/>
              <a:t>Induce </a:t>
            </a:r>
            <a:r>
              <a:rPr lang="en-US" altLang="en-US" b="1" dirty="0"/>
              <a:t>angiogenesis</a:t>
            </a:r>
            <a:r>
              <a:rPr lang="en-US" altLang="en-US" dirty="0"/>
              <a:t>:</a:t>
            </a:r>
            <a:r>
              <a:rPr lang="en-US" altLang="en-US" b="1" dirty="0"/>
              <a:t> </a:t>
            </a:r>
            <a:r>
              <a:rPr lang="en-US" altLang="en-US" dirty="0"/>
              <a:t>Formation</a:t>
            </a:r>
            <a:r>
              <a:rPr lang="en-US" altLang="en-US" b="1" dirty="0"/>
              <a:t> </a:t>
            </a:r>
            <a:r>
              <a:rPr lang="en-US" altLang="en-US" dirty="0"/>
              <a:t>of</a:t>
            </a:r>
            <a:r>
              <a:rPr lang="en-US" altLang="en-US" b="1" dirty="0"/>
              <a:t> </a:t>
            </a:r>
            <a:r>
              <a:rPr lang="en-US" altLang="en-US" dirty="0"/>
              <a:t>new capillary extensions</a:t>
            </a:r>
          </a:p>
          <a:p>
            <a:pPr marL="0" indent="0">
              <a:buNone/>
            </a:pPr>
            <a:r>
              <a:rPr lang="en-IN" altLang="en-US" dirty="0"/>
              <a:t>Secrete hormones that encourage their own growth</a:t>
            </a:r>
          </a:p>
          <a:p>
            <a:pPr marL="0" indent="0">
              <a:buNone/>
            </a:pPr>
            <a:r>
              <a:rPr lang="en-IN" altLang="en-US" dirty="0"/>
              <a:t>Aneuploid—Miss or have extra </a:t>
            </a:r>
            <a:r>
              <a:rPr lang="en-IN" altLang="en-US" dirty="0" smtClean="0"/>
              <a:t>chromosomes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2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Table 18.1 Characteristics </a:t>
            </a:r>
            <a:r>
              <a:rPr lang="en-US" dirty="0"/>
              <a:t>of Cancer </a:t>
            </a:r>
            <a:r>
              <a:rPr lang="en-US" dirty="0" smtClean="0"/>
              <a:t>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Oilier, less adherent</a:t>
            </a:r>
          </a:p>
          <a:p>
            <a:pPr marL="0" indent="0">
              <a:buNone/>
            </a:pPr>
            <a:r>
              <a:rPr lang="en-US" sz="2400" dirty="0" smtClean="0"/>
              <a:t>Loss of cell cycle control</a:t>
            </a:r>
          </a:p>
          <a:p>
            <a:pPr marL="0" indent="0">
              <a:buNone/>
            </a:pPr>
            <a:r>
              <a:rPr lang="en-US" sz="2400" dirty="0" smtClean="0"/>
              <a:t>Heritable</a:t>
            </a:r>
          </a:p>
          <a:p>
            <a:pPr marL="0" indent="0">
              <a:buNone/>
            </a:pPr>
            <a:r>
              <a:rPr lang="en-US" sz="2400" dirty="0" smtClean="0"/>
              <a:t>Transplantable</a:t>
            </a:r>
          </a:p>
          <a:p>
            <a:pPr marL="0" indent="0">
              <a:buNone/>
            </a:pPr>
            <a:r>
              <a:rPr lang="en-US" sz="2400" dirty="0" smtClean="0"/>
              <a:t>Dedifferentiated</a:t>
            </a:r>
          </a:p>
          <a:p>
            <a:pPr marL="0" indent="0">
              <a:buNone/>
            </a:pPr>
            <a:r>
              <a:rPr lang="en-US" sz="2400" dirty="0" smtClean="0"/>
              <a:t>Lack contact inhibition</a:t>
            </a:r>
          </a:p>
          <a:p>
            <a:pPr marL="0" indent="0">
              <a:buNone/>
            </a:pPr>
            <a:r>
              <a:rPr lang="en-US" sz="2400" dirty="0" smtClean="0"/>
              <a:t>Induce local blood vessel formation (angiogenesis)</a:t>
            </a:r>
          </a:p>
          <a:p>
            <a:pPr marL="0" indent="0">
              <a:buNone/>
            </a:pPr>
            <a:r>
              <a:rPr lang="en-US" sz="2400" dirty="0" smtClean="0"/>
              <a:t>Invasive</a:t>
            </a:r>
          </a:p>
          <a:p>
            <a:pPr marL="0" indent="0">
              <a:buNone/>
            </a:pPr>
            <a:r>
              <a:rPr lang="en-US" sz="2400" dirty="0" smtClean="0"/>
              <a:t>Increased mutation rate</a:t>
            </a:r>
          </a:p>
          <a:p>
            <a:pPr marL="0" indent="0">
              <a:buNone/>
            </a:pPr>
            <a:r>
              <a:rPr lang="en-US" sz="2400" dirty="0" smtClean="0"/>
              <a:t>Can spread (metastasize)</a:t>
            </a:r>
          </a:p>
        </p:txBody>
      </p:sp>
    </p:spTree>
    <p:extLst>
      <p:ext uri="{BB962C8B-B14F-4D97-AF65-F5344CB8AC3E}">
        <p14:creationId xmlns:p14="http://schemas.microsoft.com/office/powerpoint/2010/main" val="239169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Steps in the Development of </a:t>
            </a:r>
            <a:r>
              <a:rPr lang="en-US" dirty="0" smtClean="0"/>
              <a:t>Cancer (1 of 2)</a:t>
            </a:r>
            <a:endParaRPr lang="en-US" dirty="0"/>
          </a:p>
        </p:txBody>
      </p:sp>
      <p:pic>
        <p:nvPicPr>
          <p:cNvPr id="6" name="Picture 2" descr="Cancer development occurs in a sequential manner; the overriding key is that several progressive or simultaneous mutations lead to the cancer.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60" y="1735732"/>
            <a:ext cx="6355444" cy="458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Steps in the Development of Cancer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33500"/>
            <a:ext cx="8305800" cy="5067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b="1" dirty="0" smtClean="0"/>
              <a:t>Breakthrough:</a:t>
            </a:r>
            <a:r>
              <a:rPr lang="en-US" sz="2200" dirty="0" smtClean="0"/>
              <a:t> </a:t>
            </a:r>
            <a:r>
              <a:rPr lang="en-US" sz="2200" i="1" dirty="0" smtClean="0"/>
              <a:t>First driver mutation </a:t>
            </a:r>
            <a:r>
              <a:rPr lang="en-US" sz="2200" dirty="0" smtClean="0"/>
              <a:t>Cancer begins in a single cell when an oncogene is turned on or a tumor suppressor gene is turned off, lifting controls on cell division</a:t>
            </a:r>
          </a:p>
          <a:p>
            <a:pPr marL="511175" indent="-511175">
              <a:buNone/>
            </a:pPr>
            <a:r>
              <a:rPr lang="en-US" sz="2200" dirty="0" smtClean="0"/>
              <a:t>	Cancer Trigger: Inherited mutation or environmental insult that causes mutation</a:t>
            </a:r>
          </a:p>
          <a:p>
            <a:pPr marL="511175" indent="-511175">
              <a:buFont typeface="+mj-lt"/>
              <a:buAutoNum type="arabicPeriod" startAt="2"/>
            </a:pPr>
            <a:r>
              <a:rPr lang="en-US" sz="2200" b="1" dirty="0" smtClean="0"/>
              <a:t>Expansion</a:t>
            </a:r>
            <a:r>
              <a:rPr lang="en-US" sz="2200" dirty="0" smtClean="0"/>
              <a:t>: </a:t>
            </a:r>
            <a:r>
              <a:rPr lang="en-US" sz="2200" i="1" dirty="0" smtClean="0"/>
              <a:t>Second driver mutation </a:t>
            </a:r>
            <a:r>
              <a:rPr lang="en-US" sz="2200" dirty="0" smtClean="0"/>
              <a:t>Cancer cells divide more frequently and can survive in an environment with scarce nutrients, oxygen, and growth factors</a:t>
            </a:r>
          </a:p>
          <a:p>
            <a:pPr marL="511175" indent="-511175">
              <a:buFont typeface="+mj-lt"/>
              <a:buAutoNum type="arabicPeriod" startAt="2"/>
            </a:pPr>
            <a:r>
              <a:rPr lang="en-US" sz="2200" b="1" dirty="0" smtClean="0"/>
              <a:t>Invasion</a:t>
            </a:r>
            <a:r>
              <a:rPr lang="en-US" sz="2200" dirty="0" smtClean="0"/>
              <a:t>: </a:t>
            </a:r>
            <a:r>
              <a:rPr lang="en-US" sz="2200" i="1" dirty="0" smtClean="0"/>
              <a:t>Further mutations in multiple pathways </a:t>
            </a:r>
            <a:r>
              <a:rPr lang="en-US" sz="2200" dirty="0" smtClean="0"/>
              <a:t>The cancerous tumor grows and spreads locally and then attracts blood vessels and enters the bloodstream</a:t>
            </a:r>
          </a:p>
        </p:txBody>
      </p:sp>
    </p:spTree>
    <p:extLst>
      <p:ext uri="{BB962C8B-B14F-4D97-AF65-F5344CB8AC3E}">
        <p14:creationId xmlns:p14="http://schemas.microsoft.com/office/powerpoint/2010/main" val="27494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Origins of Cancer </a:t>
            </a:r>
            <a:r>
              <a:rPr lang="en-US" altLang="en-US" dirty="0" smtClean="0"/>
              <a:t>Cells (1 of 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478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Cancer can begin at the cellular level in at least four ways:</a:t>
            </a:r>
          </a:p>
          <a:p>
            <a:pPr marL="511175" lvl="1" indent="-511175"/>
            <a:r>
              <a:rPr lang="en-US" altLang="en-US" dirty="0"/>
              <a:t>Activation of stem cells that produce cancer cells</a:t>
            </a:r>
          </a:p>
          <a:p>
            <a:pPr marL="511175" lvl="1" indent="-511175"/>
            <a:r>
              <a:rPr lang="en-US" altLang="en-US" dirty="0"/>
              <a:t>Dedifferentiation</a:t>
            </a:r>
          </a:p>
          <a:p>
            <a:pPr marL="511175" lvl="1" indent="-511175"/>
            <a:r>
              <a:rPr lang="en-US" altLang="en-US" dirty="0"/>
              <a:t>Increase in proportion of a tissue that consists of stem cells or progenitor cells</a:t>
            </a:r>
          </a:p>
          <a:p>
            <a:pPr marL="511175" lvl="1" indent="-511175"/>
            <a:r>
              <a:rPr lang="en-US" altLang="en-US" dirty="0"/>
              <a:t>Faulty tissue </a:t>
            </a:r>
            <a:r>
              <a:rPr lang="en-US" altLang="en-US" dirty="0" smtClean="0"/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289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Origins of Cancer Cells </a:t>
            </a:r>
            <a:r>
              <a:rPr lang="en-US" altLang="en-US" dirty="0" smtClean="0"/>
              <a:t>(2 </a:t>
            </a:r>
            <a:r>
              <a:rPr lang="en-US" altLang="en-US" dirty="0"/>
              <a:t>of 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A cancer cell may descend from:</a:t>
            </a:r>
          </a:p>
          <a:p>
            <a:pPr marL="511175" lvl="1" indent="-511175"/>
            <a:r>
              <a:rPr lang="en-IN" altLang="en-US" dirty="0"/>
              <a:t>A stem cell that yields slightly differentiated daughter cells that retain the capacity to self-renew</a:t>
            </a:r>
          </a:p>
          <a:p>
            <a:pPr marL="511175" lvl="1" indent="-511175"/>
            <a:r>
              <a:rPr lang="en-IN" altLang="en-US" dirty="0"/>
              <a:t>A specialized cell that loses some of its features and can divide</a:t>
            </a:r>
          </a:p>
          <a:p>
            <a:pPr marL="0" indent="0">
              <a:buNone/>
            </a:pPr>
            <a:r>
              <a:rPr lang="en-IN" altLang="en-US" b="1" dirty="0"/>
              <a:t>Cancer stem cells </a:t>
            </a:r>
            <a:r>
              <a:rPr lang="en-IN" altLang="en-US" dirty="0"/>
              <a:t>produce both cancer cells and abnormal specialized cells</a:t>
            </a:r>
          </a:p>
          <a:p>
            <a:pPr marL="511175" lvl="1" indent="-511175"/>
            <a:r>
              <a:rPr lang="en-IN" altLang="en-US" dirty="0"/>
              <a:t>Found in brain, blood, and epithelium </a:t>
            </a:r>
            <a:r>
              <a:rPr lang="en-IN" altLang="en-US" dirty="0" smtClean="0"/>
              <a:t>cancers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35464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Stem Cells</a:t>
            </a:r>
          </a:p>
        </p:txBody>
      </p:sp>
      <p:pic>
        <p:nvPicPr>
          <p:cNvPr id="6" name="Picture 1" descr="Normal stem cells replicate almost indefinitely, creating normal differentiated cells. Cancer stem cells act similarly, but create abnormal cells.  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62200" y="1439824"/>
            <a:ext cx="4294909" cy="496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75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Learning Outcomes </a:t>
            </a:r>
            <a:r>
              <a:rPr lang="en-IN" altLang="en-US" dirty="0" smtClean="0"/>
              <a:t>(2 </a:t>
            </a:r>
            <a:r>
              <a:rPr lang="en-IN" altLang="en-US" dirty="0"/>
              <a:t>of </a:t>
            </a:r>
            <a:r>
              <a:rPr lang="en-IN" altLang="en-US" dirty="0" smtClean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686300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IN" altLang="en-US" sz="2400" dirty="0"/>
              <a:t>Describe what can happen to chromosomes in cancer cells.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IN" altLang="en-US" sz="2400" dirty="0"/>
              <a:t>Explain how mutations in oncogenes and tumor suppressor genes cause or increase susceptibility to cancer</a:t>
            </a:r>
            <a:r>
              <a:rPr lang="en-IN" altLang="en-US" sz="2400" dirty="0" smtClean="0"/>
              <a:t>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IN" altLang="en-US" sz="2400" dirty="0"/>
              <a:t>Discuss environmental factors that increase risk of or cause cancer.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IN" altLang="en-US" sz="2400" dirty="0"/>
              <a:t>Explain how cancer diagnosis and treatment have become more specific and increasingly based on genetics and genomics</a:t>
            </a:r>
            <a:r>
              <a:rPr lang="en-IN" altLang="en-US" sz="2400" dirty="0" smtClean="0"/>
              <a:t>.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57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Cancer by Loss of Specialization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383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Specialized cells lose some of their distinguishing features as mutations occur when they divide.</a:t>
            </a:r>
          </a:p>
          <a:p>
            <a:pPr marL="0" indent="0">
              <a:buNone/>
            </a:pPr>
            <a:r>
              <a:rPr lang="en-IN" altLang="en-US" dirty="0"/>
              <a:t>Cells may begin to express “stemness” genes that override signals to remain specialized</a:t>
            </a:r>
            <a:r>
              <a:rPr lang="en-IN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7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Dedifferentiation Reverses Specialization</a:t>
            </a:r>
            <a:endParaRPr lang="en-US" dirty="0"/>
          </a:p>
        </p:txBody>
      </p:sp>
      <p:pic>
        <p:nvPicPr>
          <p:cNvPr id="9219" name="Picture 3" descr="Mutations in a differentiated cell could reactivate latent stemness genes, giving greater capacity to divide but lose specialization.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06" y="2209800"/>
            <a:ext cx="8839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502920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Adapted from "Neurobiology: At the root of brain cancer," Michael F. Clarke, Nature 432:281-282. Macmillan Publishers Ltd, November </a:t>
            </a:r>
            <a:r>
              <a:rPr lang="en-US" sz="1400" dirty="0" smtClean="0"/>
              <a:t>18, 2004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104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Cancers from Shifting Balance</a:t>
            </a:r>
            <a:br>
              <a:rPr lang="en-US" altLang="en-US" dirty="0"/>
            </a:br>
            <a:r>
              <a:rPr lang="en-US" altLang="en-US" dirty="0"/>
              <a:t> of Cell Types in a </a:t>
            </a:r>
            <a:r>
              <a:rPr lang="en-US" altLang="en-US" dirty="0" smtClean="0"/>
              <a:t>Tissue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Loss of balance at the tissue level can occur </a:t>
            </a:r>
            <a:r>
              <a:rPr lang="en-IN" altLang="en-US" dirty="0" smtClean="0"/>
              <a:t>in </a:t>
            </a:r>
            <a:r>
              <a:rPr lang="en-IN" altLang="en-US" dirty="0" err="1" smtClean="0"/>
              <a:t>favor</a:t>
            </a:r>
            <a:r>
              <a:rPr lang="en-IN" altLang="en-US" dirty="0" smtClean="0"/>
              <a:t> </a:t>
            </a:r>
            <a:r>
              <a:rPr lang="en-IN" altLang="en-US" dirty="0"/>
              <a:t>of cells that can divide continually or frequently.</a:t>
            </a:r>
          </a:p>
          <a:p>
            <a:pPr marL="511175" lvl="1" indent="-511175"/>
            <a:r>
              <a:rPr lang="en-IN" altLang="en-US" dirty="0"/>
              <a:t>When a mutation shifts the balance to create more stem and progenitor cells, the extra cells pile up, and a tumor forms</a:t>
            </a:r>
            <a:r>
              <a:rPr lang="en-IN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186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Cancers from Shifting Balance</a:t>
            </a:r>
            <a:br>
              <a:rPr lang="en-US" altLang="en-US" dirty="0"/>
            </a:br>
            <a:r>
              <a:rPr lang="en-US" altLang="en-US" dirty="0"/>
              <a:t> of Cell Types in a Tissue </a:t>
            </a:r>
            <a:r>
              <a:rPr lang="en-US" altLang="en-US" dirty="0" smtClean="0"/>
              <a:t>(2 </a:t>
            </a:r>
            <a:r>
              <a:rPr lang="en-US" altLang="en-US" dirty="0"/>
              <a:t>of 2)</a:t>
            </a:r>
            <a:endParaRPr lang="en-US" dirty="0"/>
          </a:p>
        </p:txBody>
      </p:sp>
      <p:pic>
        <p:nvPicPr>
          <p:cNvPr id="6" name="Picture 1" descr="Mutations that render a differentiated cell the ability to quickly divide, will result in more cells that do that, thus forming an abnormal growth.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5930" y="1752600"/>
            <a:ext cx="8532140" cy="423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Uncontrolled Tissue </a:t>
            </a:r>
            <a:r>
              <a:rPr lang="en-US" altLang="en-US" dirty="0" smtClean="0"/>
              <a:t>Repair May </a:t>
            </a:r>
            <a:r>
              <a:rPr lang="en-US" altLang="en-US" dirty="0"/>
              <a:t>Cause Cancer</a:t>
            </a:r>
            <a:endParaRPr lang="en-US" dirty="0"/>
          </a:p>
        </p:txBody>
      </p:sp>
      <p:pic>
        <p:nvPicPr>
          <p:cNvPr id="6" name="Picture 3" descr="If injury is chronic, the persistent activation of stem cells to renew the tissue can veer out of control, fueling an abnormal growth.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600200"/>
            <a:ext cx="8353660" cy="474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2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Driver and Passenger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b="1" dirty="0"/>
              <a:t>Driver mutation </a:t>
            </a:r>
            <a:r>
              <a:rPr lang="en-IN" altLang="en-US" dirty="0"/>
              <a:t>provides the selective growth advantage to a cell that defines the cancerous state</a:t>
            </a:r>
          </a:p>
          <a:p>
            <a:pPr marL="511175" lvl="1" indent="-511175"/>
            <a:r>
              <a:rPr lang="en-IN" altLang="en-US" dirty="0"/>
              <a:t>Oncogenes or tumor suppressor genes which can be generated from abnormal chromosomes</a:t>
            </a:r>
          </a:p>
          <a:p>
            <a:pPr marL="0" indent="0">
              <a:buNone/>
            </a:pPr>
            <a:r>
              <a:rPr lang="en-IN" altLang="en-US" b="1" dirty="0"/>
              <a:t>Passenger mutation </a:t>
            </a:r>
            <a:r>
              <a:rPr lang="en-IN" altLang="en-US" dirty="0"/>
              <a:t>occurs in a cancer cell</a:t>
            </a:r>
          </a:p>
          <a:p>
            <a:pPr marL="511175" lvl="1" indent="-511175"/>
            <a:r>
              <a:rPr lang="en-IN" altLang="en-US" dirty="0"/>
              <a:t>Does not cause or propel the cancer’s growth or spread</a:t>
            </a:r>
          </a:p>
          <a:p>
            <a:pPr marL="511175" lvl="1" indent="-511175"/>
            <a:r>
              <a:rPr lang="en-IN" altLang="en-US" dirty="0"/>
              <a:t>Occurs in cancerous and noncancerous </a:t>
            </a:r>
            <a:r>
              <a:rPr lang="en-IN" altLang="en-US" dirty="0" smtClean="0"/>
              <a:t>cells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8892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759536" cy="1066800"/>
          </a:xfrm>
        </p:spPr>
        <p:txBody>
          <a:bodyPr/>
          <a:lstStyle/>
          <a:p>
            <a:r>
              <a:rPr lang="en-IN" altLang="en-US" dirty="0"/>
              <a:t>Driver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371600"/>
            <a:ext cx="8229600" cy="4686300"/>
          </a:xfrm>
        </p:spPr>
        <p:txBody>
          <a:bodyPr/>
          <a:lstStyle/>
          <a:p>
            <a:pPr marL="0" indent="0">
              <a:spcBef>
                <a:spcPts val="400"/>
              </a:spcBef>
              <a:buNone/>
            </a:pPr>
            <a:r>
              <a:rPr lang="en-IN" altLang="en-US" dirty="0"/>
              <a:t>Cumulative effect</a:t>
            </a:r>
          </a:p>
          <a:p>
            <a:pPr marL="511175" lvl="1" indent="-511175">
              <a:spcBef>
                <a:spcPts val="400"/>
              </a:spcBef>
            </a:pPr>
            <a:r>
              <a:rPr lang="en-IN" altLang="en-US" dirty="0"/>
              <a:t>“Gatekeeper” enables a normal epithelial to divide slightly faster than others</a:t>
            </a:r>
          </a:p>
          <a:p>
            <a:pPr marL="1033463" lvl="2" indent="-522288">
              <a:spcBef>
                <a:spcPts val="400"/>
              </a:spcBef>
              <a:buFont typeface="Arial" pitchFamily="34" charset="0"/>
              <a:buChar char="•"/>
            </a:pPr>
            <a:r>
              <a:rPr lang="en-IN" altLang="en-US" dirty="0"/>
              <a:t>Clone of faster-dividing cells gradually accumulates</a:t>
            </a:r>
          </a:p>
          <a:p>
            <a:pPr marL="511175" lvl="1" indent="-511175">
              <a:spcBef>
                <a:spcPts val="400"/>
              </a:spcBef>
            </a:pPr>
            <a:r>
              <a:rPr lang="en-IN" altLang="en-US" dirty="0"/>
              <a:t>Second mutation boosts the division rate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IN" altLang="en-US" dirty="0"/>
              <a:t>Driver mutations can be identified by:</a:t>
            </a:r>
          </a:p>
          <a:p>
            <a:pPr marL="511175" lvl="1" indent="-511175">
              <a:spcBef>
                <a:spcPts val="400"/>
              </a:spcBef>
            </a:pPr>
            <a:r>
              <a:rPr lang="en-IN" altLang="en-US" dirty="0"/>
              <a:t>Comparing mutations in tumor cells from people at different stages of the same cancer</a:t>
            </a:r>
          </a:p>
          <a:p>
            <a:pPr marL="511175" lvl="1" indent="-511175">
              <a:spcBef>
                <a:spcPts val="400"/>
              </a:spcBef>
            </a:pPr>
            <a:r>
              <a:rPr lang="en-IN" altLang="en-US" dirty="0"/>
              <a:t>Studying cancer cells of patients who respond to a drug and then </a:t>
            </a:r>
            <a:r>
              <a:rPr lang="en-IN" altLang="en-US" dirty="0" smtClean="0"/>
              <a:t>relapse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5708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Evolution of a </a:t>
            </a:r>
            <a:r>
              <a:rPr lang="en-IN" altLang="en-US" dirty="0" smtClean="0"/>
              <a:t>Cancer (1 of 2)</a:t>
            </a:r>
            <a:endParaRPr lang="en-US" dirty="0"/>
          </a:p>
        </p:txBody>
      </p:sp>
      <p:pic>
        <p:nvPicPr>
          <p:cNvPr id="6" name="Picture 4" descr="The evolution of cancer cell mutations in an individual may follow a linear pattern. &#10;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33400" y="1890098"/>
            <a:ext cx="8077200" cy="28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9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228600"/>
            <a:ext cx="8835736" cy="914400"/>
          </a:xfrm>
        </p:spPr>
        <p:txBody>
          <a:bodyPr/>
          <a:lstStyle/>
          <a:p>
            <a:r>
              <a:rPr lang="en-IN" altLang="en-US" dirty="0"/>
              <a:t>Evolution of a </a:t>
            </a:r>
            <a:r>
              <a:rPr lang="en-IN" altLang="en-US" dirty="0" smtClean="0"/>
              <a:t>Cancer (2 of 2)</a:t>
            </a:r>
            <a:endParaRPr lang="en-US" dirty="0"/>
          </a:p>
        </p:txBody>
      </p:sp>
      <p:pic>
        <p:nvPicPr>
          <p:cNvPr id="6" name="Picture 4" descr="The evolution of cancer cell mutations in an individual may follow a branched pattern.  &#10;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7111" y="1525853"/>
            <a:ext cx="3602180" cy="4798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0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52400"/>
            <a:ext cx="8835736" cy="1066800"/>
          </a:xfrm>
        </p:spPr>
        <p:txBody>
          <a:bodyPr/>
          <a:lstStyle/>
          <a:p>
            <a:r>
              <a:rPr lang="en-US" altLang="en-US" dirty="0"/>
              <a:t>Oncogenes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/>
              <a:t>Proto-oncogenes </a:t>
            </a:r>
            <a:r>
              <a:rPr lang="en-US" altLang="en-US" dirty="0"/>
              <a:t>are genes that promote cell division</a:t>
            </a:r>
          </a:p>
          <a:p>
            <a:pPr marL="511175" lvl="1" indent="-511175"/>
            <a:r>
              <a:rPr lang="en-US" altLang="en-US" dirty="0"/>
              <a:t>Expression at the wrong time of development or place in the body leads them to function as oncogenes</a:t>
            </a:r>
          </a:p>
          <a:p>
            <a:pPr marL="0" indent="0">
              <a:buNone/>
            </a:pPr>
            <a:r>
              <a:rPr lang="en-IN" altLang="en-US" dirty="0"/>
              <a:t>Activation is associated with:</a:t>
            </a:r>
          </a:p>
          <a:p>
            <a:pPr marL="511175" lvl="1" indent="-511175"/>
            <a:r>
              <a:rPr lang="en-IN" altLang="en-US" dirty="0"/>
              <a:t>Point mutation </a:t>
            </a:r>
          </a:p>
          <a:p>
            <a:pPr marL="511175" lvl="1" indent="-511175"/>
            <a:r>
              <a:rPr lang="en-IN" altLang="en-US" dirty="0"/>
              <a:t>Chromosomal translocation</a:t>
            </a:r>
          </a:p>
          <a:p>
            <a:pPr marL="511175" lvl="1" indent="-511175"/>
            <a:r>
              <a:rPr lang="en-IN" altLang="en-US" dirty="0"/>
              <a:t>Inversion </a:t>
            </a:r>
          </a:p>
          <a:p>
            <a:pPr marL="0" indent="0">
              <a:buNone/>
            </a:pPr>
            <a:r>
              <a:rPr lang="en-IN" altLang="en-US" dirty="0"/>
              <a:t>Activation causes a </a:t>
            </a:r>
            <a:r>
              <a:rPr lang="en-IN" altLang="en-US" dirty="0" smtClean="0"/>
              <a:t>gain-of-function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7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6101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Cancer is an abnormal growth that invades and spreads.</a:t>
            </a:r>
          </a:p>
          <a:p>
            <a:pPr marL="0" indent="0">
              <a:buNone/>
            </a:pPr>
            <a:r>
              <a:rPr lang="en-IN" altLang="en-US" b="1" dirty="0"/>
              <a:t>One in three people develop cancer</a:t>
            </a:r>
            <a:r>
              <a:rPr lang="en-IN" altLang="en-US" dirty="0"/>
              <a:t>.</a:t>
            </a:r>
          </a:p>
          <a:p>
            <a:pPr marL="0" indent="0">
              <a:buNone/>
            </a:pPr>
            <a:r>
              <a:rPr lang="en-IN" altLang="en-US" dirty="0"/>
              <a:t>Derangement of cell cycle is caused by inherited cancer susceptibility genes, or, from an environmental exposure.</a:t>
            </a:r>
          </a:p>
          <a:p>
            <a:pPr marL="0" indent="0">
              <a:buNone/>
            </a:pPr>
            <a:r>
              <a:rPr lang="en-IN" altLang="en-US" dirty="0"/>
              <a:t>Researchers have sequenced the genomes of tumors to understand genetic changes that cause and accompany a cancer</a:t>
            </a:r>
            <a:r>
              <a:rPr lang="en-IN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796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Oncogenes: Overexpression of a Normal </a:t>
            </a:r>
            <a:r>
              <a:rPr lang="en-US" altLang="en-US" dirty="0" smtClean="0"/>
              <a:t>Function (1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Viruses integrated next to a proto-oncogene can cause rapid transcription when the virus is transcribed.</a:t>
            </a:r>
          </a:p>
          <a:p>
            <a:pPr marL="511175" lvl="1" indent="-511175"/>
            <a:r>
              <a:rPr lang="en-IN" altLang="en-US" dirty="0"/>
              <a:t>Increased production of oncogene encoded protein switches on genes that promote mitosis, triggers changes.</a:t>
            </a:r>
            <a:endParaRPr lang="en-US" altLang="en-US" dirty="0"/>
          </a:p>
          <a:p>
            <a:pPr marL="0" indent="0">
              <a:buNone/>
            </a:pPr>
            <a:r>
              <a:rPr lang="en-IN" altLang="en-US" dirty="0"/>
              <a:t>Proto-oncogene may be activated when it is moved next to an actively transcribed gene.</a:t>
            </a:r>
          </a:p>
          <a:p>
            <a:pPr marL="511175" lvl="1" indent="-511175"/>
            <a:r>
              <a:rPr lang="en-IN" altLang="en-US" dirty="0"/>
              <a:t>Gland synthesizes the hormone, oncogene is expressed. </a:t>
            </a:r>
            <a:endParaRPr lang="en-I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2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dirty="0"/>
              <a:t>Oncogenes: Overexpression of a Normal Function </a:t>
            </a:r>
            <a:r>
              <a:rPr lang="en-US" altLang="en-US" dirty="0" smtClean="0"/>
              <a:t>(2 </a:t>
            </a:r>
            <a:r>
              <a:rPr lang="en-US" altLang="en-US" dirty="0"/>
              <a:t>of </a:t>
            </a:r>
            <a:r>
              <a:rPr lang="en-US" altLang="en-US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383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Examples: </a:t>
            </a:r>
            <a:r>
              <a:rPr lang="en-IN" altLang="en-US" dirty="0"/>
              <a:t>Cervical cancer and anal cancer following HPV infection, and </a:t>
            </a:r>
            <a:r>
              <a:rPr lang="en-US" altLang="en-US" dirty="0"/>
              <a:t>Burkitt lymphoma</a:t>
            </a:r>
          </a:p>
          <a:p>
            <a:pPr marL="511175" lvl="1" indent="-511175"/>
            <a:r>
              <a:rPr lang="en-US" altLang="en-US" dirty="0"/>
              <a:t>Translocation or inversion places a </a:t>
            </a:r>
            <a:r>
              <a:rPr lang="en-US" altLang="en-US" dirty="0" smtClean="0"/>
              <a:t>proto-oncogene </a:t>
            </a:r>
            <a:r>
              <a:rPr lang="en-US" altLang="en-US" dirty="0"/>
              <a:t>next to an antibody </a:t>
            </a:r>
            <a:r>
              <a:rPr lang="en-US" altLang="en-US" dirty="0" smtClean="0"/>
              <a:t>gene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17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Oncogenes: Overexpression of a Normal Function </a:t>
            </a:r>
            <a:r>
              <a:rPr lang="en-US" dirty="0" smtClean="0"/>
              <a:t>(3 of 4)</a:t>
            </a:r>
            <a:endParaRPr lang="en-US" dirty="0"/>
          </a:p>
        </p:txBody>
      </p:sp>
      <p:pic>
        <p:nvPicPr>
          <p:cNvPr id="6" name="Picture 2" descr="In Burkitt lymphoma, a proto-oncogene on chromosome 8 moves to chromosome 14, next to a highly expressed antibody gene. 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905750" cy="355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6"/>
          <p:cNvSpPr>
            <a:spLocks noGrp="1"/>
          </p:cNvSpPr>
          <p:nvPr>
            <p:ph sz="quarter" idx="10"/>
          </p:nvPr>
        </p:nvSpPr>
        <p:spPr>
          <a:xfrm>
            <a:off x="424543" y="5334000"/>
            <a:ext cx="8229600" cy="10287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a: Adapted from "Tissue repair and stem cell renewal in carcinogenesis," Philip A. </a:t>
            </a:r>
            <a:r>
              <a:rPr lang="en-US" sz="1400" dirty="0" err="1" smtClean="0"/>
              <a:t>Beachy</a:t>
            </a:r>
            <a:r>
              <a:rPr lang="en-US" sz="1400" dirty="0"/>
              <a:t>, Sunil S. </a:t>
            </a:r>
            <a:r>
              <a:rPr lang="en-US" sz="1400" dirty="0" err="1"/>
              <a:t>Karhadkar</a:t>
            </a:r>
            <a:r>
              <a:rPr lang="en-US" sz="1400" dirty="0"/>
              <a:t>, and David M. Berman</a:t>
            </a:r>
            <a:r>
              <a:rPr lang="en-US" sz="1400" dirty="0" smtClean="0"/>
              <a:t>, Nature 432:324-331. Macmillan Publishers Ltd, 2004</a:t>
            </a:r>
          </a:p>
        </p:txBody>
      </p:sp>
    </p:spTree>
    <p:extLst>
      <p:ext uri="{BB962C8B-B14F-4D97-AF65-F5344CB8AC3E}">
        <p14:creationId xmlns:p14="http://schemas.microsoft.com/office/powerpoint/2010/main" val="247956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Oncogenes: Overexpression of a Normal Function </a:t>
            </a:r>
            <a:r>
              <a:rPr lang="en-US" dirty="0" smtClean="0"/>
              <a:t>(4 of 4)</a:t>
            </a:r>
            <a:endParaRPr lang="en-US" dirty="0"/>
          </a:p>
        </p:txBody>
      </p:sp>
      <p:sp>
        <p:nvSpPr>
          <p:cNvPr id="11" name="Content Placeholder 6"/>
          <p:cNvSpPr>
            <a:spLocks noGrp="1"/>
          </p:cNvSpPr>
          <p:nvPr>
            <p:ph sz="quarter" idx="10"/>
          </p:nvPr>
        </p:nvSpPr>
        <p:spPr>
          <a:xfrm>
            <a:off x="1905000" y="5867400"/>
            <a:ext cx="5410200" cy="406528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b: Source: Centers for Disease Control and Prevention</a:t>
            </a:r>
          </a:p>
        </p:txBody>
      </p:sp>
      <p:pic>
        <p:nvPicPr>
          <p:cNvPr id="2050" name="Picture 2" descr="Burkitt lymphoma typically affects the jaw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85" y="1729052"/>
            <a:ext cx="6401615" cy="4101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Fusion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8229600" cy="47625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Oncogenes are activated when a proto-oncogene moves next to another gene.</a:t>
            </a:r>
          </a:p>
          <a:p>
            <a:pPr marL="0" indent="0">
              <a:buNone/>
            </a:pPr>
            <a:r>
              <a:rPr lang="en-US" altLang="en-US" dirty="0"/>
              <a:t>The gene pair is transcribed together.</a:t>
            </a:r>
          </a:p>
          <a:p>
            <a:pPr marL="0" indent="0">
              <a:buNone/>
            </a:pPr>
            <a:r>
              <a:rPr lang="en-US" altLang="en-US" dirty="0"/>
              <a:t>The double gene product is a </a:t>
            </a:r>
            <a:r>
              <a:rPr lang="en-US" altLang="en-US" b="1" dirty="0"/>
              <a:t>fusion protein.</a:t>
            </a:r>
          </a:p>
          <a:p>
            <a:pPr marL="511175" lvl="1" indent="-511175"/>
            <a:r>
              <a:rPr lang="en-US" altLang="en-US" dirty="0"/>
              <a:t>It activates or lifts control of cell division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59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88136" cy="1219200"/>
          </a:xfrm>
        </p:spPr>
        <p:txBody>
          <a:bodyPr>
            <a:noAutofit/>
          </a:bodyPr>
          <a:lstStyle/>
          <a:p>
            <a:r>
              <a:rPr lang="en-US" altLang="en-US" dirty="0"/>
              <a:t>Chronic Myelogenous Leukemia </a:t>
            </a:r>
            <a:r>
              <a:rPr lang="en-US" altLang="en-US" dirty="0" smtClean="0"/>
              <a:t>(CML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447800"/>
            <a:ext cx="8458200" cy="4648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Most patients have a </a:t>
            </a:r>
            <a:r>
              <a:rPr lang="en-US" altLang="en-US" dirty="0" err="1"/>
              <a:t>translocated</a:t>
            </a:r>
            <a:r>
              <a:rPr lang="en-US" altLang="en-US" dirty="0"/>
              <a:t> Philadelphia chromosome (tip of 9 on 22).</a:t>
            </a:r>
          </a:p>
          <a:p>
            <a:pPr marL="0" indent="0">
              <a:buNone/>
            </a:pPr>
            <a:r>
              <a:rPr lang="en-US" altLang="en-US" i="1" dirty="0" err="1"/>
              <a:t>Abl</a:t>
            </a:r>
            <a:r>
              <a:rPr lang="en-US" altLang="en-US" dirty="0"/>
              <a:t> (chromosome 9) and </a:t>
            </a:r>
            <a:r>
              <a:rPr lang="en-US" altLang="en-US" i="1" dirty="0" err="1"/>
              <a:t>bcr</a:t>
            </a:r>
            <a:r>
              <a:rPr lang="en-US" altLang="en-US" i="1" dirty="0"/>
              <a:t> </a:t>
            </a:r>
            <a:r>
              <a:rPr lang="en-US" altLang="en-US" dirty="0"/>
              <a:t>(chromosome 22) genes produce a fusion protein.</a:t>
            </a:r>
          </a:p>
          <a:p>
            <a:pPr marL="0" indent="0">
              <a:buNone/>
            </a:pPr>
            <a:r>
              <a:rPr lang="en-US" altLang="en-US" dirty="0"/>
              <a:t>BCR-ABL </a:t>
            </a:r>
            <a:r>
              <a:rPr lang="en-US" altLang="en-US" dirty="0" err="1"/>
              <a:t>oncoprotein</a:t>
            </a:r>
            <a:r>
              <a:rPr lang="en-US" altLang="en-US" dirty="0"/>
              <a:t> is a tyrosine kinase that excessively stimulates cell division. </a:t>
            </a:r>
          </a:p>
          <a:p>
            <a:pPr marL="0" indent="0">
              <a:buNone/>
            </a:pPr>
            <a:r>
              <a:rPr lang="en-US" altLang="en-US" dirty="0"/>
              <a:t>Understanding cellular changes allowed development of new drug, </a:t>
            </a:r>
            <a:r>
              <a:rPr lang="en-US" altLang="en-US" dirty="0" err="1"/>
              <a:t>Gleevec</a:t>
            </a:r>
            <a:r>
              <a:rPr lang="en-US" altLang="en-US" dirty="0"/>
              <a:t>, for treatment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16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HER2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371600"/>
            <a:ext cx="8229600" cy="47625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Product of an oncogene</a:t>
            </a:r>
          </a:p>
          <a:p>
            <a:pPr marL="0" indent="0">
              <a:buNone/>
            </a:pPr>
            <a:r>
              <a:rPr lang="en-US" altLang="en-US" dirty="0"/>
              <a:t>Excessive levels in approximately 25% of breast cancer patients</a:t>
            </a:r>
          </a:p>
          <a:p>
            <a:pPr marL="0" indent="0">
              <a:buNone/>
            </a:pPr>
            <a:r>
              <a:rPr lang="en-US" altLang="en-US" dirty="0"/>
              <a:t>Receptors of epidermal growth factor</a:t>
            </a:r>
          </a:p>
          <a:p>
            <a:pPr marL="0" indent="0">
              <a:buNone/>
            </a:pPr>
            <a:r>
              <a:rPr lang="en-IN" altLang="en-US" dirty="0"/>
              <a:t>Tyrosine kinase receptors send too many signals to divide</a:t>
            </a:r>
          </a:p>
          <a:p>
            <a:pPr marL="0" indent="0">
              <a:buNone/>
            </a:pPr>
            <a:r>
              <a:rPr lang="en-US" altLang="en-US" dirty="0"/>
              <a:t>Monoclonal antibody drug, Herceptin, binds to receptors, blocking signal to </a:t>
            </a:r>
            <a:r>
              <a:rPr lang="en-US" altLang="en-US" dirty="0" smtClean="0"/>
              <a:t>divide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3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Tumor Suppressor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8229600" cy="47625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Cancer can be caused by </a:t>
            </a:r>
            <a:r>
              <a:rPr lang="en-IN" altLang="en-US" dirty="0"/>
              <a:t>loss or silencing of a tumor suppressor gene</a:t>
            </a:r>
          </a:p>
          <a:p>
            <a:pPr marL="511175" lvl="1" indent="-511175"/>
            <a:r>
              <a:rPr lang="en-IN" altLang="en-US" dirty="0"/>
              <a:t>Inhibits expression of genes involved in all of the activities that turn a cell cancerous</a:t>
            </a:r>
          </a:p>
          <a:p>
            <a:pPr marL="0" indent="0">
              <a:buNone/>
            </a:pPr>
            <a:r>
              <a:rPr lang="en-IN" altLang="en-US" dirty="0"/>
              <a:t>Example—</a:t>
            </a:r>
            <a:r>
              <a:rPr lang="en-IN" altLang="en-US" dirty="0" err="1"/>
              <a:t>Wilm’s</a:t>
            </a:r>
            <a:r>
              <a:rPr lang="en-IN" altLang="en-US" dirty="0"/>
              <a:t> tumor</a:t>
            </a:r>
          </a:p>
          <a:p>
            <a:pPr marL="511175" lvl="1" indent="-511175"/>
            <a:r>
              <a:rPr lang="en-IN" altLang="en-US" dirty="0"/>
              <a:t>Gene that halts mitosis in the rapidly developing kidney tubules in the </a:t>
            </a:r>
            <a:r>
              <a:rPr lang="en-IN" altLang="en-US" dirty="0" err="1"/>
              <a:t>fetus</a:t>
            </a:r>
            <a:r>
              <a:rPr lang="en-IN" altLang="en-US" dirty="0"/>
              <a:t> is </a:t>
            </a:r>
            <a:r>
              <a:rPr lang="en-IN" altLang="en-US" dirty="0" smtClean="0"/>
              <a:t>absent</a:t>
            </a:r>
          </a:p>
        </p:txBody>
      </p:sp>
    </p:spTree>
    <p:extLst>
      <p:ext uri="{BB962C8B-B14F-4D97-AF65-F5344CB8AC3E}">
        <p14:creationId xmlns:p14="http://schemas.microsoft.com/office/powerpoint/2010/main" val="23133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Retinoblastoma (RB</a:t>
            </a:r>
            <a:r>
              <a:rPr lang="en-US" altLang="en-US" dirty="0" smtClean="0"/>
              <a:t>)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A rare childhood eye tumor</a:t>
            </a:r>
          </a:p>
          <a:p>
            <a:pPr marL="0" indent="0">
              <a:buNone/>
            </a:pPr>
            <a:r>
              <a:rPr lang="en-IN" altLang="en-US" dirty="0"/>
              <a:t>Inherited retinoblastoma requires two point mutations or deletions</a:t>
            </a:r>
          </a:p>
          <a:p>
            <a:pPr marL="511175" lvl="1" indent="-511175"/>
            <a:r>
              <a:rPr lang="en-IN" altLang="en-US" dirty="0"/>
              <a:t>Germline and somatic</a:t>
            </a:r>
          </a:p>
          <a:p>
            <a:pPr marL="0" indent="0">
              <a:buNone/>
            </a:pPr>
            <a:r>
              <a:rPr lang="en-IN" altLang="en-US" dirty="0"/>
              <a:t>In sporadic cases, two somatic mutations occur, one on each copy of chromosome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Retinoblastoma (RB</a:t>
            </a:r>
            <a:r>
              <a:rPr lang="en-US" altLang="en-US" dirty="0" smtClean="0"/>
              <a:t>) (2 of 3)</a:t>
            </a:r>
            <a:endParaRPr lang="en-US" dirty="0"/>
          </a:p>
        </p:txBody>
      </p:sp>
      <p:pic>
        <p:nvPicPr>
          <p:cNvPr id="3075" name="Picture 3" descr="Retinoblastoma type 1 is due to a mutation in a tumor suppressor gene. 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715" y="1524000"/>
            <a:ext cx="6423471" cy="403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3141025" y="5638800"/>
            <a:ext cx="2878775" cy="348343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© Science Source</a:t>
            </a:r>
          </a:p>
        </p:txBody>
      </p:sp>
    </p:spTree>
    <p:extLst>
      <p:ext uri="{BB962C8B-B14F-4D97-AF65-F5344CB8AC3E}">
        <p14:creationId xmlns:p14="http://schemas.microsoft.com/office/powerpoint/2010/main" val="255394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/>
              <a:t>Introduction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Cellular pathways affected by cancer causing gene mutations </a:t>
            </a:r>
          </a:p>
          <a:p>
            <a:pPr marL="511175" lvl="1" indent="-511175"/>
            <a:r>
              <a:rPr lang="en-IN" altLang="en-US" dirty="0"/>
              <a:t>Cell fate—Differentiation</a:t>
            </a:r>
          </a:p>
          <a:p>
            <a:pPr marL="511175" lvl="1" indent="-511175"/>
            <a:r>
              <a:rPr lang="en-IN" altLang="en-US" dirty="0"/>
              <a:t>Cell survival—Oxygen availability and preventing apoptosis</a:t>
            </a:r>
          </a:p>
          <a:p>
            <a:pPr marL="511175" lvl="1" indent="-511175"/>
            <a:r>
              <a:rPr lang="en-IN" altLang="en-US" dirty="0"/>
              <a:t>Genome maintenance—Abilities to survive in the presence of reactive oxygen species and </a:t>
            </a:r>
            <a:r>
              <a:rPr lang="en-IN" altLang="en-US" dirty="0" smtClean="0"/>
              <a:t>toxins</a:t>
            </a:r>
          </a:p>
          <a:p>
            <a:pPr marL="0" indent="0">
              <a:buNone/>
            </a:pPr>
            <a:r>
              <a:rPr lang="en-IN" altLang="en-US" dirty="0"/>
              <a:t>Specialized cells must follow a schedule of mitosis.</a:t>
            </a:r>
          </a:p>
          <a:p>
            <a:pPr marL="511175" lvl="1" indent="-511175"/>
            <a:r>
              <a:rPr lang="en-US" altLang="en-US" dirty="0"/>
              <a:t>If a cell escapes normal control over its division rate, it forms a growth called a </a:t>
            </a:r>
            <a:r>
              <a:rPr lang="en-US" altLang="en-US" b="1" dirty="0"/>
              <a:t>tumor</a:t>
            </a:r>
            <a:r>
              <a:rPr lang="en-US" altLang="en-US" b="1" dirty="0" smtClean="0"/>
              <a:t>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1186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Retinoblastoma (RB</a:t>
            </a:r>
            <a:r>
              <a:rPr lang="en-US" altLang="en-US" dirty="0" smtClean="0"/>
              <a:t>)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6002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Study of RB was the origin of the “two-hit” hypothesis of cancer causation.</a:t>
            </a:r>
          </a:p>
          <a:p>
            <a:pPr marL="511175" lvl="1" indent="-511175"/>
            <a:r>
              <a:rPr lang="en-IN" altLang="en-US" dirty="0"/>
              <a:t>Two mutations or deletions are required. </a:t>
            </a:r>
          </a:p>
          <a:p>
            <a:pPr marL="1033463" lvl="2" indent="-522288">
              <a:buFont typeface="Arial" pitchFamily="34" charset="0"/>
              <a:buChar char="•"/>
            </a:pPr>
            <a:r>
              <a:rPr lang="en-IN" altLang="en-US" dirty="0"/>
              <a:t>One in each copy of the RB gene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The RB protein binds transcription factors so that they cannot activate genes that carry out mitosis.</a:t>
            </a:r>
          </a:p>
          <a:p>
            <a:pPr marL="511175" lvl="1" indent="-511175"/>
            <a:r>
              <a:rPr lang="en-US" altLang="en-US" dirty="0"/>
              <a:t>Normally halts the cell cycle at </a:t>
            </a:r>
            <a:r>
              <a:rPr lang="en-US" altLang="en-US" dirty="0" smtClean="0"/>
              <a:t>G</a:t>
            </a:r>
            <a:r>
              <a:rPr lang="en-US" altLang="en-US" baseline="-25000" dirty="0" smtClean="0"/>
              <a:t>1</a:t>
            </a:r>
            <a:endParaRPr lang="en-US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5124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p53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Determines if a cell </a:t>
            </a:r>
            <a:r>
              <a:rPr lang="en-IN" altLang="en-US" dirty="0"/>
              <a:t>repairs DNA replication errors or dies by apoptosis</a:t>
            </a:r>
          </a:p>
          <a:p>
            <a:pPr marL="0" indent="0">
              <a:buNone/>
            </a:pPr>
            <a:r>
              <a:rPr lang="en-US" altLang="en-US" dirty="0"/>
              <a:t>More than 50% of human cancers involve an abnormal </a:t>
            </a:r>
            <a:r>
              <a:rPr lang="en-US" altLang="en-US" i="1" dirty="0"/>
              <a:t>p53</a:t>
            </a:r>
            <a:r>
              <a:rPr lang="en-US" altLang="en-US" dirty="0"/>
              <a:t> gene</a:t>
            </a:r>
          </a:p>
          <a:p>
            <a:pPr marL="0" indent="0">
              <a:buNone/>
            </a:pPr>
            <a:r>
              <a:rPr lang="en-IN" altLang="en-US" dirty="0"/>
              <a:t>Mutations occur only in somatic cells</a:t>
            </a:r>
            <a:endParaRPr lang="en-US" altLang="en-US" dirty="0"/>
          </a:p>
          <a:p>
            <a:pPr marL="0" indent="0">
              <a:buNone/>
            </a:pPr>
            <a:r>
              <a:rPr lang="it-IT" altLang="en-US" dirty="0"/>
              <a:t>Li-Fraumeni </a:t>
            </a:r>
            <a:r>
              <a:rPr lang="en-IN" altLang="en-US" dirty="0"/>
              <a:t>syndrome</a:t>
            </a:r>
          </a:p>
          <a:p>
            <a:pPr marL="511175" lvl="1" indent="-511175"/>
            <a:r>
              <a:rPr lang="en-IN" altLang="en-US" dirty="0"/>
              <a:t>Family members have a very high risk of developing </a:t>
            </a:r>
            <a:r>
              <a:rPr lang="en-IN" altLang="en-US" dirty="0" smtClean="0"/>
              <a:t>cancer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17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i="1" dirty="0"/>
              <a:t>p53</a:t>
            </a:r>
            <a:r>
              <a:rPr lang="en-US" dirty="0"/>
              <a:t> Cancers Reflect Environmental Insults</a:t>
            </a:r>
          </a:p>
        </p:txBody>
      </p:sp>
      <p:pic>
        <p:nvPicPr>
          <p:cNvPr id="6" name="Picture 3" descr="The p53 cancers reflect environmental insults. The environment triggers mutations or changes in gene expression that lead to cancer. &#10;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1292" y="1594976"/>
            <a:ext cx="5941417" cy="464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1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Breast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6002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Two main forms:</a:t>
            </a:r>
          </a:p>
          <a:p>
            <a:pPr marL="511175" lvl="1" indent="-511175"/>
            <a:r>
              <a:rPr lang="en-US" altLang="en-US" dirty="0"/>
              <a:t>Familial form: A germline mutation is inherited and then a somatic mutation occurs in a breast cell </a:t>
            </a:r>
          </a:p>
          <a:p>
            <a:pPr marL="511175" lvl="1" indent="-511175"/>
            <a:r>
              <a:rPr lang="en-US" altLang="en-US" dirty="0"/>
              <a:t>Sporadic form: Two somatic mutations affect the same cell</a:t>
            </a:r>
          </a:p>
          <a:p>
            <a:pPr marL="0" indent="0">
              <a:buNone/>
            </a:pPr>
            <a:r>
              <a:rPr lang="en-US" altLang="en-US" dirty="0"/>
              <a:t>Mutations in many genes can cause </a:t>
            </a:r>
            <a:r>
              <a:rPr lang="en-US" altLang="en-US" dirty="0" smtClean="0"/>
              <a:t>cancer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84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BRCA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 two major breast-cancer susceptibility genes are </a:t>
            </a:r>
            <a:r>
              <a:rPr lang="en-US" altLang="en-US" i="1" dirty="0"/>
              <a:t>BRCA1</a:t>
            </a:r>
            <a:r>
              <a:rPr lang="en-US" altLang="en-US" dirty="0"/>
              <a:t> and </a:t>
            </a:r>
            <a:r>
              <a:rPr lang="en-US" altLang="en-US" i="1" dirty="0"/>
              <a:t>BRCA2.</a:t>
            </a:r>
          </a:p>
          <a:p>
            <a:pPr marL="511175" lvl="1" indent="-511175"/>
            <a:r>
              <a:rPr lang="en-IN" altLang="en-US" i="1" dirty="0"/>
              <a:t>BRCA1</a:t>
            </a:r>
            <a:r>
              <a:rPr lang="en-IN" altLang="en-US" dirty="0"/>
              <a:t> encodes a protein that interacts with other proteins that counter DNA damage.</a:t>
            </a:r>
          </a:p>
          <a:p>
            <a:pPr marL="511175" lvl="1" indent="-511175"/>
            <a:r>
              <a:rPr lang="en-IN" altLang="en-US" i="1" dirty="0"/>
              <a:t>BRCA2</a:t>
            </a:r>
            <a:r>
              <a:rPr lang="en-IN" altLang="en-US" dirty="0"/>
              <a:t> mutation increases the risk of developing colon, kidney, prostate, pancreas, gallbladder, skin, or stomach cancer.</a:t>
            </a:r>
          </a:p>
          <a:p>
            <a:pPr marL="0" indent="0">
              <a:buNone/>
            </a:pPr>
            <a:r>
              <a:rPr lang="en-US" altLang="en-US" dirty="0"/>
              <a:t>Mutations in these genes have different incidences in different populations. </a:t>
            </a:r>
          </a:p>
        </p:txBody>
      </p:sp>
    </p:spTree>
    <p:extLst>
      <p:ext uri="{BB962C8B-B14F-4D97-AF65-F5344CB8AC3E}">
        <p14:creationId xmlns:p14="http://schemas.microsoft.com/office/powerpoint/2010/main" val="410127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altLang="en-US" i="1" dirty="0"/>
              <a:t>BRCA1</a:t>
            </a:r>
            <a:r>
              <a:rPr lang="en-IN" altLang="en-US" dirty="0"/>
              <a:t> Controls Cellular Defense Mechanisms</a:t>
            </a:r>
            <a:endParaRPr lang="en-US" dirty="0"/>
          </a:p>
        </p:txBody>
      </p:sp>
      <p:pic>
        <p:nvPicPr>
          <p:cNvPr id="3074" name="Picture 2" descr="Inheriting a BRCA1 mutation increases susceptibility to several cancers, such as breast, ovary, cervix, uterine tubes, uterus, and others. 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904" y="1537129"/>
            <a:ext cx="3247296" cy="455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514600" y="6096000"/>
            <a:ext cx="3962400" cy="319242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/>
              <a:t>© </a:t>
            </a:r>
            <a:r>
              <a:rPr lang="en-US" sz="1400" dirty="0" smtClean="0"/>
              <a:t>Comstock </a:t>
            </a:r>
            <a:r>
              <a:rPr lang="en-US" sz="1400" dirty="0"/>
              <a:t>Images/Jupiter </a:t>
            </a:r>
            <a:r>
              <a:rPr lang="en-US" sz="1400" dirty="0" smtClean="0"/>
              <a:t>Images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777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Environmental Causes of Cancer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85900"/>
            <a:ext cx="8534400" cy="49149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IN" altLang="en-US" dirty="0"/>
              <a:t>Environmental factors contribute to cancer by mutating or altering the expression of genes that control the cell cycle, apoptosis, and DNA repair.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altLang="en-US" dirty="0"/>
              <a:t>Inheriting a susceptibility gene places a person farther along the road to cancer.</a:t>
            </a:r>
          </a:p>
          <a:p>
            <a:pPr marL="511175" lvl="1" indent="-511175">
              <a:spcBef>
                <a:spcPts val="600"/>
              </a:spcBef>
            </a:pPr>
            <a:r>
              <a:rPr lang="en-IN" altLang="en-US" dirty="0"/>
              <a:t>However, cancer can happen in somatic cells in anyone.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IN" altLang="en-US" dirty="0"/>
              <a:t>Interactions between genes and the </a:t>
            </a:r>
            <a:r>
              <a:rPr lang="en-IN" altLang="en-US" dirty="0" smtClean="0"/>
              <a:t>environment </a:t>
            </a:r>
            <a:r>
              <a:rPr lang="en-IN" altLang="en-US" dirty="0"/>
              <a:t>exist.</a:t>
            </a:r>
          </a:p>
          <a:p>
            <a:pPr marL="511175" lvl="1" indent="-511175">
              <a:spcBef>
                <a:spcPts val="600"/>
              </a:spcBef>
            </a:pPr>
            <a:r>
              <a:rPr lang="en-IN" altLang="en-US" dirty="0"/>
              <a:t>Environmental factors contribute to cancer by mutating genes and altering gene expression</a:t>
            </a:r>
            <a:r>
              <a:rPr lang="en-IN" altLang="en-US" dirty="0" smtClean="0"/>
              <a:t>.</a:t>
            </a:r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10287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228600"/>
            <a:ext cx="8835736" cy="1143000"/>
          </a:xfrm>
        </p:spPr>
        <p:txBody>
          <a:bodyPr>
            <a:noAutofit/>
          </a:bodyPr>
          <a:lstStyle/>
          <a:p>
            <a:r>
              <a:rPr lang="en-IN" altLang="en-US" dirty="0"/>
              <a:t>Challenges of Diagnosing and </a:t>
            </a:r>
            <a:r>
              <a:rPr lang="en-IN" altLang="en-US" dirty="0" smtClean="0"/>
              <a:t>Treating Cancer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85800" y="1676400"/>
            <a:ext cx="7848600" cy="457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Oldest treatment is surgery, which removes the tumor.</a:t>
            </a:r>
          </a:p>
          <a:p>
            <a:pPr marL="0" indent="0">
              <a:buNone/>
            </a:pPr>
            <a:r>
              <a:rPr lang="en-US" altLang="en-US" dirty="0"/>
              <a:t>Radiation and chemotherapy </a:t>
            </a:r>
            <a:r>
              <a:rPr lang="en-US" altLang="en-US" dirty="0" err="1"/>
              <a:t>nonselectively</a:t>
            </a:r>
            <a:r>
              <a:rPr lang="en-US" altLang="en-US" dirty="0"/>
              <a:t> destroy rapidly dividing cells.</a:t>
            </a:r>
          </a:p>
          <a:p>
            <a:pPr marL="0" indent="0">
              <a:buNone/>
            </a:pPr>
            <a:r>
              <a:rPr lang="en-IN" altLang="en-US" dirty="0"/>
              <a:t>Newer approaches are targeted based on genetic information.</a:t>
            </a:r>
          </a:p>
          <a:p>
            <a:pPr marL="511175" lvl="1" indent="-511175">
              <a:tabLst>
                <a:tab pos="511175" algn="l"/>
              </a:tabLst>
            </a:pPr>
            <a:r>
              <a:rPr lang="en-IN" altLang="en-US" dirty="0"/>
              <a:t>Highly effective if matched to a sensitive tumor </a:t>
            </a:r>
            <a:r>
              <a:rPr lang="en-IN" altLang="en-US" dirty="0" smtClean="0"/>
              <a:t>type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08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228600"/>
            <a:ext cx="8835736" cy="1143000"/>
          </a:xfrm>
        </p:spPr>
        <p:txBody>
          <a:bodyPr>
            <a:noAutofit/>
          </a:bodyPr>
          <a:lstStyle/>
          <a:p>
            <a:r>
              <a:rPr lang="en-IN" altLang="en-US" dirty="0"/>
              <a:t>Challenges of Diagnosing and Treating </a:t>
            </a:r>
            <a:r>
              <a:rPr lang="en-IN" altLang="en-US" dirty="0" smtClean="0"/>
              <a:t>Cancer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0" y="1752600"/>
            <a:ext cx="7543800" cy="43434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Ability to sequence cancer exomes and genomes is providing a new specificity for diagnosing and treating cancer.</a:t>
            </a:r>
          </a:p>
          <a:p>
            <a:pPr marL="511175" lvl="1" indent="-511175"/>
            <a:r>
              <a:rPr lang="en-IN" altLang="en-US" dirty="0"/>
              <a:t>Cell-free tumor DNA (ctDNA) can reveal response to a treatment</a:t>
            </a:r>
          </a:p>
          <a:p>
            <a:pPr marL="511175" lvl="1" indent="-511175"/>
            <a:r>
              <a:rPr lang="en-IN" altLang="en-US" dirty="0"/>
              <a:t>Liquid biopsy—A less invasive method to monitor a cancer’s spread</a:t>
            </a:r>
          </a:p>
          <a:p>
            <a:pPr marL="0" indent="0">
              <a:buNone/>
            </a:pPr>
            <a:r>
              <a:rPr lang="en-IN" altLang="en-US" dirty="0"/>
              <a:t>Genetic information helps physicians choose appropriate drugs by stratifying patients</a:t>
            </a:r>
            <a:r>
              <a:rPr lang="en-IN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76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988136" cy="1524000"/>
          </a:xfrm>
        </p:spPr>
        <p:txBody>
          <a:bodyPr>
            <a:noAutofit/>
          </a:bodyPr>
          <a:lstStyle/>
          <a:p>
            <a:r>
              <a:rPr lang="en-IN" altLang="en-US" dirty="0"/>
              <a:t>Challenges of Diagnosing and Treating </a:t>
            </a:r>
            <a:r>
              <a:rPr lang="en-IN" altLang="en-US" dirty="0" smtClean="0"/>
              <a:t>Cancer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0" y="1828800"/>
            <a:ext cx="7620000" cy="42672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Detecting gene expression patterns can inform treatment choices.</a:t>
            </a:r>
          </a:p>
          <a:p>
            <a:pPr marL="0" indent="0">
              <a:buNone/>
            </a:pPr>
            <a:r>
              <a:rPr lang="en-IN" altLang="en-US" dirty="0"/>
              <a:t>Continuing analysis of cancer cell genomes and annotation of the human genome informs the effect of a malignant </a:t>
            </a:r>
            <a:r>
              <a:rPr lang="en-IN" altLang="en-US" dirty="0" smtClean="0"/>
              <a:t>cell.</a:t>
            </a:r>
          </a:p>
        </p:txBody>
      </p:sp>
    </p:spTree>
    <p:extLst>
      <p:ext uri="{BB962C8B-B14F-4D97-AF65-F5344CB8AC3E}">
        <p14:creationId xmlns:p14="http://schemas.microsoft.com/office/powerpoint/2010/main" val="6669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Introduction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4859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IN" altLang="en-US" dirty="0"/>
              <a:t>A tumor is </a:t>
            </a:r>
            <a:r>
              <a:rPr lang="en-IN" altLang="en-US" b="1" dirty="0"/>
              <a:t>benign</a:t>
            </a:r>
            <a:r>
              <a:rPr lang="en-IN" altLang="en-US" dirty="0"/>
              <a:t> if it does not spread or “invade” surrounding tissue.</a:t>
            </a:r>
          </a:p>
          <a:p>
            <a:pPr marL="511175" lvl="1" indent="-511175"/>
            <a:r>
              <a:rPr lang="en-IN" altLang="en-US" dirty="0"/>
              <a:t>A tumor is cancerous or </a:t>
            </a:r>
            <a:r>
              <a:rPr lang="en-IN" altLang="en-US" b="1" dirty="0"/>
              <a:t>malignant</a:t>
            </a:r>
            <a:r>
              <a:rPr lang="en-IN" altLang="en-US" dirty="0"/>
              <a:t> if it infiltrates nearby tissues</a:t>
            </a:r>
            <a:r>
              <a:rPr lang="en-IN" altLang="en-US" dirty="0" smtClean="0"/>
              <a:t>.</a:t>
            </a:r>
          </a:p>
          <a:p>
            <a:pPr marL="0" indent="0">
              <a:buNone/>
            </a:pPr>
            <a:r>
              <a:rPr lang="en-US" altLang="en-US" b="1" dirty="0"/>
              <a:t>Metastasis</a:t>
            </a:r>
          </a:p>
          <a:p>
            <a:pPr marL="511175" lvl="1" indent="-511175"/>
            <a:r>
              <a:rPr lang="en-US" altLang="en-US" dirty="0"/>
              <a:t>The tumor spreads to other parts of the body via the blood or lymph vessels</a:t>
            </a:r>
          </a:p>
          <a:p>
            <a:pPr marL="511175" lvl="1" indent="-511175"/>
            <a:r>
              <a:rPr lang="en-US" altLang="en-US" dirty="0"/>
              <a:t>Makes a cancer lethal, and is difficult to detect</a:t>
            </a:r>
          </a:p>
          <a:p>
            <a:pPr marL="0" indent="0">
              <a:buNone/>
            </a:pPr>
            <a:r>
              <a:rPr lang="en-US" altLang="en-US" b="1" dirty="0"/>
              <a:t>Carcinogens </a:t>
            </a:r>
            <a:r>
              <a:rPr lang="en-US" altLang="en-US" dirty="0"/>
              <a:t>are substances that</a:t>
            </a:r>
            <a:r>
              <a:rPr lang="en-US" altLang="en-US" b="1" dirty="0"/>
              <a:t> </a:t>
            </a:r>
            <a:r>
              <a:rPr lang="en-US" altLang="en-US" dirty="0"/>
              <a:t>cause cancer</a:t>
            </a:r>
          </a:p>
          <a:p>
            <a:pPr marL="511175" lvl="1" indent="-511175"/>
            <a:r>
              <a:rPr lang="en-US" altLang="en-US" dirty="0"/>
              <a:t>Most are mutagens (damage </a:t>
            </a:r>
            <a:r>
              <a:rPr lang="en-US" altLang="en-US" dirty="0" smtClean="0"/>
              <a:t>DNA)</a:t>
            </a:r>
          </a:p>
        </p:txBody>
      </p:sp>
    </p:spTree>
    <p:extLst>
      <p:ext uri="{BB962C8B-B14F-4D97-AF65-F5344CB8AC3E}">
        <p14:creationId xmlns:p14="http://schemas.microsoft.com/office/powerpoint/2010/main" val="3018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Cancer Cells That Look Alike May Be Genetically Distinct</a:t>
            </a:r>
          </a:p>
        </p:txBody>
      </p:sp>
      <p:pic>
        <p:nvPicPr>
          <p:cNvPr id="4099" name="Picture 3" descr="The microscopic appearance of cancer cells may be similar, but on a genetic level they can be quite different.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404" y="1701512"/>
            <a:ext cx="5641397" cy="439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45134" y="6172200"/>
            <a:ext cx="3627066" cy="355765"/>
          </a:xfrm>
        </p:spPr>
        <p:txBody>
          <a:bodyPr/>
          <a:lstStyle/>
          <a:p>
            <a:pPr marL="0" indent="0" algn="ctr">
              <a:buNone/>
            </a:pPr>
            <a:r>
              <a:rPr lang="el-GR" sz="1600" dirty="0" smtClean="0"/>
              <a:t>σ</a:t>
            </a:r>
            <a:r>
              <a:rPr lang="en-US" sz="1600" dirty="0" smtClean="0"/>
              <a:t>=standard deviation from mean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10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Chimeric Antigen </a:t>
            </a:r>
            <a:r>
              <a:rPr lang="en-US" dirty="0" smtClean="0"/>
              <a:t>Receptors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chimeric antigen receptor, or CAR, is </a:t>
            </a:r>
            <a:r>
              <a:rPr lang="en-US" sz="2400" dirty="0" smtClean="0"/>
              <a:t>part T </a:t>
            </a:r>
            <a:r>
              <a:rPr lang="en-US" sz="2400" dirty="0"/>
              <a:t>cell receptor and part antibody. </a:t>
            </a:r>
          </a:p>
          <a:p>
            <a:pPr marL="0" indent="0">
              <a:buNone/>
            </a:pPr>
            <a:r>
              <a:rPr lang="en-US" sz="2400" dirty="0"/>
              <a:t>The T cell receptor part is engineered to guide the T cell to a specific target, such as cancer cells. </a:t>
            </a:r>
          </a:p>
          <a:p>
            <a:pPr marL="0" indent="0">
              <a:buNone/>
            </a:pPr>
            <a:r>
              <a:rPr lang="en-US" sz="2400" dirty="0"/>
              <a:t>The antibody part then binds to the target, altering the immune system to respond and kill the cancer cells. </a:t>
            </a:r>
          </a:p>
        </p:txBody>
      </p:sp>
    </p:spTree>
    <p:extLst>
      <p:ext uri="{BB962C8B-B14F-4D97-AF65-F5344CB8AC3E}">
        <p14:creationId xmlns:p14="http://schemas.microsoft.com/office/powerpoint/2010/main" val="123873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Chimeric Antigen </a:t>
            </a:r>
            <a:r>
              <a:rPr lang="en-US" dirty="0" smtClean="0"/>
              <a:t>Receptors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technology has been successfully used.</a:t>
            </a:r>
          </a:p>
          <a:p>
            <a:pPr marL="0" indent="0">
              <a:buNone/>
            </a:pPr>
            <a:r>
              <a:rPr lang="en-US" sz="2400" dirty="0"/>
              <a:t>The T cells are the individuals own T cells, that have been modified.</a:t>
            </a:r>
          </a:p>
          <a:p>
            <a:pPr marL="0" indent="0">
              <a:buNone/>
            </a:pPr>
            <a:r>
              <a:rPr lang="en-US" sz="2400" dirty="0"/>
              <a:t>A newer approach, termed universal chimeric antigen receptors (UCAR), uses T cells from donors. </a:t>
            </a:r>
          </a:p>
          <a:p>
            <a:pPr marL="0" indent="0">
              <a:buNone/>
            </a:pPr>
            <a:r>
              <a:rPr lang="en-US" sz="2400" dirty="0"/>
              <a:t>The ability to use donated cells means that more people will be able to be treated. </a:t>
            </a:r>
          </a:p>
        </p:txBody>
      </p:sp>
    </p:spTree>
    <p:extLst>
      <p:ext uri="{BB962C8B-B14F-4D97-AF65-F5344CB8AC3E}">
        <p14:creationId xmlns:p14="http://schemas.microsoft.com/office/powerpoint/2010/main" val="252218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</a:t>
            </a:r>
            <a:r>
              <a:rPr lang="en-US" dirty="0" smtClean="0"/>
              <a:t>Biopsy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447800"/>
            <a:ext cx="8229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 liquid biopsy is the process of checking DNA pieces in the blood plasma for oncogen or tumor suppressor mutations.</a:t>
            </a:r>
          </a:p>
          <a:p>
            <a:pPr marL="0" indent="0">
              <a:buNone/>
            </a:pPr>
            <a:r>
              <a:rPr lang="en-US" sz="2400" dirty="0"/>
              <a:t>The DNA detected is cell-free tumor DNA (ctDNA).</a:t>
            </a:r>
          </a:p>
          <a:p>
            <a:pPr marL="0" indent="0">
              <a:buNone/>
            </a:pPr>
            <a:r>
              <a:rPr lang="en-US" sz="2400" dirty="0"/>
              <a:t>This DNA can also be checked in the urine (bladder cancer), sputum (lung cancer), and feces (colorectal cancer). </a:t>
            </a:r>
          </a:p>
        </p:txBody>
      </p:sp>
    </p:spTree>
    <p:extLst>
      <p:ext uri="{BB962C8B-B14F-4D97-AF65-F5344CB8AC3E}">
        <p14:creationId xmlns:p14="http://schemas.microsoft.com/office/powerpoint/2010/main" val="400880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Biopsy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638300"/>
            <a:ext cx="8229600" cy="4762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advantages are:</a:t>
            </a:r>
          </a:p>
          <a:p>
            <a:pPr marL="511175" lvl="1" indent="-511175"/>
            <a:r>
              <a:rPr lang="en-US" dirty="0"/>
              <a:t>Asymptomatic tumors can be detected early</a:t>
            </a:r>
          </a:p>
          <a:p>
            <a:pPr marL="511175" lvl="1" indent="-511175"/>
            <a:r>
              <a:rPr lang="en-US" dirty="0"/>
              <a:t>Better specificity than protein biomarkers</a:t>
            </a:r>
          </a:p>
          <a:p>
            <a:pPr marL="511175" lvl="1" indent="-511175"/>
            <a:r>
              <a:rPr lang="en-US" dirty="0"/>
              <a:t>Monitor for tumor recurrence after treatment</a:t>
            </a:r>
          </a:p>
          <a:p>
            <a:pPr marL="511175" lvl="1" indent="-511175"/>
            <a:r>
              <a:rPr lang="en-US" dirty="0"/>
              <a:t>Monitor effectiveness of tumor treatment</a:t>
            </a:r>
          </a:p>
          <a:p>
            <a:pPr marL="0" indent="0">
              <a:buNone/>
            </a:pPr>
            <a:r>
              <a:rPr lang="en-US" dirty="0"/>
              <a:t>One disadvantage is false positive findings </a:t>
            </a:r>
          </a:p>
        </p:txBody>
      </p:sp>
    </p:spTree>
    <p:extLst>
      <p:ext uri="{BB962C8B-B14F-4D97-AF65-F5344CB8AC3E}">
        <p14:creationId xmlns:p14="http://schemas.microsoft.com/office/powerpoint/2010/main" val="2532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Circulating </a:t>
            </a:r>
            <a:r>
              <a:rPr lang="en-US" dirty="0" smtClean="0"/>
              <a:t>Tumor </a:t>
            </a:r>
            <a:r>
              <a:rPr lang="en-US" dirty="0"/>
              <a:t>DNA in the </a:t>
            </a:r>
            <a:r>
              <a:rPr lang="en-US" dirty="0" smtClean="0"/>
              <a:t>Human Vein</a:t>
            </a:r>
            <a:endParaRPr lang="en-US" dirty="0"/>
          </a:p>
        </p:txBody>
      </p:sp>
      <p:pic>
        <p:nvPicPr>
          <p:cNvPr id="6" name="Picture 5" descr="Detecting tumor cell DNA in the blood is a less invasive way to monitor cancer recurrence than a tradition surgical biopsy.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9332" y="1447800"/>
            <a:ext cx="5415868" cy="49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7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 smtClean="0"/>
              <a:t>Levels </a:t>
            </a:r>
            <a:r>
              <a:rPr lang="en-IN" altLang="en-US" dirty="0"/>
              <a:t>of </a:t>
            </a:r>
            <a:r>
              <a:rPr lang="en-IN" altLang="en-US" dirty="0" smtClean="0"/>
              <a:t>Cancer (1 of 3)</a:t>
            </a:r>
            <a:endParaRPr lang="en-US" dirty="0"/>
          </a:p>
        </p:txBody>
      </p:sp>
      <p:pic>
        <p:nvPicPr>
          <p:cNvPr id="2050" name="Picture 2" descr="Cancer involves several levels of human anatomical organization: organismic level (whole-body), cellular level, and molecular (genome) level. 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" y="1524000"/>
            <a:ext cx="8424672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Levels of </a:t>
            </a:r>
            <a:r>
              <a:rPr lang="en-IN" altLang="en-US" dirty="0" smtClean="0"/>
              <a:t>Cancer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3400" y="12954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Diagnosis</a:t>
            </a:r>
          </a:p>
          <a:p>
            <a:r>
              <a:rPr lang="en-US" sz="2400" dirty="0" smtClean="0"/>
              <a:t>Symptoms</a:t>
            </a:r>
          </a:p>
          <a:p>
            <a:r>
              <a:rPr lang="en-US" sz="2400" dirty="0" smtClean="0"/>
              <a:t>Tests</a:t>
            </a:r>
          </a:p>
          <a:p>
            <a:pPr marL="793750"/>
            <a:r>
              <a:rPr lang="en-US" sz="2200" dirty="0" smtClean="0"/>
              <a:t>Biomarkers</a:t>
            </a:r>
          </a:p>
          <a:p>
            <a:pPr marL="793750"/>
            <a:r>
              <a:rPr lang="en-US" sz="2200" dirty="0" smtClean="0"/>
              <a:t>Imaging</a:t>
            </a:r>
            <a:endParaRPr lang="en-US" sz="2200" dirty="0"/>
          </a:p>
          <a:p>
            <a:pPr marL="793750"/>
            <a:r>
              <a:rPr lang="en-US" sz="2200" dirty="0" smtClean="0"/>
              <a:t>Mutation detection</a:t>
            </a:r>
          </a:p>
          <a:p>
            <a:pPr marL="0" indent="0">
              <a:buNone/>
            </a:pPr>
            <a:r>
              <a:rPr lang="en-US" b="1" dirty="0" smtClean="0"/>
              <a:t>Disrupted </a:t>
            </a:r>
            <a:r>
              <a:rPr lang="en-US" b="1" dirty="0"/>
              <a:t>pathways</a:t>
            </a:r>
          </a:p>
          <a:p>
            <a:r>
              <a:rPr lang="en-US" sz="2400" dirty="0"/>
              <a:t>Cell fate</a:t>
            </a:r>
          </a:p>
          <a:p>
            <a:r>
              <a:rPr lang="en-US" sz="2400" dirty="0"/>
              <a:t>Cell survival	</a:t>
            </a:r>
          </a:p>
          <a:p>
            <a:r>
              <a:rPr lang="en-US" sz="2400" dirty="0"/>
              <a:t>Genome </a:t>
            </a:r>
            <a:r>
              <a:rPr lang="en-US" sz="2400" dirty="0" smtClean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3571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dirty="0"/>
              <a:t>Levels of </a:t>
            </a:r>
            <a:r>
              <a:rPr lang="en-IN" altLang="en-US" dirty="0" smtClean="0"/>
              <a:t>Cancer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295400"/>
            <a:ext cx="8077200" cy="5105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Alterations</a:t>
            </a:r>
          </a:p>
          <a:p>
            <a:r>
              <a:rPr lang="en-US" sz="2400" dirty="0" smtClean="0"/>
              <a:t>Point mutations</a:t>
            </a:r>
          </a:p>
          <a:p>
            <a:r>
              <a:rPr lang="en-US" sz="2400" dirty="0" smtClean="0"/>
              <a:t>Copy number variants</a:t>
            </a:r>
          </a:p>
          <a:p>
            <a:r>
              <a:rPr lang="en-US" sz="2400" dirty="0" smtClean="0"/>
              <a:t>Chromosome rearrangements</a:t>
            </a:r>
          </a:p>
          <a:p>
            <a:r>
              <a:rPr lang="en-US" sz="2400" dirty="0" smtClean="0"/>
              <a:t>Aneuploidy</a:t>
            </a:r>
          </a:p>
          <a:p>
            <a:r>
              <a:rPr lang="en-US" sz="2400" dirty="0" smtClean="0"/>
              <a:t>Changes in gene expression</a:t>
            </a:r>
          </a:p>
        </p:txBody>
      </p:sp>
    </p:spTree>
    <p:extLst>
      <p:ext uri="{BB962C8B-B14F-4D97-AF65-F5344CB8AC3E}">
        <p14:creationId xmlns:p14="http://schemas.microsoft.com/office/powerpoint/2010/main" val="372408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2530</Words>
  <Application>Microsoft Office PowerPoint</Application>
  <PresentationFormat>On-screen Show (4:3)</PresentationFormat>
  <Paragraphs>299</Paragraphs>
  <Slides>66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Human Genetics Concepts and Applications</vt:lpstr>
      <vt:lpstr>Learning Outcomes (1 of 2)</vt:lpstr>
      <vt:lpstr>Learning Outcomes (2 of 2)</vt:lpstr>
      <vt:lpstr>Introduction (1 of 3)</vt:lpstr>
      <vt:lpstr>Introduction (2 of 3)</vt:lpstr>
      <vt:lpstr>Introduction (3 of 3)</vt:lpstr>
      <vt:lpstr>Levels of Cancer (1 of 3)</vt:lpstr>
      <vt:lpstr>Levels of Cancer (2 of 3)</vt:lpstr>
      <vt:lpstr>Levels of Cancer (3 of 3)</vt:lpstr>
      <vt:lpstr>Cancer Cells Stand Out (1 of 2)</vt:lpstr>
      <vt:lpstr>Cancer Cells Stand Out (2 of 2)</vt:lpstr>
      <vt:lpstr>Cancer-Causing Genes</vt:lpstr>
      <vt:lpstr>Loss of Cell Cycle Control (1 of 2)</vt:lpstr>
      <vt:lpstr>Loss of Cell Cycle Control (2 of 2)</vt:lpstr>
      <vt:lpstr>Cell Cycle Control</vt:lpstr>
      <vt:lpstr>Cancer Sends a Cell Down a Pathway of Unrestricted Cell Division</vt:lpstr>
      <vt:lpstr>Telomeres and Telomerase</vt:lpstr>
      <vt:lpstr>Inherited vs. Sporadic Cancer (1 of 2) </vt:lpstr>
      <vt:lpstr>Inherited vs. Sporadic Cancer (2 of 2) </vt:lpstr>
      <vt:lpstr>Germline versus Sporadic Cancer</vt:lpstr>
      <vt:lpstr>Origin of Cancer </vt:lpstr>
      <vt:lpstr>Characteristics of Cancer Cells (1 of 2) </vt:lpstr>
      <vt:lpstr>Characteristics of Cancer Cells (2 of 2) </vt:lpstr>
      <vt:lpstr>Table 18.1 Characteristics of Cancer Cells</vt:lpstr>
      <vt:lpstr>Steps in the Development of Cancer (1 of 2)</vt:lpstr>
      <vt:lpstr>Steps in the Development of Cancer (2 of 2)</vt:lpstr>
      <vt:lpstr>Origins of Cancer Cells (1 of 2) </vt:lpstr>
      <vt:lpstr>Origins of Cancer Cells (2 of 2) </vt:lpstr>
      <vt:lpstr>Cancer Stem Cells</vt:lpstr>
      <vt:lpstr>Cancer by Loss of Specialization</vt:lpstr>
      <vt:lpstr>Dedifferentiation Reverses Specialization</vt:lpstr>
      <vt:lpstr>Cancers from Shifting Balance  of Cell Types in a Tissue (1 of 2)</vt:lpstr>
      <vt:lpstr>Cancers from Shifting Balance  of Cell Types in a Tissue (2 of 2)</vt:lpstr>
      <vt:lpstr>Uncontrolled Tissue Repair May Cause Cancer</vt:lpstr>
      <vt:lpstr>Driver and Passenger Mutations</vt:lpstr>
      <vt:lpstr>Driver Mutations</vt:lpstr>
      <vt:lpstr>Evolution of a Cancer (1 of 2)</vt:lpstr>
      <vt:lpstr>Evolution of a Cancer (2 of 2)</vt:lpstr>
      <vt:lpstr>Oncogenes</vt:lpstr>
      <vt:lpstr>Oncogenes: Overexpression of a Normal Function (1 of 4)</vt:lpstr>
      <vt:lpstr>Oncogenes: Overexpression of a Normal Function (2 of 4)</vt:lpstr>
      <vt:lpstr>Oncogenes: Overexpression of a Normal Function (3 of 4)</vt:lpstr>
      <vt:lpstr>Oncogenes: Overexpression of a Normal Function (4 of 4)</vt:lpstr>
      <vt:lpstr>Fusion Proteins</vt:lpstr>
      <vt:lpstr>Chronic Myelogenous Leukemia (CML)</vt:lpstr>
      <vt:lpstr>HER2</vt:lpstr>
      <vt:lpstr>Tumor Suppressor Genes</vt:lpstr>
      <vt:lpstr>Retinoblastoma (RB) (1 of 3)</vt:lpstr>
      <vt:lpstr>Retinoblastoma (RB) (2 of 3)</vt:lpstr>
      <vt:lpstr>Retinoblastoma (RB) (3 of 3)</vt:lpstr>
      <vt:lpstr>p53</vt:lpstr>
      <vt:lpstr>p53 Cancers Reflect Environmental Insults</vt:lpstr>
      <vt:lpstr>Breast Cancer</vt:lpstr>
      <vt:lpstr>BRCA</vt:lpstr>
      <vt:lpstr>BRCA1 Controls Cellular Defense Mechanisms</vt:lpstr>
      <vt:lpstr>Environmental Causes of Cancer</vt:lpstr>
      <vt:lpstr>Challenges of Diagnosing and Treating Cancer (1 of 3)</vt:lpstr>
      <vt:lpstr>Challenges of Diagnosing and Treating Cancer (2 of 3)</vt:lpstr>
      <vt:lpstr>Challenges of Diagnosing and Treating Cancer (3 of 3)</vt:lpstr>
      <vt:lpstr>Cancer Cells That Look Alike May Be Genetically Distinct</vt:lpstr>
      <vt:lpstr>Chimeric Antigen Receptors (1 of 2)</vt:lpstr>
      <vt:lpstr>Chimeric Antigen Receptors (2 of 2)</vt:lpstr>
      <vt:lpstr>Liquid Biopsy (1 of 2)</vt:lpstr>
      <vt:lpstr>Liquid Biopsy (2 of 2)</vt:lpstr>
      <vt:lpstr>Circulating Tumor DNA in the Human Vein</vt:lpstr>
      <vt:lpstr>End of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18 Cancer Genetics and Genomics</dc:title>
  <dc:creator>Lewis</dc:creator>
  <cp:lastModifiedBy>Administrator</cp:lastModifiedBy>
  <cp:revision>285</cp:revision>
  <dcterms:created xsi:type="dcterms:W3CDTF">2017-03-16T02:07:36Z</dcterms:created>
  <dcterms:modified xsi:type="dcterms:W3CDTF">2018-04-11T15:44:02Z</dcterms:modified>
</cp:coreProperties>
</file>