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65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4" r:id="rId15"/>
    <p:sldId id="341" r:id="rId16"/>
    <p:sldId id="342" r:id="rId17"/>
    <p:sldId id="343" r:id="rId18"/>
    <p:sldId id="345" r:id="rId19"/>
    <p:sldId id="346" r:id="rId20"/>
    <p:sldId id="347" r:id="rId21"/>
    <p:sldId id="348" r:id="rId22"/>
    <p:sldId id="349" r:id="rId23"/>
    <p:sldId id="351" r:id="rId24"/>
    <p:sldId id="352" r:id="rId25"/>
    <p:sldId id="350" r:id="rId26"/>
    <p:sldId id="353" r:id="rId27"/>
    <p:sldId id="354" r:id="rId28"/>
    <p:sldId id="355" r:id="rId29"/>
    <p:sldId id="356" r:id="rId30"/>
    <p:sldId id="357" r:id="rId31"/>
    <p:sldId id="358" r:id="rId32"/>
    <p:sldId id="405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1" r:id="rId64"/>
    <p:sldId id="390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3" r:id="rId77"/>
    <p:sldId id="404" r:id="rId78"/>
    <p:sldId id="26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25" autoAdjust="0"/>
  </p:normalViewPr>
  <p:slideViewPr>
    <p:cSldViewPr>
      <p:cViewPr>
        <p:scale>
          <a:sx n="66" d="100"/>
          <a:sy n="66" d="100"/>
        </p:scale>
        <p:origin x="-1356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None/>
              <a:defRPr/>
            </a:pPr>
            <a:r>
              <a:rPr lang="en-US" sz="4000" b="1" dirty="0" smtClean="0"/>
              <a:t>Chapter 17</a:t>
            </a:r>
            <a:endParaRPr lang="en-US" sz="4000" b="1" dirty="0"/>
          </a:p>
          <a:p>
            <a:pPr marL="0" indent="0">
              <a:buFont typeface="Calibri" pitchFamily="34" charset="0"/>
              <a:buNone/>
              <a:defRPr/>
            </a:pPr>
            <a:r>
              <a:rPr lang="en-US" sz="3600" dirty="0" smtClean="0"/>
              <a:t>Genetics of Immunity</a:t>
            </a:r>
            <a:endParaRPr lang="en-US" sz="36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Major Histocompatibility Complex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379824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Found on short arm of chromosome 6</a:t>
            </a:r>
          </a:p>
          <a:p>
            <a:pPr marL="0" indent="0">
              <a:buNone/>
            </a:pPr>
            <a:r>
              <a:rPr lang="en-US" altLang="en-US" dirty="0"/>
              <a:t>Includes about 70 genes</a:t>
            </a:r>
          </a:p>
          <a:p>
            <a:pPr marL="0" indent="0">
              <a:buNone/>
            </a:pPr>
            <a:r>
              <a:rPr lang="en-US" altLang="en-US" dirty="0"/>
              <a:t>Code for cell protein surface features</a:t>
            </a:r>
          </a:p>
          <a:p>
            <a:pPr marL="0" indent="0">
              <a:buNone/>
            </a:pPr>
            <a:r>
              <a:rPr lang="en-US" altLang="en-US" dirty="0"/>
              <a:t>Classified into three functional groups:</a:t>
            </a:r>
          </a:p>
          <a:p>
            <a:pPr marL="511175" lvl="1" indent="-511175"/>
            <a:r>
              <a:rPr lang="en-US" altLang="en-US" dirty="0"/>
              <a:t>Class III genes encode plasma proteins that carry out nonspecific immune functions</a:t>
            </a:r>
          </a:p>
          <a:p>
            <a:pPr marL="511175" lvl="1" indent="-511175"/>
            <a:r>
              <a:rPr lang="en-US" altLang="en-US" dirty="0"/>
              <a:t>Class I and II genes encode </a:t>
            </a:r>
            <a:r>
              <a:rPr lang="en-US" altLang="en-US" b="1" dirty="0"/>
              <a:t>human leukocyte antigens (HLA)</a:t>
            </a:r>
          </a:p>
        </p:txBody>
      </p:sp>
    </p:spTree>
    <p:extLst>
      <p:ext uri="{BB962C8B-B14F-4D97-AF65-F5344CB8AC3E}">
        <p14:creationId xmlns:p14="http://schemas.microsoft.com/office/powerpoint/2010/main" val="5181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Human Leukocyte Antigens (HLA)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371600"/>
            <a:ext cx="8303623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Link sugars to form branched glycoproteins that extend from cell surfaces</a:t>
            </a:r>
          </a:p>
          <a:p>
            <a:pPr marL="0" indent="0">
              <a:buNone/>
            </a:pPr>
            <a:r>
              <a:rPr lang="en-US" altLang="en-US" dirty="0"/>
              <a:t>HLA glycoproteins can recognize bacterial and viral proteins, marking them for immune system to target</a:t>
            </a:r>
          </a:p>
          <a:p>
            <a:pPr marL="511175" lvl="1" indent="-511175"/>
            <a:r>
              <a:rPr lang="en-US" altLang="en-US" dirty="0"/>
              <a:t>Process called </a:t>
            </a:r>
            <a:r>
              <a:rPr lang="en-US" altLang="en-US" b="1" dirty="0"/>
              <a:t>antigen processing</a:t>
            </a:r>
          </a:p>
          <a:p>
            <a:pPr marL="0" indent="0">
              <a:buNone/>
            </a:pPr>
            <a:r>
              <a:rPr lang="en-US" altLang="en-US" dirty="0"/>
              <a:t>Class I are found on all cell types</a:t>
            </a:r>
          </a:p>
          <a:p>
            <a:pPr marL="0" indent="0">
              <a:buNone/>
            </a:pPr>
            <a:r>
              <a:rPr lang="en-US" altLang="en-US" dirty="0"/>
              <a:t>Class II are found on antigen-presenting cells</a:t>
            </a:r>
          </a:p>
        </p:txBody>
      </p:sp>
    </p:spTree>
    <p:extLst>
      <p:ext uri="{BB962C8B-B14F-4D97-AF65-F5344CB8AC3E}">
        <p14:creationId xmlns:p14="http://schemas.microsoft.com/office/powerpoint/2010/main" val="27015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Antigen-Presenting </a:t>
            </a:r>
            <a:r>
              <a:rPr lang="en-US" altLang="en-US" dirty="0" smtClean="0"/>
              <a:t>Cells 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371600"/>
            <a:ext cx="8227424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Cells that bind antigens with HLA glycoproteins</a:t>
            </a:r>
          </a:p>
          <a:p>
            <a:pPr marL="0" indent="0">
              <a:buNone/>
            </a:pPr>
            <a:r>
              <a:rPr lang="en-US" altLang="en-US" dirty="0"/>
              <a:t>Types:</a:t>
            </a:r>
          </a:p>
          <a:p>
            <a:pPr marL="511175" lvl="1" indent="-511175"/>
            <a:r>
              <a:rPr lang="en-US" altLang="en-US" dirty="0"/>
              <a:t>Macrophages</a:t>
            </a:r>
          </a:p>
          <a:p>
            <a:pPr marL="511175" lvl="1" indent="-511175"/>
            <a:r>
              <a:rPr lang="en-US" altLang="en-US" dirty="0"/>
              <a:t>T cells (or T Lymphocytes)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Antigen-Presenting </a:t>
            </a:r>
            <a:r>
              <a:rPr lang="en-US" altLang="en-US" dirty="0" smtClean="0"/>
              <a:t>Cells (2 of 3)</a:t>
            </a:r>
            <a:endParaRPr lang="en-US" dirty="0"/>
          </a:p>
        </p:txBody>
      </p:sp>
      <p:pic>
        <p:nvPicPr>
          <p:cNvPr id="1026" name="Picture 2" descr="Certain type cells are termed antigen-presenting cells; macrophages are one type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3656"/>
            <a:ext cx="8229600" cy="35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Antigen-Presenting Cells (3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227424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Phagocytosis of the microbial invader.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Antigens from the dismantled invader are attached to MHC self proteins.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MHC proteins and their attached antigens are displayed on macrophage surface.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Helper T cells recognize antigens and MHC proteins and bind to the macrophage, initiating a series of immune events.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HLA Diversity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000" y="1295400"/>
            <a:ext cx="8379824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Genes with multiple alleles determine an HLA type.</a:t>
            </a:r>
          </a:p>
          <a:p>
            <a:pPr marL="0" indent="0">
              <a:buNone/>
            </a:pPr>
            <a:r>
              <a:rPr lang="en-US" altLang="en-US" dirty="0"/>
              <a:t>Genetic diversity at HLA genes is large.</a:t>
            </a:r>
          </a:p>
          <a:p>
            <a:pPr marL="0" indent="0">
              <a:buNone/>
            </a:pPr>
            <a:r>
              <a:rPr lang="en-US" altLang="en-US" dirty="0"/>
              <a:t>One in 10,000 unrelated people will share an HLA type by chance at the six major HLA genes.</a:t>
            </a:r>
          </a:p>
          <a:p>
            <a:pPr marL="0" indent="0">
              <a:buNone/>
            </a:pPr>
            <a:r>
              <a:rPr lang="en-US" altLang="en-US" dirty="0"/>
              <a:t>Matching at least four major HLA genes is needed for most transplants to succeed.</a:t>
            </a:r>
          </a:p>
          <a:p>
            <a:pPr marL="0" indent="0">
              <a:buNone/>
            </a:pPr>
            <a:r>
              <a:rPr lang="en-US" altLang="en-US" dirty="0"/>
              <a:t>HLA genes account for about 50% of the genetic impact on immunity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Human Immune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227424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Network of vessels called </a:t>
            </a:r>
            <a:r>
              <a:rPr lang="en-US" altLang="en-US" dirty="0" err="1"/>
              <a:t>lymphatics</a:t>
            </a:r>
            <a:r>
              <a:rPr lang="en-US" altLang="en-US" dirty="0"/>
              <a:t> and bean-shaped structures called lymph nodes</a:t>
            </a:r>
          </a:p>
          <a:p>
            <a:pPr marL="0" indent="0">
              <a:buNone/>
            </a:pPr>
            <a:r>
              <a:rPr lang="en-US" altLang="en-US" dirty="0"/>
              <a:t>Lymph is the fluid filling the lymph ducts</a:t>
            </a:r>
          </a:p>
          <a:p>
            <a:pPr marL="511175" lvl="1" indent="-511175"/>
            <a:r>
              <a:rPr lang="en-US" altLang="en-US" dirty="0"/>
              <a:t>Carries macrophages and B and T lymphocytes</a:t>
            </a:r>
          </a:p>
          <a:p>
            <a:pPr marL="0" indent="0">
              <a:buNone/>
            </a:pPr>
            <a:r>
              <a:rPr lang="en-US" altLang="en-US" dirty="0"/>
              <a:t>Organs involved in production or maturation of immune cells</a:t>
            </a:r>
          </a:p>
          <a:p>
            <a:pPr marL="511175" lvl="1" indent="-511175"/>
            <a:r>
              <a:rPr lang="en-US" altLang="en-US" dirty="0"/>
              <a:t>Spleen and thymus</a:t>
            </a:r>
          </a:p>
          <a:p>
            <a:pPr marL="511175" lvl="1" indent="-511175"/>
            <a:r>
              <a:rPr lang="en-US" altLang="en-US" dirty="0"/>
              <a:t>Bone marrow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Immune System Produces Diverse </a:t>
            </a:r>
            <a:r>
              <a:rPr lang="en-US" dirty="0" smtClean="0"/>
              <a:t>Cells (1 of 3)</a:t>
            </a:r>
            <a:endParaRPr lang="en-US" dirty="0"/>
          </a:p>
        </p:txBody>
      </p:sp>
      <p:pic>
        <p:nvPicPr>
          <p:cNvPr id="6" name="Picture 2" descr="Major cells in the human immune system are T lymphocytes, B lymphocytes and macrophages; these all work together in the immune response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328639"/>
            <a:ext cx="6615112" cy="517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2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Immune System Produces Diverse Cells (2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524000"/>
            <a:ext cx="8303624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 cells </a:t>
            </a:r>
            <a:r>
              <a:rPr lang="en-US" dirty="0"/>
              <a:t>mature in the thymus gland, in the small intestine, and the skin.</a:t>
            </a:r>
          </a:p>
          <a:p>
            <a:pPr marL="519113" indent="-519113"/>
            <a:r>
              <a:rPr lang="en-US" sz="2400" dirty="0"/>
              <a:t>Cell mediated community </a:t>
            </a:r>
          </a:p>
          <a:p>
            <a:pPr marL="1023938" indent="-504825"/>
            <a:r>
              <a:rPr lang="en-US" sz="2200" dirty="0"/>
              <a:t>Cytotoxic T</a:t>
            </a:r>
          </a:p>
          <a:p>
            <a:pPr marL="1023938" indent="-504825"/>
            <a:r>
              <a:rPr lang="en-US" sz="2200" dirty="0"/>
              <a:t>Cells attack</a:t>
            </a:r>
          </a:p>
          <a:p>
            <a:pPr marL="1023938" indent="-504825"/>
            <a:r>
              <a:rPr lang="en-US" sz="2200" dirty="0"/>
              <a:t>Cells </a:t>
            </a:r>
            <a:r>
              <a:rPr lang="en-US" sz="2200" dirty="0" smtClean="0"/>
              <a:t>directly</a:t>
            </a:r>
            <a:endParaRPr lang="en-US" sz="2200" dirty="0"/>
          </a:p>
          <a:p>
            <a:pPr marL="0" indent="0">
              <a:buNone/>
            </a:pPr>
            <a:r>
              <a:rPr lang="en-US" b="1" dirty="0"/>
              <a:t>B cells </a:t>
            </a:r>
            <a:r>
              <a:rPr lang="en-US" dirty="0"/>
              <a:t>are released from the lymphoid tissues, such as the spleen and lymph nodes, and secrete antibodies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Immune System Produces Diverse Cells (3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676400"/>
            <a:ext cx="8227424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Macrophages</a:t>
            </a:r>
            <a:r>
              <a:rPr lang="en-US" dirty="0"/>
              <a:t> 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dirty="0"/>
              <a:t>Engulf bacteria and stimulate helper T cells to proliferate and activate B cells.</a:t>
            </a:r>
          </a:p>
          <a:p>
            <a:pPr>
              <a:buNone/>
            </a:pPr>
            <a:r>
              <a:rPr lang="en-US" b="1" dirty="0"/>
              <a:t>Bone Marrow </a:t>
            </a:r>
          </a:p>
          <a:p>
            <a:pPr marL="0" indent="0">
              <a:buNone/>
            </a:pPr>
            <a:r>
              <a:rPr lang="en-US" dirty="0"/>
              <a:t>T cells, B cells, and macrophages originate in the bone marrow and migrate in the blood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</a:t>
            </a:r>
            <a:r>
              <a:rPr lang="en-US" altLang="en-US" dirty="0" smtClean="0"/>
              <a:t>Outcomes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229600" cy="46863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List the components of the immune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Describe the basis of blood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Explain what human leukocyte antigens are what they indicate about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Distinguish among physical barriers, innate immunity, and adaptive immunity.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Distinguish between the humoral and cellular immune responses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9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Immunity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379824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Immune response attacks pathogens, cancer cells, and transplanted cells with two lines of defense:</a:t>
            </a:r>
          </a:p>
          <a:p>
            <a:pPr marL="519113" lvl="1" indent="-519113"/>
            <a:r>
              <a:rPr lang="en-US" altLang="en-US" b="1" dirty="0"/>
              <a:t>Innate immunity</a:t>
            </a:r>
            <a:r>
              <a:rPr lang="en-US" altLang="en-US" dirty="0"/>
              <a:t> is immediate and generalized</a:t>
            </a:r>
            <a:endParaRPr lang="en-US" altLang="en-US" sz="2000" dirty="0"/>
          </a:p>
          <a:p>
            <a:pPr marL="519113" lvl="1" indent="-519113"/>
            <a:r>
              <a:rPr lang="en-US" altLang="en-US" b="1" dirty="0"/>
              <a:t>Adaptive immunity</a:t>
            </a:r>
            <a:r>
              <a:rPr lang="en-US" altLang="en-US" dirty="0"/>
              <a:t> is specific and slower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Act after various physical barriers block 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Physical Barriers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1776" y="1295400"/>
            <a:ext cx="8075024" cy="5029200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First line of defense</a:t>
            </a:r>
          </a:p>
          <a:p>
            <a:pPr>
              <a:buNone/>
            </a:pPr>
            <a:r>
              <a:rPr lang="en-US" altLang="en-US" dirty="0"/>
              <a:t>Examples:</a:t>
            </a:r>
          </a:p>
          <a:p>
            <a:pPr marL="519113" lvl="1" indent="-519113"/>
            <a:r>
              <a:rPr lang="en-US" altLang="en-US" dirty="0"/>
              <a:t>Unbroken skin</a:t>
            </a:r>
          </a:p>
          <a:p>
            <a:pPr marL="519113" lvl="1" indent="-519113"/>
            <a:r>
              <a:rPr lang="en-US" altLang="en-US" dirty="0"/>
              <a:t>Mucous membranes and secretions</a:t>
            </a:r>
          </a:p>
          <a:p>
            <a:pPr marL="519113" lvl="1" indent="-519113"/>
            <a:r>
              <a:rPr lang="en-US" altLang="en-US" dirty="0"/>
              <a:t>Waving cilia of the respiratory tract</a:t>
            </a:r>
          </a:p>
          <a:p>
            <a:pPr marL="519113" lvl="1" indent="-519113"/>
            <a:r>
              <a:rPr lang="en-US" altLang="en-US" dirty="0"/>
              <a:t>Flushing effect of tears, saliva, urination, and diarrhea</a:t>
            </a:r>
          </a:p>
          <a:p>
            <a:pPr>
              <a:buNone/>
            </a:pPr>
            <a:r>
              <a:rPr lang="en-US" altLang="en-US" dirty="0"/>
              <a:t>All are nonspecific </a:t>
            </a:r>
            <a:r>
              <a:rPr lang="en-US" altLang="en-US" dirty="0" smtClean="0"/>
              <a:t>defenses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Innate Immune Response 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371600"/>
            <a:ext cx="8303624" cy="4724400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General defenses found in the body</a:t>
            </a:r>
          </a:p>
          <a:p>
            <a:pPr marL="0" indent="0">
              <a:buNone/>
            </a:pPr>
            <a:r>
              <a:rPr lang="en-US" altLang="en-US" dirty="0"/>
              <a:t>Produces a rapid broad response if pathogen breaches physical barriers</a:t>
            </a:r>
          </a:p>
          <a:p>
            <a:pPr>
              <a:buNone/>
            </a:pPr>
            <a:r>
              <a:rPr lang="en-US" altLang="en-US" dirty="0"/>
              <a:t>Response time is in minutes</a:t>
            </a:r>
          </a:p>
          <a:p>
            <a:pPr>
              <a:buNone/>
            </a:pPr>
            <a:r>
              <a:rPr lang="en-US" altLang="en-US" dirty="0"/>
              <a:t>Central part is </a:t>
            </a:r>
            <a:r>
              <a:rPr lang="en-US" altLang="en-US" b="1" dirty="0"/>
              <a:t>inflammation</a:t>
            </a:r>
          </a:p>
          <a:p>
            <a:pPr marL="519113" lvl="1" indent="-519113"/>
            <a:r>
              <a:rPr lang="en-US" altLang="en-US" dirty="0"/>
              <a:t>Process that creates a hostile environment for pathogens</a:t>
            </a:r>
          </a:p>
          <a:p>
            <a:pPr marL="519113" lvl="1" indent="-519113"/>
            <a:r>
              <a:rPr lang="en-US" altLang="en-US" dirty="0"/>
              <a:t>Sends in phagocytes that engulf and destroy pathogens via </a:t>
            </a:r>
            <a:r>
              <a:rPr lang="en-US" altLang="en-US" b="1" dirty="0" smtClean="0"/>
              <a:t>phagocytosis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Innate Immune Response (2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7" y="1371600"/>
            <a:ext cx="8151224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err="1"/>
              <a:t>Collectins</a:t>
            </a:r>
            <a:r>
              <a:rPr lang="en-US" altLang="en-US" dirty="0"/>
              <a:t>: Protect against bacteria, yeasts, and some viruses</a:t>
            </a:r>
            <a:endParaRPr lang="en-US" altLang="en-US" sz="2400" dirty="0"/>
          </a:p>
          <a:p>
            <a:pPr>
              <a:buNone/>
            </a:pPr>
            <a:r>
              <a:rPr lang="en-US" altLang="en-US" b="1" dirty="0"/>
              <a:t>Cytokines</a:t>
            </a:r>
          </a:p>
          <a:p>
            <a:pPr marL="519113" lvl="1" indent="-519113"/>
            <a:r>
              <a:rPr lang="en-US" altLang="en-US" dirty="0"/>
              <a:t>Interferon—Antiviral</a:t>
            </a:r>
          </a:p>
          <a:p>
            <a:pPr marL="519113" lvl="1" indent="-519113"/>
            <a:r>
              <a:rPr lang="en-US" altLang="en-US" dirty="0"/>
              <a:t>Interleukins—Fever-inducing</a:t>
            </a:r>
          </a:p>
          <a:p>
            <a:pPr marL="519113" lvl="1" indent="-519113"/>
            <a:r>
              <a:rPr lang="en-US" altLang="en-US" dirty="0"/>
              <a:t>Tumor necrosis factor </a:t>
            </a:r>
            <a:r>
              <a:rPr lang="el-GR" altLang="en-US" dirty="0"/>
              <a:t>α—</a:t>
            </a:r>
            <a:r>
              <a:rPr lang="en-US" altLang="en-US" dirty="0"/>
              <a:t>Anticancer</a:t>
            </a:r>
          </a:p>
          <a:p>
            <a:pPr>
              <a:buNone/>
            </a:pPr>
            <a:r>
              <a:rPr lang="en-US" altLang="en-US" dirty="0"/>
              <a:t>Cytokines also play a role in adaptive </a:t>
            </a:r>
            <a:r>
              <a:rPr lang="en-US" altLang="en-US" dirty="0" smtClean="0"/>
              <a:t>immunity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Innate Immune Response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9376" y="1371600"/>
            <a:ext cx="8379824" cy="4876800"/>
          </a:xfrm>
        </p:spPr>
        <p:txBody>
          <a:bodyPr/>
          <a:lstStyle/>
          <a:p>
            <a:pPr>
              <a:buNone/>
            </a:pPr>
            <a:r>
              <a:rPr lang="en-US" altLang="en-US" b="1" dirty="0"/>
              <a:t>Complement</a:t>
            </a:r>
          </a:p>
          <a:p>
            <a:pPr marL="519113" lvl="1" indent="-519113"/>
            <a:r>
              <a:rPr lang="en-US" altLang="en-US" dirty="0"/>
              <a:t>Plasma proteins that assist or complement other defense responses</a:t>
            </a:r>
            <a:endParaRPr lang="en-US" altLang="en-US" sz="2000" dirty="0"/>
          </a:p>
          <a:p>
            <a:pPr marL="519113" lvl="1" indent="-519113"/>
            <a:r>
              <a:rPr lang="en-US" altLang="en-US" dirty="0"/>
              <a:t>Roles of complement proteins:</a:t>
            </a:r>
          </a:p>
          <a:p>
            <a:pPr marL="1023938" lvl="2" indent="-504825"/>
            <a:r>
              <a:rPr lang="en-US" altLang="en-US" dirty="0"/>
              <a:t>Puncture bacterial cells </a:t>
            </a:r>
          </a:p>
          <a:p>
            <a:pPr marL="1023938" lvl="2" indent="-504825"/>
            <a:r>
              <a:rPr lang="en-US" altLang="en-US" dirty="0"/>
              <a:t>Dismantle viruses</a:t>
            </a:r>
          </a:p>
          <a:p>
            <a:pPr marL="1023938" lvl="2" indent="-504825"/>
            <a:r>
              <a:rPr lang="en-US" altLang="en-US" dirty="0"/>
              <a:t>Trigger histamine release to dilate blood vessels</a:t>
            </a:r>
          </a:p>
          <a:p>
            <a:pPr marL="1023938" lvl="2" indent="-504825"/>
            <a:r>
              <a:rPr lang="en-US" altLang="en-US" dirty="0"/>
              <a:t>Attract </a:t>
            </a:r>
            <a:r>
              <a:rPr lang="en-US" altLang="en-US" dirty="0" smtClean="0"/>
              <a:t>phagocytes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Immune Protection</a:t>
            </a:r>
            <a:endParaRPr lang="en-US" dirty="0"/>
          </a:p>
        </p:txBody>
      </p:sp>
      <p:pic>
        <p:nvPicPr>
          <p:cNvPr id="6" name="Picture 2" descr="The human immune system has three successive lines of defense; the first two are nonspecific and the third is specific, termed adaptive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9708" y="1066800"/>
            <a:ext cx="3959726" cy="539851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Adaptive Immunity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8227424" cy="4897483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Requires stimulation</a:t>
            </a:r>
          </a:p>
          <a:p>
            <a:pPr>
              <a:buNone/>
            </a:pPr>
            <a:r>
              <a:rPr lang="en-US" altLang="en-US" dirty="0"/>
              <a:t>Response time is in days</a:t>
            </a:r>
          </a:p>
          <a:p>
            <a:pPr>
              <a:buNone/>
            </a:pPr>
            <a:r>
              <a:rPr lang="en-US" altLang="en-US" dirty="0"/>
              <a:t>Basic characteristics:</a:t>
            </a:r>
          </a:p>
          <a:p>
            <a:pPr marL="519113" lvl="1" indent="-519113"/>
            <a:r>
              <a:rPr lang="en-US" altLang="en-US" b="1" dirty="0"/>
              <a:t>Diversity</a:t>
            </a:r>
            <a:r>
              <a:rPr lang="en-US" altLang="en-US" dirty="0"/>
              <a:t>—Many different pathogens recognized</a:t>
            </a:r>
          </a:p>
          <a:p>
            <a:pPr marL="519113" lvl="1" indent="-519113"/>
            <a:r>
              <a:rPr lang="en-US" altLang="en-US" b="1" dirty="0"/>
              <a:t>Specificity</a:t>
            </a:r>
            <a:r>
              <a:rPr lang="en-US" altLang="en-US" dirty="0"/>
              <a:t>—Distinguishes particular molecules</a:t>
            </a:r>
          </a:p>
          <a:p>
            <a:pPr marL="519113" lvl="1" indent="-519113"/>
            <a:r>
              <a:rPr lang="en-US" altLang="en-US" b="1" dirty="0"/>
              <a:t>Memory</a:t>
            </a:r>
            <a:r>
              <a:rPr lang="en-US" altLang="en-US" dirty="0"/>
              <a:t>: Responds faster with subsequent exposure</a:t>
            </a:r>
          </a:p>
          <a:p>
            <a:pPr marL="1023938" lvl="2" indent="-504825"/>
            <a:r>
              <a:rPr lang="en-US" altLang="en-US" b="1" dirty="0"/>
              <a:t>Primary immune response</a:t>
            </a:r>
            <a:r>
              <a:rPr lang="en-US" altLang="en-US" dirty="0"/>
              <a:t>: Reaction to first exposure</a:t>
            </a:r>
          </a:p>
          <a:p>
            <a:pPr marL="1023938" lvl="2" indent="-504825"/>
            <a:r>
              <a:rPr lang="en-US" altLang="en-US" b="1" dirty="0"/>
              <a:t>Secondary immune response</a:t>
            </a:r>
            <a:r>
              <a:rPr lang="en-US" altLang="en-US" dirty="0"/>
              <a:t>: Reaction to exposure using “memory” of first </a:t>
            </a:r>
            <a:r>
              <a:rPr lang="en-US" altLang="en-US" dirty="0" smtClean="0"/>
              <a:t>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Adaptive Immunity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7" y="1371600"/>
            <a:ext cx="8151224" cy="4800600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Types of response:</a:t>
            </a:r>
          </a:p>
          <a:p>
            <a:pPr marL="519113" lvl="1" indent="-519113"/>
            <a:r>
              <a:rPr lang="en-US" altLang="en-US" b="1" dirty="0" err="1"/>
              <a:t>Humoral</a:t>
            </a:r>
            <a:r>
              <a:rPr lang="en-US" altLang="en-US" b="1" dirty="0"/>
              <a:t> immune response</a:t>
            </a:r>
            <a:r>
              <a:rPr lang="en-US" altLang="en-US" dirty="0"/>
              <a:t>—B cells produce antibodies in response to activation by T cells.</a:t>
            </a:r>
          </a:p>
          <a:p>
            <a:pPr marL="519113" lvl="1" indent="-519113"/>
            <a:r>
              <a:rPr lang="en-US" altLang="en-US" b="1" dirty="0"/>
              <a:t>Cellular immune response—</a:t>
            </a:r>
            <a:r>
              <a:rPr lang="en-US" altLang="en-US" dirty="0"/>
              <a:t>T cells produce cytokines and activate other cells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Humoral Immune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5576" y="1274717"/>
            <a:ext cx="8227424" cy="504988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Antigen-presenting macrophage activates a helper T cell.</a:t>
            </a:r>
          </a:p>
          <a:p>
            <a:pPr marL="0" indent="0">
              <a:buNone/>
            </a:pPr>
            <a:r>
              <a:rPr lang="en-US" altLang="en-US" dirty="0"/>
              <a:t>Helper T cell activates a B cell with matching cell surface receptors.</a:t>
            </a:r>
          </a:p>
          <a:p>
            <a:pPr marL="0" indent="0">
              <a:buNone/>
            </a:pPr>
            <a:r>
              <a:rPr lang="en-US" altLang="en-US" dirty="0"/>
              <a:t>B cells divide to produce plasma cells and memory cells.</a:t>
            </a:r>
          </a:p>
          <a:p>
            <a:pPr marL="0" indent="0">
              <a:buNone/>
            </a:pPr>
            <a:r>
              <a:rPr lang="en-US" altLang="en-US" dirty="0"/>
              <a:t>Plasma cells secrete antibodies into blood that will recognize the antigen presented.</a:t>
            </a:r>
          </a:p>
          <a:p>
            <a:pPr marL="0" indent="0">
              <a:buNone/>
            </a:pPr>
            <a:r>
              <a:rPr lang="en-US" altLang="en-US" dirty="0"/>
              <a:t>Memory cells remain dormant until second exposure when they respond faster and more effectively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88136" cy="990600"/>
          </a:xfrm>
        </p:spPr>
        <p:txBody>
          <a:bodyPr/>
          <a:lstStyle/>
          <a:p>
            <a:r>
              <a:rPr lang="en-US" dirty="0" smtClean="0"/>
              <a:t>Production of Antibodies</a:t>
            </a:r>
            <a:endParaRPr lang="en-US" dirty="0"/>
          </a:p>
        </p:txBody>
      </p:sp>
      <p:pic>
        <p:nvPicPr>
          <p:cNvPr id="6" name="Picture 2" descr="The humoral immune system involves antibody production by B lymphocytes. An activated B lymphocyte can produce and secrete antibodies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258009"/>
            <a:ext cx="4006047" cy="49903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</a:t>
            </a:r>
            <a:r>
              <a:rPr lang="en-US" altLang="en-US" dirty="0" smtClean="0"/>
              <a:t>Outcomes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229600" cy="46863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altLang="en-US" dirty="0"/>
              <a:t>Discuss conditions that result when the immune system is underactive, overactive, and misdirected.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dirty="0"/>
              <a:t>Describe how medical technologies boost or suppress immunity to prevent or treat disease.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dirty="0"/>
              <a:t>Explain the requirements for the body to accept an organ from another person.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dirty="0"/>
              <a:t>Discuss how we can use knowledge of the genome sequences of pathogens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3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Humoral Immune Response is Polyclonal</a:t>
            </a:r>
            <a:endParaRPr lang="en-US" dirty="0"/>
          </a:p>
        </p:txBody>
      </p:sp>
      <p:pic>
        <p:nvPicPr>
          <p:cNvPr id="6" name="Picture 2" descr="Most foreign cells have several diverse antigenic sites on their surfaces.  Each antigenic site can activate different clones of B lymphocytes.  &#10;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9400" y="1684851"/>
            <a:ext cx="3723735" cy="380154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5562600"/>
            <a:ext cx="8686800" cy="762000"/>
          </a:xfrm>
        </p:spPr>
        <p:txBody>
          <a:bodyPr/>
          <a:lstStyle/>
          <a:p>
            <a:pPr marL="0" lvl="1" indent="0">
              <a:buNone/>
            </a:pPr>
            <a:r>
              <a:rPr altLang="en-US" dirty="0" smtClean="0"/>
              <a:t>Different antibody proteins recognize and bind to different features of foreign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Antibody Structure 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227424" cy="4800600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Minimally consist of four polypeptide chains:</a:t>
            </a:r>
          </a:p>
          <a:p>
            <a:pPr marL="519113" lvl="1" indent="-519113"/>
            <a:r>
              <a:rPr lang="en-US" altLang="en-US" dirty="0"/>
              <a:t>Two long (heavy) chains </a:t>
            </a:r>
          </a:p>
          <a:p>
            <a:pPr marL="519113" lvl="1" indent="-519113"/>
            <a:r>
              <a:rPr lang="en-US" altLang="en-US" dirty="0"/>
              <a:t>Two shorter (light) chains</a:t>
            </a:r>
          </a:p>
          <a:p>
            <a:pPr>
              <a:buNone/>
            </a:pPr>
            <a:r>
              <a:rPr lang="en-US" altLang="en-US" b="1" dirty="0"/>
              <a:t>Constant region</a:t>
            </a:r>
            <a:r>
              <a:rPr lang="en-US" altLang="en-US" dirty="0"/>
              <a:t> of each chain is similar </a:t>
            </a:r>
          </a:p>
          <a:p>
            <a:pPr>
              <a:buNone/>
            </a:pPr>
            <a:r>
              <a:rPr lang="en-US" altLang="en-US" b="1" dirty="0"/>
              <a:t>Variable region</a:t>
            </a:r>
            <a:r>
              <a:rPr lang="en-US" altLang="en-US" dirty="0"/>
              <a:t> of each chain is diverse</a:t>
            </a:r>
          </a:p>
          <a:p>
            <a:pPr>
              <a:buNone/>
            </a:pPr>
            <a:r>
              <a:rPr lang="en-US" altLang="en-US" b="1" dirty="0"/>
              <a:t>Antigen binding sites: </a:t>
            </a:r>
            <a:r>
              <a:rPr lang="en-US" altLang="en-US" dirty="0"/>
              <a:t>Where antigen binds</a:t>
            </a:r>
          </a:p>
          <a:p>
            <a:pPr>
              <a:buNone/>
            </a:pPr>
            <a:r>
              <a:rPr lang="en-US" altLang="en-US" b="1" dirty="0" err="1"/>
              <a:t>Idiotypes</a:t>
            </a:r>
            <a:r>
              <a:rPr lang="en-US" altLang="en-US" dirty="0"/>
              <a:t>: Sites in direct contact with antigen</a:t>
            </a:r>
          </a:p>
          <a:p>
            <a:pPr marL="0" indent="0">
              <a:buNone/>
            </a:pPr>
            <a:r>
              <a:rPr lang="en-US" altLang="en-US" b="1" dirty="0"/>
              <a:t>Epitope</a:t>
            </a:r>
            <a:r>
              <a:rPr lang="en-US" altLang="en-US" dirty="0"/>
              <a:t>: Portion of the antigen contacting the antibody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Antibody Structure (2 of 3)</a:t>
            </a:r>
            <a:endParaRPr lang="en-US" dirty="0"/>
          </a:p>
        </p:txBody>
      </p:sp>
      <p:pic>
        <p:nvPicPr>
          <p:cNvPr id="6" name="Picture 4" descr="The simplest antibody molecule consists of four polypeptide chains, two heavy and two light ones, joined by disulfide bridges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036" y="1600200"/>
            <a:ext cx="4156364" cy="409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895600" y="5867400"/>
            <a:ext cx="3318164" cy="533400"/>
          </a:xfrm>
        </p:spPr>
        <p:txBody>
          <a:bodyPr/>
          <a:lstStyle/>
          <a:p>
            <a:pPr marL="457200" indent="-457200" algn="ctr">
              <a:buFont typeface="+mj-lt"/>
              <a:buAutoNum type="alphaLcParenR"/>
            </a:pPr>
            <a:r>
              <a:rPr lang="en-US" sz="2400" dirty="0"/>
              <a:t>An antibody </a:t>
            </a:r>
            <a:r>
              <a:rPr lang="en-US" sz="2400" dirty="0" smtClean="0"/>
              <a:t>unit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2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Antibody Structure (3 of 3)</a:t>
            </a:r>
            <a:endParaRPr lang="en-US" dirty="0"/>
          </a:p>
        </p:txBody>
      </p:sp>
      <p:pic>
        <p:nvPicPr>
          <p:cNvPr id="10" name="Picture 2" descr="The simplest antibodies are composed of four polypeptide chains, but some antibodies, like antibodies A and M, have more.&#10;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51802" y="1434433"/>
            <a:ext cx="6374950" cy="473776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of Antibodies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350917"/>
            <a:ext cx="8303624" cy="4745083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Bind pathogen protein or toxin and inactivates or neutralizes them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Clump pathogens making them more visible for macrophages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Activate the complement system boosting the innate immune response</a:t>
            </a:r>
          </a:p>
          <a:p>
            <a:pPr>
              <a:buSzPct val="50000"/>
              <a:buNone/>
            </a:pPr>
            <a:r>
              <a:rPr lang="en-US" altLang="en-US" dirty="0"/>
              <a:t>Antibody response can sometimes be </a:t>
            </a:r>
            <a:r>
              <a:rPr lang="en-US" altLang="en-US" dirty="0" smtClean="0"/>
              <a:t>harmful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Antibodies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447800"/>
            <a:ext cx="8303624" cy="4800600"/>
          </a:xfrm>
        </p:spPr>
        <p:txBody>
          <a:bodyPr/>
          <a:lstStyle/>
          <a:p>
            <a:pPr>
              <a:buSzPct val="50000"/>
              <a:buNone/>
            </a:pPr>
            <a:r>
              <a:rPr lang="en-US" altLang="en-US" dirty="0"/>
              <a:t>Also called </a:t>
            </a:r>
            <a:r>
              <a:rPr lang="en-US" altLang="en-US" dirty="0" err="1"/>
              <a:t>immunoglobulins</a:t>
            </a:r>
            <a:endParaRPr lang="en-US" altLang="en-US" dirty="0"/>
          </a:p>
          <a:p>
            <a:pPr marL="0" indent="0">
              <a:buSzPct val="50000"/>
              <a:buNone/>
            </a:pPr>
            <a:r>
              <a:rPr lang="en-US" altLang="en-US" dirty="0"/>
              <a:t>Five major types distinguished by location and function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Different antibody types predominate in different stages of an </a:t>
            </a:r>
            <a:r>
              <a:rPr lang="en-US" altLang="en-US" dirty="0" smtClean="0"/>
              <a:t>infection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17.3 Types of Antibodies </a:t>
            </a:r>
            <a:br>
              <a:rPr lang="en-US" dirty="0" smtClean="0"/>
            </a:br>
            <a:r>
              <a:rPr lang="en-US" dirty="0" smtClean="0"/>
              <a:t>(2 of 2)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98520"/>
              </p:ext>
            </p:extLst>
          </p:nvPr>
        </p:nvGraphicFramePr>
        <p:xfrm>
          <a:off x="685800" y="1783080"/>
          <a:ext cx="8077200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61"/>
                <a:gridCol w="2631896"/>
                <a:gridCol w="4356243"/>
              </a:tblGrid>
              <a:tr h="286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r>
                        <a:rPr lang="en-US" sz="1400" b="1" baseline="30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*</a:t>
                      </a:r>
                      <a:endParaRPr lang="en-US" sz="1400" b="1" baseline="30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Location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Functions</a:t>
                      </a:r>
                    </a:p>
                  </a:txBody>
                  <a:tcPr anchor="ctr"/>
                </a:tc>
              </a:tr>
              <a:tr h="6869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Milk, saliva, urine, and tears; respiratory and digestive secretions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Protects against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pathogens at points of entry into body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 B cells in blood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Stimulates B cells to make other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types of antibodies, particularly in infants</a:t>
                      </a:r>
                    </a:p>
                  </a:txBody>
                  <a:tcPr anchor="ctr"/>
                </a:tc>
              </a:tr>
              <a:tr h="4289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 secretions with </a:t>
                      </a:r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IgA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and in mast cells in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tissues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Acts as receptor for antigens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that cause mast cells to secrete allergy mediators</a:t>
                      </a:r>
                    </a:p>
                  </a:txBody>
                  <a:tcPr anchor="ctr"/>
                </a:tc>
              </a:tr>
              <a:tr h="3516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IgG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Blood plasma and tissue fluid; passes to fetus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Protects against bacteria,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viruses, and toxins, especially in secondary immune response</a:t>
                      </a:r>
                      <a:endPara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869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IgM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Blood plasma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Fights bacteria in primary immune response; includes anti-A and anti-B antibodies of ABO blood groups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5257800"/>
            <a:ext cx="83820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letters </a:t>
            </a:r>
            <a:r>
              <a:rPr lang="en-US" sz="1800" i="1" dirty="0"/>
              <a:t>A, D, E, </a:t>
            </a:r>
            <a:r>
              <a:rPr lang="en-US" sz="1800" dirty="0"/>
              <a:t>G, and </a:t>
            </a:r>
            <a:r>
              <a:rPr lang="en-US" sz="1800" i="1" dirty="0"/>
              <a:t>M </a:t>
            </a:r>
            <a:r>
              <a:rPr lang="en-US" sz="1800" dirty="0"/>
              <a:t>refer to the specific conformation of heavy chains characteristic of each class of antibody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Antibody Diversity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303624" cy="4953000"/>
          </a:xfrm>
        </p:spPr>
        <p:txBody>
          <a:bodyPr/>
          <a:lstStyle/>
          <a:p>
            <a:pPr marL="0" indent="0">
              <a:spcBef>
                <a:spcPts val="400"/>
              </a:spcBef>
              <a:buSzPct val="50000"/>
              <a:buNone/>
            </a:pPr>
            <a:r>
              <a:rPr lang="en-US" altLang="en-US" dirty="0"/>
              <a:t>Genome has a limited number of antibody genes</a:t>
            </a:r>
          </a:p>
          <a:p>
            <a:pPr marL="519113" lvl="1" indent="-519113">
              <a:spcBef>
                <a:spcPts val="400"/>
              </a:spcBef>
              <a:buSzPct val="100000"/>
            </a:pPr>
            <a:r>
              <a:rPr lang="en-US" altLang="en-US" dirty="0"/>
              <a:t>Human body can shuffle these in many different ways to make a seemingly limitless variety of antibodies</a:t>
            </a:r>
          </a:p>
          <a:p>
            <a:pPr>
              <a:spcBef>
                <a:spcPts val="400"/>
              </a:spcBef>
              <a:buSzPct val="50000"/>
              <a:buNone/>
            </a:pPr>
            <a:r>
              <a:rPr lang="en-US" altLang="en-US" dirty="0"/>
              <a:t>Early development of B cells</a:t>
            </a:r>
          </a:p>
          <a:p>
            <a:pPr marL="519113" lvl="1" indent="-519113">
              <a:spcBef>
                <a:spcPts val="400"/>
              </a:spcBef>
              <a:buSzPct val="100000"/>
            </a:pPr>
            <a:r>
              <a:rPr lang="en-US" altLang="en-US" dirty="0"/>
              <a:t>Sections of the antibody genes are rearranged along their chromosome</a:t>
            </a:r>
          </a:p>
          <a:p>
            <a:pPr marL="0" indent="0">
              <a:spcBef>
                <a:spcPts val="400"/>
              </a:spcBef>
              <a:buSzPct val="50000"/>
              <a:buNone/>
            </a:pPr>
            <a:r>
              <a:rPr lang="en-US" altLang="en-US" dirty="0"/>
              <a:t>Rearrangement due to enzymes cutting and pasting</a:t>
            </a:r>
          </a:p>
          <a:p>
            <a:pPr marL="519113" lvl="1" indent="-519113">
              <a:spcBef>
                <a:spcPts val="400"/>
              </a:spcBef>
              <a:buSzPct val="100000"/>
            </a:pPr>
            <a:r>
              <a:rPr lang="en-US" altLang="en-US" dirty="0"/>
              <a:t>Different combinations of </a:t>
            </a:r>
            <a:r>
              <a:rPr lang="en-US" altLang="en-US" i="1" dirty="0"/>
              <a:t>V</a:t>
            </a:r>
            <a:r>
              <a:rPr lang="en-US" altLang="en-US" dirty="0"/>
              <a:t> (Variable), </a:t>
            </a:r>
            <a:r>
              <a:rPr lang="en-US" altLang="en-US" i="1" dirty="0"/>
              <a:t>D</a:t>
            </a:r>
            <a:r>
              <a:rPr lang="en-US" altLang="en-US" dirty="0"/>
              <a:t> (Diversity), and </a:t>
            </a:r>
            <a:r>
              <a:rPr lang="en-US" altLang="en-US" i="1" dirty="0"/>
              <a:t>J</a:t>
            </a:r>
            <a:r>
              <a:rPr lang="en-US" altLang="en-US" dirty="0"/>
              <a:t> (Joining) genes creates new versions of the antibody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Diversity</a:t>
            </a:r>
            <a:endParaRPr lang="en-US" dirty="0"/>
          </a:p>
        </p:txBody>
      </p:sp>
      <p:pic>
        <p:nvPicPr>
          <p:cNvPr id="6" name="Picture 2" descr="The human immune system can produce antibodies to millions of possible antigens, due to the fact that the polypeptide chains have constant regions and variable regions; the variable regions are specific for different antigenic sites.  This diversity of regions is due to each polypeptide chain being encoded by more than one gene.  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01637" y="1350052"/>
            <a:ext cx="3740727" cy="49563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Cellular Immune Response</a:t>
            </a:r>
            <a:br>
              <a:rPr lang="en-US" altLang="en-US" dirty="0" smtClean="0"/>
            </a:br>
            <a:r>
              <a:rPr lang="en-US" altLang="en-US" dirty="0" smtClean="0"/>
              <a:t>Maturation of T Cells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524000"/>
            <a:ext cx="8227424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 cells must recognize foreign antigens and not self antigens.</a:t>
            </a:r>
          </a:p>
          <a:p>
            <a:pPr marL="0" indent="0">
              <a:buNone/>
            </a:pPr>
            <a:r>
              <a:rPr lang="en-US" altLang="en-US" dirty="0" err="1"/>
              <a:t>Thymocytes</a:t>
            </a:r>
            <a:r>
              <a:rPr lang="en-US" altLang="en-US" dirty="0"/>
              <a:t> travel to the thymus and display their cell surface receptors.</a:t>
            </a:r>
          </a:p>
          <a:p>
            <a:pPr>
              <a:buNone/>
            </a:pPr>
            <a:r>
              <a:rPr lang="en-US" altLang="en-US" dirty="0"/>
              <a:t>Thymus lining displays self antigens.  </a:t>
            </a:r>
          </a:p>
          <a:p>
            <a:pPr marL="0" indent="0">
              <a:buNone/>
            </a:pPr>
            <a:r>
              <a:rPr lang="en-US" altLang="en-US" dirty="0"/>
              <a:t>T cells that bind these self antigens die by apoptosis.</a:t>
            </a:r>
          </a:p>
          <a:p>
            <a:pPr marL="0" indent="0">
              <a:buNone/>
            </a:pPr>
            <a:r>
              <a:rPr lang="en-US" altLang="en-US" dirty="0"/>
              <a:t>T cells that do not bind the self antigens survive and mature.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versus </a:t>
            </a:r>
            <a:r>
              <a:rPr lang="en-US" altLang="en-US" dirty="0" smtClean="0"/>
              <a:t>Self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371600"/>
            <a:ext cx="8227424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Immune system protects organisms from foreign invaders.</a:t>
            </a:r>
          </a:p>
          <a:p>
            <a:pPr marL="0" indent="0">
              <a:buNone/>
            </a:pPr>
            <a:r>
              <a:rPr lang="en-US" altLang="en-US" dirty="0"/>
              <a:t>Protection from pathogens is based upon the ability to identify foreign molecules as </a:t>
            </a:r>
            <a:r>
              <a:rPr lang="en-US" altLang="en-US" dirty="0" err="1"/>
              <a:t>nonself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r>
              <a:rPr lang="en-US" altLang="en-US" dirty="0"/>
              <a:t>Foreign may be bacteria, viruses, fungi, tumor, or transplanted cells.</a:t>
            </a:r>
          </a:p>
          <a:p>
            <a:pPr marL="0" indent="0">
              <a:buNone/>
            </a:pPr>
            <a:r>
              <a:rPr lang="en-US" altLang="en-US" b="1" dirty="0"/>
              <a:t>Antigens</a:t>
            </a:r>
            <a:r>
              <a:rPr lang="en-US" altLang="en-US" dirty="0"/>
              <a:t>: Molecules recognized by the immune system.</a:t>
            </a:r>
          </a:p>
          <a:p>
            <a:pPr marL="511175" lvl="1" indent="-511175"/>
            <a:r>
              <a:rPr lang="en-US" altLang="en-US" dirty="0"/>
              <a:t>Usually protein fragments or </a:t>
            </a:r>
            <a:r>
              <a:rPr lang="en-US" altLang="en-US" dirty="0" smtClean="0"/>
              <a:t>carbohydrates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T Cells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7" y="1198517"/>
            <a:ext cx="8151224" cy="5049883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Several types of T cells are distinguished by the types and patterns of receptors on their surface and by their function:</a:t>
            </a:r>
          </a:p>
          <a:p>
            <a:pPr marL="519113" lvl="1" indent="-519113">
              <a:buSzPct val="100000"/>
            </a:pPr>
            <a:r>
              <a:rPr lang="en-US" altLang="en-US" dirty="0"/>
              <a:t>Helper T cells</a:t>
            </a:r>
          </a:p>
          <a:p>
            <a:pPr marL="1023938" lvl="2" indent="-504825">
              <a:buSzPct val="100000"/>
            </a:pPr>
            <a:r>
              <a:rPr lang="en-US" altLang="en-US" dirty="0"/>
              <a:t>Have CD4 antigens</a:t>
            </a:r>
          </a:p>
          <a:p>
            <a:pPr marL="519113" lvl="1" indent="-519113">
              <a:buSzPct val="100000"/>
            </a:pPr>
            <a:r>
              <a:rPr lang="en-US" altLang="en-US" dirty="0"/>
              <a:t>Cytotoxic T cells</a:t>
            </a:r>
          </a:p>
          <a:p>
            <a:pPr marL="1023938" lvl="2" indent="-504825">
              <a:buSzPct val="100000"/>
            </a:pPr>
            <a:r>
              <a:rPr lang="en-US" altLang="en-US" dirty="0"/>
              <a:t>Have CD8 antigens</a:t>
            </a:r>
          </a:p>
          <a:p>
            <a:pPr marL="519113" lvl="1" indent="-519113">
              <a:buSzPct val="100000"/>
            </a:pPr>
            <a:r>
              <a:rPr lang="en-US" altLang="en-US" dirty="0"/>
              <a:t>Regulatory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Helper T Cells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7" y="1371600"/>
            <a:ext cx="8151224" cy="4648200"/>
          </a:xfrm>
        </p:spPr>
        <p:txBody>
          <a:bodyPr/>
          <a:lstStyle/>
          <a:p>
            <a:pPr>
              <a:buSzPct val="50000"/>
              <a:buNone/>
            </a:pPr>
            <a:r>
              <a:rPr lang="en-US" altLang="en-US" dirty="0"/>
              <a:t>In </a:t>
            </a:r>
            <a:r>
              <a:rPr lang="en-US" altLang="en-US" dirty="0" err="1"/>
              <a:t>humoral</a:t>
            </a:r>
            <a:r>
              <a:rPr lang="en-US" altLang="en-US" dirty="0"/>
              <a:t> immune response</a:t>
            </a:r>
          </a:p>
          <a:p>
            <a:pPr marL="519113" lvl="1" indent="-519113">
              <a:buSzPct val="100000"/>
            </a:pPr>
            <a:r>
              <a:rPr lang="en-US" altLang="en-US" dirty="0"/>
              <a:t>Recognize antigens presented by macrophages</a:t>
            </a:r>
          </a:p>
          <a:p>
            <a:pPr marL="519113" lvl="1" indent="-519113">
              <a:buSzPct val="100000"/>
            </a:pPr>
            <a:r>
              <a:rPr lang="en-US" altLang="en-US" dirty="0"/>
              <a:t>Stimulate B cells to produce antibodies</a:t>
            </a:r>
          </a:p>
          <a:p>
            <a:pPr>
              <a:buSzPct val="50000"/>
              <a:buNone/>
            </a:pPr>
            <a:r>
              <a:rPr lang="en-US" altLang="en-US" dirty="0"/>
              <a:t>In cellular immune response</a:t>
            </a:r>
          </a:p>
          <a:p>
            <a:pPr marL="519113" lvl="1" indent="-519113">
              <a:buSzPct val="100000"/>
            </a:pPr>
            <a:r>
              <a:rPr lang="en-US" altLang="en-US" dirty="0"/>
              <a:t>Secrete cytokines</a:t>
            </a:r>
          </a:p>
          <a:p>
            <a:pPr marL="519113" lvl="1" indent="-519113">
              <a:buSzPct val="100000"/>
            </a:pPr>
            <a:r>
              <a:rPr lang="en-US" altLang="en-US" dirty="0"/>
              <a:t>Activate cytotoxic T </a:t>
            </a:r>
            <a:r>
              <a:rPr lang="en-US" altLang="en-US" dirty="0" smtClean="0"/>
              <a:t>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17.2 Types of Proteins in Innate Immunity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42068"/>
              </p:ext>
            </p:extLst>
          </p:nvPr>
        </p:nvGraphicFramePr>
        <p:xfrm>
          <a:off x="609600" y="1673014"/>
          <a:ext cx="8077200" cy="42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829"/>
                <a:gridCol w="2060510"/>
                <a:gridCol w="4285861"/>
              </a:tblGrid>
              <a:tr h="5523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Protein Class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Protein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Function</a:t>
                      </a:r>
                    </a:p>
                  </a:txBody>
                  <a:tcPr anchor="ctr"/>
                </a:tc>
              </a:tr>
              <a:tr h="6578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Complement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Puncture bacteria, dismantle viruses, activate mast cells to release histamine, attract phagocytes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578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Collectins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Recognize how surfaces of bacteria, yeasts, and some viruses differ from the surfaces of human cells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65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Cytokines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Colony-stimulating factors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Stimulate bone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marrow cells to produce lymphocytes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641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Interferons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Block viral replication, stimulate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macrophages to engulf viruses, stimulate B cells to produce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antibodies, attack cancer cells</a:t>
                      </a:r>
                    </a:p>
                  </a:txBody>
                  <a:tcPr anchor="ctr"/>
                </a:tc>
              </a:tr>
              <a:tr h="657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Interleukins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Control lymphocyte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differentiation and growth, cause fever that accompanies bacterial infection</a:t>
                      </a:r>
                    </a:p>
                  </a:txBody>
                  <a:tcPr anchor="ctr"/>
                </a:tc>
              </a:tr>
              <a:tr h="657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Tumor necrosis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Stops tumor growth, releases growth factors, stimulates lymphocyte differentiation,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dismantles bacterial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toxins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Death of a Cancer Cell by a Cytotoxic T Cell</a:t>
            </a:r>
            <a:endParaRPr lang="en-US" dirty="0"/>
          </a:p>
        </p:txBody>
      </p:sp>
      <p:pic>
        <p:nvPicPr>
          <p:cNvPr id="9" name="Picture 2" descr="Killing of cancer cells, involves cytotoxic T lymphocytes binding to cancer cells; perforin is injected ultimately leading to death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6499" y="1676400"/>
            <a:ext cx="7829387" cy="40630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17.4 Types of Immune System Cells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50701"/>
              </p:ext>
            </p:extLst>
          </p:nvPr>
        </p:nvGraphicFramePr>
        <p:xfrm>
          <a:off x="533400" y="1508760"/>
          <a:ext cx="83058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177"/>
                <a:gridCol w="6069623"/>
              </a:tblGrid>
              <a:tr h="27270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Cell Type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Function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Macrophage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Presents antigens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Performs phagocytosis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Dendritic cell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Presents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antigens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Mast cell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Releases histamine in inflammation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Releases allergy mediators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 cell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Matures into antibody- producing plasma cell or into memory cell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 cell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marL="225425" indent="0"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Helper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Recognizing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nonself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antigens presented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on macrophages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Stimulates B cells to produce antibodies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Secretes cytokines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Activates cytotoxic T cells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50">
                <a:tc>
                  <a:txBody>
                    <a:bodyPr/>
                    <a:lstStyle/>
                    <a:p>
                      <a:pPr marL="2254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Cytotoxic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Attacks cancer cells and cells infected with viruses upon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recognizing antigens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Neutrophil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Attacks bacteria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5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Natural killer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Attacks cancer cells and cells infected with viruses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without recognizing antigens; activates other white blood cells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1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Suppressor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Inhibits antibody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protection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Abnormal Immunity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3400" y="1295400"/>
            <a:ext cx="8153400" cy="48768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Immune system malfunction may be inherited or acquired</a:t>
            </a:r>
          </a:p>
          <a:p>
            <a:pPr>
              <a:buSzPct val="50000"/>
              <a:buNone/>
            </a:pPr>
            <a:r>
              <a:rPr lang="en-US" altLang="en-US" dirty="0"/>
              <a:t>May be too weak, too strong, or misdirected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Responses may be multifactorial or caused by a mutation in a single </a:t>
            </a:r>
            <a:r>
              <a:rPr lang="en-US" altLang="en-US" dirty="0" smtClean="0"/>
              <a:t>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64" y="152400"/>
            <a:ext cx="7845136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Inherited Immune Deficiencies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7" y="1447800"/>
            <a:ext cx="8303623" cy="4724400"/>
          </a:xfrm>
        </p:spPr>
        <p:txBody>
          <a:bodyPr/>
          <a:lstStyle/>
          <a:p>
            <a:pPr>
              <a:buSzPct val="50000"/>
              <a:buNone/>
            </a:pPr>
            <a:r>
              <a:rPr lang="en-US" altLang="en-US" dirty="0"/>
              <a:t>At least 20 types</a:t>
            </a:r>
          </a:p>
          <a:p>
            <a:pPr>
              <a:buSzPct val="50000"/>
              <a:buNone/>
            </a:pPr>
            <a:r>
              <a:rPr lang="en-US" altLang="en-US" dirty="0"/>
              <a:t>Affect innate and adaptive immunity</a:t>
            </a:r>
          </a:p>
          <a:p>
            <a:pPr>
              <a:buSzPct val="50000"/>
              <a:buNone/>
            </a:pPr>
            <a:r>
              <a:rPr lang="en-US" altLang="en-US" dirty="0"/>
              <a:t>Examples:</a:t>
            </a:r>
          </a:p>
          <a:p>
            <a:pPr marL="519113" lvl="1" indent="-519113">
              <a:buSzPct val="100000"/>
            </a:pPr>
            <a:r>
              <a:rPr lang="en-US" altLang="en-US" dirty="0"/>
              <a:t>Chronic granulomatous disease: Mutation of oxidase enzyme results in neutrophils that cannot kill bacteria</a:t>
            </a:r>
          </a:p>
          <a:p>
            <a:pPr marL="519113" lvl="1" indent="-519113">
              <a:buSzPct val="100000"/>
            </a:pPr>
            <a:r>
              <a:rPr lang="en-US" altLang="en-US" dirty="0"/>
              <a:t>Severe combined immune deficiency (SCID): Impacts both </a:t>
            </a:r>
            <a:r>
              <a:rPr lang="en-US" altLang="en-US" dirty="0" err="1"/>
              <a:t>humoral</a:t>
            </a:r>
            <a:r>
              <a:rPr lang="en-US" altLang="en-US" dirty="0"/>
              <a:t> and cellular immunity due to lack of mature B cells and/or T </a:t>
            </a:r>
            <a:r>
              <a:rPr lang="en-US" altLang="en-US" dirty="0" smtClean="0"/>
              <a:t>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486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Inherited Immune Deficiencies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82000" cy="1738421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altLang="en-US" dirty="0" smtClean="0"/>
              <a:t>David Vetter had an autosomal recessive form of SCID.</a:t>
            </a:r>
          </a:p>
          <a:p>
            <a:pPr marL="519113" lvl="1" indent="-519113">
              <a:buSzPct val="100000"/>
            </a:pPr>
            <a:r>
              <a:rPr altLang="en-US" dirty="0" smtClean="0"/>
              <a:t>He was born without a thymus gland.</a:t>
            </a:r>
          </a:p>
          <a:p>
            <a:pPr marL="519113" lvl="1" indent="-519113">
              <a:buSzPct val="100000"/>
            </a:pPr>
            <a:r>
              <a:rPr altLang="en-US" dirty="0" smtClean="0"/>
              <a:t>His T cells could not mature and activate B cells.</a:t>
            </a:r>
          </a:p>
        </p:txBody>
      </p:sp>
      <p:pic>
        <p:nvPicPr>
          <p:cNvPr id="1025" name="Picture 1" descr="David Vetter, the bubble boy, had severe combined immunodeficiency syndrome. He had to be in a sterile environment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69476"/>
            <a:ext cx="3910210" cy="282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29968" y="6096000"/>
            <a:ext cx="2337432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© </a:t>
            </a:r>
            <a:r>
              <a:rPr lang="en-US" sz="1400" dirty="0" err="1"/>
              <a:t>Bettmann</a:t>
            </a:r>
            <a:r>
              <a:rPr lang="en-US" sz="1400" dirty="0"/>
              <a:t>/Corbis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64" y="152400"/>
            <a:ext cx="8759536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Table 17.5 Inherited Immune Deficiencies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48130"/>
              </p:ext>
            </p:extLst>
          </p:nvPr>
        </p:nvGraphicFramePr>
        <p:xfrm>
          <a:off x="460248" y="1783080"/>
          <a:ext cx="8302752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1447800"/>
                <a:gridCol w="2892552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Disease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Inheritance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Defect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Chronic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granulomatous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disease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AD,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Xlr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Abnormal neutrophilis cannot kill engulfed bacteria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Immune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defect due to absence of thymus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thymus, no T cells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Neutrophil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immunodeficiency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Deficiency of T cells, B cells and neutrophilis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Severe combined immune deficiency (SCID)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3444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Adenosine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deaminase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T or B cells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3444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Adenosine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deaminase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deficiency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with sensitivity to ionizing radiation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T, B or natural killer cells</a:t>
                      </a: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marL="3444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IL-2 receptor mutation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Xlr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T, B or natural killer cells</a:t>
                      </a:r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marL="3444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X- linked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lymphoproliferative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disease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Xlr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Absence of protein that enables T cells to bind B cells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3444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Xlr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Abnormal interleukin- 2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5486400"/>
            <a:ext cx="82296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Note: </a:t>
            </a:r>
            <a:r>
              <a:rPr lang="en-US" sz="1400" dirty="0" err="1"/>
              <a:t>ar</a:t>
            </a:r>
            <a:r>
              <a:rPr lang="en-US" sz="1400" dirty="0"/>
              <a:t> = autosomal recessive; AD = autosomal dominant; </a:t>
            </a:r>
            <a:r>
              <a:rPr lang="en-US" sz="1400" dirty="0" err="1"/>
              <a:t>Xlr</a:t>
            </a:r>
            <a:r>
              <a:rPr lang="en-US" sz="1400" dirty="0"/>
              <a:t> = X-linked recessive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Human Immunodeficiency Virus (HIV)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503317"/>
            <a:ext cx="8379824" cy="4821283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Infectious virus enters the body with direct contact of bodily fluids</a:t>
            </a:r>
          </a:p>
          <a:p>
            <a:pPr>
              <a:buSzPct val="50000"/>
              <a:buNone/>
            </a:pPr>
            <a:r>
              <a:rPr lang="en-US" altLang="en-US" dirty="0"/>
              <a:t>Infects macrophages and helper T cells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Virus replicates and bursts out of the </a:t>
            </a:r>
            <a:r>
              <a:rPr lang="en-US" altLang="en-US" dirty="0" smtClean="0"/>
              <a:t>helper T </a:t>
            </a:r>
            <a:r>
              <a:rPr lang="en-US" altLang="en-US" dirty="0"/>
              <a:t>cell, killing it</a:t>
            </a:r>
          </a:p>
          <a:p>
            <a:pPr>
              <a:buSzPct val="50000"/>
              <a:buNone/>
            </a:pPr>
            <a:r>
              <a:rPr lang="en-US" altLang="en-US" dirty="0"/>
              <a:t>Loss of helper T cells prevents B cell activation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Infections occur because the immune system not functional</a:t>
            </a:r>
          </a:p>
          <a:p>
            <a:pPr>
              <a:buSzPct val="50000"/>
              <a:buNone/>
            </a:pPr>
            <a:r>
              <a:rPr lang="en-US" altLang="en-US" dirty="0"/>
              <a:t>Replicates rapidly, mutates easily, and can hide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Foreign versus </a:t>
            </a:r>
            <a:r>
              <a:rPr lang="en-US" dirty="0" smtClean="0"/>
              <a:t>Self (2 of 2) </a:t>
            </a:r>
            <a:endParaRPr lang="en-US" dirty="0"/>
          </a:p>
        </p:txBody>
      </p:sp>
      <p:pic>
        <p:nvPicPr>
          <p:cNvPr id="1027" name="Picture 3" descr="The E. coli bacterium must be recognized as nonself by the human immune system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519"/>
            <a:ext cx="4183294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04800" y="4876800"/>
            <a:ext cx="4183294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Source: CDC/Janice Haney Carr</a:t>
            </a:r>
          </a:p>
        </p:txBody>
      </p:sp>
      <p:pic>
        <p:nvPicPr>
          <p:cNvPr id="1028" name="Picture 4" descr="The Zika virus must be recognized as nonself by the human immune syste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54150"/>
            <a:ext cx="4228132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4738255" y="5105400"/>
            <a:ext cx="4238028" cy="457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© </a:t>
            </a:r>
            <a:r>
              <a:rPr lang="en-US" sz="1400" dirty="0" err="1" smtClean="0"/>
              <a:t>AuntSpray</a:t>
            </a:r>
            <a:r>
              <a:rPr lang="en-US" sz="1400" dirty="0" smtClean="0"/>
              <a:t>/</a:t>
            </a:r>
            <a:r>
              <a:rPr lang="en-US" sz="1400" dirty="0" err="1" smtClean="0"/>
              <a:t>Shutterstock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65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Binds to a Helper T Cell</a:t>
            </a:r>
            <a:endParaRPr lang="en-US" dirty="0"/>
          </a:p>
        </p:txBody>
      </p:sp>
      <p:pic>
        <p:nvPicPr>
          <p:cNvPr id="6" name="Picture 2" descr="The human immunodeficiency virus has surface proteins (gp120 and gp41) that attach to surface receptors (CD4 and CCR5) on the T helper lymphocyte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6181" y="1407385"/>
            <a:ext cx="6511638" cy="476481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HIV Infects (1 of 3)</a:t>
            </a:r>
            <a:endParaRPr lang="en-US" dirty="0"/>
          </a:p>
        </p:txBody>
      </p:sp>
      <p:pic>
        <p:nvPicPr>
          <p:cNvPr id="1028" name="Picture 4" descr="HIV infects human cells by integrating into the host cell chromosome, then commandeering the host cell to produce more virus particles.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84344"/>
            <a:ext cx="3048000" cy="482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HIV Infects (2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5576" y="1524000"/>
            <a:ext cx="8227424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Virus binds receptors on plasma membrane and enters cell. Enzymes remove proteins around viral DNA.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RT catalyzes formation of DNA complementary to viral DNA.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 DNA strand serves as a template for complementary DNA strand.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Double- stranded DNA is incorporated into the host cell's genome.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HIV Infects (3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524000"/>
            <a:ext cx="8303624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Viral genes are </a:t>
            </a:r>
            <a:r>
              <a:rPr lang="en-US" dirty="0" smtClean="0"/>
              <a:t>transcribed </a:t>
            </a:r>
            <a:r>
              <a:rPr lang="en-US" dirty="0"/>
              <a:t>into mRNA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mRNA is translated into proteins in cytoplasm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Capsids surround new viral, RNA genomes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New viruses bud from host </a:t>
            </a:r>
            <a:r>
              <a:rPr lang="en-US" dirty="0" smtClean="0"/>
              <a:t>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Acquired Immune Deficiency Syndrome (AIDS)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1776" y="1447800"/>
            <a:ext cx="7998824" cy="4876800"/>
          </a:xfrm>
        </p:spPr>
        <p:txBody>
          <a:bodyPr/>
          <a:lstStyle/>
          <a:p>
            <a:pPr>
              <a:buSzPct val="50000"/>
              <a:buNone/>
            </a:pPr>
            <a:r>
              <a:rPr lang="en-US" altLang="en-US" dirty="0"/>
              <a:t>Disease resulting from HIV infection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Immune system impact of HIV infection progresses to impair the immune function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Due to genetically diverse population of HIV in a human host, treatment requires combination of medication with different actions </a:t>
            </a:r>
          </a:p>
          <a:p>
            <a:pPr>
              <a:buSzPct val="50000"/>
              <a:buNone/>
            </a:pPr>
            <a:r>
              <a:rPr lang="en-US" altLang="en-US" dirty="0"/>
              <a:t>Drugs inhibit different points of infection</a:t>
            </a:r>
          </a:p>
          <a:p>
            <a:pPr marL="519113" lvl="1" indent="-519113">
              <a:buSzPct val="100000"/>
            </a:pPr>
            <a:r>
              <a:rPr lang="en-US" altLang="en-US" dirty="0"/>
              <a:t>Entry of virus into T cells</a:t>
            </a:r>
          </a:p>
          <a:p>
            <a:pPr marL="519113" lvl="1" indent="-519113">
              <a:buSzPct val="100000"/>
            </a:pPr>
            <a:r>
              <a:rPr lang="en-US" altLang="en-US" dirty="0"/>
              <a:t>Replication of viral genetic material</a:t>
            </a:r>
          </a:p>
          <a:p>
            <a:pPr marL="519113" lvl="1" indent="-519113">
              <a:buSzPct val="100000"/>
            </a:pPr>
            <a:r>
              <a:rPr lang="en-US" altLang="en-US" dirty="0"/>
              <a:t>Processing of viral </a:t>
            </a:r>
            <a:r>
              <a:rPr lang="en-US" altLang="en-US" dirty="0" smtClean="0"/>
              <a:t>proteins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17.6 Anti-HIV Drugs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67695"/>
              </p:ext>
            </p:extLst>
          </p:nvPr>
        </p:nvGraphicFramePr>
        <p:xfrm>
          <a:off x="762000" y="2590798"/>
          <a:ext cx="7924800" cy="2362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5257800"/>
              </a:tblGrid>
              <a:tr h="4124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Drug Type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Mechanism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71241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Reverse transcriptase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inhibitor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Blocks copying of viral RNA to DNA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24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Protease inhibitor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Blocks shortening of certain viral proteins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24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Fusion inhibitor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Blocks ability of HIV to bind a cell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4124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Entry inhibitor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Blocks ability of HIV to enter a cell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CCR5 Gene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5576" y="1295400"/>
            <a:ext cx="8151224" cy="50292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Encodes for a receptor protein on the cell membrane (</a:t>
            </a:r>
            <a:r>
              <a:rPr lang="en-US" altLang="en-US" dirty="0" err="1"/>
              <a:t>coreceptor</a:t>
            </a:r>
            <a:r>
              <a:rPr lang="en-US" altLang="en-US" dirty="0"/>
              <a:t> for HIV)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Individual homozygous for a 32-base deletion of CCR5 are resistant to infection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Heterozygous individuals become infected but stay healthy for several years longer than people that do not have the mutation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Same mutation may have enabled people to survive the plague in Europe during the Middle </a:t>
            </a:r>
            <a:r>
              <a:rPr lang="en-US" altLang="en-US" dirty="0" smtClean="0"/>
              <a:t>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Autoimmunity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3401" y="1371600"/>
            <a:ext cx="8305799" cy="48768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Immune system attacks the tissues of an individual’s own body.</a:t>
            </a:r>
          </a:p>
          <a:p>
            <a:pPr>
              <a:buSzPct val="50000"/>
              <a:buNone/>
            </a:pPr>
            <a:r>
              <a:rPr lang="en-US" altLang="en-US" dirty="0"/>
              <a:t>Autoantibodies recognize self proteins.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About 5% of the population has an autoimmune disorder.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Signs and symptoms reflect the cell types under attack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Autoimmunity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303624" cy="4724400"/>
          </a:xfrm>
        </p:spPr>
        <p:txBody>
          <a:bodyPr/>
          <a:lstStyle/>
          <a:p>
            <a:pPr>
              <a:buSzPct val="50000"/>
              <a:buNone/>
            </a:pPr>
            <a:r>
              <a:rPr lang="en-US" altLang="en-US" dirty="0"/>
              <a:t>Arises in several ways:</a:t>
            </a:r>
          </a:p>
          <a:p>
            <a:pPr marL="519113" lvl="1" indent="-519113">
              <a:buSzPct val="100000"/>
            </a:pPr>
            <a:r>
              <a:rPr lang="en-US" altLang="en-US" dirty="0"/>
              <a:t>Viruses use host proteins on the viral cell surface</a:t>
            </a:r>
          </a:p>
          <a:p>
            <a:pPr marL="1023938" lvl="2" indent="-504825">
              <a:buSzPct val="100000"/>
            </a:pPr>
            <a:r>
              <a:rPr lang="en-US" altLang="en-US" dirty="0"/>
              <a:t>Proteins become the target of the immune system, which responds as if they were viral proteins</a:t>
            </a:r>
          </a:p>
          <a:p>
            <a:pPr marL="519113" lvl="1" indent="-519113">
              <a:buSzPct val="100000"/>
            </a:pPr>
            <a:r>
              <a:rPr lang="en-US" altLang="en-US" dirty="0" err="1"/>
              <a:t>Thymocytes</a:t>
            </a:r>
            <a:r>
              <a:rPr lang="en-US" altLang="en-US" dirty="0"/>
              <a:t> that recognize self antigens survive instead of self-destructing</a:t>
            </a:r>
          </a:p>
          <a:p>
            <a:pPr marL="519113" lvl="1" indent="-519113">
              <a:buSzPct val="100000"/>
            </a:pPr>
            <a:r>
              <a:rPr lang="en-US" altLang="en-US" dirty="0" err="1"/>
              <a:t>Nonself</a:t>
            </a:r>
            <a:r>
              <a:rPr lang="en-US" altLang="en-US" dirty="0"/>
              <a:t> antigen may coincidentally resemble self antigens</a:t>
            </a:r>
          </a:p>
          <a:p>
            <a:pPr marL="519113" lvl="1" indent="-519113">
              <a:buSzPct val="100000"/>
            </a:pPr>
            <a:r>
              <a:rPr lang="en-US" altLang="en-US" dirty="0"/>
              <a:t>Skewed X </a:t>
            </a:r>
            <a:r>
              <a:rPr lang="en-US" altLang="en-US" dirty="0" smtClean="0"/>
              <a:t>inactivation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17.7 Autoimmune Disorders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96858"/>
              </p:ext>
            </p:extLst>
          </p:nvPr>
        </p:nvGraphicFramePr>
        <p:xfrm>
          <a:off x="536448" y="1630680"/>
          <a:ext cx="8302752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3401568"/>
                <a:gridCol w="2767584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Disorder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Symptoms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Autoantibodies Against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Diabetes mellitus (type 1)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Thirst, hunger, weakness, weight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loss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Pancreatic beta cells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Graves disease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Restlessness, weight loss,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irritability, increased heart rate and blood pressure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Thyroid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gland cells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Hemolytic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anemia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Fatigue, weakness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Red blood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cells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Multiple sclerosis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Weakness, poor coordination, failing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vision, disturbed speech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Myelin in the white matter of the central nervous system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Myasthenia gravis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Muscle weakness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Neurotransmitter receptors on skeletal muscle cells 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Rheumatic fever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Weakness, shortness of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breath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Heart valve cells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Rheumatoid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arthritis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Joint pain and deformity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Cells lining joints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Systematic lupus erythematosus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Red facial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rash, fever, weakness, joint pain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Connective tissue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Ulcerative colitis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Lower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abdominal pain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Colon cells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Genetic Control of </a:t>
            </a:r>
            <a:r>
              <a:rPr lang="en-US" altLang="en-US" dirty="0" smtClean="0"/>
              <a:t>Immunity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371600"/>
            <a:ext cx="8227424" cy="482128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Genes affect immunity by conferring susceptibility or resistance to infection.</a:t>
            </a:r>
          </a:p>
          <a:p>
            <a:pPr marL="0" indent="0">
              <a:buNone/>
            </a:pPr>
            <a:r>
              <a:rPr lang="en-US" altLang="en-US" dirty="0"/>
              <a:t>Few types of single genes encode </a:t>
            </a:r>
            <a:r>
              <a:rPr lang="en-US" altLang="en-US" b="1" dirty="0"/>
              <a:t>antibodies</a:t>
            </a:r>
            <a:r>
              <a:rPr lang="en-US" altLang="en-US" dirty="0"/>
              <a:t> and </a:t>
            </a:r>
            <a:r>
              <a:rPr lang="en-US" altLang="en-US" b="1" dirty="0"/>
              <a:t>cytokines</a:t>
            </a:r>
            <a:r>
              <a:rPr lang="en-US" altLang="en-US" dirty="0"/>
              <a:t> that directly attack foreign antigens.</a:t>
            </a:r>
          </a:p>
          <a:p>
            <a:pPr marL="0" indent="0">
              <a:buNone/>
            </a:pPr>
            <a:r>
              <a:rPr lang="en-US" altLang="en-US" dirty="0"/>
              <a:t>Genes also specify the cell surface antigens that mark the body’s cells as self.</a:t>
            </a:r>
          </a:p>
        </p:txBody>
      </p:sp>
    </p:spTree>
    <p:extLst>
      <p:ext uri="{BB962C8B-B14F-4D97-AF65-F5344CB8AC3E}">
        <p14:creationId xmlns:p14="http://schemas.microsoft.com/office/powerpoint/2010/main" val="30874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Rh Incompatibility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303624" cy="489748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Occurs when an Rh</a:t>
            </a:r>
            <a:r>
              <a:rPr lang="en-US" altLang="en-US" baseline="30000" dirty="0"/>
              <a:t>–</a:t>
            </a:r>
            <a:r>
              <a:rPr lang="en-US" altLang="en-US" dirty="0"/>
              <a:t> (no Rh antigen) mother has an Rh</a:t>
            </a:r>
            <a:r>
              <a:rPr lang="en-US" altLang="en-US" baseline="30000" dirty="0"/>
              <a:t>+</a:t>
            </a:r>
            <a:r>
              <a:rPr lang="en-US" altLang="en-US" dirty="0"/>
              <a:t> (has Rh antigen) child</a:t>
            </a:r>
          </a:p>
          <a:p>
            <a:pPr>
              <a:buNone/>
            </a:pPr>
            <a:r>
              <a:rPr lang="en-US" altLang="en-US" dirty="0"/>
              <a:t>First Rh incompatible pregnancy</a:t>
            </a:r>
          </a:p>
          <a:p>
            <a:pPr marL="519113" lvl="1" indent="-519113"/>
            <a:r>
              <a:rPr lang="en-US" altLang="en-US" dirty="0"/>
              <a:t>Fetal cells recognized as foreign</a:t>
            </a:r>
          </a:p>
          <a:p>
            <a:pPr marL="519113" lvl="1" indent="-519113"/>
            <a:r>
              <a:rPr lang="en-US" altLang="en-US" dirty="0"/>
              <a:t>Mother’s immune system attacks fetal cells</a:t>
            </a:r>
          </a:p>
          <a:p>
            <a:pPr marL="519113" lvl="1" indent="-519113"/>
            <a:r>
              <a:rPr lang="en-US" altLang="en-US" dirty="0"/>
              <a:t>Produces a mild reaction, few antibodies present</a:t>
            </a:r>
          </a:p>
          <a:p>
            <a:pPr>
              <a:buNone/>
            </a:pPr>
            <a:r>
              <a:rPr lang="en-US" altLang="en-US" dirty="0"/>
              <a:t>Second Rh incompatible pregnancy</a:t>
            </a:r>
          </a:p>
          <a:p>
            <a:pPr marL="519113" lvl="1" indent="-519113"/>
            <a:r>
              <a:rPr lang="en-US" altLang="en-US" dirty="0"/>
              <a:t>Large response, plentiful antibodies</a:t>
            </a:r>
          </a:p>
          <a:p>
            <a:pPr marL="519113" lvl="1" indent="-519113"/>
            <a:r>
              <a:rPr lang="en-US" altLang="en-US" dirty="0"/>
              <a:t>Destruction of fetal blood cells, much </a:t>
            </a:r>
            <a:r>
              <a:rPr lang="en-US" altLang="en-US" dirty="0" smtClean="0"/>
              <a:t>damage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RhoGAM Prevents Formation of Anti-Rh Antibodies</a:t>
            </a:r>
            <a:endParaRPr lang="en-US" dirty="0"/>
          </a:p>
        </p:txBody>
      </p:sp>
      <p:pic>
        <p:nvPicPr>
          <p:cNvPr id="6" name="Picture 2" descr="Fetal cells entering the pregnant woman’s bloodstream can stimulate her immune system to make anti-Rh antibodies. RhoGAM can treat this condition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2" y="1413904"/>
            <a:ext cx="7010398" cy="5064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Allergy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19200"/>
            <a:ext cx="8303623" cy="51054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Immune response to a nonthreatening foreign substance called an allergen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Size of allergens may determine type of allergic response</a:t>
            </a:r>
          </a:p>
          <a:p>
            <a:pPr marL="519113" lvl="1" indent="-519113">
              <a:buSzPct val="100000"/>
            </a:pPr>
            <a:r>
              <a:rPr lang="en-US" altLang="en-US" dirty="0"/>
              <a:t>Larger (e.g., grass pollen) produces hay fever</a:t>
            </a:r>
          </a:p>
          <a:p>
            <a:pPr marL="519113" lvl="1" indent="-519113">
              <a:buSzPct val="100000"/>
            </a:pPr>
            <a:r>
              <a:rPr lang="en-US" altLang="en-US" dirty="0"/>
              <a:t>Smaller (e.g., cat dander, dust mites) trigger asthma</a:t>
            </a:r>
          </a:p>
          <a:p>
            <a:pPr>
              <a:buSzPct val="50000"/>
              <a:buNone/>
            </a:pPr>
            <a:r>
              <a:rPr lang="en-US" altLang="en-US" dirty="0"/>
              <a:t>Asthma is a chronic disease</a:t>
            </a:r>
          </a:p>
          <a:p>
            <a:pPr marL="519113" lvl="1" indent="-519113">
              <a:buSzPct val="100000"/>
            </a:pPr>
            <a:r>
              <a:rPr lang="en-US" altLang="en-US" dirty="0"/>
              <a:t>Contraction of the airways, inflammation and mucus production block air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 (2 of 2)</a:t>
            </a:r>
            <a:endParaRPr lang="en-US" dirty="0"/>
          </a:p>
        </p:txBody>
      </p:sp>
      <p:pic>
        <p:nvPicPr>
          <p:cNvPr id="6" name="Picture 1" descr="An allergic reaction is due to an allergen activating B cells to secrete antibodies that attach to mast cells. Mast cells secrete histamine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143000"/>
            <a:ext cx="6858000" cy="52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Allergic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357086"/>
            <a:ext cx="8205653" cy="4815114"/>
          </a:xfrm>
        </p:spPr>
        <p:txBody>
          <a:bodyPr/>
          <a:lstStyle/>
          <a:p>
            <a:pPr>
              <a:buSzPct val="50000"/>
              <a:buNone/>
            </a:pPr>
            <a:r>
              <a:rPr lang="en-US" altLang="en-US" dirty="0" err="1"/>
              <a:t>Humoral</a:t>
            </a:r>
            <a:r>
              <a:rPr lang="en-US" altLang="en-US" dirty="0"/>
              <a:t> and cellular immunity are involved.</a:t>
            </a:r>
          </a:p>
          <a:p>
            <a:pPr>
              <a:buSzPct val="50000"/>
              <a:buNone/>
            </a:pPr>
            <a:r>
              <a:rPr lang="en-US" altLang="en-US" dirty="0" err="1"/>
              <a:t>IgE</a:t>
            </a:r>
            <a:r>
              <a:rPr lang="en-US" altLang="en-US" dirty="0"/>
              <a:t> antibodies are made and bind mast cells.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Mast cells release allergy mediators like histamine and heparin that cause inflammation, runny eyes and nose, rashes and asthma.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Allergens activate a class of helper T cells that release cytokines.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Severe allergic reaction throughout the body is called </a:t>
            </a:r>
            <a:r>
              <a:rPr lang="en-US" altLang="en-US" dirty="0" err="1"/>
              <a:t>anaphylatic</a:t>
            </a:r>
            <a:r>
              <a:rPr lang="en-US" altLang="en-US" dirty="0"/>
              <a:t> shock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Mutation in the </a:t>
            </a:r>
            <a:r>
              <a:rPr lang="en-US" i="1" dirty="0" smtClean="0"/>
              <a:t>Filaggrin</a:t>
            </a:r>
            <a:r>
              <a:rPr lang="en-US" dirty="0" smtClean="0"/>
              <a:t> Gene Sets the Stage for Allergy</a:t>
            </a:r>
            <a:endParaRPr lang="en-US" dirty="0"/>
          </a:p>
        </p:txBody>
      </p:sp>
      <p:pic>
        <p:nvPicPr>
          <p:cNvPr id="6" name="Picture 1" descr="A mutation in the Filaggrin gene can set the stage for certain allergies, such as atopic dermatitis, peanut allergy, asthma, and others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57095" y="1719093"/>
            <a:ext cx="4672100" cy="46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Vaccination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5576" y="1219200"/>
            <a:ext cx="8303624" cy="5049883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dirty="0"/>
              <a:t>Vaccine uses antigens from a pathogen to invoke immunity before an individual has been exposed to the pathogen.  </a:t>
            </a:r>
          </a:p>
          <a:p>
            <a:pPr>
              <a:spcBef>
                <a:spcPts val="600"/>
              </a:spcBef>
              <a:buSzPct val="50000"/>
              <a:buNone/>
            </a:pPr>
            <a:r>
              <a:rPr lang="en-US" altLang="en-US" dirty="0"/>
              <a:t>Antigens are chosen to be harmless alone.</a:t>
            </a:r>
          </a:p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dirty="0"/>
              <a:t>Ability to respond rapidly to subsequent exposure prevents infection to a degree that would cause disease.</a:t>
            </a:r>
          </a:p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dirty="0"/>
              <a:t>Vaccine technology dates back to 11</a:t>
            </a:r>
            <a:r>
              <a:rPr lang="en-US" altLang="en-US" baseline="30000" dirty="0"/>
              <a:t>th</a:t>
            </a:r>
            <a:r>
              <a:rPr lang="en-US" altLang="en-US" dirty="0"/>
              <a:t> century China.</a:t>
            </a:r>
          </a:p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dirty="0"/>
              <a:t>Edward Jenner used cowpox as a vaccine for smallpox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4114800" cy="34671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altLang="en-US" dirty="0" smtClean="0"/>
              <a:t>Smallpox has not naturally infected a human since 1977.</a:t>
            </a:r>
          </a:p>
          <a:p>
            <a:pPr marL="519113" lvl="1" indent="-519113">
              <a:buSzPct val="100000"/>
            </a:pPr>
            <a:r>
              <a:rPr altLang="en-US" dirty="0" smtClean="0"/>
              <a:t>Vaccinations are now unnecessary.</a:t>
            </a:r>
          </a:p>
        </p:txBody>
      </p:sp>
      <p:pic>
        <p:nvPicPr>
          <p:cNvPr id="2050" name="Picture 2" descr="As a result of extensive use of vaccinations, smallpox was eradicated and has not naturally infected a human since 1977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18" y="1524949"/>
            <a:ext cx="3036455" cy="449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715000" y="6019800"/>
            <a:ext cx="3122023" cy="50149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CDC/Carl Flint, Armed Forces Institute of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35576" y="1219200"/>
            <a:ext cx="8151224" cy="5029200"/>
          </a:xfrm>
        </p:spPr>
        <p:txBody>
          <a:bodyPr/>
          <a:lstStyle/>
          <a:p>
            <a:pPr>
              <a:buSzPct val="50000"/>
              <a:buNone/>
            </a:pPr>
            <a:r>
              <a:rPr lang="en-US" altLang="en-US" dirty="0"/>
              <a:t>Vaccines are mostly injections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New delivery methods include nasal sprays and genetically modified fruits and vegetables</a:t>
            </a:r>
          </a:p>
          <a:p>
            <a:pPr marL="519113" lvl="1" indent="-519113">
              <a:buSzPct val="100000"/>
            </a:pPr>
            <a:r>
              <a:rPr lang="en-US" altLang="en-US" dirty="0"/>
              <a:t>Foreign antigens stimulate phagocytes to present antigens to nearby T cells</a:t>
            </a:r>
          </a:p>
          <a:p>
            <a:pPr marL="519113" lvl="1" indent="-519113">
              <a:buSzPct val="100000"/>
            </a:pPr>
            <a:r>
              <a:rPr lang="en-US" altLang="en-US" dirty="0"/>
              <a:t>T cells stimulate B cells to make IgA antibodies</a:t>
            </a:r>
          </a:p>
          <a:p>
            <a:pPr marL="519113" lvl="1" indent="-519113">
              <a:buSzPct val="100000"/>
            </a:pPr>
            <a:r>
              <a:rPr lang="en-US" altLang="en-US" dirty="0"/>
              <a:t>Coat the small intestine and protect against food-borne 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Immunotherapy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8227424" cy="48006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Medical treatment used to amplify or redirect the immune response</a:t>
            </a:r>
          </a:p>
          <a:p>
            <a:pPr>
              <a:buSzPct val="50000"/>
              <a:buNone/>
            </a:pPr>
            <a:r>
              <a:rPr lang="en-US" altLang="en-US" dirty="0"/>
              <a:t>Monoclonal antibodies (</a:t>
            </a:r>
            <a:r>
              <a:rPr lang="en-US" altLang="en-US" dirty="0" err="1"/>
              <a:t>MAb</a:t>
            </a:r>
            <a:r>
              <a:rPr lang="en-US" altLang="en-US" dirty="0"/>
              <a:t>) </a:t>
            </a:r>
          </a:p>
          <a:p>
            <a:pPr marL="519113" lvl="1" indent="-519113">
              <a:buSzPct val="100000"/>
            </a:pPr>
            <a:r>
              <a:rPr lang="en-US" altLang="en-US" dirty="0"/>
              <a:t>Useful for detecting and targeting one particular antigen </a:t>
            </a:r>
          </a:p>
          <a:p>
            <a:pPr marL="519113" lvl="1" indent="-519113">
              <a:buSzPct val="100000"/>
            </a:pPr>
            <a:r>
              <a:rPr lang="en-US" altLang="en-US" dirty="0"/>
              <a:t>In 1975, British researchers devised a technology which mass-produces a single B cell</a:t>
            </a:r>
          </a:p>
          <a:p>
            <a:pPr marL="519113" lvl="1" indent="-519113">
              <a:buSzPct val="100000"/>
            </a:pPr>
            <a:r>
              <a:rPr lang="en-US" altLang="en-US" dirty="0"/>
              <a:t>Thus, preserving its specificity and amplifying its antibody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Genetic Control of </a:t>
            </a:r>
            <a:r>
              <a:rPr lang="en-US" altLang="en-US" dirty="0" smtClean="0"/>
              <a:t>Immunity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427117"/>
            <a:ext cx="8303624" cy="482128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Understanding makes it possible to enhance or redirect the system’s ability to fight disease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dirty="0"/>
              <a:t>Mutations can impair immunity causing:</a:t>
            </a:r>
          </a:p>
          <a:p>
            <a:pPr marL="511175" lvl="1" indent="-511175"/>
            <a:r>
              <a:rPr lang="fr-FR" altLang="en-US" dirty="0"/>
              <a:t>Immune </a:t>
            </a:r>
            <a:r>
              <a:rPr lang="fr-FR" altLang="en-US" dirty="0" err="1"/>
              <a:t>deficiencies</a:t>
            </a:r>
            <a:r>
              <a:rPr lang="fr-FR" altLang="en-US" dirty="0"/>
              <a:t> </a:t>
            </a:r>
          </a:p>
          <a:p>
            <a:pPr marL="511175" lvl="1" indent="-511175"/>
            <a:r>
              <a:rPr lang="fr-FR" altLang="en-US" dirty="0"/>
              <a:t>Auto immune </a:t>
            </a:r>
            <a:r>
              <a:rPr lang="fr-FR" altLang="en-US" dirty="0" err="1"/>
              <a:t>disorders</a:t>
            </a:r>
            <a:endParaRPr lang="fr-FR" altLang="en-US" dirty="0"/>
          </a:p>
          <a:p>
            <a:pPr marL="511175" lvl="1" indent="-511175"/>
            <a:r>
              <a:rPr lang="fr-FR" altLang="en-US" dirty="0"/>
              <a:t>Allergies</a:t>
            </a:r>
          </a:p>
          <a:p>
            <a:pPr marL="511175" lvl="1" indent="-511175"/>
            <a:r>
              <a:rPr lang="fr-FR" alt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64" y="152400"/>
            <a:ext cx="8302336" cy="1219200"/>
          </a:xfrm>
        </p:spPr>
        <p:txBody>
          <a:bodyPr>
            <a:noAutofit/>
          </a:bodyPr>
          <a:lstStyle/>
          <a:p>
            <a:r>
              <a:rPr lang="en-US" kern="0" dirty="0" smtClean="0">
                <a:cs typeface="Times New Roman" panose="02020603050405020304" pitchFamily="18" charset="0"/>
              </a:rPr>
              <a:t>Monoclonal Antibody Technology (1 of 2)</a:t>
            </a:r>
            <a:endParaRPr lang="en-US" dirty="0"/>
          </a:p>
        </p:txBody>
      </p:sp>
      <p:pic>
        <p:nvPicPr>
          <p:cNvPr id="2050" name="Picture 2" descr="Monoclonal antibody technology causes the production of many copies of carefully targeted antibodies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11" y="1524000"/>
            <a:ext cx="2567089" cy="440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5987143"/>
            <a:ext cx="8229600" cy="337457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Source: COG Cad Flint; Armed Forces Institute of </a:t>
            </a:r>
            <a:r>
              <a:rPr lang="en-US" sz="1400" dirty="0" smtClean="0"/>
              <a:t>Pathology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4" y="152400"/>
            <a:ext cx="8302336" cy="1219200"/>
          </a:xfrm>
        </p:spPr>
        <p:txBody>
          <a:bodyPr>
            <a:noAutofit/>
          </a:bodyPr>
          <a:lstStyle/>
          <a:p>
            <a:r>
              <a:rPr lang="en-US" kern="0" dirty="0" smtClean="0">
                <a:cs typeface="Times New Roman" panose="02020603050405020304" pitchFamily="18" charset="0"/>
              </a:rPr>
              <a:t>Monoclonal Antibody Technology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dirty="0" smtClean="0"/>
              <a:t>Antigens are injected into mouse.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  <a:r>
              <a:rPr dirty="0" smtClean="0"/>
              <a:t> cells with antibodies are extracted from mouse spleen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dirty="0" smtClean="0"/>
              <a:t>ancer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dirty="0" smtClean="0"/>
              <a:t>ancer cells are fused with spleen cells so that newly formed cells (</a:t>
            </a:r>
            <a:r>
              <a:rPr dirty="0" err="1" smtClean="0"/>
              <a:t>hybridomas</a:t>
            </a:r>
            <a:r>
              <a:rPr dirty="0" smtClean="0"/>
              <a:t>) live longer.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</a:t>
            </a:r>
            <a:r>
              <a:rPr dirty="0" err="1" smtClean="0"/>
              <a:t>ybridomas</a:t>
            </a:r>
            <a:r>
              <a:rPr dirty="0" smtClean="0"/>
              <a:t> are separated and cloned to produce large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dirty="0" smtClean="0"/>
              <a:t>onoclonal antibodies are produced.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Uses of Monoclonal Antibodies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1776" y="1371600"/>
            <a:ext cx="8151224" cy="4800600"/>
          </a:xfrm>
        </p:spPr>
        <p:txBody>
          <a:bodyPr/>
          <a:lstStyle/>
          <a:p>
            <a:pPr>
              <a:buNone/>
            </a:pPr>
            <a:r>
              <a:rPr lang="en-US" altLang="en-US" dirty="0"/>
              <a:t>Basic research and disease diagnosis</a:t>
            </a:r>
          </a:p>
          <a:p>
            <a:pPr>
              <a:buNone/>
            </a:pPr>
            <a:r>
              <a:rPr lang="en-US" altLang="en-US" dirty="0"/>
              <a:t>Home pregnancy test strips</a:t>
            </a:r>
          </a:p>
          <a:p>
            <a:pPr marL="519113" lvl="1" indent="-519113"/>
            <a:r>
              <a:rPr lang="en-US" altLang="en-US" dirty="0"/>
              <a:t>Contain anti-</a:t>
            </a:r>
            <a:r>
              <a:rPr lang="en-US" altLang="en-US" dirty="0" err="1"/>
              <a:t>hCG</a:t>
            </a:r>
            <a:r>
              <a:rPr lang="en-US" altLang="en-US" dirty="0"/>
              <a:t> monoclonal antibody</a:t>
            </a:r>
          </a:p>
          <a:p>
            <a:pPr marL="519113" lvl="1" indent="-519113"/>
            <a:r>
              <a:rPr lang="en-US" altLang="en-US" dirty="0"/>
              <a:t>If </a:t>
            </a:r>
            <a:r>
              <a:rPr lang="en-US" altLang="en-US" dirty="0" err="1"/>
              <a:t>hCG</a:t>
            </a:r>
            <a:r>
              <a:rPr lang="en-US" altLang="en-US" dirty="0"/>
              <a:t> is present in the urine it binds and changes the color of the test strip</a:t>
            </a:r>
          </a:p>
          <a:p>
            <a:pPr>
              <a:buNone/>
            </a:pPr>
            <a:r>
              <a:rPr lang="en-US" altLang="en-US" dirty="0"/>
              <a:t>Herceptin</a:t>
            </a:r>
          </a:p>
          <a:p>
            <a:pPr marL="519113" lvl="1" indent="-519113"/>
            <a:r>
              <a:rPr lang="en-US" altLang="en-US" dirty="0"/>
              <a:t>Monoclonal antibody–based drug</a:t>
            </a:r>
          </a:p>
          <a:p>
            <a:pPr marL="519113" lvl="1" indent="-519113"/>
            <a:r>
              <a:rPr lang="en-US" altLang="en-US" dirty="0"/>
              <a:t>Blocks receptors on breast cancer cells</a:t>
            </a:r>
          </a:p>
          <a:p>
            <a:pPr marL="519113" lvl="1" indent="-519113"/>
            <a:r>
              <a:rPr lang="en-US" altLang="en-US" dirty="0"/>
              <a:t>Prevents reception of cell-division </a:t>
            </a:r>
            <a:r>
              <a:rPr lang="en-US" altLang="en-US" dirty="0" smtClean="0"/>
              <a:t>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 Boost Cellular Immunity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227424" cy="48006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Cytokines are used to treat a variety of conditions</a:t>
            </a:r>
          </a:p>
          <a:p>
            <a:pPr>
              <a:buSzPct val="50000"/>
              <a:buNone/>
            </a:pPr>
            <a:r>
              <a:rPr lang="en-US" altLang="en-US" dirty="0"/>
              <a:t>Examples:</a:t>
            </a:r>
          </a:p>
          <a:p>
            <a:pPr marL="519113" lvl="1" indent="-519113">
              <a:buSzPct val="100000"/>
            </a:pPr>
            <a:r>
              <a:rPr lang="en-US" altLang="en-US" dirty="0"/>
              <a:t>Interferon—Cancer and multiple sclerosis</a:t>
            </a:r>
          </a:p>
          <a:p>
            <a:pPr marL="519113" lvl="1" indent="-519113">
              <a:buSzPct val="100000"/>
            </a:pPr>
            <a:r>
              <a:rPr lang="en-US" altLang="en-US" dirty="0"/>
              <a:t>Interleukin-2—Kidney cancer recurrence</a:t>
            </a:r>
          </a:p>
          <a:p>
            <a:pPr marL="519113" lvl="1" indent="-519113">
              <a:buSzPct val="100000"/>
            </a:pPr>
            <a:r>
              <a:rPr lang="en-US" altLang="en-US" dirty="0"/>
              <a:t>Colony stimulating factor—Boosts WBC levels in individuals with </a:t>
            </a:r>
            <a:r>
              <a:rPr lang="en-US" altLang="en-US" dirty="0" smtClean="0"/>
              <a:t>AIDS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Transplantation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92033" y="1295400"/>
            <a:ext cx="8194767" cy="4970054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sz="2400" dirty="0"/>
              <a:t>Organs are moved from one individual to another.</a:t>
            </a:r>
          </a:p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sz="2400" dirty="0"/>
              <a:t>Hearts, kidneys, livers, lungs, corneas, pancreases, skin, and bone marrow are routinely transplanted.</a:t>
            </a:r>
          </a:p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sz="2400" dirty="0"/>
              <a:t>Thousands of transplants are performed annually and recipients gain years of life.</a:t>
            </a:r>
          </a:p>
          <a:p>
            <a:pPr>
              <a:spcBef>
                <a:spcPts val="600"/>
              </a:spcBef>
              <a:buSzPct val="50000"/>
              <a:buNone/>
            </a:pPr>
            <a:r>
              <a:rPr lang="en-US" altLang="en-US" sz="2400" dirty="0"/>
              <a:t>Successful transplants lie in genetics.</a:t>
            </a:r>
          </a:p>
          <a:p>
            <a:pPr marL="0" indent="0">
              <a:spcBef>
                <a:spcPts val="600"/>
              </a:spcBef>
              <a:buSzPct val="50000"/>
              <a:buNone/>
            </a:pPr>
            <a:r>
              <a:rPr lang="en-US" altLang="en-US" sz="2400" dirty="0"/>
              <a:t>Types of transplantation are defined by the relationship between the donor and recipient.</a:t>
            </a:r>
          </a:p>
          <a:p>
            <a:pPr marL="465138" lvl="1" indent="-465138">
              <a:spcBef>
                <a:spcPts val="600"/>
              </a:spcBef>
              <a:buSzPct val="100000"/>
            </a:pPr>
            <a:r>
              <a:rPr lang="en-US" altLang="en-US" sz="2200" dirty="0" err="1"/>
              <a:t>Autograft</a:t>
            </a:r>
            <a:r>
              <a:rPr lang="en-US" altLang="en-US" sz="2200" dirty="0"/>
              <a:t>: From one person to self</a:t>
            </a:r>
          </a:p>
          <a:p>
            <a:pPr marL="465138" lvl="1" indent="-465138">
              <a:spcBef>
                <a:spcPts val="600"/>
              </a:spcBef>
              <a:buSzPct val="100000"/>
            </a:pPr>
            <a:r>
              <a:rPr lang="en-US" altLang="en-US" sz="2200" dirty="0" err="1"/>
              <a:t>Isograft</a:t>
            </a:r>
            <a:r>
              <a:rPr lang="en-US" altLang="en-US" sz="2200" dirty="0"/>
              <a:t>: From identical twin</a:t>
            </a:r>
          </a:p>
          <a:p>
            <a:pPr marL="465138" lvl="1" indent="-465138">
              <a:spcBef>
                <a:spcPts val="600"/>
              </a:spcBef>
              <a:buSzPct val="100000"/>
            </a:pPr>
            <a:r>
              <a:rPr lang="en-US" altLang="en-US" sz="2200" dirty="0"/>
              <a:t>Allograft: Members of same species</a:t>
            </a:r>
          </a:p>
          <a:p>
            <a:pPr marL="465138" lvl="1" indent="-465138">
              <a:spcBef>
                <a:spcPts val="600"/>
              </a:spcBef>
              <a:buSzPct val="100000"/>
            </a:pPr>
            <a:r>
              <a:rPr lang="en-US" altLang="en-US" sz="2200" dirty="0" err="1"/>
              <a:t>Xenograft</a:t>
            </a:r>
            <a:r>
              <a:rPr lang="en-US" altLang="en-US" sz="2200" dirty="0"/>
              <a:t>: From another </a:t>
            </a:r>
            <a:r>
              <a:rPr lang="en-US" altLang="en-US" sz="2200" dirty="0" smtClean="0"/>
              <a:t>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Transplantation (2 of 2)</a:t>
            </a:r>
            <a:endParaRPr lang="en-US" dirty="0"/>
          </a:p>
        </p:txBody>
      </p:sp>
      <p:pic>
        <p:nvPicPr>
          <p:cNvPr id="6" name="Picture 2" descr="Types of transplants are autograft (within self), isograft (identical twin), allograft (same species), and xenograft (different species).&#10;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22464" y="1752600"/>
            <a:ext cx="8499072" cy="38109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Graft Rejection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1776" y="1295400"/>
            <a:ext cx="7998824" cy="4953000"/>
          </a:xfrm>
        </p:spPr>
        <p:txBody>
          <a:bodyPr/>
          <a:lstStyle/>
          <a:p>
            <a:pPr marL="0" indent="0">
              <a:spcBef>
                <a:spcPts val="624"/>
              </a:spcBef>
              <a:buNone/>
            </a:pPr>
            <a:r>
              <a:rPr lang="en-US" altLang="en-US" dirty="0"/>
              <a:t>Immune system reacts to grafted tissue recognized as foreign by trying to destroy it</a:t>
            </a:r>
          </a:p>
          <a:p>
            <a:pPr>
              <a:spcBef>
                <a:spcPts val="624"/>
              </a:spcBef>
              <a:buNone/>
            </a:pPr>
            <a:r>
              <a:rPr lang="en-US" altLang="en-US" b="1" dirty="0" err="1"/>
              <a:t>Hyperacute</a:t>
            </a:r>
            <a:r>
              <a:rPr lang="en-US" altLang="en-US" b="1" dirty="0"/>
              <a:t> rejection reaction</a:t>
            </a:r>
            <a:endParaRPr lang="en-US" altLang="en-US" dirty="0"/>
          </a:p>
          <a:p>
            <a:pPr marL="519113" lvl="1" indent="-519113">
              <a:spcBef>
                <a:spcPts val="624"/>
              </a:spcBef>
            </a:pPr>
            <a:r>
              <a:rPr lang="en-US" altLang="en-US" dirty="0"/>
              <a:t>Severe form of graft reaction in which the blood supply to the graft tissue is cut off</a:t>
            </a:r>
          </a:p>
          <a:p>
            <a:pPr>
              <a:spcBef>
                <a:spcPts val="624"/>
              </a:spcBef>
              <a:buNone/>
            </a:pPr>
            <a:r>
              <a:rPr lang="en-US" altLang="en-US" b="1" dirty="0"/>
              <a:t>Graft versus host disease</a:t>
            </a:r>
            <a:endParaRPr lang="en-US" altLang="en-US" dirty="0"/>
          </a:p>
          <a:p>
            <a:pPr marL="519113" lvl="1" indent="-519113">
              <a:spcBef>
                <a:spcPts val="624"/>
              </a:spcBef>
            </a:pPr>
            <a:r>
              <a:rPr lang="en-US" altLang="en-US" dirty="0"/>
              <a:t>Occurs in bone marrow transplants</a:t>
            </a:r>
          </a:p>
          <a:p>
            <a:pPr marL="519113" lvl="1" indent="-519113">
              <a:spcBef>
                <a:spcPts val="624"/>
              </a:spcBef>
            </a:pPr>
            <a:r>
              <a:rPr lang="en-US" altLang="en-US" dirty="0"/>
              <a:t>Immune cells of the grafted bone marrow recognize host body as foreign and attack 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Genomic View of Immunity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000" y="1274717"/>
            <a:ext cx="8379824" cy="4897483"/>
          </a:xfrm>
        </p:spPr>
        <p:txBody>
          <a:bodyPr/>
          <a:lstStyle/>
          <a:p>
            <a:pPr>
              <a:buNone/>
            </a:pPr>
            <a:r>
              <a:rPr lang="en-US" altLang="en-US" b="1" dirty="0"/>
              <a:t>Sequencing genomes of pathogens</a:t>
            </a:r>
            <a:endParaRPr lang="en-US" altLang="en-US" dirty="0"/>
          </a:p>
          <a:p>
            <a:pPr marL="519113" lvl="1" indent="-519113"/>
            <a:r>
              <a:rPr lang="en-US" altLang="en-US" dirty="0"/>
              <a:t>Helps us understand how they infect, and aid in development of treatments</a:t>
            </a:r>
          </a:p>
          <a:p>
            <a:pPr>
              <a:buNone/>
            </a:pPr>
            <a:r>
              <a:rPr lang="en-US" altLang="en-US" b="1" dirty="0"/>
              <a:t>Crowd diseases</a:t>
            </a:r>
            <a:endParaRPr lang="en-US" altLang="en-US" dirty="0"/>
          </a:p>
          <a:p>
            <a:pPr marL="573088" lvl="1" indent="-573088"/>
            <a:r>
              <a:rPr lang="en-US" altLang="en-US" dirty="0"/>
              <a:t>Spread rapidly through unexposed populations</a:t>
            </a:r>
          </a:p>
          <a:p>
            <a:pPr marL="573088" lvl="1" indent="-573088"/>
            <a:r>
              <a:rPr lang="en-US" altLang="en-US" dirty="0"/>
              <a:t>Examples: Smallpox, measles, pertussis, typhus, influenza, and SARS</a:t>
            </a:r>
          </a:p>
          <a:p>
            <a:pPr>
              <a:buNone/>
            </a:pPr>
            <a:r>
              <a:rPr lang="en-US" altLang="en-US" b="1" dirty="0"/>
              <a:t>Bioweapons</a:t>
            </a:r>
            <a:endParaRPr lang="en-US" altLang="en-US" dirty="0"/>
          </a:p>
          <a:p>
            <a:pPr marL="573088" lvl="1" indent="-573088"/>
            <a:r>
              <a:rPr lang="en-US" altLang="en-US" dirty="0"/>
              <a:t>Bacteria and viruses have been used throughout history as weapons</a:t>
            </a:r>
          </a:p>
          <a:p>
            <a:pPr marL="573088" lvl="1" indent="-573088"/>
            <a:r>
              <a:rPr lang="en-US" altLang="en-US" dirty="0"/>
              <a:t>In their natural state or genetically-manipulated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 </a:t>
            </a:r>
            <a:r>
              <a:rPr lang="en-US" altLang="en-US" dirty="0" smtClean="0"/>
              <a:t>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9376" y="1295400"/>
            <a:ext cx="8303624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Antigens that dot our cell surfaces determine blood types.</a:t>
            </a:r>
          </a:p>
          <a:p>
            <a:pPr marL="0" indent="0">
              <a:buNone/>
            </a:pPr>
            <a:r>
              <a:rPr lang="en-US" altLang="en-US" dirty="0"/>
              <a:t>We have 29 major blood types.</a:t>
            </a:r>
          </a:p>
          <a:p>
            <a:pPr marL="0" indent="0">
              <a:buNone/>
            </a:pPr>
            <a:r>
              <a:rPr lang="en-US" altLang="en-US" dirty="0"/>
              <a:t>For more than a century, serology typed blood according to the RBC antigens.</a:t>
            </a:r>
          </a:p>
          <a:p>
            <a:pPr marL="0" indent="0">
              <a:buNone/>
            </a:pPr>
            <a:r>
              <a:rPr lang="en-US" altLang="en-US" dirty="0"/>
              <a:t>Newer way to type blood is to identify the instructions (i.e., genes) for these antigens,</a:t>
            </a:r>
          </a:p>
          <a:p>
            <a:pPr marL="511175" lvl="1" indent="-511175"/>
            <a:r>
              <a:rPr lang="en-US" altLang="en-US" dirty="0"/>
              <a:t>Uses a device that detects distinct DNA </a:t>
            </a:r>
            <a:r>
              <a:rPr lang="en-US" altLang="en-US" dirty="0" smtClean="0"/>
              <a:t>signatures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17.1 Blood Groups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57394"/>
              </p:ext>
            </p:extLst>
          </p:nvPr>
        </p:nvGraphicFramePr>
        <p:xfrm>
          <a:off x="685800" y="2069285"/>
          <a:ext cx="7848600" cy="311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6096000"/>
              </a:tblGrid>
              <a:tr h="316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Blood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Description</a:t>
                      </a:r>
                    </a:p>
                  </a:txBody>
                  <a:tcPr anchor="ctr"/>
                </a:tc>
              </a:tr>
              <a:tr h="579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Codominant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alleles </a:t>
                      </a:r>
                      <a:r>
                        <a:rPr lang="en-US" sz="16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M, N,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S determine six genotypes and phenotypes. The antigens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bind two glycoproteins</a:t>
                      </a:r>
                      <a:endParaRPr lang="en-US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269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Lewis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Allele </a:t>
                      </a:r>
                      <a:r>
                        <a:rPr lang="en-US" sz="16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encodes </a:t>
                      </a:r>
                      <a:r>
                        <a:rPr lang="en-US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fucosyltransferase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(FUT3), which adds an antigen to the sugar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fucose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which the product of the H gene places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 red blood cells. </a:t>
                      </a:r>
                      <a:r>
                        <a:rPr lang="en-US" sz="16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 expression is necessary for the ABO phenotype (see figure 5.3). People with </a:t>
                      </a:r>
                      <a:r>
                        <a:rPr lang="en-US" sz="16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LeLe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or </a:t>
                      </a:r>
                      <a:r>
                        <a:rPr lang="en-US" sz="16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Lele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have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 Lewis antigen on red blood cells and in saliva. People of genotype </a:t>
                      </a:r>
                      <a:r>
                        <a:rPr lang="en-US" sz="1600" i="1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lele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do not.</a:t>
                      </a:r>
                    </a:p>
                  </a:txBody>
                  <a:tcPr anchor="ctr"/>
                </a:tc>
              </a:tr>
              <a:tr h="643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Secretor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People with the Se allele secrete A, B, and H antigens into the body fluids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3728</Words>
  <Application>Microsoft Office PowerPoint</Application>
  <PresentationFormat>On-screen Show (4:3)</PresentationFormat>
  <Paragraphs>525</Paragraphs>
  <Slides>78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Human Genetics Concepts and Applications</vt:lpstr>
      <vt:lpstr>Learning Outcomes (1 of 2)</vt:lpstr>
      <vt:lpstr>Learning Outcomes (2 of 2)</vt:lpstr>
      <vt:lpstr>Foreign versus Self (1 of 2)</vt:lpstr>
      <vt:lpstr>Foreign versus Self (2 of 2) </vt:lpstr>
      <vt:lpstr>Genetic Control of Immunity (1 of 2)</vt:lpstr>
      <vt:lpstr>Genetic Control of Immunity (2 of 2)</vt:lpstr>
      <vt:lpstr>Blood Groups</vt:lpstr>
      <vt:lpstr>Table 17.1 Blood Groups</vt:lpstr>
      <vt:lpstr>Major Histocompatibility Complex</vt:lpstr>
      <vt:lpstr>Human Leukocyte Antigens (HLA)</vt:lpstr>
      <vt:lpstr>Antigen-Presenting Cells (1 of 3)</vt:lpstr>
      <vt:lpstr>Antigen-Presenting Cells (2 of 3)</vt:lpstr>
      <vt:lpstr>Antigen-Presenting Cells (3 of 3)</vt:lpstr>
      <vt:lpstr>HLA Diversity</vt:lpstr>
      <vt:lpstr>Human Immune System</vt:lpstr>
      <vt:lpstr>The Immune System Produces Diverse Cells (1 of 3)</vt:lpstr>
      <vt:lpstr>The Immune System Produces Diverse Cells (2 of 3)</vt:lpstr>
      <vt:lpstr>The Immune System Produces Diverse Cells (3 of 3)</vt:lpstr>
      <vt:lpstr>Immunity</vt:lpstr>
      <vt:lpstr>Physical Barriers</vt:lpstr>
      <vt:lpstr>Innate Immune Response (1 of 3)</vt:lpstr>
      <vt:lpstr>Innate Immune Response (2 of 3)</vt:lpstr>
      <vt:lpstr>Innate Immune Response (3 of 3)</vt:lpstr>
      <vt:lpstr>Levels of Immune Protection</vt:lpstr>
      <vt:lpstr>Adaptive Immunity (1 of 2)</vt:lpstr>
      <vt:lpstr>Adaptive Immunity (2 of 2)</vt:lpstr>
      <vt:lpstr>Humoral Immune Response</vt:lpstr>
      <vt:lpstr>Production of Antibodies</vt:lpstr>
      <vt:lpstr>Humoral Immune Response is Polyclonal</vt:lpstr>
      <vt:lpstr>Antibody Structure (1 of 3)</vt:lpstr>
      <vt:lpstr>Antibody Structure (2 of 3)</vt:lpstr>
      <vt:lpstr>Antibody Structure (3 of 3)</vt:lpstr>
      <vt:lpstr>Function of Antibodies</vt:lpstr>
      <vt:lpstr>Types of Antibodies (1 of 2)</vt:lpstr>
      <vt:lpstr>Table 17.3 Types of Antibodies  (2 of 2)</vt:lpstr>
      <vt:lpstr>Creation of Antibody Diversity</vt:lpstr>
      <vt:lpstr>Antibody Diversity</vt:lpstr>
      <vt:lpstr>Cellular Immune Response Maturation of T Cells</vt:lpstr>
      <vt:lpstr>Types of T Cells</vt:lpstr>
      <vt:lpstr>Role of Helper T Cells</vt:lpstr>
      <vt:lpstr>Table 17.2 Types of Proteins in Innate Immunity</vt:lpstr>
      <vt:lpstr>Death of a Cancer Cell by a Cytotoxic T Cell</vt:lpstr>
      <vt:lpstr>Table 17.4 Types of Immune System Cells</vt:lpstr>
      <vt:lpstr>Abnormal Immunity</vt:lpstr>
      <vt:lpstr>Inherited Immune Deficiencies (1 of 2)</vt:lpstr>
      <vt:lpstr>Inherited Immune Deficiencies (2 of 2)</vt:lpstr>
      <vt:lpstr>Table 17.5 Inherited Immune Deficiencies</vt:lpstr>
      <vt:lpstr>Human Immunodeficiency Virus (HIV)</vt:lpstr>
      <vt:lpstr>HIV Binds to a Helper T Cell</vt:lpstr>
      <vt:lpstr>How HIV Infects (1 of 3)</vt:lpstr>
      <vt:lpstr>How HIV Infects (2 of 3)</vt:lpstr>
      <vt:lpstr>How HIV Infects (3 of 3)</vt:lpstr>
      <vt:lpstr>Acquired Immune Deficiency Syndrome (AIDS)</vt:lpstr>
      <vt:lpstr>Table 17.6 Anti-HIV Drugs</vt:lpstr>
      <vt:lpstr>CCR5 Gene</vt:lpstr>
      <vt:lpstr>Autoimmunity (1 of 2)</vt:lpstr>
      <vt:lpstr>Autoimmunity (2 of 2)</vt:lpstr>
      <vt:lpstr>Table 17.7 Autoimmune Disorders</vt:lpstr>
      <vt:lpstr>Rh Incompatibility</vt:lpstr>
      <vt:lpstr>RhoGAM Prevents Formation of Anti-Rh Antibodies</vt:lpstr>
      <vt:lpstr>Allergy (1 of 2)</vt:lpstr>
      <vt:lpstr>Allergy (2 of 2)</vt:lpstr>
      <vt:lpstr>Allergic Response</vt:lpstr>
      <vt:lpstr>Mutation in the Filaggrin Gene Sets the Stage for Allergy</vt:lpstr>
      <vt:lpstr>Vaccination (1 of 2)</vt:lpstr>
      <vt:lpstr>Vaccination (2 of 2)</vt:lpstr>
      <vt:lpstr>New Methods</vt:lpstr>
      <vt:lpstr>Immunotherapy</vt:lpstr>
      <vt:lpstr>Monoclonal Antibody Technology (1 of 2)</vt:lpstr>
      <vt:lpstr>Monoclonal Antibody Technology (2 of 2)</vt:lpstr>
      <vt:lpstr>Uses of Monoclonal Antibodies</vt:lpstr>
      <vt:lpstr>Cytokines Boost Cellular Immunity</vt:lpstr>
      <vt:lpstr>Transplantation (1 of 2)</vt:lpstr>
      <vt:lpstr>Transplantation (2 of 2)</vt:lpstr>
      <vt:lpstr>Graft Rejection</vt:lpstr>
      <vt:lpstr>Genomic View of Immunity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Meiosis, Development, and Aging Cells</dc:title>
  <dc:creator>Lewis</dc:creator>
  <cp:lastModifiedBy>Administrator</cp:lastModifiedBy>
  <cp:revision>509</cp:revision>
  <dcterms:created xsi:type="dcterms:W3CDTF">2017-03-16T02:07:36Z</dcterms:created>
  <dcterms:modified xsi:type="dcterms:W3CDTF">2018-03-06T16:17:54Z</dcterms:modified>
</cp:coreProperties>
</file>