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5" r:id="rId2"/>
    <p:sldId id="329" r:id="rId3"/>
    <p:sldId id="366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67" r:id="rId17"/>
    <p:sldId id="343" r:id="rId18"/>
    <p:sldId id="344" r:id="rId19"/>
    <p:sldId id="345" r:id="rId20"/>
    <p:sldId id="346" r:id="rId21"/>
    <p:sldId id="347" r:id="rId22"/>
    <p:sldId id="348" r:id="rId23"/>
    <p:sldId id="350" r:id="rId24"/>
    <p:sldId id="351" r:id="rId25"/>
    <p:sldId id="352" r:id="rId26"/>
    <p:sldId id="354" r:id="rId27"/>
    <p:sldId id="357" r:id="rId28"/>
    <p:sldId id="353" r:id="rId29"/>
    <p:sldId id="355" r:id="rId30"/>
    <p:sldId id="356" r:id="rId31"/>
    <p:sldId id="358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26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3F2A"/>
    <a:srgbClr val="FFFFFF"/>
    <a:srgbClr val="2B4298"/>
    <a:srgbClr val="77315D"/>
    <a:srgbClr val="2C2974"/>
    <a:srgbClr val="562926"/>
    <a:srgbClr val="48413B"/>
    <a:srgbClr val="575336"/>
    <a:srgbClr val="829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33" autoAdjust="0"/>
  </p:normalViewPr>
  <p:slideViewPr>
    <p:cSldViewPr>
      <p:cViewPr>
        <p:scale>
          <a:sx n="104" d="100"/>
          <a:sy n="104" d="100"/>
        </p:scale>
        <p:origin x="-46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3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12320-037C-4700-9583-261E3DAC13AB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2A74B-20AC-4247-A511-D429F69CB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Copyright © McGraw-Hill Education. Permission required</a:t>
            </a:r>
            <a:r>
              <a:rPr lang="en-US" baseline="0" dirty="0" smtClean="0"/>
              <a:t> for reproduction or display.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37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8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Copyright © McGraw-Hill Education. Permission required</a:t>
            </a:r>
            <a:r>
              <a:rPr lang="en-US" baseline="0" dirty="0" smtClean="0"/>
              <a:t> for reproduction or display.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88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Copyright © McGraw-Hill Education. Permission required</a:t>
            </a:r>
            <a:r>
              <a:rPr lang="en-US" baseline="0" dirty="0" smtClean="0"/>
              <a:t> for reproduction or display.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60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Copyright © McGraw-Hill Education. Permission required</a:t>
            </a:r>
            <a:r>
              <a:rPr lang="en-US" baseline="0" dirty="0" smtClean="0"/>
              <a:t> for reproduction or display.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3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14-</a:t>
            </a:r>
            <a:fld id="{6F94BB01-2447-4377-8194-F82F4D072C18}" type="slidenum">
              <a:rPr lang="en-US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3"/>
          <p:cNvSpPr txBox="1">
            <a:spLocks/>
          </p:cNvSpPr>
          <p:nvPr userDrawn="1"/>
        </p:nvSpPr>
        <p:spPr>
          <a:xfrm>
            <a:off x="863600" y="6400800"/>
            <a:ext cx="7404100" cy="4572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© McGraw-Hill Education.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Placeholder 3"/>
          <p:cNvSpPr txBox="1">
            <a:spLocks/>
          </p:cNvSpPr>
          <p:nvPr userDrawn="1"/>
        </p:nvSpPr>
        <p:spPr>
          <a:xfrm>
            <a:off x="0" y="0"/>
            <a:ext cx="2362200" cy="4687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Chapter 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1028700"/>
          </a:xfrm>
        </p:spPr>
        <p:txBody>
          <a:bodyPr>
            <a:noAutofit/>
          </a:bodyPr>
          <a:lstStyle>
            <a:lvl1pPr>
              <a:defRPr sz="2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6450" indent="-349250"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63650" indent="-349250">
              <a:buFont typeface="Wingdings" panose="05000000000000000000" pitchFamily="2" charset="2"/>
              <a:buChar char="§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20850" indent="-349250">
              <a:buFont typeface="Courier New" panose="02070309020205020404" pitchFamily="49" charset="0"/>
              <a:buChar char="o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78050" indent="-349250">
              <a:buFont typeface="Wingdings" panose="05000000000000000000" pitchFamily="2" charset="2"/>
              <a:buChar char="Ø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9376" y="2722517"/>
            <a:ext cx="8227423" cy="101128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57199" y="3962400"/>
            <a:ext cx="8229599" cy="9906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5181600"/>
            <a:ext cx="8229600" cy="121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2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14-</a:t>
            </a:r>
            <a:fld id="{6F94BB01-2447-4377-8194-F82F4D072C18}" type="slidenum">
              <a:rPr lang="en-US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3"/>
          <p:cNvSpPr txBox="1">
            <a:spLocks/>
          </p:cNvSpPr>
          <p:nvPr userDrawn="1"/>
        </p:nvSpPr>
        <p:spPr>
          <a:xfrm>
            <a:off x="863600" y="6400800"/>
            <a:ext cx="7404100" cy="4572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© McGraw-Hill Education.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Placeholder 3"/>
          <p:cNvSpPr txBox="1">
            <a:spLocks/>
          </p:cNvSpPr>
          <p:nvPr userDrawn="1"/>
        </p:nvSpPr>
        <p:spPr>
          <a:xfrm>
            <a:off x="0" y="0"/>
            <a:ext cx="2362200" cy="4687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Chapter 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1028700"/>
          </a:xfrm>
        </p:spPr>
        <p:txBody>
          <a:bodyPr>
            <a:noAutofit/>
          </a:bodyPr>
          <a:lstStyle>
            <a:lvl1pPr>
              <a:defRPr sz="2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6450" indent="-349250"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63650" indent="-349250">
              <a:buFont typeface="Wingdings" panose="05000000000000000000" pitchFamily="2" charset="2"/>
              <a:buChar char="§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20850" indent="-349250">
              <a:buFont typeface="Courier New" panose="02070309020205020404" pitchFamily="49" charset="0"/>
              <a:buChar char="o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78050" indent="-349250">
              <a:buFont typeface="Wingdings" panose="05000000000000000000" pitchFamily="2" charset="2"/>
              <a:buChar char="Ø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9376" y="2722517"/>
            <a:ext cx="8227423" cy="101128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5181600"/>
            <a:ext cx="8229600" cy="121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4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6389224"/>
            <a:ext cx="9143999" cy="468776"/>
          </a:xfrm>
          <a:prstGeom prst="rect">
            <a:avLst/>
          </a:prstGeom>
          <a:solidFill>
            <a:srgbClr val="6E3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>
            <a:lvl1pPr>
              <a:defRPr lang="en-US" sz="3600" kern="1200" dirty="0" smtClean="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 userDrawn="1"/>
        </p:nvSpPr>
        <p:spPr>
          <a:xfrm>
            <a:off x="0" y="6389224"/>
            <a:ext cx="8305800" cy="46877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© McGraw-Hill Education. All rights reserved. Authorized only for instructor use in the classroom. No reproduction or further distribution permitted without the prior written consent of McGraw-Hill Education.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14-</a:t>
            </a:r>
            <a:fld id="{6F94BB01-2447-4377-8194-F82F4D072C18}" type="slidenum">
              <a:rPr lang="en-US" sz="1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0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389224"/>
            <a:ext cx="9143999" cy="468776"/>
          </a:xfrm>
          <a:prstGeom prst="rect">
            <a:avLst/>
          </a:prstGeom>
          <a:solidFill>
            <a:srgbClr val="6E3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1"/>
            <a:ext cx="8991600" cy="685800"/>
          </a:xfrm>
        </p:spPr>
        <p:txBody>
          <a:bodyPr/>
          <a:lstStyle>
            <a:lvl1pPr algn="l">
              <a:defRPr lang="en-US" sz="3600" kern="1200" dirty="0" smtClean="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0" y="990600"/>
            <a:ext cx="9067800" cy="457200"/>
          </a:xfrm>
        </p:spPr>
        <p:txBody>
          <a:bodyPr/>
          <a:lstStyle>
            <a:lvl1pPr>
              <a:defRPr>
                <a:solidFill>
                  <a:srgbClr val="6E3F2A"/>
                </a:solidFill>
              </a:defRPr>
            </a:lvl1pPr>
            <a:lvl2pPr>
              <a:defRPr>
                <a:solidFill>
                  <a:srgbClr val="6E3F2A"/>
                </a:solidFill>
              </a:defRPr>
            </a:lvl2pPr>
            <a:lvl3pPr>
              <a:defRPr>
                <a:solidFill>
                  <a:srgbClr val="6E3F2A"/>
                </a:solidFill>
              </a:defRPr>
            </a:lvl3pPr>
            <a:lvl4pPr>
              <a:defRPr>
                <a:solidFill>
                  <a:srgbClr val="6E3F2A"/>
                </a:solidFill>
              </a:defRPr>
            </a:lvl4pPr>
            <a:lvl5pPr>
              <a:defRPr>
                <a:solidFill>
                  <a:srgbClr val="6E3F2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2057400"/>
            <a:ext cx="4419600" cy="365760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400">
                <a:solidFill>
                  <a:srgbClr val="6E3F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6509312"/>
            <a:ext cx="7315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6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6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8" r:id="rId2"/>
    <p:sldLayoutId id="2147483661" r:id="rId3"/>
    <p:sldLayoutId id="214748366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6E3F2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6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2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0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219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buClr>
                <a:srgbClr val="77315D"/>
              </a:buClr>
              <a:buFont typeface="Calibri" pitchFamily="34" charset="0"/>
            </a:pPr>
            <a:r>
              <a:rPr lang="en-US" sz="4000" dirty="0" smtClean="0">
                <a:ea typeface="ＭＳ Ｐゴシック" charset="-128"/>
              </a:rPr>
              <a:t>Human Genetics</a:t>
            </a:r>
            <a:br>
              <a:rPr lang="en-US" sz="4000" dirty="0" smtClean="0">
                <a:ea typeface="ＭＳ Ｐゴシック" charset="-128"/>
              </a:rPr>
            </a:br>
            <a:r>
              <a:rPr lang="en-US" sz="3200" dirty="0" smtClean="0">
                <a:ea typeface="ＭＳ Ｐゴシック" charset="-128"/>
              </a:rPr>
              <a:t>Concepts and Applications</a:t>
            </a:r>
            <a:endParaRPr lang="en-US" sz="3200" dirty="0">
              <a:ea typeface="ＭＳ Ｐゴシック" charset="-128"/>
            </a:endParaRPr>
          </a:p>
        </p:txBody>
      </p:sp>
      <p:pic>
        <p:nvPicPr>
          <p:cNvPr id="13" name="Picture 1" descr="Mc Graw Hill Education Logo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5282" y="152400"/>
            <a:ext cx="486318" cy="49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sz="quarter" idx="12"/>
          </p:nvPr>
        </p:nvSpPr>
        <p:spPr>
          <a:xfrm>
            <a:off x="155713" y="1371600"/>
            <a:ext cx="8835887" cy="4572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dirty="0" smtClean="0"/>
              <a:t>Twelfth Edition</a:t>
            </a:r>
            <a:endParaRPr lang="en-US" dirty="0"/>
          </a:p>
        </p:txBody>
      </p:sp>
      <p:pic>
        <p:nvPicPr>
          <p:cNvPr id="9" name="Picture 4" descr="Book cove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828800"/>
            <a:ext cx="3613085" cy="44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055296" y="2286064"/>
            <a:ext cx="4661890" cy="3505135"/>
          </a:xfrm>
        </p:spPr>
        <p:txBody>
          <a:bodyPr>
            <a:normAutofit/>
          </a:bodyPr>
          <a:lstStyle/>
          <a:p>
            <a:pPr>
              <a:buFont typeface="Calibri" pitchFamily="34" charset="0"/>
              <a:buNone/>
              <a:defRPr/>
            </a:pPr>
            <a:r>
              <a:rPr lang="en-US" sz="4000" b="1" dirty="0" smtClean="0"/>
              <a:t>Chapter 14</a:t>
            </a:r>
            <a:endParaRPr lang="en-US" sz="4000" b="1" dirty="0"/>
          </a:p>
          <a:p>
            <a:pPr marL="0" indent="0">
              <a:buFont typeface="Calibri" pitchFamily="34" charset="0"/>
              <a:buNone/>
              <a:defRPr/>
            </a:pPr>
            <a:r>
              <a:rPr lang="en-IN" altLang="en-US" sz="3600" dirty="0"/>
              <a:t>Constant Allele </a:t>
            </a:r>
            <a:r>
              <a:rPr lang="en-IN" altLang="en-US" sz="3600" dirty="0" smtClean="0"/>
              <a:t>Frequencies and DNA </a:t>
            </a:r>
            <a:r>
              <a:rPr lang="en-IN" altLang="en-US" sz="3600" dirty="0"/>
              <a:t>Forensics</a:t>
            </a:r>
            <a:endParaRPr lang="en-US" sz="360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2394" y="6355048"/>
            <a:ext cx="8305800" cy="502951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" dirty="0"/>
              <a:t>© McGraw-Hill Education. All rights reserved. Authorized only for instructor use in the classroom. No reproduction or further distribution permitted </a:t>
            </a:r>
            <a:r>
              <a:rPr lang="en-US" sz="1200" dirty="0" smtClean="0"/>
              <a:t>without </a:t>
            </a:r>
            <a:r>
              <a:rPr lang="en-US" sz="1200" dirty="0"/>
              <a:t>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4413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Hardy-Weinberg </a:t>
            </a:r>
            <a:r>
              <a:rPr lang="en-US" dirty="0" smtClean="0"/>
              <a:t>Equation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371600"/>
            <a:ext cx="8229600" cy="17907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i="1" dirty="0"/>
              <a:t>p</a:t>
            </a:r>
            <a:r>
              <a:rPr lang="en-US" altLang="en-US" sz="2400" dirty="0"/>
              <a:t> = allele frequency of one </a:t>
            </a:r>
            <a:r>
              <a:rPr lang="en-US" altLang="en-US" sz="2400" dirty="0" smtClean="0"/>
              <a:t>allele</a:t>
            </a:r>
          </a:p>
          <a:p>
            <a:pPr marL="0" indent="0">
              <a:buNone/>
            </a:pPr>
            <a:r>
              <a:rPr lang="en-US" altLang="en-US" sz="2400" i="1" dirty="0" smtClean="0"/>
              <a:t>q</a:t>
            </a:r>
            <a:r>
              <a:rPr lang="en-US" altLang="en-US" sz="2400" dirty="0" smtClean="0"/>
              <a:t> = </a:t>
            </a:r>
            <a:r>
              <a:rPr lang="en-US" altLang="en-US" sz="2400" dirty="0"/>
              <a:t>allele frequency of a second </a:t>
            </a:r>
            <a:r>
              <a:rPr lang="en-US" altLang="en-US" sz="2400" dirty="0" smtClean="0"/>
              <a:t>allele</a:t>
            </a:r>
          </a:p>
          <a:p>
            <a:pPr marL="0" indent="0">
              <a:buNone/>
            </a:pPr>
            <a:r>
              <a:rPr lang="en-US" sz="2400" i="1" dirty="0"/>
              <a:t>p </a:t>
            </a:r>
            <a:r>
              <a:rPr lang="en-US" sz="2400" dirty="0"/>
              <a:t>+ </a:t>
            </a:r>
            <a:r>
              <a:rPr lang="en-US" sz="2400" i="1" dirty="0" smtClean="0"/>
              <a:t>q </a:t>
            </a:r>
            <a:r>
              <a:rPr lang="en-US" sz="2400" dirty="0"/>
              <a:t>= 1  </a:t>
            </a:r>
          </a:p>
          <a:p>
            <a:pPr marL="0" indent="0">
              <a:buNone/>
            </a:pPr>
            <a:r>
              <a:rPr lang="en-US" sz="2400" dirty="0"/>
              <a:t>All of the allele frequencies together equals </a:t>
            </a:r>
            <a:r>
              <a:rPr lang="en-US" sz="2400" dirty="0" smtClean="0"/>
              <a:t>1</a:t>
            </a:r>
            <a:endParaRPr lang="en-US" altLang="en-US" sz="24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563854"/>
              </p:ext>
            </p:extLst>
          </p:nvPr>
        </p:nvGraphicFramePr>
        <p:xfrm>
          <a:off x="609600" y="3136106"/>
          <a:ext cx="2498884" cy="445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" name="Equation" r:id="rId4" imgW="1282700" imgH="228600" progId="Equation.3">
                  <p:embed/>
                </p:oleObj>
              </mc:Choice>
              <mc:Fallback>
                <p:oleObj name="Equation" r:id="rId4" imgW="1282700" imgH="228600" progId="Equation.3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136106"/>
                        <a:ext cx="2498884" cy="4452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Content Placeholder 28"/>
          <p:cNvSpPr>
            <a:spLocks noGrp="1"/>
          </p:cNvSpPr>
          <p:nvPr>
            <p:ph sz="quarter" idx="12"/>
          </p:nvPr>
        </p:nvSpPr>
        <p:spPr>
          <a:xfrm>
            <a:off x="533400" y="3618741"/>
            <a:ext cx="8077200" cy="529556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All the genotype frequencies together equals </a:t>
            </a:r>
            <a:r>
              <a:rPr lang="en-US" altLang="en-US" sz="2400" dirty="0" smtClean="0"/>
              <a:t>1</a:t>
            </a:r>
            <a:endParaRPr lang="en-US" sz="2400" dirty="0"/>
          </a:p>
        </p:txBody>
      </p:sp>
      <p:graphicFrame>
        <p:nvGraphicFramePr>
          <p:cNvPr id="25" name="Object 2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81721771"/>
              </p:ext>
            </p:extLst>
          </p:nvPr>
        </p:nvGraphicFramePr>
        <p:xfrm>
          <a:off x="622300" y="4213304"/>
          <a:ext cx="14351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name="Equation" r:id="rId6" imgW="736600" imgH="228600" progId="Equation.3">
                  <p:embed/>
                </p:oleObj>
              </mc:Choice>
              <mc:Fallback>
                <p:oleObj name="Equation" r:id="rId6" imgW="736600" imgH="228600" progId="Equation.3">
                  <p:embed/>
                  <p:pic>
                    <p:nvPicPr>
                      <p:cNvPr id="0" name="Picture 14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4213304"/>
                        <a:ext cx="143510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Content Placeholder 29"/>
          <p:cNvSpPr>
            <a:spLocks noGrp="1"/>
          </p:cNvSpPr>
          <p:nvPr>
            <p:ph sz="quarter" idx="13"/>
          </p:nvPr>
        </p:nvSpPr>
        <p:spPr>
          <a:xfrm>
            <a:off x="533400" y="4724398"/>
            <a:ext cx="8077200" cy="144780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Frequencies for each homozygote</a:t>
            </a:r>
          </a:p>
          <a:p>
            <a:pPr marL="0" indent="0">
              <a:buNone/>
            </a:pPr>
            <a:r>
              <a:rPr lang="en-US" sz="2400" dirty="0"/>
              <a:t>2</a:t>
            </a:r>
            <a:r>
              <a:rPr lang="en-US" sz="2400" i="1" dirty="0"/>
              <a:t>pq</a:t>
            </a:r>
          </a:p>
          <a:p>
            <a:pPr marL="0" indent="0">
              <a:buNone/>
            </a:pPr>
            <a:r>
              <a:rPr lang="en-US" sz="2400" dirty="0"/>
              <a:t>Frequencies for </a:t>
            </a:r>
            <a:r>
              <a:rPr lang="en-US" sz="2400" dirty="0" smtClean="0"/>
              <a:t>heterozygotes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99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14.2 The </a:t>
            </a:r>
            <a:r>
              <a:rPr lang="en-US" dirty="0"/>
              <a:t>Hardy-Weinberg Equation in English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653192"/>
              </p:ext>
            </p:extLst>
          </p:nvPr>
        </p:nvGraphicFramePr>
        <p:xfrm>
          <a:off x="454595" y="1828800"/>
          <a:ext cx="8169722" cy="114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Equation" r:id="rId4" imgW="5079960" imgH="711000" progId="Equation.3">
                  <p:embed/>
                </p:oleObj>
              </mc:Choice>
              <mc:Fallback>
                <p:oleObj name="Equation" r:id="rId4" imgW="5079960" imgH="71100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595" y="1828800"/>
                        <a:ext cx="8169722" cy="114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09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14.3 Source </a:t>
            </a:r>
            <a:r>
              <a:rPr lang="en-US" dirty="0"/>
              <a:t>of the Hardy-Weinberg Equation</a:t>
            </a:r>
          </a:p>
        </p:txBody>
      </p:sp>
      <p:pic>
        <p:nvPicPr>
          <p:cNvPr id="19" name="Picture 2" descr="The Punnett square was used by Hardy and Weinberg to form the basis of their binomial equation. &#10;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9200" y="1676400"/>
            <a:ext cx="6705600" cy="41463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8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Solving a </a:t>
            </a:r>
            <a:r>
              <a:rPr lang="en-US" altLang="en-US" dirty="0" smtClean="0"/>
              <a:t>Problem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305800" cy="8382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Given </a:t>
            </a:r>
            <a:r>
              <a:rPr lang="en-US" sz="2200" i="1" dirty="0" smtClean="0"/>
              <a:t>p </a:t>
            </a:r>
            <a:r>
              <a:rPr lang="en-US" sz="2200" dirty="0" smtClean="0"/>
              <a:t>= frequency of </a:t>
            </a:r>
            <a:r>
              <a:rPr lang="en-US" sz="2200" i="1" dirty="0" smtClean="0"/>
              <a:t>D</a:t>
            </a:r>
            <a:r>
              <a:rPr lang="en-US" sz="2200" dirty="0" smtClean="0"/>
              <a:t> = normal length fingers = 0.70</a:t>
            </a:r>
          </a:p>
          <a:p>
            <a:pPr marL="0" indent="0">
              <a:buNone/>
            </a:pPr>
            <a:r>
              <a:rPr lang="en-US" sz="2200" i="1" dirty="0" smtClean="0"/>
              <a:t>q </a:t>
            </a:r>
            <a:r>
              <a:rPr lang="en-US" sz="2200" dirty="0" smtClean="0"/>
              <a:t>= frequency of </a:t>
            </a:r>
            <a:r>
              <a:rPr lang="en-US" sz="2200" i="1" dirty="0" smtClean="0"/>
              <a:t>d </a:t>
            </a:r>
            <a:r>
              <a:rPr lang="en-US" sz="2200" dirty="0" smtClean="0"/>
              <a:t>= short middle finger = 0.30</a:t>
            </a:r>
          </a:p>
        </p:txBody>
      </p:sp>
      <p:pic>
        <p:nvPicPr>
          <p:cNvPr id="4098" name="Picture 2" descr="Illustrated is use of the Hardy-Weinberg equation to calculate probabilities of a normal finger condition to short middle fingers in generation 1. 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75" y="2133600"/>
            <a:ext cx="5503825" cy="420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4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Solving a </a:t>
            </a:r>
            <a:r>
              <a:rPr lang="en-US" altLang="en-US" dirty="0" smtClean="0"/>
              <a:t>Problem (2 of 2)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305800" cy="787205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Given </a:t>
            </a:r>
            <a:r>
              <a:rPr lang="en-US" sz="2200" i="1" dirty="0" smtClean="0"/>
              <a:t>p </a:t>
            </a:r>
            <a:r>
              <a:rPr lang="en-US" sz="2200" dirty="0" smtClean="0"/>
              <a:t>= </a:t>
            </a:r>
            <a:r>
              <a:rPr lang="en-US" sz="2200" dirty="0"/>
              <a:t>frequency of </a:t>
            </a:r>
            <a:r>
              <a:rPr lang="en-US" sz="2200" i="1" dirty="0" smtClean="0"/>
              <a:t>D</a:t>
            </a:r>
            <a:r>
              <a:rPr lang="en-US" sz="2200" dirty="0" smtClean="0"/>
              <a:t> = </a:t>
            </a:r>
            <a:r>
              <a:rPr lang="en-US" sz="2200" dirty="0"/>
              <a:t>normal length </a:t>
            </a:r>
            <a:r>
              <a:rPr lang="en-US" sz="2200" dirty="0" smtClean="0"/>
              <a:t>fingers = </a:t>
            </a:r>
            <a:r>
              <a:rPr lang="en-US" sz="2200" dirty="0"/>
              <a:t>0.70</a:t>
            </a:r>
          </a:p>
          <a:p>
            <a:pPr marL="0" indent="0">
              <a:buNone/>
            </a:pPr>
            <a:r>
              <a:rPr lang="en-US" sz="2200" i="1" dirty="0" smtClean="0"/>
              <a:t>q </a:t>
            </a:r>
            <a:r>
              <a:rPr lang="en-US" sz="2200" dirty="0" smtClean="0"/>
              <a:t>= </a:t>
            </a:r>
            <a:r>
              <a:rPr lang="en-US" sz="2200" dirty="0"/>
              <a:t>frequency of </a:t>
            </a:r>
            <a:r>
              <a:rPr lang="en-US" sz="2200" i="1" dirty="0" smtClean="0"/>
              <a:t>d </a:t>
            </a:r>
            <a:r>
              <a:rPr lang="en-US" sz="2200" dirty="0" smtClean="0"/>
              <a:t>= </a:t>
            </a:r>
            <a:r>
              <a:rPr lang="en-US" sz="2200" dirty="0"/>
              <a:t>short middle </a:t>
            </a:r>
            <a:r>
              <a:rPr lang="en-US" sz="2200" dirty="0" smtClean="0"/>
              <a:t>finger = 0.30</a:t>
            </a:r>
            <a:endParaRPr lang="en-US" sz="2200" dirty="0"/>
          </a:p>
        </p:txBody>
      </p:sp>
      <p:pic>
        <p:nvPicPr>
          <p:cNvPr id="5125" name="Picture 5" descr="Illustrated is use of the Hardy-Weinberg equation to calculate probabilities of a normal finger condition to short middle fingers in generation 2. 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302" y="2165587"/>
            <a:ext cx="5542859" cy="42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55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Hardy-Weinberg </a:t>
            </a:r>
            <a:r>
              <a:rPr lang="en-US" dirty="0" smtClean="0"/>
              <a:t>Equilibrium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371600"/>
            <a:ext cx="8077200" cy="7620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Table 14.2 </a:t>
            </a:r>
            <a:r>
              <a:rPr lang="en-US" sz="2200" dirty="0"/>
              <a:t>Hardy-Weinberg </a:t>
            </a:r>
            <a:r>
              <a:rPr lang="en-US" sz="2200" dirty="0" smtClean="0"/>
              <a:t>Equilibrium– When Allele Frequencies Stay Constant</a:t>
            </a:r>
            <a:endParaRPr lang="en-US" sz="2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325237"/>
              </p:ext>
            </p:extLst>
          </p:nvPr>
        </p:nvGraphicFramePr>
        <p:xfrm>
          <a:off x="381000" y="2252874"/>
          <a:ext cx="8458200" cy="41479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/>
                <a:gridCol w="1066800"/>
                <a:gridCol w="1905000"/>
                <a:gridCol w="1524000"/>
                <a:gridCol w="1447800"/>
                <a:gridCol w="1447800"/>
              </a:tblGrid>
              <a:tr h="7446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POSSIBLE MATINGS: Male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POSSIBLE MATINGS: Female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Proportion in Population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FREQUENCY OF OFFSPRNG GENOTYPES: </a:t>
                      </a:r>
                      <a:r>
                        <a:rPr lang="en-US" sz="1200" b="1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endParaRPr lang="en-US" sz="1200" b="1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FREQUENCY OF OFFSPRNG GENOTYPES: </a:t>
                      </a:r>
                      <a:r>
                        <a:rPr lang="en-US" sz="1200" b="1" i="1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endParaRPr lang="en-US" sz="1200" b="1" i="1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FREQUENCY OF OFFSPRNG GENOTYPES:</a:t>
                      </a:r>
                    </a:p>
                    <a:p>
                      <a:pPr algn="ctr"/>
                      <a:r>
                        <a:rPr lang="en-US" sz="1200" b="1" i="1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endParaRPr lang="en-US" sz="1200" b="1" i="1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25597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0.49 </a:t>
                      </a:r>
                      <a:r>
                        <a:rPr lang="en-US" sz="120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endParaRPr lang="en-US" sz="120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0.49 </a:t>
                      </a:r>
                      <a:r>
                        <a:rPr lang="en-US" sz="120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endParaRPr lang="en-US" sz="120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0.2401 (</a:t>
                      </a:r>
                      <a:r>
                        <a:rPr lang="en-US" sz="120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 × DD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0.2401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25597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0.49 </a:t>
                      </a:r>
                      <a:r>
                        <a:rPr lang="en-US" sz="120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endParaRPr lang="en-US" sz="120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0.42 </a:t>
                      </a:r>
                      <a:r>
                        <a:rPr lang="en-US" sz="1200" i="1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endParaRPr lang="en-US" sz="120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0.2058 (</a:t>
                      </a:r>
                      <a:r>
                        <a:rPr lang="en-US" sz="120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 × </a:t>
                      </a:r>
                      <a:r>
                        <a:rPr lang="en-US" sz="1200" i="1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0.1029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0.1029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25597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0.49 </a:t>
                      </a:r>
                      <a:r>
                        <a:rPr lang="en-US" sz="120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endParaRPr lang="en-US" sz="120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0.09 </a:t>
                      </a:r>
                      <a:r>
                        <a:rPr lang="en-US" sz="1200" i="1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endParaRPr lang="en-US" sz="120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0.0441 (</a:t>
                      </a:r>
                      <a:r>
                        <a:rPr lang="en-US" sz="120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 × </a:t>
                      </a:r>
                      <a:r>
                        <a:rPr lang="en-US" sz="1200" i="1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0.0441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25597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0.42 </a:t>
                      </a:r>
                      <a:r>
                        <a:rPr lang="en-US" sz="1200" i="1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endParaRPr lang="en-US" sz="120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0.49 </a:t>
                      </a:r>
                      <a:r>
                        <a:rPr lang="en-US" sz="120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endParaRPr lang="en-US" sz="120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0.2058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en-US" sz="1200" i="1" baseline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r>
                        <a:rPr lang="en-US" sz="1200" i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× DD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0.1029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0.1029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25597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0.42 </a:t>
                      </a:r>
                      <a:r>
                        <a:rPr lang="en-US" sz="1200" i="1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endParaRPr lang="en-US" sz="120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0.42 </a:t>
                      </a:r>
                      <a:r>
                        <a:rPr lang="en-US" sz="1200" i="1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endParaRPr lang="en-US" sz="120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0.1764 (</a:t>
                      </a:r>
                      <a:r>
                        <a:rPr lang="en-US" sz="1200" i="1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r>
                        <a:rPr lang="en-US" sz="120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× </a:t>
                      </a:r>
                      <a:r>
                        <a:rPr lang="en-US" sz="1200" i="1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r>
                        <a:rPr lang="en-US" sz="1200" i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en-US" sz="1200" i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0.0441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0.0882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0.0441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25597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0.42 </a:t>
                      </a:r>
                      <a:r>
                        <a:rPr lang="en-US" sz="1200" i="1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endParaRPr lang="en-US" sz="120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0.09 </a:t>
                      </a:r>
                      <a:r>
                        <a:rPr lang="en-US" sz="1200" i="1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endParaRPr lang="en-US" sz="120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0.0378 (</a:t>
                      </a:r>
                      <a:r>
                        <a:rPr lang="en-US" sz="1200" i="1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r>
                        <a:rPr lang="en-US" sz="120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× </a:t>
                      </a:r>
                      <a:r>
                        <a:rPr lang="en-US" sz="1200" i="1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0.0189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0.0189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25597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0.09 </a:t>
                      </a:r>
                      <a:r>
                        <a:rPr lang="en-US" sz="1200" i="1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endParaRPr lang="en-US" sz="120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0.42 </a:t>
                      </a:r>
                      <a:r>
                        <a:rPr lang="en-US" sz="120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endParaRPr lang="en-US" sz="120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0.0441 (</a:t>
                      </a:r>
                      <a:r>
                        <a:rPr lang="en-US" sz="1200" i="1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r>
                        <a:rPr lang="en-US" sz="120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× DD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0.0441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25597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0.09 </a:t>
                      </a:r>
                      <a:r>
                        <a:rPr lang="en-US" sz="1200" i="1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endParaRPr lang="en-US" sz="120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0.42 </a:t>
                      </a:r>
                      <a:r>
                        <a:rPr lang="en-US" sz="1200" i="1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endParaRPr lang="en-US" sz="120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0.0378 (</a:t>
                      </a:r>
                      <a:r>
                        <a:rPr lang="en-US" sz="1200" i="1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r>
                        <a:rPr lang="en-US" sz="120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× </a:t>
                      </a:r>
                      <a:r>
                        <a:rPr lang="en-US" sz="1200" i="1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0.0189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0.0189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25597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0.09 </a:t>
                      </a:r>
                      <a:r>
                        <a:rPr lang="en-US" sz="1200" i="1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endParaRPr lang="en-US" sz="120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0.09 </a:t>
                      </a:r>
                      <a:r>
                        <a:rPr lang="en-US" sz="1200" i="1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endParaRPr lang="en-US" sz="120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0.0081 (</a:t>
                      </a:r>
                      <a:r>
                        <a:rPr lang="en-US" sz="1200" i="1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r>
                        <a:rPr lang="en-US" sz="120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× </a:t>
                      </a:r>
                      <a:r>
                        <a:rPr lang="en-US" sz="1200" i="1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0.0081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581766"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Resulting offspring frequencies: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u="sng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0.49</a:t>
                      </a:r>
                      <a:endParaRPr lang="en-US" sz="1200" u="sng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u="sng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0.42</a:t>
                      </a:r>
                      <a:endParaRPr lang="en-US" sz="1200" u="sng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u="sng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0.09</a:t>
                      </a:r>
                      <a:endParaRPr lang="en-US" sz="1200" u="sng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255977"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endParaRPr lang="en-US" sz="120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endParaRPr lang="en-US" sz="120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dd</a:t>
                      </a:r>
                      <a:endParaRPr lang="en-US" sz="120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1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143000"/>
          </a:xfrm>
        </p:spPr>
        <p:txBody>
          <a:bodyPr/>
          <a:lstStyle/>
          <a:p>
            <a:r>
              <a:rPr lang="en-US" dirty="0"/>
              <a:t>Hardy-Weinberg </a:t>
            </a:r>
            <a:r>
              <a:rPr lang="en-US" dirty="0" smtClean="0"/>
              <a:t>Equilibrium (2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9149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Allele and genotypic frequencies do not change from one generation to the next.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Gene is in </a:t>
            </a:r>
            <a:r>
              <a:rPr lang="en-US" altLang="en-US" b="1" dirty="0"/>
              <a:t>Hardy-Weinberg equilibrium. </a:t>
            </a:r>
            <a:endParaRPr lang="en-US" altLang="en-US" b="1" dirty="0" smtClean="0"/>
          </a:p>
          <a:p>
            <a:pPr marL="0" indent="0">
              <a:buNone/>
            </a:pPr>
            <a:r>
              <a:rPr lang="en-US" altLang="en-US" dirty="0"/>
              <a:t>Rare for protein-encoding genes that affect the phenotype </a:t>
            </a:r>
            <a:endParaRPr lang="en-US" altLang="en-US" sz="2000" dirty="0"/>
          </a:p>
          <a:p>
            <a:pPr marL="0" indent="0">
              <a:buNone/>
            </a:pPr>
            <a:r>
              <a:rPr lang="en-US" altLang="en-US" dirty="0"/>
              <a:t>Applies to portions of the genome that do not affect phenotype</a:t>
            </a:r>
            <a:endParaRPr lang="en-US" altLang="en-US" sz="2000" dirty="0"/>
          </a:p>
          <a:p>
            <a:pPr marL="0" indent="0">
              <a:buNone/>
            </a:pPr>
            <a:r>
              <a:rPr lang="en-US" altLang="en-US" dirty="0"/>
              <a:t>Includes repeated DNA segments</a:t>
            </a:r>
          </a:p>
          <a:p>
            <a:pPr marL="511175" lvl="1" indent="-511175"/>
            <a:r>
              <a:rPr lang="en-US" altLang="en-US" dirty="0"/>
              <a:t>Not subject to natural selection </a:t>
            </a:r>
          </a:p>
        </p:txBody>
      </p:sp>
    </p:spTree>
    <p:extLst>
      <p:ext uri="{BB962C8B-B14F-4D97-AF65-F5344CB8AC3E}">
        <p14:creationId xmlns:p14="http://schemas.microsoft.com/office/powerpoint/2010/main" val="999959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Applying the Hardy-Weinberg Equation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Used to determine carrier probability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For autosomal recessive diseases, </a:t>
            </a:r>
            <a:r>
              <a:rPr lang="en-US" altLang="en-US" dirty="0" smtClean="0"/>
              <a:t>the homozygous </a:t>
            </a:r>
            <a:r>
              <a:rPr lang="en-US" altLang="en-US" dirty="0"/>
              <a:t>recessive class is used to determine the frequency of alleles in a population</a:t>
            </a:r>
          </a:p>
          <a:p>
            <a:pPr marL="511175" lvl="1" indent="-511175">
              <a:buSzPct val="100000"/>
            </a:pPr>
            <a:r>
              <a:rPr lang="en-US" altLang="en-US" dirty="0" smtClean="0"/>
              <a:t>Phenotype </a:t>
            </a:r>
            <a:r>
              <a:rPr lang="en-US" altLang="en-US" dirty="0"/>
              <a:t>indicates its </a:t>
            </a:r>
            <a:r>
              <a:rPr lang="en-US" altLang="en-US" dirty="0" smtClean="0"/>
              <a:t>genotype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41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Calculating the Carrier Frequency: Autosomal </a:t>
            </a:r>
            <a:r>
              <a:rPr lang="en-US" dirty="0" smtClean="0"/>
              <a:t>Recessive (1 of 3)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457200" y="1524000"/>
            <a:ext cx="8255000" cy="1295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Cystic Fibrosis</a:t>
            </a:r>
          </a:p>
          <a:p>
            <a:pPr marL="0" indent="0">
              <a:buNone/>
            </a:pPr>
            <a:r>
              <a:rPr lang="en-US" sz="2400" dirty="0" smtClean="0"/>
              <a:t>incidence (autosomal recessive class) = 1/2,000 = 0.0005 </a:t>
            </a:r>
            <a:endParaRPr lang="en-US" sz="2400" dirty="0"/>
          </a:p>
        </p:txBody>
      </p:sp>
      <p:graphicFrame>
        <p:nvGraphicFramePr>
          <p:cNvPr id="16" name="Object 1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53591483"/>
              </p:ext>
            </p:extLst>
          </p:nvPr>
        </p:nvGraphicFramePr>
        <p:xfrm>
          <a:off x="533400" y="2933700"/>
          <a:ext cx="81407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Equation" r:id="rId4" imgW="4495680" imgH="939600" progId="Equation.3">
                  <p:embed/>
                </p:oleObj>
              </mc:Choice>
              <mc:Fallback>
                <p:oleObj name="Equation" r:id="rId4" imgW="4495680" imgH="939600" progId="Equation.3">
                  <p:embed/>
                  <p:pic>
                    <p:nvPicPr>
                      <p:cNvPr id="0" name="Picture 3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933700"/>
                        <a:ext cx="8140700" cy="170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79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Calculating the Carrier Frequency: Autosomal Recessive </a:t>
            </a:r>
            <a:r>
              <a:rPr lang="en-US" dirty="0" smtClean="0"/>
              <a:t>(2 </a:t>
            </a:r>
            <a:r>
              <a:rPr lang="en-US" dirty="0"/>
              <a:t>of </a:t>
            </a:r>
            <a:r>
              <a:rPr lang="en-US" dirty="0" smtClean="0"/>
              <a:t>3)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524000"/>
            <a:ext cx="8229600" cy="6477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Table 14.3 Carrier Frequency for Cystic Fibrosis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260082"/>
              </p:ext>
            </p:extLst>
          </p:nvPr>
        </p:nvGraphicFramePr>
        <p:xfrm>
          <a:off x="1600200" y="2209800"/>
          <a:ext cx="5947851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9493"/>
                <a:gridCol w="2388358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Population Group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Carrier Frequency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African Americans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in 66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Asian Americans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in 150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Caucasians of European descent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in 23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Hispanic Americans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in 46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11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Learning </a:t>
            </a:r>
            <a:r>
              <a:rPr lang="en-US" altLang="en-US" dirty="0" smtClean="0"/>
              <a:t>Outcomes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81000" y="1447800"/>
            <a:ext cx="8382000" cy="4991100"/>
          </a:xfrm>
        </p:spPr>
        <p:txBody>
          <a:bodyPr/>
          <a:lstStyle/>
          <a:p>
            <a:pPr marL="463550" indent="-463550">
              <a:buFont typeface="+mj-lt"/>
              <a:buAutoNum type="arabicPeriod"/>
            </a:pPr>
            <a:r>
              <a:rPr lang="en-US" altLang="en-US" dirty="0"/>
              <a:t>State the unit of information of genetics at the population level.</a:t>
            </a:r>
          </a:p>
          <a:p>
            <a:pPr marL="463550" indent="-463550">
              <a:buFont typeface="+mj-lt"/>
              <a:buAutoNum type="arabicPeriod"/>
            </a:pPr>
            <a:r>
              <a:rPr lang="en-US" altLang="en-US" dirty="0"/>
              <a:t>Define </a:t>
            </a:r>
            <a:r>
              <a:rPr lang="en-US" altLang="en-US" i="1" dirty="0"/>
              <a:t>gene pool</a:t>
            </a:r>
            <a:r>
              <a:rPr lang="en-US" altLang="en-US" dirty="0"/>
              <a:t>.</a:t>
            </a:r>
          </a:p>
          <a:p>
            <a:pPr marL="463550" indent="-463550">
              <a:buFont typeface="+mj-lt"/>
              <a:buAutoNum type="arabicPeriod"/>
            </a:pPr>
            <a:r>
              <a:rPr lang="en-US" altLang="en-US" dirty="0"/>
              <a:t>List the five processes that cause microevolutionary change.</a:t>
            </a:r>
          </a:p>
          <a:p>
            <a:pPr marL="463550" indent="-463550">
              <a:buFont typeface="+mj-lt"/>
              <a:buAutoNum type="arabicPeriod"/>
            </a:pPr>
            <a:r>
              <a:rPr lang="en-US" altLang="en-US" dirty="0"/>
              <a:t>State the consequence of macroevolutionary change.</a:t>
            </a:r>
          </a:p>
          <a:p>
            <a:pPr marL="463550" indent="-463550">
              <a:buFont typeface="+mj-lt"/>
              <a:buAutoNum type="arabicPeriod"/>
            </a:pPr>
            <a:r>
              <a:rPr lang="en-US" altLang="en-US" dirty="0"/>
              <a:t>State the genotypes represented in each part of the Hardy-Weinberg equation</a:t>
            </a:r>
            <a:r>
              <a:rPr lang="en-US" alt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52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Calculating the Carrier Frequency: Autosomal Recessive </a:t>
            </a:r>
            <a:r>
              <a:rPr lang="en-US" dirty="0" smtClean="0"/>
              <a:t>(3 of 3)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381000" y="1447800"/>
            <a:ext cx="8382000" cy="49530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What is the probability that two unrelated Caucasians will have an affected child?</a:t>
            </a:r>
          </a:p>
          <a:p>
            <a:pPr marL="511175" lvl="1" indent="-511175">
              <a:buSzPct val="100000"/>
            </a:pPr>
            <a:r>
              <a:rPr lang="en-US" altLang="en-US" dirty="0" smtClean="0"/>
              <a:t>Probability that both are carriers = 1/23 × 1/23 = 1/529</a:t>
            </a:r>
          </a:p>
          <a:p>
            <a:pPr marL="511175" lvl="1" indent="-511175">
              <a:buSzPct val="100000"/>
            </a:pPr>
            <a:r>
              <a:rPr lang="en-US" altLang="en-US" dirty="0" smtClean="0"/>
              <a:t>Probability </a:t>
            </a:r>
            <a:r>
              <a:rPr lang="en-US" altLang="en-US" dirty="0"/>
              <a:t>that their child has CF </a:t>
            </a:r>
            <a:r>
              <a:rPr lang="en-US" altLang="en-US" dirty="0" smtClean="0"/>
              <a:t>= 1/4 </a:t>
            </a:r>
            <a:endParaRPr lang="en-US" altLang="en-US" dirty="0"/>
          </a:p>
          <a:p>
            <a:pPr marL="511175" lvl="1" indent="-511175">
              <a:buSzPct val="100000"/>
            </a:pPr>
            <a:r>
              <a:rPr lang="en-US" altLang="en-US" dirty="0" smtClean="0"/>
              <a:t>Probability </a:t>
            </a:r>
            <a:r>
              <a:rPr lang="en-US" altLang="en-US" dirty="0"/>
              <a:t>= 1/529 × </a:t>
            </a:r>
            <a:r>
              <a:rPr lang="en-US" altLang="en-US" dirty="0" smtClean="0"/>
              <a:t>1/4 </a:t>
            </a:r>
            <a:r>
              <a:rPr lang="en-US" altLang="en-US" dirty="0"/>
              <a:t>= </a:t>
            </a:r>
            <a:r>
              <a:rPr lang="en-US" altLang="en-US" dirty="0" smtClean="0"/>
              <a:t>1/2.116</a:t>
            </a:r>
          </a:p>
        </p:txBody>
      </p:sp>
    </p:spTree>
    <p:extLst>
      <p:ext uri="{BB962C8B-B14F-4D97-AF65-F5344CB8AC3E}">
        <p14:creationId xmlns:p14="http://schemas.microsoft.com/office/powerpoint/2010/main" val="31373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Calculating the Risk </a:t>
            </a:r>
            <a:r>
              <a:rPr lang="en-US" dirty="0" smtClean="0"/>
              <a:t>with X-Linked Traits (1 of 2)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8001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For females, the standard Hardy-Weinberg equation </a:t>
            </a:r>
            <a:r>
              <a:rPr lang="en-US" altLang="en-US" dirty="0" smtClean="0"/>
              <a:t>applies</a:t>
            </a:r>
            <a:endParaRPr lang="en-US" alt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373975"/>
              </p:ext>
            </p:extLst>
          </p:nvPr>
        </p:nvGraphicFramePr>
        <p:xfrm>
          <a:off x="457200" y="2443480"/>
          <a:ext cx="2500630" cy="44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3" imgW="1282700" imgH="228600" progId="Equation.3">
                  <p:embed/>
                </p:oleObj>
              </mc:Choice>
              <mc:Fallback>
                <p:oleObj name="Equation" r:id="rId3" imgW="1282700" imgH="2286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443480"/>
                        <a:ext cx="2500630" cy="447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57200" y="2971800"/>
            <a:ext cx="8227424" cy="2209800"/>
          </a:xfrm>
        </p:spPr>
        <p:txBody>
          <a:bodyPr/>
          <a:lstStyle/>
          <a:p>
            <a:pPr marL="0" indent="0">
              <a:spcBef>
                <a:spcPts val="600"/>
              </a:spcBef>
              <a:buSzPct val="50000"/>
              <a:buNone/>
            </a:pPr>
            <a:r>
              <a:rPr lang="en-US" altLang="en-US" dirty="0"/>
              <a:t>However, in males the allele frequency is the phenotypic </a:t>
            </a:r>
            <a:r>
              <a:rPr lang="en-US" altLang="en-US" dirty="0" smtClean="0"/>
              <a:t>frequency</a:t>
            </a:r>
          </a:p>
          <a:p>
            <a:pPr marL="0" indent="0">
              <a:spcBef>
                <a:spcPts val="600"/>
              </a:spcBef>
              <a:buSzPct val="50000"/>
              <a:buNone/>
            </a:pPr>
            <a:r>
              <a:rPr lang="en-US" altLang="en-US" i="1" dirty="0" smtClean="0"/>
              <a:t>p</a:t>
            </a:r>
            <a:r>
              <a:rPr lang="en-US" altLang="en-US" dirty="0" smtClean="0"/>
              <a:t> </a:t>
            </a:r>
            <a:r>
              <a:rPr lang="en-US" altLang="en-US" dirty="0"/>
              <a:t>+ </a:t>
            </a:r>
            <a:r>
              <a:rPr lang="en-US" altLang="en-US" i="1" dirty="0"/>
              <a:t>q</a:t>
            </a:r>
            <a:r>
              <a:rPr lang="en-US" altLang="en-US" baseline="30000" dirty="0"/>
              <a:t> </a:t>
            </a:r>
            <a:r>
              <a:rPr lang="en-US" altLang="en-US" dirty="0"/>
              <a:t>= 1</a:t>
            </a:r>
          </a:p>
        </p:txBody>
      </p:sp>
    </p:spTree>
    <p:extLst>
      <p:ext uri="{BB962C8B-B14F-4D97-AF65-F5344CB8AC3E}">
        <p14:creationId xmlns:p14="http://schemas.microsoft.com/office/powerpoint/2010/main" val="136683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Calculating the Risk </a:t>
            </a:r>
            <a:r>
              <a:rPr lang="en-US" dirty="0" smtClean="0"/>
              <a:t>with X-Linked </a:t>
            </a:r>
            <a:r>
              <a:rPr lang="en-US" dirty="0"/>
              <a:t>Traits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9376" y="1579517"/>
            <a:ext cx="8227423" cy="14684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Figure 14.6</a:t>
            </a:r>
          </a:p>
          <a:p>
            <a:pPr marL="0" indent="0">
              <a:buNone/>
            </a:pPr>
            <a:r>
              <a:rPr lang="en-US" b="1" dirty="0" smtClean="0"/>
              <a:t>Hemophilia A</a:t>
            </a:r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ncidence= 1/10,000 male births= 0.0001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46429"/>
              </p:ext>
            </p:extLst>
          </p:nvPr>
        </p:nvGraphicFramePr>
        <p:xfrm>
          <a:off x="533400" y="3124200"/>
          <a:ext cx="7650163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Equation" r:id="rId3" imgW="4317840" imgH="1143000" progId="Equation.3">
                  <p:embed/>
                </p:oleObj>
              </mc:Choice>
              <mc:Fallback>
                <p:oleObj name="Equation" r:id="rId3" imgW="4317840" imgH="11430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24200"/>
                        <a:ext cx="7650163" cy="202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1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DNA </a:t>
            </a:r>
            <a:r>
              <a:rPr lang="en-US" altLang="en-US" dirty="0" smtClean="0"/>
              <a:t>Repeats (1 of 2)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305800" cy="5105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Short repeated segments are distributed all over the genome</a:t>
            </a:r>
          </a:p>
          <a:p>
            <a:pPr marL="0" indent="0">
              <a:buNone/>
            </a:pPr>
            <a:r>
              <a:rPr lang="en-US" altLang="en-US" dirty="0"/>
              <a:t>Repeat numbers can be considered alleles and used to classify individuals </a:t>
            </a:r>
          </a:p>
          <a:p>
            <a:pPr marL="0" indent="0">
              <a:buNone/>
            </a:pPr>
            <a:r>
              <a:rPr lang="en-US" altLang="en-US" dirty="0"/>
              <a:t>Types:</a:t>
            </a:r>
          </a:p>
          <a:p>
            <a:pPr marL="511175" lvl="1" indent="-511175"/>
            <a:r>
              <a:rPr lang="en-US" altLang="en-US" b="1" dirty="0"/>
              <a:t>Variable number of tandem repeats (VNTRs)</a:t>
            </a:r>
          </a:p>
          <a:p>
            <a:pPr marL="511175" lvl="1" indent="-511175"/>
            <a:r>
              <a:rPr lang="en-US" altLang="en-US" b="1" dirty="0"/>
              <a:t>Short tandem repeats (STRs</a:t>
            </a:r>
            <a:r>
              <a:rPr lang="en-US" altLang="en-US" b="1" dirty="0" smtClean="0"/>
              <a:t>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930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DNA </a:t>
            </a:r>
            <a:r>
              <a:rPr lang="en-US" altLang="en-US" dirty="0" smtClean="0"/>
              <a:t>Repeats (2 of 2)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10287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Table 14.4 Characteristics of Repeats Used in DNA Profiling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892342"/>
              </p:ext>
            </p:extLst>
          </p:nvPr>
        </p:nvGraphicFramePr>
        <p:xfrm>
          <a:off x="533399" y="2438400"/>
          <a:ext cx="8001000" cy="205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4311"/>
                <a:gridCol w="1336090"/>
                <a:gridCol w="1748671"/>
                <a:gridCol w="1731376"/>
                <a:gridCol w="1320552"/>
              </a:tblGrid>
              <a:tr h="6082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Type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Repeat Length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Distribution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Example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Fragment Sizes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60827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VNTRs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</a:t>
                      </a:r>
                      <a:r>
                        <a:rPr lang="en-US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minisatellites</a:t>
                      </a: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10-80 bases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Not uniform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TTCGGGTTGT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50-1,500 bases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84085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STRs (microsatellites)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2-10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bases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More uniform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ACTT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50-500 bases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7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DNA </a:t>
            </a:r>
            <a:r>
              <a:rPr lang="en-US" altLang="en-US" dirty="0" smtClean="0"/>
              <a:t>Profiling (1 of 3)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371600"/>
            <a:ext cx="8153400" cy="495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Technique that detects differences in repeat copy number</a:t>
            </a:r>
          </a:p>
          <a:p>
            <a:pPr marL="0" indent="0">
              <a:buNone/>
            </a:pPr>
            <a:r>
              <a:rPr lang="en-US" altLang="en-US" dirty="0"/>
              <a:t>Calculates the probability that certain combinations can occur in two sources of DNA by chance</a:t>
            </a:r>
          </a:p>
          <a:p>
            <a:pPr marL="0" indent="0">
              <a:buNone/>
            </a:pPr>
            <a:r>
              <a:rPr lang="en-US" altLang="en-US" dirty="0"/>
              <a:t>DNA evidence is more often valuable in excluding a suspect</a:t>
            </a:r>
          </a:p>
          <a:p>
            <a:pPr marL="511175" lvl="1" indent="-511175"/>
            <a:r>
              <a:rPr lang="en-US" altLang="en-US" dirty="0"/>
              <a:t>Should be considered along with other types of </a:t>
            </a:r>
            <a:r>
              <a:rPr lang="en-US" altLang="en-US" dirty="0" smtClean="0"/>
              <a:t>evidence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928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DNA </a:t>
            </a:r>
            <a:r>
              <a:rPr lang="en-US" altLang="en-US" dirty="0" smtClean="0"/>
              <a:t>Profiling (2 of 3)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524000"/>
            <a:ext cx="8229600" cy="4686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Developed in the 1980s by British geneticist Sir Alec </a:t>
            </a:r>
            <a:r>
              <a:rPr lang="en-US" altLang="en-US" dirty="0" err="1"/>
              <a:t>Jeffreys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Also called DNA fingerprinting</a:t>
            </a:r>
          </a:p>
          <a:p>
            <a:pPr marL="0" indent="0">
              <a:buNone/>
            </a:pPr>
            <a:r>
              <a:rPr lang="en-US" altLang="en-US" dirty="0"/>
              <a:t>Identifies individuals</a:t>
            </a:r>
          </a:p>
          <a:p>
            <a:pPr marL="0" indent="0">
              <a:buNone/>
            </a:pPr>
            <a:r>
              <a:rPr lang="en-US" altLang="en-US" dirty="0"/>
              <a:t>Used in forensics, agriculture, paternity testing, and historical </a:t>
            </a:r>
            <a:r>
              <a:rPr lang="en-US" altLang="en-US" dirty="0" smtClean="0"/>
              <a:t>investigations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84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</a:t>
            </a:r>
            <a:r>
              <a:rPr lang="en-US" dirty="0" smtClean="0"/>
              <a:t>Profiling (3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57300"/>
            <a:ext cx="8229600" cy="571500"/>
          </a:xfrm>
        </p:spPr>
        <p:txBody>
          <a:bodyPr/>
          <a:lstStyle/>
          <a:p>
            <a:pPr algn="ctr">
              <a:buNone/>
            </a:pPr>
            <a:r>
              <a:rPr sz="2400" smtClean="0"/>
              <a:t>Box Figure 14.1</a:t>
            </a:r>
          </a:p>
        </p:txBody>
      </p:sp>
      <p:pic>
        <p:nvPicPr>
          <p:cNvPr id="6" name="Picture 1" descr="The 1986 Andrews rape case used radioactive DNA probes on sperm from the victim’s body, her white blood cells, and the suspect’s white blood cells.&#10;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98932" y="1764285"/>
            <a:ext cx="6946135" cy="471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DNA Repeats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5715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Figure </a:t>
            </a:r>
            <a:r>
              <a:rPr lang="en-US" dirty="0" smtClean="0"/>
              <a:t>14.7</a:t>
            </a:r>
            <a:endParaRPr lang="en-US" dirty="0"/>
          </a:p>
        </p:txBody>
      </p:sp>
      <p:pic>
        <p:nvPicPr>
          <p:cNvPr id="6" name="Picture 2" descr="Individuals vary among the different numbers of repeated DNA base sequences. If both parents pass on the same number of base repeats at a certain DNA locus, the individual is termed homozygous.  If each parent passes on a different number of base repeats at a certain locus, the person is heterozygous.  In the comparison of these three individuals, one individual is homozygous (individual 2) and the other two are heterozygous (individuals 1 and 3).  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2488" y="2362200"/>
            <a:ext cx="8619025" cy="286281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0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DNA Profiles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23788" y="1447800"/>
            <a:ext cx="4453012" cy="22860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err="1"/>
              <a:t>Jeffreys</a:t>
            </a:r>
            <a:r>
              <a:rPr lang="en-US" sz="2200" dirty="0"/>
              <a:t> used his technique to demonstrate that Dolly was truly a clone of the 6-year-old ewe that donated her nucleus</a:t>
            </a:r>
            <a:r>
              <a:rPr lang="en-US" sz="2200" dirty="0" smtClean="0"/>
              <a:t>.</a:t>
            </a:r>
          </a:p>
          <a:p>
            <a:pPr marL="0" indent="0" algn="ctr">
              <a:buNone/>
            </a:pPr>
            <a:r>
              <a:rPr sz="2200" dirty="0" smtClean="0"/>
              <a:t>Figure 14.9</a:t>
            </a:r>
          </a:p>
        </p:txBody>
      </p:sp>
      <p:pic>
        <p:nvPicPr>
          <p:cNvPr id="9218" name="Picture 2" descr="This figure shows an older DNA profile, done to test whether Dolly the cloned sheep actually developed from the claimed breast cell of a ewe. She did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464" y="1213324"/>
            <a:ext cx="3578136" cy="473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889739" y="6096000"/>
            <a:ext cx="3492261" cy="30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/>
              <a:t>Courtesy of Esther </a:t>
            </a:r>
            <a:r>
              <a:rPr lang="en-US" sz="1400" dirty="0" err="1" smtClean="0"/>
              <a:t>N.Signer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536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Learning </a:t>
            </a:r>
            <a:r>
              <a:rPr lang="en-US" altLang="en-US" dirty="0" smtClean="0"/>
              <a:t>Outcomes (2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81000" y="1447800"/>
            <a:ext cx="8382000" cy="4991100"/>
          </a:xfrm>
        </p:spPr>
        <p:txBody>
          <a:bodyPr/>
          <a:lstStyle/>
          <a:p>
            <a:pPr marL="463550" indent="-463550">
              <a:buFont typeface="+mj-lt"/>
              <a:buAutoNum type="arabicPeriod" startAt="6"/>
            </a:pPr>
            <a:r>
              <a:rPr lang="en-US" altLang="en-US" dirty="0" smtClean="0"/>
              <a:t>Explain </a:t>
            </a:r>
            <a:r>
              <a:rPr lang="en-US" altLang="en-US" dirty="0"/>
              <a:t>the conditions necessary for Hardy-Weinberg equilibrium.</a:t>
            </a:r>
          </a:p>
          <a:p>
            <a:pPr marL="463550" indent="-463550">
              <a:buFont typeface="+mj-lt"/>
              <a:buAutoNum type="arabicPeriod" startAt="6"/>
            </a:pPr>
            <a:r>
              <a:rPr lang="en-US" altLang="en-US" dirty="0"/>
              <a:t>Explain how the Hardy-Weinberg equilibrium uses population incidence statistics to predict the probability of a particular phenotype.</a:t>
            </a:r>
          </a:p>
          <a:p>
            <a:pPr marL="463550" indent="-463550">
              <a:buFont typeface="+mj-lt"/>
              <a:buAutoNum type="arabicPeriod" startAt="6"/>
            </a:pPr>
            <a:r>
              <a:rPr lang="en-US" altLang="en-US" dirty="0"/>
              <a:t>Explain how parts of the genome that are in Hardy-Weinberg equilibrium can be used to identify individuals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8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DNA Profiling </a:t>
            </a:r>
            <a:r>
              <a:rPr lang="en-US" altLang="en-US" dirty="0" smtClean="0"/>
              <a:t>Technique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229600" cy="4762500"/>
          </a:xfrm>
        </p:spPr>
        <p:txBody>
          <a:bodyPr/>
          <a:lstStyle/>
          <a:p>
            <a:pPr>
              <a:spcBef>
                <a:spcPts val="624"/>
              </a:spcBef>
              <a:buNone/>
            </a:pPr>
            <a:r>
              <a:rPr altLang="en-US" sz="2400" dirty="0" smtClean="0"/>
              <a:t>Blood sample is collected from suspect.</a:t>
            </a:r>
          </a:p>
          <a:p>
            <a:pPr>
              <a:spcBef>
                <a:spcPts val="624"/>
              </a:spcBef>
              <a:buNone/>
            </a:pPr>
            <a:r>
              <a:rPr altLang="en-US" sz="2400" dirty="0" smtClean="0"/>
              <a:t>White blood cells release DNA.</a:t>
            </a:r>
          </a:p>
          <a:p>
            <a:pPr>
              <a:spcBef>
                <a:spcPts val="624"/>
              </a:spcBef>
              <a:buNone/>
            </a:pPr>
            <a:r>
              <a:rPr altLang="en-US" sz="2400" dirty="0" smtClean="0"/>
              <a:t>Restriction enzymes cut DNA.</a:t>
            </a:r>
          </a:p>
          <a:p>
            <a:pPr>
              <a:spcBef>
                <a:spcPts val="624"/>
              </a:spcBef>
              <a:buNone/>
            </a:pPr>
            <a:r>
              <a:rPr altLang="en-US" sz="2400" dirty="0" smtClean="0"/>
              <a:t>Electrophoresis aligns fragments by size.</a:t>
            </a:r>
          </a:p>
          <a:p>
            <a:pPr marL="0" indent="0">
              <a:spcBef>
                <a:spcPts val="624"/>
              </a:spcBef>
              <a:buNone/>
            </a:pPr>
            <a:r>
              <a:rPr altLang="en-US" sz="2400" dirty="0" smtClean="0"/>
              <a:t>Pattern of DNA fragments transferred to a nylon sheet.</a:t>
            </a:r>
          </a:p>
          <a:p>
            <a:pPr>
              <a:spcBef>
                <a:spcPts val="624"/>
              </a:spcBef>
              <a:buNone/>
            </a:pPr>
            <a:r>
              <a:rPr altLang="en-US" sz="2400" dirty="0" smtClean="0"/>
              <a:t>Exposed to radioactive probes</a:t>
            </a:r>
          </a:p>
          <a:p>
            <a:pPr>
              <a:spcBef>
                <a:spcPts val="624"/>
              </a:spcBef>
              <a:buNone/>
            </a:pPr>
            <a:r>
              <a:rPr altLang="en-US" sz="2400" dirty="0" smtClean="0"/>
              <a:t>Probes bind to DNA</a:t>
            </a:r>
          </a:p>
          <a:p>
            <a:pPr>
              <a:spcBef>
                <a:spcPts val="624"/>
              </a:spcBef>
              <a:buNone/>
            </a:pPr>
            <a:r>
              <a:rPr altLang="en-US" sz="2400" dirty="0" smtClean="0"/>
              <a:t>Sheet placed against X-ray film</a:t>
            </a:r>
          </a:p>
          <a:p>
            <a:pPr>
              <a:spcBef>
                <a:spcPts val="624"/>
              </a:spcBef>
              <a:buNone/>
            </a:pPr>
            <a:r>
              <a:rPr altLang="en-US" sz="2400" dirty="0" smtClean="0"/>
              <a:t>Pattern of bands constitutes DNA profile</a:t>
            </a:r>
          </a:p>
          <a:p>
            <a:pPr>
              <a:spcBef>
                <a:spcPts val="624"/>
              </a:spcBef>
              <a:buNone/>
            </a:pPr>
            <a:r>
              <a:rPr altLang="en-US" sz="2400" dirty="0" smtClean="0"/>
              <a:t>Identify individuals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DNA Sources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marL="0" indent="0">
              <a:spcBef>
                <a:spcPts val="624"/>
              </a:spcBef>
              <a:buNone/>
            </a:pPr>
            <a:r>
              <a:rPr altLang="en-US" dirty="0" smtClean="0"/>
              <a:t>DNA can be obtained from any cell with a nucleus.</a:t>
            </a:r>
          </a:p>
          <a:p>
            <a:pPr>
              <a:spcBef>
                <a:spcPts val="624"/>
              </a:spcBef>
              <a:buNone/>
            </a:pPr>
            <a:r>
              <a:rPr altLang="en-US" dirty="0" smtClean="0"/>
              <a:t>STRs are used when DNA is scarce.</a:t>
            </a:r>
          </a:p>
          <a:p>
            <a:pPr marL="0" indent="0">
              <a:spcBef>
                <a:spcPts val="624"/>
              </a:spcBef>
              <a:buNone/>
            </a:pPr>
            <a:r>
              <a:rPr altLang="en-US" dirty="0" smtClean="0"/>
              <a:t>If DNA is extremely damaged, mitochondrial DNA (</a:t>
            </a:r>
            <a:r>
              <a:rPr altLang="en-US" dirty="0" err="1" smtClean="0"/>
              <a:t>mtDNA</a:t>
            </a:r>
            <a:r>
              <a:rPr altLang="en-US" dirty="0" smtClean="0"/>
              <a:t>) is often used.</a:t>
            </a:r>
          </a:p>
          <a:p>
            <a:pPr marL="0" indent="0">
              <a:spcBef>
                <a:spcPts val="624"/>
              </a:spcBef>
              <a:buNone/>
            </a:pPr>
            <a:r>
              <a:rPr altLang="en-US" dirty="0" smtClean="0"/>
              <a:t>For forensics, the FBI developed the Combined DNA Index System (CODIS).</a:t>
            </a:r>
          </a:p>
          <a:p>
            <a:pPr marL="519113" lvl="1" indent="-519113">
              <a:spcBef>
                <a:spcPts val="624"/>
              </a:spcBef>
            </a:pPr>
            <a:r>
              <a:rPr altLang="en-US" dirty="0" smtClean="0"/>
              <a:t>Uses 13 STRs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CODIS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7200" y="1295399"/>
            <a:ext cx="8229599" cy="1162997"/>
          </a:xfrm>
        </p:spPr>
        <p:txBody>
          <a:bodyPr/>
          <a:lstStyle/>
          <a:p>
            <a:pPr marL="0" indent="0">
              <a:buNone/>
            </a:pPr>
            <a:r>
              <a:rPr altLang="en-US" sz="2400" dirty="0"/>
              <a:t>Probability that any two individuals have </a:t>
            </a:r>
            <a:r>
              <a:rPr altLang="en-US" sz="2400" dirty="0" smtClean="0"/>
              <a:t>same 13 </a:t>
            </a:r>
            <a:r>
              <a:rPr altLang="en-US" sz="2400" dirty="0"/>
              <a:t>markers is 1 in 250 </a:t>
            </a:r>
            <a:r>
              <a:rPr altLang="en-US" sz="2400" dirty="0" smtClean="0"/>
              <a:t>trillion</a:t>
            </a:r>
          </a:p>
          <a:p>
            <a:pPr marL="0" indent="0">
              <a:buNone/>
            </a:pPr>
            <a:r>
              <a:rPr lang="en-US" altLang="en-US" sz="2400" dirty="0"/>
              <a:t>Figure </a:t>
            </a:r>
            <a:r>
              <a:rPr lang="en-US" altLang="en-US" sz="2400" dirty="0" smtClean="0"/>
              <a:t>14.10</a:t>
            </a:r>
            <a:endParaRPr lang="en-US" altLang="en-US" sz="2400" dirty="0"/>
          </a:p>
        </p:txBody>
      </p:sp>
      <p:pic>
        <p:nvPicPr>
          <p:cNvPr id="31748" name="Picture 4" descr="Combined DNA Index System, an FBI system, uses minimally 13 short tandem repeats to compare when ruling out a crime suspect.  It is shared with other law agencies. 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57933"/>
            <a:ext cx="6788727" cy="351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6172200"/>
            <a:ext cx="8229600" cy="381000"/>
          </a:xfrm>
        </p:spPr>
        <p:txBody>
          <a:bodyPr/>
          <a:lstStyle/>
          <a:p>
            <a:pPr algn="ctr">
              <a:buNone/>
            </a:pPr>
            <a:r>
              <a:rPr lang="en-US" sz="1400" dirty="0" smtClean="0"/>
              <a:t>A</a:t>
            </a:r>
            <a:r>
              <a:rPr sz="1400" dirty="0" smtClean="0"/>
              <a:t>dapted from National Academy of Sciences. http://www.koshland-science-museum.org.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Population Statistics Used to Interpret DNA Profiles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0" indent="0">
              <a:spcBef>
                <a:spcPts val="624"/>
              </a:spcBef>
              <a:buNone/>
            </a:pPr>
            <a:r>
              <a:rPr altLang="en-US" dirty="0" smtClean="0"/>
              <a:t>Power of DNA profiling is greatly expanded by tracking repeats in different chromosomes.</a:t>
            </a:r>
          </a:p>
          <a:p>
            <a:pPr marL="0" indent="0">
              <a:spcBef>
                <a:spcPts val="624"/>
              </a:spcBef>
              <a:buNone/>
            </a:pPr>
            <a:r>
              <a:rPr altLang="en-US" dirty="0" smtClean="0"/>
              <a:t>Number of copies of a repeat are assigned probabilities based on their observed frequency in a population.</a:t>
            </a:r>
          </a:p>
          <a:p>
            <a:pPr marL="0" indent="0">
              <a:spcBef>
                <a:spcPts val="624"/>
              </a:spcBef>
              <a:buNone/>
            </a:pPr>
            <a:r>
              <a:rPr altLang="en-US" dirty="0" smtClean="0"/>
              <a:t>Product rule is then used to calculate probability of a certain repeat combination.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2" y="152400"/>
            <a:ext cx="7302261" cy="1143000"/>
          </a:xfrm>
        </p:spPr>
        <p:txBody>
          <a:bodyPr>
            <a:no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14.12 To Solve a Crime (1 of 2)</a:t>
            </a:r>
            <a:endParaRPr lang="en-US" dirty="0"/>
          </a:p>
        </p:txBody>
      </p:sp>
      <p:pic>
        <p:nvPicPr>
          <p:cNvPr id="6" name="Picture 5" descr="To solve a crime, DNA was collected from evidence at a crime scene. Blood and skin under the victim’s fingernails was ascertained. 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681" y="1511952"/>
            <a:ext cx="5042637" cy="442301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7201" y="6151517"/>
            <a:ext cx="8229599" cy="325483"/>
          </a:xfrm>
        </p:spPr>
        <p:txBody>
          <a:bodyPr/>
          <a:lstStyle/>
          <a:p>
            <a:pPr algn="ctr">
              <a:buNone/>
            </a:pPr>
            <a:r>
              <a:rPr lang="en-US" sz="1400" dirty="0" smtClean="0"/>
              <a:t>© Lisa </a:t>
            </a:r>
            <a:r>
              <a:rPr lang="en-US" sz="1400" dirty="0" err="1" smtClean="0"/>
              <a:t>Zador</a:t>
            </a:r>
            <a:r>
              <a:rPr lang="en-US" sz="1400" dirty="0" smtClean="0"/>
              <a:t>/Getty Images RF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2" y="152400"/>
            <a:ext cx="7302261" cy="1143000"/>
          </a:xfrm>
        </p:spPr>
        <p:txBody>
          <a:bodyPr>
            <a:noAutofit/>
          </a:bodyPr>
          <a:lstStyle/>
          <a:p>
            <a:r>
              <a:rPr lang="en-US" dirty="0"/>
              <a:t>Figure 14.12 To Solve a Crime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pic>
        <p:nvPicPr>
          <p:cNvPr id="33794" name="Picture 2" descr="Allele frequencies from the man’s ethnic group used in the Hardy-Weinberg equation yielded the probability that his DNA matched a suspect. 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8483848" cy="28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7200" y="5044046"/>
            <a:ext cx="8229599" cy="981591"/>
          </a:xfrm>
        </p:spPr>
        <p:txBody>
          <a:bodyPr/>
          <a:lstStyle/>
          <a:p>
            <a:pPr algn="ctr">
              <a:buNone/>
            </a:pPr>
            <a:r>
              <a:rPr sz="1800" b="1" dirty="0" smtClean="0"/>
              <a:t>Conclusion:</a:t>
            </a:r>
            <a:r>
              <a:rPr sz="1800" dirty="0" smtClean="0"/>
              <a:t> The probability that another person in the suspect's population group has the same pattern of these alleles is approximately 1 in 3,226.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Using DNA Profiling to Identify Victims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24000"/>
            <a:ext cx="8305800" cy="4876800"/>
          </a:xfrm>
        </p:spPr>
        <p:txBody>
          <a:bodyPr/>
          <a:lstStyle/>
          <a:p>
            <a:pPr>
              <a:spcBef>
                <a:spcPts val="624"/>
              </a:spcBef>
              <a:buNone/>
            </a:pPr>
            <a:r>
              <a:rPr altLang="en-US" dirty="0" smtClean="0"/>
              <a:t>Recent examples of large-scale disasters:</a:t>
            </a:r>
          </a:p>
          <a:p>
            <a:pPr marL="519113" lvl="1" indent="-519113">
              <a:spcBef>
                <a:spcPts val="624"/>
              </a:spcBef>
            </a:pPr>
            <a:r>
              <a:rPr altLang="en-US" dirty="0" smtClean="0"/>
              <a:t>World Trade Center attack (2001)</a:t>
            </a:r>
          </a:p>
          <a:p>
            <a:pPr marL="519113" lvl="1" indent="-519113">
              <a:spcBef>
                <a:spcPts val="624"/>
              </a:spcBef>
            </a:pPr>
            <a:r>
              <a:rPr altLang="en-US" dirty="0" smtClean="0"/>
              <a:t>Indian Ocean Tsunami (2004)</a:t>
            </a:r>
          </a:p>
          <a:p>
            <a:pPr marL="519113" lvl="1" indent="-519113">
              <a:spcBef>
                <a:spcPts val="624"/>
              </a:spcBef>
            </a:pPr>
            <a:r>
              <a:rPr altLang="en-US" dirty="0" smtClean="0"/>
              <a:t>Hurricane Katrina (2005)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Challenges to DNA Profiling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2954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Table 14.5 Challenges to DNA Profiling in Mass Disasters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C</a:t>
            </a:r>
            <a:r>
              <a:rPr sz="2400" dirty="0" smtClean="0"/>
              <a:t>limate that hastens decay</a:t>
            </a:r>
          </a:p>
          <a:p>
            <a:pPr>
              <a:buNone/>
            </a:pPr>
            <a:r>
              <a:rPr lang="en-US" sz="2400" dirty="0" smtClean="0"/>
              <a:t>I</a:t>
            </a:r>
            <a:r>
              <a:rPr sz="2400" dirty="0" smtClean="0"/>
              <a:t>nability to reach remains</a:t>
            </a:r>
          </a:p>
          <a:p>
            <a:pPr>
              <a:buNone/>
            </a:pPr>
            <a:r>
              <a:rPr lang="en-US" sz="2400" dirty="0" smtClean="0"/>
              <a:t>N</a:t>
            </a:r>
            <a:r>
              <a:rPr sz="2400" dirty="0" smtClean="0"/>
              <a:t>o laboratory facilities</a:t>
            </a:r>
          </a:p>
          <a:p>
            <a:pPr>
              <a:buNone/>
            </a:pPr>
            <a:r>
              <a:rPr lang="en-US" sz="2400" dirty="0" smtClean="0"/>
              <a:t>N</a:t>
            </a:r>
            <a:r>
              <a:rPr sz="2400" dirty="0" smtClean="0"/>
              <a:t>umber of casualties</a:t>
            </a:r>
          </a:p>
          <a:p>
            <a:pPr>
              <a:buNone/>
            </a:pPr>
            <a:r>
              <a:rPr lang="en-US" sz="2400" dirty="0" smtClean="0"/>
              <a:t>L</a:t>
            </a:r>
            <a:r>
              <a:rPr sz="2400" dirty="0" smtClean="0"/>
              <a:t>ack of relatives</a:t>
            </a:r>
          </a:p>
          <a:p>
            <a:pPr>
              <a:buNone/>
            </a:pPr>
            <a:r>
              <a:rPr lang="en-US" sz="2400" dirty="0" smtClean="0"/>
              <a:t>D</a:t>
            </a:r>
            <a:r>
              <a:rPr sz="2400" dirty="0" smtClean="0"/>
              <a:t>estruction of personal item evidence</a:t>
            </a:r>
          </a:p>
          <a:p>
            <a:pPr marL="0" indent="0">
              <a:buNone/>
            </a:pPr>
            <a:r>
              <a:rPr lang="en-US" sz="2400" dirty="0" smtClean="0"/>
              <a:t>P</a:t>
            </a:r>
            <a:r>
              <a:rPr sz="2400" dirty="0" smtClean="0"/>
              <a:t>oor DNA quality (too fragmented, scarce, degraded)</a:t>
            </a:r>
          </a:p>
          <a:p>
            <a:pPr marL="0" indent="0">
              <a:buNone/>
            </a:pPr>
            <a:r>
              <a:rPr lang="en-US" sz="2400" dirty="0" smtClean="0"/>
              <a:t>L</a:t>
            </a:r>
            <a:r>
              <a:rPr sz="2400" dirty="0" smtClean="0"/>
              <a:t>ack of availability of DNA probes and statistics for a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Genetic Privacy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305800" cy="5181600"/>
          </a:xfrm>
        </p:spPr>
        <p:txBody>
          <a:bodyPr/>
          <a:lstStyle/>
          <a:p>
            <a:pPr marL="0" indent="0">
              <a:spcBef>
                <a:spcPts val="624"/>
              </a:spcBef>
              <a:buNone/>
            </a:pPr>
            <a:r>
              <a:rPr altLang="en-US" dirty="0" smtClean="0"/>
              <a:t>Today’s population genetics presents a powerful way to identify individuals</a:t>
            </a:r>
          </a:p>
          <a:p>
            <a:pPr marL="0" indent="0">
              <a:spcBef>
                <a:spcPts val="624"/>
              </a:spcBef>
              <a:buNone/>
            </a:pPr>
            <a:r>
              <a:rPr altLang="en-US" dirty="0" smtClean="0"/>
              <a:t>Our genomes can vary in more ways than there are people in the world</a:t>
            </a:r>
          </a:p>
          <a:p>
            <a:pPr>
              <a:spcBef>
                <a:spcPts val="624"/>
              </a:spcBef>
              <a:buNone/>
            </a:pPr>
            <a:r>
              <a:rPr altLang="en-US" dirty="0" smtClean="0"/>
              <a:t>DNA profiling introduces privacy issues</a:t>
            </a:r>
          </a:p>
          <a:p>
            <a:pPr marL="519113" lvl="1" indent="-519113">
              <a:spcBef>
                <a:spcPts val="624"/>
              </a:spcBef>
            </a:pPr>
            <a:r>
              <a:rPr altLang="en-US" dirty="0" smtClean="0"/>
              <a:t>Example: DNA dragnets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7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33500"/>
            <a:ext cx="8229600" cy="5067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Population</a:t>
            </a:r>
            <a:r>
              <a:rPr lang="en-US" altLang="en-US" dirty="0"/>
              <a:t>: Interbreeding group of the same species in a given geographical area</a:t>
            </a:r>
          </a:p>
          <a:p>
            <a:pPr marL="0" indent="0">
              <a:buNone/>
            </a:pPr>
            <a:r>
              <a:rPr lang="en-US" altLang="en-US" b="1" dirty="0"/>
              <a:t>Gene pool</a:t>
            </a:r>
            <a:r>
              <a:rPr lang="en-US" altLang="en-US" dirty="0"/>
              <a:t>: Collection of all alleles in the members of the population</a:t>
            </a:r>
          </a:p>
          <a:p>
            <a:pPr marL="0" indent="0">
              <a:buNone/>
            </a:pPr>
            <a:r>
              <a:rPr lang="en-US" altLang="en-US" b="1" dirty="0"/>
              <a:t>Population genetics</a:t>
            </a:r>
            <a:r>
              <a:rPr lang="en-US" altLang="en-US" dirty="0"/>
              <a:t>: Study of the genetics of a population and how the alleles vary with time</a:t>
            </a:r>
          </a:p>
          <a:p>
            <a:pPr marL="0" indent="0">
              <a:buNone/>
            </a:pPr>
            <a:r>
              <a:rPr lang="en-US" altLang="en-US" b="1" dirty="0"/>
              <a:t>Gene Flow</a:t>
            </a:r>
            <a:r>
              <a:rPr lang="en-US" altLang="en-US" dirty="0"/>
              <a:t>: Movement of alleles between populations when people migrate and </a:t>
            </a:r>
            <a:r>
              <a:rPr lang="en-US" altLang="en-US" dirty="0" smtClean="0"/>
              <a:t>mate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021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Allele Frequencies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666075"/>
              </p:ext>
            </p:extLst>
          </p:nvPr>
        </p:nvGraphicFramePr>
        <p:xfrm>
          <a:off x="694603" y="1566069"/>
          <a:ext cx="779606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3" imgW="4000320" imgH="431640" progId="Equation.3">
                  <p:embed/>
                </p:oleObj>
              </mc:Choice>
              <mc:Fallback>
                <p:oleObj name="Equation" r:id="rId3" imgW="4000320" imgH="431640" progId="Equation.3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603" y="1566069"/>
                        <a:ext cx="7796068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2667000"/>
            <a:ext cx="8229600" cy="36576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Count both chromosomes of each individual 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Allele frequencies affect the genotype frequencies</a:t>
            </a:r>
          </a:p>
          <a:p>
            <a:pPr marL="511175" lvl="1" indent="-511175">
              <a:buSzPct val="100000"/>
            </a:pPr>
            <a:r>
              <a:rPr lang="en-US" altLang="en-US" dirty="0" smtClean="0"/>
              <a:t>Frequency </a:t>
            </a:r>
            <a:r>
              <a:rPr lang="en-US" altLang="en-US" dirty="0"/>
              <a:t>of the two homozygotes and </a:t>
            </a:r>
            <a:r>
              <a:rPr lang="en-US" altLang="en-US" dirty="0" smtClean="0"/>
              <a:t>the heterozygote </a:t>
            </a:r>
            <a:r>
              <a:rPr lang="en-US" altLang="en-US" dirty="0"/>
              <a:t>in the </a:t>
            </a:r>
            <a:r>
              <a:rPr lang="en-US" altLang="en-US" dirty="0" smtClean="0"/>
              <a:t>population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940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Phenotype Frequencies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1447800"/>
            <a:ext cx="8229599" cy="1066800"/>
          </a:xfrm>
        </p:spPr>
        <p:txBody>
          <a:bodyPr/>
          <a:lstStyle/>
          <a:p>
            <a:pPr marL="0" indent="0">
              <a:buNone/>
            </a:pPr>
            <a:r>
              <a:rPr altLang="en-US" sz="2400" dirty="0"/>
              <a:t>Frequency of a trait varies in different populations</a:t>
            </a:r>
            <a:r>
              <a:rPr alt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/>
              <a:t>Table 14.1 Frequency of PKU in Various </a:t>
            </a:r>
            <a:r>
              <a:rPr lang="en-US" sz="2400" dirty="0" smtClean="0"/>
              <a:t>Populations</a:t>
            </a:r>
            <a:endParaRPr lang="en-US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637455"/>
              </p:ext>
            </p:extLst>
          </p:nvPr>
        </p:nvGraphicFramePr>
        <p:xfrm>
          <a:off x="1219200" y="2981960"/>
          <a:ext cx="6477000" cy="29616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8500"/>
                <a:gridCol w="3238500"/>
              </a:tblGrid>
              <a:tr h="41818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Population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Frequency of PKU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7808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Chinese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1/16,000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65305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Irish, Scottish, Yemenite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Jews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1/5,000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7808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Japanese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1/119,000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7808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Swedes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1/30,000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7808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Turks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1/2,600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7808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U.S.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Caucasians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1/10,000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Microevolution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229600" cy="4686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Small genetic changes due to changing allelic frequencies in populations</a:t>
            </a:r>
          </a:p>
          <a:p>
            <a:pPr marL="0" indent="0">
              <a:buNone/>
            </a:pPr>
            <a:r>
              <a:rPr lang="en-US" altLang="en-US" dirty="0"/>
              <a:t>Factors that change genotypic frequencies:</a:t>
            </a:r>
          </a:p>
          <a:p>
            <a:pPr marL="511175" lvl="1" indent="-511175"/>
            <a:r>
              <a:rPr lang="en-US" altLang="en-US" dirty="0"/>
              <a:t>Nonrandom mating</a:t>
            </a:r>
          </a:p>
          <a:p>
            <a:pPr marL="511175" lvl="1" indent="-511175"/>
            <a:r>
              <a:rPr lang="en-US" altLang="en-US" dirty="0"/>
              <a:t>Migration</a:t>
            </a:r>
          </a:p>
          <a:p>
            <a:pPr marL="511175" lvl="1" indent="-511175"/>
            <a:r>
              <a:rPr lang="en-US" altLang="en-US" dirty="0"/>
              <a:t>Genetic drift</a:t>
            </a:r>
          </a:p>
          <a:p>
            <a:pPr marL="511175" lvl="1" indent="-511175"/>
            <a:r>
              <a:rPr lang="en-US" altLang="en-US" dirty="0"/>
              <a:t>Mutation</a:t>
            </a:r>
          </a:p>
          <a:p>
            <a:pPr marL="511175" lvl="1" indent="-511175"/>
            <a:r>
              <a:rPr lang="en-US" altLang="en-US" dirty="0"/>
              <a:t>Natural </a:t>
            </a:r>
            <a:r>
              <a:rPr lang="en-US" altLang="en-US" dirty="0" smtClean="0"/>
              <a:t>selection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289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Macroevolution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686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Formation of new species</a:t>
            </a:r>
          </a:p>
          <a:p>
            <a:pPr marL="0" indent="0">
              <a:buNone/>
            </a:pPr>
            <a:r>
              <a:rPr lang="en-US" altLang="en-US" dirty="0"/>
              <a:t>Occurs when enough microevolutionary changes have occurred to prevent individuals from one population to successfully produce fertile </a:t>
            </a:r>
            <a:r>
              <a:rPr lang="en-US" altLang="en-US" dirty="0" smtClean="0"/>
              <a:t>offspring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50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Hardy-Weinberg </a:t>
            </a:r>
            <a:r>
              <a:rPr lang="en-US" altLang="en-US" dirty="0" smtClean="0"/>
              <a:t>Equation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33500"/>
            <a:ext cx="8229600" cy="5067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Developed independently by an English mathematician and a German physician</a:t>
            </a:r>
          </a:p>
          <a:p>
            <a:pPr marL="0" indent="0">
              <a:buNone/>
            </a:pPr>
            <a:r>
              <a:rPr lang="en-US" altLang="en-US" dirty="0"/>
              <a:t>Used algebra to explain how allele frequencies predict genotypic and  phenotypic frequencies in a population of diploid, sexually-reproducing species</a:t>
            </a:r>
          </a:p>
          <a:p>
            <a:pPr marL="0" indent="0">
              <a:buNone/>
            </a:pPr>
            <a:r>
              <a:rPr lang="en-US" altLang="en-US" dirty="0"/>
              <a:t>Disproved the assumption that dominant traits would become more common, while recessive traits would become </a:t>
            </a:r>
            <a:r>
              <a:rPr lang="en-US" altLang="en-US" dirty="0" smtClean="0"/>
              <a:t>rarer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916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</TotalTime>
  <Words>1573</Words>
  <Application>Microsoft Office PowerPoint</Application>
  <PresentationFormat>On-screen Show (4:3)</PresentationFormat>
  <Paragraphs>270</Paragraphs>
  <Slides>39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Equation</vt:lpstr>
      <vt:lpstr>Human Genetics Concepts and Applications</vt:lpstr>
      <vt:lpstr>Learning Outcomes (1 of 2)</vt:lpstr>
      <vt:lpstr>Learning Outcomes (2 of 2)</vt:lpstr>
      <vt:lpstr>Introduction</vt:lpstr>
      <vt:lpstr>Allele Frequencies</vt:lpstr>
      <vt:lpstr>Phenotype Frequencies</vt:lpstr>
      <vt:lpstr>Microevolution</vt:lpstr>
      <vt:lpstr>Macroevolution</vt:lpstr>
      <vt:lpstr>Hardy-Weinberg Equation (1 of 2)</vt:lpstr>
      <vt:lpstr>Hardy-Weinberg Equation (2 of 2)</vt:lpstr>
      <vt:lpstr>Figure 14.2 The Hardy-Weinberg Equation in English</vt:lpstr>
      <vt:lpstr>Figure 14.3 Source of the Hardy-Weinberg Equation</vt:lpstr>
      <vt:lpstr>Solving a Problem (1 of 2)</vt:lpstr>
      <vt:lpstr>Solving a Problem (2 of 2)</vt:lpstr>
      <vt:lpstr>Hardy-Weinberg Equilibrium (1 of 2)</vt:lpstr>
      <vt:lpstr>Hardy-Weinberg Equilibrium (2 of 2)</vt:lpstr>
      <vt:lpstr>Applying the Hardy-Weinberg Equation</vt:lpstr>
      <vt:lpstr>Calculating the Carrier Frequency: Autosomal Recessive (1 of 3)</vt:lpstr>
      <vt:lpstr>Calculating the Carrier Frequency: Autosomal Recessive (2 of 3)</vt:lpstr>
      <vt:lpstr>Calculating the Carrier Frequency: Autosomal Recessive (3 of 3)</vt:lpstr>
      <vt:lpstr>Calculating the Risk with X-Linked Traits (1 of 2)</vt:lpstr>
      <vt:lpstr>Calculating the Risk with X-Linked Traits (2 of 2)</vt:lpstr>
      <vt:lpstr>DNA Repeats (1 of 2)</vt:lpstr>
      <vt:lpstr>DNA Repeats (2 of 2)</vt:lpstr>
      <vt:lpstr>DNA Profiling (1 of 3)</vt:lpstr>
      <vt:lpstr>DNA Profiling (2 of 3)</vt:lpstr>
      <vt:lpstr>DNA Profiling (3 of 3)</vt:lpstr>
      <vt:lpstr>Comparing DNA Repeats</vt:lpstr>
      <vt:lpstr>Comparing DNA Profiles</vt:lpstr>
      <vt:lpstr>DNA Profiling Technique</vt:lpstr>
      <vt:lpstr>DNA Sources</vt:lpstr>
      <vt:lpstr>CODIS</vt:lpstr>
      <vt:lpstr>Population Statistics Used to Interpret DNA Profiles</vt:lpstr>
      <vt:lpstr>Figure 14.12 To Solve a Crime (1 of 2)</vt:lpstr>
      <vt:lpstr>Figure 14.12 To Solve a Crime (2 of 2)</vt:lpstr>
      <vt:lpstr>Using DNA Profiling to Identify Victims</vt:lpstr>
      <vt:lpstr>Challenges to DNA Profiling</vt:lpstr>
      <vt:lpstr>Genetic Privacy</vt:lpstr>
      <vt:lpstr>End of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 Constant Allele Frequencies and DNA Forensics</dc:title>
  <dc:creator>Lewis</dc:creator>
  <cp:lastModifiedBy>Administrator</cp:lastModifiedBy>
  <cp:revision>226</cp:revision>
  <dcterms:created xsi:type="dcterms:W3CDTF">2017-03-16T02:07:36Z</dcterms:created>
  <dcterms:modified xsi:type="dcterms:W3CDTF">2018-03-06T16:16:27Z</dcterms:modified>
</cp:coreProperties>
</file>