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5" r:id="rId2"/>
    <p:sldId id="329" r:id="rId3"/>
    <p:sldId id="33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99" r:id="rId14"/>
    <p:sldId id="341" r:id="rId15"/>
    <p:sldId id="343" r:id="rId16"/>
    <p:sldId id="344" r:id="rId17"/>
    <p:sldId id="345" r:id="rId18"/>
    <p:sldId id="346" r:id="rId19"/>
    <p:sldId id="347" r:id="rId20"/>
    <p:sldId id="348" r:id="rId21"/>
    <p:sldId id="398" r:id="rId22"/>
    <p:sldId id="350" r:id="rId23"/>
    <p:sldId id="351" r:id="rId24"/>
    <p:sldId id="352" r:id="rId25"/>
    <p:sldId id="353" r:id="rId26"/>
    <p:sldId id="354" r:id="rId27"/>
    <p:sldId id="359" r:id="rId28"/>
    <p:sldId id="355" r:id="rId29"/>
    <p:sldId id="356" r:id="rId30"/>
    <p:sldId id="357" r:id="rId31"/>
    <p:sldId id="358" r:id="rId32"/>
    <p:sldId id="360" r:id="rId33"/>
    <p:sldId id="361" r:id="rId34"/>
    <p:sldId id="362" r:id="rId35"/>
    <p:sldId id="366" r:id="rId36"/>
    <p:sldId id="363" r:id="rId37"/>
    <p:sldId id="364" r:id="rId38"/>
    <p:sldId id="365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9" r:id="rId51"/>
    <p:sldId id="380" r:id="rId52"/>
    <p:sldId id="382" r:id="rId53"/>
    <p:sldId id="383" r:id="rId54"/>
    <p:sldId id="384" r:id="rId55"/>
    <p:sldId id="400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26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1182" autoAdjust="0"/>
  </p:normalViewPr>
  <p:slideViewPr>
    <p:cSldViewPr>
      <p:cViewPr>
        <p:scale>
          <a:sx n="66" d="100"/>
          <a:sy n="66" d="100"/>
        </p:scale>
        <p:origin x="-1578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7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8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3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13</a:t>
            </a:r>
          </a:p>
          <a:p>
            <a:pPr marL="0" indent="0">
              <a:buFont typeface="Calibri" pitchFamily="34" charset="0"/>
              <a:buNone/>
              <a:defRPr/>
            </a:pPr>
            <a:r>
              <a:rPr lang="en-US" sz="3600" dirty="0" smtClean="0"/>
              <a:t>Chromosomes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Subtelomeres (2 of 2)</a:t>
            </a:r>
            <a:endParaRPr lang="en-US" dirty="0"/>
          </a:p>
        </p:txBody>
      </p:sp>
      <p:pic>
        <p:nvPicPr>
          <p:cNvPr id="6" name="Picture 2" descr="At the tips of chromosomes are heterochromatin telomeric regions; directly adjacent to the telomeric regions, but more medial are the subtelomeres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209800"/>
            <a:ext cx="8534400" cy="214784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Karyotype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Chromosome chart</a:t>
            </a:r>
          </a:p>
          <a:p>
            <a:pPr>
              <a:buNone/>
            </a:pPr>
            <a:r>
              <a:rPr altLang="en-US" dirty="0" smtClean="0"/>
              <a:t>Major clinical tool</a:t>
            </a:r>
          </a:p>
          <a:p>
            <a:pPr marL="0" indent="0">
              <a:buNone/>
            </a:pPr>
            <a:r>
              <a:rPr altLang="en-US" dirty="0" smtClean="0"/>
              <a:t>Displays chromosomes arranged by size and structure</a:t>
            </a:r>
          </a:p>
          <a:p>
            <a:pPr>
              <a:buNone/>
            </a:pPr>
            <a:r>
              <a:rPr altLang="en-US" dirty="0" smtClean="0"/>
              <a:t>Humans have 24 chromosome types</a:t>
            </a:r>
          </a:p>
          <a:p>
            <a:pPr marL="508000" lvl="1" indent="-508000"/>
            <a:r>
              <a:rPr altLang="en-US" dirty="0" smtClean="0"/>
              <a:t>Autosomes are numbered 1–22 by size</a:t>
            </a:r>
          </a:p>
          <a:p>
            <a:pPr marL="508000" lvl="1" indent="-508000"/>
            <a:r>
              <a:rPr altLang="en-US" dirty="0" smtClean="0"/>
              <a:t>Sex chromosomes are X and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Karyotype (2 of 3)</a:t>
            </a:r>
            <a:endParaRPr lang="en-US" dirty="0"/>
          </a:p>
        </p:txBody>
      </p:sp>
      <p:pic>
        <p:nvPicPr>
          <p:cNvPr id="1026" name="Picture 2" descr="A karyotype displays chromosome pairs in size order.  A karyotype can be used to display extra or deleted numbers of chromosomes. 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150" y="1237128"/>
            <a:ext cx="4699702" cy="485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6134100"/>
            <a:ext cx="7391400" cy="34290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Biophoto Associates/Science Source. Colorization by Mary Martin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Karyotype 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Useful at several levels</a:t>
            </a:r>
          </a:p>
          <a:p>
            <a:pPr>
              <a:buNone/>
            </a:pPr>
            <a:r>
              <a:rPr altLang="en-US" dirty="0" smtClean="0"/>
              <a:t>Can:</a:t>
            </a:r>
          </a:p>
          <a:p>
            <a:pPr marL="508000" lvl="1" indent="-508000"/>
            <a:r>
              <a:rPr altLang="en-US" dirty="0" smtClean="0"/>
              <a:t>Confirm a clinical diagnosis</a:t>
            </a:r>
          </a:p>
          <a:p>
            <a:pPr marL="508000" lvl="1" indent="-508000"/>
            <a:r>
              <a:rPr altLang="en-US" dirty="0" smtClean="0"/>
              <a:t>Reveal effects of environmental toxins</a:t>
            </a:r>
          </a:p>
          <a:p>
            <a:pPr marL="508000" lvl="1" indent="-508000"/>
            <a:r>
              <a:rPr altLang="en-US" dirty="0" smtClean="0"/>
              <a:t>Clarify evolutionary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3073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Centromere Positions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1692738"/>
          </a:xfrm>
        </p:spPr>
        <p:txBody>
          <a:bodyPr/>
          <a:lstStyle/>
          <a:p>
            <a:pPr>
              <a:buNone/>
            </a:pPr>
            <a:r>
              <a:rPr altLang="en-US" sz="2200" b="1" dirty="0" smtClean="0"/>
              <a:t>Telocentric</a:t>
            </a:r>
            <a:r>
              <a:rPr altLang="en-US" sz="2200" dirty="0" smtClean="0"/>
              <a:t>—At the tip</a:t>
            </a:r>
            <a:endParaRPr altLang="en-US" sz="2200" b="1" dirty="0" smtClean="0"/>
          </a:p>
          <a:p>
            <a:pPr>
              <a:buNone/>
            </a:pPr>
            <a:r>
              <a:rPr altLang="en-US" sz="2200" b="1" dirty="0" smtClean="0"/>
              <a:t>Acrocentric</a:t>
            </a:r>
            <a:r>
              <a:rPr altLang="en-US" sz="2200" dirty="0" smtClean="0"/>
              <a:t>—Close to center </a:t>
            </a:r>
            <a:endParaRPr altLang="en-US" sz="2200" b="1" dirty="0" smtClean="0"/>
          </a:p>
          <a:p>
            <a:pPr>
              <a:buNone/>
            </a:pPr>
            <a:r>
              <a:rPr altLang="en-US" sz="2200" b="1" dirty="0" err="1" smtClean="0"/>
              <a:t>Submetacentric</a:t>
            </a:r>
            <a:r>
              <a:rPr altLang="en-US" sz="2200" dirty="0" smtClean="0"/>
              <a:t>—Off-center</a:t>
            </a:r>
          </a:p>
          <a:p>
            <a:pPr>
              <a:buNone/>
            </a:pPr>
            <a:r>
              <a:rPr altLang="en-US" sz="2200" b="1" dirty="0" smtClean="0"/>
              <a:t>Metacentric</a:t>
            </a:r>
            <a:r>
              <a:rPr altLang="en-US" sz="2200" dirty="0" smtClean="0"/>
              <a:t>—At center</a:t>
            </a:r>
            <a:endParaRPr lang="en-US" sz="2200" dirty="0"/>
          </a:p>
        </p:txBody>
      </p:sp>
      <p:pic>
        <p:nvPicPr>
          <p:cNvPr id="15" name="Picture 2" descr="Shown are the positions of chromosome centromeres in the different chromosomes. They are telocentric, acrocentric, submetacentric, and metacentric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3064338"/>
            <a:ext cx="7162800" cy="3412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Visualizing Chromosomes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pPr>
              <a:buNone/>
            </a:pPr>
            <a:r>
              <a:rPr altLang="en-US" sz="2400" dirty="0" smtClean="0"/>
              <a:t>Tissue is obtained from person</a:t>
            </a:r>
          </a:p>
          <a:p>
            <a:pPr>
              <a:buNone/>
            </a:pPr>
            <a:r>
              <a:rPr altLang="en-US" sz="2400" dirty="0" smtClean="0"/>
              <a:t>Fetal tissue</a:t>
            </a:r>
          </a:p>
          <a:p>
            <a:pPr marL="508000" lvl="1" indent="-508000"/>
            <a:r>
              <a:rPr altLang="en-US" sz="2200" dirty="0" smtClean="0"/>
              <a:t>Amniocentesis</a:t>
            </a:r>
          </a:p>
          <a:p>
            <a:pPr marL="508000" lvl="1" indent="-508000"/>
            <a:r>
              <a:rPr altLang="en-US" sz="2200" dirty="0" smtClean="0"/>
              <a:t>Chorionic villi sampling</a:t>
            </a:r>
          </a:p>
          <a:p>
            <a:pPr marL="508000" lvl="1" indent="-508000"/>
            <a:r>
              <a:rPr altLang="en-US" sz="2200" dirty="0" smtClean="0"/>
              <a:t>Fetal cell sorting</a:t>
            </a:r>
          </a:p>
          <a:p>
            <a:pPr marL="508000" lvl="1" indent="-508000"/>
            <a:r>
              <a:rPr altLang="en-US" sz="2200" dirty="0" smtClean="0"/>
              <a:t>Chromosome microarray analysis</a:t>
            </a:r>
          </a:p>
          <a:p>
            <a:pPr>
              <a:buNone/>
            </a:pPr>
            <a:r>
              <a:rPr altLang="en-US" sz="2400" dirty="0" smtClean="0"/>
              <a:t>Adult tissue</a:t>
            </a:r>
          </a:p>
          <a:p>
            <a:pPr marL="508000" lvl="1" indent="-508000"/>
            <a:r>
              <a:rPr altLang="en-US" sz="2200" dirty="0" smtClean="0"/>
              <a:t>White blood cells</a:t>
            </a:r>
          </a:p>
          <a:p>
            <a:pPr marL="508000" lvl="1" indent="-508000"/>
            <a:r>
              <a:rPr altLang="en-US" sz="2200" dirty="0" smtClean="0"/>
              <a:t>Skin-like cells from cheek swab</a:t>
            </a:r>
          </a:p>
          <a:p>
            <a:pPr>
              <a:buNone/>
            </a:pPr>
            <a:r>
              <a:rPr altLang="en-US" sz="2400" dirty="0" smtClean="0"/>
              <a:t>Chromosomes are extracted</a:t>
            </a:r>
          </a:p>
          <a:p>
            <a:pPr marL="0" indent="0">
              <a:buNone/>
            </a:pPr>
            <a:r>
              <a:rPr altLang="en-US" sz="2400" dirty="0" smtClean="0"/>
              <a:t>Then stained with a combination of dyes and </a:t>
            </a:r>
            <a:r>
              <a:rPr altLang="en-US" sz="2400" b="1" dirty="0" smtClean="0"/>
              <a:t>DNA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Amniocentesis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altLang="en-US" sz="2400" dirty="0" smtClean="0">
                <a:solidFill>
                  <a:prstClr val="black"/>
                </a:solidFill>
              </a:rPr>
              <a:t>Detects about 1000 of the more than 5000 known chromosomal and biochemical problems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Ultrasound is used to follow needle’s </a:t>
            </a:r>
            <a:r>
              <a:rPr lang="en-US" altLang="en-US" sz="2400" dirty="0" smtClean="0">
                <a:solidFill>
                  <a:prstClr val="black"/>
                </a:solidFill>
              </a:rPr>
              <a:t>movement</a:t>
            </a:r>
            <a:endParaRPr alt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Amniocentesis involves using a needle to draw amniotic fluid through the maternal abdominal wall to check for intrauterine fetal genetic problems.  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515" y="2590800"/>
            <a:ext cx="4926885" cy="33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652415" y="5916141"/>
            <a:ext cx="3839169" cy="470055"/>
          </a:xfrm>
        </p:spPr>
        <p:txBody>
          <a:bodyPr/>
          <a:lstStyle/>
          <a:p>
            <a:pPr marL="457200" indent="-457200" algn="ctr">
              <a:buFont typeface="+mj-lt"/>
              <a:buAutoNum type="alphaLcParenR"/>
            </a:pPr>
            <a:r>
              <a:rPr sz="2400" dirty="0" smtClean="0"/>
              <a:t>Amniocentesis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Amniocentesis (2 of 2)</a:t>
            </a:r>
            <a:endParaRPr lang="en-US" dirty="0"/>
          </a:p>
        </p:txBody>
      </p:sp>
      <p:pic>
        <p:nvPicPr>
          <p:cNvPr id="3074" name="Picture 2" descr="One indirect method to assess fetal genetic anomalies is to use ultrasound to reveal fetal anatomical abnormalities; this may indicate genetic abnormalities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02672"/>
            <a:ext cx="5791200" cy="38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0" y="5582140"/>
            <a:ext cx="6013323" cy="742460"/>
          </a:xfrm>
        </p:spPr>
        <p:txBody>
          <a:bodyPr/>
          <a:lstStyle/>
          <a:p>
            <a:pPr marL="457200" indent="-457200" algn="ctr">
              <a:buFont typeface="+mj-lt"/>
              <a:buAutoNum type="alphaLcParenR" startAt="3"/>
            </a:pPr>
            <a:r>
              <a:rPr lang="en-US" sz="2200" dirty="0"/>
              <a:t>Ultrasound Image</a:t>
            </a:r>
          </a:p>
          <a:p>
            <a:pPr algn="ctr">
              <a:buNone/>
            </a:pPr>
            <a:r>
              <a:rPr lang="en-US" sz="1400" dirty="0" smtClean="0"/>
              <a:t>© Dr. Najeeb </a:t>
            </a:r>
            <a:r>
              <a:rPr lang="en-US" sz="1400" dirty="0" err="1" smtClean="0"/>
              <a:t>Layyous</a:t>
            </a:r>
            <a:r>
              <a:rPr lang="en-US" sz="1400" dirty="0" smtClean="0"/>
              <a:t>/Science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Chorionic Villus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7924800" cy="1752600"/>
          </a:xfrm>
        </p:spPr>
        <p:txBody>
          <a:bodyPr/>
          <a:lstStyle/>
          <a:p>
            <a:pPr>
              <a:buNone/>
            </a:pPr>
            <a:r>
              <a:rPr altLang="en-US" sz="2400" dirty="0" smtClean="0"/>
              <a:t>Performed during 10–12</a:t>
            </a:r>
            <a:r>
              <a:rPr altLang="en-US" sz="2400" baseline="30000" dirty="0" smtClean="0"/>
              <a:t>th</a:t>
            </a:r>
            <a:r>
              <a:rPr altLang="en-US" sz="2400" dirty="0" smtClean="0"/>
              <a:t> week of pregnancy</a:t>
            </a:r>
          </a:p>
          <a:p>
            <a:pPr>
              <a:buNone/>
            </a:pPr>
            <a:r>
              <a:rPr altLang="en-US" sz="2400" dirty="0" smtClean="0"/>
              <a:t>Provides earlier results than amniocentesis</a:t>
            </a:r>
          </a:p>
          <a:p>
            <a:pPr>
              <a:buNone/>
            </a:pPr>
            <a:r>
              <a:rPr altLang="en-US" sz="2400" dirty="0" smtClean="0"/>
              <a:t>Does not detect metabolic problems</a:t>
            </a:r>
          </a:p>
          <a:p>
            <a:pPr marL="508000" lvl="1" indent="-508000"/>
            <a:r>
              <a:rPr altLang="en-US" sz="2200" dirty="0" smtClean="0"/>
              <a:t>Has greater risk of spontaneous abortion</a:t>
            </a:r>
          </a:p>
        </p:txBody>
      </p:sp>
      <p:pic>
        <p:nvPicPr>
          <p:cNvPr id="4099" name="Picture 3" descr="Chorionic villus testing is performed during the 10th to 12th week of pregnancy and provides earlier results than amniocentesis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927" y="3356304"/>
            <a:ext cx="5403273" cy="26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1" y="6019800"/>
            <a:ext cx="8305799" cy="457200"/>
          </a:xfrm>
        </p:spPr>
        <p:txBody>
          <a:bodyPr/>
          <a:lstStyle/>
          <a:p>
            <a:pPr marL="514350" indent="-514350" algn="ctr">
              <a:buFont typeface="+mj-lt"/>
              <a:buAutoNum type="alphaLcParenR" startAt="2"/>
            </a:pPr>
            <a:r>
              <a:rPr lang="en-US" sz="2400" dirty="0" smtClean="0"/>
              <a:t>C</a:t>
            </a:r>
            <a:r>
              <a:rPr sz="2400" dirty="0" smtClean="0"/>
              <a:t>horionic villus sampling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Maternal Age Effect</a:t>
            </a:r>
            <a:endParaRPr lang="en-US" dirty="0"/>
          </a:p>
        </p:txBody>
      </p:sp>
      <p:pic>
        <p:nvPicPr>
          <p:cNvPr id="11" name="Picture 4" descr="The risk of conceiving an offspring with trisomy 21 rises dramatically with maternal age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142690"/>
            <a:ext cx="5486400" cy="52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05800" cy="4953000"/>
          </a:xfrm>
        </p:spPr>
        <p:txBody>
          <a:bodyPr/>
          <a:lstStyle/>
          <a:p>
            <a:pPr marL="633413" indent="-633413">
              <a:buFont typeface="+mj-lt"/>
              <a:buAutoNum type="arabicPeriod"/>
            </a:pPr>
            <a:r>
              <a:rPr altLang="en-US" sz="2400" dirty="0" smtClean="0"/>
              <a:t>List the major parts of a chromosome.</a:t>
            </a:r>
          </a:p>
          <a:p>
            <a:pPr marL="633413" indent="-633413">
              <a:buFont typeface="+mj-lt"/>
              <a:buAutoNum type="arabicPeriod"/>
            </a:pPr>
            <a:r>
              <a:rPr altLang="en-US" sz="2400" dirty="0" smtClean="0"/>
              <a:t>List the types of chromosomes based on centromere position.</a:t>
            </a:r>
          </a:p>
          <a:p>
            <a:pPr marL="633413" indent="-633413">
              <a:buFont typeface="+mj-lt"/>
              <a:buAutoNum type="arabicPeriod"/>
            </a:pPr>
            <a:r>
              <a:rPr altLang="en-US" sz="2400" dirty="0" smtClean="0"/>
              <a:t>Describe the ways that chromosomes are obtained, prepared, detected, and depicted in detail. </a:t>
            </a:r>
          </a:p>
          <a:p>
            <a:pPr marL="633413" indent="-633413">
              <a:buFont typeface="+mj-lt"/>
              <a:buAutoNum type="arabicPeriod"/>
            </a:pPr>
            <a:r>
              <a:rPr altLang="en-US" sz="2400" dirty="0" smtClean="0"/>
              <a:t>Explain how atypical chromosome numbers arise.</a:t>
            </a:r>
          </a:p>
          <a:p>
            <a:pPr marL="633413" indent="-633413">
              <a:buFont typeface="+mj-lt"/>
              <a:buAutoNum type="arabicPeriod"/>
            </a:pPr>
            <a:r>
              <a:rPr altLang="en-US" sz="2400" dirty="0" smtClean="0"/>
              <a:t>Distinguish polyploidy from aneuploidy.</a:t>
            </a:r>
          </a:p>
          <a:p>
            <a:pPr marL="633413" indent="-633413">
              <a:buFont typeface="+mj-lt"/>
              <a:buAutoNum type="arabicPeriod"/>
            </a:pPr>
            <a:r>
              <a:rPr lang="en-US" altLang="en-US" sz="2400" dirty="0"/>
              <a:t>Describe specific </a:t>
            </a:r>
            <a:r>
              <a:rPr lang="en-US" altLang="en-US" sz="2400" dirty="0" err="1"/>
              <a:t>aneuploid</a:t>
            </a:r>
            <a:r>
              <a:rPr lang="en-US" altLang="en-US" sz="2400" dirty="0"/>
              <a:t> conditions</a:t>
            </a:r>
            <a:r>
              <a:rPr lang="en-US" altLang="en-US" sz="2400" dirty="0" smtClean="0"/>
              <a:t>.</a:t>
            </a:r>
          </a:p>
          <a:p>
            <a:pPr marL="633413" indent="-633413">
              <a:buFont typeface="+mj-lt"/>
              <a:buAutoNum type="arabicPeriod"/>
            </a:pPr>
            <a:r>
              <a:rPr lang="en-US" altLang="en-US" sz="2400" dirty="0"/>
              <a:t>Distinguish between the consequences of having balanced versus unbalanced chromosomes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Viewing Chromosomes (1 of 2)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 algn="ctr">
              <a:buNone/>
            </a:pPr>
            <a:r>
              <a:rPr dirty="0" smtClean="0"/>
              <a:t>1882</a:t>
            </a:r>
            <a:endParaRPr lang="en-US" dirty="0"/>
          </a:p>
        </p:txBody>
      </p:sp>
      <p:pic>
        <p:nvPicPr>
          <p:cNvPr id="5123" name="Picture 3" descr="Visualization of chromosomes has advanced through the years, from seeing them through a light microscope to more advanced techniques, such as fluorescence in situ hybridization. A year 1882 drawing of chromosomes shows them clustered on a microscope slide during mitosis.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35067"/>
            <a:ext cx="5943600" cy="44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8201" y="6172200"/>
            <a:ext cx="7010400" cy="304800"/>
          </a:xfrm>
        </p:spPr>
        <p:txBody>
          <a:bodyPr/>
          <a:lstStyle/>
          <a:p>
            <a:pPr algn="ctr">
              <a:buNone/>
            </a:pPr>
            <a:r>
              <a:rPr sz="1400" dirty="0"/>
              <a:t>a</a:t>
            </a:r>
            <a:r>
              <a:rPr sz="1400" dirty="0" smtClean="0"/>
              <a:t>: Drawing by Walther </a:t>
            </a:r>
            <a:r>
              <a:rPr sz="1400" dirty="0" err="1" smtClean="0"/>
              <a:t>Flemming</a:t>
            </a:r>
            <a:r>
              <a:rPr sz="1400" dirty="0" smtClean="0"/>
              <a:t>, 1882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Viewing Chromosomes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5300"/>
          </a:xfrm>
        </p:spPr>
        <p:txBody>
          <a:bodyPr/>
          <a:lstStyle/>
          <a:p>
            <a:pPr algn="ctr">
              <a:buNone/>
            </a:pPr>
            <a:r>
              <a:rPr dirty="0" smtClean="0"/>
              <a:t>Now</a:t>
            </a:r>
          </a:p>
        </p:txBody>
      </p:sp>
      <p:pic>
        <p:nvPicPr>
          <p:cNvPr id="6" name="Picture 2" descr="The more recent FISH technique uses a fluorescent stain to highlight individual genes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67238"/>
            <a:ext cx="5791200" cy="43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1" y="6151517"/>
            <a:ext cx="8229599" cy="401683"/>
          </a:xfrm>
        </p:spPr>
        <p:txBody>
          <a:bodyPr/>
          <a:lstStyle/>
          <a:p>
            <a:pPr algn="ctr">
              <a:buNone/>
            </a:pPr>
            <a:r>
              <a:rPr sz="1400" dirty="0"/>
              <a:t>b: © CNRI/Science Source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Staining Chromosomes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Dyes were used to stain chromosomes a uniform color</a:t>
            </a:r>
          </a:p>
          <a:p>
            <a:pPr marL="0" indent="0">
              <a:buNone/>
            </a:pPr>
            <a:r>
              <a:rPr altLang="en-US" dirty="0" smtClean="0"/>
              <a:t>Were grouped into decreasing size classes, designated A though G </a:t>
            </a:r>
          </a:p>
          <a:p>
            <a:pPr marL="0" indent="0">
              <a:buNone/>
            </a:pPr>
            <a:r>
              <a:rPr altLang="en-US" dirty="0" smtClean="0"/>
              <a:t>Improved staining techniques gave banding patterns unique to each chromosome</a:t>
            </a:r>
          </a:p>
          <a:p>
            <a:pPr marL="0" indent="0">
              <a:buNone/>
            </a:pPr>
            <a:r>
              <a:rPr altLang="en-US" dirty="0" smtClean="0"/>
              <a:t>Researchers found that synchronizing the cell cycle of cultured cells revealed even more bands per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077200" cy="1905000"/>
          </a:xfrm>
        </p:spPr>
        <p:txBody>
          <a:bodyPr/>
          <a:lstStyle/>
          <a:p>
            <a:pPr>
              <a:spcBef>
                <a:spcPts val="624"/>
              </a:spcBef>
              <a:buNone/>
            </a:pPr>
            <a:r>
              <a:rPr altLang="en-US" sz="2200" b="1" dirty="0" smtClean="0"/>
              <a:t>Fluorescence </a:t>
            </a:r>
            <a:r>
              <a:rPr altLang="en-US" sz="2200" b="1" i="1" dirty="0" smtClean="0"/>
              <a:t>in situ </a:t>
            </a:r>
            <a:r>
              <a:rPr altLang="en-US" sz="2200" b="1" dirty="0" smtClean="0"/>
              <a:t>hybridization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sz="2200" dirty="0" smtClean="0"/>
              <a:t>DNA probes labeled with fluorescing dye bind complementary DNA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sz="2200" dirty="0" smtClean="0"/>
              <a:t>Fluorescent dots correspond to three copies of chromosome 21</a:t>
            </a:r>
          </a:p>
        </p:txBody>
      </p:sp>
      <p:pic>
        <p:nvPicPr>
          <p:cNvPr id="7170" name="Picture 2" descr="A technique called fluorescence in situ hybridization introduced the ability of highlight individual genes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682" y="3276600"/>
            <a:ext cx="4233629" cy="28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6172200"/>
            <a:ext cx="8229599" cy="325483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James King- Holmes/Science Source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13.1 </a:t>
            </a:r>
            <a:r>
              <a:rPr lang="en-US" altLang="en-US" dirty="0" smtClean="0"/>
              <a:t>Chromosomal Shorthand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23100"/>
              </p:ext>
            </p:extLst>
          </p:nvPr>
        </p:nvGraphicFramePr>
        <p:xfrm>
          <a:off x="533400" y="1569720"/>
          <a:ext cx="8035760" cy="4754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6565"/>
                <a:gridCol w="4789195"/>
              </a:tblGrid>
              <a:tr h="3644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Abbreviation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Meaning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Normal male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XX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Normal female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 X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Turner syndrome (female)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Klinefelter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 (male)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XYY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Jacobs syndrome (male)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95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XY,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del (7q)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male missing part of the long arm of chromosome 7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XX, +21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female with </a:t>
                      </a: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trisomy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21 Down syndrome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94434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XY, t(7;9) (p21.1; q34.1)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male with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translocation between the short arm of chromosome 7 at band 21.1 and the long arm of chromosome 9 at band 34.1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95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48, XXYY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male with an extra X and an extra Y chromosome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3630736" cy="2362200"/>
          </a:xfrm>
        </p:spPr>
        <p:txBody>
          <a:bodyPr/>
          <a:lstStyle/>
          <a:p>
            <a:pPr marL="0" indent="0">
              <a:buNone/>
            </a:pPr>
            <a:r>
              <a:rPr altLang="en-US" sz="2200" dirty="0" smtClean="0"/>
              <a:t>Schematic chromosome map</a:t>
            </a:r>
          </a:p>
          <a:p>
            <a:pPr marL="0" indent="0">
              <a:buNone/>
            </a:pPr>
            <a:r>
              <a:rPr altLang="en-US" sz="2200" dirty="0" smtClean="0"/>
              <a:t>Indicates chromosome arms (p or q) and major regions delineated by banding patterns</a:t>
            </a:r>
            <a:endParaRPr altLang="en-US" sz="2200" dirty="0"/>
          </a:p>
        </p:txBody>
      </p:sp>
      <p:pic>
        <p:nvPicPr>
          <p:cNvPr id="8194" name="Picture 2" descr="A chromosomal ideogram is a schematic chromosome map, indicating centromere position and relative distance and position of chromosomal regions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724" y="1445282"/>
            <a:ext cx="4457876" cy="42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419600" y="5943600"/>
            <a:ext cx="4343399" cy="325483"/>
          </a:xfrm>
        </p:spPr>
        <p:txBody>
          <a:bodyPr/>
          <a:lstStyle/>
          <a:p>
            <a:pPr algn="ctr">
              <a:buNone/>
            </a:pPr>
            <a:r>
              <a:rPr sz="1400" dirty="0" smtClean="0"/>
              <a:t>Source: U.S. National Library of Medicine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Chromosome Abnormalities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5181600"/>
          </a:xfrm>
        </p:spPr>
        <p:txBody>
          <a:bodyPr/>
          <a:lstStyle/>
          <a:p>
            <a:pPr>
              <a:buNone/>
            </a:pPr>
            <a:r>
              <a:rPr altLang="en-US" smtClean="0"/>
              <a:t>Karyotype may be abnormal in</a:t>
            </a:r>
          </a:p>
          <a:p>
            <a:pPr marL="508000" lvl="1" indent="-508000"/>
            <a:r>
              <a:rPr altLang="en-US" smtClean="0"/>
              <a:t>Chromosome number</a:t>
            </a:r>
          </a:p>
          <a:p>
            <a:pPr marL="508000" lvl="1" indent="-508000"/>
            <a:r>
              <a:rPr altLang="en-US" smtClean="0"/>
              <a:t>Chromosome structure</a:t>
            </a:r>
          </a:p>
          <a:p>
            <a:pPr marL="0" indent="0">
              <a:buNone/>
            </a:pPr>
            <a:r>
              <a:rPr altLang="en-US" smtClean="0"/>
              <a:t>Abnormal chromosomes account for at least 50% of spontaneous abortions</a:t>
            </a:r>
          </a:p>
          <a:p>
            <a:pPr marL="0" indent="0">
              <a:buNone/>
            </a:pPr>
            <a:r>
              <a:rPr altLang="en-US" smtClean="0"/>
              <a:t>People are being diagnosed with chromosomal abnormalities due to improved technology</a:t>
            </a:r>
            <a:endParaRPr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Chromosome Abnormalities (2 of 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48905"/>
            <a:ext cx="8229600" cy="4798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 13.3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70564"/>
              </p:ext>
            </p:extLst>
          </p:nvPr>
        </p:nvGraphicFramePr>
        <p:xfrm>
          <a:off x="555308" y="1904995"/>
          <a:ext cx="8055292" cy="4572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092"/>
                <a:gridCol w="5791200"/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of Abnormality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Definition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Polyploidy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Extra chromosome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sets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Aneuploidy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 extra or missing chromosome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pPr marL="338138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Monosomy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 chromosome absent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pPr marL="338138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Trisomy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 chromosome extra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Deletion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of a chromosome missing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Duplication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 of a chromosome present twice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Translocation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Two chromosomes join long arms or exchange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parts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Inversion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Segment of chromosome reversed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Isochromosome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chromosome with identical arms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Ring chromosome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chromosome that forms a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ring due to deletions in telomeres, which cause ends to adhere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Chromothripsis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 or more chromosomes shatters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Indirect Detection of Extra Chromosomes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dirty="0" smtClean="0"/>
              <a:t>Amniocentesis and chorionic villus sampling proved </a:t>
            </a:r>
            <a:r>
              <a:rPr b="1" dirty="0" smtClean="0"/>
              <a:t>direct detection </a:t>
            </a:r>
            <a:r>
              <a:rPr dirty="0" smtClean="0"/>
              <a:t>of extra chromosomes.</a:t>
            </a:r>
          </a:p>
          <a:p>
            <a:pPr marL="0" indent="0">
              <a:buNone/>
            </a:pPr>
            <a:r>
              <a:rPr dirty="0" smtClean="0"/>
              <a:t>Maternal serum markers offer an </a:t>
            </a:r>
            <a:r>
              <a:rPr b="1" dirty="0" smtClean="0"/>
              <a:t>indirect </a:t>
            </a:r>
            <a:r>
              <a:rPr dirty="0" smtClean="0"/>
              <a:t>method. </a:t>
            </a:r>
          </a:p>
          <a:p>
            <a:pPr marL="0" indent="0">
              <a:buNone/>
            </a:pPr>
            <a:r>
              <a:rPr dirty="0" smtClean="0"/>
              <a:t>These are </a:t>
            </a:r>
            <a:r>
              <a:rPr dirty="0" err="1" smtClean="0"/>
              <a:t>biochemicals</a:t>
            </a:r>
            <a:r>
              <a:rPr dirty="0" smtClean="0"/>
              <a:t> whose levels are in a normal range in a woman carrying a fetus with a normal number of chromosomes, but lie outside the range with fetuses that have an extra copy of a certain chromosome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13.2 Maternal Serum Markers for Trisomy 21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83398"/>
              </p:ext>
            </p:extLst>
          </p:nvPr>
        </p:nvGraphicFramePr>
        <p:xfrm>
          <a:off x="914400" y="1752600"/>
          <a:ext cx="7315200" cy="3717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2297"/>
                <a:gridCol w="3932903"/>
              </a:tblGrid>
              <a:tr h="4254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Marker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Normal Function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46755">
                <a:tc>
                  <a:txBody>
                    <a:bodyPr/>
                    <a:lstStyle/>
                    <a:p>
                      <a:r>
                        <a:rPr lang="en-US" sz="1600" b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High Level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Beta human chorionic gonadotropin (hCG)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Implantation of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the embryo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Inhibin A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Lowers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levels of follicle- stimulating hormone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8461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Low Level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83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Estradiol (UE3)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Female hormone that binds AFP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846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Alpha fetoprotein (AFP)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Binds estradiol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73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Pregnancy-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associated plasma protein (PAPP-A)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Cell division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Outcomes (2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05800" cy="5029200"/>
          </a:xfrm>
        </p:spPr>
        <p:txBody>
          <a:bodyPr/>
          <a:lstStyle/>
          <a:p>
            <a:pPr marL="633413" indent="-633413">
              <a:buFont typeface="+mj-lt"/>
              <a:buAutoNum type="arabicPeriod" startAt="8"/>
            </a:pPr>
            <a:r>
              <a:rPr altLang="en-US" sz="2400" dirty="0" smtClean="0"/>
              <a:t>Describe deletions, duplications, and the two major types of translocation. </a:t>
            </a:r>
          </a:p>
          <a:p>
            <a:pPr marL="633413" indent="-633413">
              <a:buFont typeface="+mj-lt"/>
              <a:buAutoNum type="arabicPeriod" startAt="8"/>
            </a:pPr>
            <a:r>
              <a:rPr altLang="en-US" sz="2400" dirty="0" smtClean="0"/>
              <a:t>Distinguish the two types of inversions.</a:t>
            </a:r>
          </a:p>
          <a:p>
            <a:pPr marL="633413" indent="-633413">
              <a:buFont typeface="+mj-lt"/>
              <a:buAutoNum type="arabicPeriod" startAt="8"/>
            </a:pPr>
            <a:r>
              <a:rPr altLang="en-US" sz="2400" dirty="0" smtClean="0"/>
              <a:t>Describe the consequence of having an </a:t>
            </a:r>
            <a:r>
              <a:rPr altLang="en-US" sz="2400" dirty="0" err="1" smtClean="0"/>
              <a:t>isochromosome</a:t>
            </a:r>
            <a:r>
              <a:rPr altLang="en-US" sz="2400" dirty="0" smtClean="0"/>
              <a:t>.</a:t>
            </a:r>
          </a:p>
          <a:p>
            <a:pPr marL="633413" indent="-633413">
              <a:buFont typeface="+mj-lt"/>
              <a:buAutoNum type="arabicPeriod" startAt="8"/>
            </a:pPr>
            <a:r>
              <a:rPr lang="en-US" altLang="en-US" sz="2400" dirty="0"/>
              <a:t>Describe the consequence of having a ring chromosome.</a:t>
            </a:r>
          </a:p>
          <a:p>
            <a:pPr marL="633413" indent="-633413">
              <a:buFont typeface="+mj-lt"/>
              <a:buAutoNum type="arabicPeriod" startAt="8"/>
            </a:pPr>
            <a:r>
              <a:rPr lang="en-US" altLang="en-US" sz="2400" dirty="0"/>
              <a:t>Explain how a person could inherit both copies of a DNA sequence from one parent.</a:t>
            </a:r>
          </a:p>
          <a:p>
            <a:pPr marL="633413" indent="-633413">
              <a:buFont typeface="+mj-lt"/>
              <a:buAutoNum type="arabicPeriod" startAt="8"/>
            </a:pPr>
            <a:r>
              <a:rPr lang="en-US" altLang="en-US" sz="2400" dirty="0"/>
              <a:t>Describe how inheriting both copies of DNA from one parent can affect a person’s health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Cell-Free DNA Testing (1 of 2)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dirty="0" smtClean="0"/>
              <a:t>In the maternal blood are pieces of DNA from the fetus.</a:t>
            </a:r>
          </a:p>
          <a:p>
            <a:pPr marL="0" indent="0">
              <a:spcBef>
                <a:spcPts val="624"/>
              </a:spcBef>
              <a:buNone/>
            </a:pPr>
            <a:r>
              <a:rPr dirty="0" smtClean="0"/>
              <a:t>Up to 20 percent of these pieces come from the placenta, and thus represent the fetal genome.</a:t>
            </a:r>
          </a:p>
          <a:p>
            <a:pPr marL="0" indent="0">
              <a:spcBef>
                <a:spcPts val="624"/>
              </a:spcBef>
              <a:buNone/>
            </a:pPr>
            <a:r>
              <a:rPr dirty="0" smtClean="0"/>
              <a:t>Testing DNA can detect certain fetal chromosomal abnormalities, like some of the trisomy conditions. </a:t>
            </a:r>
          </a:p>
          <a:p>
            <a:pPr marL="0" indent="0">
              <a:spcBef>
                <a:spcPts val="624"/>
              </a:spcBef>
              <a:buNone/>
            </a:pPr>
            <a:r>
              <a:rPr dirty="0" smtClean="0"/>
              <a:t>The test can be performed at 10 weeks into the pregnancy.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Cell-Free DNA Testing (2 of 2)</a:t>
            </a:r>
            <a:endParaRPr lang="en-US" dirty="0"/>
          </a:p>
        </p:txBody>
      </p:sp>
      <p:pic>
        <p:nvPicPr>
          <p:cNvPr id="6" name="Picture 5" descr="Small pieces of placental (fetal) DNA enter the maternal bloodstream; it can be tested to reveal fetal abnormalities.  This DNA is cell-free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69453"/>
            <a:ext cx="6096000" cy="512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Polyploidy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6863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Cell with extra chromosome sets</a:t>
            </a:r>
          </a:p>
          <a:p>
            <a:pPr marL="0" indent="0">
              <a:buNone/>
            </a:pPr>
            <a:r>
              <a:rPr altLang="en-US" b="1" dirty="0" smtClean="0"/>
              <a:t>Triploid</a:t>
            </a:r>
            <a:r>
              <a:rPr altLang="en-US" dirty="0" smtClean="0"/>
              <a:t> (3N) cells have three sets of chromosomes</a:t>
            </a:r>
          </a:p>
          <a:p>
            <a:pPr marL="520700" lvl="1" indent="-520700"/>
            <a:r>
              <a:rPr altLang="en-US" dirty="0" smtClean="0"/>
              <a:t>Produced by:</a:t>
            </a:r>
          </a:p>
          <a:p>
            <a:pPr marL="1027113" lvl="2" indent="-506413">
              <a:buFont typeface="Arial" pitchFamily="34" charset="0"/>
              <a:buChar char="•"/>
            </a:pPr>
            <a:r>
              <a:rPr altLang="en-US" dirty="0" smtClean="0"/>
              <a:t>Fertilization of one egg by two sperm</a:t>
            </a:r>
          </a:p>
          <a:p>
            <a:pPr marL="1027113" lvl="2" indent="-506413">
              <a:buFont typeface="Arial" pitchFamily="34" charset="0"/>
              <a:buChar char="•"/>
            </a:pPr>
            <a:r>
              <a:rPr altLang="en-US" dirty="0" smtClean="0"/>
              <a:t>Fusion of haploid and diploid gametes</a:t>
            </a:r>
          </a:p>
          <a:p>
            <a:pPr marL="520700" lvl="1" indent="-520700"/>
            <a:r>
              <a:rPr altLang="en-US" dirty="0" smtClean="0"/>
              <a:t>Account for 17% of all spontaneous abortions and 3% of stillbirths and newborn deaths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Triploidy</a:t>
            </a:r>
            <a:endParaRPr lang="en-US" dirty="0"/>
          </a:p>
        </p:txBody>
      </p:sp>
      <p:pic>
        <p:nvPicPr>
          <p:cNvPr id="1027" name="Picture 3" descr="Polyploidy is a condition with extra chromosome sets and is almost always lethal. Triploidy has 3 sets of chromosomes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23" y="1143002"/>
            <a:ext cx="5285356" cy="50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172200"/>
            <a:ext cx="8229600" cy="30480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CNRI/Science Source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Aneuploidy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Normal chromosomal number is </a:t>
            </a:r>
            <a:r>
              <a:rPr altLang="en-US" b="1" dirty="0" err="1" smtClean="0"/>
              <a:t>euploid</a:t>
            </a:r>
            <a:r>
              <a:rPr altLang="en-US" b="1" dirty="0" smtClean="0"/>
              <a:t>.</a:t>
            </a:r>
          </a:p>
          <a:p>
            <a:pPr marL="0" indent="0">
              <a:buNone/>
            </a:pPr>
            <a:r>
              <a:rPr altLang="en-US" dirty="0" smtClean="0"/>
              <a:t>Cells with extra or missing chromosomes are</a:t>
            </a:r>
            <a:r>
              <a:rPr altLang="en-US" b="1" dirty="0" smtClean="0"/>
              <a:t> </a:t>
            </a:r>
            <a:r>
              <a:rPr altLang="en-US" b="1" dirty="0" err="1" smtClean="0"/>
              <a:t>aneuploid</a:t>
            </a:r>
            <a:r>
              <a:rPr altLang="en-US" b="1" dirty="0" smtClean="0"/>
              <a:t>.</a:t>
            </a:r>
          </a:p>
          <a:p>
            <a:pPr marL="0" indent="0">
              <a:buNone/>
            </a:pPr>
            <a:r>
              <a:rPr altLang="en-US" dirty="0" smtClean="0"/>
              <a:t>Autosomal </a:t>
            </a:r>
            <a:r>
              <a:rPr altLang="en-US" dirty="0" err="1" smtClean="0"/>
              <a:t>aneuploids</a:t>
            </a:r>
            <a:r>
              <a:rPr altLang="en-US" dirty="0" smtClean="0"/>
              <a:t> are spontaneously aborted.</a:t>
            </a:r>
          </a:p>
          <a:p>
            <a:pPr marL="520700" lvl="1" indent="-520700"/>
            <a:r>
              <a:rPr altLang="en-US" dirty="0" smtClean="0"/>
              <a:t>Those born are more likely to have an extra chromosome (</a:t>
            </a:r>
            <a:r>
              <a:rPr altLang="en-US" b="1" dirty="0" smtClean="0"/>
              <a:t>trisomy</a:t>
            </a:r>
            <a:r>
              <a:rPr altLang="en-US" dirty="0" smtClean="0"/>
              <a:t>) rather than a missing one (</a:t>
            </a:r>
            <a:r>
              <a:rPr altLang="en-US" b="1" dirty="0" err="1" smtClean="0"/>
              <a:t>monosomy</a:t>
            </a:r>
            <a:r>
              <a:rPr alt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Aneuploidy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Arises during mitosis, producing groups of somatic cells with the extra or missing chromosomes </a:t>
            </a:r>
          </a:p>
          <a:p>
            <a:pPr marL="0" indent="0">
              <a:buNone/>
            </a:pPr>
            <a:r>
              <a:rPr altLang="en-US" dirty="0" smtClean="0"/>
              <a:t>Individual with two chromosomally-distinct cell populations is called a </a:t>
            </a:r>
            <a:r>
              <a:rPr altLang="en-US" b="1" dirty="0" smtClean="0"/>
              <a:t>mosaic</a:t>
            </a:r>
          </a:p>
          <a:p>
            <a:pPr marL="0" indent="0">
              <a:buNone/>
            </a:pPr>
            <a:r>
              <a:rPr altLang="en-US" dirty="0" smtClean="0"/>
              <a:t>Mitotic nondisjunction event that occurs early in development can have serious effects on the health of the individual</a:t>
            </a:r>
            <a:r>
              <a:rPr alt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Nondisjunction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50673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Meiotic error that causes aneuploidy</a:t>
            </a:r>
          </a:p>
          <a:p>
            <a:pPr marL="0" indent="0">
              <a:buNone/>
            </a:pPr>
            <a:r>
              <a:rPr altLang="en-US" dirty="0" smtClean="0"/>
              <a:t>Produces gamete with an extra chromosome and another with one missing chromosome</a:t>
            </a:r>
          </a:p>
          <a:p>
            <a:pPr marL="0" indent="0">
              <a:buNone/>
            </a:pPr>
            <a:r>
              <a:rPr altLang="en-US" dirty="0" smtClean="0"/>
              <a:t>Nondisjunction during  meiosis I results in copies of both homologs in one gamete</a:t>
            </a:r>
          </a:p>
          <a:p>
            <a:pPr marL="0" indent="0">
              <a:buNone/>
            </a:pPr>
            <a:r>
              <a:rPr altLang="en-US" dirty="0" smtClean="0"/>
              <a:t>Nondisjunction during meiosis II results in both sister chromatids in one gamete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Nondisjunction at Meiosis I</a:t>
            </a:r>
            <a:endParaRPr lang="en-US" dirty="0"/>
          </a:p>
        </p:txBody>
      </p:sp>
      <p:pic>
        <p:nvPicPr>
          <p:cNvPr id="2050" name="Picture 2" descr="Aneuploidy, which is an extra chromosome or missing chromosome, can be due to an unequal division of chromosomes during meiosis I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267200" cy="49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057900"/>
            <a:ext cx="8229600" cy="419100"/>
          </a:xfrm>
        </p:spPr>
        <p:txBody>
          <a:bodyPr/>
          <a:lstStyle/>
          <a:p>
            <a:pPr marL="457200" indent="-457200" algn="ctr">
              <a:buFont typeface="+mj-lt"/>
              <a:buAutoNum type="alphaLcParenR"/>
            </a:pPr>
            <a:r>
              <a:rPr lang="en-US" sz="2200" dirty="0" smtClean="0"/>
              <a:t>N</a:t>
            </a:r>
            <a:r>
              <a:rPr sz="2200" smtClean="0"/>
              <a:t>ondisjunction at meiosis I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Nondisjunction at Meiosis II</a:t>
            </a:r>
            <a:endParaRPr lang="en-US" dirty="0"/>
          </a:p>
        </p:txBody>
      </p:sp>
      <p:pic>
        <p:nvPicPr>
          <p:cNvPr id="1026" name="Picture 2" descr="In the development of a sperm, sometimes the unequal chromosome division can occur during meiosis II, leading to aneuploidy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1066800"/>
            <a:ext cx="3727450" cy="498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019800"/>
            <a:ext cx="8229600" cy="419100"/>
          </a:xfrm>
        </p:spPr>
        <p:txBody>
          <a:bodyPr/>
          <a:lstStyle/>
          <a:p>
            <a:pPr marL="457200" indent="-457200" algn="ctr">
              <a:buFont typeface="+mj-lt"/>
              <a:buAutoNum type="alphaLcParenR" startAt="2"/>
            </a:pPr>
            <a:r>
              <a:rPr lang="en-US" sz="2200" dirty="0" smtClean="0"/>
              <a:t>N</a:t>
            </a:r>
            <a:r>
              <a:rPr sz="2200" dirty="0" smtClean="0"/>
              <a:t>ondisjunction at meiosis II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Trisomies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82000" cy="2895600"/>
          </a:xfrm>
        </p:spPr>
        <p:txBody>
          <a:bodyPr/>
          <a:lstStyle/>
          <a:p>
            <a:pPr marL="0" indent="0">
              <a:buNone/>
            </a:pPr>
            <a:r>
              <a:rPr altLang="en-US" sz="2400" dirty="0" smtClean="0"/>
              <a:t>Autosomal </a:t>
            </a:r>
            <a:r>
              <a:rPr altLang="en-US" sz="2400" dirty="0" err="1" smtClean="0"/>
              <a:t>aneuploids</a:t>
            </a:r>
            <a:r>
              <a:rPr altLang="en-US" sz="2400" dirty="0" smtClean="0"/>
              <a:t> cease developing as embryos or fetuses.</a:t>
            </a:r>
          </a:p>
          <a:p>
            <a:pPr marL="0" indent="0">
              <a:buNone/>
            </a:pPr>
            <a:r>
              <a:rPr altLang="en-US" sz="2400" dirty="0" smtClean="0"/>
              <a:t>Frequently seen </a:t>
            </a:r>
            <a:r>
              <a:rPr altLang="en-US" sz="2400" dirty="0" err="1" smtClean="0"/>
              <a:t>trisomies</a:t>
            </a:r>
            <a:r>
              <a:rPr altLang="en-US" sz="2400" dirty="0" smtClean="0"/>
              <a:t> in newborns are those of chromosomes 21, 18, and 13.</a:t>
            </a:r>
          </a:p>
          <a:p>
            <a:pPr marL="520700" lvl="1" indent="-520700"/>
            <a:r>
              <a:rPr altLang="en-US" sz="2200" dirty="0" smtClean="0"/>
              <a:t>Carry fewer genes than other autosomes</a:t>
            </a:r>
          </a:p>
          <a:p>
            <a:pPr marL="0" lvl="1" indent="0">
              <a:buNone/>
            </a:pPr>
            <a:r>
              <a:rPr lang="en-US" dirty="0"/>
              <a:t>Table 13.4 Comparing and Contrasting </a:t>
            </a:r>
            <a:r>
              <a:rPr lang="en-US" dirty="0" err="1"/>
              <a:t>Trisomies</a:t>
            </a:r>
            <a:r>
              <a:rPr lang="en-US" dirty="0"/>
              <a:t> 13, 18, and </a:t>
            </a:r>
            <a:r>
              <a:rPr lang="en-US" dirty="0" smtClean="0"/>
              <a:t>21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03029"/>
              </p:ext>
            </p:extLst>
          </p:nvPr>
        </p:nvGraphicFramePr>
        <p:xfrm>
          <a:off x="838200" y="4419600"/>
          <a:ext cx="7391400" cy="190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905"/>
                <a:gridCol w="2095818"/>
                <a:gridCol w="3515677"/>
              </a:tblGrid>
              <a:tr h="6129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 of Trisomy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Incidence at Birth 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Percentage of Conceptions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That Survive 1 Year After Birth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0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(</a:t>
                      </a:r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Patau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1/12,500-1/21,700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&lt;5%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0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(Edwards)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1/6,000-1/10,000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&lt;5%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30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 (Down)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1/800-1/826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85%                 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Cytogenetics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153400" cy="4991100"/>
          </a:xfrm>
        </p:spPr>
        <p:txBody>
          <a:bodyPr/>
          <a:lstStyle/>
          <a:p>
            <a:pPr>
              <a:buNone/>
            </a:pPr>
            <a:r>
              <a:rPr altLang="en-US" dirty="0" err="1" smtClean="0"/>
              <a:t>Subdiscipline</a:t>
            </a:r>
            <a:r>
              <a:rPr altLang="en-US" dirty="0" smtClean="0"/>
              <a:t> within genetics </a:t>
            </a:r>
          </a:p>
          <a:p>
            <a:pPr>
              <a:buNone/>
            </a:pPr>
            <a:r>
              <a:rPr altLang="en-US" dirty="0" smtClean="0"/>
              <a:t>Deals with chromosome variations </a:t>
            </a:r>
          </a:p>
          <a:p>
            <a:pPr marL="0" indent="0">
              <a:buNone/>
            </a:pPr>
            <a:r>
              <a:rPr altLang="en-US" dirty="0" smtClean="0"/>
              <a:t>Excess genetic material has milder effects on health than a deficit</a:t>
            </a:r>
          </a:p>
          <a:p>
            <a:pPr marL="0" indent="0">
              <a:buNone/>
            </a:pPr>
            <a:r>
              <a:rPr altLang="en-US" dirty="0" smtClean="0"/>
              <a:t>Large-scale chromosomal abnormalities present in all cells disrupt or halt prenatal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Trisomy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1447800"/>
          </a:xfrm>
        </p:spPr>
        <p:txBody>
          <a:bodyPr/>
          <a:lstStyle/>
          <a:p>
            <a:pPr>
              <a:buNone/>
            </a:pPr>
            <a:r>
              <a:rPr altLang="en-US" b="1" dirty="0" smtClean="0"/>
              <a:t>Down syndrome</a:t>
            </a:r>
          </a:p>
          <a:p>
            <a:r>
              <a:rPr altLang="en-US" sz="2400" dirty="0" smtClean="0"/>
              <a:t>Most common trisomy among newborns </a:t>
            </a:r>
          </a:p>
          <a:p>
            <a:r>
              <a:rPr altLang="en-US" sz="2400" dirty="0" smtClean="0"/>
              <a:t>Distinctive facial and physical problems</a:t>
            </a:r>
            <a:endParaRPr altLang="en-US" sz="2400" dirty="0"/>
          </a:p>
        </p:txBody>
      </p:sp>
      <p:pic>
        <p:nvPicPr>
          <p:cNvPr id="2051" name="Picture 3" descr="Trisomy 21, Down syndrome, is the most common trisomy among newborns.  Many individuals with this condition have distinctive and physical problems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91580"/>
            <a:ext cx="2346818" cy="34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6096000"/>
            <a:ext cx="5105400" cy="30480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Angela Hampton/Bubbles Photolibrary</a:t>
            </a:r>
            <a:r>
              <a:rPr sz="1400" dirty="0" smtClean="0"/>
              <a:t>/</a:t>
            </a:r>
            <a:r>
              <a:rPr sz="1400" dirty="0" err="1" smtClean="0"/>
              <a:t>Alamy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Trisomy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295400"/>
            <a:ext cx="8229599" cy="1981200"/>
          </a:xfrm>
        </p:spPr>
        <p:txBody>
          <a:bodyPr/>
          <a:lstStyle/>
          <a:p>
            <a:pPr>
              <a:buNone/>
            </a:pPr>
            <a:r>
              <a:rPr altLang="en-US" sz="2400" b="1" dirty="0" smtClean="0"/>
              <a:t>Edwards syndrome</a:t>
            </a:r>
            <a:endParaRPr altLang="en-US" sz="2400" dirty="0" smtClean="0"/>
          </a:p>
          <a:p>
            <a:r>
              <a:rPr altLang="en-US" sz="2200" dirty="0" smtClean="0"/>
              <a:t>Due to nondisjunction in meiosis II in oocyte and generally do not survive</a:t>
            </a:r>
          </a:p>
          <a:p>
            <a:r>
              <a:rPr altLang="en-US" sz="2200" dirty="0" smtClean="0"/>
              <a:t>Serious mental and physical disabilities </a:t>
            </a:r>
          </a:p>
          <a:p>
            <a:r>
              <a:rPr altLang="en-US" sz="2200" dirty="0" smtClean="0"/>
              <a:t>Distinctive feature— Oddly-clenched fists</a:t>
            </a:r>
          </a:p>
        </p:txBody>
      </p:sp>
      <p:pic>
        <p:nvPicPr>
          <p:cNvPr id="3074" name="Picture 2" descr="Most children who have trisomy 18, termed Edwards syndrome, have serious mental and physical disabilities. 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60" y="3389986"/>
            <a:ext cx="3879275" cy="27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6227717"/>
            <a:ext cx="8229599" cy="325483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Wellcome Image Library/Custom Medical Stock Photo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Trisomy 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altLang="en-US" b="1" dirty="0" err="1" smtClean="0"/>
              <a:t>Patau</a:t>
            </a:r>
            <a:r>
              <a:rPr altLang="en-US" b="1" dirty="0" smtClean="0"/>
              <a:t> syndrome</a:t>
            </a:r>
            <a:endParaRPr altLang="en-US" dirty="0" smtClean="0"/>
          </a:p>
          <a:p>
            <a:r>
              <a:rPr altLang="en-US" sz="2400" dirty="0" smtClean="0"/>
              <a:t>Very rare and generally do not survive 6 months</a:t>
            </a:r>
          </a:p>
          <a:p>
            <a:r>
              <a:rPr altLang="en-US" sz="2400" dirty="0" smtClean="0"/>
              <a:t>Serious mental and physical disabilities</a:t>
            </a:r>
          </a:p>
          <a:p>
            <a:r>
              <a:rPr altLang="en-US" sz="2400" dirty="0" smtClean="0"/>
              <a:t>Distinctive feature—Eye 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13.5 How Nondisjunction Leads to Sex Chromosome Aneuploids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73739"/>
              </p:ext>
            </p:extLst>
          </p:nvPr>
        </p:nvGraphicFramePr>
        <p:xfrm>
          <a:off x="1295400" y="1524000"/>
          <a:ext cx="6400800" cy="4610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990600"/>
                <a:gridCol w="990600"/>
                <a:gridCol w="2514600"/>
              </a:tblGrid>
              <a:tr h="29669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Situation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Oocyte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Sperm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Consequence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Normal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XY normal male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 XX normal female             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944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Female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nondisjunction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XXY Klinefelter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XXX triplo-X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 Y nonviable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 X Turner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944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nondisjunction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(meiosis I)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 X Turner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XXY Klinefelter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944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nondisjunction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(meiosis II)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XXX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triplo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 XYY Jacobs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96694"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 X Turner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Male and female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nondisjunction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48, XXYY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Turner (XO)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One in 2500 female births </a:t>
            </a:r>
          </a:p>
          <a:p>
            <a:pPr>
              <a:buNone/>
            </a:pPr>
            <a:r>
              <a:rPr altLang="en-US" dirty="0" smtClean="0"/>
              <a:t>99% of affected fetuses die in utero</a:t>
            </a:r>
          </a:p>
          <a:p>
            <a:pPr>
              <a:buNone/>
            </a:pPr>
            <a:r>
              <a:rPr altLang="en-US" dirty="0" smtClean="0"/>
              <a:t>Features:</a:t>
            </a:r>
          </a:p>
          <a:p>
            <a:pPr marL="520700" lvl="1" indent="-520700"/>
            <a:r>
              <a:rPr altLang="en-US" dirty="0" smtClean="0"/>
              <a:t>Short stature</a:t>
            </a:r>
          </a:p>
          <a:p>
            <a:pPr marL="520700" lvl="1" indent="-520700"/>
            <a:r>
              <a:rPr altLang="en-US" dirty="0" smtClean="0"/>
              <a:t>Webbing at back of neck</a:t>
            </a:r>
          </a:p>
          <a:p>
            <a:pPr marL="520700" lvl="1" indent="-520700"/>
            <a:r>
              <a:rPr altLang="en-US" dirty="0" smtClean="0"/>
              <a:t>Incomplete sexual development (infertile)</a:t>
            </a:r>
          </a:p>
          <a:p>
            <a:pPr marL="520700" lvl="1" indent="-520700"/>
            <a:r>
              <a:rPr altLang="en-US" dirty="0" smtClean="0"/>
              <a:t>Impaired hearing </a:t>
            </a:r>
          </a:p>
          <a:p>
            <a:pPr marL="0" indent="0">
              <a:buNone/>
            </a:pPr>
            <a:r>
              <a:rPr altLang="en-US" dirty="0" smtClean="0"/>
              <a:t>Individuals who are mosaics may have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Triplo-X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One in 1000 female births </a:t>
            </a:r>
          </a:p>
          <a:p>
            <a:pPr marL="0" indent="0">
              <a:buNone/>
            </a:pPr>
            <a:r>
              <a:rPr altLang="en-US" dirty="0" smtClean="0"/>
              <a:t>Few modest effects on phenotype include tallness, menstrual irregularities, and slight impact on intelligence</a:t>
            </a:r>
          </a:p>
          <a:p>
            <a:pPr marL="0" indent="0">
              <a:buNone/>
            </a:pPr>
            <a:r>
              <a:rPr altLang="en-US" dirty="0" smtClean="0"/>
              <a:t>X inactivation of two X chromosomes occurs and cells have two Barr bodies</a:t>
            </a:r>
          </a:p>
          <a:p>
            <a:pPr>
              <a:buNone/>
            </a:pPr>
            <a:r>
              <a:rPr altLang="en-US" dirty="0" smtClean="0"/>
              <a:t>May compensate for presence of extra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Klinefelter (XXY)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One in 500 male births </a:t>
            </a:r>
          </a:p>
          <a:p>
            <a:pPr>
              <a:buNone/>
            </a:pPr>
            <a:r>
              <a:rPr altLang="en-US" dirty="0" smtClean="0"/>
              <a:t>Phenotypes include:</a:t>
            </a:r>
          </a:p>
          <a:p>
            <a:pPr marL="520700" lvl="1" indent="-520700"/>
            <a:r>
              <a:rPr altLang="en-US" dirty="0" smtClean="0"/>
              <a:t>Incomplete sexual development</a:t>
            </a:r>
          </a:p>
          <a:p>
            <a:pPr marL="520700" lvl="1" indent="-520700"/>
            <a:r>
              <a:rPr altLang="en-US" dirty="0" smtClean="0"/>
              <a:t>Rudimentary testes and prostate</a:t>
            </a:r>
          </a:p>
          <a:p>
            <a:pPr marL="520700" lvl="1" indent="-520700"/>
            <a:r>
              <a:rPr altLang="en-US" dirty="0" smtClean="0"/>
              <a:t>Long limbs, large hands and feet</a:t>
            </a:r>
          </a:p>
          <a:p>
            <a:pPr marL="520700" lvl="1" indent="-520700"/>
            <a:r>
              <a:rPr altLang="en-US" dirty="0" smtClean="0"/>
              <a:t>Some breast tissue development</a:t>
            </a:r>
          </a:p>
          <a:p>
            <a:pPr>
              <a:buNone/>
            </a:pPr>
            <a:r>
              <a:rPr altLang="en-US" dirty="0" smtClean="0"/>
              <a:t>Common cause of male infertility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XXYY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Arises due to unusual oocyte and sperm</a:t>
            </a:r>
          </a:p>
          <a:p>
            <a:pPr marL="0" indent="0">
              <a:buNone/>
            </a:pPr>
            <a:r>
              <a:rPr altLang="en-US" dirty="0" smtClean="0"/>
              <a:t>Associated with more severe behavioral problems than </a:t>
            </a:r>
            <a:r>
              <a:rPr altLang="en-US" dirty="0" err="1" smtClean="0"/>
              <a:t>Klinefelter</a:t>
            </a:r>
            <a:r>
              <a:rPr altLang="en-US" dirty="0" smtClean="0"/>
              <a:t> syndrome</a:t>
            </a:r>
          </a:p>
          <a:p>
            <a:pPr marL="520700" lvl="1" indent="-520700"/>
            <a:r>
              <a:rPr altLang="en-US" dirty="0" smtClean="0"/>
              <a:t>AAD, obsessive compulsive disorder, learning disabilities</a:t>
            </a:r>
          </a:p>
          <a:p>
            <a:pPr>
              <a:buNone/>
            </a:pPr>
            <a:r>
              <a:rPr altLang="en-US" dirty="0" smtClean="0"/>
              <a:t>Individuals are infertile</a:t>
            </a:r>
          </a:p>
          <a:p>
            <a:pPr>
              <a:buNone/>
            </a:pPr>
            <a:r>
              <a:rPr altLang="en-US" dirty="0" smtClean="0"/>
              <a:t>Treated with testosterone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Jacobs (XYY)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One in 1000 male births</a:t>
            </a:r>
          </a:p>
          <a:p>
            <a:pPr>
              <a:buNone/>
            </a:pPr>
            <a:r>
              <a:rPr altLang="en-US" dirty="0" smtClean="0"/>
              <a:t>96% are phenotypically normal</a:t>
            </a:r>
          </a:p>
          <a:p>
            <a:pPr>
              <a:buNone/>
            </a:pPr>
            <a:r>
              <a:rPr altLang="en-US" dirty="0" smtClean="0"/>
              <a:t>Modest phenotypes</a:t>
            </a:r>
          </a:p>
          <a:p>
            <a:pPr marL="520700" lvl="1" indent="-520700"/>
            <a:r>
              <a:rPr altLang="en-US" dirty="0" smtClean="0"/>
              <a:t>Great height</a:t>
            </a:r>
          </a:p>
          <a:p>
            <a:pPr marL="520700" lvl="1" indent="-520700"/>
            <a:r>
              <a:rPr altLang="en-US" dirty="0" smtClean="0"/>
              <a:t>Acne</a:t>
            </a:r>
          </a:p>
          <a:p>
            <a:pPr marL="520700" lvl="1" indent="-520700"/>
            <a:r>
              <a:rPr altLang="en-US" dirty="0" smtClean="0"/>
              <a:t>Speech and reading disabilities  </a:t>
            </a:r>
          </a:p>
          <a:p>
            <a:pPr marL="0" indent="0">
              <a:buNone/>
            </a:pPr>
            <a:r>
              <a:rPr altLang="en-US" dirty="0" smtClean="0"/>
              <a:t>Studies suggest increase in aggressive behaviors are not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Chromosome Structural Abnormalities</a:t>
            </a:r>
            <a:endParaRPr lang="en-US" dirty="0"/>
          </a:p>
        </p:txBody>
      </p:sp>
      <p:pic>
        <p:nvPicPr>
          <p:cNvPr id="9" name="Picture 5" descr="If the normal orderly arrangement of chromosomal regions is altered, it can lead to chromosomal abnormalities.  Some of these abnormalities are deleted genes, duplicated sequences of genes, and inverted sequences. 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1371600"/>
            <a:ext cx="391657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Chromosome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Primarily consists of DNA and protein</a:t>
            </a:r>
          </a:p>
          <a:p>
            <a:pPr>
              <a:buNone/>
            </a:pPr>
            <a:r>
              <a:rPr altLang="en-US" dirty="0" smtClean="0"/>
              <a:t>Distinguished by size and shape</a:t>
            </a:r>
          </a:p>
          <a:p>
            <a:pPr>
              <a:buNone/>
            </a:pPr>
            <a:r>
              <a:rPr altLang="en-US" dirty="0" smtClean="0"/>
              <a:t>Essential parts</a:t>
            </a:r>
          </a:p>
          <a:p>
            <a:pPr marL="508000" lvl="1" indent="-508000"/>
            <a:r>
              <a:rPr altLang="en-US" dirty="0" smtClean="0"/>
              <a:t>Telomeres</a:t>
            </a:r>
          </a:p>
          <a:p>
            <a:pPr marL="508000" lvl="1" indent="-508000"/>
            <a:r>
              <a:rPr altLang="en-US" dirty="0" smtClean="0"/>
              <a:t>Origins of replication sites</a:t>
            </a:r>
          </a:p>
          <a:p>
            <a:pPr marL="508000" lvl="1" indent="-508000"/>
            <a:r>
              <a:rPr altLang="en-US" dirty="0" smtClean="0"/>
              <a:t>Centromere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None/>
            </a:pPr>
            <a:r>
              <a:rPr altLang="en-US" dirty="0" smtClean="0"/>
              <a:t>Missing genetic segment from a chromosome</a:t>
            </a:r>
          </a:p>
          <a:p>
            <a:pPr>
              <a:buNone/>
            </a:pPr>
            <a:r>
              <a:rPr altLang="en-US" dirty="0" smtClean="0"/>
              <a:t>Often not inherited</a:t>
            </a:r>
          </a:p>
          <a:p>
            <a:pPr marL="520700" lvl="1" indent="-520700"/>
            <a:r>
              <a:rPr altLang="en-US" dirty="0" smtClean="0"/>
              <a:t>Rather they arise </a:t>
            </a:r>
            <a:r>
              <a:rPr altLang="en-US" i="1" dirty="0" smtClean="0"/>
              <a:t>de novo </a:t>
            </a:r>
          </a:p>
          <a:p>
            <a:pPr marL="0" indent="0">
              <a:buNone/>
            </a:pPr>
            <a:r>
              <a:rPr altLang="en-US" dirty="0" smtClean="0"/>
              <a:t>Larger deletions increase the likelihood that there will be an associated phenotype</a:t>
            </a:r>
          </a:p>
          <a:p>
            <a:pPr>
              <a:buNone/>
            </a:pPr>
            <a:r>
              <a:rPr altLang="en-US" b="1" dirty="0" smtClean="0"/>
              <a:t>Cri-du-chat (cat cry) syndrome</a:t>
            </a:r>
            <a:endParaRPr altLang="en-US" dirty="0" smtClean="0"/>
          </a:p>
          <a:p>
            <a:pPr marL="520700" lvl="1" indent="-520700"/>
            <a:r>
              <a:rPr altLang="en-US" dirty="0" smtClean="0"/>
              <a:t>Deletion 5p</a:t>
            </a:r>
            <a:r>
              <a:rPr altLang="en-US" baseline="30000" dirty="0" smtClean="0"/>
              <a:t>–</a:t>
            </a:r>
            <a:r>
              <a:rPr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Presence of an extra genetic segment on a chromosome</a:t>
            </a:r>
          </a:p>
          <a:p>
            <a:pPr>
              <a:buNone/>
            </a:pPr>
            <a:r>
              <a:rPr altLang="en-US" dirty="0" smtClean="0"/>
              <a:t>Often not inherited</a:t>
            </a:r>
          </a:p>
          <a:p>
            <a:pPr marL="520700" lvl="1" indent="-520700"/>
            <a:r>
              <a:rPr altLang="en-US" dirty="0" smtClean="0"/>
              <a:t>Rather they arise </a:t>
            </a:r>
            <a:r>
              <a:rPr altLang="en-US" i="1" dirty="0" smtClean="0"/>
              <a:t>de novo</a:t>
            </a:r>
          </a:p>
          <a:p>
            <a:pPr marL="0" indent="0">
              <a:buNone/>
            </a:pPr>
            <a:r>
              <a:rPr altLang="en-US" dirty="0" smtClean="0"/>
              <a:t>Effect on the phenotype is generally dependent on their size</a:t>
            </a:r>
          </a:p>
          <a:p>
            <a:pPr marL="520700" lvl="1" indent="-520700"/>
            <a:r>
              <a:rPr altLang="en-US" dirty="0" smtClean="0"/>
              <a:t>Larger duplications tend to have an effect, while smaller ones do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Duplications in Chromosome 15 </a:t>
            </a:r>
            <a:endParaRPr lang="en-US" dirty="0"/>
          </a:p>
        </p:txBody>
      </p:sp>
      <p:pic>
        <p:nvPicPr>
          <p:cNvPr id="3075" name="Picture 3" descr="A study of duplications of parts of chromosome 15 revealed that small duplications do not affect the phenotype, but larger ones do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3180"/>
            <a:ext cx="4032126" cy="389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4623935" y="1295400"/>
            <a:ext cx="4215265" cy="5181600"/>
          </a:xfrm>
        </p:spPr>
        <p:txBody>
          <a:bodyPr/>
          <a:lstStyle/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P</a:t>
            </a:r>
            <a:r>
              <a:rPr sz="2200" dirty="0" smtClean="0"/>
              <a:t>oor muscle tone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err="1" smtClean="0"/>
              <a:t>E</a:t>
            </a:r>
            <a:r>
              <a:rPr sz="2200" dirty="0" err="1" smtClean="0"/>
              <a:t>picanthal</a:t>
            </a:r>
            <a:r>
              <a:rPr sz="2200" dirty="0" smtClean="0"/>
              <a:t> folds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S</a:t>
            </a:r>
            <a:r>
              <a:rPr sz="2200" dirty="0" smtClean="0"/>
              <a:t>mall size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I</a:t>
            </a:r>
            <a:r>
              <a:rPr sz="2200" dirty="0" smtClean="0"/>
              <a:t>ntellectual disability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S</a:t>
            </a:r>
            <a:r>
              <a:rPr sz="2200" dirty="0" smtClean="0"/>
              <a:t>eizures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D</a:t>
            </a:r>
            <a:r>
              <a:rPr sz="2200" dirty="0" smtClean="0"/>
              <a:t>evelopmental delay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C</a:t>
            </a:r>
            <a:r>
              <a:rPr sz="2200" dirty="0" smtClean="0"/>
              <a:t>urved spine (scoliosis)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L</a:t>
            </a:r>
            <a:r>
              <a:rPr sz="2200" dirty="0" smtClean="0"/>
              <a:t>earning disabilities</a:t>
            </a:r>
          </a:p>
          <a:p>
            <a:pPr>
              <a:spcBef>
                <a:spcPts val="624"/>
              </a:spcBef>
              <a:buNone/>
            </a:pPr>
            <a:r>
              <a:rPr lang="en-US" sz="2200" dirty="0" smtClean="0"/>
              <a:t>A</a:t>
            </a:r>
            <a:r>
              <a:rPr sz="2200" dirty="0" smtClean="0"/>
              <a:t>utistic features</a:t>
            </a:r>
          </a:p>
          <a:p>
            <a:pPr marL="520700" indent="-520700">
              <a:spcBef>
                <a:spcPts val="624"/>
              </a:spcBef>
            </a:pPr>
            <a:r>
              <a:rPr lang="en-US" sz="2000" dirty="0" smtClean="0"/>
              <a:t>p</a:t>
            </a:r>
            <a:r>
              <a:rPr sz="2000" dirty="0" smtClean="0"/>
              <a:t>oor speech</a:t>
            </a:r>
          </a:p>
          <a:p>
            <a:pPr marL="520700" indent="-520700">
              <a:spcBef>
                <a:spcPts val="624"/>
              </a:spcBef>
            </a:pPr>
            <a:r>
              <a:rPr lang="en-US" sz="2000" dirty="0"/>
              <a:t>h</a:t>
            </a:r>
            <a:r>
              <a:rPr sz="2000" dirty="0" smtClean="0"/>
              <a:t>and flapping</a:t>
            </a:r>
          </a:p>
          <a:p>
            <a:pPr marL="520700" indent="-520700">
              <a:spcBef>
                <a:spcPts val="624"/>
              </a:spcBef>
            </a:pPr>
            <a:r>
              <a:rPr lang="en-US" sz="2000" dirty="0"/>
              <a:t>l</a:t>
            </a:r>
            <a:r>
              <a:rPr sz="2000" dirty="0" smtClean="0"/>
              <a:t>ack of eye contact</a:t>
            </a:r>
          </a:p>
          <a:p>
            <a:pPr marL="520700" indent="-520700">
              <a:spcBef>
                <a:spcPts val="624"/>
              </a:spcBef>
            </a:pPr>
            <a:r>
              <a:rPr sz="2000" dirty="0" smtClean="0"/>
              <a:t>need for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Translocations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55563" indent="-55563">
              <a:buNone/>
            </a:pPr>
            <a:r>
              <a:rPr altLang="en-US" dirty="0" smtClean="0"/>
              <a:t>Two </a:t>
            </a:r>
            <a:r>
              <a:rPr altLang="en-US" dirty="0" err="1" smtClean="0"/>
              <a:t>nonhomologous</a:t>
            </a:r>
            <a:r>
              <a:rPr altLang="en-US" dirty="0" smtClean="0"/>
              <a:t> chromosomes exchange segments</a:t>
            </a:r>
          </a:p>
          <a:p>
            <a:pPr>
              <a:buNone/>
            </a:pPr>
            <a:r>
              <a:rPr altLang="en-US" dirty="0" smtClean="0"/>
              <a:t>Types:</a:t>
            </a:r>
          </a:p>
          <a:p>
            <a:pPr marL="520700" lvl="1" indent="-520700"/>
            <a:r>
              <a:rPr altLang="en-US" b="1" dirty="0" err="1" smtClean="0"/>
              <a:t>Robertsonian</a:t>
            </a:r>
            <a:r>
              <a:rPr altLang="en-US" b="1" dirty="0" smtClean="0"/>
              <a:t> translocation</a:t>
            </a:r>
          </a:p>
          <a:p>
            <a:pPr marL="520700" lvl="1" indent="-520700"/>
            <a:r>
              <a:rPr altLang="en-US" b="1" dirty="0" smtClean="0"/>
              <a:t>Reciprocal translocation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Robertsonian Translocations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altLang="en-US" smtClean="0"/>
              <a:t>Two nonhomologous acrocentric chromosomes break at the centromere and their long arms fuse</a:t>
            </a:r>
          </a:p>
          <a:p>
            <a:pPr marL="520700" lvl="1" indent="-520700"/>
            <a:r>
              <a:rPr altLang="en-US" smtClean="0"/>
              <a:t>Short arms are often lost</a:t>
            </a:r>
          </a:p>
          <a:p>
            <a:pPr>
              <a:buNone/>
            </a:pPr>
            <a:r>
              <a:rPr altLang="en-US" smtClean="0"/>
              <a:t>Affect 1 in 1000 people</a:t>
            </a:r>
          </a:p>
          <a:p>
            <a:pPr marL="0" indent="0">
              <a:buNone/>
            </a:pPr>
            <a:r>
              <a:rPr altLang="en-US" b="1" smtClean="0"/>
              <a:t>Translocation carriers</a:t>
            </a:r>
            <a:r>
              <a:rPr altLang="en-US" smtClean="0"/>
              <a:t> have 45 chromosomes</a:t>
            </a:r>
          </a:p>
          <a:p>
            <a:pPr marL="520700" lvl="1" indent="-520700"/>
            <a:r>
              <a:rPr altLang="en-US" smtClean="0"/>
              <a:t>Produce unbalanced gametes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Translocation Down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5% of Down syndrome results from a </a:t>
            </a:r>
            <a:r>
              <a:rPr lang="en-US" altLang="en-US" dirty="0" err="1"/>
              <a:t>Robertsonian</a:t>
            </a:r>
            <a:r>
              <a:rPr lang="en-US" altLang="en-US" dirty="0"/>
              <a:t> translocation between chromosomes 21 and 14</a:t>
            </a:r>
          </a:p>
          <a:p>
            <a:pPr marL="0" indent="0">
              <a:buNone/>
            </a:pPr>
            <a:r>
              <a:rPr lang="en-US" altLang="en-US" dirty="0"/>
              <a:t>Tends to recur in families, who also have more risk of spontaneous abortions </a:t>
            </a:r>
          </a:p>
          <a:p>
            <a:pPr marL="0" indent="0">
              <a:buNone/>
            </a:pPr>
            <a:r>
              <a:rPr lang="en-US" altLang="en-US" dirty="0"/>
              <a:t>One of the parents is a translocation carrier</a:t>
            </a:r>
          </a:p>
          <a:p>
            <a:pPr marL="349250" lvl="1"/>
            <a:r>
              <a:rPr lang="en-US" altLang="en-US" dirty="0"/>
              <a:t>May have no symptoms</a:t>
            </a:r>
          </a:p>
          <a:p>
            <a:pPr marL="349250" lvl="1"/>
            <a:r>
              <a:rPr lang="en-US" altLang="en-US" dirty="0"/>
              <a:t>Distribution of the unusual chromosome leads to various imbalances </a:t>
            </a:r>
          </a:p>
        </p:txBody>
      </p:sp>
    </p:spTree>
    <p:extLst>
      <p:ext uri="{BB962C8B-B14F-4D97-AF65-F5344CB8AC3E}">
        <p14:creationId xmlns:p14="http://schemas.microsoft.com/office/powerpoint/2010/main" val="2414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Robertsonian Translocation</a:t>
            </a:r>
            <a:endParaRPr lang="en-US" dirty="0"/>
          </a:p>
        </p:txBody>
      </p:sp>
      <p:pic>
        <p:nvPicPr>
          <p:cNvPr id="2" name="Picture 1" descr="A Robertsonian translocation is when short arms of two different acrocentric chromosomes break, the sticky ends attach to form one chromosome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72" y="1066800"/>
            <a:ext cx="8228919" cy="534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Reciprocal Translocations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Two </a:t>
            </a:r>
            <a:r>
              <a:rPr altLang="en-US" dirty="0" err="1" smtClean="0"/>
              <a:t>nonhomologous</a:t>
            </a:r>
            <a:r>
              <a:rPr altLang="en-US" dirty="0" smtClean="0"/>
              <a:t> chromosomes exchange parts.</a:t>
            </a:r>
          </a:p>
          <a:p>
            <a:pPr>
              <a:buNone/>
            </a:pPr>
            <a:r>
              <a:rPr altLang="en-US" dirty="0" smtClean="0"/>
              <a:t>One in 500 people are carriers.</a:t>
            </a:r>
          </a:p>
          <a:p>
            <a:pPr marL="520700" lvl="1" indent="-520700"/>
            <a:r>
              <a:rPr altLang="en-US" dirty="0" smtClean="0"/>
              <a:t>Usually healthy because they have the normal amount of genetic material.</a:t>
            </a:r>
          </a:p>
          <a:p>
            <a:pPr marL="0" indent="0">
              <a:buNone/>
            </a:pPr>
            <a:r>
              <a:rPr altLang="en-US" dirty="0" smtClean="0"/>
              <a:t>Translocation breakpoint interrupts a gene, there may be an associated phenotype.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Reciprocal Translocations </a:t>
            </a:r>
            <a:r>
              <a:rPr lang="en-US" altLang="en-US" dirty="0" smtClean="0"/>
              <a:t>(2 </a:t>
            </a:r>
            <a:r>
              <a:rPr lang="en-US" altLang="en-US" dirty="0"/>
              <a:t>of 2)</a:t>
            </a:r>
            <a:endParaRPr lang="en-US" dirty="0"/>
          </a:p>
        </p:txBody>
      </p:sp>
      <p:pic>
        <p:nvPicPr>
          <p:cNvPr id="4100" name="Picture 4" descr="In a reciprocal translocation, two nonhomologous chromosomes exchange parts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876800" cy="48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148112"/>
            <a:ext cx="8229600" cy="314876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C</a:t>
            </a:r>
            <a:r>
              <a:rPr sz="1400" dirty="0" smtClean="0"/>
              <a:t>ourtesy of Lawrence Livermore National Laboratory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Inversions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Chromosome segment that is flipped in orientation</a:t>
            </a:r>
          </a:p>
          <a:p>
            <a:pPr marL="0" indent="0">
              <a:buNone/>
            </a:pPr>
            <a:r>
              <a:rPr altLang="en-US" dirty="0" smtClean="0"/>
              <a:t>5–10% cause health problems probably due to disruption of genes at the breakpoints</a:t>
            </a:r>
          </a:p>
          <a:p>
            <a:pPr marL="0" indent="0">
              <a:buNone/>
            </a:pPr>
            <a:r>
              <a:rPr altLang="en-US" b="1" dirty="0" err="1" smtClean="0"/>
              <a:t>Paracentric</a:t>
            </a:r>
            <a:r>
              <a:rPr altLang="en-US" b="1" dirty="0" smtClean="0"/>
              <a:t> inversion</a:t>
            </a:r>
            <a:r>
              <a:rPr altLang="en-US" dirty="0" smtClean="0"/>
              <a:t>—Inverted region does not include centromere</a:t>
            </a:r>
          </a:p>
          <a:p>
            <a:pPr marL="0" indent="0">
              <a:buNone/>
            </a:pPr>
            <a:r>
              <a:rPr altLang="en-US" b="1" dirty="0" err="1" smtClean="0"/>
              <a:t>Pericentric</a:t>
            </a:r>
            <a:r>
              <a:rPr altLang="en-US" b="1" dirty="0" smtClean="0"/>
              <a:t> inversion—</a:t>
            </a:r>
            <a:r>
              <a:rPr altLang="en-US" dirty="0" smtClean="0"/>
              <a:t>Inverted region includes centromere</a:t>
            </a:r>
          </a:p>
          <a:p>
            <a:pPr>
              <a:buNone/>
            </a:pPr>
            <a:r>
              <a:rPr altLang="en-US" dirty="0" smtClean="0"/>
              <a:t>May impact meiotic segregation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a Chromosome (1 of 2) </a:t>
            </a:r>
            <a:endParaRPr lang="en-US" dirty="0"/>
          </a:p>
        </p:txBody>
      </p:sp>
      <p:pic>
        <p:nvPicPr>
          <p:cNvPr id="7" name="Picture 1" descr="A chromosome, in the replicated form, has two sister chromatids attached by a centromere. There are telomere tips, euchromatin and heterochromatin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2042" y="1216924"/>
            <a:ext cx="7191358" cy="526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Paracentric Inversion</a:t>
            </a:r>
            <a:endParaRPr lang="en-US" dirty="0"/>
          </a:p>
        </p:txBody>
      </p:sp>
      <p:pic>
        <p:nvPicPr>
          <p:cNvPr id="4" name="Picture 6" descr="Illustrated is a paracentric inversion, which does not involve the centromere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1066799"/>
            <a:ext cx="5024004" cy="530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Pericentric Inversion</a:t>
            </a:r>
            <a:endParaRPr lang="en-US" dirty="0"/>
          </a:p>
        </p:txBody>
      </p:sp>
      <p:pic>
        <p:nvPicPr>
          <p:cNvPr id="6" name="Picture 2" descr="A pericentric inversion includes the centromere within the loop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4870" y="1066800"/>
            <a:ext cx="6134260" cy="541332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Isochromosomes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4191000" cy="2857500"/>
          </a:xfrm>
        </p:spPr>
        <p:txBody>
          <a:bodyPr/>
          <a:lstStyle/>
          <a:p>
            <a:pPr marL="0" indent="0">
              <a:buNone/>
            </a:pPr>
            <a:r>
              <a:rPr altLang="en-US" sz="2200" dirty="0" smtClean="0"/>
              <a:t>Chromosomes with identical arms</a:t>
            </a:r>
          </a:p>
          <a:p>
            <a:pPr marL="0" indent="0">
              <a:buNone/>
            </a:pPr>
            <a:r>
              <a:rPr altLang="en-US" sz="2200" dirty="0" smtClean="0"/>
              <a:t>Formed when centromeres divide along the incorrect plane during meiosis</a:t>
            </a:r>
          </a:p>
        </p:txBody>
      </p:sp>
      <p:pic>
        <p:nvPicPr>
          <p:cNvPr id="7170" name="Picture 2" descr="Isochromosomes have identical arms due to chromatids dividing along the wrong plane; they divide horizontally rather than a vertical separation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651250" cy="49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Ring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15621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altLang="en-US" sz="2200" dirty="0" smtClean="0"/>
              <a:t>Occur in 1 of 25,000 conceptions</a:t>
            </a:r>
          </a:p>
          <a:p>
            <a:pPr marL="0" indent="0">
              <a:lnSpc>
                <a:spcPct val="90000"/>
              </a:lnSpc>
              <a:buNone/>
            </a:pPr>
            <a:r>
              <a:rPr altLang="en-US" sz="2200" dirty="0" smtClean="0"/>
              <a:t>Arise when telomeres are lost and sticky chromosome ends fuse</a:t>
            </a:r>
          </a:p>
          <a:p>
            <a:pPr marL="0" indent="0">
              <a:lnSpc>
                <a:spcPct val="90000"/>
              </a:lnSpc>
              <a:buNone/>
            </a:pPr>
            <a:r>
              <a:rPr altLang="en-US" sz="2200" dirty="0" smtClean="0"/>
              <a:t>Genes can be lost or disrupted causing symptoms</a:t>
            </a:r>
          </a:p>
        </p:txBody>
      </p:sp>
      <p:pic>
        <p:nvPicPr>
          <p:cNvPr id="5122" name="Picture 2" descr="A ring chromosome may form if the chromosome’s tips, termed telomeres, break, forming sticky ends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13" y="2819400"/>
            <a:ext cx="4573588" cy="32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9377" y="6189518"/>
            <a:ext cx="8227423" cy="346364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C</a:t>
            </a:r>
            <a:r>
              <a:rPr sz="1400" dirty="0" smtClean="0"/>
              <a:t>ourtesy of Ring Chromosome 20 Foundation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13.6 Ring Chromosome Syndromes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75729"/>
              </p:ext>
            </p:extLst>
          </p:nvPr>
        </p:nvGraphicFramePr>
        <p:xfrm>
          <a:off x="685800" y="1478280"/>
          <a:ext cx="7772400" cy="4922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709"/>
                <a:gridCol w="5966691"/>
              </a:tblGrid>
              <a:tr h="3516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Chromosome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Symptoms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118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Microcephaly;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triangular forehead; closely spaced, slanted, protruding eyes; arched brows; small jaw; congenital heart defects; abnormal male genitalia; intellectual disability 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118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Microcephaly,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small eyes, developmental delay, underdevelopment of certain brain parts, difficulty feeding, unusual hands and feet, small or closed anus, abnormal genitals, heart defects, abnormal kidneys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630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Microcephaly,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puffy hands and feet, seizures, delayed speech and motor skills, recurrent infections, intellectual disability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073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Microcephaly, short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stature, seizures, intellectual disability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630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Microcephaly, wide nose, large ears and eyes,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floppiness (hypotonia), delayed speech and language, autistic behaviors, learning disabilities 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Chromosome Aberrations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53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T</a:t>
            </a:r>
            <a:r>
              <a:rPr sz="2400" dirty="0" smtClean="0"/>
              <a:t>able 13.7 Causes of Abnormal Chromosomes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7878"/>
              </p:ext>
            </p:extLst>
          </p:nvPr>
        </p:nvGraphicFramePr>
        <p:xfrm>
          <a:off x="422751" y="1874520"/>
          <a:ext cx="8340249" cy="4450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605"/>
                <a:gridCol w="5531644"/>
              </a:tblGrid>
              <a:tr h="2840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Abnormalities 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Causes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8404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Numerical Abnormalities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Polyploidy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Multiple fertilization or diploid gamete leads to extra sets of chromosomes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Aneuploidy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Nondisjunction (in meiosis or mitosis) leads to lost or extra chromosomes when not all chromatid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pairs separate in anaphase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8404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Structural Abnormalities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627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Deletions and duplications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Translocation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Crossover between a chromosome that has a pericentric inversion and its </a:t>
                      </a:r>
                      <a:r>
                        <a:rPr lang="en-US" sz="12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noninverted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homolog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Translocation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Exchange between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nonhomologous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chromosomes at parts that are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unstable due to symmetrical DNA sequences.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Inversion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Breakage and reunion of fragment in same chromosome, but with wrong orientation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Dicentric and acentric chromatids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Crossover between a chromosome with a paracentric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inversion and its noninverted homolog</a:t>
                      </a:r>
                    </a:p>
                  </a:txBody>
                  <a:tcPr anchor="ctr"/>
                </a:tc>
              </a:tr>
              <a:tr h="2840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Ring chromosome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chromosome loses telomeres and the ends fuse, forming a circle </a:t>
                      </a:r>
                    </a:p>
                  </a:txBody>
                  <a:tcPr anchor="ctr"/>
                </a:tc>
              </a:tr>
              <a:tr h="284048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Chromothripsis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three chromosomes spontaneously shatter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Uniparental Disomy (UPD)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Inheritance of two chromosomes or chromosome parts from the same parent</a:t>
            </a:r>
            <a:endParaRPr altLang="en-US" b="1" dirty="0" smtClean="0"/>
          </a:p>
          <a:p>
            <a:pPr marL="0" indent="0">
              <a:buNone/>
            </a:pPr>
            <a:r>
              <a:rPr altLang="en-US" dirty="0" smtClean="0"/>
              <a:t>Requires the simultaneous occurrence of two rare events</a:t>
            </a:r>
          </a:p>
          <a:p>
            <a:pPr marL="508000" lvl="1" indent="-508000"/>
            <a:r>
              <a:rPr altLang="en-US" dirty="0" smtClean="0"/>
              <a:t>Nondisjunction of the same chromosome in both sperm and egg</a:t>
            </a:r>
          </a:p>
          <a:p>
            <a:pPr marL="508000" lvl="1" indent="-508000"/>
            <a:r>
              <a:rPr altLang="en-US" dirty="0" smtClean="0"/>
              <a:t>Trisomy followed by chromosome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Uniparental Disomy </a:t>
            </a:r>
            <a:r>
              <a:rPr lang="en-US" altLang="en-US" dirty="0" smtClean="0"/>
              <a:t>(UPD) (2 of 2)</a:t>
            </a:r>
            <a:endParaRPr lang="en-US" dirty="0"/>
          </a:p>
        </p:txBody>
      </p:sp>
      <p:pic>
        <p:nvPicPr>
          <p:cNvPr id="6" name="Picture 2" descr="Inheriting two chromosomes or chromosome segments from one parent is called uniparental disomy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1472875"/>
            <a:ext cx="4572000" cy="4927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Portrait of a Chromosome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altLang="en-US" b="1" dirty="0" smtClean="0"/>
              <a:t>Heterochromatin</a:t>
            </a:r>
            <a:r>
              <a:rPr altLang="en-US" dirty="0" smtClean="0"/>
              <a:t> is darkly staining.</a:t>
            </a:r>
          </a:p>
          <a:p>
            <a:pPr marL="508000" lvl="1" indent="-508000"/>
            <a:r>
              <a:rPr altLang="en-US" dirty="0" smtClean="0"/>
              <a:t>Consists mostly of repetitive DNA</a:t>
            </a:r>
          </a:p>
          <a:p>
            <a:pPr>
              <a:buNone/>
            </a:pPr>
            <a:r>
              <a:rPr altLang="en-US" b="1" dirty="0" err="1" smtClean="0"/>
              <a:t>Euchromatin</a:t>
            </a:r>
            <a:r>
              <a:rPr altLang="en-US" dirty="0" smtClean="0"/>
              <a:t> is lighter-staining.</a:t>
            </a:r>
          </a:p>
          <a:p>
            <a:pPr marL="508000" lvl="1" indent="-508000"/>
            <a:r>
              <a:rPr altLang="en-US" dirty="0" smtClean="0"/>
              <a:t>Contains most protein-encoding genes</a:t>
            </a:r>
          </a:p>
          <a:p>
            <a:pPr marL="0" indent="0">
              <a:buNone/>
            </a:pPr>
            <a:r>
              <a:rPr altLang="en-US" b="1" dirty="0" smtClean="0"/>
              <a:t>Telomeres</a:t>
            </a:r>
            <a:r>
              <a:rPr altLang="en-US" dirty="0" smtClean="0"/>
              <a:t> are chromosome tips composed of many repeats of TTAGGG.</a:t>
            </a:r>
          </a:p>
          <a:p>
            <a:pPr marL="508000" lvl="1" indent="-508000"/>
            <a:r>
              <a:rPr altLang="en-US" dirty="0" smtClean="0"/>
              <a:t>Shorten with each cell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Centromeres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Largest constriction of the chromosome and where spindle fibers attach</a:t>
            </a:r>
          </a:p>
          <a:p>
            <a:pPr marL="0" indent="0">
              <a:buNone/>
            </a:pPr>
            <a:r>
              <a:rPr altLang="en-US" dirty="0" smtClean="0"/>
              <a:t>Bases that form the centromere are repeats of a 171-base DNA sequence </a:t>
            </a:r>
          </a:p>
          <a:p>
            <a:pPr>
              <a:buNone/>
            </a:pPr>
            <a:r>
              <a:rPr altLang="en-US" dirty="0" smtClean="0"/>
              <a:t>Replicated at the end of S phase</a:t>
            </a:r>
          </a:p>
          <a:p>
            <a:pPr marL="508000" lvl="1" indent="-508000"/>
            <a:r>
              <a:rPr altLang="en-US" dirty="0" smtClean="0"/>
              <a:t>Facilitated by </a:t>
            </a:r>
            <a:r>
              <a:rPr altLang="en-US" b="1" dirty="0" smtClean="0"/>
              <a:t>centromere protein A</a:t>
            </a:r>
          </a:p>
          <a:p>
            <a:pPr>
              <a:buNone/>
            </a:pPr>
            <a:r>
              <a:rPr altLang="en-US" b="1" dirty="0" smtClean="0"/>
              <a:t>CENP-A </a:t>
            </a:r>
            <a:r>
              <a:rPr altLang="en-US" dirty="0" smtClean="0"/>
              <a:t>is passed to next generation</a:t>
            </a:r>
          </a:p>
          <a:p>
            <a:pPr marL="508000" lvl="1" indent="-508000"/>
            <a:r>
              <a:rPr altLang="en-US" dirty="0" smtClean="0"/>
              <a:t>Example of an epigenetic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Subtelomeres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altLang="en-US" dirty="0" smtClean="0"/>
              <a:t>Chromosome region between the centromere and telomeres </a:t>
            </a:r>
          </a:p>
          <a:p>
            <a:pPr>
              <a:buNone/>
            </a:pPr>
            <a:r>
              <a:rPr altLang="en-US" dirty="0" smtClean="0"/>
              <a:t>Consists of 8000 to 300,000 bases</a:t>
            </a:r>
          </a:p>
          <a:p>
            <a:pPr marL="0" indent="0">
              <a:buNone/>
            </a:pPr>
            <a:r>
              <a:rPr altLang="en-US" dirty="0" smtClean="0"/>
              <a:t>Near telomere the repeats are similar to the telomere sequence </a:t>
            </a:r>
          </a:p>
          <a:p>
            <a:pPr>
              <a:buNone/>
            </a:pPr>
            <a:r>
              <a:rPr altLang="en-US" dirty="0" smtClean="0"/>
              <a:t>Contains at least 500 protein-encoding genes</a:t>
            </a:r>
          </a:p>
          <a:p>
            <a:pPr marL="508000" lvl="1" indent="-508000"/>
            <a:r>
              <a:rPr altLang="en-US" dirty="0" smtClean="0"/>
              <a:t>About 50% are </a:t>
            </a:r>
            <a:r>
              <a:rPr altLang="en-US" dirty="0" err="1" smtClean="0"/>
              <a:t>multigene</a:t>
            </a:r>
            <a:r>
              <a:rPr altLang="en-US" dirty="0" smtClean="0"/>
              <a:t> families that include </a:t>
            </a:r>
            <a:r>
              <a:rPr altLang="en-US" dirty="0" err="1" smtClean="0"/>
              <a:t>pseudogenes</a:t>
            </a:r>
            <a:endParaRPr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2613</Words>
  <Application>Microsoft Office PowerPoint</Application>
  <PresentationFormat>On-screen Show (4:3)</PresentationFormat>
  <Paragraphs>462</Paragraphs>
  <Slides>68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Human Genetics Concepts and Applications</vt:lpstr>
      <vt:lpstr>Learning Outcomes (1 of 2)</vt:lpstr>
      <vt:lpstr>Learning Outcomes (2 of 2)</vt:lpstr>
      <vt:lpstr>Cytogenetics</vt:lpstr>
      <vt:lpstr>Chromosome</vt:lpstr>
      <vt:lpstr>Portrait of a Chromosome (1 of 2) </vt:lpstr>
      <vt:lpstr>Portrait of a Chromosome (2 of 2)</vt:lpstr>
      <vt:lpstr>Centromeres</vt:lpstr>
      <vt:lpstr>Subtelomeres (1 of 2)</vt:lpstr>
      <vt:lpstr>Subtelomeres (2 of 2)</vt:lpstr>
      <vt:lpstr>Karyotype (1 of 3)</vt:lpstr>
      <vt:lpstr>Karyotype (2 of 3)</vt:lpstr>
      <vt:lpstr>Karyotype (3 of 3)</vt:lpstr>
      <vt:lpstr>Centromere Positions</vt:lpstr>
      <vt:lpstr>Visualizing Chromosomes</vt:lpstr>
      <vt:lpstr>Amniocentesis (1 of 2)</vt:lpstr>
      <vt:lpstr>Amniocentesis (2 of 2)</vt:lpstr>
      <vt:lpstr>Chorionic Villus Sampling</vt:lpstr>
      <vt:lpstr>The Maternal Age Effect</vt:lpstr>
      <vt:lpstr>Viewing Chromosomes (1 of 2)</vt:lpstr>
      <vt:lpstr>Viewing Chromosomes (2 of 2)</vt:lpstr>
      <vt:lpstr>Staining Chromosomes</vt:lpstr>
      <vt:lpstr>FISH</vt:lpstr>
      <vt:lpstr>Table 13.1 Chromosomal Shorthand</vt:lpstr>
      <vt:lpstr>Ideogram</vt:lpstr>
      <vt:lpstr>Chromosome Abnormalities (1 of 2)</vt:lpstr>
      <vt:lpstr>Chromosome Abnormalities (2 of 2)</vt:lpstr>
      <vt:lpstr>Indirect Detection of Extra Chromosomes</vt:lpstr>
      <vt:lpstr>Table 13.2 Maternal Serum Markers for Trisomy 21</vt:lpstr>
      <vt:lpstr>Cell-Free DNA Testing (1 of 2) </vt:lpstr>
      <vt:lpstr>Cell-Free DNA Testing (2 of 2)</vt:lpstr>
      <vt:lpstr>Polyploidy</vt:lpstr>
      <vt:lpstr>Triploidy</vt:lpstr>
      <vt:lpstr>Aneuploidy (1 of 2)</vt:lpstr>
      <vt:lpstr>Aneuploidy (2 of 2)</vt:lpstr>
      <vt:lpstr>Nondisjunction</vt:lpstr>
      <vt:lpstr>Nondisjunction at Meiosis I</vt:lpstr>
      <vt:lpstr>Nondisjunction at Meiosis II</vt:lpstr>
      <vt:lpstr>Trisomies</vt:lpstr>
      <vt:lpstr>Trisomy 21</vt:lpstr>
      <vt:lpstr>Trisomy 18</vt:lpstr>
      <vt:lpstr>Trisomy 13</vt:lpstr>
      <vt:lpstr>Table 13.5 How Nondisjunction Leads to Sex Chromosome Aneuploids</vt:lpstr>
      <vt:lpstr>Turner (XO) Syndrome</vt:lpstr>
      <vt:lpstr>Triplo-X Syndrome</vt:lpstr>
      <vt:lpstr>Klinefelter (XXY) Syndrome</vt:lpstr>
      <vt:lpstr>XXYY Syndrome</vt:lpstr>
      <vt:lpstr>Jacobs (XYY) Syndrome</vt:lpstr>
      <vt:lpstr>Chromosome Structural Abnormalities</vt:lpstr>
      <vt:lpstr>Deletions</vt:lpstr>
      <vt:lpstr>Duplications</vt:lpstr>
      <vt:lpstr>Duplications in Chromosome 15 </vt:lpstr>
      <vt:lpstr>Translocations</vt:lpstr>
      <vt:lpstr>Robertsonian Translocations</vt:lpstr>
      <vt:lpstr>Translocation Down Syndrome</vt:lpstr>
      <vt:lpstr>A Robertsonian Translocation</vt:lpstr>
      <vt:lpstr>Reciprocal Translocations (1 of 2)</vt:lpstr>
      <vt:lpstr>Reciprocal Translocations (2 of 2)</vt:lpstr>
      <vt:lpstr>Inversions</vt:lpstr>
      <vt:lpstr>Paracentric Inversion</vt:lpstr>
      <vt:lpstr>Pericentric Inversion</vt:lpstr>
      <vt:lpstr>Isochromosomes</vt:lpstr>
      <vt:lpstr>Ring Chromosomes</vt:lpstr>
      <vt:lpstr>Table 13.6 Ring Chromosome Syndromes</vt:lpstr>
      <vt:lpstr>Causes of Chromosome Aberrations</vt:lpstr>
      <vt:lpstr>Uniparental Disomy (UPD) (1 of 2)</vt:lpstr>
      <vt:lpstr>Uniparental Disomy (UPD) (2 of 2)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Chromosomes</dc:title>
  <dc:creator>Lewis</dc:creator>
  <cp:lastModifiedBy>Administrator</cp:lastModifiedBy>
  <cp:revision>405</cp:revision>
  <dcterms:created xsi:type="dcterms:W3CDTF">2017-03-16T02:07:36Z</dcterms:created>
  <dcterms:modified xsi:type="dcterms:W3CDTF">2018-03-06T16:14:43Z</dcterms:modified>
</cp:coreProperties>
</file>