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65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332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3" r:id="rId57"/>
    <p:sldId id="324" r:id="rId58"/>
    <p:sldId id="333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26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1534" autoAdjust="0"/>
  </p:normalViewPr>
  <p:slideViewPr>
    <p:cSldViewPr>
      <p:cViewPr varScale="1">
        <p:scale>
          <a:sx n="109" d="100"/>
          <a:sy n="109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r>
              <a:rPr lang="en-US" baseline="0" dirty="0" smtClean="0"/>
              <a:t> © McGraw-Hill Education. Permission required for reproduction or display.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</a:t>
            </a:r>
            <a:r>
              <a:rPr lang="en-US" baseline="0" dirty="0" smtClean="0"/>
              <a:t> © McGraw-Hill Education. Permission required for reproduction or display.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</a:t>
            </a:r>
            <a:r>
              <a:rPr lang="en-US" baseline="0" dirty="0" smtClean="0"/>
              <a:t> © McGraw-Hill Education. Permission required for reproduction or display.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5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</a:t>
            </a:r>
            <a:r>
              <a:rPr lang="en-US" baseline="0" dirty="0" smtClean="0"/>
              <a:t> © McGraw-Hill Education. Permission required for reproduction or display.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6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None/>
              <a:defRPr/>
            </a:pPr>
            <a:r>
              <a:rPr lang="en-US" sz="4000" b="1" dirty="0" smtClean="0"/>
              <a:t>Chapter 12</a:t>
            </a:r>
            <a:endParaRPr lang="en-US" sz="4000" b="1" dirty="0"/>
          </a:p>
          <a:p>
            <a:pPr marL="0" indent="0">
              <a:buFont typeface="Calibri" pitchFamily="34" charset="0"/>
              <a:buNone/>
              <a:defRPr/>
            </a:pPr>
            <a:r>
              <a:rPr lang="en-US" sz="3600" dirty="0"/>
              <a:t>Gene Mutation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31847"/>
            <a:ext cx="8835736" cy="1011153"/>
          </a:xfrm>
        </p:spPr>
        <p:txBody>
          <a:bodyPr/>
          <a:lstStyle/>
          <a:p>
            <a:r>
              <a:rPr lang="en-US" dirty="0" smtClean="0"/>
              <a:t>Somatic </a:t>
            </a:r>
            <a:r>
              <a:rPr lang="en-US" dirty="0" err="1" smtClean="0"/>
              <a:t>Mosaicism</a:t>
            </a:r>
            <a:r>
              <a:rPr lang="en-US" dirty="0" smtClean="0"/>
              <a:t> (3 of 3)</a:t>
            </a:r>
            <a:endParaRPr lang="en-US" dirty="0"/>
          </a:p>
        </p:txBody>
      </p:sp>
      <p:pic>
        <p:nvPicPr>
          <p:cNvPr id="3" name="Picture 2" descr="This individual has Proteus syndrome. Only some of his cells have the mutation causing enlarged hands and finger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859" y="1371600"/>
            <a:ext cx="3186282" cy="4549456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831273" y="6096000"/>
            <a:ext cx="7481455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b: Courtesy of The Proteus Syndrome Foundation, UK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742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Mutations Alter Proteins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Identifying how a mutation causes symptoms has clinical applications</a:t>
            </a:r>
          </a:p>
          <a:p>
            <a:pPr marL="0" indent="0">
              <a:buNone/>
            </a:pPr>
            <a:r>
              <a:rPr lang="en-US" altLang="en-US" dirty="0"/>
              <a:t>Examples of mutations that cause disease:</a:t>
            </a:r>
          </a:p>
          <a:p>
            <a:pPr marL="465138" lvl="1" indent="-465138"/>
            <a:r>
              <a:rPr lang="en-US" altLang="en-US" dirty="0"/>
              <a:t>Beta globin gene</a:t>
            </a:r>
          </a:p>
          <a:p>
            <a:pPr marL="465138" lvl="1" indent="-465138"/>
            <a:r>
              <a:rPr lang="en-US" altLang="en-US" dirty="0"/>
              <a:t>Collagen </a:t>
            </a:r>
            <a:r>
              <a:rPr lang="en-US" altLang="en-US" dirty="0" smtClean="0"/>
              <a:t>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1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Sickle Cell Anemia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Results from a single DNA base change in the </a:t>
            </a:r>
            <a:r>
              <a:rPr lang="el-GR" altLang="en-US" sz="2400" dirty="0" smtClean="0"/>
              <a:t>β</a:t>
            </a:r>
            <a:r>
              <a:rPr lang="en-US" altLang="en-US" sz="2400" dirty="0" smtClean="0"/>
              <a:t>-globin </a:t>
            </a:r>
            <a:r>
              <a:rPr lang="en-US" altLang="en-US" sz="2400" dirty="0"/>
              <a:t>gene, which replaces glutamic </a:t>
            </a:r>
            <a:r>
              <a:rPr lang="en-US" altLang="en-US" sz="2400" dirty="0" smtClean="0"/>
              <a:t>acid (6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position) with </a:t>
            </a:r>
            <a:r>
              <a:rPr lang="en-US" altLang="en-US" sz="2400" dirty="0" err="1"/>
              <a:t>valine</a:t>
            </a: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First inherited illness linked to a molecular abnormality</a:t>
            </a:r>
          </a:p>
          <a:p>
            <a:pPr marL="0" indent="0">
              <a:buNone/>
            </a:pPr>
            <a:r>
              <a:rPr lang="en-US" altLang="en-US" sz="2400" dirty="0"/>
              <a:t>Result is great pain in the blocked body parts, particularly the hands, feet, and </a:t>
            </a:r>
            <a:r>
              <a:rPr lang="en-US" altLang="en-US" sz="2400" dirty="0" smtClean="0"/>
              <a:t>intestines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069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5864" y="131847"/>
            <a:ext cx="8835736" cy="1163553"/>
          </a:xfrm>
        </p:spPr>
        <p:txBody>
          <a:bodyPr/>
          <a:lstStyle/>
          <a:p>
            <a:r>
              <a:rPr lang="en-US" dirty="0"/>
              <a:t>Sickle Cell Disease</a:t>
            </a:r>
          </a:p>
        </p:txBody>
      </p:sp>
      <p:pic>
        <p:nvPicPr>
          <p:cNvPr id="4" name="Picture 1" descr="Sickle cell disease results from a single DNA base change in the globin protein of hemoglobin; valine substitutes for glutamic acid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1777" y="1169908"/>
            <a:ext cx="4880446" cy="51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94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Thalassemia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Caused by another beta hemoglobin mutation</a:t>
            </a:r>
          </a:p>
          <a:p>
            <a:pPr marL="0" indent="0">
              <a:buNone/>
            </a:pPr>
            <a:r>
              <a:rPr lang="en-US" altLang="en-US" sz="2400" dirty="0"/>
              <a:t>Too few beta globin chains</a:t>
            </a:r>
          </a:p>
          <a:p>
            <a:pPr marL="0" indent="0">
              <a:buNone/>
            </a:pPr>
            <a:r>
              <a:rPr lang="en-US" altLang="en-US" sz="2400" dirty="0"/>
              <a:t>Excess of alpha globin prevents formation of hemoglobin molecules</a:t>
            </a:r>
          </a:p>
          <a:p>
            <a:pPr marL="0" indent="0">
              <a:buNone/>
            </a:pPr>
            <a:r>
              <a:rPr lang="en-US" altLang="en-US" sz="2400" dirty="0"/>
              <a:t>Liberated iron slowly damages heart, liver, and endocrine glands</a:t>
            </a:r>
          </a:p>
          <a:p>
            <a:pPr marL="0" indent="0">
              <a:buNone/>
            </a:pPr>
            <a:r>
              <a:rPr lang="en-US" altLang="en-US" sz="2400" dirty="0"/>
              <a:t>Thalassemia minor </a:t>
            </a:r>
            <a:r>
              <a:rPr lang="en-US" altLang="en-US" sz="2400" dirty="0" smtClean="0"/>
              <a:t>(heterozygous</a:t>
            </a:r>
            <a:r>
              <a:rPr lang="en-US" altLang="en-US" sz="2400" dirty="0"/>
              <a:t>)</a:t>
            </a:r>
          </a:p>
          <a:p>
            <a:pPr marL="0" indent="0">
              <a:buNone/>
            </a:pPr>
            <a:r>
              <a:rPr lang="en-US" altLang="en-US" sz="2400" dirty="0"/>
              <a:t>Thalassemia major (homozygous for mutation and more severe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233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Collagen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57300"/>
            <a:ext cx="81534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 major component of connective tissue</a:t>
            </a:r>
          </a:p>
          <a:p>
            <a:pPr marL="465138" lvl="1" indent="-465138"/>
            <a:r>
              <a:rPr lang="en-US" altLang="en-US" dirty="0"/>
              <a:t>Bone, cartilage, skin, ligament, tendon, and tooth dentin</a:t>
            </a:r>
          </a:p>
          <a:p>
            <a:pPr marL="0" indent="0">
              <a:buNone/>
            </a:pPr>
            <a:r>
              <a:rPr lang="en-US" altLang="en-US" dirty="0"/>
              <a:t>More than 35 collagen genes encode more than 20 types of collagen molecules</a:t>
            </a:r>
          </a:p>
          <a:p>
            <a:pPr marL="0" indent="0">
              <a:buNone/>
            </a:pPr>
            <a:r>
              <a:rPr lang="en-US" altLang="en-US" dirty="0"/>
              <a:t>Mutations in these genes lead to a variety of medical </a:t>
            </a:r>
            <a:r>
              <a:rPr lang="en-US" altLang="en-US" dirty="0" smtClean="0"/>
              <a:t>problems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080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Collagen Disorders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153400" cy="5715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Table 12.1 Some Collagen Disorders</a:t>
            </a:r>
            <a:endParaRPr 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55861"/>
              </p:ext>
            </p:extLst>
          </p:nvPr>
        </p:nvGraphicFramePr>
        <p:xfrm>
          <a:off x="537337" y="1920240"/>
          <a:ext cx="8073263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463"/>
                <a:gridCol w="4419600"/>
                <a:gridCol w="1981200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Disorder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Mutations (Genotype)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Signs and Symptoms (Phenotype)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410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Alport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Mutations in any of three genes (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COL4A3, COL4A4, COL4A5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 affect type IV collagen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which disrupts tissue boundaries.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Deafness and inflamed kidneys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Chondrodysplasia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Deletion, insertion,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or missense mutation replaces </a:t>
                      </a:r>
                      <a:r>
                        <a:rPr lang="en-US" sz="12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Gly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with bulky amino acids in </a:t>
                      </a:r>
                      <a:r>
                        <a:rPr lang="en-US" sz="1200" i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COL2A1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type II collagen gene.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Stunted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growth, deformed joints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Dystropic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epidermolysis bullosa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Mutation in 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COL7A1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gene that encodes type VII collagen breaks down fibrils that attach epidermis to dermis.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Skin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blisters upon any touch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Ehlers-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Danlos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Diverse mutations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at least a dozen genes affect collagens or the molecules to which they bind.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Stretchy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easily scarred skin, lax joints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Osteoarthritis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Missense mutation in </a:t>
                      </a:r>
                      <a:r>
                        <a:rPr lang="el-GR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α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 collagen gene (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COL1A1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 substitutes Cys for Arg.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Painful joints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Osteogenesis imperfecta type I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Inactivation of </a:t>
                      </a:r>
                      <a:r>
                        <a:rPr lang="el-GR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α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collagen gene (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COL1A1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or </a:t>
                      </a:r>
                      <a:r>
                        <a:rPr lang="en-US" sz="1200" i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COL1A2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reduces number of collagen triple helices by 50%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Easily broken bones; blue eye whites; deafness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410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Stickler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Nonsense mutations in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type II procollagen gene (</a:t>
                      </a:r>
                      <a:r>
                        <a:rPr lang="en-US" sz="1200" i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COL2A1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or </a:t>
                      </a:r>
                      <a:r>
                        <a:rPr lang="en-US" sz="1200" i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COL11A1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 reduce number of collagen molecules.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Joint pain, degeneration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of  vitreous gel and retina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55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Collagen </a:t>
            </a:r>
            <a:r>
              <a:rPr lang="en-US" altLang="en-US" dirty="0"/>
              <a:t>Has a Precise </a:t>
            </a:r>
            <a:r>
              <a:rPr lang="en-US" altLang="en-US" dirty="0" smtClean="0"/>
              <a:t>Structure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dirty="0"/>
              <a:t>Longer precursor, procollagen is trimmed to form collagen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2" name="Picture 1" descr="Collagen has a very precise conformation. A collagen molecule is initially made as procollagen and after specific cleavages it becomes collagen. 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42" y="2362200"/>
            <a:ext cx="7901979" cy="2454823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51054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Science Photo Library RF/Getty Images RF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323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03909"/>
            <a:ext cx="8835736" cy="10390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Ehlers-</a:t>
            </a:r>
            <a:r>
              <a:rPr lang="en-US" altLang="en-US" dirty="0" err="1"/>
              <a:t>Danlos</a:t>
            </a:r>
            <a:r>
              <a:rPr lang="en-US" altLang="en-US" dirty="0"/>
              <a:t> Syndrome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8382000" cy="15240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sz="2400" dirty="0"/>
              <a:t>A mutation prevents procollagen chains from being cut.</a:t>
            </a:r>
          </a:p>
          <a:p>
            <a:pPr marL="0" indent="0">
              <a:buSzPct val="50000"/>
              <a:buNone/>
            </a:pPr>
            <a:r>
              <a:rPr lang="en-US" altLang="en-US" sz="2400" dirty="0"/>
              <a:t>Collagen molecules cannot assemble, and so skin becomes stretchy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2" name="Picture 1" descr="Ehlers-Danlos syndrome type 1 causes very extensible joints and stretchy skin, due to inability of collagen molecules to assemble properly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68" y="3127124"/>
            <a:ext cx="4259062" cy="2816476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457200" y="6096000"/>
            <a:ext cx="8229600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</a:t>
            </a:r>
            <a:r>
              <a:rPr lang="en-US" sz="1400" dirty="0" err="1" smtClean="0"/>
              <a:t>Biophoto</a:t>
            </a:r>
            <a:r>
              <a:rPr lang="en-US" sz="1400" dirty="0" smtClean="0"/>
              <a:t> Associates/Science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301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Table 12.2 How </a:t>
            </a:r>
            <a:r>
              <a:rPr lang="en-US" altLang="en-US" dirty="0"/>
              <a:t>Mutations Cause </a:t>
            </a:r>
            <a:r>
              <a:rPr lang="en-US" altLang="en-US" dirty="0" smtClean="0"/>
              <a:t>Disease (1 of 2)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65935"/>
              </p:ext>
            </p:extLst>
          </p:nvPr>
        </p:nvGraphicFramePr>
        <p:xfrm>
          <a:off x="417765" y="1524000"/>
          <a:ext cx="8269035" cy="4190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235"/>
                <a:gridCol w="1524000"/>
                <a:gridCol w="2895600"/>
                <a:gridCol w="1981200"/>
              </a:tblGrid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Disease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Protein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Mutations (Genotype)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Signs and Symptoms (Phenotype)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3171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Cystic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fibrosis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Cystic fibrosis transmembrane regulator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(CFTR)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Missing amino acid or other variant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alters conformation of chloride channels in certain epithelial cell plasma membranes. Water enters cells, drying out secretions.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Frequent lung infection,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pancreatic insufficiency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077686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Duchenne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muscular dystrophy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Dystrophin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Deletion eliminates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dystrophin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which normally binds inner face of muscle cell to plasma membrane. Muscles weaken.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Gradual loss of muscle function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Familial hypercholesterolemia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LDL receptor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Deficient LDL receptors cause cholesterol to accumulate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blood.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High blood cholesterol, early heart disease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Hemophilia B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Factor IX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Absent or deficient clotting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factor causes hard-to-control bleeding.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Slow or absent blood clotting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12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Distinguish between mutation and mutant.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Distinguish between mutation and polymorphism.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Distinguish between </a:t>
            </a:r>
            <a:r>
              <a:rPr lang="en-US" altLang="en-US" sz="2400" dirty="0" err="1"/>
              <a:t>germline</a:t>
            </a:r>
            <a:r>
              <a:rPr lang="en-US" altLang="en-US" sz="2400" dirty="0"/>
              <a:t> and somatic mutations.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Describe mutations in the genes that encode beta globin and collagen.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Provide examples of how mutations in a single gene can cause more than one illness</a:t>
            </a:r>
            <a:r>
              <a:rPr lang="en-US" altLang="en-US" sz="2400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sz="2400" dirty="0"/>
              <a:t>Explain how mutations arise spontaneously and how they may be induced.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en-US" sz="2400" dirty="0"/>
              <a:t>Describe the two types of single-base mutations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14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Table 12.2 How </a:t>
            </a:r>
            <a:r>
              <a:rPr lang="en-US" altLang="en-US" dirty="0"/>
              <a:t>Mutations Cause </a:t>
            </a:r>
            <a:r>
              <a:rPr lang="en-US" altLang="en-US" dirty="0" smtClean="0"/>
              <a:t>Disease (2 of 2)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799187"/>
              </p:ext>
            </p:extLst>
          </p:nvPr>
        </p:nvGraphicFramePr>
        <p:xfrm>
          <a:off x="417765" y="1616393"/>
          <a:ext cx="8269035" cy="3412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235"/>
                <a:gridCol w="2209800"/>
                <a:gridCol w="2590800"/>
                <a:gridCol w="1981200"/>
              </a:tblGrid>
              <a:tr h="631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Disease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Protein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Mutations (Genotype)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Signs and Symptoms (Phenotype)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81676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Huntington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disease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Huntingtin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Extra bases add amino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acids to the protein, which impairs certain transcription factors and proteasomes. 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Uncontrollable movements,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personality changes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747713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Marfan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syndrome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Fibrillin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transforming growth factor </a:t>
                      </a:r>
                      <a:r>
                        <a:rPr lang="el-GR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β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receptor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Deficient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proteins in lenses cause cataracts and in the wall of the aorta cause aneurysm (bursting).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Long limbs,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weakened aorta, spindly fingers, sunken chest, lens dislocation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113585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Neurofibromatosis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type 1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Neurofibromin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Defect in protein that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normally suppresses activity of a gene that causes cell division; leading to abnormal growths. 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Pigmented skin patches and benign tumors of nervous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tissue beneath skin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34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Allelic Disorders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067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Different disease phenotypes caused by mutations in the same gene</a:t>
            </a:r>
          </a:p>
          <a:p>
            <a:pPr marL="0" indent="0">
              <a:buNone/>
            </a:pPr>
            <a:r>
              <a:rPr lang="en-US" altLang="en-US" dirty="0"/>
              <a:t>Result from mutations in different parts of the gene</a:t>
            </a:r>
          </a:p>
          <a:p>
            <a:pPr marL="465138" lvl="1" indent="-465138"/>
            <a:r>
              <a:rPr lang="en-US" altLang="en-US" dirty="0"/>
              <a:t>Be localized (a single base change)</a:t>
            </a:r>
          </a:p>
          <a:p>
            <a:pPr marL="465138" lvl="1" indent="-465138"/>
            <a:r>
              <a:rPr lang="en-US" altLang="en-US" dirty="0"/>
              <a:t>Catastrophic (a missing gene)</a:t>
            </a:r>
          </a:p>
          <a:p>
            <a:pPr marL="465138" lvl="1" indent="-465138"/>
            <a:r>
              <a:rPr lang="en-US" altLang="en-US" dirty="0"/>
              <a:t>Alter the protein in ways that affect its interactions with other </a:t>
            </a:r>
            <a:r>
              <a:rPr lang="en-US" altLang="en-US" dirty="0" smtClean="0"/>
              <a:t>proteins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7763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12.3 Allelic </a:t>
            </a:r>
            <a:r>
              <a:rPr lang="en-US" dirty="0"/>
              <a:t>Diseases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80886"/>
              </p:ext>
            </p:extLst>
          </p:nvPr>
        </p:nvGraphicFramePr>
        <p:xfrm>
          <a:off x="652526" y="1371600"/>
          <a:ext cx="7653274" cy="4786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755"/>
                <a:gridCol w="2552319"/>
                <a:gridCol w="4267200"/>
              </a:tblGrid>
              <a:tr h="3348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Function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Associated Diseases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69191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ATP7A</a:t>
                      </a:r>
                      <a:endParaRPr lang="en-US" sz="14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Copper transport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Menkes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(“kinky hair”)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disease; peripheral neuropathy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34818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DMD</a:t>
                      </a:r>
                      <a:endParaRPr lang="en-US" sz="14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Dystrophin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muscle protein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Duchenne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and Becker muscular dystrophy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037936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FBN1</a:t>
                      </a:r>
                      <a:endParaRPr lang="en-US" sz="14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Encodes fibrillin-1,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which forms tiny fibrils outside cells; a connective tissue protein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Marfan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syndrome;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systemic sclerosis (scleroderma; “stiff skin syndrome”)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34818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FGFR3</a:t>
                      </a:r>
                      <a:endParaRPr lang="en-US" sz="14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Fibroblast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growth factor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Two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types of dwarfism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34818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GBA</a:t>
                      </a:r>
                      <a:endParaRPr lang="en-US" sz="14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Glucocerebrosidase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Gaucher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disease; Parkinson disease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803564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PSEN1</a:t>
                      </a:r>
                      <a:endParaRPr lang="en-US" sz="14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Presenilin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 (enzyme part that trims membrane proteins)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Acne </a:t>
                      </a:r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inversa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 Alzheimer disease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34818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RET</a:t>
                      </a:r>
                      <a:endParaRPr lang="en-US" sz="14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Oncogene (causes cancer)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Multiple endocrine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neoplasia; </a:t>
                      </a:r>
                      <a:r>
                        <a:rPr lang="en-US" sz="14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Hirschsprung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disease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34818"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TRPV4</a:t>
                      </a:r>
                      <a:endParaRPr lang="en-US" sz="1400" i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Calcium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channel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Peripheral neuropathy; spinal muscular atrophy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674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Causes </a:t>
            </a:r>
            <a:r>
              <a:rPr lang="en-US" altLang="en-US" dirty="0"/>
              <a:t>of </a:t>
            </a:r>
            <a:r>
              <a:rPr lang="en-US" altLang="en-US" dirty="0" smtClean="0"/>
              <a:t>Mutations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Mutations may occur spontaneously or by exposure to a chemical or radiation.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An agent that causes a mutation is called a </a:t>
            </a:r>
            <a:r>
              <a:rPr lang="en-US" altLang="en-US" b="1" dirty="0"/>
              <a:t>mutagen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005947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Spontaneous Mutation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i="1" dirty="0"/>
              <a:t>De novo</a:t>
            </a:r>
            <a:r>
              <a:rPr lang="en-US" altLang="en-US" dirty="0"/>
              <a:t> or new mutations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Not caused by exposure to known mutagen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Result from errors in DNA replication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DNA bases have slight chemical </a:t>
            </a:r>
            <a:r>
              <a:rPr lang="en-US" altLang="en-US" dirty="0" smtClean="0"/>
              <a:t>instability</a:t>
            </a:r>
          </a:p>
          <a:p>
            <a:pPr marL="0" indent="0">
              <a:buNone/>
              <a:defRPr/>
            </a:pPr>
            <a:r>
              <a:rPr lang="en-US" altLang="en-US" dirty="0"/>
              <a:t>Exist in alternating forms called </a:t>
            </a:r>
            <a:r>
              <a:rPr lang="en-US" altLang="en-US" b="1" dirty="0" err="1"/>
              <a:t>tautomers</a:t>
            </a:r>
            <a:endParaRPr lang="en-US" altLang="en-US" b="1" dirty="0"/>
          </a:p>
          <a:p>
            <a:pPr marL="0" indent="0">
              <a:buNone/>
              <a:defRPr/>
            </a:pPr>
            <a:r>
              <a:rPr lang="en-US" altLang="en-US" dirty="0"/>
              <a:t>As replication fork encounters unstable </a:t>
            </a:r>
            <a:r>
              <a:rPr lang="en-US" altLang="en-US" dirty="0" err="1"/>
              <a:t>tautomers</a:t>
            </a:r>
            <a:r>
              <a:rPr lang="en-US" altLang="en-US" dirty="0"/>
              <a:t>, </a:t>
            </a:r>
            <a:r>
              <a:rPr lang="en-US" altLang="en-US" dirty="0" err="1"/>
              <a:t>mispairing</a:t>
            </a:r>
            <a:r>
              <a:rPr lang="en-US" altLang="en-US" dirty="0"/>
              <a:t> can </a:t>
            </a:r>
            <a:r>
              <a:rPr lang="en-US" altLang="en-US" dirty="0" smtClean="0"/>
              <a:t>occur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86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 </a:t>
            </a:r>
            <a:r>
              <a:rPr lang="en-US" dirty="0" smtClean="0"/>
              <a:t>Mutation (2 of 2)</a:t>
            </a:r>
            <a:endParaRPr lang="en-US" dirty="0"/>
          </a:p>
        </p:txBody>
      </p:sp>
      <p:pic>
        <p:nvPicPr>
          <p:cNvPr id="4" name="Picture 1" descr="Spontaneous mutations are due to several causes, such as mispairing when the replication machinery encounters a base in the tautomeric form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1219200"/>
            <a:ext cx="3048000" cy="50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44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Spontaneous </a:t>
            </a:r>
            <a:r>
              <a:rPr lang="en-US" altLang="en-US" dirty="0"/>
              <a:t>Mutation </a:t>
            </a:r>
            <a:r>
              <a:rPr lang="en-US" altLang="en-US" dirty="0" smtClean="0"/>
              <a:t>Rate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911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Rate differs between genes.</a:t>
            </a:r>
          </a:p>
          <a:p>
            <a:pPr marL="342900" lvl="1" indent="-342900">
              <a:buSzPct val="100000"/>
            </a:pPr>
            <a:r>
              <a:rPr lang="en-US" altLang="en-US" dirty="0" smtClean="0"/>
              <a:t>Larger </a:t>
            </a:r>
            <a:r>
              <a:rPr lang="en-US" altLang="en-US" dirty="0"/>
              <a:t>genes usually have higher mutation rates.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Each individual has multiple new mutations. 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Mitochondrial genes mutate at a higher rate than nuclear genes because they cannot repair their DNA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4058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Determining </a:t>
            </a:r>
            <a:r>
              <a:rPr lang="en-US" altLang="en-US" dirty="0"/>
              <a:t>Mutation </a:t>
            </a:r>
            <a:r>
              <a:rPr lang="en-US" altLang="en-US" dirty="0" smtClean="0"/>
              <a:t>Rate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09700"/>
            <a:ext cx="8229600" cy="49911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Estimates of spontaneous mutation rate can be derived from observation of new, dominant traits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For autosomal genes, 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Mutation </a:t>
            </a:r>
            <a:r>
              <a:rPr lang="en-US" altLang="en-US" dirty="0"/>
              <a:t>rate = # of new cases/2</a:t>
            </a:r>
            <a:r>
              <a:rPr lang="en-US" altLang="en-US" i="1" dirty="0"/>
              <a:t>X</a:t>
            </a:r>
            <a:r>
              <a:rPr lang="en-US" altLang="en-US" dirty="0"/>
              <a:t>, where </a:t>
            </a:r>
            <a:r>
              <a:rPr lang="en-US" altLang="en-US" i="1" dirty="0"/>
              <a:t>X</a:t>
            </a:r>
            <a:r>
              <a:rPr lang="en-US" altLang="en-US" dirty="0"/>
              <a:t> = # of individuals </a:t>
            </a:r>
            <a:r>
              <a:rPr lang="en-US" altLang="en-US" dirty="0" smtClean="0"/>
              <a:t>examined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251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Mutational </a:t>
            </a:r>
            <a:r>
              <a:rPr lang="en-US" altLang="en-US" dirty="0"/>
              <a:t>Hot </a:t>
            </a:r>
            <a:r>
              <a:rPr lang="en-US" altLang="en-US" dirty="0" smtClean="0"/>
              <a:t>Spots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305800" cy="50673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In some genes, mutations are more likely to occur in regions called hot spots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Short repetitive sequences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Pairing </a:t>
            </a:r>
            <a:r>
              <a:rPr lang="en-US" altLang="en-US" dirty="0"/>
              <a:t>of repeats may interfere with replication or repair enzymes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Palindromes                                               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Often </a:t>
            </a:r>
            <a:r>
              <a:rPr lang="en-US" altLang="en-US" dirty="0"/>
              <a:t>associated with insertions or </a:t>
            </a:r>
            <a:r>
              <a:rPr lang="en-US" altLang="en-US" dirty="0" smtClean="0"/>
              <a:t>deletions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5374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DNA </a:t>
            </a:r>
            <a:r>
              <a:rPr lang="en-US" altLang="en-US" dirty="0"/>
              <a:t>Symmetry Increases the Likelihood of </a:t>
            </a:r>
            <a:r>
              <a:rPr lang="en-US" altLang="en-US" dirty="0" smtClean="0"/>
              <a:t>Mutation</a:t>
            </a:r>
            <a:endParaRPr lang="en-US" dirty="0"/>
          </a:p>
        </p:txBody>
      </p:sp>
      <p:pic>
        <p:nvPicPr>
          <p:cNvPr id="4" name="Picture 1" descr="DNA symmetry may increase the likelihood of a mutation. Mutations more likely occur in regions called hot spots, where sequences are repetitive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1295400"/>
            <a:ext cx="3429000" cy="513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7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Outcomes </a:t>
            </a:r>
            <a:r>
              <a:rPr lang="en-IN" altLang="en-US" dirty="0" smtClean="0"/>
              <a:t>(2 </a:t>
            </a:r>
            <a:r>
              <a:rPr lang="en-IN" altLang="en-US" dirty="0"/>
              <a:t>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82000" cy="4953000"/>
          </a:xfrm>
        </p:spPr>
        <p:txBody>
          <a:bodyPr/>
          <a:lstStyle/>
          <a:p>
            <a:pPr marL="623888" indent="-623888">
              <a:buFont typeface="+mj-lt"/>
              <a:buAutoNum type="arabicPeriod" startAt="8"/>
            </a:pPr>
            <a:r>
              <a:rPr lang="en-US" altLang="en-US" sz="2400" dirty="0" smtClean="0"/>
              <a:t>Explain </a:t>
            </a:r>
            <a:r>
              <a:rPr lang="en-US" altLang="en-US" sz="2400" dirty="0"/>
              <a:t>the consequences of a splice-site mutation.</a:t>
            </a:r>
          </a:p>
          <a:p>
            <a:pPr marL="623888" indent="-623888">
              <a:buFont typeface="+mj-lt"/>
              <a:buAutoNum type="arabicPeriod" startAt="8"/>
            </a:pPr>
            <a:r>
              <a:rPr lang="en-US" altLang="en-US" sz="2400" dirty="0"/>
              <a:t>Discuss mutations that add, remove, or move DNA nucleotides.</a:t>
            </a:r>
          </a:p>
          <a:p>
            <a:pPr marL="623888" indent="-623888">
              <a:buFont typeface="+mj-lt"/>
              <a:buAutoNum type="arabicPeriod" startAt="8"/>
            </a:pPr>
            <a:r>
              <a:rPr lang="en-US" altLang="en-US" sz="2400" dirty="0"/>
              <a:t>Describe how </a:t>
            </a:r>
            <a:r>
              <a:rPr lang="en-US" altLang="en-US" sz="2400" dirty="0" err="1"/>
              <a:t>pseudogenes</a:t>
            </a:r>
            <a:r>
              <a:rPr lang="en-US" altLang="en-US" sz="2400" dirty="0"/>
              <a:t> and transposons can cause mutations. </a:t>
            </a:r>
            <a:endParaRPr lang="en-US" altLang="en-US" sz="2400" dirty="0" smtClean="0"/>
          </a:p>
          <a:p>
            <a:pPr marL="623888" indent="-623888">
              <a:buFont typeface="+mj-lt"/>
              <a:buAutoNum type="arabicPeriod" startAt="8"/>
            </a:pPr>
            <a:r>
              <a:rPr lang="en-US" altLang="en-US" sz="2400" dirty="0"/>
              <a:t>Give examples of how the location of a mutation in a gene affects the phenotype.</a:t>
            </a:r>
          </a:p>
          <a:p>
            <a:pPr marL="623888" indent="-623888">
              <a:buFont typeface="+mj-lt"/>
              <a:buAutoNum type="arabicPeriod" startAt="8"/>
            </a:pPr>
            <a:r>
              <a:rPr lang="en-US" altLang="en-US" sz="2400" dirty="0"/>
              <a:t>Describe a conditional mutation.</a:t>
            </a:r>
          </a:p>
          <a:p>
            <a:pPr marL="623888" indent="-623888">
              <a:buFont typeface="+mj-lt"/>
              <a:buAutoNum type="arabicPeriod" startAt="8"/>
            </a:pPr>
            <a:r>
              <a:rPr lang="en-US" altLang="en-US" sz="2400" dirty="0"/>
              <a:t>List the types of damage that DNA repair mechanisms fix.</a:t>
            </a:r>
          </a:p>
          <a:p>
            <a:pPr marL="623888" indent="-623888">
              <a:buFont typeface="+mj-lt"/>
              <a:buAutoNum type="arabicPeriod" startAt="8"/>
            </a:pPr>
            <a:r>
              <a:rPr lang="en-US" altLang="en-US" sz="2400" dirty="0"/>
              <a:t>Describe the types of DNA repair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4702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Gene Duplication and </a:t>
            </a:r>
            <a:r>
              <a:rPr lang="en-US" altLang="en-US" dirty="0" smtClean="0"/>
              <a:t>Deletion</a:t>
            </a:r>
            <a:endParaRPr lang="en-US" dirty="0"/>
          </a:p>
        </p:txBody>
      </p:sp>
      <p:pic>
        <p:nvPicPr>
          <p:cNvPr id="4" name="Picture 1" descr="Gene duplication and deletion can occur during meiosis when there is a misalignment of chromosomes during crossing over.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6013" y="1071567"/>
            <a:ext cx="2999987" cy="540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75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Induced Mutations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51435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Caused by </a:t>
            </a:r>
            <a:r>
              <a:rPr lang="en-US" altLang="en-US" b="1" dirty="0"/>
              <a:t>mutagens</a:t>
            </a:r>
            <a:r>
              <a:rPr lang="en-US" altLang="en-US" dirty="0"/>
              <a:t>, many are also </a:t>
            </a:r>
            <a:r>
              <a:rPr lang="en-US" altLang="en-US" b="1" dirty="0"/>
              <a:t>carcinogens</a:t>
            </a:r>
            <a:r>
              <a:rPr lang="en-US" altLang="en-US" dirty="0"/>
              <a:t> and cause cancer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Examples: 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Alkylating </a:t>
            </a:r>
            <a:r>
              <a:rPr lang="en-US" altLang="en-US" dirty="0"/>
              <a:t>agents—Remove a base</a:t>
            </a:r>
          </a:p>
          <a:p>
            <a:pPr marL="465138" lvl="1" indent="-465138">
              <a:buSzPct val="100000"/>
            </a:pPr>
            <a:r>
              <a:rPr lang="en-US" altLang="en-US" dirty="0" err="1" smtClean="0"/>
              <a:t>Acridine</a:t>
            </a:r>
            <a:r>
              <a:rPr lang="en-US" altLang="en-US" dirty="0" smtClean="0"/>
              <a:t> </a:t>
            </a:r>
            <a:r>
              <a:rPr lang="en-US" altLang="en-US" dirty="0"/>
              <a:t>dyes—Add or remove base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X </a:t>
            </a:r>
            <a:r>
              <a:rPr lang="en-US" altLang="en-US" dirty="0"/>
              <a:t>rays—Break chromosomes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UV </a:t>
            </a:r>
            <a:r>
              <a:rPr lang="en-US" altLang="en-US" dirty="0"/>
              <a:t>radiation—Creates thymine dimers</a:t>
            </a:r>
            <a:endParaRPr lang="en-US" altLang="en-US" sz="2000" dirty="0"/>
          </a:p>
          <a:p>
            <a:pPr marL="0" indent="0">
              <a:buSzPct val="50000"/>
              <a:buNone/>
            </a:pPr>
            <a:r>
              <a:rPr lang="en-US" altLang="en-US" dirty="0"/>
              <a:t>Site-directed mutagenesis—Changes a gene in a desired </a:t>
            </a:r>
            <a:r>
              <a:rPr lang="en-US" altLang="en-US" dirty="0" smtClean="0"/>
              <a:t>way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6322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Ames Test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911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An </a:t>
            </a:r>
            <a:r>
              <a:rPr lang="en-US" altLang="en-US" i="1" dirty="0"/>
              <a:t>in vitro</a:t>
            </a:r>
            <a:r>
              <a:rPr lang="en-US" altLang="en-US" dirty="0"/>
              <a:t> test of the mutagenicity of a substance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One version uses </a:t>
            </a:r>
            <a:r>
              <a:rPr lang="en-US" altLang="en-US" i="1" dirty="0"/>
              <a:t>Salmonella</a:t>
            </a:r>
            <a:r>
              <a:rPr lang="en-US" altLang="en-US" dirty="0"/>
              <a:t> bacteria with mutation in gene for </a:t>
            </a:r>
            <a:r>
              <a:rPr lang="en-US" altLang="en-US" dirty="0" err="1"/>
              <a:t>histidine</a:t>
            </a:r>
            <a:r>
              <a:rPr lang="en-US" altLang="en-US" dirty="0"/>
              <a:t> 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Bacteria </a:t>
            </a:r>
            <a:r>
              <a:rPr lang="en-US" altLang="en-US" dirty="0"/>
              <a:t>are exposed to test substance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Growth </a:t>
            </a:r>
            <a:r>
              <a:rPr lang="en-US" altLang="en-US" dirty="0"/>
              <a:t>on media without </a:t>
            </a:r>
            <a:r>
              <a:rPr lang="en-US" altLang="en-US" dirty="0" err="1"/>
              <a:t>histidine</a:t>
            </a:r>
            <a:r>
              <a:rPr lang="en-US" altLang="en-US" dirty="0"/>
              <a:t> is recorded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Bacteria </a:t>
            </a:r>
            <a:r>
              <a:rPr lang="en-US" altLang="en-US" dirty="0"/>
              <a:t>only grow if mutations have </a:t>
            </a:r>
            <a:r>
              <a:rPr lang="en-US" altLang="en-US" dirty="0" smtClean="0"/>
              <a:t>occurred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8890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Exposure </a:t>
            </a:r>
            <a:r>
              <a:rPr lang="en-US" altLang="en-US" dirty="0"/>
              <a:t>to </a:t>
            </a:r>
            <a:r>
              <a:rPr lang="en-US" altLang="en-US" dirty="0" smtClean="0"/>
              <a:t>Mutagens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911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>
                <a:cs typeface="Times New Roman" pitchFamily="18" charset="0"/>
              </a:rPr>
              <a:t>Some mutagen exposure is unintentional </a:t>
            </a:r>
          </a:p>
          <a:p>
            <a:pPr marL="465138" lvl="1" indent="-465138">
              <a:buSzPct val="100000"/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Workplace</a:t>
            </a:r>
          </a:p>
          <a:p>
            <a:pPr marL="465138" lvl="1" indent="-465138">
              <a:buSzPct val="100000"/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Industrial accidents </a:t>
            </a:r>
          </a:p>
          <a:p>
            <a:pPr marL="922337" lvl="2" indent="-457200">
              <a:buSzPct val="100000"/>
              <a:buFont typeface="Arial" pitchFamily="34" charset="0"/>
              <a:buChar char="•"/>
            </a:pPr>
            <a:r>
              <a:rPr lang="en-US" altLang="en-US" dirty="0">
                <a:cs typeface="Times New Roman" pitchFamily="18" charset="0"/>
              </a:rPr>
              <a:t>Chernobyl</a:t>
            </a:r>
          </a:p>
          <a:p>
            <a:pPr marL="465138" lvl="1" indent="-465138">
              <a:buSzPct val="100000"/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Medical treatments</a:t>
            </a:r>
          </a:p>
          <a:p>
            <a:pPr marL="465138" lvl="1" indent="-465138">
              <a:buSzPct val="100000"/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Weapons</a:t>
            </a:r>
          </a:p>
          <a:p>
            <a:pPr marL="465138" lvl="1" indent="-465138">
              <a:buSzPct val="100000"/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Natural sources</a:t>
            </a:r>
          </a:p>
          <a:p>
            <a:pPr marL="922337" lvl="2" indent="-457200">
              <a:buSzPct val="100000"/>
              <a:buFont typeface="Arial" pitchFamily="34" charset="0"/>
              <a:buChar char="•"/>
            </a:pPr>
            <a:r>
              <a:rPr lang="en-US" altLang="en-US" dirty="0">
                <a:cs typeface="Times New Roman" pitchFamily="18" charset="0"/>
              </a:rPr>
              <a:t>Cosmic rays, sunlight, earth’s </a:t>
            </a:r>
            <a:r>
              <a:rPr lang="en-US" altLang="en-US" dirty="0" smtClean="0">
                <a:cs typeface="Times New Roman" pitchFamily="18" charset="0"/>
              </a:rPr>
              <a:t>crust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06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Types </a:t>
            </a:r>
            <a:r>
              <a:rPr lang="en-US" altLang="en-US" dirty="0"/>
              <a:t>of </a:t>
            </a:r>
            <a:r>
              <a:rPr lang="en-US" altLang="en-US" dirty="0" smtClean="0"/>
              <a:t>Mutations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295400"/>
            <a:ext cx="8458200" cy="51054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Mutations can be classified in several ways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By </a:t>
            </a:r>
            <a:r>
              <a:rPr lang="en-US" altLang="en-US" dirty="0"/>
              <a:t>whether they remove, alter, or add a function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By </a:t>
            </a:r>
            <a:r>
              <a:rPr lang="en-US" altLang="en-US" dirty="0"/>
              <a:t>exactly how they structurally alter </a:t>
            </a:r>
            <a:r>
              <a:rPr lang="en-US" altLang="en-US" dirty="0" smtClean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4018767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Mutations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Table 12.4</a:t>
            </a:r>
          </a:p>
          <a:p>
            <a:pPr marL="0" indent="0">
              <a:buNone/>
            </a:pPr>
            <a:r>
              <a:rPr lang="en-US" sz="2200" dirty="0" smtClean="0"/>
              <a:t>A sentence comprised of three-letter words analogies to the effects of mutations on a gene’s DNA sequence:</a:t>
            </a:r>
            <a:endParaRPr lang="en-US" sz="2200" dirty="0"/>
          </a:p>
        </p:txBody>
      </p:sp>
      <p:pic>
        <p:nvPicPr>
          <p:cNvPr id="7" name="Picture 6" descr="This table lists various types of mutations: missense, nonsense, frameshift, deletion, insertion, duplication, and expanding mutations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65" y="2698155"/>
            <a:ext cx="6081270" cy="36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8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Point Mutations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333500"/>
            <a:ext cx="8077200" cy="49149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 change of a single nucleotide</a:t>
            </a:r>
          </a:p>
          <a:p>
            <a:pPr marL="0" indent="0">
              <a:buSzPct val="50000"/>
              <a:buNone/>
            </a:pPr>
            <a:r>
              <a:rPr lang="en-US" altLang="en-US" b="1" dirty="0"/>
              <a:t>Transition </a:t>
            </a:r>
            <a:r>
              <a:rPr lang="en-US" altLang="en-US" dirty="0"/>
              <a:t>= Purine replaces purine </a:t>
            </a:r>
            <a:r>
              <a:rPr lang="en-US" altLang="en-US" dirty="0" smtClean="0"/>
              <a:t>or pyrimidine </a:t>
            </a:r>
            <a:r>
              <a:rPr lang="en-US" altLang="en-US" dirty="0"/>
              <a:t>replaces pyrimidine 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A </a:t>
            </a:r>
            <a:r>
              <a:rPr lang="en-US" altLang="en-US" dirty="0"/>
              <a:t>to G  or  G to A or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C </a:t>
            </a:r>
            <a:r>
              <a:rPr lang="en-US" altLang="en-US" dirty="0"/>
              <a:t>to T  or  T to C</a:t>
            </a:r>
          </a:p>
          <a:p>
            <a:pPr marL="0" indent="0">
              <a:buSzPct val="50000"/>
              <a:buNone/>
            </a:pPr>
            <a:r>
              <a:rPr lang="en-US" altLang="en-US" b="1" dirty="0" err="1"/>
              <a:t>Transversion</a:t>
            </a:r>
            <a:r>
              <a:rPr lang="en-US" altLang="en-US" dirty="0"/>
              <a:t> = Purine replaces pyrimidine or pyrimidine replaces purine</a:t>
            </a:r>
          </a:p>
          <a:p>
            <a:pPr>
              <a:buSzPct val="100000"/>
            </a:pPr>
            <a:r>
              <a:rPr lang="en-US" altLang="en-US" sz="2400" dirty="0" smtClean="0"/>
              <a:t>A </a:t>
            </a:r>
            <a:r>
              <a:rPr lang="en-US" altLang="en-US" sz="2400" dirty="0"/>
              <a:t>or G  to  T or C        </a:t>
            </a:r>
          </a:p>
          <a:p>
            <a:pPr>
              <a:buSzPct val="100000"/>
            </a:pPr>
            <a:r>
              <a:rPr lang="en-US" altLang="en-US" sz="2400" dirty="0" smtClean="0"/>
              <a:t>T </a:t>
            </a:r>
            <a:r>
              <a:rPr lang="en-US" altLang="en-US" sz="2400" dirty="0"/>
              <a:t>or C  to  A or </a:t>
            </a:r>
            <a:r>
              <a:rPr lang="en-US" altLang="en-US" sz="2400" dirty="0" smtClean="0"/>
              <a:t>G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4504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Consequences </a:t>
            </a:r>
            <a:r>
              <a:rPr lang="en-US" altLang="en-US" dirty="0"/>
              <a:t>of Point </a:t>
            </a:r>
            <a:r>
              <a:rPr lang="en-US" altLang="en-US" dirty="0" smtClean="0"/>
              <a:t>Mutations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b="1" dirty="0"/>
              <a:t>Missense mutation </a:t>
            </a:r>
            <a:r>
              <a:rPr lang="en-US" altLang="en-US" dirty="0"/>
              <a:t>= Replaces one amino acid with another</a:t>
            </a:r>
          </a:p>
          <a:p>
            <a:pPr marL="0" indent="0">
              <a:buSzPct val="50000"/>
              <a:buNone/>
            </a:pPr>
            <a:r>
              <a:rPr lang="en-US" altLang="en-US" b="1" dirty="0"/>
              <a:t>Nonsense mutation </a:t>
            </a:r>
            <a:r>
              <a:rPr lang="en-US" altLang="en-US" dirty="0"/>
              <a:t>= Changes a codon for an amino acid into a stop codon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Creates </a:t>
            </a:r>
            <a:r>
              <a:rPr lang="en-US" altLang="en-US" dirty="0"/>
              <a:t>truncated proteins that are </a:t>
            </a:r>
            <a:r>
              <a:rPr lang="en-US" altLang="en-US" dirty="0" smtClean="0"/>
              <a:t>often nonfunctional</a:t>
            </a:r>
            <a:endParaRPr lang="en-US" altLang="en-US" dirty="0"/>
          </a:p>
          <a:p>
            <a:pPr marL="0" indent="0">
              <a:buSzPct val="50000"/>
              <a:buNone/>
            </a:pPr>
            <a:r>
              <a:rPr lang="en-US" altLang="en-US" dirty="0"/>
              <a:t>A stop codon that is changed to a coding codon lengthens the </a:t>
            </a:r>
            <a:r>
              <a:rPr lang="en-US" altLang="en-US" dirty="0" smtClean="0"/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155335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Splice </a:t>
            </a:r>
            <a:r>
              <a:rPr lang="en-US" altLang="en-US" dirty="0"/>
              <a:t>Site </a:t>
            </a:r>
            <a:r>
              <a:rPr lang="en-US" altLang="en-US" dirty="0" smtClean="0"/>
              <a:t>Mutations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229600" cy="49149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>
                <a:cs typeface="Times New Roman" pitchFamily="18" charset="0"/>
              </a:rPr>
              <a:t>Alters a site where an intron is normally removed from mRNA</a:t>
            </a:r>
          </a:p>
          <a:p>
            <a:pPr marL="0" indent="0">
              <a:buSzPct val="50000"/>
              <a:buNone/>
            </a:pPr>
            <a:r>
              <a:rPr lang="en-US" altLang="en-US" dirty="0">
                <a:cs typeface="Times New Roman" pitchFamily="18" charset="0"/>
              </a:rPr>
              <a:t>Can affect the phenotype if:</a:t>
            </a:r>
          </a:p>
          <a:p>
            <a:pPr marL="465138" lvl="1" indent="-465138">
              <a:buSzPct val="100000"/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Intron is translated or exon skipped</a:t>
            </a:r>
          </a:p>
          <a:p>
            <a:pPr marL="914400" lvl="2" indent="-449263">
              <a:buSzPct val="50000"/>
              <a:buFontTx/>
              <a:buChar char="•"/>
            </a:pPr>
            <a:r>
              <a:rPr lang="en-US" altLang="en-US" dirty="0">
                <a:cs typeface="Times New Roman" pitchFamily="18" charset="0"/>
              </a:rPr>
              <a:t>Example: CF mutation</a:t>
            </a:r>
          </a:p>
          <a:p>
            <a:pPr marL="465138" lvl="1" indent="-465138">
              <a:buSzPct val="100000"/>
              <a:buFont typeface="Arial" charset="0"/>
              <a:buChar char="•"/>
            </a:pPr>
            <a:r>
              <a:rPr lang="en-US" altLang="en-US" dirty="0">
                <a:cs typeface="Times New Roman" pitchFamily="18" charset="0"/>
              </a:rPr>
              <a:t>Exon is skipped</a:t>
            </a:r>
          </a:p>
          <a:p>
            <a:pPr marL="914400" lvl="2" indent="-449263">
              <a:buSzPct val="50000"/>
              <a:buFontTx/>
              <a:buChar char="•"/>
            </a:pPr>
            <a:r>
              <a:rPr lang="en-US" altLang="en-US" dirty="0">
                <a:cs typeface="Times New Roman" pitchFamily="18" charset="0"/>
              </a:rPr>
              <a:t>Example: Familial </a:t>
            </a:r>
            <a:r>
              <a:rPr lang="en-US" altLang="en-US" dirty="0" err="1">
                <a:cs typeface="Times New Roman" pitchFamily="18" charset="0"/>
              </a:rPr>
              <a:t>dysautonomia</a:t>
            </a:r>
            <a:r>
              <a:rPr lang="en-US" altLang="en-US" dirty="0">
                <a:cs typeface="Times New Roman" pitchFamily="18" charset="0"/>
              </a:rPr>
              <a:t> (FD</a:t>
            </a:r>
            <a:r>
              <a:rPr lang="en-US" altLang="en-US" dirty="0" smtClean="0">
                <a:cs typeface="Times New Roman" pitchFamily="18" charset="0"/>
              </a:rPr>
              <a:t>)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01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Deletions </a:t>
            </a:r>
            <a:r>
              <a:rPr lang="en-US" altLang="en-US" dirty="0"/>
              <a:t>and </a:t>
            </a:r>
            <a:r>
              <a:rPr lang="en-US" altLang="en-US" dirty="0" smtClean="0"/>
              <a:t>Insertions (1 of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The genetic code is read in triplets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Nucleotides changes not in multiples of 3 lead to disruptions of the reading frame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Cause a </a:t>
            </a:r>
            <a:r>
              <a:rPr lang="en-US" altLang="en-US" b="1" dirty="0" err="1"/>
              <a:t>frameshift</a:t>
            </a:r>
            <a:r>
              <a:rPr lang="en-US" altLang="en-US" b="1" dirty="0"/>
              <a:t> mutation</a:t>
            </a:r>
            <a:r>
              <a:rPr lang="en-US" altLang="en-US" dirty="0"/>
              <a:t> and alter amino acids after mutation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Nucleotide changes in multiples of 3 will </a:t>
            </a:r>
            <a:r>
              <a:rPr lang="en-US" altLang="en-US" i="1" dirty="0"/>
              <a:t>not</a:t>
            </a:r>
            <a:r>
              <a:rPr lang="en-US" altLang="en-US" dirty="0"/>
              <a:t> cause a </a:t>
            </a:r>
            <a:r>
              <a:rPr lang="en-US" altLang="en-US" dirty="0" err="1"/>
              <a:t>frameshift</a:t>
            </a:r>
            <a:endParaRPr lang="en-US" altLang="en-US" dirty="0"/>
          </a:p>
          <a:p>
            <a:pPr marL="465138" lvl="1" indent="-465138">
              <a:buSzPct val="100000"/>
            </a:pPr>
            <a:r>
              <a:rPr lang="en-US" altLang="en-US" dirty="0" smtClean="0"/>
              <a:t>But </a:t>
            </a:r>
            <a:r>
              <a:rPr lang="en-US" altLang="en-US" dirty="0"/>
              <a:t>they can still alter the </a:t>
            </a:r>
            <a:r>
              <a:rPr lang="en-US" altLang="en-US" dirty="0" smtClean="0"/>
              <a:t>phenotype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193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Nature of Gene </a:t>
            </a:r>
            <a:r>
              <a:rPr lang="en-US" altLang="en-US" dirty="0" smtClean="0"/>
              <a:t>Variants 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terms mutation and polymorphism each denote a genetic change from the wild type (most common form).</a:t>
            </a:r>
          </a:p>
          <a:p>
            <a:pPr marL="0" indent="0"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mutation</a:t>
            </a:r>
            <a:r>
              <a:rPr lang="en-US" altLang="en-US" dirty="0"/>
              <a:t> is change in a DNA sequence is rare in a population and typically affects the phenotype.</a:t>
            </a:r>
          </a:p>
          <a:p>
            <a:pPr marL="0" indent="0"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polymorphism </a:t>
            </a:r>
            <a:r>
              <a:rPr lang="en-US" altLang="en-US" dirty="0"/>
              <a:t>simply means many forms. It is a change in a gene that is less rare than a mutation and more prevalent in a population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760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Deletions </a:t>
            </a:r>
            <a:r>
              <a:rPr lang="en-US" altLang="en-US" dirty="0"/>
              <a:t>and </a:t>
            </a:r>
            <a:r>
              <a:rPr lang="en-US" altLang="en-US" dirty="0" smtClean="0"/>
              <a:t>Insertions (2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deletion</a:t>
            </a:r>
            <a:r>
              <a:rPr lang="en-US" altLang="en-US" dirty="0"/>
              <a:t> removes genetic material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Male </a:t>
            </a:r>
            <a:r>
              <a:rPr lang="en-US" altLang="en-US" dirty="0"/>
              <a:t>infertility: Tiny deletions in the Y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An </a:t>
            </a:r>
            <a:r>
              <a:rPr lang="en-US" altLang="en-US" b="1" dirty="0"/>
              <a:t>insertion</a:t>
            </a:r>
            <a:r>
              <a:rPr lang="en-US" altLang="en-US" dirty="0"/>
              <a:t> adds genetic material</a:t>
            </a:r>
          </a:p>
          <a:p>
            <a:pPr marL="465138" lvl="1" indent="-465138">
              <a:buSzPct val="100000"/>
            </a:pPr>
            <a:r>
              <a:rPr lang="en-US" altLang="en-US" dirty="0" err="1" smtClean="0"/>
              <a:t>Gaucher</a:t>
            </a:r>
            <a:r>
              <a:rPr lang="en-US" altLang="en-US" dirty="0" smtClean="0"/>
              <a:t> </a:t>
            </a:r>
            <a:r>
              <a:rPr lang="en-US" altLang="en-US" dirty="0"/>
              <a:t>disease: Insertion of one base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tandem duplication</a:t>
            </a:r>
            <a:r>
              <a:rPr lang="en-US" altLang="en-US" dirty="0"/>
              <a:t> is an insertion of identical sequences side by side  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Charcot-Marie-Tooth </a:t>
            </a:r>
            <a:r>
              <a:rPr lang="en-US" altLang="en-US" dirty="0"/>
              <a:t>disease: Tandem duplication of 1.5 million </a:t>
            </a:r>
            <a:r>
              <a:rPr lang="en-US" altLang="en-US" dirty="0" smtClean="0"/>
              <a:t>bases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6288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041487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Example</a:t>
            </a:r>
            <a:r>
              <a:rPr lang="en-US" altLang="en-US" dirty="0"/>
              <a:t>: </a:t>
            </a:r>
            <a:r>
              <a:rPr lang="en-US" altLang="en-US" dirty="0" smtClean="0"/>
              <a:t>Familial hypercholesterolemia</a:t>
            </a:r>
            <a:endParaRPr lang="en-US" dirty="0"/>
          </a:p>
        </p:txBody>
      </p:sp>
      <p:pic>
        <p:nvPicPr>
          <p:cNvPr id="5" name="Picture 1" descr="Different mutations in a gene can cause the same disorder.  For example, several mutations can cause familial hypercholesterolemia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2038" y="1344473"/>
            <a:ext cx="6199923" cy="406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5410200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u="sng" dirty="0"/>
              <a:t>Note</a:t>
            </a:r>
            <a:r>
              <a:rPr lang="en-US" altLang="en-US" sz="2200" dirty="0"/>
              <a:t>: Different types of mutations can cause the same single-gene disorder Example: Familial hypercholesterolemia</a:t>
            </a:r>
            <a:r>
              <a:rPr lang="en-US" alt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5967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Pseudogenes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 DNA sequence similar to a gene but which is not translated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May have evolved from original gene by duplication and acquired mutation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Crossing over between a </a:t>
            </a:r>
            <a:r>
              <a:rPr lang="en-US" altLang="en-US" dirty="0" err="1"/>
              <a:t>pseudogene</a:t>
            </a:r>
            <a:r>
              <a:rPr lang="en-US" altLang="en-US" dirty="0"/>
              <a:t> and functional gene can disrupt gene </a:t>
            </a:r>
            <a:r>
              <a:rPr lang="en-US" altLang="en-US" dirty="0" smtClean="0"/>
              <a:t>expression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752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Expanding Repeats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33500"/>
            <a:ext cx="8305800" cy="49911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Insertion of triplet repeats leads to extra amino acids.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The </a:t>
            </a:r>
            <a:r>
              <a:rPr lang="en-US" altLang="en-US" dirty="0"/>
              <a:t>longer proteins shut down the cells.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Some genes are particularly prone to expansion of repeats.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Number of repeats correlates with earlier onset and more severe phenotype.</a:t>
            </a:r>
          </a:p>
          <a:p>
            <a:pPr marL="0" indent="0">
              <a:buSzPct val="50000"/>
              <a:buNone/>
            </a:pPr>
            <a:r>
              <a:rPr lang="en-US" altLang="en-US" b="1" dirty="0"/>
              <a:t>Anticipation</a:t>
            </a:r>
            <a:r>
              <a:rPr lang="en-US" altLang="en-US" dirty="0"/>
              <a:t> is the expansion of the triplet repeat with an increase in severity of phenotype with subsequent generations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7301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err="1"/>
              <a:t>Myotonic</a:t>
            </a:r>
            <a:r>
              <a:rPr lang="en-US" altLang="en-US" dirty="0"/>
              <a:t> </a:t>
            </a:r>
            <a:r>
              <a:rPr lang="en-US" altLang="en-US" dirty="0" smtClean="0"/>
              <a:t>Dystrophy: A </a:t>
            </a:r>
            <a:r>
              <a:rPr lang="en-US" altLang="en-US" dirty="0"/>
              <a:t>Triplet Repeat Disease</a:t>
            </a:r>
            <a:endParaRPr lang="en-US" dirty="0"/>
          </a:p>
        </p:txBody>
      </p:sp>
      <p:pic>
        <p:nvPicPr>
          <p:cNvPr id="4" name="Picture 1" descr="An example of an expanding mutation is myotonic dystrophy; the causative gene mutation actually grows from one generation to the next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3429" y="1531137"/>
            <a:ext cx="7617143" cy="471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446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Copy </a:t>
            </a:r>
            <a:r>
              <a:rPr lang="en-US" altLang="en-US" dirty="0"/>
              <a:t>Number Variants (CNV</a:t>
            </a:r>
            <a:r>
              <a:rPr lang="en-US" alt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09700"/>
            <a:ext cx="8305800" cy="49149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Are sequences that vary in number from person to person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Account for about a quarter of the genome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CNVs may have no effect on the phenotype or they can disrupt a gene’s function and harm </a:t>
            </a:r>
            <a:r>
              <a:rPr lang="en-US" altLang="en-US" dirty="0" smtClean="0"/>
              <a:t>health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1887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Importance </a:t>
            </a:r>
            <a:r>
              <a:rPr lang="en-US" altLang="en-US" dirty="0"/>
              <a:t>of </a:t>
            </a:r>
            <a:r>
              <a:rPr lang="en-US" altLang="en-US" dirty="0" smtClean="0"/>
              <a:t>Position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The degree that a mutation alters phenotype depends on: 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Where </a:t>
            </a:r>
            <a:r>
              <a:rPr lang="en-US" altLang="en-US" dirty="0"/>
              <a:t>in the gene the change occurs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How </a:t>
            </a:r>
            <a:r>
              <a:rPr lang="en-US" altLang="en-US" dirty="0"/>
              <a:t>it affects conformation or expression of encoded protein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Examples—Hemoglobin and prions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Certain </a:t>
            </a:r>
            <a:r>
              <a:rPr lang="en-US" altLang="en-US" dirty="0"/>
              <a:t>mutations exert effects while other do </a:t>
            </a:r>
            <a:r>
              <a:rPr lang="en-US" altLang="en-US" dirty="0" smtClean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627703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Table 12.5 Globin Mutations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76762"/>
              </p:ext>
            </p:extLst>
          </p:nvPr>
        </p:nvGraphicFramePr>
        <p:xfrm>
          <a:off x="533400" y="1371600"/>
          <a:ext cx="8153400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1991043"/>
                <a:gridCol w="410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Associated Phenotype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Name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Mutation</a:t>
                      </a: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Clinically silent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Hemoglobin (</a:t>
                      </a:r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 Wayne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Single-base deletion in alpha globin gene causes </a:t>
                      </a:r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frameshift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changing amino acids 139-141 and adding amino acids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Grady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Nine extra bases add three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amino acids between amino acids 118 and 119 of alpha chain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Oxygen binding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Chesapeake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Change from arginine to </a:t>
                      </a:r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leucine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amino acid 92 of beta chain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McKees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Rocks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Change from tyrosine to STOP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codon at amino acid 145 in beta chain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Anemia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Constant Spring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Change from STOP codon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glutamine elongates alpha chain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Change from glutamic acid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</a:t>
                      </a:r>
                      <a:r>
                        <a:rPr lang="en-US" sz="14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valine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at amino acid 6 in beta chain causes sickling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</a:t>
                      </a:r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Leiden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Amino acid 6 deleted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from beta chain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Protection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against malaria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Hb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Change from glutamic acid</a:t>
                      </a:r>
                      <a:r>
                        <a:rPr lang="en-US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 lysine at amino acid 6 in beta chain causes sickling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62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Not All Mutations Impact Protein </a:t>
            </a:r>
            <a:r>
              <a:rPr lang="en-US" altLang="en-US" dirty="0" smtClean="0"/>
              <a:t>Function 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7625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b="1" dirty="0"/>
              <a:t>Silent mutations</a:t>
            </a:r>
            <a:r>
              <a:rPr lang="en-US" altLang="en-US" dirty="0"/>
              <a:t> are mutations that do not alter the encoded amino acid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Example:</a:t>
            </a:r>
          </a:p>
          <a:p>
            <a:pPr marL="465138" lvl="1" indent="-465138">
              <a:buSzPct val="100000"/>
              <a:tabLst>
                <a:tab pos="465138" algn="l"/>
              </a:tabLst>
            </a:pPr>
            <a:r>
              <a:rPr lang="en-US" altLang="en-US" dirty="0" smtClean="0"/>
              <a:t>A </a:t>
            </a:r>
            <a:r>
              <a:rPr lang="en-US" altLang="en-US" dirty="0"/>
              <a:t>mutation from CAA to CAG alters the DNA, but the protein sequence remains unchanged</a:t>
            </a:r>
          </a:p>
          <a:p>
            <a:pPr marL="465138" lvl="1" indent="-465138">
              <a:buSzPct val="100000"/>
              <a:tabLst>
                <a:tab pos="465138" algn="l"/>
              </a:tabLst>
            </a:pPr>
            <a:r>
              <a:rPr lang="en-US" altLang="en-US" dirty="0" smtClean="0"/>
              <a:t>CAA </a:t>
            </a:r>
            <a:r>
              <a:rPr lang="en-US" altLang="en-US" dirty="0"/>
              <a:t>and CAG both code for glutamine</a:t>
            </a:r>
          </a:p>
          <a:p>
            <a:pPr marL="465138" lvl="1" indent="-465138">
              <a:buSzPct val="100000"/>
              <a:tabLst>
                <a:tab pos="465138" algn="l"/>
              </a:tabLst>
            </a:pPr>
            <a:r>
              <a:rPr lang="en-US" altLang="en-US" dirty="0" smtClean="0"/>
              <a:t>These </a:t>
            </a:r>
            <a:r>
              <a:rPr lang="en-US" altLang="en-US" dirty="0"/>
              <a:t>are called </a:t>
            </a:r>
            <a:r>
              <a:rPr lang="en-US" altLang="en-US" b="1" dirty="0"/>
              <a:t>synonymous </a:t>
            </a:r>
            <a:r>
              <a:rPr lang="en-US" altLang="en-US" b="1" dirty="0" smtClean="0"/>
              <a:t>codons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626399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Not </a:t>
            </a:r>
            <a:r>
              <a:rPr lang="en-US" altLang="en-US" dirty="0"/>
              <a:t>All Mutations Impact Protein </a:t>
            </a:r>
            <a:r>
              <a:rPr lang="en-US" altLang="en-US" dirty="0" smtClean="0"/>
              <a:t>Function (2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524000"/>
            <a:ext cx="8305800" cy="48768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missense mutation</a:t>
            </a:r>
            <a:r>
              <a:rPr lang="en-US" altLang="en-US" dirty="0"/>
              <a:t> alters the encoded amino acid to another amino acid.  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Creates </a:t>
            </a:r>
            <a:r>
              <a:rPr lang="en-US" altLang="en-US" dirty="0"/>
              <a:t>a </a:t>
            </a:r>
            <a:r>
              <a:rPr lang="en-US" altLang="en-US" dirty="0" err="1"/>
              <a:t>nonsynonymous</a:t>
            </a:r>
            <a:r>
              <a:rPr lang="en-US" altLang="en-US" dirty="0"/>
              <a:t> codon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Some </a:t>
            </a:r>
            <a:r>
              <a:rPr lang="en-US" altLang="en-US" dirty="0" err="1"/>
              <a:t>nonsynonymous</a:t>
            </a:r>
            <a:r>
              <a:rPr lang="en-US" altLang="en-US" dirty="0"/>
              <a:t> mutations are conservative; Encode a chemically similar amino acid and may not alter function.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The impact of a missense mutation is not predictable from protein sequence alone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069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Nature of Gene </a:t>
            </a:r>
            <a:r>
              <a:rPr lang="en-US" altLang="en-US" dirty="0" smtClean="0"/>
              <a:t>Variants (2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sequencing of many genomes shows that a DNA base change that is a mutation in one population may be a harmless polymorphism in another, due to the effects of other genes and different environments. </a:t>
            </a:r>
          </a:p>
          <a:p>
            <a:pPr marL="0" indent="0">
              <a:buNone/>
            </a:pPr>
            <a:r>
              <a:rPr lang="en-US" altLang="en-US" dirty="0"/>
              <a:t>The distinction between the two terms reflects gene function as well as frequency. </a:t>
            </a:r>
          </a:p>
          <a:p>
            <a:pPr marL="0" indent="0">
              <a:buNone/>
            </a:pPr>
            <a:r>
              <a:rPr lang="en-US" altLang="en-US" dirty="0"/>
              <a:t>Because of the confusion between the terms mutation and polymorphism, the term “</a:t>
            </a:r>
            <a:r>
              <a:rPr lang="en-US" altLang="en-US" b="1" dirty="0"/>
              <a:t>gene variant</a:t>
            </a:r>
            <a:r>
              <a:rPr lang="en-US" altLang="en-US" dirty="0"/>
              <a:t>” is being used for both terms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7667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Not </a:t>
            </a:r>
            <a:r>
              <a:rPr lang="en-US" altLang="en-US" dirty="0"/>
              <a:t>All Mutations Impact Protein </a:t>
            </a:r>
            <a:r>
              <a:rPr lang="en-US" altLang="en-US" dirty="0" smtClean="0"/>
              <a:t>Function (3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82000" cy="49530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 </a:t>
            </a:r>
            <a:r>
              <a:rPr lang="en-US" altLang="en-US" b="1" dirty="0"/>
              <a:t>conditional mutation</a:t>
            </a:r>
            <a:r>
              <a:rPr lang="en-US" altLang="en-US" dirty="0"/>
              <a:t> produces a phenotype under particular conditions or environments.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Glucose 6-phosphate dehydrogenase enzyme responds to oxidants, chemicals that strip electrons from other molecules.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High levels of oxidants occur when eating fava beans or taking certain antimalarial drugs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77964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G6PD </a:t>
            </a:r>
            <a:r>
              <a:rPr lang="en-US" altLang="en-US" dirty="0"/>
              <a:t>Deficiency Hemolytic </a:t>
            </a:r>
            <a:r>
              <a:rPr lang="en-US" altLang="en-US" dirty="0" smtClean="0"/>
              <a:t>Anemia</a:t>
            </a:r>
            <a:endParaRPr lang="en-US" dirty="0"/>
          </a:p>
        </p:txBody>
      </p:sp>
      <p:pic>
        <p:nvPicPr>
          <p:cNvPr id="2" name="Picture 1" descr="A conditional mutation affects the phenotype only under certain circumstances.  One example of this is a G6PD deficiency hemolytic anemia.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60" y="1204144"/>
            <a:ext cx="7741280" cy="4449712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5791200"/>
            <a:ext cx="7758545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a: © Burke </a:t>
            </a:r>
            <a:r>
              <a:rPr lang="en-US" sz="1400" dirty="0" err="1" smtClean="0"/>
              <a:t>Triolo</a:t>
            </a:r>
            <a:r>
              <a:rPr lang="en-US" sz="1400" dirty="0" smtClean="0"/>
              <a:t> Productions/Getty Images RF; b; © CNRI/SPL/Custom Medical Stock Photo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511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DNA Repair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305800" cy="49530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Errors in DNA replication or damage to DNA create mutations.  </a:t>
            </a:r>
          </a:p>
          <a:p>
            <a:pPr marL="342900" lvl="1" indent="-342900">
              <a:buSzPct val="100000"/>
            </a:pPr>
            <a:r>
              <a:rPr lang="en-US" altLang="en-US" dirty="0" smtClean="0"/>
              <a:t>May </a:t>
            </a:r>
            <a:r>
              <a:rPr lang="en-US" altLang="en-US" dirty="0"/>
              <a:t>result in cancer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Fortunately, most errors and damage are repaired.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Type of repair depends upon the type of damage or error.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Organisms vary in their ability to repair DNA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7499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Types of DNA </a:t>
            </a:r>
            <a:r>
              <a:rPr lang="en-US" altLang="en-US" dirty="0" smtClean="0"/>
              <a:t>Repair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50292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In many modern species, three types of DNA repair peruse the genetic material:</a:t>
            </a:r>
          </a:p>
          <a:p>
            <a:pPr marL="465138" lvl="1" indent="-465138">
              <a:buSzPct val="100000"/>
            </a:pPr>
            <a:r>
              <a:rPr lang="en-US" altLang="en-US" dirty="0" err="1" smtClean="0"/>
              <a:t>Photoreactivation</a:t>
            </a:r>
            <a:r>
              <a:rPr lang="en-US" altLang="en-US" dirty="0" smtClean="0"/>
              <a:t> </a:t>
            </a:r>
            <a:r>
              <a:rPr lang="en-US" altLang="en-US" dirty="0"/>
              <a:t>repair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Excision </a:t>
            </a:r>
            <a:r>
              <a:rPr lang="en-US" altLang="en-US" dirty="0"/>
              <a:t>repair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Mismatch repair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2603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err="1" smtClean="0"/>
              <a:t>Photoreactivation</a:t>
            </a:r>
            <a:r>
              <a:rPr lang="en-US" altLang="en-US" dirty="0" smtClean="0"/>
              <a:t> Repair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8768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Enzymes called </a:t>
            </a:r>
            <a:r>
              <a:rPr lang="en-US" altLang="en-US" dirty="0" err="1"/>
              <a:t>photolyases</a:t>
            </a:r>
            <a:r>
              <a:rPr lang="en-US" altLang="en-US" dirty="0"/>
              <a:t> use light energy to break the extra bonds in a pyrimidine dimer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Enables UV-damaged fungi to recover from exposure to sunlight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Humans do not have this type of </a:t>
            </a:r>
            <a:r>
              <a:rPr lang="en-US" altLang="en-US" dirty="0" smtClean="0"/>
              <a:t>repair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2411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Excision Repair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Pyrimidine dimers and surrounding bases are removed and replaced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Humans have two types of excision repair</a:t>
            </a:r>
          </a:p>
          <a:p>
            <a:pPr marL="0" indent="0">
              <a:buSzPct val="50000"/>
              <a:buNone/>
            </a:pPr>
            <a:r>
              <a:rPr lang="en-US" altLang="en-US" b="1" dirty="0"/>
              <a:t>Nucleotide excision repair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Replaces </a:t>
            </a:r>
            <a:r>
              <a:rPr lang="en-US" altLang="en-US" dirty="0"/>
              <a:t>up to 30 bases</a:t>
            </a:r>
          </a:p>
          <a:p>
            <a:pPr marL="465138" lvl="1" indent="-465138">
              <a:buSzPct val="100000"/>
            </a:pPr>
            <a:r>
              <a:rPr lang="en-US" altLang="en-US" dirty="0" smtClean="0"/>
              <a:t>Corrects </a:t>
            </a:r>
            <a:r>
              <a:rPr lang="en-US" altLang="en-US" dirty="0"/>
              <a:t>mutations caused by different </a:t>
            </a:r>
            <a:r>
              <a:rPr lang="en-US" altLang="en-US" dirty="0" smtClean="0"/>
              <a:t>insults</a:t>
            </a:r>
          </a:p>
          <a:p>
            <a:pPr marL="0" indent="0">
              <a:buSzPct val="50000"/>
              <a:buNone/>
            </a:pPr>
            <a:r>
              <a:rPr lang="en-US" altLang="en-US" b="1" dirty="0"/>
              <a:t>Base excision repair</a:t>
            </a:r>
          </a:p>
          <a:p>
            <a:pPr marL="465138" lvl="1" indent="-465138">
              <a:buSzPct val="100000"/>
            </a:pPr>
            <a:r>
              <a:rPr lang="en-US" altLang="en-US" dirty="0"/>
              <a:t>Replaces 1–5 bases</a:t>
            </a:r>
          </a:p>
          <a:p>
            <a:pPr marL="465138" lvl="1" indent="-465138">
              <a:buSzPct val="100000"/>
            </a:pPr>
            <a:r>
              <a:rPr lang="en-US" altLang="en-US" dirty="0"/>
              <a:t>Specific to oxidative </a:t>
            </a:r>
            <a:r>
              <a:rPr lang="en-US" altLang="en-US" dirty="0" smtClean="0"/>
              <a:t>damage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728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Excision </a:t>
            </a:r>
            <a:r>
              <a:rPr lang="en-US" altLang="en-US" dirty="0" smtClean="0"/>
              <a:t>Repair (2 of 2)</a:t>
            </a:r>
            <a:endParaRPr lang="en-US" dirty="0"/>
          </a:p>
        </p:txBody>
      </p:sp>
      <p:pic>
        <p:nvPicPr>
          <p:cNvPr id="5" name="Picture 4" descr="Human DNA damaged by UV light is repaired by excision repair, which removes and replaces the pyrimidine dimer and a few surrounding bases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63" y="1319209"/>
            <a:ext cx="3247237" cy="5048179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sz="quarter" idx="10"/>
          </p:nvPr>
        </p:nvSpPr>
        <p:spPr>
          <a:xfrm>
            <a:off x="3962400" y="1371600"/>
            <a:ext cx="47244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DNA damage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Repair enzymes arrive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Enzyme removes incorrect sequence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DNA polymerase creates new sequence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DNA ligase seals sugar-phosphate backbone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7872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Mismatch Repair (1 of 2)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 smtClean="0"/>
              <a:t>Enzymes </a:t>
            </a:r>
            <a:r>
              <a:rPr lang="en-US" altLang="en-US" dirty="0"/>
              <a:t>detect nucleotides that do not base pair in newly replicated DNA.  </a:t>
            </a:r>
          </a:p>
          <a:p>
            <a:pPr marL="0" indent="0">
              <a:buSzPct val="50000"/>
              <a:buNone/>
            </a:pPr>
            <a:r>
              <a:rPr lang="en-US" altLang="en-US" dirty="0" smtClean="0"/>
              <a:t>The </a:t>
            </a:r>
            <a:r>
              <a:rPr lang="en-US" altLang="en-US" dirty="0"/>
              <a:t>incorrect base is excised and replaced.</a:t>
            </a:r>
          </a:p>
          <a:p>
            <a:pPr marL="0" indent="0">
              <a:buSzPct val="50000"/>
              <a:buNone/>
            </a:pPr>
            <a:r>
              <a:rPr lang="en-US" altLang="en-US" dirty="0" smtClean="0"/>
              <a:t>Proofreading </a:t>
            </a:r>
            <a:r>
              <a:rPr lang="en-US" altLang="en-US" dirty="0"/>
              <a:t>is the detection of mismatches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37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Mismatch </a:t>
            </a:r>
            <a:r>
              <a:rPr lang="en-US" altLang="en-US" dirty="0" smtClean="0"/>
              <a:t>Repair (2 of 2)</a:t>
            </a:r>
            <a:endParaRPr lang="en-US" dirty="0"/>
          </a:p>
        </p:txBody>
      </p:sp>
      <p:pic>
        <p:nvPicPr>
          <p:cNvPr id="11" name="Picture 10" descr="In DNA mismatch repair, enzymes detect loops and bulges in newly replicated DNA that indicates mispairing.  The enzymes correct the error.  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1881"/>
            <a:ext cx="3678997" cy="521991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191000" y="1378857"/>
            <a:ext cx="4495800" cy="50219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Correct DNA sequence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Mispairing causes bulge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Enzyme detects mismatch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Enzyme removes mismatched G, replaces with 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Correct sequence restored, DNA replication continues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383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Repair Mechanisms</a:t>
            </a:r>
          </a:p>
        </p:txBody>
      </p:sp>
      <p:pic>
        <p:nvPicPr>
          <p:cNvPr id="4" name="Picture 1" descr="There are several types DNA repair mechanisms: double-stranded break repair, mismatch repair and excision repair.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162051"/>
            <a:ext cx="5576708" cy="508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67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Nature of Gene </a:t>
            </a:r>
            <a:r>
              <a:rPr lang="en-US" altLang="en-US" dirty="0" smtClean="0"/>
              <a:t>Variants (3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09700"/>
            <a:ext cx="8229600" cy="4914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effect of mutations vary.</a:t>
            </a:r>
          </a:p>
          <a:p>
            <a:pPr marL="465138" lvl="1" indent="-465138"/>
            <a:r>
              <a:rPr lang="en-US" altLang="en-US" dirty="0"/>
              <a:t>“Loss-of-function” mutations—Recessive</a:t>
            </a:r>
          </a:p>
          <a:p>
            <a:pPr marL="465138" lvl="1" indent="-465138"/>
            <a:r>
              <a:rPr lang="en-US" altLang="en-US" dirty="0"/>
              <a:t>“Gain-of-function” mutations—Dominant</a:t>
            </a:r>
          </a:p>
          <a:p>
            <a:pPr marL="0" indent="0">
              <a:buNone/>
            </a:pPr>
            <a:r>
              <a:rPr lang="en-US" altLang="en-US" dirty="0"/>
              <a:t>The term </a:t>
            </a:r>
            <a:r>
              <a:rPr lang="en-US" altLang="en-US" b="1" dirty="0"/>
              <a:t>mutant</a:t>
            </a:r>
            <a:r>
              <a:rPr lang="en-US" altLang="en-US" dirty="0"/>
              <a:t> refers to phenotype.</a:t>
            </a:r>
          </a:p>
          <a:p>
            <a:pPr marL="465138" lvl="1" indent="-465138"/>
            <a:r>
              <a:rPr lang="en-US" altLang="en-US" dirty="0"/>
              <a:t>Usually connotes an abnormal or unusual, or even uncommon variant that is nevertheless “normal” </a:t>
            </a:r>
          </a:p>
          <a:p>
            <a:pPr marL="0" indent="0">
              <a:buNone/>
            </a:pPr>
            <a:r>
              <a:rPr lang="en-US" altLang="en-US" dirty="0"/>
              <a:t>Mutations are important to evolution.</a:t>
            </a:r>
          </a:p>
          <a:p>
            <a:pPr marL="0" indent="0">
              <a:buNone/>
            </a:pPr>
            <a:r>
              <a:rPr lang="en-US" altLang="en-US" dirty="0"/>
              <a:t>Our evolutionary relatedness to other species allows us to study many mutations in nonhuman species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8854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Failure </a:t>
            </a:r>
            <a:r>
              <a:rPr lang="en-US" altLang="en-US" dirty="0"/>
              <a:t>of DNA </a:t>
            </a:r>
            <a:r>
              <a:rPr lang="en-US" altLang="en-US" dirty="0" smtClean="0"/>
              <a:t>Repair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077200" cy="51054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If both copies of a repair gene are mutant, a disorder can result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The protein p53 monitors repair of DNA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If damage is too severe, the p53 protein promotes programmed cell death or </a:t>
            </a:r>
            <a:r>
              <a:rPr lang="en-US" altLang="en-US" b="1" dirty="0"/>
              <a:t>apoptosis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Mutations may occur in genes encoding DNA repair proteins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Lead to overall increase in </a:t>
            </a:r>
            <a:r>
              <a:rPr lang="en-US" altLang="en-US" dirty="0" smtClean="0"/>
              <a:t>mutations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2194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Repair </a:t>
            </a:r>
            <a:r>
              <a:rPr lang="en-US" altLang="en-US" dirty="0"/>
              <a:t>Disorders: </a:t>
            </a:r>
            <a:r>
              <a:rPr lang="en-US" altLang="en-US" dirty="0" err="1" smtClean="0"/>
              <a:t>Trichothiodystrophy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At least five genes are involved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Symptoms reflect accumulating oxidative damage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Faulty nucleotide excision repair or base excision repair or </a:t>
            </a:r>
            <a:r>
              <a:rPr lang="en-US" altLang="en-US" dirty="0" smtClean="0"/>
              <a:t>both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7476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Repair Disorders: Inherited Colon Cancer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305800" cy="49149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Hereditary </a:t>
            </a:r>
            <a:r>
              <a:rPr lang="en-US" altLang="en-US" dirty="0" err="1"/>
              <a:t>nonpolyposis</a:t>
            </a:r>
            <a:r>
              <a:rPr lang="en-US" altLang="en-US" dirty="0"/>
              <a:t> colon cancer 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Affects 1/200 individuals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Defect in mismatch repair</a:t>
            </a:r>
          </a:p>
          <a:p>
            <a:pPr marL="0" indent="0">
              <a:buSzPct val="50000"/>
              <a:buNone/>
            </a:pPr>
            <a:r>
              <a:rPr lang="en-US" altLang="en-US" i="1" dirty="0"/>
              <a:t>HNPCC</a:t>
            </a:r>
            <a:r>
              <a:rPr lang="en-US" altLang="en-US" dirty="0"/>
              <a:t> gene is on chromosome </a:t>
            </a:r>
            <a:r>
              <a:rPr lang="en-US" altLang="en-US" dirty="0" smtClean="0"/>
              <a:t>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722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Repair </a:t>
            </a:r>
            <a:r>
              <a:rPr lang="en-US" altLang="en-US" dirty="0"/>
              <a:t>Disorders: </a:t>
            </a:r>
            <a:r>
              <a:rPr lang="en-US" altLang="en-US" dirty="0" err="1"/>
              <a:t>Xeroderma</a:t>
            </a:r>
            <a:r>
              <a:rPr lang="en-US" altLang="en-US" dirty="0"/>
              <a:t> </a:t>
            </a:r>
            <a:r>
              <a:rPr lang="en-US" altLang="en-US" dirty="0" err="1" smtClean="0"/>
              <a:t>Pigmentosum</a:t>
            </a:r>
            <a:r>
              <a:rPr lang="en-US" altLang="en-US" dirty="0" smtClean="0"/>
              <a:t>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838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Autosomal recessive; Seven genes involved</a:t>
            </a:r>
          </a:p>
          <a:p>
            <a:pPr marL="0" indent="0">
              <a:buNone/>
            </a:pPr>
            <a:r>
              <a:rPr lang="en-US" altLang="en-US" dirty="0"/>
              <a:t>Malfunction of excision repair </a:t>
            </a:r>
          </a:p>
          <a:p>
            <a:pPr marL="0" indent="0">
              <a:buNone/>
            </a:pPr>
            <a:r>
              <a:rPr lang="en-US" altLang="en-US" dirty="0"/>
              <a:t>Thymine dimers remain and block replication</a:t>
            </a:r>
          </a:p>
          <a:p>
            <a:pPr marL="0" indent="0">
              <a:buNone/>
            </a:pPr>
            <a:r>
              <a:rPr lang="en-US" altLang="en-US" dirty="0"/>
              <a:t>Must avoid sunlight</a:t>
            </a:r>
          </a:p>
          <a:p>
            <a:pPr marL="0" indent="0">
              <a:buNone/>
            </a:pPr>
            <a:r>
              <a:rPr lang="en-US" altLang="en-US" dirty="0"/>
              <a:t>Only 250 cases </a:t>
            </a:r>
            <a:r>
              <a:rPr lang="en-US" altLang="en-US" dirty="0" smtClean="0"/>
              <a:t>worldwide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70221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Repair Disorders: </a:t>
            </a:r>
            <a:r>
              <a:rPr lang="en-US" altLang="en-US" dirty="0" err="1" smtClean="0"/>
              <a:t>Xeroderma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Pigmentosum</a:t>
            </a:r>
            <a:r>
              <a:rPr lang="en-US" altLang="en-US" dirty="0" smtClean="0"/>
              <a:t> (2 of 2)</a:t>
            </a:r>
            <a:endParaRPr lang="en-US" dirty="0"/>
          </a:p>
        </p:txBody>
      </p:sp>
      <p:pic>
        <p:nvPicPr>
          <p:cNvPr id="2" name="Picture 1" descr="A DNA excision repair disorder causes the condition Xeroderma Pigmentosum. Sunlight exposure causes painful blisters to occur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81" y="1600200"/>
            <a:ext cx="5074236" cy="346678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5257800"/>
            <a:ext cx="8229600" cy="304267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© </a:t>
            </a:r>
            <a:r>
              <a:rPr lang="en-US" sz="1400" dirty="0" err="1" smtClean="0"/>
              <a:t>Wellcome</a:t>
            </a:r>
            <a:r>
              <a:rPr lang="en-US" sz="1400" dirty="0" smtClean="0"/>
              <a:t> Image Library/Custom Medical Stock Photo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8083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/>
              <a:t>Repair </a:t>
            </a:r>
            <a:r>
              <a:rPr lang="en-US" altLang="en-US" dirty="0"/>
              <a:t>Disorders: Ataxia </a:t>
            </a:r>
            <a:r>
              <a:rPr lang="en-US" altLang="en-US" dirty="0" err="1" smtClean="0"/>
              <a:t>Telangiectasis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9149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altLang="en-US" dirty="0"/>
              <a:t>Autosomal recessive disorder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Defect in cell cycle checkpoint kinase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Cells continue through cell cycle without pausing to inspect DNA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Individuals with AT have 50 times the risk of developing  over general population</a:t>
            </a:r>
          </a:p>
          <a:p>
            <a:pPr marL="0" indent="0">
              <a:buSzPct val="50000"/>
              <a:buNone/>
            </a:pPr>
            <a:r>
              <a:rPr lang="en-US" altLang="en-US" dirty="0"/>
              <a:t>Heterozygotes have a two- to </a:t>
            </a:r>
            <a:r>
              <a:rPr lang="en-US" altLang="en-US" dirty="0" err="1"/>
              <a:t>sixfold</a:t>
            </a:r>
            <a:r>
              <a:rPr lang="en-US" altLang="en-US" dirty="0"/>
              <a:t> increase in cancer </a:t>
            </a:r>
            <a:r>
              <a:rPr lang="en-US" altLang="en-US" dirty="0" smtClean="0"/>
              <a:t>risk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06364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Germline and Somatic Mutation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Germline mutation</a:t>
            </a:r>
          </a:p>
          <a:p>
            <a:pPr marL="465138" lvl="1" indent="-465138"/>
            <a:r>
              <a:rPr lang="en-US" altLang="en-US" dirty="0"/>
              <a:t>Change occurs during the DNA replication that precedes meiosis</a:t>
            </a:r>
          </a:p>
          <a:p>
            <a:pPr marL="465138" lvl="1" indent="-465138"/>
            <a:r>
              <a:rPr lang="en-US" altLang="en-US" dirty="0"/>
              <a:t>Transmitted to the next generation of individuals </a:t>
            </a:r>
          </a:p>
          <a:p>
            <a:pPr marL="0" indent="0">
              <a:buNone/>
            </a:pPr>
            <a:r>
              <a:rPr lang="en-US" altLang="en-US" b="1" dirty="0"/>
              <a:t>Somatic mutation</a:t>
            </a:r>
          </a:p>
          <a:p>
            <a:pPr marL="465138" lvl="1" indent="-465138"/>
            <a:r>
              <a:rPr lang="en-US" altLang="en-US" dirty="0"/>
              <a:t>Happens during DNA replication before a mitotic cell division</a:t>
            </a:r>
          </a:p>
          <a:p>
            <a:pPr marL="465138" lvl="1" indent="-465138"/>
            <a:r>
              <a:rPr lang="en-US" altLang="en-US" dirty="0"/>
              <a:t>Affect only cells that descend from changed cell</a:t>
            </a:r>
          </a:p>
          <a:p>
            <a:pPr marL="465138" lvl="1" indent="-465138"/>
            <a:r>
              <a:rPr lang="en-US" altLang="en-US" dirty="0"/>
              <a:t>A person with a somatic mutation has somatic </a:t>
            </a:r>
            <a:r>
              <a:rPr lang="en-US" altLang="en-US" dirty="0" smtClean="0"/>
              <a:t>mosaicism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786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</a:t>
            </a:r>
            <a:r>
              <a:rPr lang="en-US" dirty="0" err="1" smtClean="0"/>
              <a:t>Mosaicism</a:t>
            </a:r>
            <a:r>
              <a:rPr lang="en-US" dirty="0" smtClean="0"/>
              <a:t> (1 of 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somatic cells mutate in an individual, not all the cells in that individual have that mutation.</a:t>
            </a:r>
          </a:p>
          <a:p>
            <a:pPr marL="0" indent="0">
              <a:buNone/>
            </a:pPr>
            <a:r>
              <a:rPr lang="en-US" dirty="0"/>
              <a:t>Because not all the cells are affected by the mutation, the individual has somatic mosaicism. </a:t>
            </a:r>
          </a:p>
        </p:txBody>
      </p:sp>
    </p:spTree>
    <p:extLst>
      <p:ext uri="{BB962C8B-B14F-4D97-AF65-F5344CB8AC3E}">
        <p14:creationId xmlns:p14="http://schemas.microsoft.com/office/powerpoint/2010/main" val="91325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Somatic </a:t>
            </a:r>
            <a:r>
              <a:rPr lang="en-US" dirty="0" err="1" smtClean="0"/>
              <a:t>Mosaicism</a:t>
            </a:r>
            <a:r>
              <a:rPr lang="en-US" dirty="0" smtClean="0"/>
              <a:t> (2 of 3)</a:t>
            </a:r>
            <a:endParaRPr lang="en-US" dirty="0"/>
          </a:p>
        </p:txBody>
      </p:sp>
      <p:pic>
        <p:nvPicPr>
          <p:cNvPr id="2" name="Picture 1" descr="A mutation occurs in one cell of an early embryo, leading to an individual with tissue patches that descend from the cell, such as an AKT1 mutation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9499"/>
            <a:ext cx="2950220" cy="4870301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981200" y="6096000"/>
            <a:ext cx="5109935" cy="30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a: Source: The Proteus Syndrome Foundation, UK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346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3049</Words>
  <Application>Microsoft Office PowerPoint</Application>
  <PresentationFormat>On-screen Show (4:3)</PresentationFormat>
  <Paragraphs>414</Paragraphs>
  <Slides>66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Human Genetics Concepts and Applications</vt:lpstr>
      <vt:lpstr>Learning Outcomes (1 of 2)</vt:lpstr>
      <vt:lpstr>Learning Outcomes (2 of 2)</vt:lpstr>
      <vt:lpstr>The Nature of Gene Variants (1 of 3)</vt:lpstr>
      <vt:lpstr>The Nature of Gene Variants (2 of 3)</vt:lpstr>
      <vt:lpstr>The Nature of Gene Variants (3 of 3)</vt:lpstr>
      <vt:lpstr>Germline and Somatic Mutation</vt:lpstr>
      <vt:lpstr>Somatic Mosaicism (1 of 3)</vt:lpstr>
      <vt:lpstr>Somatic Mosaicism (2 of 3)</vt:lpstr>
      <vt:lpstr>Somatic Mosaicism (3 of 3)</vt:lpstr>
      <vt:lpstr>Mutations Alter Proteins</vt:lpstr>
      <vt:lpstr>Sickle Cell Anemia</vt:lpstr>
      <vt:lpstr>Sickle Cell Disease</vt:lpstr>
      <vt:lpstr>Thalassemia</vt:lpstr>
      <vt:lpstr>Collagen</vt:lpstr>
      <vt:lpstr>Collagen Disorders</vt:lpstr>
      <vt:lpstr>Collagen Has a Precise Structure</vt:lpstr>
      <vt:lpstr>Ehlers-Danlos Syndrome</vt:lpstr>
      <vt:lpstr>Table 12.2 How Mutations Cause Disease (1 of 2)</vt:lpstr>
      <vt:lpstr>Table 12.2 How Mutations Cause Disease (2 of 2)</vt:lpstr>
      <vt:lpstr>Allelic Disorders</vt:lpstr>
      <vt:lpstr>Table 12.3 Allelic Diseases</vt:lpstr>
      <vt:lpstr>Causes of Mutations</vt:lpstr>
      <vt:lpstr>Spontaneous Mutation (1 of 2)</vt:lpstr>
      <vt:lpstr>Spontaneous Mutation (2 of 2)</vt:lpstr>
      <vt:lpstr>Spontaneous Mutation Rate</vt:lpstr>
      <vt:lpstr>Determining Mutation Rate</vt:lpstr>
      <vt:lpstr>Mutational Hot Spots</vt:lpstr>
      <vt:lpstr>DNA Symmetry Increases the Likelihood of Mutation</vt:lpstr>
      <vt:lpstr>Gene Duplication and Deletion</vt:lpstr>
      <vt:lpstr>Induced Mutations</vt:lpstr>
      <vt:lpstr>Ames Test</vt:lpstr>
      <vt:lpstr>Exposure to Mutagens</vt:lpstr>
      <vt:lpstr>Types of Mutations (1 of 2)</vt:lpstr>
      <vt:lpstr>Types of Mutations (2 of 2)</vt:lpstr>
      <vt:lpstr>Point Mutations</vt:lpstr>
      <vt:lpstr>Consequences of Point Mutations</vt:lpstr>
      <vt:lpstr>Splice Site Mutations</vt:lpstr>
      <vt:lpstr>Deletions and Insertions (1 of 2)</vt:lpstr>
      <vt:lpstr>Deletions and Insertions (2 of 2)</vt:lpstr>
      <vt:lpstr>Example: Familial hypercholesterolemia</vt:lpstr>
      <vt:lpstr>Pseudogenes</vt:lpstr>
      <vt:lpstr>Expanding Repeats</vt:lpstr>
      <vt:lpstr>Myotonic Dystrophy: A Triplet Repeat Disease</vt:lpstr>
      <vt:lpstr>Copy Number Variants (CNV)</vt:lpstr>
      <vt:lpstr>Importance of Position</vt:lpstr>
      <vt:lpstr>Table 12.5 Globin Mutations</vt:lpstr>
      <vt:lpstr>Not All Mutations Impact Protein Function (1 of 3)</vt:lpstr>
      <vt:lpstr>Not All Mutations Impact Protein Function (2 of 3)</vt:lpstr>
      <vt:lpstr>Not All Mutations Impact Protein Function (3 of 3)</vt:lpstr>
      <vt:lpstr>G6PD Deficiency Hemolytic Anemia</vt:lpstr>
      <vt:lpstr>DNA Repair</vt:lpstr>
      <vt:lpstr>Types of DNA Repair</vt:lpstr>
      <vt:lpstr>Photoreactivation Repair</vt:lpstr>
      <vt:lpstr>Excision Repair (1 of 2)</vt:lpstr>
      <vt:lpstr>Excision Repair (2 of 2)</vt:lpstr>
      <vt:lpstr>Mismatch Repair (1 of 2)</vt:lpstr>
      <vt:lpstr>Mismatch Repair (2 of 2)</vt:lpstr>
      <vt:lpstr>DNA Repair Mechanisms</vt:lpstr>
      <vt:lpstr>Failure of DNA Repair</vt:lpstr>
      <vt:lpstr>Repair Disorders: Trichothiodystrophy</vt:lpstr>
      <vt:lpstr>Repair Disorders: Inherited Colon Cancer</vt:lpstr>
      <vt:lpstr>Repair Disorders: Xeroderma Pigmentosum (1 of 2)</vt:lpstr>
      <vt:lpstr>Repair Disorders: Xeroderma Pigmentosum (2 of 2)</vt:lpstr>
      <vt:lpstr>Repair Disorders: Ataxia Telangiectasis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Gene Mutation</dc:title>
  <dc:creator>Lewis</dc:creator>
  <cp:keywords/>
  <cp:lastModifiedBy>Administrator</cp:lastModifiedBy>
  <cp:revision>313</cp:revision>
  <dcterms:created xsi:type="dcterms:W3CDTF">2017-03-16T02:07:36Z</dcterms:created>
  <dcterms:modified xsi:type="dcterms:W3CDTF">2018-03-06T16:14:11Z</dcterms:modified>
  <cp:category/>
</cp:coreProperties>
</file>