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5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299" r:id="rId32"/>
    <p:sldId id="26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F2A"/>
    <a:srgbClr val="FFFFFF"/>
    <a:srgbClr val="2B4298"/>
    <a:srgbClr val="77315D"/>
    <a:srgbClr val="2C2974"/>
    <a:srgbClr val="562926"/>
    <a:srgbClr val="48413B"/>
    <a:srgbClr val="575336"/>
    <a:srgbClr val="82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182" autoAdjust="0"/>
  </p:normalViewPr>
  <p:slideViewPr>
    <p:cSldViewPr>
      <p:cViewPr>
        <p:scale>
          <a:sx n="104" d="100"/>
          <a:sy n="104" d="100"/>
        </p:scale>
        <p:origin x="-46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 marL="0" indent="0">
              <a:buFont typeface="Calibri" pitchFamily="34" charset="0"/>
              <a:buNone/>
              <a:defRPr/>
            </a:pPr>
            <a:r>
              <a:rPr lang="en-US" sz="4000" b="1" dirty="0" smtClean="0"/>
              <a:t>Chapter 11</a:t>
            </a:r>
            <a:endParaRPr lang="en-US" sz="4000" b="1" dirty="0"/>
          </a:p>
          <a:p>
            <a:pPr marL="0" indent="0">
              <a:buNone/>
            </a:pPr>
            <a:r>
              <a:rPr lang="en-IN" altLang="en-US" sz="3600" dirty="0"/>
              <a:t>Gene Expression and Epigenetics</a:t>
            </a:r>
            <a:endParaRPr lang="en-US" sz="36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Pancreas</a:t>
            </a:r>
          </a:p>
        </p:txBody>
      </p:sp>
      <p:pic>
        <p:nvPicPr>
          <p:cNvPr id="4" name="Picture 2" descr="A single type of stem cell theoretically divides to give rise to an exocrine/endocrine progenitor cell that ultimately forms the pancreas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47708" y="1066800"/>
            <a:ext cx="5648584" cy="532185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66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Transcriptomics and Proteomics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Transcriptomics identifies all the mRNA molecules made in a specific cell under specific circumstances. </a:t>
            </a:r>
          </a:p>
          <a:p>
            <a:pPr marL="0" indent="0">
              <a:buNone/>
            </a:pPr>
            <a:r>
              <a:rPr lang="en-US" altLang="en-US" dirty="0"/>
              <a:t>Proteomics identifies all the proteins a cell manufactures under specific condition. </a:t>
            </a:r>
          </a:p>
          <a:p>
            <a:pPr marL="0" indent="0">
              <a:buNone/>
            </a:pPr>
            <a:r>
              <a:rPr lang="en-US" altLang="en-US" dirty="0"/>
              <a:t>Proteins can be charted based on the relative abundance of each class at different stages of development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086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Diseasome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305800" cy="5067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connects diseases that share genes that have altered expression.</a:t>
            </a:r>
          </a:p>
          <a:p>
            <a:pPr marL="0" indent="0">
              <a:buNone/>
            </a:pPr>
            <a:r>
              <a:rPr lang="en-US" dirty="0"/>
              <a:t>Diseases such as obesity, hypertension, diabetes share certain gene links.</a:t>
            </a:r>
          </a:p>
          <a:p>
            <a:pPr marL="0" indent="0">
              <a:buNone/>
            </a:pPr>
            <a:r>
              <a:rPr lang="en-US" dirty="0"/>
              <a:t>It is found that Duchenne muscular dystrophy and heart attack shares a link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8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Diseasome (</a:t>
            </a:r>
            <a:r>
              <a:rPr lang="en-US" dirty="0" smtClean="0"/>
              <a:t>2 of 2)</a:t>
            </a:r>
            <a:endParaRPr lang="en-US" dirty="0"/>
          </a:p>
        </p:txBody>
      </p:sp>
      <p:pic>
        <p:nvPicPr>
          <p:cNvPr id="4" name="Picture 3" descr="A huge disease map called the diseasome connects diseases that share genes that have altered expression.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632" y="1295400"/>
            <a:ext cx="7654735" cy="498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6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 of Gene </a:t>
            </a:r>
            <a:r>
              <a:rPr lang="en-US" altLang="en-US" dirty="0" smtClean="0"/>
              <a:t>Expression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Protein-encoding gene contains some controls over its own expression level.</a:t>
            </a:r>
          </a:p>
          <a:p>
            <a:pPr marL="465138" lvl="1" indent="-465138"/>
            <a:r>
              <a:rPr lang="en-US" altLang="en-US" dirty="0" smtClean="0"/>
              <a:t>Promoter </a:t>
            </a:r>
            <a:r>
              <a:rPr lang="en-US" altLang="en-US" dirty="0"/>
              <a:t>sequence (</a:t>
            </a:r>
            <a:r>
              <a:rPr lang="en-US" altLang="en-US" dirty="0" smtClean="0"/>
              <a:t>mutations)</a:t>
            </a:r>
          </a:p>
          <a:p>
            <a:pPr marL="465138" lvl="1" indent="-465138"/>
            <a:r>
              <a:rPr lang="en-US" altLang="en-US" dirty="0" smtClean="0"/>
              <a:t>Extra copies of gene</a:t>
            </a:r>
            <a:endParaRPr lang="en-US" altLang="en-US" sz="2000" dirty="0" smtClean="0"/>
          </a:p>
          <a:p>
            <a:pPr marL="0" indent="0">
              <a:buNone/>
            </a:pPr>
            <a:r>
              <a:rPr lang="en-US" altLang="en-US" dirty="0" smtClean="0"/>
              <a:t>Much </a:t>
            </a:r>
            <a:r>
              <a:rPr lang="en-US" altLang="en-US" dirty="0"/>
              <a:t>of the control of gene expression occurs in two general processes.</a:t>
            </a:r>
          </a:p>
          <a:p>
            <a:pPr marL="465138" lvl="1" indent="-465138"/>
            <a:r>
              <a:rPr lang="en-US" altLang="en-US" b="1" dirty="0" smtClean="0"/>
              <a:t>Chromatin </a:t>
            </a:r>
            <a:r>
              <a:rPr lang="en-US" altLang="en-US" b="1" dirty="0"/>
              <a:t>remodeling—</a:t>
            </a:r>
            <a:r>
              <a:rPr lang="en-US" altLang="en-US" dirty="0"/>
              <a:t>On/off switch</a:t>
            </a:r>
          </a:p>
          <a:p>
            <a:pPr marL="465138" lvl="1" indent="-465138"/>
            <a:r>
              <a:rPr lang="en-US" altLang="en-US" b="1" dirty="0" smtClean="0"/>
              <a:t>microRNAs—</a:t>
            </a:r>
            <a:r>
              <a:rPr lang="en-US" altLang="en-US" dirty="0" smtClean="0"/>
              <a:t>Dimmer switch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669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Gene Expression (</a:t>
            </a:r>
            <a:r>
              <a:rPr lang="en-US" dirty="0" smtClean="0"/>
              <a:t>2 of 2)</a:t>
            </a:r>
            <a:endParaRPr lang="en-US" dirty="0"/>
          </a:p>
        </p:txBody>
      </p:sp>
      <p:pic>
        <p:nvPicPr>
          <p:cNvPr id="6" name="Picture 5" descr="In the control of gene expression, chromatin opens to allow transcription factors to bind.&#10;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8364" y="1417758"/>
            <a:ext cx="6927273" cy="498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468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Chromatin </a:t>
            </a:r>
            <a:r>
              <a:rPr lang="en-US" altLang="en-US" dirty="0" smtClean="0"/>
              <a:t>Remodeling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Histones play major role in gene expression.</a:t>
            </a:r>
          </a:p>
          <a:p>
            <a:pPr marL="465138" lvl="1" indent="-465138"/>
            <a:r>
              <a:rPr lang="en-US" altLang="en-US" sz="2200" dirty="0" smtClean="0"/>
              <a:t>Expose </a:t>
            </a:r>
            <a:r>
              <a:rPr lang="en-US" altLang="en-US" sz="2200" dirty="0"/>
              <a:t>DNA when and where it is to be transcribed and shield it when it is to be silenced</a:t>
            </a:r>
          </a:p>
          <a:p>
            <a:pPr marL="0" indent="0">
              <a:buNone/>
            </a:pPr>
            <a:r>
              <a:rPr lang="en-US" altLang="en-US" sz="2400" dirty="0"/>
              <a:t>Major types of small molecules that bind to histones.</a:t>
            </a:r>
          </a:p>
          <a:p>
            <a:pPr marL="465138" lvl="1" indent="-465138"/>
            <a:r>
              <a:rPr lang="en-US" altLang="en-US" sz="2200" dirty="0" smtClean="0"/>
              <a:t>Acetyl </a:t>
            </a:r>
            <a:r>
              <a:rPr lang="en-US" altLang="en-US" sz="2200" dirty="0"/>
              <a:t>group</a:t>
            </a:r>
          </a:p>
          <a:p>
            <a:pPr marL="465138" lvl="1" indent="-465138"/>
            <a:r>
              <a:rPr lang="en-US" altLang="en-US" sz="2200" dirty="0" smtClean="0"/>
              <a:t>Methyl </a:t>
            </a:r>
            <a:r>
              <a:rPr lang="en-US" altLang="en-US" sz="2200" dirty="0"/>
              <a:t>groups</a:t>
            </a:r>
          </a:p>
          <a:p>
            <a:pPr marL="465138" lvl="1" indent="-465138"/>
            <a:r>
              <a:rPr lang="en-US" altLang="en-US" sz="2200" dirty="0" smtClean="0"/>
              <a:t>Phosphate groups</a:t>
            </a:r>
            <a:endParaRPr lang="en-US" altLang="en-US" sz="2200" b="1" dirty="0"/>
          </a:p>
        </p:txBody>
      </p:sp>
      <p:pic>
        <p:nvPicPr>
          <p:cNvPr id="6" name="Picture 5" descr="Chromosome remodeling adds or removes certain organic molecules to or from histones. This  controls whether wrapped DNA is transcribed or not.&#10;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35386" y="4800600"/>
            <a:ext cx="6765614" cy="15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49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Acetylated Histones Allow Transcription to Begin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62100"/>
            <a:ext cx="3429000" cy="2019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Acetyl binding can subtly shift histone interactions in a way that eases transcription</a:t>
            </a:r>
            <a:r>
              <a:rPr lang="en-US" altLang="en-US" sz="2400" dirty="0" smtClean="0"/>
              <a:t>.</a:t>
            </a:r>
            <a:endParaRPr lang="en-US" altLang="en-US" sz="2400" b="1" dirty="0"/>
          </a:p>
        </p:txBody>
      </p:sp>
      <p:pic>
        <p:nvPicPr>
          <p:cNvPr id="5" name="Picture 2" descr="Acetylated histones allow transcription to begin by allowing the TATA box to become accessible to transcription factors.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7200" y="1373447"/>
            <a:ext cx="4220992" cy="50771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951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Chromatin</a:t>
            </a:r>
          </a:p>
        </p:txBody>
      </p:sp>
      <p:pic>
        <p:nvPicPr>
          <p:cNvPr id="6" name="Picture 5" descr="Chromatin may be closed and not accessible or open and accessible for reading.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434" y="1479042"/>
            <a:ext cx="7863132" cy="38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4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MicroRNAs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Belong to a class of molecules called noncoding RNAs</a:t>
            </a:r>
          </a:p>
          <a:p>
            <a:pPr marL="0" indent="0">
              <a:buNone/>
            </a:pPr>
            <a:r>
              <a:rPr lang="en-US" altLang="en-US" dirty="0"/>
              <a:t>21–22 bases long</a:t>
            </a:r>
          </a:p>
          <a:p>
            <a:pPr marL="0" indent="0">
              <a:buNone/>
            </a:pPr>
            <a:r>
              <a:rPr lang="en-US" altLang="en-US" dirty="0"/>
              <a:t>Human genome has about 1000 distinct microRNAs that regulate at least 1/3</a:t>
            </a:r>
            <a:r>
              <a:rPr lang="en-US" altLang="en-US" baseline="30000" dirty="0"/>
              <a:t>rd</a:t>
            </a:r>
            <a:r>
              <a:rPr lang="en-US" altLang="en-US" dirty="0"/>
              <a:t> of the protein-encoding genes</a:t>
            </a:r>
          </a:p>
          <a:p>
            <a:pPr marL="0" indent="0">
              <a:buNone/>
            </a:pPr>
            <a:r>
              <a:rPr lang="en-US" altLang="en-US" dirty="0"/>
              <a:t>When a microRNA binds to a target mRNA, it prevents translation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0000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990600"/>
          </a:xfrm>
        </p:spPr>
        <p:txBody>
          <a:bodyPr/>
          <a:lstStyle/>
          <a:p>
            <a:r>
              <a:rPr lang="en-IN" altLang="en-US" dirty="0"/>
              <a:t>Learning </a:t>
            </a:r>
            <a:r>
              <a:rPr lang="en-IN" altLang="en-US" dirty="0" smtClean="0"/>
              <a:t>Outcomes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305800" cy="5105400"/>
          </a:xfrm>
        </p:spPr>
        <p:txBody>
          <a:bodyPr/>
          <a:lstStyle/>
          <a:p>
            <a:pPr marL="574675" indent="-574675">
              <a:buFont typeface="+mj-lt"/>
              <a:buAutoNum type="arabicPeriod"/>
            </a:pPr>
            <a:r>
              <a:rPr lang="en-US" altLang="en-US" sz="2200" dirty="0"/>
              <a:t>Define </a:t>
            </a:r>
            <a:r>
              <a:rPr lang="en-US" altLang="en-US" sz="2200" i="1" dirty="0"/>
              <a:t>epigenetic</a:t>
            </a:r>
            <a:r>
              <a:rPr lang="en-US" altLang="en-US" sz="2200" dirty="0"/>
              <a:t>.</a:t>
            </a:r>
          </a:p>
          <a:p>
            <a:pPr marL="574675" indent="-574675">
              <a:buFont typeface="+mj-lt"/>
              <a:buAutoNum type="arabicPeriod"/>
            </a:pPr>
            <a:r>
              <a:rPr lang="en-US" altLang="en-US" sz="2200" dirty="0"/>
              <a:t>Explain how globin chain switching, development of organs, and the types of proteins cells make over time illustrate gene expression.</a:t>
            </a:r>
          </a:p>
          <a:p>
            <a:pPr marL="574675" indent="-574675">
              <a:buFont typeface="+mj-lt"/>
              <a:buAutoNum type="arabicPeriod"/>
            </a:pPr>
            <a:r>
              <a:rPr lang="en-US" altLang="en-US" sz="2200" dirty="0"/>
              <a:t>Explain how small molecules binding to histone proteins control gene expression by remodeling chromatin</a:t>
            </a:r>
            <a:r>
              <a:rPr lang="en-US" altLang="en-US" sz="2200" dirty="0" smtClean="0"/>
              <a:t>.</a:t>
            </a:r>
          </a:p>
          <a:p>
            <a:pPr marL="574675" indent="-574675">
              <a:buFont typeface="+mj-lt"/>
              <a:buAutoNum type="arabicPeriod" startAt="4"/>
            </a:pPr>
            <a:r>
              <a:rPr lang="en-US" altLang="en-US" sz="2200" dirty="0"/>
              <a:t>Explain how microRNAs control transcription.</a:t>
            </a:r>
          </a:p>
          <a:p>
            <a:pPr marL="574675" indent="-574675">
              <a:buFont typeface="+mj-lt"/>
              <a:buAutoNum type="arabicPeriod" startAt="4"/>
            </a:pPr>
            <a:r>
              <a:rPr lang="en-US" altLang="en-US" sz="2200" dirty="0"/>
              <a:t>Explain how division of genes into exons and introns maximizes the number of encoded proteins.</a:t>
            </a:r>
          </a:p>
          <a:p>
            <a:pPr marL="574675" indent="-574675">
              <a:buFont typeface="+mj-lt"/>
              <a:buAutoNum type="arabicPeriod" startAt="4"/>
            </a:pPr>
            <a:r>
              <a:rPr lang="en-US" altLang="en-US" sz="2200" dirty="0"/>
              <a:t>Discuss how viral DNA, noncoding RNAs, and repeated DNA sequences account for large proportions of the human genome</a:t>
            </a:r>
            <a:r>
              <a:rPr lang="en-US" altLang="en-US" sz="2200" dirty="0" smtClean="0"/>
              <a:t>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5314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MicroRNAs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991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Cancer provides a practical application of microRNAs.</a:t>
            </a:r>
          </a:p>
          <a:p>
            <a:pPr marL="465138" lvl="1" indent="-465138"/>
            <a:r>
              <a:rPr lang="en-US" altLang="en-US" dirty="0" smtClean="0"/>
              <a:t>Certain </a:t>
            </a:r>
            <a:r>
              <a:rPr lang="en-US" altLang="en-US" dirty="0"/>
              <a:t>microRNAs are more or less abundant in cancer cells than in healthy ones.</a:t>
            </a:r>
            <a:endParaRPr lang="en-US" altLang="en-US" sz="1600" dirty="0"/>
          </a:p>
          <a:p>
            <a:pPr marL="0" indent="0">
              <a:buNone/>
            </a:pPr>
            <a:r>
              <a:rPr lang="en-US" altLang="en-US" dirty="0"/>
              <a:t>Related technology is called </a:t>
            </a:r>
            <a:r>
              <a:rPr lang="en-US" altLang="en-US" b="1" dirty="0"/>
              <a:t>RNA interference</a:t>
            </a:r>
            <a:r>
              <a:rPr lang="en-US" altLang="en-US" dirty="0"/>
              <a:t> (</a:t>
            </a:r>
            <a:r>
              <a:rPr lang="en-US" altLang="en-US" b="1" dirty="0" err="1"/>
              <a:t>RNAi</a:t>
            </a:r>
            <a:r>
              <a:rPr lang="en-US" altLang="en-US" dirty="0"/>
              <a:t>).</a:t>
            </a:r>
          </a:p>
          <a:p>
            <a:pPr marL="465138" lvl="1" indent="-465138"/>
            <a:r>
              <a:rPr lang="en-US" altLang="en-US" dirty="0" smtClean="0"/>
              <a:t>Small </a:t>
            </a:r>
            <a:r>
              <a:rPr lang="en-US" altLang="en-US" dirty="0"/>
              <a:t>synthetic, double-stranded RNA molecules are introduced into selected cells to block gene expression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680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Maximizing Genetic </a:t>
            </a:r>
            <a:r>
              <a:rPr lang="en-US" altLang="en-US" dirty="0" smtClean="0"/>
              <a:t>Information (1 of 4)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305800" cy="4838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Human genome contains about 20,325 genes.</a:t>
            </a:r>
          </a:p>
          <a:p>
            <a:pPr marL="465138" lvl="1" indent="-465138"/>
            <a:r>
              <a:rPr lang="en-US" altLang="en-US" dirty="0" smtClean="0"/>
              <a:t>Encode </a:t>
            </a:r>
            <a:r>
              <a:rPr lang="en-US" altLang="en-US" dirty="0"/>
              <a:t>about 100,000 mRNAs, which in turn specify more than a million proteins</a:t>
            </a:r>
          </a:p>
          <a:p>
            <a:pPr marL="0" indent="0">
              <a:buNone/>
            </a:pPr>
            <a:r>
              <a:rPr lang="en-US" altLang="en-US" dirty="0"/>
              <a:t>Several events account for the fact that proteins outnumber genes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112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kern="0" dirty="0" smtClean="0">
                <a:cs typeface="Times" panose="02020603050405020304" pitchFamily="18" charset="0"/>
              </a:rPr>
              <a:t>Maximizing </a:t>
            </a:r>
            <a:r>
              <a:rPr lang="en-US" kern="0" dirty="0">
                <a:cs typeface="Times" panose="02020603050405020304" pitchFamily="18" charset="0"/>
              </a:rPr>
              <a:t>Genetic Information (</a:t>
            </a:r>
            <a:r>
              <a:rPr lang="en-US" kern="0" dirty="0" smtClean="0">
                <a:cs typeface="Times" panose="02020603050405020304" pitchFamily="18" charset="0"/>
              </a:rPr>
              <a:t>2 of 4)</a:t>
            </a:r>
            <a:endParaRPr lang="en-US" dirty="0"/>
          </a:p>
        </p:txBody>
      </p:sp>
      <p:pic>
        <p:nvPicPr>
          <p:cNvPr id="4" name="Picture 2" descr="Gene expression events involve several actions. Chromatin remodeling determines which genes are transcribed.  Alternate splicing creates different forms of a protein. MicroRNAs bind to messenger RNAs by complimentary base pairing, blocking translation.  After translation, a protein must fold a certain way. Certain polypeptides are shortened, attached to sugars or lipids, and/or aggregated. &#10;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527486"/>
            <a:ext cx="8811745" cy="479711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424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Maximizing Genetic Information (</a:t>
            </a:r>
            <a:r>
              <a:rPr lang="en-US" altLang="en-US" dirty="0" smtClean="0"/>
              <a:t>3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485900"/>
            <a:ext cx="8348448" cy="1181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Genes in pieces pattern of exons and introns and alternate splicing help to greatly expand the gene number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5" name="Picture 2" descr="Exons provide flexibility in gene structure that expands gene numbers as a result of alternate splicing. 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552" y="3139858"/>
            <a:ext cx="8314896" cy="2498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847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489" y="152400"/>
            <a:ext cx="8032487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Maximizing Genetic Information (</a:t>
            </a:r>
            <a:r>
              <a:rPr lang="en-US" altLang="en-US" dirty="0" smtClean="0"/>
              <a:t>4 of 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524000"/>
            <a:ext cx="86106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Intron in one gene’s template strand may encode a protein on the coding strand.</a:t>
            </a:r>
          </a:p>
          <a:p>
            <a:pPr marL="0" indent="0">
              <a:buNone/>
            </a:pPr>
            <a:r>
              <a:rPr lang="en-US" altLang="en-US" sz="2400" dirty="0"/>
              <a:t>Information is also maximized when a protein undergoes post-translational modifications.</a:t>
            </a:r>
          </a:p>
          <a:p>
            <a:pPr marL="465138" lvl="1" indent="-465138"/>
            <a:r>
              <a:rPr lang="en-US" altLang="en-US" sz="2200" dirty="0" smtClean="0"/>
              <a:t>Addition </a:t>
            </a:r>
            <a:r>
              <a:rPr lang="en-US" altLang="en-US" sz="2200" dirty="0"/>
              <a:t>of sugars and lipids to create glycoproteins and </a:t>
            </a:r>
            <a:r>
              <a:rPr lang="en-US" altLang="en-US" sz="2200" dirty="0" smtClean="0"/>
              <a:t>lipoproteins</a:t>
            </a:r>
          </a:p>
          <a:p>
            <a:pPr marL="0" indent="0">
              <a:buNone/>
            </a:pPr>
            <a:r>
              <a:rPr lang="en-US" altLang="en-US" sz="2400" dirty="0"/>
              <a:t>Another way that one gene can encode more than one protein is if the protein is cut to yield two products</a:t>
            </a:r>
          </a:p>
          <a:p>
            <a:pPr marL="0" indent="0">
              <a:buNone/>
            </a:pPr>
            <a:r>
              <a:rPr lang="en-US" altLang="en-US" sz="2400" dirty="0"/>
              <a:t>Happens in </a:t>
            </a:r>
            <a:r>
              <a:rPr lang="en-US" altLang="en-US" sz="2400" dirty="0" err="1"/>
              <a:t>dentinogenesis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imperfecta</a:t>
            </a:r>
            <a:endParaRPr lang="en-US" altLang="en-US" sz="2400" dirty="0"/>
          </a:p>
          <a:p>
            <a:pPr marL="465138" lvl="1" indent="-465138"/>
            <a:r>
              <a:rPr lang="en-US" altLang="en-US" sz="2200" dirty="0"/>
              <a:t>Caused by a deficiency in the two proteins DPP and DSP</a:t>
            </a:r>
          </a:p>
          <a:p>
            <a:pPr marL="465138" lvl="1" indent="-465138"/>
            <a:r>
              <a:rPr lang="en-US" altLang="en-US" sz="2200" dirty="0"/>
              <a:t>Both are cut from the same DSPP </a:t>
            </a:r>
            <a:r>
              <a:rPr lang="en-US" altLang="en-US" sz="2200" dirty="0" smtClean="0"/>
              <a:t>protein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99565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DPP and DSP</a:t>
            </a:r>
            <a:endParaRPr lang="en-US" dirty="0"/>
          </a:p>
        </p:txBody>
      </p:sp>
      <p:pic>
        <p:nvPicPr>
          <p:cNvPr id="4" name="Picture 2" descr="In dentinogenesis imperfecta, a large precursor protein is cut in two, but one of the products is degraded much faster than the other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9923" y="1240602"/>
            <a:ext cx="5984155" cy="50000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49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Most Human </a:t>
            </a:r>
            <a:r>
              <a:rPr lang="en-US" altLang="en-US" dirty="0" smtClean="0"/>
              <a:t>Genomes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Do </a:t>
            </a:r>
            <a:r>
              <a:rPr lang="en-US" altLang="en-US" dirty="0"/>
              <a:t>Not Encode Protein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Only 1.5% of human DNA encodes </a:t>
            </a:r>
            <a:r>
              <a:rPr lang="en-US" altLang="en-US" dirty="0" smtClean="0"/>
              <a:t>protein</a:t>
            </a:r>
          </a:p>
          <a:p>
            <a:pPr marL="0" indent="0">
              <a:buNone/>
            </a:pPr>
            <a:r>
              <a:rPr lang="en-US" altLang="en-US" dirty="0" smtClean="0"/>
              <a:t>Rest </a:t>
            </a:r>
            <a:r>
              <a:rPr lang="en-US" altLang="en-US" dirty="0"/>
              <a:t>of genome includes:</a:t>
            </a:r>
          </a:p>
          <a:p>
            <a:pPr marL="465138" lvl="1" indent="-465138"/>
            <a:r>
              <a:rPr lang="en-US" altLang="en-US" dirty="0" smtClean="0"/>
              <a:t>Viral </a:t>
            </a:r>
            <a:r>
              <a:rPr lang="en-US" altLang="en-US" dirty="0"/>
              <a:t>DNA</a:t>
            </a:r>
          </a:p>
          <a:p>
            <a:pPr marL="465138" lvl="1" indent="-465138"/>
            <a:r>
              <a:rPr lang="en-US" altLang="en-US" dirty="0" smtClean="0"/>
              <a:t>Noncoding </a:t>
            </a:r>
            <a:r>
              <a:rPr lang="en-US" altLang="en-US" dirty="0"/>
              <a:t>RNAs</a:t>
            </a:r>
          </a:p>
          <a:p>
            <a:pPr marL="465138" lvl="1" indent="-465138"/>
            <a:r>
              <a:rPr lang="en-US" altLang="en-US" dirty="0" smtClean="0"/>
              <a:t>Introns</a:t>
            </a:r>
            <a:endParaRPr lang="en-US" altLang="en-US" dirty="0"/>
          </a:p>
          <a:p>
            <a:pPr marL="465138" lvl="1" indent="-465138"/>
            <a:r>
              <a:rPr lang="en-US" altLang="en-US" dirty="0" smtClean="0"/>
              <a:t>Promoters and </a:t>
            </a:r>
            <a:r>
              <a:rPr lang="en-US" altLang="en-US" dirty="0"/>
              <a:t>other control sequences</a:t>
            </a:r>
          </a:p>
          <a:p>
            <a:pPr marL="465138" lvl="1" indent="-465138"/>
            <a:r>
              <a:rPr lang="en-US" altLang="en-US" dirty="0" smtClean="0"/>
              <a:t>Repeated sequences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659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Viral DNA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57300"/>
            <a:ext cx="8229600" cy="4991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About 8% of our genome is derived from RNA viruses called retroviruses.</a:t>
            </a:r>
          </a:p>
          <a:p>
            <a:pPr marL="465138" lvl="1" indent="-465138"/>
            <a:r>
              <a:rPr lang="en-US" altLang="en-US" dirty="0" smtClean="0"/>
              <a:t>Evidence </a:t>
            </a:r>
            <a:r>
              <a:rPr lang="en-US" altLang="en-US" dirty="0"/>
              <a:t>of past infection</a:t>
            </a:r>
          </a:p>
          <a:p>
            <a:pPr marL="465138" lvl="1" indent="-465138"/>
            <a:r>
              <a:rPr lang="en-US" altLang="en-US" dirty="0" smtClean="0"/>
              <a:t>Sequences </a:t>
            </a:r>
            <a:r>
              <a:rPr lang="en-US" altLang="en-US" dirty="0"/>
              <a:t>tend to increase over time</a:t>
            </a:r>
          </a:p>
          <a:p>
            <a:pPr marL="465138" lvl="1" indent="-465138"/>
            <a:r>
              <a:rPr lang="en-US" altLang="en-US" dirty="0" smtClean="0"/>
              <a:t>The </a:t>
            </a:r>
            <a:r>
              <a:rPr lang="en-US" altLang="en-US" dirty="0"/>
              <a:t>genetic material in the human chromosomes are called human endogenous retroviruses, or </a:t>
            </a:r>
            <a:r>
              <a:rPr lang="en-US" altLang="en-US" dirty="0" smtClean="0"/>
              <a:t>HERVs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227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Noncoding RNAs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Nearly all of the human genome can be transcribed, and much of it is in the form of noncoding RNAs (ncRNAs).</a:t>
            </a:r>
          </a:p>
          <a:p>
            <a:pPr marL="465138" lvl="1" indent="-465138"/>
            <a:r>
              <a:rPr lang="en-US" altLang="en-US" dirty="0" smtClean="0"/>
              <a:t>Includes </a:t>
            </a:r>
            <a:r>
              <a:rPr lang="en-US" altLang="en-US" dirty="0"/>
              <a:t>rRNAs and tRNAs</a:t>
            </a:r>
          </a:p>
          <a:p>
            <a:pPr marL="465138" lvl="1" indent="-465138"/>
            <a:r>
              <a:rPr lang="en-US" altLang="en-US" dirty="0" smtClean="0"/>
              <a:t>Hundreds </a:t>
            </a:r>
            <a:r>
              <a:rPr lang="en-US" altLang="en-US" dirty="0"/>
              <a:t>of thousands of other ncRNAs exist</a:t>
            </a:r>
          </a:p>
          <a:p>
            <a:pPr marL="465138" lvl="1" indent="-465138"/>
            <a:r>
              <a:rPr lang="en-US" altLang="en-US" dirty="0" smtClean="0"/>
              <a:t>Transcribed </a:t>
            </a:r>
            <a:r>
              <a:rPr lang="en-US" altLang="en-US" dirty="0"/>
              <a:t>from </a:t>
            </a:r>
            <a:r>
              <a:rPr lang="en-US" altLang="en-US" b="1" dirty="0"/>
              <a:t>pseudogenes</a:t>
            </a:r>
            <a:endParaRPr lang="en-US" altLang="en-US" dirty="0"/>
          </a:p>
          <a:p>
            <a:pPr marL="914400" lvl="2" indent="-449263">
              <a:buFont typeface="Arial" pitchFamily="34" charset="0"/>
              <a:buChar char="•"/>
            </a:pPr>
            <a:r>
              <a:rPr lang="en-US" altLang="en-US" dirty="0"/>
              <a:t>Not translated into </a:t>
            </a:r>
            <a:r>
              <a:rPr lang="en-US" altLang="en-US" dirty="0" smtClean="0"/>
              <a:t>protein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514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Repeats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Transposons</a:t>
            </a:r>
            <a:r>
              <a:rPr lang="en-US" altLang="en-US" dirty="0"/>
              <a:t> are the most abundant type of repeat.</a:t>
            </a:r>
          </a:p>
          <a:p>
            <a:pPr marL="465138" lvl="1" indent="-465138"/>
            <a:r>
              <a:rPr lang="en-US" altLang="en-US" dirty="0" smtClean="0"/>
              <a:t>Sequences </a:t>
            </a:r>
            <a:r>
              <a:rPr lang="en-US" altLang="en-US" dirty="0"/>
              <a:t>that jump about the genome </a:t>
            </a:r>
          </a:p>
          <a:p>
            <a:pPr marL="465138" lvl="1" indent="-465138"/>
            <a:r>
              <a:rPr lang="en-US" altLang="en-US" dirty="0" smtClean="0"/>
              <a:t>Alu </a:t>
            </a:r>
            <a:r>
              <a:rPr lang="en-US" altLang="en-US" dirty="0"/>
              <a:t>repeats can copy themselves</a:t>
            </a:r>
          </a:p>
          <a:p>
            <a:pPr marL="914400" lvl="2" indent="-449263">
              <a:buFont typeface="Arial" pitchFamily="34" charset="0"/>
              <a:buChar char="•"/>
            </a:pPr>
            <a:r>
              <a:rPr lang="en-US" altLang="en-US" dirty="0"/>
              <a:t>Comprise about 2–3% of the genome</a:t>
            </a:r>
          </a:p>
          <a:p>
            <a:pPr marL="0" indent="0">
              <a:buNone/>
            </a:pPr>
            <a:r>
              <a:rPr lang="en-US" altLang="en-US" dirty="0"/>
              <a:t>Rarer classes of repeats include those that comprise telomeres, centromeres, and rRNA gene clusters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5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Gene Expression through Time </a:t>
            </a:r>
            <a:r>
              <a:rPr lang="en-US" altLang="en-US" dirty="0" smtClean="0"/>
              <a:t>and </a:t>
            </a:r>
            <a:r>
              <a:rPr lang="en-US" altLang="en-US" dirty="0"/>
              <a:t>Tissue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62100"/>
            <a:ext cx="8229600" cy="4838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Changes in gene expression may occur over time and in different cell types</a:t>
            </a:r>
          </a:p>
          <a:p>
            <a:pPr marL="0" indent="0">
              <a:buNone/>
            </a:pPr>
            <a:r>
              <a:rPr lang="en-US" altLang="en-US" dirty="0"/>
              <a:t>May occur at the molecular, tissue, or organ/gland level</a:t>
            </a:r>
          </a:p>
          <a:p>
            <a:pPr marL="0" indent="0">
              <a:buNone/>
            </a:pPr>
            <a:r>
              <a:rPr lang="en-US" altLang="en-US" b="1" dirty="0"/>
              <a:t>Epigenetic changes</a:t>
            </a:r>
          </a:p>
          <a:p>
            <a:pPr marL="465138" lvl="1" indent="-465138"/>
            <a:r>
              <a:rPr lang="en-US" altLang="en-US" dirty="0" smtClean="0"/>
              <a:t>Changes </a:t>
            </a:r>
            <a:r>
              <a:rPr lang="en-US" altLang="en-US" dirty="0"/>
              <a:t>to the chemical groups that </a:t>
            </a:r>
            <a:r>
              <a:rPr lang="en-US" altLang="en-US" dirty="0" smtClean="0"/>
              <a:t>associate with </a:t>
            </a:r>
            <a:r>
              <a:rPr lang="en-US" altLang="en-US" dirty="0"/>
              <a:t>DNA that are transmitted to daughter cells after cell </a:t>
            </a:r>
            <a:r>
              <a:rPr lang="en-US" altLang="en-US" dirty="0" smtClean="0"/>
              <a:t>division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897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524000"/>
          </a:xfrm>
        </p:spPr>
        <p:txBody>
          <a:bodyPr>
            <a:noAutofit/>
          </a:bodyPr>
          <a:lstStyle/>
          <a:p>
            <a:r>
              <a:rPr lang="en-US" dirty="0" smtClean="0"/>
              <a:t>Table 11.2 Some </a:t>
            </a:r>
            <a:r>
              <a:rPr lang="en-US" dirty="0"/>
              <a:t>Non-Protein-Encoding Parts of the Human </a:t>
            </a:r>
            <a:r>
              <a:rPr lang="en-US" dirty="0" smtClean="0"/>
              <a:t>Genome (1 of 2)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13436"/>
              </p:ext>
            </p:extLst>
          </p:nvPr>
        </p:nvGraphicFramePr>
        <p:xfrm>
          <a:off x="457200" y="1828800"/>
          <a:ext cx="81534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1105"/>
                <a:gridCol w="4392295"/>
              </a:tblGrid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Types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of Sequence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Function or Characteristic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Viral DNA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Evidence of past infection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coding RNA genes 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pPr marL="339725" indent="0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tRNA genes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Connect mRNA codons to amino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acids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pPr marL="339725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rRNA genes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Parts of ribosomes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pPr marL="339725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Long noncoding RNAs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Control of gene expression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39750">
                <a:tc>
                  <a:txBody>
                    <a:bodyPr/>
                    <a:lstStyle/>
                    <a:p>
                      <a:pPr marL="339725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Pseudogenes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DNA sequences very similar to known genes that are not translated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pPr marL="339725" indent="0" algn="l" defTabSz="914400" rtl="0" eaLnBrk="1" latinLnBrk="0" hangingPunct="1"/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Piwi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-interacting RNA (piRNA)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Keeps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transposons out of germline cells 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pPr marL="339725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Large intergenic noncoding RNAs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Between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genes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pPr marL="339725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Small nucleolar RNAs (snoRNAs)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Process rRNAs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 nucleolus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pPr marL="339725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Small nuclear RNAs (snRNAs)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Parts of spliceosomes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317500">
                <a:tc>
                  <a:txBody>
                    <a:bodyPr/>
                    <a:lstStyle/>
                    <a:p>
                      <a:pPr marL="339725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Telomerase RNA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Adds bases to chromosome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tips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39750">
                <a:tc>
                  <a:txBody>
                    <a:bodyPr/>
                    <a:lstStyle/>
                    <a:p>
                      <a:pPr marL="339725" indent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Xist RNA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Inactivates one X chromosome in cells of females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5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524000"/>
          </a:xfrm>
        </p:spPr>
        <p:txBody>
          <a:bodyPr>
            <a:noAutofit/>
          </a:bodyPr>
          <a:lstStyle/>
          <a:p>
            <a:r>
              <a:rPr lang="en-US" dirty="0" smtClean="0"/>
              <a:t>Table 11.2 Some </a:t>
            </a:r>
            <a:r>
              <a:rPr lang="en-US" dirty="0"/>
              <a:t>Non-Protein-Encoding Parts of the Human </a:t>
            </a:r>
            <a:r>
              <a:rPr lang="en-US" dirty="0" smtClean="0"/>
              <a:t>Genome (2 of 2)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99937"/>
              </p:ext>
            </p:extLst>
          </p:nvPr>
        </p:nvGraphicFramePr>
        <p:xfrm>
          <a:off x="457200" y="1828800"/>
          <a:ext cx="8153400" cy="4343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1105"/>
                <a:gridCol w="4392295"/>
              </a:tblGrid>
              <a:tr h="4176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Types</a:t>
                      </a:r>
                      <a:r>
                        <a:rPr lang="en-US" sz="14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of Sequence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Function or Characteristic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76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Introns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Parts of genes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that are cut out of mRNA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7099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Promoters and other control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sequences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Guide enzymes that carry out DNA replication,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transcription, or translation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76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Small interfering RNAs (siRNAs)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Control translation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76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MicroRNAs (miRNAs)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Control translation of many genes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76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Repeats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7635">
                <a:tc>
                  <a:txBody>
                    <a:bodyPr/>
                    <a:lstStyle/>
                    <a:p>
                      <a:pPr marL="339725" indent="0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Transposons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Repeats that move around the genome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7635">
                <a:tc>
                  <a:txBody>
                    <a:bodyPr/>
                    <a:lstStyle/>
                    <a:p>
                      <a:pPr marL="339725" indent="0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Telomeres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Protect chromosome tips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709979">
                <a:tc>
                  <a:txBody>
                    <a:bodyPr/>
                    <a:lstStyle/>
                    <a:p>
                      <a:pPr marL="339725" indent="0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Centromeres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Largest constrictions in chromosomes,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providing attachment points for spindle fibers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430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Hemoglobin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Adult hemoglobin has four globular polypeptide chains:</a:t>
            </a:r>
          </a:p>
          <a:p>
            <a:pPr marL="465138" lvl="1" indent="-465138"/>
            <a:r>
              <a:rPr lang="en-US" altLang="en-US" dirty="0"/>
              <a:t>Two alpha </a:t>
            </a:r>
            <a:r>
              <a:rPr lang="en-US" altLang="en-US" dirty="0" smtClean="0"/>
              <a:t>(</a:t>
            </a:r>
            <a:r>
              <a:rPr lang="el-GR" altLang="en-US" dirty="0" smtClean="0"/>
              <a:t>α</a:t>
            </a:r>
            <a:r>
              <a:rPr lang="en-US" altLang="en-US" dirty="0" smtClean="0"/>
              <a:t>) </a:t>
            </a:r>
            <a:r>
              <a:rPr lang="en-US" altLang="en-US" dirty="0"/>
              <a:t>chains = 141 amino acids</a:t>
            </a:r>
          </a:p>
          <a:p>
            <a:pPr marL="808037" lvl="2" indent="-342900">
              <a:buFont typeface="Arial" pitchFamily="34" charset="0"/>
              <a:buChar char="•"/>
            </a:pPr>
            <a:r>
              <a:rPr lang="en-US" altLang="en-US" dirty="0"/>
              <a:t>Encoded on chromosome 11</a:t>
            </a:r>
          </a:p>
          <a:p>
            <a:pPr marL="465138" lvl="1" indent="-465138"/>
            <a:r>
              <a:rPr lang="en-US" altLang="en-US" dirty="0"/>
              <a:t>Two beta </a:t>
            </a:r>
            <a:r>
              <a:rPr lang="en-US" altLang="en-US" dirty="0" smtClean="0"/>
              <a:t>(</a:t>
            </a:r>
            <a:r>
              <a:rPr lang="el-GR" altLang="en-US" dirty="0" smtClean="0"/>
              <a:t>β</a:t>
            </a:r>
            <a:r>
              <a:rPr lang="en-US" altLang="en-US" dirty="0" smtClean="0"/>
              <a:t>) </a:t>
            </a:r>
            <a:r>
              <a:rPr lang="en-US" altLang="en-US" dirty="0"/>
              <a:t>chains = 146 amino acids</a:t>
            </a:r>
          </a:p>
          <a:p>
            <a:pPr marL="808037" lvl="2" indent="-342900">
              <a:buFont typeface="Arial" pitchFamily="34" charset="0"/>
              <a:buChar char="•"/>
            </a:pPr>
            <a:r>
              <a:rPr lang="en-US" altLang="en-US" dirty="0"/>
              <a:t>Encoded on chromosome </a:t>
            </a:r>
            <a:r>
              <a:rPr lang="en-US" altLang="en-US" dirty="0" smtClean="0"/>
              <a:t>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052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Hemoglobin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09700"/>
            <a:ext cx="8153400" cy="87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Each globin surrounds an iron-containing heme group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6" name="Picture 5" descr="An adult hemoglobin molecule is made up of a globin protein with two alpha chains and two beta chains attached to four iron-containing heme groups.&#10;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600" y="2388291"/>
            <a:ext cx="6359503" cy="401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58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Globin Chain </a:t>
            </a:r>
            <a:r>
              <a:rPr lang="en-US" altLang="en-US" dirty="0" smtClean="0"/>
              <a:t>Switching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409700"/>
            <a:ext cx="8077200" cy="4914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Subunits change in response to oxygen levels.</a:t>
            </a:r>
          </a:p>
          <a:p>
            <a:pPr marL="0" indent="0">
              <a:buNone/>
            </a:pPr>
            <a:r>
              <a:rPr lang="en-US" altLang="en-US" dirty="0"/>
              <a:t>Subunit makeup varies over lifetime.</a:t>
            </a:r>
          </a:p>
          <a:p>
            <a:pPr marL="465138" lvl="1" indent="-465138"/>
            <a:r>
              <a:rPr lang="en-US" altLang="en-US" dirty="0" smtClean="0"/>
              <a:t>Embryo—Two </a:t>
            </a:r>
            <a:r>
              <a:rPr lang="en-US" altLang="en-US" dirty="0"/>
              <a:t>epsilon </a:t>
            </a:r>
            <a:r>
              <a:rPr lang="en-US" altLang="en-US" dirty="0" smtClean="0"/>
              <a:t>(</a:t>
            </a:r>
            <a:r>
              <a:rPr lang="el-GR" altLang="en-US" dirty="0"/>
              <a:t>ε</a:t>
            </a:r>
            <a:r>
              <a:rPr lang="en-US" altLang="en-US" dirty="0" smtClean="0"/>
              <a:t>) </a:t>
            </a:r>
            <a:r>
              <a:rPr lang="en-US" altLang="en-US" dirty="0"/>
              <a:t>+ two zeta </a:t>
            </a:r>
            <a:r>
              <a:rPr lang="en-US" altLang="en-US" dirty="0" smtClean="0"/>
              <a:t>(</a:t>
            </a:r>
            <a:r>
              <a:rPr lang="el-GR" altLang="en-US" dirty="0" smtClean="0"/>
              <a:t>ζ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marL="465138" lvl="1" indent="-465138"/>
            <a:r>
              <a:rPr lang="en-US" altLang="en-US" dirty="0" smtClean="0"/>
              <a:t>Fetus—Two </a:t>
            </a:r>
            <a:r>
              <a:rPr lang="en-US" altLang="en-US" dirty="0"/>
              <a:t>gamma </a:t>
            </a:r>
            <a:r>
              <a:rPr lang="en-US" altLang="en-US" dirty="0" smtClean="0"/>
              <a:t>(</a:t>
            </a:r>
            <a:r>
              <a:rPr lang="el-GR" altLang="en-US" dirty="0" smtClean="0"/>
              <a:t>γ</a:t>
            </a:r>
            <a:r>
              <a:rPr lang="en-US" altLang="en-US" dirty="0" smtClean="0"/>
              <a:t>) </a:t>
            </a:r>
            <a:r>
              <a:rPr lang="en-US" altLang="en-US" dirty="0"/>
              <a:t>+ two alpha </a:t>
            </a:r>
            <a:r>
              <a:rPr lang="en-US" altLang="en-US" dirty="0" smtClean="0"/>
              <a:t>(</a:t>
            </a:r>
            <a:r>
              <a:rPr lang="el-GR" altLang="en-US" dirty="0" smtClean="0"/>
              <a:t>α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marL="465138" lvl="1" indent="-465138"/>
            <a:r>
              <a:rPr lang="en-US" altLang="en-US" dirty="0" smtClean="0"/>
              <a:t>Adult—Two </a:t>
            </a:r>
            <a:r>
              <a:rPr lang="en-US" altLang="en-US" dirty="0"/>
              <a:t>beta </a:t>
            </a:r>
            <a:r>
              <a:rPr lang="en-US" altLang="en-US" dirty="0" smtClean="0"/>
              <a:t>(</a:t>
            </a:r>
            <a:r>
              <a:rPr lang="el-GR" altLang="en-US" dirty="0" smtClean="0"/>
              <a:t>β</a:t>
            </a:r>
            <a:r>
              <a:rPr lang="en-US" altLang="en-US" dirty="0" smtClean="0"/>
              <a:t>) </a:t>
            </a:r>
            <a:r>
              <a:rPr lang="en-US" altLang="en-US" dirty="0"/>
              <a:t>+ two alpha </a:t>
            </a:r>
            <a:r>
              <a:rPr lang="en-US" altLang="en-US" dirty="0" smtClean="0"/>
              <a:t>(</a:t>
            </a:r>
            <a:r>
              <a:rPr lang="el-GR" altLang="en-US" dirty="0" smtClean="0"/>
              <a:t>α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marL="0" lvl="1" indent="0">
              <a:buNone/>
            </a:pPr>
            <a:r>
              <a:rPr lang="en-US" altLang="en-US" dirty="0"/>
              <a:t>Adult type is about 99% of </a:t>
            </a:r>
            <a:r>
              <a:rPr lang="en-US" altLang="en-US" dirty="0" err="1"/>
              <a:t>hemoglobins</a:t>
            </a:r>
            <a:r>
              <a:rPr lang="en-US" altLang="en-US" dirty="0"/>
              <a:t> by </a:t>
            </a:r>
            <a:r>
              <a:rPr lang="en-US" altLang="en-US" dirty="0" smtClean="0"/>
              <a:t>four years </a:t>
            </a:r>
            <a:r>
              <a:rPr lang="en-US" altLang="en-US" dirty="0"/>
              <a:t>of age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229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Globin Chain Switching (</a:t>
            </a:r>
            <a:r>
              <a:rPr lang="en-US" altLang="en-US" dirty="0" smtClean="0"/>
              <a:t>2 of 2)</a:t>
            </a:r>
            <a:endParaRPr lang="en-US" dirty="0"/>
          </a:p>
        </p:txBody>
      </p:sp>
      <p:pic>
        <p:nvPicPr>
          <p:cNvPr id="4" name="Picture 1" descr="The hemoglobin globin chains are switched during several periods of human development from the prenatal period to the early childhood period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0546" y="1309421"/>
            <a:ext cx="7342909" cy="485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67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Changing Gene Expression </a:t>
            </a:r>
            <a:r>
              <a:rPr lang="en-US" altLang="en-US" dirty="0" smtClean="0"/>
              <a:t>in </a:t>
            </a:r>
            <a:r>
              <a:rPr lang="en-US" altLang="en-US" dirty="0"/>
              <a:t>Blood Plasma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62100"/>
            <a:ext cx="8153400" cy="47625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Blood plasma contains about 40,000 different types of proteins.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dirty="0"/>
              <a:t>Changing conditions cause a change in the protein profile of the plasma.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dirty="0"/>
              <a:t>Stem cell biology is shedding light on how genes are turned on and off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633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Pancreas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Dual gland</a:t>
            </a:r>
          </a:p>
          <a:p>
            <a:pPr marL="465138" lvl="1" indent="-465138"/>
            <a:r>
              <a:rPr lang="en-US" altLang="en-US" dirty="0" smtClean="0"/>
              <a:t>Exocrine </a:t>
            </a:r>
            <a:r>
              <a:rPr lang="en-US" altLang="en-US" dirty="0"/>
              <a:t>part releases digestive enzymes into ducts</a:t>
            </a:r>
          </a:p>
          <a:p>
            <a:pPr marL="465138" lvl="1" indent="-465138"/>
            <a:r>
              <a:rPr lang="en-US" altLang="en-US" dirty="0" smtClean="0"/>
              <a:t>Endocrine </a:t>
            </a:r>
            <a:r>
              <a:rPr lang="en-US" altLang="en-US" dirty="0"/>
              <a:t>part secretes polypeptide hormones directly into the </a:t>
            </a:r>
            <a:r>
              <a:rPr lang="en-US" altLang="en-US" dirty="0" smtClean="0"/>
              <a:t>bloodstream</a:t>
            </a:r>
          </a:p>
          <a:p>
            <a:pPr marL="0" indent="0">
              <a:buNone/>
            </a:pPr>
            <a:r>
              <a:rPr lang="en-US" altLang="en-US" dirty="0"/>
              <a:t>Differential gene expression produces either endocrine or exocrine cells.</a:t>
            </a:r>
          </a:p>
          <a:p>
            <a:pPr marL="0" indent="0">
              <a:buNone/>
            </a:pPr>
            <a:r>
              <a:rPr lang="en-US" altLang="en-US" dirty="0"/>
              <a:t>If transcription factor pdx-1 is activated, some progenitor cells follow the exocrine pathway.</a:t>
            </a:r>
          </a:p>
          <a:p>
            <a:pPr marL="0" indent="0">
              <a:buNone/>
            </a:pPr>
            <a:r>
              <a:rPr lang="en-US" altLang="en-US" dirty="0"/>
              <a:t>Other progenitor cells respond to different signals and yield daughter cells that follow the endocrine pathway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45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1275</Words>
  <Application>Microsoft Office PowerPoint</Application>
  <PresentationFormat>On-screen Show (4:3)</PresentationFormat>
  <Paragraphs>168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Human Genetics Concepts and Applications</vt:lpstr>
      <vt:lpstr>Learning Outcomes</vt:lpstr>
      <vt:lpstr>Gene Expression through Time and Tissue</vt:lpstr>
      <vt:lpstr>Hemoglobin (1 of 2)</vt:lpstr>
      <vt:lpstr>Hemoglobin (2 of 2)</vt:lpstr>
      <vt:lpstr>Globin Chain Switching (1 of 2)</vt:lpstr>
      <vt:lpstr>Globin Chain Switching (2 of 2)</vt:lpstr>
      <vt:lpstr>Changing Gene Expression in Blood Plasma</vt:lpstr>
      <vt:lpstr>Pancreas</vt:lpstr>
      <vt:lpstr>Building a Pancreas</vt:lpstr>
      <vt:lpstr>Transcriptomics and Proteomics </vt:lpstr>
      <vt:lpstr>The Diseasome (1 of 2)</vt:lpstr>
      <vt:lpstr>The Diseasome (2 of 2)</vt:lpstr>
      <vt:lpstr>Control of Gene Expression (1 of 2)</vt:lpstr>
      <vt:lpstr>Control of Gene Expression (2 of 2)</vt:lpstr>
      <vt:lpstr>Chromatin Remodeling</vt:lpstr>
      <vt:lpstr>Acetylated Histones Allow Transcription to Begin</vt:lpstr>
      <vt:lpstr>Closed Chromatin</vt:lpstr>
      <vt:lpstr>MicroRNAs (1 of 2)</vt:lpstr>
      <vt:lpstr>MicroRNAs (2 of 2)</vt:lpstr>
      <vt:lpstr>Maximizing Genetic Information (1 of 4)</vt:lpstr>
      <vt:lpstr>Maximizing Genetic Information (2 of 4)</vt:lpstr>
      <vt:lpstr>Maximizing Genetic Information (3 of 4)</vt:lpstr>
      <vt:lpstr>Maximizing Genetic Information (4 of 4)</vt:lpstr>
      <vt:lpstr>DPP and DSP</vt:lpstr>
      <vt:lpstr>Most Human Genomes Do Not Encode Protein</vt:lpstr>
      <vt:lpstr>Viral DNA</vt:lpstr>
      <vt:lpstr>Noncoding RNAs</vt:lpstr>
      <vt:lpstr>Repeats</vt:lpstr>
      <vt:lpstr>Table 11.2 Some Non-Protein-Encoding Parts of the Human Genome (1 of 2)</vt:lpstr>
      <vt:lpstr>Table 11.2 Some Non-Protein-Encoding Parts of the Human Genome (2 of 2)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Gene Expression and Epigenetics</dc:title>
  <dc:creator>Lewis</dc:creator>
  <cp:keywords/>
  <cp:lastModifiedBy>Administrator</cp:lastModifiedBy>
  <cp:revision>247</cp:revision>
  <dcterms:created xsi:type="dcterms:W3CDTF">2017-03-16T02:07:36Z</dcterms:created>
  <dcterms:modified xsi:type="dcterms:W3CDTF">2018-03-21T15:24:05Z</dcterms:modified>
  <cp:category/>
</cp:coreProperties>
</file>