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65" r:id="rId2"/>
    <p:sldId id="266" r:id="rId3"/>
    <p:sldId id="26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8" r:id="rId23"/>
    <p:sldId id="287" r:id="rId24"/>
    <p:sldId id="289" r:id="rId25"/>
    <p:sldId id="290" r:id="rId26"/>
    <p:sldId id="291" r:id="rId27"/>
    <p:sldId id="292" r:id="rId28"/>
    <p:sldId id="293" r:id="rId29"/>
    <p:sldId id="294" r:id="rId30"/>
    <p:sldId id="296" r:id="rId31"/>
    <p:sldId id="297" r:id="rId32"/>
    <p:sldId id="298" r:id="rId33"/>
    <p:sldId id="299" r:id="rId34"/>
    <p:sldId id="301" r:id="rId35"/>
    <p:sldId id="303" r:id="rId36"/>
    <p:sldId id="300" r:id="rId37"/>
    <p:sldId id="302" r:id="rId38"/>
    <p:sldId id="304" r:id="rId39"/>
    <p:sldId id="305" r:id="rId40"/>
    <p:sldId id="306" r:id="rId41"/>
    <p:sldId id="307" r:id="rId42"/>
    <p:sldId id="308" r:id="rId43"/>
    <p:sldId id="310" r:id="rId44"/>
    <p:sldId id="311" r:id="rId45"/>
    <p:sldId id="312" r:id="rId46"/>
    <p:sldId id="313" r:id="rId47"/>
    <p:sldId id="314" r:id="rId48"/>
    <p:sldId id="315" r:id="rId49"/>
    <p:sldId id="325" r:id="rId50"/>
    <p:sldId id="316" r:id="rId51"/>
    <p:sldId id="317" r:id="rId52"/>
    <p:sldId id="318" r:id="rId53"/>
    <p:sldId id="319" r:id="rId54"/>
    <p:sldId id="320" r:id="rId55"/>
    <p:sldId id="322" r:id="rId56"/>
    <p:sldId id="323" r:id="rId57"/>
    <p:sldId id="324" r:id="rId58"/>
    <p:sldId id="262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3F2A"/>
    <a:srgbClr val="FFFFFF"/>
    <a:srgbClr val="2B4298"/>
    <a:srgbClr val="77315D"/>
    <a:srgbClr val="2C2974"/>
    <a:srgbClr val="562926"/>
    <a:srgbClr val="48413B"/>
    <a:srgbClr val="575336"/>
    <a:srgbClr val="829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0" autoAdjust="0"/>
    <p:restoredTop sz="91182" autoAdjust="0"/>
  </p:normalViewPr>
  <p:slideViewPr>
    <p:cSldViewPr>
      <p:cViewPr varScale="1">
        <p:scale>
          <a:sx n="108" d="100"/>
          <a:sy n="108" d="100"/>
        </p:scale>
        <p:origin x="-2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41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12320-037C-4700-9583-261E3DAC13AB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2A74B-20AC-4247-A511-D429F69CB3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3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10-</a:t>
            </a:r>
            <a:fld id="{6F94BB01-2447-4377-8194-F82F4D072C18}" type="slidenum">
              <a:rPr lang="en-US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3"/>
          <p:cNvSpPr txBox="1">
            <a:spLocks/>
          </p:cNvSpPr>
          <p:nvPr userDrawn="1"/>
        </p:nvSpPr>
        <p:spPr>
          <a:xfrm>
            <a:off x="863600" y="6400800"/>
            <a:ext cx="7404100" cy="4572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© McGraw-Hill Education.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Placeholder 3"/>
          <p:cNvSpPr txBox="1">
            <a:spLocks/>
          </p:cNvSpPr>
          <p:nvPr userDrawn="1"/>
        </p:nvSpPr>
        <p:spPr>
          <a:xfrm>
            <a:off x="0" y="0"/>
            <a:ext cx="2362200" cy="4687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Chapter 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1028700"/>
          </a:xfrm>
        </p:spPr>
        <p:txBody>
          <a:bodyPr>
            <a:noAutofit/>
          </a:bodyPr>
          <a:lstStyle>
            <a:lvl1pPr>
              <a:defRPr sz="2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6450" indent="-349250"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63650" indent="-349250">
              <a:buFont typeface="Wingdings" panose="05000000000000000000" pitchFamily="2" charset="2"/>
              <a:buChar char="§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20850" indent="-349250">
              <a:buFont typeface="Courier New" panose="02070309020205020404" pitchFamily="49" charset="0"/>
              <a:buChar char="o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78050" indent="-349250">
              <a:buFont typeface="Wingdings" panose="05000000000000000000" pitchFamily="2" charset="2"/>
              <a:buChar char="Ø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9376" y="2722517"/>
            <a:ext cx="8227423" cy="101128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57199" y="3962400"/>
            <a:ext cx="8229599" cy="9906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5181600"/>
            <a:ext cx="8229600" cy="121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2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10-</a:t>
            </a:r>
            <a:fld id="{6F94BB01-2447-4377-8194-F82F4D072C18}" type="slidenum">
              <a:rPr lang="en-US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3"/>
          <p:cNvSpPr txBox="1">
            <a:spLocks/>
          </p:cNvSpPr>
          <p:nvPr userDrawn="1"/>
        </p:nvSpPr>
        <p:spPr>
          <a:xfrm>
            <a:off x="863600" y="6400800"/>
            <a:ext cx="7404100" cy="4572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© McGraw-Hill Education.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Placeholder 3"/>
          <p:cNvSpPr txBox="1">
            <a:spLocks/>
          </p:cNvSpPr>
          <p:nvPr userDrawn="1"/>
        </p:nvSpPr>
        <p:spPr>
          <a:xfrm>
            <a:off x="0" y="0"/>
            <a:ext cx="2362200" cy="4687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Chapter 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1028700"/>
          </a:xfrm>
        </p:spPr>
        <p:txBody>
          <a:bodyPr>
            <a:noAutofit/>
          </a:bodyPr>
          <a:lstStyle>
            <a:lvl1pPr>
              <a:defRPr sz="2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6450" indent="-349250"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63650" indent="-349250">
              <a:buFont typeface="Wingdings" panose="05000000000000000000" pitchFamily="2" charset="2"/>
              <a:buChar char="§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20850" indent="-349250">
              <a:buFont typeface="Courier New" panose="02070309020205020404" pitchFamily="49" charset="0"/>
              <a:buChar char="o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78050" indent="-349250">
              <a:buFont typeface="Wingdings" panose="05000000000000000000" pitchFamily="2" charset="2"/>
              <a:buChar char="Ø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9376" y="2722517"/>
            <a:ext cx="8227423" cy="101128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5181600"/>
            <a:ext cx="8229600" cy="121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4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6389224"/>
            <a:ext cx="9143999" cy="468776"/>
          </a:xfrm>
          <a:prstGeom prst="rect">
            <a:avLst/>
          </a:prstGeom>
          <a:solidFill>
            <a:srgbClr val="6E3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>
            <a:lvl1pPr>
              <a:defRPr lang="en-US" sz="3600" kern="1200" dirty="0" smtClean="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 userDrawn="1"/>
        </p:nvSpPr>
        <p:spPr>
          <a:xfrm>
            <a:off x="0" y="6389224"/>
            <a:ext cx="8305800" cy="46877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© McGraw-Hill Education. All rights reserved. Authorized only for instructor use in the classroom. No reproduction or further distribution permitted without the prior written consent of McGraw-Hill Education.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10-</a:t>
            </a:r>
            <a:fld id="{6F94BB01-2447-4377-8194-F82F4D072C18}" type="slidenum">
              <a:rPr lang="en-US" sz="1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0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389224"/>
            <a:ext cx="9143999" cy="468776"/>
          </a:xfrm>
          <a:prstGeom prst="rect">
            <a:avLst/>
          </a:prstGeom>
          <a:solidFill>
            <a:srgbClr val="6E3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1"/>
            <a:ext cx="8991600" cy="685800"/>
          </a:xfrm>
        </p:spPr>
        <p:txBody>
          <a:bodyPr/>
          <a:lstStyle>
            <a:lvl1pPr algn="l">
              <a:defRPr lang="en-US" sz="3600" kern="1200" dirty="0" smtClean="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0" y="990600"/>
            <a:ext cx="9067800" cy="457200"/>
          </a:xfrm>
        </p:spPr>
        <p:txBody>
          <a:bodyPr/>
          <a:lstStyle>
            <a:lvl1pPr>
              <a:defRPr>
                <a:solidFill>
                  <a:srgbClr val="6E3F2A"/>
                </a:solidFill>
              </a:defRPr>
            </a:lvl1pPr>
            <a:lvl2pPr>
              <a:defRPr>
                <a:solidFill>
                  <a:srgbClr val="6E3F2A"/>
                </a:solidFill>
              </a:defRPr>
            </a:lvl2pPr>
            <a:lvl3pPr>
              <a:defRPr>
                <a:solidFill>
                  <a:srgbClr val="6E3F2A"/>
                </a:solidFill>
              </a:defRPr>
            </a:lvl3pPr>
            <a:lvl4pPr>
              <a:defRPr>
                <a:solidFill>
                  <a:srgbClr val="6E3F2A"/>
                </a:solidFill>
              </a:defRPr>
            </a:lvl4pPr>
            <a:lvl5pPr>
              <a:defRPr>
                <a:solidFill>
                  <a:srgbClr val="6E3F2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2057400"/>
            <a:ext cx="4419600" cy="365760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400">
                <a:solidFill>
                  <a:srgbClr val="6E3F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6509312"/>
            <a:ext cx="7315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6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6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8" r:id="rId2"/>
    <p:sldLayoutId id="2147483661" r:id="rId3"/>
    <p:sldLayoutId id="214748366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6E3F2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6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2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0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219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buClr>
                <a:srgbClr val="77315D"/>
              </a:buClr>
              <a:buFont typeface="Calibri" pitchFamily="34" charset="0"/>
            </a:pPr>
            <a:r>
              <a:rPr lang="en-US" sz="4000" dirty="0" smtClean="0">
                <a:ea typeface="ＭＳ Ｐゴシック" charset="-128"/>
              </a:rPr>
              <a:t>Human Genetics</a:t>
            </a:r>
            <a:br>
              <a:rPr lang="en-US" sz="4000" dirty="0" smtClean="0">
                <a:ea typeface="ＭＳ Ｐゴシック" charset="-128"/>
              </a:rPr>
            </a:br>
            <a:r>
              <a:rPr lang="en-US" sz="3200" dirty="0" smtClean="0">
                <a:ea typeface="ＭＳ Ｐゴシック" charset="-128"/>
              </a:rPr>
              <a:t>Concepts and Applications</a:t>
            </a:r>
            <a:endParaRPr lang="en-US" sz="3200" dirty="0">
              <a:ea typeface="ＭＳ Ｐゴシック" charset="-128"/>
            </a:endParaRPr>
          </a:p>
        </p:txBody>
      </p:sp>
      <p:pic>
        <p:nvPicPr>
          <p:cNvPr id="13" name="Picture 1" descr="Mc Graw Hill Education Logo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5282" y="152400"/>
            <a:ext cx="486318" cy="49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sz="quarter" idx="12"/>
          </p:nvPr>
        </p:nvSpPr>
        <p:spPr>
          <a:xfrm>
            <a:off x="155713" y="1371600"/>
            <a:ext cx="8835887" cy="4572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dirty="0" smtClean="0"/>
              <a:t>Twelfth Edition</a:t>
            </a:r>
            <a:endParaRPr lang="en-US" dirty="0"/>
          </a:p>
        </p:txBody>
      </p:sp>
      <p:pic>
        <p:nvPicPr>
          <p:cNvPr id="9" name="Picture 4" descr="Book cove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828800"/>
            <a:ext cx="3613085" cy="44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055296" y="2286064"/>
            <a:ext cx="4661890" cy="3505135"/>
          </a:xfrm>
        </p:spPr>
        <p:txBody>
          <a:bodyPr>
            <a:normAutofit/>
          </a:bodyPr>
          <a:lstStyle/>
          <a:p>
            <a:pPr marL="0" indent="0">
              <a:buFont typeface="Calibri" pitchFamily="34" charset="0"/>
              <a:buNone/>
              <a:defRPr/>
            </a:pPr>
            <a:r>
              <a:rPr lang="en-US" sz="4000" b="1" dirty="0" smtClean="0"/>
              <a:t>Chapter 10</a:t>
            </a:r>
            <a:endParaRPr lang="en-US" sz="4000" b="1" dirty="0"/>
          </a:p>
          <a:p>
            <a:pPr marL="0" indent="0">
              <a:buFont typeface="Calibri" pitchFamily="34" charset="0"/>
              <a:buNone/>
              <a:defRPr/>
            </a:pPr>
            <a:r>
              <a:rPr lang="en-IN" altLang="en-US" sz="3600" dirty="0" smtClean="0"/>
              <a:t>Gene </a:t>
            </a:r>
            <a:r>
              <a:rPr lang="en-IN" altLang="en-US" sz="3600" dirty="0"/>
              <a:t>Action: From DNA to Protein</a:t>
            </a:r>
            <a:endParaRPr lang="en-US" sz="360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2394" y="6355048"/>
            <a:ext cx="8305800" cy="502951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" dirty="0"/>
              <a:t>© McGraw-Hill Education. All rights reserved. Authorized only for instructor use in the classroom. No reproduction or further distribution permitted </a:t>
            </a:r>
            <a:r>
              <a:rPr lang="en-US" sz="1200" dirty="0" smtClean="0"/>
              <a:t>without </a:t>
            </a:r>
            <a:r>
              <a:rPr lang="en-US" sz="1200" dirty="0"/>
              <a:t>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4413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Nucleic </a:t>
            </a:r>
            <a:r>
              <a:rPr lang="en-US" altLang="en-US" dirty="0" smtClean="0"/>
              <a:t>Acids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33500"/>
            <a:ext cx="8229600" cy="49911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There are two types of nucleic acids:</a:t>
            </a:r>
          </a:p>
          <a:p>
            <a:pPr marL="465138" lvl="1" indent="-465138"/>
            <a:r>
              <a:rPr lang="en-US" altLang="en-US" dirty="0"/>
              <a:t>RNA</a:t>
            </a:r>
          </a:p>
          <a:p>
            <a:pPr marL="465138" lvl="1" indent="-465138"/>
            <a:r>
              <a:rPr lang="en-US" altLang="en-US" dirty="0"/>
              <a:t>DNA</a:t>
            </a:r>
          </a:p>
          <a:p>
            <a:pPr marL="0" indent="0">
              <a:buNone/>
            </a:pPr>
            <a:r>
              <a:rPr lang="en-US" altLang="en-US" dirty="0"/>
              <a:t>Both consist of sequences of nitrogen-containing bases joined by sugar-phosphate backbones.</a:t>
            </a:r>
          </a:p>
          <a:p>
            <a:pPr marL="465138" lvl="1" indent="-465138"/>
            <a:r>
              <a:rPr lang="en-US" altLang="en-US" dirty="0"/>
              <a:t>However, they differ in several aspects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4052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Nucleic Acids (</a:t>
            </a:r>
            <a:r>
              <a:rPr lang="en-US" altLang="en-US" dirty="0" smtClean="0"/>
              <a:t>2 of 2)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533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Table 10.1 How DNA and DNA Differ</a:t>
            </a:r>
            <a:endParaRPr lang="en-US" sz="24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628017"/>
              </p:ext>
            </p:extLst>
          </p:nvPr>
        </p:nvGraphicFramePr>
        <p:xfrm>
          <a:off x="533400" y="2041279"/>
          <a:ext cx="8001000" cy="29117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2400"/>
                <a:gridCol w="4038600"/>
              </a:tblGrid>
              <a:tr h="41236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DNA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RNA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2692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Usually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double-stranded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Usually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single-stranded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Thymine as a base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+mj-lt"/>
                        <a:buAutoNum type="arabicPeriod" startAt="2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Uracil as a base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4216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lang="en-US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Deoxyribose</a:t>
                      </a: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as the sugar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+mj-lt"/>
                        <a:buAutoNum type="arabicPeriod" startAt="3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Ribose as the sugar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56888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Maintains protein-encoding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information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+mj-lt"/>
                        <a:buAutoNum type="arabicPeriod" startAt="4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Carries protein-encoding information and controls how information is used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20312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5"/>
                      </a:pP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Cannot function as an enzyme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+mj-lt"/>
                        <a:buAutoNum type="arabicPeriod" startAt="5"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Can function as an enzyme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7264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6"/>
                      </a:pP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Persists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+mj-lt"/>
                        <a:buAutoNum type="arabicPeriod" startAt="6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Short-lived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03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and RNA Differences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0"/>
          </p:nvPr>
        </p:nvSpPr>
        <p:spPr>
          <a:xfrm>
            <a:off x="472811" y="1333500"/>
            <a:ext cx="3794389" cy="4152900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/>
              <a:t>DNA</a:t>
            </a:r>
          </a:p>
          <a:p>
            <a:r>
              <a:rPr lang="en-US" sz="2200" dirty="0" smtClean="0"/>
              <a:t>Stores RNA- and protein-encoding information, and transfers information to daughter cells</a:t>
            </a:r>
          </a:p>
          <a:p>
            <a:pPr marL="0" indent="0">
              <a:buNone/>
            </a:pPr>
            <a:r>
              <a:rPr lang="en-US" sz="2200" b="1" dirty="0" smtClean="0"/>
              <a:t>RNA</a:t>
            </a:r>
          </a:p>
          <a:p>
            <a:r>
              <a:rPr lang="en-US" sz="2200" dirty="0" smtClean="0"/>
              <a:t>Carries protein-encoding information, and helps to make proteins</a:t>
            </a:r>
            <a:endParaRPr lang="en-US" sz="2200" dirty="0"/>
          </a:p>
        </p:txBody>
      </p:sp>
      <p:pic>
        <p:nvPicPr>
          <p:cNvPr id="2" name="Picture 1" descr="These illustrations show the differences between RNA and DNA, such as single-stranded versus double- stranded and other differences.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244010"/>
            <a:ext cx="4480189" cy="515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34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RNA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305800" cy="5181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There are three major types of RNA:</a:t>
            </a:r>
          </a:p>
          <a:p>
            <a:pPr marL="465138" lvl="1" indent="-465138"/>
            <a:r>
              <a:rPr lang="en-US" altLang="en-US" b="1" dirty="0"/>
              <a:t>Messenger RNA</a:t>
            </a:r>
            <a:r>
              <a:rPr lang="en-US" altLang="en-US" dirty="0"/>
              <a:t> or </a:t>
            </a:r>
            <a:r>
              <a:rPr lang="en-US" altLang="en-US" b="1" dirty="0"/>
              <a:t>mRNA</a:t>
            </a:r>
          </a:p>
          <a:p>
            <a:pPr marL="465138" lvl="1" indent="-465138"/>
            <a:r>
              <a:rPr lang="en-US" altLang="en-US" b="1" dirty="0"/>
              <a:t>Ribosomal RNA</a:t>
            </a:r>
            <a:r>
              <a:rPr lang="en-US" altLang="en-US" dirty="0"/>
              <a:t> or </a:t>
            </a:r>
            <a:r>
              <a:rPr lang="en-US" altLang="en-US" b="1" dirty="0"/>
              <a:t>rRNA</a:t>
            </a:r>
            <a:r>
              <a:rPr lang="en-US" altLang="en-US" dirty="0"/>
              <a:t> </a:t>
            </a:r>
          </a:p>
          <a:p>
            <a:pPr marL="465138" lvl="1" indent="-465138"/>
            <a:r>
              <a:rPr lang="en-US" altLang="en-US" b="1" dirty="0"/>
              <a:t>Transfer RNA</a:t>
            </a:r>
            <a:r>
              <a:rPr lang="en-US" altLang="en-US" dirty="0"/>
              <a:t> or </a:t>
            </a:r>
            <a:r>
              <a:rPr lang="en-US" altLang="en-US" b="1" dirty="0"/>
              <a:t>tRNA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Other classes of RNA control gene </a:t>
            </a:r>
            <a:r>
              <a:rPr lang="en-US" altLang="en-US" dirty="0" smtClean="0"/>
              <a:t>expression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6281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Table 10.2 Major </a:t>
            </a:r>
            <a:r>
              <a:rPr lang="en-US" altLang="en-US" dirty="0"/>
              <a:t>Types of RNA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112091"/>
              </p:ext>
            </p:extLst>
          </p:nvPr>
        </p:nvGraphicFramePr>
        <p:xfrm>
          <a:off x="457200" y="1600200"/>
          <a:ext cx="83058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/>
                <a:gridCol w="1828800"/>
                <a:gridCol w="47244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Type of RNA     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Size (number of nucleotides)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Function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Messenger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RNA (mRNA)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500 to 4,500+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Encodes amino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acid sequence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Ribosomal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RNA (rRNA)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 to 3,000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Associates with proteins to form ribosomes, which structurally support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and catalyze protein synthesis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Transfer RNA (tRNA)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75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80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Transports specific amino acids to the ribosome for protein synthesis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073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mRNA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295400"/>
            <a:ext cx="8229600" cy="51054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Carries information that specifies a particular protein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IN" altLang="en-US" dirty="0"/>
              <a:t>Three mRNA bases in a row form a </a:t>
            </a:r>
            <a:r>
              <a:rPr lang="en-US" altLang="en-US" b="1" dirty="0"/>
              <a:t>codon</a:t>
            </a:r>
            <a:r>
              <a:rPr lang="en-US" altLang="en-US" dirty="0"/>
              <a:t> which specifies a particular amino acid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Most mRNAs are 500–4500 bases long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IN" altLang="en-US" dirty="0"/>
              <a:t>Differentiated cells produce certain mRNA molecules called transcripts</a:t>
            </a:r>
          </a:p>
          <a:p>
            <a:pPr marL="465138" lvl="1" indent="-465138">
              <a:spcBef>
                <a:spcPts val="600"/>
              </a:spcBef>
            </a:pPr>
            <a:r>
              <a:rPr lang="en-IN" altLang="en-US" dirty="0"/>
              <a:t>Information in the transcripts is used to manufacture the encoded </a:t>
            </a:r>
            <a:r>
              <a:rPr lang="en-IN" altLang="en-US" dirty="0" smtClean="0"/>
              <a:t>proteins</a:t>
            </a:r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603286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rRNA</a:t>
            </a:r>
            <a:r>
              <a:rPr lang="en-US" altLang="en-US" dirty="0" smtClean="0"/>
              <a:t>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33500"/>
            <a:ext cx="8229600" cy="49911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Most </a:t>
            </a:r>
            <a:r>
              <a:rPr lang="en-US" altLang="en-US" dirty="0" err="1"/>
              <a:t>rRNAs</a:t>
            </a:r>
            <a:r>
              <a:rPr lang="en-US" altLang="en-US" dirty="0"/>
              <a:t> are from 100–3000 </a:t>
            </a:r>
            <a:r>
              <a:rPr lang="en-IN" altLang="en-US" dirty="0"/>
              <a:t>nucleotides</a:t>
            </a:r>
            <a:r>
              <a:rPr lang="en-US" altLang="en-US" dirty="0"/>
              <a:t> long </a:t>
            </a:r>
          </a:p>
          <a:p>
            <a:pPr marL="0" indent="0">
              <a:buNone/>
            </a:pPr>
            <a:r>
              <a:rPr lang="en-US" altLang="en-US" dirty="0"/>
              <a:t>Associate with proteins to form ribosomes</a:t>
            </a:r>
          </a:p>
          <a:p>
            <a:pPr marL="0" indent="0">
              <a:buNone/>
            </a:pPr>
            <a:r>
              <a:rPr lang="en-US" altLang="en-US" dirty="0"/>
              <a:t>Ribosomes consist of two subunits that join during protein synthesis</a:t>
            </a:r>
          </a:p>
          <a:p>
            <a:pPr marL="0" indent="0">
              <a:buNone/>
            </a:pPr>
            <a:r>
              <a:rPr lang="en-US" altLang="en-US" dirty="0" err="1"/>
              <a:t>rRNAs</a:t>
            </a:r>
            <a:r>
              <a:rPr lang="en-US" altLang="en-US" dirty="0"/>
              <a:t> provide structural support </a:t>
            </a:r>
          </a:p>
          <a:p>
            <a:pPr marL="465138" lvl="1" indent="-465138"/>
            <a:r>
              <a:rPr lang="en-US" altLang="en-US" dirty="0"/>
              <a:t>Some are catalysts (</a:t>
            </a:r>
            <a:r>
              <a:rPr lang="en-US" altLang="en-US" b="1" dirty="0"/>
              <a:t>ribozymes</a:t>
            </a:r>
            <a:r>
              <a:rPr lang="en-US" altLang="en-US" dirty="0"/>
              <a:t>) and </a:t>
            </a:r>
            <a:r>
              <a:rPr lang="en-US" altLang="en-US" dirty="0" smtClean="0"/>
              <a:t>others </a:t>
            </a:r>
            <a:r>
              <a:rPr lang="en-IN" altLang="en-US" dirty="0" smtClean="0"/>
              <a:t>help </a:t>
            </a:r>
            <a:r>
              <a:rPr lang="en-IN" altLang="en-US" dirty="0"/>
              <a:t>align the ribosome and </a:t>
            </a:r>
            <a:r>
              <a:rPr lang="en-IN" altLang="en-US" dirty="0" smtClean="0"/>
              <a:t>mRNA	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6338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rRNA (2 of 2)</a:t>
            </a:r>
            <a:endParaRPr lang="en-US" dirty="0"/>
          </a:p>
        </p:txBody>
      </p:sp>
      <p:pic>
        <p:nvPicPr>
          <p:cNvPr id="14" name="Picture 13" descr="A ribosome consists of two subunits: large subunit and small one.  &#10;"/>
          <p:cNvPicPr>
            <a:picLocks noGrp="1"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4388" y="1419848"/>
            <a:ext cx="7995225" cy="401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402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tRNA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IN" altLang="en-US" dirty="0"/>
              <a:t>Binds an mRNA codon and a specific amino acid</a:t>
            </a:r>
          </a:p>
          <a:p>
            <a:pPr marL="0" indent="0">
              <a:buNone/>
            </a:pPr>
            <a:r>
              <a:rPr lang="en-US" altLang="en-US" dirty="0"/>
              <a:t>Only 75–80 </a:t>
            </a:r>
            <a:r>
              <a:rPr lang="en-IN" altLang="en-US" dirty="0"/>
              <a:t>nucleotides</a:t>
            </a:r>
            <a:r>
              <a:rPr lang="en-US" altLang="en-US" dirty="0"/>
              <a:t> long</a:t>
            </a:r>
          </a:p>
          <a:p>
            <a:pPr marL="465138" lvl="1" indent="-465138"/>
            <a:r>
              <a:rPr lang="en-US" altLang="en-US" dirty="0"/>
              <a:t>The 2-D shape is a cloverleaf shape</a:t>
            </a:r>
          </a:p>
          <a:p>
            <a:pPr marL="465138" lvl="1" indent="-465138"/>
            <a:r>
              <a:rPr lang="en-US" altLang="en-US" dirty="0"/>
              <a:t>The 3-D shape is an inverted L</a:t>
            </a:r>
          </a:p>
          <a:p>
            <a:pPr marL="0" indent="0">
              <a:buNone/>
            </a:pPr>
            <a:r>
              <a:rPr lang="en-US" altLang="en-US" dirty="0"/>
              <a:t>Has two ends:</a:t>
            </a:r>
          </a:p>
          <a:p>
            <a:pPr marL="465138" lvl="1" indent="-465138"/>
            <a:r>
              <a:rPr lang="en-US" altLang="en-US" dirty="0"/>
              <a:t>The </a:t>
            </a:r>
            <a:r>
              <a:rPr lang="en-US" altLang="en-US" b="1" dirty="0"/>
              <a:t>anticodon</a:t>
            </a:r>
            <a:r>
              <a:rPr lang="en-US" altLang="en-US" dirty="0"/>
              <a:t> is complementary to an mRNA codon </a:t>
            </a:r>
          </a:p>
          <a:p>
            <a:pPr marL="465138" lvl="1" indent="-465138"/>
            <a:r>
              <a:rPr lang="en-US" altLang="en-US" dirty="0"/>
              <a:t>The opposite end strongly bonds to a specific amino </a:t>
            </a:r>
            <a:r>
              <a:rPr lang="en-US" altLang="en-US" dirty="0" smtClean="0"/>
              <a:t>acid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1255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RNA</a:t>
            </a:r>
          </a:p>
        </p:txBody>
      </p:sp>
      <p:pic>
        <p:nvPicPr>
          <p:cNvPr id="6" name="Picture 1" descr="Transfer RNA transports specific amino acids to the ribosome for protein synthesis. When folded it assumes a cloverleaf appearance.&#10;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19313" y="990600"/>
            <a:ext cx="4705374" cy="337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 three-dimensional representation of a tRNA depicts the loops that interact with the ribosome.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097637" y="4495800"/>
            <a:ext cx="4948726" cy="193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34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/>
              <a:t>Learning </a:t>
            </a:r>
            <a:r>
              <a:rPr lang="en-IN" altLang="en-US" dirty="0" smtClean="0"/>
              <a:t>Outcomes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81000" y="1181100"/>
            <a:ext cx="8305800" cy="52197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N" altLang="en-US" sz="2400" dirty="0"/>
              <a:t>Dietary proteins are digested into amino acids.</a:t>
            </a:r>
          </a:p>
          <a:p>
            <a:pPr marL="514350" indent="-514350">
              <a:buFont typeface="+mj-lt"/>
              <a:buAutoNum type="arabicPeriod"/>
            </a:pPr>
            <a:r>
              <a:rPr lang="en-IN" altLang="en-US" sz="2400" dirty="0"/>
              <a:t>Genes provide instructions for linking amino acids into proteins.</a:t>
            </a:r>
          </a:p>
          <a:p>
            <a:pPr marL="514350" indent="-514350">
              <a:buFont typeface="+mj-lt"/>
              <a:buAutoNum type="arabicPeriod"/>
            </a:pPr>
            <a:r>
              <a:rPr lang="en-IN" altLang="en-US" sz="2400" dirty="0"/>
              <a:t>List the major types of RNA molecules and their functions.</a:t>
            </a:r>
          </a:p>
          <a:p>
            <a:pPr marL="514350" indent="-514350">
              <a:buFont typeface="+mj-lt"/>
              <a:buAutoNum type="arabicPeriod"/>
            </a:pPr>
            <a:r>
              <a:rPr lang="en-IN" altLang="en-US" sz="2400" dirty="0"/>
              <a:t>Explain the importance of transcription factors.</a:t>
            </a:r>
          </a:p>
          <a:p>
            <a:pPr marL="514350" indent="-514350">
              <a:buFont typeface="+mj-lt"/>
              <a:buAutoNum type="arabicPeriod"/>
            </a:pPr>
            <a:r>
              <a:rPr lang="en-IN" altLang="en-US" sz="2400" dirty="0"/>
              <a:t>List the steps of transcription</a:t>
            </a:r>
            <a:r>
              <a:rPr lang="en-IN" altLang="en-US" sz="2400" dirty="0" smtClean="0"/>
              <a:t>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IN" altLang="en-US" sz="2400" dirty="0"/>
              <a:t>Discuss how researchers deduced the genetic code.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IN" altLang="en-US" sz="2400" dirty="0"/>
              <a:t>List the steps of protein synthesis.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IN" altLang="en-US" sz="2400" dirty="0"/>
              <a:t>Define the four components of a protein’s shape.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IN" altLang="en-US" sz="2400" dirty="0"/>
              <a:t>Explain the importance of protein folding</a:t>
            </a:r>
            <a:r>
              <a:rPr lang="en-IN" altLang="en-US" sz="2400" dirty="0" smtClean="0"/>
              <a:t>.</a:t>
            </a:r>
            <a:endParaRPr lang="en-I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31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Transcription Factors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257300"/>
            <a:ext cx="8153400" cy="5067300"/>
          </a:xfrm>
        </p:spPr>
        <p:txBody>
          <a:bodyPr/>
          <a:lstStyle/>
          <a:p>
            <a:pPr marL="0" indent="0">
              <a:buNone/>
            </a:pPr>
            <a:r>
              <a:rPr lang="en-IN" altLang="en-US" dirty="0"/>
              <a:t>Interact and form an apparatus that binds DNA at certain sequences</a:t>
            </a:r>
          </a:p>
          <a:p>
            <a:pPr marL="0" indent="0">
              <a:buNone/>
            </a:pPr>
            <a:r>
              <a:rPr lang="en-IN" altLang="en-US" dirty="0"/>
              <a:t>Initiates transcription at specific sites on chromosomes</a:t>
            </a:r>
          </a:p>
          <a:p>
            <a:pPr marL="0" indent="0">
              <a:buNone/>
            </a:pPr>
            <a:r>
              <a:rPr lang="en-IN" altLang="en-US" dirty="0"/>
              <a:t>Respond to signals from outside the cell</a:t>
            </a:r>
          </a:p>
          <a:p>
            <a:pPr marL="0" indent="0">
              <a:buNone/>
            </a:pPr>
            <a:r>
              <a:rPr lang="en-IN" altLang="en-US" dirty="0"/>
              <a:t>Link the genome to the environment</a:t>
            </a:r>
            <a:r>
              <a:rPr lang="en-US" altLang="en-US" dirty="0"/>
              <a:t>	</a:t>
            </a:r>
          </a:p>
          <a:p>
            <a:pPr marL="0" indent="0">
              <a:buNone/>
            </a:pPr>
            <a:r>
              <a:rPr lang="en-US" altLang="en-US" dirty="0"/>
              <a:t>Mutations in transcription factors may cause a wide range of </a:t>
            </a:r>
            <a:r>
              <a:rPr lang="en-US" altLang="en-US" dirty="0" smtClean="0"/>
              <a:t>effects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2380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Steps of </a:t>
            </a:r>
            <a:r>
              <a:rPr lang="en-US" altLang="en-US" dirty="0" smtClean="0"/>
              <a:t>Transcription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333500"/>
            <a:ext cx="8153400" cy="49911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Transcription is described in three steps:</a:t>
            </a:r>
          </a:p>
          <a:p>
            <a:pPr marL="465138" lvl="1" indent="-465138"/>
            <a:r>
              <a:rPr lang="en-US" altLang="en-US" dirty="0" smtClean="0"/>
              <a:t>Initiation</a:t>
            </a:r>
            <a:endParaRPr lang="en-US" altLang="en-US" dirty="0"/>
          </a:p>
          <a:p>
            <a:pPr marL="465138" lvl="1" indent="-465138"/>
            <a:r>
              <a:rPr lang="en-US" altLang="en-US" dirty="0" smtClean="0"/>
              <a:t>Elongation</a:t>
            </a:r>
            <a:endParaRPr lang="en-US" altLang="en-US" dirty="0"/>
          </a:p>
          <a:p>
            <a:pPr marL="465138" lvl="1" indent="-465138"/>
            <a:r>
              <a:rPr lang="en-US" altLang="en-US" dirty="0" smtClean="0"/>
              <a:t>Termination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In transcription initiation, </a:t>
            </a:r>
            <a:r>
              <a:rPr lang="en-IN" altLang="en-US" dirty="0"/>
              <a:t>transcription factors and RNA polymerase are attracted to a </a:t>
            </a:r>
            <a:r>
              <a:rPr lang="en-IN" altLang="en-US" b="1" dirty="0"/>
              <a:t>promoter.</a:t>
            </a:r>
          </a:p>
          <a:p>
            <a:pPr marL="0" indent="0">
              <a:buNone/>
            </a:pPr>
            <a:r>
              <a:rPr lang="en-IN" altLang="en-US" dirty="0"/>
              <a:t>RNA polymerase joins the complex, binding in front of the start of the gene </a:t>
            </a:r>
            <a:r>
              <a:rPr lang="en-IN" altLang="en-US" dirty="0" smtClean="0"/>
              <a:t>sequence.</a:t>
            </a:r>
          </a:p>
        </p:txBody>
      </p:sp>
    </p:spTree>
    <p:extLst>
      <p:ext uri="{BB962C8B-B14F-4D97-AF65-F5344CB8AC3E}">
        <p14:creationId xmlns:p14="http://schemas.microsoft.com/office/powerpoint/2010/main" val="2076328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Steps of Transcription (</a:t>
            </a:r>
            <a:r>
              <a:rPr lang="en-US" altLang="en-US" dirty="0" smtClean="0"/>
              <a:t>2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295400"/>
            <a:ext cx="8153400" cy="5105400"/>
          </a:xfrm>
        </p:spPr>
        <p:txBody>
          <a:bodyPr/>
          <a:lstStyle/>
          <a:p>
            <a:pPr marL="0" indent="0">
              <a:buNone/>
            </a:pPr>
            <a:r>
              <a:rPr lang="en-IN" altLang="en-US" dirty="0"/>
              <a:t>In transcription elongation, enzymes unwind the DNA double helix.</a:t>
            </a:r>
          </a:p>
          <a:p>
            <a:pPr marL="465138" lvl="1" indent="-465138"/>
            <a:r>
              <a:rPr lang="en-IN" altLang="en-US" dirty="0"/>
              <a:t>Free RNA nucleotides bond with exposed complementary bases on the DNA template strand.</a:t>
            </a:r>
          </a:p>
          <a:p>
            <a:pPr marL="465138" lvl="1" indent="-465138"/>
            <a:r>
              <a:rPr lang="en-IN" altLang="en-US" dirty="0"/>
              <a:t>RNA polymerase adds the RNA nucleotides, in the sequence the DNA specifies.</a:t>
            </a:r>
          </a:p>
          <a:p>
            <a:pPr marL="0" indent="0">
              <a:buNone/>
            </a:pPr>
            <a:r>
              <a:rPr lang="en-IN" altLang="en-US" dirty="0"/>
              <a:t>A terminator sequence in the DNA indicates where the gene’s RNA-encoding region ends</a:t>
            </a:r>
            <a:r>
              <a:rPr lang="en-IN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8634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Setting the Stage for Transcription to Begin</a:t>
            </a:r>
          </a:p>
        </p:txBody>
      </p:sp>
      <p:pic>
        <p:nvPicPr>
          <p:cNvPr id="4" name="Content Placeholder 3" descr="In order for transcription to begin, transcription factor proteins that recognize a region on DNA known as the promotor region must bind.&#10;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08818" y="1350073"/>
            <a:ext cx="3163382" cy="512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705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Transcription of RNA from DNA</a:t>
            </a:r>
          </a:p>
        </p:txBody>
      </p:sp>
      <p:pic>
        <p:nvPicPr>
          <p:cNvPr id="4" name="Content Placeholder 3" descr="Transcription occurs in three stages: initiation, elongation, and termination.  &#10;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39547" y="1219200"/>
            <a:ext cx="547565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362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5736" cy="990600"/>
          </a:xfrm>
        </p:spPr>
        <p:txBody>
          <a:bodyPr/>
          <a:lstStyle/>
          <a:p>
            <a:r>
              <a:rPr lang="en-US" altLang="en-US" dirty="0"/>
              <a:t>Simultaneous Transcription of mRNAs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Several mRNAs may be transcribed from the same template DNA strand at a time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  <p:pic>
        <p:nvPicPr>
          <p:cNvPr id="5" name="Picture 1" descr="Many identical copies of RNA are transcribed simultaneously. Usually 100 or more bases lie between RNA polymerases.&#10;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66067" y="2188978"/>
            <a:ext cx="7411866" cy="421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326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RNA </a:t>
            </a:r>
            <a:r>
              <a:rPr lang="en-US" altLang="en-US" dirty="0" smtClean="0"/>
              <a:t>Processing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257300"/>
            <a:ext cx="8153400" cy="50673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In eukaryotes, mRNA </a:t>
            </a:r>
            <a:r>
              <a:rPr lang="en-IN" altLang="en-US" dirty="0"/>
              <a:t>must exit the nucleus to enter the cytoplasm.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Several steps process pre-mRNA into mature mRNA.</a:t>
            </a:r>
          </a:p>
          <a:p>
            <a:pPr marL="465138" lvl="1" indent="-465138">
              <a:spcBef>
                <a:spcPts val="600"/>
              </a:spcBef>
            </a:pPr>
            <a:r>
              <a:rPr lang="en-US" altLang="en-US" dirty="0"/>
              <a:t>A methylated cap is added to the 5’ end.</a:t>
            </a:r>
          </a:p>
          <a:p>
            <a:pPr marL="808037" lvl="2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en-US" dirty="0"/>
              <a:t>Recognition site for protein synthesis</a:t>
            </a:r>
          </a:p>
          <a:p>
            <a:pPr marL="465138" lvl="1" indent="-465138">
              <a:spcBef>
                <a:spcPts val="600"/>
              </a:spcBef>
            </a:pPr>
            <a:r>
              <a:rPr lang="en-US" altLang="en-US" dirty="0"/>
              <a:t>A poly A tail is added to the 3’ end.</a:t>
            </a:r>
          </a:p>
          <a:p>
            <a:pPr marL="808037" lvl="2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IN" altLang="en-US" dirty="0"/>
              <a:t>Necessary for protein synthesis to begin</a:t>
            </a:r>
            <a:r>
              <a:rPr lang="en-US" altLang="en-US" dirty="0"/>
              <a:t> and stabilizes the </a:t>
            </a:r>
            <a:r>
              <a:rPr lang="en-US" altLang="en-US" dirty="0" smtClean="0"/>
              <a:t>mRNA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7549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RNA Processing (</a:t>
            </a:r>
            <a:r>
              <a:rPr lang="en-US" altLang="en-US" dirty="0" smtClean="0"/>
              <a:t>2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marL="349250" lvl="1"/>
            <a:r>
              <a:rPr lang="en-US" altLang="en-US" dirty="0"/>
              <a:t>Splicing occurs.</a:t>
            </a:r>
          </a:p>
          <a:p>
            <a:pPr marL="798513" lvl="2">
              <a:buFont typeface="Arial" pitchFamily="34" charset="0"/>
              <a:buChar char="•"/>
            </a:pPr>
            <a:r>
              <a:rPr lang="en-US" altLang="en-US" b="1" dirty="0"/>
              <a:t>Introns</a:t>
            </a:r>
            <a:r>
              <a:rPr lang="en-US" altLang="en-US" dirty="0"/>
              <a:t> (“intervening sequences”) are removed.</a:t>
            </a:r>
          </a:p>
          <a:p>
            <a:pPr marL="798513" lvl="2">
              <a:buFont typeface="Arial" pitchFamily="34" charset="0"/>
              <a:buChar char="•"/>
            </a:pPr>
            <a:r>
              <a:rPr lang="en-IN" altLang="en-US" dirty="0"/>
              <a:t>Ends of the remaining molecule are spliced together.</a:t>
            </a:r>
            <a:endParaRPr lang="en-US" altLang="en-US" dirty="0"/>
          </a:p>
          <a:p>
            <a:pPr marL="798513" lvl="2">
              <a:buFont typeface="Arial" pitchFamily="34" charset="0"/>
              <a:buChar char="•"/>
            </a:pPr>
            <a:r>
              <a:rPr lang="en-US" altLang="en-US" b="1" dirty="0"/>
              <a:t>Exons </a:t>
            </a:r>
            <a:r>
              <a:rPr lang="en-US" altLang="en-US" dirty="0"/>
              <a:t>are </a:t>
            </a:r>
            <a:r>
              <a:rPr lang="en-IN" altLang="en-US" dirty="0"/>
              <a:t>parts of mRNA that remain, translated into amino acid </a:t>
            </a:r>
            <a:r>
              <a:rPr lang="en-IN" altLang="en-US" dirty="0" smtClean="0"/>
              <a:t>sequences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 marL="798513" lvl="2">
              <a:buFont typeface="Arial" pitchFamily="34" charset="0"/>
              <a:buChar char="•"/>
            </a:pPr>
            <a:r>
              <a:rPr lang="en-US" altLang="en-US" dirty="0"/>
              <a:t>Note that introns may outnumber and outsize exons.</a:t>
            </a:r>
          </a:p>
          <a:p>
            <a:pPr marL="349250" lvl="1"/>
            <a:r>
              <a:rPr lang="en-US" altLang="en-US" dirty="0"/>
              <a:t>mRNA is proofread and the mature mRNA is sent out of the nucleus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1798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/>
              <a:t>Alternate Splicing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33500"/>
            <a:ext cx="8229600" cy="4991100"/>
          </a:xfrm>
        </p:spPr>
        <p:txBody>
          <a:bodyPr/>
          <a:lstStyle/>
          <a:p>
            <a:pPr marL="0" indent="0">
              <a:buNone/>
            </a:pPr>
            <a:r>
              <a:rPr lang="en-IN" altLang="en-US" dirty="0"/>
              <a:t>Mechanism of combining exons of a gene in different ways:</a:t>
            </a:r>
          </a:p>
          <a:p>
            <a:pPr marL="349250" lvl="1"/>
            <a:r>
              <a:rPr lang="en-IN" altLang="en-US" dirty="0"/>
              <a:t>Cell types can use versions of the same protein in slightly different ways in different </a:t>
            </a:r>
            <a:r>
              <a:rPr lang="en-IN" altLang="en-US" dirty="0" smtClean="0"/>
              <a:t>tissues</a:t>
            </a:r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4286653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5864" y="76200"/>
            <a:ext cx="8835736" cy="1143000"/>
          </a:xfrm>
        </p:spPr>
        <p:txBody>
          <a:bodyPr>
            <a:noAutofit/>
          </a:bodyPr>
          <a:lstStyle/>
          <a:p>
            <a:r>
              <a:rPr lang="en-US" dirty="0"/>
              <a:t>Messenger RNA Processing—the Maturing of the Message</a:t>
            </a:r>
          </a:p>
        </p:txBody>
      </p:sp>
      <p:pic>
        <p:nvPicPr>
          <p:cNvPr id="4" name="Content Placeholder 3" descr="Upon completion of transcribing DNA into RNA, the newly formed RNA is termed pre-messenger RNA and must be modified to form messenger RNA.  &#10;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45510" y="1295400"/>
            <a:ext cx="5256444" cy="516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236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200" dirty="0"/>
              <a:t>The 20,325 or so proteins the human has are coded by protein coding genes, termed the exome.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/>
              <a:t>Proteins serve many vital functions; some of these functions are contractile, regulatory, enzymatic, structural, transport, immunity, and clotting</a:t>
            </a:r>
            <a:r>
              <a:rPr lang="en-US" sz="2200" dirty="0" smtClean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/>
              <a:t>Proteins are comprised of one or more long chains of amino acids called polypeptides.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/>
              <a:t>There 20 naturally occurring amino acids.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/>
              <a:t>Each amino acid has a central carbon atom that bonds to an amino group (NH</a:t>
            </a:r>
            <a:r>
              <a:rPr lang="en-US" sz="2200" baseline="-25000" dirty="0"/>
              <a:t>2</a:t>
            </a:r>
            <a:r>
              <a:rPr lang="en-US" sz="2200" dirty="0"/>
              <a:t>) and an acidic group (COOH), a hydrogen atom (H), and a variable “R” group.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/>
              <a:t>It is the R group that distinguishes the 20 types of amino acids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3540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Translation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33500"/>
            <a:ext cx="8229600" cy="20193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IN" sz="2400" dirty="0"/>
              <a:t>Assembles a protein using the information in the mRNA sequence</a:t>
            </a:r>
          </a:p>
          <a:p>
            <a:pPr marL="465138" lvl="1" indent="-465138">
              <a:defRPr/>
            </a:pPr>
            <a:r>
              <a:rPr lang="en-IN" sz="2200" dirty="0"/>
              <a:t>Particular mRNA codons correspond to particular amino acids</a:t>
            </a:r>
          </a:p>
          <a:p>
            <a:pPr marL="0" indent="0">
              <a:buNone/>
              <a:defRPr/>
            </a:pPr>
            <a:r>
              <a:rPr lang="en-US" altLang="en-US" sz="2400" dirty="0"/>
              <a:t>Occurs on the </a:t>
            </a:r>
            <a:r>
              <a:rPr lang="en-US" altLang="en-US" sz="2400" dirty="0" smtClean="0"/>
              <a:t>ribosome</a:t>
            </a:r>
            <a:endParaRPr lang="en-US" altLang="en-US" sz="2400" dirty="0"/>
          </a:p>
        </p:txBody>
      </p:sp>
      <p:pic>
        <p:nvPicPr>
          <p:cNvPr id="14" name="Picture 13" descr="DNA undergoes transcription to form messenger RNA, then messenger RNA undergoes translation to form a protein. &#10;"/>
          <p:cNvPicPr>
            <a:picLocks noGrp="1"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75082" y="3352800"/>
            <a:ext cx="5993835" cy="30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164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Genetic </a:t>
            </a:r>
            <a:r>
              <a:rPr lang="en-US" altLang="en-US" dirty="0" smtClean="0"/>
              <a:t>Code (1 of 5)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305800" cy="45339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The correspondence between the chemical languages of mRNA and proteins</a:t>
            </a:r>
          </a:p>
          <a:p>
            <a:pPr marL="0" indent="0">
              <a:buNone/>
            </a:pPr>
            <a:r>
              <a:rPr lang="en-US" altLang="en-US" dirty="0"/>
              <a:t>In the 1960s, researchers used logic and clever experiments </a:t>
            </a:r>
            <a:r>
              <a:rPr lang="en-IN" altLang="en-US" dirty="0"/>
              <a:t>on simple genetic systems </a:t>
            </a:r>
            <a:r>
              <a:rPr lang="en-US" altLang="en-US" dirty="0"/>
              <a:t>to decipher the genetic </a:t>
            </a:r>
            <a:r>
              <a:rPr lang="en-US" altLang="en-US" dirty="0" smtClean="0"/>
              <a:t>code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6810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Genetic Code (</a:t>
            </a:r>
            <a:r>
              <a:rPr lang="en-US" dirty="0" smtClean="0"/>
              <a:t>2 of 5)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191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Table 10.3 The Genetic code</a:t>
            </a:r>
            <a:r>
              <a:rPr lang="en-US" sz="2400" baseline="30000" dirty="0" smtClean="0"/>
              <a:t>*</a:t>
            </a:r>
            <a:endParaRPr lang="en-US" sz="2400" baseline="30000" dirty="0"/>
          </a:p>
        </p:txBody>
      </p:sp>
      <p:pic>
        <p:nvPicPr>
          <p:cNvPr id="2" name="Picture 1" descr="The genetic code is a triplet code of three nucleotides in sequence; on messenger RNA, the code is termed a codon. 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051" y="1828800"/>
            <a:ext cx="7015362" cy="434996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6172200"/>
            <a:ext cx="8229600" cy="3048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*The genetic code consists of mRNA triplets and the amino acids that they specify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6590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Genetic Code (</a:t>
            </a:r>
            <a:r>
              <a:rPr lang="en-US" altLang="en-US" dirty="0" smtClean="0"/>
              <a:t>3 of 5)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295400"/>
            <a:ext cx="8153400" cy="5029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It is a triplet code.</a:t>
            </a:r>
          </a:p>
          <a:p>
            <a:pPr marL="465138" lvl="1" indent="-465138"/>
            <a:r>
              <a:rPr lang="en-US" altLang="en-US" dirty="0"/>
              <a:t>Three successive mRNA bases form a codon.</a:t>
            </a:r>
          </a:p>
          <a:p>
            <a:pPr marL="465138" lvl="1" indent="-465138"/>
            <a:r>
              <a:rPr lang="en-US" altLang="en-US" dirty="0"/>
              <a:t>There are 64 codons.</a:t>
            </a:r>
          </a:p>
          <a:p>
            <a:pPr marL="465138" lvl="1" indent="-465138"/>
            <a:r>
              <a:rPr lang="en-IN" altLang="en-US" dirty="0"/>
              <a:t>Altering the DNA sequence by one or two bases produced a different amino acid sequence due to disruption in the </a:t>
            </a:r>
            <a:r>
              <a:rPr lang="en-IN" altLang="en-US" b="1" dirty="0"/>
              <a:t>reading frame.</a:t>
            </a:r>
          </a:p>
          <a:p>
            <a:pPr marL="914400" lvl="2" indent="-449263">
              <a:buFont typeface="Arial" pitchFamily="34" charset="0"/>
              <a:buChar char="•"/>
            </a:pPr>
            <a:r>
              <a:rPr lang="en-IN" altLang="en-US" dirty="0"/>
              <a:t>Adding a base at one point and deleting a base at another point disrupted the reading frame between the sites</a:t>
            </a:r>
            <a:r>
              <a:rPr lang="en-IN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5558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Genetic Code (</a:t>
            </a:r>
            <a:r>
              <a:rPr lang="en-US" altLang="en-US" dirty="0" smtClean="0"/>
              <a:t>4 of 5)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219200"/>
            <a:ext cx="8153400" cy="5105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It is nonoverlapping.</a:t>
            </a:r>
          </a:p>
          <a:p>
            <a:pPr marL="465138" lvl="1" indent="-465138"/>
            <a:r>
              <a:rPr lang="en-IN" altLang="en-US" dirty="0"/>
              <a:t>In an overlapping DNA sequence, certain amino acids would follow others, constraining protein structure</a:t>
            </a:r>
            <a:endParaRPr lang="en-US" altLang="en-US" sz="2000" dirty="0"/>
          </a:p>
          <a:p>
            <a:pPr marL="0" indent="0">
              <a:buNone/>
            </a:pPr>
            <a:r>
              <a:rPr lang="en-US" altLang="en-US" dirty="0"/>
              <a:t>It includes controls.</a:t>
            </a:r>
          </a:p>
          <a:p>
            <a:pPr marL="465138" lvl="1" indent="-465138"/>
            <a:r>
              <a:rPr lang="en-IN" altLang="en-US" dirty="0"/>
              <a:t>Includes directions for starting and stopping translation</a:t>
            </a:r>
          </a:p>
          <a:p>
            <a:pPr marL="914400" lvl="2" indent="-449263">
              <a:buFont typeface="Arial" pitchFamily="34" charset="0"/>
              <a:buChar char="•"/>
            </a:pPr>
            <a:r>
              <a:rPr lang="en-IN" altLang="en-US" dirty="0"/>
              <a:t>An </a:t>
            </a:r>
            <a:r>
              <a:rPr lang="en-IN" altLang="en-US" b="1" dirty="0"/>
              <a:t>open reading frame</a:t>
            </a:r>
            <a:r>
              <a:rPr lang="en-IN" altLang="en-US" dirty="0"/>
              <a:t> does not include a stop </a:t>
            </a:r>
            <a:r>
              <a:rPr lang="en-IN" altLang="en-US" dirty="0" smtClean="0"/>
              <a:t>codon</a:t>
            </a:r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2930492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Genetic Code (</a:t>
            </a:r>
            <a:r>
              <a:rPr lang="en-US" altLang="en-US" dirty="0" smtClean="0"/>
              <a:t>5 of 5)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257300"/>
            <a:ext cx="8153400" cy="5067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It is universal.</a:t>
            </a:r>
          </a:p>
          <a:p>
            <a:pPr marL="465138" lvl="1" indent="-465138"/>
            <a:r>
              <a:rPr lang="en-US" altLang="en-US" dirty="0"/>
              <a:t>Evidence that all life evolved from a common ancestor</a:t>
            </a:r>
          </a:p>
          <a:p>
            <a:pPr marL="914400" lvl="2" indent="-449263">
              <a:buFont typeface="Arial" pitchFamily="34" charset="0"/>
              <a:buChar char="•"/>
            </a:pPr>
            <a:r>
              <a:rPr lang="en-IN" altLang="en-US" dirty="0"/>
              <a:t>Different codons that specify the same amino acid are termed </a:t>
            </a:r>
            <a:r>
              <a:rPr lang="en-IN" altLang="en-US" b="1" dirty="0"/>
              <a:t>synonymous codons</a:t>
            </a:r>
          </a:p>
          <a:p>
            <a:pPr marL="914400" lvl="2" indent="-449263">
              <a:buFont typeface="Arial" pitchFamily="34" charset="0"/>
              <a:buChar char="•"/>
            </a:pPr>
            <a:r>
              <a:rPr lang="fr-FR" altLang="en-US" b="1" dirty="0"/>
              <a:t>Nonsynonymous codons </a:t>
            </a:r>
            <a:r>
              <a:rPr lang="fr-FR" altLang="en-US" dirty="0"/>
              <a:t>encode different amino </a:t>
            </a:r>
            <a:r>
              <a:rPr lang="fr-FR" altLang="en-US" dirty="0" smtClean="0"/>
              <a:t>acids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2909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76200"/>
            <a:ext cx="8835736" cy="1039091"/>
          </a:xfrm>
        </p:spPr>
        <p:txBody>
          <a:bodyPr/>
          <a:lstStyle/>
          <a:p>
            <a:r>
              <a:rPr lang="en-US" dirty="0"/>
              <a:t>Three at a Time</a:t>
            </a:r>
          </a:p>
        </p:txBody>
      </p:sp>
      <p:pic>
        <p:nvPicPr>
          <p:cNvPr id="4" name="Picture 4" descr="The code for an amino acid is a triplet code, with three nucleotides in sequence; alterations in the sequence may code for a different amino acid.&#10;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76400" y="912988"/>
            <a:ext cx="5825478" cy="55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299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Reading Frame</a:t>
            </a:r>
            <a:endParaRPr lang="en-US" dirty="0"/>
          </a:p>
        </p:txBody>
      </p:sp>
      <p:pic>
        <p:nvPicPr>
          <p:cNvPr id="4" name="Content Placeholder 3" descr="A reading frame is a sequence of amino acids encoded from a certain starting point in a DNA sequence.  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72675" y="1333578"/>
            <a:ext cx="7402112" cy="476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89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Translation—Building a Protein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153400" cy="5181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Requires mRNA, tRNAs with amino acids, ribosomes, energy molecules (ATP, GTP) and protein factors</a:t>
            </a:r>
          </a:p>
          <a:p>
            <a:pPr marL="0" indent="0">
              <a:buNone/>
            </a:pPr>
            <a:r>
              <a:rPr lang="en-US" altLang="en-US" dirty="0"/>
              <a:t>Divided into three steps:</a:t>
            </a:r>
          </a:p>
          <a:p>
            <a:pPr marL="465138" lvl="1" indent="-465138"/>
            <a:r>
              <a:rPr lang="en-US" altLang="en-US" dirty="0" smtClean="0"/>
              <a:t>Initiation</a:t>
            </a:r>
            <a:endParaRPr lang="en-US" altLang="en-US" dirty="0"/>
          </a:p>
          <a:p>
            <a:pPr marL="465138" lvl="1" indent="-465138"/>
            <a:r>
              <a:rPr lang="en-US" altLang="en-US" dirty="0" smtClean="0"/>
              <a:t>Elongation</a:t>
            </a:r>
            <a:endParaRPr lang="en-US" altLang="en-US" dirty="0"/>
          </a:p>
          <a:p>
            <a:pPr marL="465138" lvl="1" indent="-465138"/>
            <a:r>
              <a:rPr lang="en-US" altLang="en-US" dirty="0" smtClean="0"/>
              <a:t>Termination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224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Translation </a:t>
            </a:r>
            <a:r>
              <a:rPr lang="en-US" altLang="en-US" dirty="0" smtClean="0"/>
              <a:t>Initiation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57300"/>
            <a:ext cx="8229600" cy="5067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The leader sequence of the mRNA </a:t>
            </a:r>
            <a:r>
              <a:rPr lang="en-US" altLang="en-US" dirty="0" smtClean="0"/>
              <a:t>forms H </a:t>
            </a:r>
            <a:r>
              <a:rPr lang="en-US" altLang="en-US" dirty="0"/>
              <a:t>bonds with the small ribosomal subunit.</a:t>
            </a:r>
          </a:p>
          <a:p>
            <a:pPr marL="0" indent="0">
              <a:buNone/>
            </a:pPr>
            <a:r>
              <a:rPr lang="en-US" altLang="en-US" dirty="0"/>
              <a:t>The start codon (AUG) attracts an initiator tRNA that carries methionine. </a:t>
            </a:r>
          </a:p>
          <a:p>
            <a:pPr marL="0" indent="0">
              <a:buNone/>
            </a:pPr>
            <a:r>
              <a:rPr lang="en-US" altLang="en-US" dirty="0"/>
              <a:t>This completes the </a:t>
            </a:r>
            <a:r>
              <a:rPr lang="en-US" altLang="en-US" b="1" dirty="0"/>
              <a:t>initiation complex</a:t>
            </a:r>
            <a:r>
              <a:rPr lang="en-US" altLang="en-US" b="1" dirty="0" smtClean="0"/>
              <a:t>.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5705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Amino Acid Structure</a:t>
            </a:r>
          </a:p>
        </p:txBody>
      </p:sp>
      <p:pic>
        <p:nvPicPr>
          <p:cNvPr id="4" name="Picture 2" descr="An amino acid consists of a central carbon atom bonded to a hydrogen atom, an amino group, an acid group, and a distinctive R group. 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17171"/>
            <a:ext cx="5791200" cy="4968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70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Translation Begins as the Initiation Complex Forms</a:t>
            </a:r>
          </a:p>
        </p:txBody>
      </p:sp>
      <p:pic>
        <p:nvPicPr>
          <p:cNvPr id="4" name="Content Placeholder 3" descr="Initiation of translation brings together a small ribosomal subunit, messenger RNA, and an initiator transfer RNA, and aligns them in a proper orientation to begin translation. 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9811" y="1447800"/>
            <a:ext cx="7223589" cy="497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8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Translation </a:t>
            </a:r>
            <a:r>
              <a:rPr lang="en-US" altLang="en-US" dirty="0" smtClean="0"/>
              <a:t>Elongation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333500"/>
            <a:ext cx="8077200" cy="50673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dirty="0"/>
              <a:t>The large ribosomal subunit joins. 	</a:t>
            </a:r>
          </a:p>
          <a:p>
            <a:pPr marL="0" indent="0">
              <a:buNone/>
            </a:pPr>
            <a:r>
              <a:rPr lang="en-IN" altLang="en-US" dirty="0"/>
              <a:t>GGA bonds to its complementary anticodon, which is part of a free tRNA that carries the amino acid glycine.</a:t>
            </a:r>
          </a:p>
          <a:p>
            <a:pPr marL="465138" lvl="1" indent="-465138"/>
            <a:r>
              <a:rPr lang="en-IN" altLang="en-US" dirty="0"/>
              <a:t>Two amino acids attached to their tRNAs align</a:t>
            </a:r>
            <a:r>
              <a:rPr lang="en-IN" altLang="en-US" dirty="0" smtClean="0"/>
              <a:t>.</a:t>
            </a:r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322092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Translation Elongation (</a:t>
            </a:r>
            <a:r>
              <a:rPr lang="en-US" altLang="en-US" dirty="0" smtClean="0"/>
              <a:t>2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295400"/>
            <a:ext cx="8153400" cy="5067300"/>
          </a:xfrm>
        </p:spPr>
        <p:txBody>
          <a:bodyPr/>
          <a:lstStyle/>
          <a:p>
            <a:pPr marL="0" indent="0">
              <a:buNone/>
            </a:pPr>
            <a:r>
              <a:rPr lang="en-IN" altLang="en-US" sz="2400" dirty="0"/>
              <a:t>Positions of the sites on the ribosome remain the same, cover different parts of the mRNA as the ribosome moves.</a:t>
            </a:r>
            <a:endParaRPr lang="en-US" altLang="en-US" sz="2400" dirty="0"/>
          </a:p>
          <a:p>
            <a:pPr marL="465138" lvl="1" indent="-465138"/>
            <a:r>
              <a:rPr lang="en-US" altLang="en-US" sz="2200" dirty="0"/>
              <a:t>The P site bears </a:t>
            </a:r>
            <a:r>
              <a:rPr lang="en-IN" altLang="en-US" sz="2200" dirty="0"/>
              <a:t>growing amino acid chain.</a:t>
            </a:r>
          </a:p>
          <a:p>
            <a:pPr marL="465138" lvl="1" indent="-465138"/>
            <a:r>
              <a:rPr lang="en-US" altLang="en-US" sz="2200" dirty="0"/>
              <a:t>The A site holds </a:t>
            </a:r>
            <a:r>
              <a:rPr lang="en-IN" altLang="en-US" sz="2200" dirty="0"/>
              <a:t>the next amino acid to be added to the chain.</a:t>
            </a:r>
          </a:p>
          <a:p>
            <a:pPr marL="0" indent="0">
              <a:buNone/>
            </a:pPr>
            <a:r>
              <a:rPr lang="en-IN" altLang="en-US" sz="2400" dirty="0"/>
              <a:t>Amino acids link by a peptide bond, with the help of rRNA that functions as a ribozyme</a:t>
            </a:r>
            <a:r>
              <a:rPr lang="en-IN" altLang="en-US" sz="2400" dirty="0" smtClean="0"/>
              <a:t>.</a:t>
            </a:r>
          </a:p>
          <a:p>
            <a:pPr marL="0" indent="0">
              <a:buNone/>
            </a:pPr>
            <a:r>
              <a:rPr lang="en-IN" altLang="en-US" sz="2400" dirty="0"/>
              <a:t>The polypeptide builds one amino acid at a time.</a:t>
            </a:r>
          </a:p>
          <a:p>
            <a:pPr marL="465138" lvl="1" indent="-465138"/>
            <a:r>
              <a:rPr lang="en-IN" altLang="en-US" sz="2200" dirty="0"/>
              <a:t>Each piece is brought in by a </a:t>
            </a:r>
            <a:r>
              <a:rPr lang="en-IN" altLang="en-US" sz="2200" dirty="0" err="1"/>
              <a:t>tRNA</a:t>
            </a:r>
            <a:r>
              <a:rPr lang="en-IN" altLang="en-US" sz="2200" dirty="0"/>
              <a:t> whose anticodon corresponds to a consecutive mRNA codon as the ribosome moves down the mRNA</a:t>
            </a:r>
            <a:r>
              <a:rPr lang="en-IN" altLang="en-US" sz="2200" dirty="0" smtClean="0"/>
              <a:t>.</a:t>
            </a:r>
            <a:endParaRPr lang="en-I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2970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22172"/>
            <a:ext cx="8835736" cy="944628"/>
          </a:xfrm>
        </p:spPr>
        <p:txBody>
          <a:bodyPr/>
          <a:lstStyle/>
          <a:p>
            <a:r>
              <a:rPr lang="en-US" dirty="0" smtClean="0"/>
              <a:t>Building</a:t>
            </a:r>
            <a:r>
              <a:rPr lang="en-US" baseline="0" dirty="0" smtClean="0"/>
              <a:t> </a:t>
            </a:r>
            <a:r>
              <a:rPr lang="en-US" dirty="0" smtClean="0"/>
              <a:t>a Polypeptide</a:t>
            </a:r>
            <a:endParaRPr lang="en-US" dirty="0"/>
          </a:p>
        </p:txBody>
      </p:sp>
      <p:pic>
        <p:nvPicPr>
          <p:cNvPr id="4" name="Content Placeholder 3" descr="Polypeptide building involves the sequential process of messenger RNA attaching to a ribosome and transfer RNA bringing in proper amino acids.&#10;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52800" y="972559"/>
            <a:ext cx="2424545" cy="550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97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Translation Termination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333500"/>
            <a:ext cx="8153400" cy="49911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Occurs when a stop codon enters the A site of the ribosome</a:t>
            </a:r>
          </a:p>
          <a:p>
            <a:pPr marL="0" indent="0">
              <a:buNone/>
            </a:pPr>
            <a:r>
              <a:rPr lang="en-US" altLang="en-US" dirty="0"/>
              <a:t>A protein release factor frees the polypeptide</a:t>
            </a:r>
          </a:p>
          <a:p>
            <a:pPr marL="0" indent="0">
              <a:buNone/>
            </a:pPr>
            <a:r>
              <a:rPr lang="en-US" altLang="en-US" dirty="0"/>
              <a:t>The ribosomal subunits separate and are recycled</a:t>
            </a:r>
          </a:p>
          <a:p>
            <a:pPr marL="0" indent="0">
              <a:buNone/>
            </a:pPr>
            <a:r>
              <a:rPr lang="en-IN" altLang="en-US" dirty="0"/>
              <a:t>New polypeptide is </a:t>
            </a:r>
            <a:r>
              <a:rPr lang="en-IN" altLang="en-US" dirty="0" smtClean="0"/>
              <a:t>released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78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Terminating Translation</a:t>
            </a:r>
          </a:p>
        </p:txBody>
      </p:sp>
      <p:pic>
        <p:nvPicPr>
          <p:cNvPr id="4" name="Content Placeholder 3" descr="Termination of translation occurs when a protein release factor binds to the stop codon; the completed polypeptide is released.   &#10;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45176" y="1091467"/>
            <a:ext cx="4436624" cy="534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419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Multiple Copies of a Protein Can Be Made Simultaneously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001000" cy="838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The closer to the end of the gene, the longer the </a:t>
            </a:r>
            <a:r>
              <a:rPr lang="en-US" altLang="en-US" sz="2400" dirty="0" smtClean="0"/>
              <a:t>polypeptide</a:t>
            </a:r>
            <a:endParaRPr lang="en-US" altLang="en-US" sz="2400" dirty="0"/>
          </a:p>
        </p:txBody>
      </p:sp>
      <p:pic>
        <p:nvPicPr>
          <p:cNvPr id="6" name="Picture 5" descr="Several ribosomes can simultaneously translate a protein from a single messenger RNA, thus making multiple copies at the same time.  &#10;"/>
          <p:cNvPicPr>
            <a:picLocks noGrp="1"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14754" y="2514600"/>
            <a:ext cx="7491046" cy="365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7037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Protein Structure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257300"/>
            <a:ext cx="8153400" cy="5067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Proteins fold into one or more 3-D shapes or </a:t>
            </a:r>
            <a:r>
              <a:rPr lang="en-US" altLang="en-US" b="1" dirty="0"/>
              <a:t>conformations</a:t>
            </a:r>
          </a:p>
          <a:p>
            <a:pPr marL="465138" lvl="1" indent="-465138"/>
            <a:r>
              <a:rPr lang="en-IN" altLang="en-US" dirty="0"/>
              <a:t>Based on attraction and repulsion between atoms of proteins, and interactions of proteins with chemicals in the environment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There are four levels for protein structure:</a:t>
            </a:r>
          </a:p>
          <a:p>
            <a:pPr marL="465138" lvl="1" indent="-465138"/>
            <a:r>
              <a:rPr lang="en-US" altLang="en-US" b="1" dirty="0"/>
              <a:t>Primary</a:t>
            </a:r>
            <a:r>
              <a:rPr lang="en-US" altLang="en-US" dirty="0"/>
              <a:t> (</a:t>
            </a:r>
            <a:r>
              <a:rPr lang="en-US" altLang="en-US" b="1" dirty="0"/>
              <a:t>1</a:t>
            </a:r>
            <a:r>
              <a:rPr lang="en-US" altLang="en-US" b="1" baseline="30000" dirty="0"/>
              <a:t>°</a:t>
            </a:r>
            <a:r>
              <a:rPr lang="en-US" altLang="en-US" dirty="0"/>
              <a:t>) </a:t>
            </a:r>
            <a:r>
              <a:rPr lang="en-US" altLang="en-US" b="1" dirty="0"/>
              <a:t>structure</a:t>
            </a:r>
          </a:p>
          <a:p>
            <a:pPr marL="465138" lvl="1" indent="-465138"/>
            <a:r>
              <a:rPr lang="en-US" altLang="en-US" b="1" dirty="0"/>
              <a:t>Secondary</a:t>
            </a:r>
            <a:r>
              <a:rPr lang="en-US" altLang="en-US" dirty="0"/>
              <a:t> (</a:t>
            </a:r>
            <a:r>
              <a:rPr lang="en-US" altLang="en-US" b="1" dirty="0"/>
              <a:t>2</a:t>
            </a:r>
            <a:r>
              <a:rPr lang="en-US" altLang="en-US" b="1" baseline="30000" dirty="0"/>
              <a:t>°</a:t>
            </a:r>
            <a:r>
              <a:rPr lang="en-US" altLang="en-US" dirty="0"/>
              <a:t>) </a:t>
            </a:r>
            <a:r>
              <a:rPr lang="en-US" altLang="en-US" b="1" dirty="0"/>
              <a:t>structure</a:t>
            </a:r>
          </a:p>
          <a:p>
            <a:pPr marL="465138" lvl="1" indent="-465138"/>
            <a:r>
              <a:rPr lang="en-US" altLang="en-US" b="1" dirty="0"/>
              <a:t>Tertiary</a:t>
            </a:r>
            <a:r>
              <a:rPr lang="en-US" altLang="en-US" dirty="0"/>
              <a:t> (</a:t>
            </a:r>
            <a:r>
              <a:rPr lang="en-US" altLang="en-US" b="1" dirty="0"/>
              <a:t>3</a:t>
            </a:r>
            <a:r>
              <a:rPr lang="en-US" altLang="en-US" b="1" baseline="30000" dirty="0"/>
              <a:t>°</a:t>
            </a:r>
            <a:r>
              <a:rPr lang="en-US" altLang="en-US" dirty="0"/>
              <a:t>) </a:t>
            </a:r>
            <a:r>
              <a:rPr lang="en-US" altLang="en-US" b="1" dirty="0"/>
              <a:t>structure</a:t>
            </a:r>
          </a:p>
          <a:p>
            <a:pPr marL="465138" lvl="1" indent="-465138"/>
            <a:r>
              <a:rPr lang="en-US" altLang="en-US" b="1" dirty="0"/>
              <a:t>Quaternary</a:t>
            </a:r>
            <a:r>
              <a:rPr lang="en-US" altLang="en-US" dirty="0"/>
              <a:t> (</a:t>
            </a:r>
            <a:r>
              <a:rPr lang="en-US" altLang="en-US" b="1" dirty="0"/>
              <a:t>4</a:t>
            </a:r>
            <a:r>
              <a:rPr lang="en-US" altLang="en-US" b="1" baseline="30000" dirty="0"/>
              <a:t>°</a:t>
            </a:r>
            <a:r>
              <a:rPr lang="en-US" altLang="en-US" dirty="0"/>
              <a:t>) </a:t>
            </a:r>
            <a:r>
              <a:rPr lang="en-US" altLang="en-US" b="1" dirty="0" smtClean="0"/>
              <a:t>structure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29639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489" y="152400"/>
            <a:ext cx="8032487" cy="1143000"/>
          </a:xfrm>
        </p:spPr>
        <p:txBody>
          <a:bodyPr>
            <a:noAutofit/>
          </a:bodyPr>
          <a:lstStyle/>
          <a:p>
            <a:r>
              <a:rPr lang="en-US" dirty="0"/>
              <a:t>Four Levels of Protein </a:t>
            </a:r>
            <a:r>
              <a:rPr lang="en-US" dirty="0" smtClean="0"/>
              <a:t>Structure (1 of 2)</a:t>
            </a:r>
            <a:endParaRPr lang="en-US" dirty="0"/>
          </a:p>
        </p:txBody>
      </p:sp>
      <p:pic>
        <p:nvPicPr>
          <p:cNvPr id="3" name="Picture 2" descr="A protein has four possible hierarchical levels of folding: primary, secondary, tertiary, and quatenary.  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634" y="1447800"/>
            <a:ext cx="4608195" cy="482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012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489" y="152400"/>
            <a:ext cx="8032487" cy="1143000"/>
          </a:xfrm>
        </p:spPr>
        <p:txBody>
          <a:bodyPr>
            <a:noAutofit/>
          </a:bodyPr>
          <a:lstStyle/>
          <a:p>
            <a:r>
              <a:rPr lang="en-US" dirty="0"/>
              <a:t>Four Levels of Protein </a:t>
            </a:r>
            <a:r>
              <a:rPr lang="en-US" dirty="0" smtClean="0"/>
              <a:t>Structure (2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81000" y="1600200"/>
            <a:ext cx="8305800" cy="4724400"/>
          </a:xfrm>
        </p:spPr>
        <p:txBody>
          <a:bodyPr/>
          <a:lstStyle/>
          <a:p>
            <a:pPr marL="682625" indent="-682625">
              <a:buAutoNum type="alphaLcParenBoth"/>
            </a:pPr>
            <a:r>
              <a:rPr lang="en-US" sz="2400" b="1" dirty="0" smtClean="0"/>
              <a:t>Primary structure</a:t>
            </a:r>
            <a:r>
              <a:rPr lang="en-US" sz="2400" dirty="0" smtClean="0"/>
              <a:t>-the sequence of amino</a:t>
            </a:r>
            <a:r>
              <a:rPr lang="en-US" sz="2400" baseline="0" dirty="0" smtClean="0"/>
              <a:t> </a:t>
            </a:r>
            <a:r>
              <a:rPr lang="en-US" sz="2400" dirty="0" smtClean="0"/>
              <a:t>acids in a polypeptide chain</a:t>
            </a:r>
          </a:p>
          <a:p>
            <a:pPr marL="682625" indent="-682625">
              <a:buAutoNum type="alphaLcParenBoth"/>
            </a:pPr>
            <a:r>
              <a:rPr lang="en-US" sz="2400" b="1" dirty="0" smtClean="0"/>
              <a:t>Secondary structure</a:t>
            </a:r>
            <a:r>
              <a:rPr lang="en-US" sz="2400" dirty="0" smtClean="0"/>
              <a:t>-loops, coils, sheets, or other shapes formed by hydrogen bonds between neighboring carboxyl and amino groups</a:t>
            </a:r>
          </a:p>
          <a:p>
            <a:pPr marL="682625" indent="-682625">
              <a:buAutoNum type="alphaLcParenBoth"/>
            </a:pPr>
            <a:r>
              <a:rPr lang="en-US" sz="2400" b="1" dirty="0" smtClean="0"/>
              <a:t>Tertiary structure</a:t>
            </a:r>
            <a:r>
              <a:rPr lang="en-US" sz="2400" dirty="0" smtClean="0"/>
              <a:t>-three dimensional forms shaped by bonds between R groups, interaction between R groups and water</a:t>
            </a:r>
          </a:p>
          <a:p>
            <a:pPr marL="682625" indent="-682625">
              <a:buAutoNum type="alphaLcParenBoth"/>
            </a:pPr>
            <a:r>
              <a:rPr lang="en-US" sz="2400" b="1" dirty="0" smtClean="0"/>
              <a:t>Quaternary structure</a:t>
            </a:r>
            <a:r>
              <a:rPr lang="en-US" sz="2400" dirty="0" smtClean="0"/>
              <a:t>-protein complexes  formed by bonds between separate polypeptides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531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 </a:t>
            </a:r>
            <a:r>
              <a:rPr lang="en-US" altLang="en-US" dirty="0" smtClean="0"/>
              <a:t>Expression (1 of 2)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IN" altLang="en-US" dirty="0"/>
              <a:t>DNA of the human genome which encodes protein is </a:t>
            </a:r>
            <a:r>
              <a:rPr lang="en-IN" altLang="en-US" dirty="0" smtClean="0"/>
              <a:t>called </a:t>
            </a:r>
            <a:r>
              <a:rPr lang="en-IN" altLang="en-US" dirty="0"/>
              <a:t>the </a:t>
            </a:r>
            <a:r>
              <a:rPr lang="en-IN" altLang="en-US" b="1" dirty="0" err="1"/>
              <a:t>exome</a:t>
            </a:r>
            <a:r>
              <a:rPr lang="en-IN" altLang="en-US" b="1" dirty="0"/>
              <a:t>.</a:t>
            </a:r>
          </a:p>
          <a:p>
            <a:pPr marL="465138" lvl="1" indent="-465138"/>
            <a:r>
              <a:rPr lang="en-US" altLang="en-US" dirty="0"/>
              <a:t>However, this represents only a small part of the genome.</a:t>
            </a:r>
          </a:p>
          <a:p>
            <a:pPr marL="0" indent="0">
              <a:buNone/>
            </a:pPr>
            <a:r>
              <a:rPr lang="en-US" altLang="en-US" dirty="0"/>
              <a:t>Much of the human genome </a:t>
            </a:r>
            <a:r>
              <a:rPr lang="en-US" altLang="en-US" i="1" dirty="0"/>
              <a:t>controls</a:t>
            </a:r>
            <a:r>
              <a:rPr lang="en-US" altLang="en-US" dirty="0"/>
              <a:t> protein synthesis.</a:t>
            </a:r>
          </a:p>
          <a:p>
            <a:pPr marL="465138" lvl="1" indent="-465138"/>
            <a:r>
              <a:rPr lang="en-US" altLang="en-US" dirty="0"/>
              <a:t>Including the time, speed, and location</a:t>
            </a:r>
            <a:endParaRPr lang="en-IN" altLang="en-US" b="1" dirty="0"/>
          </a:p>
          <a:p>
            <a:pPr marL="0" indent="0">
              <a:buNone/>
            </a:pPr>
            <a:r>
              <a:rPr lang="en-IN" altLang="en-US" dirty="0"/>
              <a:t>Genes encode 20,325 types of proteins</a:t>
            </a:r>
            <a:r>
              <a:rPr lang="en-IN" altLang="en-US" dirty="0" smtClean="0"/>
              <a:t>.</a:t>
            </a:r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213674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Protein </a:t>
            </a:r>
            <a:r>
              <a:rPr lang="en-US" altLang="en-US" dirty="0" smtClean="0"/>
              <a:t>Folding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295400"/>
            <a:ext cx="8153400" cy="5029200"/>
          </a:xfrm>
        </p:spPr>
        <p:txBody>
          <a:bodyPr/>
          <a:lstStyle/>
          <a:p>
            <a:pPr marL="0" indent="0">
              <a:buNone/>
            </a:pPr>
            <a:r>
              <a:rPr lang="en-IN" altLang="en-US" dirty="0"/>
              <a:t>Proteins begin to fold after the amino acid chain winds away from the ribosome.</a:t>
            </a:r>
          </a:p>
          <a:p>
            <a:pPr marL="465138" lvl="1" indent="-465138"/>
            <a:r>
              <a:rPr lang="en-IN" altLang="en-US" dirty="0"/>
              <a:t>First few amino acids in a protein secreted in a membrane form a “signal sequence.”</a:t>
            </a:r>
          </a:p>
          <a:p>
            <a:pPr marL="914400" lvl="2" indent="-449263">
              <a:buFont typeface="Arial" pitchFamily="34" charset="0"/>
              <a:buChar char="•"/>
            </a:pPr>
            <a:r>
              <a:rPr lang="en-IN" altLang="en-US" dirty="0"/>
              <a:t>Leads it and the ribosome into a pore in the ER membrane</a:t>
            </a:r>
          </a:p>
          <a:p>
            <a:pPr marL="914400" lvl="2" indent="-449263">
              <a:buFont typeface="Arial" pitchFamily="34" charset="0"/>
              <a:buChar char="•"/>
            </a:pPr>
            <a:r>
              <a:rPr lang="en-IN" altLang="en-US" dirty="0"/>
              <a:t>Not found on proteins synthesized on free </a:t>
            </a:r>
            <a:r>
              <a:rPr lang="en-IN" altLang="en-US" dirty="0" smtClean="0"/>
              <a:t>ribosomes</a:t>
            </a:r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16105009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Protein Folding (</a:t>
            </a:r>
            <a:r>
              <a:rPr lang="en-US" altLang="en-US" dirty="0" smtClean="0"/>
              <a:t>2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57300"/>
            <a:ext cx="8229600" cy="5067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Chaperone proteins</a:t>
            </a:r>
          </a:p>
          <a:p>
            <a:pPr marL="465138" lvl="1" indent="-465138"/>
            <a:r>
              <a:rPr lang="en-IN" altLang="en-US" dirty="0"/>
              <a:t>Stabilize partially folded regions in their correct form</a:t>
            </a:r>
          </a:p>
          <a:p>
            <a:pPr marL="465138" lvl="1" indent="-465138"/>
            <a:r>
              <a:rPr lang="en-IN" altLang="en-US" dirty="0"/>
              <a:t>Prevent a protein from getting stuck in an intermediate form</a:t>
            </a:r>
          </a:p>
          <a:p>
            <a:pPr marL="465138" lvl="1" indent="-465138"/>
            <a:r>
              <a:rPr lang="en-IN" altLang="en-US" dirty="0"/>
              <a:t>Developed into drugs to treat diseases that result from misfolded </a:t>
            </a:r>
            <a:r>
              <a:rPr lang="en-IN" altLang="en-US" dirty="0" smtClean="0"/>
              <a:t>proteins</a:t>
            </a:r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36815793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Protein </a:t>
            </a:r>
            <a:r>
              <a:rPr lang="en-US" altLang="en-US" dirty="0" smtClean="0"/>
              <a:t>Misfolding (1 of 4)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333500"/>
            <a:ext cx="8153400" cy="49911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Misfolded proteins are tagged with ubiquitin.</a:t>
            </a:r>
          </a:p>
          <a:p>
            <a:pPr marL="0" indent="0">
              <a:buNone/>
            </a:pPr>
            <a:r>
              <a:rPr lang="en-IN" altLang="en-US" dirty="0"/>
              <a:t>Protein with more than one tag is taken to a </a:t>
            </a:r>
            <a:r>
              <a:rPr lang="en-IN" altLang="en-US" b="1" dirty="0"/>
              <a:t>proteasome</a:t>
            </a:r>
            <a:r>
              <a:rPr lang="en-US" altLang="en-US" dirty="0"/>
              <a:t>,</a:t>
            </a:r>
            <a:r>
              <a:rPr lang="en-US" altLang="en-US" b="1" dirty="0"/>
              <a:t> </a:t>
            </a:r>
            <a:r>
              <a:rPr lang="en-US" altLang="en-US" dirty="0"/>
              <a:t>a tunnel-like multiprotein structure.</a:t>
            </a:r>
          </a:p>
          <a:p>
            <a:pPr marL="465138" lvl="1" indent="-465138"/>
            <a:r>
              <a:rPr lang="en-US" altLang="en-US" dirty="0"/>
              <a:t>As the protein moves through the tunnel, it is straightened and dismantled.</a:t>
            </a:r>
          </a:p>
          <a:p>
            <a:pPr marL="465138" lvl="1" indent="-465138"/>
            <a:r>
              <a:rPr lang="en-US" altLang="en-US" dirty="0"/>
              <a:t>Proteasomes also destroy properly folded proteins that are in excess or no longer needed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45776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Protein Misfolding (</a:t>
            </a:r>
            <a:r>
              <a:rPr lang="en-US" altLang="en-US" dirty="0" smtClean="0"/>
              <a:t>2 of 4)</a:t>
            </a:r>
            <a:endParaRPr lang="en-US" dirty="0"/>
          </a:p>
        </p:txBody>
      </p:sp>
      <p:pic>
        <p:nvPicPr>
          <p:cNvPr id="4" name="Picture 1" descr="Proteasomes provide quality control.  Ubiquitin binds to a misfolded protein and escorts it to a proteasome. 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1600200"/>
            <a:ext cx="8075499" cy="416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441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Protein Misfolding (</a:t>
            </a:r>
            <a:r>
              <a:rPr lang="en-US" altLang="en-US" dirty="0" smtClean="0"/>
              <a:t>3 of 4)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333500"/>
            <a:ext cx="8305800" cy="5143500"/>
          </a:xfrm>
        </p:spPr>
        <p:txBody>
          <a:bodyPr/>
          <a:lstStyle/>
          <a:p>
            <a:pPr marL="0" indent="0">
              <a:buNone/>
            </a:pPr>
            <a:r>
              <a:rPr lang="en-IN" altLang="en-US" sz="2400" dirty="0"/>
              <a:t>Proteins misfold from a mutation, or by having more than one conformation.</a:t>
            </a:r>
          </a:p>
          <a:p>
            <a:pPr marL="465138" lvl="1" indent="-465138"/>
            <a:r>
              <a:rPr lang="en-IN" altLang="en-US" sz="2200" dirty="0"/>
              <a:t>A mutation alters the attractions and repulsions between parts of the protein.</a:t>
            </a:r>
          </a:p>
          <a:p>
            <a:pPr marL="465138" lvl="1" indent="-465138"/>
            <a:r>
              <a:rPr lang="en-IN" altLang="en-US" sz="2200" dirty="0"/>
              <a:t>Prion protein can fold into any of several conformations.</a:t>
            </a:r>
          </a:p>
          <a:p>
            <a:pPr marL="914400" lvl="2" indent="-449263">
              <a:buFont typeface="Arial" pitchFamily="34" charset="0"/>
              <a:buChar char="•"/>
            </a:pPr>
            <a:r>
              <a:rPr lang="en-IN" altLang="en-US" sz="2000" dirty="0"/>
              <a:t>Moreover, it can be passed on to other proteins upon contact, propagating like an infectious </a:t>
            </a:r>
            <a:r>
              <a:rPr lang="en-IN" altLang="en-US" sz="2000" dirty="0" smtClean="0"/>
              <a:t>agent.</a:t>
            </a:r>
          </a:p>
          <a:p>
            <a:pPr marL="0" indent="0">
              <a:buNone/>
            </a:pPr>
            <a:r>
              <a:rPr lang="en-US" altLang="en-US" sz="2400" dirty="0"/>
              <a:t>In several disorders that affect the brain, the </a:t>
            </a:r>
            <a:r>
              <a:rPr lang="en-US" altLang="en-US" sz="2400" dirty="0" err="1"/>
              <a:t>misfolded</a:t>
            </a:r>
            <a:r>
              <a:rPr lang="en-US" altLang="en-US" sz="2400" dirty="0"/>
              <a:t> proteins aggregate. </a:t>
            </a:r>
          </a:p>
          <a:p>
            <a:pPr marL="465138" lvl="1" indent="-465138"/>
            <a:r>
              <a:rPr lang="en-US" altLang="en-US" sz="2200" dirty="0"/>
              <a:t>The protein masses that form clog the proteasomes and inhibit their function.</a:t>
            </a:r>
          </a:p>
          <a:p>
            <a:pPr marL="0" indent="0">
              <a:buNone/>
            </a:pPr>
            <a:r>
              <a:rPr lang="en-US" altLang="en-US" sz="2400" dirty="0"/>
              <a:t>Different proteins are affected in different disorders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033123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Protein </a:t>
            </a:r>
            <a:r>
              <a:rPr lang="en-US" altLang="en-US" dirty="0" err="1"/>
              <a:t>Misfolding</a:t>
            </a:r>
            <a:r>
              <a:rPr lang="en-US" altLang="en-US" dirty="0"/>
              <a:t> </a:t>
            </a:r>
            <a:r>
              <a:rPr lang="en-US" altLang="en-US" dirty="0" smtClean="0"/>
              <a:t>(4 of 4)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1371600"/>
            <a:ext cx="8077200" cy="762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Table 10.4 Diseases Associated with Protein Misfolding 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31325"/>
              </p:ext>
            </p:extLst>
          </p:nvPr>
        </p:nvGraphicFramePr>
        <p:xfrm>
          <a:off x="609600" y="2286000"/>
          <a:ext cx="7848600" cy="33527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9400"/>
                <a:gridCol w="5029200"/>
              </a:tblGrid>
              <a:tr h="4113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Disease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Misfolded</a:t>
                      </a:r>
                      <a:r>
                        <a:rPr lang="en-US" sz="14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Protein(s)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3809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Alzheimer disease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Amyloid beta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precursor protein, tau proteins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57476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Familial amyotrophic lateral sclerosis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Superoxide dismutase,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TDP-43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3809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Frontotemporal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dementia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Tau proteins,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TDP-43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3809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Huntington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disease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Huntingtin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3809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Parkinson disease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Alpha synuclein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3809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Lewy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body dementia</a:t>
                      </a:r>
                      <a:endParaRPr lang="en-US" sz="14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Alpha synuclein</a:t>
                      </a:r>
                    </a:p>
                  </a:txBody>
                  <a:tcPr anchor="ctr"/>
                </a:tc>
              </a:tr>
              <a:tr h="33809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PKU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Phenylalanine hydroxylase</a:t>
                      </a:r>
                    </a:p>
                  </a:txBody>
                  <a:tcPr anchor="ctr"/>
                </a:tc>
              </a:tr>
              <a:tr h="33809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Prion diseases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Prion protein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5791200"/>
            <a:ext cx="8229600" cy="5334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(All but Huntington disease are genetically heterogeneic; that is, abnormalities in different protiens cause similar syndromes.)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690393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76200"/>
            <a:ext cx="8835736" cy="1066800"/>
          </a:xfrm>
        </p:spPr>
        <p:txBody>
          <a:bodyPr/>
          <a:lstStyle/>
          <a:p>
            <a:r>
              <a:rPr lang="en-US" altLang="en-US" dirty="0"/>
              <a:t>Prion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295400"/>
            <a:ext cx="8153400" cy="5105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They have been found in 85 species</a:t>
            </a:r>
          </a:p>
          <a:p>
            <a:pPr marL="465138" lvl="1" indent="-465138"/>
            <a:r>
              <a:rPr lang="en-US" altLang="en-US" dirty="0"/>
              <a:t>Scrapie in sheep</a:t>
            </a:r>
          </a:p>
          <a:p>
            <a:pPr marL="465138" lvl="1" indent="-465138"/>
            <a:r>
              <a:rPr lang="en-US" altLang="en-US" dirty="0"/>
              <a:t>In </a:t>
            </a:r>
            <a:r>
              <a:rPr lang="en-US" altLang="en-US" dirty="0" smtClean="0"/>
              <a:t>humans</a:t>
            </a:r>
            <a:endParaRPr lang="en-US" altLang="en-US" dirty="0"/>
          </a:p>
          <a:p>
            <a:pPr marL="914400" lvl="2" indent="-449263">
              <a:buFont typeface="Arial" pitchFamily="34" charset="0"/>
              <a:buChar char="•"/>
            </a:pPr>
            <a:r>
              <a:rPr lang="en-US" altLang="en-US" dirty="0"/>
              <a:t>Kuru</a:t>
            </a:r>
          </a:p>
          <a:p>
            <a:pPr marL="914400" lvl="2" indent="-449263">
              <a:buFont typeface="Arial" pitchFamily="34" charset="0"/>
              <a:buChar char="•"/>
            </a:pPr>
            <a:r>
              <a:rPr lang="en-IN" altLang="en-US" dirty="0"/>
              <a:t>Creutzfeldt-Jakob </a:t>
            </a:r>
            <a:r>
              <a:rPr lang="en-IN" altLang="en-US" dirty="0" smtClean="0"/>
              <a:t>disease</a:t>
            </a:r>
            <a:endParaRPr lang="en-IN" altLang="en-US" dirty="0"/>
          </a:p>
          <a:p>
            <a:pPr marL="0" lvl="2" indent="0">
              <a:buNone/>
            </a:pPr>
            <a:r>
              <a:rPr lang="en-IN" altLang="en-US" sz="2600" dirty="0" smtClean="0"/>
              <a:t>Table 10.5 Prion Diseases of Humans</a:t>
            </a:r>
          </a:p>
          <a:p>
            <a:pPr marL="0" lvl="2" indent="0">
              <a:buNone/>
            </a:pPr>
            <a:r>
              <a:rPr lang="en-IN" altLang="en-US" sz="2600" b="1" dirty="0" smtClean="0"/>
              <a:t>Disease</a:t>
            </a:r>
          </a:p>
          <a:p>
            <a:pPr marL="914400" lvl="3" indent="-457200">
              <a:buFont typeface="Arial" panose="020B0604020202020204" pitchFamily="34" charset="0"/>
              <a:buChar char="•"/>
            </a:pPr>
            <a:r>
              <a:rPr lang="en-IN" altLang="en-US" sz="2400" dirty="0" smtClean="0"/>
              <a:t>Creutzfeldt-Jakob disease</a:t>
            </a:r>
          </a:p>
          <a:p>
            <a:pPr marL="914400" lvl="3" indent="-457200">
              <a:buFont typeface="Arial" panose="020B0604020202020204" pitchFamily="34" charset="0"/>
              <a:buChar char="•"/>
            </a:pPr>
            <a:r>
              <a:rPr lang="en-IN" altLang="en-US" sz="2400" dirty="0" smtClean="0"/>
              <a:t>Fatal familial insomnia</a:t>
            </a:r>
          </a:p>
          <a:p>
            <a:pPr marL="914400" lvl="3" indent="-457200">
              <a:buFont typeface="Arial" panose="020B0604020202020204" pitchFamily="34" charset="0"/>
              <a:buChar char="•"/>
            </a:pPr>
            <a:r>
              <a:rPr lang="en-IN" altLang="en-US" sz="2400" dirty="0" smtClean="0"/>
              <a:t>Gerstmann-Stra</a:t>
            </a:r>
            <a:r>
              <a:rPr lang="en-US" sz="2400" dirty="0" smtClean="0"/>
              <a:t>ü</a:t>
            </a:r>
            <a:r>
              <a:rPr lang="en-IN" altLang="en-US" sz="2400" dirty="0" smtClean="0"/>
              <a:t>ssler-Scheinker disease</a:t>
            </a:r>
          </a:p>
        </p:txBody>
      </p:sp>
    </p:spTree>
    <p:extLst>
      <p:ext uri="{BB962C8B-B14F-4D97-AF65-F5344CB8AC3E}">
        <p14:creationId xmlns:p14="http://schemas.microsoft.com/office/powerpoint/2010/main" val="4429700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1"/>
            <a:ext cx="8835736" cy="914399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Prions</a:t>
            </a:r>
            <a:endParaRPr lang="en-US" dirty="0"/>
          </a:p>
        </p:txBody>
      </p:sp>
      <p:pic>
        <p:nvPicPr>
          <p:cNvPr id="4" name="Content Placeholder 3" descr="Prions change shape. Scrapie is a disease of sheep that was the first recognized prion disease. &#10;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1066800"/>
            <a:ext cx="8020841" cy="523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6486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7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 Expression (</a:t>
            </a:r>
            <a:r>
              <a:rPr lang="en-US" altLang="en-US" dirty="0" smtClean="0"/>
              <a:t>2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257300"/>
            <a:ext cx="8077200" cy="5067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Production of protein from instructions on the DNA</a:t>
            </a:r>
          </a:p>
          <a:p>
            <a:pPr marL="0" indent="0">
              <a:buNone/>
            </a:pPr>
            <a:r>
              <a:rPr lang="en-US" altLang="en-US" dirty="0"/>
              <a:t>Gene expression requires several steps:</a:t>
            </a:r>
          </a:p>
          <a:p>
            <a:pPr marL="465138" lvl="1" indent="-465138"/>
            <a:r>
              <a:rPr lang="en-US" altLang="en-US" b="1" dirty="0"/>
              <a:t>Transcription</a:t>
            </a:r>
            <a:r>
              <a:rPr lang="en-US" altLang="en-US" dirty="0"/>
              <a:t> = </a:t>
            </a:r>
            <a:r>
              <a:rPr lang="en-IN" altLang="en-US" dirty="0"/>
              <a:t>Synthesizes an RNA molecule</a:t>
            </a:r>
          </a:p>
          <a:p>
            <a:pPr marL="465138" lvl="1" indent="-465138"/>
            <a:r>
              <a:rPr lang="en-US" altLang="en-US" b="1" dirty="0"/>
              <a:t>Translation</a:t>
            </a:r>
            <a:r>
              <a:rPr lang="en-US" altLang="en-US" dirty="0"/>
              <a:t> = </a:t>
            </a:r>
            <a:r>
              <a:rPr lang="en-IN" altLang="en-US" dirty="0"/>
              <a:t>Uses the information in the RNA to manufacture a protein by aligning and joining specified amino acids</a:t>
            </a:r>
          </a:p>
          <a:p>
            <a:pPr marL="465138" lvl="1" indent="-465138"/>
            <a:r>
              <a:rPr lang="en-US" altLang="en-US" dirty="0"/>
              <a:t>Folding of the protein into specific 3-D </a:t>
            </a:r>
            <a:r>
              <a:rPr lang="en-US" altLang="en-US" dirty="0" smtClean="0"/>
              <a:t>form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8839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Central Dogma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486229" y="1325879"/>
            <a:ext cx="8124371" cy="426721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The directional flow of genetic </a:t>
            </a:r>
            <a:r>
              <a:rPr lang="en-US" altLang="en-US" sz="2400" dirty="0" smtClean="0"/>
              <a:t>information</a:t>
            </a:r>
            <a:endParaRPr lang="en-US" altLang="en-US" sz="2400" dirty="0"/>
          </a:p>
        </p:txBody>
      </p:sp>
      <p:pic>
        <p:nvPicPr>
          <p:cNvPr id="5" name="Picture 3" descr="DNA is transcribed to RNA and RNA is translated into amino acids which be bonded to form a protein.&#10;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3989" y="1905000"/>
            <a:ext cx="332441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76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RNA Structure and Types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295400"/>
            <a:ext cx="8077200" cy="5029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RNA is the bridge between gene and protein.</a:t>
            </a:r>
          </a:p>
          <a:p>
            <a:pPr marL="0" indent="0">
              <a:buNone/>
            </a:pPr>
            <a:r>
              <a:rPr lang="en-IN" altLang="en-US" dirty="0"/>
              <a:t>Bases of an RNA sequence are complementary to those of one strand of the double helix, called the </a:t>
            </a:r>
            <a:r>
              <a:rPr lang="en-IN" altLang="en-US" b="1" dirty="0"/>
              <a:t>template strand.</a:t>
            </a:r>
          </a:p>
          <a:p>
            <a:pPr marL="0" indent="0">
              <a:buNone/>
            </a:pPr>
            <a:r>
              <a:rPr lang="en-IN" altLang="en-US" b="1" dirty="0"/>
              <a:t>RNA polymerase </a:t>
            </a:r>
            <a:r>
              <a:rPr lang="en-IN" altLang="en-US" dirty="0"/>
              <a:t>builds an RNA molecule.</a:t>
            </a:r>
          </a:p>
          <a:p>
            <a:pPr marL="0" indent="0">
              <a:buNone/>
            </a:pPr>
            <a:r>
              <a:rPr lang="en-IN" altLang="en-US" dirty="0"/>
              <a:t>Nontemplate strand of the DNA double helix is called the </a:t>
            </a:r>
            <a:r>
              <a:rPr lang="en-IN" altLang="en-US" b="1" dirty="0"/>
              <a:t>coding strand</a:t>
            </a:r>
            <a:r>
              <a:rPr lang="en-IN" altLang="en-US" b="1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3131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0" dirty="0" smtClean="0">
                <a:cs typeface="Times New Roman" panose="02020603050405020304" pitchFamily="18" charset="0"/>
              </a:rPr>
              <a:t>Transcription</a:t>
            </a:r>
            <a:endParaRPr lang="en-US" dirty="0"/>
          </a:p>
        </p:txBody>
      </p:sp>
      <p:pic>
        <p:nvPicPr>
          <p:cNvPr id="4" name="Content Placeholder 3" descr="Transcription occurs in the cell nucleus; it involves synthesis of messenger RNA that is complimentary to the DNA strand containing the target gene. &#10;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907" y="1919074"/>
            <a:ext cx="8798293" cy="34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240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1410</TotalTime>
  <Words>2155</Words>
  <Application>Microsoft Office PowerPoint</Application>
  <PresentationFormat>On-screen Show (4:3)</PresentationFormat>
  <Paragraphs>283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Human Genetics Concepts and Applications</vt:lpstr>
      <vt:lpstr>Learning Outcomes</vt:lpstr>
      <vt:lpstr>Proteins</vt:lpstr>
      <vt:lpstr>Amino Acid Structure</vt:lpstr>
      <vt:lpstr>Gene Expression (1 of 2)</vt:lpstr>
      <vt:lpstr>Gene Expression (2 of 2)</vt:lpstr>
      <vt:lpstr>Central Dogma</vt:lpstr>
      <vt:lpstr>RNA Structure and Types</vt:lpstr>
      <vt:lpstr>Transcription</vt:lpstr>
      <vt:lpstr>Nucleic Acids (1 of 2)</vt:lpstr>
      <vt:lpstr>Nucleic Acids (2 of 2)</vt:lpstr>
      <vt:lpstr>DNA and RNA Differences</vt:lpstr>
      <vt:lpstr>Types of RNA</vt:lpstr>
      <vt:lpstr>Table 10.2 Major Types of RNA</vt:lpstr>
      <vt:lpstr>mRNA</vt:lpstr>
      <vt:lpstr>rRNA (1 of 2)</vt:lpstr>
      <vt:lpstr>rRNA (2 of 2)</vt:lpstr>
      <vt:lpstr>tRNA</vt:lpstr>
      <vt:lpstr>Transfer RNA</vt:lpstr>
      <vt:lpstr>Transcription Factors</vt:lpstr>
      <vt:lpstr>Steps of Transcription (1 of 2)</vt:lpstr>
      <vt:lpstr>Steps of Transcription (2 of 2)</vt:lpstr>
      <vt:lpstr>Setting the Stage for Transcription to Begin</vt:lpstr>
      <vt:lpstr>Transcription of RNA from DNA</vt:lpstr>
      <vt:lpstr>Simultaneous Transcription of mRNAs</vt:lpstr>
      <vt:lpstr>RNA Processing (1 of 2)</vt:lpstr>
      <vt:lpstr>RNA Processing (2 of 2)</vt:lpstr>
      <vt:lpstr>Alternate Splicing</vt:lpstr>
      <vt:lpstr>Messenger RNA Processing—the Maturing of the Message</vt:lpstr>
      <vt:lpstr>Translation</vt:lpstr>
      <vt:lpstr>The Genetic Code (1 of 5)</vt:lpstr>
      <vt:lpstr>The Genetic Code (2 of 5)</vt:lpstr>
      <vt:lpstr>The Genetic Code (3 of 5)</vt:lpstr>
      <vt:lpstr>The Genetic Code (4 of 5)</vt:lpstr>
      <vt:lpstr>The Genetic Code (5 of 5)</vt:lpstr>
      <vt:lpstr>Three at a Time</vt:lpstr>
      <vt:lpstr>Reading Frame</vt:lpstr>
      <vt:lpstr>Translation—Building a Protein</vt:lpstr>
      <vt:lpstr>Translation Initiation</vt:lpstr>
      <vt:lpstr>Translation Begins as the Initiation Complex Forms</vt:lpstr>
      <vt:lpstr>Translation Elongation (1 of 2)</vt:lpstr>
      <vt:lpstr>Translation Elongation (2 of 2)</vt:lpstr>
      <vt:lpstr>Building a Polypeptide</vt:lpstr>
      <vt:lpstr>Translation Termination</vt:lpstr>
      <vt:lpstr>Terminating Translation</vt:lpstr>
      <vt:lpstr>Multiple Copies of a Protein Can Be Made Simultaneously</vt:lpstr>
      <vt:lpstr>Protein Structure</vt:lpstr>
      <vt:lpstr>Four Levels of Protein Structure (1 of 2)</vt:lpstr>
      <vt:lpstr>Four Levels of Protein Structure (2 of 2)</vt:lpstr>
      <vt:lpstr>Protein Folding (1 of 2)</vt:lpstr>
      <vt:lpstr>Protein Folding (2 of 2)</vt:lpstr>
      <vt:lpstr>Protein Misfolding (1 of 4)</vt:lpstr>
      <vt:lpstr>Protein Misfolding (2 of 4)</vt:lpstr>
      <vt:lpstr>Protein Misfolding (3 of 4)</vt:lpstr>
      <vt:lpstr>Protein Misfolding (4 of 4)</vt:lpstr>
      <vt:lpstr>Prion Diseases</vt:lpstr>
      <vt:lpstr>Prions</vt:lpstr>
      <vt:lpstr>End of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 Gene Action: From DNA to Protein</dc:title>
  <dc:creator>Lewis</dc:creator>
  <cp:keywords/>
  <cp:lastModifiedBy>Administrator</cp:lastModifiedBy>
  <cp:revision>304</cp:revision>
  <dcterms:created xsi:type="dcterms:W3CDTF">2017-03-16T02:07:36Z</dcterms:created>
  <dcterms:modified xsi:type="dcterms:W3CDTF">2018-03-06T16:12:21Z</dcterms:modified>
  <cp:category/>
</cp:coreProperties>
</file>