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65" r:id="rId2"/>
    <p:sldId id="331" r:id="rId3"/>
    <p:sldId id="393" r:id="rId4"/>
    <p:sldId id="334" r:id="rId5"/>
    <p:sldId id="335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94" r:id="rId23"/>
    <p:sldId id="354" r:id="rId24"/>
    <p:sldId id="355" r:id="rId25"/>
    <p:sldId id="356" r:id="rId26"/>
    <p:sldId id="389" r:id="rId27"/>
    <p:sldId id="358" r:id="rId28"/>
    <p:sldId id="359" r:id="rId29"/>
    <p:sldId id="360" r:id="rId30"/>
    <p:sldId id="361" r:id="rId31"/>
    <p:sldId id="362" r:id="rId32"/>
    <p:sldId id="364" r:id="rId33"/>
    <p:sldId id="365" r:id="rId34"/>
    <p:sldId id="366" r:id="rId35"/>
    <p:sldId id="368" r:id="rId36"/>
    <p:sldId id="370" r:id="rId37"/>
    <p:sldId id="390" r:id="rId38"/>
    <p:sldId id="373" r:id="rId39"/>
    <p:sldId id="374" r:id="rId40"/>
    <p:sldId id="375" r:id="rId41"/>
    <p:sldId id="376" r:id="rId42"/>
    <p:sldId id="377" r:id="rId43"/>
    <p:sldId id="391" r:id="rId44"/>
    <p:sldId id="378" r:id="rId45"/>
    <p:sldId id="381" r:id="rId46"/>
    <p:sldId id="379" r:id="rId47"/>
    <p:sldId id="380" r:id="rId48"/>
    <p:sldId id="262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3F2A"/>
    <a:srgbClr val="FFFFFF"/>
    <a:srgbClr val="2B4298"/>
    <a:srgbClr val="77315D"/>
    <a:srgbClr val="2C2974"/>
    <a:srgbClr val="562926"/>
    <a:srgbClr val="48413B"/>
    <a:srgbClr val="575336"/>
    <a:srgbClr val="829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824" autoAdjust="0"/>
    <p:restoredTop sz="91887" autoAdjust="0"/>
  </p:normalViewPr>
  <p:slideViewPr>
    <p:cSldViewPr>
      <p:cViewPr>
        <p:scale>
          <a:sx n="105" d="100"/>
          <a:sy n="105" d="100"/>
        </p:scale>
        <p:origin x="-510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12320-037C-4700-9583-261E3DAC13AB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2A74B-20AC-4247-A511-D429F69CB3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63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229600" y="6400800"/>
            <a:ext cx="914400" cy="457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9-</a:t>
            </a:r>
            <a:fld id="{6F94BB01-2447-4377-8194-F82F4D072C18}" type="slidenum">
              <a:rPr lang="en-US"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3"/>
          <p:cNvSpPr txBox="1">
            <a:spLocks/>
          </p:cNvSpPr>
          <p:nvPr userDrawn="1"/>
        </p:nvSpPr>
        <p:spPr>
          <a:xfrm>
            <a:off x="863600" y="6400800"/>
            <a:ext cx="7404100" cy="4572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© McGraw-Hill Education.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 Placeholder 3"/>
          <p:cNvSpPr txBox="1">
            <a:spLocks/>
          </p:cNvSpPr>
          <p:nvPr userDrawn="1"/>
        </p:nvSpPr>
        <p:spPr>
          <a:xfrm>
            <a:off x="0" y="0"/>
            <a:ext cx="2362200" cy="4687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Chapter 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1028700"/>
          </a:xfrm>
        </p:spPr>
        <p:txBody>
          <a:bodyPr>
            <a:noAutofit/>
          </a:bodyPr>
          <a:lstStyle>
            <a:lvl1pPr>
              <a:defRPr sz="2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06450" indent="-349250"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63650" indent="-349250">
              <a:buFont typeface="Wingdings" panose="05000000000000000000" pitchFamily="2" charset="2"/>
              <a:buChar char="§"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20850" indent="-349250">
              <a:buFont typeface="Courier New" panose="02070309020205020404" pitchFamily="49" charset="0"/>
              <a:buChar char="o"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78050" indent="-349250">
              <a:buFont typeface="Wingdings" panose="05000000000000000000" pitchFamily="2" charset="2"/>
              <a:buChar char="Ø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59376" y="2722517"/>
            <a:ext cx="8227423" cy="1011283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57199" y="3962400"/>
            <a:ext cx="8229599" cy="9906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en-US" sz="2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z="2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lang="en-US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5181600"/>
            <a:ext cx="8229600" cy="121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2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229600" y="6400800"/>
            <a:ext cx="914400" cy="457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9-</a:t>
            </a:r>
            <a:fld id="{6F94BB01-2447-4377-8194-F82F4D072C18}" type="slidenum">
              <a:rPr lang="en-US"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3"/>
          <p:cNvSpPr txBox="1">
            <a:spLocks/>
          </p:cNvSpPr>
          <p:nvPr userDrawn="1"/>
        </p:nvSpPr>
        <p:spPr>
          <a:xfrm>
            <a:off x="863600" y="6400800"/>
            <a:ext cx="7404100" cy="4572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© McGraw-Hill Education.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 Placeholder 3"/>
          <p:cNvSpPr txBox="1">
            <a:spLocks/>
          </p:cNvSpPr>
          <p:nvPr userDrawn="1"/>
        </p:nvSpPr>
        <p:spPr>
          <a:xfrm>
            <a:off x="0" y="0"/>
            <a:ext cx="2362200" cy="4687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Chapter 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1028700"/>
          </a:xfrm>
        </p:spPr>
        <p:txBody>
          <a:bodyPr>
            <a:noAutofit/>
          </a:bodyPr>
          <a:lstStyle>
            <a:lvl1pPr>
              <a:defRPr sz="2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06450" indent="-349250"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63650" indent="-349250">
              <a:buFont typeface="Wingdings" panose="05000000000000000000" pitchFamily="2" charset="2"/>
              <a:buChar char="§"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20850" indent="-349250">
              <a:buFont typeface="Courier New" panose="02070309020205020404" pitchFamily="49" charset="0"/>
              <a:buChar char="o"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78050" indent="-349250">
              <a:buFont typeface="Wingdings" panose="05000000000000000000" pitchFamily="2" charset="2"/>
              <a:buChar char="Ø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59376" y="2722517"/>
            <a:ext cx="8227423" cy="1011283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5181600"/>
            <a:ext cx="8229600" cy="121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4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6389224"/>
            <a:ext cx="9143999" cy="468776"/>
          </a:xfrm>
          <a:prstGeom prst="rect">
            <a:avLst/>
          </a:prstGeom>
          <a:solidFill>
            <a:srgbClr val="6E3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>
            <a:lvl1pPr>
              <a:defRPr lang="en-US" sz="3600" kern="1200" dirty="0" smtClean="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 userDrawn="1"/>
        </p:nvSpPr>
        <p:spPr>
          <a:xfrm>
            <a:off x="0" y="6389224"/>
            <a:ext cx="8305800" cy="46877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© McGraw-Hill Education. All rights reserved. Authorized only for instructor use in the classroom. No reproduction or further distribution permitted without the prior written consent of McGraw-Hill Education.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29600" y="6400800"/>
            <a:ext cx="914400" cy="457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9-</a:t>
            </a:r>
            <a:fld id="{6F94BB01-2447-4377-8194-F82F4D072C18}" type="slidenum">
              <a:rPr lang="en-US" sz="12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0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389224"/>
            <a:ext cx="9143999" cy="468776"/>
          </a:xfrm>
          <a:prstGeom prst="rect">
            <a:avLst/>
          </a:prstGeom>
          <a:solidFill>
            <a:srgbClr val="6E3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1"/>
            <a:ext cx="8991600" cy="685800"/>
          </a:xfrm>
        </p:spPr>
        <p:txBody>
          <a:bodyPr/>
          <a:lstStyle>
            <a:lvl1pPr algn="l">
              <a:defRPr lang="en-US" sz="3600" kern="1200" dirty="0" smtClean="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0" y="990600"/>
            <a:ext cx="9067800" cy="457200"/>
          </a:xfrm>
        </p:spPr>
        <p:txBody>
          <a:bodyPr/>
          <a:lstStyle>
            <a:lvl1pPr>
              <a:defRPr>
                <a:solidFill>
                  <a:srgbClr val="6E3F2A"/>
                </a:solidFill>
              </a:defRPr>
            </a:lvl1pPr>
            <a:lvl2pPr>
              <a:defRPr>
                <a:solidFill>
                  <a:srgbClr val="6E3F2A"/>
                </a:solidFill>
              </a:defRPr>
            </a:lvl2pPr>
            <a:lvl3pPr>
              <a:defRPr>
                <a:solidFill>
                  <a:srgbClr val="6E3F2A"/>
                </a:solidFill>
              </a:defRPr>
            </a:lvl3pPr>
            <a:lvl4pPr>
              <a:defRPr>
                <a:solidFill>
                  <a:srgbClr val="6E3F2A"/>
                </a:solidFill>
              </a:defRPr>
            </a:lvl4pPr>
            <a:lvl5pPr>
              <a:defRPr>
                <a:solidFill>
                  <a:srgbClr val="6E3F2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2057400"/>
            <a:ext cx="4419600" cy="3657600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400">
                <a:solidFill>
                  <a:srgbClr val="6E3F2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14400" y="6509312"/>
            <a:ext cx="73152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6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66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8" r:id="rId2"/>
    <p:sldLayoutId id="2147483661" r:id="rId3"/>
    <p:sldLayoutId id="214748366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6E3F2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6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4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14400" indent="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2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0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1219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buClr>
                <a:srgbClr val="77315D"/>
              </a:buClr>
              <a:buFont typeface="Calibri" pitchFamily="34" charset="0"/>
            </a:pPr>
            <a:r>
              <a:rPr lang="en-US" sz="4000" dirty="0" smtClean="0">
                <a:ea typeface="ＭＳ Ｐゴシック" charset="-128"/>
              </a:rPr>
              <a:t>Human Genetics</a:t>
            </a:r>
            <a:br>
              <a:rPr lang="en-US" sz="4000" dirty="0" smtClean="0">
                <a:ea typeface="ＭＳ Ｐゴシック" charset="-128"/>
              </a:rPr>
            </a:br>
            <a:r>
              <a:rPr lang="en-US" sz="3200" dirty="0" smtClean="0">
                <a:ea typeface="ＭＳ Ｐゴシック" charset="-128"/>
              </a:rPr>
              <a:t>Concepts and Applications</a:t>
            </a:r>
            <a:endParaRPr lang="en-US" sz="3200" dirty="0">
              <a:ea typeface="ＭＳ Ｐゴシック" charset="-128"/>
            </a:endParaRPr>
          </a:p>
        </p:txBody>
      </p:sp>
      <p:pic>
        <p:nvPicPr>
          <p:cNvPr id="13" name="Picture 1" descr="Mc Graw Hill Education Logo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5282" y="152400"/>
            <a:ext cx="486318" cy="49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sz="quarter" idx="12"/>
          </p:nvPr>
        </p:nvSpPr>
        <p:spPr>
          <a:xfrm>
            <a:off x="155713" y="1371600"/>
            <a:ext cx="8835887" cy="4572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dirty="0" smtClean="0"/>
              <a:t>Twelfth Edition</a:t>
            </a:r>
            <a:endParaRPr lang="en-US" dirty="0"/>
          </a:p>
        </p:txBody>
      </p:sp>
      <p:pic>
        <p:nvPicPr>
          <p:cNvPr id="9" name="Picture 4" descr="Book cover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828800"/>
            <a:ext cx="3613085" cy="440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055296" y="2286064"/>
            <a:ext cx="4661890" cy="3505135"/>
          </a:xfrm>
        </p:spPr>
        <p:txBody>
          <a:bodyPr>
            <a:normAutofit/>
          </a:bodyPr>
          <a:lstStyle/>
          <a:p>
            <a:pPr marL="0" indent="0">
              <a:buFont typeface="Calibri" pitchFamily="34" charset="0"/>
              <a:buNone/>
              <a:defRPr/>
            </a:pPr>
            <a:r>
              <a:rPr lang="en-US" sz="4000" b="1" dirty="0" smtClean="0"/>
              <a:t>Chapter 9</a:t>
            </a:r>
            <a:endParaRPr lang="en-US" sz="4000" b="1" dirty="0"/>
          </a:p>
          <a:p>
            <a:pPr marL="0" indent="0">
              <a:buNone/>
            </a:pPr>
            <a:r>
              <a:rPr lang="en-IN" altLang="en-US" sz="3600" dirty="0"/>
              <a:t>DNA Structure and </a:t>
            </a:r>
            <a:br>
              <a:rPr lang="en-IN" altLang="en-US" sz="3600" dirty="0"/>
            </a:br>
            <a:r>
              <a:rPr lang="en-IN" altLang="en-US" sz="3600" dirty="0"/>
              <a:t>Replication</a:t>
            </a:r>
            <a:endParaRPr lang="en-US" sz="360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2394" y="6355048"/>
            <a:ext cx="8305800" cy="502951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200" dirty="0"/>
              <a:t>© McGraw-Hill Education. All rights reserved. Authorized only for instructor use in the classroom. No reproduction or further distribution permitted </a:t>
            </a:r>
            <a:r>
              <a:rPr lang="en-US" sz="1200" dirty="0" smtClean="0"/>
              <a:t>without </a:t>
            </a:r>
            <a:r>
              <a:rPr lang="en-US" sz="1200" dirty="0"/>
              <a:t>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441327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History of DNA </a:t>
            </a:r>
            <a:r>
              <a:rPr lang="en-US" altLang="en-US" dirty="0" smtClean="0"/>
              <a:t>(4 of 4)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Alfred Hershey and Martha Chase, 1953</a:t>
            </a:r>
          </a:p>
          <a:p>
            <a:pPr marL="465138" lvl="1" indent="-465138"/>
            <a:r>
              <a:rPr lang="en-US" altLang="en-US" dirty="0"/>
              <a:t>American microbiologists</a:t>
            </a:r>
            <a:endParaRPr lang="en-US" altLang="en-US" sz="2000" dirty="0"/>
          </a:p>
          <a:p>
            <a:pPr marL="465138" lvl="1" indent="-465138"/>
            <a:r>
              <a:rPr lang="en-IN" altLang="en-US" dirty="0"/>
              <a:t>Used </a:t>
            </a:r>
            <a:r>
              <a:rPr lang="en-IN" altLang="en-US" i="1" dirty="0" err="1"/>
              <a:t>E.coli</a:t>
            </a:r>
            <a:r>
              <a:rPr lang="en-IN" altLang="en-US" dirty="0"/>
              <a:t> bacteria infected with a virus that consisted of a protein head surrounding DNA</a:t>
            </a:r>
          </a:p>
          <a:p>
            <a:pPr marL="465138" lvl="1" indent="-465138"/>
            <a:r>
              <a:rPr lang="en-US" altLang="en-US" dirty="0"/>
              <a:t>Grew a batch of virus in a medium containing </a:t>
            </a:r>
            <a:r>
              <a:rPr lang="en-US" altLang="en-US" baseline="30000" dirty="0"/>
              <a:t>35</a:t>
            </a:r>
            <a:r>
              <a:rPr lang="en-US" altLang="en-US" dirty="0"/>
              <a:t>S and </a:t>
            </a:r>
            <a:r>
              <a:rPr lang="en-US" altLang="en-US" baseline="30000" dirty="0"/>
              <a:t>32</a:t>
            </a:r>
            <a:r>
              <a:rPr lang="en-US" altLang="en-US" dirty="0"/>
              <a:t>P </a:t>
            </a:r>
          </a:p>
          <a:p>
            <a:pPr marL="465138" lvl="1" indent="-465138"/>
            <a:r>
              <a:rPr lang="en-US" altLang="en-US" dirty="0"/>
              <a:t>Blender experiments showed that the virus transfers DNA, not protein, into a bacterial cell</a:t>
            </a:r>
          </a:p>
          <a:p>
            <a:pPr marL="914400" lvl="2" indent="-449263"/>
            <a:r>
              <a:rPr lang="en-US" altLang="en-US" dirty="0"/>
              <a:t>Thus, DNA is the genetic </a:t>
            </a:r>
            <a:r>
              <a:rPr lang="en-US" altLang="en-US" dirty="0" smtClean="0"/>
              <a:t>material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3628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990600"/>
          </a:xfrm>
        </p:spPr>
        <p:txBody>
          <a:bodyPr>
            <a:normAutofit/>
          </a:bodyPr>
          <a:lstStyle/>
          <a:p>
            <a:r>
              <a:rPr lang="en-US" altLang="en-US" dirty="0"/>
              <a:t>Hershey-Chase Experiment</a:t>
            </a:r>
            <a:endParaRPr lang="en-US" dirty="0"/>
          </a:p>
        </p:txBody>
      </p:sp>
      <p:pic>
        <p:nvPicPr>
          <p:cNvPr id="4" name="Content Placeholder 3" descr="Hershey and Chase showed that DNA is the genetic material and not proteins. &#10;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83022" y="1105175"/>
            <a:ext cx="6036978" cy="5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701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6862" y="152400"/>
            <a:ext cx="7994988" cy="1066800"/>
          </a:xfrm>
        </p:spPr>
        <p:txBody>
          <a:bodyPr>
            <a:noAutofit/>
          </a:bodyPr>
          <a:lstStyle/>
          <a:p>
            <a:r>
              <a:rPr lang="en-US" altLang="en-US" dirty="0"/>
              <a:t>Discovering the </a:t>
            </a:r>
            <a:r>
              <a:rPr lang="en-US" altLang="en-US" dirty="0" smtClean="0"/>
              <a:t>Structure </a:t>
            </a:r>
            <a:r>
              <a:rPr lang="en-US" altLang="en-US" dirty="0"/>
              <a:t>of </a:t>
            </a:r>
            <a:r>
              <a:rPr lang="en-US" altLang="en-US" dirty="0" smtClean="0"/>
              <a:t>DNA (1 of 5)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382000" cy="5143500"/>
          </a:xfrm>
        </p:spPr>
        <p:txBody>
          <a:bodyPr/>
          <a:lstStyle/>
          <a:p>
            <a:pPr marL="0" indent="0">
              <a:spcBef>
                <a:spcPts val="400"/>
              </a:spcBef>
              <a:buNone/>
            </a:pPr>
            <a:r>
              <a:rPr lang="en-US" altLang="en-US" sz="2400" dirty="0"/>
              <a:t>Phoebus Levine</a:t>
            </a:r>
          </a:p>
          <a:p>
            <a:pPr marL="465138" lvl="1" indent="-465138">
              <a:spcBef>
                <a:spcPts val="400"/>
              </a:spcBef>
            </a:pPr>
            <a:r>
              <a:rPr lang="en-US" altLang="en-US" sz="2200" dirty="0"/>
              <a:t>Russian-American biochemist</a:t>
            </a:r>
          </a:p>
          <a:p>
            <a:pPr marL="465138" lvl="1" indent="-465138">
              <a:spcBef>
                <a:spcPts val="400"/>
              </a:spcBef>
            </a:pPr>
            <a:r>
              <a:rPr lang="en-US" altLang="en-US" sz="2200" dirty="0"/>
              <a:t>Identified the 5-carbon sugars ribose in 1909 and </a:t>
            </a:r>
            <a:r>
              <a:rPr lang="en-US" altLang="en-US" sz="2200" dirty="0" err="1"/>
              <a:t>deoxyribose</a:t>
            </a:r>
            <a:r>
              <a:rPr lang="en-US" altLang="en-US" sz="2200" dirty="0"/>
              <a:t> in 1929</a:t>
            </a:r>
          </a:p>
          <a:p>
            <a:pPr marL="465138" lvl="1" indent="-465138">
              <a:spcBef>
                <a:spcPts val="400"/>
              </a:spcBef>
            </a:pPr>
            <a:r>
              <a:rPr lang="en-IN" altLang="en-US" sz="2200" dirty="0"/>
              <a:t>Revealed chemical distinction between RNA and DNA</a:t>
            </a:r>
          </a:p>
          <a:p>
            <a:pPr marL="914400" lvl="2" indent="-449263">
              <a:spcBef>
                <a:spcPts val="400"/>
              </a:spcBef>
              <a:buFont typeface="Arial" pitchFamily="34" charset="0"/>
              <a:buChar char="•"/>
            </a:pPr>
            <a:r>
              <a:rPr lang="en-IN" altLang="en-US" sz="2000" dirty="0"/>
              <a:t>RNA has ribose</a:t>
            </a:r>
          </a:p>
          <a:p>
            <a:pPr marL="914400" lvl="2" indent="-449263">
              <a:spcBef>
                <a:spcPts val="400"/>
              </a:spcBef>
              <a:buFont typeface="Arial" pitchFamily="34" charset="0"/>
              <a:buChar char="•"/>
            </a:pPr>
            <a:r>
              <a:rPr lang="en-IN" altLang="en-US" sz="2000" dirty="0"/>
              <a:t>DNA has </a:t>
            </a:r>
            <a:r>
              <a:rPr lang="en-IN" altLang="en-US" sz="2000" dirty="0" err="1" smtClean="0"/>
              <a:t>deoxyribose</a:t>
            </a:r>
            <a:endParaRPr lang="en-IN" altLang="en-US" sz="2000" dirty="0" smtClean="0"/>
          </a:p>
          <a:p>
            <a:pPr marL="465138" lvl="1" indent="-465138">
              <a:spcBef>
                <a:spcPts val="400"/>
              </a:spcBef>
            </a:pPr>
            <a:r>
              <a:rPr lang="en-US" altLang="en-US" sz="2200" dirty="0"/>
              <a:t>Discovered that the three parts of a nucleotide are found in equal proportions:</a:t>
            </a:r>
          </a:p>
          <a:p>
            <a:pPr marL="914400" lvl="2" indent="-449263">
              <a:spcBef>
                <a:spcPts val="400"/>
              </a:spcBef>
              <a:buFont typeface="Arial" pitchFamily="34" charset="0"/>
              <a:buChar char="•"/>
            </a:pPr>
            <a:r>
              <a:rPr lang="en-US" altLang="en-US" sz="2000" b="1" dirty="0"/>
              <a:t>Sugar</a:t>
            </a:r>
          </a:p>
          <a:p>
            <a:pPr marL="914400" lvl="2" indent="-449263">
              <a:spcBef>
                <a:spcPts val="400"/>
              </a:spcBef>
              <a:buFont typeface="Arial" pitchFamily="34" charset="0"/>
              <a:buChar char="•"/>
            </a:pPr>
            <a:r>
              <a:rPr lang="en-US" altLang="en-US" sz="2000" b="1" dirty="0"/>
              <a:t>Phosphate</a:t>
            </a:r>
          </a:p>
          <a:p>
            <a:pPr marL="914400" lvl="2" indent="-449263">
              <a:spcBef>
                <a:spcPts val="400"/>
              </a:spcBef>
              <a:buFont typeface="Arial" pitchFamily="34" charset="0"/>
              <a:buChar char="•"/>
            </a:pPr>
            <a:r>
              <a:rPr lang="en-US" altLang="en-US" sz="2000" b="1" dirty="0"/>
              <a:t>Base</a:t>
            </a:r>
          </a:p>
          <a:p>
            <a:pPr marL="465138" lvl="1" indent="-465138">
              <a:spcBef>
                <a:spcPts val="400"/>
              </a:spcBef>
            </a:pPr>
            <a:r>
              <a:rPr lang="en-IN" altLang="en-US" sz="2200" dirty="0"/>
              <a:t>Deduced that a nucleic acid building block must contain one of each </a:t>
            </a:r>
            <a:r>
              <a:rPr lang="en-IN" altLang="en-US" sz="2200" dirty="0" smtClean="0"/>
              <a:t>component</a:t>
            </a:r>
            <a:endParaRPr lang="en-I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886533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7489" y="152400"/>
            <a:ext cx="8032487" cy="1143000"/>
          </a:xfrm>
        </p:spPr>
        <p:txBody>
          <a:bodyPr>
            <a:noAutofit/>
          </a:bodyPr>
          <a:lstStyle/>
          <a:p>
            <a:r>
              <a:rPr lang="en-US" altLang="en-US" dirty="0"/>
              <a:t>Discovering the Structure of DNA </a:t>
            </a:r>
            <a:r>
              <a:rPr lang="en-US" altLang="en-US" dirty="0" smtClean="0"/>
              <a:t>(2 of 5)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09700"/>
            <a:ext cx="8229600" cy="49911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Erwin Chargaff, 1951</a:t>
            </a:r>
          </a:p>
          <a:p>
            <a:pPr marL="465138" lvl="1" indent="-465138"/>
            <a:r>
              <a:rPr lang="en-US" altLang="en-US" dirty="0"/>
              <a:t>Austrian-American biochemist</a:t>
            </a:r>
          </a:p>
          <a:p>
            <a:pPr marL="465138" lvl="1" indent="-465138"/>
            <a:r>
              <a:rPr lang="en-US" altLang="en-US" dirty="0"/>
              <a:t>Analyzed base composition of DNA from various species and observed regular relationships:</a:t>
            </a:r>
          </a:p>
          <a:p>
            <a:pPr marL="914400" lvl="2" indent="-449263">
              <a:buFont typeface="Arial" pitchFamily="34" charset="0"/>
              <a:buChar char="•"/>
            </a:pPr>
            <a:r>
              <a:rPr lang="fr-FR" altLang="en-US" b="1" dirty="0" err="1"/>
              <a:t>Adenine</a:t>
            </a:r>
            <a:r>
              <a:rPr lang="fr-FR" altLang="en-US" dirty="0"/>
              <a:t> (A) + </a:t>
            </a:r>
            <a:r>
              <a:rPr lang="fr-FR" altLang="en-US" b="1" dirty="0"/>
              <a:t>Guanine</a:t>
            </a:r>
            <a:r>
              <a:rPr lang="fr-FR" altLang="en-US" dirty="0"/>
              <a:t> (G) = </a:t>
            </a:r>
            <a:r>
              <a:rPr lang="fr-FR" altLang="en-US" b="1" dirty="0"/>
              <a:t>Thymine</a:t>
            </a:r>
            <a:r>
              <a:rPr lang="fr-FR" altLang="en-US" dirty="0"/>
              <a:t> (T) + </a:t>
            </a:r>
            <a:r>
              <a:rPr lang="fr-FR" altLang="en-US" b="1" dirty="0"/>
              <a:t>Cytosine </a:t>
            </a:r>
            <a:r>
              <a:rPr lang="fr-FR" altLang="en-US" dirty="0"/>
              <a:t>(C)</a:t>
            </a:r>
            <a:endParaRPr lang="fr-FR" altLang="en-US" b="1" dirty="0"/>
          </a:p>
          <a:p>
            <a:pPr marL="1379538" lvl="3" indent="-465138">
              <a:buFont typeface="Arial" pitchFamily="34" charset="0"/>
              <a:buChar char="•"/>
            </a:pPr>
            <a:r>
              <a:rPr lang="fr-FR" altLang="en-US" dirty="0"/>
              <a:t>A = T and C = </a:t>
            </a:r>
            <a:r>
              <a:rPr lang="fr-FR" altLang="en-US" dirty="0" smtClean="0"/>
              <a:t>G</a:t>
            </a:r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469380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7489" y="152400"/>
            <a:ext cx="8032487" cy="1143000"/>
          </a:xfrm>
        </p:spPr>
        <p:txBody>
          <a:bodyPr>
            <a:noAutofit/>
          </a:bodyPr>
          <a:lstStyle/>
          <a:p>
            <a:r>
              <a:rPr lang="en-US" altLang="en-US" dirty="0"/>
              <a:t>Discovering the Structure of DNA </a:t>
            </a:r>
            <a:r>
              <a:rPr lang="en-US" altLang="en-US" dirty="0" smtClean="0"/>
              <a:t>(3 of 5)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81000" y="1485900"/>
            <a:ext cx="8342086" cy="4885871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Rosalind Franklin and Maurice Wilkins, 1952</a:t>
            </a:r>
          </a:p>
          <a:p>
            <a:pPr marL="465138" lvl="1" indent="-465138"/>
            <a:r>
              <a:rPr lang="en-US" altLang="en-US" dirty="0"/>
              <a:t>English scientists</a:t>
            </a:r>
          </a:p>
          <a:p>
            <a:pPr marL="465138" lvl="1" indent="-465138"/>
            <a:r>
              <a:rPr lang="en-US" altLang="en-US" dirty="0"/>
              <a:t>Used a technique called X-ray diffraction</a:t>
            </a:r>
          </a:p>
          <a:p>
            <a:pPr marL="914400" lvl="2" indent="-449263">
              <a:buFont typeface="Arial" pitchFamily="34" charset="0"/>
              <a:buChar char="•"/>
              <a:tabLst>
                <a:tab pos="914400" algn="l"/>
              </a:tabLst>
            </a:pPr>
            <a:r>
              <a:rPr lang="en-IN" altLang="en-US" dirty="0"/>
              <a:t>Deduced the overall structure of the molecule from the patterns in which the X rays were deflected</a:t>
            </a:r>
            <a:endParaRPr lang="en-US" altLang="en-US" dirty="0"/>
          </a:p>
          <a:p>
            <a:pPr marL="465138" lvl="1" indent="-465138"/>
            <a:r>
              <a:rPr lang="en-US" altLang="en-US" dirty="0"/>
              <a:t>Distinguished two forms of DNA</a:t>
            </a:r>
          </a:p>
          <a:p>
            <a:pPr marL="914400" lvl="2" indent="-449263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altLang="en-US" dirty="0"/>
              <a:t>“A” form, which is dry and crystalline</a:t>
            </a:r>
          </a:p>
          <a:p>
            <a:pPr marL="914400" lvl="2" indent="-449263"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altLang="en-US" dirty="0"/>
              <a:t>“B” form, which is wet and cellular</a:t>
            </a:r>
          </a:p>
          <a:p>
            <a:pPr marL="465138" lvl="1" indent="-465138"/>
            <a:r>
              <a:rPr lang="en-US" altLang="en-US" dirty="0"/>
              <a:t>It took Franklin 100 hours to obtain “photo 51” of the B-form of </a:t>
            </a:r>
            <a:r>
              <a:rPr lang="en-US" altLang="en-US" dirty="0" smtClean="0"/>
              <a:t>DNA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3972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7489" y="152400"/>
            <a:ext cx="8032487" cy="1227317"/>
          </a:xfrm>
        </p:spPr>
        <p:txBody>
          <a:bodyPr>
            <a:noAutofit/>
          </a:bodyPr>
          <a:lstStyle/>
          <a:p>
            <a:r>
              <a:rPr lang="en-US" altLang="en-US" dirty="0"/>
              <a:t>Discovering the Structure of DNA </a:t>
            </a:r>
            <a:r>
              <a:rPr lang="en-US" altLang="en-US" dirty="0" smtClean="0"/>
              <a:t>(4 </a:t>
            </a:r>
            <a:r>
              <a:rPr lang="en-US" altLang="en-US" dirty="0"/>
              <a:t>of </a:t>
            </a:r>
            <a:r>
              <a:rPr lang="en-US" altLang="en-US" dirty="0" smtClean="0"/>
              <a:t>5)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533400" y="1487472"/>
            <a:ext cx="8056576" cy="911256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Franklin reasoned that the DNA is a helix with symmetrically organized subunits</a:t>
            </a:r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  <p:pic>
        <p:nvPicPr>
          <p:cNvPr id="2" name="Picture 1" descr="Rosalind Franklin and Maurice Wilkins used X rays to bombard DNA. The X-ray image was the clue to deducing the three-dimensional structure of DNA.  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70" y="3124200"/>
            <a:ext cx="4830485" cy="2669290"/>
          </a:xfrm>
          <a:prstGeom prst="rect">
            <a:avLst/>
          </a:prstGeom>
        </p:spPr>
      </p:pic>
      <p:sp>
        <p:nvSpPr>
          <p:cNvPr id="9" name="Content Placeholder 12"/>
          <p:cNvSpPr>
            <a:spLocks noGrp="1"/>
          </p:cNvSpPr>
          <p:nvPr>
            <p:ph sz="quarter" idx="13"/>
          </p:nvPr>
        </p:nvSpPr>
        <p:spPr>
          <a:xfrm>
            <a:off x="1849424" y="5923220"/>
            <a:ext cx="2405895" cy="301090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 smtClean="0"/>
              <a:t>(a): © Science Source</a:t>
            </a:r>
            <a:endParaRPr lang="en-US" sz="1400" dirty="0"/>
          </a:p>
        </p:txBody>
      </p:sp>
      <p:pic>
        <p:nvPicPr>
          <p:cNvPr id="7" name="Picture 6" descr="Rosalind Franklin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044" y="2598273"/>
            <a:ext cx="3068356" cy="3265281"/>
          </a:xfrm>
          <a:prstGeom prst="rect">
            <a:avLst/>
          </a:prstGeom>
        </p:spPr>
      </p:pic>
      <p:sp>
        <p:nvSpPr>
          <p:cNvPr id="13" name="Content Placeholder 13"/>
          <p:cNvSpPr>
            <a:spLocks noGrp="1"/>
          </p:cNvSpPr>
          <p:nvPr>
            <p:ph sz="quarter" idx="13"/>
          </p:nvPr>
        </p:nvSpPr>
        <p:spPr>
          <a:xfrm>
            <a:off x="5332155" y="5943600"/>
            <a:ext cx="3202245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 smtClean="0"/>
              <a:t>(b) Rosalind Franklin 1920-1958</a:t>
            </a:r>
          </a:p>
          <a:p>
            <a:pPr marL="0" indent="0" algn="ctr">
              <a:buNone/>
            </a:pPr>
            <a:r>
              <a:rPr lang="en-US" sz="1400" dirty="0" smtClean="0"/>
              <a:t>© Science Source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1215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8113" y="152400"/>
            <a:ext cx="8032487" cy="1219200"/>
          </a:xfrm>
        </p:spPr>
        <p:txBody>
          <a:bodyPr>
            <a:noAutofit/>
          </a:bodyPr>
          <a:lstStyle/>
          <a:p>
            <a:r>
              <a:rPr lang="en-US" altLang="en-US" dirty="0"/>
              <a:t>Discovering the Structure of DNA </a:t>
            </a:r>
            <a:r>
              <a:rPr lang="en-US" altLang="en-US" dirty="0" smtClean="0"/>
              <a:t>(5 </a:t>
            </a:r>
            <a:r>
              <a:rPr lang="en-US" altLang="en-US" dirty="0"/>
              <a:t>of </a:t>
            </a:r>
            <a:r>
              <a:rPr lang="en-US" altLang="en-US" dirty="0" smtClean="0"/>
              <a:t>5)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381000" y="1574800"/>
            <a:ext cx="4495800" cy="3606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James Watson and Francis Crick</a:t>
            </a:r>
          </a:p>
          <a:p>
            <a:pPr marL="465138" lvl="2" indent="-465138">
              <a:buFont typeface="Arial" pitchFamily="34" charset="0"/>
              <a:buChar char="•"/>
            </a:pPr>
            <a:r>
              <a:rPr lang="en-US" altLang="en-US" dirty="0"/>
              <a:t>Did not perform any </a:t>
            </a:r>
            <a:r>
              <a:rPr lang="en-US" altLang="en-US" dirty="0" smtClean="0"/>
              <a:t>experiments</a:t>
            </a:r>
          </a:p>
          <a:p>
            <a:pPr marL="922338" lvl="3" indent="-465138">
              <a:buFont typeface="Arial" pitchFamily="34" charset="0"/>
              <a:buChar char="•"/>
            </a:pPr>
            <a:r>
              <a:rPr lang="en-US" alt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Rather</a:t>
            </a:r>
            <a:r>
              <a:rPr lang="en-US" alt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, they used the earlier research and inferences from model building with cardboard cutouts to solve the structure of DNA </a:t>
            </a:r>
          </a:p>
        </p:txBody>
      </p:sp>
      <p:pic>
        <p:nvPicPr>
          <p:cNvPr id="2" name="Picture 1" descr="James Watson and Francis Crick used the X-ray image of Rosalind Franklin to decipher the three-dimensional structure of DNA. 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057" y="1905000"/>
            <a:ext cx="3746143" cy="3888112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4876800" y="5943600"/>
            <a:ext cx="3962400" cy="381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 smtClean="0"/>
              <a:t>© A. Barrington Brown/Science Source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2924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 smtClean="0"/>
              <a:t>Table 9.1 The </a:t>
            </a:r>
            <a:r>
              <a:rPr lang="en-US" altLang="en-US" dirty="0"/>
              <a:t>Road to the Double Helix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994547"/>
              </p:ext>
            </p:extLst>
          </p:nvPr>
        </p:nvGraphicFramePr>
        <p:xfrm>
          <a:off x="381000" y="1622966"/>
          <a:ext cx="8382000" cy="45492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5600"/>
                <a:gridCol w="4267200"/>
                <a:gridCol w="1219200"/>
              </a:tblGrid>
              <a:tr h="35265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Investigator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Contribution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Timeline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5265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Friedrich Miescher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Isolated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nuclein in white blood cell nuclei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1869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59951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Frederick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Griffith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Transferred killing ability between types of bacteria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1928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59951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Oswald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Avery, Colin MacLeod, and Maclyn McCarty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Discovered that DNA transmits killing ability in bacteria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1940s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84636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Alfred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Hershey and Martha Chase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Determined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that the part of a virus that infects and replicates is its nucleic acid and not its protein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1950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84636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Phoebus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Levene, Erwin Chargaff, Maurice Wilkins, and Rosalind Franklin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Discovered DNA components, proportions, and positons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1909-early 1950s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59951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James Watson and Francis Crick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Elucidated DNA’s three-dimensional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structure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1953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5265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James Watson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Had his genome sequenced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2008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710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DNA </a:t>
            </a:r>
            <a:r>
              <a:rPr lang="en-US" altLang="en-US" dirty="0" smtClean="0"/>
              <a:t>Structure (1 of 8)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3400" y="1371600"/>
            <a:ext cx="8153400" cy="50292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IN" altLang="en-US" b="1" dirty="0"/>
              <a:t>Gene </a:t>
            </a:r>
            <a:r>
              <a:rPr lang="en-IN" altLang="en-US" dirty="0"/>
              <a:t>is a section of a DNA molecule.</a:t>
            </a:r>
          </a:p>
          <a:p>
            <a:pPr marL="463550" lvl="1" indent="-463550">
              <a:spcBef>
                <a:spcPts val="600"/>
              </a:spcBef>
            </a:pPr>
            <a:r>
              <a:rPr lang="en-IN" altLang="en-US" dirty="0"/>
              <a:t>Sequence of building blocks specifies the sequence of amino acids in a particular protein.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A single building block is a </a:t>
            </a:r>
            <a:r>
              <a:rPr lang="en-US" altLang="en-US" b="1" dirty="0"/>
              <a:t>nucleotide.</a:t>
            </a:r>
            <a:endParaRPr lang="en-US" altLang="en-US" sz="2400" dirty="0"/>
          </a:p>
          <a:p>
            <a:pPr marL="463550" lvl="1" indent="-463550">
              <a:spcBef>
                <a:spcPts val="600"/>
              </a:spcBef>
            </a:pPr>
            <a:r>
              <a:rPr lang="en-US" altLang="en-US" dirty="0"/>
              <a:t>Each nucleotide is composed of:</a:t>
            </a:r>
          </a:p>
          <a:p>
            <a:pPr marL="914400" lvl="2" indent="-450850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en-US" dirty="0"/>
              <a:t>A </a:t>
            </a:r>
            <a:r>
              <a:rPr lang="en-US" altLang="en-US" dirty="0" err="1"/>
              <a:t>deoxyribose</a:t>
            </a:r>
            <a:r>
              <a:rPr lang="en-US" altLang="en-US" dirty="0"/>
              <a:t> sugar</a:t>
            </a:r>
          </a:p>
          <a:p>
            <a:pPr marL="914400" lvl="2" indent="-450850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en-US" dirty="0"/>
              <a:t>A phosphate group</a:t>
            </a:r>
          </a:p>
          <a:p>
            <a:pPr marL="914400" lvl="2" indent="-450850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en-US" dirty="0"/>
              <a:t>A nitrogenous base; one of four types:</a:t>
            </a:r>
          </a:p>
          <a:p>
            <a:pPr marL="1377950" lvl="3" indent="-463550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en-US" dirty="0"/>
              <a:t>Adenine (A), Guanine (G) = </a:t>
            </a:r>
            <a:r>
              <a:rPr lang="en-US" altLang="en-US" b="1" dirty="0"/>
              <a:t>Purines</a:t>
            </a:r>
          </a:p>
          <a:p>
            <a:pPr marL="1377950" lvl="3" indent="-463550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en-US" dirty="0"/>
              <a:t>Cytosine (C), Thymine (T) =</a:t>
            </a:r>
            <a:r>
              <a:rPr lang="en-US" altLang="en-US" b="1" dirty="0"/>
              <a:t> </a:t>
            </a:r>
            <a:r>
              <a:rPr lang="en-US" altLang="en-US" b="1" dirty="0" err="1"/>
              <a:t>Pyrimidines</a:t>
            </a:r>
            <a:r>
              <a:rPr lang="en-US" alt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4677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990600"/>
          </a:xfrm>
        </p:spPr>
        <p:txBody>
          <a:bodyPr>
            <a:normAutofit/>
          </a:bodyPr>
          <a:lstStyle/>
          <a:p>
            <a:r>
              <a:rPr lang="en-US" altLang="en-US" dirty="0"/>
              <a:t>DNA Structure (2 of </a:t>
            </a:r>
            <a:r>
              <a:rPr lang="en-US" altLang="en-US" dirty="0" smtClean="0"/>
              <a:t>8)</a:t>
            </a:r>
            <a:endParaRPr lang="en-US" dirty="0"/>
          </a:p>
        </p:txBody>
      </p:sp>
      <p:pic>
        <p:nvPicPr>
          <p:cNvPr id="7" name="Picture 3" descr="The single (monomer) molecular unit of a nucleic acid is a nucleotide.  It consists of a 5-carbon sugar, a phosphate group, and an organic nitrogenous base.  The four nitrogenous bases in DNA are guanine, adenine, cytosine and, thymine. Adenine and guanine are purines, each composed of a six-membered organic ring bonded to a five-membered ring.  Cytosine and thymine are pyrimidines, each with a single-six membered ring.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20209" y="2286000"/>
            <a:ext cx="4368506" cy="292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DNA nitrogenous bases are the informational part of the nucleotide. There are two groups of DNA bases: purines and pyrimidines.  The two groups differ in their respective molecular structuring. The two DNA purines are adenine and guanine; each is composed of a six-membered organic ring plus a five-membered ring. Cytosine and thymine are pyrimidines, each with a six-membered ring.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800600" y="1170336"/>
            <a:ext cx="4191000" cy="519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85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/>
              <a:t>Learning </a:t>
            </a:r>
            <a:r>
              <a:rPr lang="en-IN" altLang="en-US" dirty="0" smtClean="0"/>
              <a:t>Outcomes (1 of 2)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382000" cy="4953000"/>
          </a:xfrm>
        </p:spPr>
        <p:txBody>
          <a:bodyPr/>
          <a:lstStyle/>
          <a:p>
            <a:pPr marL="682625" indent="-682625">
              <a:buFont typeface="+mj-lt"/>
              <a:buAutoNum type="arabicPeriod"/>
            </a:pPr>
            <a:r>
              <a:rPr lang="en-IN" altLang="en-US" sz="2400" dirty="0"/>
              <a:t>Describe the experiments showing that DNA is the genetic material and that protein is not.</a:t>
            </a:r>
          </a:p>
          <a:p>
            <a:pPr marL="682625" indent="-682625">
              <a:buFont typeface="+mj-lt"/>
              <a:buAutoNum type="arabicPeriod"/>
            </a:pPr>
            <a:r>
              <a:rPr lang="en-IN" altLang="en-US" sz="2400" dirty="0"/>
              <a:t>Explain how Watson and Crick deduced the three-dimensional structure of DNA.</a:t>
            </a:r>
          </a:p>
          <a:p>
            <a:pPr marL="682625" indent="-682625">
              <a:buFont typeface="+mj-lt"/>
              <a:buAutoNum type="arabicPeriod"/>
            </a:pPr>
            <a:r>
              <a:rPr lang="en-IN" altLang="en-US" sz="2400" dirty="0"/>
              <a:t>List the components of a DNA nucleotide building block</a:t>
            </a:r>
            <a:r>
              <a:rPr lang="en-IN" altLang="en-US" sz="2400" dirty="0" smtClean="0"/>
              <a:t>.</a:t>
            </a:r>
          </a:p>
          <a:p>
            <a:pPr marL="682625" indent="-682625">
              <a:buFont typeface="+mj-lt"/>
              <a:buAutoNum type="arabicPeriod" startAt="4"/>
            </a:pPr>
            <a:r>
              <a:rPr lang="en-IN" altLang="en-US" sz="2400" dirty="0"/>
              <a:t>Explain how nucleotides joined into two chains form the strands of a DNA molecule.</a:t>
            </a:r>
          </a:p>
          <a:p>
            <a:pPr marL="682625" indent="-682625">
              <a:buFont typeface="+mj-lt"/>
              <a:buAutoNum type="arabicPeriod" startAt="4"/>
            </a:pPr>
            <a:r>
              <a:rPr lang="en-IN" altLang="en-US" sz="2400" dirty="0"/>
              <a:t>Describe how the great length of a DNA molecule is folded and looped.</a:t>
            </a:r>
          </a:p>
          <a:p>
            <a:pPr marL="682625" indent="-682625">
              <a:buFont typeface="+mj-lt"/>
              <a:buAutoNum type="arabicPeriod" startAt="4"/>
            </a:pPr>
            <a:r>
              <a:rPr lang="en-IN" altLang="en-US" sz="2400" dirty="0"/>
              <a:t>Explain the semiconservative mechanism of DNA replication</a:t>
            </a:r>
            <a:r>
              <a:rPr lang="en-IN" altLang="en-US" sz="2400" dirty="0" smtClean="0"/>
              <a:t>.</a:t>
            </a:r>
            <a:endParaRPr lang="en-I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75635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864" y="103909"/>
            <a:ext cx="8835736" cy="1039091"/>
          </a:xfrm>
        </p:spPr>
        <p:txBody>
          <a:bodyPr>
            <a:normAutofit/>
          </a:bodyPr>
          <a:lstStyle/>
          <a:p>
            <a:r>
              <a:rPr lang="en-US" altLang="en-US" dirty="0"/>
              <a:t>DNA Structure (3 of </a:t>
            </a:r>
            <a:r>
              <a:rPr lang="en-US" altLang="en-US" dirty="0" smtClean="0"/>
              <a:t>8)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199" y="1295400"/>
            <a:ext cx="5280845" cy="2667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IN" altLang="en-US" sz="2400" dirty="0"/>
              <a:t>Nucleotides are joined into chains.</a:t>
            </a:r>
          </a:p>
          <a:p>
            <a:pPr marL="463550" lvl="1" indent="-463550">
              <a:spcBef>
                <a:spcPts val="600"/>
              </a:spcBef>
            </a:pPr>
            <a:r>
              <a:rPr lang="en-IN" altLang="en-US" sz="2200" dirty="0"/>
              <a:t>Phosphodiester bonds form between the deoxyribose sugars and the phosphates.</a:t>
            </a:r>
          </a:p>
          <a:p>
            <a:pPr marL="914400" lvl="2" indent="-450850">
              <a:spcBef>
                <a:spcPts val="600"/>
              </a:spcBef>
              <a:buFont typeface="Arial" pitchFamily="34" charset="0"/>
              <a:buChar char="•"/>
              <a:tabLst>
                <a:tab pos="736600" algn="l"/>
              </a:tabLst>
            </a:pPr>
            <a:r>
              <a:rPr lang="en-US" altLang="en-US" sz="2000" dirty="0"/>
              <a:t>This creates a continuous </a:t>
            </a:r>
            <a:r>
              <a:rPr lang="en-US" altLang="en-US" sz="2000" b="1" dirty="0"/>
              <a:t>sugar-phosphate backbone</a:t>
            </a:r>
            <a:r>
              <a:rPr lang="en-US" altLang="en-US" sz="2000" b="1" dirty="0" smtClean="0"/>
              <a:t>.</a:t>
            </a:r>
            <a:endParaRPr lang="en-US" altLang="en-US" sz="2000" b="1" dirty="0"/>
          </a:p>
        </p:txBody>
      </p:sp>
      <p:pic>
        <p:nvPicPr>
          <p:cNvPr id="14" name="Picture 13" descr="The single molecular unit of a nucleic acid is a nucleotide. A single DNA strand consists of a chain of nucleotides covalently bonded.&#10;"/>
          <p:cNvPicPr>
            <a:picLocks noGrp="1"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248400" y="1049304"/>
            <a:ext cx="1881955" cy="552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802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DNA Structure </a:t>
            </a:r>
            <a:r>
              <a:rPr lang="en-US" altLang="en-US" dirty="0" smtClean="0"/>
              <a:t>(4 </a:t>
            </a:r>
            <a:r>
              <a:rPr lang="en-US" altLang="en-US" dirty="0"/>
              <a:t>of </a:t>
            </a:r>
            <a:r>
              <a:rPr lang="en-US" altLang="en-US" dirty="0" smtClean="0"/>
              <a:t>8)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DNA Consists of Two Chains of Nucleotides </a:t>
            </a:r>
            <a:br>
              <a:rPr lang="en-US" dirty="0"/>
            </a:br>
            <a:r>
              <a:rPr lang="en-US" dirty="0"/>
              <a:t>in an Antiparallel </a:t>
            </a:r>
            <a:r>
              <a:rPr lang="en-US" dirty="0" smtClean="0"/>
              <a:t>Configuration</a:t>
            </a:r>
          </a:p>
          <a:p>
            <a:pPr marL="0" indent="0">
              <a:buNone/>
            </a:pPr>
            <a:r>
              <a:rPr lang="en-US" altLang="en-US" dirty="0" smtClean="0"/>
              <a:t>Two </a:t>
            </a:r>
            <a:r>
              <a:rPr lang="en-US" altLang="en-US" dirty="0"/>
              <a:t>polynucleotide chains align forming a </a:t>
            </a:r>
            <a:r>
              <a:rPr lang="en-US" altLang="en-US" b="1" dirty="0"/>
              <a:t>double helix.</a:t>
            </a:r>
            <a:endParaRPr lang="en-US" altLang="en-US" dirty="0"/>
          </a:p>
          <a:p>
            <a:pPr marL="465138" lvl="1" indent="-465138"/>
            <a:r>
              <a:rPr lang="en-US" altLang="en-US" dirty="0"/>
              <a:t>The opposing orientation (head-to-toe) is called </a:t>
            </a:r>
            <a:r>
              <a:rPr lang="en-US" altLang="en-US" b="1" dirty="0" smtClean="0"/>
              <a:t>antiparallelism.</a:t>
            </a:r>
          </a:p>
        </p:txBody>
      </p:sp>
    </p:spTree>
    <p:extLst>
      <p:ext uri="{BB962C8B-B14F-4D97-AF65-F5344CB8AC3E}">
        <p14:creationId xmlns:p14="http://schemas.microsoft.com/office/powerpoint/2010/main" val="113022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990600"/>
          </a:xfrm>
        </p:spPr>
        <p:txBody>
          <a:bodyPr>
            <a:noAutofit/>
          </a:bodyPr>
          <a:lstStyle/>
          <a:p>
            <a:r>
              <a:rPr lang="en-US" altLang="en-US" dirty="0"/>
              <a:t>DNA Structure </a:t>
            </a:r>
            <a:r>
              <a:rPr lang="en-US" altLang="en-US" dirty="0" smtClean="0"/>
              <a:t>(5 </a:t>
            </a:r>
            <a:r>
              <a:rPr lang="en-US" altLang="en-US" dirty="0"/>
              <a:t>of </a:t>
            </a:r>
            <a:r>
              <a:rPr lang="en-US" altLang="en-US" dirty="0" smtClean="0"/>
              <a:t>8)</a:t>
            </a:r>
            <a:endParaRPr lang="en-US" dirty="0"/>
          </a:p>
        </p:txBody>
      </p:sp>
      <p:pic>
        <p:nvPicPr>
          <p:cNvPr id="7" name="Picture 6" descr="DNA consists of two chains of nucleotides in an antiparallel configuration. Hydrogen bonds hold the two strands together. 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48" y="1202102"/>
            <a:ext cx="4559431" cy="4747172"/>
          </a:xfrm>
          <a:prstGeom prst="rect">
            <a:avLst/>
          </a:prstGeom>
        </p:spPr>
      </p:pic>
      <p:pic>
        <p:nvPicPr>
          <p:cNvPr id="8" name="Picture 7" descr="These two zebras are assuming an antiparallel stance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968" y="1202102"/>
            <a:ext cx="3795832" cy="3923283"/>
          </a:xfrm>
          <a:prstGeom prst="rect">
            <a:avLst/>
          </a:prstGeom>
        </p:spPr>
      </p:pic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4855613" y="5334000"/>
            <a:ext cx="3753855" cy="30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 smtClean="0"/>
              <a:t>b: © Mark </a:t>
            </a:r>
            <a:r>
              <a:rPr lang="en-US" sz="1400" dirty="0" err="1" smtClean="0"/>
              <a:t>Boulton</a:t>
            </a:r>
            <a:r>
              <a:rPr lang="en-US" sz="1400" dirty="0" smtClean="0"/>
              <a:t>/Science Source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9119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/>
              <a:t>DNA Structure </a:t>
            </a:r>
            <a:r>
              <a:rPr lang="en-IN" altLang="en-US" dirty="0" smtClean="0"/>
              <a:t>(6 of 8)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153400" cy="16764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IN" altLang="en-US" sz="2400" dirty="0"/>
              <a:t>Antiparallel nature of the DNA double helix becomes apparent when the carbons in the sugar are numbered.</a:t>
            </a:r>
          </a:p>
          <a:p>
            <a:pPr marL="463550" lvl="1" indent="-463550">
              <a:spcBef>
                <a:spcPts val="600"/>
              </a:spcBef>
            </a:pPr>
            <a:r>
              <a:rPr lang="en-IN" altLang="en-US" sz="2200" dirty="0"/>
              <a:t>Carbons are numbered from 1 to 5</a:t>
            </a:r>
            <a:r>
              <a:rPr lang="en-IN" altLang="en-US" sz="2200" dirty="0" smtClean="0"/>
              <a:t>.</a:t>
            </a:r>
            <a:endParaRPr lang="en-IN" altLang="en-US" sz="2200" dirty="0"/>
          </a:p>
        </p:txBody>
      </p:sp>
      <p:pic>
        <p:nvPicPr>
          <p:cNvPr id="15" name="Picture 14" descr="The antiparallel nature of the DNA double helix becomes apparent when the carbons in the sugar are numbered. &#10;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71589" y="3124200"/>
            <a:ext cx="3804285" cy="304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246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DNA Structure </a:t>
            </a:r>
            <a:r>
              <a:rPr lang="en-US" altLang="en-US" dirty="0" smtClean="0"/>
              <a:t>(7 of 8)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The key to the constant width of the double helix is the specific pairing of purines and </a:t>
            </a:r>
            <a:r>
              <a:rPr lang="en-US" altLang="en-US" dirty="0" err="1"/>
              <a:t>pyrimidines</a:t>
            </a:r>
            <a:r>
              <a:rPr lang="en-US" altLang="en-US" dirty="0"/>
              <a:t> via hydrogen bonds</a:t>
            </a:r>
          </a:p>
          <a:p>
            <a:pPr marL="0" indent="0">
              <a:buNone/>
            </a:pPr>
            <a:r>
              <a:rPr lang="en-US" altLang="en-US" dirty="0"/>
              <a:t>The </a:t>
            </a:r>
            <a:r>
              <a:rPr lang="en-US" altLang="en-US" b="1" dirty="0"/>
              <a:t>complementary base pairs </a:t>
            </a:r>
            <a:r>
              <a:rPr lang="en-US" altLang="en-US" dirty="0"/>
              <a:t>are:</a:t>
            </a:r>
          </a:p>
          <a:p>
            <a:pPr marL="463550" lvl="1" indent="-463550"/>
            <a:r>
              <a:rPr lang="en-US" altLang="en-US" dirty="0"/>
              <a:t>Adenine and guanine</a:t>
            </a:r>
          </a:p>
          <a:p>
            <a:pPr marL="463550" lvl="1" indent="-463550"/>
            <a:r>
              <a:rPr lang="en-US" altLang="en-US" dirty="0"/>
              <a:t>Cytosine and thymine </a:t>
            </a:r>
          </a:p>
          <a:p>
            <a:pPr marL="0" indent="0">
              <a:buNone/>
            </a:pPr>
            <a:r>
              <a:rPr lang="en-IN" altLang="en-US" dirty="0"/>
              <a:t>Hydrogen bonds hold the base pairs </a:t>
            </a:r>
            <a:r>
              <a:rPr lang="en-IN" altLang="en-US" dirty="0" smtClean="0"/>
              <a:t>together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1118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DNA Structure </a:t>
            </a:r>
            <a:r>
              <a:rPr lang="en-US" altLang="en-US" dirty="0" smtClean="0"/>
              <a:t>(8 </a:t>
            </a:r>
            <a:r>
              <a:rPr lang="en-US" altLang="en-US" dirty="0"/>
              <a:t>of </a:t>
            </a:r>
            <a:r>
              <a:rPr lang="en-US" altLang="en-US" dirty="0" smtClean="0"/>
              <a:t>8)</a:t>
            </a:r>
            <a:endParaRPr lang="en-US" dirty="0"/>
          </a:p>
        </p:txBody>
      </p:sp>
      <p:pic>
        <p:nvPicPr>
          <p:cNvPr id="4" name="Content Placeholder 3" descr="Purines pair with pyrimidines in the DNA double helix.  Two hydrogen bonds join adenine and thymine; three hydrogen bonds link cytosine to guanine.&#10;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46739" y="1143000"/>
            <a:ext cx="2453985" cy="526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1143000"/>
          </a:xfrm>
        </p:spPr>
        <p:txBody>
          <a:bodyPr/>
          <a:lstStyle/>
          <a:p>
            <a:r>
              <a:rPr lang="en-US" dirty="0"/>
              <a:t>DNA Is Directional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4953000" cy="1600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Note that one strand of the </a:t>
            </a:r>
            <a:r>
              <a:rPr lang="en-US" altLang="en-US" sz="2400" dirty="0" err="1"/>
              <a:t>doublehelix</a:t>
            </a:r>
            <a:r>
              <a:rPr lang="en-US" altLang="en-US" sz="2400" dirty="0"/>
              <a:t> runs in a 5’ to 3’ direction, and the other strand runs in a 3’ to 5’ direction</a:t>
            </a:r>
            <a:r>
              <a:rPr lang="en-US" altLang="en-US" sz="2400" dirty="0" smtClean="0"/>
              <a:t>.</a:t>
            </a:r>
            <a:endParaRPr lang="en-US" altLang="en-US" sz="2400" b="1" dirty="0"/>
          </a:p>
        </p:txBody>
      </p:sp>
      <p:pic>
        <p:nvPicPr>
          <p:cNvPr id="5" name="Picture 3" descr="One-half of the DNA double helix runs in a 5′ to 3′ direction, and the other half runs in a 3′ to 5′ direction.&#10;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943600" y="990600"/>
            <a:ext cx="2008909" cy="542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242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DNA Is Highly </a:t>
            </a:r>
            <a:r>
              <a:rPr lang="en-US" altLang="en-US" dirty="0" smtClean="0"/>
              <a:t>Condensed (1 of 4)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IN" altLang="en-US" dirty="0"/>
              <a:t>Scaffold proteins form frameworks that guide DNA strands.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The DNA coils around proteins called </a:t>
            </a:r>
            <a:r>
              <a:rPr lang="en-US" altLang="en-US" b="1" dirty="0"/>
              <a:t>histones</a:t>
            </a:r>
            <a:r>
              <a:rPr lang="en-US" altLang="en-US" dirty="0"/>
              <a:t>, forming a bead-on-a-string-like structure.</a:t>
            </a:r>
          </a:p>
          <a:p>
            <a:pPr marL="463550" lvl="1" indent="-463550">
              <a:spcBef>
                <a:spcPts val="600"/>
              </a:spcBef>
            </a:pPr>
            <a:r>
              <a:rPr lang="en-US" altLang="en-US" dirty="0"/>
              <a:t>The bead part is called the </a:t>
            </a:r>
            <a:r>
              <a:rPr lang="en-US" altLang="en-US" b="1" dirty="0"/>
              <a:t>nucleosome.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IN" altLang="en-US" dirty="0"/>
              <a:t>DNA wraps at several levels, until it is compacted into a chromatid.</a:t>
            </a:r>
            <a:endParaRPr lang="en-US" altLang="en-US" b="1" dirty="0"/>
          </a:p>
          <a:p>
            <a:pPr marL="0" indent="0">
              <a:spcBef>
                <a:spcPts val="600"/>
              </a:spcBef>
              <a:buNone/>
            </a:pPr>
            <a:r>
              <a:rPr lang="en-IN" altLang="en-US" dirty="0"/>
              <a:t>Chromosome substance is called </a:t>
            </a:r>
            <a:r>
              <a:rPr lang="en-IN" altLang="en-US" b="1" dirty="0"/>
              <a:t>chromatin</a:t>
            </a:r>
            <a:r>
              <a:rPr lang="en-IN" altLang="en-US" b="1" dirty="0" smtClean="0"/>
              <a:t>.</a:t>
            </a:r>
            <a:endParaRPr lang="en-IN" altLang="en-US" b="1" dirty="0"/>
          </a:p>
        </p:txBody>
      </p:sp>
    </p:spTree>
    <p:extLst>
      <p:ext uri="{BB962C8B-B14F-4D97-AF65-F5344CB8AC3E}">
        <p14:creationId xmlns:p14="http://schemas.microsoft.com/office/powerpoint/2010/main" val="2917907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990600"/>
          </a:xfrm>
        </p:spPr>
        <p:txBody>
          <a:bodyPr/>
          <a:lstStyle/>
          <a:p>
            <a:r>
              <a:rPr lang="en-US" dirty="0"/>
              <a:t>DNA Is Highly Condensed (</a:t>
            </a:r>
            <a:r>
              <a:rPr lang="en-US" dirty="0" smtClean="0"/>
              <a:t>2 of 4)</a:t>
            </a:r>
            <a:endParaRPr lang="en-US" dirty="0"/>
          </a:p>
        </p:txBody>
      </p:sp>
      <p:pic>
        <p:nvPicPr>
          <p:cNvPr id="4" name="Picture 1" descr="The long strands of DNA must fold into several folding patterns in order to fit into the cell nucleus. &#10;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41798" y="983957"/>
            <a:ext cx="3263868" cy="549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233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DNA Is Highly Condensed (</a:t>
            </a:r>
            <a:r>
              <a:rPr lang="en-US" altLang="en-US" dirty="0" smtClean="0"/>
              <a:t>3 of 4)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When chromatin is loose (not condensed into chromosomes that are visible upon staining), it forms loops at about 10,000 places in the genome. </a:t>
            </a:r>
          </a:p>
          <a:p>
            <a:pPr marL="0" indent="0">
              <a:buNone/>
            </a:pPr>
            <a:r>
              <a:rPr lang="en-US" dirty="0"/>
              <a:t>An “anchor” protein called CTCF brings together parts of the DNA sequence within the same long DNA molecule to form the overall “loop-</a:t>
            </a:r>
            <a:r>
              <a:rPr lang="en-US" dirty="0" err="1"/>
              <a:t>ome</a:t>
            </a:r>
            <a:r>
              <a:rPr lang="en-US" dirty="0"/>
              <a:t>” structure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98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/>
              <a:t>Learning </a:t>
            </a:r>
            <a:r>
              <a:rPr lang="en-IN" altLang="en-US" dirty="0" smtClean="0"/>
              <a:t>Outcomes (2 of 2)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81000" y="1371600"/>
            <a:ext cx="8382000" cy="5181600"/>
          </a:xfrm>
        </p:spPr>
        <p:txBody>
          <a:bodyPr/>
          <a:lstStyle/>
          <a:p>
            <a:pPr marL="682625" indent="-682625">
              <a:buFont typeface="+mj-lt"/>
              <a:buAutoNum type="arabicPeriod" startAt="7"/>
            </a:pPr>
            <a:r>
              <a:rPr lang="en-IN" altLang="en-US" sz="2400" dirty="0" smtClean="0"/>
              <a:t>List </a:t>
            </a:r>
            <a:r>
              <a:rPr lang="en-IN" altLang="en-US" sz="2400" dirty="0"/>
              <a:t>the steps of DNA replication.</a:t>
            </a:r>
          </a:p>
          <a:p>
            <a:pPr marL="682625" indent="-682625">
              <a:buFont typeface="+mj-lt"/>
              <a:buAutoNum type="arabicPeriod" startAt="7"/>
            </a:pPr>
            <a:r>
              <a:rPr lang="en-IN" altLang="en-US" sz="2400" dirty="0"/>
              <a:t>Explain how the polymerase chain reaction amplifies DNA outside cells.</a:t>
            </a:r>
          </a:p>
          <a:p>
            <a:pPr marL="682625" indent="-682625">
              <a:buFont typeface="+mj-lt"/>
              <a:buAutoNum type="arabicPeriod" startAt="9"/>
            </a:pPr>
            <a:r>
              <a:rPr lang="en-IN" altLang="en-US" sz="2400" dirty="0"/>
              <a:t>Explain the basic strategy used to determine the base sequence of a DNA molecule.</a:t>
            </a:r>
          </a:p>
          <a:p>
            <a:pPr marL="682625" indent="-682625">
              <a:buFont typeface="+mj-lt"/>
              <a:buAutoNum type="arabicPeriod" startAt="9"/>
            </a:pPr>
            <a:r>
              <a:rPr lang="en-IN" altLang="en-US" sz="2400" dirty="0"/>
              <a:t>Explain how next-generation sequencing improves upon Sanger sequencing</a:t>
            </a:r>
            <a:r>
              <a:rPr lang="en-IN" altLang="en-US" sz="2400" dirty="0" smtClean="0"/>
              <a:t>.</a:t>
            </a:r>
            <a:endParaRPr lang="en-I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729907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DNA Is Highly Condensed (</a:t>
            </a:r>
            <a:r>
              <a:rPr lang="en-US" altLang="en-US" dirty="0" smtClean="0"/>
              <a:t>4 of 4)</a:t>
            </a:r>
            <a:endParaRPr lang="en-US" dirty="0"/>
          </a:p>
        </p:txBody>
      </p:sp>
      <p:pic>
        <p:nvPicPr>
          <p:cNvPr id="4" name="Picture 2" descr="In DNA looping, proteins called CTCF bring together parts of a long DNA molecule that include genes whose expression is coordinated.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6369" y="1371600"/>
            <a:ext cx="6291263" cy="4758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5790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DNA </a:t>
            </a:r>
            <a:r>
              <a:rPr lang="en-US" altLang="en-US" dirty="0" smtClean="0"/>
              <a:t>Replication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3400" y="1295400"/>
            <a:ext cx="8077200" cy="4953000"/>
          </a:xfrm>
        </p:spPr>
        <p:txBody>
          <a:bodyPr/>
          <a:lstStyle/>
          <a:p>
            <a:pPr marL="0" indent="0">
              <a:buNone/>
            </a:pPr>
            <a:r>
              <a:rPr lang="en-IN" altLang="en-US" sz="2400" dirty="0"/>
              <a:t>DNA replication is </a:t>
            </a:r>
            <a:r>
              <a:rPr lang="en-IN" altLang="en-US" sz="2400" b="1" dirty="0"/>
              <a:t>semiconservative.</a:t>
            </a:r>
            <a:r>
              <a:rPr lang="en-IN" altLang="en-US" sz="2400" dirty="0"/>
              <a:t> </a:t>
            </a:r>
          </a:p>
          <a:p>
            <a:pPr marL="463550" lvl="1" indent="-463550"/>
            <a:r>
              <a:rPr lang="en-IN" altLang="en-US" sz="2200" dirty="0"/>
              <a:t>Two identical double helices are formed from one original, parental double helix.</a:t>
            </a:r>
          </a:p>
          <a:p>
            <a:pPr marL="914400" lvl="2" indent="-450850">
              <a:buFont typeface="Arial" pitchFamily="34" charset="0"/>
              <a:buChar char="•"/>
            </a:pPr>
            <a:r>
              <a:rPr lang="en-IN" altLang="en-US" sz="2000" dirty="0"/>
              <a:t>Each new DNA double helix conserves half of the original</a:t>
            </a:r>
            <a:r>
              <a:rPr lang="en-IN" altLang="en-US" sz="2000" dirty="0" smtClean="0"/>
              <a:t>.</a:t>
            </a:r>
          </a:p>
          <a:p>
            <a:pPr marL="0" indent="0">
              <a:buNone/>
            </a:pPr>
            <a:r>
              <a:rPr lang="en-US" altLang="en-US" sz="2400" dirty="0"/>
              <a:t>Matthew </a:t>
            </a:r>
            <a:r>
              <a:rPr lang="en-US" altLang="en-US" sz="2400" dirty="0" err="1"/>
              <a:t>Meselson</a:t>
            </a:r>
            <a:r>
              <a:rPr lang="en-US" altLang="en-US" sz="2400" dirty="0"/>
              <a:t> and Franklin Stahl, 1957</a:t>
            </a:r>
          </a:p>
          <a:p>
            <a:pPr marL="463550" lvl="1" indent="-463550"/>
            <a:r>
              <a:rPr lang="en-IN" altLang="en-US" sz="2200" dirty="0"/>
              <a:t>Demonstrated the semiconservative mechanism of DNA replication with a series of density shift experiments</a:t>
            </a:r>
          </a:p>
          <a:p>
            <a:pPr marL="463550" lvl="1" indent="-463550"/>
            <a:r>
              <a:rPr lang="en-IN" altLang="en-US" sz="2200" dirty="0" err="1"/>
              <a:t>Labeled</a:t>
            </a:r>
            <a:r>
              <a:rPr lang="en-IN" altLang="en-US" sz="2200" dirty="0"/>
              <a:t> replicating DNA from bacteria with a heavy form of nitrogen and traced its pattern of distribution</a:t>
            </a:r>
          </a:p>
          <a:p>
            <a:pPr marL="914400" lvl="2" indent="-450850">
              <a:buFont typeface="Arial" pitchFamily="34" charset="0"/>
              <a:buChar char="•"/>
            </a:pPr>
            <a:r>
              <a:rPr lang="en-IN" altLang="en-US" sz="2000" dirty="0"/>
              <a:t>Higher-density nitrogen was incorporated into one strand of each daughter double </a:t>
            </a:r>
            <a:r>
              <a:rPr lang="en-IN" altLang="en-US" sz="2000" dirty="0" smtClean="0"/>
              <a:t>helix</a:t>
            </a:r>
            <a:endParaRPr lang="en-I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51602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/>
              <a:t>DNA Replication Is Semiconservative</a:t>
            </a:r>
            <a:endParaRPr lang="en-US" dirty="0"/>
          </a:p>
        </p:txBody>
      </p:sp>
      <p:pic>
        <p:nvPicPr>
          <p:cNvPr id="4" name="Picture 1" descr="DNA replication is semiconservative. Two daughter double helices are identical to the original parental double helix.&#10;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01667" y="1066800"/>
            <a:ext cx="5421324" cy="532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1033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Steps of DNA Replication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57300"/>
            <a:ext cx="8229600" cy="50673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DNA replication occurs during the S phase of the cell cycle, prior to cell division.</a:t>
            </a:r>
          </a:p>
          <a:p>
            <a:pPr marL="0" indent="0">
              <a:buNone/>
            </a:pPr>
            <a:r>
              <a:rPr lang="en-IN" altLang="en-US" dirty="0"/>
              <a:t>When DNA is replicated, it separates and hydrogen bonds holding the base pairs together break.</a:t>
            </a:r>
          </a:p>
          <a:p>
            <a:pPr marL="463550" lvl="1" indent="-463550"/>
            <a:r>
              <a:rPr lang="en-IN" altLang="en-US" dirty="0"/>
              <a:t>Two identical nucleotide chains are built from one, as the bases form pairs.</a:t>
            </a:r>
          </a:p>
          <a:p>
            <a:pPr marL="0" indent="0">
              <a:buNone/>
            </a:pPr>
            <a:r>
              <a:rPr lang="en-US" altLang="en-US" dirty="0"/>
              <a:t>A site where DNA is locally opened is called a </a:t>
            </a:r>
            <a:r>
              <a:rPr lang="en-US" altLang="en-US" b="1" dirty="0"/>
              <a:t>replication fork</a:t>
            </a:r>
            <a:r>
              <a:rPr lang="en-US" altLang="en-US" b="1" dirty="0" smtClean="0"/>
              <a:t>.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7042095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Overview of DNA </a:t>
            </a:r>
            <a:r>
              <a:rPr lang="en-US" altLang="en-US" dirty="0" smtClean="0"/>
              <a:t>Replication</a:t>
            </a:r>
            <a:endParaRPr lang="en-US" dirty="0"/>
          </a:p>
        </p:txBody>
      </p:sp>
      <p:pic>
        <p:nvPicPr>
          <p:cNvPr id="3" name="Picture 2" descr="The process of DNA replication has several steps: DNA strands unwind and separate, formation of new strands, and backbone closure. 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97" y="1021531"/>
            <a:ext cx="3553674" cy="5455469"/>
          </a:xfrm>
          <a:prstGeom prst="rect">
            <a:avLst/>
          </a:prstGeom>
        </p:spPr>
      </p:pic>
      <p:sp>
        <p:nvSpPr>
          <p:cNvPr id="5" name="Content Placeholder 6"/>
          <p:cNvSpPr>
            <a:spLocks noGrp="1"/>
          </p:cNvSpPr>
          <p:nvPr>
            <p:ph sz="quarter" idx="10"/>
          </p:nvPr>
        </p:nvSpPr>
        <p:spPr>
          <a:xfrm>
            <a:off x="4267200" y="1485900"/>
            <a:ext cx="4495800" cy="47625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Parent DNA molecule.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Parental strands unwind and separate at several points.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Each parental strand provides a template for DNA polymerase to bind complementary bases, A with T and G with C.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Sugar-phosphate backbones of daughter strands close.</a:t>
            </a:r>
          </a:p>
        </p:txBody>
      </p:sp>
    </p:spTree>
    <p:extLst>
      <p:ext uri="{BB962C8B-B14F-4D97-AF65-F5344CB8AC3E}">
        <p14:creationId xmlns:p14="http://schemas.microsoft.com/office/powerpoint/2010/main" val="19581085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Enzymes in DNA </a:t>
            </a:r>
            <a:r>
              <a:rPr lang="en-US" altLang="en-US" dirty="0" smtClean="0"/>
              <a:t>Replication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sz="quarter" idx="11"/>
          </p:nvPr>
        </p:nvSpPr>
        <p:spPr>
          <a:xfrm>
            <a:off x="459377" y="1427117"/>
            <a:ext cx="8227423" cy="40168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Enzymes in DNA replication</a:t>
            </a:r>
            <a:endParaRPr lang="en-US" sz="2000" b="1" dirty="0"/>
          </a:p>
        </p:txBody>
      </p:sp>
      <p:pic>
        <p:nvPicPr>
          <p:cNvPr id="4" name="Picture 3" descr="Four enzymes and binding proteins are involved in DNA replication: helicase, binding proteins, primase, DNA polymerase, and ligase.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46" y="1905000"/>
            <a:ext cx="7797354" cy="214468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380999" y="4191000"/>
            <a:ext cx="8351953" cy="22098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Helicase </a:t>
            </a:r>
            <a:r>
              <a:rPr lang="en-US" sz="2000" dirty="0" smtClean="0"/>
              <a:t>unwinds parental double helix.</a:t>
            </a:r>
          </a:p>
          <a:p>
            <a:pPr marL="0" indent="0">
              <a:buNone/>
            </a:pPr>
            <a:r>
              <a:rPr lang="en-US" sz="2000" b="1" dirty="0" smtClean="0"/>
              <a:t>Binding proteins </a:t>
            </a:r>
            <a:r>
              <a:rPr lang="en-US" sz="2000" dirty="0" smtClean="0"/>
              <a:t>stabilize separate strands.</a:t>
            </a:r>
          </a:p>
          <a:p>
            <a:pPr marL="0" indent="0">
              <a:buNone/>
            </a:pPr>
            <a:r>
              <a:rPr lang="en-US" sz="2000" b="1" dirty="0" err="1" smtClean="0"/>
              <a:t>Primase</a:t>
            </a:r>
            <a:r>
              <a:rPr lang="en-US" sz="2000" b="1" dirty="0" smtClean="0"/>
              <a:t> </a:t>
            </a:r>
            <a:r>
              <a:rPr lang="en-US" sz="2000" dirty="0" smtClean="0"/>
              <a:t>adds short primer to template strand.</a:t>
            </a:r>
          </a:p>
          <a:p>
            <a:pPr marL="0" indent="0">
              <a:buNone/>
            </a:pPr>
            <a:r>
              <a:rPr lang="en-US" sz="2000" b="1" dirty="0" smtClean="0"/>
              <a:t>DNA polymerase </a:t>
            </a:r>
            <a:r>
              <a:rPr lang="en-US" sz="2000" dirty="0" smtClean="0"/>
              <a:t>binds nucleotides to form new strands.</a:t>
            </a:r>
          </a:p>
          <a:p>
            <a:pPr marL="0" indent="0">
              <a:buNone/>
            </a:pPr>
            <a:r>
              <a:rPr lang="en-US" sz="2000" b="1" dirty="0" smtClean="0"/>
              <a:t>Ligase</a:t>
            </a:r>
            <a:r>
              <a:rPr lang="en-US" sz="2000" dirty="0" smtClean="0"/>
              <a:t> joins Okazaki fragments and seals other nicks in sugar-phosphate backbone.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43435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7489" y="152400"/>
            <a:ext cx="8032487" cy="1143000"/>
          </a:xfrm>
        </p:spPr>
        <p:txBody>
          <a:bodyPr>
            <a:noAutofit/>
          </a:bodyPr>
          <a:lstStyle/>
          <a:p>
            <a:r>
              <a:rPr lang="en-US" altLang="en-US" dirty="0"/>
              <a:t>Activities at the Replication </a:t>
            </a:r>
            <a:r>
              <a:rPr lang="en-US" altLang="en-US" dirty="0" smtClean="0"/>
              <a:t>Fork (1 of 4)</a:t>
            </a:r>
            <a:endParaRPr lang="en-US" dirty="0"/>
          </a:p>
        </p:txBody>
      </p:sp>
      <p:pic>
        <p:nvPicPr>
          <p:cNvPr id="4" name="Picture 3" descr="Parental double strands unwind with the helicase enzyme and are held by binding proteins, while a primase enzyme makes a short primer.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76400"/>
            <a:ext cx="6430354" cy="3002205"/>
          </a:xfrm>
          <a:prstGeom prst="rect">
            <a:avLst/>
          </a:prstGeom>
        </p:spPr>
      </p:pic>
      <p:sp>
        <p:nvSpPr>
          <p:cNvPr id="5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4800600"/>
            <a:ext cx="8153400" cy="15621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Helicase binds to origin and separates strands.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Binding proteins keep strands apart.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Primase makes a short stretch of RNA on the DNA template.</a:t>
            </a:r>
          </a:p>
        </p:txBody>
      </p:sp>
    </p:spTree>
    <p:extLst>
      <p:ext uri="{BB962C8B-B14F-4D97-AF65-F5344CB8AC3E}">
        <p14:creationId xmlns:p14="http://schemas.microsoft.com/office/powerpoint/2010/main" val="6884255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489" y="152400"/>
            <a:ext cx="8032487" cy="1143000"/>
          </a:xfrm>
        </p:spPr>
        <p:txBody>
          <a:bodyPr>
            <a:noAutofit/>
          </a:bodyPr>
          <a:lstStyle/>
          <a:p>
            <a:r>
              <a:rPr lang="en-US" altLang="en-US" dirty="0"/>
              <a:t>Activities at the Replication </a:t>
            </a:r>
            <a:r>
              <a:rPr lang="en-US" altLang="en-US" dirty="0" smtClean="0"/>
              <a:t>Fork (2 of 4)</a:t>
            </a:r>
            <a:endParaRPr lang="en-US" dirty="0"/>
          </a:p>
        </p:txBody>
      </p:sp>
      <p:pic>
        <p:nvPicPr>
          <p:cNvPr id="3" name="Picture 2" descr="A DNA polymerase binds nucleotides to form new DNA strands and proofreads the added nucleotides.  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697" y="1540032"/>
            <a:ext cx="6590070" cy="272716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1" y="4572000"/>
            <a:ext cx="8132776" cy="1600200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2200" dirty="0"/>
              <a:t>DNA polymerase adds DNA nucleotides to the RNA primer.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200" dirty="0"/>
              <a:t>DNA polymerase proofreading activity checks and replaces incorrect bases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228352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489" y="152400"/>
            <a:ext cx="8032487" cy="1143000"/>
          </a:xfrm>
        </p:spPr>
        <p:txBody>
          <a:bodyPr>
            <a:noAutofit/>
          </a:bodyPr>
          <a:lstStyle/>
          <a:p>
            <a:r>
              <a:rPr lang="en-US" altLang="en-US" dirty="0"/>
              <a:t>Activities at the Replication </a:t>
            </a:r>
            <a:r>
              <a:rPr lang="en-US" altLang="en-US" dirty="0" smtClean="0"/>
              <a:t>Fork (3 of 4)</a:t>
            </a:r>
            <a:endParaRPr lang="en-US" dirty="0"/>
          </a:p>
        </p:txBody>
      </p:sp>
      <p:pic>
        <p:nvPicPr>
          <p:cNvPr id="3" name="Picture 2" descr="The leading strand, is synthesized by DNA polymerase in a continuous 5′ to 3′; the opposite strand is synthesized in Okazaki fragments.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394" y="1469170"/>
            <a:ext cx="6733212" cy="300525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4724400"/>
            <a:ext cx="8132776" cy="1600200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sz="2200" dirty="0"/>
              <a:t>Continuous strand synthesis continues in a 5’ to 3’ direction.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200" dirty="0"/>
              <a:t>Discontinuous synthesis produces Okazaki fragments on the 5’ to 3’ template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311276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489" y="152400"/>
            <a:ext cx="8032487" cy="1143000"/>
          </a:xfrm>
        </p:spPr>
        <p:txBody>
          <a:bodyPr>
            <a:noAutofit/>
          </a:bodyPr>
          <a:lstStyle/>
          <a:p>
            <a:r>
              <a:rPr lang="en-US" altLang="en-US" dirty="0"/>
              <a:t>Activities at the Replication </a:t>
            </a:r>
            <a:r>
              <a:rPr lang="en-US" altLang="en-US" dirty="0" smtClean="0"/>
              <a:t>Fork (4 of 4)</a:t>
            </a:r>
            <a:endParaRPr lang="en-US" dirty="0"/>
          </a:p>
        </p:txBody>
      </p:sp>
      <p:pic>
        <p:nvPicPr>
          <p:cNvPr id="6" name="Picture 5" descr="Enzymes remove RNA primers and ligase seals the sugar-phosphate backbone.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43" y="1600200"/>
            <a:ext cx="7315315" cy="310063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5105400"/>
            <a:ext cx="8229600" cy="838200"/>
          </a:xfrm>
        </p:spPr>
        <p:txBody>
          <a:bodyPr/>
          <a:lstStyle/>
          <a:p>
            <a:pPr marL="514350" indent="-514350">
              <a:buFont typeface="+mj-lt"/>
              <a:buAutoNum type="arabicPeriod" startAt="8"/>
            </a:pPr>
            <a:r>
              <a:rPr lang="en-US" sz="2400" dirty="0"/>
              <a:t>Enzymes remove RNA primers. Ligase seals sugar-phosphate backbone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0605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DNA Is the Genetic Material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33500"/>
            <a:ext cx="8229600" cy="48387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“A genetic material must carry out two jobs: duplicate itself and control the development of the rest of the cell in a specific way.”</a:t>
            </a:r>
          </a:p>
          <a:p>
            <a:pPr algn="r">
              <a:buNone/>
            </a:pPr>
            <a:r>
              <a:rPr lang="en-US" altLang="en-US" dirty="0" smtClean="0"/>
              <a:t>—</a:t>
            </a:r>
            <a:r>
              <a:rPr lang="en-US" altLang="en-US" dirty="0"/>
              <a:t>Francis Crick, </a:t>
            </a:r>
            <a:r>
              <a:rPr lang="en-US" altLang="en-US" dirty="0" smtClean="0"/>
              <a:t>1953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2294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864" y="122171"/>
            <a:ext cx="8835736" cy="1031652"/>
          </a:xfrm>
        </p:spPr>
        <p:txBody>
          <a:bodyPr>
            <a:normAutofit/>
          </a:bodyPr>
          <a:lstStyle/>
          <a:p>
            <a:r>
              <a:rPr lang="en-IN" dirty="0"/>
              <a:t>Replication Bubbles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257300"/>
            <a:ext cx="8153400" cy="876300"/>
          </a:xfrm>
        </p:spPr>
        <p:txBody>
          <a:bodyPr/>
          <a:lstStyle/>
          <a:p>
            <a:pPr marL="0" indent="0">
              <a:buNone/>
            </a:pPr>
            <a:r>
              <a:rPr lang="en-IN" altLang="en-US" sz="2400" dirty="0"/>
              <a:t>The sites of replication resemble bubbles that coalesce as the daughter double helices form</a:t>
            </a:r>
            <a:r>
              <a:rPr lang="en-IN" altLang="en-US" sz="2400" dirty="0" smtClean="0"/>
              <a:t>.</a:t>
            </a:r>
            <a:endParaRPr lang="en-IN" altLang="en-US" sz="2400" dirty="0"/>
          </a:p>
        </p:txBody>
      </p:sp>
      <p:pic>
        <p:nvPicPr>
          <p:cNvPr id="3" name="Picture 2" descr="DNA replication occurs simultaneously along the 150 million nucleotides of the average human chromosome. The sites of replication resemble bubbles that coalesce as the daughter double helices form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552" y="2199685"/>
            <a:ext cx="3576695" cy="3906430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57200" y="6172200"/>
            <a:ext cx="8229600" cy="30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 smtClean="0"/>
              <a:t>© James Cavallini/Science Source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43233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Polymerase Chain Reaction (PCR)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305800" cy="5029200"/>
          </a:xfrm>
        </p:spPr>
        <p:txBody>
          <a:bodyPr/>
          <a:lstStyle/>
          <a:p>
            <a:pPr marL="0" indent="0">
              <a:buNone/>
            </a:pPr>
            <a:r>
              <a:rPr lang="en-IN" altLang="en-US" dirty="0"/>
              <a:t>DNA amplification technique</a:t>
            </a:r>
          </a:p>
          <a:p>
            <a:pPr marL="463550" lvl="1" indent="-463550"/>
            <a:r>
              <a:rPr lang="en-IN" altLang="en-US" dirty="0"/>
              <a:t>Uses DNA polymerase to rapidly replicate a specific DNA sequence in a test tube</a:t>
            </a:r>
          </a:p>
          <a:p>
            <a:pPr marL="0" indent="0">
              <a:buNone/>
            </a:pPr>
            <a:r>
              <a:rPr lang="en-IN" altLang="en-US" dirty="0"/>
              <a:t>Yields more than 10 billion copies of the target DNA sequence</a:t>
            </a:r>
          </a:p>
          <a:p>
            <a:pPr marL="0" indent="0">
              <a:buNone/>
            </a:pPr>
            <a:r>
              <a:rPr lang="en-IN" altLang="en-US" dirty="0"/>
              <a:t>Useful in forensic investigations to amplify small DNA </a:t>
            </a:r>
            <a:r>
              <a:rPr lang="en-IN" altLang="en-US" dirty="0" smtClean="0"/>
              <a:t>samples</a:t>
            </a:r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32005935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1143000"/>
          </a:xfrm>
        </p:spPr>
        <p:txBody>
          <a:bodyPr>
            <a:noAutofit/>
          </a:bodyPr>
          <a:lstStyle/>
          <a:p>
            <a:r>
              <a:rPr lang="en-IN" dirty="0"/>
              <a:t>Steps in Amplifying DNA Using </a:t>
            </a:r>
            <a:r>
              <a:rPr lang="en-IN" dirty="0" smtClean="0"/>
              <a:t>PCR (1 of 2)</a:t>
            </a:r>
            <a:endParaRPr lang="en-US" dirty="0"/>
          </a:p>
        </p:txBody>
      </p:sp>
      <p:pic>
        <p:nvPicPr>
          <p:cNvPr id="3" name="Picture 2" descr="A polymerase chain reaction process, abbreviated PCR, is used to make billions of copies of a specific nucleic acid sequence. 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21" y="1600200"/>
            <a:ext cx="8731779" cy="370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847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1066800"/>
          </a:xfrm>
        </p:spPr>
        <p:txBody>
          <a:bodyPr>
            <a:noAutofit/>
          </a:bodyPr>
          <a:lstStyle/>
          <a:p>
            <a:r>
              <a:rPr lang="en-IN" dirty="0"/>
              <a:t>Steps in Amplifying DNA Using </a:t>
            </a:r>
            <a:r>
              <a:rPr lang="en-IN" dirty="0" smtClean="0"/>
              <a:t>PCR (2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Select target sequence in virus genome.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Primers.</a:t>
            </a:r>
          </a:p>
          <a:p>
            <a:pPr marL="0" indent="0">
              <a:buNone/>
            </a:pPr>
            <a:r>
              <a:rPr lang="en-US" sz="2200" b="1" dirty="0" smtClean="0"/>
              <a:t>Preparation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200" dirty="0" smtClean="0"/>
              <a:t>Free nucleotides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200" dirty="0" smtClean="0"/>
              <a:t>Heat-resistant polymerase</a:t>
            </a:r>
          </a:p>
          <a:p>
            <a:pPr marL="0" indent="0">
              <a:buNone/>
            </a:pPr>
            <a:r>
              <a:rPr lang="en-US" sz="2200" b="1" dirty="0" smtClean="0"/>
              <a:t>Temperature shift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200" dirty="0" smtClean="0"/>
              <a:t>Target sequence (Up)</a:t>
            </a:r>
            <a:endParaRPr lang="en-US" sz="2200" dirty="0"/>
          </a:p>
          <a:p>
            <a:pPr marL="514350" indent="-514350">
              <a:buFont typeface="+mj-lt"/>
              <a:buAutoNum type="arabicPeriod" startAt="5"/>
            </a:pPr>
            <a:r>
              <a:rPr lang="en-US" sz="2200" dirty="0" smtClean="0"/>
              <a:t>Heat separates strands. (Down)</a:t>
            </a:r>
          </a:p>
          <a:p>
            <a:pPr marL="0" indent="0">
              <a:buNone/>
            </a:pPr>
            <a:r>
              <a:rPr lang="en-US" sz="2200" b="1" dirty="0" smtClean="0"/>
              <a:t>Hybridization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200" dirty="0" smtClean="0"/>
              <a:t>Primers hybridize due to base complementarity.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200" dirty="0" smtClean="0"/>
              <a:t>DNA fills in.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200" dirty="0" smtClean="0"/>
              <a:t>Repeat process many times.</a:t>
            </a:r>
          </a:p>
          <a:p>
            <a:pPr marL="0" indent="0">
              <a:buNone/>
            </a:pPr>
            <a:r>
              <a:rPr lang="en-US" sz="2200" b="1" dirty="0" smtClean="0"/>
              <a:t>Amplification</a:t>
            </a:r>
          </a:p>
        </p:txBody>
      </p:sp>
    </p:spTree>
    <p:extLst>
      <p:ext uri="{BB962C8B-B14F-4D97-AF65-F5344CB8AC3E}">
        <p14:creationId xmlns:p14="http://schemas.microsoft.com/office/powerpoint/2010/main" val="19258706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1066800"/>
          </a:xfrm>
        </p:spPr>
        <p:txBody>
          <a:bodyPr>
            <a:normAutofit/>
          </a:bodyPr>
          <a:lstStyle/>
          <a:p>
            <a:r>
              <a:rPr lang="en-IN" dirty="0"/>
              <a:t>Sequencing </a:t>
            </a:r>
            <a:r>
              <a:rPr lang="en-IN" dirty="0" smtClean="0"/>
              <a:t>DNA (1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3400" y="1295400"/>
            <a:ext cx="8077200" cy="50292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IN" altLang="en-US" dirty="0"/>
              <a:t>Sanger sequencing </a:t>
            </a:r>
          </a:p>
          <a:p>
            <a:pPr marL="463550" lvl="1" indent="-463550">
              <a:spcBef>
                <a:spcPts val="600"/>
              </a:spcBef>
              <a:tabLst>
                <a:tab pos="395288" algn="l"/>
              </a:tabLst>
            </a:pPr>
            <a:r>
              <a:rPr lang="en-IN" altLang="en-US" dirty="0"/>
              <a:t>Used to: </a:t>
            </a:r>
          </a:p>
          <a:p>
            <a:pPr marL="914400" lvl="2" indent="-450850">
              <a:spcBef>
                <a:spcPts val="600"/>
              </a:spcBef>
              <a:buFont typeface="Arial" pitchFamily="34" charset="0"/>
              <a:buChar char="•"/>
            </a:pPr>
            <a:r>
              <a:rPr lang="en-IN" altLang="en-US" dirty="0"/>
              <a:t>Sequence individual genes</a:t>
            </a:r>
          </a:p>
          <a:p>
            <a:pPr marL="914400" lvl="2" indent="-450850">
              <a:spcBef>
                <a:spcPts val="600"/>
              </a:spcBef>
              <a:buFont typeface="Arial" pitchFamily="34" charset="0"/>
              <a:buChar char="•"/>
            </a:pPr>
            <a:r>
              <a:rPr lang="en-IN" altLang="en-US" dirty="0"/>
              <a:t>Check the accuracy of a selected sequenced area of a genome</a:t>
            </a:r>
          </a:p>
          <a:p>
            <a:pPr marL="463550" lvl="1" indent="-463550">
              <a:spcBef>
                <a:spcPts val="600"/>
              </a:spcBef>
            </a:pPr>
            <a:r>
              <a:rPr lang="en-IN" altLang="en-US" dirty="0"/>
              <a:t>Deduces a DNA sequence by aligning pieces that differ from each other by the end base</a:t>
            </a:r>
          </a:p>
          <a:p>
            <a:pPr marL="914400" lvl="2" indent="-450850">
              <a:spcBef>
                <a:spcPts val="600"/>
              </a:spcBef>
              <a:buFont typeface="Arial" pitchFamily="34" charset="0"/>
              <a:buChar char="•"/>
            </a:pPr>
            <a:r>
              <a:rPr lang="en-IN" altLang="en-US" dirty="0"/>
              <a:t>Variations label, cut, and/or immobilize the DNA pieces in different ways, greatly speeding the </a:t>
            </a:r>
            <a:r>
              <a:rPr lang="en-IN" altLang="en-US" dirty="0" smtClean="0"/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18949223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Sequencing DNA (</a:t>
            </a:r>
            <a:r>
              <a:rPr lang="en-IN" dirty="0" smtClean="0"/>
              <a:t>2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33500"/>
            <a:ext cx="8229600" cy="5143500"/>
          </a:xfrm>
        </p:spPr>
        <p:txBody>
          <a:bodyPr/>
          <a:lstStyle/>
          <a:p>
            <a:pPr marL="0" indent="0">
              <a:buNone/>
            </a:pPr>
            <a:r>
              <a:rPr lang="en-IN" altLang="en-US" dirty="0" smtClean="0"/>
              <a:t>Next-generation sequencing</a:t>
            </a:r>
          </a:p>
          <a:p>
            <a:pPr marL="463550" lvl="1" indent="-463550"/>
            <a:r>
              <a:rPr lang="en-IN" altLang="en-US" dirty="0" smtClean="0"/>
              <a:t>Uses massively-parallel approach</a:t>
            </a:r>
          </a:p>
          <a:p>
            <a:pPr marL="463550" lvl="1" indent="-463550"/>
            <a:r>
              <a:rPr lang="en-IN" altLang="en-US" dirty="0" smtClean="0"/>
              <a:t>Immobilizes DNA pieces on different types of materials, to read and overlap millions of pieces at once</a:t>
            </a:r>
          </a:p>
          <a:p>
            <a:pPr marL="463550" lvl="1" indent="-463550"/>
            <a:r>
              <a:rPr lang="en-IN" altLang="en-US" dirty="0" smtClean="0"/>
              <a:t>Speeds up DNA sequencing</a:t>
            </a:r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3211397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dirty="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Reading a DNA </a:t>
            </a:r>
            <a:r>
              <a:rPr lang="en-IN" sz="3600" dirty="0" smtClean="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Sequence</a:t>
            </a:r>
            <a:endParaRPr lang="en-US" sz="3600" dirty="0">
              <a:solidFill>
                <a:srgbClr val="6E3F2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 descr="In reading a DNA sequence, a computer algorithm detects and records the end base from a series of size-ordered DNA fragments.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8" y="1491975"/>
            <a:ext cx="4366592" cy="4521750"/>
          </a:xfrm>
          <a:prstGeom prst="rect">
            <a:avLst/>
          </a:prstGeom>
        </p:spPr>
      </p:pic>
      <p:sp>
        <p:nvSpPr>
          <p:cNvPr id="5" name="Content Placeholder 6"/>
          <p:cNvSpPr>
            <a:spLocks noGrp="1"/>
          </p:cNvSpPr>
          <p:nvPr>
            <p:ph sz="quarter" idx="10"/>
          </p:nvPr>
        </p:nvSpPr>
        <p:spPr>
          <a:xfrm>
            <a:off x="4800600" y="1447800"/>
            <a:ext cx="3962400" cy="23241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DNA fragments are ordered by size on sequencing gel.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Laser highlights end base.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Sequence is derived.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956639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DNA Sequence Data</a:t>
            </a:r>
            <a:endParaRPr lang="en-US" dirty="0"/>
          </a:p>
        </p:txBody>
      </p:sp>
      <p:pic>
        <p:nvPicPr>
          <p:cNvPr id="4" name="Content Placeholder 3" descr="In automated first-generation DNA sequencing, a readout of sequenced DNA is a series of wavelengths that represent the terminal DNA base labeled with a fluorescent molecule.&#10;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4509" y="1290588"/>
            <a:ext cx="5899291" cy="493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3044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72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History of </a:t>
            </a:r>
            <a:r>
              <a:rPr lang="en-US" altLang="en-US" dirty="0" smtClean="0"/>
              <a:t>DNA (1 of 4)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3400" y="1295400"/>
            <a:ext cx="8077200" cy="5029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Friedrich Miescher, 1871 </a:t>
            </a:r>
          </a:p>
          <a:p>
            <a:pPr marL="465138" lvl="1" indent="-465138"/>
            <a:r>
              <a:rPr lang="en-US" altLang="en-US" dirty="0"/>
              <a:t>Swiss physician and biochemist</a:t>
            </a:r>
          </a:p>
          <a:p>
            <a:pPr marL="465138" lvl="1" indent="-465138"/>
            <a:r>
              <a:rPr lang="en-US" altLang="en-US" dirty="0"/>
              <a:t>Isolated nuclei from white blood cells in pus</a:t>
            </a:r>
          </a:p>
          <a:p>
            <a:pPr marL="465138" lvl="1" indent="-465138"/>
            <a:r>
              <a:rPr lang="en-US" altLang="en-US" dirty="0"/>
              <a:t>Found an acid substance with nitrogen and phosphorus</a:t>
            </a:r>
          </a:p>
          <a:p>
            <a:pPr marL="914400" lvl="2" indent="-449263">
              <a:buFont typeface="Arial" pitchFamily="34" charset="0"/>
              <a:buChar char="•"/>
            </a:pPr>
            <a:r>
              <a:rPr lang="en-US" altLang="en-US" dirty="0"/>
              <a:t>He called it </a:t>
            </a:r>
            <a:r>
              <a:rPr lang="en-US" altLang="en-US" i="1" dirty="0"/>
              <a:t>nuclein</a:t>
            </a:r>
            <a:r>
              <a:rPr lang="en-US" altLang="en-US" dirty="0"/>
              <a:t> </a:t>
            </a:r>
          </a:p>
          <a:p>
            <a:pPr marL="914400" lvl="2" indent="-449263">
              <a:buFont typeface="Arial" pitchFamily="34" charset="0"/>
              <a:buChar char="•"/>
            </a:pPr>
            <a:r>
              <a:rPr lang="en-US" altLang="en-US" dirty="0"/>
              <a:t>Later, it was called nucleic </a:t>
            </a:r>
            <a:r>
              <a:rPr lang="en-US" altLang="en-US" dirty="0" smtClean="0"/>
              <a:t>acid</a:t>
            </a:r>
          </a:p>
          <a:p>
            <a:pPr marL="0" indent="0">
              <a:buNone/>
            </a:pPr>
            <a:r>
              <a:rPr lang="en-US" altLang="en-US" dirty="0"/>
              <a:t>Archibald </a:t>
            </a:r>
            <a:r>
              <a:rPr lang="en-US" altLang="en-US" dirty="0" err="1"/>
              <a:t>Garrod</a:t>
            </a:r>
            <a:r>
              <a:rPr lang="en-US" altLang="en-US" dirty="0"/>
              <a:t>, 1902</a:t>
            </a:r>
          </a:p>
          <a:p>
            <a:pPr marL="465138" lvl="1" indent="-465138">
              <a:tabLst>
                <a:tab pos="465138" algn="l"/>
              </a:tabLst>
            </a:pPr>
            <a:r>
              <a:rPr lang="en-US" altLang="en-US" dirty="0"/>
              <a:t>English physician</a:t>
            </a:r>
          </a:p>
          <a:p>
            <a:pPr marL="465138" lvl="1" indent="-465138">
              <a:tabLst>
                <a:tab pos="465138" algn="l"/>
              </a:tabLst>
            </a:pPr>
            <a:r>
              <a:rPr lang="en-US" altLang="en-US" dirty="0"/>
              <a:t>Linked inheritance of inborn errors of metabolism with the lack of particular </a:t>
            </a:r>
            <a:r>
              <a:rPr lang="en-US" altLang="en-US" dirty="0" smtClean="0"/>
              <a:t>enzymes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7265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History of DNA </a:t>
            </a:r>
            <a:r>
              <a:rPr lang="en-US" altLang="en-US" dirty="0" smtClean="0"/>
              <a:t>(2 of 4)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Frederick Griffith, 1928</a:t>
            </a:r>
          </a:p>
          <a:p>
            <a:pPr marL="465138" lvl="1" indent="-465138">
              <a:tabLst>
                <a:tab pos="465138" algn="l"/>
              </a:tabLst>
            </a:pPr>
            <a:r>
              <a:rPr lang="en-US" altLang="en-US" dirty="0"/>
              <a:t>English microbiologist</a:t>
            </a:r>
          </a:p>
          <a:p>
            <a:pPr marL="465138" lvl="1" indent="-465138">
              <a:tabLst>
                <a:tab pos="465138" algn="l"/>
              </a:tabLst>
            </a:pPr>
            <a:r>
              <a:rPr lang="en-US" altLang="en-US" dirty="0"/>
              <a:t>Worked with </a:t>
            </a:r>
            <a:r>
              <a:rPr lang="en-IN" altLang="en-US" i="1" dirty="0"/>
              <a:t>Streptococcus </a:t>
            </a:r>
            <a:r>
              <a:rPr lang="en-IN" altLang="en-US" i="1" dirty="0" err="1"/>
              <a:t>pneumoniae</a:t>
            </a:r>
            <a:r>
              <a:rPr lang="en-IN" altLang="en-US" i="1" dirty="0"/>
              <a:t> </a:t>
            </a:r>
            <a:r>
              <a:rPr lang="en-IN" altLang="en-US" dirty="0"/>
              <a:t>bacteria</a:t>
            </a:r>
            <a:r>
              <a:rPr lang="en-US" altLang="en-US" i="1" dirty="0"/>
              <a:t>, </a:t>
            </a:r>
            <a:r>
              <a:rPr lang="en-US" altLang="en-US" dirty="0"/>
              <a:t>which exists in two types:	</a:t>
            </a:r>
          </a:p>
          <a:p>
            <a:pPr marL="914400" lvl="2" indent="-449263">
              <a:buFont typeface="Arial" pitchFamily="34" charset="0"/>
              <a:buChar char="•"/>
            </a:pPr>
            <a:r>
              <a:rPr lang="en-US" altLang="en-US" dirty="0"/>
              <a:t>Type S (Smooth) = </a:t>
            </a:r>
            <a:r>
              <a:rPr lang="en-IN" altLang="en-US" dirty="0"/>
              <a:t>Enclosed in a polysaccharide capsule</a:t>
            </a:r>
          </a:p>
          <a:p>
            <a:pPr marL="914400" lvl="2" indent="-449263">
              <a:buFont typeface="Arial" pitchFamily="34" charset="0"/>
              <a:buChar char="•"/>
            </a:pPr>
            <a:r>
              <a:rPr lang="en-US" altLang="en-US" dirty="0"/>
              <a:t>Type R (Rough) = No capsule</a:t>
            </a:r>
          </a:p>
          <a:p>
            <a:pPr marL="0" indent="0">
              <a:buNone/>
            </a:pPr>
            <a:r>
              <a:rPr lang="en-IN" altLang="en-US" dirty="0"/>
              <a:t>Termed the conversion of one bacterial type into another as </a:t>
            </a:r>
            <a:r>
              <a:rPr lang="en-IN" altLang="en-US" dirty="0" smtClean="0"/>
              <a:t>transformation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6294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Discovery of Bacterial Transformation</a:t>
            </a:r>
            <a:endParaRPr lang="en-US" dirty="0"/>
          </a:p>
        </p:txBody>
      </p:sp>
      <p:pic>
        <p:nvPicPr>
          <p:cNvPr id="4" name="Content Placeholder 3" descr="F. Griffith showed that a molecule in a lethal type of bacteria can be transferred to transform a nonkilling bacteria into a killing one.  &#10;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611" y="1143000"/>
            <a:ext cx="7702589" cy="52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254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History of DNA </a:t>
            </a:r>
            <a:r>
              <a:rPr lang="en-US" altLang="en-US" dirty="0" smtClean="0"/>
              <a:t>(3 of 4)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8932" y="1295400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Avery, MacLeod, and McCarty, 1944</a:t>
            </a:r>
          </a:p>
          <a:p>
            <a:pPr marL="465138" lvl="1" indent="-465138"/>
            <a:r>
              <a:rPr lang="en-US" altLang="en-US" dirty="0"/>
              <a:t>American physicians</a:t>
            </a:r>
          </a:p>
          <a:p>
            <a:pPr marL="465138" lvl="1" indent="-465138"/>
            <a:r>
              <a:rPr lang="en-US" altLang="en-US" dirty="0"/>
              <a:t>Treated lysed S bacteria with protease and </a:t>
            </a:r>
            <a:r>
              <a:rPr lang="en-US" altLang="en-US" dirty="0" err="1"/>
              <a:t>DNase</a:t>
            </a:r>
            <a:endParaRPr lang="en-US" altLang="en-US" dirty="0"/>
          </a:p>
          <a:p>
            <a:pPr marL="465138" lvl="1" indent="-465138"/>
            <a:r>
              <a:rPr lang="en-US" altLang="en-US" dirty="0"/>
              <a:t>Only </a:t>
            </a:r>
            <a:r>
              <a:rPr lang="en-US" altLang="en-US" dirty="0" err="1"/>
              <a:t>DNase</a:t>
            </a:r>
            <a:r>
              <a:rPr lang="en-US" altLang="en-US" dirty="0"/>
              <a:t> prevented transformation</a:t>
            </a:r>
          </a:p>
          <a:p>
            <a:pPr marL="465138" lvl="1" indent="-465138"/>
            <a:r>
              <a:rPr lang="en-US" altLang="en-US" dirty="0"/>
              <a:t>Thus, DNA is the </a:t>
            </a:r>
            <a:r>
              <a:rPr lang="en-US" altLang="en-US" b="1" dirty="0"/>
              <a:t>transforming principle</a:t>
            </a:r>
          </a:p>
          <a:p>
            <a:pPr marL="914400" lvl="2" indent="-449263">
              <a:buFont typeface="Arial" pitchFamily="34" charset="0"/>
              <a:buChar char="•"/>
              <a:tabLst>
                <a:tab pos="855663" algn="l"/>
              </a:tabLst>
            </a:pPr>
            <a:r>
              <a:rPr lang="en-US" altLang="en-US" dirty="0"/>
              <a:t>Can convert type R bacteria into </a:t>
            </a:r>
            <a:r>
              <a:rPr lang="en-US" altLang="en-US" dirty="0" smtClean="0"/>
              <a:t>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0182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The Transforming Principle</a:t>
            </a:r>
            <a:endParaRPr lang="en-US" dirty="0"/>
          </a:p>
        </p:txBody>
      </p:sp>
      <p:pic>
        <p:nvPicPr>
          <p:cNvPr id="4" name="Picture 1" descr="Avery, Macleod, and McCarty identified DNA as Griffith’s transforming principle. &#10;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87135" y="1600200"/>
            <a:ext cx="7969728" cy="389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648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1336</TotalTime>
  <Words>1853</Words>
  <Application>Microsoft Office PowerPoint</Application>
  <PresentationFormat>On-screen Show (4:3)</PresentationFormat>
  <Paragraphs>239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Human Genetics Concepts and Applications</vt:lpstr>
      <vt:lpstr>Learning Outcomes (1 of 2)</vt:lpstr>
      <vt:lpstr>Learning Outcomes (2 of 2)</vt:lpstr>
      <vt:lpstr>DNA Is the Genetic Material</vt:lpstr>
      <vt:lpstr>History of DNA (1 of 4)</vt:lpstr>
      <vt:lpstr>History of DNA (2 of 4)</vt:lpstr>
      <vt:lpstr>Discovery of Bacterial Transformation</vt:lpstr>
      <vt:lpstr>History of DNA (3 of 4)</vt:lpstr>
      <vt:lpstr>The Transforming Principle</vt:lpstr>
      <vt:lpstr>History of DNA (4 of 4)</vt:lpstr>
      <vt:lpstr>Hershey-Chase Experiment</vt:lpstr>
      <vt:lpstr>Discovering the Structure of DNA (1 of 5)</vt:lpstr>
      <vt:lpstr>Discovering the Structure of DNA (2 of 5)</vt:lpstr>
      <vt:lpstr>Discovering the Structure of DNA (3 of 5)</vt:lpstr>
      <vt:lpstr>Discovering the Structure of DNA (4 of 5)</vt:lpstr>
      <vt:lpstr>Discovering the Structure of DNA (5 of 5)</vt:lpstr>
      <vt:lpstr>Table 9.1 The Road to the Double Helix</vt:lpstr>
      <vt:lpstr>DNA Structure (1 of 8)</vt:lpstr>
      <vt:lpstr>DNA Structure (2 of 8)</vt:lpstr>
      <vt:lpstr>DNA Structure (3 of 8)</vt:lpstr>
      <vt:lpstr>DNA Structure (4 of 8)</vt:lpstr>
      <vt:lpstr>DNA Structure (5 of 8)</vt:lpstr>
      <vt:lpstr>DNA Structure (6 of 8)</vt:lpstr>
      <vt:lpstr>DNA Structure (7 of 8)</vt:lpstr>
      <vt:lpstr>DNA Structure (8 of 8)</vt:lpstr>
      <vt:lpstr>DNA Is Directional</vt:lpstr>
      <vt:lpstr>DNA Is Highly Condensed (1 of 4)</vt:lpstr>
      <vt:lpstr>DNA Is Highly Condensed (2 of 4)</vt:lpstr>
      <vt:lpstr>DNA Is Highly Condensed (3 of 4)</vt:lpstr>
      <vt:lpstr>DNA Is Highly Condensed (4 of 4)</vt:lpstr>
      <vt:lpstr>DNA Replication</vt:lpstr>
      <vt:lpstr>DNA Replication Is Semiconservative</vt:lpstr>
      <vt:lpstr>Steps of DNA Replication</vt:lpstr>
      <vt:lpstr>Overview of DNA Replication</vt:lpstr>
      <vt:lpstr>Enzymes in DNA Replication</vt:lpstr>
      <vt:lpstr>Activities at the Replication Fork (1 of 4)</vt:lpstr>
      <vt:lpstr>Activities at the Replication Fork (2 of 4)</vt:lpstr>
      <vt:lpstr>Activities at the Replication Fork (3 of 4)</vt:lpstr>
      <vt:lpstr>Activities at the Replication Fork (4 of 4)</vt:lpstr>
      <vt:lpstr>Replication Bubbles</vt:lpstr>
      <vt:lpstr>Polymerase Chain Reaction (PCR)</vt:lpstr>
      <vt:lpstr>Steps in Amplifying DNA Using PCR (1 of 2)</vt:lpstr>
      <vt:lpstr>Steps in Amplifying DNA Using PCR (2 of 2)</vt:lpstr>
      <vt:lpstr>Sequencing DNA (1 of 2)</vt:lpstr>
      <vt:lpstr>Sequencing DNA (2 of 2)</vt:lpstr>
      <vt:lpstr>Reading a DNA Sequence</vt:lpstr>
      <vt:lpstr>DNA Sequence Data</vt:lpstr>
      <vt:lpstr>End of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DNA Structure and Replication</dc:title>
  <dc:creator>Lewis</dc:creator>
  <cp:keywords/>
  <cp:lastModifiedBy>Administrator</cp:lastModifiedBy>
  <cp:revision>264</cp:revision>
  <dcterms:created xsi:type="dcterms:W3CDTF">2017-03-16T02:07:36Z</dcterms:created>
  <dcterms:modified xsi:type="dcterms:W3CDTF">2018-03-21T14:36:40Z</dcterms:modified>
  <cp:category/>
</cp:coreProperties>
</file>