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66" r:id="rId3"/>
    <p:sldId id="267" r:id="rId4"/>
    <p:sldId id="269" r:id="rId5"/>
    <p:sldId id="270" r:id="rId6"/>
    <p:sldId id="309" r:id="rId7"/>
    <p:sldId id="272" r:id="rId8"/>
    <p:sldId id="273" r:id="rId9"/>
    <p:sldId id="274" r:id="rId10"/>
    <p:sldId id="306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4" r:id="rId19"/>
    <p:sldId id="308" r:id="rId20"/>
    <p:sldId id="285" r:id="rId21"/>
    <p:sldId id="286" r:id="rId22"/>
    <p:sldId id="287" r:id="rId23"/>
    <p:sldId id="310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9" r:id="rId33"/>
    <p:sldId id="300" r:id="rId34"/>
    <p:sldId id="301" r:id="rId35"/>
    <p:sldId id="303" r:id="rId36"/>
    <p:sldId id="307" r:id="rId37"/>
    <p:sldId id="304" r:id="rId38"/>
    <p:sldId id="305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3" autoAdjust="0"/>
    <p:restoredTop sz="94533" autoAdjust="0"/>
  </p:normalViewPr>
  <p:slideViewPr>
    <p:cSldViewPr>
      <p:cViewPr>
        <p:scale>
          <a:sx n="108" d="100"/>
          <a:sy n="108" d="100"/>
        </p:scale>
        <p:origin x="-5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7DAC6-3297-4D5E-BC3F-FFEF5EE3FE2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58484-F643-451E-9D05-62E96D1B6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sz="4000" b="1" dirty="0" smtClean="0"/>
              <a:t>Chapter 8</a:t>
            </a:r>
            <a:endParaRPr lang="en-US" sz="4000" b="1" dirty="0"/>
          </a:p>
          <a:p>
            <a:pPr marL="0" indent="0">
              <a:buNone/>
            </a:pPr>
            <a:r>
              <a:rPr lang="en-IN" altLang="en-US" sz="3600" dirty="0"/>
              <a:t>Genetics of Behavior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Prevalence of Behavioral Disorders in the U.S. </a:t>
            </a:r>
            <a:r>
              <a:rPr lang="en-US" dirty="0" smtClean="0"/>
              <a:t>Population (2 of 2)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02969"/>
              </p:ext>
            </p:extLst>
          </p:nvPr>
        </p:nvGraphicFramePr>
        <p:xfrm>
          <a:off x="1600200" y="1600200"/>
          <a:ext cx="59436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2127"/>
                <a:gridCol w="2431473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Condition 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Prevalence (%)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Mood disorders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9.5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marL="338138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Major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depressive disorder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6.7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marL="338138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Bipolor disorder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2.6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Schizophrenia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1.1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886200"/>
            <a:ext cx="82296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Data from the National Institute of Mental Health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196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Sleep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Vital behavior of unknown function</a:t>
            </a:r>
          </a:p>
          <a:p>
            <a:pPr marL="0" indent="0">
              <a:buNone/>
            </a:pPr>
            <a:r>
              <a:rPr lang="en-US" altLang="en-US" dirty="0"/>
              <a:t>Without sleep animals die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dirty="0"/>
              <a:t>Twin studies indicate 4 of the 5 stages of sleep have a hereditary component</a:t>
            </a:r>
          </a:p>
          <a:p>
            <a:pPr marL="457200" lvl="1" indent="-457200"/>
            <a:r>
              <a:rPr lang="en-US" altLang="en-US" dirty="0"/>
              <a:t>Fifth stage, REM sleep, is associated with dreaming and so reflects input of experience more than </a:t>
            </a:r>
            <a:r>
              <a:rPr lang="en-US" altLang="en-US" dirty="0" smtClean="0"/>
              <a:t>genes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09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64558"/>
          </a:xfrm>
        </p:spPr>
        <p:txBody>
          <a:bodyPr/>
          <a:lstStyle/>
          <a:p>
            <a:r>
              <a:rPr lang="en-US" altLang="en-US" dirty="0"/>
              <a:t>Narcolepsy with Cataplexy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69359"/>
            <a:ext cx="8305800" cy="14738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 smtClean="0"/>
              <a:t>Daytime sleepiness with tendency to rapidly fall asleep </a:t>
            </a:r>
            <a:r>
              <a:rPr lang="en-US" altLang="en-US" sz="2200" b="1" dirty="0" smtClean="0"/>
              <a:t>(narcolepsy)</a:t>
            </a:r>
            <a:r>
              <a:rPr lang="en-US" altLang="en-US" sz="2200" dirty="0" smtClean="0"/>
              <a:t> and periods of muscle weakness </a:t>
            </a:r>
            <a:r>
              <a:rPr lang="en-US" altLang="en-US" sz="2200" b="1" dirty="0" smtClean="0"/>
              <a:t>(cataplexy)</a:t>
            </a:r>
          </a:p>
          <a:p>
            <a:pPr marL="0" indent="0">
              <a:buNone/>
            </a:pPr>
            <a:r>
              <a:rPr lang="en-US" altLang="en-US" sz="2200" dirty="0" smtClean="0"/>
              <a:t>Genetic basis was first identified in dogs, then humans</a:t>
            </a:r>
            <a:endParaRPr lang="en-US" altLang="en-US" sz="2200" dirty="0"/>
          </a:p>
        </p:txBody>
      </p:sp>
      <p:pic>
        <p:nvPicPr>
          <p:cNvPr id="4" name="Picture 3" descr="Narcolepsy is a sleep disorder in which a person or dog falls suddenly asleep several times a day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91" y="2871483"/>
            <a:ext cx="4724009" cy="322451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Stanford University Center for Narcolepsy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627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Familial Advanced Sleep Phase Syndrome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Disorder characterized by a very unusual sleep-wake cycle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Affected members of a large family enabled researchers to identify the first clock gene in humans</a:t>
            </a:r>
          </a:p>
          <a:p>
            <a:pPr marL="465138" lvl="1" indent="-465138"/>
            <a:r>
              <a:rPr lang="en-US" altLang="en-US" i="1" dirty="0"/>
              <a:t>Period 2</a:t>
            </a:r>
            <a:r>
              <a:rPr lang="en-US" altLang="en-US" dirty="0"/>
              <a:t> gene on chromosome 2 enables a person to respond to day and night environmental </a:t>
            </a:r>
            <a:r>
              <a:rPr lang="en-US" altLang="en-US" dirty="0" smtClean="0"/>
              <a:t>cues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13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Intelligence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Complex and variable trait subject to multiple genetic, environmental influences, and intense subjectivity</a:t>
            </a:r>
          </a:p>
          <a:p>
            <a:pPr marL="0" indent="0">
              <a:buNone/>
            </a:pPr>
            <a:r>
              <a:rPr lang="en-US" altLang="en-US" dirty="0"/>
              <a:t>Refers to the ability to reason, learn, remember, synthesize, deduce, and create </a:t>
            </a:r>
          </a:p>
          <a:p>
            <a:pPr marL="0" indent="0">
              <a:buNone/>
            </a:pPr>
            <a:r>
              <a:rPr lang="en-US" altLang="en-US" dirty="0"/>
              <a:t>Intelligence quotient (IQ) test was first developed in France in 1904</a:t>
            </a:r>
          </a:p>
          <a:p>
            <a:pPr marL="465138" lvl="1" indent="-465138"/>
            <a:r>
              <a:rPr lang="en-US" altLang="en-US" dirty="0"/>
              <a:t>Predicts academic success of developmentally disabled </a:t>
            </a:r>
            <a:r>
              <a:rPr lang="en-US" altLang="en-US" dirty="0" smtClean="0"/>
              <a:t>children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68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978" y="152400"/>
            <a:ext cx="8643422" cy="1181100"/>
          </a:xfrm>
        </p:spPr>
        <p:txBody>
          <a:bodyPr/>
          <a:lstStyle/>
          <a:p>
            <a:r>
              <a:rPr lang="en-US" altLang="en-US" dirty="0"/>
              <a:t>IQ </a:t>
            </a:r>
            <a:r>
              <a:rPr lang="en-US" altLang="en-US" dirty="0" smtClean="0"/>
              <a:t>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Later modified at Stanford University to assess white, middle-class Americans</a:t>
            </a:r>
          </a:p>
          <a:p>
            <a:pPr marL="0" indent="0">
              <a:buNone/>
            </a:pPr>
            <a:r>
              <a:rPr lang="en-US" altLang="en-US" sz="2400" dirty="0"/>
              <a:t>IQ is normally distributed around a mean of 100</a:t>
            </a:r>
          </a:p>
          <a:p>
            <a:pPr marL="465138" lvl="1" indent="-465138"/>
            <a:r>
              <a:rPr lang="en-US" altLang="en-US" sz="2200" dirty="0"/>
              <a:t>Below 50—Severe mental retardation</a:t>
            </a:r>
          </a:p>
          <a:p>
            <a:pPr marL="465138" lvl="1" indent="-465138"/>
            <a:r>
              <a:rPr lang="en-US" altLang="en-US" sz="2200" dirty="0"/>
              <a:t>50–70—Mild mental retardation</a:t>
            </a:r>
          </a:p>
          <a:p>
            <a:pPr marL="465138" lvl="1" indent="-465138"/>
            <a:r>
              <a:rPr lang="en-US" altLang="en-US" sz="2200" dirty="0"/>
              <a:t>85–115—Average intelligence</a:t>
            </a:r>
          </a:p>
          <a:p>
            <a:pPr marL="465138" lvl="1" indent="-465138"/>
            <a:r>
              <a:rPr lang="en-US" altLang="en-US" sz="2200" dirty="0">
                <a:cs typeface="Arial" charset="0"/>
              </a:rPr>
              <a:t>A</a:t>
            </a:r>
            <a:r>
              <a:rPr lang="en-US" altLang="en-US" sz="2200" dirty="0"/>
              <a:t>bove 115—Above average </a:t>
            </a:r>
            <a:r>
              <a:rPr lang="en-US" altLang="en-US" sz="2200" dirty="0" smtClean="0"/>
              <a:t>intelligence</a:t>
            </a:r>
          </a:p>
          <a:p>
            <a:pPr marL="0" indent="0">
              <a:buNone/>
            </a:pPr>
            <a:r>
              <a:rPr lang="en-US" altLang="en-US" sz="2400" dirty="0"/>
              <a:t>Tests verbal fluency, mathematical reasoning, memory, and spatial visualization ability</a:t>
            </a:r>
          </a:p>
          <a:p>
            <a:pPr marL="0" indent="0">
              <a:buNone/>
            </a:pPr>
            <a:r>
              <a:rPr lang="en-US" altLang="en-US" sz="2400" dirty="0"/>
              <a:t>g value measures a general intelligence factor that represents the inherited portion of IQ</a:t>
            </a:r>
          </a:p>
          <a:p>
            <a:pPr marL="0" indent="0">
              <a:buNone/>
            </a:pPr>
            <a:r>
              <a:rPr lang="en-US" altLang="en-US" sz="2400" dirty="0"/>
              <a:t>Environment has less of an influence on IQ as a person </a:t>
            </a:r>
            <a:r>
              <a:rPr lang="en-US" altLang="en-US" sz="2400" dirty="0" smtClean="0"/>
              <a:t>ages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091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98372"/>
            <a:ext cx="8835736" cy="944628"/>
          </a:xfrm>
        </p:spPr>
        <p:txBody>
          <a:bodyPr/>
          <a:lstStyle/>
          <a:p>
            <a:r>
              <a:rPr lang="en-US" dirty="0"/>
              <a:t>Success and IQ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8001000" cy="83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IQ has been a fairly accurate predictor of success in school and work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" name="Picture 2" descr="IQ scores predict success in school and the workplace. The bell-shaped curve for Intelligence Quotient indicates that most people fall between 85 and 115. 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955" y="2209800"/>
            <a:ext cx="4571045" cy="412959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3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 </a:t>
            </a:r>
            <a:r>
              <a:rPr lang="en-US" altLang="en-US" dirty="0" smtClean="0"/>
              <a:t>Addiction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Compulsively seeking and taking a drug despite knowing its adverse effects</a:t>
            </a:r>
          </a:p>
          <a:p>
            <a:pPr marL="0" indent="0">
              <a:buNone/>
            </a:pPr>
            <a:r>
              <a:rPr lang="en-US" altLang="en-US" sz="2400" dirty="0"/>
              <a:t>Characteristics:</a:t>
            </a:r>
          </a:p>
          <a:p>
            <a:pPr marL="465138" lvl="1" indent="-465138"/>
            <a:r>
              <a:rPr lang="en-US" altLang="en-US" sz="2200" b="1" dirty="0"/>
              <a:t>Tolerance</a:t>
            </a:r>
            <a:r>
              <a:rPr lang="en-US" altLang="en-US" sz="2200" dirty="0"/>
              <a:t>—Need to take more of a drug to achieve the same effect</a:t>
            </a:r>
          </a:p>
          <a:p>
            <a:pPr marL="465138" lvl="1" indent="-465138"/>
            <a:r>
              <a:rPr lang="en-US" altLang="en-US" sz="2200" b="1" dirty="0"/>
              <a:t>Dependence</a:t>
            </a:r>
            <a:r>
              <a:rPr lang="en-US" altLang="en-US" sz="2200" dirty="0"/>
              <a:t>—Onset of withdrawal symptoms with cessation of </a:t>
            </a:r>
            <a:r>
              <a:rPr lang="en-US" altLang="en-US" sz="2200" dirty="0" smtClean="0"/>
              <a:t>drug</a:t>
            </a:r>
          </a:p>
          <a:p>
            <a:pPr marL="0" indent="0">
              <a:buNone/>
            </a:pPr>
            <a:r>
              <a:rPr lang="en-US" altLang="en-US" sz="2400" dirty="0"/>
              <a:t>Heritability is 0.4–0.6</a:t>
            </a:r>
          </a:p>
          <a:p>
            <a:pPr marL="465138" lvl="1" indent="-465138"/>
            <a:r>
              <a:rPr lang="en-US" altLang="en-US" sz="2200" dirty="0"/>
              <a:t>Twin and adoption studies support role of genes in drug addiction.</a:t>
            </a:r>
          </a:p>
          <a:p>
            <a:pPr marL="0" indent="0">
              <a:buNone/>
            </a:pPr>
            <a:r>
              <a:rPr lang="en-US" altLang="en-US" sz="2400" dirty="0"/>
              <a:t>Produces long-lasting changes in the brain</a:t>
            </a:r>
          </a:p>
          <a:p>
            <a:pPr marL="0" indent="0">
              <a:buNone/>
            </a:pPr>
            <a:r>
              <a:rPr lang="en-US" altLang="en-US" sz="2400" dirty="0"/>
              <a:t>Brain changes that contribute to addiction are in the limbic </a:t>
            </a:r>
            <a:r>
              <a:rPr lang="en-US" altLang="en-US" sz="2400" dirty="0" smtClean="0"/>
              <a:t>system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90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80109"/>
            <a:ext cx="8835736" cy="1039091"/>
          </a:xfrm>
        </p:spPr>
        <p:txBody>
          <a:bodyPr/>
          <a:lstStyle/>
          <a:p>
            <a:r>
              <a:rPr lang="en-US" altLang="en-US" dirty="0"/>
              <a:t>Events of </a:t>
            </a:r>
            <a:r>
              <a:rPr lang="en-US" altLang="en-US" dirty="0" smtClean="0"/>
              <a:t>Addiction </a:t>
            </a:r>
            <a:r>
              <a:rPr lang="en-US" altLang="en-US" dirty="0"/>
              <a:t>(</a:t>
            </a:r>
            <a:r>
              <a:rPr lang="en-US" altLang="en-US" dirty="0" smtClean="0"/>
              <a:t>1 of 2)</a:t>
            </a:r>
            <a:endParaRPr lang="en-US" dirty="0"/>
          </a:p>
        </p:txBody>
      </p:sp>
      <p:pic>
        <p:nvPicPr>
          <p:cNvPr id="6" name="Picture 5" descr="Addiction is manifest at several levels; at the molecular level, in neuron-neuron interactions in the brain, and behavioral response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9" y="1600200"/>
            <a:ext cx="8795801" cy="325499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8899" y="5007595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Ryan </a:t>
            </a:r>
            <a:r>
              <a:rPr lang="en-US" sz="1400" dirty="0" err="1" smtClean="0"/>
              <a:t>McVay</a:t>
            </a:r>
            <a:r>
              <a:rPr lang="en-US" sz="1400" dirty="0" smtClean="0"/>
              <a:t>/Getty Images 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921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Events of </a:t>
            </a:r>
            <a:r>
              <a:rPr lang="en-US" altLang="en-US" dirty="0" smtClean="0"/>
              <a:t>Addiction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409700"/>
            <a:ext cx="8153400" cy="48387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Drug</a:t>
            </a:r>
          </a:p>
          <a:p>
            <a:r>
              <a:rPr lang="en-US" sz="2400" dirty="0" smtClean="0"/>
              <a:t>Alcohol</a:t>
            </a:r>
          </a:p>
          <a:p>
            <a:r>
              <a:rPr lang="en-US" sz="2400" dirty="0" smtClean="0"/>
              <a:t>Nicotine</a:t>
            </a:r>
          </a:p>
          <a:p>
            <a:r>
              <a:rPr lang="en-US" sz="2400" dirty="0" smtClean="0"/>
              <a:t>Cocaine</a:t>
            </a:r>
          </a:p>
          <a:p>
            <a:pPr marL="0" indent="0">
              <a:buNone/>
            </a:pPr>
            <a:r>
              <a:rPr lang="en-US" sz="2400" dirty="0" smtClean="0"/>
              <a:t>Changes in expression of genes that control signal transduction; neurotransmitter synthesis; receptor abundance and activity</a:t>
            </a:r>
          </a:p>
          <a:p>
            <a:pPr marL="0" indent="0">
              <a:buNone/>
            </a:pPr>
            <a:r>
              <a:rPr lang="en-US" sz="2400" dirty="0" smtClean="0"/>
              <a:t>Changes in brain circuitry (neuron connections) in limbic system</a:t>
            </a:r>
          </a:p>
          <a:p>
            <a:pPr marL="0" indent="0">
              <a:buNone/>
            </a:pPr>
            <a:r>
              <a:rPr lang="en-US" sz="2400" dirty="0" smtClean="0"/>
              <a:t>Changes in behavior; dependence; tolerance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15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Outcomes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Identify the physical basis of behavioral traits in the brain.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Explain how genes can affect behavior.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Describe how studies on dogs led to discovery of a narcolepsy gene in humans. 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Explain how mutations in the </a:t>
            </a:r>
            <a:r>
              <a:rPr lang="en-US" altLang="en-US" sz="2400" i="1" dirty="0"/>
              <a:t>period 2</a:t>
            </a:r>
            <a:r>
              <a:rPr lang="en-US" altLang="en-US" sz="2400" dirty="0"/>
              <a:t> gene disrupt sleep-wake cycles.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Describe development of intelligence tests.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List causes of intellectual disability</a:t>
            </a:r>
            <a:r>
              <a:rPr lang="en-US" altLang="en-US" sz="2400" dirty="0" smtClean="0"/>
              <a:t>.</a:t>
            </a:r>
          </a:p>
          <a:p>
            <a:pPr marL="688975" indent="-688975">
              <a:buFont typeface="+mj-lt"/>
              <a:buAutoNum type="arabicPeriod"/>
            </a:pPr>
            <a:r>
              <a:rPr lang="en-US" altLang="en-US" sz="2400" dirty="0"/>
              <a:t>State the two identifying characteristics of drug addiction. </a:t>
            </a:r>
          </a:p>
        </p:txBody>
      </p:sp>
    </p:spTree>
    <p:extLst>
      <p:ext uri="{BB962C8B-B14F-4D97-AF65-F5344CB8AC3E}">
        <p14:creationId xmlns:p14="http://schemas.microsoft.com/office/powerpoint/2010/main" val="263269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Proteins Involved in Drug Addiction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Enzymes involved in biosynthetic pathways of neurotransmitters</a:t>
            </a:r>
          </a:p>
          <a:p>
            <a:pPr marL="0" indent="0">
              <a:buNone/>
            </a:pPr>
            <a:r>
              <a:rPr lang="en-US" altLang="en-US" dirty="0"/>
              <a:t>Neurotransmitter-reuptake transporters</a:t>
            </a:r>
          </a:p>
          <a:p>
            <a:pPr marL="0" indent="0">
              <a:buNone/>
            </a:pPr>
            <a:r>
              <a:rPr lang="en-US" altLang="en-US" dirty="0"/>
              <a:t>Cell-surface receptors</a:t>
            </a:r>
          </a:p>
          <a:p>
            <a:pPr marL="0" indent="0">
              <a:buNone/>
            </a:pPr>
            <a:r>
              <a:rPr lang="en-US" altLang="en-US" dirty="0"/>
              <a:t>Members of signal transduction pathways in postsynaptic </a:t>
            </a:r>
            <a:r>
              <a:rPr lang="en-US" altLang="en-US" dirty="0" smtClean="0"/>
              <a:t>neuron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084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Drugs of Abuse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Abused drugs are often derived from plants</a:t>
            </a:r>
          </a:p>
          <a:p>
            <a:pPr marL="457200" lvl="1" indent="-457200"/>
            <a:r>
              <a:rPr lang="en-US" altLang="en-US" dirty="0"/>
              <a:t>Cocaine, opium, and </a:t>
            </a:r>
            <a:r>
              <a:rPr lang="en-US" altLang="en-US" dirty="0" err="1"/>
              <a:t>tetrahydrocannabinol</a:t>
            </a:r>
            <a:r>
              <a:rPr lang="en-US" altLang="en-US" dirty="0"/>
              <a:t> (THC), the main ingredient in marijuana</a:t>
            </a:r>
          </a:p>
          <a:p>
            <a:pPr marL="457200" lvl="1" indent="-457200"/>
            <a:r>
              <a:rPr lang="en-US" altLang="en-US" dirty="0"/>
              <a:t>Chemicals bind receptors in human neurons</a:t>
            </a:r>
          </a:p>
          <a:p>
            <a:pPr marL="0" indent="0">
              <a:buNone/>
            </a:pPr>
            <a:r>
              <a:rPr lang="en-US" altLang="en-US" dirty="0"/>
              <a:t>Endorphins and </a:t>
            </a:r>
            <a:r>
              <a:rPr lang="en-US" altLang="en-US" dirty="0" err="1"/>
              <a:t>enkephalins</a:t>
            </a:r>
            <a:r>
              <a:rPr lang="en-US" altLang="en-US" dirty="0"/>
              <a:t> are the human equivalents of opiates</a:t>
            </a:r>
          </a:p>
          <a:p>
            <a:pPr marL="457200" lvl="1" indent="-457200"/>
            <a:r>
              <a:rPr lang="en-US" altLang="en-US" dirty="0"/>
              <a:t>Relieve </a:t>
            </a:r>
            <a:r>
              <a:rPr lang="en-US" altLang="en-US" dirty="0" smtClean="0"/>
              <a:t>pain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39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Candidate Genes for Drug Addiction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Nicotine binds a receptor that normally binds acetylcholine, causing dopamine release and pleasure</a:t>
            </a:r>
          </a:p>
          <a:p>
            <a:pPr marL="0" indent="0">
              <a:buNone/>
            </a:pPr>
            <a:r>
              <a:rPr lang="en-US" altLang="en-US" dirty="0"/>
              <a:t>Candidate genes for addiction include those that encode the:</a:t>
            </a:r>
          </a:p>
          <a:p>
            <a:pPr marL="457200" lvl="1" indent="-457200"/>
            <a:r>
              <a:rPr lang="en-US" altLang="en-US" dirty="0"/>
              <a:t>Dopamine D(2) receptor</a:t>
            </a:r>
          </a:p>
          <a:p>
            <a:pPr marL="457200" lvl="1" indent="-457200"/>
            <a:r>
              <a:rPr lang="en-US" altLang="en-US" dirty="0"/>
              <a:t>Nicotine receptor parts</a:t>
            </a:r>
          </a:p>
          <a:p>
            <a:pPr marL="457200" lvl="1" indent="-457200"/>
            <a:r>
              <a:rPr lang="en-US" altLang="en-US" dirty="0"/>
              <a:t>Protein neurexin-1</a:t>
            </a:r>
          </a:p>
          <a:p>
            <a:pPr marL="914400" lvl="2" indent="-457200">
              <a:buFont typeface="Arial" pitchFamily="34" charset="0"/>
              <a:buChar char="•"/>
            </a:pPr>
            <a:r>
              <a:rPr lang="en-US" altLang="en-US" dirty="0"/>
              <a:t>Ferries nicotinic receptors to neuron’s </a:t>
            </a:r>
            <a:r>
              <a:rPr lang="en-US" altLang="en-US" dirty="0" smtClean="0"/>
              <a:t>surface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87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Fig. 8.5</a:t>
            </a:r>
          </a:p>
        </p:txBody>
      </p:sp>
      <p:pic>
        <p:nvPicPr>
          <p:cNvPr id="12291" name="Picture 3" descr="\\192.168.9.252\08macdata04\08VOL4\Graphics\Powerpoint\MH_DCM\MH_DCM-TEXTEDIT PROJECTS\LEWIS_12e\Final files\chapt08\ch08_labeled_jpgs\lew00933_0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3863"/>
            <a:ext cx="72644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Mood Disorders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219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Represent the extremes of normal behavior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Types:</a:t>
            </a:r>
          </a:p>
          <a:p>
            <a:pPr marL="457200" lvl="1" indent="-457200"/>
            <a:r>
              <a:rPr lang="en-US" altLang="en-US" b="1" dirty="0"/>
              <a:t>Major depressive disorder—</a:t>
            </a:r>
            <a:r>
              <a:rPr lang="en-US" altLang="en-US" dirty="0"/>
              <a:t>Marked by unexplained lethargy, sadness, and chronic depression</a:t>
            </a:r>
          </a:p>
          <a:p>
            <a:pPr marL="457200" lvl="1" indent="-457200"/>
            <a:r>
              <a:rPr lang="en-US" altLang="en-US" b="1" dirty="0"/>
              <a:t>Bipolar disorder—</a:t>
            </a:r>
            <a:r>
              <a:rPr lang="en-US" altLang="en-US" dirty="0"/>
              <a:t>Marked by depression interspersed with </a:t>
            </a:r>
            <a:r>
              <a:rPr lang="en-US" altLang="en-US" dirty="0" smtClean="0"/>
              <a:t>mania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8334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Depressive </a:t>
            </a:r>
            <a:r>
              <a:rPr lang="en-US" altLang="en-US" dirty="0" smtClean="0"/>
              <a:t>Disorder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1"/>
            <a:ext cx="8153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Affects 6% of the U.S. population</a:t>
            </a:r>
          </a:p>
          <a:p>
            <a:pPr marL="0" indent="0">
              <a:buNone/>
            </a:pPr>
            <a:r>
              <a:rPr lang="en-US" altLang="en-US" sz="2400" dirty="0"/>
              <a:t>Likely cause is a deficiency of the neurotransmitter </a:t>
            </a:r>
            <a:r>
              <a:rPr lang="en-US" altLang="en-US" sz="2400" b="1" dirty="0"/>
              <a:t>serotonin</a:t>
            </a:r>
          </a:p>
          <a:p>
            <a:pPr marL="457200" lvl="1" indent="-457200"/>
            <a:r>
              <a:rPr lang="en-US" altLang="en-US" sz="2200" dirty="0"/>
              <a:t>Affects mood, emotion, appetite, and sleep</a:t>
            </a:r>
          </a:p>
          <a:p>
            <a:pPr marL="0" indent="0">
              <a:buNone/>
            </a:pPr>
            <a:r>
              <a:rPr lang="en-US" altLang="en-US" sz="2400" dirty="0"/>
              <a:t>Many antidepressant drugs are selective serotonin reuptake inhibitors (SSRIs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  <p:pic>
        <p:nvPicPr>
          <p:cNvPr id="5" name="Picture 5" descr="One antidepressant drug is a serotonin reuptake inhibitor, which block the reuptake of serotonin, leaving more of the neurotransmitter in synapses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554" y="3886200"/>
            <a:ext cx="7949846" cy="246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7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Bipolar Disorder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Also called </a:t>
            </a:r>
            <a:r>
              <a:rPr lang="en-US" altLang="en-US" b="1" dirty="0"/>
              <a:t>manic depression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Affects 1% of the population</a:t>
            </a:r>
          </a:p>
          <a:p>
            <a:pPr marL="0" indent="0">
              <a:buNone/>
            </a:pPr>
            <a:r>
              <a:rPr lang="en-US" altLang="en-US" dirty="0"/>
              <a:t>Associated with several chromosome sites</a:t>
            </a:r>
          </a:p>
          <a:p>
            <a:pPr marL="0" indent="0">
              <a:buNone/>
            </a:pPr>
            <a:r>
              <a:rPr lang="en-US" altLang="en-US" dirty="0"/>
              <a:t>Genetic roots are difficult to </a:t>
            </a:r>
            <a:r>
              <a:rPr lang="en-US" altLang="en-US" dirty="0" smtClean="0"/>
              <a:t>isolate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3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Schizophrenia (1 of 5)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28562"/>
            <a:ext cx="8229600" cy="4996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Loss of ability to organize thoughts and perceptions—withdrawal from reality </a:t>
            </a:r>
          </a:p>
          <a:p>
            <a:pPr marL="0" indent="0">
              <a:buNone/>
            </a:pPr>
            <a:r>
              <a:rPr lang="en-US" altLang="en-US" dirty="0"/>
              <a:t>Worldwide—1% affected</a:t>
            </a:r>
          </a:p>
          <a:p>
            <a:pPr marL="0" indent="0">
              <a:buNone/>
            </a:pPr>
            <a:r>
              <a:rPr lang="en-US" altLang="en-US" dirty="0"/>
              <a:t>Typically early adult onset</a:t>
            </a:r>
          </a:p>
          <a:p>
            <a:pPr marL="0" indent="0">
              <a:buNone/>
            </a:pPr>
            <a:r>
              <a:rPr lang="en-US" altLang="en-US" dirty="0"/>
              <a:t>Progression</a:t>
            </a:r>
          </a:p>
          <a:p>
            <a:pPr marL="457200" lvl="1" indent="-457200">
              <a:tabLst>
                <a:tab pos="396875" algn="l"/>
              </a:tabLst>
            </a:pPr>
            <a:r>
              <a:rPr lang="en-US" altLang="en-US" dirty="0"/>
              <a:t>Difficulty in paying attention, memory and learning difficulties, psychosis (delusions and </a:t>
            </a:r>
            <a:r>
              <a:rPr lang="en-US" altLang="en-US" dirty="0" smtClean="0"/>
              <a:t>hallucinations)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15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22171"/>
            <a:ext cx="8835736" cy="1072173"/>
          </a:xfrm>
        </p:spPr>
        <p:txBody>
          <a:bodyPr/>
          <a:lstStyle/>
          <a:p>
            <a:r>
              <a:rPr lang="en-US" altLang="en-US" dirty="0"/>
              <a:t>Schizophrenia (</a:t>
            </a:r>
            <a:r>
              <a:rPr lang="en-US" altLang="en-US" dirty="0" smtClean="0"/>
              <a:t>2 of 5)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Disjointed drawings by schizophrenic patients display the characteristic fragmentation of the mind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2" name="Picture 1" descr="People with schizophrenia communicate the disarray of their thoughts in characteristically disjointed drawing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56" y="2615655"/>
            <a:ext cx="4513689" cy="3556545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Robert Gilliam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8623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Schizophrenia (</a:t>
            </a:r>
            <a:r>
              <a:rPr lang="en-US" altLang="en-US" dirty="0" smtClean="0"/>
              <a:t>3 of 5)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129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Heritability of 0.8 and empiric risk values indicate a strong genetic component for schizophrenia</a:t>
            </a:r>
            <a:r>
              <a:rPr lang="en-US" altLang="en-US" sz="2400" dirty="0" smtClean="0"/>
              <a:t>.</a:t>
            </a:r>
          </a:p>
          <a:p>
            <a:pPr marL="0" indent="0">
              <a:buNone/>
            </a:pPr>
            <a:r>
              <a:rPr lang="en-US" altLang="en-US" sz="2400" dirty="0" smtClean="0"/>
              <a:t>Table 8.2 Empiric Risks for Schizophrenia </a:t>
            </a:r>
            <a:endParaRPr lang="en-US" alt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31934"/>
              </p:ext>
            </p:extLst>
          </p:nvPr>
        </p:nvGraphicFramePr>
        <p:xfrm>
          <a:off x="2667000" y="2651760"/>
          <a:ext cx="37338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2345"/>
                <a:gridCol w="1131455"/>
              </a:tblGrid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Relationship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Risk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MZ twin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DZ twin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Child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Sibling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Parent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Half sibling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Grandchild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Niece/nephew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Aunt/uncle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First cousin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population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1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Outcomes (</a:t>
            </a:r>
            <a:r>
              <a:rPr lang="en-US" altLang="en-US" dirty="0" smtClean="0"/>
              <a:t>2 of 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688975" indent="-688975">
              <a:buFont typeface="+mj-lt"/>
              <a:buAutoNum type="arabicPeriod" startAt="8"/>
            </a:pPr>
            <a:r>
              <a:rPr lang="en-US" altLang="en-US" sz="2400" dirty="0" smtClean="0"/>
              <a:t>Discuss </a:t>
            </a:r>
            <a:r>
              <a:rPr lang="en-US" altLang="en-US" sz="2400" dirty="0"/>
              <a:t>genetic and neurological evidence that drug addiction is a biological phenomenon. </a:t>
            </a:r>
          </a:p>
          <a:p>
            <a:pPr marL="688975" indent="-688975">
              <a:buFont typeface="+mj-lt"/>
              <a:buAutoNum type="arabicPeriod" startAt="8"/>
            </a:pPr>
            <a:r>
              <a:rPr lang="en-US" altLang="en-US" sz="2400" dirty="0"/>
              <a:t>Explain how people can be addicted to drugs that are derived from plants. </a:t>
            </a:r>
          </a:p>
          <a:p>
            <a:pPr marL="688975" indent="-688975">
              <a:buFont typeface="+mj-lt"/>
              <a:buAutoNum type="arabicPeriod" startAt="8"/>
            </a:pPr>
            <a:r>
              <a:rPr lang="en-US" altLang="en-US" sz="2400" dirty="0"/>
              <a:t>Describe two types of receptors that are implicated in drug addiction</a:t>
            </a:r>
            <a:r>
              <a:rPr lang="en-US" altLang="en-US" sz="2400" dirty="0" smtClean="0"/>
              <a:t>.</a:t>
            </a:r>
          </a:p>
          <a:p>
            <a:pPr marL="688975" indent="-688975">
              <a:buFont typeface="+mj-lt"/>
              <a:buAutoNum type="arabicPeriod" startAt="8"/>
            </a:pPr>
            <a:r>
              <a:rPr lang="en-US" altLang="en-US" sz="2400" dirty="0"/>
              <a:t>Explain how genes control neurotransmitter abnormalities that lie behind major depressive disorder. </a:t>
            </a:r>
          </a:p>
          <a:p>
            <a:pPr marL="688975" indent="-688975">
              <a:buFont typeface="+mj-lt"/>
              <a:buAutoNum type="arabicPeriod" startAt="8"/>
            </a:pPr>
            <a:r>
              <a:rPr lang="en-US" altLang="en-US" sz="2400" dirty="0"/>
              <a:t>Explain how the genetics of bipolar disorder is complex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8420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Schizophrenia (</a:t>
            </a:r>
            <a:r>
              <a:rPr lang="en-US" altLang="en-US" dirty="0" smtClean="0"/>
              <a:t>4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52550"/>
            <a:ext cx="8153400" cy="49720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/>
              <a:t>Dozens of genes may interact with environmental influences to cause this disease.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Environmental influences include birth complications, fetal oxygen deprivation, </a:t>
            </a:r>
            <a:r>
              <a:rPr lang="en-US" sz="2400" dirty="0" err="1"/>
              <a:t>herpesvirus</a:t>
            </a:r>
            <a:r>
              <a:rPr lang="en-US" sz="2400" dirty="0"/>
              <a:t> infection at birth, and traumatic brain injury or malnutrition in the mother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Infections during pregnancy is a well-studied environmental factor causing schizophrenia.</a:t>
            </a:r>
          </a:p>
          <a:p>
            <a:pPr marL="0" indent="0">
              <a:buNone/>
            </a:pPr>
            <a:r>
              <a:rPr lang="en-US" sz="2400" dirty="0"/>
              <a:t>It is not the infection that sets the stage for later schizophrenia, but the maternal response to it. </a:t>
            </a:r>
          </a:p>
          <a:p>
            <a:pPr marL="0" indent="0">
              <a:buNone/>
            </a:pPr>
            <a:r>
              <a:rPr lang="en-US" sz="2400" dirty="0"/>
              <a:t>High levels of the cytokine interleukin-8 are associated with a child developing schizophrenia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18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Schizophrenia </a:t>
            </a:r>
            <a:r>
              <a:rPr lang="en-US" altLang="en-US" dirty="0" smtClean="0"/>
              <a:t>(5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An important new gene finding associated with schizophrenia are the </a:t>
            </a:r>
            <a:r>
              <a:rPr lang="en-US" altLang="en-US" i="1" dirty="0"/>
              <a:t>C4</a:t>
            </a:r>
            <a:r>
              <a:rPr lang="en-US" altLang="en-US" dirty="0"/>
              <a:t> genes associated with the compliment system.</a:t>
            </a:r>
          </a:p>
          <a:p>
            <a:pPr marL="0" indent="0">
              <a:buNone/>
            </a:pPr>
            <a:r>
              <a:rPr lang="en-US" altLang="en-US" dirty="0"/>
              <a:t>Certain variants of the </a:t>
            </a:r>
            <a:r>
              <a:rPr lang="en-US" altLang="en-US" i="1" dirty="0"/>
              <a:t>C4A</a:t>
            </a:r>
            <a:r>
              <a:rPr lang="en-US" altLang="en-US" dirty="0"/>
              <a:t> genes are much more common among individuals with schizophrenia.</a:t>
            </a:r>
          </a:p>
          <a:p>
            <a:pPr marL="0" indent="0">
              <a:buNone/>
            </a:pPr>
            <a:r>
              <a:rPr lang="en-US" altLang="en-US" dirty="0"/>
              <a:t>The </a:t>
            </a:r>
            <a:r>
              <a:rPr lang="en-US" altLang="en-US" i="1" dirty="0"/>
              <a:t>C4A</a:t>
            </a:r>
            <a:r>
              <a:rPr lang="en-US" altLang="en-US" dirty="0"/>
              <a:t> variant gene causes too much pruning of synaptic connections in the brain.</a:t>
            </a:r>
          </a:p>
          <a:p>
            <a:pPr marL="0" indent="0">
              <a:buNone/>
            </a:pPr>
            <a:r>
              <a:rPr lang="en-US" altLang="en-US" dirty="0"/>
              <a:t>Microglial cells bind to </a:t>
            </a:r>
            <a:r>
              <a:rPr lang="en-US" altLang="en-US" i="1" dirty="0"/>
              <a:t>C4A</a:t>
            </a:r>
            <a:r>
              <a:rPr lang="en-US" altLang="en-US" dirty="0"/>
              <a:t> protein tags to perform the pruning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9815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Synaptic </a:t>
            </a:r>
            <a:r>
              <a:rPr lang="en-US" altLang="en-US" dirty="0" smtClean="0"/>
              <a:t>Pruning (1 of 2) </a:t>
            </a:r>
            <a:endParaRPr lang="en-US" dirty="0"/>
          </a:p>
        </p:txBody>
      </p:sp>
      <p:pic>
        <p:nvPicPr>
          <p:cNvPr id="4" name="Picture 2" descr="During late adolescence and in the early twenties, in all human brains, the dense bushes of dendrites are trimmed as part of normal development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93" y="1676400"/>
            <a:ext cx="8172814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923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Synaptic Pruning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pic>
        <p:nvPicPr>
          <p:cNvPr id="4" name="Picture 2" descr="Schizophrenia may result from overactive synaptic pruning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311" y="1295400"/>
            <a:ext cx="554337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975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Autism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1435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Spectrum of disorders: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Characterized by loss of language, communication, and social skills beginning in early childhood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Seizures and mental retardation may occur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Affects 3–6 children out of every 1000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Strikes four times as many boys as girls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Although 70 percent of people with autism have intellectual disability, others may be very </a:t>
            </a:r>
            <a:r>
              <a:rPr lang="en-US" altLang="en-US" dirty="0" smtClean="0"/>
              <a:t>intelligent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032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Autism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More than 30 genes so far have been associated with autism.</a:t>
            </a:r>
          </a:p>
          <a:p>
            <a:pPr marL="0" indent="0">
              <a:buNone/>
            </a:pPr>
            <a:r>
              <a:rPr lang="en-US" altLang="en-US" dirty="0"/>
              <a:t>Two genes in particular may finally explain how autism develops.</a:t>
            </a:r>
          </a:p>
          <a:p>
            <a:pPr marL="465138" lvl="1" indent="-465138"/>
            <a:r>
              <a:rPr lang="en-US" altLang="en-US" dirty="0"/>
              <a:t>Encode the cell adhesion proteins neurexins and neuroligins</a:t>
            </a:r>
          </a:p>
          <a:p>
            <a:pPr marL="465138" lvl="1" indent="-465138"/>
            <a:r>
              <a:rPr lang="en-US" altLang="en-US" dirty="0"/>
              <a:t>Proteins strengthen synaptic connections in neurons associated with learning and memory</a:t>
            </a:r>
          </a:p>
          <a:p>
            <a:pPr marL="57150" indent="0">
              <a:buNone/>
            </a:pPr>
            <a:r>
              <a:rPr lang="en-US" altLang="en-US" dirty="0"/>
              <a:t>In about 15 percent of people with autism, the condition is part of a syndrome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12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8.3 Famous </a:t>
            </a:r>
            <a:r>
              <a:rPr lang="en-US" dirty="0"/>
              <a:t>People Who Had Autistic Behaviors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06475"/>
              </p:ext>
            </p:extLst>
          </p:nvPr>
        </p:nvGraphicFramePr>
        <p:xfrm>
          <a:off x="609600" y="1615440"/>
          <a:ext cx="7924800" cy="454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478"/>
                <a:gridCol w="5771322"/>
              </a:tblGrid>
              <a:tr h="3748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Characteristics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201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Albert Einstein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 not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like to be touched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Difficulty learning in school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Awkward in social situations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201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Charles Darwin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Preferred letter writing to face-to-face interactions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Fixated on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certain objects and topics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1928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Emily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Dickinson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Heightened sense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smell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Preferred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white clothing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Reclusive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Fascinated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with flowers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201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Michelangelo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Limited interests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but obsessed with work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Poor communication and social skills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Relied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on rigid routines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54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Autism</a:t>
            </a:r>
            <a:endParaRPr lang="en-US" dirty="0"/>
          </a:p>
        </p:txBody>
      </p:sp>
      <p:pic>
        <p:nvPicPr>
          <p:cNvPr id="4" name="Picture 2" descr="In some cases of autism, neurexins and neuroligins cannot interact strongly enough at synapses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817" y="1295399"/>
            <a:ext cx="8672779" cy="51037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3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Syndromes That Include Autism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19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8.4 Genetic Syndromes That Include Autism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61837"/>
              </p:ext>
            </p:extLst>
          </p:nvPr>
        </p:nvGraphicFramePr>
        <p:xfrm>
          <a:off x="533400" y="2103120"/>
          <a:ext cx="8153400" cy="3842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103630"/>
                <a:gridCol w="4916170"/>
              </a:tblGrid>
              <a:tr h="3651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Syndrome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Phenotype (in addition to autism)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511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Joubert syndrome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INPP5E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Missing brain structure (“molar tooth sign”),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abnormal breathing, abnormal eye movement, cognitive impairment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442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Phenylketonuria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PAH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intellectual disability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if remedial diet is not followed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07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PTEN macrocephaly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syndrome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PTEN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Large head, cancer predisposition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07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Smith-</a:t>
                      </a:r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Lemli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Opitz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DHCR7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Intellectual disability,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self-injury, poor temperature regulation, disturbed sleep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07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Timothy syndrome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CACNA1C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Webbed fingers and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toes, heart defects, unusual  facial features, developmental delay 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51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Tuberous sclerosis 1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TSC 1</a:t>
                      </a:r>
                      <a:endParaRPr lang="en-US" sz="14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Seizures,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tumors, skin lesions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53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05800" cy="5105400"/>
          </a:xfrm>
        </p:spPr>
        <p:txBody>
          <a:bodyPr/>
          <a:lstStyle/>
          <a:p>
            <a:pPr marL="688975" indent="-688975">
              <a:buFont typeface="+mj-lt"/>
              <a:buAutoNum type="arabicPeriod" startAt="13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how schizophrenia differs from the mood </a:t>
            </a:r>
            <a:r>
              <a:rPr lang="en-US" altLang="en-US" sz="2400" dirty="0" smtClean="0"/>
              <a:t>disorders.</a:t>
            </a:r>
          </a:p>
          <a:p>
            <a:pPr marL="688975" indent="-688975">
              <a:buFont typeface="+mj-lt"/>
              <a:buAutoNum type="arabicPeriod" startAt="13"/>
            </a:pPr>
            <a:r>
              <a:rPr lang="en-US" sz="2400" dirty="0" smtClean="0"/>
              <a:t>Discuss </a:t>
            </a:r>
            <a:r>
              <a:rPr lang="en-US" sz="2400" dirty="0"/>
              <a:t>how synaptic pruning can unite </a:t>
            </a:r>
            <a:r>
              <a:rPr lang="en-US" sz="2400" dirty="0" smtClean="0"/>
              <a:t>environmental </a:t>
            </a:r>
            <a:r>
              <a:rPr lang="en-US" sz="2400" dirty="0"/>
              <a:t>and genetic contributions to  elevating the risk of </a:t>
            </a:r>
            <a:r>
              <a:rPr lang="en-US" sz="2400" dirty="0" smtClean="0"/>
              <a:t>developing schizophrenia.</a:t>
            </a:r>
          </a:p>
          <a:p>
            <a:pPr marL="688975" indent="-688975">
              <a:buFont typeface="+mj-lt"/>
              <a:buAutoNum type="arabicPeriod" startAt="13"/>
            </a:pPr>
            <a:r>
              <a:rPr lang="en-US" sz="2400" dirty="0" smtClean="0"/>
              <a:t>List </a:t>
            </a:r>
            <a:r>
              <a:rPr lang="en-US" sz="2400" dirty="0"/>
              <a:t>factors that increase the risk of </a:t>
            </a:r>
            <a:r>
              <a:rPr lang="en-US" sz="2400" dirty="0" smtClean="0"/>
              <a:t>developing autism.</a:t>
            </a:r>
          </a:p>
          <a:p>
            <a:pPr marL="688975" indent="-688975">
              <a:buFont typeface="+mj-lt"/>
              <a:buAutoNum type="arabicPeriod" startAt="13"/>
            </a:pPr>
            <a:r>
              <a:rPr lang="en-US" sz="2400" dirty="0" smtClean="0"/>
              <a:t>Explain </a:t>
            </a:r>
            <a:r>
              <a:rPr lang="en-US" sz="2400" dirty="0"/>
              <a:t>three ways to use </a:t>
            </a:r>
            <a:r>
              <a:rPr lang="en-US" sz="2400" dirty="0" err="1"/>
              <a:t>exome</a:t>
            </a:r>
            <a:r>
              <a:rPr lang="en-US" sz="2400" dirty="0"/>
              <a:t> or genome sequence data to discover genes that contribute to autism. </a:t>
            </a:r>
            <a:endParaRPr lang="en-US" sz="2400" dirty="0" smtClean="0"/>
          </a:p>
          <a:p>
            <a:pPr marL="688975" indent="-688975">
              <a:buFont typeface="+mj-lt"/>
              <a:buAutoNum type="arabicPeriod" startAt="13"/>
            </a:pPr>
            <a:r>
              <a:rPr lang="en-US" sz="2400" dirty="0" smtClean="0"/>
              <a:t>Discuss </a:t>
            </a:r>
            <a:r>
              <a:rPr lang="en-US" sz="2400" dirty="0"/>
              <a:t>the role of neurexins and neuroligins in causing some cases of autism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29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/>
          <a:lstStyle/>
          <a:p>
            <a:r>
              <a:rPr lang="en-US" altLang="en-US" dirty="0"/>
              <a:t>Behavior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Complex continuum of emotions, moods, intelligence, and personality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Occurs in response to environmental factors, but how we respond has genetic underpinnings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b="1" dirty="0"/>
              <a:t>Behavioral genetics</a:t>
            </a:r>
            <a:r>
              <a:rPr lang="en-US" altLang="en-US" dirty="0"/>
              <a:t> considers nervous system function and variation</a:t>
            </a:r>
          </a:p>
          <a:p>
            <a:pPr marL="465138" lvl="1" indent="-465138"/>
            <a:r>
              <a:rPr lang="en-US" altLang="en-US" dirty="0"/>
              <a:t>Including mood and </a:t>
            </a:r>
            <a:r>
              <a:rPr lang="en-US" altLang="en-US" dirty="0" smtClean="0"/>
              <a:t>mind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9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1143000"/>
          </a:xfrm>
        </p:spPr>
        <p:txBody>
          <a:bodyPr/>
          <a:lstStyle/>
          <a:p>
            <a:pPr algn="ctr"/>
            <a:r>
              <a:rPr lang="en-US" dirty="0" smtClean="0"/>
              <a:t>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295400"/>
            <a:ext cx="9067800" cy="4267200"/>
          </a:xfrm>
        </p:spPr>
        <p:txBody>
          <a:bodyPr/>
          <a:lstStyle/>
          <a:p>
            <a:r>
              <a:rPr lang="en-US" sz="2000" dirty="0" smtClean="0"/>
              <a:t>Reaction to traumatic physical harm or perceived threat of harm</a:t>
            </a:r>
          </a:p>
          <a:p>
            <a:r>
              <a:rPr lang="en-US" sz="2000" dirty="0" smtClean="0"/>
              <a:t>Causes anxiety flashbacks and avoidance of memories of event</a:t>
            </a:r>
          </a:p>
          <a:p>
            <a:r>
              <a:rPr lang="en-US" sz="2000" dirty="0" smtClean="0"/>
              <a:t>Inappropriate activation of stress hormones. Combat, </a:t>
            </a:r>
            <a:r>
              <a:rPr lang="en-US" sz="2000" dirty="0" err="1" smtClean="0"/>
              <a:t>diseasters</a:t>
            </a:r>
            <a:r>
              <a:rPr lang="en-US" sz="2000" dirty="0" smtClean="0"/>
              <a:t>, crimes and disturbing events.</a:t>
            </a:r>
          </a:p>
          <a:p>
            <a:r>
              <a:rPr lang="en-US" sz="2000" dirty="0" smtClean="0"/>
              <a:t>Developed PTSD were abused children who had the gene </a:t>
            </a:r>
            <a:r>
              <a:rPr lang="en-US" sz="2000" u="sng" dirty="0" smtClean="0"/>
              <a:t>FKBP5 </a:t>
            </a:r>
          </a:p>
          <a:p>
            <a:r>
              <a:rPr lang="en-US" sz="2000" dirty="0" smtClean="0"/>
              <a:t>In abused, methyl groups on the gene were absent</a:t>
            </a:r>
          </a:p>
          <a:p>
            <a:r>
              <a:rPr lang="en-US" sz="2000" dirty="0" smtClean="0"/>
              <a:t>With decreased methylation, stress hormones (glucocorticoids) malfunctioned</a:t>
            </a:r>
          </a:p>
          <a:p>
            <a:r>
              <a:rPr lang="en-US" sz="2000" dirty="0" smtClean="0"/>
              <a:t>The body was unable to react and adapt to stress</a:t>
            </a:r>
          </a:p>
          <a:p>
            <a:r>
              <a:rPr lang="en-US" sz="2000" dirty="0" smtClean="0"/>
              <a:t>Epigenetic change occurred in white blood cells as well as neural progenitor cells</a:t>
            </a:r>
          </a:p>
          <a:p>
            <a:r>
              <a:rPr lang="en-US" sz="2000" dirty="0" smtClean="0"/>
              <a:t>When it happened early in development it lasts a lifetime and may be passed on to the next generation.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68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Neurotransmission</a:t>
            </a:r>
            <a:endParaRPr lang="en-US" dirty="0"/>
          </a:p>
        </p:txBody>
      </p:sp>
      <p:pic>
        <p:nvPicPr>
          <p:cNvPr id="4" name="Content Placeholder 3" descr="Many genes that affect behavior produce proteins that affect neurotransmission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066800"/>
            <a:ext cx="5443476" cy="535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3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Behavioral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Uses empirical risk, twin studies, and adoption studies</a:t>
            </a:r>
          </a:p>
          <a:p>
            <a:pPr marL="0" indent="0">
              <a:buNone/>
            </a:pPr>
            <a:r>
              <a:rPr lang="en-US" altLang="en-US" dirty="0"/>
              <a:t>Association studies with SNPs and analysis of specific mutations that are present </a:t>
            </a:r>
            <a:r>
              <a:rPr lang="en-US" altLang="en-US" dirty="0" smtClean="0"/>
              <a:t>in individuals </a:t>
            </a:r>
            <a:r>
              <a:rPr lang="en-US" altLang="en-US" dirty="0"/>
              <a:t>with the behavior</a:t>
            </a:r>
          </a:p>
          <a:p>
            <a:pPr marL="0" indent="0">
              <a:buNone/>
            </a:pPr>
            <a:r>
              <a:rPr lang="en-US" altLang="en-US" dirty="0"/>
              <a:t>Genetic studies of behavioral disorders are challenging traditional psychiatric classification</a:t>
            </a:r>
          </a:p>
          <a:p>
            <a:pPr marL="457200" lvl="1" indent="-457200"/>
            <a:r>
              <a:rPr lang="en-US" altLang="en-US" dirty="0"/>
              <a:t>Disorders may lie on a continuum with many genes having </a:t>
            </a:r>
            <a:r>
              <a:rPr lang="en-US" altLang="en-US" dirty="0" smtClean="0"/>
              <a:t>input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40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Autofit/>
          </a:bodyPr>
          <a:lstStyle/>
          <a:p>
            <a:r>
              <a:rPr lang="en-US" dirty="0"/>
              <a:t>Prevalence of Behavioral Disorders in the U.S. </a:t>
            </a:r>
            <a:r>
              <a:rPr lang="en-US" dirty="0" smtClean="0"/>
              <a:t>Population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Table 8.1 12-Month Prevalence of Some Behavioral Disorders in the U.S. Adult Population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02241"/>
              </p:ext>
            </p:extLst>
          </p:nvPr>
        </p:nvGraphicFramePr>
        <p:xfrm>
          <a:off x="914400" y="2286000"/>
          <a:ext cx="7239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8380"/>
                <a:gridCol w="2840620"/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Condition 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Prevalence (%)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Anxiety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phobia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6.8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Posttraumatic  stress disorder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3.5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Generalized anxiety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Obsessive compulsive disorder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Panic disorder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2.7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Autism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spectrum disorders (children)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Eatin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 disorders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Anorexia nervosa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female 0.9, male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0.3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Binge eating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6550">
                <a:tc>
                  <a:txBody>
                    <a:bodyPr/>
                    <a:lstStyle/>
                    <a:p>
                      <a:pPr marL="338138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Bulimia nervosa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0.3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16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1770</Words>
  <Application>Microsoft Office PowerPoint</Application>
  <PresentationFormat>On-screen Show (4:3)</PresentationFormat>
  <Paragraphs>273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Human Genetics Concepts and Applications</vt:lpstr>
      <vt:lpstr>Learning Outcomes (1 of 3)</vt:lpstr>
      <vt:lpstr>Learning Outcomes (2 of 3)</vt:lpstr>
      <vt:lpstr>Learning Outcomes (3 of 3)</vt:lpstr>
      <vt:lpstr>Behavior</vt:lpstr>
      <vt:lpstr>PTSD</vt:lpstr>
      <vt:lpstr>Neurotransmission</vt:lpstr>
      <vt:lpstr>Behavioral Genetics</vt:lpstr>
      <vt:lpstr>Prevalence of Behavioral Disorders in the U.S. Population (1 of 2)</vt:lpstr>
      <vt:lpstr>Prevalence of Behavioral Disorders in the U.S. Population (2 of 2)</vt:lpstr>
      <vt:lpstr>Sleep</vt:lpstr>
      <vt:lpstr>Narcolepsy with Cataplexy</vt:lpstr>
      <vt:lpstr>Familial Advanced Sleep Phase Syndrome </vt:lpstr>
      <vt:lpstr>Intelligence</vt:lpstr>
      <vt:lpstr>IQ Test</vt:lpstr>
      <vt:lpstr>Success and IQ</vt:lpstr>
      <vt:lpstr>Drug Addiction</vt:lpstr>
      <vt:lpstr>Events of Addiction (1 of 2)</vt:lpstr>
      <vt:lpstr>Events of Addiction (2 of 2)</vt:lpstr>
      <vt:lpstr>Proteins Involved in Drug Addiction</vt:lpstr>
      <vt:lpstr>Drugs of Abuse</vt:lpstr>
      <vt:lpstr>Candidate Genes for Drug Addiction</vt:lpstr>
      <vt:lpstr>Fig. 8.5</vt:lpstr>
      <vt:lpstr>Mood Disorders</vt:lpstr>
      <vt:lpstr>Major Depressive Disorder</vt:lpstr>
      <vt:lpstr>Bipolar Disorder</vt:lpstr>
      <vt:lpstr>Schizophrenia (1 of 5)</vt:lpstr>
      <vt:lpstr>Schizophrenia (2 of 5)</vt:lpstr>
      <vt:lpstr>Schizophrenia (3 of 5)</vt:lpstr>
      <vt:lpstr>Schizophrenia (4 of 5)</vt:lpstr>
      <vt:lpstr>Schizophrenia (5 of 5)</vt:lpstr>
      <vt:lpstr>Synaptic Pruning (1 of 2) </vt:lpstr>
      <vt:lpstr>Synaptic Pruning (2 of 2)</vt:lpstr>
      <vt:lpstr>Autism (1 of 2)</vt:lpstr>
      <vt:lpstr>Autism (2 of 2)</vt:lpstr>
      <vt:lpstr>Table 8.3 Famous People Who Had Autistic Behaviors</vt:lpstr>
      <vt:lpstr>Understanding Autism</vt:lpstr>
      <vt:lpstr>Syndromes That Include Autism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Genetics of Behavior</dc:title>
  <dc:creator>Lewis</dc:creator>
  <cp:keywords/>
  <cp:lastModifiedBy>Administrator</cp:lastModifiedBy>
  <cp:revision>239</cp:revision>
  <dcterms:created xsi:type="dcterms:W3CDTF">2017-03-16T02:07:36Z</dcterms:created>
  <dcterms:modified xsi:type="dcterms:W3CDTF">2018-02-26T14:38:18Z</dcterms:modified>
  <cp:category/>
</cp:coreProperties>
</file>