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5" r:id="rId2"/>
    <p:sldId id="266" r:id="rId3"/>
    <p:sldId id="267" r:id="rId4"/>
    <p:sldId id="268" r:id="rId5"/>
    <p:sldId id="269" r:id="rId6"/>
    <p:sldId id="270" r:id="rId7"/>
    <p:sldId id="312" r:id="rId8"/>
    <p:sldId id="313" r:id="rId9"/>
    <p:sldId id="31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31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2" r:id="rId42"/>
    <p:sldId id="301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26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F2A"/>
    <a:srgbClr val="FFFFFF"/>
    <a:srgbClr val="2B4298"/>
    <a:srgbClr val="77315D"/>
    <a:srgbClr val="2C2974"/>
    <a:srgbClr val="562926"/>
    <a:srgbClr val="48413B"/>
    <a:srgbClr val="575336"/>
    <a:srgbClr val="82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5" autoAdjust="0"/>
    <p:restoredTop sz="94533" autoAdjust="0"/>
  </p:normalViewPr>
  <p:slideViewPr>
    <p:cSldViewPr>
      <p:cViewPr varScale="1">
        <p:scale>
          <a:sx n="112" d="100"/>
          <a:sy n="112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2320-037C-4700-9583-261E3DAC13A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A74B-20AC-4247-A511-D429F69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1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57199" y="3962400"/>
            <a:ext cx="8229599" cy="990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0" y="6389224"/>
            <a:ext cx="8305800" cy="4687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© McGraw-Hill Education. All rights reserved. Authorized only for instructor use in the classroom. No reproduction or further distribution permitted without the prior written consent of McGraw-Hill Education.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</a:t>
            </a:r>
            <a:fld id="{6F94BB01-2447-4377-8194-F82F4D072C18}" type="slidenum">
              <a:rPr lang="en-US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685800"/>
          </a:xfrm>
        </p:spPr>
        <p:txBody>
          <a:bodyPr/>
          <a:lstStyle>
            <a:lvl1pPr algn="l"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0" y="990600"/>
            <a:ext cx="9067800" cy="457200"/>
          </a:xfrm>
        </p:spPr>
        <p:txBody>
          <a:bodyPr/>
          <a:lstStyle>
            <a:lvl1pPr>
              <a:defRPr>
                <a:solidFill>
                  <a:srgbClr val="6E3F2A"/>
                </a:solidFill>
              </a:defRPr>
            </a:lvl1pPr>
            <a:lvl2pPr>
              <a:defRPr>
                <a:solidFill>
                  <a:srgbClr val="6E3F2A"/>
                </a:solidFill>
              </a:defRPr>
            </a:lvl2pPr>
            <a:lvl3pPr>
              <a:defRPr>
                <a:solidFill>
                  <a:srgbClr val="6E3F2A"/>
                </a:solidFill>
              </a:defRPr>
            </a:lvl3pPr>
            <a:lvl4pPr>
              <a:defRPr>
                <a:solidFill>
                  <a:srgbClr val="6E3F2A"/>
                </a:solidFill>
              </a:defRPr>
            </a:lvl4pPr>
            <a:lvl5pPr>
              <a:defRPr>
                <a:solidFill>
                  <a:srgbClr val="6E3F2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419600" cy="3657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400">
                <a:solidFill>
                  <a:srgbClr val="6E3F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6509312"/>
            <a:ext cx="7315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1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E3F2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77315D"/>
              </a:buClr>
              <a:buFont typeface="Calibri" pitchFamily="34" charset="0"/>
            </a:pPr>
            <a:r>
              <a:rPr lang="en-US" sz="4000" dirty="0" smtClean="0">
                <a:ea typeface="ＭＳ Ｐゴシック" charset="-128"/>
              </a:rPr>
              <a:t>Human Genetics</a:t>
            </a:r>
            <a:br>
              <a:rPr lang="en-US" sz="4000" dirty="0" smtClean="0">
                <a:ea typeface="ＭＳ Ｐゴシック" charset="-128"/>
              </a:rPr>
            </a:br>
            <a:r>
              <a:rPr lang="en-US" sz="3200" dirty="0" smtClean="0">
                <a:ea typeface="ＭＳ Ｐゴシック" charset="-128"/>
              </a:rPr>
              <a:t>Concepts and Applications</a:t>
            </a:r>
            <a:endParaRPr lang="en-US" sz="3200" dirty="0">
              <a:ea typeface="ＭＳ Ｐゴシック" charset="-128"/>
            </a:endParaRPr>
          </a:p>
        </p:txBody>
      </p:sp>
      <p:pic>
        <p:nvPicPr>
          <p:cNvPr id="13" name="Picture 1" descr="Mc Graw Hill Education Logo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282" y="152400"/>
            <a:ext cx="486318" cy="4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sz="quarter" idx="12"/>
          </p:nvPr>
        </p:nvSpPr>
        <p:spPr>
          <a:xfrm>
            <a:off x="155713" y="1371600"/>
            <a:ext cx="8835887" cy="457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/>
              <a:t>Twelfth Edition</a:t>
            </a:r>
            <a:endParaRPr lang="en-US" dirty="0"/>
          </a:p>
        </p:txBody>
      </p:sp>
      <p:pic>
        <p:nvPicPr>
          <p:cNvPr id="9" name="Picture 4" descr="Book cov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28800"/>
            <a:ext cx="3613085" cy="44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55296" y="2286064"/>
            <a:ext cx="4661890" cy="3505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altLang="en-US" sz="4000" b="1" dirty="0"/>
              <a:t>Chapter 5</a:t>
            </a:r>
          </a:p>
          <a:p>
            <a:pPr marL="0" indent="0">
              <a:buNone/>
            </a:pPr>
            <a:r>
              <a:rPr lang="en-IN" altLang="en-US" sz="3600" dirty="0"/>
              <a:t>Beyond Mendel’s Laws</a:t>
            </a:r>
            <a:endParaRPr lang="en-US" sz="36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94" y="6355048"/>
            <a:ext cx="8305800" cy="50295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" dirty="0"/>
              <a:t>© McGraw-Hill Education. All rights reserved. Authorized only for instructor use in the classroom. No reproduction or further distribution permitted </a:t>
            </a:r>
            <a:r>
              <a:rPr lang="en-US" sz="1200" dirty="0" smtClean="0"/>
              <a:t>without </a:t>
            </a:r>
            <a:r>
              <a:rPr lang="en-US" sz="1200" dirty="0"/>
              <a:t>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4132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Alleles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Individual carries two alleles for each autosomal gene.</a:t>
            </a:r>
          </a:p>
          <a:p>
            <a:pPr marL="0" indent="0">
              <a:buNone/>
            </a:pPr>
            <a:r>
              <a:rPr lang="en-US" altLang="en-US" dirty="0"/>
              <a:t>Gene can have multiple alleles because its sequence can deviate in many ways.</a:t>
            </a:r>
          </a:p>
          <a:p>
            <a:pPr marL="0" indent="0">
              <a:buNone/>
            </a:pPr>
            <a:r>
              <a:rPr lang="en-US" altLang="en-US" dirty="0"/>
              <a:t>Different allele combinations can produce variations in the phenotype.</a:t>
            </a:r>
          </a:p>
          <a:p>
            <a:pPr marL="465138" lvl="1" indent="-465138"/>
            <a:r>
              <a:rPr lang="en-US" altLang="en-US" i="1" dirty="0"/>
              <a:t>PKU</a:t>
            </a:r>
            <a:r>
              <a:rPr lang="en-US" altLang="en-US" dirty="0"/>
              <a:t> gene has hundreds of alleles resulting in four basic phenotypes.</a:t>
            </a:r>
          </a:p>
          <a:p>
            <a:pPr marL="465138" lvl="1" indent="-465138"/>
            <a:r>
              <a:rPr lang="en-US" altLang="en-US" i="1" dirty="0"/>
              <a:t>CF</a:t>
            </a:r>
            <a:r>
              <a:rPr lang="en-US" altLang="en-US" dirty="0"/>
              <a:t> gene has over 1500 alleles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756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Incomplete </a:t>
            </a:r>
            <a:r>
              <a:rPr lang="en-US" altLang="en-US" dirty="0" smtClean="0"/>
              <a:t>Dominance (1 of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Heterozygous phenotype is between those of the two homozygotes</a:t>
            </a:r>
            <a:endParaRPr lang="en-US" altLang="en-US" sz="1800" dirty="0"/>
          </a:p>
          <a:p>
            <a:pPr marL="0" indent="0">
              <a:buNone/>
            </a:pPr>
            <a:r>
              <a:rPr lang="en-US" altLang="en-US" dirty="0"/>
              <a:t>Example: Familial hypercholesterolemia (FH)</a:t>
            </a:r>
          </a:p>
          <a:p>
            <a:pPr marL="465138" lvl="1" indent="-465138"/>
            <a:r>
              <a:rPr lang="en-US" altLang="en-US" dirty="0"/>
              <a:t>Heterozygote has approximately half the normal number of receptors in the liver for LDL cholesterol</a:t>
            </a:r>
          </a:p>
          <a:p>
            <a:pPr marL="465138" lvl="1" indent="-465138"/>
            <a:r>
              <a:rPr lang="en-US" altLang="en-US" dirty="0"/>
              <a:t>Homozygous for the mutant allele totally lacks the receptor, and so their serum cholesterol level is very </a:t>
            </a:r>
            <a:r>
              <a:rPr lang="en-US" altLang="en-US" dirty="0" smtClean="0"/>
              <a:t>high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537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Incomplete Dominance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pic>
        <p:nvPicPr>
          <p:cNvPr id="3" name="Picture 2" descr="In incomplete dominance, the heterozygous phenotype is intermediate between that of either homozygote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04" y="1143000"/>
            <a:ext cx="6284456" cy="496782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6172200"/>
            <a:ext cx="8229600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© Alfred </a:t>
            </a:r>
            <a:r>
              <a:rPr lang="en-US" sz="1400" dirty="0" err="1" smtClean="0"/>
              <a:t>Pasieka</a:t>
            </a:r>
            <a:r>
              <a:rPr lang="en-US" sz="1400" dirty="0" smtClean="0"/>
              <a:t>/Science Photo Library/Science 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981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Codominance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57300"/>
            <a:ext cx="8153400" cy="5067300"/>
          </a:xfrm>
        </p:spPr>
        <p:txBody>
          <a:bodyPr/>
          <a:lstStyle/>
          <a:p>
            <a:r>
              <a:rPr lang="en-US" altLang="en-US" dirty="0"/>
              <a:t>Heterozygous phenotype results from the expression of both alleles.</a:t>
            </a:r>
          </a:p>
          <a:p>
            <a:r>
              <a:rPr lang="en-US" altLang="en-US" dirty="0"/>
              <a:t>ABO gene encodes a cell surface protein.</a:t>
            </a:r>
          </a:p>
          <a:p>
            <a:pPr lvl="1"/>
            <a:r>
              <a:rPr lang="en-US" altLang="en-US" i="1" dirty="0"/>
              <a:t>I</a:t>
            </a:r>
            <a:r>
              <a:rPr lang="en-US" altLang="en-US" baseline="30000" dirty="0"/>
              <a:t>A</a:t>
            </a:r>
            <a:r>
              <a:rPr lang="en-US" altLang="en-US" dirty="0"/>
              <a:t> allele produces A antigen.</a:t>
            </a:r>
          </a:p>
          <a:p>
            <a:pPr lvl="1"/>
            <a:r>
              <a:rPr lang="en-US" altLang="en-US" i="1" dirty="0"/>
              <a:t>I</a:t>
            </a:r>
            <a:r>
              <a:rPr lang="en-US" altLang="en-US" baseline="30000" dirty="0"/>
              <a:t>B</a:t>
            </a:r>
            <a:r>
              <a:rPr lang="en-US" altLang="en-US" dirty="0"/>
              <a:t> allele produces B antigen.</a:t>
            </a:r>
          </a:p>
          <a:p>
            <a:pPr lvl="1"/>
            <a:r>
              <a:rPr lang="en-US" altLang="en-US" i="1" dirty="0"/>
              <a:t>i</a:t>
            </a:r>
            <a:r>
              <a:rPr lang="en-US" altLang="en-US" dirty="0"/>
              <a:t> (</a:t>
            </a:r>
            <a:r>
              <a:rPr lang="en-US" altLang="en-US" i="1" dirty="0"/>
              <a:t>I</a:t>
            </a:r>
            <a:r>
              <a:rPr lang="en-US" altLang="en-US" baseline="30000" dirty="0"/>
              <a:t>O</a:t>
            </a:r>
            <a:r>
              <a:rPr lang="en-US" altLang="en-US" dirty="0"/>
              <a:t>) allele does not produce antigens.</a:t>
            </a:r>
          </a:p>
          <a:p>
            <a:r>
              <a:rPr lang="en-US" altLang="en-US" dirty="0"/>
              <a:t>Alleles </a:t>
            </a:r>
            <a:r>
              <a:rPr lang="en-US" altLang="en-US" i="1" dirty="0"/>
              <a:t>I</a:t>
            </a:r>
            <a:r>
              <a:rPr lang="en-US" altLang="en-US" baseline="30000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I</a:t>
            </a:r>
            <a:r>
              <a:rPr lang="en-US" altLang="en-US" baseline="30000" dirty="0"/>
              <a:t>B</a:t>
            </a:r>
            <a:r>
              <a:rPr lang="en-US" altLang="en-US" dirty="0"/>
              <a:t> are codominant, and both are completely dominant to </a:t>
            </a:r>
            <a:r>
              <a:rPr lang="en-US" altLang="en-US" i="1" dirty="0"/>
              <a:t>i</a:t>
            </a:r>
            <a:r>
              <a:rPr lang="en-US" altLang="en-US" i="1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148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ABO Blood Types Illustrate Codominance</a:t>
            </a:r>
          </a:p>
        </p:txBody>
      </p:sp>
      <p:pic>
        <p:nvPicPr>
          <p:cNvPr id="4" name="Picture 2" descr="Different alleles that are both expressed in a heterozygote are called codominant. AB blood type is an example of codominance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48789" y="1383176"/>
            <a:ext cx="4256811" cy="509382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551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Offspring from Parents with </a:t>
            </a:r>
            <a:r>
              <a:rPr lang="en-US" altLang="en-US" dirty="0" smtClean="0"/>
              <a:t>Blood </a:t>
            </a:r>
            <a:r>
              <a:rPr lang="en-US" altLang="en-US" dirty="0"/>
              <a:t>Type A and Blood Type B</a:t>
            </a:r>
            <a:endParaRPr lang="en-US" dirty="0"/>
          </a:p>
        </p:txBody>
      </p:sp>
      <p:pic>
        <p:nvPicPr>
          <p:cNvPr id="4" name="Picture 2" descr="A Punnett square is used to show the possible ABO blood group phenotypes of a child born to parents; one parent is A blood type and the other B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6115" y="1447800"/>
            <a:ext cx="5332885" cy="501467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44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Epistasis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Phenomenon where one gene affects the expression of a second gene.</a:t>
            </a:r>
          </a:p>
          <a:p>
            <a:pPr marL="465138" lvl="1" indent="-465138"/>
            <a:r>
              <a:rPr lang="en-US" altLang="en-US" dirty="0"/>
              <a:t>Example: Bombay phenotype</a:t>
            </a:r>
          </a:p>
          <a:p>
            <a:pPr marL="465138" lvl="1" indent="-465138"/>
            <a:r>
              <a:rPr lang="en-US" altLang="en-US" i="1" dirty="0"/>
              <a:t>H</a:t>
            </a:r>
            <a:r>
              <a:rPr lang="en-US" altLang="en-US" dirty="0"/>
              <a:t> gene is </a:t>
            </a:r>
            <a:r>
              <a:rPr lang="en-US" altLang="en-US" dirty="0" err="1"/>
              <a:t>epistatic</a:t>
            </a:r>
            <a:r>
              <a:rPr lang="en-US" altLang="en-US" dirty="0"/>
              <a:t> to the </a:t>
            </a:r>
            <a:r>
              <a:rPr lang="en-US" altLang="en-US" i="1" dirty="0"/>
              <a:t>I</a:t>
            </a:r>
            <a:r>
              <a:rPr lang="en-US" altLang="en-US" dirty="0"/>
              <a:t> gene</a:t>
            </a:r>
          </a:p>
          <a:p>
            <a:pPr marL="465138" lvl="1" indent="-465138"/>
            <a:r>
              <a:rPr lang="en-US" altLang="en-US" dirty="0"/>
              <a:t>H protein places a molecule at the cell surface to which the A or B antigens are attached</a:t>
            </a:r>
          </a:p>
          <a:p>
            <a:pPr marL="465138" lvl="1" indent="-465138"/>
            <a:r>
              <a:rPr lang="en-US" altLang="en-US" i="1" dirty="0" err="1"/>
              <a:t>hh</a:t>
            </a:r>
            <a:r>
              <a:rPr lang="en-US" altLang="en-US" dirty="0"/>
              <a:t> genotype =  no H protein</a:t>
            </a:r>
          </a:p>
          <a:p>
            <a:pPr marL="465138" lvl="1" indent="-465138"/>
            <a:r>
              <a:rPr lang="en-US" altLang="en-US" dirty="0"/>
              <a:t>Without H protein the A or B antigens can not be attached to the surface of the RBC</a:t>
            </a:r>
          </a:p>
          <a:p>
            <a:pPr marL="465138" lvl="1" indent="-465138"/>
            <a:r>
              <a:rPr lang="en-US" altLang="en-US" dirty="0"/>
              <a:t>All </a:t>
            </a:r>
            <a:r>
              <a:rPr lang="en-US" altLang="en-US" i="1" dirty="0" err="1"/>
              <a:t>hh</a:t>
            </a:r>
            <a:r>
              <a:rPr lang="en-US" altLang="en-US" dirty="0"/>
              <a:t> genotypes have the phenotype of type O, although the ABO blood group can be anything (A, B, AB, or O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793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Penetrance and Expressivity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Penetrance</a:t>
            </a:r>
            <a:r>
              <a:rPr lang="en-US" altLang="en-US" dirty="0"/>
              <a:t>: All-or-none expression of a single gene</a:t>
            </a:r>
          </a:p>
          <a:p>
            <a:pPr marL="0" indent="0">
              <a:buNone/>
            </a:pPr>
            <a:r>
              <a:rPr lang="en-US" altLang="en-US" b="1" dirty="0"/>
              <a:t>Expressivity</a:t>
            </a:r>
            <a:r>
              <a:rPr lang="en-US" altLang="en-US" dirty="0"/>
              <a:t>: Severity or extent</a:t>
            </a:r>
          </a:p>
          <a:p>
            <a:pPr marL="0" indent="0">
              <a:buNone/>
            </a:pPr>
            <a:r>
              <a:rPr lang="en-US" altLang="en-US" dirty="0"/>
              <a:t>Genotype is incompletely penetrant if some individuals do not express the phenotype</a:t>
            </a:r>
          </a:p>
          <a:p>
            <a:pPr marL="0" indent="0">
              <a:buNone/>
            </a:pPr>
            <a:r>
              <a:rPr lang="en-US" altLang="en-US" dirty="0"/>
              <a:t>Phenotype is variably expressive is symptoms vary in intensity among different </a:t>
            </a:r>
            <a:r>
              <a:rPr lang="en-US" altLang="en-US" dirty="0" smtClean="0"/>
              <a:t>people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858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Pleiotropy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57300"/>
            <a:ext cx="8229600" cy="51435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Phenomenon where one gene controls several functions or has more than one effect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dirty="0"/>
              <a:t>Example: Porphyria variegate</a:t>
            </a:r>
          </a:p>
          <a:p>
            <a:pPr marL="465138" lvl="1" indent="-465138"/>
            <a:r>
              <a:rPr lang="en-US" altLang="en-US" dirty="0"/>
              <a:t>Affected several members of European Royal families, including King George III </a:t>
            </a:r>
          </a:p>
          <a:p>
            <a:pPr marL="465138" lvl="1" indent="-465138"/>
            <a:r>
              <a:rPr lang="en-US" altLang="en-US" dirty="0"/>
              <a:t>Varied illnesses and quirks appeared to be different unrelated </a:t>
            </a:r>
            <a:r>
              <a:rPr lang="en-US" altLang="en-US" dirty="0" smtClean="0"/>
              <a:t>disorders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6985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Marfan Syndrome is Pleiotropic</a:t>
            </a:r>
          </a:p>
        </p:txBody>
      </p:sp>
      <p:pic>
        <p:nvPicPr>
          <p:cNvPr id="3" name="Picture 2" descr="Marfan’s syndrome is due to a pleiotropic gene; a single-gene disorder controlling several functions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38" y="1143000"/>
            <a:ext cx="3535387" cy="490964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6172200"/>
            <a:ext cx="8229600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© Columbia University, ho/AP Images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176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</a:t>
            </a:r>
            <a:r>
              <a:rPr lang="en-US" altLang="en-US" dirty="0" smtClean="0"/>
              <a:t>Objectives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5105400"/>
          </a:xfrm>
        </p:spPr>
        <p:txBody>
          <a:bodyPr/>
          <a:lstStyle/>
          <a:p>
            <a:pPr marL="633413" indent="-633413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/>
              <a:t>Explain the effect of the lethal alleles on </a:t>
            </a:r>
            <a:r>
              <a:rPr lang="en-US" altLang="en-US" sz="2400" dirty="0" err="1"/>
              <a:t>Mendelian</a:t>
            </a:r>
            <a:r>
              <a:rPr lang="en-US" altLang="en-US" sz="2400" dirty="0"/>
              <a:t> ratios.</a:t>
            </a:r>
          </a:p>
          <a:p>
            <a:pPr marL="633413" indent="-633413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/>
              <a:t>State how DNA structure underlies multiple gene variants.</a:t>
            </a:r>
          </a:p>
          <a:p>
            <a:pPr marL="633413" indent="-633413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/>
              <a:t>Distinguish among complete dominance, incomplete dominance, and </a:t>
            </a:r>
            <a:r>
              <a:rPr lang="en-US" altLang="en-US" sz="2400" dirty="0" err="1"/>
              <a:t>codominance</a:t>
            </a:r>
            <a:r>
              <a:rPr lang="en-US" altLang="en-US" sz="2400" dirty="0"/>
              <a:t>.</a:t>
            </a:r>
          </a:p>
          <a:p>
            <a:pPr marL="633413" indent="-633413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/>
              <a:t>Distinguish epistasis from allele interactions. </a:t>
            </a:r>
          </a:p>
          <a:p>
            <a:pPr marL="633413" indent="-633413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/>
              <a:t>Describe how penetrance, expressivity, and </a:t>
            </a:r>
            <a:r>
              <a:rPr lang="en-US" altLang="en-US" sz="2400" dirty="0" err="1"/>
              <a:t>pleiotropy</a:t>
            </a:r>
            <a:r>
              <a:rPr lang="en-US" altLang="en-US" sz="2400" dirty="0"/>
              <a:t> affect gene expression.</a:t>
            </a:r>
          </a:p>
          <a:p>
            <a:pPr marL="633413" indent="-633413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/>
              <a:t>Explain how a </a:t>
            </a:r>
            <a:r>
              <a:rPr lang="en-US" altLang="en-US" sz="2400" dirty="0" err="1"/>
              <a:t>phenocopy</a:t>
            </a:r>
            <a:r>
              <a:rPr lang="en-US" altLang="en-US" sz="2400" dirty="0"/>
              <a:t> can appear to be inherited. </a:t>
            </a:r>
          </a:p>
        </p:txBody>
      </p:sp>
    </p:spTree>
    <p:extLst>
      <p:ext uri="{BB962C8B-B14F-4D97-AF65-F5344CB8AC3E}">
        <p14:creationId xmlns:p14="http://schemas.microsoft.com/office/powerpoint/2010/main" val="353149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Genetic Heterogeneity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Different genes can produce identical phenotypes.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Hearing loss—132 autosomal recessive forms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Osteogenesis </a:t>
            </a:r>
            <a:r>
              <a:rPr lang="en-US" altLang="en-US" dirty="0" err="1"/>
              <a:t>imperfecta</a:t>
            </a:r>
            <a:r>
              <a:rPr lang="en-US" altLang="en-US" dirty="0"/>
              <a:t>—At least two different genes involved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Alzheimer’s disease—At least four different genes involved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Genes may encode enzymes that catalyze the same biochemical pathway, or different proteins that are part of the pathway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599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Routes to Blindness</a:t>
            </a:r>
          </a:p>
        </p:txBody>
      </p:sp>
      <p:pic>
        <p:nvPicPr>
          <p:cNvPr id="4" name="Picture 4" descr="An example of genetic heterogenicity is retinal blindness due to mutations in more than 100 genes.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1600200"/>
            <a:ext cx="7810575" cy="37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849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Phenocopy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Trait that appears inherited but is caused by the environment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May have symptoms that resemble an inherited trait or occur within families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Examples: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Exposure to teratogens</a:t>
            </a:r>
          </a:p>
          <a:p>
            <a:pPr marL="914400" lvl="2" indent="-4492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dirty="0"/>
              <a:t>Thalidomide causes limb defects similar to inherited phocomelia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 smtClean="0"/>
              <a:t>Infection</a:t>
            </a:r>
          </a:p>
          <a:p>
            <a:pPr marL="914400" lvl="2" indent="-4492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dirty="0"/>
              <a:t>AIDS virus can be passed from mother to child, looking like it is </a:t>
            </a:r>
            <a:r>
              <a:rPr lang="en-US" altLang="en-US" dirty="0" smtClean="0"/>
              <a:t>inherited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3993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The Human Genome Sequence Adds Perspective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Revealed that complications to </a:t>
            </a:r>
            <a:r>
              <a:rPr lang="en-US" altLang="en-US" dirty="0" err="1"/>
              <a:t>Mendelian</a:t>
            </a:r>
            <a:r>
              <a:rPr lang="en-US" altLang="en-US" dirty="0"/>
              <a:t> inheritance are more common than originally thought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Terms like epistasis and genetic heterogeneity are beginning to overlap and blur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Example: Marfan syndrome </a:t>
            </a:r>
            <a:endParaRPr lang="en-US" alt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Interactions between genes also underlie penetrance and expressivity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Example: Huntington </a:t>
            </a:r>
            <a:r>
              <a:rPr lang="en-US" altLang="en-US" dirty="0" smtClean="0"/>
              <a:t>disease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2702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Table 5.1 Factors </a:t>
            </a:r>
            <a:r>
              <a:rPr lang="en-US" dirty="0"/>
              <a:t>That Alter Single-Gene Phenotypic </a:t>
            </a:r>
            <a:r>
              <a:rPr lang="en-US" dirty="0" smtClean="0"/>
              <a:t>Ratios (1 of 2)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7772"/>
              </p:ext>
            </p:extLst>
          </p:nvPr>
        </p:nvGraphicFramePr>
        <p:xfrm>
          <a:off x="491490" y="1600200"/>
          <a:ext cx="819531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930"/>
                <a:gridCol w="4081780"/>
                <a:gridCol w="2133600"/>
              </a:tblGrid>
              <a:tr h="5274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Phenomenon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Effect on Phenotype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Example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2743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Lethal alleles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phenotypic class does not survive to reproduce.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Achondroplasia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6145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Multiple alleles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Many variants or degrees of a phenotype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are possible.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Cystic fibrosis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6145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Incomplete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dominance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heterozygote’s phenotype is intermediate between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those of the two homozygotes.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Familial hypercholesterolemia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78604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Codominance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heterozygote’s phenotype is distinct from and not intermediate between those of the two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homozygotes.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ABO blood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types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6145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Epistasis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One gene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masks or otherwise affects another’s phenotype.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Bombay phenotype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6145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Penetrance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Some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individuals with a particular genotype do not have the associated phenotype.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Polydactyly</a:t>
                      </a:r>
                    </a:p>
                  </a:txBody>
                  <a:tcPr anchor="ctr"/>
                </a:tc>
              </a:tr>
              <a:tr h="56145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Expressivity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genotype is associated with a phenotype of varying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intensity.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Polydactyly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958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Table 5.1 Factors </a:t>
            </a:r>
            <a:r>
              <a:rPr lang="en-US" dirty="0"/>
              <a:t>That Alter Single-Gene Phenotypic </a:t>
            </a:r>
            <a:r>
              <a:rPr lang="en-US" dirty="0" smtClean="0"/>
              <a:t>Ratios (2 of 2)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76122"/>
              </p:ext>
            </p:extLst>
          </p:nvPr>
        </p:nvGraphicFramePr>
        <p:xfrm>
          <a:off x="491490" y="1600200"/>
          <a:ext cx="8195310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930"/>
                <a:gridCol w="4081780"/>
                <a:gridCol w="2133600"/>
              </a:tblGrid>
              <a:tr h="6433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Phenomenon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Effect on Phenotype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Example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8484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Pleiotrophy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Phenotype includes many symptoms, with different subsets in different individuals.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Marfan syndrome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95877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Phenocopy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 environmentally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caused condition has symptoms and a recurrence pattern similar to those of a known inherited trait.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Infection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8484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Genetic heterogeneity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Genotypes of different genes cause the same phenotype.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Osteogenesis imperfecta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480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Mitochondrion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Organelle providing cellular energy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Contains small circular DNA called </a:t>
            </a:r>
            <a:r>
              <a:rPr lang="en-US" altLang="en-US" b="1" dirty="0" err="1"/>
              <a:t>mtDNA</a:t>
            </a:r>
            <a:r>
              <a:rPr lang="en-US" altLang="en-US" dirty="0"/>
              <a:t>—37 genes without noncoding sequences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No crossing over and little DNA repair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High exposure to free radicals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Mutation rate is greater than nuclear DNA</a:t>
            </a:r>
          </a:p>
        </p:txBody>
      </p:sp>
    </p:spTree>
    <p:extLst>
      <p:ext uri="{BB962C8B-B14F-4D97-AF65-F5344CB8AC3E}">
        <p14:creationId xmlns:p14="http://schemas.microsoft.com/office/powerpoint/2010/main" val="1061474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Mitochondrion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8208818" cy="914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Mitochondrial genes are transmitted from mother to all of her offspring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5" name="Picture 2" descr="Mitochondrial genes are passed to the offspring from the mother.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2438400"/>
            <a:ext cx="8839200" cy="257714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267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Mitochondrial DNA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3625398" cy="2362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Cell typically has thousands of mitochondria, and each has numerous copies of </a:t>
            </a:r>
            <a:r>
              <a:rPr lang="en-US" altLang="en-US" sz="2400" dirty="0" smtClean="0"/>
              <a:t>its mini chromosome.</a:t>
            </a:r>
            <a:endParaRPr lang="en-US" altLang="en-US" sz="2400" dirty="0"/>
          </a:p>
        </p:txBody>
      </p:sp>
      <p:pic>
        <p:nvPicPr>
          <p:cNvPr id="5" name="Picture 2" descr="A mitochondrion has several DNA rings. Different alleles can reside on different copies of the mitochondrial chromosome, termed mini-chromosomes.  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34998" y="1234566"/>
            <a:ext cx="4528002" cy="516623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903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Mitochondrial Disorders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Mitochondrial genes encode proteins that participate in protein synthesis and energy production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Several diseases result from mutations in mtDNA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Examples: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Mitochondrial myopathies—Weak and flaccid muscles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 err="1"/>
              <a:t>Leber</a:t>
            </a:r>
            <a:r>
              <a:rPr lang="en-US" altLang="en-US" dirty="0"/>
              <a:t> optical atrophy—Impaired vision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 err="1"/>
              <a:t>Ooplasmic</a:t>
            </a:r>
            <a:r>
              <a:rPr lang="en-US" altLang="en-US" dirty="0"/>
              <a:t> transfer technique can enable woman to avoid transmitting a mitochondrial </a:t>
            </a:r>
            <a:r>
              <a:rPr lang="en-US" altLang="en-US" dirty="0" smtClean="0"/>
              <a:t>disorder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77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/>
          <a:lstStyle/>
          <a:p>
            <a:r>
              <a:rPr lang="en-US" altLang="en-US" dirty="0"/>
              <a:t>Learning Objectives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633413" indent="-633413">
              <a:buFont typeface="+mj-lt"/>
              <a:buAutoNum type="arabicPeriod" startAt="7"/>
            </a:pPr>
            <a:r>
              <a:rPr lang="en-US" altLang="en-US" sz="2400" dirty="0" smtClean="0"/>
              <a:t>Describe </a:t>
            </a:r>
            <a:r>
              <a:rPr lang="en-US" altLang="en-US" sz="2400" dirty="0"/>
              <a:t>the mode of inheritance of </a:t>
            </a:r>
            <a:r>
              <a:rPr lang="en-US" altLang="en-US" sz="2400" dirty="0" smtClean="0"/>
              <a:t>a mitochondrial </a:t>
            </a:r>
            <a:r>
              <a:rPr lang="en-US" altLang="en-US" sz="2400" dirty="0"/>
              <a:t>trait. </a:t>
            </a:r>
            <a:endParaRPr lang="en-US" altLang="en-US" sz="2400" dirty="0" smtClean="0"/>
          </a:p>
          <a:p>
            <a:pPr marL="633413" indent="-633413">
              <a:buFont typeface="+mj-lt"/>
              <a:buAutoNum type="arabicPeriod" startAt="7"/>
            </a:pPr>
            <a:r>
              <a:rPr lang="en-US" altLang="en-US" sz="2400" dirty="0" smtClean="0"/>
              <a:t>Explain </a:t>
            </a:r>
            <a:r>
              <a:rPr lang="en-US" altLang="en-US" sz="2400" dirty="0"/>
              <a:t>how mitochondrial DNA differs from nuclear </a:t>
            </a:r>
            <a:r>
              <a:rPr lang="en-US" altLang="en-US" sz="2400" dirty="0" smtClean="0"/>
              <a:t>DNA.</a:t>
            </a:r>
          </a:p>
          <a:p>
            <a:pPr marL="633413" indent="-633413">
              <a:buFont typeface="+mj-lt"/>
              <a:buAutoNum type="arabicPeriod" startAt="7"/>
            </a:pPr>
            <a:r>
              <a:rPr lang="en-US" altLang="en-US" sz="2400" dirty="0" smtClean="0"/>
              <a:t>Explain </a:t>
            </a:r>
            <a:r>
              <a:rPr lang="en-US" altLang="en-US" sz="2400" dirty="0"/>
              <a:t>how linked traits are inherited </a:t>
            </a:r>
            <a:r>
              <a:rPr lang="en-US" altLang="en-US" sz="2400" dirty="0" smtClean="0"/>
              <a:t>differently from </a:t>
            </a:r>
            <a:r>
              <a:rPr lang="en-US" altLang="en-US" sz="2400" dirty="0"/>
              <a:t>Mendelian </a:t>
            </a:r>
            <a:r>
              <a:rPr lang="en-US" altLang="en-US" sz="2400" dirty="0" smtClean="0"/>
              <a:t>traits.</a:t>
            </a:r>
          </a:p>
          <a:p>
            <a:pPr marL="633413" indent="-633413">
              <a:buFont typeface="+mj-lt"/>
              <a:buAutoNum type="arabicPeriod" startAt="7"/>
            </a:pPr>
            <a:r>
              <a:rPr lang="en-US" altLang="en-US" sz="2400" dirty="0" smtClean="0"/>
              <a:t>Discuss </a:t>
            </a:r>
            <a:r>
              <a:rPr lang="en-US" altLang="en-US" sz="2400" dirty="0"/>
              <a:t>the basis of linkage in </a:t>
            </a:r>
            <a:r>
              <a:rPr lang="en-US" altLang="en-US" sz="2400" dirty="0" smtClean="0"/>
              <a:t>meiosis.</a:t>
            </a:r>
          </a:p>
          <a:p>
            <a:pPr marL="633413" indent="-633413">
              <a:buFont typeface="+mj-lt"/>
              <a:buAutoNum type="arabicPeriod" startAt="7"/>
            </a:pPr>
            <a:r>
              <a:rPr lang="en-US" altLang="en-US" sz="2400" dirty="0" smtClean="0"/>
              <a:t>Explain </a:t>
            </a:r>
            <a:r>
              <a:rPr lang="en-US" altLang="en-US" sz="2400" dirty="0"/>
              <a:t>how linkage is the basis of genetic maps and genome-wide association studies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66819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Appearance of Skeletal Muscle Fibers in Mitochondrial Disease</a:t>
            </a:r>
          </a:p>
        </p:txBody>
      </p:sp>
      <p:pic>
        <p:nvPicPr>
          <p:cNvPr id="3" name="Picture 2" descr="Red-ragged skeletal muscle fibers are a hallmark finding in mitochondrial disease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072" y="1295400"/>
            <a:ext cx="4169319" cy="498611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6281462"/>
            <a:ext cx="7696200" cy="314876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Courtesy of Alan Pestronk, MD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0951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Heteroplasmy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Condition where the mtDNA sequence is not the same in all copies of the genome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Mitochondrion will have different alleles for the same gene</a:t>
            </a:r>
            <a:endParaRPr lang="en-US" alt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At each cell division, the mitochondria are distributed at random into daughter cells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If an oocyte is </a:t>
            </a:r>
            <a:r>
              <a:rPr lang="en-US" altLang="en-US" dirty="0" err="1"/>
              <a:t>heteroplasmic</a:t>
            </a:r>
            <a:r>
              <a:rPr lang="en-US" altLang="en-US" dirty="0"/>
              <a:t>, differing number of copies of a mutant mtDNA may be transmitted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Phenotype reflects the proportion of mitochondria bearing the </a:t>
            </a:r>
            <a:r>
              <a:rPr lang="en-US" altLang="en-US" dirty="0" smtClean="0"/>
              <a:t>mutation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9047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Heteroplasmy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pic>
        <p:nvPicPr>
          <p:cNvPr id="4" name="Picture 2" descr="Cells have thousands of mitochondria, each with its copies of mini-chromosomes. Some mitochondria may be mutated and others not, termed heteroplasmy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1447800"/>
            <a:ext cx="8733746" cy="329766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188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Mitochondrial DNA Reveals Past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mtDNA provides a powerful forensic </a:t>
            </a:r>
            <a:r>
              <a:rPr lang="en-US" altLang="en-US" dirty="0" smtClean="0"/>
              <a:t>tool used </a:t>
            </a:r>
            <a:r>
              <a:rPr lang="en-US" altLang="en-US" dirty="0"/>
              <a:t>to: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Link suspects to crimes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Identify war dead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Support or challenge historical records</a:t>
            </a:r>
          </a:p>
          <a:p>
            <a:pPr marL="914400" lvl="2" indent="-4492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dirty="0"/>
              <a:t>Example—Identification of the son of Marie Antoinette and Louis XVI</a:t>
            </a:r>
            <a:endParaRPr lang="en-US" alt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mtDNA is likely to survive extensive damage and cells have many copies of </a:t>
            </a:r>
            <a:r>
              <a:rPr lang="en-US" altLang="en-US" dirty="0" smtClean="0"/>
              <a:t>it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8227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Linkage (1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153400" cy="49149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Genes that are close on the same chromosome are said to be linked.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Linked genes do not assort independently in meiosis.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Usually inherited together when the chromosome is packaged into a gamete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Do not produce typical </a:t>
            </a:r>
            <a:r>
              <a:rPr lang="en-US" altLang="en-US" dirty="0" err="1"/>
              <a:t>Mendelian</a:t>
            </a:r>
            <a:r>
              <a:rPr lang="en-US" altLang="en-US" dirty="0"/>
              <a:t> </a:t>
            </a:r>
            <a:r>
              <a:rPr lang="en-US" altLang="en-US" dirty="0" smtClean="0"/>
              <a:t>ratios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627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Linkage (</a:t>
            </a:r>
            <a:r>
              <a:rPr lang="en-US" altLang="en-US" dirty="0" smtClean="0"/>
              <a:t>2 of 3)</a:t>
            </a:r>
            <a:endParaRPr lang="en-US" dirty="0"/>
          </a:p>
        </p:txBody>
      </p:sp>
      <p:pic>
        <p:nvPicPr>
          <p:cNvPr id="4" name="Picture 2" descr="Genes linked closely to one another are usually inherited together when the chromosome is packaged into a gamete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1160231"/>
            <a:ext cx="4159683" cy="524056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124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902792"/>
          </a:xfrm>
        </p:spPr>
        <p:txBody>
          <a:bodyPr/>
          <a:lstStyle/>
          <a:p>
            <a:r>
              <a:rPr lang="en-US" altLang="en-US" dirty="0"/>
              <a:t>Linkage (</a:t>
            </a:r>
            <a:r>
              <a:rPr lang="en-US" altLang="en-US" dirty="0" smtClean="0"/>
              <a:t>3 of 3)</a:t>
            </a:r>
            <a:endParaRPr lang="en-US" dirty="0"/>
          </a:p>
        </p:txBody>
      </p:sp>
      <p:pic>
        <p:nvPicPr>
          <p:cNvPr id="5" name="Picture 2" descr="If genes are unlinked (not tied together) they can separate and assort independently. In this case they will follow Mendel’s phenotypic ratio for a dihybrid cross, which is a ratio of nine to three to three to one.  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381" y="1006133"/>
            <a:ext cx="2762419" cy="546588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If genes are linked, they cannot separate and will assort together.   Since they must sort together, they will follow the same Mendel phenotypic ratio as a monohybrid cross which is a ratio of three to one. 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63758" y="1036466"/>
            <a:ext cx="3270642" cy="540521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0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/>
          <a:lstStyle/>
          <a:p>
            <a:r>
              <a:rPr lang="en-US" altLang="en-US" dirty="0"/>
              <a:t>Recombination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49911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Chromosomes recombine during crossing over in prophase I of meiosis.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New combinations of alleles are created.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/>
              <a:t>Parental chromosomes</a:t>
            </a:r>
            <a:r>
              <a:rPr lang="en-US" altLang="en-US" dirty="0"/>
              <a:t> have the original configuration.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/>
              <a:t>Recombinant chromosomes</a:t>
            </a:r>
            <a:r>
              <a:rPr lang="en-US" altLang="en-US" dirty="0"/>
              <a:t> have new combinations of alleles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6213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Crossing Over Disrupts Linkage</a:t>
            </a:r>
            <a:endParaRPr lang="en-US" dirty="0"/>
          </a:p>
        </p:txBody>
      </p:sp>
      <p:pic>
        <p:nvPicPr>
          <p:cNvPr id="4" name="Picture 2" descr="During crossing over, the linkage between two genes may be interrupted if the chromosome they are on crosses with its homolog between two genes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79584" y="1143000"/>
            <a:ext cx="3788295" cy="527199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81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990600"/>
          </a:xfrm>
        </p:spPr>
        <p:txBody>
          <a:bodyPr/>
          <a:lstStyle/>
          <a:p>
            <a:r>
              <a:rPr lang="en-US" dirty="0"/>
              <a:t>Allele Configuration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1524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400" i="1" dirty="0" err="1"/>
              <a:t>Cis</a:t>
            </a:r>
            <a:r>
              <a:rPr lang="en-US" altLang="en-US" sz="2400" dirty="0"/>
              <a:t>—Two dominant or two recessive alleles are on each chromosome.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i="1" dirty="0"/>
              <a:t>Trans</a:t>
            </a:r>
            <a:r>
              <a:rPr lang="en-US" altLang="en-US" sz="2400" dirty="0"/>
              <a:t>—One dominant and one recessive allele are on each chromosome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5" name="Picture 9" descr="Parental chromosomes can be distinguished from recombinant chromosomes only if the allele configuration of two genes is known as cis or trans.  &#10;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3287" y="3124200"/>
            <a:ext cx="6657427" cy="31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92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Exceptions to Mendel’s Law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Mendel’s traits showed two distinct forms  </a:t>
            </a:r>
          </a:p>
          <a:p>
            <a:pPr marL="0" indent="0">
              <a:buNone/>
            </a:pPr>
            <a:r>
              <a:rPr lang="en-US" altLang="en-US" dirty="0"/>
              <a:t>Most genes do not exhibit simple inheritance</a:t>
            </a:r>
          </a:p>
          <a:p>
            <a:pPr marL="0" indent="0">
              <a:buNone/>
            </a:pPr>
            <a:r>
              <a:rPr lang="en-US" altLang="en-US" dirty="0"/>
              <a:t>Genotypic ratios persist but phenotypic ratios may vary due to outside-the-gene influences:</a:t>
            </a:r>
          </a:p>
          <a:p>
            <a:pPr marL="465138" lvl="1" indent="-465138"/>
            <a:r>
              <a:rPr lang="en-US" altLang="en-US" dirty="0"/>
              <a:t>Multiple alleles</a:t>
            </a:r>
          </a:p>
          <a:p>
            <a:pPr marL="465138" lvl="1" indent="-465138"/>
            <a:r>
              <a:rPr lang="en-US" altLang="en-US" dirty="0"/>
              <a:t>Other nuclear genes</a:t>
            </a:r>
          </a:p>
          <a:p>
            <a:pPr marL="465138" lvl="1" indent="-465138"/>
            <a:r>
              <a:rPr lang="en-US" altLang="en-US" dirty="0"/>
              <a:t>Nonnuclear genes</a:t>
            </a:r>
          </a:p>
          <a:p>
            <a:pPr marL="465138" lvl="1" indent="-465138"/>
            <a:r>
              <a:rPr lang="en-US" altLang="en-US" dirty="0"/>
              <a:t>Gene linkage</a:t>
            </a:r>
          </a:p>
          <a:p>
            <a:pPr marL="465138" lvl="1" indent="-465138"/>
            <a:r>
              <a:rPr lang="en-US" altLang="en-US" dirty="0" smtClean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2612360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Frequency of </a:t>
            </a:r>
            <a:r>
              <a:rPr lang="en-US" altLang="en-US" dirty="0" smtClean="0"/>
              <a:t>Recombination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229600" cy="838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/>
              <a:t>Correlation between cross over frequency and gene distance is used to construct </a:t>
            </a:r>
            <a:r>
              <a:rPr lang="en-US" altLang="en-US" sz="2400" b="1" dirty="0"/>
              <a:t>linkage maps</a:t>
            </a:r>
            <a:r>
              <a:rPr lang="en-US" altLang="en-US" sz="2400" b="1" dirty="0" smtClean="0"/>
              <a:t>.</a:t>
            </a:r>
            <a:endParaRPr lang="en-US" altLang="en-US" sz="2400" b="1" dirty="0"/>
          </a:p>
        </p:txBody>
      </p:sp>
      <p:pic>
        <p:nvPicPr>
          <p:cNvPr id="4" name="Picture 3" descr="When two genes are widely separated on a chromosome, the likelihood of a cross over is great.  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4600"/>
            <a:ext cx="6046732" cy="37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53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Frequency of Recombination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Based on percentage of meiotic divisions that result in breakage of linkage between parental alleles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Proportional to the distance between the two genes </a:t>
            </a:r>
            <a:r>
              <a:rPr lang="en-US" altLang="en-US" dirty="0" smtClean="0"/>
              <a:t>recombining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6310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Linkage versus </a:t>
            </a:r>
            <a:r>
              <a:rPr lang="en-US" dirty="0" err="1" smtClean="0"/>
              <a:t>Nonlinkage</a:t>
            </a:r>
            <a:r>
              <a:rPr lang="en-US" dirty="0" smtClean="0"/>
              <a:t> (Independent </a:t>
            </a:r>
            <a:r>
              <a:rPr lang="en-US" dirty="0"/>
              <a:t>Assortment)</a:t>
            </a:r>
          </a:p>
        </p:txBody>
      </p:sp>
      <p:pic>
        <p:nvPicPr>
          <p:cNvPr id="4" name="Picture 2" descr="When two genes are widely separated on a chromosome, the likelihood of a cross over may approach 50 percent, appearing as independent assortment.  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53426" y="1353787"/>
            <a:ext cx="4837148" cy="50470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621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990600"/>
          </a:xfrm>
        </p:spPr>
        <p:txBody>
          <a:bodyPr/>
          <a:lstStyle/>
          <a:p>
            <a:r>
              <a:rPr lang="en-US" altLang="en-US" dirty="0"/>
              <a:t>Linkage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229600" cy="1295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200" dirty="0"/>
              <a:t>Diagram indicating the relative distance between </a:t>
            </a:r>
            <a:r>
              <a:rPr lang="en-US" altLang="en-US" sz="2200" dirty="0" smtClean="0"/>
              <a:t>genes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200" dirty="0" smtClean="0"/>
              <a:t>1% recombination = 1 map unit = 1 </a:t>
            </a:r>
            <a:r>
              <a:rPr lang="en-US" altLang="en-US" sz="2200" dirty="0" err="1" smtClean="0"/>
              <a:t>centimorgan</a:t>
            </a:r>
            <a:r>
              <a:rPr lang="en-US" altLang="en-US" sz="2200" dirty="0" smtClean="0"/>
              <a:t> (</a:t>
            </a:r>
            <a:r>
              <a:rPr lang="en-US" altLang="en-US" sz="2200" dirty="0" err="1" smtClean="0"/>
              <a:t>cM</a:t>
            </a:r>
            <a:r>
              <a:rPr lang="en-US" altLang="en-US" sz="2200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200" dirty="0" smtClean="0"/>
              <a:t>Map </a:t>
            </a:r>
            <a:r>
              <a:rPr lang="en-US" altLang="en-US" sz="2200" dirty="0"/>
              <a:t>distances are </a:t>
            </a:r>
            <a:r>
              <a:rPr lang="en-US" altLang="en-US" sz="2200" dirty="0" smtClean="0"/>
              <a:t>additive</a:t>
            </a:r>
            <a:endParaRPr lang="en-US" altLang="en-US" sz="2200" dirty="0"/>
          </a:p>
        </p:txBody>
      </p:sp>
      <p:pic>
        <p:nvPicPr>
          <p:cNvPr id="6" name="Picture 5" descr="Recombinant linkage maps provide information as to the linear sequence of genes on a chromosome and the relative distance between genes.  &#10;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1240" y="2819400"/>
            <a:ext cx="5600160" cy="317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156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Linkage Disequilibrium (LD)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83820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Nonrandom association between DNA sequences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Inherited together more often than would be predicted from their frequency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Human genome consists of many LD blocks where alleles stick together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Interspersed with areas where crossing over is </a:t>
            </a:r>
            <a:r>
              <a:rPr lang="en-US" altLang="en-US" dirty="0" smtClean="0"/>
              <a:t>prevalent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3670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Solving Linkage Problems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Genes for Nail-patella syndrome (</a:t>
            </a:r>
            <a:r>
              <a:rPr lang="en-US" altLang="en-US" i="1" dirty="0"/>
              <a:t>N</a:t>
            </a:r>
            <a:r>
              <a:rPr lang="en-US" altLang="en-US" dirty="0"/>
              <a:t>) and the ABO blood type (</a:t>
            </a:r>
            <a:r>
              <a:rPr lang="en-US" altLang="en-US" i="1" dirty="0"/>
              <a:t>I</a:t>
            </a:r>
            <a:r>
              <a:rPr lang="en-US" altLang="en-US" dirty="0"/>
              <a:t>) are 10 map units apart on chromosome 9.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Greg and Susan each have Nail-patella syndrome. Greg has type A and Susan type B blood. What is the probability that their child has normal nail and knees and type O blood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7152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of Nail-Patella Syndrome</a:t>
            </a:r>
          </a:p>
        </p:txBody>
      </p:sp>
      <p:pic>
        <p:nvPicPr>
          <p:cNvPr id="7" name="Picture 2" descr="Located on chromosome 9 are the genes for ABO blood type and a rare autosomal dominant condition, known as nail-patella syndrome.  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8064" y="1115742"/>
            <a:ext cx="6334336" cy="421825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5334000"/>
            <a:ext cx="8382000" cy="114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200" i="1" dirty="0" err="1"/>
              <a:t>ni</a:t>
            </a:r>
            <a:r>
              <a:rPr lang="en-US" altLang="en-US" sz="2200" dirty="0"/>
              <a:t> sperm would have to fertilize the </a:t>
            </a:r>
            <a:r>
              <a:rPr lang="en-US" altLang="en-US" sz="2200" i="1" dirty="0" err="1"/>
              <a:t>ni</a:t>
            </a:r>
            <a:r>
              <a:rPr lang="en-US" altLang="en-US" sz="2200" dirty="0"/>
              <a:t> oocyte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200" dirty="0"/>
              <a:t>Using the product rule, the probability of a child with </a:t>
            </a:r>
            <a:r>
              <a:rPr lang="en-US" altLang="en-US" sz="2200" i="1" dirty="0" err="1"/>
              <a:t>nnii</a:t>
            </a:r>
            <a:r>
              <a:rPr lang="en-US" altLang="en-US" sz="2200" dirty="0"/>
              <a:t> genotype is 0.45 </a:t>
            </a:r>
            <a:r>
              <a:rPr lang="en-US" altLang="en-US" sz="2200" dirty="0" smtClean="0"/>
              <a:t>× </a:t>
            </a:r>
            <a:r>
              <a:rPr lang="en-US" altLang="en-US" sz="2200" dirty="0"/>
              <a:t>0.05 = 0.025 or 2.25</a:t>
            </a:r>
            <a:r>
              <a:rPr lang="en-US" altLang="en-US" sz="2200" dirty="0" smtClean="0"/>
              <a:t>%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49747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Genetic Markers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DNA sequences that serve as landmarks near genes of interest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Were used starting in 1980 in linkage mapping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Used in </a:t>
            </a:r>
            <a:r>
              <a:rPr lang="en-US" altLang="en-US" b="1" dirty="0"/>
              <a:t>genome-wide association </a:t>
            </a:r>
            <a:r>
              <a:rPr lang="en-US" altLang="en-US" b="1" dirty="0" smtClean="0"/>
              <a:t>studies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9968300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LOD Score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Indicates the tightness of linkage between a marker and a gene of interest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Likelihood that particular cross over frequency data suggests linkage rather than inheritance by chance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LOD scores of 3 or higher signifies linkage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Observed data are 1000 times more likely to be due to linkage than </a:t>
            </a:r>
            <a:r>
              <a:rPr lang="en-US" altLang="en-US" dirty="0" smtClean="0"/>
              <a:t>chance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5833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Haplotype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5105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Set of DNA sequences inherited on one chromosome due to linkage disequilibrium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Make it possible to track specific chromosome segments in pedigrees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Disruptions of a marker sequence indicate cross over </a:t>
            </a:r>
            <a:r>
              <a:rPr lang="en-US" altLang="en-US" dirty="0" smtClean="0"/>
              <a:t>sites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741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Lethal </a:t>
            </a:r>
            <a:r>
              <a:rPr lang="en-US" altLang="en-US" dirty="0" smtClean="0"/>
              <a:t>Alleles (1 of 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Lethal genotype causes death before the individual can reproduce.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Removes an expected progeny class following a specific cross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Double dose of a dominant allele may be lethal.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Examples</a:t>
            </a:r>
          </a:p>
          <a:p>
            <a:pPr marL="914400" lvl="2" indent="-4492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dirty="0"/>
              <a:t>Achondroplastic dwarfism</a:t>
            </a:r>
          </a:p>
          <a:p>
            <a:pPr marL="914400" lvl="2" indent="-4492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dirty="0"/>
              <a:t>Mexican hairless </a:t>
            </a:r>
            <a:r>
              <a:rPr lang="en-US" altLang="en-US" dirty="0" smtClean="0"/>
              <a:t>dogs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6863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066800"/>
          </a:xfrm>
        </p:spPr>
        <p:txBody>
          <a:bodyPr/>
          <a:lstStyle/>
          <a:p>
            <a:r>
              <a:rPr lang="en-US" altLang="en-US" dirty="0"/>
              <a:t>Haplotype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pic>
        <p:nvPicPr>
          <p:cNvPr id="4" name="Picture 2" descr="A haplotype is a series of known DNA sequences linked together on a chromosome, thus they could be inherited as a group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9824" y="1163352"/>
            <a:ext cx="5324350" cy="516124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25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Lethal Alleles </a:t>
            </a:r>
            <a:r>
              <a:rPr lang="en-US" altLang="en-US" dirty="0" smtClean="0"/>
              <a:t>(2 </a:t>
            </a:r>
            <a:r>
              <a:rPr lang="en-US" altLang="en-US" dirty="0"/>
              <a:t>of </a:t>
            </a:r>
            <a:r>
              <a:rPr lang="en-US" altLang="en-US" dirty="0" smtClean="0"/>
              <a:t>5)</a:t>
            </a:r>
            <a:endParaRPr lang="en-US" dirty="0"/>
          </a:p>
        </p:txBody>
      </p:sp>
      <p:pic>
        <p:nvPicPr>
          <p:cNvPr id="3" name="Picture 2" descr="A person with achondroplasia has inherited a mutant dominant allele. Inheriting two such alleles is lethal to the embryo, thus a lethal allele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328" y="1419511"/>
            <a:ext cx="4311344" cy="43716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943600"/>
            <a:ext cx="8229600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a: © Kevin Winter/Getty Images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684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Lethal Alleles </a:t>
            </a:r>
            <a:r>
              <a:rPr lang="en-US" altLang="en-US" dirty="0" smtClean="0"/>
              <a:t>(3 </a:t>
            </a:r>
            <a:r>
              <a:rPr lang="en-US" altLang="en-US" dirty="0"/>
              <a:t>of </a:t>
            </a:r>
            <a:r>
              <a:rPr lang="en-US" altLang="en-US" dirty="0" smtClean="0"/>
              <a:t>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Alleles</a:t>
            </a:r>
          </a:p>
          <a:p>
            <a:r>
              <a:rPr lang="en-US" sz="2400" i="1" dirty="0" smtClean="0"/>
              <a:t>a</a:t>
            </a:r>
            <a:r>
              <a:rPr lang="en-US" sz="2400" dirty="0" smtClean="0"/>
              <a:t> = normal height (wild type)</a:t>
            </a:r>
          </a:p>
          <a:p>
            <a:r>
              <a:rPr lang="en-US" sz="2400" i="1" dirty="0" smtClean="0"/>
              <a:t>A</a:t>
            </a:r>
            <a:r>
              <a:rPr lang="en-US" sz="2400" dirty="0" smtClean="0"/>
              <a:t> = </a:t>
            </a:r>
            <a:r>
              <a:rPr lang="en-US" sz="2400" dirty="0" err="1" smtClean="0"/>
              <a:t>achondroplasia</a:t>
            </a:r>
            <a:r>
              <a:rPr lang="en-US" sz="2400" dirty="0" smtClean="0"/>
              <a:t> (mutant)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677341"/>
              </p:ext>
            </p:extLst>
          </p:nvPr>
        </p:nvGraphicFramePr>
        <p:xfrm>
          <a:off x="1524000" y="339344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Genotypes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Phenotypes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</a:t>
                      </a:r>
                      <a:endParaRPr lang="en-US" sz="1600" i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lethal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</a:t>
                      </a:r>
                      <a:endParaRPr lang="en-US" sz="1600" i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achondroplasia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</a:t>
                      </a:r>
                      <a:endParaRPr lang="en-US" sz="1600" i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normal height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50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Lethal Alleles </a:t>
            </a:r>
            <a:r>
              <a:rPr lang="en-US" altLang="en-US" dirty="0" smtClean="0"/>
              <a:t>(4 </a:t>
            </a:r>
            <a:r>
              <a:rPr lang="en-US" altLang="en-US" dirty="0"/>
              <a:t>of </a:t>
            </a:r>
            <a:r>
              <a:rPr lang="en-US" altLang="en-US" dirty="0" smtClean="0"/>
              <a:t>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Cross 1</a:t>
            </a:r>
          </a:p>
        </p:txBody>
      </p:sp>
      <p:pic>
        <p:nvPicPr>
          <p:cNvPr id="4" name="Picture 3" descr="If two people with achondroplasia have children, each child has a 2/3 chance of inheriting achondroplasia and 1/3 of being normal height. This is a conditional probability because one in four conceptions does not surv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09775"/>
            <a:ext cx="6134100" cy="2486025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4648200"/>
            <a:ext cx="8227423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1/4 die as embryos (</a:t>
            </a:r>
            <a:r>
              <a:rPr lang="en-US" sz="2400" i="1" dirty="0" smtClean="0"/>
              <a:t>AA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Of survivors:</a:t>
            </a:r>
          </a:p>
          <a:p>
            <a:pPr marL="0" indent="0">
              <a:buNone/>
            </a:pPr>
            <a:r>
              <a:rPr lang="en-US" sz="2400" dirty="0" smtClean="0"/>
              <a:t>2/3 = </a:t>
            </a:r>
            <a:r>
              <a:rPr lang="en-US" sz="2400" dirty="0" err="1" smtClean="0"/>
              <a:t>achondroplasia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Aa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1/3 = normal height (</a:t>
            </a:r>
            <a:r>
              <a:rPr lang="en-US" sz="2400" i="1" dirty="0" err="1" smtClean="0"/>
              <a:t>aa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941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Lethal Alleles </a:t>
            </a:r>
            <a:r>
              <a:rPr lang="en-US" altLang="en-US" dirty="0" smtClean="0"/>
              <a:t>(5 </a:t>
            </a:r>
            <a:r>
              <a:rPr lang="en-US" altLang="en-US" dirty="0"/>
              <a:t>of </a:t>
            </a:r>
            <a:r>
              <a:rPr lang="en-US" altLang="en-US" dirty="0" smtClean="0"/>
              <a:t>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Cross 2</a:t>
            </a:r>
          </a:p>
        </p:txBody>
      </p:sp>
      <p:pic>
        <p:nvPicPr>
          <p:cNvPr id="2" name="Picture 1" descr="nu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2057400"/>
            <a:ext cx="6086475" cy="2419350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4648200"/>
            <a:ext cx="8227423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All survive:</a:t>
            </a:r>
          </a:p>
          <a:p>
            <a:pPr marL="0" indent="0">
              <a:buNone/>
            </a:pPr>
            <a:r>
              <a:rPr lang="en-US" sz="2400" dirty="0" smtClean="0"/>
              <a:t>1/2 = </a:t>
            </a:r>
            <a:r>
              <a:rPr lang="en-US" sz="2400" dirty="0" err="1" smtClean="0"/>
              <a:t>achondroplasia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1/2 = normal height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2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1792</Words>
  <Application>Microsoft Office PowerPoint</Application>
  <PresentationFormat>On-screen Show (4:3)</PresentationFormat>
  <Paragraphs>246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Human Genetics Concepts and Applications</vt:lpstr>
      <vt:lpstr>Learning Objectives (1 of 2)</vt:lpstr>
      <vt:lpstr>Learning Objectives (2 of 2)</vt:lpstr>
      <vt:lpstr>Exceptions to Mendel’s Law</vt:lpstr>
      <vt:lpstr>Lethal Alleles (1 of 5)</vt:lpstr>
      <vt:lpstr>Lethal Alleles (2 of 5)</vt:lpstr>
      <vt:lpstr>Lethal Alleles (3 of 5)</vt:lpstr>
      <vt:lpstr>Lethal Alleles (4 of 5)</vt:lpstr>
      <vt:lpstr>Lethal Alleles (5 of 5)</vt:lpstr>
      <vt:lpstr>Multiple Alleles</vt:lpstr>
      <vt:lpstr>Incomplete Dominance (1 of 2)</vt:lpstr>
      <vt:lpstr>Incomplete Dominance (2 of 2)</vt:lpstr>
      <vt:lpstr>Codominance</vt:lpstr>
      <vt:lpstr>ABO Blood Types Illustrate Codominance</vt:lpstr>
      <vt:lpstr>Offspring from Parents with Blood Type A and Blood Type B</vt:lpstr>
      <vt:lpstr>Epistasis</vt:lpstr>
      <vt:lpstr>Penetrance and Expressivity</vt:lpstr>
      <vt:lpstr>Pleiotropy</vt:lpstr>
      <vt:lpstr>Marfan Syndrome is Pleiotropic</vt:lpstr>
      <vt:lpstr>Genetic Heterogeneity</vt:lpstr>
      <vt:lpstr>Many Routes to Blindness</vt:lpstr>
      <vt:lpstr>Phenocopy</vt:lpstr>
      <vt:lpstr>The Human Genome Sequence Adds Perspective</vt:lpstr>
      <vt:lpstr>Table 5.1 Factors That Alter Single-Gene Phenotypic Ratios (1 of 2)</vt:lpstr>
      <vt:lpstr>Table 5.1 Factors That Alter Single-Gene Phenotypic Ratios (2 of 2)</vt:lpstr>
      <vt:lpstr>Mitochondrion (1 of 2)</vt:lpstr>
      <vt:lpstr>Mitochondrion (2 of 2)</vt:lpstr>
      <vt:lpstr>Mitochondrial DNA</vt:lpstr>
      <vt:lpstr>Mitochondrial Disorders</vt:lpstr>
      <vt:lpstr>Appearance of Skeletal Muscle Fibers in Mitochondrial Disease</vt:lpstr>
      <vt:lpstr>Heteroplasmy (1 of 2)</vt:lpstr>
      <vt:lpstr>Heteroplasmy (2 of 2)</vt:lpstr>
      <vt:lpstr>Mitochondrial DNA Reveals Past</vt:lpstr>
      <vt:lpstr>Linkage (1 of 3)</vt:lpstr>
      <vt:lpstr>Linkage (2 of 3)</vt:lpstr>
      <vt:lpstr>Linkage (3 of 3)</vt:lpstr>
      <vt:lpstr>Recombination</vt:lpstr>
      <vt:lpstr>Crossing Over Disrupts Linkage</vt:lpstr>
      <vt:lpstr>Allele Configuration Is Important</vt:lpstr>
      <vt:lpstr>Frequency of Recombination (1 of 2)</vt:lpstr>
      <vt:lpstr>Frequency of Recombination (2 of 2)</vt:lpstr>
      <vt:lpstr>Linkage versus Nonlinkage (Independent Assortment)</vt:lpstr>
      <vt:lpstr>Linkage Maps</vt:lpstr>
      <vt:lpstr>Linkage Disequilibrium (LD)</vt:lpstr>
      <vt:lpstr>Solving Linkage Problems</vt:lpstr>
      <vt:lpstr>Inheritance of Nail-Patella Syndrome</vt:lpstr>
      <vt:lpstr>Genetic Markers</vt:lpstr>
      <vt:lpstr>LOD Score</vt:lpstr>
      <vt:lpstr>Haplotype (1 of 2)</vt:lpstr>
      <vt:lpstr>Haplotype (2 of 2)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Beyond Mendel’s Laws</dc:title>
  <dc:creator>Lewis</dc:creator>
  <cp:keywords/>
  <cp:lastModifiedBy>Administrator</cp:lastModifiedBy>
  <cp:revision>236</cp:revision>
  <dcterms:created xsi:type="dcterms:W3CDTF">2017-03-16T02:07:36Z</dcterms:created>
  <dcterms:modified xsi:type="dcterms:W3CDTF">2018-02-06T16:04:49Z</dcterms:modified>
  <cp:category/>
</cp:coreProperties>
</file>