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65" r:id="rId2"/>
    <p:sldId id="266" r:id="rId3"/>
    <p:sldId id="330" r:id="rId4"/>
    <p:sldId id="374" r:id="rId5"/>
    <p:sldId id="268" r:id="rId6"/>
    <p:sldId id="331" r:id="rId7"/>
    <p:sldId id="333" r:id="rId8"/>
    <p:sldId id="334" r:id="rId9"/>
    <p:sldId id="335" r:id="rId10"/>
    <p:sldId id="332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7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56" r:id="rId33"/>
    <p:sldId id="357" r:id="rId34"/>
    <p:sldId id="358" r:id="rId35"/>
    <p:sldId id="359" r:id="rId36"/>
    <p:sldId id="360" r:id="rId37"/>
    <p:sldId id="361" r:id="rId38"/>
    <p:sldId id="362" r:id="rId39"/>
    <p:sldId id="363" r:id="rId40"/>
    <p:sldId id="364" r:id="rId41"/>
    <p:sldId id="365" r:id="rId42"/>
    <p:sldId id="366" r:id="rId43"/>
    <p:sldId id="367" r:id="rId44"/>
    <p:sldId id="368" r:id="rId45"/>
    <p:sldId id="369" r:id="rId46"/>
    <p:sldId id="370" r:id="rId47"/>
    <p:sldId id="371" r:id="rId48"/>
    <p:sldId id="372" r:id="rId49"/>
    <p:sldId id="262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6426"/>
    <a:srgbClr val="302D1C"/>
    <a:srgbClr val="6E3F2A"/>
    <a:srgbClr val="FFFFFF"/>
    <a:srgbClr val="2B4298"/>
    <a:srgbClr val="77315D"/>
    <a:srgbClr val="2C2974"/>
    <a:srgbClr val="562926"/>
    <a:srgbClr val="48413B"/>
    <a:srgbClr val="575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1182" autoAdjust="0"/>
  </p:normalViewPr>
  <p:slideViewPr>
    <p:cSldViewPr>
      <p:cViewPr>
        <p:scale>
          <a:sx n="104" d="100"/>
          <a:sy n="104" d="100"/>
        </p:scale>
        <p:origin x="-46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44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12320-037C-4700-9583-261E3DAC13AB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2A74B-20AC-4247-A511-D429F69CB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Copyright © McGraw-Hill</a:t>
            </a:r>
            <a:r>
              <a:rPr lang="en-US" baseline="0" dirty="0" smtClean="0"/>
              <a:t> Education. Permission required for reproduction or display.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A74B-20AC-4247-A511-D429F69CB3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98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A74B-20AC-4247-A511-D429F69CB3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3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Copyright © McGraw-Hill</a:t>
            </a:r>
            <a:r>
              <a:rPr lang="en-US" baseline="0" dirty="0" smtClean="0"/>
              <a:t> Education. Permission required for reproduction or display.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A74B-20AC-4247-A511-D429F69CB38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9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229600" y="6400800"/>
            <a:ext cx="914400" cy="457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4-</a:t>
            </a:r>
            <a:fld id="{6F94BB01-2447-4377-8194-F82F4D072C18}" type="slidenum">
              <a:rPr lang="en-US"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3"/>
          <p:cNvSpPr txBox="1">
            <a:spLocks/>
          </p:cNvSpPr>
          <p:nvPr userDrawn="1"/>
        </p:nvSpPr>
        <p:spPr>
          <a:xfrm>
            <a:off x="863600" y="6400800"/>
            <a:ext cx="7404100" cy="4572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© McGraw-Hill Education.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 Placeholder 3"/>
          <p:cNvSpPr txBox="1">
            <a:spLocks/>
          </p:cNvSpPr>
          <p:nvPr userDrawn="1"/>
        </p:nvSpPr>
        <p:spPr>
          <a:xfrm>
            <a:off x="0" y="0"/>
            <a:ext cx="2362200" cy="4687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Chapter 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1028700"/>
          </a:xfrm>
        </p:spPr>
        <p:txBody>
          <a:bodyPr>
            <a:noAutofit/>
          </a:bodyPr>
          <a:lstStyle>
            <a:lvl1pPr>
              <a:defRPr sz="2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6450" indent="-349250"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63650" indent="-349250">
              <a:buFont typeface="Wingdings" panose="05000000000000000000" pitchFamily="2" charset="2"/>
              <a:buChar char="§"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20850" indent="-349250">
              <a:buFont typeface="Courier New" panose="02070309020205020404" pitchFamily="49" charset="0"/>
              <a:buChar char="o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78050" indent="-349250">
              <a:buFont typeface="Wingdings" panose="05000000000000000000" pitchFamily="2" charset="2"/>
              <a:buChar char="Ø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59376" y="2722517"/>
            <a:ext cx="8227423" cy="1011283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57199" y="3962400"/>
            <a:ext cx="8229599" cy="9906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en-US" sz="2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z="2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lang="en-US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5181600"/>
            <a:ext cx="8229600" cy="121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2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229600" y="6400800"/>
            <a:ext cx="914400" cy="457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4-</a:t>
            </a:r>
            <a:fld id="{6F94BB01-2447-4377-8194-F82F4D072C18}" type="slidenum">
              <a:rPr lang="en-US"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3"/>
          <p:cNvSpPr txBox="1">
            <a:spLocks/>
          </p:cNvSpPr>
          <p:nvPr userDrawn="1"/>
        </p:nvSpPr>
        <p:spPr>
          <a:xfrm>
            <a:off x="863600" y="6400800"/>
            <a:ext cx="7404100" cy="4572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© McGraw-Hill Education.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 Placeholder 3"/>
          <p:cNvSpPr txBox="1">
            <a:spLocks/>
          </p:cNvSpPr>
          <p:nvPr userDrawn="1"/>
        </p:nvSpPr>
        <p:spPr>
          <a:xfrm>
            <a:off x="0" y="0"/>
            <a:ext cx="2362200" cy="4687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Chapter 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1028700"/>
          </a:xfrm>
        </p:spPr>
        <p:txBody>
          <a:bodyPr>
            <a:noAutofit/>
          </a:bodyPr>
          <a:lstStyle>
            <a:lvl1pPr>
              <a:defRPr sz="2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6450" indent="-349250"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63650" indent="-349250">
              <a:buFont typeface="Wingdings" panose="05000000000000000000" pitchFamily="2" charset="2"/>
              <a:buChar char="§"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20850" indent="-349250">
              <a:buFont typeface="Courier New" panose="02070309020205020404" pitchFamily="49" charset="0"/>
              <a:buChar char="o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78050" indent="-349250">
              <a:buFont typeface="Wingdings" panose="05000000000000000000" pitchFamily="2" charset="2"/>
              <a:buChar char="Ø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59376" y="2722517"/>
            <a:ext cx="8227423" cy="1011283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5181600"/>
            <a:ext cx="8229600" cy="121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4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6389224"/>
            <a:ext cx="9143999" cy="468776"/>
          </a:xfrm>
          <a:prstGeom prst="rect">
            <a:avLst/>
          </a:prstGeom>
          <a:solidFill>
            <a:srgbClr val="6E3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>
            <a:lvl1pPr>
              <a:defRPr lang="en-US" sz="3600" kern="1200" dirty="0" smtClean="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 userDrawn="1"/>
        </p:nvSpPr>
        <p:spPr>
          <a:xfrm>
            <a:off x="0" y="6389224"/>
            <a:ext cx="8305800" cy="46877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© McGraw-Hill Education. All rights reserved. Authorized only for instructor use in the classroom. No reproduction or further distribution permitted without the prior written consent of McGraw-Hill Education.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29600" y="6400800"/>
            <a:ext cx="914400" cy="457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4-</a:t>
            </a:r>
            <a:fld id="{6F94BB01-2447-4377-8194-F82F4D072C18}" type="slidenum">
              <a:rPr lang="en-US" sz="12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0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389224"/>
            <a:ext cx="9143999" cy="468776"/>
          </a:xfrm>
          <a:prstGeom prst="rect">
            <a:avLst/>
          </a:prstGeom>
          <a:solidFill>
            <a:srgbClr val="6E3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1"/>
            <a:ext cx="8991600" cy="685800"/>
          </a:xfrm>
        </p:spPr>
        <p:txBody>
          <a:bodyPr/>
          <a:lstStyle>
            <a:lvl1pPr algn="l">
              <a:defRPr lang="en-US" sz="3600" kern="1200" dirty="0" smtClean="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0" y="990600"/>
            <a:ext cx="9067800" cy="457200"/>
          </a:xfrm>
        </p:spPr>
        <p:txBody>
          <a:bodyPr/>
          <a:lstStyle>
            <a:lvl1pPr>
              <a:defRPr>
                <a:solidFill>
                  <a:srgbClr val="6E3F2A"/>
                </a:solidFill>
              </a:defRPr>
            </a:lvl1pPr>
            <a:lvl2pPr>
              <a:defRPr>
                <a:solidFill>
                  <a:srgbClr val="6E3F2A"/>
                </a:solidFill>
              </a:defRPr>
            </a:lvl2pPr>
            <a:lvl3pPr>
              <a:defRPr>
                <a:solidFill>
                  <a:srgbClr val="6E3F2A"/>
                </a:solidFill>
              </a:defRPr>
            </a:lvl3pPr>
            <a:lvl4pPr>
              <a:defRPr>
                <a:solidFill>
                  <a:srgbClr val="6E3F2A"/>
                </a:solidFill>
              </a:defRPr>
            </a:lvl4pPr>
            <a:lvl5pPr>
              <a:defRPr>
                <a:solidFill>
                  <a:srgbClr val="6E3F2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2057400"/>
            <a:ext cx="4419600" cy="3657600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400">
                <a:solidFill>
                  <a:srgbClr val="6E3F2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4400" y="6509312"/>
            <a:ext cx="73152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64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32583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33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66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8" r:id="rId2"/>
    <p:sldLayoutId id="2147483661" r:id="rId3"/>
    <p:sldLayoutId id="2147483666" r:id="rId4"/>
    <p:sldLayoutId id="2147483669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6E3F2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6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4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2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0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jpeg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219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buClr>
                <a:srgbClr val="77315D"/>
              </a:buClr>
              <a:buFont typeface="Calibri" pitchFamily="34" charset="0"/>
            </a:pPr>
            <a:r>
              <a:rPr lang="en-US" sz="4000" dirty="0" smtClean="0">
                <a:ea typeface="ＭＳ Ｐゴシック" charset="-128"/>
              </a:rPr>
              <a:t>Human Genetics</a:t>
            </a:r>
            <a:br>
              <a:rPr lang="en-US" sz="4000" dirty="0" smtClean="0">
                <a:ea typeface="ＭＳ Ｐゴシック" charset="-128"/>
              </a:rPr>
            </a:br>
            <a:r>
              <a:rPr lang="en-US" sz="3200" dirty="0" smtClean="0">
                <a:ea typeface="ＭＳ Ｐゴシック" charset="-128"/>
              </a:rPr>
              <a:t>Concepts and Applications</a:t>
            </a:r>
            <a:endParaRPr lang="en-US" sz="3200" dirty="0">
              <a:ea typeface="ＭＳ Ｐゴシック" charset="-128"/>
            </a:endParaRPr>
          </a:p>
        </p:txBody>
      </p:sp>
      <p:pic>
        <p:nvPicPr>
          <p:cNvPr id="13" name="Picture 1" descr="Mc Graw Hill Education Logo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5282" y="152400"/>
            <a:ext cx="486318" cy="49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sz="quarter" idx="12"/>
          </p:nvPr>
        </p:nvSpPr>
        <p:spPr>
          <a:xfrm>
            <a:off x="155713" y="1371600"/>
            <a:ext cx="8835887" cy="4572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dirty="0" smtClean="0"/>
              <a:t>Twelfth Edition</a:t>
            </a:r>
            <a:endParaRPr lang="en-US" dirty="0"/>
          </a:p>
        </p:txBody>
      </p:sp>
      <p:pic>
        <p:nvPicPr>
          <p:cNvPr id="9" name="Picture 4" descr="Book cover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828800"/>
            <a:ext cx="3613085" cy="440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055296" y="2286064"/>
            <a:ext cx="4661890" cy="3505135"/>
          </a:xfrm>
        </p:spPr>
        <p:txBody>
          <a:bodyPr>
            <a:normAutofit/>
          </a:bodyPr>
          <a:lstStyle/>
          <a:p>
            <a:pPr>
              <a:buFont typeface="Calibri" pitchFamily="34" charset="0"/>
              <a:buNone/>
              <a:defRPr/>
            </a:pPr>
            <a:r>
              <a:rPr lang="en-US" sz="4000" b="1" dirty="0" smtClean="0"/>
              <a:t>Chapter 4</a:t>
            </a:r>
            <a:endParaRPr lang="en-US" sz="4000" b="1" dirty="0"/>
          </a:p>
          <a:p>
            <a:pPr marL="0" indent="0">
              <a:buFont typeface="Calibri" pitchFamily="34" charset="0"/>
              <a:buNone/>
              <a:defRPr/>
            </a:pPr>
            <a:r>
              <a:rPr lang="en-US" sz="3600" dirty="0" smtClean="0"/>
              <a:t>Single-Gene Inheritance</a:t>
            </a:r>
            <a:endParaRPr lang="en-US" sz="360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2394" y="6355048"/>
            <a:ext cx="8305800" cy="502951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200" dirty="0"/>
              <a:t>© McGraw-Hill Education. All rights reserved. Authorized only for instructor use in the classroom. No reproduction or further distribution permitted </a:t>
            </a:r>
            <a:r>
              <a:rPr lang="en-US" sz="1200" dirty="0" smtClean="0"/>
              <a:t>without </a:t>
            </a:r>
            <a:r>
              <a:rPr lang="en-US" sz="1200" dirty="0"/>
              <a:t>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441327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 smtClean="0">
                <a:cs typeface="Tahoma" pitchFamily="34" charset="0"/>
              </a:rPr>
              <a:t>Mendel </a:t>
            </a:r>
            <a:r>
              <a:rPr lang="en-US" altLang="en-US" dirty="0">
                <a:cs typeface="Tahoma" pitchFamily="34" charset="0"/>
              </a:rPr>
              <a:t>Studied Transmission of Seven Traits in the Pea </a:t>
            </a:r>
            <a:r>
              <a:rPr lang="en-US" altLang="en-US" dirty="0" smtClean="0">
                <a:cs typeface="Tahoma" pitchFamily="34" charset="0"/>
              </a:rPr>
              <a:t>Plant</a:t>
            </a:r>
            <a:endParaRPr lang="en-US" dirty="0"/>
          </a:p>
        </p:txBody>
      </p:sp>
      <p:pic>
        <p:nvPicPr>
          <p:cNvPr id="6" name="Picture 1" descr="Gregor Mendel studied the transmission of seven traits in the pea plant. Each trait has two easily distinguished expressions, or phenotypes.&#10;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4567" y="1875002"/>
            <a:ext cx="8114865" cy="397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699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kern="0" dirty="0">
                <a:sym typeface="Arial" charset="0"/>
              </a:rPr>
              <a:t>Figure </a:t>
            </a:r>
            <a:r>
              <a:rPr lang="en-US" kern="0" dirty="0" smtClean="0">
                <a:sym typeface="Arial" charset="0"/>
              </a:rPr>
              <a:t>4.2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433991"/>
              </p:ext>
            </p:extLst>
          </p:nvPr>
        </p:nvGraphicFramePr>
        <p:xfrm>
          <a:off x="602705" y="1565813"/>
          <a:ext cx="3785466" cy="4465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Equation" r:id="rId3" imgW="1765080" imgH="2082600" progId="Equation.3">
                  <p:embed/>
                </p:oleObj>
              </mc:Choice>
              <mc:Fallback>
                <p:oleObj name="Equation" r:id="rId3" imgW="1765080" imgH="20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2705" y="1565813"/>
                        <a:ext cx="3785466" cy="4465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 descr="Mendel used a monohybrid cross to cross true-breeding tall plants with short plants, the next generation plants were all tall.&#10;"/>
          <p:cNvPicPr>
            <a:picLocks noGrp="1" noChangeAspect="1"/>
          </p:cNvPicPr>
          <p:nvPr>
            <p:ph sz="half" idx="4294967295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800600" y="1174761"/>
            <a:ext cx="3641267" cy="524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376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Monohybrid Cross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48387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Experiments confirmed that hybrids hide one expression of a trait, which reappears when hybrids are self-crossed.</a:t>
            </a:r>
          </a:p>
          <a:p>
            <a:pPr marL="0" indent="0">
              <a:buNone/>
            </a:pPr>
            <a:r>
              <a:rPr lang="en-US" altLang="en-US" dirty="0"/>
              <a:t>Mendel speculated that </a:t>
            </a:r>
            <a:r>
              <a:rPr lang="en-IN" altLang="en-US" dirty="0"/>
              <a:t>each </a:t>
            </a:r>
            <a:r>
              <a:rPr lang="en-IN" altLang="en-US" dirty="0" err="1"/>
              <a:t>elementen</a:t>
            </a:r>
            <a:r>
              <a:rPr lang="en-IN" altLang="en-US" dirty="0"/>
              <a:t> was packaged in a separate gamete.</a:t>
            </a:r>
          </a:p>
          <a:p>
            <a:pPr marL="0" indent="0">
              <a:buNone/>
            </a:pPr>
            <a:r>
              <a:rPr lang="en-US" altLang="en-US" b="1" dirty="0"/>
              <a:t>Law of segregation </a:t>
            </a:r>
            <a:r>
              <a:rPr lang="en-US" altLang="en-US" dirty="0"/>
              <a:t>is Mendel’s </a:t>
            </a:r>
            <a:r>
              <a:rPr lang="en-IN" altLang="en-US" dirty="0"/>
              <a:t>idea that </a:t>
            </a:r>
            <a:r>
              <a:rPr lang="en-IN" altLang="en-US" dirty="0" err="1"/>
              <a:t>elementen</a:t>
            </a:r>
            <a:r>
              <a:rPr lang="en-IN" altLang="en-US" dirty="0"/>
              <a:t> separate in the gametes</a:t>
            </a:r>
            <a:r>
              <a:rPr lang="en-IN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3138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7489" y="152400"/>
            <a:ext cx="8032487" cy="1143000"/>
          </a:xfrm>
        </p:spPr>
        <p:txBody>
          <a:bodyPr>
            <a:noAutofit/>
          </a:bodyPr>
          <a:lstStyle/>
          <a:p>
            <a:r>
              <a:rPr lang="en-US" altLang="en-US" dirty="0"/>
              <a:t>Mendel’s First </a:t>
            </a:r>
            <a:r>
              <a:rPr lang="en-US" altLang="en-US" dirty="0" smtClean="0"/>
              <a:t>Law—Segregation (1 of 3)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4838700"/>
          </a:xfrm>
        </p:spPr>
        <p:txBody>
          <a:bodyPr/>
          <a:lstStyle/>
          <a:p>
            <a:pPr marL="0" indent="0">
              <a:buNone/>
            </a:pPr>
            <a:r>
              <a:rPr lang="en-IN" altLang="en-US" dirty="0"/>
              <a:t>Reflects the actions of chromosomes and the genes they carry during </a:t>
            </a:r>
            <a:r>
              <a:rPr lang="en-IN" altLang="en-US" dirty="0" smtClean="0"/>
              <a:t>meiosis</a:t>
            </a:r>
          </a:p>
          <a:p>
            <a:r>
              <a:rPr lang="en-US" altLang="en-US" sz="2400" b="1" dirty="0" smtClean="0"/>
              <a:t>Homozygous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carry same </a:t>
            </a:r>
            <a:r>
              <a:rPr lang="en-US" altLang="en-US" sz="2400" dirty="0" smtClean="0"/>
              <a:t>alleles </a:t>
            </a:r>
            <a:r>
              <a:rPr lang="en-US" altLang="en-US" sz="2400" b="1" i="1" dirty="0" smtClean="0"/>
              <a:t>TT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or </a:t>
            </a:r>
            <a:r>
              <a:rPr lang="en-US" altLang="en-US" sz="2400" b="1" i="1" dirty="0" err="1" smtClean="0"/>
              <a:t>tt</a:t>
            </a:r>
            <a:endParaRPr lang="en-US" altLang="en-US" sz="2400" b="1" i="1" dirty="0" smtClean="0"/>
          </a:p>
          <a:p>
            <a:r>
              <a:rPr lang="en-US" altLang="en-US" sz="2400" b="1" dirty="0" smtClean="0"/>
              <a:t>Heterozygous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carry different </a:t>
            </a:r>
            <a:r>
              <a:rPr lang="en-US" altLang="en-US" sz="2400" dirty="0" smtClean="0"/>
              <a:t>alleles </a:t>
            </a:r>
            <a:r>
              <a:rPr lang="en-US" altLang="en-US" sz="2400" b="1" i="1" dirty="0" err="1" smtClean="0"/>
              <a:t>Tt</a:t>
            </a:r>
            <a:endParaRPr lang="en-US" altLang="en-US" sz="2400" b="1" i="1" dirty="0"/>
          </a:p>
          <a:p>
            <a:pPr marL="0" indent="0">
              <a:buNone/>
            </a:pPr>
            <a:r>
              <a:rPr lang="en-IN" altLang="en-US" b="1" dirty="0"/>
              <a:t>Genotype </a:t>
            </a:r>
            <a:r>
              <a:rPr lang="en-IN" altLang="en-US" dirty="0"/>
              <a:t>= Organism’s alleles</a:t>
            </a:r>
          </a:p>
          <a:p>
            <a:pPr marL="0" indent="0">
              <a:buNone/>
            </a:pPr>
            <a:r>
              <a:rPr lang="en-IN" altLang="en-US" b="1" dirty="0"/>
              <a:t>Phenotype </a:t>
            </a:r>
            <a:r>
              <a:rPr lang="en-IN" altLang="en-US" dirty="0"/>
              <a:t>= Outward expression of an allele combination	</a:t>
            </a:r>
            <a:endParaRPr lang="en-IN" altLang="en-US" dirty="0" smtClean="0"/>
          </a:p>
          <a:p>
            <a:r>
              <a:rPr lang="en-US" altLang="en-US" sz="2400" b="1" dirty="0" smtClean="0"/>
              <a:t>Wild </a:t>
            </a:r>
            <a:r>
              <a:rPr lang="en-US" altLang="en-US" sz="2400" b="1" dirty="0"/>
              <a:t>Type</a:t>
            </a:r>
            <a:r>
              <a:rPr lang="en-US" altLang="en-US" sz="2400" dirty="0"/>
              <a:t> = Most common </a:t>
            </a:r>
            <a:r>
              <a:rPr lang="en-US" altLang="en-US" sz="2400" dirty="0" smtClean="0"/>
              <a:t>phenotype</a:t>
            </a:r>
          </a:p>
          <a:p>
            <a:pPr lvl="1"/>
            <a:r>
              <a:rPr lang="en-US" altLang="en-US" sz="2200" dirty="0" smtClean="0"/>
              <a:t>Recessive </a:t>
            </a:r>
            <a:r>
              <a:rPr lang="en-US" altLang="en-US" sz="2200" dirty="0"/>
              <a:t>or </a:t>
            </a:r>
            <a:r>
              <a:rPr lang="en-US" altLang="en-US" sz="2200" dirty="0" smtClean="0"/>
              <a:t>dominant</a:t>
            </a:r>
            <a:endParaRPr lang="en-I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041332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7489" y="152400"/>
            <a:ext cx="8032487" cy="1143000"/>
          </a:xfrm>
        </p:spPr>
        <p:txBody>
          <a:bodyPr>
            <a:noAutofit/>
          </a:bodyPr>
          <a:lstStyle/>
          <a:p>
            <a:r>
              <a:rPr lang="en-US" altLang="en-US" dirty="0"/>
              <a:t>Mendel’s First </a:t>
            </a:r>
            <a:r>
              <a:rPr lang="en-US" altLang="en-US" dirty="0" smtClean="0"/>
              <a:t>Law—Segregation (2 of 3)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48387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/>
              <a:t>Mutant</a:t>
            </a:r>
            <a:r>
              <a:rPr lang="en-US" altLang="en-US" dirty="0"/>
              <a:t> phenotype = </a:t>
            </a:r>
            <a:r>
              <a:rPr lang="en-IN" altLang="en-US" dirty="0"/>
              <a:t>Variant of a gene’s expression that arises when the gene undergoes </a:t>
            </a:r>
            <a:r>
              <a:rPr lang="en-IN" altLang="en-US" b="1" dirty="0"/>
              <a:t>mutation</a:t>
            </a:r>
          </a:p>
          <a:p>
            <a:pPr marL="0" indent="0">
              <a:buNone/>
            </a:pPr>
            <a:r>
              <a:rPr lang="en-IN" altLang="en-US" dirty="0"/>
              <a:t>Mendel observed the events of meiosis</a:t>
            </a:r>
          </a:p>
          <a:p>
            <a:pPr marL="0" indent="0">
              <a:buNone/>
            </a:pPr>
            <a:r>
              <a:rPr lang="en-IN" altLang="en-US" dirty="0"/>
              <a:t>Two copies of a gene separate with the homologs that carry them when a gamete is produced</a:t>
            </a:r>
          </a:p>
          <a:p>
            <a:pPr marL="0" indent="0">
              <a:buNone/>
            </a:pPr>
            <a:r>
              <a:rPr lang="en-US" altLang="en-US" dirty="0"/>
              <a:t>At fertilization, gametes combine at </a:t>
            </a:r>
            <a:r>
              <a:rPr lang="en-US" altLang="en-US" dirty="0" smtClean="0"/>
              <a:t>random</a:t>
            </a:r>
            <a:endParaRPr lang="en-IN" altLang="en-US" b="1" dirty="0"/>
          </a:p>
        </p:txBody>
      </p:sp>
    </p:spTree>
    <p:extLst>
      <p:ext uri="{BB962C8B-B14F-4D97-AF65-F5344CB8AC3E}">
        <p14:creationId xmlns:p14="http://schemas.microsoft.com/office/powerpoint/2010/main" val="4281552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7489" y="152400"/>
            <a:ext cx="8032487" cy="1143000"/>
          </a:xfrm>
        </p:spPr>
        <p:txBody>
          <a:bodyPr>
            <a:noAutofit/>
          </a:bodyPr>
          <a:lstStyle/>
          <a:p>
            <a:r>
              <a:rPr lang="en-US" altLang="en-US" dirty="0"/>
              <a:t>Mendel’s First </a:t>
            </a:r>
            <a:r>
              <a:rPr lang="en-US" altLang="en-US" dirty="0" smtClean="0"/>
              <a:t>Law—Segregation (3 of 3)</a:t>
            </a:r>
            <a:endParaRPr lang="en-US" dirty="0"/>
          </a:p>
        </p:txBody>
      </p:sp>
      <p:pic>
        <p:nvPicPr>
          <p:cNvPr id="10" name="Picture 1" descr="In the law of gene segregation, homologous pairs of chromosomes and their genes separate and are packaged into separate gametes during meiosis. &#10;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66143" y="1820762"/>
            <a:ext cx="8058690" cy="388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695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Mendel’s Data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4953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Table 4.1 Mendel’s Law of Segregation</a:t>
            </a:r>
            <a:endParaRPr lang="en-U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46363"/>
              </p:ext>
            </p:extLst>
          </p:nvPr>
        </p:nvGraphicFramePr>
        <p:xfrm>
          <a:off x="609600" y="2103121"/>
          <a:ext cx="7924799" cy="38404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2444"/>
                <a:gridCol w="870339"/>
                <a:gridCol w="1406108"/>
                <a:gridCol w="1422492"/>
                <a:gridCol w="2123416"/>
              </a:tblGrid>
              <a:tr h="59324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Experiment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Total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Dominant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Recessive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</a:t>
                      </a:r>
                      <a:r>
                        <a:rPr lang="en-US" sz="1600" b="1" baseline="-25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  </a:t>
                      </a:r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Phenotypic</a:t>
                      </a:r>
                      <a:r>
                        <a:rPr lang="en-US" sz="16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Ratios</a:t>
                      </a:r>
                      <a:endParaRPr lang="en-US" sz="1600" b="1" baseline="-25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4345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Seed form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7,324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5,474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1,850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2.96:1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4345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2"/>
                      </a:pPr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Seed color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8,023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6,022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2,001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3.01:1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9324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3"/>
                      </a:pPr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Seed coat color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929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705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224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3.15:1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4345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Pod form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1,181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882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299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2.95:1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4345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5"/>
                      </a:pPr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Pod</a:t>
                      </a: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color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580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428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152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2.82:1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9324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6"/>
                      </a:pPr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Flower position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858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651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207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3.14:1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4345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7"/>
                      </a:pPr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Stem</a:t>
                      </a: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length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1,064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787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277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2.84:1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43458">
                <a:tc>
                  <a:txBody>
                    <a:bodyPr/>
                    <a:lstStyle/>
                    <a:p>
                      <a:endParaRPr lang="en-US" sz="16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Average = 2.98:1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78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Punnett Square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800100"/>
          </a:xfrm>
        </p:spPr>
        <p:txBody>
          <a:bodyPr/>
          <a:lstStyle/>
          <a:p>
            <a:pPr marL="0" indent="0">
              <a:buNone/>
            </a:pPr>
            <a:r>
              <a:rPr lang="en-IN" altLang="en-US" sz="2400" dirty="0"/>
              <a:t>Represents how genes in gametes join if they are on different </a:t>
            </a:r>
            <a:r>
              <a:rPr lang="en-IN" altLang="en-US" sz="2400" dirty="0" smtClean="0"/>
              <a:t>chromosomes</a:t>
            </a:r>
            <a:endParaRPr lang="en-US" altLang="en-US" sz="2400" dirty="0"/>
          </a:p>
        </p:txBody>
      </p:sp>
      <p:pic>
        <p:nvPicPr>
          <p:cNvPr id="10" name="Picture 3" descr="A Punnett square illustrates how alleles combine in the offsprings. It presents the parents’ genotypes and the offsprings’ genotypes.&#10;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2379896"/>
            <a:ext cx="6098920" cy="409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226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Test </a:t>
            </a:r>
            <a:r>
              <a:rPr lang="en-US" altLang="en-US" dirty="0" smtClean="0"/>
              <a:t>Cross (1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49149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A monohybrid cross </a:t>
            </a:r>
            <a:r>
              <a:rPr lang="en-US" altLang="en-US" dirty="0" smtClean="0"/>
              <a:t>yields:</a:t>
            </a:r>
          </a:p>
          <a:p>
            <a:r>
              <a:rPr lang="en-US" altLang="en-US" sz="2400" dirty="0" smtClean="0"/>
              <a:t>A 1 </a:t>
            </a:r>
            <a:r>
              <a:rPr lang="en-US" sz="2400" dirty="0"/>
              <a:t>“uppercase T, uppercase </a:t>
            </a:r>
            <a:r>
              <a:rPr lang="en-US" sz="2400" dirty="0" smtClean="0"/>
              <a:t>T”</a:t>
            </a:r>
            <a:r>
              <a:rPr lang="en-US" altLang="en-US" sz="2400" dirty="0" smtClean="0"/>
              <a:t> : 2 </a:t>
            </a:r>
            <a:r>
              <a:rPr lang="en-US" sz="2400" dirty="0"/>
              <a:t>“uppercase T, lowercase t”</a:t>
            </a:r>
            <a:r>
              <a:rPr lang="en-US" altLang="en-US" sz="2400" dirty="0" smtClean="0"/>
              <a:t> : 1 </a:t>
            </a:r>
            <a:r>
              <a:rPr lang="en-US" sz="2400" dirty="0"/>
              <a:t>“lowercase t, lowercase </a:t>
            </a:r>
            <a:r>
              <a:rPr lang="en-US" sz="2400" dirty="0" smtClean="0"/>
              <a:t>t” </a:t>
            </a:r>
            <a:r>
              <a:rPr lang="en-US" altLang="en-US" sz="2400" dirty="0" smtClean="0"/>
              <a:t>genotypic ratio, and</a:t>
            </a:r>
          </a:p>
          <a:p>
            <a:r>
              <a:rPr lang="en-US" altLang="en-US" sz="2400" dirty="0" smtClean="0"/>
              <a:t>A </a:t>
            </a:r>
            <a:r>
              <a:rPr lang="en-US" altLang="en-US" sz="2400" dirty="0"/>
              <a:t>3 tall : 1 </a:t>
            </a:r>
            <a:r>
              <a:rPr lang="en-US" altLang="en-US" sz="2400" dirty="0" smtClean="0"/>
              <a:t>short phenotypic ratio</a:t>
            </a:r>
          </a:p>
          <a:p>
            <a:pPr marL="0" indent="0">
              <a:buNone/>
            </a:pPr>
            <a:r>
              <a:rPr lang="en-US" altLang="en-US" dirty="0" smtClean="0"/>
              <a:t>Mendel distinguished the </a:t>
            </a:r>
            <a:r>
              <a:rPr lang="en-US" dirty="0"/>
              <a:t>“uppercase T, uppercase T”</a:t>
            </a:r>
            <a:r>
              <a:rPr lang="en-US" altLang="en-US" dirty="0" smtClean="0"/>
              <a:t> from </a:t>
            </a:r>
            <a:r>
              <a:rPr lang="en-US" dirty="0"/>
              <a:t>“uppercase T, lowercase t”</a:t>
            </a:r>
            <a:r>
              <a:rPr lang="en-US" altLang="en-US" dirty="0" smtClean="0"/>
              <a:t> tall plants with a </a:t>
            </a:r>
            <a:r>
              <a:rPr lang="en-US" altLang="en-US" b="1" dirty="0" smtClean="0"/>
              <a:t>test cross</a:t>
            </a:r>
          </a:p>
          <a:p>
            <a:r>
              <a:rPr lang="en-US" altLang="en-US" sz="2400" dirty="0" smtClean="0"/>
              <a:t>Cross </a:t>
            </a:r>
            <a:r>
              <a:rPr lang="en-US" altLang="en-US" sz="2400" dirty="0"/>
              <a:t>an individual of unknown genotype with a homozygous recessive </a:t>
            </a:r>
            <a:r>
              <a:rPr lang="en-US" altLang="en-US" sz="2400" dirty="0" smtClean="0"/>
              <a:t>individual</a:t>
            </a:r>
          </a:p>
        </p:txBody>
      </p:sp>
    </p:spTree>
    <p:extLst>
      <p:ext uri="{BB962C8B-B14F-4D97-AF65-F5344CB8AC3E}">
        <p14:creationId xmlns:p14="http://schemas.microsoft.com/office/powerpoint/2010/main" val="3522333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 New Roman" pitchFamily="18" charset="0"/>
              </a:rPr>
              <a:t>Test </a:t>
            </a:r>
            <a:r>
              <a:rPr lang="en-US" altLang="en-US" dirty="0" smtClean="0">
                <a:cs typeface="Times New Roman" pitchFamily="18" charset="0"/>
              </a:rPr>
              <a:t>Cross (2 of 2)</a:t>
            </a:r>
            <a:endParaRPr lang="en-US" dirty="0"/>
          </a:p>
        </p:txBody>
      </p:sp>
      <p:pic>
        <p:nvPicPr>
          <p:cNvPr id="10" name="Picture 2" descr="In this test cross, breeding a tall pea plant with homozygous recessive short plants reveals whether the tall plant is true-breeding or not.&#10;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68910" y="1066800"/>
            <a:ext cx="4665290" cy="536171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73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/>
              <a:t>Learning </a:t>
            </a:r>
            <a:r>
              <a:rPr lang="en-IN" altLang="en-US" dirty="0" smtClean="0"/>
              <a:t>Outcomes (1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81000" y="1181100"/>
            <a:ext cx="8305800" cy="52197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N" altLang="en-US" sz="2400" dirty="0"/>
              <a:t>List the characteristics that distinguish single-gene diseases from other types of diseases. </a:t>
            </a:r>
          </a:p>
          <a:p>
            <a:pPr marL="514350" indent="-514350">
              <a:buFont typeface="+mj-lt"/>
              <a:buAutoNum type="arabicPeriod"/>
            </a:pPr>
            <a:r>
              <a:rPr lang="en-IN" altLang="en-US" sz="2400" dirty="0"/>
              <a:t>Describe how Mendel deduced that recessive traits seem to disappear in hybrids.</a:t>
            </a:r>
          </a:p>
          <a:p>
            <a:pPr marL="514350" indent="-514350">
              <a:buFont typeface="+mj-lt"/>
              <a:buAutoNum type="arabicPeriod"/>
            </a:pPr>
            <a:r>
              <a:rPr lang="en-IN" altLang="en-US" sz="2400" dirty="0"/>
              <a:t>Define and distinguish </a:t>
            </a:r>
            <a:r>
              <a:rPr lang="en-IN" altLang="en-US" sz="2400" i="1" dirty="0"/>
              <a:t>heterozygote</a:t>
            </a:r>
            <a:r>
              <a:rPr lang="en-IN" altLang="en-US" sz="2400" dirty="0"/>
              <a:t> and </a:t>
            </a:r>
            <a:r>
              <a:rPr lang="en-IN" altLang="en-US" sz="2400" i="1" dirty="0"/>
              <a:t>homozygote</a:t>
            </a:r>
            <a:r>
              <a:rPr lang="en-IN" altLang="en-US" sz="2400" dirty="0"/>
              <a:t>; </a:t>
            </a:r>
            <a:r>
              <a:rPr lang="en-IN" altLang="en-US" sz="2400" i="1" dirty="0"/>
              <a:t>dominant</a:t>
            </a:r>
            <a:r>
              <a:rPr lang="en-IN" altLang="en-US" sz="2400" dirty="0"/>
              <a:t> and </a:t>
            </a:r>
            <a:r>
              <a:rPr lang="en-IN" altLang="en-US" sz="2400" i="1" dirty="0"/>
              <a:t>recessive</a:t>
            </a:r>
            <a:r>
              <a:rPr lang="en-IN" altLang="en-US" sz="2400" dirty="0"/>
              <a:t>; </a:t>
            </a:r>
            <a:r>
              <a:rPr lang="en-IN" altLang="en-US" sz="2400" i="1" dirty="0"/>
              <a:t>phenotype</a:t>
            </a:r>
            <a:r>
              <a:rPr lang="en-IN" altLang="en-US" sz="2400" dirty="0"/>
              <a:t> and </a:t>
            </a:r>
            <a:r>
              <a:rPr lang="en-IN" altLang="en-US" sz="2400" i="1" dirty="0"/>
              <a:t>genotype</a:t>
            </a:r>
            <a:r>
              <a:rPr lang="en-IN" altLang="en-US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N" altLang="en-US" sz="2400" dirty="0"/>
              <a:t>Explain how the law of segregation reflects the events of meiosis</a:t>
            </a:r>
            <a:r>
              <a:rPr lang="en-IN" altLang="en-US" sz="2400" dirty="0" smtClean="0"/>
              <a:t>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it-IT" altLang="en-US" sz="2400" dirty="0"/>
              <a:t>Indicated how a Punnett square is used to track inheritance patterns.</a:t>
            </a:r>
            <a:endParaRPr lang="en-IN" altLang="en-US" sz="2400" dirty="0"/>
          </a:p>
          <a:p>
            <a:pPr marL="514350" indent="-514350">
              <a:buFont typeface="+mj-lt"/>
              <a:buAutoNum type="arabicPeriod" startAt="5"/>
            </a:pPr>
            <a:r>
              <a:rPr lang="en-IN" altLang="en-US" sz="2400" dirty="0"/>
              <a:t>Explain how a gene alone usually does not solely determine a trait</a:t>
            </a:r>
            <a:r>
              <a:rPr lang="en-IN" altLang="en-US" sz="2400" dirty="0" smtClean="0"/>
              <a:t>.</a:t>
            </a:r>
            <a:endParaRPr lang="en-I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3149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/>
              <a:t>Single-Gene Inheritance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4914900"/>
          </a:xfrm>
        </p:spPr>
        <p:txBody>
          <a:bodyPr/>
          <a:lstStyle/>
          <a:p>
            <a:pPr marL="0" indent="0">
              <a:buNone/>
            </a:pPr>
            <a:r>
              <a:rPr lang="en-IN" altLang="en-US" dirty="0"/>
              <a:t>Single-gene disorders are rare.</a:t>
            </a:r>
          </a:p>
          <a:p>
            <a:pPr marL="0" indent="0">
              <a:buNone/>
            </a:pPr>
            <a:r>
              <a:rPr lang="en-IN" altLang="en-US" dirty="0"/>
              <a:t>Phenotypes associated with single genes are influenced by other genes and environmental factors</a:t>
            </a:r>
            <a:r>
              <a:rPr lang="en-IN" altLang="en-US" dirty="0" smtClean="0"/>
              <a:t>.</a:t>
            </a:r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2678604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15"/>
          <p:cNvSpPr>
            <a:spLocks noChangeShapeType="1"/>
          </p:cNvSpPr>
          <p:nvPr/>
        </p:nvSpPr>
        <p:spPr bwMode="auto">
          <a:xfrm>
            <a:off x="685800" y="1879600"/>
            <a:ext cx="41275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7" name="Line 16"/>
          <p:cNvSpPr>
            <a:spLocks noChangeShapeType="1"/>
          </p:cNvSpPr>
          <p:nvPr/>
        </p:nvSpPr>
        <p:spPr bwMode="auto">
          <a:xfrm>
            <a:off x="685800" y="6427788"/>
            <a:ext cx="41275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Line 17"/>
          <p:cNvSpPr>
            <a:spLocks noChangeShapeType="1"/>
          </p:cNvSpPr>
          <p:nvPr/>
        </p:nvSpPr>
        <p:spPr bwMode="auto">
          <a:xfrm>
            <a:off x="685800" y="1879600"/>
            <a:ext cx="0" cy="822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" name="Line 18"/>
          <p:cNvSpPr>
            <a:spLocks noChangeShapeType="1"/>
          </p:cNvSpPr>
          <p:nvPr/>
        </p:nvSpPr>
        <p:spPr bwMode="auto">
          <a:xfrm>
            <a:off x="8458200" y="1879600"/>
            <a:ext cx="0" cy="822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Line 19"/>
          <p:cNvSpPr>
            <a:spLocks noChangeShapeType="1"/>
          </p:cNvSpPr>
          <p:nvPr/>
        </p:nvSpPr>
        <p:spPr bwMode="auto">
          <a:xfrm>
            <a:off x="4813300" y="1879600"/>
            <a:ext cx="18034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Line 20"/>
          <p:cNvSpPr>
            <a:spLocks noChangeShapeType="1"/>
          </p:cNvSpPr>
          <p:nvPr/>
        </p:nvSpPr>
        <p:spPr bwMode="auto">
          <a:xfrm>
            <a:off x="685800" y="2701925"/>
            <a:ext cx="0" cy="8937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Line 21"/>
          <p:cNvSpPr>
            <a:spLocks noChangeShapeType="1"/>
          </p:cNvSpPr>
          <p:nvPr/>
        </p:nvSpPr>
        <p:spPr bwMode="auto">
          <a:xfrm>
            <a:off x="6616700" y="1879600"/>
            <a:ext cx="18415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Line 22"/>
          <p:cNvSpPr>
            <a:spLocks noChangeShapeType="1"/>
          </p:cNvSpPr>
          <p:nvPr/>
        </p:nvSpPr>
        <p:spPr bwMode="auto">
          <a:xfrm>
            <a:off x="8458200" y="2701925"/>
            <a:ext cx="0" cy="8937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4" name="Line 23"/>
          <p:cNvSpPr>
            <a:spLocks noChangeShapeType="1"/>
          </p:cNvSpPr>
          <p:nvPr/>
        </p:nvSpPr>
        <p:spPr bwMode="auto">
          <a:xfrm>
            <a:off x="685800" y="3595688"/>
            <a:ext cx="0" cy="822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5" name="Line 24"/>
          <p:cNvSpPr>
            <a:spLocks noChangeShapeType="1"/>
          </p:cNvSpPr>
          <p:nvPr/>
        </p:nvSpPr>
        <p:spPr bwMode="auto">
          <a:xfrm>
            <a:off x="8458200" y="3595688"/>
            <a:ext cx="0" cy="822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6" name="Line 25"/>
          <p:cNvSpPr>
            <a:spLocks noChangeShapeType="1"/>
          </p:cNvSpPr>
          <p:nvPr/>
        </p:nvSpPr>
        <p:spPr bwMode="auto">
          <a:xfrm>
            <a:off x="685800" y="4418013"/>
            <a:ext cx="0" cy="8239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Line 26"/>
          <p:cNvSpPr>
            <a:spLocks noChangeShapeType="1"/>
          </p:cNvSpPr>
          <p:nvPr/>
        </p:nvSpPr>
        <p:spPr bwMode="auto">
          <a:xfrm>
            <a:off x="8458200" y="4418013"/>
            <a:ext cx="0" cy="8239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Line 27"/>
          <p:cNvSpPr>
            <a:spLocks noChangeShapeType="1"/>
          </p:cNvSpPr>
          <p:nvPr/>
        </p:nvSpPr>
        <p:spPr bwMode="auto">
          <a:xfrm>
            <a:off x="685800" y="5241925"/>
            <a:ext cx="0" cy="11858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Line 28"/>
          <p:cNvSpPr>
            <a:spLocks noChangeShapeType="1"/>
          </p:cNvSpPr>
          <p:nvPr/>
        </p:nvSpPr>
        <p:spPr bwMode="auto">
          <a:xfrm>
            <a:off x="8458200" y="5241925"/>
            <a:ext cx="0" cy="11858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Line 29"/>
          <p:cNvSpPr>
            <a:spLocks noChangeShapeType="1"/>
          </p:cNvSpPr>
          <p:nvPr/>
        </p:nvSpPr>
        <p:spPr bwMode="auto">
          <a:xfrm>
            <a:off x="4813300" y="6427788"/>
            <a:ext cx="18034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Line 30"/>
          <p:cNvSpPr>
            <a:spLocks noChangeShapeType="1"/>
          </p:cNvSpPr>
          <p:nvPr/>
        </p:nvSpPr>
        <p:spPr bwMode="auto">
          <a:xfrm>
            <a:off x="6616700" y="6427788"/>
            <a:ext cx="18415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Inheritance of Some Common Traits</a:t>
            </a:r>
          </a:p>
        </p:txBody>
      </p:sp>
      <p:pic>
        <p:nvPicPr>
          <p:cNvPr id="31763" name="Picture 2" descr="lew25278_04_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143000"/>
            <a:ext cx="7073900" cy="50149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 bwMode="auto">
          <a:xfrm>
            <a:off x="381000" y="6172200"/>
            <a:ext cx="16002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eaLnBrk="1" hangingPunct="1">
              <a:defRPr/>
            </a:pPr>
            <a:r>
              <a:rPr lang="en-US" sz="1600" b="1" kern="0" dirty="0">
                <a:solidFill>
                  <a:schemeClr val="bg1"/>
                </a:solidFill>
                <a:latin typeface="Arial"/>
                <a:ea typeface="+mj-ea"/>
                <a:cs typeface="+mj-cs"/>
                <a:sym typeface="Arial" charset="0"/>
              </a:rPr>
              <a:t>Box, Figure 1</a:t>
            </a:r>
          </a:p>
        </p:txBody>
      </p:sp>
      <p:sp>
        <p:nvSpPr>
          <p:cNvPr id="31765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59825" y="6477000"/>
            <a:ext cx="3841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822CB05-7F4F-4C08-9CEE-EC9659FCCA80}" type="slidenum">
              <a:rPr lang="en-US" altLang="en-US" smtClean="0">
                <a:solidFill>
                  <a:schemeClr val="bg1"/>
                </a:solidFill>
                <a:cs typeface="Times New Roman" pitchFamily="18" charset="0"/>
              </a:rPr>
              <a:pPr/>
              <a:t>21</a:t>
            </a:fld>
            <a:endParaRPr lang="en-US" altLang="en-US" smtClean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263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/>
              <a:t>Eye </a:t>
            </a:r>
            <a:r>
              <a:rPr lang="en-IN" altLang="en-US" dirty="0" err="1" smtClean="0"/>
              <a:t>Color</a:t>
            </a:r>
            <a:r>
              <a:rPr lang="en-IN" altLang="en-US" dirty="0" smtClean="0"/>
              <a:t> (1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4914900"/>
          </a:xfrm>
        </p:spPr>
        <p:txBody>
          <a:bodyPr/>
          <a:lstStyle/>
          <a:p>
            <a:pPr marL="0" indent="0">
              <a:buNone/>
            </a:pPr>
            <a:r>
              <a:rPr lang="en-IN" altLang="en-US" dirty="0"/>
              <a:t>People differ in the amount of melanin and number of </a:t>
            </a:r>
            <a:r>
              <a:rPr lang="en-IN" altLang="en-US" dirty="0" err="1" smtClean="0"/>
              <a:t>melanosomes</a:t>
            </a:r>
            <a:r>
              <a:rPr lang="en-IN" altLang="en-US" dirty="0" smtClean="0"/>
              <a:t>.</a:t>
            </a:r>
          </a:p>
          <a:p>
            <a:r>
              <a:rPr lang="en-IN" altLang="en-US" sz="2400" dirty="0" smtClean="0"/>
              <a:t>Have </a:t>
            </a:r>
            <a:r>
              <a:rPr lang="en-IN" altLang="en-US" sz="2400" dirty="0"/>
              <a:t>the same number of melanocytes</a:t>
            </a:r>
          </a:p>
          <a:p>
            <a:pPr marL="0" indent="0">
              <a:buNone/>
            </a:pPr>
            <a:r>
              <a:rPr lang="en-US" altLang="en-US" dirty="0"/>
              <a:t>The surface of the back of the iris contributes to the intensity of eye color.</a:t>
            </a:r>
          </a:p>
          <a:p>
            <a:pPr marL="0" indent="0">
              <a:buNone/>
            </a:pPr>
            <a:r>
              <a:rPr lang="en-IN" altLang="en-US" i="1" dirty="0"/>
              <a:t>OCA2</a:t>
            </a:r>
            <a:r>
              <a:rPr lang="en-IN" altLang="en-US" dirty="0"/>
              <a:t> confers eye </a:t>
            </a:r>
            <a:r>
              <a:rPr lang="en-IN" altLang="en-US" dirty="0" err="1"/>
              <a:t>color</a:t>
            </a:r>
            <a:r>
              <a:rPr lang="en-IN" altLang="en-US" dirty="0"/>
              <a:t> by controlling melanin </a:t>
            </a:r>
            <a:r>
              <a:rPr lang="en-IN" altLang="en-US" dirty="0" smtClean="0"/>
              <a:t>synthesis</a:t>
            </a:r>
            <a:r>
              <a:rPr lang="en-IN" altLang="en-US" dirty="0" smtClean="0"/>
              <a:t>. </a:t>
            </a:r>
            <a:r>
              <a:rPr lang="en-IN" altLang="en-US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IN" altLang="en-US" dirty="0" smtClean="0">
                <a:solidFill>
                  <a:srgbClr val="302D1C"/>
                </a:solidFill>
              </a:rPr>
              <a:t>Eumelanin</a:t>
            </a:r>
            <a:r>
              <a:rPr lang="en-IN" alt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N" altLang="en-US" dirty="0" smtClean="0"/>
              <a:t>and </a:t>
            </a:r>
            <a:r>
              <a:rPr lang="en-IN" altLang="en-US" dirty="0" err="1" smtClean="0">
                <a:solidFill>
                  <a:srgbClr val="266426"/>
                </a:solidFill>
              </a:rPr>
              <a:t>pheomelanin</a:t>
            </a:r>
            <a:r>
              <a:rPr lang="en-IN" altLang="en-US" dirty="0" smtClean="0"/>
              <a:t>)</a:t>
            </a:r>
            <a:endParaRPr lang="en-IN" altLang="en-US" dirty="0" smtClean="0"/>
          </a:p>
          <a:p>
            <a:r>
              <a:rPr lang="en-IN" altLang="en-US" sz="2400" i="1" dirty="0" smtClean="0"/>
              <a:t>HERC2</a:t>
            </a:r>
            <a:r>
              <a:rPr lang="en-IN" altLang="en-US" sz="2400" dirty="0" smtClean="0"/>
              <a:t> </a:t>
            </a:r>
            <a:r>
              <a:rPr lang="en-IN" altLang="en-US" sz="2400" dirty="0"/>
              <a:t>controls expression of the </a:t>
            </a:r>
            <a:r>
              <a:rPr lang="en-IN" altLang="en-US" sz="2400" i="1" dirty="0"/>
              <a:t>OCA2</a:t>
            </a:r>
            <a:r>
              <a:rPr lang="en-IN" altLang="en-US" sz="2400" dirty="0"/>
              <a:t> </a:t>
            </a:r>
            <a:r>
              <a:rPr lang="en-IN" altLang="en-US" sz="2400" dirty="0" smtClean="0"/>
              <a:t>gene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5772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 Color (2 of 2)</a:t>
            </a:r>
            <a:endParaRPr lang="en-US" dirty="0"/>
          </a:p>
        </p:txBody>
      </p:sp>
      <p:pic>
        <p:nvPicPr>
          <p:cNvPr id="6" name="Picture 2" descr="At least two genes determine eye color in humans. Inheriting two particular recessive alleles in HERC2 abolishes the effect of OCA2, thus blue eyes.&#10;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30087" y="1482035"/>
            <a:ext cx="7883825" cy="461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59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Modes of Inheritance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4914900"/>
          </a:xfrm>
        </p:spPr>
        <p:txBody>
          <a:bodyPr/>
          <a:lstStyle/>
          <a:p>
            <a:pPr marL="0" indent="0">
              <a:buNone/>
            </a:pPr>
            <a:r>
              <a:rPr lang="en-IN" altLang="en-US" dirty="0"/>
              <a:t>Rules that explain the common patterns of single-gene transmission</a:t>
            </a:r>
          </a:p>
          <a:p>
            <a:pPr marL="0" indent="0">
              <a:buNone/>
            </a:pPr>
            <a:r>
              <a:rPr lang="en-IN" altLang="en-US" dirty="0"/>
              <a:t>Passing of a trait depends on </a:t>
            </a:r>
            <a:r>
              <a:rPr lang="en-IN" altLang="en-US" dirty="0" smtClean="0"/>
              <a:t>whether:</a:t>
            </a:r>
          </a:p>
          <a:p>
            <a:r>
              <a:rPr lang="en-IN" altLang="en-US" sz="2400" dirty="0" smtClean="0"/>
              <a:t>Determining </a:t>
            </a:r>
            <a:r>
              <a:rPr lang="en-IN" altLang="en-US" sz="2400" dirty="0"/>
              <a:t>gene is on an autosome or on a sex </a:t>
            </a:r>
            <a:r>
              <a:rPr lang="en-IN" altLang="en-US" sz="2400" dirty="0" smtClean="0"/>
              <a:t>chromosome</a:t>
            </a:r>
          </a:p>
          <a:p>
            <a:r>
              <a:rPr lang="en-IN" altLang="en-US" sz="2400" dirty="0" smtClean="0"/>
              <a:t>Allele </a:t>
            </a:r>
            <a:r>
              <a:rPr lang="en-IN" altLang="en-US" sz="2400" dirty="0"/>
              <a:t>is recessive or dominant</a:t>
            </a:r>
          </a:p>
          <a:p>
            <a:pPr marL="0" indent="0">
              <a:buNone/>
            </a:pPr>
            <a:r>
              <a:rPr lang="en-US" altLang="en-US" dirty="0"/>
              <a:t>Autosomal inheritance can be dominant or </a:t>
            </a:r>
            <a:r>
              <a:rPr lang="en-US" altLang="en-US" dirty="0" smtClean="0"/>
              <a:t>recessive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58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864" y="304800"/>
            <a:ext cx="8835736" cy="1143000"/>
          </a:xfrm>
        </p:spPr>
        <p:txBody>
          <a:bodyPr>
            <a:noAutofit/>
          </a:bodyPr>
          <a:lstStyle/>
          <a:p>
            <a:r>
              <a:rPr lang="en-US" altLang="en-US" dirty="0" smtClean="0"/>
              <a:t>Table 4.2 Comparison </a:t>
            </a:r>
            <a:r>
              <a:rPr lang="en-US" altLang="en-US" dirty="0"/>
              <a:t>of Autosomal Dominant and Autosomal Recessive Inheritance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411308"/>
              </p:ext>
            </p:extLst>
          </p:nvPr>
        </p:nvGraphicFramePr>
        <p:xfrm>
          <a:off x="609600" y="2133600"/>
          <a:ext cx="7924800" cy="4190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2400"/>
                <a:gridCol w="3962400"/>
              </a:tblGrid>
              <a:tr h="54730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Autosomal Dominant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Autosomal Recessive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85469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Males and females</a:t>
                      </a: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affected, with equal frequency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Males and females</a:t>
                      </a: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affected, with equal frequency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21456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Successive generations affected until</a:t>
                      </a: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no one inherits the mutation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Can skip generations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57443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Affected individual has an affected parent, unless he or she</a:t>
                      </a: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has a </a:t>
                      </a:r>
                      <a:r>
                        <a:rPr lang="en-US" sz="1600" i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 novo</a:t>
                      </a: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mutation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Affected individual has parents who are affected or are carriers (heterozygotes)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62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Autosomal Dominant Inheritance</a:t>
            </a:r>
          </a:p>
        </p:txBody>
      </p:sp>
      <p:pic>
        <p:nvPicPr>
          <p:cNvPr id="10" name="Picture 3" descr="If a parent has an autosomal dominant condition and the other does not, each offspring has a 50 percent probability of inheriting the dominant allele.&#10;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24889" y="1600200"/>
            <a:ext cx="7897685" cy="435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579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Criteria for Autosomal Recessive Traits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4838700"/>
          </a:xfrm>
        </p:spPr>
        <p:txBody>
          <a:bodyPr/>
          <a:lstStyle/>
          <a:p>
            <a:pPr marL="0" indent="0">
              <a:buNone/>
            </a:pPr>
            <a:r>
              <a:rPr lang="en-IN" altLang="en-US" dirty="0"/>
              <a:t>Males and females can be affected.</a:t>
            </a:r>
          </a:p>
          <a:p>
            <a:pPr marL="0" indent="0">
              <a:buNone/>
            </a:pPr>
            <a:r>
              <a:rPr lang="en-IN" altLang="en-US" dirty="0"/>
              <a:t>Affected males and females can transmit the gene, unless it causes death before reproductive age.</a:t>
            </a:r>
          </a:p>
          <a:p>
            <a:pPr marL="0" indent="0">
              <a:buNone/>
            </a:pPr>
            <a:r>
              <a:rPr lang="en-IN" altLang="en-US" dirty="0"/>
              <a:t>Trait can skip generations.</a:t>
            </a:r>
          </a:p>
          <a:p>
            <a:pPr marL="0" indent="0">
              <a:buNone/>
            </a:pPr>
            <a:r>
              <a:rPr lang="en-IN" altLang="en-US" dirty="0"/>
              <a:t>Parents of an affected individual are heterozygous or have the trait.</a:t>
            </a:r>
          </a:p>
          <a:p>
            <a:pPr marL="0" indent="0">
              <a:buNone/>
            </a:pPr>
            <a:r>
              <a:rPr lang="en-US" altLang="en-US" dirty="0"/>
              <a:t>Conditions likely to occur in families with </a:t>
            </a:r>
            <a:r>
              <a:rPr lang="en-US" altLang="en-US" b="1" dirty="0"/>
              <a:t>consanguinity</a:t>
            </a:r>
            <a:r>
              <a:rPr lang="en-US" altLang="en-US" b="1" dirty="0" smtClean="0"/>
              <a:t>.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276558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Solving Genetic Problems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48387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Follow these five general </a:t>
            </a:r>
            <a:r>
              <a:rPr lang="en-US" altLang="en-US" dirty="0" smtClean="0"/>
              <a:t>steps: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 smtClean="0"/>
              <a:t>List </a:t>
            </a:r>
            <a:r>
              <a:rPr lang="en-US" altLang="en-US" sz="2400" dirty="0"/>
              <a:t>all genotypes and phenotypes for the </a:t>
            </a:r>
            <a:r>
              <a:rPr lang="en-US" altLang="en-US" sz="2400" dirty="0" smtClean="0"/>
              <a:t>trait.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 smtClean="0"/>
              <a:t>Determine </a:t>
            </a:r>
            <a:r>
              <a:rPr lang="en-US" altLang="en-US" sz="2400" dirty="0"/>
              <a:t>the genotypes of the </a:t>
            </a:r>
            <a:r>
              <a:rPr lang="en-US" altLang="en-US" sz="2400" dirty="0" smtClean="0"/>
              <a:t>parents.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 smtClean="0"/>
              <a:t>Derive </a:t>
            </a:r>
            <a:r>
              <a:rPr lang="en-US" altLang="en-US" sz="2400" dirty="0"/>
              <a:t>possible alleles in </a:t>
            </a:r>
            <a:r>
              <a:rPr lang="en-US" altLang="en-US" sz="2400" dirty="0" smtClean="0"/>
              <a:t>gametes.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 smtClean="0"/>
              <a:t>Unite </a:t>
            </a:r>
            <a:r>
              <a:rPr lang="en-US" altLang="en-US" sz="2400" dirty="0"/>
              <a:t>gametes in all combinations to reveal all possible </a:t>
            </a:r>
            <a:r>
              <a:rPr lang="en-US" altLang="en-US" sz="2400" dirty="0" smtClean="0"/>
              <a:t>genotypes.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 smtClean="0"/>
              <a:t>Repeat </a:t>
            </a:r>
            <a:r>
              <a:rPr lang="en-US" altLang="en-US" sz="2400" dirty="0"/>
              <a:t>for successive generations.</a:t>
            </a:r>
          </a:p>
        </p:txBody>
      </p:sp>
    </p:spTree>
    <p:extLst>
      <p:ext uri="{BB962C8B-B14F-4D97-AF65-F5344CB8AC3E}">
        <p14:creationId xmlns:p14="http://schemas.microsoft.com/office/powerpoint/2010/main" val="3822094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On the Meaning of Dominance  and </a:t>
            </a:r>
            <a:r>
              <a:rPr lang="en-US" altLang="en-US" dirty="0" err="1"/>
              <a:t>Recessiveness</a:t>
            </a:r>
            <a:r>
              <a:rPr lang="en-US" altLang="en-US" dirty="0"/>
              <a:t>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48387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Knowing whether an allele is dominant or recessive is important in determining risk </a:t>
            </a:r>
            <a:r>
              <a:rPr lang="en-IN" altLang="en-US" dirty="0"/>
              <a:t>inheriting a particular </a:t>
            </a:r>
            <a:r>
              <a:rPr lang="en-IN" altLang="en-US" dirty="0" smtClean="0"/>
              <a:t>condition.</a:t>
            </a:r>
          </a:p>
          <a:p>
            <a:r>
              <a:rPr lang="en-US" altLang="en-US" sz="2400" dirty="0" smtClean="0"/>
              <a:t>Reflect </a:t>
            </a:r>
            <a:r>
              <a:rPr lang="en-US" altLang="en-US" sz="2400" dirty="0"/>
              <a:t>the characteristics or abundance of a protein</a:t>
            </a:r>
          </a:p>
          <a:p>
            <a:pPr marL="0" indent="0">
              <a:buNone/>
            </a:pPr>
            <a:r>
              <a:rPr lang="en-US" altLang="en-US" dirty="0"/>
              <a:t>Recessive traits are due to “loss of function</a:t>
            </a:r>
            <a:r>
              <a:rPr lang="en-US" altLang="en-US" dirty="0" smtClean="0"/>
              <a:t>.”</a:t>
            </a:r>
          </a:p>
          <a:p>
            <a:r>
              <a:rPr lang="en-US" altLang="en-US" sz="2400" dirty="0" smtClean="0"/>
              <a:t>Recessive </a:t>
            </a:r>
            <a:r>
              <a:rPr lang="en-US" altLang="en-US" sz="2400" dirty="0"/>
              <a:t>disorders tend to be severe, </a:t>
            </a:r>
            <a:r>
              <a:rPr lang="en-IN" altLang="en-US" sz="2400" dirty="0"/>
              <a:t>produce symptoms earlier than dominant disorders</a:t>
            </a:r>
            <a:r>
              <a:rPr lang="en-US" altLang="en-US" sz="2400" dirty="0"/>
              <a:t> </a:t>
            </a:r>
            <a:endParaRPr lang="en-US" altLang="en-US" sz="2600" dirty="0"/>
          </a:p>
          <a:p>
            <a:pPr marL="0" indent="0">
              <a:buNone/>
            </a:pPr>
            <a:r>
              <a:rPr lang="en-US" altLang="en-US" dirty="0"/>
              <a:t>Dominant traits arise from “gain of function</a:t>
            </a:r>
            <a:r>
              <a:rPr lang="en-US" altLang="en-US" dirty="0" smtClean="0"/>
              <a:t>.”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8539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/>
              <a:t>Learning </a:t>
            </a:r>
            <a:r>
              <a:rPr lang="en-IN" altLang="en-US" dirty="0" smtClean="0"/>
              <a:t>Outcomes (2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81000" y="1181100"/>
            <a:ext cx="8305800" cy="5219700"/>
          </a:xfrm>
        </p:spPr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en-IN" altLang="en-US" sz="2400" dirty="0" smtClean="0"/>
              <a:t>Distinguish </a:t>
            </a:r>
            <a:r>
              <a:rPr lang="en-IN" altLang="en-US" sz="2400" dirty="0"/>
              <a:t>between autosomal recessive and autosomal dominant inheritance.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IN" altLang="en-US" sz="2400" dirty="0"/>
              <a:t>Explain how Mendel’s experiments followed the inheritance of more than one gene</a:t>
            </a:r>
            <a:r>
              <a:rPr lang="en-IN" altLang="en-US" sz="2400" dirty="0" smtClean="0"/>
              <a:t>.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IN" altLang="en-US" sz="2400" dirty="0"/>
              <a:t>Explain how the law of independent assortment reflects the events of meiosis.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IN" altLang="en-US" sz="2400" dirty="0"/>
              <a:t>Explain how pedigrees show single-gene transmission.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IN" altLang="en-US" sz="2400" dirty="0"/>
              <a:t>Explain how </a:t>
            </a:r>
            <a:r>
              <a:rPr lang="en-IN" altLang="en-US" sz="2400" dirty="0" err="1"/>
              <a:t>exome</a:t>
            </a:r>
            <a:r>
              <a:rPr lang="en-IN" altLang="en-US" sz="2400" dirty="0"/>
              <a:t> and genome sequencing can reveal whether a sick child with healthy parents inherited two autosomal recessive mutations or has a new dominant mutation. </a:t>
            </a:r>
          </a:p>
        </p:txBody>
      </p:sp>
    </p:spTree>
    <p:extLst>
      <p:ext uri="{BB962C8B-B14F-4D97-AF65-F5344CB8AC3E}">
        <p14:creationId xmlns:p14="http://schemas.microsoft.com/office/powerpoint/2010/main" val="4032630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altLang="en-US" dirty="0"/>
              <a:t>Loss or Gain of a Function</a:t>
            </a:r>
            <a:endParaRPr lang="en-US" dirty="0"/>
          </a:p>
        </p:txBody>
      </p:sp>
      <p:pic>
        <p:nvPicPr>
          <p:cNvPr id="8" name="Picture 3" descr="Mutations can result in a loss-of-function or a gain-of-function of a gene’s protein product. &#10;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3479" y="1600200"/>
            <a:ext cx="7713297" cy="41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625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 smtClean="0"/>
              <a:t>Mendel’s </a:t>
            </a:r>
            <a:r>
              <a:rPr lang="en-US" altLang="en-US" dirty="0"/>
              <a:t>Second Law—Independent </a:t>
            </a:r>
            <a:r>
              <a:rPr lang="en-US" altLang="en-US" dirty="0" smtClean="0"/>
              <a:t>Assortment (1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49149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Considers two genes on different chromosomes</a:t>
            </a:r>
          </a:p>
          <a:p>
            <a:pPr marL="0" indent="0">
              <a:buNone/>
            </a:pPr>
            <a:r>
              <a:rPr lang="en-US" altLang="en-US" dirty="0"/>
              <a:t>The inheritance of one does not influence the chance of inheriting the other</a:t>
            </a:r>
          </a:p>
          <a:p>
            <a:pPr marL="0" indent="0">
              <a:buNone/>
            </a:pPr>
            <a:r>
              <a:rPr lang="en-IN" altLang="en-US" dirty="0"/>
              <a:t>Two genes that are far apart on the same chromosome appear to independently </a:t>
            </a:r>
            <a:r>
              <a:rPr lang="en-IN" altLang="en-US" dirty="0" smtClean="0"/>
              <a:t>assort</a:t>
            </a:r>
          </a:p>
          <a:p>
            <a:r>
              <a:rPr lang="en-IN" altLang="en-US" sz="2400" dirty="0" smtClean="0"/>
              <a:t>Numerous </a:t>
            </a:r>
            <a:r>
              <a:rPr lang="en-IN" altLang="en-US" sz="2400" dirty="0"/>
              <a:t>crossovers take place between </a:t>
            </a:r>
            <a:r>
              <a:rPr lang="en-IN" altLang="en-US" sz="2400" dirty="0" smtClean="0"/>
              <a:t>them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83633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Mendel’s </a:t>
            </a:r>
            <a:r>
              <a:rPr lang="en-US" dirty="0"/>
              <a:t>Second Law—Independent </a:t>
            </a:r>
            <a:r>
              <a:rPr lang="en-US" dirty="0" smtClean="0"/>
              <a:t>Assortment (2 of 2)</a:t>
            </a:r>
            <a:endParaRPr lang="en-US" dirty="0"/>
          </a:p>
        </p:txBody>
      </p:sp>
      <p:pic>
        <p:nvPicPr>
          <p:cNvPr id="10" name="Picture 3" descr="Independent assortment of genes carried on different chromosomes result from the random alignment of chromosome pairs during metaphase of meiosis I.&#10;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52327" y="1447800"/>
            <a:ext cx="710107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657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Plotting a </a:t>
            </a:r>
            <a:r>
              <a:rPr lang="en-US" dirty="0" err="1"/>
              <a:t>Dihybrid</a:t>
            </a:r>
            <a:r>
              <a:rPr lang="en-US" dirty="0"/>
              <a:t> Cross</a:t>
            </a:r>
          </a:p>
        </p:txBody>
      </p:sp>
      <p:pic>
        <p:nvPicPr>
          <p:cNvPr id="4" name="Content Placeholder 3" descr="A Punnett square can represent the random combinations of gametes produced by dihybrid individuals.&#10;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93400" y="1230892"/>
            <a:ext cx="5345600" cy="516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184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Probability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49911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The likelihood that an event will occur</a:t>
            </a:r>
          </a:p>
          <a:p>
            <a:pPr marL="0" indent="0">
              <a:buNone/>
            </a:pPr>
            <a:r>
              <a:rPr lang="en-US" altLang="en-US" dirty="0"/>
              <a:t>Product rule—Probability of simultaneous independent events equals the product of their individual </a:t>
            </a:r>
            <a:r>
              <a:rPr lang="en-US" altLang="en-US" dirty="0" smtClean="0"/>
              <a:t>probabilities</a:t>
            </a:r>
          </a:p>
          <a:p>
            <a:r>
              <a:rPr lang="en-US" altLang="en-US" sz="2400" dirty="0" err="1" smtClean="0"/>
              <a:t>Pr</a:t>
            </a:r>
            <a:r>
              <a:rPr lang="en-IN" altLang="en-US" sz="2400" dirty="0" smtClean="0"/>
              <a:t>edicts </a:t>
            </a:r>
            <a:r>
              <a:rPr lang="en-IN" altLang="en-US" sz="2400" dirty="0"/>
              <a:t>the chance of parents with known genotypes to produce offspring of a particular </a:t>
            </a:r>
            <a:r>
              <a:rPr lang="en-IN" altLang="en-US" sz="2400" dirty="0" smtClean="0"/>
              <a:t>genotype</a:t>
            </a:r>
          </a:p>
          <a:p>
            <a:pPr lvl="1"/>
            <a:r>
              <a:rPr lang="en-US" altLang="en-US" sz="2200" dirty="0" smtClean="0"/>
              <a:t>Example—</a:t>
            </a:r>
            <a:r>
              <a:rPr lang="en-IN" altLang="en-US" sz="2200" dirty="0"/>
              <a:t>Consider the probability of obtaining a plant with wrinkled, green peas (genotype </a:t>
            </a:r>
            <a:r>
              <a:rPr lang="en-IN" altLang="en-US" sz="2200" i="1" dirty="0" err="1" smtClean="0"/>
              <a:t>rryy</a:t>
            </a:r>
            <a:r>
              <a:rPr lang="en-IN" altLang="en-US" sz="2200" dirty="0" smtClean="0"/>
              <a:t>) </a:t>
            </a:r>
            <a:r>
              <a:rPr lang="en-IN" altLang="en-US" sz="2200" dirty="0"/>
              <a:t>from </a:t>
            </a:r>
            <a:r>
              <a:rPr lang="en-IN" altLang="en-US" sz="2200" b="1" dirty="0" err="1"/>
              <a:t>dihybrid</a:t>
            </a:r>
            <a:r>
              <a:rPr lang="en-IN" altLang="en-US" sz="2200" dirty="0"/>
              <a:t> </a:t>
            </a:r>
            <a:r>
              <a:rPr lang="en-IN" altLang="en-US" sz="2200" dirty="0" smtClean="0"/>
              <a:t>(</a:t>
            </a:r>
            <a:r>
              <a:rPr lang="en-IN" altLang="en-US" sz="2200" i="1" dirty="0" err="1" smtClean="0"/>
              <a:t>RrYy</a:t>
            </a:r>
            <a:r>
              <a:rPr lang="en-IN" altLang="en-US" sz="2200" dirty="0" smtClean="0"/>
              <a:t>) parents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4108930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dirty="0"/>
              <a:t>Product Rule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8763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cs typeface="Times New Roman" pitchFamily="18" charset="0"/>
              </a:rPr>
              <a:t>Do the reasoning for one gene at a time, then multiply the results</a:t>
            </a:r>
            <a:r>
              <a:rPr lang="en-US" altLang="en-US" sz="2400" dirty="0" smtClean="0">
                <a:cs typeface="Times New Roman" pitchFamily="18" charset="0"/>
              </a:rPr>
              <a:t>.</a:t>
            </a:r>
            <a:endParaRPr lang="en-US" sz="2400" dirty="0"/>
          </a:p>
        </p:txBody>
      </p:sp>
      <p:pic>
        <p:nvPicPr>
          <p:cNvPr id="10" name="Picture 3" descr="The product rule states that the chance of two independent events both occurring equals the product of the chances that either event will occur alone.&#10;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84719" y="2346087"/>
            <a:ext cx="3774561" cy="41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3033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kern="0" dirty="0">
                <a:cs typeface="Times New Roman" panose="02020603050405020304" pitchFamily="18" charset="0"/>
              </a:rPr>
              <a:t>Using Probability to Track Three </a:t>
            </a:r>
            <a:r>
              <a:rPr lang="en-US" altLang="en-US" kern="0" dirty="0" smtClean="0">
                <a:cs typeface="Times New Roman" panose="02020603050405020304" pitchFamily="18" charset="0"/>
              </a:rPr>
              <a:t>Traits</a:t>
            </a:r>
            <a:endParaRPr lang="en-US" dirty="0"/>
          </a:p>
        </p:txBody>
      </p:sp>
      <p:pic>
        <p:nvPicPr>
          <p:cNvPr id="12" name="Picture 3" descr="The product rule and Punnett square are applied to determine phenotypic probabilities involving three traits in people. &#10;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98685" y="1295400"/>
            <a:ext cx="4635515" cy="518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8440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Pedigree </a:t>
            </a:r>
            <a:r>
              <a:rPr lang="en-US" altLang="en-US" dirty="0" smtClean="0"/>
              <a:t>Analysis (1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49149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For researchers, families are tools; the bigger the family, the easier it is to discern modes of inheritance.</a:t>
            </a:r>
          </a:p>
          <a:p>
            <a:pPr marL="0" indent="0">
              <a:buNone/>
            </a:pPr>
            <a:r>
              <a:rPr lang="en-US" altLang="en-US" b="1" dirty="0"/>
              <a:t>Pedigrees </a:t>
            </a:r>
            <a:r>
              <a:rPr lang="en-US" altLang="en-US" dirty="0"/>
              <a:t>are symbolic representations of family relationships and the transmission of inherited traits. </a:t>
            </a:r>
          </a:p>
        </p:txBody>
      </p:sp>
    </p:spTree>
    <p:extLst>
      <p:ext uri="{BB962C8B-B14F-4D97-AF65-F5344CB8AC3E}">
        <p14:creationId xmlns:p14="http://schemas.microsoft.com/office/powerpoint/2010/main" val="18716927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kern="0" dirty="0">
                <a:cs typeface="Times New Roman" panose="02020603050405020304" pitchFamily="18" charset="0"/>
              </a:rPr>
              <a:t>Pedigree </a:t>
            </a:r>
            <a:r>
              <a:rPr lang="en-US" altLang="en-US" kern="0" dirty="0" smtClean="0">
                <a:cs typeface="Times New Roman" panose="02020603050405020304" pitchFamily="18" charset="0"/>
              </a:rPr>
              <a:t>Analysis (2 of 2)</a:t>
            </a:r>
            <a:endParaRPr lang="en-US" dirty="0"/>
          </a:p>
        </p:txBody>
      </p:sp>
      <p:pic>
        <p:nvPicPr>
          <p:cNvPr id="10" name="Picture 3" descr="Symbols representing individuals are connected to form pedigree charts, which display the inheritance patterns of traits.&#10;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24416" y="1141642"/>
            <a:ext cx="6876584" cy="518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1162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kern="0" dirty="0">
                <a:cs typeface="Times New Roman" panose="02020603050405020304" pitchFamily="18" charset="0"/>
              </a:rPr>
              <a:t>An Unusual Pedigree</a:t>
            </a:r>
            <a:endParaRPr lang="en-US" kern="0" dirty="0"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4953000" cy="48387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cs typeface="Times New Roman" pitchFamily="18" charset="0"/>
              </a:rPr>
              <a:t>A partial pedigree of Egypt’s Ptolemy dynasty </a:t>
            </a:r>
            <a:r>
              <a:rPr lang="en-US" altLang="en-US" dirty="0" smtClean="0">
                <a:cs typeface="Times New Roman" pitchFamily="18" charset="0"/>
              </a:rPr>
              <a:t>showing:</a:t>
            </a:r>
          </a:p>
          <a:p>
            <a:r>
              <a:rPr lang="en-US" altLang="en-US" sz="2400" dirty="0" smtClean="0">
                <a:cs typeface="Times New Roman" pitchFamily="18" charset="0"/>
              </a:rPr>
              <a:t>Genealogy </a:t>
            </a:r>
            <a:r>
              <a:rPr lang="en-US" altLang="en-US" sz="2400" dirty="0">
                <a:cs typeface="Times New Roman" pitchFamily="18" charset="0"/>
              </a:rPr>
              <a:t>not </a:t>
            </a:r>
            <a:r>
              <a:rPr lang="en-US" altLang="en-US" sz="2400" dirty="0" smtClean="0">
                <a:cs typeface="Times New Roman" pitchFamily="18" charset="0"/>
              </a:rPr>
              <a:t>traits</a:t>
            </a:r>
          </a:p>
          <a:p>
            <a:r>
              <a:rPr lang="en-US" altLang="en-US" sz="2400" dirty="0" smtClean="0">
                <a:cs typeface="Times New Roman" pitchFamily="18" charset="0"/>
              </a:rPr>
              <a:t>Extensive inbreeding</a:t>
            </a:r>
            <a:endParaRPr lang="en-US" altLang="en-US" sz="2400" dirty="0">
              <a:cs typeface="Times New Roman" pitchFamily="18" charset="0"/>
            </a:endParaRPr>
          </a:p>
        </p:txBody>
      </p:sp>
      <p:pic>
        <p:nvPicPr>
          <p:cNvPr id="10" name="Picture 3" descr="A partial pedigree of Egypt’s Ptolemy dynasty shows only genealogy, not traits. It appears almost ladderlike because of the extensive consanguinity.&#10;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10200" y="1143000"/>
            <a:ext cx="3032890" cy="538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634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My Documents\My Pictures\Berrel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2425"/>
            <a:ext cx="2590800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My Documents\My Pictures\Clooneyl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4152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My Documents\My Pictures\jolil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9025" y="0"/>
            <a:ext cx="23050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My Documents\My Pictures\hartnetlg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9688" y="3438525"/>
            <a:ext cx="2093912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C:\My Documents\My Pictures\joneslg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0700" y="0"/>
            <a:ext cx="22733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C:\My Documents\My Pictures\Klumg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94238" y="0"/>
            <a:ext cx="2239962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C:\My Documents\My Pictures\pittlg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3088" y="3367088"/>
            <a:ext cx="2220912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C:\My Documents\My Pictures\Smithlg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3733800"/>
            <a:ext cx="2389188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160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/>
              <a:t>Pedigree—Marriage of First Cousins</a:t>
            </a:r>
            <a:endParaRPr lang="en-US" dirty="0"/>
          </a:p>
        </p:txBody>
      </p:sp>
      <p:pic>
        <p:nvPicPr>
          <p:cNvPr id="10" name="Picture 3" descr="This pedigree shows marriage of first cousins.&#10;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39593" y="1143000"/>
            <a:ext cx="5268278" cy="528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9750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/>
              <a:t>Importance of Pedigrees Today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4838700"/>
          </a:xfrm>
        </p:spPr>
        <p:txBody>
          <a:bodyPr/>
          <a:lstStyle/>
          <a:p>
            <a:pPr marL="0" indent="0">
              <a:buNone/>
            </a:pPr>
            <a:r>
              <a:rPr lang="en-IN" altLang="en-US" dirty="0"/>
              <a:t>Helps families identify the risk of transmitting an inherited illness</a:t>
            </a:r>
          </a:p>
          <a:p>
            <a:pPr marL="0" indent="0">
              <a:buNone/>
            </a:pPr>
            <a:r>
              <a:rPr lang="en-IN" altLang="en-US" dirty="0"/>
              <a:t>Starting points for identifying and describing, or annotating, a gene from the human genome sequence</a:t>
            </a:r>
          </a:p>
          <a:p>
            <a:pPr marL="0" indent="0">
              <a:buNone/>
            </a:pPr>
            <a:r>
              <a:rPr lang="en-IN" altLang="en-US" dirty="0"/>
              <a:t>Meticulous family records are helping researchers follow the inheritance of particular </a:t>
            </a:r>
            <a:r>
              <a:rPr lang="en-IN" altLang="en-US" dirty="0" smtClean="0"/>
              <a:t>genes</a:t>
            </a:r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28001908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Autosomal Recessive Trait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400" dirty="0">
                <a:cs typeface="Times New Roman" pitchFamily="18" charset="0"/>
              </a:rPr>
              <a:t>Albinism = Deficiency in melanin production</a:t>
            </a:r>
          </a:p>
          <a:p>
            <a:pPr marL="0" indent="0">
              <a:buNone/>
            </a:pPr>
            <a:r>
              <a:rPr lang="en-IN" altLang="en-US" sz="2400" dirty="0">
                <a:cs typeface="Times New Roman" pitchFamily="18" charset="0"/>
              </a:rPr>
              <a:t>Parents are inferred to be </a:t>
            </a:r>
            <a:r>
              <a:rPr lang="en-IN" altLang="en-US" sz="2400" dirty="0" smtClean="0">
                <a:cs typeface="Times New Roman" pitchFamily="18" charset="0"/>
              </a:rPr>
              <a:t>heterozygotes</a:t>
            </a:r>
            <a:endParaRPr lang="en-US" altLang="en-US" sz="2400" dirty="0">
              <a:cs typeface="Times New Roman" pitchFamily="18" charset="0"/>
            </a:endParaRPr>
          </a:p>
        </p:txBody>
      </p:sp>
      <p:pic>
        <p:nvPicPr>
          <p:cNvPr id="12" name="Picture 11" descr="Albinism is autosomal recessive.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838" y="2514600"/>
            <a:ext cx="6206323" cy="344118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39994" y="6154774"/>
            <a:ext cx="8227423" cy="322226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 smtClean="0"/>
              <a:t>© Paul </a:t>
            </a:r>
            <a:r>
              <a:rPr lang="en-US" sz="1400" dirty="0" err="1" smtClean="0"/>
              <a:t>Buarns</a:t>
            </a:r>
            <a:r>
              <a:rPr lang="en-US" sz="1400" dirty="0" smtClean="0"/>
              <a:t>/Getty Images RF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155445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dirty="0"/>
              <a:t>Autosomal Dominant Trait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altLang="en-US" sz="2400" dirty="0"/>
              <a:t>Does not skip generations, can affect both </a:t>
            </a:r>
            <a:r>
              <a:rPr lang="en-IN" altLang="en-US" sz="2400" dirty="0" smtClean="0"/>
              <a:t>sexes</a:t>
            </a:r>
          </a:p>
          <a:p>
            <a:r>
              <a:rPr lang="en-US" altLang="en-US" sz="2400" dirty="0" err="1" smtClean="0"/>
              <a:t>Polydactyly</a:t>
            </a:r>
            <a:r>
              <a:rPr lang="en-US" altLang="en-US" sz="2400" dirty="0" smtClean="0"/>
              <a:t>  </a:t>
            </a:r>
            <a:r>
              <a:rPr lang="en-US" altLang="en-US" sz="2400" dirty="0"/>
              <a:t>=  Extra fingers and/or </a:t>
            </a:r>
            <a:r>
              <a:rPr lang="en-US" altLang="en-US" sz="2400" dirty="0" smtClean="0"/>
              <a:t>toes</a:t>
            </a:r>
            <a:endParaRPr lang="en-US" altLang="en-US" sz="2400" dirty="0"/>
          </a:p>
        </p:txBody>
      </p:sp>
      <p:pic>
        <p:nvPicPr>
          <p:cNvPr id="9" name="Picture 3" descr="A family with polydactyly (extra fingers and toes) extends laterally, with many children, because the phenotype doesn’t affect reproduction. &#10;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9960" y="2514600"/>
            <a:ext cx="8104079" cy="379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7637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dirty="0"/>
              <a:t>An Inconclusive Pedigree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4038600" cy="49149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cs typeface="Times New Roman" pitchFamily="18" charset="0"/>
              </a:rPr>
              <a:t>This pedigree can account for either an autosomal dominant </a:t>
            </a:r>
            <a:r>
              <a:rPr lang="en-US" altLang="en-US" sz="2400" dirty="0" smtClean="0">
                <a:cs typeface="Times New Roman" pitchFamily="18" charset="0"/>
              </a:rPr>
              <a:t>or </a:t>
            </a:r>
            <a:r>
              <a:rPr lang="en-US" altLang="en-US" sz="2400" dirty="0">
                <a:cs typeface="Times New Roman" pitchFamily="18" charset="0"/>
              </a:rPr>
              <a:t>an autosomal recessive trait</a:t>
            </a:r>
          </a:p>
          <a:p>
            <a:pPr marL="0" indent="0">
              <a:buNone/>
            </a:pPr>
            <a:r>
              <a:rPr lang="en-IN" altLang="en-US" sz="2400" dirty="0">
                <a:cs typeface="Times New Roman" pitchFamily="18" charset="0"/>
              </a:rPr>
              <a:t>Passed in </a:t>
            </a:r>
            <a:r>
              <a:rPr lang="en-IN" altLang="en-US" sz="2400" dirty="0" smtClean="0">
                <a:cs typeface="Times New Roman" pitchFamily="18" charset="0"/>
              </a:rPr>
              <a:t>an </a:t>
            </a:r>
            <a:r>
              <a:rPr lang="en-IN" altLang="en-US" sz="2400" dirty="0">
                <a:cs typeface="Times New Roman" pitchFamily="18" charset="0"/>
              </a:rPr>
              <a:t>autosomal dominant </a:t>
            </a:r>
            <a:r>
              <a:rPr lang="en-IN" altLang="en-US" sz="2400" dirty="0" smtClean="0">
                <a:cs typeface="Times New Roman" pitchFamily="18" charset="0"/>
              </a:rPr>
              <a:t>mode</a:t>
            </a:r>
            <a:endParaRPr lang="en-US" altLang="en-US" sz="2400" dirty="0">
              <a:cs typeface="Times New Roman" pitchFamily="18" charset="0"/>
            </a:endParaRPr>
          </a:p>
        </p:txBody>
      </p:sp>
      <p:pic>
        <p:nvPicPr>
          <p:cNvPr id="5" name="Picture 3" descr="This inconclusive pedigree could account for an autosomal dominant trait or an autosomal recessive trait.&#10;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43400" y="1802990"/>
            <a:ext cx="4193221" cy="428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6350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Conditional Probability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49149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cs typeface="Times New Roman" pitchFamily="18" charset="0"/>
              </a:rPr>
              <a:t>Pedigrees and Punnett squares apply Mendel’s laws to predict the recurrence risks of inherited conditions</a:t>
            </a:r>
          </a:p>
          <a:p>
            <a:pPr marL="0" indent="0">
              <a:buNone/>
            </a:pPr>
            <a:r>
              <a:rPr lang="en-US" altLang="en-US" dirty="0" smtClean="0">
                <a:cs typeface="Times New Roman" pitchFamily="18" charset="0"/>
              </a:rPr>
              <a:t>Example:</a:t>
            </a:r>
          </a:p>
          <a:p>
            <a:r>
              <a:rPr lang="en-US" altLang="en-US" sz="2400" dirty="0" err="1" smtClean="0">
                <a:cs typeface="Times New Roman" pitchFamily="18" charset="0"/>
              </a:rPr>
              <a:t>Taneesha’s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>
                <a:cs typeface="Times New Roman" pitchFamily="18" charset="0"/>
              </a:rPr>
              <a:t>brother Deshawn has sickle cell </a:t>
            </a:r>
            <a:r>
              <a:rPr lang="en-US" altLang="en-US" sz="2400" dirty="0" smtClean="0">
                <a:cs typeface="Times New Roman" pitchFamily="18" charset="0"/>
              </a:rPr>
              <a:t>disease</a:t>
            </a:r>
          </a:p>
          <a:p>
            <a:r>
              <a:rPr lang="en-US" altLang="en-US" sz="2400" dirty="0" smtClean="0">
                <a:cs typeface="Times New Roman" pitchFamily="18" charset="0"/>
              </a:rPr>
              <a:t>What </a:t>
            </a:r>
            <a:r>
              <a:rPr lang="en-US" altLang="en-US" sz="2400" dirty="0">
                <a:cs typeface="Times New Roman" pitchFamily="18" charset="0"/>
              </a:rPr>
              <a:t>is the probability that </a:t>
            </a:r>
            <a:r>
              <a:rPr lang="en-US" altLang="en-US" sz="2400" dirty="0" err="1">
                <a:cs typeface="Times New Roman" pitchFamily="18" charset="0"/>
              </a:rPr>
              <a:t>Taneesha’s</a:t>
            </a:r>
            <a:r>
              <a:rPr lang="en-US" altLang="en-US" sz="2400" dirty="0">
                <a:cs typeface="Times New Roman" pitchFamily="18" charset="0"/>
              </a:rPr>
              <a:t> child inherits </a:t>
            </a:r>
            <a:r>
              <a:rPr lang="en-IN" altLang="en-US" sz="2400" dirty="0">
                <a:cs typeface="Times New Roman" pitchFamily="18" charset="0"/>
              </a:rPr>
              <a:t>her mutant allele and be a carrier</a:t>
            </a:r>
            <a:r>
              <a:rPr lang="en-US" altLang="en-US" sz="2400" dirty="0" smtClean="0">
                <a:cs typeface="Times New Roman" pitchFamily="18" charset="0"/>
              </a:rPr>
              <a:t>?</a:t>
            </a:r>
            <a:endParaRPr lang="en-US" altLang="en-US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3617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Predictions (1 of 3)</a:t>
            </a:r>
            <a:endParaRPr lang="en-US" dirty="0"/>
          </a:p>
        </p:txBody>
      </p:sp>
      <p:pic>
        <p:nvPicPr>
          <p:cNvPr id="10" name="Picture 9" descr="The pedigree chart is used to determine probability of sickle cell disease and sickle cell carrier in a family. 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37" y="1485900"/>
            <a:ext cx="4810125" cy="370522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199" y="5398235"/>
            <a:ext cx="8229600" cy="850165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Taneesha’s</a:t>
            </a:r>
            <a:r>
              <a:rPr lang="en-US" dirty="0" smtClean="0"/>
              <a:t> brother, Deshawn, has sickle cell disease.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8796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</a:t>
            </a:r>
            <a:r>
              <a:rPr lang="en-US" dirty="0" smtClean="0"/>
              <a:t>Predictions (2 of 3)</a:t>
            </a:r>
            <a:endParaRPr lang="en-US" dirty="0"/>
          </a:p>
        </p:txBody>
      </p:sp>
      <p:pic>
        <p:nvPicPr>
          <p:cNvPr id="2" name="Picture 1" descr="The Punnett squares are used to determine probability of sickle cell disease and sickle cell carrier in a family. 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2775"/>
            <a:ext cx="3983182" cy="2519008"/>
          </a:xfrm>
          <a:prstGeom prst="rect">
            <a:avLst/>
          </a:prstGeom>
        </p:spPr>
      </p:pic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533401" y="4375831"/>
            <a:ext cx="3448664" cy="1140065"/>
          </a:xfrm>
        </p:spPr>
        <p:txBody>
          <a:bodyPr/>
          <a:lstStyle/>
          <a:p>
            <a:pPr marL="457200" indent="-457200">
              <a:buFont typeface="+mj-lt"/>
              <a:buAutoNum type="alphaLcParenR" startAt="2"/>
            </a:pPr>
            <a:r>
              <a:rPr lang="en-US" sz="2000" dirty="0" smtClean="0"/>
              <a:t>Probability that </a:t>
            </a:r>
            <a:r>
              <a:rPr lang="en-US" sz="2000" dirty="0" err="1" smtClean="0"/>
              <a:t>Taneesha</a:t>
            </a:r>
            <a:r>
              <a:rPr lang="en-US" sz="2000" dirty="0" smtClean="0"/>
              <a:t> is a carrier: 2/3</a:t>
            </a:r>
            <a:endParaRPr lang="en-US" sz="2000" dirty="0"/>
          </a:p>
        </p:txBody>
      </p:sp>
      <p:pic>
        <p:nvPicPr>
          <p:cNvPr id="3" name="Picture 2" descr="The Punnett squares are used to determine probability of sickle cell disease and sickle cell carrier in a family. 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524" y="1556432"/>
            <a:ext cx="3975310" cy="2558368"/>
          </a:xfrm>
          <a:prstGeom prst="rect">
            <a:avLst/>
          </a:prstGeom>
        </p:spPr>
      </p:pic>
      <p:sp>
        <p:nvSpPr>
          <p:cNvPr id="12" name="Content Placeholder 7"/>
          <p:cNvSpPr>
            <a:spLocks noGrp="1"/>
          </p:cNvSpPr>
          <p:nvPr>
            <p:ph sz="quarter" idx="11"/>
          </p:nvPr>
        </p:nvSpPr>
        <p:spPr>
          <a:xfrm>
            <a:off x="4060723" y="4375832"/>
            <a:ext cx="4930877" cy="1110568"/>
          </a:xfrm>
        </p:spPr>
        <p:txBody>
          <a:bodyPr/>
          <a:lstStyle/>
          <a:p>
            <a:pPr marL="457200" indent="-457200">
              <a:buFont typeface="+mj-lt"/>
              <a:buAutoNum type="alphaLcParenR" startAt="3"/>
            </a:pPr>
            <a:r>
              <a:rPr lang="en-US" sz="2000" dirty="0" smtClean="0"/>
              <a:t>If </a:t>
            </a:r>
            <a:r>
              <a:rPr lang="en-US" sz="2000" dirty="0" err="1" smtClean="0"/>
              <a:t>Taneesha</a:t>
            </a:r>
            <a:r>
              <a:rPr lang="en-US" sz="2000" dirty="0" smtClean="0"/>
              <a:t> is a carrier, chance that fetus is a carrier: ½</a:t>
            </a:r>
          </a:p>
          <a:p>
            <a:pPr marL="0" indent="0">
              <a:buNone/>
            </a:pPr>
            <a:r>
              <a:rPr lang="en-US" sz="2000" dirty="0" smtClean="0"/>
              <a:t>Total probability = 2/3 × 1/2 × </a:t>
            </a:r>
            <a:r>
              <a:rPr lang="en-US" sz="2000" dirty="0"/>
              <a:t>2/3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771102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</a:t>
            </a:r>
            <a:r>
              <a:rPr lang="en-US" dirty="0" smtClean="0"/>
              <a:t>Predictions (3 of 3)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4914900"/>
          </a:xfrm>
        </p:spPr>
        <p:txBody>
          <a:bodyPr/>
          <a:lstStyle/>
          <a:p>
            <a:r>
              <a:rPr lang="en-US" altLang="en-US" dirty="0">
                <a:cs typeface="Times New Roman" pitchFamily="18" charset="0"/>
              </a:rPr>
              <a:t>Probability </a:t>
            </a:r>
            <a:r>
              <a:rPr lang="en-US" altLang="en-US" dirty="0" err="1">
                <a:cs typeface="Times New Roman" pitchFamily="18" charset="0"/>
              </a:rPr>
              <a:t>Taneesha</a:t>
            </a:r>
            <a:r>
              <a:rPr lang="en-US" altLang="en-US" dirty="0">
                <a:cs typeface="Times New Roman" pitchFamily="18" charset="0"/>
              </a:rPr>
              <a:t> is a carrier = 2/3</a:t>
            </a:r>
          </a:p>
          <a:p>
            <a:r>
              <a:rPr lang="en-US" altLang="en-US" dirty="0">
                <a:cs typeface="Times New Roman" pitchFamily="18" charset="0"/>
              </a:rPr>
              <a:t>Probability</a:t>
            </a:r>
            <a:r>
              <a:rPr lang="en-US" altLang="en-US" b="1" dirty="0">
                <a:cs typeface="Times New Roman" pitchFamily="18" charset="0"/>
              </a:rPr>
              <a:t> </a:t>
            </a:r>
            <a:r>
              <a:rPr lang="en-US" altLang="en-US" dirty="0">
                <a:cs typeface="Times New Roman" pitchFamily="18" charset="0"/>
              </a:rPr>
              <a:t>child inherits sickle cell allele = 1/2 </a:t>
            </a:r>
          </a:p>
          <a:p>
            <a:r>
              <a:rPr lang="en-US" altLang="en-US" dirty="0">
                <a:cs typeface="Times New Roman" pitchFamily="18" charset="0"/>
              </a:rPr>
              <a:t>Probability</a:t>
            </a:r>
            <a:r>
              <a:rPr lang="en-US" altLang="en-US" b="1" dirty="0">
                <a:cs typeface="Times New Roman" pitchFamily="18" charset="0"/>
              </a:rPr>
              <a:t> </a:t>
            </a:r>
            <a:r>
              <a:rPr lang="en-US" altLang="en-US" dirty="0">
                <a:cs typeface="Times New Roman" pitchFamily="18" charset="0"/>
              </a:rPr>
              <a:t>child carries sickle cell allele from her </a:t>
            </a:r>
            <a:r>
              <a:rPr lang="en-US" altLang="en-US" dirty="0" smtClean="0">
                <a:cs typeface="Times New Roman" pitchFamily="18" charset="0"/>
              </a:rPr>
              <a:t>= </a:t>
            </a:r>
            <a:r>
              <a:rPr lang="en-US" altLang="en-US" dirty="0">
                <a:cs typeface="Times New Roman" pitchFamily="18" charset="0"/>
              </a:rPr>
              <a:t>2/3 </a:t>
            </a:r>
            <a:r>
              <a:rPr lang="en-US" altLang="en-US" dirty="0" smtClean="0">
                <a:cs typeface="Times New Roman" pitchFamily="18" charset="0"/>
              </a:rPr>
              <a:t>× </a:t>
            </a:r>
            <a:r>
              <a:rPr lang="en-US" altLang="en-US" dirty="0">
                <a:cs typeface="Times New Roman" pitchFamily="18" charset="0"/>
              </a:rPr>
              <a:t>1/2 = </a:t>
            </a:r>
            <a:r>
              <a:rPr lang="en-US" altLang="en-US" b="1" dirty="0">
                <a:cs typeface="Times New Roman" pitchFamily="18" charset="0"/>
              </a:rPr>
              <a:t>1/3</a:t>
            </a:r>
          </a:p>
          <a:p>
            <a:r>
              <a:rPr lang="en-US" altLang="en-US" dirty="0" err="1">
                <a:cs typeface="Times New Roman" pitchFamily="18" charset="0"/>
              </a:rPr>
              <a:t>Taneesha</a:t>
            </a:r>
            <a:r>
              <a:rPr lang="en-US" altLang="en-US" dirty="0">
                <a:cs typeface="Times New Roman" pitchFamily="18" charset="0"/>
              </a:rPr>
              <a:t> is not affected and cannot be </a:t>
            </a:r>
            <a:r>
              <a:rPr lang="en-US" altLang="en-US" i="1" dirty="0" err="1">
                <a:cs typeface="Times New Roman" pitchFamily="18" charset="0"/>
              </a:rPr>
              <a:t>ss</a:t>
            </a:r>
            <a:endParaRPr lang="en-US" altLang="en-US" i="1" dirty="0">
              <a:cs typeface="Times New Roman" pitchFamily="18" charset="0"/>
            </a:endParaRPr>
          </a:p>
          <a:p>
            <a:r>
              <a:rPr lang="en-US" altLang="en-US" dirty="0" err="1">
                <a:cs typeface="Times New Roman" pitchFamily="18" charset="0"/>
              </a:rPr>
              <a:t>Taneesha</a:t>
            </a:r>
            <a:r>
              <a:rPr lang="en-US" altLang="en-US" dirty="0">
                <a:cs typeface="Times New Roman" pitchFamily="18" charset="0"/>
              </a:rPr>
              <a:t> and Deshawn’s parents must be </a:t>
            </a:r>
            <a:r>
              <a:rPr lang="en-US" altLang="en-US" dirty="0" smtClean="0">
                <a:cs typeface="Times New Roman" pitchFamily="18" charset="0"/>
              </a:rPr>
              <a:t>heterozygous</a:t>
            </a:r>
            <a:endParaRPr lang="en-US" alt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5170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72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Characteristics of a Single-Gene Disease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In families the probability can be deduced by  knowing how the affected person is related to a family member. </a:t>
            </a:r>
          </a:p>
          <a:p>
            <a:pPr marL="514350" indent="-514350">
              <a:buAutoNum type="arabicPeriod"/>
            </a:pPr>
            <a:r>
              <a:rPr lang="en-US" dirty="0"/>
              <a:t>Tests can sometimes predict the risk of developing symptoms.</a:t>
            </a:r>
          </a:p>
          <a:p>
            <a:pPr marL="514350" indent="-514350">
              <a:buAutoNum type="arabicPeriod"/>
            </a:pPr>
            <a:r>
              <a:rPr lang="en-US" dirty="0"/>
              <a:t>The disease may be much more common in some populations than others. </a:t>
            </a:r>
          </a:p>
          <a:p>
            <a:pPr marL="514350" indent="-514350">
              <a:buAutoNum type="arabicPeriod"/>
            </a:pPr>
            <a:r>
              <a:rPr lang="en-US" dirty="0"/>
              <a:t>Some single-gene diseases have modes of inheritance, such as cystic fibrosis. </a:t>
            </a:r>
          </a:p>
        </p:txBody>
      </p:sp>
    </p:spTree>
    <p:extLst>
      <p:ext uri="{BB962C8B-B14F-4D97-AF65-F5344CB8AC3E}">
        <p14:creationId xmlns:p14="http://schemas.microsoft.com/office/powerpoint/2010/main" val="3521097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altLang="en-US" dirty="0"/>
              <a:t>Following the </a:t>
            </a:r>
            <a:r>
              <a:rPr lang="en-IN" altLang="en-US" dirty="0" smtClean="0"/>
              <a:t>Inheritance of </a:t>
            </a:r>
            <a:r>
              <a:rPr lang="en-IN" altLang="en-US" dirty="0"/>
              <a:t>One Gene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/>
              <a:t>Modes of inheritance</a:t>
            </a:r>
            <a:r>
              <a:rPr lang="en-US" altLang="en-US" dirty="0"/>
              <a:t> are the patterns in which single-gene traits and disorders occur in families.</a:t>
            </a:r>
          </a:p>
          <a:p>
            <a:pPr marL="0" indent="0">
              <a:buNone/>
            </a:pPr>
            <a:r>
              <a:rPr lang="en-US" altLang="en-US" dirty="0"/>
              <a:t>Huntington’s disease is </a:t>
            </a:r>
            <a:r>
              <a:rPr lang="en-US" altLang="en-US" b="1" dirty="0"/>
              <a:t>autosomal </a:t>
            </a:r>
            <a:r>
              <a:rPr lang="en-US" altLang="en-US" b="1" dirty="0" smtClean="0"/>
              <a:t>dominant.</a:t>
            </a:r>
          </a:p>
          <a:p>
            <a:r>
              <a:rPr lang="en-US" altLang="en-US" sz="2400" dirty="0" smtClean="0"/>
              <a:t>Affects </a:t>
            </a:r>
            <a:r>
              <a:rPr lang="en-US" altLang="en-US" sz="2400" dirty="0"/>
              <a:t>both sexes and appears in every generation</a:t>
            </a:r>
          </a:p>
          <a:p>
            <a:pPr marL="0" indent="0">
              <a:buNone/>
            </a:pPr>
            <a:r>
              <a:rPr lang="en-US" altLang="en-US" dirty="0"/>
              <a:t>Cystic fibrosis is </a:t>
            </a:r>
            <a:r>
              <a:rPr lang="en-US" altLang="en-US" b="1" dirty="0"/>
              <a:t>autosomal </a:t>
            </a:r>
            <a:r>
              <a:rPr lang="en-US" altLang="en-US" b="1" dirty="0" smtClean="0"/>
              <a:t>recessive.</a:t>
            </a:r>
          </a:p>
          <a:p>
            <a:r>
              <a:rPr lang="en-US" altLang="en-US" sz="2400" dirty="0" smtClean="0"/>
              <a:t>Affects </a:t>
            </a:r>
            <a:r>
              <a:rPr lang="en-US" altLang="en-US" sz="2400" dirty="0"/>
              <a:t>both sexes and can skip generations through carriers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23064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Mendel’s </a:t>
            </a:r>
            <a:r>
              <a:rPr lang="en-US" altLang="en-US" dirty="0" smtClean="0"/>
              <a:t>Experiments (1 of 3)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Described the units of inheritance and how they pass from generation to generation</a:t>
            </a:r>
          </a:p>
          <a:p>
            <a:pPr marL="0" indent="0">
              <a:buNone/>
            </a:pPr>
            <a:r>
              <a:rPr lang="en-US" altLang="en-US" dirty="0"/>
              <a:t>Mendel had no knowledge of DNA, cells, or chromosomes </a:t>
            </a:r>
            <a:endParaRPr lang="en-US" altLang="en-US" dirty="0" smtClean="0"/>
          </a:p>
          <a:p>
            <a:r>
              <a:rPr lang="en-IN" altLang="en-US" sz="2400" dirty="0" smtClean="0"/>
              <a:t>His </a:t>
            </a:r>
            <a:r>
              <a:rPr lang="en-IN" altLang="en-US" sz="2400" dirty="0"/>
              <a:t>laws of inheritance explain trait transmission in any diploid species</a:t>
            </a:r>
          </a:p>
          <a:p>
            <a:pPr marL="0" indent="0">
              <a:buNone/>
            </a:pPr>
            <a:r>
              <a:rPr lang="en-US" altLang="en-US" dirty="0"/>
              <a:t>Conducted experiments from </a:t>
            </a:r>
            <a:r>
              <a:rPr lang="en-US" altLang="en-US" dirty="0" smtClean="0"/>
              <a:t>1857 to 1863 </a:t>
            </a:r>
            <a:r>
              <a:rPr lang="en-US" altLang="en-US" dirty="0"/>
              <a:t>on traits in 24,034 </a:t>
            </a:r>
            <a:r>
              <a:rPr lang="en-US" altLang="en-US" dirty="0" smtClean="0"/>
              <a:t>plants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900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Mendel’s </a:t>
            </a:r>
            <a:r>
              <a:rPr lang="en-US" altLang="en-US" dirty="0" smtClean="0"/>
              <a:t>Experiments (2 of 3)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IN" altLang="en-US" dirty="0"/>
              <a:t>Deduced that consistent ratios of traits in the offspring indicated that plants transmitted distinct units</a:t>
            </a:r>
          </a:p>
          <a:p>
            <a:pPr marL="0" indent="0">
              <a:buNone/>
            </a:pPr>
            <a:r>
              <a:rPr lang="en-IN" altLang="en-US" dirty="0" err="1"/>
              <a:t>Analyzed</a:t>
            </a:r>
            <a:r>
              <a:rPr lang="en-IN" altLang="en-US" dirty="0"/>
              <a:t> genetic crosses of peas</a:t>
            </a:r>
          </a:p>
          <a:p>
            <a:pPr marL="349250" lvl="1"/>
            <a:r>
              <a:rPr lang="en-IN" altLang="en-US" dirty="0"/>
              <a:t>P</a:t>
            </a:r>
            <a:r>
              <a:rPr lang="en-IN" altLang="en-US" baseline="-25000" dirty="0"/>
              <a:t>1</a:t>
            </a:r>
            <a:r>
              <a:rPr lang="en-IN" altLang="en-US" dirty="0"/>
              <a:t> </a:t>
            </a:r>
            <a:r>
              <a:rPr lang="en-IN" altLang="en-US" dirty="0" smtClean="0"/>
              <a:t>Parental </a:t>
            </a:r>
            <a:r>
              <a:rPr lang="en-IN" altLang="en-US" dirty="0"/>
              <a:t>generation</a:t>
            </a:r>
          </a:p>
          <a:p>
            <a:pPr marL="349250" lvl="1"/>
            <a:r>
              <a:rPr lang="en-IN" altLang="en-US" dirty="0"/>
              <a:t>F</a:t>
            </a:r>
            <a:r>
              <a:rPr lang="en-IN" altLang="en-US" baseline="-25000" dirty="0"/>
              <a:t>1</a:t>
            </a:r>
            <a:r>
              <a:rPr lang="en-IN" altLang="en-US" dirty="0"/>
              <a:t> </a:t>
            </a:r>
            <a:r>
              <a:rPr lang="en-IN" altLang="en-US" dirty="0" smtClean="0"/>
              <a:t>First </a:t>
            </a:r>
            <a:r>
              <a:rPr lang="en-IN" altLang="en-US" dirty="0"/>
              <a:t>filial generation</a:t>
            </a:r>
          </a:p>
          <a:p>
            <a:pPr marL="349250" lvl="1"/>
            <a:r>
              <a:rPr lang="en-IN" altLang="en-US" dirty="0"/>
              <a:t>F</a:t>
            </a:r>
            <a:r>
              <a:rPr lang="en-IN" altLang="en-US" baseline="-25000" dirty="0"/>
              <a:t>2</a:t>
            </a:r>
            <a:r>
              <a:rPr lang="en-IN" altLang="en-US" dirty="0"/>
              <a:t> </a:t>
            </a:r>
            <a:r>
              <a:rPr lang="en-IN" altLang="en-US" dirty="0" smtClean="0"/>
              <a:t>Second </a:t>
            </a:r>
            <a:r>
              <a:rPr lang="en-IN" altLang="en-US" dirty="0"/>
              <a:t>filial generation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6651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Mendel’s </a:t>
            </a:r>
            <a:r>
              <a:rPr lang="en-US" altLang="en-US" dirty="0" smtClean="0"/>
              <a:t>Experiments (3 of 3)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True-breeding—Offspring have the same trait as </a:t>
            </a:r>
            <a:r>
              <a:rPr lang="en-US" altLang="en-US" dirty="0" smtClean="0"/>
              <a:t>parent.</a:t>
            </a:r>
          </a:p>
          <a:p>
            <a:r>
              <a:rPr lang="en-US" altLang="en-US" sz="2400" dirty="0" smtClean="0"/>
              <a:t>Example—Short </a:t>
            </a:r>
            <a:r>
              <a:rPr lang="en-US" altLang="en-US" sz="2400" dirty="0"/>
              <a:t>parents produce all short offspring.</a:t>
            </a:r>
          </a:p>
          <a:p>
            <a:pPr marL="0" indent="0">
              <a:buNone/>
            </a:pPr>
            <a:r>
              <a:rPr lang="en-IN" altLang="en-US" dirty="0"/>
              <a:t>The observed trait is </a:t>
            </a:r>
            <a:r>
              <a:rPr lang="en-IN" altLang="en-US" b="1" dirty="0"/>
              <a:t>dominant.</a:t>
            </a:r>
          </a:p>
          <a:p>
            <a:pPr marL="0" indent="0">
              <a:buNone/>
            </a:pPr>
            <a:r>
              <a:rPr lang="en-IN" altLang="en-US" dirty="0"/>
              <a:t>The masked trait is </a:t>
            </a:r>
            <a:r>
              <a:rPr lang="en-IN" altLang="en-US" b="1" dirty="0"/>
              <a:t>recessive.</a:t>
            </a:r>
          </a:p>
          <a:p>
            <a:pPr marL="0" indent="0">
              <a:buNone/>
            </a:pPr>
            <a:r>
              <a:rPr lang="en-IN" altLang="en-US" b="1" dirty="0"/>
              <a:t>Monohybrid cross </a:t>
            </a:r>
            <a:r>
              <a:rPr lang="en-IN" altLang="en-US" dirty="0"/>
              <a:t>follows one trait.</a:t>
            </a:r>
          </a:p>
          <a:p>
            <a:pPr marL="0" indent="0">
              <a:buNone/>
            </a:pPr>
            <a:r>
              <a:rPr lang="en-IN" altLang="en-US" dirty="0"/>
              <a:t>Self-crossed plants are hybrids.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3254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</TotalTime>
  <Words>1665</Words>
  <Application>Microsoft Office PowerPoint</Application>
  <PresentationFormat>On-screen Show (4:3)</PresentationFormat>
  <Paragraphs>229</Paragraphs>
  <Slides>49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Equation</vt:lpstr>
      <vt:lpstr>Human Genetics Concepts and Applications</vt:lpstr>
      <vt:lpstr>Learning Outcomes (1 of 2)</vt:lpstr>
      <vt:lpstr>Learning Outcomes (2 of 2)</vt:lpstr>
      <vt:lpstr>PowerPoint Presentation</vt:lpstr>
      <vt:lpstr>Characteristics of a Single-Gene Disease</vt:lpstr>
      <vt:lpstr>Following the Inheritance of One Gene</vt:lpstr>
      <vt:lpstr>Mendel’s Experiments (1 of 3)</vt:lpstr>
      <vt:lpstr>Mendel’s Experiments (2 of 3)</vt:lpstr>
      <vt:lpstr>Mendel’s Experiments (3 of 3)</vt:lpstr>
      <vt:lpstr>Mendel Studied Transmission of Seven Traits in the Pea Plant</vt:lpstr>
      <vt:lpstr>Figure 4.2</vt:lpstr>
      <vt:lpstr>Monohybrid Cross</vt:lpstr>
      <vt:lpstr>Mendel’s First Law—Segregation (1 of 3)</vt:lpstr>
      <vt:lpstr>Mendel’s First Law—Segregation (2 of 3)</vt:lpstr>
      <vt:lpstr>Mendel’s First Law—Segregation (3 of 3)</vt:lpstr>
      <vt:lpstr>Mendel’s Data</vt:lpstr>
      <vt:lpstr>Punnett Square</vt:lpstr>
      <vt:lpstr>Test Cross (1 of 2)</vt:lpstr>
      <vt:lpstr>Test Cross (2 of 2)</vt:lpstr>
      <vt:lpstr>Single-Gene Inheritance</vt:lpstr>
      <vt:lpstr>PowerPoint Presentation</vt:lpstr>
      <vt:lpstr>Eye Color (1 of 2)</vt:lpstr>
      <vt:lpstr>Eye Color (2 of 2)</vt:lpstr>
      <vt:lpstr>Modes of Inheritance</vt:lpstr>
      <vt:lpstr>Table 4.2 Comparison of Autosomal Dominant and Autosomal Recessive Inheritance</vt:lpstr>
      <vt:lpstr>Autosomal Dominant Inheritance</vt:lpstr>
      <vt:lpstr>Criteria for Autosomal Recessive Traits</vt:lpstr>
      <vt:lpstr>Solving Genetic Problems</vt:lpstr>
      <vt:lpstr>On the Meaning of Dominance  and Recessiveness </vt:lpstr>
      <vt:lpstr>Loss or Gain of a Function</vt:lpstr>
      <vt:lpstr>Mendel’s Second Law—Independent Assortment (1 of 2)</vt:lpstr>
      <vt:lpstr>Mendel’s Second Law—Independent Assortment (2 of 2)</vt:lpstr>
      <vt:lpstr>Plotting a Dihybrid Cross</vt:lpstr>
      <vt:lpstr>Probability</vt:lpstr>
      <vt:lpstr>Product Rule</vt:lpstr>
      <vt:lpstr>Using Probability to Track Three Traits</vt:lpstr>
      <vt:lpstr>Pedigree Analysis (1 of 2)</vt:lpstr>
      <vt:lpstr>Pedigree Analysis (2 of 2)</vt:lpstr>
      <vt:lpstr>An Unusual Pedigree</vt:lpstr>
      <vt:lpstr>Pedigree—Marriage of First Cousins</vt:lpstr>
      <vt:lpstr>Importance of Pedigrees Today</vt:lpstr>
      <vt:lpstr>Autosomal Recessive Trait</vt:lpstr>
      <vt:lpstr>Autosomal Dominant Trait</vt:lpstr>
      <vt:lpstr>An Inconclusive Pedigree</vt:lpstr>
      <vt:lpstr>Conditional Probability</vt:lpstr>
      <vt:lpstr>Making Predictions (1 of 3)</vt:lpstr>
      <vt:lpstr>Making Predictions (2 of 3)</vt:lpstr>
      <vt:lpstr>Making Predictions (3 of 3)</vt:lpstr>
      <vt:lpstr>End of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Single-Gene Inheritance</dc:title>
  <dc:creator>Lewis</dc:creator>
  <cp:keywords/>
  <cp:lastModifiedBy>Administrator</cp:lastModifiedBy>
  <cp:revision>144</cp:revision>
  <dcterms:created xsi:type="dcterms:W3CDTF">2017-03-16T02:07:36Z</dcterms:created>
  <dcterms:modified xsi:type="dcterms:W3CDTF">2018-01-31T16:24:53Z</dcterms:modified>
  <cp:category/>
</cp:coreProperties>
</file>