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65" r:id="rId2"/>
    <p:sldId id="266" r:id="rId3"/>
    <p:sldId id="268" r:id="rId4"/>
    <p:sldId id="267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17" r:id="rId53"/>
    <p:sldId id="318" r:id="rId54"/>
    <p:sldId id="319" r:id="rId55"/>
    <p:sldId id="320" r:id="rId56"/>
    <p:sldId id="321" r:id="rId57"/>
    <p:sldId id="322" r:id="rId58"/>
    <p:sldId id="323" r:id="rId59"/>
    <p:sldId id="324" r:id="rId60"/>
    <p:sldId id="325" r:id="rId61"/>
    <p:sldId id="326" r:id="rId62"/>
    <p:sldId id="327" r:id="rId63"/>
    <p:sldId id="329" r:id="rId64"/>
    <p:sldId id="328" r:id="rId65"/>
    <p:sldId id="262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3F2A"/>
    <a:srgbClr val="FFFFFF"/>
    <a:srgbClr val="2B4298"/>
    <a:srgbClr val="77315D"/>
    <a:srgbClr val="2C2974"/>
    <a:srgbClr val="562926"/>
    <a:srgbClr val="48413B"/>
    <a:srgbClr val="575336"/>
    <a:srgbClr val="829E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533" autoAdjust="0"/>
  </p:normalViewPr>
  <p:slideViewPr>
    <p:cSldViewPr>
      <p:cViewPr varScale="1">
        <p:scale>
          <a:sx n="107" d="100"/>
          <a:sy n="107" d="100"/>
        </p:scale>
        <p:origin x="-78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12320-037C-4700-9583-261E3DAC13AB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2A74B-20AC-4247-A511-D429F69CB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30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Copyright © McGraw-Hill Education. Permission required</a:t>
            </a:r>
            <a:r>
              <a:rPr lang="en-US" baseline="0" dirty="0" smtClean="0"/>
              <a:t> for reproduction or display.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2A74B-20AC-4247-A511-D429F69CB3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85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Copyright © McGraw-Hill Education. Permission required</a:t>
            </a:r>
            <a:r>
              <a:rPr lang="en-US" baseline="0" dirty="0" smtClean="0"/>
              <a:t> for reproduction or display.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2A74B-20AC-4247-A511-D429F69CB386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086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Copyright © McGraw-Hill Education. Permission required</a:t>
            </a:r>
            <a:r>
              <a:rPr lang="en-US" baseline="0" dirty="0" smtClean="0"/>
              <a:t> for reproduction or display.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2A74B-20AC-4247-A511-D429F69CB38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54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Copyright © McGraw-Hill Education. Permission required</a:t>
            </a:r>
            <a:r>
              <a:rPr lang="en-US" baseline="0" dirty="0" smtClean="0"/>
              <a:t> for reproduction or </a:t>
            </a:r>
            <a:r>
              <a:rPr lang="en-US" baseline="0" smtClean="0"/>
              <a:t>display.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2A74B-20AC-4247-A511-D429F69CB38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39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2A74B-20AC-4247-A511-D429F69CB3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84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Copyright © McGraw-Hill Education. Permission required</a:t>
            </a:r>
            <a:r>
              <a:rPr lang="en-US" baseline="0" dirty="0" smtClean="0"/>
              <a:t> for reproduction or display.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2A74B-20AC-4247-A511-D429F69CB3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35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2A74B-20AC-4247-A511-D429F69CB386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050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2A74B-20AC-4247-A511-D429F69CB386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145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2A74B-20AC-4247-A511-D429F69CB386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789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2A74B-20AC-4247-A511-D429F69CB386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043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Copyright © McGraw-Hill Education. Permission required</a:t>
            </a:r>
            <a:r>
              <a:rPr lang="en-US" baseline="0" dirty="0" smtClean="0"/>
              <a:t> for reproduction or display.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2A74B-20AC-4247-A511-D429F69CB38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02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2A74B-20AC-4247-A511-D429F69CB38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71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229600" y="6400800"/>
            <a:ext cx="914400" cy="4572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3-</a:t>
            </a:r>
            <a:fld id="{6F94BB01-2447-4377-8194-F82F4D072C18}" type="slidenum">
              <a:rPr lang="en-US" sz="12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defRPr/>
              </a:pPr>
              <a:t>‹#›</a:t>
            </a:fld>
            <a:endParaRPr lang="en-US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 Placeholder 3"/>
          <p:cNvSpPr txBox="1">
            <a:spLocks/>
          </p:cNvSpPr>
          <p:nvPr userDrawn="1"/>
        </p:nvSpPr>
        <p:spPr>
          <a:xfrm>
            <a:off x="863600" y="6400800"/>
            <a:ext cx="7404100" cy="45720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© McGraw-Hill Education.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 Placeholder 3"/>
          <p:cNvSpPr txBox="1">
            <a:spLocks/>
          </p:cNvSpPr>
          <p:nvPr userDrawn="1"/>
        </p:nvSpPr>
        <p:spPr>
          <a:xfrm>
            <a:off x="0" y="0"/>
            <a:ext cx="2362200" cy="46877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Chapter 3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864" y="152400"/>
            <a:ext cx="8835736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6E3F2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485900"/>
            <a:ext cx="8229600" cy="1028700"/>
          </a:xfrm>
        </p:spPr>
        <p:txBody>
          <a:bodyPr>
            <a:noAutofit/>
          </a:bodyPr>
          <a:lstStyle>
            <a:lvl1pPr>
              <a:defRPr sz="2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806450" indent="-349250"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63650" indent="-349250">
              <a:buFont typeface="Wingdings" panose="05000000000000000000" pitchFamily="2" charset="2"/>
              <a:buChar char="§"/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20850" indent="-349250">
              <a:buFont typeface="Courier New" panose="02070309020205020404" pitchFamily="49" charset="0"/>
              <a:buChar char="o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8050" indent="-349250">
              <a:buFont typeface="Wingdings" panose="05000000000000000000" pitchFamily="2" charset="2"/>
              <a:buChar char="Ø"/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59376" y="2722517"/>
            <a:ext cx="8227423" cy="1011283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lang="en-US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806450" lvl="1" indent="-349250"/>
            <a:r>
              <a:rPr lang="en-US" dirty="0" smtClean="0"/>
              <a:t>Second level</a:t>
            </a:r>
          </a:p>
          <a:p>
            <a:pPr marL="1263650" lvl="2" indent="-349250">
              <a:buFont typeface="Wingdings" panose="05000000000000000000" pitchFamily="2" charset="2"/>
              <a:buChar char="§"/>
            </a:pPr>
            <a:r>
              <a:rPr lang="en-US" dirty="0" smtClean="0"/>
              <a:t>Third level</a:t>
            </a:r>
          </a:p>
          <a:p>
            <a:pPr marL="1720850" lvl="3" indent="-349250">
              <a:buFont typeface="Courier New" panose="02070309020205020404" pitchFamily="49" charset="0"/>
              <a:buChar char="o"/>
            </a:pPr>
            <a:r>
              <a:rPr lang="en-US" dirty="0" smtClean="0"/>
              <a:t>Fourth level</a:t>
            </a:r>
          </a:p>
          <a:p>
            <a:pPr marL="2178050" lvl="4" indent="-349250">
              <a:buFont typeface="Wingdings" panose="05000000000000000000" pitchFamily="2" charset="2"/>
              <a:buChar char="Ø"/>
            </a:pPr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457199" y="3962400"/>
            <a:ext cx="8229599" cy="99060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6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lang="en-US" sz="2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lang="en-US" sz="2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lang="en-US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lang="en-US"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806450" lvl="1" indent="-349250"/>
            <a:r>
              <a:rPr lang="en-US" dirty="0" smtClean="0"/>
              <a:t>Second level</a:t>
            </a:r>
          </a:p>
          <a:p>
            <a:pPr marL="1263650" lvl="2" indent="-349250">
              <a:buFont typeface="Wingdings" panose="05000000000000000000" pitchFamily="2" charset="2"/>
              <a:buChar char="§"/>
            </a:pPr>
            <a:r>
              <a:rPr lang="en-US" dirty="0" smtClean="0"/>
              <a:t>Third level</a:t>
            </a:r>
          </a:p>
          <a:p>
            <a:pPr marL="1720850" lvl="3" indent="-349250">
              <a:buFont typeface="Courier New" panose="02070309020205020404" pitchFamily="49" charset="0"/>
              <a:buChar char="o"/>
            </a:pPr>
            <a:r>
              <a:rPr lang="en-US" dirty="0" smtClean="0"/>
              <a:t>Fourth level</a:t>
            </a:r>
          </a:p>
          <a:p>
            <a:pPr marL="2178050" lvl="4" indent="-349250">
              <a:buFont typeface="Wingdings" panose="05000000000000000000" pitchFamily="2" charset="2"/>
              <a:buChar char="Ø"/>
            </a:pPr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57200" y="5181600"/>
            <a:ext cx="8229600" cy="121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28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229600" y="6400800"/>
            <a:ext cx="914400" cy="4572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3-</a:t>
            </a:r>
            <a:fld id="{6F94BB01-2447-4377-8194-F82F4D072C18}" type="slidenum">
              <a:rPr lang="en-US" sz="12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defRPr/>
              </a:pPr>
              <a:t>‹#›</a:t>
            </a:fld>
            <a:endParaRPr lang="en-US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 Placeholder 3"/>
          <p:cNvSpPr txBox="1">
            <a:spLocks/>
          </p:cNvSpPr>
          <p:nvPr userDrawn="1"/>
        </p:nvSpPr>
        <p:spPr>
          <a:xfrm>
            <a:off x="863600" y="6400800"/>
            <a:ext cx="7404100" cy="45720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© McGraw-Hill Education.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 Placeholder 3"/>
          <p:cNvSpPr txBox="1">
            <a:spLocks/>
          </p:cNvSpPr>
          <p:nvPr userDrawn="1"/>
        </p:nvSpPr>
        <p:spPr>
          <a:xfrm>
            <a:off x="0" y="0"/>
            <a:ext cx="2362200" cy="46877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Chapter 3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864" y="152400"/>
            <a:ext cx="8835736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6E3F2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485900"/>
            <a:ext cx="8229600" cy="1028700"/>
          </a:xfrm>
        </p:spPr>
        <p:txBody>
          <a:bodyPr>
            <a:noAutofit/>
          </a:bodyPr>
          <a:lstStyle>
            <a:lvl1pPr>
              <a:defRPr sz="2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806450" indent="-349250"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63650" indent="-349250">
              <a:buFont typeface="Wingdings" panose="05000000000000000000" pitchFamily="2" charset="2"/>
              <a:buChar char="§"/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20850" indent="-349250">
              <a:buFont typeface="Courier New" panose="02070309020205020404" pitchFamily="49" charset="0"/>
              <a:buChar char="o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8050" indent="-349250">
              <a:buFont typeface="Wingdings" panose="05000000000000000000" pitchFamily="2" charset="2"/>
              <a:buChar char="Ø"/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59376" y="2722517"/>
            <a:ext cx="8227423" cy="1011283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lang="en-US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806450" lvl="1" indent="-349250"/>
            <a:r>
              <a:rPr lang="en-US" dirty="0" smtClean="0"/>
              <a:t>Second level</a:t>
            </a:r>
          </a:p>
          <a:p>
            <a:pPr marL="1263650" lvl="2" indent="-349250">
              <a:buFont typeface="Wingdings" panose="05000000000000000000" pitchFamily="2" charset="2"/>
              <a:buChar char="§"/>
            </a:pPr>
            <a:r>
              <a:rPr lang="en-US" dirty="0" smtClean="0"/>
              <a:t>Third level</a:t>
            </a:r>
          </a:p>
          <a:p>
            <a:pPr marL="1720850" lvl="3" indent="-349250">
              <a:buFont typeface="Courier New" panose="02070309020205020404" pitchFamily="49" charset="0"/>
              <a:buChar char="o"/>
            </a:pPr>
            <a:r>
              <a:rPr lang="en-US" dirty="0" smtClean="0"/>
              <a:t>Fourth level</a:t>
            </a:r>
          </a:p>
          <a:p>
            <a:pPr marL="2178050" lvl="4" indent="-349250">
              <a:buFont typeface="Wingdings" panose="05000000000000000000" pitchFamily="2" charset="2"/>
              <a:buChar char="Ø"/>
            </a:pPr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57200" y="5181600"/>
            <a:ext cx="8229600" cy="121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48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6389224"/>
            <a:ext cx="9143999" cy="468776"/>
          </a:xfrm>
          <a:prstGeom prst="rect">
            <a:avLst/>
          </a:prstGeom>
          <a:solidFill>
            <a:srgbClr val="6E3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>
            <a:lvl1pPr>
              <a:defRPr lang="en-US" sz="3600" kern="1200" dirty="0" smtClean="0">
                <a:solidFill>
                  <a:srgbClr val="6E3F2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 userDrawn="1"/>
        </p:nvSpPr>
        <p:spPr>
          <a:xfrm>
            <a:off x="0" y="6389224"/>
            <a:ext cx="8305800" cy="468775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© McGraw-Hill Education. All rights reserved. Authorized only for instructor use in the classroom. No reproduction or further distribution permitted without the prior written consent of McGraw-Hill Education.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229600" y="6400800"/>
            <a:ext cx="914400" cy="4572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3-</a:t>
            </a:r>
            <a:fld id="{6F94BB01-2447-4377-8194-F82F4D072C18}" type="slidenum">
              <a:rPr lang="en-US" sz="12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601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6389224"/>
            <a:ext cx="9143999" cy="468776"/>
          </a:xfrm>
          <a:prstGeom prst="rect">
            <a:avLst/>
          </a:prstGeom>
          <a:solidFill>
            <a:srgbClr val="6E3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76201"/>
            <a:ext cx="8991600" cy="685800"/>
          </a:xfrm>
        </p:spPr>
        <p:txBody>
          <a:bodyPr/>
          <a:lstStyle>
            <a:lvl1pPr algn="l">
              <a:defRPr lang="en-US" sz="3600" kern="1200" dirty="0" smtClean="0">
                <a:solidFill>
                  <a:srgbClr val="6E3F2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0" y="990600"/>
            <a:ext cx="9067800" cy="457200"/>
          </a:xfrm>
        </p:spPr>
        <p:txBody>
          <a:bodyPr/>
          <a:lstStyle>
            <a:lvl1pPr>
              <a:defRPr>
                <a:solidFill>
                  <a:srgbClr val="6E3F2A"/>
                </a:solidFill>
              </a:defRPr>
            </a:lvl1pPr>
            <a:lvl2pPr>
              <a:defRPr>
                <a:solidFill>
                  <a:srgbClr val="6E3F2A"/>
                </a:solidFill>
              </a:defRPr>
            </a:lvl2pPr>
            <a:lvl3pPr>
              <a:defRPr>
                <a:solidFill>
                  <a:srgbClr val="6E3F2A"/>
                </a:solidFill>
              </a:defRPr>
            </a:lvl3pPr>
            <a:lvl4pPr>
              <a:defRPr>
                <a:solidFill>
                  <a:srgbClr val="6E3F2A"/>
                </a:solidFill>
              </a:defRPr>
            </a:lvl4pPr>
            <a:lvl5pPr>
              <a:defRPr>
                <a:solidFill>
                  <a:srgbClr val="6E3F2A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3400" y="2057400"/>
            <a:ext cx="4419600" cy="3657600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 sz="4400">
                <a:solidFill>
                  <a:srgbClr val="6E3F2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4400" y="6509312"/>
            <a:ext cx="731520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664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44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marL="806450" lvl="1" indent="-349250"/>
            <a:r>
              <a:rPr lang="en-US" dirty="0" smtClean="0"/>
              <a:t>Second level</a:t>
            </a:r>
          </a:p>
          <a:p>
            <a:pPr marL="1263650" lvl="2" indent="-349250">
              <a:buFont typeface="Wingdings" panose="05000000000000000000" pitchFamily="2" charset="2"/>
              <a:buChar char="§"/>
            </a:pPr>
            <a:r>
              <a:rPr lang="en-US" dirty="0" smtClean="0"/>
              <a:t>Third level</a:t>
            </a:r>
          </a:p>
          <a:p>
            <a:pPr marL="1720850" lvl="3" indent="-349250">
              <a:buFont typeface="Courier New" panose="02070309020205020404" pitchFamily="49" charset="0"/>
              <a:buChar char="o"/>
            </a:pPr>
            <a:r>
              <a:rPr lang="en-US" dirty="0" smtClean="0"/>
              <a:t>Fourth level</a:t>
            </a:r>
          </a:p>
          <a:p>
            <a:pPr marL="2178050" lvl="4" indent="-349250">
              <a:buFont typeface="Wingdings" panose="05000000000000000000" pitchFamily="2" charset="2"/>
              <a:buChar char="Ø"/>
            </a:pPr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66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8" r:id="rId2"/>
    <p:sldLayoutId id="2147483661" r:id="rId3"/>
    <p:sldLayoutId id="2147483666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rgbClr val="6E3F2A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6E3F2A"/>
        </a:buClr>
        <a:buFont typeface="Arial" panose="020B0604020202020204" pitchFamily="34" charset="0"/>
        <a:buChar char="•"/>
        <a:defRPr lang="en-US" sz="26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6E3F2A"/>
        </a:buClr>
        <a:buFont typeface="Arial" panose="020B0604020202020204" pitchFamily="34" charset="0"/>
        <a:buChar char="•"/>
        <a:defRPr lang="en-US" sz="2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14400" indent="0" algn="l" defTabSz="914400" rtl="0" eaLnBrk="1" latinLnBrk="0" hangingPunct="1">
        <a:spcBef>
          <a:spcPct val="20000"/>
        </a:spcBef>
        <a:buClr>
          <a:srgbClr val="6E3F2A"/>
        </a:buClr>
        <a:buFont typeface="Arial" panose="020B0604020202020204" pitchFamily="34" charset="0"/>
        <a:buChar char="•"/>
        <a:defRPr lang="en-US" sz="22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6E3F2A"/>
        </a:buClr>
        <a:buFont typeface="Arial" panose="020B0604020202020204" pitchFamily="34" charset="0"/>
        <a:buChar char="•"/>
        <a:defRPr lang="en-US" sz="20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6E3F2A"/>
        </a:buClr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52400" y="152400"/>
            <a:ext cx="8839200" cy="1219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buClr>
                <a:srgbClr val="77315D"/>
              </a:buClr>
              <a:buFont typeface="Calibri" pitchFamily="34" charset="0"/>
            </a:pPr>
            <a:r>
              <a:rPr lang="en-US" sz="4000" dirty="0" smtClean="0">
                <a:ea typeface="ＭＳ Ｐゴシック" charset="-128"/>
              </a:rPr>
              <a:t>Human Genetics</a:t>
            </a:r>
            <a:br>
              <a:rPr lang="en-US" sz="4000" dirty="0" smtClean="0">
                <a:ea typeface="ＭＳ Ｐゴシック" charset="-128"/>
              </a:rPr>
            </a:br>
            <a:r>
              <a:rPr lang="en-US" sz="3200" dirty="0" smtClean="0">
                <a:ea typeface="ＭＳ Ｐゴシック" charset="-128"/>
              </a:rPr>
              <a:t>Concepts and Applications</a:t>
            </a:r>
            <a:endParaRPr lang="en-US" sz="3200" dirty="0">
              <a:ea typeface="ＭＳ Ｐゴシック" charset="-128"/>
            </a:endParaRPr>
          </a:p>
        </p:txBody>
      </p:sp>
      <p:pic>
        <p:nvPicPr>
          <p:cNvPr id="13" name="Picture 1" descr="Mc Graw Hill Education Logo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05282" y="152400"/>
            <a:ext cx="486318" cy="49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sz="quarter" idx="12"/>
          </p:nvPr>
        </p:nvSpPr>
        <p:spPr>
          <a:xfrm>
            <a:off x="155713" y="1371600"/>
            <a:ext cx="8835887" cy="4572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dirty="0" smtClean="0"/>
              <a:t>Twelfth Edition</a:t>
            </a:r>
            <a:endParaRPr lang="en-US" dirty="0"/>
          </a:p>
        </p:txBody>
      </p:sp>
      <p:pic>
        <p:nvPicPr>
          <p:cNvPr id="9" name="Picture 4" descr="Book cover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828800"/>
            <a:ext cx="3613085" cy="4409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055296" y="2286064"/>
            <a:ext cx="4661890" cy="3505135"/>
          </a:xfrm>
        </p:spPr>
        <p:txBody>
          <a:bodyPr>
            <a:normAutofit/>
          </a:bodyPr>
          <a:lstStyle/>
          <a:p>
            <a:pPr>
              <a:buFont typeface="Calibri" pitchFamily="34" charset="0"/>
              <a:buNone/>
              <a:defRPr/>
            </a:pPr>
            <a:r>
              <a:rPr lang="en-US" sz="4000" b="1" dirty="0" smtClean="0"/>
              <a:t>Chapter 3</a:t>
            </a:r>
            <a:endParaRPr lang="en-US" sz="4000" b="1" dirty="0"/>
          </a:p>
          <a:p>
            <a:pPr marL="0" indent="0">
              <a:buFont typeface="Calibri" pitchFamily="34" charset="0"/>
              <a:buNone/>
              <a:defRPr/>
            </a:pPr>
            <a:r>
              <a:rPr lang="en-US" sz="3600" dirty="0" smtClean="0"/>
              <a:t>Meiosis, Development</a:t>
            </a:r>
            <a:r>
              <a:rPr lang="en-US" sz="3600" dirty="0"/>
              <a:t>, and </a:t>
            </a:r>
            <a:r>
              <a:rPr lang="en-US" sz="3600" dirty="0" smtClean="0"/>
              <a:t>Aging Cells</a:t>
            </a:r>
            <a:endParaRPr lang="en-US" sz="3600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72394" y="6355048"/>
            <a:ext cx="8305800" cy="502951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200" dirty="0"/>
              <a:t>© McGraw-Hill Education. All rights reserved. Authorized only for instructor use in the classroom. No reproduction or further distribution permitted </a:t>
            </a:r>
            <a:r>
              <a:rPr lang="en-US" sz="1200" dirty="0" smtClean="0"/>
              <a:t>without </a:t>
            </a:r>
            <a:r>
              <a:rPr lang="en-US" sz="1200" dirty="0"/>
              <a:t>the prior written consent of McGraw-Hill Education.</a:t>
            </a:r>
          </a:p>
        </p:txBody>
      </p:sp>
    </p:spTree>
    <p:extLst>
      <p:ext uri="{BB962C8B-B14F-4D97-AF65-F5344CB8AC3E}">
        <p14:creationId xmlns:p14="http://schemas.microsoft.com/office/powerpoint/2010/main" val="3441327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Table 3.1 Comparison </a:t>
            </a:r>
            <a:r>
              <a:rPr lang="en-US" dirty="0"/>
              <a:t>of Mitosis and Meiosis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913526"/>
              </p:ext>
            </p:extLst>
          </p:nvPr>
        </p:nvGraphicFramePr>
        <p:xfrm>
          <a:off x="533400" y="1600200"/>
          <a:ext cx="8001000" cy="4800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0500"/>
                <a:gridCol w="4000500"/>
              </a:tblGrid>
              <a:tr h="39598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Mitosis</a:t>
                      </a:r>
                      <a:endParaRPr lang="en-US" sz="16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Meiosis</a:t>
                      </a:r>
                      <a:endParaRPr lang="en-US" sz="16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9598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One division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Two divisions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61838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Two daughter cells per cycle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Four daughter cells per cycle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61838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Daughter cells genetically</a:t>
                      </a:r>
                      <a:r>
                        <a:rPr lang="en-US" sz="16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identical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Daughter cells genetically</a:t>
                      </a:r>
                      <a:r>
                        <a:rPr lang="en-US" sz="16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different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87875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Chromosome number of daughter cells same as that of parent cell (2n)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Chromosome number of daughter cells half that of parent cell (1n)</a:t>
                      </a:r>
                    </a:p>
                  </a:txBody>
                  <a:tcPr anchor="ctr"/>
                </a:tc>
              </a:tr>
              <a:tr h="39598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Occurs in</a:t>
                      </a:r>
                      <a:r>
                        <a:rPr lang="en-US" sz="16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somatic cells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Occurs in </a:t>
                      </a:r>
                      <a:r>
                        <a:rPr lang="en-US" sz="16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germline</a:t>
                      </a:r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cells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61838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Occurs</a:t>
                      </a:r>
                      <a:r>
                        <a:rPr lang="en-US" sz="16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throughout life cycle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 humans, completes after sexual maturity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87875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Used for growth,</a:t>
                      </a:r>
                      <a:r>
                        <a:rPr lang="en-US" sz="16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repair, and asexual reproduction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Used for sexual</a:t>
                      </a:r>
                      <a:r>
                        <a:rPr lang="en-US" sz="16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reproduction, producing new gene combinations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016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Overview of Meiosis</a:t>
            </a:r>
          </a:p>
        </p:txBody>
      </p:sp>
      <p:pic>
        <p:nvPicPr>
          <p:cNvPr id="7" name="Picture 3" descr="Meiosis starts with a germ line cell with a diploid number of chromosomes and produces four haploid gametic cells.&#10;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66003" y="1524000"/>
            <a:ext cx="8015458" cy="437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727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Meiosis </a:t>
            </a:r>
            <a:r>
              <a:rPr lang="en-US" dirty="0" smtClean="0"/>
              <a:t>I (1 of 2)</a:t>
            </a:r>
            <a:endParaRPr lang="en-US" dirty="0"/>
          </a:p>
        </p:txBody>
      </p:sp>
      <p:pic>
        <p:nvPicPr>
          <p:cNvPr id="10" name="Picture 9" descr="Meiosis I of the meiosis process consists of 4 stages of nuclear divisions, followed by cytoplasmic division. &#10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88" y="1179825"/>
            <a:ext cx="7670224" cy="2777935"/>
          </a:xfrm>
          <a:prstGeom prst="rect">
            <a:avLst/>
          </a:prstGeom>
        </p:spPr>
      </p:pic>
      <p:sp>
        <p:nvSpPr>
          <p:cNvPr id="9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4114800"/>
            <a:ext cx="8229600" cy="22860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Prophase I (early)</a:t>
            </a:r>
          </a:p>
          <a:p>
            <a:r>
              <a:rPr lang="en-US" sz="2200" dirty="0" smtClean="0"/>
              <a:t>Synapsis and crossing over occurs.</a:t>
            </a:r>
          </a:p>
          <a:p>
            <a:pPr marL="0" indent="0">
              <a:buNone/>
            </a:pPr>
            <a:r>
              <a:rPr lang="en-US" sz="2400" b="1" dirty="0"/>
              <a:t>Prophase I </a:t>
            </a:r>
            <a:r>
              <a:rPr lang="en-US" sz="2400" b="1" dirty="0" smtClean="0"/>
              <a:t>(late)</a:t>
            </a:r>
          </a:p>
          <a:p>
            <a:r>
              <a:rPr lang="en-US" sz="2200" dirty="0" smtClean="0"/>
              <a:t>Chromosomes condense, become visible. Spindle forms. Nuclear envelope fragments. Spindle fibers attach to each chromosome.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890369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Meiosis </a:t>
            </a:r>
            <a:r>
              <a:rPr lang="en-US" dirty="0" smtClean="0"/>
              <a:t>I (2 of 2)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447800"/>
            <a:ext cx="8229600" cy="4876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Metaphase I</a:t>
            </a:r>
          </a:p>
          <a:p>
            <a:r>
              <a:rPr lang="en-US" sz="2400" dirty="0" smtClean="0"/>
              <a:t>Paired homologous chromosomes align along equator of cell.</a:t>
            </a:r>
          </a:p>
          <a:p>
            <a:pPr marL="0" indent="0">
              <a:buNone/>
            </a:pPr>
            <a:r>
              <a:rPr lang="en-US" b="1" dirty="0" smtClean="0"/>
              <a:t>Anaphase I</a:t>
            </a:r>
          </a:p>
          <a:p>
            <a:r>
              <a:rPr lang="en-US" sz="2400" dirty="0"/>
              <a:t>Homologous chromosomes separate to opposite poles of cell.</a:t>
            </a:r>
          </a:p>
          <a:p>
            <a:pPr marL="0" indent="0">
              <a:buNone/>
            </a:pPr>
            <a:r>
              <a:rPr lang="en-US" b="1" dirty="0" err="1" smtClean="0"/>
              <a:t>Telophase</a:t>
            </a:r>
            <a:r>
              <a:rPr lang="en-US" b="1" dirty="0" smtClean="0"/>
              <a:t> I</a:t>
            </a:r>
          </a:p>
          <a:p>
            <a:r>
              <a:rPr lang="en-US" sz="2400" dirty="0"/>
              <a:t>Nuclear envelopes partially assemble around chromosomes. Spindle disappears. Cytokinesis divides cell into two.</a:t>
            </a:r>
          </a:p>
        </p:txBody>
      </p:sp>
    </p:spTree>
    <p:extLst>
      <p:ext uri="{BB962C8B-B14F-4D97-AF65-F5344CB8AC3E}">
        <p14:creationId xmlns:p14="http://schemas.microsoft.com/office/powerpoint/2010/main" val="3660778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Prophase </a:t>
            </a:r>
            <a:r>
              <a:rPr lang="en-US" dirty="0" smtClean="0"/>
              <a:t>I (1 of 2)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485900"/>
            <a:ext cx="8229600" cy="47625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A spindle forms.</a:t>
            </a:r>
          </a:p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Homologs pair-up and undergo </a:t>
            </a:r>
            <a:r>
              <a:rPr lang="en-US" altLang="en-US" b="1" dirty="0">
                <a:cs typeface="Times New Roman" pitchFamily="18" charset="0"/>
              </a:rPr>
              <a:t>crossing over.</a:t>
            </a:r>
          </a:p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Chromosomes condense.</a:t>
            </a:r>
          </a:p>
          <a:p>
            <a:pPr marL="0" indent="0">
              <a:buNone/>
            </a:pPr>
            <a:r>
              <a:rPr lang="en-IN" altLang="en-US" dirty="0">
                <a:cs typeface="Times New Roman" pitchFamily="18" charset="0"/>
              </a:rPr>
              <a:t>Synapsed chromosomes separate but remain attached at a few points</a:t>
            </a:r>
            <a:r>
              <a:rPr lang="en-IN" altLang="en-US" dirty="0" smtClean="0">
                <a:cs typeface="Times New Roman" pitchFamily="18" charset="0"/>
              </a:rPr>
              <a:t>.</a:t>
            </a:r>
            <a:endParaRPr lang="en-US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613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Prophase I </a:t>
            </a:r>
            <a:r>
              <a:rPr lang="en-US" dirty="0" smtClean="0"/>
              <a:t>(2 of 2)</a:t>
            </a:r>
            <a:endParaRPr lang="en-US" dirty="0"/>
          </a:p>
        </p:txBody>
      </p:sp>
      <p:pic>
        <p:nvPicPr>
          <p:cNvPr id="10" name="Picture 9" descr="In early prophase I, synapsis of homologous chromosomes occurs along with a process termed, crossing over.&#10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364" y="1355486"/>
            <a:ext cx="4658734" cy="279810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8932" y="4141107"/>
            <a:ext cx="8229600" cy="2335893"/>
          </a:xfrm>
        </p:spPr>
        <p:txBody>
          <a:bodyPr/>
          <a:lstStyle/>
          <a:p>
            <a:pPr marL="0" lvl="0" indent="0">
              <a:buNone/>
            </a:pPr>
            <a:r>
              <a:rPr lang="en-US" sz="2400" b="1" dirty="0">
                <a:solidFill>
                  <a:prstClr val="black"/>
                </a:solidFill>
              </a:rPr>
              <a:t>Prophase I (early)</a:t>
            </a:r>
          </a:p>
          <a:p>
            <a:pPr lvl="0"/>
            <a:r>
              <a:rPr lang="en-US" sz="2200" dirty="0">
                <a:solidFill>
                  <a:prstClr val="black"/>
                </a:solidFill>
              </a:rPr>
              <a:t>Synapsis and crossing over occurs.</a:t>
            </a:r>
          </a:p>
          <a:p>
            <a:pPr marL="0" lvl="0" indent="0">
              <a:buNone/>
            </a:pPr>
            <a:r>
              <a:rPr lang="en-US" sz="2400" b="1" dirty="0">
                <a:solidFill>
                  <a:prstClr val="black"/>
                </a:solidFill>
              </a:rPr>
              <a:t>Prophase I (late)</a:t>
            </a:r>
          </a:p>
          <a:p>
            <a:pPr lvl="0"/>
            <a:r>
              <a:rPr lang="en-US" sz="2200" dirty="0">
                <a:solidFill>
                  <a:prstClr val="black"/>
                </a:solidFill>
              </a:rPr>
              <a:t>Chromosomes condense, become visible. Spindle forms. Nuclear envelope fragments. Spindle fibers attach to each chromosome</a:t>
            </a:r>
            <a:r>
              <a:rPr lang="en-US" sz="2200" dirty="0" smtClean="0">
                <a:solidFill>
                  <a:prstClr val="black"/>
                </a:solidFill>
              </a:rPr>
              <a:t>.</a:t>
            </a:r>
            <a:endParaRPr lang="en-US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992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Crossing Over </a:t>
            </a:r>
          </a:p>
        </p:txBody>
      </p:sp>
      <p:pic>
        <p:nvPicPr>
          <p:cNvPr id="15" name="Picture 3" descr="Crossing over occurs by homologous (fraternal and maternal) chromosomes coming together and exchanging genetic maternal between them.&#10;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00400" y="1013382"/>
            <a:ext cx="2743200" cy="538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056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Metaphase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81000" y="1321840"/>
            <a:ext cx="8534400" cy="157376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>
                <a:cs typeface="Times New Roman" pitchFamily="18" charset="0"/>
              </a:rPr>
              <a:t>Homologous pairs align along the equator of the cell.</a:t>
            </a:r>
          </a:p>
          <a:p>
            <a:pPr marL="0" indent="0">
              <a:buNone/>
            </a:pPr>
            <a:r>
              <a:rPr lang="en-IN" altLang="en-US" sz="2400" dirty="0">
                <a:cs typeface="Times New Roman" pitchFamily="18" charset="0"/>
              </a:rPr>
              <a:t>Random alignment of chromosomes causes </a:t>
            </a:r>
            <a:r>
              <a:rPr lang="en-IN" altLang="en-US" sz="2400" b="1" dirty="0">
                <a:cs typeface="Times New Roman" pitchFamily="18" charset="0"/>
              </a:rPr>
              <a:t>independent assortment </a:t>
            </a:r>
            <a:r>
              <a:rPr lang="en-IN" altLang="en-US" sz="2400" dirty="0">
                <a:cs typeface="Times New Roman" pitchFamily="18" charset="0"/>
              </a:rPr>
              <a:t>of the genes that they carry</a:t>
            </a:r>
            <a:r>
              <a:rPr lang="en-IN" altLang="en-US" sz="2400" dirty="0" smtClean="0">
                <a:cs typeface="Times New Roman" pitchFamily="18" charset="0"/>
              </a:rPr>
              <a:t>.</a:t>
            </a:r>
            <a:endParaRPr lang="en-US" altLang="en-US" sz="2400" dirty="0">
              <a:cs typeface="Times New Roman" pitchFamily="18" charset="0"/>
            </a:endParaRPr>
          </a:p>
        </p:txBody>
      </p:sp>
      <p:pic>
        <p:nvPicPr>
          <p:cNvPr id="6" name="Picture 5" descr="During metaphase I, paired homologues align along the cell equator. &#10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371" y="2825661"/>
            <a:ext cx="3099080" cy="258453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57200" y="5334000"/>
            <a:ext cx="8227423" cy="1143000"/>
          </a:xfrm>
        </p:spPr>
        <p:txBody>
          <a:bodyPr/>
          <a:lstStyle/>
          <a:p>
            <a:pPr marL="0" lvl="0" indent="0">
              <a:buNone/>
            </a:pPr>
            <a:r>
              <a:rPr lang="en-US" sz="2400" b="1" dirty="0">
                <a:solidFill>
                  <a:prstClr val="black"/>
                </a:solidFill>
              </a:rPr>
              <a:t>Metaphase I</a:t>
            </a:r>
          </a:p>
          <a:p>
            <a:pPr lvl="0"/>
            <a:r>
              <a:rPr lang="en-US" sz="2200" dirty="0">
                <a:solidFill>
                  <a:prstClr val="black"/>
                </a:solidFill>
              </a:rPr>
              <a:t>Paired homologous chromosomes align along equator of cell</a:t>
            </a:r>
            <a:r>
              <a:rPr lang="en-US" sz="2200" dirty="0" smtClean="0">
                <a:solidFill>
                  <a:prstClr val="black"/>
                </a:solidFill>
              </a:rPr>
              <a:t>.</a:t>
            </a:r>
            <a:endParaRPr lang="en-US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759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Independent Assortment</a:t>
            </a:r>
          </a:p>
        </p:txBody>
      </p:sp>
      <p:pic>
        <p:nvPicPr>
          <p:cNvPr id="6" name="Picture 3" descr="Independent assortment of chromosomes results in the cells from meiosis I and meiosis II having a mixture of chromosomes from both parents.&#10;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88056" y="1169549"/>
            <a:ext cx="7241544" cy="510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509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Anaphase I and </a:t>
            </a:r>
            <a:r>
              <a:rPr lang="en-US" dirty="0" err="1"/>
              <a:t>Telophase</a:t>
            </a:r>
            <a:r>
              <a:rPr lang="en-US" dirty="0"/>
              <a:t> </a:t>
            </a:r>
            <a:r>
              <a:rPr lang="en-US" dirty="0" smtClean="0"/>
              <a:t>I (1 of 2)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485900"/>
            <a:ext cx="8229600" cy="4838700"/>
          </a:xfrm>
        </p:spPr>
        <p:txBody>
          <a:bodyPr/>
          <a:lstStyle/>
          <a:p>
            <a:pPr marL="0" indent="0">
              <a:buNone/>
            </a:pPr>
            <a:r>
              <a:rPr lang="en-IN" altLang="en-US" dirty="0">
                <a:cs typeface="Times New Roman" pitchFamily="18" charset="0"/>
              </a:rPr>
              <a:t>Homologs separate in anaphase I</a:t>
            </a:r>
          </a:p>
          <a:p>
            <a:pPr marL="0" indent="0">
              <a:buNone/>
            </a:pPr>
            <a:r>
              <a:rPr lang="en-IN" altLang="en-US" dirty="0">
                <a:cs typeface="Times New Roman" pitchFamily="18" charset="0"/>
              </a:rPr>
              <a:t>Move to opposite poles by </a:t>
            </a:r>
            <a:r>
              <a:rPr lang="en-IN" altLang="en-US" dirty="0" err="1">
                <a:cs typeface="Times New Roman" pitchFamily="18" charset="0"/>
              </a:rPr>
              <a:t>telophase</a:t>
            </a:r>
            <a:r>
              <a:rPr lang="en-IN" altLang="en-US" dirty="0">
                <a:cs typeface="Times New Roman" pitchFamily="18" charset="0"/>
              </a:rPr>
              <a:t> I</a:t>
            </a:r>
          </a:p>
          <a:p>
            <a:pPr marL="0" indent="0">
              <a:buNone/>
            </a:pPr>
            <a:r>
              <a:rPr lang="en-IN" altLang="en-US" dirty="0">
                <a:cs typeface="Times New Roman" pitchFamily="18" charset="0"/>
              </a:rPr>
              <a:t>Centromeres of each homolog in meiosis I remain </a:t>
            </a:r>
            <a:r>
              <a:rPr lang="en-IN" altLang="en-US" dirty="0" smtClean="0">
                <a:cs typeface="Times New Roman" pitchFamily="18" charset="0"/>
              </a:rPr>
              <a:t>together</a:t>
            </a:r>
            <a:endParaRPr lang="en-US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533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altLang="en-US" dirty="0"/>
              <a:t>Learning Outcomes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81000" y="1181100"/>
            <a:ext cx="8305800" cy="5219700"/>
          </a:xfrm>
        </p:spPr>
        <p:txBody>
          <a:bodyPr/>
          <a:lstStyle/>
          <a:p>
            <a:pPr marL="569913" indent="-569913">
              <a:buFont typeface="+mj-lt"/>
              <a:buAutoNum type="arabicPeriod"/>
            </a:pPr>
            <a:r>
              <a:rPr lang="en-IN" altLang="en-US" sz="2400" dirty="0"/>
              <a:t>Describe the structures of the male and female reproductive systems.</a:t>
            </a:r>
          </a:p>
          <a:p>
            <a:pPr marL="569913" indent="-569913">
              <a:buFont typeface="+mj-lt"/>
              <a:buAutoNum type="arabicPeriod"/>
            </a:pPr>
            <a:r>
              <a:rPr lang="en-IN" altLang="en-US" sz="2400" dirty="0"/>
              <a:t>Explain why meiosis is necessary to reproduce.</a:t>
            </a:r>
          </a:p>
          <a:p>
            <a:pPr marL="569913" indent="-569913">
              <a:buFont typeface="+mj-lt"/>
              <a:buAutoNum type="arabicPeriod"/>
            </a:pPr>
            <a:r>
              <a:rPr lang="en-IN" altLang="en-US" sz="2400" dirty="0"/>
              <a:t>Summarize the events of meiosis.</a:t>
            </a:r>
          </a:p>
          <a:p>
            <a:pPr marL="569913" indent="-569913">
              <a:buFont typeface="+mj-lt"/>
              <a:buAutoNum type="arabicPeriod"/>
            </a:pPr>
            <a:r>
              <a:rPr lang="en-IN" altLang="en-US" sz="2400" dirty="0"/>
              <a:t>List the steps in sperm and oocyte formation.</a:t>
            </a:r>
          </a:p>
          <a:p>
            <a:pPr marL="569913" indent="-569913">
              <a:buFont typeface="+mj-lt"/>
              <a:buAutoNum type="arabicPeriod"/>
            </a:pPr>
            <a:r>
              <a:rPr lang="en-IN" altLang="en-US" sz="2400" dirty="0"/>
              <a:t>Describe early prenatal development.</a:t>
            </a:r>
          </a:p>
          <a:p>
            <a:pPr marL="569913" indent="-569913">
              <a:buFont typeface="+mj-lt"/>
              <a:buAutoNum type="arabicPeriod" startAt="6"/>
            </a:pPr>
            <a:r>
              <a:rPr lang="en-IN" altLang="en-US" sz="2400" dirty="0" smtClean="0"/>
              <a:t>Explain </a:t>
            </a:r>
            <a:r>
              <a:rPr lang="en-IN" altLang="en-US" sz="2400" dirty="0"/>
              <a:t>how the embryo differs from the </a:t>
            </a:r>
            <a:r>
              <a:rPr lang="en-IN" altLang="en-US" sz="2400" dirty="0" err="1"/>
              <a:t>fetus</a:t>
            </a:r>
            <a:r>
              <a:rPr lang="en-IN" altLang="en-US" sz="2400" dirty="0"/>
              <a:t>.</a:t>
            </a:r>
          </a:p>
          <a:p>
            <a:pPr marL="569913" indent="-569913">
              <a:buFont typeface="+mj-lt"/>
              <a:buAutoNum type="arabicPeriod" startAt="6"/>
            </a:pPr>
            <a:r>
              <a:rPr lang="en-IN" altLang="en-US" sz="2400" dirty="0"/>
              <a:t>Define </a:t>
            </a:r>
            <a:r>
              <a:rPr lang="en-IN" altLang="en-US" sz="2400" i="1" dirty="0"/>
              <a:t>critical period</a:t>
            </a:r>
            <a:r>
              <a:rPr lang="en-IN" altLang="en-US" sz="2400" dirty="0"/>
              <a:t>.</a:t>
            </a:r>
          </a:p>
          <a:p>
            <a:pPr marL="569913" indent="-569913">
              <a:buFont typeface="+mj-lt"/>
              <a:buAutoNum type="arabicPeriod" startAt="6"/>
            </a:pPr>
            <a:r>
              <a:rPr lang="en-IN" altLang="en-US" sz="2400" dirty="0"/>
              <a:t>List some teratogens.</a:t>
            </a:r>
          </a:p>
          <a:p>
            <a:pPr marL="569913" indent="-569913">
              <a:buFont typeface="+mj-lt"/>
              <a:buAutoNum type="arabicPeriod" startAt="6"/>
            </a:pPr>
            <a:r>
              <a:rPr lang="en-IN" altLang="en-US" sz="2400" dirty="0"/>
              <a:t>Describe common diseases that begin in adulthood.</a:t>
            </a:r>
          </a:p>
          <a:p>
            <a:pPr marL="569913" indent="-569913">
              <a:buFont typeface="+mj-lt"/>
              <a:buAutoNum type="arabicPeriod" startAt="6"/>
            </a:pPr>
            <a:r>
              <a:rPr lang="en-IN" altLang="en-US" sz="2400" dirty="0"/>
              <a:t>Explain how rapid aging syndromes occur</a:t>
            </a:r>
            <a:r>
              <a:rPr lang="en-IN" altLang="en-US" sz="2400" dirty="0" smtClean="0"/>
              <a:t>.</a:t>
            </a:r>
            <a:endParaRPr lang="en-I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3149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Anaphase I and </a:t>
            </a:r>
            <a:r>
              <a:rPr lang="en-US" dirty="0" err="1"/>
              <a:t>Telophase</a:t>
            </a:r>
            <a:r>
              <a:rPr lang="en-US" dirty="0"/>
              <a:t> </a:t>
            </a:r>
            <a:r>
              <a:rPr lang="en-US" dirty="0" smtClean="0"/>
              <a:t>I (2 of 2)</a:t>
            </a:r>
            <a:endParaRPr lang="en-US" dirty="0"/>
          </a:p>
        </p:txBody>
      </p:sp>
      <p:pic>
        <p:nvPicPr>
          <p:cNvPr id="6" name="Picture 5" descr="In anaphase I homologous chromosomes separate and pull towards cell poles.  In telophase I, the nuclear envelopes reassemble and spindles disappear.&#10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943" y="1251323"/>
            <a:ext cx="3552114" cy="316827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4408760"/>
            <a:ext cx="8229600" cy="2068240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 smtClean="0"/>
              <a:t>Anaphase I</a:t>
            </a:r>
          </a:p>
          <a:p>
            <a:r>
              <a:rPr lang="en-US" sz="2000" dirty="0"/>
              <a:t>Homologous chromosomes separate to opposite poles of cell.</a:t>
            </a:r>
          </a:p>
          <a:p>
            <a:pPr marL="0" indent="0">
              <a:buNone/>
            </a:pPr>
            <a:r>
              <a:rPr lang="en-US" sz="2200" b="1" dirty="0" err="1" smtClean="0"/>
              <a:t>Telophase</a:t>
            </a:r>
            <a:r>
              <a:rPr lang="en-US" sz="2200" b="1" dirty="0" smtClean="0"/>
              <a:t> I</a:t>
            </a:r>
          </a:p>
          <a:p>
            <a:r>
              <a:rPr lang="en-US" sz="2000" dirty="0"/>
              <a:t>Nuclear envelopes partially assemble around chromosomes. Spindle disappears. Cytokinesis divides cell into two.</a:t>
            </a:r>
          </a:p>
        </p:txBody>
      </p:sp>
    </p:spTree>
    <p:extLst>
      <p:ext uri="{BB962C8B-B14F-4D97-AF65-F5344CB8AC3E}">
        <p14:creationId xmlns:p14="http://schemas.microsoft.com/office/powerpoint/2010/main" val="636388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Meiosis </a:t>
            </a:r>
            <a:r>
              <a:rPr lang="en-US" dirty="0" smtClean="0"/>
              <a:t>II (1 of 2)</a:t>
            </a:r>
            <a:endParaRPr lang="en-US" dirty="0"/>
          </a:p>
        </p:txBody>
      </p:sp>
      <p:pic>
        <p:nvPicPr>
          <p:cNvPr id="3" name="Picture 2" descr="Meiosis II, which follows meiosis I, consists of 4 stages of nuclear divisions, followed by a cytoplasmic division. Four daughter cells are produced.&#10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205" y="1143000"/>
            <a:ext cx="6375589" cy="3773308"/>
          </a:xfrm>
          <a:prstGeom prst="rect">
            <a:avLst/>
          </a:prstGeom>
        </p:spPr>
      </p:pic>
      <p:sp>
        <p:nvSpPr>
          <p:cNvPr id="9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4953000"/>
            <a:ext cx="8229600" cy="12954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Prophase II</a:t>
            </a:r>
          </a:p>
          <a:p>
            <a:r>
              <a:rPr lang="en-US" sz="2200" dirty="0" smtClean="0"/>
              <a:t>Nuclear envelope fragments. Spindle forms and fibers attach to both chromosomes. </a:t>
            </a:r>
          </a:p>
        </p:txBody>
      </p:sp>
    </p:spTree>
    <p:extLst>
      <p:ext uri="{BB962C8B-B14F-4D97-AF65-F5344CB8AC3E}">
        <p14:creationId xmlns:p14="http://schemas.microsoft.com/office/powerpoint/2010/main" val="2003705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Meiosis </a:t>
            </a:r>
            <a:r>
              <a:rPr lang="en-US" dirty="0" smtClean="0"/>
              <a:t>II (2 of 2)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447800"/>
            <a:ext cx="8229600" cy="4876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Metaphase II</a:t>
            </a:r>
          </a:p>
          <a:p>
            <a:r>
              <a:rPr lang="en-US" sz="2400" dirty="0" smtClean="0"/>
              <a:t>Chromosomes align along equator of cell.</a:t>
            </a:r>
          </a:p>
          <a:p>
            <a:pPr marL="0" indent="0">
              <a:buNone/>
            </a:pPr>
            <a:r>
              <a:rPr lang="en-US" b="1" dirty="0" smtClean="0"/>
              <a:t>Anaphase II</a:t>
            </a:r>
          </a:p>
          <a:p>
            <a:r>
              <a:rPr lang="en-US" sz="2400" dirty="0" smtClean="0"/>
              <a:t>Sister chromatids separate to opposite poles of cell.</a:t>
            </a:r>
            <a:endParaRPr lang="en-US" sz="2400" dirty="0"/>
          </a:p>
          <a:p>
            <a:pPr marL="0" indent="0">
              <a:buNone/>
            </a:pPr>
            <a:r>
              <a:rPr lang="en-US" b="1" dirty="0" err="1" smtClean="0"/>
              <a:t>Telophase</a:t>
            </a:r>
            <a:r>
              <a:rPr lang="en-US" b="1" dirty="0" smtClean="0"/>
              <a:t> II</a:t>
            </a:r>
          </a:p>
          <a:p>
            <a:r>
              <a:rPr lang="en-US" sz="2400" dirty="0"/>
              <a:t>Nuclear envelopes </a:t>
            </a:r>
            <a:r>
              <a:rPr lang="en-US" sz="2400" dirty="0" smtClean="0"/>
              <a:t>assemble </a:t>
            </a:r>
            <a:r>
              <a:rPr lang="en-US" sz="2400" dirty="0"/>
              <a:t>around </a:t>
            </a:r>
            <a:r>
              <a:rPr lang="en-US" sz="2400" dirty="0" smtClean="0"/>
              <a:t>two daughter nuclei. Chromosomes </a:t>
            </a:r>
            <a:r>
              <a:rPr lang="en-US" sz="2400" dirty="0" err="1" smtClean="0"/>
              <a:t>decondense</a:t>
            </a:r>
            <a:r>
              <a:rPr lang="en-US" sz="2400" dirty="0" smtClean="0"/>
              <a:t>. </a:t>
            </a:r>
            <a:r>
              <a:rPr lang="en-US" sz="2400" dirty="0"/>
              <a:t>Spindle disappears. Cytokinesis divides </a:t>
            </a:r>
            <a:r>
              <a:rPr lang="en-US" sz="2400" dirty="0" smtClean="0"/>
              <a:t>cells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4924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Prophase II and Metaphase II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9144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>
                <a:cs typeface="Times New Roman" pitchFamily="18" charset="0"/>
              </a:rPr>
              <a:t>Chromosomes are again condensed and visible.</a:t>
            </a:r>
          </a:p>
          <a:p>
            <a:pPr marL="0" indent="0">
              <a:buNone/>
            </a:pPr>
            <a:r>
              <a:rPr lang="en-US" altLang="en-US" sz="2400" dirty="0" smtClean="0">
                <a:cs typeface="Times New Roman" pitchFamily="18" charset="0"/>
              </a:rPr>
              <a:t>Chromosomes </a:t>
            </a:r>
            <a:r>
              <a:rPr lang="en-US" altLang="en-US" sz="2400" dirty="0">
                <a:cs typeface="Times New Roman" pitchFamily="18" charset="0"/>
              </a:rPr>
              <a:t>align along the equator of the cell</a:t>
            </a:r>
            <a:r>
              <a:rPr lang="en-US" altLang="en-US" sz="2400" dirty="0" smtClean="0">
                <a:cs typeface="Times New Roman" pitchFamily="18" charset="0"/>
              </a:rPr>
              <a:t>.</a:t>
            </a:r>
            <a:endParaRPr lang="en-US" altLang="en-US" sz="2400" dirty="0">
              <a:cs typeface="Times New Roman" pitchFamily="18" charset="0"/>
            </a:endParaRPr>
          </a:p>
        </p:txBody>
      </p:sp>
      <p:pic>
        <p:nvPicPr>
          <p:cNvPr id="5" name="Picture 2" descr="During prophase II, the chromosomes again become condensed and visible.  During metaphase II, the chromosomes align along the equator of the cell.&#10;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249846" y="2506868"/>
            <a:ext cx="4644308" cy="397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667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Anaphase II and </a:t>
            </a:r>
            <a:r>
              <a:rPr lang="en-US" dirty="0" err="1"/>
              <a:t>Telophase</a:t>
            </a:r>
            <a:r>
              <a:rPr lang="en-US" dirty="0"/>
              <a:t> II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4572000" cy="48006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>
                <a:cs typeface="Times New Roman" pitchFamily="18" charset="0"/>
              </a:rPr>
              <a:t>Centromeres divide</a:t>
            </a:r>
          </a:p>
          <a:p>
            <a:pPr marL="0" indent="0">
              <a:buNone/>
            </a:pPr>
            <a:r>
              <a:rPr lang="en-IN" altLang="en-US" sz="2400" dirty="0">
                <a:cs typeface="Times New Roman" pitchFamily="18" charset="0"/>
              </a:rPr>
              <a:t>Newly formed, </a:t>
            </a:r>
            <a:r>
              <a:rPr lang="en-IN" altLang="en-US" sz="2400" dirty="0" err="1">
                <a:cs typeface="Times New Roman" pitchFamily="18" charset="0"/>
              </a:rPr>
              <a:t>unreplicated</a:t>
            </a:r>
            <a:r>
              <a:rPr lang="en-IN" altLang="en-US" sz="2400" dirty="0">
                <a:cs typeface="Times New Roman" pitchFamily="18" charset="0"/>
              </a:rPr>
              <a:t> chromosomes, move to opposite poles</a:t>
            </a:r>
            <a:endParaRPr lang="en-US" altLang="en-US" sz="2400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en-US" sz="2400" dirty="0" smtClean="0">
                <a:cs typeface="Times New Roman" pitchFamily="18" charset="0"/>
              </a:rPr>
              <a:t>Nuclear </a:t>
            </a:r>
            <a:r>
              <a:rPr lang="en-US" altLang="en-US" sz="2400" dirty="0">
                <a:cs typeface="Times New Roman" pitchFamily="18" charset="0"/>
              </a:rPr>
              <a:t>envelope reforms </a:t>
            </a:r>
          </a:p>
          <a:p>
            <a:pPr marL="0" indent="0">
              <a:buNone/>
            </a:pPr>
            <a:r>
              <a:rPr lang="en-IN" altLang="en-US" sz="2400" dirty="0">
                <a:cs typeface="Times New Roman" pitchFamily="18" charset="0"/>
              </a:rPr>
              <a:t>Separate into individual </a:t>
            </a:r>
            <a:r>
              <a:rPr lang="en-IN" altLang="en-US" sz="2400" dirty="0" smtClean="0">
                <a:cs typeface="Times New Roman" pitchFamily="18" charset="0"/>
              </a:rPr>
              <a:t>cells</a:t>
            </a:r>
            <a:endParaRPr lang="en-US" altLang="en-US" sz="2400" dirty="0">
              <a:cs typeface="Times New Roman" pitchFamily="18" charset="0"/>
            </a:endParaRPr>
          </a:p>
        </p:txBody>
      </p:sp>
      <p:pic>
        <p:nvPicPr>
          <p:cNvPr id="7" name="Picture 2" descr="In anaphase II, centromeres break; chromosomes move to opposites poles.  In telophase II, the nuclear envelopes reassemble; spindles disappear.&#10;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876800" y="1619921"/>
            <a:ext cx="3720941" cy="460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814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dirty="0">
                <a:cs typeface="Times New Roman" pitchFamily="18" charset="0"/>
              </a:rPr>
              <a:t>Results of Meiosis</a:t>
            </a:r>
            <a:endParaRPr lang="en-US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4572000" cy="48006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Four haploid </a:t>
            </a:r>
            <a:r>
              <a:rPr lang="en-US" altLang="en-US" dirty="0" smtClean="0">
                <a:cs typeface="Times New Roman" pitchFamily="18" charset="0"/>
              </a:rPr>
              <a:t>cells</a:t>
            </a:r>
          </a:p>
          <a:p>
            <a:r>
              <a:rPr lang="en-IN" altLang="en-US" sz="2400" dirty="0" smtClean="0">
                <a:cs typeface="Times New Roman" pitchFamily="18" charset="0"/>
              </a:rPr>
              <a:t>Each </a:t>
            </a:r>
            <a:r>
              <a:rPr lang="en-IN" altLang="en-US" sz="2400" dirty="0">
                <a:cs typeface="Times New Roman" pitchFamily="18" charset="0"/>
              </a:rPr>
              <a:t>carry a new assortment of genes and chromosomes that hold one copy of the </a:t>
            </a:r>
            <a:r>
              <a:rPr lang="en-IN" altLang="en-US" sz="2400" dirty="0" smtClean="0">
                <a:cs typeface="Times New Roman" pitchFamily="18" charset="0"/>
              </a:rPr>
              <a:t>genome</a:t>
            </a:r>
            <a:endParaRPr lang="en-US" altLang="en-US" sz="2400" dirty="0">
              <a:cs typeface="Times New Roman" pitchFamily="18" charset="0"/>
            </a:endParaRPr>
          </a:p>
        </p:txBody>
      </p:sp>
      <p:pic>
        <p:nvPicPr>
          <p:cNvPr id="5" name="Picture 1" descr="Meiosis produces four haploid daughter cells.  Each haploid cell carries a new assortment of genes and chromosomes.  &#10;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486400" y="1219200"/>
            <a:ext cx="282657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709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cs typeface="Times New Roman" pitchFamily="18" charset="0"/>
              </a:rPr>
              <a:t>Spermatogenesis (1 of 4)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485900"/>
            <a:ext cx="8229600" cy="49149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A diploid </a:t>
            </a:r>
            <a:r>
              <a:rPr lang="en-US" altLang="en-US" b="1" dirty="0" err="1">
                <a:cs typeface="Times New Roman" pitchFamily="18" charset="0"/>
              </a:rPr>
              <a:t>spermatogonium</a:t>
            </a:r>
            <a:r>
              <a:rPr lang="en-US" altLang="en-US" dirty="0">
                <a:cs typeface="Times New Roman" pitchFamily="18" charset="0"/>
              </a:rPr>
              <a:t> divides by mitosis to produce a stem cell and another cell that specializes into a mature sperm.</a:t>
            </a:r>
          </a:p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In meiosis I, the primary spermatocyte produces two haploid </a:t>
            </a:r>
            <a:r>
              <a:rPr lang="en-US" altLang="en-US" b="1" dirty="0">
                <a:cs typeface="Times New Roman" pitchFamily="18" charset="0"/>
              </a:rPr>
              <a:t>secondary spermatocytes.</a:t>
            </a:r>
          </a:p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In meiosis II, each secondary spermatocyte produces two equal-sized </a:t>
            </a:r>
            <a:r>
              <a:rPr lang="en-US" altLang="en-US" b="1" dirty="0">
                <a:cs typeface="Times New Roman" pitchFamily="18" charset="0"/>
              </a:rPr>
              <a:t>spermatids.</a:t>
            </a:r>
          </a:p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Spermatids then mature into a tadpole-shaped</a:t>
            </a:r>
            <a:r>
              <a:rPr lang="en-US" altLang="en-US" b="1" dirty="0">
                <a:cs typeface="Times New Roman" pitchFamily="18" charset="0"/>
              </a:rPr>
              <a:t> spermatozoa. </a:t>
            </a:r>
          </a:p>
        </p:txBody>
      </p:sp>
    </p:spTree>
    <p:extLst>
      <p:ext uri="{BB962C8B-B14F-4D97-AF65-F5344CB8AC3E}">
        <p14:creationId xmlns:p14="http://schemas.microsoft.com/office/powerpoint/2010/main" val="3652559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cs typeface="Times New Roman" pitchFamily="18" charset="0"/>
              </a:rPr>
              <a:t>Spermatogenesis (2 of 4)</a:t>
            </a:r>
            <a:endParaRPr lang="en-US" dirty="0"/>
          </a:p>
        </p:txBody>
      </p:sp>
      <p:pic>
        <p:nvPicPr>
          <p:cNvPr id="10" name="Picture 3" descr="A diploid spermatogonium divides by mitosis, producing a stem cell and a cell that will undergo meiosis. Four spermatids result that form spermatozoa.&#10;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1939" y="1524000"/>
            <a:ext cx="8223586" cy="41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9327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cs typeface="Times New Roman" pitchFamily="18" charset="0"/>
              </a:rPr>
              <a:t>Spermatogenesis (3 of 4)</a:t>
            </a:r>
            <a:endParaRPr lang="en-US" dirty="0"/>
          </a:p>
        </p:txBody>
      </p:sp>
      <p:pic>
        <p:nvPicPr>
          <p:cNvPr id="4" name="Content Placeholder 3" descr="The majority of spermatogenesis occurs in the seminiferous tubules in the male testes. 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5689" y="1676400"/>
            <a:ext cx="8134911" cy="383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732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cs typeface="Times New Roman" pitchFamily="18" charset="0"/>
              </a:rPr>
              <a:t>Spermatogenesis (4 of 4)</a:t>
            </a:r>
            <a:endParaRPr lang="en-US" dirty="0"/>
          </a:p>
        </p:txBody>
      </p:sp>
      <p:pic>
        <p:nvPicPr>
          <p:cNvPr id="5" name="Picture 2" descr="A sperm has a head, midpiece and tail; the head contains an acrosome and nucleus. The midpiece contains mitochondria; the tail moves the sperm.&#10;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75776" y="1219200"/>
            <a:ext cx="2592449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788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Human Development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57200" y="1371600"/>
            <a:ext cx="8229600" cy="51054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dirty="0"/>
              <a:t>Genes orchestrate our physiology after conception through adulthood.</a:t>
            </a:r>
          </a:p>
          <a:p>
            <a:pPr marL="0" indent="0">
              <a:buNone/>
              <a:defRPr/>
            </a:pPr>
            <a:r>
              <a:rPr lang="en-IN" altLang="en-US" dirty="0"/>
              <a:t>First cell forms when a </a:t>
            </a:r>
            <a:r>
              <a:rPr lang="en-IN" altLang="en-US" b="1" dirty="0"/>
              <a:t>sperm</a:t>
            </a:r>
            <a:r>
              <a:rPr lang="en-IN" altLang="en-US" dirty="0"/>
              <a:t> from a male and an </a:t>
            </a:r>
            <a:r>
              <a:rPr lang="en-IN" altLang="en-US" b="1" dirty="0"/>
              <a:t>oocyte</a:t>
            </a:r>
            <a:r>
              <a:rPr lang="en-IN" altLang="en-US" dirty="0"/>
              <a:t> from a female </a:t>
            </a:r>
            <a:r>
              <a:rPr lang="en-IN" altLang="en-US" dirty="0" smtClean="0"/>
              <a:t>join.</a:t>
            </a:r>
          </a:p>
          <a:p>
            <a:pPr>
              <a:defRPr/>
            </a:pPr>
            <a:r>
              <a:rPr lang="en-IN" altLang="en-US" sz="2400" dirty="0" smtClean="0"/>
              <a:t>Sperm </a:t>
            </a:r>
            <a:r>
              <a:rPr lang="en-IN" altLang="en-US" sz="2400" dirty="0"/>
              <a:t>and oocytes are </a:t>
            </a:r>
            <a:r>
              <a:rPr lang="en-IN" altLang="en-US" sz="2400" b="1" dirty="0"/>
              <a:t>gametes.</a:t>
            </a:r>
            <a:endParaRPr lang="en-US" altLang="en-US" sz="2600" b="1" dirty="0"/>
          </a:p>
          <a:p>
            <a:pPr marL="0" indent="0">
              <a:buNone/>
            </a:pPr>
            <a:r>
              <a:rPr lang="en-IN" altLang="en-US" dirty="0"/>
              <a:t>Each reproductive system </a:t>
            </a:r>
            <a:r>
              <a:rPr lang="en-IN" altLang="en-US" dirty="0" smtClean="0"/>
              <a:t>has:</a:t>
            </a:r>
          </a:p>
          <a:p>
            <a:r>
              <a:rPr lang="en-IN" altLang="en-US" sz="2400" dirty="0" smtClean="0"/>
              <a:t>Paired </a:t>
            </a:r>
            <a:r>
              <a:rPr lang="en-IN" altLang="en-US" sz="2400" dirty="0"/>
              <a:t>structures, called </a:t>
            </a:r>
            <a:r>
              <a:rPr lang="en-IN" altLang="en-US" sz="2400" dirty="0" smtClean="0"/>
              <a:t>gonads</a:t>
            </a:r>
          </a:p>
          <a:p>
            <a:r>
              <a:rPr lang="en-IN" altLang="en-US" sz="2400" dirty="0" smtClean="0"/>
              <a:t>Tubular </a:t>
            </a:r>
            <a:r>
              <a:rPr lang="en-IN" altLang="en-US" sz="2400" dirty="0"/>
              <a:t>structures that transport these </a:t>
            </a:r>
            <a:r>
              <a:rPr lang="en-IN" altLang="en-US" sz="2400" dirty="0" smtClean="0"/>
              <a:t>cells</a:t>
            </a:r>
          </a:p>
          <a:p>
            <a:r>
              <a:rPr lang="en-IN" altLang="en-US" sz="2400" dirty="0" smtClean="0"/>
              <a:t>Hormones </a:t>
            </a:r>
            <a:r>
              <a:rPr lang="en-IN" altLang="en-US" sz="2400" dirty="0"/>
              <a:t>and secretions that control </a:t>
            </a:r>
            <a:r>
              <a:rPr lang="en-IN" altLang="en-US" sz="2400" dirty="0" smtClean="0"/>
              <a:t>reproduction</a:t>
            </a:r>
            <a:endParaRPr lang="en-I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210978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Paternal Age </a:t>
            </a:r>
            <a:r>
              <a:rPr lang="en-US" dirty="0" smtClean="0"/>
              <a:t>Effect (1 of 2)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485900"/>
            <a:ext cx="8229600" cy="49149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“Paternal age effect” conditions arise from stem cells in the testis that divide every </a:t>
            </a:r>
            <a:r>
              <a:rPr lang="en-US" dirty="0" smtClean="0"/>
              <a:t>16 </a:t>
            </a:r>
            <a:r>
              <a:rPr lang="en-US" dirty="0"/>
              <a:t>days, from puberty on, offering many opportunities for dominant DNA mutations. </a:t>
            </a:r>
          </a:p>
          <a:p>
            <a:pPr marL="0" indent="0">
              <a:buNone/>
            </a:pPr>
            <a:r>
              <a:rPr lang="en-US" dirty="0"/>
              <a:t>Mutations in the fibroblast growth factor receptor (FGFR) arise more frequently in the testicles as a man ages.</a:t>
            </a:r>
          </a:p>
          <a:p>
            <a:pPr marL="0" indent="0">
              <a:buNone/>
            </a:pPr>
            <a:r>
              <a:rPr lang="en-US" dirty="0"/>
              <a:t>This skews meiosis, producing problems in skeletal growth.  </a:t>
            </a:r>
          </a:p>
        </p:txBody>
      </p:sp>
    </p:spTree>
    <p:extLst>
      <p:ext uri="{BB962C8B-B14F-4D97-AF65-F5344CB8AC3E}">
        <p14:creationId xmlns:p14="http://schemas.microsoft.com/office/powerpoint/2010/main" val="3985302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Paternal </a:t>
            </a:r>
            <a:r>
              <a:rPr lang="en-US" dirty="0"/>
              <a:t>Age </a:t>
            </a:r>
            <a:r>
              <a:rPr lang="en-US" dirty="0" smtClean="0"/>
              <a:t>Effect (2 of 2)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485900"/>
            <a:ext cx="8229600" cy="4953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Table 3.2 Paternal Age Effect Conditions</a:t>
            </a:r>
            <a:endParaRPr lang="en-US" sz="24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396378"/>
              </p:ext>
            </p:extLst>
          </p:nvPr>
        </p:nvGraphicFramePr>
        <p:xfrm>
          <a:off x="609600" y="2052320"/>
          <a:ext cx="7924800" cy="42106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29000"/>
                <a:gridCol w="4495800"/>
              </a:tblGrid>
              <a:tr h="32068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Disease</a:t>
                      </a:r>
                      <a:endParaRPr lang="en-US" sz="16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Phenotype</a:t>
                      </a:r>
                      <a:endParaRPr lang="en-US" sz="16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544676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Achondroplasia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Short-limbed</a:t>
                      </a:r>
                      <a:r>
                        <a:rPr lang="en-US" sz="16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dwarfism (see figure 5.1a)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1344246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Crouzan</a:t>
                      </a:r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syndrome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Premature fusion of skull bones</a:t>
                      </a:r>
                      <a:r>
                        <a:rPr lang="en-US" sz="16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in infancy, causing wide-spaced and bulging eyes, beaked nose, short upper lip, small upper jaw, and jutting lower jaw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71166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Multiple endocrine</a:t>
                      </a:r>
                      <a:r>
                        <a:rPr lang="en-US" sz="16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neoplasia 2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Cancers of thyroid, parathyroid, and adrenal glands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77401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Pfeiffer syndrome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Premature fusion of</a:t>
                      </a:r>
                      <a:r>
                        <a:rPr lang="en-US" sz="16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skull bones in infancy, short and fused fingers and toes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500798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Thanatophoric</a:t>
                      </a:r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dysplasia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Severe short-limbed dwarfism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40138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cs typeface="Times New Roman" pitchFamily="18" charset="0"/>
              </a:rPr>
              <a:t>Oogenesis (1 of 4)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447799"/>
            <a:ext cx="8229600" cy="1880111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200" dirty="0"/>
              <a:t>Begins with a diploid </a:t>
            </a:r>
            <a:r>
              <a:rPr lang="en-US" altLang="en-US" sz="2200" b="1" dirty="0" err="1"/>
              <a:t>oogonium</a:t>
            </a:r>
            <a:r>
              <a:rPr lang="en-US" altLang="en-US" sz="2200" dirty="0"/>
              <a:t> </a:t>
            </a:r>
          </a:p>
          <a:p>
            <a:pPr marL="0" indent="0">
              <a:buNone/>
            </a:pPr>
            <a:r>
              <a:rPr lang="en-US" altLang="en-US" sz="2200" dirty="0"/>
              <a:t>In meiosis I, primary oocyte divides unequally forming a small </a:t>
            </a:r>
            <a:r>
              <a:rPr lang="en-US" altLang="en-US" sz="2200" b="1" dirty="0"/>
              <a:t>polar body</a:t>
            </a:r>
            <a:r>
              <a:rPr lang="en-US" altLang="en-US" sz="2200" dirty="0"/>
              <a:t> and a large </a:t>
            </a:r>
            <a:r>
              <a:rPr lang="en-US" altLang="en-US" sz="2200" b="1" dirty="0"/>
              <a:t>secondary oocyte</a:t>
            </a:r>
          </a:p>
          <a:p>
            <a:pPr marL="0" indent="0">
              <a:buNone/>
            </a:pPr>
            <a:r>
              <a:rPr lang="en-US" altLang="en-US" sz="2200" dirty="0"/>
              <a:t>In meiosis II, the secondary oocyte divides to form another </a:t>
            </a:r>
            <a:r>
              <a:rPr lang="en-US" altLang="en-US" sz="2200" b="1" dirty="0"/>
              <a:t>polar body </a:t>
            </a:r>
            <a:r>
              <a:rPr lang="en-US" altLang="en-US" sz="2200" dirty="0"/>
              <a:t>and a mature </a:t>
            </a:r>
            <a:r>
              <a:rPr lang="en-US" altLang="en-US" sz="2200" b="1" dirty="0" smtClean="0"/>
              <a:t>ovum</a:t>
            </a:r>
            <a:endParaRPr lang="en-US" altLang="en-US" sz="2200" b="1" dirty="0"/>
          </a:p>
        </p:txBody>
      </p:sp>
      <p:pic>
        <p:nvPicPr>
          <p:cNvPr id="12" name="Picture 11" descr="After cell division in meiosis I of oogenesis, a large secondary oocyte and a small polar body are formed.&#10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627" y="3470510"/>
            <a:ext cx="3801373" cy="2549025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534488" y="6162135"/>
            <a:ext cx="8075024" cy="314865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 smtClean="0"/>
              <a:t>© Prof. P.M. </a:t>
            </a:r>
            <a:r>
              <a:rPr lang="en-US" sz="1400" dirty="0" err="1" smtClean="0"/>
              <a:t>Mottza</a:t>
            </a:r>
            <a:r>
              <a:rPr lang="en-US" sz="1400" dirty="0" smtClean="0"/>
              <a:t>/Univ. “La </a:t>
            </a:r>
            <a:r>
              <a:rPr lang="en-US" sz="1400" dirty="0" err="1" smtClean="0"/>
              <a:t>Sapienza</a:t>
            </a:r>
            <a:r>
              <a:rPr lang="en-US" sz="1400" dirty="0" smtClean="0"/>
              <a:t>”, Rome/Photo Researchers/Science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70287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cs typeface="Times New Roman" pitchFamily="18" charset="0"/>
              </a:rPr>
              <a:t>Oogenesis (2 of 4)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485900"/>
            <a:ext cx="8229600" cy="48387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Unlike spermatogenesis, oogenesis is a discontinuous process.</a:t>
            </a:r>
          </a:p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Oocytes arrest at prophase I until puberty.</a:t>
            </a:r>
          </a:p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After puberty, meiosis I continues in one or several oocytes each month but halts again at metaphase II.</a:t>
            </a:r>
          </a:p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Meiosis is only completed if the ovum is fertilized</a:t>
            </a:r>
            <a:r>
              <a:rPr lang="en-US" altLang="en-US" dirty="0" smtClean="0">
                <a:cs typeface="Times New Roman" pitchFamily="18" charset="0"/>
              </a:rPr>
              <a:t>.</a:t>
            </a:r>
            <a:endParaRPr lang="en-US" altLang="en-US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1620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cs typeface="Times New Roman" pitchFamily="18" charset="0"/>
              </a:rPr>
              <a:t>Oogenesis (3 of 4)</a:t>
            </a:r>
            <a:endParaRPr lang="en-US" dirty="0"/>
          </a:p>
        </p:txBody>
      </p:sp>
      <p:pic>
        <p:nvPicPr>
          <p:cNvPr id="6" name="Picture 3" descr="A diploid oogonium divides by mitosis to produce diploid primary oocytes. These oocytes undergo meiosis I and II; an egg and 3 polar bodies result.&#10;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704623"/>
            <a:ext cx="8229600" cy="431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173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cs typeface="Times New Roman" pitchFamily="18" charset="0"/>
              </a:rPr>
              <a:t>Oogenesis (4 of 4)</a:t>
            </a:r>
            <a:endParaRPr lang="en-US" dirty="0"/>
          </a:p>
        </p:txBody>
      </p:sp>
      <p:pic>
        <p:nvPicPr>
          <p:cNvPr id="4" name="Content Placeholder 3" descr="The process of oogenesis occurs in the female ovaries.&#10;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90213" y="1600200"/>
            <a:ext cx="756357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1333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cs typeface="Times New Roman" pitchFamily="18" charset="0"/>
              </a:rPr>
              <a:t>Prenatal Human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485900"/>
            <a:ext cx="8229600" cy="48387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IN" altLang="en-US" dirty="0"/>
              <a:t>Considered an </a:t>
            </a:r>
            <a:r>
              <a:rPr lang="en-IN" altLang="en-US" b="1" dirty="0"/>
              <a:t>embryo</a:t>
            </a:r>
            <a:r>
              <a:rPr lang="en-IN" altLang="en-US" dirty="0"/>
              <a:t> for the first 8 weeks</a:t>
            </a:r>
          </a:p>
          <a:p>
            <a:pPr marL="0" indent="0">
              <a:buNone/>
              <a:defRPr/>
            </a:pPr>
            <a:r>
              <a:rPr lang="en-IN" altLang="en-US" dirty="0"/>
              <a:t>From the start of </a:t>
            </a:r>
            <a:r>
              <a:rPr lang="en-IN" altLang="en-US" dirty="0" smtClean="0"/>
              <a:t>week 9 </a:t>
            </a:r>
            <a:r>
              <a:rPr lang="en-IN" altLang="en-US" dirty="0"/>
              <a:t>until birth it is a </a:t>
            </a:r>
            <a:r>
              <a:rPr lang="en-IN" altLang="en-US" b="1" dirty="0" err="1" smtClean="0"/>
              <a:t>fetus</a:t>
            </a:r>
            <a:endParaRPr lang="en-IN" altLang="en-US" b="1" dirty="0"/>
          </a:p>
        </p:txBody>
      </p:sp>
    </p:spTree>
    <p:extLst>
      <p:ext uri="{BB962C8B-B14F-4D97-AF65-F5344CB8AC3E}">
        <p14:creationId xmlns:p14="http://schemas.microsoft.com/office/powerpoint/2010/main" val="37257034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cs typeface="Times New Roman" pitchFamily="18" charset="0"/>
              </a:rPr>
              <a:t>Fertilization (1 of 2)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485900"/>
            <a:ext cx="8229600" cy="48387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Union of sperm and oocyte</a:t>
            </a:r>
          </a:p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In the female, sperm are capacitated and drawn to the oocyte</a:t>
            </a:r>
          </a:p>
          <a:p>
            <a:pPr marL="0" indent="0">
              <a:buNone/>
            </a:pPr>
            <a:r>
              <a:rPr lang="en-US" altLang="en-US" dirty="0" err="1">
                <a:cs typeface="Times New Roman" pitchFamily="18" charset="0"/>
              </a:rPr>
              <a:t>Acrosomal</a:t>
            </a:r>
            <a:r>
              <a:rPr lang="en-US" altLang="en-US" dirty="0">
                <a:cs typeface="Times New Roman" pitchFamily="18" charset="0"/>
              </a:rPr>
              <a:t> enzymes aid sperm penetration</a:t>
            </a:r>
          </a:p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Chemical and electrical changes in the oocyte surface block entry of more sperm</a:t>
            </a:r>
          </a:p>
          <a:p>
            <a:pPr marL="0" indent="0">
              <a:buNone/>
            </a:pPr>
            <a:r>
              <a:rPr lang="en-IN" altLang="en-US" dirty="0">
                <a:cs typeface="Times New Roman" pitchFamily="18" charset="0"/>
              </a:rPr>
              <a:t>Two genetic packages meet and merge, forming a </a:t>
            </a:r>
            <a:r>
              <a:rPr lang="en-IN" altLang="en-US" b="1" dirty="0" smtClean="0">
                <a:cs typeface="Times New Roman" pitchFamily="18" charset="0"/>
              </a:rPr>
              <a:t>zygote</a:t>
            </a:r>
            <a:endParaRPr lang="en-US" altLang="en-US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0414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cs typeface="Times New Roman" pitchFamily="18" charset="0"/>
              </a:rPr>
              <a:t>Fertilization (2 of 2)</a:t>
            </a:r>
            <a:endParaRPr lang="en-US" dirty="0"/>
          </a:p>
        </p:txBody>
      </p:sp>
      <p:pic>
        <p:nvPicPr>
          <p:cNvPr id="5" name="Picture 1" descr="In fertilization, a sperm penetrates through the corona radiata and zona pellucida, allowing the secondary oocyte to complete meiosis II.  &#10;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27716" y="1066800"/>
            <a:ext cx="7888568" cy="534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0410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cs typeface="Times New Roman" pitchFamily="18" charset="0"/>
              </a:rPr>
              <a:t>Cleavage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485900"/>
            <a:ext cx="8229600" cy="4838700"/>
          </a:xfrm>
        </p:spPr>
        <p:txBody>
          <a:bodyPr/>
          <a:lstStyle/>
          <a:p>
            <a:pPr marL="0" indent="0">
              <a:spcBef>
                <a:spcPts val="400"/>
              </a:spcBef>
              <a:buNone/>
            </a:pPr>
            <a:r>
              <a:rPr lang="en-US" altLang="en-US" dirty="0">
                <a:cs typeface="Times New Roman" pitchFamily="18" charset="0"/>
              </a:rPr>
              <a:t>A period of frequent mitotic </a:t>
            </a:r>
            <a:r>
              <a:rPr lang="en-US" altLang="en-US" dirty="0" smtClean="0">
                <a:cs typeface="Times New Roman" pitchFamily="18" charset="0"/>
              </a:rPr>
              <a:t>divisions</a:t>
            </a:r>
          </a:p>
          <a:p>
            <a:pPr>
              <a:spcBef>
                <a:spcPts val="400"/>
              </a:spcBef>
            </a:pPr>
            <a:r>
              <a:rPr lang="en-US" altLang="en-US" sz="2400" dirty="0" smtClean="0">
                <a:cs typeface="Times New Roman" pitchFamily="18" charset="0"/>
              </a:rPr>
              <a:t>Resulting </a:t>
            </a:r>
            <a:r>
              <a:rPr lang="en-US" altLang="en-US" sz="2400" dirty="0">
                <a:cs typeface="Times New Roman" pitchFamily="18" charset="0"/>
              </a:rPr>
              <a:t>early cells are called </a:t>
            </a:r>
            <a:r>
              <a:rPr lang="en-US" altLang="en-US" sz="2400" b="1" dirty="0" err="1">
                <a:cs typeface="Times New Roman" pitchFamily="18" charset="0"/>
              </a:rPr>
              <a:t>blastomeres</a:t>
            </a:r>
            <a:endParaRPr lang="en-US" altLang="en-US" sz="2400" b="1" dirty="0">
              <a:cs typeface="Times New Roman" pitchFamily="18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altLang="en-US" dirty="0">
                <a:cs typeface="Times New Roman" pitchFamily="18" charset="0"/>
              </a:rPr>
              <a:t>Developing embryo becomes a solid ball of </a:t>
            </a:r>
            <a:r>
              <a:rPr lang="en-US" altLang="en-US" dirty="0" smtClean="0">
                <a:cs typeface="Times New Roman" pitchFamily="18" charset="0"/>
              </a:rPr>
              <a:t>16</a:t>
            </a:r>
            <a:r>
              <a:rPr lang="en-US" altLang="en-US" dirty="0">
                <a:cs typeface="Times New Roman" pitchFamily="18" charset="0"/>
              </a:rPr>
              <a:t>+ cells called a </a:t>
            </a:r>
            <a:r>
              <a:rPr lang="en-US" altLang="en-US" b="1" dirty="0" err="1">
                <a:cs typeface="Times New Roman" pitchFamily="18" charset="0"/>
              </a:rPr>
              <a:t>morula</a:t>
            </a:r>
            <a:endParaRPr lang="en-US" altLang="en-US" b="1" dirty="0">
              <a:cs typeface="Times New Roman" pitchFamily="18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altLang="en-US" dirty="0">
                <a:cs typeface="Times New Roman" pitchFamily="18" charset="0"/>
              </a:rPr>
              <a:t>The ball of cells hollows out to form a </a:t>
            </a:r>
            <a:r>
              <a:rPr lang="en-US" altLang="en-US" b="1" dirty="0" smtClean="0">
                <a:cs typeface="Times New Roman" pitchFamily="18" charset="0"/>
              </a:rPr>
              <a:t>blastocyst</a:t>
            </a:r>
            <a:endParaRPr lang="en-US" altLang="en-US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094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22602" y="152400"/>
            <a:ext cx="7302261" cy="1143000"/>
          </a:xfrm>
        </p:spPr>
        <p:txBody>
          <a:bodyPr>
            <a:noAutofit/>
          </a:bodyPr>
          <a:lstStyle/>
          <a:p>
            <a:r>
              <a:rPr lang="en-US" altLang="en-US" dirty="0"/>
              <a:t>The Male Reproductive </a:t>
            </a:r>
            <a:r>
              <a:rPr lang="en-US" altLang="en-US" dirty="0" smtClean="0"/>
              <a:t>System (1 of 2)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457200" y="1485900"/>
            <a:ext cx="8229600" cy="49149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Sperm cells are made in the seminiferous tubules of the </a:t>
            </a:r>
            <a:r>
              <a:rPr lang="en-US" altLang="en-US" b="1" dirty="0"/>
              <a:t>testes.</a:t>
            </a:r>
          </a:p>
          <a:p>
            <a:pPr marL="0" indent="0">
              <a:buNone/>
            </a:pPr>
            <a:r>
              <a:rPr lang="en-US" altLang="en-US" dirty="0"/>
              <a:t>Sperms mature, stored in the epididymis. </a:t>
            </a:r>
            <a:endParaRPr lang="en-US" altLang="en-US" b="1" dirty="0"/>
          </a:p>
          <a:p>
            <a:pPr marL="0" indent="0">
              <a:buNone/>
            </a:pPr>
            <a:r>
              <a:rPr lang="en-US" altLang="en-US" dirty="0"/>
              <a:t>The prostate gland, seminal vesicles, and bulbourethral glands add secretions to form the seminal fluid.</a:t>
            </a:r>
          </a:p>
          <a:p>
            <a:pPr marL="0" indent="0">
              <a:buNone/>
            </a:pPr>
            <a:r>
              <a:rPr lang="en-IN" altLang="en-US" dirty="0"/>
              <a:t>Sperm from each </a:t>
            </a:r>
            <a:r>
              <a:rPr lang="en-IN" altLang="en-US" dirty="0" err="1"/>
              <a:t>ductus</a:t>
            </a:r>
            <a:r>
              <a:rPr lang="en-IN" altLang="en-US" dirty="0"/>
              <a:t> deferens exit through the urethra and out the penis</a:t>
            </a:r>
            <a:r>
              <a:rPr lang="en-IN" altLang="en-US" dirty="0" smtClean="0"/>
              <a:t>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59134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cs typeface="Times New Roman" pitchFamily="18" charset="0"/>
              </a:rPr>
              <a:t>Blastocyst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485900"/>
            <a:ext cx="8229600" cy="48387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/>
              <a:t>Inner cell mass</a:t>
            </a:r>
            <a:r>
              <a:rPr lang="en-US" altLang="en-US" dirty="0"/>
              <a:t> develops into the embryo.</a:t>
            </a:r>
          </a:p>
          <a:p>
            <a:pPr marL="0" indent="0">
              <a:buNone/>
            </a:pPr>
            <a:r>
              <a:rPr lang="en-US" altLang="en-US" b="1" dirty="0" err="1"/>
              <a:t>Trophoblast</a:t>
            </a:r>
            <a:r>
              <a:rPr lang="en-US" altLang="en-US" dirty="0"/>
              <a:t> secrete human chorionic gonadotropin that prevents </a:t>
            </a:r>
            <a:r>
              <a:rPr lang="en-US" altLang="en-US" dirty="0" smtClean="0"/>
              <a:t>menstruation.</a:t>
            </a:r>
          </a:p>
          <a:p>
            <a:r>
              <a:rPr lang="en-US" altLang="en-US" sz="2400" dirty="0" smtClean="0"/>
              <a:t>A </a:t>
            </a:r>
            <a:r>
              <a:rPr lang="en-US" altLang="en-US" sz="2400" dirty="0"/>
              <a:t>sign of pregnancy</a:t>
            </a:r>
          </a:p>
          <a:p>
            <a:pPr marL="0" indent="0">
              <a:buNone/>
            </a:pPr>
            <a:r>
              <a:rPr lang="en-US" altLang="en-US" b="1" dirty="0"/>
              <a:t>Implantation</a:t>
            </a:r>
            <a:r>
              <a:rPr lang="en-US" altLang="en-US" dirty="0"/>
              <a:t> in the uterus occurs around day 7</a:t>
            </a:r>
            <a:r>
              <a:rPr lang="en-US" altLang="en-US" dirty="0" smtClean="0"/>
              <a:t>.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40335046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cs typeface="Times New Roman" pitchFamily="18" charset="0"/>
              </a:rPr>
              <a:t>From Ovulation to Implantation</a:t>
            </a:r>
            <a:endParaRPr lang="en-US" dirty="0"/>
          </a:p>
        </p:txBody>
      </p:sp>
      <p:pic>
        <p:nvPicPr>
          <p:cNvPr id="12" name="Picture 11" descr="Female ovulation releases a secondary oocyte and first polar body surrounded by two structures: zona pellucida and corona radiata.  &#10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808" y="1219200"/>
            <a:ext cx="5410383" cy="4312185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914400" y="5724896"/>
            <a:ext cx="7315200" cy="752104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 smtClean="0"/>
              <a:t>(left): © Petit Format/Nestle/Photo Researchers/Science Source; (middle): © P.M. Motta &amp; J. Van </a:t>
            </a:r>
            <a:r>
              <a:rPr lang="en-US" sz="1400" dirty="0" err="1" smtClean="0"/>
              <a:t>Blerkom</a:t>
            </a:r>
            <a:r>
              <a:rPr lang="en-US" sz="1400" dirty="0" smtClean="0"/>
              <a:t>/SPL/Science Source; (right): © Petit Format/Nestle/Photo Researchers/Science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055787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cs typeface="Times New Roman" pitchFamily="18" charset="0"/>
              </a:rPr>
              <a:t>Embryo Formation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485900"/>
            <a:ext cx="8229600" cy="48387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The </a:t>
            </a:r>
            <a:r>
              <a:rPr lang="en-US" altLang="en-US" b="1" dirty="0">
                <a:cs typeface="Times New Roman" pitchFamily="18" charset="0"/>
              </a:rPr>
              <a:t>primary germ layers </a:t>
            </a:r>
            <a:r>
              <a:rPr lang="en-US" altLang="en-US" dirty="0">
                <a:cs typeface="Times New Roman" pitchFamily="18" charset="0"/>
              </a:rPr>
              <a:t>form in the 2nd week after fertilization:</a:t>
            </a:r>
          </a:p>
          <a:p>
            <a:pPr marL="349250" lvl="1"/>
            <a:r>
              <a:rPr lang="en-IN" altLang="en-US" dirty="0">
                <a:cs typeface="Times New Roman" pitchFamily="18" charset="0"/>
              </a:rPr>
              <a:t>Ectoderm (outermost layer)</a:t>
            </a:r>
          </a:p>
          <a:p>
            <a:pPr marL="349250" lvl="1"/>
            <a:r>
              <a:rPr lang="en-IN" altLang="en-US" dirty="0">
                <a:cs typeface="Times New Roman" pitchFamily="18" charset="0"/>
              </a:rPr>
              <a:t>Mesoderm (middle layer)</a:t>
            </a:r>
          </a:p>
          <a:p>
            <a:pPr marL="349250" lvl="1"/>
            <a:r>
              <a:rPr lang="en-IN" altLang="en-US" dirty="0">
                <a:cs typeface="Times New Roman" pitchFamily="18" charset="0"/>
              </a:rPr>
              <a:t>Endoderm (innermost layer)</a:t>
            </a:r>
          </a:p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This three-layered structure is the </a:t>
            </a:r>
            <a:r>
              <a:rPr lang="en-US" altLang="en-US" b="1" dirty="0">
                <a:cs typeface="Times New Roman" pitchFamily="18" charset="0"/>
              </a:rPr>
              <a:t>gastrula</a:t>
            </a:r>
          </a:p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Cells in each layer begin to form specific organs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dirty="0">
                <a:cs typeface="Times New Roman" pitchFamily="18" charset="0"/>
              </a:rPr>
              <a:t>controlled by </a:t>
            </a:r>
            <a:r>
              <a:rPr lang="en-IN" altLang="en-US" dirty="0" err="1" smtClean="0">
                <a:cs typeface="Times New Roman" pitchFamily="18" charset="0"/>
              </a:rPr>
              <a:t>homeotics</a:t>
            </a:r>
            <a:endParaRPr lang="en-US" altLang="en-US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8060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cs typeface="Times New Roman" pitchFamily="18" charset="0"/>
              </a:rPr>
              <a:t>Supportive Structures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485900"/>
            <a:ext cx="8229600" cy="48387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Structures that support and protect the embryo </a:t>
            </a:r>
            <a:r>
              <a:rPr lang="en-US" altLang="en-US" dirty="0" smtClean="0">
                <a:cs typeface="Times New Roman" pitchFamily="18" charset="0"/>
              </a:rPr>
              <a:t>include:</a:t>
            </a:r>
          </a:p>
          <a:p>
            <a:r>
              <a:rPr lang="en-US" altLang="en-US" sz="2400" dirty="0" smtClean="0">
                <a:cs typeface="Times New Roman" pitchFamily="18" charset="0"/>
              </a:rPr>
              <a:t>Chorionic </a:t>
            </a:r>
            <a:r>
              <a:rPr lang="en-US" altLang="en-US" sz="2400" dirty="0">
                <a:cs typeface="Times New Roman" pitchFamily="18" charset="0"/>
              </a:rPr>
              <a:t>villi </a:t>
            </a:r>
          </a:p>
          <a:p>
            <a:pPr marL="342900" lvl="1" indent="-342900"/>
            <a:r>
              <a:rPr lang="en-US" altLang="en-US" dirty="0" smtClean="0">
                <a:cs typeface="Times New Roman" pitchFamily="18" charset="0"/>
              </a:rPr>
              <a:t>Yolk </a:t>
            </a:r>
            <a:r>
              <a:rPr lang="en-US" altLang="en-US" dirty="0">
                <a:cs typeface="Times New Roman" pitchFamily="18" charset="0"/>
              </a:rPr>
              <a:t>sac</a:t>
            </a:r>
          </a:p>
          <a:p>
            <a:pPr marL="342900" lvl="1" indent="-342900"/>
            <a:r>
              <a:rPr lang="en-US" altLang="en-US" dirty="0" smtClean="0">
                <a:cs typeface="Times New Roman" pitchFamily="18" charset="0"/>
              </a:rPr>
              <a:t>Allantois</a:t>
            </a:r>
            <a:endParaRPr lang="en-US" altLang="en-US" dirty="0">
              <a:cs typeface="Times New Roman" pitchFamily="18" charset="0"/>
            </a:endParaRPr>
          </a:p>
          <a:p>
            <a:pPr marL="342900" lvl="1" indent="-342900"/>
            <a:r>
              <a:rPr lang="en-US" altLang="en-US" dirty="0" smtClean="0">
                <a:cs typeface="Times New Roman" pitchFamily="18" charset="0"/>
              </a:rPr>
              <a:t>Umbilical </a:t>
            </a:r>
            <a:r>
              <a:rPr lang="en-US" altLang="en-US" dirty="0">
                <a:cs typeface="Times New Roman" pitchFamily="18" charset="0"/>
              </a:rPr>
              <a:t>cord</a:t>
            </a:r>
          </a:p>
          <a:p>
            <a:pPr marL="342900" lvl="1" indent="-342900"/>
            <a:r>
              <a:rPr lang="en-US" altLang="en-US" dirty="0" smtClean="0">
                <a:cs typeface="Times New Roman" pitchFamily="18" charset="0"/>
              </a:rPr>
              <a:t>Amniotic </a:t>
            </a:r>
            <a:r>
              <a:rPr lang="en-US" altLang="en-US" dirty="0">
                <a:cs typeface="Times New Roman" pitchFamily="18" charset="0"/>
              </a:rPr>
              <a:t>sac </a:t>
            </a:r>
          </a:p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By 10 weeks the placenta is fully </a:t>
            </a:r>
            <a:r>
              <a:rPr lang="en-US" altLang="en-US" dirty="0" smtClean="0">
                <a:cs typeface="Times New Roman" pitchFamily="18" charset="0"/>
              </a:rPr>
              <a:t>formed</a:t>
            </a:r>
            <a:endParaRPr lang="en-US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6968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cs typeface="Times New Roman" pitchFamily="18" charset="0"/>
              </a:rPr>
              <a:t>The Primordial </a:t>
            </a:r>
            <a:r>
              <a:rPr lang="en-US" altLang="en-US" dirty="0" smtClean="0">
                <a:cs typeface="Times New Roman" pitchFamily="18" charset="0"/>
              </a:rPr>
              <a:t>Embryo</a:t>
            </a:r>
            <a:endParaRPr lang="en-US" dirty="0"/>
          </a:p>
        </p:txBody>
      </p:sp>
      <p:pic>
        <p:nvPicPr>
          <p:cNvPr id="10" name="Picture 3" descr="Three primary germ layers form at gastrulation: ectoderm, mesoderm, and endoderm. Cells from these layers follow a specific developmental pathway. &#10;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473072" y="1066800"/>
            <a:ext cx="4308728" cy="536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65974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dirty="0">
                <a:cs typeface="Times New Roman" pitchFamily="18" charset="0"/>
              </a:rPr>
              <a:t>Stages of Early Prenatal Development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485900"/>
            <a:ext cx="8229600" cy="8763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Table 3.3 Stages and Events of Early Human Prenatal Development</a:t>
            </a:r>
            <a:endParaRPr lang="en-US" sz="2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545626"/>
              </p:ext>
            </p:extLst>
          </p:nvPr>
        </p:nvGraphicFramePr>
        <p:xfrm>
          <a:off x="609600" y="2428240"/>
          <a:ext cx="7924800" cy="3896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1313"/>
                <a:gridCol w="2032000"/>
                <a:gridCol w="4281487"/>
              </a:tblGrid>
              <a:tr h="5016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Stage</a:t>
                      </a:r>
                      <a:endParaRPr lang="en-US" sz="14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Time</a:t>
                      </a:r>
                      <a:r>
                        <a:rPr lang="en-US" sz="1400" b="1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Period</a:t>
                      </a:r>
                      <a:endParaRPr lang="en-US" sz="14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Principal Events</a:t>
                      </a:r>
                      <a:endParaRPr lang="en-US" sz="14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700932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Fertilized ovum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 to 24 hours</a:t>
                      </a:r>
                      <a:r>
                        <a:rPr lang="en-US" sz="14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following ovulation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Oocyte fertilized;</a:t>
                      </a:r>
                      <a:r>
                        <a:rPr lang="en-US" sz="14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zygote has 23 pairs of chromosomes and is genetically distinct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700932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Cleavage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 hours to third day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Mitosis increases cell number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501648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Morula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Third to fourth day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Solid ball of cells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989552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Blastocyst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Fifth day through second week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Hollowed fluid-filled ball forms </a:t>
                      </a:r>
                      <a:r>
                        <a:rPr lang="en-US" sz="14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trophoblast</a:t>
                      </a:r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(outside) and inner</a:t>
                      </a:r>
                      <a:r>
                        <a:rPr lang="en-US" sz="14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cell mass; which implants and flattens to form embryonic disc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50164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Gastrula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End of second week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Primary germ layers form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06191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cs typeface="Times New Roman" pitchFamily="18" charset="0"/>
              </a:rPr>
              <a:t>Multiple Births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485900"/>
            <a:ext cx="8229600" cy="48387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>
                <a:cs typeface="Times New Roman" pitchFamily="18" charset="0"/>
              </a:rPr>
              <a:t>Dizygotic twins </a:t>
            </a:r>
            <a:r>
              <a:rPr lang="en-US" altLang="en-US" dirty="0">
                <a:cs typeface="Times New Roman" pitchFamily="18" charset="0"/>
              </a:rPr>
              <a:t>(</a:t>
            </a:r>
            <a:r>
              <a:rPr lang="en-US" altLang="en-US" dirty="0" smtClean="0">
                <a:cs typeface="Times New Roman" pitchFamily="18" charset="0"/>
              </a:rPr>
              <a:t>Fraternal)</a:t>
            </a:r>
          </a:p>
          <a:p>
            <a:r>
              <a:rPr lang="en-IN" altLang="en-US" sz="2400" dirty="0" smtClean="0">
                <a:cs typeface="Times New Roman" pitchFamily="18" charset="0"/>
              </a:rPr>
              <a:t>Two </a:t>
            </a:r>
            <a:r>
              <a:rPr lang="en-IN" altLang="en-US" sz="2400" dirty="0">
                <a:cs typeface="Times New Roman" pitchFamily="18" charset="0"/>
              </a:rPr>
              <a:t>sperm fertilize two oocytes	</a:t>
            </a:r>
            <a:endParaRPr lang="en-IN" altLang="en-US" sz="2400" dirty="0" smtClean="0">
              <a:cs typeface="Times New Roman" pitchFamily="18" charset="0"/>
            </a:endParaRPr>
          </a:p>
          <a:p>
            <a:r>
              <a:rPr lang="en-IN" altLang="en-US" sz="2400" dirty="0" smtClean="0">
                <a:cs typeface="Times New Roman" pitchFamily="18" charset="0"/>
              </a:rPr>
              <a:t>Same </a:t>
            </a:r>
            <a:r>
              <a:rPr lang="en-IN" altLang="en-US" sz="2400" dirty="0">
                <a:cs typeface="Times New Roman" pitchFamily="18" charset="0"/>
              </a:rPr>
              <a:t>genetic relationship as any two siblings</a:t>
            </a:r>
            <a:endParaRPr lang="en-IN" altLang="en-US" sz="2600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en-US" b="1" dirty="0">
                <a:cs typeface="Times New Roman" pitchFamily="18" charset="0"/>
              </a:rPr>
              <a:t>Monozygotic twins </a:t>
            </a:r>
            <a:r>
              <a:rPr lang="en-US" altLang="en-US" dirty="0">
                <a:cs typeface="Times New Roman" pitchFamily="18" charset="0"/>
              </a:rPr>
              <a:t>(Identical)</a:t>
            </a:r>
          </a:p>
          <a:p>
            <a:pPr marL="342900" lvl="1" indent="-342900"/>
            <a:r>
              <a:rPr lang="en-IN" altLang="en-US" dirty="0">
                <a:cs typeface="Times New Roman" pitchFamily="18" charset="0"/>
              </a:rPr>
              <a:t>Arise from a single fertilized ovum</a:t>
            </a:r>
          </a:p>
          <a:p>
            <a:pPr marL="342900" lvl="1" indent="-342900"/>
            <a:r>
              <a:rPr lang="en-IN" altLang="en-US" dirty="0">
                <a:cs typeface="Times New Roman" pitchFamily="18" charset="0"/>
              </a:rPr>
              <a:t>Three types of MZ twins can form, depending upon when the fertilized ovum or very early embryo splits</a:t>
            </a:r>
          </a:p>
          <a:p>
            <a:pPr marL="342900" lvl="1" indent="-342900"/>
            <a:r>
              <a:rPr lang="en-IN" altLang="en-US" dirty="0">
                <a:cs typeface="Times New Roman" pitchFamily="18" charset="0"/>
              </a:rPr>
              <a:t>Exposed to slightly different uterine </a:t>
            </a:r>
            <a:r>
              <a:rPr lang="en-IN" altLang="en-US" dirty="0" smtClean="0">
                <a:cs typeface="Times New Roman" pitchFamily="18" charset="0"/>
              </a:rPr>
              <a:t>environments</a:t>
            </a:r>
            <a:endParaRPr 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7092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Identical Twins</a:t>
            </a:r>
          </a:p>
        </p:txBody>
      </p:sp>
      <p:pic>
        <p:nvPicPr>
          <p:cNvPr id="6" name="Picture 3" descr="If at the two-cell stage after fertilization, the cells separate, identical twins will be formed. Three types of identical twins can develop.&#10;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87790" y="1170612"/>
            <a:ext cx="6419793" cy="512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383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Conjoined Twins</a:t>
            </a:r>
          </a:p>
        </p:txBody>
      </p:sp>
      <p:pic>
        <p:nvPicPr>
          <p:cNvPr id="3" name="Picture 2" descr="If there is improper incomplete separation at the two-cell stage, conjoined twins can develop.  &#10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734" y="1284160"/>
            <a:ext cx="5430533" cy="4582705"/>
          </a:xfrm>
          <a:prstGeom prst="rect">
            <a:avLst/>
          </a:prstGeom>
        </p:spPr>
      </p:pic>
      <p:sp>
        <p:nvSpPr>
          <p:cNvPr id="8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6073025"/>
            <a:ext cx="8229600" cy="327775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 smtClean="0"/>
              <a:t>Courtesy of Brittany and Abigail </a:t>
            </a:r>
            <a:r>
              <a:rPr lang="en-US" sz="1400" dirty="0" err="1" smtClean="0"/>
              <a:t>Hense</a:t>
            </a:r>
            <a:r>
              <a:rPr lang="en-US" sz="1400" dirty="0" err="1"/>
              <a:t>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738608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cs typeface="Times New Roman" pitchFamily="18" charset="0"/>
              </a:rPr>
              <a:t>The Embryo </a:t>
            </a:r>
            <a:r>
              <a:rPr lang="en-US" altLang="en-US" dirty="0" smtClean="0">
                <a:cs typeface="Times New Roman" pitchFamily="18" charset="0"/>
              </a:rPr>
              <a:t>Develops (1 of 2)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485900"/>
            <a:ext cx="8229600" cy="49149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>
                <a:cs typeface="Times New Roman" pitchFamily="18" charset="0"/>
              </a:rPr>
              <a:t>Organogenesis</a:t>
            </a:r>
            <a:r>
              <a:rPr lang="en-US" altLang="en-US" dirty="0">
                <a:cs typeface="Times New Roman" pitchFamily="18" charset="0"/>
              </a:rPr>
              <a:t> is the transformation of the simple three germ layers into distinct organs</a:t>
            </a:r>
          </a:p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During week 3, a band called the primitive streak appears along the back of the embryo</a:t>
            </a:r>
          </a:p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Followed by the </a:t>
            </a:r>
            <a:r>
              <a:rPr lang="en-IN" altLang="en-US" dirty="0">
                <a:cs typeface="Times New Roman" pitchFamily="18" charset="0"/>
              </a:rPr>
              <a:t>connective tissue progenitor cells,</a:t>
            </a:r>
            <a:r>
              <a:rPr lang="en-US" altLang="en-US" dirty="0">
                <a:cs typeface="Times New Roman" pitchFamily="18" charset="0"/>
              </a:rPr>
              <a:t> notochord, </a:t>
            </a:r>
            <a:r>
              <a:rPr lang="en-US" altLang="en-US" b="1" dirty="0">
                <a:cs typeface="Times New Roman" pitchFamily="18" charset="0"/>
              </a:rPr>
              <a:t>neural tube</a:t>
            </a:r>
            <a:r>
              <a:rPr lang="en-US" altLang="en-US" dirty="0">
                <a:cs typeface="Times New Roman" pitchFamily="18" charset="0"/>
              </a:rPr>
              <a:t>, heart, central nervous system, arms, legs and other organ rudiments</a:t>
            </a:r>
          </a:p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By week 8, all the organs that will be present in the newborn have begun to </a:t>
            </a:r>
            <a:r>
              <a:rPr lang="en-US" altLang="en-US" dirty="0" smtClean="0">
                <a:cs typeface="Times New Roman" pitchFamily="18" charset="0"/>
              </a:rPr>
              <a:t>develop</a:t>
            </a:r>
            <a:endParaRPr lang="en-US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805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22602" y="152400"/>
            <a:ext cx="7302261" cy="1143000"/>
          </a:xfrm>
        </p:spPr>
        <p:txBody>
          <a:bodyPr>
            <a:noAutofit/>
          </a:bodyPr>
          <a:lstStyle/>
          <a:p>
            <a:r>
              <a:rPr lang="en-US" dirty="0"/>
              <a:t>The Male Reproductive </a:t>
            </a:r>
            <a:r>
              <a:rPr lang="en-US" dirty="0" smtClean="0"/>
              <a:t>System </a:t>
            </a:r>
            <a:r>
              <a:rPr lang="en-US" altLang="en-US" dirty="0" smtClean="0"/>
              <a:t>(2 </a:t>
            </a:r>
            <a:r>
              <a:rPr lang="en-US" altLang="en-US" dirty="0"/>
              <a:t>of 2)</a:t>
            </a:r>
            <a:endParaRPr lang="en-US" dirty="0"/>
          </a:p>
        </p:txBody>
      </p:sp>
      <p:pic>
        <p:nvPicPr>
          <p:cNvPr id="11" name="Picture 3" descr="The male reproductive system consists of the testes, epididymis, seminal vesicles, prostate gland, bulbourethral gland, penis, and urethra.  &#10;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43285" y="1229286"/>
            <a:ext cx="7857429" cy="510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7373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cs typeface="Times New Roman" pitchFamily="18" charset="0"/>
              </a:rPr>
              <a:t>The </a:t>
            </a:r>
            <a:r>
              <a:rPr lang="en-US" altLang="en-US" dirty="0">
                <a:cs typeface="Times New Roman" pitchFamily="18" charset="0"/>
              </a:rPr>
              <a:t>Embryo Develops (</a:t>
            </a:r>
            <a:r>
              <a:rPr lang="en-US" altLang="en-US" dirty="0" smtClean="0">
                <a:cs typeface="Times New Roman" pitchFamily="18" charset="0"/>
              </a:rPr>
              <a:t>2 of 2)</a:t>
            </a:r>
            <a:endParaRPr lang="en-US" dirty="0"/>
          </a:p>
        </p:txBody>
      </p:sp>
      <p:pic>
        <p:nvPicPr>
          <p:cNvPr id="4" name="Picture 3" descr="At 28 days of intrauterine development, the embryo is 4 to 6 millimeters in length and at 49 days, it is 13 to 22 millimeters.  &#10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891" y="1148945"/>
            <a:ext cx="6594218" cy="4870855"/>
          </a:xfrm>
          <a:prstGeom prst="rect">
            <a:avLst/>
          </a:prstGeom>
        </p:spPr>
      </p:pic>
      <p:sp>
        <p:nvSpPr>
          <p:cNvPr id="8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6019800"/>
            <a:ext cx="8229600" cy="457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 smtClean="0"/>
              <a:t>a: © Petit Format/Nestle/Photo Researchers/Science Source; b: © Petit Format/SPL/Photo Researchers/Science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293217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cs typeface="Times New Roman" pitchFamily="18" charset="0"/>
              </a:rPr>
              <a:t>The </a:t>
            </a:r>
            <a:r>
              <a:rPr lang="en-US" altLang="en-US" dirty="0">
                <a:cs typeface="Times New Roman" pitchFamily="18" charset="0"/>
              </a:rPr>
              <a:t>Fetus </a:t>
            </a:r>
            <a:r>
              <a:rPr lang="en-US" altLang="en-US" dirty="0" smtClean="0">
                <a:cs typeface="Times New Roman" pitchFamily="18" charset="0"/>
              </a:rPr>
              <a:t>Grows (1 of 2)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485900"/>
            <a:ext cx="8229600" cy="49149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During the fetal period, </a:t>
            </a:r>
            <a:r>
              <a:rPr lang="en-IN" altLang="en-US" dirty="0">
                <a:cs typeface="Times New Roman" pitchFamily="18" charset="0"/>
              </a:rPr>
              <a:t>body proportions approach those of a </a:t>
            </a:r>
            <a:r>
              <a:rPr lang="en-IN" altLang="en-US" dirty="0" err="1">
                <a:cs typeface="Times New Roman" pitchFamily="18" charset="0"/>
              </a:rPr>
              <a:t>newborn</a:t>
            </a:r>
            <a:endParaRPr lang="en-US" altLang="en-US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Bone replaces softer cartilage</a:t>
            </a:r>
          </a:p>
          <a:p>
            <a:pPr marL="0" indent="0">
              <a:buNone/>
            </a:pPr>
            <a:r>
              <a:rPr lang="en-IN" altLang="en-US" dirty="0">
                <a:cs typeface="Times New Roman" pitchFamily="18" charset="0"/>
              </a:rPr>
              <a:t>Nerve and muscle functions become coordinated</a:t>
            </a:r>
          </a:p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Sex organs become more distinct by week 6</a:t>
            </a:r>
          </a:p>
          <a:p>
            <a:pPr marL="0" indent="0">
              <a:buNone/>
            </a:pPr>
            <a:r>
              <a:rPr lang="en-IN" altLang="en-US" dirty="0">
                <a:cs typeface="Times New Roman" pitchFamily="18" charset="0"/>
              </a:rPr>
              <a:t>By week 12, sucks thumb, kicks, makes fists and faces, and has the beginnings of </a:t>
            </a:r>
            <a:r>
              <a:rPr lang="en-IN" altLang="en-US" dirty="0" smtClean="0">
                <a:cs typeface="Times New Roman" pitchFamily="18" charset="0"/>
              </a:rPr>
              <a:t>teeth</a:t>
            </a:r>
            <a:endParaRPr lang="en-US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9073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cs typeface="Times New Roman" pitchFamily="18" charset="0"/>
              </a:rPr>
              <a:t>The </a:t>
            </a:r>
            <a:r>
              <a:rPr lang="en-US" altLang="en-US" dirty="0">
                <a:cs typeface="Times New Roman" pitchFamily="18" charset="0"/>
              </a:rPr>
              <a:t>Fetus </a:t>
            </a:r>
            <a:r>
              <a:rPr lang="en-US" altLang="en-US" dirty="0" smtClean="0">
                <a:cs typeface="Times New Roman" pitchFamily="18" charset="0"/>
              </a:rPr>
              <a:t>Grows (2 of 2)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485900"/>
            <a:ext cx="8229600" cy="4914900"/>
          </a:xfrm>
        </p:spPr>
        <p:txBody>
          <a:bodyPr/>
          <a:lstStyle/>
          <a:p>
            <a:pPr marL="0" indent="0">
              <a:buNone/>
            </a:pPr>
            <a:r>
              <a:rPr lang="en-IN" altLang="en-US" dirty="0">
                <a:cs typeface="Times New Roman" pitchFamily="18" charset="0"/>
              </a:rPr>
              <a:t>Vocal cords will be formed by 18 weeks.</a:t>
            </a:r>
          </a:p>
          <a:p>
            <a:pPr marL="0" indent="0">
              <a:buNone/>
            </a:pPr>
            <a:r>
              <a:rPr lang="en-IN" altLang="en-US" dirty="0">
                <a:cs typeface="Times New Roman" pitchFamily="18" charset="0"/>
              </a:rPr>
              <a:t>By the end of the second trimester, the woman feels distinct kicks and jabs and may detect </a:t>
            </a:r>
            <a:r>
              <a:rPr lang="en-IN" altLang="en-US" dirty="0" err="1">
                <a:cs typeface="Times New Roman" pitchFamily="18" charset="0"/>
              </a:rPr>
              <a:t>fetal</a:t>
            </a:r>
            <a:r>
              <a:rPr lang="en-IN" altLang="en-US" dirty="0">
                <a:cs typeface="Times New Roman" pitchFamily="18" charset="0"/>
              </a:rPr>
              <a:t> hiccup.</a:t>
            </a:r>
          </a:p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In the final trimester, </a:t>
            </a:r>
            <a:r>
              <a:rPr lang="en-IN" altLang="en-US" dirty="0" err="1">
                <a:cs typeface="Times New Roman" pitchFamily="18" charset="0"/>
              </a:rPr>
              <a:t>fetal</a:t>
            </a:r>
            <a:r>
              <a:rPr lang="en-IN" altLang="en-US" dirty="0">
                <a:cs typeface="Times New Roman" pitchFamily="18" charset="0"/>
              </a:rPr>
              <a:t> brain cells link into networks as organs elaborate and grow</a:t>
            </a:r>
            <a:r>
              <a:rPr lang="en-US" altLang="en-US" dirty="0">
                <a:cs typeface="Times New Roman" pitchFamily="18" charset="0"/>
              </a:rPr>
              <a:t>, and fat fills out the skin.</a:t>
            </a:r>
          </a:p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The digestive and respiratory systems mature last</a:t>
            </a:r>
            <a:r>
              <a:rPr lang="en-US" altLang="en-US" dirty="0" smtClean="0">
                <a:cs typeface="Times New Roman" pitchFamily="18" charset="0"/>
              </a:rPr>
              <a:t>.</a:t>
            </a:r>
            <a:endParaRPr lang="en-US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3947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cs typeface="Times New Roman" pitchFamily="18" charset="0"/>
              </a:rPr>
              <a:t>16-Week </a:t>
            </a:r>
            <a:r>
              <a:rPr lang="en-US" altLang="en-US" dirty="0">
                <a:cs typeface="Times New Roman" pitchFamily="18" charset="0"/>
              </a:rPr>
              <a:t>Fetus </a:t>
            </a:r>
            <a:endParaRPr lang="en-US" dirty="0"/>
          </a:p>
        </p:txBody>
      </p:sp>
      <p:pic>
        <p:nvPicPr>
          <p:cNvPr id="3" name="Picture 2" descr="At 16 weeks of intrauterine development, the human form can easily be observed with the attached umbilical cord.&#10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718" y="1254231"/>
            <a:ext cx="6372564" cy="4765569"/>
          </a:xfrm>
          <a:prstGeom prst="rect">
            <a:avLst/>
          </a:prstGeom>
        </p:spPr>
      </p:pic>
      <p:sp>
        <p:nvSpPr>
          <p:cNvPr id="8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6164726"/>
            <a:ext cx="8229600" cy="312274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 smtClean="0"/>
              <a:t>© Nestle/petit Format/Science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341894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cs typeface="Times New Roman" pitchFamily="18" charset="0"/>
              </a:rPr>
              <a:t>Birth Defects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485900"/>
            <a:ext cx="8229600" cy="4914900"/>
          </a:xfrm>
        </p:spPr>
        <p:txBody>
          <a:bodyPr/>
          <a:lstStyle/>
          <a:p>
            <a:pPr marL="0" indent="0">
              <a:buNone/>
            </a:pPr>
            <a:r>
              <a:rPr lang="en-IN" altLang="en-US" dirty="0">
                <a:cs typeface="Times New Roman" pitchFamily="18" charset="0"/>
              </a:rPr>
              <a:t>Time when genetic abnormalities, toxic substances, or viruses can alter a specific structure is </a:t>
            </a:r>
            <a:r>
              <a:rPr lang="en-IN" altLang="en-US" b="1" dirty="0">
                <a:cs typeface="Times New Roman" pitchFamily="18" charset="0"/>
              </a:rPr>
              <a:t>critical period</a:t>
            </a:r>
          </a:p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Most birth defects develop during the embryonic </a:t>
            </a:r>
            <a:r>
              <a:rPr lang="en-US" altLang="en-US" dirty="0" smtClean="0">
                <a:cs typeface="Times New Roman" pitchFamily="18" charset="0"/>
              </a:rPr>
              <a:t>period</a:t>
            </a:r>
          </a:p>
          <a:p>
            <a:r>
              <a:rPr lang="en-US" altLang="en-US" sz="2400" dirty="0" smtClean="0">
                <a:cs typeface="Times New Roman" pitchFamily="18" charset="0"/>
              </a:rPr>
              <a:t>More </a:t>
            </a:r>
            <a:r>
              <a:rPr lang="en-US" altLang="en-US" sz="2400" dirty="0">
                <a:cs typeface="Times New Roman" pitchFamily="18" charset="0"/>
              </a:rPr>
              <a:t>severe than those that arise during the fetal period</a:t>
            </a:r>
          </a:p>
          <a:p>
            <a:pPr marL="0" indent="0">
              <a:buNone/>
            </a:pPr>
            <a:r>
              <a:rPr lang="en-IN" altLang="en-US" dirty="0">
                <a:cs typeface="Times New Roman" pitchFamily="18" charset="0"/>
              </a:rPr>
              <a:t>Some defects can be attributed to an abnormal gene </a:t>
            </a:r>
          </a:p>
        </p:txBody>
      </p:sp>
    </p:spTree>
    <p:extLst>
      <p:ext uri="{BB962C8B-B14F-4D97-AF65-F5344CB8AC3E}">
        <p14:creationId xmlns:p14="http://schemas.microsoft.com/office/powerpoint/2010/main" val="8197925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cs typeface="Times New Roman" pitchFamily="18" charset="0"/>
              </a:rPr>
              <a:t>Critical Periods of </a:t>
            </a:r>
            <a:r>
              <a:rPr lang="en-US" altLang="en-US" dirty="0" smtClean="0">
                <a:cs typeface="Times New Roman" pitchFamily="18" charset="0"/>
              </a:rPr>
              <a:t>Development</a:t>
            </a:r>
            <a:endParaRPr lang="en-US" dirty="0"/>
          </a:p>
        </p:txBody>
      </p:sp>
      <p:pic>
        <p:nvPicPr>
          <p:cNvPr id="10" name="Picture 3" descr="During prenatal development, anatomical structures start to develop at different times and their functioning develops later along with their growth.  &#10;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91076" y="1199855"/>
            <a:ext cx="7565312" cy="520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9664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cs typeface="Times New Roman" pitchFamily="18" charset="0"/>
              </a:rPr>
              <a:t>Teratogens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57200" y="1485900"/>
            <a:ext cx="8229600" cy="4838700"/>
          </a:xfrm>
        </p:spPr>
        <p:txBody>
          <a:bodyPr/>
          <a:lstStyle/>
          <a:p>
            <a:pPr marL="0" indent="0">
              <a:spcBef>
                <a:spcPts val="400"/>
              </a:spcBef>
              <a:buNone/>
            </a:pPr>
            <a:r>
              <a:rPr lang="en-US" altLang="en-US" dirty="0"/>
              <a:t>Chemical or other agents that cause birth defects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IN" altLang="en-US" dirty="0"/>
              <a:t>Cause of birth defects due to exposure to a drug depend upon a woman’s genes</a:t>
            </a:r>
            <a:endParaRPr lang="en-US" altLang="en-US" dirty="0"/>
          </a:p>
          <a:p>
            <a:pPr marL="0" indent="0">
              <a:spcBef>
                <a:spcPts val="400"/>
              </a:spcBef>
              <a:buNone/>
            </a:pPr>
            <a:r>
              <a:rPr lang="en-US" altLang="en-US" dirty="0" smtClean="0"/>
              <a:t>Examples:</a:t>
            </a:r>
          </a:p>
          <a:p>
            <a:pPr>
              <a:spcBef>
                <a:spcPts val="400"/>
              </a:spcBef>
            </a:pPr>
            <a:r>
              <a:rPr lang="en-US" altLang="en-US" sz="2400" dirty="0" smtClean="0"/>
              <a:t>Thalidomide</a:t>
            </a:r>
          </a:p>
          <a:p>
            <a:pPr>
              <a:spcBef>
                <a:spcPts val="400"/>
              </a:spcBef>
            </a:pPr>
            <a:r>
              <a:rPr lang="en-US" altLang="en-US" sz="2400" dirty="0" smtClean="0"/>
              <a:t>Cigarettes </a:t>
            </a:r>
            <a:r>
              <a:rPr lang="en-US" altLang="en-US" sz="2400" dirty="0"/>
              <a:t>and </a:t>
            </a:r>
            <a:r>
              <a:rPr lang="en-US" altLang="en-US" sz="2400" dirty="0" smtClean="0"/>
              <a:t>alcohol</a:t>
            </a:r>
          </a:p>
          <a:p>
            <a:pPr>
              <a:spcBef>
                <a:spcPts val="400"/>
              </a:spcBef>
            </a:pPr>
            <a:r>
              <a:rPr lang="en-US" altLang="en-US" sz="2400" dirty="0" smtClean="0"/>
              <a:t>Nutrients—Vitamins</a:t>
            </a:r>
          </a:p>
          <a:p>
            <a:pPr>
              <a:spcBef>
                <a:spcPts val="400"/>
              </a:spcBef>
            </a:pPr>
            <a:r>
              <a:rPr lang="en-US" altLang="en-US" sz="2400" dirty="0" smtClean="0"/>
              <a:t>Occupational hazards</a:t>
            </a:r>
          </a:p>
          <a:p>
            <a:pPr>
              <a:spcBef>
                <a:spcPts val="400"/>
              </a:spcBef>
            </a:pPr>
            <a:r>
              <a:rPr lang="en-US" altLang="en-US" sz="2400" dirty="0" smtClean="0"/>
              <a:t>Viral infections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926567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cs typeface="Times New Roman" pitchFamily="18" charset="0"/>
              </a:rPr>
              <a:t>Fetal </a:t>
            </a:r>
            <a:r>
              <a:rPr lang="en-US" altLang="en-US" dirty="0">
                <a:cs typeface="Times New Roman" pitchFamily="18" charset="0"/>
              </a:rPr>
              <a:t>Alcohol </a:t>
            </a:r>
            <a:r>
              <a:rPr lang="en-US" altLang="en-US" dirty="0" smtClean="0">
                <a:cs typeface="Times New Roman" pitchFamily="18" charset="0"/>
              </a:rPr>
              <a:t>Syndrome</a:t>
            </a:r>
            <a:endParaRPr lang="en-US" dirty="0"/>
          </a:p>
        </p:txBody>
      </p:sp>
      <p:pic>
        <p:nvPicPr>
          <p:cNvPr id="15" name="Picture 1" descr="Babies suffering from fetal alcohol syndrome can have a small head circumference, low nasal bridge, eye folds, short nose, and other features.&#10;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92476" y="1279948"/>
            <a:ext cx="6159049" cy="502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1256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Birth Defects Due to Viruses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485900"/>
            <a:ext cx="8229600" cy="48387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Viruses are small enough to cross the placenta and reach a fetus. </a:t>
            </a:r>
          </a:p>
          <a:p>
            <a:pPr marL="0" indent="0">
              <a:buNone/>
            </a:pPr>
            <a:r>
              <a:rPr lang="en-US" dirty="0"/>
              <a:t>Some viruses that cause mild symptoms in an adult, such as the chicken pox virus, may devastate a fetus.</a:t>
            </a:r>
          </a:p>
          <a:p>
            <a:pPr marL="0" indent="0">
              <a:buNone/>
            </a:pPr>
            <a:r>
              <a:rPr lang="en-US" dirty="0"/>
              <a:t>Men can transmit viral infections during sexual intercourse.</a:t>
            </a:r>
          </a:p>
          <a:p>
            <a:pPr marL="0" indent="0">
              <a:buNone/>
            </a:pPr>
            <a:r>
              <a:rPr lang="en-US" dirty="0"/>
              <a:t>The </a:t>
            </a:r>
            <a:r>
              <a:rPr lang="en-US" dirty="0" err="1"/>
              <a:t>Zika</a:t>
            </a:r>
            <a:r>
              <a:rPr lang="en-US" dirty="0"/>
              <a:t> virus is carried in the semen.</a:t>
            </a:r>
          </a:p>
          <a:p>
            <a:pPr marL="0" indent="0">
              <a:buNone/>
            </a:pPr>
            <a:r>
              <a:rPr lang="en-US" dirty="0"/>
              <a:t>The </a:t>
            </a:r>
            <a:r>
              <a:rPr lang="en-US" dirty="0" err="1"/>
              <a:t>Zika</a:t>
            </a:r>
            <a:r>
              <a:rPr lang="en-US" dirty="0"/>
              <a:t> virus can cause microcephaly.  </a:t>
            </a:r>
          </a:p>
        </p:txBody>
      </p:sp>
    </p:spTree>
    <p:extLst>
      <p:ext uri="{BB962C8B-B14F-4D97-AF65-F5344CB8AC3E}">
        <p14:creationId xmlns:p14="http://schemas.microsoft.com/office/powerpoint/2010/main" val="15814050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Zika</a:t>
            </a:r>
            <a:r>
              <a:rPr lang="en-US" dirty="0"/>
              <a:t> Virus Birth Defects</a:t>
            </a:r>
          </a:p>
        </p:txBody>
      </p:sp>
      <p:pic>
        <p:nvPicPr>
          <p:cNvPr id="4" name="Picture 2" descr="Fetal exposure to Zika virus can cause an abnormally small brain that has scattered calcifications, inflammation, and no characteristic infoldings. &#10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925" y="1524000"/>
            <a:ext cx="7296150" cy="47037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4424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57489" y="152400"/>
            <a:ext cx="8032487" cy="1143000"/>
          </a:xfrm>
        </p:spPr>
        <p:txBody>
          <a:bodyPr>
            <a:noAutofit/>
          </a:bodyPr>
          <a:lstStyle/>
          <a:p>
            <a:r>
              <a:rPr lang="en-US" altLang="en-US" dirty="0"/>
              <a:t>The </a:t>
            </a:r>
            <a:r>
              <a:rPr lang="en-US" altLang="en-US" dirty="0" smtClean="0"/>
              <a:t>Female </a:t>
            </a:r>
            <a:r>
              <a:rPr lang="en-US" altLang="en-US" dirty="0"/>
              <a:t>Reproductive System (1 of 2)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457200" y="1485900"/>
            <a:ext cx="8229600" cy="49149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dirty="0"/>
              <a:t>Oocytes mature in the </a:t>
            </a:r>
            <a:r>
              <a:rPr lang="en-US" altLang="en-US" b="1" dirty="0"/>
              <a:t>ovaries.</a:t>
            </a:r>
          </a:p>
          <a:p>
            <a:pPr marL="0" indent="0">
              <a:buNone/>
              <a:defRPr/>
            </a:pPr>
            <a:r>
              <a:rPr lang="en-US" altLang="en-US" dirty="0"/>
              <a:t>Each month, an ovary releases an oocyte into one of two uterine </a:t>
            </a:r>
            <a:r>
              <a:rPr lang="en-US" altLang="en-US" dirty="0" smtClean="0"/>
              <a:t>tubes.</a:t>
            </a:r>
          </a:p>
          <a:p>
            <a:pPr>
              <a:defRPr/>
            </a:pPr>
            <a:r>
              <a:rPr lang="en-IN" altLang="en-US" sz="2400" dirty="0" smtClean="0"/>
              <a:t>The </a:t>
            </a:r>
            <a:r>
              <a:rPr lang="en-IN" altLang="en-US" sz="2400" dirty="0"/>
              <a:t>oocyte is fertilized, it continues to the uterus where it divides and </a:t>
            </a:r>
            <a:r>
              <a:rPr lang="en-IN" altLang="en-US" sz="2400" dirty="0" smtClean="0"/>
              <a:t>develops.</a:t>
            </a:r>
          </a:p>
          <a:p>
            <a:pPr>
              <a:defRPr/>
            </a:pPr>
            <a:r>
              <a:rPr lang="en-IN" altLang="en-US" sz="2400" dirty="0" smtClean="0"/>
              <a:t>If </a:t>
            </a:r>
            <a:r>
              <a:rPr lang="en-IN" altLang="en-US" sz="2400" dirty="0"/>
              <a:t>it is not fertilized, the body expels it, along with the uterine lining via the menstrual flow.</a:t>
            </a:r>
          </a:p>
          <a:p>
            <a:pPr marL="0" lvl="1" indent="0">
              <a:spcBef>
                <a:spcPts val="24"/>
              </a:spcBef>
              <a:buNone/>
              <a:defRPr/>
            </a:pPr>
            <a:r>
              <a:rPr lang="en-IN" altLang="en-US" sz="2600" dirty="0" smtClean="0"/>
              <a:t>Hormones </a:t>
            </a:r>
            <a:r>
              <a:rPr lang="en-IN" altLang="en-US" sz="2600" dirty="0"/>
              <a:t>control the cycle of oocyte maturation and the preparation of the uterus to nurture a fertilized ovum.</a:t>
            </a:r>
            <a:endParaRPr lang="en-US" altLang="en-US" sz="2600" dirty="0"/>
          </a:p>
        </p:txBody>
      </p:sp>
    </p:spTree>
    <p:extLst>
      <p:ext uri="{BB962C8B-B14F-4D97-AF65-F5344CB8AC3E}">
        <p14:creationId xmlns:p14="http://schemas.microsoft.com/office/powerpoint/2010/main" val="16127183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dirty="0">
                <a:cs typeface="Times New Roman" pitchFamily="18" charset="0"/>
              </a:rPr>
              <a:t>Aging—Adult-Onset Inherited Disorders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485900"/>
            <a:ext cx="8229600" cy="48387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Genes may impact health throughout life.</a:t>
            </a:r>
          </a:p>
          <a:p>
            <a:pPr marL="0" indent="0">
              <a:buNone/>
            </a:pPr>
            <a:r>
              <a:rPr lang="en-IN" altLang="en-US" dirty="0">
                <a:cs typeface="Times New Roman" pitchFamily="18" charset="0"/>
              </a:rPr>
              <a:t>Environmental factors can affect how certain genes can create risks that appear later.</a:t>
            </a:r>
            <a:endParaRPr lang="en-US" altLang="en-US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Single-gene disorders that strike in childhood tend to be recessive.</a:t>
            </a:r>
          </a:p>
          <a:p>
            <a:pPr marL="0" indent="0">
              <a:buNone/>
            </a:pPr>
            <a:r>
              <a:rPr lang="en-IN" altLang="en-US" dirty="0">
                <a:cs typeface="Times New Roman" pitchFamily="18" charset="0"/>
              </a:rPr>
              <a:t>Dominantly inherited conditions affect health in early to middle adulthood</a:t>
            </a:r>
            <a:r>
              <a:rPr lang="en-IN" altLang="en-US" dirty="0" smtClean="0">
                <a:cs typeface="Times New Roman" pitchFamily="18" charset="0"/>
              </a:rPr>
              <a:t>.</a:t>
            </a:r>
            <a:endParaRPr lang="en-IN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8120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altLang="en-US" dirty="0"/>
              <a:t>Disorders That Resemble Accelerated Aging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485900"/>
            <a:ext cx="8229600" cy="48387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Genes control aging both passively and actively.</a:t>
            </a:r>
          </a:p>
          <a:p>
            <a:pPr marL="0" indent="0">
              <a:buNone/>
            </a:pPr>
            <a:r>
              <a:rPr lang="en-IN" altLang="en-US" dirty="0"/>
              <a:t>Most severe rapid aging disorders are the segmental </a:t>
            </a:r>
            <a:r>
              <a:rPr lang="en-IN" altLang="en-US" dirty="0" err="1"/>
              <a:t>progeroid</a:t>
            </a:r>
            <a:r>
              <a:rPr lang="en-IN" altLang="en-US" dirty="0"/>
              <a:t> syndromes, </a:t>
            </a:r>
            <a:r>
              <a:rPr lang="en-US" altLang="en-US" dirty="0"/>
              <a:t>vary in </a:t>
            </a:r>
            <a:r>
              <a:rPr lang="en-US" altLang="en-US" dirty="0" smtClean="0"/>
              <a:t>severity.</a:t>
            </a:r>
          </a:p>
          <a:p>
            <a:r>
              <a:rPr lang="en-US" altLang="en-US" sz="2400" dirty="0" smtClean="0"/>
              <a:t>Hutchinson-Guilford </a:t>
            </a:r>
            <a:r>
              <a:rPr lang="en-US" altLang="en-US" sz="2400" dirty="0" err="1"/>
              <a:t>pregoria</a:t>
            </a:r>
            <a:r>
              <a:rPr lang="en-US" altLang="en-US" sz="2400" dirty="0"/>
              <a:t> syndrome</a:t>
            </a:r>
          </a:p>
        </p:txBody>
      </p:sp>
    </p:spTree>
    <p:extLst>
      <p:ext uri="{BB962C8B-B14F-4D97-AF65-F5344CB8AC3E}">
        <p14:creationId xmlns:p14="http://schemas.microsoft.com/office/powerpoint/2010/main" val="15898134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Table 3.4 Premature </a:t>
            </a:r>
            <a:r>
              <a:rPr lang="en-US" dirty="0"/>
              <a:t>Aging Syndromes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235295"/>
              </p:ext>
            </p:extLst>
          </p:nvPr>
        </p:nvGraphicFramePr>
        <p:xfrm>
          <a:off x="609600" y="1600200"/>
          <a:ext cx="7924800" cy="472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1600"/>
                <a:gridCol w="2641600"/>
                <a:gridCol w="2641600"/>
              </a:tblGrid>
              <a:tr h="63139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Disease</a:t>
                      </a:r>
                      <a:endParaRPr lang="en-US" sz="16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Incidence</a:t>
                      </a:r>
                      <a:endParaRPr lang="en-US" sz="16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Average Life Span</a:t>
                      </a:r>
                      <a:endParaRPr lang="en-US" sz="16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63139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Ataxia telangiectasia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1/60,000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631397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Cockayne</a:t>
                      </a:r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syndrome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1/100,000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8972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Hutchinson-Gilford </a:t>
                      </a:r>
                      <a:r>
                        <a:rPr lang="en-US" sz="16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progeria</a:t>
                      </a:r>
                      <a:r>
                        <a:rPr lang="en-US" sz="16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syndrome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&lt;1/1,000,000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897248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Rothmund</a:t>
                      </a:r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-Thomson</a:t>
                      </a:r>
                      <a:r>
                        <a:rPr lang="en-US" sz="16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syndrome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&lt;1/100,000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Normal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6313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Trichothiodystrophy</a:t>
                      </a:r>
                      <a:endParaRPr lang="en-US" sz="16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&lt;1/100,000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40431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Werner syndrome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&lt;1/100,000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57069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cs typeface="Times New Roman" pitchFamily="18" charset="0"/>
              </a:rPr>
              <a:t>Is </a:t>
            </a:r>
            <a:r>
              <a:rPr lang="en-US" altLang="en-US" dirty="0">
                <a:cs typeface="Times New Roman" pitchFamily="18" charset="0"/>
              </a:rPr>
              <a:t>Longevity Inherited</a:t>
            </a:r>
            <a:r>
              <a:rPr lang="en-US" altLang="en-US" dirty="0" smtClean="0">
                <a:cs typeface="Times New Roman" pitchFamily="18" charset="0"/>
              </a:rPr>
              <a:t>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485900"/>
            <a:ext cx="8229600" cy="48387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cs typeface="Times New Roman" pitchFamily="18" charset="0"/>
              </a:rPr>
              <a:t>Aging reflects genetic activity and a lifetime of environmental influences</a:t>
            </a:r>
          </a:p>
          <a:p>
            <a:pPr marL="0" indent="0">
              <a:buNone/>
            </a:pPr>
            <a:r>
              <a:rPr lang="en-IN" altLang="en-US" dirty="0">
                <a:cs typeface="Times New Roman" pitchFamily="18" charset="0"/>
              </a:rPr>
              <a:t>Families and genetically isolated populations with many aged members </a:t>
            </a:r>
            <a:r>
              <a:rPr lang="en-IN" altLang="en-US" dirty="0" smtClean="0">
                <a:cs typeface="Times New Roman" pitchFamily="18" charset="0"/>
              </a:rPr>
              <a:t>have:</a:t>
            </a:r>
          </a:p>
          <a:p>
            <a:r>
              <a:rPr lang="en-IN" altLang="en-US" sz="2400" dirty="0" smtClean="0">
                <a:cs typeface="Times New Roman" pitchFamily="18" charset="0"/>
              </a:rPr>
              <a:t>Gene variants</a:t>
            </a:r>
          </a:p>
          <a:p>
            <a:r>
              <a:rPr lang="en-IN" altLang="en-US" sz="2400" dirty="0" smtClean="0">
                <a:cs typeface="Times New Roman" pitchFamily="18" charset="0"/>
              </a:rPr>
              <a:t>Shared </a:t>
            </a:r>
            <a:r>
              <a:rPr lang="en-IN" altLang="en-US" sz="2400" dirty="0">
                <a:cs typeface="Times New Roman" pitchFamily="18" charset="0"/>
              </a:rPr>
              <a:t>environmental influences </a:t>
            </a:r>
          </a:p>
          <a:p>
            <a:pPr marL="0" indent="0">
              <a:spcBef>
                <a:spcPts val="25"/>
              </a:spcBef>
              <a:buNone/>
            </a:pPr>
            <a:r>
              <a:rPr lang="en-IN" altLang="en-US" dirty="0">
                <a:cs typeface="Times New Roman" pitchFamily="18" charset="0"/>
              </a:rPr>
              <a:t>Genome comparisons among centenarians to others are revealing genes that influence </a:t>
            </a:r>
            <a:r>
              <a:rPr lang="en-IN" altLang="en-US" dirty="0" smtClean="0">
                <a:cs typeface="Times New Roman" pitchFamily="18" charset="0"/>
              </a:rPr>
              <a:t>longevity</a:t>
            </a:r>
            <a:endParaRPr lang="en-IN" alt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2179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Table 3.5 </a:t>
            </a:r>
            <a:r>
              <a:rPr lang="en-US" dirty="0"/>
              <a:t>Longevity Genes</a:t>
            </a:r>
          </a:p>
        </p:txBody>
      </p:sp>
      <p:graphicFrame>
        <p:nvGraphicFramePr>
          <p:cNvPr id="4" name="Table 3" descr="&#10;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401006"/>
              </p:ext>
            </p:extLst>
          </p:nvPr>
        </p:nvGraphicFramePr>
        <p:xfrm>
          <a:off x="533400" y="1600200"/>
          <a:ext cx="8153400" cy="472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37154"/>
                <a:gridCol w="3385213"/>
                <a:gridCol w="2131033"/>
              </a:tblGrid>
              <a:tr h="63573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Gene</a:t>
                      </a:r>
                      <a:endParaRPr lang="en-US" sz="14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Protects</a:t>
                      </a:r>
                      <a:r>
                        <a:rPr lang="en-US" sz="1400" b="1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Against</a:t>
                      </a:r>
                      <a:endParaRPr lang="en-US" sz="14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Population</a:t>
                      </a:r>
                      <a:r>
                        <a:rPr lang="en-US" sz="1400" b="1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Studied</a:t>
                      </a:r>
                      <a:endParaRPr lang="en-US" sz="14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454989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Apoliprotein</a:t>
                      </a:r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C3 (</a:t>
                      </a:r>
                      <a:r>
                        <a:rPr lang="en-US" sz="1400" i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APOC-3</a:t>
                      </a:r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Hypertension, diabetes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Ashkenazi Jews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454989">
                <a:tc>
                  <a:txBody>
                    <a:bodyPr/>
                    <a:lstStyle/>
                    <a:p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Cardiovascular disease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Amish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63573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Bitter taste receptor (</a:t>
                      </a:r>
                      <a:r>
                        <a:rPr lang="en-US" sz="1400" i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TAW2R16</a:t>
                      </a:r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Poisoning,</a:t>
                      </a:r>
                      <a:r>
                        <a:rPr lang="en-US" sz="14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digestive problems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Calabria,</a:t>
                      </a:r>
                      <a:r>
                        <a:rPr lang="en-US" sz="14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Italy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635737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Cholesteryl</a:t>
                      </a:r>
                      <a:r>
                        <a:rPr lang="en-US" sz="14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ester transfer protein (</a:t>
                      </a:r>
                      <a:r>
                        <a:rPr lang="en-US" sz="1400" i="1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CETP</a:t>
                      </a:r>
                      <a:r>
                        <a:rPr lang="en-US" sz="14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Cardiovascular</a:t>
                      </a:r>
                      <a:r>
                        <a:rPr lang="en-US" sz="14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disease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Ashkenazi Jews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635737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Forkhead</a:t>
                      </a:r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box</a:t>
                      </a:r>
                      <a:r>
                        <a:rPr lang="en-US" sz="14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O3 (</a:t>
                      </a:r>
                      <a:r>
                        <a:rPr lang="en-US" sz="1400" i="1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FOXO3</a:t>
                      </a:r>
                      <a:r>
                        <a:rPr lang="en-US" sz="14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Cancer, cardiovascular disease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Japanese-Americans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63573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Growth hormone</a:t>
                      </a:r>
                      <a:r>
                        <a:rPr lang="en-US" sz="14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receptor (</a:t>
                      </a:r>
                      <a:r>
                        <a:rPr lang="en-US" sz="1400" i="1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GHR</a:t>
                      </a:r>
                      <a:r>
                        <a:rPr lang="en-US" sz="14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Diabetes,</a:t>
                      </a:r>
                      <a:r>
                        <a:rPr lang="en-US" sz="14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cancer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Ecuador,</a:t>
                      </a:r>
                      <a:r>
                        <a:rPr lang="en-US" sz="14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Israel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63573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Uncoupling proteins (</a:t>
                      </a:r>
                      <a:r>
                        <a:rPr lang="en-US" sz="1400" i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UCP 2, 3, 4</a:t>
                      </a:r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Oxidative damage, poor energy</a:t>
                      </a:r>
                      <a:r>
                        <a:rPr lang="en-US" sz="14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use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Calabria,</a:t>
                      </a:r>
                      <a:r>
                        <a:rPr lang="en-US" sz="14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Italy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29444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472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57489" y="152400"/>
            <a:ext cx="8032487" cy="1143000"/>
          </a:xfrm>
        </p:spPr>
        <p:txBody>
          <a:bodyPr>
            <a:noAutofit/>
          </a:bodyPr>
          <a:lstStyle/>
          <a:p>
            <a:r>
              <a:rPr lang="en-US" dirty="0"/>
              <a:t>The </a:t>
            </a:r>
            <a:r>
              <a:rPr lang="en-US" dirty="0" smtClean="0"/>
              <a:t>Female </a:t>
            </a:r>
            <a:r>
              <a:rPr lang="en-US" dirty="0"/>
              <a:t>Reproductive </a:t>
            </a:r>
            <a:r>
              <a:rPr lang="en-US" dirty="0" smtClean="0"/>
              <a:t>System </a:t>
            </a:r>
            <a:r>
              <a:rPr lang="en-US" altLang="en-US" dirty="0" smtClean="0"/>
              <a:t>(2 </a:t>
            </a:r>
            <a:r>
              <a:rPr lang="en-US" altLang="en-US" dirty="0"/>
              <a:t>of 2)</a:t>
            </a:r>
            <a:endParaRPr lang="en-US" dirty="0"/>
          </a:p>
        </p:txBody>
      </p:sp>
      <p:pic>
        <p:nvPicPr>
          <p:cNvPr id="4" name="Content Placeholder 3" descr="The female reproductive system consists of ovaries, uterus, cervix, vagina, vaginal orifice, clitoris, labia minora and labia majora.  &#10;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17278" y="1295400"/>
            <a:ext cx="8309444" cy="512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962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Meiosis (1 of 2)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485900"/>
            <a:ext cx="8229600" cy="4914900"/>
          </a:xfrm>
        </p:spPr>
        <p:txBody>
          <a:bodyPr/>
          <a:lstStyle/>
          <a:p>
            <a:pPr marL="0" indent="0">
              <a:buNone/>
            </a:pPr>
            <a:r>
              <a:rPr lang="en-IN" altLang="en-US" sz="2200" dirty="0"/>
              <a:t>Gametes form from special cells called germ line cells</a:t>
            </a:r>
          </a:p>
          <a:p>
            <a:pPr marL="0" indent="0">
              <a:buNone/>
            </a:pPr>
            <a:r>
              <a:rPr lang="en-US" altLang="en-US" sz="2200" dirty="0"/>
              <a:t>Cell division </a:t>
            </a:r>
            <a:r>
              <a:rPr lang="en-IN" altLang="en-US" sz="2200" dirty="0"/>
              <a:t>that halves the chromosome </a:t>
            </a:r>
            <a:r>
              <a:rPr lang="en-IN" altLang="en-US" sz="2200" dirty="0" smtClean="0"/>
              <a:t>number</a:t>
            </a:r>
          </a:p>
          <a:p>
            <a:r>
              <a:rPr lang="en-IN" altLang="en-US" sz="2000" b="1" dirty="0" smtClean="0"/>
              <a:t>Homologous </a:t>
            </a:r>
            <a:r>
              <a:rPr lang="en-IN" altLang="en-US" sz="2000" b="1" dirty="0"/>
              <a:t>pairs </a:t>
            </a:r>
            <a:r>
              <a:rPr lang="en-IN" altLang="en-US" sz="2000" dirty="0"/>
              <a:t>have the same genes in the same order but carry different alleles, or variants, of the same gene</a:t>
            </a:r>
          </a:p>
          <a:p>
            <a:pPr marL="0" indent="0">
              <a:buNone/>
            </a:pPr>
            <a:r>
              <a:rPr lang="en-IN" altLang="en-US" sz="2200" dirty="0"/>
              <a:t>Gametes are </a:t>
            </a:r>
            <a:r>
              <a:rPr lang="en-IN" altLang="en-US" sz="2200" b="1" dirty="0"/>
              <a:t>haploid </a:t>
            </a:r>
            <a:r>
              <a:rPr lang="en-IN" altLang="en-US" sz="2200" dirty="0"/>
              <a:t>and somatic cells are </a:t>
            </a:r>
            <a:r>
              <a:rPr lang="en-IN" altLang="en-US" sz="2200" b="1" dirty="0"/>
              <a:t>diploid </a:t>
            </a:r>
            <a:r>
              <a:rPr lang="en-IN" altLang="en-US" sz="2200" dirty="0"/>
              <a:t>for each </a:t>
            </a:r>
            <a:r>
              <a:rPr lang="en-IN" altLang="en-US" sz="2200" dirty="0" smtClean="0"/>
              <a:t>chromosome</a:t>
            </a:r>
          </a:p>
          <a:p>
            <a:pPr marL="0" indent="0">
              <a:buNone/>
            </a:pPr>
            <a:r>
              <a:rPr lang="en-IN" altLang="en-US" sz="2200" dirty="0"/>
              <a:t>Absence of meiosis could lead to genetically overloaded cells </a:t>
            </a:r>
          </a:p>
          <a:p>
            <a:pPr marL="0" indent="0">
              <a:buNone/>
            </a:pPr>
            <a:r>
              <a:rPr lang="en-IN" altLang="en-US" sz="2200" dirty="0"/>
              <a:t>Mixes up trait combinations</a:t>
            </a:r>
          </a:p>
          <a:p>
            <a:pPr marL="0" indent="0">
              <a:buNone/>
            </a:pPr>
            <a:r>
              <a:rPr lang="en-IN" altLang="en-US" sz="2200" dirty="0"/>
              <a:t>Provides genetic diversity which can enable a population to survive an environmental </a:t>
            </a:r>
            <a:r>
              <a:rPr lang="en-IN" altLang="en-US" sz="2200" dirty="0" smtClean="0"/>
              <a:t>challenge</a:t>
            </a:r>
            <a:endParaRPr lang="en-I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2707904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Meiosis (2 of 2)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485900"/>
            <a:ext cx="8229600" cy="49149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dirty="0"/>
              <a:t>Consists of two divisions: </a:t>
            </a:r>
            <a:endParaRPr lang="en-US" altLang="en-US" dirty="0" smtClean="0"/>
          </a:p>
          <a:p>
            <a:pPr>
              <a:defRPr/>
            </a:pPr>
            <a:r>
              <a:rPr lang="en-US" altLang="en-US" sz="2400" b="1" dirty="0" smtClean="0"/>
              <a:t>Meiosis </a:t>
            </a:r>
            <a:r>
              <a:rPr lang="en-US" altLang="en-US" sz="2400" b="1" dirty="0"/>
              <a:t>I</a:t>
            </a:r>
            <a:r>
              <a:rPr lang="en-US" altLang="en-US" sz="2400" dirty="0"/>
              <a:t> = The </a:t>
            </a:r>
            <a:r>
              <a:rPr lang="en-US" altLang="en-US" sz="2400" b="1" dirty="0"/>
              <a:t>reduction </a:t>
            </a:r>
            <a:r>
              <a:rPr lang="en-US" altLang="en-US" sz="2400" b="1" dirty="0" smtClean="0"/>
              <a:t>division</a:t>
            </a:r>
          </a:p>
          <a:p>
            <a:pPr lvl="1">
              <a:defRPr/>
            </a:pPr>
            <a:r>
              <a:rPr lang="en-US" altLang="en-US" sz="2200" dirty="0" smtClean="0"/>
              <a:t>Reduces </a:t>
            </a:r>
            <a:r>
              <a:rPr lang="en-US" altLang="en-US" sz="2200" dirty="0"/>
              <a:t>the number of chromosomes from 46 to 23 </a:t>
            </a:r>
            <a:endParaRPr lang="en-US" altLang="en-US" sz="2200" dirty="0" smtClean="0"/>
          </a:p>
          <a:p>
            <a:pPr>
              <a:defRPr/>
            </a:pPr>
            <a:r>
              <a:rPr lang="en-US" altLang="en-US" sz="2400" b="1" dirty="0" smtClean="0"/>
              <a:t>Meiosis </a:t>
            </a:r>
            <a:r>
              <a:rPr lang="en-US" altLang="en-US" sz="2400" b="1" dirty="0"/>
              <a:t>II</a:t>
            </a:r>
            <a:r>
              <a:rPr lang="en-US" altLang="en-US" sz="2400" dirty="0"/>
              <a:t> = The </a:t>
            </a:r>
            <a:r>
              <a:rPr lang="en-US" altLang="en-US" sz="2400" b="1" dirty="0" err="1"/>
              <a:t>equational</a:t>
            </a:r>
            <a:r>
              <a:rPr lang="en-US" altLang="en-US" sz="2400" b="1" dirty="0"/>
              <a:t> </a:t>
            </a:r>
            <a:r>
              <a:rPr lang="en-US" altLang="en-US" sz="2400" b="1" dirty="0" smtClean="0"/>
              <a:t>division</a:t>
            </a:r>
          </a:p>
          <a:p>
            <a:pPr lvl="1">
              <a:defRPr/>
            </a:pPr>
            <a:r>
              <a:rPr lang="en-US" altLang="en-US" sz="2200" dirty="0" smtClean="0"/>
              <a:t>Produces </a:t>
            </a:r>
            <a:r>
              <a:rPr lang="en-US" altLang="en-US" sz="2200" dirty="0"/>
              <a:t>four cells from the two produced in Meiosis I</a:t>
            </a:r>
          </a:p>
          <a:p>
            <a:pPr marL="0" indent="0">
              <a:buNone/>
              <a:defRPr/>
            </a:pPr>
            <a:r>
              <a:rPr lang="en-US" altLang="en-US" dirty="0"/>
              <a:t>Note = Each division contains a prophase, a metaphase, an anaphase, and a </a:t>
            </a:r>
            <a:r>
              <a:rPr lang="en-US" altLang="en-US" dirty="0" err="1"/>
              <a:t>telophase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3695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</TotalTime>
  <Words>2458</Words>
  <Application>Microsoft Office PowerPoint</Application>
  <PresentationFormat>On-screen Show (4:3)</PresentationFormat>
  <Paragraphs>360</Paragraphs>
  <Slides>65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Human Genetics Concepts and Applications</vt:lpstr>
      <vt:lpstr>Learning Outcomes</vt:lpstr>
      <vt:lpstr>Human Development</vt:lpstr>
      <vt:lpstr>The Male Reproductive System (1 of 2)</vt:lpstr>
      <vt:lpstr>The Male Reproductive System (2 of 2)</vt:lpstr>
      <vt:lpstr>The Female Reproductive System (1 of 2)</vt:lpstr>
      <vt:lpstr>The Female Reproductive System (2 of 2)</vt:lpstr>
      <vt:lpstr>Meiosis (1 of 2)</vt:lpstr>
      <vt:lpstr>Meiosis (2 of 2)</vt:lpstr>
      <vt:lpstr>Table 3.1 Comparison of Mitosis and Meiosis</vt:lpstr>
      <vt:lpstr>Overview of Meiosis</vt:lpstr>
      <vt:lpstr>Meiosis I (1 of 2)</vt:lpstr>
      <vt:lpstr>Meiosis I (2 of 2)</vt:lpstr>
      <vt:lpstr>Prophase I (1 of 2) </vt:lpstr>
      <vt:lpstr>Prophase I (2 of 2)</vt:lpstr>
      <vt:lpstr>Crossing Over </vt:lpstr>
      <vt:lpstr>Metaphase I</vt:lpstr>
      <vt:lpstr>Independent Assortment</vt:lpstr>
      <vt:lpstr>Anaphase I and Telophase I (1 of 2)</vt:lpstr>
      <vt:lpstr>Anaphase I and Telophase I (2 of 2)</vt:lpstr>
      <vt:lpstr>Meiosis II (1 of 2)</vt:lpstr>
      <vt:lpstr>Meiosis II (2 of 2)</vt:lpstr>
      <vt:lpstr>Prophase II and Metaphase II</vt:lpstr>
      <vt:lpstr>Anaphase II and Telophase II</vt:lpstr>
      <vt:lpstr>Results of Meiosis</vt:lpstr>
      <vt:lpstr>Spermatogenesis (1 of 4)</vt:lpstr>
      <vt:lpstr>Spermatogenesis (2 of 4)</vt:lpstr>
      <vt:lpstr>Spermatogenesis (3 of 4)</vt:lpstr>
      <vt:lpstr>Spermatogenesis (4 of 4)</vt:lpstr>
      <vt:lpstr>Paternal Age Effect (1 of 2)</vt:lpstr>
      <vt:lpstr>Paternal Age Effect (2 of 2)</vt:lpstr>
      <vt:lpstr>Oogenesis (1 of 4)</vt:lpstr>
      <vt:lpstr>Oogenesis (2 of 4)</vt:lpstr>
      <vt:lpstr>Oogenesis (3 of 4)</vt:lpstr>
      <vt:lpstr>Oogenesis (4 of 4)</vt:lpstr>
      <vt:lpstr>Prenatal Human</vt:lpstr>
      <vt:lpstr>Fertilization (1 of 2)</vt:lpstr>
      <vt:lpstr>Fertilization (2 of 2)</vt:lpstr>
      <vt:lpstr>Cleavage</vt:lpstr>
      <vt:lpstr>Blastocyst</vt:lpstr>
      <vt:lpstr>From Ovulation to Implantation</vt:lpstr>
      <vt:lpstr>Embryo Formation</vt:lpstr>
      <vt:lpstr>Supportive Structures</vt:lpstr>
      <vt:lpstr>The Primordial Embryo</vt:lpstr>
      <vt:lpstr>Stages of Early Prenatal Development</vt:lpstr>
      <vt:lpstr>Multiple Births</vt:lpstr>
      <vt:lpstr>Types of Identical Twins</vt:lpstr>
      <vt:lpstr>Conjoined Twins</vt:lpstr>
      <vt:lpstr>The Embryo Develops (1 of 2)</vt:lpstr>
      <vt:lpstr>The Embryo Develops (2 of 2)</vt:lpstr>
      <vt:lpstr>The Fetus Grows (1 of 2)</vt:lpstr>
      <vt:lpstr>The Fetus Grows (2 of 2)</vt:lpstr>
      <vt:lpstr>16-Week Fetus </vt:lpstr>
      <vt:lpstr>Birth Defects</vt:lpstr>
      <vt:lpstr>Critical Periods of Development</vt:lpstr>
      <vt:lpstr>Teratogens</vt:lpstr>
      <vt:lpstr>Fetal Alcohol Syndrome</vt:lpstr>
      <vt:lpstr>Birth Defects Due to Viruses</vt:lpstr>
      <vt:lpstr>Zika Virus Birth Defects</vt:lpstr>
      <vt:lpstr>Aging—Adult-Onset Inherited Disorders</vt:lpstr>
      <vt:lpstr>Disorders That Resemble Accelerated Aging</vt:lpstr>
      <vt:lpstr>Table 3.4 Premature Aging Syndromes</vt:lpstr>
      <vt:lpstr>Is Longevity Inherited?</vt:lpstr>
      <vt:lpstr>Table 3.5 Longevity Genes</vt:lpstr>
      <vt:lpstr>End of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3 Meiosis, Development, and Aging Cells</dc:title>
  <dc:creator>Lewis</dc:creator>
  <cp:keywords/>
  <cp:lastModifiedBy>Administrator</cp:lastModifiedBy>
  <cp:revision>93</cp:revision>
  <dcterms:created xsi:type="dcterms:W3CDTF">2017-03-16T02:07:36Z</dcterms:created>
  <dcterms:modified xsi:type="dcterms:W3CDTF">2018-01-16T16:33:33Z</dcterms:modified>
  <cp:category/>
</cp:coreProperties>
</file>