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5" r:id="rId2"/>
    <p:sldId id="266" r:id="rId3"/>
    <p:sldId id="267" r:id="rId4"/>
    <p:sldId id="268" r:id="rId5"/>
    <p:sldId id="269" r:id="rId6"/>
    <p:sldId id="30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307" r:id="rId16"/>
    <p:sldId id="308" r:id="rId17"/>
    <p:sldId id="278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7" r:id="rId35"/>
    <p:sldId id="298" r:id="rId36"/>
    <p:sldId id="300" r:id="rId37"/>
    <p:sldId id="301" r:id="rId38"/>
    <p:sldId id="302" r:id="rId39"/>
    <p:sldId id="303" r:id="rId40"/>
    <p:sldId id="304" r:id="rId41"/>
    <p:sldId id="305" r:id="rId42"/>
    <p:sldId id="26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974"/>
    <a:srgbClr val="6E3F2A"/>
    <a:srgbClr val="FFFFFF"/>
    <a:srgbClr val="2B4298"/>
    <a:srgbClr val="77315D"/>
    <a:srgbClr val="562926"/>
    <a:srgbClr val="48413B"/>
    <a:srgbClr val="575336"/>
    <a:srgbClr val="829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1182" autoAdjust="0"/>
  </p:normalViewPr>
  <p:slideViewPr>
    <p:cSldViewPr>
      <p:cViewPr>
        <p:scale>
          <a:sx n="113" d="100"/>
          <a:sy n="113" d="100"/>
        </p:scale>
        <p:origin x="-1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4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12320-037C-4700-9583-261E3DAC13AB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2A74B-20AC-4247-A511-D429F69CB3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3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4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1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</a:t>
            </a:r>
            <a:fld id="{6F94BB01-2447-4377-8194-F82F4D072C18}" type="slidenum">
              <a:rPr lang="en-US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863600" y="6400800"/>
            <a:ext cx="7404100" cy="4572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© McGraw-Hill Education.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3"/>
          <p:cNvSpPr txBox="1">
            <a:spLocks/>
          </p:cNvSpPr>
          <p:nvPr userDrawn="1"/>
        </p:nvSpPr>
        <p:spPr>
          <a:xfrm>
            <a:off x="0" y="0"/>
            <a:ext cx="2362200" cy="4687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Chapter 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1028700"/>
          </a:xfrm>
        </p:spPr>
        <p:txBody>
          <a:bodyPr>
            <a:noAutofit/>
          </a:bodyPr>
          <a:lstStyle>
            <a:lvl1pPr>
              <a:defRPr sz="2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6450" indent="-349250"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63650" indent="-349250">
              <a:buFont typeface="Wingdings" panose="05000000000000000000" pitchFamily="2" charset="2"/>
              <a:buChar char="§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20850" indent="-349250">
              <a:buFont typeface="Courier New" panose="02070309020205020404" pitchFamily="49" charset="0"/>
              <a:buChar char="o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78050" indent="-349250">
              <a:buFont typeface="Wingdings" panose="05000000000000000000" pitchFamily="2" charset="2"/>
              <a:buChar char="Ø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9376" y="2722517"/>
            <a:ext cx="8227423" cy="101128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57199" y="3962400"/>
            <a:ext cx="8229599" cy="9906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5181600"/>
            <a:ext cx="8229600" cy="121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2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</a:t>
            </a:r>
            <a:fld id="{6F94BB01-2447-4377-8194-F82F4D072C18}" type="slidenum">
              <a:rPr lang="en-US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863600" y="6400800"/>
            <a:ext cx="7404100" cy="4572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© McGraw-Hill Education.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3"/>
          <p:cNvSpPr txBox="1">
            <a:spLocks/>
          </p:cNvSpPr>
          <p:nvPr userDrawn="1"/>
        </p:nvSpPr>
        <p:spPr>
          <a:xfrm>
            <a:off x="0" y="0"/>
            <a:ext cx="2362200" cy="4687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Chapter 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1028700"/>
          </a:xfrm>
        </p:spPr>
        <p:txBody>
          <a:bodyPr>
            <a:noAutofit/>
          </a:bodyPr>
          <a:lstStyle>
            <a:lvl1pPr>
              <a:defRPr sz="2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6450" indent="-349250"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63650" indent="-349250">
              <a:buFont typeface="Wingdings" panose="05000000000000000000" pitchFamily="2" charset="2"/>
              <a:buChar char="§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20850" indent="-349250">
              <a:buFont typeface="Courier New" panose="02070309020205020404" pitchFamily="49" charset="0"/>
              <a:buChar char="o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78050" indent="-349250">
              <a:buFont typeface="Wingdings" panose="05000000000000000000" pitchFamily="2" charset="2"/>
              <a:buChar char="Ø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9376" y="2722517"/>
            <a:ext cx="8227423" cy="101128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5181600"/>
            <a:ext cx="8229600" cy="121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4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6389224"/>
            <a:ext cx="9143999" cy="468776"/>
          </a:xfrm>
          <a:prstGeom prst="rect">
            <a:avLst/>
          </a:prstGeom>
          <a:solidFill>
            <a:srgbClr val="6E3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>
            <a:lvl1pPr>
              <a:defRPr lang="en-US" sz="3600" kern="1200" dirty="0" smtClean="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 userDrawn="1"/>
        </p:nvSpPr>
        <p:spPr>
          <a:xfrm>
            <a:off x="0" y="6389224"/>
            <a:ext cx="8305800" cy="46877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© McGraw-Hill Education. All rights reserved. Authorized only for instructor use in the classroom. No reproduction or further distribution permitted without the prior written consent of McGraw-Hill Education.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</a:t>
            </a:r>
            <a:fld id="{6F94BB01-2447-4377-8194-F82F4D072C18}" type="slidenum">
              <a:rPr lang="en-US" sz="1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0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389224"/>
            <a:ext cx="9143999" cy="468776"/>
          </a:xfrm>
          <a:prstGeom prst="rect">
            <a:avLst/>
          </a:prstGeom>
          <a:solidFill>
            <a:srgbClr val="6E3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1"/>
            <a:ext cx="8991600" cy="685800"/>
          </a:xfrm>
        </p:spPr>
        <p:txBody>
          <a:bodyPr/>
          <a:lstStyle>
            <a:lvl1pPr algn="l">
              <a:defRPr lang="en-US" sz="3600" kern="1200" dirty="0" smtClean="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0" y="990600"/>
            <a:ext cx="9067800" cy="457200"/>
          </a:xfrm>
        </p:spPr>
        <p:txBody>
          <a:bodyPr/>
          <a:lstStyle>
            <a:lvl1pPr>
              <a:defRPr>
                <a:solidFill>
                  <a:srgbClr val="6E3F2A"/>
                </a:solidFill>
              </a:defRPr>
            </a:lvl1pPr>
            <a:lvl2pPr>
              <a:defRPr>
                <a:solidFill>
                  <a:srgbClr val="6E3F2A"/>
                </a:solidFill>
              </a:defRPr>
            </a:lvl2pPr>
            <a:lvl3pPr>
              <a:defRPr>
                <a:solidFill>
                  <a:srgbClr val="6E3F2A"/>
                </a:solidFill>
              </a:defRPr>
            </a:lvl3pPr>
            <a:lvl4pPr>
              <a:defRPr>
                <a:solidFill>
                  <a:srgbClr val="6E3F2A"/>
                </a:solidFill>
              </a:defRPr>
            </a:lvl4pPr>
            <a:lvl5pPr>
              <a:defRPr>
                <a:solidFill>
                  <a:srgbClr val="6E3F2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2057400"/>
            <a:ext cx="4419600" cy="365760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400">
                <a:solidFill>
                  <a:srgbClr val="6E3F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6509312"/>
            <a:ext cx="7315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6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626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68" r:id="rId2"/>
    <p:sldLayoutId id="2147483661" r:id="rId3"/>
    <p:sldLayoutId id="214748366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6E3F2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2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0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219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buClr>
                <a:srgbClr val="77315D"/>
              </a:buClr>
              <a:buFont typeface="Calibri" pitchFamily="34" charset="0"/>
            </a:pPr>
            <a:r>
              <a:rPr lang="en-US" sz="4000" dirty="0" smtClean="0">
                <a:ea typeface="ＭＳ Ｐゴシック" charset="-128"/>
              </a:rPr>
              <a:t>Human Genetics</a:t>
            </a:r>
            <a:br>
              <a:rPr lang="en-US" sz="4000" dirty="0" smtClean="0">
                <a:ea typeface="ＭＳ Ｐゴシック" charset="-128"/>
              </a:rPr>
            </a:br>
            <a:r>
              <a:rPr lang="en-US" sz="3200" dirty="0" smtClean="0">
                <a:ea typeface="ＭＳ Ｐゴシック" charset="-128"/>
              </a:rPr>
              <a:t>Concepts and Applications</a:t>
            </a:r>
            <a:endParaRPr lang="en-US" sz="3200" dirty="0">
              <a:ea typeface="ＭＳ Ｐゴシック" charset="-128"/>
            </a:endParaRPr>
          </a:p>
        </p:txBody>
      </p:sp>
      <p:pic>
        <p:nvPicPr>
          <p:cNvPr id="13" name="Picture 1" descr="Mc Graw Hill Education Logo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5282" y="152400"/>
            <a:ext cx="486318" cy="49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sz="quarter" idx="12"/>
          </p:nvPr>
        </p:nvSpPr>
        <p:spPr>
          <a:xfrm>
            <a:off x="155713" y="1371600"/>
            <a:ext cx="8835887" cy="4572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dirty="0" smtClean="0"/>
              <a:t>Twelfth Edition</a:t>
            </a:r>
            <a:endParaRPr lang="en-US" dirty="0"/>
          </a:p>
        </p:txBody>
      </p:sp>
      <p:pic>
        <p:nvPicPr>
          <p:cNvPr id="9" name="Picture 4" descr="Book cove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828800"/>
            <a:ext cx="3613085" cy="44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055296" y="2286064"/>
            <a:ext cx="4661890" cy="3505135"/>
          </a:xfrm>
        </p:spPr>
        <p:txBody>
          <a:bodyPr>
            <a:normAutofit/>
          </a:bodyPr>
          <a:lstStyle/>
          <a:p>
            <a:pPr>
              <a:buFont typeface="Calibri" pitchFamily="34" charset="0"/>
              <a:buNone/>
              <a:defRPr/>
            </a:pPr>
            <a:r>
              <a:rPr lang="en-US" sz="4000" b="1" dirty="0" smtClean="0"/>
              <a:t>Chapter 1</a:t>
            </a:r>
            <a:endParaRPr lang="en-US" sz="4000" b="1" dirty="0"/>
          </a:p>
          <a:p>
            <a:pPr marL="0" indent="0">
              <a:buFont typeface="Calibri" pitchFamily="34" charset="0"/>
              <a:buNone/>
              <a:defRPr/>
            </a:pPr>
            <a:r>
              <a:rPr lang="en-IN" altLang="en-US" sz="4000" dirty="0"/>
              <a:t>What Is in a Human enome?</a:t>
            </a:r>
            <a:endParaRPr lang="en-US" sz="400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2394" y="6355048"/>
            <a:ext cx="8305800" cy="502951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" dirty="0"/>
              <a:t>© McGraw-Hill Education. All rights reserved. Authorized only for instructor use in the classroom. No reproduction or further distribution permitted </a:t>
            </a:r>
            <a:r>
              <a:rPr lang="en-US" sz="1200" dirty="0" smtClean="0"/>
              <a:t>without </a:t>
            </a:r>
            <a:r>
              <a:rPr lang="en-US" sz="1200" dirty="0"/>
              <a:t>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44132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Deoxyribonucleic Acid (DNA)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077200" cy="45339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2C2974"/>
                </a:solidFill>
              </a:rPr>
              <a:t>Components:</a:t>
            </a:r>
          </a:p>
          <a:p>
            <a:pPr marL="457200" lvl="1" indent="-457200"/>
            <a:r>
              <a:rPr lang="en-US" altLang="en-US" b="1" dirty="0">
                <a:solidFill>
                  <a:srgbClr val="2C2974"/>
                </a:solidFill>
              </a:rPr>
              <a:t>Phosphate</a:t>
            </a:r>
          </a:p>
          <a:p>
            <a:pPr marL="457200" lvl="1" indent="-457200"/>
            <a:r>
              <a:rPr lang="en-US" altLang="en-US" b="1" dirty="0">
                <a:solidFill>
                  <a:srgbClr val="2C2974"/>
                </a:solidFill>
              </a:rPr>
              <a:t>Sugar</a:t>
            </a:r>
            <a:endParaRPr lang="en-US" altLang="en-US" dirty="0">
              <a:solidFill>
                <a:srgbClr val="2C2974"/>
              </a:solidFill>
            </a:endParaRPr>
          </a:p>
          <a:p>
            <a:pPr marL="457200" lvl="1" indent="-457200"/>
            <a:r>
              <a:rPr lang="en-US" altLang="en-US" b="1" dirty="0" smtClean="0">
                <a:solidFill>
                  <a:srgbClr val="2C2974"/>
                </a:solidFill>
              </a:rPr>
              <a:t>Base</a:t>
            </a:r>
            <a:r>
              <a:rPr lang="en-US" altLang="en-US" dirty="0" smtClean="0">
                <a:solidFill>
                  <a:srgbClr val="2C2974"/>
                </a:solidFill>
              </a:rPr>
              <a:t>:	Adenine </a:t>
            </a:r>
            <a:r>
              <a:rPr lang="en-US" altLang="en-US" b="1" dirty="0" smtClean="0">
                <a:solidFill>
                  <a:srgbClr val="2C2974"/>
                </a:solidFill>
              </a:rPr>
              <a:t>(A)	</a:t>
            </a:r>
            <a:r>
              <a:rPr lang="en-US" altLang="en-US" dirty="0" smtClean="0">
                <a:solidFill>
                  <a:srgbClr val="2C2974"/>
                </a:solidFill>
              </a:rPr>
              <a:t>Thymine </a:t>
            </a:r>
            <a:r>
              <a:rPr lang="en-US" altLang="en-US" b="1" dirty="0" smtClean="0">
                <a:solidFill>
                  <a:srgbClr val="2C2974"/>
                </a:solidFill>
              </a:rPr>
              <a:t>(T)</a:t>
            </a:r>
            <a:r>
              <a:rPr lang="en-US" altLang="en-US" dirty="0" smtClean="0">
                <a:solidFill>
                  <a:srgbClr val="2C2974"/>
                </a:solidFill>
              </a:rPr>
              <a:t>  			Cytosine </a:t>
            </a:r>
            <a:r>
              <a:rPr lang="en-US" altLang="en-US" b="1" dirty="0" smtClean="0">
                <a:solidFill>
                  <a:srgbClr val="2C2974"/>
                </a:solidFill>
              </a:rPr>
              <a:t>(C)	</a:t>
            </a:r>
            <a:r>
              <a:rPr lang="en-US" altLang="en-US" dirty="0" smtClean="0">
                <a:solidFill>
                  <a:srgbClr val="2C2974"/>
                </a:solidFill>
              </a:rPr>
              <a:t>Guanine </a:t>
            </a:r>
            <a:r>
              <a:rPr lang="en-US" altLang="en-US" b="1" dirty="0" smtClean="0">
                <a:solidFill>
                  <a:srgbClr val="2C2974"/>
                </a:solidFill>
              </a:rPr>
              <a:t>(G)</a:t>
            </a:r>
            <a:endParaRPr lang="en-US" altLang="en-US" sz="1400" b="1" dirty="0">
              <a:solidFill>
                <a:srgbClr val="2C2974"/>
              </a:solidFill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2C2974"/>
                </a:solidFill>
              </a:rPr>
              <a:t>Each consecutive three DNA bases is a code for a particular amino </a:t>
            </a:r>
            <a:r>
              <a:rPr lang="en-US" altLang="en-US" dirty="0" smtClean="0">
                <a:solidFill>
                  <a:srgbClr val="2C2974"/>
                </a:solidFill>
              </a:rPr>
              <a:t>acid</a:t>
            </a:r>
            <a:endParaRPr lang="en-US" altLang="en-US" dirty="0">
              <a:solidFill>
                <a:srgbClr val="2C29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6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864" y="208047"/>
            <a:ext cx="8835736" cy="858753"/>
          </a:xfrm>
        </p:spPr>
        <p:txBody>
          <a:bodyPr/>
          <a:lstStyle/>
          <a:p>
            <a:r>
              <a:rPr lang="en-US" dirty="0"/>
              <a:t>The DNA Double Helix</a:t>
            </a:r>
          </a:p>
        </p:txBody>
      </p:sp>
      <p:pic>
        <p:nvPicPr>
          <p:cNvPr id="4" name="Picture 1" descr="DNA is an antiparallel double helix molecule, comprised of adenine, cytosine, thymine, guanine, deoxyribose, and a phosphate group. &#10;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59903" y="1066800"/>
            <a:ext cx="215072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495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Ribonucleic Acid (RNA)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dirty="0">
                <a:solidFill>
                  <a:srgbClr val="2C2974"/>
                </a:solidFill>
              </a:rPr>
              <a:t>Produced by transcription process</a:t>
            </a:r>
          </a:p>
          <a:p>
            <a:pPr marL="396875" lvl="1" indent="-396875"/>
            <a:r>
              <a:rPr lang="en-IN" altLang="en-US" dirty="0">
                <a:solidFill>
                  <a:srgbClr val="2C2974"/>
                </a:solidFill>
              </a:rPr>
              <a:t>Copies the sequence of part of one strand of a DNA molecule into a related molecule </a:t>
            </a:r>
            <a:endParaRPr lang="en-US" altLang="en-US" dirty="0">
              <a:solidFill>
                <a:srgbClr val="2C2974"/>
              </a:solidFill>
            </a:endParaRPr>
          </a:p>
          <a:p>
            <a:pPr marL="0" indent="0">
              <a:buNone/>
            </a:pPr>
            <a:r>
              <a:rPr lang="en-IN" altLang="en-US" dirty="0">
                <a:solidFill>
                  <a:srgbClr val="2C2974"/>
                </a:solidFill>
              </a:rPr>
              <a:t>Three RNA bases in a row attract another RNA that functions as a connector, bringing in a particular amino acid</a:t>
            </a:r>
          </a:p>
          <a:p>
            <a:pPr marL="396875" lvl="1" indent="-396875"/>
            <a:r>
              <a:rPr lang="pt-BR" altLang="en-US" dirty="0">
                <a:solidFill>
                  <a:srgbClr val="2C2974"/>
                </a:solidFill>
              </a:rPr>
              <a:t>Amino acids align to form a </a:t>
            </a:r>
            <a:r>
              <a:rPr lang="pt-BR" altLang="en-US" dirty="0" smtClean="0">
                <a:solidFill>
                  <a:srgbClr val="2C2974"/>
                </a:solidFill>
              </a:rPr>
              <a:t>protein</a:t>
            </a:r>
            <a:endParaRPr lang="en-US" altLang="en-US" dirty="0">
              <a:solidFill>
                <a:srgbClr val="2C29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38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Gene to Protein to Person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305800" cy="46863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2C2974"/>
                </a:solidFill>
              </a:rPr>
              <a:t>DNA is transcribed into messenger RNA.</a:t>
            </a:r>
          </a:p>
          <a:p>
            <a:pPr marL="0" indent="0">
              <a:buNone/>
            </a:pPr>
            <a:r>
              <a:rPr lang="en-US" dirty="0">
                <a:solidFill>
                  <a:srgbClr val="2C2974"/>
                </a:solidFill>
              </a:rPr>
              <a:t>Messenger RNA is translated when three of its RNA bases attract another type of RNA that functions as a connector, bringing in a particular amino </a:t>
            </a:r>
            <a:r>
              <a:rPr lang="en-US" dirty="0" smtClean="0">
                <a:solidFill>
                  <a:srgbClr val="2C2974"/>
                </a:solidFill>
              </a:rPr>
              <a:t>acid.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2C2974"/>
                </a:solidFill>
              </a:rPr>
              <a:t>The </a:t>
            </a:r>
            <a:r>
              <a:rPr lang="en-US" dirty="0">
                <a:solidFill>
                  <a:srgbClr val="2C2974"/>
                </a:solidFill>
              </a:rPr>
              <a:t>amino acids align and link like snap beads, forming a protein</a:t>
            </a:r>
            <a:r>
              <a:rPr lang="en-US" dirty="0" smtClean="0">
                <a:solidFill>
                  <a:srgbClr val="2C2974"/>
                </a:solidFill>
              </a:rPr>
              <a:t>.</a:t>
            </a:r>
            <a:endParaRPr lang="en-US" dirty="0">
              <a:solidFill>
                <a:srgbClr val="2C29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05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Language of </a:t>
            </a:r>
            <a:r>
              <a:rPr lang="en-US" dirty="0" smtClean="0"/>
              <a:t>Life: DNA </a:t>
            </a:r>
            <a:r>
              <a:rPr lang="en-US" dirty="0"/>
              <a:t>to RNA to </a:t>
            </a:r>
            <a:r>
              <a:rPr lang="en-US" dirty="0" smtClean="0"/>
              <a:t>Protein (1 of 3)</a:t>
            </a:r>
            <a:endParaRPr lang="en-US" dirty="0"/>
          </a:p>
        </p:txBody>
      </p:sp>
      <p:pic>
        <p:nvPicPr>
          <p:cNvPr id="5" name="Picture 4" descr="A chromosome contains genes; some code for proteins. A gene is transcribed into mRNA and mRNA is translated into amino acids that comprise a protein.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32736"/>
            <a:ext cx="3102607" cy="4297325"/>
          </a:xfrm>
          <a:prstGeom prst="rect">
            <a:avLst/>
          </a:prstGeom>
        </p:spPr>
      </p:pic>
      <p:pic>
        <p:nvPicPr>
          <p:cNvPr id="2" name="Picture 1" descr="Cystic fibrosis affects sinuses, airways, the liver, pancreas, intestines, reproductive tract, and skin.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432736"/>
            <a:ext cx="3114798" cy="429732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5867400"/>
            <a:ext cx="82296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Source: Data from “Reverse genetics and cystic fibrosis” by M. C. </a:t>
            </a:r>
            <a:r>
              <a:rPr lang="en-US" sz="1400" dirty="0" err="1" smtClean="0"/>
              <a:t>lannuzi</a:t>
            </a:r>
            <a:r>
              <a:rPr lang="en-US" sz="1400" dirty="0" smtClean="0"/>
              <a:t> and F. S. Collins. </a:t>
            </a:r>
            <a:r>
              <a:rPr lang="en-US" sz="1400" i="1" dirty="0" smtClean="0"/>
              <a:t>American Journal of Respiratory Cellular and Molecular Biology</a:t>
            </a:r>
            <a:r>
              <a:rPr lang="en-US" sz="1400" dirty="0" smtClean="0"/>
              <a:t> 2:309-316 [1990]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7397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Language of </a:t>
            </a:r>
            <a:r>
              <a:rPr lang="en-US" dirty="0" smtClean="0"/>
              <a:t>Life: DNA </a:t>
            </a:r>
            <a:r>
              <a:rPr lang="en-US" dirty="0"/>
              <a:t>to RNA to </a:t>
            </a:r>
            <a:r>
              <a:rPr lang="en-US" dirty="0" smtClean="0"/>
              <a:t>Protein (2 of 3)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2C2974"/>
                </a:solidFill>
              </a:rPr>
              <a:t>Organs affected in cystic fibrosis</a:t>
            </a:r>
          </a:p>
          <a:p>
            <a:r>
              <a:rPr lang="en-US" sz="2400" b="1" dirty="0" smtClean="0">
                <a:solidFill>
                  <a:srgbClr val="2C2974"/>
                </a:solidFill>
              </a:rPr>
              <a:t>Sinuses</a:t>
            </a:r>
          </a:p>
          <a:p>
            <a:pPr lvl="1"/>
            <a:r>
              <a:rPr lang="en-US" sz="2200" dirty="0" smtClean="0">
                <a:solidFill>
                  <a:srgbClr val="2C2974"/>
                </a:solidFill>
              </a:rPr>
              <a:t>Inflammation, infection, and polyps.</a:t>
            </a:r>
          </a:p>
          <a:p>
            <a:r>
              <a:rPr lang="en-US" sz="2400" b="1" dirty="0" smtClean="0">
                <a:solidFill>
                  <a:srgbClr val="2C2974"/>
                </a:solidFill>
              </a:rPr>
              <a:t>Airways</a:t>
            </a:r>
          </a:p>
          <a:p>
            <a:pPr lvl="1"/>
            <a:r>
              <a:rPr lang="en-US" sz="2200" dirty="0" smtClean="0">
                <a:solidFill>
                  <a:srgbClr val="2C2974"/>
                </a:solidFill>
              </a:rPr>
              <a:t>Mucus-clogged bronchi and bronchioles. Respiratory infections.</a:t>
            </a:r>
          </a:p>
          <a:p>
            <a:r>
              <a:rPr lang="en-US" sz="2400" b="1" dirty="0" smtClean="0">
                <a:solidFill>
                  <a:srgbClr val="2C2974"/>
                </a:solidFill>
              </a:rPr>
              <a:t>Liver</a:t>
            </a:r>
          </a:p>
          <a:p>
            <a:pPr lvl="1"/>
            <a:r>
              <a:rPr lang="en-US" sz="2200" dirty="0" smtClean="0">
                <a:solidFill>
                  <a:srgbClr val="2C2974"/>
                </a:solidFill>
              </a:rPr>
              <a:t>Blocked small bile ducts impair digestion.</a:t>
            </a:r>
          </a:p>
          <a:p>
            <a:r>
              <a:rPr lang="en-US" sz="2400" b="1" dirty="0" smtClean="0">
                <a:solidFill>
                  <a:srgbClr val="2C2974"/>
                </a:solidFill>
              </a:rPr>
              <a:t>Pancreas</a:t>
            </a:r>
          </a:p>
          <a:p>
            <a:pPr lvl="1"/>
            <a:r>
              <a:rPr lang="en-US" sz="2200" dirty="0" smtClean="0">
                <a:solidFill>
                  <a:srgbClr val="2C2974"/>
                </a:solidFill>
              </a:rPr>
              <a:t>Blocked ducts prevent release of digestive enzymes, impairing digestion. Diabetes is possible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85419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Language of </a:t>
            </a:r>
            <a:r>
              <a:rPr lang="en-US" dirty="0" smtClean="0"/>
              <a:t>Life: DNA </a:t>
            </a:r>
            <a:r>
              <a:rPr lang="en-US" dirty="0"/>
              <a:t>to RNA to </a:t>
            </a:r>
            <a:r>
              <a:rPr lang="en-US" dirty="0" smtClean="0"/>
              <a:t>Protein (3 of 3)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305800" cy="4686300"/>
          </a:xfrm>
        </p:spPr>
        <p:txBody>
          <a:bodyPr/>
          <a:lstStyle/>
          <a:p>
            <a:r>
              <a:rPr lang="en-US" sz="2400" b="1" dirty="0">
                <a:solidFill>
                  <a:srgbClr val="2C2974"/>
                </a:solidFill>
              </a:rPr>
              <a:t>Intestines</a:t>
            </a:r>
          </a:p>
          <a:p>
            <a:pPr lvl="1"/>
            <a:r>
              <a:rPr lang="en-US" sz="2200" dirty="0">
                <a:solidFill>
                  <a:srgbClr val="2C2974"/>
                </a:solidFill>
              </a:rPr>
              <a:t>Hard stools may block intestines.</a:t>
            </a:r>
          </a:p>
          <a:p>
            <a:r>
              <a:rPr lang="en-US" sz="2400" b="1" dirty="0">
                <a:solidFill>
                  <a:srgbClr val="2C2974"/>
                </a:solidFill>
              </a:rPr>
              <a:t>Reproductive tract</a:t>
            </a:r>
          </a:p>
          <a:p>
            <a:pPr lvl="1"/>
            <a:r>
              <a:rPr lang="en-US" sz="2200" dirty="0">
                <a:solidFill>
                  <a:srgbClr val="2C2974"/>
                </a:solidFill>
              </a:rPr>
              <a:t>Absence of ductus deferens.</a:t>
            </a:r>
          </a:p>
          <a:p>
            <a:r>
              <a:rPr lang="en-US" sz="2400" b="1" dirty="0">
                <a:solidFill>
                  <a:srgbClr val="2C2974"/>
                </a:solidFill>
              </a:rPr>
              <a:t>Skin</a:t>
            </a:r>
          </a:p>
          <a:p>
            <a:pPr lvl="1"/>
            <a:r>
              <a:rPr lang="en-US" sz="2200" dirty="0">
                <a:solidFill>
                  <a:srgbClr val="2C2974"/>
                </a:solidFill>
              </a:rPr>
              <a:t>Salty sweat. </a:t>
            </a:r>
          </a:p>
        </p:txBody>
      </p:sp>
    </p:spTree>
    <p:extLst>
      <p:ext uri="{BB962C8B-B14F-4D97-AF65-F5344CB8AC3E}">
        <p14:creationId xmlns:p14="http://schemas.microsoft.com/office/powerpoint/2010/main" val="910763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Human Genome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229600" cy="50673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dirty="0">
                <a:solidFill>
                  <a:srgbClr val="2C2974"/>
                </a:solidFill>
              </a:rPr>
              <a:t>Only 1.5% of our DNA encodes protein</a:t>
            </a:r>
          </a:p>
          <a:p>
            <a:pPr marL="457200" lvl="1" indent="-457200">
              <a:spcBef>
                <a:spcPts val="600"/>
              </a:spcBef>
            </a:pPr>
            <a:r>
              <a:rPr lang="en-US" altLang="en-US" dirty="0">
                <a:solidFill>
                  <a:srgbClr val="2C2974"/>
                </a:solidFill>
              </a:rPr>
              <a:t>About 20,325 protein-encoding genes, DNA sequences comprise the </a:t>
            </a:r>
            <a:r>
              <a:rPr lang="en-US" altLang="en-US" b="1" dirty="0">
                <a:solidFill>
                  <a:srgbClr val="2C2974"/>
                </a:solidFill>
              </a:rPr>
              <a:t>exome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>
                <a:solidFill>
                  <a:srgbClr val="2C2974"/>
                </a:solidFill>
              </a:rPr>
              <a:t>Genes known to cause disorders or traits are cataloged in a database</a:t>
            </a:r>
          </a:p>
          <a:p>
            <a:pPr marL="457200" lvl="1" indent="-457200">
              <a:spcBef>
                <a:spcPts val="600"/>
              </a:spcBef>
            </a:pPr>
            <a:r>
              <a:rPr lang="en-US" altLang="en-US" dirty="0">
                <a:solidFill>
                  <a:srgbClr val="2C2974"/>
                </a:solidFill>
              </a:rPr>
              <a:t>Online Mendelian Inheritance in Man (OMIM)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>
                <a:solidFill>
                  <a:srgbClr val="2C2974"/>
                </a:solidFill>
              </a:rPr>
              <a:t>Annotation—Ongoing </a:t>
            </a:r>
            <a:r>
              <a:rPr lang="en-IN" altLang="en-US" dirty="0">
                <a:solidFill>
                  <a:srgbClr val="2C2974"/>
                </a:solidFill>
              </a:rPr>
              <a:t>effort to understand what individual genes </a:t>
            </a:r>
            <a:r>
              <a:rPr lang="en-IN" altLang="en-US" dirty="0" smtClean="0">
                <a:solidFill>
                  <a:srgbClr val="2C2974"/>
                </a:solidFill>
              </a:rPr>
              <a:t>do</a:t>
            </a:r>
            <a:endParaRPr lang="en-US" altLang="en-US" dirty="0">
              <a:solidFill>
                <a:srgbClr val="2C29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35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229600" cy="50673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dirty="0">
                <a:solidFill>
                  <a:srgbClr val="2C2974"/>
                </a:solidFill>
              </a:rPr>
              <a:t>Composed of DNA and protein</a:t>
            </a:r>
            <a:endParaRPr lang="en-US" altLang="en-US" sz="1600" dirty="0">
              <a:solidFill>
                <a:srgbClr val="2C2974"/>
              </a:solidFill>
            </a:endParaRPr>
          </a:p>
          <a:p>
            <a:pPr marL="0" indent="0">
              <a:buNone/>
              <a:defRPr/>
            </a:pPr>
            <a:r>
              <a:rPr lang="en-US" altLang="en-US" dirty="0">
                <a:solidFill>
                  <a:srgbClr val="2C2974"/>
                </a:solidFill>
              </a:rPr>
              <a:t>A human somatic cells have 23 pairs of chromosomes</a:t>
            </a:r>
          </a:p>
          <a:p>
            <a:pPr marL="457200" lvl="1" indent="-457200">
              <a:defRPr/>
            </a:pPr>
            <a:r>
              <a:rPr lang="en-IN" altLang="en-US" dirty="0">
                <a:solidFill>
                  <a:srgbClr val="2C2974"/>
                </a:solidFill>
              </a:rPr>
              <a:t>22 pairs of autosomes</a:t>
            </a:r>
          </a:p>
          <a:p>
            <a:pPr marL="457200" lvl="1" indent="-457200">
              <a:defRPr/>
            </a:pPr>
            <a:r>
              <a:rPr lang="en-IN" altLang="en-US" dirty="0">
                <a:solidFill>
                  <a:srgbClr val="2C2974"/>
                </a:solidFill>
              </a:rPr>
              <a:t>A pair of sex chromosomes</a:t>
            </a:r>
          </a:p>
          <a:p>
            <a:pPr marL="914400" lvl="2" indent="-457200">
              <a:buFont typeface="Arial" pitchFamily="34" charset="0"/>
              <a:buChar char="•"/>
              <a:defRPr/>
            </a:pPr>
            <a:r>
              <a:rPr lang="en-IN" altLang="en-US" dirty="0">
                <a:solidFill>
                  <a:srgbClr val="2C2974"/>
                </a:solidFill>
              </a:rPr>
              <a:t>Females have two X chromosomes</a:t>
            </a:r>
          </a:p>
          <a:p>
            <a:pPr marL="914400" lvl="2" indent="-457200">
              <a:buFont typeface="Arial" pitchFamily="34" charset="0"/>
              <a:buChar char="•"/>
              <a:defRPr/>
            </a:pPr>
            <a:r>
              <a:rPr lang="en-IN" altLang="en-US" dirty="0" smtClean="0">
                <a:solidFill>
                  <a:srgbClr val="2C2974"/>
                </a:solidFill>
              </a:rPr>
              <a:t>Males </a:t>
            </a:r>
            <a:r>
              <a:rPr lang="en-IN" altLang="en-US" dirty="0">
                <a:solidFill>
                  <a:srgbClr val="2C2974"/>
                </a:solidFill>
              </a:rPr>
              <a:t>have one X and a </a:t>
            </a:r>
            <a:r>
              <a:rPr lang="en-IN" altLang="en-US" dirty="0" smtClean="0">
                <a:solidFill>
                  <a:srgbClr val="2C2974"/>
                </a:solidFill>
              </a:rPr>
              <a:t>Y</a:t>
            </a:r>
            <a:endParaRPr lang="en-IN" altLang="en-US" dirty="0">
              <a:solidFill>
                <a:srgbClr val="2C29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5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914900"/>
          </a:xfrm>
        </p:spPr>
        <p:txBody>
          <a:bodyPr/>
          <a:lstStyle/>
          <a:p>
            <a:pPr marL="0" indent="0">
              <a:buNone/>
            </a:pPr>
            <a:r>
              <a:rPr lang="en-US" kern="0" dirty="0">
                <a:solidFill>
                  <a:srgbClr val="2C2974"/>
                </a:solidFill>
                <a:cs typeface="Times New Roman" panose="02020603050405020304" pitchFamily="18" charset="0"/>
              </a:rPr>
              <a:t>A mutation can alter a protein, causing symptoms. </a:t>
            </a:r>
          </a:p>
          <a:p>
            <a:pPr marL="0" indent="0">
              <a:buNone/>
            </a:pPr>
            <a:r>
              <a:rPr lang="en-US" kern="0" dirty="0">
                <a:solidFill>
                  <a:srgbClr val="2C2974"/>
                </a:solidFill>
                <a:cs typeface="Times New Roman" panose="02020603050405020304" pitchFamily="18" charset="0"/>
              </a:rPr>
              <a:t>The condition Cystic Fibrosis is caused by a mutation in the </a:t>
            </a:r>
            <a:r>
              <a:rPr lang="en-US" i="1" kern="0" dirty="0">
                <a:solidFill>
                  <a:srgbClr val="2C2974"/>
                </a:solidFill>
                <a:cs typeface="Times New Roman" panose="02020603050405020304" pitchFamily="18" charset="0"/>
              </a:rPr>
              <a:t>CFTR</a:t>
            </a:r>
            <a:r>
              <a:rPr lang="en-US" kern="0" dirty="0">
                <a:solidFill>
                  <a:srgbClr val="2C2974"/>
                </a:solidFill>
                <a:cs typeface="Times New Roman" panose="02020603050405020304" pitchFamily="18" charset="0"/>
              </a:rPr>
              <a:t> gene.</a:t>
            </a:r>
          </a:p>
          <a:p>
            <a:pPr marL="0" indent="0">
              <a:buNone/>
            </a:pPr>
            <a:r>
              <a:rPr lang="en-US" kern="0" dirty="0">
                <a:solidFill>
                  <a:srgbClr val="2C2974"/>
                </a:solidFill>
                <a:cs typeface="Times New Roman" panose="02020603050405020304" pitchFamily="18" charset="0"/>
              </a:rPr>
              <a:t>The mutation causes the replacement of the amino acid glycine with aspartic acid at a specific site.</a:t>
            </a:r>
          </a:p>
          <a:p>
            <a:pPr marL="0" indent="0">
              <a:buNone/>
            </a:pPr>
            <a:r>
              <a:rPr lang="en-US" kern="0" dirty="0">
                <a:solidFill>
                  <a:srgbClr val="2C2974"/>
                </a:solidFill>
                <a:cs typeface="Times New Roman" panose="02020603050405020304" pitchFamily="18" charset="0"/>
              </a:rPr>
              <a:t>This alters the CFTR protein, leading to Cystic Fibrosis</a:t>
            </a:r>
            <a:r>
              <a:rPr lang="en-US" kern="0" dirty="0" smtClean="0">
                <a:solidFill>
                  <a:srgbClr val="2C2974"/>
                </a:solidFill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2C29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3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03909"/>
            <a:ext cx="8835736" cy="1115291"/>
          </a:xfrm>
        </p:spPr>
        <p:txBody>
          <a:bodyPr/>
          <a:lstStyle/>
          <a:p>
            <a:r>
              <a:rPr lang="en-IN" altLang="en-US" dirty="0"/>
              <a:t>Learning </a:t>
            </a:r>
            <a:r>
              <a:rPr lang="en-IN" altLang="en-US" dirty="0" smtClean="0"/>
              <a:t>Outcomes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1000" y="1219200"/>
            <a:ext cx="8305800" cy="5181600"/>
          </a:xfrm>
        </p:spPr>
        <p:txBody>
          <a:bodyPr/>
          <a:lstStyle/>
          <a:p>
            <a:pPr marL="574675" indent="-574675">
              <a:buFont typeface="+mj-lt"/>
              <a:buAutoNum type="arabicPeriod"/>
            </a:pPr>
            <a:r>
              <a:rPr lang="en-IN" altLang="en-US" sz="2400" dirty="0">
                <a:solidFill>
                  <a:srgbClr val="2C2974"/>
                </a:solidFill>
              </a:rPr>
              <a:t>Explain what genetics is, and what it is not.</a:t>
            </a:r>
          </a:p>
          <a:p>
            <a:pPr marL="574675" indent="-574675">
              <a:buFont typeface="+mj-lt"/>
              <a:buAutoNum type="arabicPeriod"/>
            </a:pPr>
            <a:r>
              <a:rPr lang="en-IN" altLang="en-US" sz="2400" dirty="0">
                <a:solidFill>
                  <a:srgbClr val="2C2974"/>
                </a:solidFill>
              </a:rPr>
              <a:t>Distinguish between gene and genome.</a:t>
            </a:r>
          </a:p>
          <a:p>
            <a:pPr marL="574675" indent="-574675">
              <a:buFont typeface="+mj-lt"/>
              <a:buAutoNum type="arabicPeriod"/>
            </a:pPr>
            <a:r>
              <a:rPr lang="en-IN" altLang="en-US" sz="2400" dirty="0">
                <a:solidFill>
                  <a:srgbClr val="2C2974"/>
                </a:solidFill>
              </a:rPr>
              <a:t>Define </a:t>
            </a:r>
            <a:r>
              <a:rPr lang="en-IN" altLang="en-US" sz="2400" i="1" dirty="0">
                <a:solidFill>
                  <a:srgbClr val="2C2974"/>
                </a:solidFill>
              </a:rPr>
              <a:t>bioethics</a:t>
            </a:r>
            <a:r>
              <a:rPr lang="en-IN" altLang="en-US" sz="2400" dirty="0">
                <a:solidFill>
                  <a:srgbClr val="2C2974"/>
                </a:solidFill>
              </a:rPr>
              <a:t>.</a:t>
            </a:r>
          </a:p>
          <a:p>
            <a:pPr marL="574675" indent="-574675">
              <a:buFont typeface="+mj-lt"/>
              <a:buAutoNum type="arabicPeriod"/>
            </a:pPr>
            <a:r>
              <a:rPr lang="en-IN" altLang="en-US" sz="2400" dirty="0">
                <a:solidFill>
                  <a:srgbClr val="2C2974"/>
                </a:solidFill>
              </a:rPr>
              <a:t>List the levels of genetics.</a:t>
            </a:r>
          </a:p>
          <a:p>
            <a:pPr marL="574675" indent="-574675">
              <a:buFont typeface="+mj-lt"/>
              <a:buAutoNum type="arabicPeriod"/>
            </a:pPr>
            <a:r>
              <a:rPr lang="en-IN" altLang="en-US" sz="2400" dirty="0">
                <a:solidFill>
                  <a:srgbClr val="2C2974"/>
                </a:solidFill>
              </a:rPr>
              <a:t>Explain how DNA is maintained and how it provides the information to construct a protein.</a:t>
            </a:r>
          </a:p>
          <a:p>
            <a:pPr marL="574675" indent="-574675">
              <a:buFont typeface="+mj-lt"/>
              <a:buAutoNum type="arabicPeriod" startAt="6"/>
            </a:pPr>
            <a:r>
              <a:rPr lang="en-IN" altLang="en-US" sz="2400" dirty="0">
                <a:solidFill>
                  <a:srgbClr val="2C2974"/>
                </a:solidFill>
              </a:rPr>
              <a:t>Explain how a mutation can cause a disease.</a:t>
            </a:r>
          </a:p>
          <a:p>
            <a:pPr marL="574675" indent="-574675">
              <a:buFont typeface="+mj-lt"/>
              <a:buAutoNum type="arabicPeriod" startAt="6"/>
            </a:pPr>
            <a:r>
              <a:rPr lang="en-IN" altLang="en-US" sz="2400" dirty="0">
                <a:solidFill>
                  <a:srgbClr val="2C2974"/>
                </a:solidFill>
              </a:rPr>
              <a:t>Define </a:t>
            </a:r>
            <a:r>
              <a:rPr lang="en-IN" altLang="en-US" sz="2400" i="1" dirty="0" err="1">
                <a:solidFill>
                  <a:srgbClr val="2C2974"/>
                </a:solidFill>
              </a:rPr>
              <a:t>exome</a:t>
            </a:r>
            <a:r>
              <a:rPr lang="en-IN" altLang="en-US" sz="2400" dirty="0" smtClean="0">
                <a:solidFill>
                  <a:srgbClr val="2C2974"/>
                </a:solidFill>
              </a:rPr>
              <a:t>.</a:t>
            </a:r>
          </a:p>
          <a:p>
            <a:pPr marL="574675" indent="-574675">
              <a:buFont typeface="+mj-lt"/>
              <a:buAutoNum type="arabicPeriod" startAt="8"/>
            </a:pPr>
            <a:r>
              <a:rPr lang="en-IN" altLang="en-US" sz="2400" dirty="0">
                <a:solidFill>
                  <a:srgbClr val="2C2974"/>
                </a:solidFill>
              </a:rPr>
              <a:t>Distinguish between Mendelian and </a:t>
            </a:r>
            <a:r>
              <a:rPr lang="en-IN" altLang="en-US" sz="2400" dirty="0" smtClean="0">
                <a:solidFill>
                  <a:srgbClr val="2C2974"/>
                </a:solidFill>
              </a:rPr>
              <a:t>multifactorial traits.</a:t>
            </a:r>
          </a:p>
          <a:p>
            <a:pPr marL="574675" indent="-574675">
              <a:buFont typeface="+mj-lt"/>
              <a:buAutoNum type="arabicPeriod" startAt="8"/>
            </a:pPr>
            <a:r>
              <a:rPr lang="en-IN" altLang="en-US" sz="2400" dirty="0" smtClean="0">
                <a:solidFill>
                  <a:srgbClr val="2C2974"/>
                </a:solidFill>
              </a:rPr>
              <a:t>Explain </a:t>
            </a:r>
            <a:r>
              <a:rPr lang="en-IN" altLang="en-US" sz="2400" dirty="0">
                <a:solidFill>
                  <a:srgbClr val="2C2974"/>
                </a:solidFill>
              </a:rPr>
              <a:t>how genetics underlies </a:t>
            </a:r>
            <a:r>
              <a:rPr lang="en-IN" altLang="en-US" sz="2400" dirty="0" smtClean="0">
                <a:solidFill>
                  <a:srgbClr val="2C2974"/>
                </a:solidFill>
              </a:rPr>
              <a:t>evolution.</a:t>
            </a:r>
          </a:p>
          <a:p>
            <a:pPr marL="574675" indent="-574675">
              <a:buFont typeface="+mj-lt"/>
              <a:buAutoNum type="arabicPeriod" startAt="8"/>
            </a:pPr>
            <a:r>
              <a:rPr lang="en-IN" altLang="en-US" sz="2400" dirty="0" smtClean="0">
                <a:solidFill>
                  <a:srgbClr val="2C2974"/>
                </a:solidFill>
              </a:rPr>
              <a:t>List </a:t>
            </a:r>
            <a:r>
              <a:rPr lang="en-IN" altLang="en-US" sz="2400" dirty="0">
                <a:solidFill>
                  <a:srgbClr val="2C2974"/>
                </a:solidFill>
              </a:rPr>
              <a:t>some practical uses of DNA information</a:t>
            </a:r>
            <a:r>
              <a:rPr lang="en-IN" altLang="en-US" sz="2400" dirty="0" smtClean="0"/>
              <a:t>.</a:t>
            </a:r>
            <a:endParaRPr lang="en-I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3149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Mutation of Cystic Fibrosis</a:t>
            </a:r>
          </a:p>
        </p:txBody>
      </p:sp>
      <p:pic>
        <p:nvPicPr>
          <p:cNvPr id="4" name="Picture 3" descr="A mutation in a protein coding gene can alter the structure of the protein; exemplified by a mutation in the CFTR gene, causing cystic fibrosis. &#10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0485" y="1128675"/>
            <a:ext cx="6363030" cy="534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76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305800" cy="5143500"/>
          </a:xfrm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en-IN" altLang="en-US" dirty="0">
                <a:solidFill>
                  <a:srgbClr val="2C2974"/>
                </a:solidFill>
              </a:rPr>
              <a:t>Mendelian traits are caused by a single gene.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IN" altLang="en-US" b="1" dirty="0">
                <a:solidFill>
                  <a:srgbClr val="2C2974"/>
                </a:solidFill>
              </a:rPr>
              <a:t>Multifactorial traits </a:t>
            </a:r>
            <a:r>
              <a:rPr lang="en-IN" altLang="en-US" dirty="0">
                <a:solidFill>
                  <a:srgbClr val="2C2974"/>
                </a:solidFill>
              </a:rPr>
              <a:t>are determined by one or more </a:t>
            </a:r>
            <a:r>
              <a:rPr lang="en-IN" altLang="en-US" dirty="0" smtClean="0">
                <a:solidFill>
                  <a:srgbClr val="2C2974"/>
                </a:solidFill>
              </a:rPr>
              <a:t>genes </a:t>
            </a:r>
            <a:r>
              <a:rPr lang="en-IN" altLang="en-US" dirty="0">
                <a:solidFill>
                  <a:srgbClr val="2C2974"/>
                </a:solidFill>
              </a:rPr>
              <a:t>and </a:t>
            </a:r>
            <a:r>
              <a:rPr lang="en-IN" altLang="en-US" dirty="0" smtClean="0">
                <a:solidFill>
                  <a:srgbClr val="2C2974"/>
                </a:solidFill>
              </a:rPr>
              <a:t>environmental </a:t>
            </a:r>
            <a:r>
              <a:rPr lang="en-IN" altLang="en-US" dirty="0">
                <a:solidFill>
                  <a:srgbClr val="2C2974"/>
                </a:solidFill>
              </a:rPr>
              <a:t>factors</a:t>
            </a:r>
            <a:r>
              <a:rPr lang="en-IN" altLang="en-US" dirty="0" smtClean="0">
                <a:solidFill>
                  <a:srgbClr val="2C2974"/>
                </a:solidFill>
              </a:rPr>
              <a:t>.</a:t>
            </a:r>
            <a:endParaRPr lang="en-IN" altLang="en-US" dirty="0">
              <a:solidFill>
                <a:srgbClr val="2C29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79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dirty="0" smtClean="0">
                <a:cs typeface="Times New Roman" panose="02020603050405020304" pitchFamily="18" charset="0"/>
              </a:rPr>
              <a:t>Mendelian </a:t>
            </a:r>
            <a:r>
              <a:rPr lang="en-US" kern="0" dirty="0">
                <a:cs typeface="Times New Roman" panose="02020603050405020304" pitchFamily="18" charset="0"/>
              </a:rPr>
              <a:t>Versus Multifactorial </a:t>
            </a:r>
            <a:r>
              <a:rPr lang="en-US" kern="0" dirty="0" smtClean="0">
                <a:cs typeface="Times New Roman" panose="02020603050405020304" pitchFamily="18" charset="0"/>
              </a:rPr>
              <a:t>Traits</a:t>
            </a:r>
            <a:endParaRPr lang="en-US" dirty="0"/>
          </a:p>
        </p:txBody>
      </p:sp>
      <p:pic>
        <p:nvPicPr>
          <p:cNvPr id="3" name="Picture 2" descr="Polydactyly, a condition where the person has extra toes or fingers, is a Mendelian single gene trait. 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65" y="1598468"/>
            <a:ext cx="4231585" cy="260443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0672" y="4395621"/>
            <a:ext cx="3839169" cy="381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1400" dirty="0" smtClean="0"/>
              <a:t>a: © Lester V. Bergman/Getty Images</a:t>
            </a:r>
            <a:endParaRPr lang="en-US" sz="1400" dirty="0"/>
          </a:p>
        </p:txBody>
      </p:sp>
      <p:pic>
        <p:nvPicPr>
          <p:cNvPr id="5" name="Picture 4" descr="Hair color is multifactorial, controlled by at least three genes plus environmental influences, such as the bleaching effects of sun exposure.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954" y="1606460"/>
            <a:ext cx="4241659" cy="2614514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5310570" y="4428683"/>
            <a:ext cx="2884426" cy="314876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b: © Steve Mason/Getty RF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8273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Cells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8387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2C2974"/>
                </a:solidFill>
              </a:rPr>
              <a:t>A human body contains approximately           37 trillion cells.</a:t>
            </a:r>
          </a:p>
          <a:p>
            <a:pPr marL="457200" lvl="1" indent="-457200"/>
            <a:r>
              <a:rPr lang="en-US" altLang="en-US" dirty="0">
                <a:solidFill>
                  <a:srgbClr val="2C2974"/>
                </a:solidFill>
              </a:rPr>
              <a:t>All cells except RBCs contain the entire genome.</a:t>
            </a:r>
          </a:p>
          <a:p>
            <a:pPr marL="0" indent="0">
              <a:buNone/>
            </a:pPr>
            <a:r>
              <a:rPr lang="en-IN" altLang="en-US" dirty="0">
                <a:solidFill>
                  <a:srgbClr val="2C2974"/>
                </a:solidFill>
              </a:rPr>
              <a:t>Use of different subsets of genes to manufacture proteins drives </a:t>
            </a:r>
            <a:r>
              <a:rPr lang="en-IN" altLang="en-US" b="1" dirty="0">
                <a:solidFill>
                  <a:srgbClr val="2C2974"/>
                </a:solidFill>
              </a:rPr>
              <a:t>differentiation</a:t>
            </a:r>
            <a:r>
              <a:rPr lang="en-IN" altLang="en-US" dirty="0">
                <a:solidFill>
                  <a:srgbClr val="2C2974"/>
                </a:solidFill>
              </a:rPr>
              <a:t> of distinctive cell types.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2C2974"/>
                </a:solidFill>
              </a:rPr>
              <a:t>Stem cells </a:t>
            </a:r>
            <a:r>
              <a:rPr lang="en-US" altLang="en-US" dirty="0">
                <a:solidFill>
                  <a:srgbClr val="2C2974"/>
                </a:solidFill>
              </a:rPr>
              <a:t>are less specialized and </a:t>
            </a:r>
            <a:r>
              <a:rPr lang="en-IN" altLang="en-US" dirty="0">
                <a:solidFill>
                  <a:srgbClr val="2C2974"/>
                </a:solidFill>
              </a:rPr>
              <a:t>provide a reserve supply of cells</a:t>
            </a:r>
            <a:r>
              <a:rPr lang="en-IN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1221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Individual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1000" y="1371600"/>
            <a:ext cx="8382000" cy="5029200"/>
          </a:xfrm>
        </p:spPr>
        <p:txBody>
          <a:bodyPr/>
          <a:lstStyle/>
          <a:p>
            <a:pPr marL="0" indent="0">
              <a:buSzPct val="100000"/>
              <a:buNone/>
              <a:defRPr/>
            </a:pPr>
            <a:r>
              <a:rPr lang="en-US" b="1" kern="0" dirty="0">
                <a:solidFill>
                  <a:srgbClr val="2C2974"/>
                </a:solidFill>
                <a:cs typeface="Times New Roman" panose="02020603050405020304" pitchFamily="18" charset="0"/>
              </a:rPr>
              <a:t>Genotype</a:t>
            </a:r>
            <a:r>
              <a:rPr lang="en-US" kern="0" dirty="0">
                <a:solidFill>
                  <a:srgbClr val="2C2974"/>
                </a:solidFill>
                <a:cs typeface="Times New Roman" panose="02020603050405020304" pitchFamily="18" charset="0"/>
              </a:rPr>
              <a:t> refers to the alleles present</a:t>
            </a:r>
          </a:p>
          <a:p>
            <a:pPr marL="0" indent="0">
              <a:buSzPct val="100000"/>
              <a:buNone/>
              <a:defRPr/>
            </a:pPr>
            <a:r>
              <a:rPr lang="en-US" b="1" kern="0" dirty="0">
                <a:solidFill>
                  <a:srgbClr val="2C2974"/>
                </a:solidFill>
                <a:cs typeface="Times New Roman" panose="02020603050405020304" pitchFamily="18" charset="0"/>
              </a:rPr>
              <a:t>Phenotype</a:t>
            </a:r>
            <a:r>
              <a:rPr lang="en-US" kern="0" dirty="0">
                <a:solidFill>
                  <a:srgbClr val="2C2974"/>
                </a:solidFill>
                <a:cs typeface="Times New Roman" panose="02020603050405020304" pitchFamily="18" charset="0"/>
              </a:rPr>
              <a:t> is the visible trait </a:t>
            </a:r>
          </a:p>
          <a:p>
            <a:pPr marL="0" indent="0">
              <a:buSzPct val="100000"/>
              <a:buNone/>
              <a:defRPr/>
            </a:pPr>
            <a:r>
              <a:rPr lang="en-US" b="1" kern="0" dirty="0">
                <a:solidFill>
                  <a:srgbClr val="2C2974"/>
                </a:solidFill>
                <a:cs typeface="Times New Roman" panose="02020603050405020304" pitchFamily="18" charset="0"/>
              </a:rPr>
              <a:t>Dominant</a:t>
            </a:r>
            <a:r>
              <a:rPr lang="en-US" kern="0" dirty="0">
                <a:solidFill>
                  <a:srgbClr val="2C2974"/>
                </a:solidFill>
                <a:cs typeface="Times New Roman" panose="02020603050405020304" pitchFamily="18" charset="0"/>
              </a:rPr>
              <a:t> allele is expressed if the individual carries just one copy</a:t>
            </a:r>
          </a:p>
          <a:p>
            <a:pPr marL="0" indent="0">
              <a:buNone/>
              <a:defRPr/>
            </a:pPr>
            <a:r>
              <a:rPr lang="en-IN" b="1" dirty="0">
                <a:solidFill>
                  <a:srgbClr val="2C2974"/>
                </a:solidFill>
                <a:cs typeface="Times New Roman" panose="02020603050405020304" pitchFamily="18" charset="0"/>
              </a:rPr>
              <a:t>Recessive </a:t>
            </a:r>
            <a:r>
              <a:rPr lang="en-IN" dirty="0">
                <a:solidFill>
                  <a:srgbClr val="2C2974"/>
                </a:solidFill>
                <a:cs typeface="Times New Roman" panose="02020603050405020304" pitchFamily="18" charset="0"/>
              </a:rPr>
              <a:t>allele must be present on both chromosomes of a pair to be </a:t>
            </a:r>
            <a:r>
              <a:rPr lang="en-IN" dirty="0" smtClean="0">
                <a:solidFill>
                  <a:srgbClr val="2C2974"/>
                </a:solidFill>
                <a:cs typeface="Times New Roman" panose="02020603050405020304" pitchFamily="18" charset="0"/>
              </a:rPr>
              <a:t>expressed</a:t>
            </a:r>
            <a:endParaRPr lang="en-US" kern="0" dirty="0">
              <a:solidFill>
                <a:srgbClr val="2C2974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151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Family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762500"/>
          </a:xfrm>
        </p:spPr>
        <p:txBody>
          <a:bodyPr/>
          <a:lstStyle/>
          <a:p>
            <a:pPr marL="0" indent="0">
              <a:buSzPct val="100000"/>
              <a:buNone/>
              <a:defRPr/>
            </a:pPr>
            <a:r>
              <a:rPr lang="en-US" kern="0" dirty="0">
                <a:solidFill>
                  <a:srgbClr val="2C2974"/>
                </a:solidFill>
                <a:cs typeface="Times New Roman" panose="02020603050405020304" pitchFamily="18" charset="0"/>
              </a:rPr>
              <a:t>Individuals are genetically connected into families.</a:t>
            </a:r>
          </a:p>
          <a:p>
            <a:pPr marL="0" indent="0">
              <a:buSzPct val="100000"/>
              <a:buNone/>
              <a:defRPr/>
            </a:pPr>
            <a:r>
              <a:rPr lang="en-IN" kern="0" dirty="0">
                <a:solidFill>
                  <a:srgbClr val="2C2974"/>
                </a:solidFill>
                <a:cs typeface="Times New Roman" panose="02020603050405020304" pitchFamily="18" charset="0"/>
              </a:rPr>
              <a:t>Charts called pedigrees depict the members of a family.</a:t>
            </a:r>
          </a:p>
          <a:p>
            <a:pPr marL="457200" lvl="1" indent="-457200">
              <a:buSzPct val="100000"/>
              <a:defRPr/>
            </a:pPr>
            <a:r>
              <a:rPr lang="en-IN" kern="0" dirty="0">
                <a:solidFill>
                  <a:srgbClr val="2C2974"/>
                </a:solidFill>
                <a:cs typeface="Times New Roman" panose="02020603050405020304" pitchFamily="18" charset="0"/>
              </a:rPr>
              <a:t>Indicate which individuals have particular inherited </a:t>
            </a:r>
            <a:r>
              <a:rPr lang="en-IN" kern="0" dirty="0" smtClean="0">
                <a:solidFill>
                  <a:srgbClr val="2C2974"/>
                </a:solidFill>
                <a:cs typeface="Times New Roman" panose="02020603050405020304" pitchFamily="18" charset="0"/>
              </a:rPr>
              <a:t>traits</a:t>
            </a:r>
            <a:endParaRPr lang="en-IN" kern="0" dirty="0">
              <a:solidFill>
                <a:srgbClr val="2C2974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19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Population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077200" cy="4686300"/>
          </a:xfrm>
        </p:spPr>
        <p:txBody>
          <a:bodyPr/>
          <a:lstStyle/>
          <a:p>
            <a:pPr marL="0" indent="0">
              <a:buSzPct val="100000"/>
              <a:buNone/>
              <a:defRPr/>
            </a:pPr>
            <a:r>
              <a:rPr lang="en-US" kern="0" dirty="0">
                <a:solidFill>
                  <a:srgbClr val="2C2974"/>
                </a:solidFill>
                <a:cs typeface="Times New Roman" panose="02020603050405020304" pitchFamily="18" charset="0"/>
              </a:rPr>
              <a:t>Is a group of </a:t>
            </a:r>
            <a:r>
              <a:rPr lang="en-IN" kern="0" dirty="0">
                <a:solidFill>
                  <a:srgbClr val="2C2974"/>
                </a:solidFill>
                <a:cs typeface="Times New Roman" panose="02020603050405020304" pitchFamily="18" charset="0"/>
              </a:rPr>
              <a:t>individuals that can have healthy offspring together</a:t>
            </a:r>
            <a:endParaRPr lang="en-US" kern="0" dirty="0">
              <a:solidFill>
                <a:srgbClr val="2C2974"/>
              </a:solidFill>
              <a:cs typeface="Times New Roman" panose="02020603050405020304" pitchFamily="18" charset="0"/>
            </a:endParaRPr>
          </a:p>
          <a:p>
            <a:pPr marL="0" indent="0">
              <a:buSzPct val="100000"/>
              <a:buNone/>
              <a:defRPr/>
            </a:pPr>
            <a:r>
              <a:rPr lang="en-US" kern="0" dirty="0">
                <a:solidFill>
                  <a:srgbClr val="2C2974"/>
                </a:solidFill>
                <a:cs typeface="Times New Roman" panose="02020603050405020304" pitchFamily="18" charset="0"/>
              </a:rPr>
              <a:t>The </a:t>
            </a:r>
            <a:r>
              <a:rPr lang="en-US" b="1" kern="0" dirty="0">
                <a:solidFill>
                  <a:srgbClr val="2C2974"/>
                </a:solidFill>
                <a:cs typeface="Times New Roman" panose="02020603050405020304" pitchFamily="18" charset="0"/>
              </a:rPr>
              <a:t>gene pool </a:t>
            </a:r>
            <a:r>
              <a:rPr lang="en-US" kern="0" dirty="0">
                <a:solidFill>
                  <a:srgbClr val="2C2974"/>
                </a:solidFill>
                <a:cs typeface="Times New Roman" panose="02020603050405020304" pitchFamily="18" charset="0"/>
              </a:rPr>
              <a:t>is the sum of all alleles in a population</a:t>
            </a:r>
          </a:p>
          <a:p>
            <a:pPr marL="0" indent="0">
              <a:buSzPct val="100000"/>
              <a:buNone/>
              <a:defRPr/>
            </a:pPr>
            <a:r>
              <a:rPr lang="en-US" kern="0" dirty="0">
                <a:solidFill>
                  <a:srgbClr val="2C2974"/>
                </a:solidFill>
                <a:cs typeface="Times New Roman" panose="02020603050405020304" pitchFamily="18" charset="0"/>
              </a:rPr>
              <a:t>Evolution is the changing allelic frequencies in populations over </a:t>
            </a:r>
            <a:r>
              <a:rPr lang="en-US" kern="0" dirty="0" smtClean="0">
                <a:solidFill>
                  <a:srgbClr val="2C2974"/>
                </a:solidFill>
                <a:cs typeface="Times New Roman" panose="02020603050405020304" pitchFamily="18" charset="0"/>
              </a:rPr>
              <a:t>time</a:t>
            </a:r>
            <a:endParaRPr lang="en-US" kern="0" dirty="0">
              <a:solidFill>
                <a:srgbClr val="2C2974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863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Evolutiaon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305800" cy="4457700"/>
          </a:xfrm>
        </p:spPr>
        <p:txBody>
          <a:bodyPr/>
          <a:lstStyle/>
          <a:p>
            <a:pPr marL="0" indent="0">
              <a:spcBef>
                <a:spcPts val="600"/>
              </a:spcBef>
              <a:buSzPct val="100000"/>
              <a:buNone/>
              <a:defRPr/>
            </a:pPr>
            <a:r>
              <a:rPr lang="en-IN" kern="0" dirty="0">
                <a:solidFill>
                  <a:srgbClr val="2C2974"/>
                </a:solidFill>
                <a:cs typeface="Times New Roman" panose="02020603050405020304" pitchFamily="18" charset="0"/>
              </a:rPr>
              <a:t>Evolution of species and family patterns of inherited traits show divergence from shared ancestors.</a:t>
            </a:r>
          </a:p>
          <a:p>
            <a:pPr marL="0" indent="0">
              <a:spcBef>
                <a:spcPts val="600"/>
              </a:spcBef>
              <a:buSzPct val="100000"/>
              <a:buNone/>
              <a:defRPr/>
            </a:pPr>
            <a:r>
              <a:rPr lang="en-US" kern="0" dirty="0">
                <a:solidFill>
                  <a:srgbClr val="2C2974"/>
                </a:solidFill>
                <a:cs typeface="Times New Roman" panose="02020603050405020304" pitchFamily="18" charset="0"/>
              </a:rPr>
              <a:t>Genome comparisons among species reveals evolutionary relationships.</a:t>
            </a:r>
          </a:p>
          <a:p>
            <a:pPr marL="457200" lvl="1" indent="-457200">
              <a:spcBef>
                <a:spcPts val="600"/>
              </a:spcBef>
              <a:buSzPct val="100000"/>
              <a:defRPr/>
            </a:pPr>
            <a:r>
              <a:rPr lang="en-IN" kern="0" dirty="0">
                <a:solidFill>
                  <a:srgbClr val="2C2974"/>
                </a:solidFill>
                <a:cs typeface="Times New Roman" panose="02020603050405020304" pitchFamily="18" charset="0"/>
              </a:rPr>
              <a:t>The more similar the sequences are, the more recent the divergence from a common ancestor. </a:t>
            </a:r>
            <a:endParaRPr lang="en-US" kern="0" dirty="0">
              <a:solidFill>
                <a:srgbClr val="2C2974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SzPct val="100000"/>
              <a:buNone/>
              <a:defRPr/>
            </a:pPr>
            <a:r>
              <a:rPr lang="en-US" kern="0" dirty="0">
                <a:solidFill>
                  <a:srgbClr val="2C2974"/>
                </a:solidFill>
                <a:cs typeface="Times New Roman" panose="02020603050405020304" pitchFamily="18" charset="0"/>
              </a:rPr>
              <a:t>98% of human DNA sequences are shared with chimpanzees</a:t>
            </a:r>
            <a:r>
              <a:rPr lang="en-US" kern="0" dirty="0" smtClean="0">
                <a:solidFill>
                  <a:srgbClr val="2C2974"/>
                </a:solidFill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2C29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63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Applications of Genetics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153400" cy="4610100"/>
          </a:xfrm>
        </p:spPr>
        <p:txBody>
          <a:bodyPr/>
          <a:lstStyle/>
          <a:p>
            <a:pPr marL="0" indent="0">
              <a:buSzPct val="100000"/>
              <a:buNone/>
              <a:defRPr/>
            </a:pPr>
            <a:r>
              <a:rPr lang="en-US" kern="0" dirty="0">
                <a:solidFill>
                  <a:srgbClr val="2C2974"/>
                </a:solidFill>
                <a:cs typeface="Times New Roman" panose="02020603050405020304" pitchFamily="18" charset="0"/>
              </a:rPr>
              <a:t>Genetics impacts many areas of our lives.</a:t>
            </a:r>
          </a:p>
          <a:p>
            <a:pPr marL="0" indent="0">
              <a:buSzPct val="100000"/>
              <a:buNone/>
              <a:defRPr/>
            </a:pPr>
            <a:r>
              <a:rPr lang="en-US" kern="0" dirty="0">
                <a:solidFill>
                  <a:srgbClr val="2C2974"/>
                </a:solidFill>
                <a:cs typeface="Times New Roman" panose="02020603050405020304" pitchFamily="18" charset="0"/>
              </a:rPr>
              <a:t>DNA profiling </a:t>
            </a:r>
            <a:r>
              <a:rPr lang="en-IN" kern="0" dirty="0">
                <a:solidFill>
                  <a:srgbClr val="2C2974"/>
                </a:solidFill>
                <a:cs typeface="Times New Roman" panose="02020603050405020304" pitchFamily="18" charset="0"/>
              </a:rPr>
              <a:t>compares DNA sequences among individuals to establish or rule out identity, relationships, or ancestry.</a:t>
            </a:r>
          </a:p>
          <a:p>
            <a:pPr marL="0" indent="0">
              <a:buSzPct val="100000"/>
              <a:buNone/>
              <a:defRPr/>
            </a:pPr>
            <a:r>
              <a:rPr lang="en-IN" kern="0" dirty="0">
                <a:solidFill>
                  <a:srgbClr val="2C2974"/>
                </a:solidFill>
                <a:cs typeface="Times New Roman" panose="02020603050405020304" pitchFamily="18" charset="0"/>
              </a:rPr>
              <a:t>In the field of conservation genomics, tiny amounts of DNA in fur, feathers, or </a:t>
            </a:r>
            <a:r>
              <a:rPr lang="en-IN" kern="0" dirty="0" err="1">
                <a:solidFill>
                  <a:srgbClr val="2C2974"/>
                </a:solidFill>
                <a:cs typeface="Times New Roman" panose="02020603050405020304" pitchFamily="18" charset="0"/>
              </a:rPr>
              <a:t>feces</a:t>
            </a:r>
            <a:r>
              <a:rPr lang="en-IN" kern="0" dirty="0">
                <a:solidFill>
                  <a:srgbClr val="2C2974"/>
                </a:solidFill>
                <a:cs typeface="Times New Roman" panose="02020603050405020304" pitchFamily="18" charset="0"/>
              </a:rPr>
              <a:t> of rare or elusive species is used to sequence their genomes and learn more about the species</a:t>
            </a:r>
            <a:r>
              <a:rPr lang="en-IN" kern="0" dirty="0" smtClean="0">
                <a:solidFill>
                  <a:srgbClr val="2C2974"/>
                </a:solidFill>
                <a:cs typeface="Times New Roman" panose="02020603050405020304" pitchFamily="18" charset="0"/>
              </a:rPr>
              <a:t>.</a:t>
            </a:r>
            <a:endParaRPr lang="en-IN" kern="0" dirty="0">
              <a:solidFill>
                <a:srgbClr val="2C2974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227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 Genomics</a:t>
            </a:r>
          </a:p>
        </p:txBody>
      </p:sp>
      <p:pic>
        <p:nvPicPr>
          <p:cNvPr id="3" name="Picture 2" descr="In conservation genomics, DNA from fur, feathers, and feces is collected and analyzed to study rare or endangered species, such as the American pika. 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88" y="1798486"/>
            <a:ext cx="4382477" cy="279153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24373" y="5015394"/>
            <a:ext cx="4223086" cy="30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>
                <a:solidFill>
                  <a:srgbClr val="2C2974"/>
                </a:solidFill>
              </a:rPr>
              <a:t>a: Source: Jim </a:t>
            </a:r>
            <a:r>
              <a:rPr lang="en-US" sz="1400" dirty="0" err="1" smtClean="0">
                <a:solidFill>
                  <a:srgbClr val="2C2974"/>
                </a:solidFill>
              </a:rPr>
              <a:t>Peaco</a:t>
            </a:r>
            <a:r>
              <a:rPr lang="en-US" sz="1400" dirty="0" smtClean="0">
                <a:solidFill>
                  <a:srgbClr val="2C2974"/>
                </a:solidFill>
              </a:rPr>
              <a:t>/National Park Service</a:t>
            </a:r>
            <a:endParaRPr lang="en-US" sz="1400" dirty="0">
              <a:solidFill>
                <a:srgbClr val="2C2974"/>
              </a:solidFill>
            </a:endParaRPr>
          </a:p>
        </p:txBody>
      </p:sp>
      <p:pic>
        <p:nvPicPr>
          <p:cNvPr id="4" name="Picture 3" descr="Conservation genomics is used to study a rare subspecies of panther that lives in isolated areas of southeast Russia and northeast China.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047" y="1798486"/>
            <a:ext cx="3951812" cy="3021657"/>
          </a:xfrm>
          <a:prstGeom prst="rect">
            <a:avLst/>
          </a:prstGeom>
        </p:spPr>
      </p:pic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600771" y="5029200"/>
            <a:ext cx="4223088" cy="30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>
                <a:solidFill>
                  <a:srgbClr val="2C2974"/>
                </a:solidFill>
              </a:rPr>
              <a:t>b: © Destinyweddingstudio/</a:t>
            </a:r>
            <a:r>
              <a:rPr lang="en-US" sz="1400" dirty="0" err="1" smtClean="0">
                <a:solidFill>
                  <a:srgbClr val="2C2974"/>
                </a:solidFill>
              </a:rPr>
              <a:t>Shutterstock</a:t>
            </a:r>
            <a:endParaRPr lang="en-US" sz="1400" dirty="0">
              <a:solidFill>
                <a:srgbClr val="2C29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/>
              <a:t>Learning </a:t>
            </a:r>
            <a:r>
              <a:rPr lang="en-IN" altLang="en-US" dirty="0" smtClean="0"/>
              <a:t>Outcomes (2 of 2)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304800" y="1295400"/>
            <a:ext cx="8458200" cy="5181600"/>
          </a:xfrm>
        </p:spPr>
        <p:txBody>
          <a:bodyPr/>
          <a:lstStyle/>
          <a:p>
            <a:pPr marL="574675" indent="-574675">
              <a:buFont typeface="+mj-lt"/>
              <a:buAutoNum type="arabicPeriod" startAt="11"/>
            </a:pPr>
            <a:r>
              <a:rPr lang="en-US" sz="2400" dirty="0">
                <a:solidFill>
                  <a:srgbClr val="2C2974"/>
                </a:solidFill>
              </a:rPr>
              <a:t>Explain how DNA information can be </a:t>
            </a:r>
            <a:r>
              <a:rPr lang="en-US" sz="2400" dirty="0" smtClean="0">
                <a:solidFill>
                  <a:srgbClr val="2C2974"/>
                </a:solidFill>
              </a:rPr>
              <a:t>considered </a:t>
            </a:r>
            <a:r>
              <a:rPr lang="en-US" sz="2400" dirty="0">
                <a:solidFill>
                  <a:srgbClr val="2C2974"/>
                </a:solidFill>
              </a:rPr>
              <a:t>with other types of information </a:t>
            </a:r>
            <a:r>
              <a:rPr lang="en-US" sz="2400" dirty="0" smtClean="0">
                <a:solidFill>
                  <a:srgbClr val="2C2974"/>
                </a:solidFill>
              </a:rPr>
              <a:t>to </a:t>
            </a:r>
            <a:r>
              <a:rPr lang="en-US" sz="2400" dirty="0">
                <a:solidFill>
                  <a:srgbClr val="2C2974"/>
                </a:solidFill>
              </a:rPr>
              <a:t>learn about maintaining health and </a:t>
            </a:r>
            <a:r>
              <a:rPr lang="en-US" sz="2400" dirty="0" smtClean="0">
                <a:solidFill>
                  <a:srgbClr val="2C2974"/>
                </a:solidFill>
              </a:rPr>
              <a:t>treating </a:t>
            </a:r>
            <a:r>
              <a:rPr lang="en-US" sz="2400" dirty="0">
                <a:solidFill>
                  <a:srgbClr val="2C2974"/>
                </a:solidFill>
              </a:rPr>
              <a:t>disease</a:t>
            </a:r>
            <a:r>
              <a:rPr lang="en-US" sz="2400" dirty="0" smtClean="0">
                <a:solidFill>
                  <a:srgbClr val="2C2974"/>
                </a:solidFill>
              </a:rPr>
              <a:t>.</a:t>
            </a:r>
          </a:p>
          <a:p>
            <a:pPr marL="574675" indent="-574675">
              <a:buFont typeface="+mj-lt"/>
              <a:buAutoNum type="arabicPeriod" startAt="11"/>
            </a:pPr>
            <a:r>
              <a:rPr lang="en-US" sz="2400" dirty="0" smtClean="0">
                <a:solidFill>
                  <a:srgbClr val="2C2974"/>
                </a:solidFill>
              </a:rPr>
              <a:t>Distinguish </a:t>
            </a:r>
            <a:r>
              <a:rPr lang="en-US" sz="2400" dirty="0">
                <a:solidFill>
                  <a:srgbClr val="2C2974"/>
                </a:solidFill>
              </a:rPr>
              <a:t>between traditional breeding and </a:t>
            </a:r>
            <a:r>
              <a:rPr lang="en-US" sz="2400" dirty="0" smtClean="0">
                <a:solidFill>
                  <a:srgbClr val="2C2974"/>
                </a:solidFill>
              </a:rPr>
              <a:t>genetically </a:t>
            </a:r>
            <a:r>
              <a:rPr lang="en-US" sz="2400" dirty="0">
                <a:solidFill>
                  <a:srgbClr val="2C2974"/>
                </a:solidFill>
              </a:rPr>
              <a:t>modifying </a:t>
            </a:r>
            <a:r>
              <a:rPr lang="en-US" sz="2400" dirty="0" smtClean="0">
                <a:solidFill>
                  <a:srgbClr val="2C2974"/>
                </a:solidFill>
              </a:rPr>
              <a:t>organisms.</a:t>
            </a:r>
          </a:p>
          <a:p>
            <a:pPr marL="574675" indent="-574675">
              <a:buFont typeface="+mj-lt"/>
              <a:buAutoNum type="arabicPeriod" startAt="11"/>
            </a:pPr>
            <a:r>
              <a:rPr lang="en-US" sz="2400" dirty="0" smtClean="0">
                <a:solidFill>
                  <a:srgbClr val="2C2974"/>
                </a:solidFill>
              </a:rPr>
              <a:t>Describe </a:t>
            </a:r>
            <a:r>
              <a:rPr lang="en-US" sz="2400" dirty="0">
                <a:solidFill>
                  <a:srgbClr val="2C2974"/>
                </a:solidFill>
              </a:rPr>
              <a:t>a situation in which </a:t>
            </a:r>
            <a:r>
              <a:rPr lang="en-US" sz="2400" dirty="0" err="1">
                <a:solidFill>
                  <a:srgbClr val="2C2974"/>
                </a:solidFill>
              </a:rPr>
              <a:t>exome</a:t>
            </a:r>
            <a:r>
              <a:rPr lang="en-US" sz="2400" dirty="0">
                <a:solidFill>
                  <a:srgbClr val="2C2974"/>
                </a:solidFill>
              </a:rPr>
              <a:t> </a:t>
            </a:r>
            <a:r>
              <a:rPr lang="en-US" sz="2400" dirty="0" smtClean="0">
                <a:solidFill>
                  <a:srgbClr val="2C2974"/>
                </a:solidFill>
              </a:rPr>
              <a:t>sequencing </a:t>
            </a:r>
            <a:r>
              <a:rPr lang="en-US" sz="2400" dirty="0">
                <a:solidFill>
                  <a:srgbClr val="2C2974"/>
                </a:solidFill>
              </a:rPr>
              <a:t>can be useful.</a:t>
            </a:r>
          </a:p>
          <a:p>
            <a:pPr marL="574675" indent="-574675">
              <a:buFont typeface="+mj-lt"/>
              <a:buAutoNum type="arabicPeriod" startAt="11"/>
            </a:pPr>
            <a:r>
              <a:rPr lang="en-US" sz="2400" dirty="0">
                <a:solidFill>
                  <a:srgbClr val="2C2974"/>
                </a:solidFill>
              </a:rPr>
              <a:t>Explain how investigating genomes extends beyond </a:t>
            </a:r>
            <a:r>
              <a:rPr lang="en-US" sz="2400" dirty="0" smtClean="0">
                <a:solidFill>
                  <a:srgbClr val="2C2974"/>
                </a:solidFill>
              </a:rPr>
              <a:t>interest </a:t>
            </a:r>
            <a:r>
              <a:rPr lang="en-US" sz="2400" dirty="0">
                <a:solidFill>
                  <a:srgbClr val="2C2974"/>
                </a:solidFill>
              </a:rPr>
              <a:t>in ourselves</a:t>
            </a:r>
            <a:r>
              <a:rPr lang="en-US" sz="2400" dirty="0" smtClean="0">
                <a:solidFill>
                  <a:srgbClr val="2C2974"/>
                </a:solidFill>
              </a:rPr>
              <a:t>.</a:t>
            </a:r>
            <a:endParaRPr lang="en-IN" altLang="en-US" sz="2400" dirty="0">
              <a:solidFill>
                <a:srgbClr val="2C29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04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Application of Genetics—DNA Profiling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638300"/>
            <a:ext cx="8382000" cy="4686300"/>
          </a:xfrm>
        </p:spPr>
        <p:txBody>
          <a:bodyPr/>
          <a:lstStyle/>
          <a:p>
            <a:pPr marL="0" indent="0">
              <a:buSzPct val="100000"/>
              <a:buNone/>
              <a:defRPr/>
            </a:pPr>
            <a:r>
              <a:rPr lang="en-US" kern="0" dirty="0">
                <a:solidFill>
                  <a:srgbClr val="2C2974"/>
                </a:solidFill>
                <a:cs typeface="Times New Roman" panose="02020603050405020304" pitchFamily="18" charset="0"/>
              </a:rPr>
              <a:t>Identification of victims of natural disasters or terrorist attacks</a:t>
            </a:r>
          </a:p>
          <a:p>
            <a:pPr marL="0" indent="0">
              <a:buSzPct val="100000"/>
              <a:buNone/>
              <a:defRPr/>
            </a:pPr>
            <a:r>
              <a:rPr lang="en-US" kern="0" dirty="0">
                <a:solidFill>
                  <a:srgbClr val="2C2974"/>
                </a:solidFill>
                <a:cs typeface="Times New Roman" panose="02020603050405020304" pitchFamily="18" charset="0"/>
              </a:rPr>
              <a:t>Matching the DNA of suspects to samples left at the crime scene</a:t>
            </a:r>
          </a:p>
          <a:p>
            <a:pPr marL="0" indent="0">
              <a:buSzPct val="100000"/>
              <a:buNone/>
              <a:defRPr/>
            </a:pPr>
            <a:r>
              <a:rPr lang="en-US" kern="0" dirty="0">
                <a:solidFill>
                  <a:srgbClr val="2C2974"/>
                </a:solidFill>
                <a:cs typeface="Times New Roman" panose="02020603050405020304" pitchFamily="18" charset="0"/>
              </a:rPr>
              <a:t>Helping adopted individuals locate blood </a:t>
            </a:r>
            <a:r>
              <a:rPr lang="en-US" kern="0" dirty="0" smtClean="0">
                <a:solidFill>
                  <a:srgbClr val="2C2974"/>
                </a:solidFill>
                <a:cs typeface="Times New Roman" panose="02020603050405020304" pitchFamily="18" charset="0"/>
              </a:rPr>
              <a:t>relatives</a:t>
            </a:r>
            <a:endParaRPr lang="en-US" b="1" kern="0" dirty="0">
              <a:solidFill>
                <a:srgbClr val="2C2974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882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Applications of Genetics—History and Ancestry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62100"/>
            <a:ext cx="8229600" cy="4838700"/>
          </a:xfrm>
        </p:spPr>
        <p:txBody>
          <a:bodyPr/>
          <a:lstStyle/>
          <a:p>
            <a:pPr marL="0" indent="0">
              <a:buSzPct val="100000"/>
              <a:buNone/>
              <a:defRPr/>
            </a:pPr>
            <a:r>
              <a:rPr lang="en-US" kern="0" dirty="0">
                <a:solidFill>
                  <a:srgbClr val="2C2974"/>
                </a:solidFill>
                <a:cs typeface="Times New Roman" panose="02020603050405020304" pitchFamily="18" charset="0"/>
              </a:rPr>
              <a:t>DNA analysis can </a:t>
            </a:r>
            <a:r>
              <a:rPr lang="en-IN" dirty="0">
                <a:solidFill>
                  <a:srgbClr val="2C2974"/>
                </a:solidFill>
                <a:cs typeface="Times New Roman" panose="02020603050405020304" pitchFamily="18" charset="0"/>
              </a:rPr>
              <a:t>clarify details of history</a:t>
            </a:r>
          </a:p>
          <a:p>
            <a:pPr marL="457200" lvl="1" indent="-457200">
              <a:buSzPct val="100000"/>
              <a:defRPr/>
            </a:pPr>
            <a:r>
              <a:rPr lang="en-IN" dirty="0">
                <a:solidFill>
                  <a:srgbClr val="2C2974"/>
                </a:solidFill>
                <a:cs typeface="Times New Roman" panose="02020603050405020304" pitchFamily="18" charset="0"/>
              </a:rPr>
              <a:t>Revealing the offspring of Thomas Jefferson and Sally Hemmings</a:t>
            </a:r>
          </a:p>
          <a:p>
            <a:pPr marL="0" indent="0">
              <a:buSzPct val="100000"/>
              <a:buNone/>
              <a:defRPr/>
            </a:pPr>
            <a:r>
              <a:rPr lang="en-IN" kern="0" dirty="0">
                <a:solidFill>
                  <a:srgbClr val="2C2974"/>
                </a:solidFill>
                <a:cs typeface="Times New Roman" panose="02020603050405020304" pitchFamily="18" charset="0"/>
              </a:rPr>
              <a:t>Provide views into past epidemics by detecting genes of the pathogens</a:t>
            </a:r>
          </a:p>
          <a:p>
            <a:pPr marL="457200" lvl="1" indent="-457200">
              <a:buSzPct val="100000"/>
              <a:defRPr/>
            </a:pPr>
            <a:r>
              <a:rPr lang="en-IN" kern="0" dirty="0">
                <a:solidFill>
                  <a:srgbClr val="2C2974"/>
                </a:solidFill>
                <a:cs typeface="Times New Roman" panose="02020603050405020304" pitchFamily="18" charset="0"/>
              </a:rPr>
              <a:t>Revealed the presence of malaria in the analysis of DNA of king Tutankhamun’s </a:t>
            </a:r>
            <a:r>
              <a:rPr lang="en-IN" kern="0" dirty="0" smtClean="0">
                <a:solidFill>
                  <a:srgbClr val="2C2974"/>
                </a:solidFill>
                <a:cs typeface="Times New Roman" panose="02020603050405020304" pitchFamily="18" charset="0"/>
              </a:rPr>
              <a:t>mummy</a:t>
            </a:r>
            <a:endParaRPr lang="en-IN" kern="0" dirty="0">
              <a:solidFill>
                <a:srgbClr val="2C2974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81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kern="0" dirty="0">
                <a:cs typeface="Times New Roman" panose="02020603050405020304" pitchFamily="18" charset="0"/>
              </a:rPr>
              <a:t>History and Ancestry</a:t>
            </a:r>
            <a:endParaRPr lang="en-US" dirty="0"/>
          </a:p>
        </p:txBody>
      </p:sp>
      <p:pic>
        <p:nvPicPr>
          <p:cNvPr id="3" name="Picture 2" descr="DNA can be used to reveal ancestral history as exemplified by these offsprings of Thomas Jefferson. He fathered one family with his slave. 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75735"/>
            <a:ext cx="6936674" cy="475448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6096000"/>
            <a:ext cx="8229600" cy="30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© Leslie Close/AP Images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12738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Health </a:t>
            </a:r>
            <a:r>
              <a:rPr lang="en-US" altLang="en-US" dirty="0" smtClean="0"/>
              <a:t>Care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305800" cy="4953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IN" altLang="en-US" dirty="0">
                <a:solidFill>
                  <a:srgbClr val="2C2974"/>
                </a:solidFill>
              </a:rPr>
              <a:t>Diseases are viewed as the consequence of complex interactions among genes and environmental factors.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IN" altLang="en-US" dirty="0">
                <a:solidFill>
                  <a:srgbClr val="2C2974"/>
                </a:solidFill>
              </a:rPr>
              <a:t>Some people are more susceptible to contracting certain infections than others due to inherited differences in immunity</a:t>
            </a:r>
            <a:r>
              <a:rPr lang="en-IN" altLang="en-US" dirty="0" smtClean="0">
                <a:solidFill>
                  <a:srgbClr val="2C2974"/>
                </a:solidFill>
              </a:rPr>
              <a:t>.</a:t>
            </a:r>
          </a:p>
          <a:p>
            <a:pPr marL="0" indent="0">
              <a:buNone/>
            </a:pPr>
            <a:r>
              <a:rPr lang="en-IN" altLang="en-US" dirty="0">
                <a:solidFill>
                  <a:srgbClr val="2C2974"/>
                </a:solidFill>
              </a:rPr>
              <a:t>Genes affect how people respond to particular drugs.</a:t>
            </a:r>
          </a:p>
          <a:p>
            <a:pPr marL="457200" lvl="1" indent="-457200"/>
            <a:r>
              <a:rPr lang="en-US" altLang="en-US" dirty="0">
                <a:solidFill>
                  <a:srgbClr val="2C2974"/>
                </a:solidFill>
              </a:rPr>
              <a:t>Pharmacogenomics is a field that identifies individual drug reactions based on genetics</a:t>
            </a:r>
            <a:r>
              <a:rPr lang="en-US" altLang="en-US" dirty="0" smtClean="0">
                <a:solidFill>
                  <a:srgbClr val="2C2974"/>
                </a:solidFill>
              </a:rPr>
              <a:t>.</a:t>
            </a:r>
            <a:endParaRPr lang="en-US" altLang="en-US" dirty="0">
              <a:solidFill>
                <a:srgbClr val="2C29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792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Health </a:t>
            </a:r>
            <a:r>
              <a:rPr lang="en-US" altLang="en-US" dirty="0" smtClean="0"/>
              <a:t>Care (2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305800" cy="51816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en-IN" sz="2400" dirty="0">
                <a:solidFill>
                  <a:srgbClr val="2C2974"/>
                </a:solidFill>
                <a:cs typeface="Times New Roman" panose="02020603050405020304" pitchFamily="18" charset="0"/>
              </a:rPr>
              <a:t>Gene expression refers to whether a gene is turned on or off from being transcribed and translated into protein.</a:t>
            </a:r>
            <a:endParaRPr lang="en-US" sz="2400" kern="0" dirty="0">
              <a:solidFill>
                <a:srgbClr val="2C2974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SzPct val="100000"/>
              <a:buNone/>
              <a:defRPr/>
            </a:pPr>
            <a:r>
              <a:rPr lang="en-US" sz="2400" kern="0" dirty="0">
                <a:solidFill>
                  <a:srgbClr val="2C2974"/>
                </a:solidFill>
                <a:cs typeface="Times New Roman" panose="02020603050405020304" pitchFamily="18" charset="0"/>
              </a:rPr>
              <a:t>Tracking gene expression can reveal new information about diseases and show how diseases are related to each other</a:t>
            </a:r>
            <a:r>
              <a:rPr lang="en-US" sz="2400" kern="0" dirty="0" smtClean="0">
                <a:solidFill>
                  <a:srgbClr val="2C2974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2C2974"/>
                </a:solidFill>
              </a:rPr>
              <a:t>Precision medicine </a:t>
            </a:r>
            <a:r>
              <a:rPr lang="en-US" sz="2400" dirty="0">
                <a:solidFill>
                  <a:srgbClr val="2C2974"/>
                </a:solidFill>
              </a:rPr>
              <a:t>is a medical approach that consults DNA information to select drugs that are most likely  to work and have the least side effects in a particular individual.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2C2974"/>
                </a:solidFill>
              </a:rPr>
              <a:t>This medical approach examines the individual’s genome, diet, exercise, environment, </a:t>
            </a:r>
            <a:r>
              <a:rPr lang="en-US" sz="2400" dirty="0" smtClean="0">
                <a:solidFill>
                  <a:srgbClr val="2C2974"/>
                </a:solidFill>
              </a:rPr>
              <a:t>and </a:t>
            </a:r>
            <a:r>
              <a:rPr lang="en-US" sz="2400" dirty="0" err="1" smtClean="0">
                <a:solidFill>
                  <a:srgbClr val="2C2974"/>
                </a:solidFill>
              </a:rPr>
              <a:t>microbiome</a:t>
            </a:r>
            <a:r>
              <a:rPr lang="en-US" sz="2400" dirty="0" smtClean="0">
                <a:solidFill>
                  <a:srgbClr val="2C2974"/>
                </a:solidFill>
              </a:rPr>
              <a:t>.</a:t>
            </a:r>
            <a:endParaRPr lang="en-US" sz="2400" dirty="0">
              <a:solidFill>
                <a:srgbClr val="2C29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97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Microbiome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6101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2C2974"/>
                </a:solidFill>
              </a:rPr>
              <a:t>The microbiome is the symbiotic relationship between an individual’s genome, diet, lifestyle factors, and the many microbes in the body.</a:t>
            </a:r>
            <a:endParaRPr lang="en-US" dirty="0">
              <a:solidFill>
                <a:srgbClr val="2C29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80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864" y="122172"/>
            <a:ext cx="8835736" cy="944628"/>
          </a:xfrm>
        </p:spPr>
        <p:txBody>
          <a:bodyPr/>
          <a:lstStyle/>
          <a:p>
            <a:r>
              <a:rPr lang="en-US" dirty="0"/>
              <a:t>Precision </a:t>
            </a:r>
            <a:r>
              <a:rPr lang="en-US" dirty="0" smtClean="0"/>
              <a:t>Medicine</a:t>
            </a:r>
            <a:endParaRPr lang="en-US" dirty="0"/>
          </a:p>
        </p:txBody>
      </p:sp>
      <p:pic>
        <p:nvPicPr>
          <p:cNvPr id="2" name="Picture 1" descr="Many factors impact precision medicine, such as genome, medical records, diet, exercise, family history, microbiome and environmental exposure. 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38732"/>
            <a:ext cx="2998939" cy="5438268"/>
          </a:xfrm>
          <a:prstGeom prst="rect">
            <a:avLst/>
          </a:prstGeom>
        </p:spPr>
      </p:pic>
      <p:sp>
        <p:nvSpPr>
          <p:cNvPr id="4" name="Content Placeholder 11"/>
          <p:cNvSpPr>
            <a:spLocks noGrp="1"/>
          </p:cNvSpPr>
          <p:nvPr>
            <p:ph sz="quarter" idx="10"/>
          </p:nvPr>
        </p:nvSpPr>
        <p:spPr>
          <a:xfrm>
            <a:off x="3962400" y="4267200"/>
            <a:ext cx="4876800" cy="2209185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>
                <a:solidFill>
                  <a:srgbClr val="2C2974"/>
                </a:solidFill>
              </a:rPr>
              <a:t>(Family): © Stockbroker/Alamy; (Drugs): © Dan Wilkie/Getty Images; (Exercise): © Glyn Jones/Corbis; (Activity trackers): © Disuke Martis /Getty Images; (Environment</a:t>
            </a:r>
            <a:r>
              <a:rPr lang="en-US" sz="1400" dirty="0" smtClean="0">
                <a:solidFill>
                  <a:srgbClr val="2C2974"/>
                </a:solidFill>
              </a:rPr>
              <a:t>): © </a:t>
            </a:r>
            <a:r>
              <a:rPr lang="en-US" sz="1400" dirty="0" err="1" smtClean="0">
                <a:solidFill>
                  <a:srgbClr val="2C2974"/>
                </a:solidFill>
              </a:rPr>
              <a:t>Phototreat</a:t>
            </a:r>
            <a:r>
              <a:rPr lang="en-US" sz="1400" dirty="0" smtClean="0">
                <a:solidFill>
                  <a:srgbClr val="2C2974"/>
                </a:solidFill>
              </a:rPr>
              <a:t>/Getty Images</a:t>
            </a:r>
            <a:r>
              <a:rPr lang="en-US" sz="1400" dirty="0">
                <a:solidFill>
                  <a:srgbClr val="2C2974"/>
                </a:solidFill>
              </a:rPr>
              <a:t>; (Ancestry): Courtesy Yale University Library; (Electronic medical records): © McGraw-Hill Higher Education, Inc.; (Microbiome): © Disuke Martis/Getty Images; (Bioinformatics (DNA)): © Getty/ Stockphoto;(Diet): © </a:t>
            </a:r>
            <a:r>
              <a:rPr lang="en-US" sz="1400" dirty="0" smtClean="0">
                <a:solidFill>
                  <a:srgbClr val="2C2974"/>
                </a:solidFill>
              </a:rPr>
              <a:t>Babaz/Shutterstock</a:t>
            </a:r>
            <a:endParaRPr lang="en-US" sz="1400" dirty="0">
              <a:solidFill>
                <a:srgbClr val="2C29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059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Genome Editing</a:t>
            </a:r>
          </a:p>
        </p:txBody>
      </p:sp>
      <p:pic>
        <p:nvPicPr>
          <p:cNvPr id="2" name="Picture 1" descr="CRISPR-Cas9 is one genome-editing technique, which involves adding, deleting, or replacing specific DNA sequences in cells.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73277"/>
            <a:ext cx="4839824" cy="3346427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1000" y="4800600"/>
            <a:ext cx="8305800" cy="1600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>
                <a:solidFill>
                  <a:srgbClr val="2C2974"/>
                </a:solidFill>
              </a:rPr>
              <a:t>Ernesto del Aguilo, III, NHGRI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2C2974"/>
                </a:solidFill>
              </a:rPr>
              <a:t>Genome </a:t>
            </a:r>
            <a:r>
              <a:rPr lang="en-US" sz="2400" dirty="0">
                <a:solidFill>
                  <a:srgbClr val="2C2974"/>
                </a:solidFill>
              </a:rPr>
              <a:t>editing is a newer technology that is used to remove, replace, and or add specific genes into the cells of any organism</a:t>
            </a:r>
            <a:r>
              <a:rPr lang="en-US" sz="2400" dirty="0" smtClean="0">
                <a:solidFill>
                  <a:srgbClr val="2C2974"/>
                </a:solidFill>
              </a:rPr>
              <a:t>.</a:t>
            </a:r>
            <a:endParaRPr lang="en-US" sz="2400" dirty="0">
              <a:solidFill>
                <a:srgbClr val="2C29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73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Exome Sequencing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3820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2C2974"/>
                </a:solidFill>
              </a:rPr>
              <a:t>It determines the order of DNA bases of all parts of the genome that encode proteins.</a:t>
            </a:r>
          </a:p>
          <a:p>
            <a:pPr marL="0" indent="0">
              <a:buNone/>
            </a:pPr>
            <a:r>
              <a:rPr lang="en-US" dirty="0">
                <a:solidFill>
                  <a:srgbClr val="2C2974"/>
                </a:solidFill>
              </a:rPr>
              <a:t>The exome consists of </a:t>
            </a:r>
            <a:r>
              <a:rPr lang="en-US" dirty="0" smtClean="0">
                <a:solidFill>
                  <a:srgbClr val="2C2974"/>
                </a:solidFill>
              </a:rPr>
              <a:t>approximately 20,325 </a:t>
            </a:r>
            <a:r>
              <a:rPr lang="en-US" dirty="0">
                <a:solidFill>
                  <a:srgbClr val="2C2974"/>
                </a:solidFill>
              </a:rPr>
              <a:t>genes. </a:t>
            </a:r>
          </a:p>
          <a:p>
            <a:pPr marL="0" indent="0">
              <a:buNone/>
            </a:pPr>
            <a:r>
              <a:rPr lang="en-US" dirty="0">
                <a:solidFill>
                  <a:srgbClr val="2C2974"/>
                </a:solidFill>
              </a:rPr>
              <a:t>The information is compared to databases that list many variants (alleles) and their associations with specific phenotypes, such as diseases</a:t>
            </a:r>
            <a:r>
              <a:rPr lang="en-US" dirty="0" smtClean="0">
                <a:solidFill>
                  <a:srgbClr val="2C2974"/>
                </a:solidFill>
              </a:rPr>
              <a:t>.</a:t>
            </a:r>
            <a:endParaRPr lang="en-US" dirty="0">
              <a:solidFill>
                <a:srgbClr val="2C29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66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489" y="152400"/>
            <a:ext cx="8032487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Global Perspective on </a:t>
            </a:r>
            <a:r>
              <a:rPr lang="en-US" altLang="en-US" dirty="0" smtClean="0"/>
              <a:t>Genomes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62100"/>
            <a:ext cx="8229600" cy="4686300"/>
          </a:xfrm>
        </p:spPr>
        <p:txBody>
          <a:bodyPr/>
          <a:lstStyle/>
          <a:p>
            <a:pPr marL="0" indent="0">
              <a:buSzPct val="100000"/>
              <a:buNone/>
              <a:defRPr/>
            </a:pPr>
            <a:r>
              <a:rPr lang="en-US" kern="0" dirty="0">
                <a:solidFill>
                  <a:srgbClr val="2C2974"/>
                </a:solidFill>
                <a:cs typeface="Times New Roman" panose="02020603050405020304" pitchFamily="18" charset="0"/>
              </a:rPr>
              <a:t>Metagenomics is a field that involves sequencing all of the DNA in a habitat.</a:t>
            </a:r>
          </a:p>
          <a:p>
            <a:pPr marL="457200" lvl="1" indent="-457200">
              <a:buSzPct val="100000"/>
              <a:defRPr/>
            </a:pPr>
            <a:r>
              <a:rPr lang="en-IN" kern="0" dirty="0">
                <a:solidFill>
                  <a:srgbClr val="2C2974"/>
                </a:solidFill>
                <a:cs typeface="Times New Roman" panose="02020603050405020304" pitchFamily="18" charset="0"/>
              </a:rPr>
              <a:t>Shows how species interact, and may yield new drugs and reveal novel energy sources</a:t>
            </a:r>
          </a:p>
          <a:p>
            <a:pPr marL="457200" lvl="1" indent="-457200">
              <a:buSzPct val="100000"/>
              <a:defRPr/>
            </a:pPr>
            <a:r>
              <a:rPr lang="en-IN" kern="0" dirty="0">
                <a:solidFill>
                  <a:srgbClr val="2C2974"/>
                </a:solidFill>
                <a:cs typeface="Times New Roman" panose="02020603050405020304" pitchFamily="18" charset="0"/>
              </a:rPr>
              <a:t>Described life in the Sargasso Sea</a:t>
            </a:r>
          </a:p>
          <a:p>
            <a:pPr marL="0" indent="0">
              <a:buSzPct val="100000"/>
              <a:buNone/>
              <a:defRPr/>
            </a:pPr>
            <a:r>
              <a:rPr lang="en-IN" kern="0" dirty="0">
                <a:solidFill>
                  <a:srgbClr val="2C2974"/>
                </a:solidFill>
                <a:cs typeface="Times New Roman" panose="02020603050405020304" pitchFamily="18" charset="0"/>
              </a:rPr>
              <a:t>Several projects are exploring biodiversity with DNA tags to bar-code species</a:t>
            </a:r>
            <a:r>
              <a:rPr lang="en-IN" kern="0" dirty="0" smtClean="0">
                <a:solidFill>
                  <a:srgbClr val="2C2974"/>
                </a:solidFill>
                <a:cs typeface="Times New Roman" panose="02020603050405020304" pitchFamily="18" charset="0"/>
              </a:rPr>
              <a:t>.</a:t>
            </a:r>
            <a:endParaRPr lang="en-IN" kern="0" dirty="0">
              <a:solidFill>
                <a:srgbClr val="2C2974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2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Genetics?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9149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2C2974"/>
                </a:solidFill>
              </a:rPr>
              <a:t>It is the study of inherited traits and their variation.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2C2974"/>
                </a:solidFill>
              </a:rPr>
              <a:t>Certain difficult-to-define human characteristics might appear to be inherited if they affect several family members, but may reflect shared genetic and environmental influences. </a:t>
            </a:r>
          </a:p>
          <a:p>
            <a:pPr marL="0" indent="0">
              <a:buNone/>
            </a:pPr>
            <a:r>
              <a:rPr lang="en-US" dirty="0">
                <a:solidFill>
                  <a:srgbClr val="2C2974"/>
                </a:solidFill>
              </a:rPr>
              <a:t>It can be considered at several levels, from DNA, to genes, to chromosomes, to genomes, to individuals, to families and populations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385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489" y="152400"/>
            <a:ext cx="8032487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Global Perspective on Genomes (</a:t>
            </a:r>
            <a:r>
              <a:rPr lang="en-US" altLang="en-US" dirty="0" smtClean="0"/>
              <a:t>2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62100"/>
            <a:ext cx="8229600" cy="47625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SzPct val="100000"/>
              <a:buNone/>
            </a:pPr>
            <a:r>
              <a:rPr lang="en-IN" kern="0" dirty="0">
                <a:solidFill>
                  <a:srgbClr val="2C2974"/>
                </a:solidFill>
                <a:cs typeface="Times New Roman" panose="02020603050405020304" pitchFamily="18" charset="0"/>
              </a:rPr>
              <a:t>Social issues that parallel scientific progress</a:t>
            </a:r>
          </a:p>
          <a:p>
            <a:pPr marL="457200" lvl="1" indent="-457200">
              <a:buSzPct val="100000"/>
            </a:pPr>
            <a:r>
              <a:rPr lang="en-IN" kern="0" dirty="0">
                <a:solidFill>
                  <a:srgbClr val="2C2974"/>
                </a:solidFill>
                <a:cs typeface="Times New Roman" panose="02020603050405020304" pitchFamily="18" charset="0"/>
              </a:rPr>
              <a:t>Equal access to genetic tests and treatments</a:t>
            </a:r>
          </a:p>
          <a:p>
            <a:pPr marL="457200" lvl="1" indent="-457200">
              <a:buSzPct val="100000"/>
            </a:pPr>
            <a:r>
              <a:rPr lang="en-IN" kern="0" dirty="0">
                <a:solidFill>
                  <a:srgbClr val="2C2974"/>
                </a:solidFill>
                <a:cs typeface="Times New Roman" panose="02020603050405020304" pitchFamily="18" charset="0"/>
              </a:rPr>
              <a:t>Misuse of genetic information</a:t>
            </a:r>
          </a:p>
          <a:p>
            <a:pPr marL="457200" lvl="1" indent="-457200">
              <a:buSzPct val="100000"/>
            </a:pPr>
            <a:r>
              <a:rPr lang="en-IN" kern="0" dirty="0">
                <a:solidFill>
                  <a:srgbClr val="2C2974"/>
                </a:solidFill>
                <a:cs typeface="Times New Roman" panose="02020603050405020304" pitchFamily="18" charset="0"/>
              </a:rPr>
              <a:t>Abuse of genetics to cause harm</a:t>
            </a:r>
            <a:endParaRPr lang="en-US" kern="0" dirty="0">
              <a:solidFill>
                <a:srgbClr val="2C2974"/>
              </a:solidFill>
              <a:cs typeface="Times New Roman" panose="02020603050405020304" pitchFamily="18" charset="0"/>
            </a:endParaRPr>
          </a:p>
          <a:p>
            <a:pPr marL="0" indent="0">
              <a:buSzPct val="100000"/>
              <a:buNone/>
            </a:pPr>
            <a:r>
              <a:rPr lang="en-US" kern="0" dirty="0">
                <a:solidFill>
                  <a:srgbClr val="2C2974"/>
                </a:solidFill>
                <a:cs typeface="Times New Roman" panose="02020603050405020304" pitchFamily="18" charset="0"/>
              </a:rPr>
              <a:t>Genetics and genomics are spawning technologies that may vastly improve the quality of life</a:t>
            </a:r>
          </a:p>
        </p:txBody>
      </p:sp>
    </p:spTree>
    <p:extLst>
      <p:ext uri="{BB962C8B-B14F-4D97-AF65-F5344CB8AC3E}">
        <p14:creationId xmlns:p14="http://schemas.microsoft.com/office/powerpoint/2010/main" val="25192358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Global Perspective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6101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2C2974"/>
                </a:solidFill>
                <a:cs typeface="Times New Roman" pitchFamily="18" charset="0"/>
              </a:rPr>
              <a:t>Human genome information has tremendous potential for the entire globe.</a:t>
            </a:r>
          </a:p>
          <a:p>
            <a:pPr marL="457200" lvl="1" indent="-457200">
              <a:buFont typeface="Arial" charset="0"/>
              <a:buChar char="•"/>
            </a:pPr>
            <a:r>
              <a:rPr lang="en-US" altLang="en-US" dirty="0">
                <a:solidFill>
                  <a:srgbClr val="2C2974"/>
                </a:solidFill>
                <a:cs typeface="Times New Roman" pitchFamily="18" charset="0"/>
              </a:rPr>
              <a:t>World organizations </a:t>
            </a:r>
            <a:r>
              <a:rPr lang="en-IN" altLang="en-US" dirty="0">
                <a:solidFill>
                  <a:srgbClr val="2C2974"/>
                </a:solidFill>
                <a:cs typeface="Times New Roman" pitchFamily="18" charset="0"/>
              </a:rPr>
              <a:t>are discussing how nations can share new diagnostic tests and therapeutics.</a:t>
            </a:r>
          </a:p>
          <a:p>
            <a:pPr marL="457200" lvl="1" indent="-457200">
              <a:buFont typeface="Arial" charset="0"/>
              <a:buChar char="•"/>
            </a:pPr>
            <a:r>
              <a:rPr lang="en-IN" altLang="en-US" dirty="0">
                <a:solidFill>
                  <a:srgbClr val="2C2974"/>
                </a:solidFill>
                <a:cs typeface="Times New Roman" pitchFamily="18" charset="0"/>
              </a:rPr>
              <a:t>Individual nations are adopting guidelines to use genetic information to suit their strengths</a:t>
            </a:r>
            <a:r>
              <a:rPr lang="en-IN" altLang="en-US" dirty="0" smtClean="0">
                <a:solidFill>
                  <a:srgbClr val="2C2974"/>
                </a:solidFill>
                <a:cs typeface="Times New Roman" pitchFamily="18" charset="0"/>
              </a:rPr>
              <a:t>.</a:t>
            </a:r>
            <a:endParaRPr lang="en-US" altLang="en-US" dirty="0">
              <a:solidFill>
                <a:srgbClr val="2C2974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898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72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Genes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305800" cy="46863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dirty="0">
                <a:solidFill>
                  <a:srgbClr val="2C2974"/>
                </a:solidFill>
              </a:rPr>
              <a:t>Units of heredity</a:t>
            </a:r>
          </a:p>
          <a:p>
            <a:pPr marL="0" indent="0">
              <a:buNone/>
            </a:pPr>
            <a:r>
              <a:rPr lang="en-IN" altLang="en-US" dirty="0">
                <a:solidFill>
                  <a:srgbClr val="2C2974"/>
                </a:solidFill>
              </a:rPr>
              <a:t>Biochemical instructions that tell cells how to manufacture certain proteins</a:t>
            </a:r>
            <a:endParaRPr lang="en-US" altLang="en-US" dirty="0">
              <a:solidFill>
                <a:srgbClr val="2C2974"/>
              </a:solidFill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2C2974"/>
                </a:solidFill>
              </a:rPr>
              <a:t>Consists of deoxyribonucleic acid (DNA)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2C2974"/>
                </a:solidFill>
              </a:rPr>
              <a:t>Traits are produced by an interaction between genes and their </a:t>
            </a:r>
            <a:r>
              <a:rPr lang="en-US" altLang="en-US" dirty="0" smtClean="0">
                <a:solidFill>
                  <a:srgbClr val="2C2974"/>
                </a:solidFill>
              </a:rPr>
              <a:t>environment</a:t>
            </a:r>
            <a:endParaRPr lang="en-US" altLang="en-US" dirty="0">
              <a:solidFill>
                <a:srgbClr val="2C29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7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Genes (2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382000" cy="4686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2C2974"/>
                </a:solidFill>
              </a:rPr>
              <a:t>Alleles</a:t>
            </a:r>
            <a:r>
              <a:rPr lang="en-US" altLang="en-US" dirty="0">
                <a:solidFill>
                  <a:srgbClr val="2C2974"/>
                </a:solidFill>
              </a:rPr>
              <a:t> are variants of genes</a:t>
            </a:r>
          </a:p>
          <a:p>
            <a:pPr marL="0" indent="0">
              <a:buNone/>
            </a:pPr>
            <a:r>
              <a:rPr lang="en-IN" altLang="en-US" dirty="0">
                <a:solidFill>
                  <a:srgbClr val="2C2974"/>
                </a:solidFill>
              </a:rPr>
              <a:t>Changes in DNA sequence that distinguish alleles arise by </a:t>
            </a:r>
            <a:r>
              <a:rPr lang="en-IN" altLang="en-US" b="1" dirty="0">
                <a:solidFill>
                  <a:srgbClr val="2C2974"/>
                </a:solidFill>
              </a:rPr>
              <a:t>mutation</a:t>
            </a:r>
            <a:endParaRPr lang="en-US" altLang="en-US" b="1" dirty="0">
              <a:solidFill>
                <a:srgbClr val="2C2974"/>
              </a:solidFill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2C2974"/>
                </a:solidFill>
              </a:rPr>
              <a:t>Mutations in sperm or egg cells are passed on to the next generation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2C2974"/>
                </a:solidFill>
              </a:rPr>
              <a:t>Mutations may be positive, negative, or neutral </a:t>
            </a:r>
          </a:p>
        </p:txBody>
      </p:sp>
    </p:spTree>
    <p:extLst>
      <p:ext uri="{BB962C8B-B14F-4D97-AF65-F5344CB8AC3E}">
        <p14:creationId xmlns:p14="http://schemas.microsoft.com/office/powerpoint/2010/main" val="1094749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Genome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153400" cy="49149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2C2974"/>
                </a:solidFill>
              </a:rPr>
              <a:t>Is the complete set of genetic </a:t>
            </a:r>
            <a:r>
              <a:rPr lang="en-IN" altLang="en-US" dirty="0">
                <a:solidFill>
                  <a:srgbClr val="2C2974"/>
                </a:solidFill>
              </a:rPr>
              <a:t>instructions characteristic of an organism</a:t>
            </a:r>
          </a:p>
          <a:p>
            <a:pPr marL="0" indent="0">
              <a:buNone/>
            </a:pPr>
            <a:r>
              <a:rPr lang="en-IN" altLang="en-US" dirty="0">
                <a:solidFill>
                  <a:srgbClr val="2C2974"/>
                </a:solidFill>
              </a:rPr>
              <a:t>Includes protein-encoding genes and other DNA sequences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2C2974"/>
                </a:solidFill>
              </a:rPr>
              <a:t>Genomics</a:t>
            </a:r>
            <a:r>
              <a:rPr lang="en-US" altLang="en-US" dirty="0">
                <a:solidFill>
                  <a:srgbClr val="2C2974"/>
                </a:solidFill>
              </a:rPr>
              <a:t> is a field that analyzes and compares genomes of different </a:t>
            </a:r>
            <a:r>
              <a:rPr lang="en-US" altLang="en-US" dirty="0" smtClean="0">
                <a:solidFill>
                  <a:srgbClr val="2C2974"/>
                </a:solidFill>
              </a:rPr>
              <a:t>species</a:t>
            </a:r>
            <a:endParaRPr lang="en-US" altLang="en-US" dirty="0">
              <a:solidFill>
                <a:srgbClr val="2C29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20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Levels of Genetics</a:t>
            </a:r>
            <a:endParaRPr lang="en-US" dirty="0"/>
          </a:p>
        </p:txBody>
      </p:sp>
      <p:pic>
        <p:nvPicPr>
          <p:cNvPr id="4" name="Picture 3" descr="Genetics is considered at several levels, from DNA, to genes, to chromosomes, to genomes, to the more familiar individuals, families, and populations.&#10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0832" y="1315517"/>
            <a:ext cx="6165799" cy="500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1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/>
              <a:t>Bioethics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305800" cy="46101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dirty="0">
                <a:solidFill>
                  <a:srgbClr val="2C2974"/>
                </a:solidFill>
              </a:rPr>
              <a:t>Addresses moral issues and controversies that arise in applying medical technology</a:t>
            </a:r>
          </a:p>
          <a:p>
            <a:pPr marL="0" indent="0">
              <a:buNone/>
            </a:pPr>
            <a:r>
              <a:rPr lang="en-IN" altLang="en-US" dirty="0">
                <a:solidFill>
                  <a:srgbClr val="2C2974"/>
                </a:solidFill>
              </a:rPr>
              <a:t>Bioethicists confront concerns that arise from new genetic </a:t>
            </a:r>
            <a:r>
              <a:rPr lang="en-IN" altLang="en-US" dirty="0" smtClean="0">
                <a:solidFill>
                  <a:srgbClr val="2C2974"/>
                </a:solidFill>
              </a:rPr>
              <a:t>technology</a:t>
            </a:r>
            <a:endParaRPr lang="en-IN" altLang="en-US" dirty="0">
              <a:solidFill>
                <a:srgbClr val="2C29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45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8DB3E2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1703</Words>
  <Application>Microsoft Office PowerPoint</Application>
  <PresentationFormat>On-screen Show (4:3)</PresentationFormat>
  <Paragraphs>183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Human Genetics Concepts and Applications</vt:lpstr>
      <vt:lpstr>Learning Outcomes (1 of 2)</vt:lpstr>
      <vt:lpstr>Learning Outcomes (2 of 2)</vt:lpstr>
      <vt:lpstr>What Is Genetics?</vt:lpstr>
      <vt:lpstr>Genes (1 of 2)</vt:lpstr>
      <vt:lpstr>Genes (2 of 2)</vt:lpstr>
      <vt:lpstr>The Genome</vt:lpstr>
      <vt:lpstr>Levels of Genetics</vt:lpstr>
      <vt:lpstr>Bioethics</vt:lpstr>
      <vt:lpstr>Deoxyribonucleic Acid (DNA)</vt:lpstr>
      <vt:lpstr>The DNA Double Helix</vt:lpstr>
      <vt:lpstr>Ribonucleic Acid (RNA)</vt:lpstr>
      <vt:lpstr>From Gene to Protein to Person</vt:lpstr>
      <vt:lpstr>The Language of Life: DNA to RNA to Protein (1 of 3)</vt:lpstr>
      <vt:lpstr>The Language of Life: DNA to RNA to Protein (2 of 3)</vt:lpstr>
      <vt:lpstr>The Language of Life: DNA to RNA to Protein (3 of 3)</vt:lpstr>
      <vt:lpstr>The Human Genome</vt:lpstr>
      <vt:lpstr>Chromosomes</vt:lpstr>
      <vt:lpstr>Mutation</vt:lpstr>
      <vt:lpstr>Mutation of Cystic Fibrosis</vt:lpstr>
      <vt:lpstr>Traits</vt:lpstr>
      <vt:lpstr>Mendelian Versus Multifactorial Traits</vt:lpstr>
      <vt:lpstr>Cells</vt:lpstr>
      <vt:lpstr>Individual</vt:lpstr>
      <vt:lpstr>The Family</vt:lpstr>
      <vt:lpstr>A Population</vt:lpstr>
      <vt:lpstr>Evolutiaon</vt:lpstr>
      <vt:lpstr>Applications of Genetics</vt:lpstr>
      <vt:lpstr>Conservation Genomics</vt:lpstr>
      <vt:lpstr>Application of Genetics—DNA Profiling</vt:lpstr>
      <vt:lpstr>Applications of Genetics—History and Ancestry</vt:lpstr>
      <vt:lpstr>History and Ancestry</vt:lpstr>
      <vt:lpstr>Health Care (1 of 2)</vt:lpstr>
      <vt:lpstr>Health Care (2 of 2)</vt:lpstr>
      <vt:lpstr>The Microbiome</vt:lpstr>
      <vt:lpstr>Precision Medicine</vt:lpstr>
      <vt:lpstr>Genome Editing</vt:lpstr>
      <vt:lpstr>Exome Sequencing</vt:lpstr>
      <vt:lpstr>Global Perspective on Genomes (1 of 2)</vt:lpstr>
      <vt:lpstr>Global Perspective on Genomes (2 of 2)</vt:lpstr>
      <vt:lpstr>A Global Perspective</vt:lpstr>
      <vt:lpstr>End of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What Is in a Human enome?</dc:title>
  <dc:creator>Lewis</dc:creator>
  <cp:lastModifiedBy>Administrator</cp:lastModifiedBy>
  <cp:revision>161</cp:revision>
  <dcterms:created xsi:type="dcterms:W3CDTF">2017-03-16T02:07:36Z</dcterms:created>
  <dcterms:modified xsi:type="dcterms:W3CDTF">2018-01-10T14:58:05Z</dcterms:modified>
</cp:coreProperties>
</file>