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366CC"/>
    <a:srgbClr val="9966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34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2660014032899353E-2"/>
          <c:y val="4.644837745643806E-2"/>
          <c:w val="0.78966789667896675"/>
          <c:h val="0.796163069544363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Male</c:v>
                </c:pt>
              </c:strCache>
            </c:strRef>
          </c:tx>
          <c:spPr>
            <a:pattFill prst="ltVert">
              <a:fgClr>
                <a:srgbClr val="0000FF"/>
              </a:fgClr>
              <a:bgClr>
                <a:srgbClr val="000080"/>
              </a:bgClr>
            </a:pattFill>
            <a:ln w="12662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0.48</c:v>
                </c:pt>
                <c:pt idx="1">
                  <c:v>0.49</c:v>
                </c:pt>
                <c:pt idx="2" formatCode="0.00">
                  <c:v>0.5</c:v>
                </c:pt>
                <c:pt idx="3">
                  <c:v>0.51</c:v>
                </c:pt>
                <c:pt idx="4">
                  <c:v>0.52</c:v>
                </c:pt>
                <c:pt idx="5">
                  <c:v>0.53</c:v>
                </c:pt>
                <c:pt idx="6">
                  <c:v>0.54</c:v>
                </c:pt>
                <c:pt idx="7">
                  <c:v>0.55000000000000004</c:v>
                </c:pt>
                <c:pt idx="8">
                  <c:v>0.56000000000000005</c:v>
                </c:pt>
                <c:pt idx="9">
                  <c:v>0.56999999999999995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FF00FF"/>
            </a:solidFill>
            <a:ln w="12662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Sheet1!$B$1:$K$1</c:f>
              <c:numCache>
                <c:formatCode>General</c:formatCode>
                <c:ptCount val="10"/>
                <c:pt idx="0">
                  <c:v>0.48</c:v>
                </c:pt>
                <c:pt idx="1">
                  <c:v>0.49</c:v>
                </c:pt>
                <c:pt idx="2" formatCode="0.00">
                  <c:v>0.5</c:v>
                </c:pt>
                <c:pt idx="3">
                  <c:v>0.51</c:v>
                </c:pt>
                <c:pt idx="4">
                  <c:v>0.52</c:v>
                </c:pt>
                <c:pt idx="5">
                  <c:v>0.53</c:v>
                </c:pt>
                <c:pt idx="6">
                  <c:v>0.54</c:v>
                </c:pt>
                <c:pt idx="7">
                  <c:v>0.55000000000000004</c:v>
                </c:pt>
                <c:pt idx="8">
                  <c:v>0.56000000000000005</c:v>
                </c:pt>
                <c:pt idx="9">
                  <c:v>0.56999999999999995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5</c:v>
                </c:pt>
                <c:pt idx="6">
                  <c:v>3</c:v>
                </c:pt>
                <c:pt idx="7">
                  <c:v>3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6868864"/>
        <c:axId val="36870400"/>
        <c:axId val="0"/>
      </c:bar3DChart>
      <c:catAx>
        <c:axId val="36868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87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870400"/>
        <c:scaling>
          <c:orientation val="minMax"/>
        </c:scaling>
        <c:delete val="0"/>
        <c:axPos val="l"/>
        <c:majorGridlines>
          <c:spPr>
            <a:ln w="316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868864"/>
        <c:crosses val="autoZero"/>
        <c:crossBetween val="between"/>
      </c:valAx>
      <c:spPr>
        <a:noFill/>
        <a:ln w="25323">
          <a:noFill/>
        </a:ln>
      </c:spPr>
    </c:plotArea>
    <c:legend>
      <c:legendPos val="r"/>
      <c:layout>
        <c:manualLayout>
          <c:xMode val="edge"/>
          <c:yMode val="edge"/>
          <c:x val="0.85239852398523952"/>
          <c:y val="0.41726618705036012"/>
          <c:w val="0.14637146371463713"/>
          <c:h val="0.16546762589928088"/>
        </c:manualLayout>
      </c:layout>
      <c:overlay val="0"/>
      <c:spPr>
        <a:noFill/>
        <a:ln w="3165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314E9-14B9-4093-8978-B0D723E58C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E3C4D-8220-4231-8EFF-045FFE173A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3C6AC-5F1E-452F-8740-EEABF73205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7EFD9-56D3-4E86-89EC-213AEC025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7391C-2895-4B8C-AF85-CAA016C35C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B5723-1F6F-462C-8511-46735BA42C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7CBBD-FC14-44E7-9777-F1FF769107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B1CC0-7933-4AE5-AED7-F5A45253C5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80AE6-63DC-47A0-A4A5-491ACE17F4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ED16B-F15F-4312-BDA5-433CD87D3F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E504D-F4AF-4E63-A535-FA7BFA56E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6BC5A5-B16D-4970-B8AB-9FB56EBC183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917552"/>
              </p:ext>
            </p:extLst>
          </p:nvPr>
        </p:nvGraphicFramePr>
        <p:xfrm>
          <a:off x="533400" y="1390650"/>
          <a:ext cx="8245475" cy="4163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895600" y="5562600"/>
            <a:ext cx="3429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smtClean="0"/>
              <a:t>2016 </a:t>
            </a:r>
            <a:r>
              <a:rPr lang="en-US" b="1" dirty="0" smtClean="0"/>
              <a:t>Ratio</a:t>
            </a:r>
            <a:r>
              <a:rPr lang="en-US" b="1" dirty="0"/>
              <a:t>: Trunk : Height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28600" y="9144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/>
              <a:t>Number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934200" y="3962400"/>
            <a:ext cx="1981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/>
              <a:t>Male Ratio </a:t>
            </a:r>
            <a:r>
              <a:rPr lang="en-US" b="1" dirty="0" smtClean="0"/>
              <a:t>.521</a:t>
            </a:r>
            <a:endParaRPr lang="en-US" b="1" dirty="0"/>
          </a:p>
          <a:p>
            <a:pPr algn="ctr"/>
            <a:r>
              <a:rPr lang="en-US" b="1" dirty="0"/>
              <a:t>Female Ratio </a:t>
            </a:r>
            <a:r>
              <a:rPr lang="en-US" b="1" dirty="0" smtClean="0"/>
              <a:t>.533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en-US" sz="2000" dirty="0" err="1" smtClean="0"/>
              <a:t>Rett</a:t>
            </a:r>
            <a:r>
              <a:rPr lang="en-US" sz="2000" dirty="0" smtClean="0"/>
              <a:t> Syndrome-Sex Linked?</a:t>
            </a:r>
            <a:br>
              <a:rPr lang="en-US" sz="2000" dirty="0" smtClean="0"/>
            </a:br>
            <a:r>
              <a:rPr lang="en-US" sz="2000" dirty="0" smtClean="0"/>
              <a:t>Dominant-</a:t>
            </a:r>
            <a:br>
              <a:rPr lang="en-US" sz="2000" dirty="0" smtClean="0"/>
            </a:br>
            <a:r>
              <a:rPr lang="en-US" sz="2000" dirty="0" smtClean="0"/>
              <a:t>Not passed from Parent to child</a:t>
            </a:r>
            <a:br>
              <a:rPr lang="en-US" sz="2000" dirty="0" smtClean="0"/>
            </a:br>
            <a:r>
              <a:rPr lang="en-US" sz="2000" dirty="0" smtClean="0"/>
              <a:t>Gene mutates in sperm or </a:t>
            </a:r>
            <a:br>
              <a:rPr lang="en-US" sz="2000" dirty="0" smtClean="0"/>
            </a:br>
            <a:r>
              <a:rPr lang="en-US" sz="2000" dirty="0" smtClean="0"/>
              <a:t>Mother passed the gene but did not express it.</a:t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1026" name="Picture 2" descr="C:\Documents and Settings\merrittj\Desktop\lew25278_bxt06_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071" y="2514600"/>
            <a:ext cx="7950519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Gout-(</a:t>
            </a:r>
            <a:r>
              <a:rPr lang="en-US" sz="3600" dirty="0" err="1" smtClean="0"/>
              <a:t>Unwalkable</a:t>
            </a:r>
            <a:r>
              <a:rPr lang="en-US" sz="3600" dirty="0" smtClean="0"/>
              <a:t> disease)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Uric Acid build up</a:t>
            </a:r>
          </a:p>
          <a:p>
            <a:r>
              <a:rPr lang="en-US" dirty="0" smtClean="0"/>
              <a:t>3 SNP associated with gout</a:t>
            </a:r>
          </a:p>
          <a:p>
            <a:r>
              <a:rPr lang="en-US" dirty="0" smtClean="0"/>
              <a:t>Genes affect kidneys ability to excrete uric acid</a:t>
            </a:r>
          </a:p>
          <a:p>
            <a:r>
              <a:rPr lang="en-US" dirty="0" smtClean="0"/>
              <a:t>All six genes-8 to18 percent risk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Fatigue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Little stress hormone </a:t>
            </a:r>
            <a:r>
              <a:rPr lang="en-US" dirty="0" err="1" smtClean="0"/>
              <a:t>cortisol</a:t>
            </a:r>
            <a:endParaRPr lang="en-US" dirty="0" smtClean="0"/>
          </a:p>
          <a:p>
            <a:r>
              <a:rPr lang="en-US" dirty="0" smtClean="0"/>
              <a:t>Too much serotonin-sleepy</a:t>
            </a:r>
          </a:p>
          <a:p>
            <a:r>
              <a:rPr lang="en-US" dirty="0" smtClean="0"/>
              <a:t>3 genes  associated with syndrome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gene-sensitivity to sound</a:t>
            </a:r>
          </a:p>
          <a:p>
            <a:r>
              <a:rPr lang="en-US" dirty="0" smtClean="0"/>
              <a:t>1 gene-pulsating headache and sensitivity to sound</a:t>
            </a:r>
          </a:p>
          <a:p>
            <a:r>
              <a:rPr lang="en-US" dirty="0" smtClean="0"/>
              <a:t>1gene-nausea and vomiting.</a:t>
            </a:r>
          </a:p>
          <a:p>
            <a:endParaRPr lang="en-US" dirty="0"/>
          </a:p>
          <a:p>
            <a:r>
              <a:rPr lang="en-US" dirty="0" smtClean="0"/>
              <a:t>Environmental triggers: certain foods, stress, and </a:t>
            </a:r>
            <a:r>
              <a:rPr lang="en-US" smtClean="0"/>
              <a:t>weather conditions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2679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90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PowerPoint Presentation</vt:lpstr>
      <vt:lpstr>Rett Syndrome-Sex Linked? Dominant- Not passed from Parent to child Gene mutates in sperm or  Mother passed the gene but did not express it. </vt:lpstr>
      <vt:lpstr>Gout-(Unwalkable disease)</vt:lpstr>
      <vt:lpstr>Chronic Fatigue Syndrome</vt:lpstr>
      <vt:lpstr>Migraine</vt:lpstr>
    </vt:vector>
  </TitlesOfParts>
  <Company>UNCW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ITSD</dc:creator>
  <cp:lastModifiedBy>Administrator</cp:lastModifiedBy>
  <cp:revision>24</cp:revision>
  <dcterms:created xsi:type="dcterms:W3CDTF">2006-02-23T16:13:25Z</dcterms:created>
  <dcterms:modified xsi:type="dcterms:W3CDTF">2018-02-19T15:07:38Z</dcterms:modified>
</cp:coreProperties>
</file>