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F3F8A63-F2A1-44A4-A4D1-B2B9C28AB9DB}" type="datetime1">
              <a:rPr smtClean="0"/>
              <a:pPr/>
              <a:t>6/3/2007</a:t>
            </a:fld>
            <a:endParaRPr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AF2B4D-6B12-4EDF-87BB-2B55CECB6611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108C-2518-4D60-9FAF-6346FD9D7826}" type="datetime1">
              <a:rPr smtClean="0"/>
              <a:pPr/>
              <a:t>6/3/2007</a:t>
            </a:fld>
            <a:endParaRPr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ubaskod@uncw.edu" TargetMode="External"/><Relationship Id="rId2" Type="http://schemas.openxmlformats.org/officeDocument/2006/relationships/hyperlink" Target="mailto:rhodesg@uncw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229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Title: Integrating Mathematics and Science through the use of </a:t>
            </a:r>
            <a:r>
              <a:rPr lang="en-US" dirty="0" err="1" smtClean="0"/>
              <a:t>Vernier</a:t>
            </a:r>
            <a:r>
              <a:rPr lang="en-US" dirty="0" smtClean="0"/>
              <a:t> </a:t>
            </a:r>
            <a:r>
              <a:rPr lang="en-US" dirty="0" err="1" smtClean="0"/>
              <a:t>LabPro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North Carolina Wilmington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31242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Dr. Ginger Rhodes, </a:t>
            </a:r>
            <a:r>
              <a:rPr lang="en-US" sz="3200" dirty="0" smtClean="0">
                <a:solidFill>
                  <a:sysClr val="windowText" lastClr="000000"/>
                </a:solidFill>
              </a:rPr>
              <a:t>Assistant Professor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Secondary </a:t>
            </a:r>
            <a:r>
              <a:rPr lang="en-US" sz="3200" dirty="0" smtClean="0">
                <a:solidFill>
                  <a:sysClr val="windowText" lastClr="000000"/>
                </a:solidFill>
              </a:rPr>
              <a:t>Mathematics </a:t>
            </a:r>
            <a:r>
              <a:rPr lang="en-US" sz="3200" dirty="0" smtClean="0">
                <a:solidFill>
                  <a:sysClr val="windowText" lastClr="000000"/>
                </a:solidFill>
              </a:rPr>
              <a:t>Education</a:t>
            </a:r>
          </a:p>
          <a:p>
            <a:pPr algn="ctr"/>
            <a:endParaRPr lang="en-US" sz="32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Dr. Dennis Kubasko, </a:t>
            </a:r>
            <a:r>
              <a:rPr lang="en-US" sz="3200" dirty="0" smtClean="0">
                <a:solidFill>
                  <a:sysClr val="windowText" lastClr="000000"/>
                </a:solidFill>
              </a:rPr>
              <a:t>Associate Professor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</a:rPr>
              <a:t>Secondary </a:t>
            </a:r>
            <a:r>
              <a:rPr lang="en-US" sz="3200" dirty="0" smtClean="0">
                <a:solidFill>
                  <a:sysClr val="windowText" lastClr="000000"/>
                </a:solidFill>
              </a:rPr>
              <a:t>Science Education</a:t>
            </a:r>
            <a:endParaRPr lang="en-US" sz="3200" dirty="0">
              <a:solidFill>
                <a:sysClr val="windowText" lastClr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172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NCCTM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Velocity</a:t>
            </a:r>
          </a:p>
          <a:p>
            <a:r>
              <a:rPr lang="en-US" dirty="0" smtClean="0"/>
              <a:t>Water Quality</a:t>
            </a:r>
          </a:p>
          <a:p>
            <a:r>
              <a:rPr lang="en-US" dirty="0" smtClean="0"/>
              <a:t>Air Pressure</a:t>
            </a:r>
          </a:p>
          <a:p>
            <a:r>
              <a:rPr lang="en-US" dirty="0" smtClean="0"/>
              <a:t>Harmonic Motion</a:t>
            </a:r>
          </a:p>
          <a:p>
            <a:r>
              <a:rPr lang="en-US" dirty="0" smtClean="0"/>
              <a:t>pH Change</a:t>
            </a:r>
          </a:p>
          <a:p>
            <a:r>
              <a:rPr lang="en-US" dirty="0" smtClean="0"/>
              <a:t>Digital Microscopy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Demonstration </a:t>
            </a:r>
            <a:r>
              <a:rPr lang="en-US" dirty="0" smtClean="0"/>
              <a:t>– Graphing Your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Graphs made using a Motion Detector can be used to study motion. </a:t>
            </a:r>
          </a:p>
          <a:p>
            <a:r>
              <a:rPr lang="en-US" sz="3000" dirty="0" smtClean="0"/>
              <a:t>In this experiment, you will use a Motion Detector to make graphs of your own motion.</a:t>
            </a:r>
          </a:p>
          <a:p>
            <a:r>
              <a:rPr lang="en-US" sz="3000" dirty="0" smtClean="0"/>
              <a:t>Objectives</a:t>
            </a:r>
          </a:p>
          <a:p>
            <a:pPr lvl="1" hangingPunct="0"/>
            <a:r>
              <a:rPr lang="en-US" sz="2700" dirty="0" smtClean="0"/>
              <a:t>Use a Motion Detector to measure position, velocity, and acceleration.</a:t>
            </a:r>
          </a:p>
          <a:p>
            <a:pPr lvl="1" hangingPunct="0"/>
            <a:r>
              <a:rPr lang="en-US" sz="2700" dirty="0" smtClean="0"/>
              <a:t>Use a computer to produce graphs of your motion.</a:t>
            </a:r>
          </a:p>
          <a:p>
            <a:pPr lvl="1" hangingPunct="0"/>
            <a:r>
              <a:rPr lang="en-US" sz="2700" dirty="0" smtClean="0"/>
              <a:t>Analyze the graphs you produce.</a:t>
            </a:r>
          </a:p>
          <a:p>
            <a:pPr lvl="1" hangingPunct="0"/>
            <a:r>
              <a:rPr lang="en-US" sz="2700" dirty="0" smtClean="0"/>
              <a:t>Match position </a:t>
            </a:r>
            <a:r>
              <a:rPr lang="en-US" sz="2700" i="1" dirty="0" smtClean="0"/>
              <a:t>vs</a:t>
            </a:r>
            <a:r>
              <a:rPr lang="en-US" sz="2700" dirty="0" smtClean="0"/>
              <a:t>. time and velocity </a:t>
            </a:r>
            <a:r>
              <a:rPr lang="en-US" sz="2700" i="1" dirty="0" smtClean="0"/>
              <a:t>vs</a:t>
            </a:r>
            <a:r>
              <a:rPr lang="en-US" sz="2700" dirty="0" smtClean="0"/>
              <a:t>. time graphs.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</a:t>
            </a:r>
            <a:r>
              <a:rPr lang="en-US" dirty="0" smtClean="0"/>
              <a:t>– The Greenhouse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Greenhouses allow gardeners to grow plants in cold weather. </a:t>
            </a:r>
          </a:p>
          <a:p>
            <a:r>
              <a:rPr lang="en-US" dirty="0" smtClean="0"/>
              <a:t>This is because a greenhouse stays warmer than the outside air. You can feel this effect in a car parked in the sun. </a:t>
            </a:r>
          </a:p>
          <a:p>
            <a:r>
              <a:rPr lang="en-US" dirty="0" smtClean="0"/>
              <a:t>On a larger scale, the greenhouse effect helps keep our planet warm. It makes Venus one of the hottest planets in our solar system. </a:t>
            </a:r>
          </a:p>
          <a:p>
            <a:r>
              <a:rPr lang="en-US" dirty="0" smtClean="0"/>
              <a:t>In this experiment, you will use Temperature Probes to measure temperatures in a model greenhouse and in a control as they are heated. </a:t>
            </a:r>
          </a:p>
          <a:p>
            <a:r>
              <a:rPr lang="en-US" dirty="0" smtClean="0"/>
              <a:t>You will then calculate the resulting temperature changes.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Thoughts?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did you enjoy about this type of “inquiry” themed laboratory experience?</a:t>
            </a:r>
          </a:p>
          <a:p>
            <a:r>
              <a:rPr lang="en-US" dirty="0" smtClean="0"/>
              <a:t>How do you think your students would respond to this type of technology integration?</a:t>
            </a:r>
          </a:p>
          <a:p>
            <a:r>
              <a:rPr lang="en-US" dirty="0" smtClean="0"/>
              <a:t>Are there implementation barriers that teachers would need to be aware of?</a:t>
            </a:r>
          </a:p>
          <a:p>
            <a:r>
              <a:rPr lang="en-US" dirty="0" smtClean="0"/>
              <a:t>What was the math and science content? Was the content understood?  </a:t>
            </a:r>
          </a:p>
          <a:p>
            <a:r>
              <a:rPr lang="en-US" dirty="0" smtClean="0"/>
              <a:t>Would you be willing to work in an interdisciplinary team in the future?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/>
              <a:t>Questions?</a:t>
            </a:r>
          </a:p>
          <a:p>
            <a:r>
              <a:rPr lang="en-US" sz="4000" dirty="0" smtClean="0"/>
              <a:t>Ginger Rhodes</a:t>
            </a:r>
          </a:p>
          <a:p>
            <a:pPr lvl="1"/>
            <a:r>
              <a:rPr lang="en-US" sz="3600" dirty="0" smtClean="0">
                <a:hlinkClick r:id="rId2"/>
              </a:rPr>
              <a:t>rhodesg@uncw.edu</a:t>
            </a:r>
            <a:endParaRPr lang="en-US" sz="3600" dirty="0" smtClean="0"/>
          </a:p>
          <a:p>
            <a:r>
              <a:rPr lang="en-US" sz="4000" dirty="0" smtClean="0"/>
              <a:t>Dennis Kubasko</a:t>
            </a:r>
          </a:p>
          <a:p>
            <a:pPr lvl="1"/>
            <a:r>
              <a:rPr lang="en-US" sz="3600" dirty="0" smtClean="0">
                <a:hlinkClick r:id="rId3"/>
              </a:rPr>
              <a:t>kubaskod@uncw.edu</a:t>
            </a:r>
            <a:endParaRPr lang="en-US" sz="36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</a:t>
            </a:r>
            <a:r>
              <a:rPr lang="en-US" dirty="0" smtClean="0"/>
              <a:t>P</a:t>
            </a:r>
            <a:r>
              <a:rPr lang="en-US" dirty="0" smtClean="0"/>
              <a:t>resentation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10:30 -10:45	</a:t>
            </a:r>
          </a:p>
          <a:p>
            <a:pPr lvl="1"/>
            <a:r>
              <a:rPr lang="en-US" sz="2400" dirty="0" smtClean="0"/>
              <a:t>Introductions and Explanation of </a:t>
            </a:r>
            <a:r>
              <a:rPr lang="en-US" sz="2400" dirty="0" smtClean="0"/>
              <a:t>each of the Laboratory experiences</a:t>
            </a:r>
          </a:p>
          <a:p>
            <a:r>
              <a:rPr lang="en-US" sz="2800" dirty="0" smtClean="0"/>
              <a:t>10:45 – 11:00</a:t>
            </a:r>
          </a:p>
          <a:p>
            <a:pPr lvl="1"/>
            <a:r>
              <a:rPr lang="en-US" sz="2400" dirty="0" smtClean="0"/>
              <a:t>PowerPoint presentation </a:t>
            </a:r>
            <a:r>
              <a:rPr lang="en-US" sz="2400" dirty="0" smtClean="0"/>
              <a:t>and </a:t>
            </a:r>
            <a:r>
              <a:rPr lang="en-US" sz="2400" dirty="0" err="1" smtClean="0"/>
              <a:t>Vernier</a:t>
            </a:r>
            <a:r>
              <a:rPr lang="en-US" sz="2400" dirty="0" smtClean="0"/>
              <a:t> </a:t>
            </a:r>
            <a:r>
              <a:rPr lang="en-US" sz="2400" dirty="0" err="1" smtClean="0"/>
              <a:t>probeware</a:t>
            </a:r>
            <a:r>
              <a:rPr lang="en-US" sz="2400" dirty="0" smtClean="0"/>
              <a:t> introduction and orientation</a:t>
            </a:r>
          </a:p>
          <a:p>
            <a:r>
              <a:rPr lang="en-US" sz="2800" dirty="0" smtClean="0"/>
              <a:t>11:00 </a:t>
            </a:r>
            <a:r>
              <a:rPr lang="en-US" sz="2800" dirty="0" smtClean="0"/>
              <a:t>– </a:t>
            </a:r>
            <a:r>
              <a:rPr lang="en-US" sz="2800" dirty="0" smtClean="0"/>
              <a:t>11:45</a:t>
            </a:r>
            <a:endParaRPr lang="en-US" sz="2400" dirty="0" smtClean="0"/>
          </a:p>
          <a:p>
            <a:pPr lvl="1"/>
            <a:r>
              <a:rPr lang="en-US" sz="2400" dirty="0" smtClean="0"/>
              <a:t>Participants Perform laboratory exercise</a:t>
            </a:r>
            <a:endParaRPr lang="en-US" sz="2400" dirty="0" smtClean="0"/>
          </a:p>
          <a:p>
            <a:pPr lvl="1"/>
            <a:r>
              <a:rPr lang="en-US" sz="2400" dirty="0" smtClean="0"/>
              <a:t>Share results back with class</a:t>
            </a:r>
          </a:p>
          <a:p>
            <a:r>
              <a:rPr lang="en-US" sz="2800" dirty="0" smtClean="0"/>
              <a:t>11:45 – 12:00</a:t>
            </a:r>
          </a:p>
          <a:p>
            <a:pPr lvl="1"/>
            <a:r>
              <a:rPr lang="en-US" sz="2400" dirty="0" smtClean="0"/>
              <a:t>Conclusions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Interdisciplinary Lessons… </a:t>
            </a:r>
            <a:br>
              <a:rPr lang="en-US" dirty="0" smtClean="0"/>
            </a:br>
            <a:r>
              <a:rPr lang="en-US" dirty="0" smtClean="0"/>
              <a:t>Science and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“Making connections and transferring ideas to a new context are difficult processes that many students cannot accomplish on their own…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opportunities to make such connections does not always arise in the context of single-subject classes unless teachers take time out… “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Marrongelle</a:t>
            </a:r>
            <a:r>
              <a:rPr lang="en-US" dirty="0" smtClean="0"/>
              <a:t>, Black, Meredith, 2003)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Principles and Standards for School Mathematics (NCTM, 2000) suggests students should make connections to other disciplines, particularly science.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National Science Education Standards (NRC, 1996) notes “coordination of science and mathematics programs provides an opportunity to advance instruction in science beyond the purely descriptive. Students gathering data in a science investigation should use tools of data analysis to organize these data and to formulate hypotheses for further testing” (</a:t>
            </a:r>
            <a:r>
              <a:rPr lang="en-US" dirty="0" err="1" smtClean="0"/>
              <a:t>p</a:t>
            </a:r>
            <a:r>
              <a:rPr lang="en-US" dirty="0" smtClean="0"/>
              <a:t>. 218 – 219).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Inquiry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LEARNING </a:t>
            </a:r>
            <a:r>
              <a:rPr lang="en-US" b="1" dirty="0" smtClean="0"/>
              <a:t>SCIENCE IS </a:t>
            </a:r>
            <a:r>
              <a:rPr lang="en-US" b="1" dirty="0" smtClean="0"/>
              <a:t>AN ACTIVE PROCESS.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Learning </a:t>
            </a:r>
            <a:r>
              <a:rPr lang="en-US" dirty="0" smtClean="0"/>
              <a:t>science </a:t>
            </a:r>
            <a:r>
              <a:rPr lang="en-US" dirty="0" smtClean="0"/>
              <a:t>and math is </a:t>
            </a:r>
            <a:r>
              <a:rPr lang="en-US" dirty="0" smtClean="0"/>
              <a:t>something students do, not something that is done to them.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learning </a:t>
            </a:r>
            <a:r>
              <a:rPr lang="en-US" dirty="0" smtClean="0"/>
              <a:t>science</a:t>
            </a:r>
            <a:r>
              <a:rPr lang="en-US" dirty="0" smtClean="0"/>
              <a:t>, students describe objects and events, ask questions, acquire knowledge, construct explanations of natural phenomena, test those explanations in many different ways, and communicate their ideas to others.</a:t>
            </a:r>
          </a:p>
          <a:p>
            <a:r>
              <a:rPr lang="en-US" dirty="0" smtClean="0"/>
              <a:t>In the </a:t>
            </a:r>
            <a:r>
              <a:rPr lang="en-US" i="1" dirty="0" smtClean="0"/>
              <a:t>National Science Education Standards</a:t>
            </a:r>
            <a:r>
              <a:rPr lang="en-US" dirty="0" smtClean="0"/>
              <a:t>, the term "active process" implies physical and mental activity. Hands-on activities are not enough—students also must have "minds-on" experiences.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“Real-World” Mathematics &amp;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Mathematics and Science are intimately interconnected. Scientific principles and laws are tested, analyzed, and confirmed experimentally through mathematics. </a:t>
            </a:r>
          </a:p>
          <a:p>
            <a:r>
              <a:rPr lang="en-US" dirty="0" smtClean="0"/>
              <a:t>CBLs/</a:t>
            </a:r>
            <a:r>
              <a:rPr lang="en-US" dirty="0" err="1" smtClean="0"/>
              <a:t>LabPro</a:t>
            </a:r>
            <a:r>
              <a:rPr lang="en-US" dirty="0" smtClean="0"/>
              <a:t> Systems provide opportunities to conduct a wide range of data-collecting activities relatively inexpensively. </a:t>
            </a:r>
          </a:p>
          <a:p>
            <a:r>
              <a:rPr lang="en-US" dirty="0" smtClean="0"/>
              <a:t>Teachers should incorporate technology as a tool to examine mathematics and science ideas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/>
              <a:t>(</a:t>
            </a:r>
            <a:r>
              <a:rPr lang="en-US" dirty="0" smtClean="0"/>
              <a:t>Randall, 1998)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LabPro</a:t>
            </a:r>
            <a:r>
              <a:rPr lang="en-US" dirty="0" smtClean="0"/>
              <a:t>/CBL Probes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Distance (motion detector)</a:t>
            </a:r>
          </a:p>
          <a:p>
            <a:r>
              <a:rPr lang="en-US" dirty="0" smtClean="0"/>
              <a:t>Force</a:t>
            </a:r>
          </a:p>
          <a:p>
            <a:r>
              <a:rPr lang="en-US" dirty="0" smtClean="0"/>
              <a:t>Pressure</a:t>
            </a:r>
          </a:p>
          <a:p>
            <a:r>
              <a:rPr lang="en-US" dirty="0" smtClean="0"/>
              <a:t>Temperature</a:t>
            </a:r>
          </a:p>
          <a:p>
            <a:r>
              <a:rPr lang="en-US" dirty="0" smtClean="0"/>
              <a:t>pH</a:t>
            </a:r>
          </a:p>
          <a:p>
            <a:r>
              <a:rPr lang="en-US" dirty="0" smtClean="0"/>
              <a:t>Microscope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Functions </a:t>
            </a:r>
          </a:p>
          <a:p>
            <a:pPr lvl="1"/>
            <a:r>
              <a:rPr lang="en-US" dirty="0" smtClean="0"/>
              <a:t>linear</a:t>
            </a:r>
          </a:p>
          <a:p>
            <a:pPr lvl="1"/>
            <a:r>
              <a:rPr lang="en-US" dirty="0" smtClean="0"/>
              <a:t>quadratic</a:t>
            </a:r>
          </a:p>
          <a:p>
            <a:pPr lvl="1"/>
            <a:r>
              <a:rPr lang="en-US" dirty="0" smtClean="0"/>
              <a:t>logistic</a:t>
            </a:r>
          </a:p>
          <a:p>
            <a:pPr lvl="1"/>
            <a:r>
              <a:rPr lang="en-US" dirty="0" smtClean="0"/>
              <a:t>piecewise</a:t>
            </a:r>
          </a:p>
          <a:p>
            <a:pPr lvl="1"/>
            <a:r>
              <a:rPr lang="en-US" dirty="0" smtClean="0"/>
              <a:t>sinusoidal… </a:t>
            </a:r>
          </a:p>
          <a:p>
            <a:pPr>
              <a:buNone/>
            </a:pPr>
            <a:r>
              <a:rPr lang="en-US" dirty="0" smtClean="0"/>
              <a:t>(data analysis, predictions, graphing, modeling…)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174</TotalTime>
  <Words>651</Words>
  <Application>Microsoft Macintosh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Title: Integrating Mathematics and Science through the use of Vernier LabPro</vt:lpstr>
      <vt:lpstr>Today’s Presentation Agenda</vt:lpstr>
      <vt:lpstr>Interdisciplinary Lessons…  Science and Mathematics</vt:lpstr>
      <vt:lpstr>Mathematics</vt:lpstr>
      <vt:lpstr>Science</vt:lpstr>
      <vt:lpstr>Scientific Inquiry</vt:lpstr>
      <vt:lpstr>“Real-World” Mathematics &amp; Science</vt:lpstr>
      <vt:lpstr>LabPro/CBL Probes</vt:lpstr>
      <vt:lpstr>Mathematical Ideas</vt:lpstr>
      <vt:lpstr>Science Ideas</vt:lpstr>
      <vt:lpstr>Demonstration – Graphing Your Motion</vt:lpstr>
      <vt:lpstr>Lab – The Greenhouse Effect</vt:lpstr>
      <vt:lpstr>Summary Thoughts?</vt:lpstr>
      <vt:lpstr>Conclusion</vt:lpstr>
    </vt:vector>
  </TitlesOfParts>
  <Company>University of North Carolina at Wilmington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Inquiry into mathematics and science through the use of technology   </dc:title>
  <dc:creator>Ginger Rhodes</dc:creator>
  <cp:lastModifiedBy>kubaskod</cp:lastModifiedBy>
  <cp:revision>17</cp:revision>
  <dcterms:created xsi:type="dcterms:W3CDTF">2009-10-15T17:48:22Z</dcterms:created>
  <dcterms:modified xsi:type="dcterms:W3CDTF">2009-10-30T00:32:27Z</dcterms:modified>
</cp:coreProperties>
</file>