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8" r:id="rId3"/>
    <p:sldId id="257" r:id="rId4"/>
    <p:sldId id="306" r:id="rId5"/>
    <p:sldId id="293" r:id="rId6"/>
    <p:sldId id="294" r:id="rId7"/>
    <p:sldId id="295" r:id="rId8"/>
    <p:sldId id="307" r:id="rId9"/>
    <p:sldId id="267" r:id="rId10"/>
    <p:sldId id="268" r:id="rId11"/>
    <p:sldId id="279" r:id="rId12"/>
    <p:sldId id="280" r:id="rId13"/>
    <p:sldId id="297" r:id="rId14"/>
    <p:sldId id="299" r:id="rId15"/>
    <p:sldId id="289" r:id="rId16"/>
    <p:sldId id="290" r:id="rId17"/>
    <p:sldId id="300" r:id="rId18"/>
    <p:sldId id="301" r:id="rId19"/>
    <p:sldId id="264" r:id="rId20"/>
    <p:sldId id="265" r:id="rId21"/>
    <p:sldId id="282" r:id="rId22"/>
    <p:sldId id="272" r:id="rId23"/>
    <p:sldId id="284" r:id="rId24"/>
    <p:sldId id="285" r:id="rId25"/>
    <p:sldId id="270" r:id="rId26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72437" autoAdjust="0"/>
  </p:normalViewPr>
  <p:slideViewPr>
    <p:cSldViewPr>
      <p:cViewPr varScale="1">
        <p:scale>
          <a:sx n="55" d="100"/>
          <a:sy n="55" d="100"/>
        </p:scale>
        <p:origin x="-130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9" y="0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387767"/>
            <a:ext cx="5607050" cy="4155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72378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9" y="8772378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00D6BF5-96EE-46BC-9E24-F76BABE349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792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1400" smtClean="0"/>
              <a:t>Theory development requires greater precision in how we define and analyze institutional arrangements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0D6BF5-96EE-46BC-9E24-F76BABE3491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072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9" y="4387767"/>
            <a:ext cx="5140325" cy="4155919"/>
          </a:xfrm>
          <a:noFill/>
          <a:ln/>
        </p:spPr>
        <p:txBody>
          <a:bodyPr/>
          <a:lstStyle/>
          <a:p>
            <a:r>
              <a:rPr lang="en-US" smtClean="0"/>
              <a:t>Based on a forthcoming paper by Kauneckis and Imperial (forthcoming) in the </a:t>
            </a:r>
            <a:r>
              <a:rPr lang="en-US" i="1" smtClean="0"/>
              <a:t>International Journal of Public Administration</a:t>
            </a:r>
          </a:p>
          <a:p>
            <a:endParaRPr lang="en-US" smtClean="0"/>
          </a:p>
          <a:p>
            <a:r>
              <a:rPr lang="en-US" b="1" smtClean="0"/>
              <a:t>Define complex environmental commons in terms of:</a:t>
            </a:r>
          </a:p>
          <a:p>
            <a:pPr lvl="1">
              <a:buFontTx/>
              <a:buChar char="•"/>
            </a:pPr>
            <a:r>
              <a:rPr lang="en-US" smtClean="0"/>
              <a:t>Complex interorganizational network responsible for rule-making</a:t>
            </a:r>
          </a:p>
          <a:p>
            <a:pPr lvl="1">
              <a:buFontTx/>
              <a:buChar char="•"/>
            </a:pPr>
            <a:r>
              <a:rPr lang="en-US" smtClean="0"/>
              <a:t>High level of diversity of perceptions of the value and appropriate use of the resource</a:t>
            </a:r>
          </a:p>
          <a:p>
            <a:pPr lvl="1">
              <a:buFontTx/>
              <a:buChar char="•"/>
            </a:pPr>
            <a:r>
              <a:rPr lang="en-US" smtClean="0"/>
              <a:t>Multiple, interrelated resources requiring intervention to address the problems facing a principal resource of interest. </a:t>
            </a:r>
          </a:p>
          <a:p>
            <a:pPr lvl="1">
              <a:buFontTx/>
              <a:buChar char="•"/>
            </a:pPr>
            <a:endParaRPr lang="en-US" smtClean="0"/>
          </a:p>
          <a:p>
            <a:r>
              <a:rPr lang="en-US" b="1" smtClean="0"/>
              <a:t>Trust and social norms are produced by an interactive, on-going process that builds trust and personal relationships through repeated interactions</a:t>
            </a:r>
            <a:r>
              <a:rPr lang="en-US" sz="1400" smtClean="0"/>
              <a:t> </a:t>
            </a:r>
          </a:p>
          <a:p>
            <a:pPr lvl="1">
              <a:buFontTx/>
              <a:buChar char="•"/>
            </a:pPr>
            <a:r>
              <a:rPr lang="en-US" sz="1400" smtClean="0"/>
              <a:t>It is both a precursor to and product of collaboration</a:t>
            </a:r>
          </a:p>
          <a:p>
            <a:pPr lvl="1">
              <a:buFontTx/>
              <a:buChar char="•"/>
            </a:pPr>
            <a:r>
              <a:rPr lang="en-US" sz="1400" smtClean="0"/>
              <a:t>While it builds slowly, it is destroyed quickly</a:t>
            </a:r>
          </a:p>
          <a:p>
            <a:pPr lvl="1">
              <a:buFontTx/>
              <a:buChar char="•"/>
            </a:pPr>
            <a:r>
              <a:rPr lang="en-US" sz="1400" smtClean="0"/>
              <a:t>Needs to be maintained over time or it will erode</a:t>
            </a:r>
          </a:p>
          <a:p>
            <a:r>
              <a:rPr lang="en-US" b="1" smtClean="0"/>
              <a:t>Trust is also an important governance mechanism because it lowers transaction costs and promotes efficient resource exchanges (i.e., information)</a:t>
            </a:r>
          </a:p>
          <a:p>
            <a:pPr lvl="1">
              <a:buFontTx/>
              <a:buChar char="•"/>
            </a:pPr>
            <a:r>
              <a:rPr lang="en-US" sz="1400" smtClean="0"/>
              <a:t>Trust occurs at the individual, organizational, and network level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BA9168-4FB9-45CA-8DF6-7BAEFFDD858A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b="1" dirty="0" err="1" smtClean="0"/>
              <a:t>Hannan</a:t>
            </a:r>
            <a:r>
              <a:rPr lang="en-US" b="1" dirty="0" smtClean="0"/>
              <a:t> and Freeman’s (1984) </a:t>
            </a:r>
            <a:r>
              <a:rPr lang="en-US" sz="1400" b="1" dirty="0" smtClean="0"/>
              <a:t>Basic theoretical arguments</a:t>
            </a:r>
          </a:p>
          <a:p>
            <a:pPr marL="1143000" lvl="2" indent="-228600" eaLnBrk="1" hangingPunct="1">
              <a:buFontTx/>
              <a:buChar char="•"/>
            </a:pPr>
            <a:r>
              <a:rPr lang="en-US" dirty="0" smtClean="0"/>
              <a:t>Environment that an organization operates in creates a selection process that favors organizations with structures that are difficult to change</a:t>
            </a:r>
          </a:p>
          <a:p>
            <a:pPr marL="1143000" lvl="2" indent="-228600" eaLnBrk="1" hangingPunct="1">
              <a:buFontTx/>
              <a:buChar char="•"/>
            </a:pPr>
            <a:r>
              <a:rPr lang="en-US" dirty="0" smtClean="0"/>
              <a:t>This doesn’t mean that organizations don’t change but that they respond relatively slow to threats and opportunities and tend to make peripheral rather than core changes</a:t>
            </a:r>
          </a:p>
          <a:p>
            <a:pPr marL="1143000" lvl="2" indent="-228600" eaLnBrk="1" hangingPunct="1">
              <a:buFontTx/>
              <a:buChar char="•"/>
            </a:pPr>
            <a:endParaRPr lang="en-US" dirty="0" smtClean="0"/>
          </a:p>
          <a:p>
            <a:pPr marL="742950" lvl="1" indent="-285750" eaLnBrk="1" hangingPunct="1"/>
            <a:r>
              <a:rPr lang="en-US" b="1" dirty="0" smtClean="0"/>
              <a:t>Modern world tends to favor organizations that have</a:t>
            </a:r>
          </a:p>
          <a:p>
            <a:pPr marL="1600200" lvl="3" indent="-228600" eaLnBrk="1" hangingPunct="1">
              <a:buFontTx/>
              <a:buChar char="•"/>
            </a:pPr>
            <a:r>
              <a:rPr lang="en-US" dirty="0" smtClean="0"/>
              <a:t>Capacity for </a:t>
            </a:r>
            <a:r>
              <a:rPr lang="en-US" i="1" dirty="0" smtClean="0"/>
              <a:t>reliable</a:t>
            </a:r>
            <a:r>
              <a:rPr lang="en-US" dirty="0" smtClean="0"/>
              <a:t> performance and </a:t>
            </a:r>
            <a:r>
              <a:rPr lang="en-US" i="1" dirty="0" smtClean="0"/>
              <a:t>account</a:t>
            </a:r>
            <a:r>
              <a:rPr lang="en-US" dirty="0" smtClean="0"/>
              <a:t> rationally for their actions</a:t>
            </a:r>
          </a:p>
          <a:p>
            <a:pPr marL="1600200" lvl="3" indent="-228600" eaLnBrk="1" hangingPunct="1">
              <a:buFontTx/>
              <a:buChar char="•"/>
            </a:pPr>
            <a:r>
              <a:rPr lang="en-US" dirty="0" smtClean="0"/>
              <a:t>Reliability and accountability also depend on the organizations ability to </a:t>
            </a:r>
            <a:r>
              <a:rPr lang="en-US" i="1" dirty="0" smtClean="0"/>
              <a:t>reproduce</a:t>
            </a:r>
            <a:r>
              <a:rPr lang="en-US" dirty="0" smtClean="0"/>
              <a:t> its structure consistently</a:t>
            </a:r>
          </a:p>
          <a:p>
            <a:pPr marL="1600200" lvl="3" indent="-228600" eaLnBrk="1" hangingPunct="1">
              <a:buFontTx/>
              <a:buChar char="•"/>
            </a:pPr>
            <a:r>
              <a:rPr lang="en-US" dirty="0" smtClean="0"/>
              <a:t>Organizations with high levels of all three factors are more likely to survive than those with low levels</a:t>
            </a:r>
          </a:p>
          <a:p>
            <a:pPr marL="1600200" lvl="3" indent="-228600" eaLnBrk="1" hangingPunct="1">
              <a:buFontTx/>
              <a:buChar char="•"/>
            </a:pPr>
            <a:r>
              <a:rPr lang="en-US" dirty="0" smtClean="0"/>
              <a:t>Older organizations will tend to have higher levels of all three factors than new organizations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86450" y="228600"/>
            <a:ext cx="18859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55054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19200"/>
            <a:ext cx="36957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6700" y="1219200"/>
            <a:ext cx="36957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7543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19200"/>
            <a:ext cx="75438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1028" name="Group 7"/>
          <p:cNvGrpSpPr>
            <a:grpSpLocks/>
          </p:cNvGrpSpPr>
          <p:nvPr userDrawn="1"/>
        </p:nvGrpSpPr>
        <p:grpSpPr bwMode="auto">
          <a:xfrm>
            <a:off x="7413625" y="0"/>
            <a:ext cx="1730375" cy="6858000"/>
            <a:chOff x="4667" y="0"/>
            <a:chExt cx="1090" cy="4320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4973" y="0"/>
              <a:ext cx="783" cy="20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pic>
          <p:nvPicPr>
            <p:cNvPr id="2" name="Picture 9" descr="hokusai2"/>
            <p:cNvPicPr>
              <a:picLocks noChangeAspect="1" noChangeArrowheads="1"/>
            </p:cNvPicPr>
            <p:nvPr/>
          </p:nvPicPr>
          <p:blipFill>
            <a:blip r:embed="rId13"/>
            <a:srcRect r="13902" b="31862"/>
            <a:stretch>
              <a:fillRect/>
            </a:stretch>
          </p:blipFill>
          <p:spPr bwMode="auto">
            <a:xfrm>
              <a:off x="4667" y="293"/>
              <a:ext cx="1090" cy="40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029" name="Group 10"/>
          <p:cNvGrpSpPr>
            <a:grpSpLocks/>
          </p:cNvGrpSpPr>
          <p:nvPr userDrawn="1"/>
        </p:nvGrpSpPr>
        <p:grpSpPr bwMode="auto">
          <a:xfrm>
            <a:off x="6553200" y="5943600"/>
            <a:ext cx="990600" cy="457200"/>
            <a:chOff x="4176" y="3792"/>
            <a:chExt cx="624" cy="288"/>
          </a:xfrm>
        </p:grpSpPr>
        <p:sp>
          <p:nvSpPr>
            <p:cNvPr id="1035" name="AutoShape 11">
              <a:hlinkClick r:id="" action="ppaction://hlinkshowjump?jump=nextslide" highlightClick="1"/>
            </p:cNvPr>
            <p:cNvSpPr>
              <a:spLocks noChangeArrowheads="1"/>
            </p:cNvSpPr>
            <p:nvPr userDrawn="1"/>
          </p:nvSpPr>
          <p:spPr bwMode="auto">
            <a:xfrm>
              <a:off x="4512" y="3792"/>
              <a:ext cx="288" cy="288"/>
            </a:xfrm>
            <a:prstGeom prst="actionButtonForwardNext">
              <a:avLst/>
            </a:prstGeom>
            <a:solidFill>
              <a:srgbClr val="333399"/>
            </a:solidFill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" name="AutoShape 12">
              <a:hlinkClick r:id="" action="ppaction://hlinkshowjump?jump=previousslide" highlightClick="1"/>
            </p:cNvPr>
            <p:cNvSpPr>
              <a:spLocks noChangeArrowheads="1"/>
            </p:cNvSpPr>
            <p:nvPr userDrawn="1"/>
          </p:nvSpPr>
          <p:spPr bwMode="auto">
            <a:xfrm>
              <a:off x="4176" y="3792"/>
              <a:ext cx="288" cy="288"/>
            </a:xfrm>
            <a:prstGeom prst="actionButtonBackPrevious">
              <a:avLst/>
            </a:prstGeom>
            <a:solidFill>
              <a:srgbClr val="3333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37" name="Text Box 13"/>
          <p:cNvSpPr txBox="1">
            <a:spLocks noChangeArrowheads="1"/>
          </p:cNvSpPr>
          <p:nvPr userDrawn="1"/>
        </p:nvSpPr>
        <p:spPr bwMode="auto">
          <a:xfrm>
            <a:off x="1600200" y="6096000"/>
            <a:ext cx="4298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b="1">
                <a:solidFill>
                  <a:srgbClr val="333399"/>
                </a:solidFill>
              </a:rPr>
              <a:t>Master of Public Administration Program</a:t>
            </a:r>
          </a:p>
        </p:txBody>
      </p:sp>
      <p:pic>
        <p:nvPicPr>
          <p:cNvPr id="1031" name="Picture 14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228600" y="5638800"/>
            <a:ext cx="13716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33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3399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3399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3399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3399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333399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333399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333399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333399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3333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808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808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808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808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808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808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808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808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52400"/>
            <a:ext cx="8001000" cy="1905000"/>
          </a:xfrm>
        </p:spPr>
        <p:txBody>
          <a:bodyPr/>
          <a:lstStyle/>
          <a:p>
            <a:pPr eaLnBrk="1" hangingPunct="1"/>
            <a:r>
              <a:rPr lang="en-US" sz="3200" dirty="0"/>
              <a:t>Analyzing the Structure of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Collaborative </a:t>
            </a:r>
            <a:r>
              <a:rPr lang="en-US" sz="3200" dirty="0"/>
              <a:t>Partnerships for Environmental Management: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Developing </a:t>
            </a:r>
            <a:r>
              <a:rPr lang="en-US" sz="2400" dirty="0"/>
              <a:t>Framework for Comparative Analysis</a:t>
            </a:r>
            <a:endParaRPr lang="en-US" sz="2400" dirty="0" smtClean="0"/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2514600"/>
            <a:ext cx="6400800" cy="2057400"/>
          </a:xfrm>
        </p:spPr>
        <p:txBody>
          <a:bodyPr/>
          <a:lstStyle/>
          <a:p>
            <a:pPr eaLnBrk="1" hangingPunct="1"/>
            <a:r>
              <a:rPr lang="en-US" dirty="0" smtClean="0"/>
              <a:t>Mark T. Imperial, Ph.D.</a:t>
            </a:r>
          </a:p>
          <a:p>
            <a:pPr eaLnBrk="1" hangingPunct="1"/>
            <a:r>
              <a:rPr lang="en-US" sz="2000" dirty="0" smtClean="0">
                <a:solidFill>
                  <a:srgbClr val="008080"/>
                </a:solidFill>
              </a:rPr>
              <a:t>Master of Public Administration Program</a:t>
            </a:r>
          </a:p>
          <a:p>
            <a:pPr eaLnBrk="1" hangingPunct="1"/>
            <a:r>
              <a:rPr lang="en-US" sz="2000" dirty="0" smtClean="0">
                <a:solidFill>
                  <a:srgbClr val="008080"/>
                </a:solidFill>
              </a:rPr>
              <a:t>University of North Carolina Wilmington</a:t>
            </a:r>
          </a:p>
          <a:p>
            <a:pPr eaLnBrk="1" hangingPunct="1"/>
            <a:r>
              <a:rPr lang="en-US" sz="2000" dirty="0" smtClean="0">
                <a:solidFill>
                  <a:srgbClr val="008080"/>
                </a:solidFill>
              </a:rPr>
              <a:t>imperialm@uncw.edu</a:t>
            </a:r>
          </a:p>
          <a:p>
            <a:pPr eaLnBrk="1" hangingPunct="1"/>
            <a:r>
              <a:rPr lang="en-US" sz="2000" dirty="0" smtClean="0">
                <a:solidFill>
                  <a:srgbClr val="008080"/>
                </a:solidFill>
              </a:rPr>
              <a:t>http://people.uncw.edu/imperialm</a:t>
            </a:r>
          </a:p>
          <a:p>
            <a:pPr eaLnBrk="1" hangingPunct="1"/>
            <a:endParaRPr lang="en-US" sz="1000" dirty="0" smtClean="0"/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1066800" y="4953000"/>
            <a:ext cx="63246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b="1" i="1" dirty="0">
                <a:solidFill>
                  <a:srgbClr val="333399"/>
                </a:solidFill>
              </a:rPr>
              <a:t>Presented at the Southeastern Conference for Public Administration (</a:t>
            </a:r>
            <a:r>
              <a:rPr lang="en-US" sz="1800" b="1" i="1" dirty="0" smtClean="0">
                <a:solidFill>
                  <a:srgbClr val="333399"/>
                </a:solidFill>
              </a:rPr>
              <a:t>SECoPA)</a:t>
            </a:r>
          </a:p>
          <a:p>
            <a:pPr algn="ctr"/>
            <a:r>
              <a:rPr lang="en-US" sz="1800" b="1" i="1" dirty="0" smtClean="0">
                <a:solidFill>
                  <a:srgbClr val="333399"/>
                </a:solidFill>
              </a:rPr>
              <a:t>New </a:t>
            </a:r>
            <a:r>
              <a:rPr lang="en-US" sz="1800" b="1" i="1" dirty="0">
                <a:solidFill>
                  <a:srgbClr val="333399"/>
                </a:solidFill>
              </a:rPr>
              <a:t>Orleans, </a:t>
            </a:r>
            <a:r>
              <a:rPr lang="en-US" sz="1800" b="1" i="1" dirty="0" smtClean="0">
                <a:solidFill>
                  <a:srgbClr val="333399"/>
                </a:solidFill>
              </a:rPr>
              <a:t>LA September </a:t>
            </a:r>
            <a:r>
              <a:rPr lang="en-US" sz="1800" b="1" i="1" dirty="0">
                <a:solidFill>
                  <a:srgbClr val="333399"/>
                </a:solidFill>
              </a:rPr>
              <a:t>21 – 24,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Boundary Rules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75438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Strategy Rules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Specify shared definitions of a problem or set of problems within the domain of the organization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Specify the responses to problems that are legitimate or illegitimate – what it can or cannot do, what are its roles or  processes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Specify how it will acquire resources needed to accomplish these tasks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Specify the relationship between the partnership and other network members – relationship to the “turf” of network members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Strategy will influence the membership structure of the watershed partnership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543800" cy="685800"/>
          </a:xfrm>
        </p:spPr>
        <p:txBody>
          <a:bodyPr/>
          <a:lstStyle/>
          <a:p>
            <a:pPr eaLnBrk="1" hangingPunct="1"/>
            <a:r>
              <a:rPr lang="en-US" smtClean="0"/>
              <a:t>Decision Rules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76962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Determine how members interact and make decisions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Rules are likely to evolve towards formality and complexity and may have a path-dependent quality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Preference Aggregation Rules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Consensus is common but formal structures may have more complex voting systems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Distribution of Power Rules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Equality, voting vs. nonvoting, creation of executive boards, centralized vs. decentralized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Distribution of Roles/Responsibility Rules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Officers, sub-units, work groups, specialization of functions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Distribution of Participation Rules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Width: degree each member participates in each decision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Depth: degree each member can influence a specific decision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543800" cy="685800"/>
          </a:xfrm>
        </p:spPr>
        <p:txBody>
          <a:bodyPr/>
          <a:lstStyle/>
          <a:p>
            <a:pPr eaLnBrk="1" hangingPunct="1"/>
            <a:r>
              <a:rPr lang="en-US" smtClean="0"/>
              <a:t>Coordination Rules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77724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Coordination rules define mutual exchange rights among members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Exchange Rules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Set up the operating procedures that govern resource exchanges between the member and the collaborative organization or between members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Monitoring Rules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Created to govern exchange process and ensure that members follow through on commitments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Dispute Resolution Rules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Specify how conflicts among members will be resolved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Enforcement Rules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Sanctions for noncompliance of rewards for compliance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676400"/>
            <a:ext cx="7543800" cy="2362200"/>
          </a:xfrm>
        </p:spPr>
        <p:txBody>
          <a:bodyPr/>
          <a:lstStyle/>
          <a:p>
            <a:r>
              <a:rPr lang="en-US" dirty="0" smtClean="0"/>
              <a:t>What institutional settings are conducive to </a:t>
            </a:r>
            <a:r>
              <a:rPr lang="en-US" dirty="0" smtClean="0"/>
              <a:t>collaborative environmental management</a:t>
            </a:r>
            <a:r>
              <a:rPr lang="en-US" dirty="0" smtClean="0"/>
              <a:t>?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Complex Environmental Commons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75438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Collaborative environmental management (CEM)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Occurs settings that differ in important ways from typical CPRs examined in the literature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CECs are characterized by 3 factors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Complex network of organizations is involved in rule making in the governance system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High diversity in the perceived value and appropriate use of the resource being managed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There are multiple, interrelated environmental problems requiring attention</a:t>
            </a:r>
          </a:p>
          <a:p>
            <a:pPr>
              <a:lnSpc>
                <a:spcPct val="90000"/>
              </a:lnSpc>
            </a:pPr>
            <a:r>
              <a:rPr lang="en-US" dirty="0" err="1" smtClean="0"/>
              <a:t>Kauneckis</a:t>
            </a:r>
            <a:r>
              <a:rPr lang="en-US" dirty="0" smtClean="0"/>
              <a:t> &amp; Imperial (2007) propose 5 conditions that facilitate the emergence of integrated approaches to CEM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Conditions that Facilitate CEM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7315200" cy="4267200"/>
          </a:xfrm>
        </p:spPr>
        <p:txBody>
          <a:bodyPr/>
          <a:lstStyle/>
          <a:p>
            <a:r>
              <a:rPr lang="en-US" dirty="0" smtClean="0"/>
              <a:t>“Trust” among potential members of a CEM partnership</a:t>
            </a:r>
          </a:p>
          <a:p>
            <a:pPr lvl="1"/>
            <a:r>
              <a:rPr lang="en-US" dirty="0" smtClean="0"/>
              <a:t>Trust is complex and both a precursor to and produce of CEM</a:t>
            </a:r>
          </a:p>
          <a:p>
            <a:r>
              <a:rPr lang="en-US" dirty="0"/>
              <a:t>A</a:t>
            </a:r>
            <a:r>
              <a:rPr lang="en-US" dirty="0" smtClean="0"/>
              <a:t> shared definition of the focal problem(s) that motivates collective action</a:t>
            </a:r>
          </a:p>
          <a:p>
            <a:pPr lvl="1"/>
            <a:r>
              <a:rPr lang="en-US" dirty="0" smtClean="0"/>
              <a:t>Need agreement </a:t>
            </a:r>
            <a:r>
              <a:rPr lang="en-US" dirty="0"/>
              <a:t>that problems exists in the first place and a shared understanding of its causes.  </a:t>
            </a:r>
            <a:endParaRPr lang="en-US" dirty="0" smtClean="0"/>
          </a:p>
          <a:p>
            <a:pPr lvl="1"/>
            <a:r>
              <a:rPr lang="en-US" dirty="0" smtClean="0"/>
              <a:t>Policy </a:t>
            </a:r>
            <a:r>
              <a:rPr lang="en-US" dirty="0"/>
              <a:t>entrepreneurs </a:t>
            </a:r>
            <a:r>
              <a:rPr lang="en-US" dirty="0" smtClean="0"/>
              <a:t>to frame shared </a:t>
            </a:r>
            <a:r>
              <a:rPr lang="en-US" dirty="0"/>
              <a:t>focal problems and solutions in ways that motivate and maintain </a:t>
            </a:r>
            <a:r>
              <a:rPr lang="en-US" dirty="0" smtClean="0"/>
              <a:t>participation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Conditions that Facilitate CEM</a:t>
            </a:r>
            <a:endParaRPr lang="en-US" dirty="0" smtClean="0"/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7543800" cy="4724400"/>
          </a:xfrm>
        </p:spPr>
        <p:txBody>
          <a:bodyPr/>
          <a:lstStyle/>
          <a:p>
            <a:r>
              <a:rPr lang="en-US" dirty="0" smtClean="0"/>
              <a:t>Recognize mutual interests and avoid win-lose situations</a:t>
            </a:r>
          </a:p>
          <a:p>
            <a:pPr lvl="1"/>
            <a:r>
              <a:rPr lang="en-US" dirty="0"/>
              <a:t>CEM participants must be willing to work together on some issues, while agreeing to disagree on others while respecting these differences </a:t>
            </a:r>
            <a:endParaRPr lang="en-US" dirty="0" smtClean="0"/>
          </a:p>
          <a:p>
            <a:r>
              <a:rPr lang="en-US" dirty="0" smtClean="0"/>
              <a:t>Balance of power among policy actors, at least within the confines of the partnership</a:t>
            </a:r>
          </a:p>
          <a:p>
            <a:pPr lvl="1"/>
            <a:r>
              <a:rPr lang="en-US" dirty="0" smtClean="0"/>
              <a:t>Participation in a CEM partnership is often voluntary</a:t>
            </a:r>
          </a:p>
          <a:p>
            <a:pPr lvl="1"/>
            <a:r>
              <a:rPr lang="en-US" dirty="0" smtClean="0"/>
              <a:t>When there is no satisfactory BATNA or a NATNA, cooperation is more likely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Conditions that Facilitate CEM</a:t>
            </a:r>
            <a:endParaRPr lang="en-US" dirty="0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7543800" cy="4114800"/>
          </a:xfrm>
        </p:spPr>
        <p:txBody>
          <a:bodyPr/>
          <a:lstStyle/>
          <a:p>
            <a:r>
              <a:rPr lang="en-US" dirty="0" smtClean="0"/>
              <a:t>A Wide range of policy instruments is available for CEM</a:t>
            </a:r>
          </a:p>
          <a:p>
            <a:pPr lvl="1"/>
            <a:r>
              <a:rPr lang="en-US" dirty="0" smtClean="0"/>
              <a:t>Enlarging the range of policy instruments increases range of alternatives for problem solving</a:t>
            </a:r>
          </a:p>
          <a:p>
            <a:pPr lvl="1"/>
            <a:r>
              <a:rPr lang="en-US" dirty="0"/>
              <a:t>Diversifying policy instruments also increases the likelihood that competing interests can find courses of action that generate win-win or win-no-lose situations. </a:t>
            </a:r>
            <a:endParaRPr lang="en-US" dirty="0" smtClean="0"/>
          </a:p>
          <a:p>
            <a:endParaRPr lang="en-US" sz="20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828800"/>
            <a:ext cx="7543800" cy="1905000"/>
          </a:xfrm>
        </p:spPr>
        <p:txBody>
          <a:bodyPr/>
          <a:lstStyle/>
          <a:p>
            <a:r>
              <a:rPr lang="en-US" dirty="0" smtClean="0"/>
              <a:t>What are some potential paradoxes complicating CEM?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Stability vs. Change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/>
              <a:t>S</a:t>
            </a:r>
            <a:r>
              <a:rPr lang="en-US" sz="2800" dirty="0" smtClean="0"/>
              <a:t>tability </a:t>
            </a:r>
            <a:r>
              <a:rPr lang="en-US" sz="2800" dirty="0" smtClean="0"/>
              <a:t>in organizational structures when viewed over time</a:t>
            </a:r>
          </a:p>
          <a:p>
            <a:pPr lvl="1" eaLnBrk="1" hangingPunct="1"/>
            <a:r>
              <a:rPr lang="en-US" dirty="0" smtClean="0"/>
              <a:t>Inertia is not a symptom of “bad” management but is actually a by-product of an well designed organizational system</a:t>
            </a:r>
          </a:p>
          <a:p>
            <a:pPr lvl="1" eaLnBrk="1" hangingPunct="1"/>
            <a:r>
              <a:rPr lang="en-US" dirty="0" smtClean="0"/>
              <a:t>Changes in core strategies, structures, and processes will be more difficult to achieve than minor changes at the periphery</a:t>
            </a:r>
          </a:p>
          <a:p>
            <a:pPr lvl="1" eaLnBrk="1" hangingPunct="1"/>
            <a:r>
              <a:rPr lang="en-US" dirty="0" smtClean="0"/>
              <a:t>Changes associated with CEM may prove beneficial over the long term but disruptive aspects can also have dire consequences </a:t>
            </a:r>
          </a:p>
          <a:p>
            <a:pPr lvl="1" eaLnBrk="1" hangingPunct="1"/>
            <a:r>
              <a:rPr lang="en-US" dirty="0" smtClean="0"/>
              <a:t>As CEM partnership matures, it is likely to focus on maintaining its resources</a:t>
            </a:r>
          </a:p>
          <a:p>
            <a:pPr lvl="1" eaLnBrk="1" hangingPunct="1"/>
            <a:r>
              <a:rPr lang="en-US" dirty="0"/>
              <a:t>Questions whether “adaptive management” of natural resource systems is </a:t>
            </a:r>
            <a:r>
              <a:rPr lang="en-US" dirty="0" smtClean="0"/>
              <a:t>possible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543800" cy="6096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Collaborative </a:t>
            </a:r>
            <a:r>
              <a:rPr lang="en-US" sz="2800" dirty="0" smtClean="0"/>
              <a:t>Environmental</a:t>
            </a:r>
            <a:r>
              <a:rPr lang="en-US" sz="3200" dirty="0" smtClean="0"/>
              <a:t> Management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75438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Common themes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Approaching problems from a “systems” perspective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Stronger scientific basis behind policies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Public participation and stakeholder involvement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Integrating and coordinating policies and programs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Emphasis on single cases and “lessons learned” rather than theory development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Unclear what factors influence the effectiveness of CEM partnerships</a:t>
            </a:r>
          </a:p>
          <a:p>
            <a:pPr marL="342900" lvl="1" indent="-342900" eaLnBrk="1" hangingPunct="1">
              <a:lnSpc>
                <a:spcPct val="90000"/>
              </a:lnSpc>
              <a:buFontTx/>
              <a:buChar char="•"/>
            </a:pPr>
            <a:r>
              <a:rPr lang="en-US" sz="2400" b="1" dirty="0" smtClean="0">
                <a:solidFill>
                  <a:srgbClr val="333399"/>
                </a:solidFill>
              </a:rPr>
              <a:t>Little </a:t>
            </a:r>
            <a:r>
              <a:rPr lang="en-US" sz="2400" b="1" dirty="0" smtClean="0">
                <a:solidFill>
                  <a:srgbClr val="333399"/>
                </a:solidFill>
              </a:rPr>
              <a:t>focus on</a:t>
            </a:r>
            <a:r>
              <a:rPr lang="en-US" sz="2400" b="1" dirty="0" smtClean="0">
                <a:solidFill>
                  <a:srgbClr val="333399"/>
                </a:solidFill>
              </a:rPr>
              <a:t> </a:t>
            </a:r>
            <a:r>
              <a:rPr lang="en-US" sz="2400" b="1" dirty="0" smtClean="0">
                <a:solidFill>
                  <a:srgbClr val="333399"/>
                </a:solidFill>
              </a:rPr>
              <a:t>the structural properties of “partnerships”</a:t>
            </a:r>
          </a:p>
          <a:p>
            <a:pPr marL="742950" lvl="2" indent="-342900" eaLnBrk="1" hangingPunct="1">
              <a:lnSpc>
                <a:spcPct val="90000"/>
              </a:lnSpc>
            </a:pPr>
            <a:r>
              <a:rPr lang="en-US" dirty="0" smtClean="0"/>
              <a:t>Examine </a:t>
            </a:r>
            <a:r>
              <a:rPr lang="en-US" dirty="0"/>
              <a:t>what CEM partnerships “do” without examining how their strategies and structures influence </a:t>
            </a:r>
            <a:r>
              <a:rPr lang="en-US" dirty="0" smtClean="0"/>
              <a:t>these </a:t>
            </a:r>
            <a:r>
              <a:rPr lang="en-US" dirty="0"/>
              <a:t>processes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Reliability &amp; Institutionalization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Modern world favors organizations that demonstrate a capacity for </a:t>
            </a:r>
            <a:r>
              <a:rPr lang="en-US" i="1" dirty="0" smtClean="0"/>
              <a:t>reliable</a:t>
            </a:r>
            <a:r>
              <a:rPr lang="en-US" dirty="0" smtClean="0"/>
              <a:t> performance </a:t>
            </a:r>
            <a:endParaRPr lang="en-US" sz="2800" dirty="0" smtClean="0"/>
          </a:p>
          <a:p>
            <a:pPr lvl="1" eaLnBrk="1" hangingPunct="1"/>
            <a:r>
              <a:rPr lang="en-US" dirty="0" smtClean="0"/>
              <a:t>Partnerships have to </a:t>
            </a:r>
            <a:r>
              <a:rPr lang="en-US" i="1" dirty="0" smtClean="0"/>
              <a:t>reproduce</a:t>
            </a:r>
            <a:r>
              <a:rPr lang="en-US" dirty="0" smtClean="0"/>
              <a:t> their structure consistently</a:t>
            </a:r>
          </a:p>
          <a:p>
            <a:pPr lvl="1" eaLnBrk="1" hangingPunct="1"/>
            <a:r>
              <a:rPr lang="en-US" dirty="0" smtClean="0"/>
              <a:t>Do this by institutionalizing rules, routines, and procedures </a:t>
            </a:r>
          </a:p>
          <a:p>
            <a:pPr eaLnBrk="1" hangingPunct="1"/>
            <a:r>
              <a:rPr lang="en-US" dirty="0" smtClean="0"/>
              <a:t>Institutionalization is a “two-edged sword” </a:t>
            </a:r>
          </a:p>
          <a:p>
            <a:pPr lvl="1" eaLnBrk="1" hangingPunct="1"/>
            <a:r>
              <a:rPr lang="en-US" dirty="0" smtClean="0"/>
              <a:t>Institutionalization lower the transaction costs and promotes stability that enables the CEM partnership to endure </a:t>
            </a:r>
          </a:p>
          <a:p>
            <a:pPr lvl="1" eaLnBrk="1" hangingPunct="1"/>
            <a:r>
              <a:rPr lang="en-US" dirty="0" smtClean="0"/>
              <a:t>It also makes it resistant to change because changes disrupt internal routines and external linkages, which reduces reliability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Accountability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lvl="1" indent="-342900" eaLnBrk="1" hangingPunct="1">
              <a:buFontTx/>
              <a:buChar char="•"/>
            </a:pPr>
            <a:r>
              <a:rPr lang="en-US" sz="2800" b="1" dirty="0">
                <a:solidFill>
                  <a:srgbClr val="333399"/>
                </a:solidFill>
              </a:rPr>
              <a:t>Modern world favors organizations that </a:t>
            </a:r>
            <a:r>
              <a:rPr lang="en-US" sz="2800" b="1" i="1" dirty="0">
                <a:solidFill>
                  <a:srgbClr val="333399"/>
                </a:solidFill>
              </a:rPr>
              <a:t>account</a:t>
            </a:r>
            <a:r>
              <a:rPr lang="en-US" sz="2800" b="1" dirty="0">
                <a:solidFill>
                  <a:srgbClr val="333399"/>
                </a:solidFill>
              </a:rPr>
              <a:t> rationally for their </a:t>
            </a:r>
            <a:r>
              <a:rPr lang="en-US" sz="2800" b="1" dirty="0" smtClean="0">
                <a:solidFill>
                  <a:srgbClr val="333399"/>
                </a:solidFill>
              </a:rPr>
              <a:t>actions</a:t>
            </a:r>
          </a:p>
          <a:p>
            <a:pPr lvl="1" eaLnBrk="1" hangingPunct="1"/>
            <a:r>
              <a:rPr lang="en-US" dirty="0" smtClean="0"/>
              <a:t>CEM </a:t>
            </a:r>
            <a:r>
              <a:rPr lang="en-US" dirty="0"/>
              <a:t>partnership must document how resources are used and reconstruct the series of decisions, rules, and actions associated with outputs or outcome</a:t>
            </a:r>
          </a:p>
          <a:p>
            <a:pPr eaLnBrk="1" hangingPunct="1"/>
            <a:r>
              <a:rPr lang="en-US" sz="2800" dirty="0" smtClean="0"/>
              <a:t>Accountability is also a “two-edged” sword</a:t>
            </a:r>
          </a:p>
          <a:p>
            <a:pPr lvl="1" eaLnBrk="1" hangingPunct="1"/>
            <a:r>
              <a:rPr lang="en-US" dirty="0" smtClean="0"/>
              <a:t>Too much emphasis on accountability or poorly designed monitoring systems can create disincentives for joining and/or contributing resources</a:t>
            </a:r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Legitimacy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Legitimacy is needed to acquire resources (e.g., membership, public or political support, money, etc.) needed to survive</a:t>
            </a:r>
          </a:p>
          <a:p>
            <a:pPr lvl="1" eaLnBrk="1" hangingPunct="1"/>
            <a:r>
              <a:rPr lang="en-US" dirty="0" smtClean="0"/>
              <a:t>CEM partnerships must be perceived as a legitimate response to water resource problems</a:t>
            </a:r>
          </a:p>
          <a:p>
            <a:pPr lvl="1" eaLnBrk="1" hangingPunct="1"/>
            <a:r>
              <a:rPr lang="en-US" dirty="0" smtClean="0"/>
              <a:t>Enhance (or reduce) legitimacy through choices related to membership, strategy, decision, or coordination rules </a:t>
            </a:r>
          </a:p>
          <a:p>
            <a:pPr lvl="1" eaLnBrk="1" hangingPunct="1"/>
            <a:r>
              <a:rPr lang="en-US" dirty="0" smtClean="0"/>
              <a:t>As partnership ages, it should develop stronger exchange relationships, become part of the hierarchy, and have their actions endorsed by powerful actors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 &amp; Conclusions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7391400" cy="4267200"/>
          </a:xfrm>
        </p:spPr>
        <p:txBody>
          <a:bodyPr/>
          <a:lstStyle/>
          <a:p>
            <a:pPr eaLnBrk="1" hangingPunct="1"/>
            <a:r>
              <a:rPr lang="en-US" dirty="0" smtClean="0"/>
              <a:t>Think holistically, but CEM is inherently a strategic endeavor</a:t>
            </a:r>
          </a:p>
          <a:p>
            <a:pPr lvl="1" eaLnBrk="1" hangingPunct="1"/>
            <a:r>
              <a:rPr lang="en-US" dirty="0" smtClean="0"/>
              <a:t>Practical limits to how much any collection of policies and programs can or should be “integrated” at the horizontal or vertical </a:t>
            </a:r>
            <a:r>
              <a:rPr lang="en-US" dirty="0" smtClean="0"/>
              <a:t>level</a:t>
            </a:r>
            <a:endParaRPr lang="en-US" dirty="0" smtClean="0"/>
          </a:p>
          <a:p>
            <a:pPr lvl="1" eaLnBrk="1" hangingPunct="1"/>
            <a:r>
              <a:rPr lang="en-US" dirty="0" smtClean="0"/>
              <a:t>Prospective gains of any institutional change must be weighed against the potential costs of change </a:t>
            </a:r>
          </a:p>
          <a:p>
            <a:pPr lvl="1" eaLnBrk="1" hangingPunct="1"/>
            <a:r>
              <a:rPr lang="en-US" dirty="0" smtClean="0"/>
              <a:t>Sub-optimum </a:t>
            </a:r>
            <a:r>
              <a:rPr lang="en-US" dirty="0" smtClean="0"/>
              <a:t>level of integration may be intentional or </a:t>
            </a:r>
            <a:r>
              <a:rPr lang="en-US" dirty="0" smtClean="0"/>
              <a:t>desirable </a:t>
            </a:r>
            <a:r>
              <a:rPr lang="en-US" dirty="0" smtClean="0"/>
              <a:t>because the transaction costs </a:t>
            </a:r>
            <a:r>
              <a:rPr lang="en-US" dirty="0" smtClean="0"/>
              <a:t>to </a:t>
            </a:r>
            <a:r>
              <a:rPr lang="en-US" dirty="0" smtClean="0"/>
              <a:t>move </a:t>
            </a:r>
            <a:r>
              <a:rPr lang="en-US" dirty="0" smtClean="0"/>
              <a:t>to an alternative institutional arrangement may be too </a:t>
            </a:r>
            <a:r>
              <a:rPr lang="en-US" dirty="0" smtClean="0"/>
              <a:t>high</a:t>
            </a:r>
            <a:endParaRPr lang="en-US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 &amp; Conclusions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75438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Institutions matter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Little attention is sometimes given to the strategic choices associated with the structure of </a:t>
            </a:r>
            <a:r>
              <a:rPr lang="en-US" dirty="0" smtClean="0"/>
              <a:t>CEM </a:t>
            </a:r>
            <a:r>
              <a:rPr lang="en-US" dirty="0" smtClean="0"/>
              <a:t>partnerships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There does not appear to be one “best” way to organize the interactive processes associated with CEM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However, certain structures impose clear limits on what can be </a:t>
            </a:r>
            <a:r>
              <a:rPr lang="en-US" smtClean="0"/>
              <a:t>done </a:t>
            </a:r>
            <a:r>
              <a:rPr lang="en-US" smtClean="0"/>
              <a:t>and</a:t>
            </a:r>
            <a:r>
              <a:rPr lang="en-US" smtClean="0"/>
              <a:t> </a:t>
            </a:r>
            <a:r>
              <a:rPr lang="en-US" dirty="0" smtClean="0"/>
              <a:t>how things are done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It is important to give a lot of thought to the rules that provide structure to the partnership because they can be hard to change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362200"/>
            <a:ext cx="7543800" cy="838200"/>
          </a:xfrm>
        </p:spPr>
        <p:txBody>
          <a:bodyPr/>
          <a:lstStyle/>
          <a:p>
            <a:pPr eaLnBrk="1" hangingPunct="1"/>
            <a:r>
              <a:rPr lang="en-US" smtClean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CEM has a Strong </a:t>
            </a:r>
            <a:br>
              <a:rPr lang="en-US" dirty="0" smtClean="0"/>
            </a:br>
            <a:r>
              <a:rPr lang="en-US" dirty="0" smtClean="0"/>
              <a:t>Institutional Orientation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7543800" cy="4572000"/>
          </a:xfrm>
        </p:spPr>
        <p:txBody>
          <a:bodyPr/>
          <a:lstStyle/>
          <a:p>
            <a:pPr eaLnBrk="1" hangingPunct="1"/>
            <a:r>
              <a:rPr lang="en-US" dirty="0" smtClean="0"/>
              <a:t>Problem solving capacity is widely dispersed, few actors succeed by acting alone</a:t>
            </a:r>
          </a:p>
          <a:p>
            <a:pPr lvl="1" eaLnBrk="1" hangingPunct="1"/>
            <a:r>
              <a:rPr lang="en-US" dirty="0" smtClean="0"/>
              <a:t>Enhance “integration” by modifying policies, changing the structure of institutional arrangements, and improving coordination</a:t>
            </a:r>
          </a:p>
          <a:p>
            <a:pPr lvl="1" eaLnBrk="1" hangingPunct="1"/>
            <a:r>
              <a:rPr lang="en-US" dirty="0" smtClean="0"/>
              <a:t>Politics, power, negotiation, compromise, conflicting values, and lack of resources (</a:t>
            </a:r>
            <a:r>
              <a:rPr lang="en-US" dirty="0"/>
              <a:t>e.g., money, staff, authority, etc.) impose practical limits on how much “integration” is </a:t>
            </a:r>
            <a:r>
              <a:rPr lang="en-US" dirty="0" smtClean="0"/>
              <a:t>possible</a:t>
            </a:r>
          </a:p>
          <a:p>
            <a:pPr eaLnBrk="1" hangingPunct="1"/>
            <a:r>
              <a:rPr lang="en-US" dirty="0" smtClean="0"/>
              <a:t>Partnerships are often formed to jointly solve problems and improve the integration of the governance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Central Arguments in the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CEM participants should “</a:t>
            </a:r>
            <a:r>
              <a:rPr lang="en-US" dirty="0"/>
              <a:t>think holistically, act strategically”</a:t>
            </a:r>
          </a:p>
          <a:p>
            <a:pPr lvl="1" eaLnBrk="1" hangingPunct="1"/>
            <a:r>
              <a:rPr lang="en-US" dirty="0"/>
              <a:t>Lots of choices about how to “integrate”, particularly when it comes to </a:t>
            </a:r>
            <a:r>
              <a:rPr lang="en-US" dirty="0" smtClean="0"/>
              <a:t>scale/boundaries</a:t>
            </a:r>
            <a:r>
              <a:rPr lang="en-US" dirty="0"/>
              <a:t>, issues, and who to involve</a:t>
            </a:r>
          </a:p>
          <a:p>
            <a:pPr lvl="1" eaLnBrk="1" hangingPunct="1"/>
            <a:r>
              <a:rPr lang="en-US" dirty="0"/>
              <a:t>As scale increases, so to do scope of problems, actors, and institutions involved</a:t>
            </a:r>
          </a:p>
          <a:p>
            <a:r>
              <a:rPr lang="en-US" dirty="0" smtClean="0"/>
              <a:t>Formation of a CEM partnership involves strategic choices that shape is structural characteristics</a:t>
            </a:r>
          </a:p>
          <a:p>
            <a:r>
              <a:rPr lang="en-US" dirty="0" smtClean="0"/>
              <a:t>The strategy and structure of the CEM partnership influence what it can and cannot do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848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362200"/>
            <a:ext cx="7543800" cy="838200"/>
          </a:xfrm>
        </p:spPr>
        <p:txBody>
          <a:bodyPr/>
          <a:lstStyle/>
          <a:p>
            <a:r>
              <a:rPr lang="en-US" dirty="0" smtClean="0"/>
              <a:t>How much “integration is </a:t>
            </a:r>
            <a:br>
              <a:rPr lang="en-US" dirty="0" smtClean="0"/>
            </a:br>
            <a:r>
              <a:rPr lang="en-US" dirty="0" smtClean="0"/>
              <a:t>desirable or possible?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Underdal (1980) argues integrated </a:t>
            </a:r>
            <a:br>
              <a:rPr lang="en-US" sz="3200" smtClean="0"/>
            </a:br>
            <a:r>
              <a:rPr lang="en-US" sz="3200" smtClean="0"/>
              <a:t>policies meet three basic requirements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Consistency</a:t>
            </a:r>
          </a:p>
          <a:p>
            <a:pPr lvl="1"/>
            <a:r>
              <a:rPr lang="en-US" i="1" dirty="0" smtClean="0"/>
              <a:t>Horizontal</a:t>
            </a:r>
            <a:r>
              <a:rPr lang="en-US" dirty="0" smtClean="0"/>
              <a:t>: organizations at a particular level pursue the same policy for the same issue</a:t>
            </a:r>
          </a:p>
          <a:p>
            <a:pPr lvl="1"/>
            <a:r>
              <a:rPr lang="en-US" i="1" dirty="0" smtClean="0"/>
              <a:t>Vertical</a:t>
            </a:r>
            <a:r>
              <a:rPr lang="en-US" dirty="0" smtClean="0"/>
              <a:t>: organizations at different levels pursue the same policy for the same issue</a:t>
            </a:r>
          </a:p>
          <a:p>
            <a:r>
              <a:rPr lang="en-US" dirty="0"/>
              <a:t>Comprehensiveness is viewed in terms of</a:t>
            </a:r>
          </a:p>
          <a:p>
            <a:pPr lvl="1"/>
            <a:r>
              <a:rPr lang="en-US" i="1" dirty="0" smtClean="0"/>
              <a:t>Space</a:t>
            </a:r>
            <a:r>
              <a:rPr lang="en-US" dirty="0" smtClean="0"/>
              <a:t> </a:t>
            </a:r>
            <a:r>
              <a:rPr lang="en-US" dirty="0"/>
              <a:t>(geographic scale), </a:t>
            </a:r>
            <a:r>
              <a:rPr lang="en-US" i="1" dirty="0"/>
              <a:t>actor</a:t>
            </a:r>
            <a:r>
              <a:rPr lang="en-US" dirty="0"/>
              <a:t> (proportion of actors involved</a:t>
            </a:r>
            <a:r>
              <a:rPr lang="en-US" dirty="0" smtClean="0"/>
              <a:t>),  </a:t>
            </a:r>
            <a:r>
              <a:rPr lang="en-US" i="1" dirty="0" smtClean="0"/>
              <a:t>issue</a:t>
            </a:r>
            <a:r>
              <a:rPr lang="en-US" dirty="0" smtClean="0"/>
              <a:t> </a:t>
            </a:r>
            <a:r>
              <a:rPr lang="en-US" dirty="0"/>
              <a:t>(proportion of interdependent issues</a:t>
            </a:r>
            <a:r>
              <a:rPr lang="en-US" dirty="0" smtClean="0"/>
              <a:t>), and </a:t>
            </a:r>
            <a:r>
              <a:rPr lang="en-US" i="1" dirty="0" smtClean="0"/>
              <a:t>time</a:t>
            </a:r>
            <a:r>
              <a:rPr lang="en-US" dirty="0" smtClean="0"/>
              <a:t> (long range view of the consequences and ability to solve problems)</a:t>
            </a:r>
            <a:endParaRPr lang="en-US" dirty="0"/>
          </a:p>
          <a:p>
            <a:r>
              <a:rPr lang="en-US" dirty="0"/>
              <a:t>Aggregation</a:t>
            </a:r>
          </a:p>
          <a:p>
            <a:pPr lvl="1"/>
            <a:r>
              <a:rPr lang="en-US" dirty="0"/>
              <a:t>Extent to which problems and policy alternatives are framed from an “overall” perspective rather than from a particular actor</a:t>
            </a: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838200"/>
          </a:xfrm>
        </p:spPr>
        <p:txBody>
          <a:bodyPr/>
          <a:lstStyle/>
          <a:p>
            <a:r>
              <a:rPr lang="en-US" sz="3200" dirty="0" smtClean="0"/>
              <a:t>CEM Partnerships Require Choices About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7543800" cy="4800600"/>
          </a:xfrm>
        </p:spPr>
        <p:txBody>
          <a:bodyPr/>
          <a:lstStyle/>
          <a:p>
            <a:r>
              <a:rPr lang="en-US" dirty="0" smtClean="0"/>
              <a:t>Nature of the partnership and what it should do</a:t>
            </a:r>
          </a:p>
          <a:p>
            <a:pPr lvl="1"/>
            <a:r>
              <a:rPr lang="en-US" dirty="0" smtClean="0"/>
              <a:t>Space (geographic scale), actors, issues, and timeframe</a:t>
            </a:r>
          </a:p>
          <a:p>
            <a:pPr lvl="1"/>
            <a:r>
              <a:rPr lang="en-US" dirty="0" smtClean="0"/>
              <a:t>Typically they are organized around one or more focal problem(s) that motivate collective action</a:t>
            </a:r>
          </a:p>
          <a:p>
            <a:r>
              <a:rPr lang="en-US" dirty="0" smtClean="0"/>
              <a:t>Who gets to make decisions</a:t>
            </a:r>
            <a:r>
              <a:rPr lang="en-US" dirty="0"/>
              <a:t>? How will decisions be made</a:t>
            </a:r>
            <a:r>
              <a:rPr lang="en-US" dirty="0" smtClean="0"/>
              <a:t>? </a:t>
            </a:r>
            <a:endParaRPr lang="en-US" dirty="0"/>
          </a:p>
          <a:p>
            <a:pPr lvl="1"/>
            <a:r>
              <a:rPr lang="en-US" dirty="0" smtClean="0"/>
              <a:t>Need some process for aggregating preferences and making decisions over some period of time</a:t>
            </a:r>
          </a:p>
          <a:p>
            <a:r>
              <a:rPr lang="en-US" dirty="0"/>
              <a:t>What will be done?  How will it be done?</a:t>
            </a:r>
          </a:p>
          <a:p>
            <a:pPr lvl="1"/>
            <a:r>
              <a:rPr lang="en-US" dirty="0"/>
              <a:t>How will joint actions be coordinated</a:t>
            </a:r>
          </a:p>
          <a:p>
            <a:pPr lvl="1"/>
            <a:r>
              <a:rPr lang="en-US" dirty="0"/>
              <a:t>Horizontal consistency is often easier to achieve than vertical </a:t>
            </a:r>
            <a:r>
              <a:rPr lang="en-US" dirty="0" smtClean="0"/>
              <a:t>consistency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7620000" cy="838200"/>
          </a:xfrm>
        </p:spPr>
        <p:txBody>
          <a:bodyPr/>
          <a:lstStyle/>
          <a:p>
            <a:r>
              <a:rPr lang="en-US" sz="3200" dirty="0" smtClean="0"/>
              <a:t>Framework for Comparative Analysis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7543800" cy="4572000"/>
          </a:xfrm>
        </p:spPr>
        <p:txBody>
          <a:bodyPr/>
          <a:lstStyle/>
          <a:p>
            <a:r>
              <a:rPr lang="en-US" dirty="0" smtClean="0"/>
              <a:t>Based on work of </a:t>
            </a:r>
            <a:r>
              <a:rPr lang="en-US" dirty="0" err="1" smtClean="0"/>
              <a:t>Elinor</a:t>
            </a:r>
            <a:r>
              <a:rPr lang="en-US" dirty="0" smtClean="0"/>
              <a:t> </a:t>
            </a:r>
            <a:r>
              <a:rPr lang="en-US" dirty="0" err="1" smtClean="0"/>
              <a:t>Ostrom</a:t>
            </a:r>
            <a:r>
              <a:rPr lang="en-US" dirty="0" smtClean="0"/>
              <a:t> and her colleagues</a:t>
            </a:r>
          </a:p>
          <a:p>
            <a:pPr lvl="1"/>
            <a:r>
              <a:rPr lang="en-US" dirty="0" smtClean="0"/>
              <a:t>Institutional analysis focuses on examining rules used to structure order among humans</a:t>
            </a:r>
          </a:p>
          <a:p>
            <a:pPr lvl="1"/>
            <a:r>
              <a:rPr lang="en-US" dirty="0"/>
              <a:t>Rules can be formal (e.g., laws, policies, regulations, etc.) or informal (e.g., shared understandings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The “structure” of a CEM partnership is the product of 3 interrelated sets of rules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oundary </a:t>
            </a:r>
            <a:r>
              <a:rPr lang="en-US" dirty="0"/>
              <a:t>(member and </a:t>
            </a:r>
            <a:r>
              <a:rPr lang="en-US" dirty="0" smtClean="0"/>
              <a:t>strategy)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ecision </a:t>
            </a:r>
            <a:r>
              <a:rPr lang="en-US" dirty="0"/>
              <a:t>(preference aggregation, distribution of power, distribution of roles or responsibilities, and, distribution of participation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Coordination </a:t>
            </a:r>
            <a:r>
              <a:rPr lang="en-US" dirty="0"/>
              <a:t>(exchange, monitoring, dispute resolution, and enforcement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720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Boundary Rules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75438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Configuration of </a:t>
            </a:r>
            <a:r>
              <a:rPr lang="en-US" i="1" smtClean="0"/>
              <a:t>member</a:t>
            </a:r>
            <a:r>
              <a:rPr lang="en-US" smtClean="0"/>
              <a:t> and</a:t>
            </a:r>
            <a:r>
              <a:rPr lang="en-US" i="1" smtClean="0"/>
              <a:t> strategy</a:t>
            </a:r>
            <a:r>
              <a:rPr lang="en-US" smtClean="0"/>
              <a:t> rules generates the boundary that distinguishes the watershed partnership from other organizations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Member Rules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Who can or cannot be a member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Different types of members (member, associate member, ex officio)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Members are organizations but individuals might be included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Voluntary or required by a higher-order set of rules (e.g., state statute)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Rules pertaining to expansion or expulsion of members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Selection of members will influence and constrain the strategic options for the watershed partnership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988</TotalTime>
  <Words>1973</Words>
  <Application>Microsoft Office PowerPoint</Application>
  <PresentationFormat>On-screen Show (4:3)</PresentationFormat>
  <Paragraphs>180</Paragraphs>
  <Slides>25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Default Design</vt:lpstr>
      <vt:lpstr>Analyzing the Structure of  Collaborative Partnerships for Environmental Management: Developing Framework for Comparative Analysis</vt:lpstr>
      <vt:lpstr>Collaborative Environmental Management</vt:lpstr>
      <vt:lpstr>CEM has a Strong  Institutional Orientation</vt:lpstr>
      <vt:lpstr>Central Arguments in the Paper</vt:lpstr>
      <vt:lpstr>How much “integration is  desirable or possible?</vt:lpstr>
      <vt:lpstr>Underdal (1980) argues integrated  policies meet three basic requirements</vt:lpstr>
      <vt:lpstr>CEM Partnerships Require Choices About</vt:lpstr>
      <vt:lpstr>Framework for Comparative Analysis</vt:lpstr>
      <vt:lpstr>Boundary Rules</vt:lpstr>
      <vt:lpstr>Boundary Rules</vt:lpstr>
      <vt:lpstr>Decision Rules</vt:lpstr>
      <vt:lpstr>Coordination Rules</vt:lpstr>
      <vt:lpstr>What institutional settings are conducive to collaborative environmental management?</vt:lpstr>
      <vt:lpstr>Complex Environmental Commons</vt:lpstr>
      <vt:lpstr>Conditions that Facilitate CEM</vt:lpstr>
      <vt:lpstr>Conditions that Facilitate CEM</vt:lpstr>
      <vt:lpstr>Conditions that Facilitate CEM</vt:lpstr>
      <vt:lpstr>What are some potential paradoxes complicating CEM?</vt:lpstr>
      <vt:lpstr>Stability vs. Change</vt:lpstr>
      <vt:lpstr>Reliability &amp; Institutionalization</vt:lpstr>
      <vt:lpstr>Accountability</vt:lpstr>
      <vt:lpstr>Legitimacy</vt:lpstr>
      <vt:lpstr>Summary &amp; Conclusions</vt:lpstr>
      <vt:lpstr>Summary &amp; Conclusions</vt:lpstr>
      <vt:lpstr>Questions?</vt:lpstr>
    </vt:vector>
  </TitlesOfParts>
  <Company>Department of Political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imperialm</dc:creator>
  <cp:lastModifiedBy>UNCW</cp:lastModifiedBy>
  <cp:revision>27</cp:revision>
  <dcterms:created xsi:type="dcterms:W3CDTF">2003-04-14T18:47:54Z</dcterms:created>
  <dcterms:modified xsi:type="dcterms:W3CDTF">2011-09-21T01:16:03Z</dcterms:modified>
</cp:coreProperties>
</file>