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57" r:id="rId3"/>
    <p:sldId id="258" r:id="rId4"/>
    <p:sldId id="259" r:id="rId5"/>
    <p:sldId id="260" r:id="rId6"/>
    <p:sldId id="261" r:id="rId7"/>
    <p:sldId id="262" r:id="rId8"/>
    <p:sldId id="263" r:id="rId9"/>
    <p:sldId id="277" r:id="rId10"/>
    <p:sldId id="278" r:id="rId11"/>
    <p:sldId id="274" r:id="rId12"/>
    <p:sldId id="264" r:id="rId13"/>
    <p:sldId id="265" r:id="rId14"/>
    <p:sldId id="282" r:id="rId15"/>
    <p:sldId id="275" r:id="rId16"/>
    <p:sldId id="266" r:id="rId17"/>
    <p:sldId id="267" r:id="rId18"/>
    <p:sldId id="268" r:id="rId19"/>
    <p:sldId id="279" r:id="rId20"/>
    <p:sldId id="280" r:id="rId21"/>
    <p:sldId id="281" r:id="rId22"/>
    <p:sldId id="271" r:id="rId23"/>
    <p:sldId id="272" r:id="rId24"/>
    <p:sldId id="276" r:id="rId25"/>
    <p:sldId id="283" r:id="rId26"/>
    <p:sldId id="273" r:id="rId27"/>
    <p:sldId id="269" r:id="rId28"/>
    <p:sldId id="284" r:id="rId29"/>
    <p:sldId id="285" r:id="rId30"/>
    <p:sldId id="270" r:id="rId31"/>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80"/>
    <a:srgbClr val="3333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2787"/>
    <p:restoredTop sz="90929"/>
  </p:normalViewPr>
  <p:slideViewPr>
    <p:cSldViewPr>
      <p:cViewPr varScale="1">
        <p:scale>
          <a:sx n="63" d="100"/>
          <a:sy n="63" d="100"/>
        </p:scale>
        <p:origin x="-25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vl1pPr>
          </a:lstStyle>
          <a:p>
            <a:endParaRPr lang="en-US"/>
          </a:p>
        </p:txBody>
      </p:sp>
      <p:sp>
        <p:nvSpPr>
          <p:cNvPr id="24579"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vl1pPr>
          </a:lstStyle>
          <a:p>
            <a:endParaRPr lang="en-US"/>
          </a:p>
        </p:txBody>
      </p:sp>
      <p:sp>
        <p:nvSpPr>
          <p:cNvPr id="24580" name="Rectangle 4"/>
          <p:cNvSpPr>
            <a:spLocks noRo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p:spPr>
      </p:sp>
      <p:sp>
        <p:nvSpPr>
          <p:cNvPr id="24581"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582"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vl1pPr>
          </a:lstStyle>
          <a:p>
            <a:endParaRPr lang="en-US"/>
          </a:p>
        </p:txBody>
      </p:sp>
      <p:sp>
        <p:nvSpPr>
          <p:cNvPr id="24583"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vl1pPr>
          </a:lstStyle>
          <a:p>
            <a:fld id="{8EF978F0-A9F0-4916-B69F-CE1DEEAAE021}"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1A8358-CAB0-4025-AA1C-0D1877CF66F6}" type="slidenum">
              <a:rPr lang="en-US"/>
              <a:pPr/>
              <a:t>6</a:t>
            </a:fld>
            <a:endParaRPr lang="en-US"/>
          </a:p>
        </p:txBody>
      </p:sp>
      <p:sp>
        <p:nvSpPr>
          <p:cNvPr id="25602" name="Rectangle 2"/>
          <p:cNvSpPr>
            <a:spLocks noRot="1" noChangeArrowheads="1" noTextEdit="1"/>
          </p:cNvSpPr>
          <p:nvPr>
            <p:ph type="sldImg"/>
          </p:nvPr>
        </p:nvSpPr>
        <p:spPr>
          <a:ln/>
        </p:spPr>
      </p:sp>
      <p:sp>
        <p:nvSpPr>
          <p:cNvPr id="25603" name="Rectangle 3"/>
          <p:cNvSpPr>
            <a:spLocks noGrp="1" noChangeArrowheads="1"/>
          </p:cNvSpPr>
          <p:nvPr>
            <p:ph type="body" idx="1"/>
          </p:nvPr>
        </p:nvSpPr>
        <p:spPr/>
        <p:txBody>
          <a:bodyPr/>
          <a:lstStyle/>
          <a:p>
            <a:r>
              <a:rPr lang="en-US"/>
              <a:t>Cameron and Whetten 1983, Quinn and Cameron 1983, Whetten 1987</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088E08-3D43-4281-B4C5-0DCAA1824770}" type="slidenum">
              <a:rPr lang="en-US"/>
              <a:pPr/>
              <a:t>12</a:t>
            </a:fld>
            <a:endParaRPr lang="en-US"/>
          </a:p>
        </p:txBody>
      </p:sp>
      <p:sp>
        <p:nvSpPr>
          <p:cNvPr id="28674" name="Rectangle 2"/>
          <p:cNvSpPr>
            <a:spLocks noRot="1" noChangeArrowheads="1" noTextEdit="1"/>
          </p:cNvSpPr>
          <p:nvPr>
            <p:ph type="sldImg"/>
          </p:nvPr>
        </p:nvSpPr>
        <p:spPr>
          <a:ln/>
        </p:spPr>
      </p:sp>
      <p:sp>
        <p:nvSpPr>
          <p:cNvPr id="28675" name="Rectangle 3"/>
          <p:cNvSpPr>
            <a:spLocks noGrp="1" noChangeArrowheads="1"/>
          </p:cNvSpPr>
          <p:nvPr>
            <p:ph type="body" idx="1"/>
          </p:nvPr>
        </p:nvSpPr>
        <p:spPr/>
        <p:txBody>
          <a:bodyPr/>
          <a:lstStyle/>
          <a:p>
            <a:r>
              <a:rPr lang="en-US"/>
              <a:t>Hannan and Freeman (1984)</a:t>
            </a:r>
          </a:p>
          <a:p>
            <a:r>
              <a:rPr lang="en-US"/>
              <a:t>Amburgey, et al.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AD71A66-5A8D-4AD3-A046-3DF61622AD94}" type="slidenum">
              <a:rPr lang="en-US"/>
              <a:pPr/>
              <a:t>22</a:t>
            </a:fld>
            <a:endParaRPr lang="en-US"/>
          </a:p>
        </p:txBody>
      </p:sp>
      <p:sp>
        <p:nvSpPr>
          <p:cNvPr id="34818" name="Rectangle 2"/>
          <p:cNvSpPr>
            <a:spLocks noRot="1" noChangeArrowheads="1" noTextEdit="1"/>
          </p:cNvSpPr>
          <p:nvPr>
            <p:ph type="sldImg"/>
          </p:nvPr>
        </p:nvSpPr>
        <p:spPr>
          <a:ln/>
        </p:spPr>
      </p:sp>
      <p:sp>
        <p:nvSpPr>
          <p:cNvPr id="34819" name="Rectangle 3"/>
          <p:cNvSpPr>
            <a:spLocks noGrp="1" noChangeArrowheads="1"/>
          </p:cNvSpPr>
          <p:nvPr>
            <p:ph type="body" idx="1"/>
          </p:nvPr>
        </p:nvSpPr>
        <p:spPr/>
        <p:txBody>
          <a:bodyPr/>
          <a:lstStyle/>
          <a:p>
            <a:r>
              <a:rPr lang="en-US"/>
              <a:t>Stinchombe (1965)</a:t>
            </a:r>
          </a:p>
          <a:p>
            <a:r>
              <a:rPr lang="en-US"/>
              <a:t>Singh, et al. (1986)</a:t>
            </a:r>
          </a:p>
          <a:p>
            <a:r>
              <a:rPr lang="en-US"/>
              <a:t>Hannan and Freeman (1984)</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886450" y="228600"/>
            <a:ext cx="1885950" cy="5334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28600"/>
            <a:ext cx="550545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219200"/>
            <a:ext cx="36957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076700" y="1219200"/>
            <a:ext cx="36957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28600"/>
            <a:ext cx="7543800" cy="838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228600" y="1219200"/>
            <a:ext cx="7543800" cy="434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grpSp>
        <p:nvGrpSpPr>
          <p:cNvPr id="1031" name="Group 7"/>
          <p:cNvGrpSpPr>
            <a:grpSpLocks/>
          </p:cNvGrpSpPr>
          <p:nvPr userDrawn="1"/>
        </p:nvGrpSpPr>
        <p:grpSpPr bwMode="auto">
          <a:xfrm>
            <a:off x="7413625" y="0"/>
            <a:ext cx="1730375" cy="6858000"/>
            <a:chOff x="4667" y="0"/>
            <a:chExt cx="1090" cy="4320"/>
          </a:xfrm>
        </p:grpSpPr>
        <p:sp>
          <p:nvSpPr>
            <p:cNvPr id="1032" name="Rectangle 8"/>
            <p:cNvSpPr>
              <a:spLocks noChangeArrowheads="1"/>
            </p:cNvSpPr>
            <p:nvPr/>
          </p:nvSpPr>
          <p:spPr bwMode="auto">
            <a:xfrm>
              <a:off x="4973" y="0"/>
              <a:ext cx="783" cy="2089"/>
            </a:xfrm>
            <a:prstGeom prst="rect">
              <a:avLst/>
            </a:prstGeom>
            <a:gradFill rotWithShape="0">
              <a:gsLst>
                <a:gs pos="0">
                  <a:schemeClr val="accent1"/>
                </a:gs>
                <a:gs pos="100000">
                  <a:schemeClr val="bg2"/>
                </a:gs>
              </a:gsLst>
              <a:lin ang="5400000" scaled="1"/>
            </a:gradFill>
            <a:ln w="9525">
              <a:noFill/>
              <a:miter lim="800000"/>
              <a:headEnd/>
              <a:tailEnd/>
            </a:ln>
            <a:effectLst/>
          </p:spPr>
          <p:txBody>
            <a:bodyPr wrap="none" anchor="ctr"/>
            <a:lstStyle/>
            <a:p>
              <a:endParaRPr lang="en-US"/>
            </a:p>
          </p:txBody>
        </p:sp>
        <p:pic>
          <p:nvPicPr>
            <p:cNvPr id="1033" name="Picture 9" descr="hokusai2"/>
            <p:cNvPicPr>
              <a:picLocks noChangeAspect="1" noChangeArrowheads="1"/>
            </p:cNvPicPr>
            <p:nvPr/>
          </p:nvPicPr>
          <p:blipFill>
            <a:blip r:embed="rId13"/>
            <a:srcRect r="13902" b="31862"/>
            <a:stretch>
              <a:fillRect/>
            </a:stretch>
          </p:blipFill>
          <p:spPr bwMode="auto">
            <a:xfrm>
              <a:off x="4667" y="293"/>
              <a:ext cx="1090" cy="4027"/>
            </a:xfrm>
            <a:prstGeom prst="rect">
              <a:avLst/>
            </a:prstGeom>
            <a:noFill/>
          </p:spPr>
        </p:pic>
      </p:grpSp>
      <p:grpSp>
        <p:nvGrpSpPr>
          <p:cNvPr id="1034" name="Group 10"/>
          <p:cNvGrpSpPr>
            <a:grpSpLocks/>
          </p:cNvGrpSpPr>
          <p:nvPr userDrawn="1"/>
        </p:nvGrpSpPr>
        <p:grpSpPr bwMode="auto">
          <a:xfrm>
            <a:off x="6553200" y="5943600"/>
            <a:ext cx="990600" cy="457200"/>
            <a:chOff x="4176" y="3792"/>
            <a:chExt cx="624" cy="288"/>
          </a:xfrm>
        </p:grpSpPr>
        <p:sp>
          <p:nvSpPr>
            <p:cNvPr id="1035" name="AutoShape 11">
              <a:hlinkClick r:id="" action="ppaction://hlinkshowjump?jump=nextslide" highlightClick="1"/>
            </p:cNvPr>
            <p:cNvSpPr>
              <a:spLocks noChangeArrowheads="1"/>
            </p:cNvSpPr>
            <p:nvPr userDrawn="1"/>
          </p:nvSpPr>
          <p:spPr bwMode="auto">
            <a:xfrm>
              <a:off x="4512" y="3792"/>
              <a:ext cx="288" cy="288"/>
            </a:xfrm>
            <a:prstGeom prst="actionButtonForwardNext">
              <a:avLst/>
            </a:prstGeom>
            <a:solidFill>
              <a:srgbClr val="333399"/>
            </a:solidFill>
            <a:ln w="3175">
              <a:noFill/>
              <a:miter lim="800000"/>
              <a:headEnd/>
              <a:tailEnd/>
            </a:ln>
            <a:effectLst/>
          </p:spPr>
          <p:txBody>
            <a:bodyPr wrap="none" anchor="ctr"/>
            <a:lstStyle/>
            <a:p>
              <a:endParaRPr lang="en-US"/>
            </a:p>
          </p:txBody>
        </p:sp>
        <p:sp>
          <p:nvSpPr>
            <p:cNvPr id="1036" name="AutoShape 12">
              <a:hlinkClick r:id="" action="ppaction://hlinkshowjump?jump=previousslide" highlightClick="1"/>
            </p:cNvPr>
            <p:cNvSpPr>
              <a:spLocks noChangeArrowheads="1"/>
            </p:cNvSpPr>
            <p:nvPr userDrawn="1"/>
          </p:nvSpPr>
          <p:spPr bwMode="auto">
            <a:xfrm>
              <a:off x="4176" y="3792"/>
              <a:ext cx="288" cy="288"/>
            </a:xfrm>
            <a:prstGeom prst="actionButtonBackPrevious">
              <a:avLst/>
            </a:prstGeom>
            <a:solidFill>
              <a:srgbClr val="333399"/>
            </a:solidFill>
            <a:ln w="9525">
              <a:noFill/>
              <a:miter lim="800000"/>
              <a:headEnd/>
              <a:tailEnd/>
            </a:ln>
            <a:effectLst/>
          </p:spPr>
          <p:txBody>
            <a:bodyPr wrap="none" anchor="ctr"/>
            <a:lstStyle/>
            <a:p>
              <a:endParaRPr lang="en-US"/>
            </a:p>
          </p:txBody>
        </p:sp>
      </p:grpSp>
      <p:sp>
        <p:nvSpPr>
          <p:cNvPr id="1037" name="Text Box 13"/>
          <p:cNvSpPr txBox="1">
            <a:spLocks noChangeArrowheads="1"/>
          </p:cNvSpPr>
          <p:nvPr userDrawn="1"/>
        </p:nvSpPr>
        <p:spPr bwMode="auto">
          <a:xfrm>
            <a:off x="1600200" y="6096000"/>
            <a:ext cx="4298950" cy="366713"/>
          </a:xfrm>
          <a:prstGeom prst="rect">
            <a:avLst/>
          </a:prstGeom>
          <a:noFill/>
          <a:ln w="9525">
            <a:noFill/>
            <a:miter lim="800000"/>
            <a:headEnd/>
            <a:tailEnd/>
          </a:ln>
          <a:effectLst/>
        </p:spPr>
        <p:txBody>
          <a:bodyPr wrap="none">
            <a:spAutoFit/>
          </a:bodyPr>
          <a:lstStyle/>
          <a:p>
            <a:r>
              <a:rPr lang="en-US" sz="1800" b="1">
                <a:solidFill>
                  <a:srgbClr val="333399"/>
                </a:solidFill>
              </a:rPr>
              <a:t>Master of Public Administration Program</a:t>
            </a:r>
          </a:p>
        </p:txBody>
      </p:sp>
      <p:pic>
        <p:nvPicPr>
          <p:cNvPr id="1038" name="Picture 14"/>
          <p:cNvPicPr>
            <a:picLocks noChangeAspect="1" noChangeArrowheads="1"/>
          </p:cNvPicPr>
          <p:nvPr userDrawn="1"/>
        </p:nvPicPr>
        <p:blipFill>
          <a:blip r:embed="rId14" cstate="print"/>
          <a:srcRect/>
          <a:stretch>
            <a:fillRect/>
          </a:stretch>
        </p:blipFill>
        <p:spPr bwMode="auto">
          <a:xfrm>
            <a:off x="228600" y="5638800"/>
            <a:ext cx="1371600" cy="730250"/>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3600" b="1">
          <a:solidFill>
            <a:srgbClr val="333399"/>
          </a:solidFill>
          <a:latin typeface="+mj-lt"/>
          <a:ea typeface="+mj-ea"/>
          <a:cs typeface="+mj-cs"/>
        </a:defRPr>
      </a:lvl1pPr>
      <a:lvl2pPr algn="ctr" rtl="0" fontAlgn="base">
        <a:spcBef>
          <a:spcPct val="0"/>
        </a:spcBef>
        <a:spcAft>
          <a:spcPct val="0"/>
        </a:spcAft>
        <a:defRPr sz="3600" b="1">
          <a:solidFill>
            <a:srgbClr val="333399"/>
          </a:solidFill>
          <a:latin typeface="Times New Roman" pitchFamily="18" charset="0"/>
        </a:defRPr>
      </a:lvl2pPr>
      <a:lvl3pPr algn="ctr" rtl="0" fontAlgn="base">
        <a:spcBef>
          <a:spcPct val="0"/>
        </a:spcBef>
        <a:spcAft>
          <a:spcPct val="0"/>
        </a:spcAft>
        <a:defRPr sz="3600" b="1">
          <a:solidFill>
            <a:srgbClr val="333399"/>
          </a:solidFill>
          <a:latin typeface="Times New Roman" pitchFamily="18" charset="0"/>
        </a:defRPr>
      </a:lvl3pPr>
      <a:lvl4pPr algn="ctr" rtl="0" fontAlgn="base">
        <a:spcBef>
          <a:spcPct val="0"/>
        </a:spcBef>
        <a:spcAft>
          <a:spcPct val="0"/>
        </a:spcAft>
        <a:defRPr sz="3600" b="1">
          <a:solidFill>
            <a:srgbClr val="333399"/>
          </a:solidFill>
          <a:latin typeface="Times New Roman" pitchFamily="18" charset="0"/>
        </a:defRPr>
      </a:lvl4pPr>
      <a:lvl5pPr algn="ctr" rtl="0" fontAlgn="base">
        <a:spcBef>
          <a:spcPct val="0"/>
        </a:spcBef>
        <a:spcAft>
          <a:spcPct val="0"/>
        </a:spcAft>
        <a:defRPr sz="3600" b="1">
          <a:solidFill>
            <a:srgbClr val="333399"/>
          </a:solidFill>
          <a:latin typeface="Times New Roman" pitchFamily="18" charset="0"/>
        </a:defRPr>
      </a:lvl5pPr>
      <a:lvl6pPr marL="457200" algn="ctr" rtl="0" fontAlgn="base">
        <a:spcBef>
          <a:spcPct val="0"/>
        </a:spcBef>
        <a:spcAft>
          <a:spcPct val="0"/>
        </a:spcAft>
        <a:defRPr sz="3600" b="1">
          <a:solidFill>
            <a:srgbClr val="333399"/>
          </a:solidFill>
          <a:latin typeface="Times New Roman" pitchFamily="18" charset="0"/>
        </a:defRPr>
      </a:lvl6pPr>
      <a:lvl7pPr marL="914400" algn="ctr" rtl="0" fontAlgn="base">
        <a:spcBef>
          <a:spcPct val="0"/>
        </a:spcBef>
        <a:spcAft>
          <a:spcPct val="0"/>
        </a:spcAft>
        <a:defRPr sz="3600" b="1">
          <a:solidFill>
            <a:srgbClr val="333399"/>
          </a:solidFill>
          <a:latin typeface="Times New Roman" pitchFamily="18" charset="0"/>
        </a:defRPr>
      </a:lvl7pPr>
      <a:lvl8pPr marL="1371600" algn="ctr" rtl="0" fontAlgn="base">
        <a:spcBef>
          <a:spcPct val="0"/>
        </a:spcBef>
        <a:spcAft>
          <a:spcPct val="0"/>
        </a:spcAft>
        <a:defRPr sz="3600" b="1">
          <a:solidFill>
            <a:srgbClr val="333399"/>
          </a:solidFill>
          <a:latin typeface="Times New Roman" pitchFamily="18" charset="0"/>
        </a:defRPr>
      </a:lvl8pPr>
      <a:lvl9pPr marL="1828800" algn="ctr" rtl="0" fontAlgn="base">
        <a:spcBef>
          <a:spcPct val="0"/>
        </a:spcBef>
        <a:spcAft>
          <a:spcPct val="0"/>
        </a:spcAft>
        <a:defRPr sz="3600" b="1">
          <a:solidFill>
            <a:srgbClr val="333399"/>
          </a:solidFill>
          <a:latin typeface="Times New Roman" pitchFamily="18" charset="0"/>
        </a:defRPr>
      </a:lvl9pPr>
    </p:titleStyle>
    <p:bodyStyle>
      <a:lvl1pPr marL="342900" indent="-342900" algn="l" rtl="0" fontAlgn="base">
        <a:spcBef>
          <a:spcPct val="20000"/>
        </a:spcBef>
        <a:spcAft>
          <a:spcPct val="0"/>
        </a:spcAft>
        <a:buChar char="•"/>
        <a:defRPr sz="2400" b="1">
          <a:solidFill>
            <a:srgbClr val="333399"/>
          </a:solidFill>
          <a:latin typeface="+mn-lt"/>
          <a:ea typeface="+mn-ea"/>
          <a:cs typeface="+mn-cs"/>
        </a:defRPr>
      </a:lvl1pPr>
      <a:lvl2pPr marL="742950" indent="-285750" algn="l" rtl="0" fontAlgn="base">
        <a:spcBef>
          <a:spcPct val="20000"/>
        </a:spcBef>
        <a:spcAft>
          <a:spcPct val="0"/>
        </a:spcAft>
        <a:buChar char="–"/>
        <a:defRPr sz="2000">
          <a:solidFill>
            <a:srgbClr val="008080"/>
          </a:solidFill>
          <a:latin typeface="+mn-lt"/>
        </a:defRPr>
      </a:lvl2pPr>
      <a:lvl3pPr marL="1143000" indent="-228600" algn="l" rtl="0" fontAlgn="base">
        <a:spcBef>
          <a:spcPct val="20000"/>
        </a:spcBef>
        <a:spcAft>
          <a:spcPct val="0"/>
        </a:spcAft>
        <a:buChar char="•"/>
        <a:defRPr sz="2000">
          <a:solidFill>
            <a:srgbClr val="008080"/>
          </a:solidFill>
          <a:latin typeface="+mn-lt"/>
        </a:defRPr>
      </a:lvl3pPr>
      <a:lvl4pPr marL="1600200" indent="-228600" algn="l" rtl="0" fontAlgn="base">
        <a:spcBef>
          <a:spcPct val="20000"/>
        </a:spcBef>
        <a:spcAft>
          <a:spcPct val="0"/>
        </a:spcAft>
        <a:buChar char="–"/>
        <a:defRPr sz="2000">
          <a:solidFill>
            <a:srgbClr val="008080"/>
          </a:solidFill>
          <a:latin typeface="+mn-lt"/>
        </a:defRPr>
      </a:lvl4pPr>
      <a:lvl5pPr marL="2057400" indent="-228600" algn="l" rtl="0" fontAlgn="base">
        <a:spcBef>
          <a:spcPct val="20000"/>
        </a:spcBef>
        <a:spcAft>
          <a:spcPct val="0"/>
        </a:spcAft>
        <a:buChar char="»"/>
        <a:defRPr sz="2000">
          <a:solidFill>
            <a:srgbClr val="008080"/>
          </a:solidFill>
          <a:latin typeface="+mn-lt"/>
        </a:defRPr>
      </a:lvl5pPr>
      <a:lvl6pPr marL="2514600" indent="-228600" algn="l" rtl="0" fontAlgn="base">
        <a:spcBef>
          <a:spcPct val="20000"/>
        </a:spcBef>
        <a:spcAft>
          <a:spcPct val="0"/>
        </a:spcAft>
        <a:buChar char="»"/>
        <a:defRPr sz="2000">
          <a:solidFill>
            <a:srgbClr val="008080"/>
          </a:solidFill>
          <a:latin typeface="+mn-lt"/>
        </a:defRPr>
      </a:lvl6pPr>
      <a:lvl7pPr marL="2971800" indent="-228600" algn="l" rtl="0" fontAlgn="base">
        <a:spcBef>
          <a:spcPct val="20000"/>
        </a:spcBef>
        <a:spcAft>
          <a:spcPct val="0"/>
        </a:spcAft>
        <a:buChar char="»"/>
        <a:defRPr sz="2000">
          <a:solidFill>
            <a:srgbClr val="008080"/>
          </a:solidFill>
          <a:latin typeface="+mn-lt"/>
        </a:defRPr>
      </a:lvl7pPr>
      <a:lvl8pPr marL="3429000" indent="-228600" algn="l" rtl="0" fontAlgn="base">
        <a:spcBef>
          <a:spcPct val="20000"/>
        </a:spcBef>
        <a:spcAft>
          <a:spcPct val="0"/>
        </a:spcAft>
        <a:buChar char="»"/>
        <a:defRPr sz="2000">
          <a:solidFill>
            <a:srgbClr val="008080"/>
          </a:solidFill>
          <a:latin typeface="+mn-lt"/>
        </a:defRPr>
      </a:lvl8pPr>
      <a:lvl9pPr marL="3886200" indent="-228600" algn="l" rtl="0" fontAlgn="base">
        <a:spcBef>
          <a:spcPct val="20000"/>
        </a:spcBef>
        <a:spcAft>
          <a:spcPct val="0"/>
        </a:spcAft>
        <a:buChar char="»"/>
        <a:defRPr sz="2000">
          <a:solidFill>
            <a:srgbClr val="00808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0"/>
            <a:ext cx="8001000" cy="1524000"/>
          </a:xfrm>
        </p:spPr>
        <p:txBody>
          <a:bodyPr/>
          <a:lstStyle/>
          <a:p>
            <a:r>
              <a:rPr lang="en-US" sz="3200" dirty="0" smtClean="0"/>
              <a:t>Designing Resilient Watershed Partnerships:</a:t>
            </a:r>
            <a:r>
              <a:rPr lang="en-US" sz="3200" dirty="0"/>
              <a:t/>
            </a:r>
            <a:br>
              <a:rPr lang="en-US" sz="3200" dirty="0"/>
            </a:br>
            <a:r>
              <a:rPr lang="en-US" sz="2400" dirty="0"/>
              <a:t>Structural Properties, Life-Cycles, and </a:t>
            </a:r>
            <a:r>
              <a:rPr lang="en-US" sz="2400" dirty="0" smtClean="0"/>
              <a:t>the </a:t>
            </a:r>
            <a:br>
              <a:rPr lang="en-US" sz="2400" dirty="0" smtClean="0"/>
            </a:br>
            <a:r>
              <a:rPr lang="en-US" sz="2400" dirty="0" smtClean="0"/>
              <a:t>Longevity </a:t>
            </a:r>
            <a:r>
              <a:rPr lang="en-US" sz="2400" dirty="0"/>
              <a:t>of Watershed Partnerships</a:t>
            </a:r>
          </a:p>
        </p:txBody>
      </p:sp>
      <p:sp>
        <p:nvSpPr>
          <p:cNvPr id="2051" name="Rectangle 3"/>
          <p:cNvSpPr>
            <a:spLocks noGrp="1" noChangeArrowheads="1"/>
          </p:cNvSpPr>
          <p:nvPr>
            <p:ph type="subTitle" idx="1"/>
          </p:nvPr>
        </p:nvSpPr>
        <p:spPr>
          <a:xfrm>
            <a:off x="685800" y="1828800"/>
            <a:ext cx="6400800" cy="3505200"/>
          </a:xfrm>
        </p:spPr>
        <p:txBody>
          <a:bodyPr/>
          <a:lstStyle/>
          <a:p>
            <a:r>
              <a:rPr lang="en-US" sz="2000"/>
              <a:t>Mark T. Imperial, Ph.D.</a:t>
            </a:r>
          </a:p>
          <a:p>
            <a:r>
              <a:rPr lang="en-US" sz="2000">
                <a:solidFill>
                  <a:srgbClr val="008080"/>
                </a:solidFill>
              </a:rPr>
              <a:t>Master of Public Administration Program</a:t>
            </a:r>
          </a:p>
          <a:p>
            <a:r>
              <a:rPr lang="en-US" sz="2000">
                <a:solidFill>
                  <a:srgbClr val="008080"/>
                </a:solidFill>
              </a:rPr>
              <a:t>University of North Carolina Wilmington</a:t>
            </a:r>
          </a:p>
          <a:p>
            <a:r>
              <a:rPr lang="en-US" sz="2000">
                <a:solidFill>
                  <a:srgbClr val="008080"/>
                </a:solidFill>
              </a:rPr>
              <a:t>imperialm@uncw.edu</a:t>
            </a:r>
          </a:p>
          <a:p>
            <a:r>
              <a:rPr lang="en-US" sz="2000">
                <a:solidFill>
                  <a:srgbClr val="008080"/>
                </a:solidFill>
              </a:rPr>
              <a:t>http://people.uncw.edu/imperialm/</a:t>
            </a:r>
          </a:p>
          <a:p>
            <a:endParaRPr lang="en-US" sz="900"/>
          </a:p>
          <a:p>
            <a:r>
              <a:rPr lang="en-US" sz="2000"/>
              <a:t>Tomas Koontz, Ph.D.</a:t>
            </a:r>
          </a:p>
          <a:p>
            <a:r>
              <a:rPr lang="en-US" sz="2000">
                <a:solidFill>
                  <a:srgbClr val="008080"/>
                </a:solidFill>
              </a:rPr>
              <a:t>School of Environment and Natural Resources</a:t>
            </a:r>
          </a:p>
          <a:p>
            <a:r>
              <a:rPr lang="en-US" sz="2000">
                <a:solidFill>
                  <a:srgbClr val="008080"/>
                </a:solidFill>
              </a:rPr>
              <a:t>Ohio State University</a:t>
            </a:r>
          </a:p>
          <a:p>
            <a:r>
              <a:rPr lang="en-US" sz="2000">
                <a:solidFill>
                  <a:srgbClr val="008080"/>
                </a:solidFill>
              </a:rPr>
              <a:t>Koontz.31@osu.edu</a:t>
            </a:r>
          </a:p>
        </p:txBody>
      </p:sp>
      <p:sp>
        <p:nvSpPr>
          <p:cNvPr id="2052" name="Text Box 4"/>
          <p:cNvSpPr txBox="1">
            <a:spLocks noChangeArrowheads="1"/>
          </p:cNvSpPr>
          <p:nvPr/>
        </p:nvSpPr>
        <p:spPr bwMode="auto">
          <a:xfrm>
            <a:off x="2057400" y="5334000"/>
            <a:ext cx="3824509" cy="646331"/>
          </a:xfrm>
          <a:prstGeom prst="rect">
            <a:avLst/>
          </a:prstGeom>
          <a:noFill/>
          <a:ln w="9525">
            <a:noFill/>
            <a:miter lim="800000"/>
            <a:headEnd/>
            <a:tailEnd/>
          </a:ln>
          <a:effectLst/>
        </p:spPr>
        <p:txBody>
          <a:bodyPr wrap="square">
            <a:spAutoFit/>
          </a:bodyPr>
          <a:lstStyle/>
          <a:p>
            <a:pPr algn="ctr"/>
            <a:r>
              <a:rPr lang="en-US" sz="1800" b="1" i="1" dirty="0">
                <a:solidFill>
                  <a:srgbClr val="333399"/>
                </a:solidFill>
              </a:rPr>
              <a:t>Presented at </a:t>
            </a:r>
            <a:r>
              <a:rPr lang="en-US" sz="1800" b="1" i="1" dirty="0" smtClean="0">
                <a:solidFill>
                  <a:srgbClr val="333399"/>
                </a:solidFill>
              </a:rPr>
              <a:t>SECOPA 2008, </a:t>
            </a:r>
            <a:endParaRPr lang="en-US" sz="1800" b="1" i="1" dirty="0">
              <a:solidFill>
                <a:srgbClr val="333399"/>
              </a:solidFill>
            </a:endParaRPr>
          </a:p>
          <a:p>
            <a:pPr algn="ctr"/>
            <a:r>
              <a:rPr lang="en-US" sz="1800" b="1" i="1" dirty="0" smtClean="0">
                <a:solidFill>
                  <a:srgbClr val="333399"/>
                </a:solidFill>
              </a:rPr>
              <a:t>Orlando, FL  September 24 </a:t>
            </a:r>
            <a:r>
              <a:rPr lang="en-US" sz="1800" b="1" i="1" dirty="0">
                <a:solidFill>
                  <a:srgbClr val="333399"/>
                </a:solidFill>
              </a:rPr>
              <a:t>– </a:t>
            </a:r>
            <a:r>
              <a:rPr lang="en-US" sz="1800" b="1" i="1" dirty="0" smtClean="0">
                <a:solidFill>
                  <a:srgbClr val="333399"/>
                </a:solidFill>
              </a:rPr>
              <a:t>27, 2008</a:t>
            </a:r>
            <a:endParaRPr lang="en-US" sz="1800" b="1" i="1" dirty="0">
              <a:solidFill>
                <a:srgbClr val="333399"/>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t>Organizational Life-Cycles of Collaborative Organizations</a:t>
            </a:r>
          </a:p>
        </p:txBody>
      </p:sp>
      <p:sp>
        <p:nvSpPr>
          <p:cNvPr id="27651" name="Rectangle 3"/>
          <p:cNvSpPr>
            <a:spLocks noGrp="1" noChangeArrowheads="1"/>
          </p:cNvSpPr>
          <p:nvPr>
            <p:ph type="body" idx="1"/>
          </p:nvPr>
        </p:nvSpPr>
        <p:spPr>
          <a:xfrm>
            <a:off x="381000" y="1524000"/>
            <a:ext cx="7162800" cy="4343400"/>
          </a:xfrm>
        </p:spPr>
        <p:txBody>
          <a:bodyPr/>
          <a:lstStyle/>
          <a:p>
            <a:r>
              <a:rPr lang="en-US"/>
              <a:t>Elaboration of structure stage</a:t>
            </a:r>
          </a:p>
          <a:p>
            <a:pPr lvl="1"/>
            <a:r>
              <a:rPr lang="en-US"/>
              <a:t>Decision making is often decentralized to organizational sub-units</a:t>
            </a:r>
          </a:p>
          <a:p>
            <a:pPr lvl="1"/>
            <a:r>
              <a:rPr lang="en-US"/>
              <a:t>Focus begins to shift towards boundary expansion by modifying goals, strategies, processes, or targeting new clients</a:t>
            </a:r>
          </a:p>
          <a:p>
            <a:pPr lvl="1"/>
            <a:r>
              <a:rPr lang="en-US"/>
              <a:t>Adaptations and emergence of new subsystems are common</a:t>
            </a:r>
          </a:p>
          <a:p>
            <a:pPr lvl="1"/>
            <a:r>
              <a:rPr lang="en-US"/>
              <a:t>Leadership needs may switch back to champions and entrepreneurs with the vision and drive to lead these expansions in the organization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28600" y="0"/>
            <a:ext cx="7543800" cy="838200"/>
          </a:xfrm>
        </p:spPr>
        <p:txBody>
          <a:bodyPr/>
          <a:lstStyle/>
          <a:p>
            <a:r>
              <a:rPr lang="en-US"/>
              <a:t>Implications of Life-Cycle Model</a:t>
            </a:r>
          </a:p>
        </p:txBody>
      </p:sp>
      <p:sp>
        <p:nvSpPr>
          <p:cNvPr id="21507" name="Rectangle 3"/>
          <p:cNvSpPr>
            <a:spLocks noGrp="1" noChangeArrowheads="1"/>
          </p:cNvSpPr>
          <p:nvPr>
            <p:ph type="body" idx="1"/>
          </p:nvPr>
        </p:nvSpPr>
        <p:spPr>
          <a:xfrm>
            <a:off x="0" y="762000"/>
            <a:ext cx="7696200" cy="5029200"/>
          </a:xfrm>
        </p:spPr>
        <p:txBody>
          <a:bodyPr/>
          <a:lstStyle/>
          <a:p>
            <a:pPr>
              <a:lnSpc>
                <a:spcPct val="90000"/>
              </a:lnSpc>
            </a:pPr>
            <a:r>
              <a:rPr lang="en-US"/>
              <a:t>Governance of collaborative organization changes over time</a:t>
            </a:r>
          </a:p>
          <a:p>
            <a:pPr lvl="1">
              <a:lnSpc>
                <a:spcPct val="90000"/>
              </a:lnSpc>
            </a:pPr>
            <a:r>
              <a:rPr lang="en-US" sz="1800"/>
              <a:t>Early emphasis on trust and norms is replaced more formalized processes and rule structures</a:t>
            </a:r>
          </a:p>
          <a:p>
            <a:pPr>
              <a:lnSpc>
                <a:spcPct val="90000"/>
              </a:lnSpc>
            </a:pPr>
            <a:r>
              <a:rPr lang="en-US"/>
              <a:t>Organizational members have different measures of organizational effectiveness at different life-cycle stages</a:t>
            </a:r>
          </a:p>
          <a:p>
            <a:pPr lvl="1">
              <a:lnSpc>
                <a:spcPct val="90000"/>
              </a:lnSpc>
            </a:pPr>
            <a:r>
              <a:rPr lang="en-US" sz="1800" i="1"/>
              <a:t>Entrepreneurial stage</a:t>
            </a:r>
            <a:r>
              <a:rPr lang="en-US" sz="1800"/>
              <a:t>: acquiring necessary resources</a:t>
            </a:r>
          </a:p>
          <a:p>
            <a:pPr lvl="1">
              <a:lnSpc>
                <a:spcPct val="90000"/>
              </a:lnSpc>
            </a:pPr>
            <a:r>
              <a:rPr lang="en-US" sz="1800" i="1"/>
              <a:t>Collectivity stage</a:t>
            </a:r>
            <a:r>
              <a:rPr lang="en-US" sz="1800"/>
              <a:t>: trust, relationships, and internal processes</a:t>
            </a:r>
          </a:p>
          <a:p>
            <a:pPr lvl="1">
              <a:lnSpc>
                <a:spcPct val="90000"/>
              </a:lnSpc>
            </a:pPr>
            <a:r>
              <a:rPr lang="en-US" sz="1800" i="1"/>
              <a:t>Control and elaboration of structure stages</a:t>
            </a:r>
            <a:r>
              <a:rPr lang="en-US" sz="1800"/>
              <a:t>: efficient production and investment in organization specific processes</a:t>
            </a:r>
          </a:p>
          <a:p>
            <a:pPr lvl="1">
              <a:lnSpc>
                <a:spcPct val="90000"/>
              </a:lnSpc>
            </a:pPr>
            <a:r>
              <a:rPr lang="en-US" sz="1800"/>
              <a:t>Since researchers examine partnerships with different structures and life-cycle stages,  this explains the variation in “lessons learned” and “success” factors</a:t>
            </a:r>
          </a:p>
          <a:p>
            <a:pPr lvl="1">
              <a:lnSpc>
                <a:spcPct val="90000"/>
              </a:lnSpc>
            </a:pPr>
            <a:r>
              <a:rPr lang="en-US" sz="1800"/>
              <a:t>Cross-sectional research can ignore importance of life-cycles and issues related to creation and death</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t>Structural Inertia Theory</a:t>
            </a:r>
          </a:p>
        </p:txBody>
      </p:sp>
      <p:sp>
        <p:nvSpPr>
          <p:cNvPr id="10243" name="Rectangle 3"/>
          <p:cNvSpPr>
            <a:spLocks noGrp="1" noChangeArrowheads="1"/>
          </p:cNvSpPr>
          <p:nvPr>
            <p:ph type="body" idx="1"/>
          </p:nvPr>
        </p:nvSpPr>
        <p:spPr/>
        <p:txBody>
          <a:bodyPr/>
          <a:lstStyle/>
          <a:p>
            <a:pPr>
              <a:lnSpc>
                <a:spcPct val="90000"/>
              </a:lnSpc>
            </a:pPr>
            <a:r>
              <a:rPr lang="en-US"/>
              <a:t>Structural inertia theory</a:t>
            </a:r>
            <a:r>
              <a:rPr lang="en-US" sz="2000"/>
              <a:t> </a:t>
            </a:r>
          </a:p>
          <a:p>
            <a:pPr lvl="1">
              <a:lnSpc>
                <a:spcPct val="90000"/>
              </a:lnSpc>
            </a:pPr>
            <a:r>
              <a:rPr lang="en-US" sz="1800"/>
              <a:t>Applied to a wide range of organizations and networks</a:t>
            </a:r>
          </a:p>
          <a:p>
            <a:pPr lvl="1">
              <a:lnSpc>
                <a:spcPct val="90000"/>
              </a:lnSpc>
            </a:pPr>
            <a:r>
              <a:rPr lang="en-US" sz="1800"/>
              <a:t>We argue that it also applies to the collaborative organizational form </a:t>
            </a:r>
          </a:p>
          <a:p>
            <a:pPr>
              <a:lnSpc>
                <a:spcPct val="90000"/>
              </a:lnSpc>
            </a:pPr>
            <a:r>
              <a:rPr lang="en-US"/>
              <a:t>Diversity in organizational forms is greatest during creation</a:t>
            </a:r>
          </a:p>
          <a:p>
            <a:pPr lvl="1">
              <a:lnSpc>
                <a:spcPct val="90000"/>
              </a:lnSpc>
            </a:pPr>
            <a:r>
              <a:rPr lang="en-US" sz="1800"/>
              <a:t>Once resource commitments are made they are difficult to recover </a:t>
            </a:r>
          </a:p>
          <a:p>
            <a:pPr lvl="1">
              <a:lnSpc>
                <a:spcPct val="90000"/>
              </a:lnSpc>
            </a:pPr>
            <a:r>
              <a:rPr lang="en-US" sz="1800"/>
              <a:t>Resources are required to sustain interactions</a:t>
            </a:r>
          </a:p>
          <a:p>
            <a:pPr>
              <a:lnSpc>
                <a:spcPct val="90000"/>
              </a:lnSpc>
            </a:pPr>
            <a:r>
              <a:rPr lang="en-US"/>
              <a:t>Tends to be some stability in structures when viewed over time</a:t>
            </a:r>
          </a:p>
          <a:p>
            <a:pPr lvl="1">
              <a:lnSpc>
                <a:spcPct val="90000"/>
              </a:lnSpc>
            </a:pPr>
            <a:r>
              <a:rPr lang="en-US" sz="1800"/>
              <a:t>Researchers refer to this as </a:t>
            </a:r>
            <a:r>
              <a:rPr lang="en-US" sz="1800" i="1"/>
              <a:t>structural inertia</a:t>
            </a:r>
          </a:p>
          <a:p>
            <a:pPr lvl="1">
              <a:lnSpc>
                <a:spcPct val="90000"/>
              </a:lnSpc>
            </a:pPr>
            <a:r>
              <a:rPr lang="en-US" sz="1800"/>
              <a:t>Inertia is not a symptom of “bad” management but is actually a by-product of an well designed organizational system that exploits the synergies of members and their resources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t>Structural Inertia Theory</a:t>
            </a:r>
          </a:p>
        </p:txBody>
      </p:sp>
      <p:sp>
        <p:nvSpPr>
          <p:cNvPr id="11267" name="Rectangle 3"/>
          <p:cNvSpPr>
            <a:spLocks noGrp="1" noChangeArrowheads="1"/>
          </p:cNvSpPr>
          <p:nvPr>
            <p:ph type="body" idx="1"/>
          </p:nvPr>
        </p:nvSpPr>
        <p:spPr/>
        <p:txBody>
          <a:bodyPr/>
          <a:lstStyle/>
          <a:p>
            <a:pPr>
              <a:lnSpc>
                <a:spcPct val="90000"/>
              </a:lnSpc>
            </a:pPr>
            <a:r>
              <a:rPr lang="en-US"/>
              <a:t>Basic theoretical arguments</a:t>
            </a:r>
          </a:p>
          <a:p>
            <a:pPr lvl="1">
              <a:lnSpc>
                <a:spcPct val="90000"/>
              </a:lnSpc>
            </a:pPr>
            <a:r>
              <a:rPr lang="en-US" sz="1800"/>
              <a:t>Environment that an organization operates in creates a selection process that favors organizations with structures that are difficult to change</a:t>
            </a:r>
          </a:p>
          <a:p>
            <a:pPr lvl="1">
              <a:lnSpc>
                <a:spcPct val="90000"/>
              </a:lnSpc>
            </a:pPr>
            <a:r>
              <a:rPr lang="en-US" sz="1800"/>
              <a:t>This doesn’t mean that organizations don’t change but that they respond relatively slow to threats and opportunities and tend to make peripheral rather than core changes</a:t>
            </a:r>
          </a:p>
          <a:p>
            <a:pPr lvl="1">
              <a:lnSpc>
                <a:spcPct val="90000"/>
              </a:lnSpc>
            </a:pPr>
            <a:r>
              <a:rPr lang="en-US" sz="1800"/>
              <a:t>Modern world tends to favor organizations that have</a:t>
            </a:r>
          </a:p>
          <a:p>
            <a:pPr lvl="2">
              <a:lnSpc>
                <a:spcPct val="90000"/>
              </a:lnSpc>
            </a:pPr>
            <a:r>
              <a:rPr lang="en-US" sz="1800"/>
              <a:t>Capacity for </a:t>
            </a:r>
            <a:r>
              <a:rPr lang="en-US" sz="1800" i="1"/>
              <a:t>reliable</a:t>
            </a:r>
            <a:r>
              <a:rPr lang="en-US" sz="1800"/>
              <a:t> performance and </a:t>
            </a:r>
            <a:r>
              <a:rPr lang="en-US" sz="1800" i="1"/>
              <a:t>account</a:t>
            </a:r>
            <a:r>
              <a:rPr lang="en-US" sz="1800"/>
              <a:t> rationally for their actions</a:t>
            </a:r>
          </a:p>
          <a:p>
            <a:pPr lvl="2">
              <a:lnSpc>
                <a:spcPct val="90000"/>
              </a:lnSpc>
            </a:pPr>
            <a:r>
              <a:rPr lang="en-US" sz="1800"/>
              <a:t>Reliability and accountability also depend on the organizations ability to </a:t>
            </a:r>
            <a:r>
              <a:rPr lang="en-US" sz="1800" i="1"/>
              <a:t>reproduce</a:t>
            </a:r>
            <a:r>
              <a:rPr lang="en-US" sz="1800"/>
              <a:t> its structure consistently</a:t>
            </a:r>
          </a:p>
          <a:p>
            <a:pPr lvl="2">
              <a:lnSpc>
                <a:spcPct val="90000"/>
              </a:lnSpc>
            </a:pPr>
            <a:r>
              <a:rPr lang="en-US" sz="1800"/>
              <a:t>Organizations with high levels of all three factors are more likely to survive than those with low levels</a:t>
            </a:r>
          </a:p>
          <a:p>
            <a:pPr lvl="2">
              <a:lnSpc>
                <a:spcPct val="90000"/>
              </a:lnSpc>
            </a:pPr>
            <a:r>
              <a:rPr lang="en-US" sz="1800"/>
              <a:t>Older organizations will tend to have higher levels of all three factors than new organizations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t>Structural Inertia Theory</a:t>
            </a:r>
          </a:p>
        </p:txBody>
      </p:sp>
      <p:sp>
        <p:nvSpPr>
          <p:cNvPr id="33795" name="Rectangle 3"/>
          <p:cNvSpPr>
            <a:spLocks noGrp="1" noChangeArrowheads="1"/>
          </p:cNvSpPr>
          <p:nvPr>
            <p:ph type="body" idx="1"/>
          </p:nvPr>
        </p:nvSpPr>
        <p:spPr/>
        <p:txBody>
          <a:bodyPr/>
          <a:lstStyle/>
          <a:p>
            <a:pPr>
              <a:lnSpc>
                <a:spcPct val="90000"/>
              </a:lnSpc>
            </a:pPr>
            <a:r>
              <a:rPr lang="en-US"/>
              <a:t>Accountability is a critical issue</a:t>
            </a:r>
          </a:p>
          <a:p>
            <a:pPr lvl="1">
              <a:lnSpc>
                <a:spcPct val="90000"/>
              </a:lnSpc>
            </a:pPr>
            <a:r>
              <a:rPr lang="en-US" sz="1800"/>
              <a:t>During early stages of an organization potential members and resource contributors want assurances that the investment of resources will not be wasted</a:t>
            </a:r>
          </a:p>
          <a:p>
            <a:pPr lvl="1">
              <a:lnSpc>
                <a:spcPct val="90000"/>
              </a:lnSpc>
            </a:pPr>
            <a:r>
              <a:rPr lang="en-US" sz="1800"/>
              <a:t>At the same time, too much emphasis on accountability or poorly designed monitoring systems can create disincentives for joining and/or contributing resources to the organization</a:t>
            </a:r>
          </a:p>
          <a:p>
            <a:pPr>
              <a:lnSpc>
                <a:spcPct val="90000"/>
              </a:lnSpc>
            </a:pPr>
            <a:r>
              <a:rPr lang="en-US"/>
              <a:t>Institutionalization encourages reproducibility but is a “two-edged” sword</a:t>
            </a:r>
          </a:p>
          <a:p>
            <a:pPr lvl="1">
              <a:lnSpc>
                <a:spcPct val="90000"/>
              </a:lnSpc>
            </a:pPr>
            <a:r>
              <a:rPr lang="en-US" sz="1800"/>
              <a:t>Institutionalization can lower the transaction costs associated with exchange processes because members no longer need to expend resources to reproduce the structure</a:t>
            </a:r>
          </a:p>
          <a:p>
            <a:pPr lvl="1">
              <a:lnSpc>
                <a:spcPct val="90000"/>
              </a:lnSpc>
            </a:pPr>
            <a:r>
              <a:rPr lang="en-US" sz="1800"/>
              <a:t>However, the process of institutionalization makes organizations resistant to change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04800" y="0"/>
            <a:ext cx="7543800" cy="838200"/>
          </a:xfrm>
        </p:spPr>
        <p:txBody>
          <a:bodyPr/>
          <a:lstStyle/>
          <a:p>
            <a:r>
              <a:rPr lang="en-US"/>
              <a:t>Propositions</a:t>
            </a:r>
          </a:p>
        </p:txBody>
      </p:sp>
      <p:sp>
        <p:nvSpPr>
          <p:cNvPr id="22531" name="Rectangle 3"/>
          <p:cNvSpPr>
            <a:spLocks noGrp="1" noChangeArrowheads="1"/>
          </p:cNvSpPr>
          <p:nvPr>
            <p:ph type="body" idx="1"/>
          </p:nvPr>
        </p:nvSpPr>
        <p:spPr>
          <a:xfrm>
            <a:off x="228600" y="762000"/>
            <a:ext cx="7543800" cy="4953000"/>
          </a:xfrm>
        </p:spPr>
        <p:txBody>
          <a:bodyPr/>
          <a:lstStyle/>
          <a:p>
            <a:pPr marL="466725" indent="-466725">
              <a:buFontTx/>
              <a:buNone/>
            </a:pPr>
            <a:r>
              <a:rPr lang="en-US" sz="2000"/>
              <a:t>P</a:t>
            </a:r>
            <a:r>
              <a:rPr lang="en-US" sz="2000" baseline="-25000"/>
              <a:t>1</a:t>
            </a:r>
            <a:r>
              <a:rPr lang="en-US" sz="2000"/>
              <a:t>:	Collaborative organizations with high reliability are more likely to survive than organizations that are unreliable.</a:t>
            </a:r>
          </a:p>
          <a:p>
            <a:pPr marL="466725" indent="-466725">
              <a:buFontTx/>
              <a:buNone/>
            </a:pPr>
            <a:r>
              <a:rPr lang="en-US" sz="2000"/>
              <a:t>P</a:t>
            </a:r>
            <a:r>
              <a:rPr lang="en-US" sz="2000" baseline="-25000"/>
              <a:t>2</a:t>
            </a:r>
            <a:r>
              <a:rPr lang="en-US" sz="2000"/>
              <a:t>:	Collaborative organizations with high accountability are more likely to survive than organizations that are unaccountable or have poorly designed accountability systems that create incentives for nonparticipation.</a:t>
            </a:r>
          </a:p>
          <a:p>
            <a:pPr marL="466725" indent="-466725">
              <a:buFontTx/>
              <a:buNone/>
            </a:pPr>
            <a:r>
              <a:rPr lang="en-US" sz="2000"/>
              <a:t>P</a:t>
            </a:r>
            <a:r>
              <a:rPr lang="en-US" sz="2000" baseline="-25000"/>
              <a:t>3</a:t>
            </a:r>
            <a:r>
              <a:rPr lang="en-US" sz="2000"/>
              <a:t>:	Older collaborative organizations will have higher reliability and accountability than younger collaborative organizations. </a:t>
            </a:r>
          </a:p>
          <a:p>
            <a:pPr marL="466725" indent="-466725">
              <a:buFontTx/>
              <a:buNone/>
            </a:pPr>
            <a:r>
              <a:rPr lang="en-US" sz="2000"/>
              <a:t>P</a:t>
            </a:r>
            <a:r>
              <a:rPr lang="en-US" sz="2000" baseline="-25000"/>
              <a:t>4</a:t>
            </a:r>
            <a:r>
              <a:rPr lang="en-US" sz="2000"/>
              <a:t>:	Collaborative organizations that have reproducible structures (i.e., institutionalized rules, routines, and procedures) are more like to survive than collaborative organizations with non-reproducible structures.  </a:t>
            </a:r>
          </a:p>
          <a:p>
            <a:pPr marL="466725" indent="-466725">
              <a:buFontTx/>
              <a:buNone/>
            </a:pPr>
            <a:r>
              <a:rPr lang="en-US" sz="2000"/>
              <a:t>P</a:t>
            </a:r>
            <a:r>
              <a:rPr lang="en-US" sz="2000" baseline="-25000"/>
              <a:t>5</a:t>
            </a:r>
            <a:r>
              <a:rPr lang="en-US" sz="2000"/>
              <a:t>:	Older collaborative organizations are like to have more reproducible structures (i.e., institutionalized rules, routines, and procedures) than younger collaborative organizations.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Structure of </a:t>
            </a:r>
            <a:br>
              <a:rPr lang="en-US"/>
            </a:br>
            <a:r>
              <a:rPr lang="en-US"/>
              <a:t>Collaborative Organizations</a:t>
            </a:r>
          </a:p>
        </p:txBody>
      </p:sp>
      <p:sp>
        <p:nvSpPr>
          <p:cNvPr id="12291" name="Rectangle 3"/>
          <p:cNvSpPr>
            <a:spLocks noGrp="1" noChangeArrowheads="1"/>
          </p:cNvSpPr>
          <p:nvPr>
            <p:ph type="body" idx="1"/>
          </p:nvPr>
        </p:nvSpPr>
        <p:spPr>
          <a:xfrm>
            <a:off x="228600" y="1295400"/>
            <a:ext cx="7543800" cy="4495800"/>
          </a:xfrm>
        </p:spPr>
        <p:txBody>
          <a:bodyPr/>
          <a:lstStyle/>
          <a:p>
            <a:pPr>
              <a:lnSpc>
                <a:spcPct val="90000"/>
              </a:lnSpc>
            </a:pPr>
            <a:r>
              <a:rPr lang="en-US"/>
              <a:t>We argue that organizations as structured systems of routines and competencies, which refer to the repetitive patterns of activities by individuals and groups within the organization</a:t>
            </a:r>
          </a:p>
          <a:p>
            <a:pPr lvl="1">
              <a:lnSpc>
                <a:spcPct val="90000"/>
              </a:lnSpc>
            </a:pPr>
            <a:r>
              <a:rPr lang="en-US" sz="1800"/>
              <a:t>Our approach borrows heavily from the institutional rational choice literature</a:t>
            </a:r>
          </a:p>
          <a:p>
            <a:pPr lvl="1">
              <a:lnSpc>
                <a:spcPct val="90000"/>
              </a:lnSpc>
            </a:pPr>
            <a:r>
              <a:rPr lang="en-US" sz="1800"/>
              <a:t>Rules are explicitly or implicit attempts to achieve order and predictability</a:t>
            </a:r>
          </a:p>
          <a:p>
            <a:pPr lvl="1">
              <a:lnSpc>
                <a:spcPct val="90000"/>
              </a:lnSpc>
            </a:pPr>
            <a:r>
              <a:rPr lang="en-US" sz="1800"/>
              <a:t>Prescriptions that forbid, permit, or require actions or outcomes and the sanctions or rewards associated with following the rules</a:t>
            </a:r>
          </a:p>
          <a:p>
            <a:pPr lvl="1">
              <a:lnSpc>
                <a:spcPct val="90000"/>
              </a:lnSpc>
            </a:pPr>
            <a:r>
              <a:rPr lang="en-US" sz="1800"/>
              <a:t>Formal or informal and wide variation in level of formality</a:t>
            </a:r>
          </a:p>
          <a:p>
            <a:pPr lvl="1">
              <a:lnSpc>
                <a:spcPct val="90000"/>
              </a:lnSpc>
            </a:pPr>
            <a:r>
              <a:rPr lang="en-US" sz="1800"/>
              <a:t>Operate configurationally in that the way one set of rules operates can affect another</a:t>
            </a:r>
          </a:p>
          <a:p>
            <a:pPr lvl="1">
              <a:lnSpc>
                <a:spcPct val="90000"/>
              </a:lnSpc>
            </a:pPr>
            <a:r>
              <a:rPr lang="en-US" sz="1800"/>
              <a:t>Hierarchical, polycentric, or nested rule structures are all possible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t>Boundary Rules</a:t>
            </a:r>
          </a:p>
        </p:txBody>
      </p:sp>
      <p:sp>
        <p:nvSpPr>
          <p:cNvPr id="13315" name="Rectangle 3"/>
          <p:cNvSpPr>
            <a:spLocks noGrp="1" noChangeArrowheads="1"/>
          </p:cNvSpPr>
          <p:nvPr>
            <p:ph type="body" idx="1"/>
          </p:nvPr>
        </p:nvSpPr>
        <p:spPr>
          <a:xfrm>
            <a:off x="228600" y="1066800"/>
            <a:ext cx="7543800" cy="4495800"/>
          </a:xfrm>
        </p:spPr>
        <p:txBody>
          <a:bodyPr/>
          <a:lstStyle/>
          <a:p>
            <a:pPr>
              <a:lnSpc>
                <a:spcPct val="80000"/>
              </a:lnSpc>
            </a:pPr>
            <a:r>
              <a:rPr lang="en-US"/>
              <a:t>Configuration and interaction between </a:t>
            </a:r>
            <a:r>
              <a:rPr lang="en-US" i="1"/>
              <a:t>member</a:t>
            </a:r>
            <a:r>
              <a:rPr lang="en-US"/>
              <a:t> and</a:t>
            </a:r>
            <a:r>
              <a:rPr lang="en-US" i="1"/>
              <a:t> strategy</a:t>
            </a:r>
            <a:r>
              <a:rPr lang="en-US"/>
              <a:t> rules generates the boundary that distinguishes the collaborative organization from other network members</a:t>
            </a:r>
          </a:p>
          <a:p>
            <a:pPr>
              <a:lnSpc>
                <a:spcPct val="80000"/>
              </a:lnSpc>
            </a:pPr>
            <a:r>
              <a:rPr lang="en-US"/>
              <a:t>Member Rules</a:t>
            </a:r>
          </a:p>
          <a:p>
            <a:pPr lvl="1">
              <a:lnSpc>
                <a:spcPct val="80000"/>
              </a:lnSpc>
            </a:pPr>
            <a:r>
              <a:rPr lang="en-US"/>
              <a:t>Who can or cannot be a member</a:t>
            </a:r>
          </a:p>
          <a:p>
            <a:pPr lvl="1">
              <a:lnSpc>
                <a:spcPct val="80000"/>
              </a:lnSpc>
            </a:pPr>
            <a:r>
              <a:rPr lang="en-US"/>
              <a:t>Different types of members (member, associate member, ex officio)</a:t>
            </a:r>
          </a:p>
          <a:p>
            <a:pPr lvl="1">
              <a:lnSpc>
                <a:spcPct val="80000"/>
              </a:lnSpc>
            </a:pPr>
            <a:r>
              <a:rPr lang="en-US"/>
              <a:t>Members are organizations but individuals might be included</a:t>
            </a:r>
          </a:p>
          <a:p>
            <a:pPr lvl="1">
              <a:lnSpc>
                <a:spcPct val="80000"/>
              </a:lnSpc>
            </a:pPr>
            <a:r>
              <a:rPr lang="en-US"/>
              <a:t>Voluntary or required by a higher-order set of rules (e.g., state statute)</a:t>
            </a:r>
          </a:p>
          <a:p>
            <a:pPr lvl="1">
              <a:lnSpc>
                <a:spcPct val="80000"/>
              </a:lnSpc>
            </a:pPr>
            <a:r>
              <a:rPr lang="en-US"/>
              <a:t>Rules pertaining to expansion or expulsion of members</a:t>
            </a:r>
          </a:p>
          <a:p>
            <a:pPr>
              <a:lnSpc>
                <a:spcPct val="80000"/>
              </a:lnSpc>
            </a:pPr>
            <a:r>
              <a:rPr lang="en-US"/>
              <a:t>Selection of members will influence and constrain the strategic options of the collaborative organization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t>Boundary Rules</a:t>
            </a:r>
          </a:p>
        </p:txBody>
      </p:sp>
      <p:sp>
        <p:nvSpPr>
          <p:cNvPr id="14339" name="Rectangle 3"/>
          <p:cNvSpPr>
            <a:spLocks noGrp="1" noChangeArrowheads="1"/>
          </p:cNvSpPr>
          <p:nvPr>
            <p:ph type="body" idx="1"/>
          </p:nvPr>
        </p:nvSpPr>
        <p:spPr/>
        <p:txBody>
          <a:bodyPr/>
          <a:lstStyle/>
          <a:p>
            <a:pPr>
              <a:lnSpc>
                <a:spcPct val="80000"/>
              </a:lnSpc>
            </a:pPr>
            <a:r>
              <a:rPr lang="en-US"/>
              <a:t>Strategy Rules</a:t>
            </a:r>
          </a:p>
          <a:p>
            <a:pPr lvl="1">
              <a:lnSpc>
                <a:spcPct val="80000"/>
              </a:lnSpc>
            </a:pPr>
            <a:r>
              <a:rPr lang="en-US"/>
              <a:t>Specify shared definitions of a problem or set of problems within the domain of the organization</a:t>
            </a:r>
          </a:p>
          <a:p>
            <a:pPr lvl="1">
              <a:lnSpc>
                <a:spcPct val="80000"/>
              </a:lnSpc>
            </a:pPr>
            <a:r>
              <a:rPr lang="en-US"/>
              <a:t>Specify the responses to problems that are legitimate or illegitimate – what it can or cannot do, what are its roles or  processes</a:t>
            </a:r>
          </a:p>
          <a:p>
            <a:pPr lvl="1">
              <a:lnSpc>
                <a:spcPct val="80000"/>
              </a:lnSpc>
            </a:pPr>
            <a:r>
              <a:rPr lang="en-US"/>
              <a:t>Specify how it will acquire resources needed to accomplish these tasks</a:t>
            </a:r>
          </a:p>
          <a:p>
            <a:pPr lvl="1">
              <a:lnSpc>
                <a:spcPct val="80000"/>
              </a:lnSpc>
            </a:pPr>
            <a:r>
              <a:rPr lang="en-US"/>
              <a:t>Specify the relationship between the collaborative organization and other members – relationship to the “turf” of network members</a:t>
            </a:r>
          </a:p>
          <a:p>
            <a:pPr>
              <a:lnSpc>
                <a:spcPct val="80000"/>
              </a:lnSpc>
            </a:pPr>
            <a:r>
              <a:rPr lang="en-US"/>
              <a:t>Strategic choices are likely to influence the membership structure of the collaborative organization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8600" y="0"/>
            <a:ext cx="7543800" cy="685800"/>
          </a:xfrm>
        </p:spPr>
        <p:txBody>
          <a:bodyPr/>
          <a:lstStyle/>
          <a:p>
            <a:r>
              <a:rPr lang="en-US"/>
              <a:t>Decision Rules</a:t>
            </a:r>
          </a:p>
        </p:txBody>
      </p:sp>
      <p:sp>
        <p:nvSpPr>
          <p:cNvPr id="30723" name="Rectangle 3"/>
          <p:cNvSpPr>
            <a:spLocks noGrp="1" noChangeArrowheads="1"/>
          </p:cNvSpPr>
          <p:nvPr>
            <p:ph type="body" idx="1"/>
          </p:nvPr>
        </p:nvSpPr>
        <p:spPr>
          <a:xfrm>
            <a:off x="0" y="533400"/>
            <a:ext cx="7848600" cy="5257800"/>
          </a:xfrm>
        </p:spPr>
        <p:txBody>
          <a:bodyPr/>
          <a:lstStyle/>
          <a:p>
            <a:pPr>
              <a:lnSpc>
                <a:spcPct val="90000"/>
              </a:lnSpc>
            </a:pPr>
            <a:r>
              <a:rPr lang="en-US"/>
              <a:t>Shape the processes by which organizational members develop norms and make decisions</a:t>
            </a:r>
          </a:p>
          <a:p>
            <a:pPr lvl="1">
              <a:lnSpc>
                <a:spcPct val="90000"/>
              </a:lnSpc>
            </a:pPr>
            <a:r>
              <a:rPr lang="en-US"/>
              <a:t>Rules are likely to evolve towards formality and complexity and may have a path-dependent quality</a:t>
            </a:r>
          </a:p>
          <a:p>
            <a:pPr>
              <a:lnSpc>
                <a:spcPct val="90000"/>
              </a:lnSpc>
            </a:pPr>
            <a:r>
              <a:rPr lang="en-US"/>
              <a:t>Preference Aggregation Rules</a:t>
            </a:r>
          </a:p>
          <a:p>
            <a:pPr lvl="1">
              <a:lnSpc>
                <a:spcPct val="90000"/>
              </a:lnSpc>
            </a:pPr>
            <a:r>
              <a:rPr lang="en-US"/>
              <a:t>Consensus is common but formal structures may have more complex voting systems</a:t>
            </a:r>
          </a:p>
          <a:p>
            <a:pPr>
              <a:lnSpc>
                <a:spcPct val="90000"/>
              </a:lnSpc>
            </a:pPr>
            <a:r>
              <a:rPr lang="en-US"/>
              <a:t>Distribution of Power Rules</a:t>
            </a:r>
          </a:p>
          <a:p>
            <a:pPr lvl="1">
              <a:lnSpc>
                <a:spcPct val="90000"/>
              </a:lnSpc>
            </a:pPr>
            <a:r>
              <a:rPr lang="en-US"/>
              <a:t>Equality, voting vs. nonvoting, creation of executive boards, centralized vs. decentralized</a:t>
            </a:r>
          </a:p>
          <a:p>
            <a:pPr>
              <a:lnSpc>
                <a:spcPct val="90000"/>
              </a:lnSpc>
            </a:pPr>
            <a:r>
              <a:rPr lang="en-US"/>
              <a:t>Distribution of Roles/Responsibility Rules</a:t>
            </a:r>
          </a:p>
          <a:p>
            <a:pPr lvl="1">
              <a:lnSpc>
                <a:spcPct val="90000"/>
              </a:lnSpc>
            </a:pPr>
            <a:r>
              <a:rPr lang="en-US"/>
              <a:t>Officers, sub-units, work groups, specialization of functions</a:t>
            </a:r>
          </a:p>
          <a:p>
            <a:pPr>
              <a:lnSpc>
                <a:spcPct val="90000"/>
              </a:lnSpc>
            </a:pPr>
            <a:r>
              <a:rPr lang="en-US"/>
              <a:t>Distribution of Participation Rules</a:t>
            </a:r>
          </a:p>
          <a:p>
            <a:pPr lvl="1">
              <a:lnSpc>
                <a:spcPct val="90000"/>
              </a:lnSpc>
            </a:pPr>
            <a:r>
              <a:rPr lang="en-US"/>
              <a:t>Width: degree each member participates in each decision</a:t>
            </a:r>
          </a:p>
          <a:p>
            <a:pPr lvl="1">
              <a:lnSpc>
                <a:spcPct val="90000"/>
              </a:lnSpc>
            </a:pPr>
            <a:r>
              <a:rPr lang="en-US"/>
              <a:t>Depth: degree each member can influence a specific decision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t>Research Questions</a:t>
            </a:r>
          </a:p>
        </p:txBody>
      </p:sp>
      <p:sp>
        <p:nvSpPr>
          <p:cNvPr id="3075" name="Rectangle 3"/>
          <p:cNvSpPr>
            <a:spLocks noGrp="1" noChangeArrowheads="1"/>
          </p:cNvSpPr>
          <p:nvPr>
            <p:ph type="body" idx="1"/>
          </p:nvPr>
        </p:nvSpPr>
        <p:spPr>
          <a:xfrm>
            <a:off x="304800" y="1066800"/>
            <a:ext cx="7543800" cy="4495800"/>
          </a:xfrm>
        </p:spPr>
        <p:txBody>
          <a:bodyPr/>
          <a:lstStyle/>
          <a:p>
            <a:r>
              <a:rPr lang="en-US"/>
              <a:t>Our objective is to develop testable propositions that determine:</a:t>
            </a:r>
          </a:p>
          <a:p>
            <a:pPr lvl="1"/>
            <a:r>
              <a:rPr lang="en-US"/>
              <a:t>How collaborative organizations evolve?</a:t>
            </a:r>
          </a:p>
          <a:p>
            <a:pPr lvl="1"/>
            <a:r>
              <a:rPr lang="en-US"/>
              <a:t>The structural properties of collaborative organizations that influence their ability to endure over time</a:t>
            </a:r>
          </a:p>
          <a:p>
            <a:r>
              <a:rPr lang="en-US"/>
              <a:t>We build on theory in organizational theory, networks, collaboration, and institutional rational choice to develop theoretical propositions</a:t>
            </a:r>
          </a:p>
          <a:p>
            <a:pPr lvl="1"/>
            <a:r>
              <a:rPr lang="en-US"/>
              <a:t>Understanding the structural properties of collaborative organizations and their evolutionary dynamics (i.e., life cycles) should advance our understanding collaborative environmental management (CEM)</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t>Coordination Rules</a:t>
            </a:r>
          </a:p>
        </p:txBody>
      </p:sp>
      <p:sp>
        <p:nvSpPr>
          <p:cNvPr id="31747" name="Rectangle 3"/>
          <p:cNvSpPr>
            <a:spLocks noGrp="1" noChangeArrowheads="1"/>
          </p:cNvSpPr>
          <p:nvPr>
            <p:ph type="body" idx="1"/>
          </p:nvPr>
        </p:nvSpPr>
        <p:spPr>
          <a:xfrm>
            <a:off x="228600" y="990600"/>
            <a:ext cx="7772400" cy="4724400"/>
          </a:xfrm>
        </p:spPr>
        <p:txBody>
          <a:bodyPr/>
          <a:lstStyle/>
          <a:p>
            <a:pPr>
              <a:lnSpc>
                <a:spcPct val="80000"/>
              </a:lnSpc>
            </a:pPr>
            <a:r>
              <a:rPr lang="en-US"/>
              <a:t>Preference aggregation rules typically give rise to coordination rules that define mutual exchange rights among members</a:t>
            </a:r>
          </a:p>
          <a:p>
            <a:pPr>
              <a:lnSpc>
                <a:spcPct val="80000"/>
              </a:lnSpc>
            </a:pPr>
            <a:r>
              <a:rPr lang="en-US"/>
              <a:t>Exchange Rules</a:t>
            </a:r>
          </a:p>
          <a:p>
            <a:pPr lvl="1">
              <a:lnSpc>
                <a:spcPct val="80000"/>
              </a:lnSpc>
            </a:pPr>
            <a:r>
              <a:rPr lang="en-US"/>
              <a:t>Set up the operating procedures that govern resource exchanges between the member and the collaborative organization or between members</a:t>
            </a:r>
          </a:p>
          <a:p>
            <a:pPr>
              <a:lnSpc>
                <a:spcPct val="80000"/>
              </a:lnSpc>
            </a:pPr>
            <a:r>
              <a:rPr lang="en-US"/>
              <a:t>Monitoring Rules</a:t>
            </a:r>
          </a:p>
          <a:p>
            <a:pPr lvl="1">
              <a:lnSpc>
                <a:spcPct val="80000"/>
              </a:lnSpc>
            </a:pPr>
            <a:r>
              <a:rPr lang="en-US"/>
              <a:t>Created to govern exchange process and ensure that members follow through on commitments</a:t>
            </a:r>
          </a:p>
          <a:p>
            <a:pPr>
              <a:lnSpc>
                <a:spcPct val="80000"/>
              </a:lnSpc>
            </a:pPr>
            <a:r>
              <a:rPr lang="en-US"/>
              <a:t>Dispute Resolution Rules</a:t>
            </a:r>
          </a:p>
          <a:p>
            <a:pPr lvl="1">
              <a:lnSpc>
                <a:spcPct val="80000"/>
              </a:lnSpc>
            </a:pPr>
            <a:r>
              <a:rPr lang="en-US"/>
              <a:t>Specify how conflicts among members will be resolved</a:t>
            </a:r>
          </a:p>
          <a:p>
            <a:pPr>
              <a:lnSpc>
                <a:spcPct val="80000"/>
              </a:lnSpc>
            </a:pPr>
            <a:r>
              <a:rPr lang="en-US"/>
              <a:t>Enforcement Rules</a:t>
            </a:r>
          </a:p>
          <a:p>
            <a:pPr lvl="1">
              <a:lnSpc>
                <a:spcPct val="80000"/>
              </a:lnSpc>
            </a:pPr>
            <a:r>
              <a:rPr lang="en-US"/>
              <a:t>Sanctions for noncompliance of rewards for compliance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t>Propositions</a:t>
            </a:r>
          </a:p>
        </p:txBody>
      </p:sp>
      <p:sp>
        <p:nvSpPr>
          <p:cNvPr id="32771" name="Rectangle 3"/>
          <p:cNvSpPr>
            <a:spLocks noGrp="1" noChangeArrowheads="1"/>
          </p:cNvSpPr>
          <p:nvPr>
            <p:ph type="body" idx="1"/>
          </p:nvPr>
        </p:nvSpPr>
        <p:spPr>
          <a:xfrm>
            <a:off x="685800" y="1219200"/>
            <a:ext cx="6705600" cy="4343400"/>
          </a:xfrm>
        </p:spPr>
        <p:txBody>
          <a:bodyPr/>
          <a:lstStyle/>
          <a:p>
            <a:pPr marL="466725" indent="-466725">
              <a:buFontTx/>
              <a:buNone/>
            </a:pPr>
            <a:r>
              <a:rPr lang="en-US" sz="2000"/>
              <a:t>P</a:t>
            </a:r>
            <a:r>
              <a:rPr lang="en-US" sz="2000" baseline="-25000"/>
              <a:t>6</a:t>
            </a:r>
            <a:r>
              <a:rPr lang="en-US" sz="2000"/>
              <a:t>:	Collaborative organizations that have formal rules are more like to survive than collaborative organizations that rely on informal rules.  </a:t>
            </a:r>
          </a:p>
          <a:p>
            <a:pPr marL="466725" indent="-466725">
              <a:buFontTx/>
              <a:buNone/>
            </a:pPr>
            <a:r>
              <a:rPr lang="en-US" sz="2000"/>
              <a:t>P</a:t>
            </a:r>
            <a:r>
              <a:rPr lang="en-US" sz="2000" baseline="-25000"/>
              <a:t>7</a:t>
            </a:r>
            <a:r>
              <a:rPr lang="en-US" sz="2000"/>
              <a:t>:	As a collaborative organization increases the scope of its membership, it is more likely to have formal rules than if it has a small membership.</a:t>
            </a:r>
          </a:p>
          <a:p>
            <a:pPr marL="466725" indent="-466725">
              <a:buFontTx/>
              <a:buNone/>
            </a:pPr>
            <a:r>
              <a:rPr lang="en-US" sz="2000"/>
              <a:t>P</a:t>
            </a:r>
            <a:r>
              <a:rPr lang="en-US" sz="2000" baseline="-25000"/>
              <a:t>8</a:t>
            </a:r>
            <a:r>
              <a:rPr lang="en-US" sz="2000"/>
              <a:t>:	As a collaborative organization increases the complexity of its membership, strategy, decision, and coordination rule structures, it is more likely survive if it formalizes these rules than if it relies on informal rules and norms.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81000" y="0"/>
            <a:ext cx="7543800" cy="685800"/>
          </a:xfrm>
        </p:spPr>
        <p:txBody>
          <a:bodyPr/>
          <a:lstStyle/>
          <a:p>
            <a:r>
              <a:rPr lang="en-US"/>
              <a:t>The “Liability of Newness”</a:t>
            </a:r>
          </a:p>
        </p:txBody>
      </p:sp>
      <p:sp>
        <p:nvSpPr>
          <p:cNvPr id="17411" name="Rectangle 3"/>
          <p:cNvSpPr>
            <a:spLocks noGrp="1" noChangeArrowheads="1"/>
          </p:cNvSpPr>
          <p:nvPr>
            <p:ph type="body" idx="1"/>
          </p:nvPr>
        </p:nvSpPr>
        <p:spPr>
          <a:xfrm>
            <a:off x="304800" y="762000"/>
            <a:ext cx="7543800" cy="4876800"/>
          </a:xfrm>
        </p:spPr>
        <p:txBody>
          <a:bodyPr/>
          <a:lstStyle/>
          <a:p>
            <a:pPr>
              <a:lnSpc>
                <a:spcPct val="90000"/>
              </a:lnSpc>
            </a:pPr>
            <a:r>
              <a:rPr lang="en-US"/>
              <a:t>Organizational theory demonstrates that new organizations suffer from a “liability of newness”</a:t>
            </a:r>
          </a:p>
          <a:p>
            <a:pPr lvl="1">
              <a:lnSpc>
                <a:spcPct val="90000"/>
              </a:lnSpc>
            </a:pPr>
            <a:r>
              <a:rPr lang="en-US" sz="1800"/>
              <a:t>Younger organizations have a higher propensity to die (regardless of life-cycle stage) than older organizations</a:t>
            </a:r>
          </a:p>
          <a:p>
            <a:pPr lvl="1">
              <a:lnSpc>
                <a:spcPct val="90000"/>
              </a:lnSpc>
            </a:pPr>
            <a:r>
              <a:rPr lang="en-US" sz="1800"/>
              <a:t>We argue that collaborative organizations are likely to have a similar liability and new organizations will have a higher likelihood  of failure than those that are older</a:t>
            </a:r>
          </a:p>
          <a:p>
            <a:pPr lvl="1">
              <a:lnSpc>
                <a:spcPct val="90000"/>
              </a:lnSpc>
            </a:pPr>
            <a:r>
              <a:rPr lang="en-US" sz="1800"/>
              <a:t>We are not interested in those created with the express purpose of being dissolved once some task or set of tasks is completed</a:t>
            </a:r>
          </a:p>
          <a:p>
            <a:pPr>
              <a:lnSpc>
                <a:spcPct val="90000"/>
              </a:lnSpc>
            </a:pPr>
            <a:r>
              <a:rPr lang="en-US"/>
              <a:t>Liability of newness arises from a combination of internal and external factors</a:t>
            </a:r>
          </a:p>
          <a:p>
            <a:pPr>
              <a:lnSpc>
                <a:spcPct val="90000"/>
              </a:lnSpc>
            </a:pPr>
            <a:r>
              <a:rPr lang="en-US"/>
              <a:t>Internally, fundamental changes in core rules and organizational routines robs the organization of its history</a:t>
            </a:r>
          </a:p>
          <a:p>
            <a:pPr lvl="1">
              <a:lnSpc>
                <a:spcPct val="90000"/>
              </a:lnSpc>
            </a:pPr>
            <a:r>
              <a:rPr lang="en-US" sz="1800"/>
              <a:t>Resets the liability of newness clock back to zero</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t>The “Liability of Newness”</a:t>
            </a:r>
          </a:p>
        </p:txBody>
      </p:sp>
      <p:sp>
        <p:nvSpPr>
          <p:cNvPr id="18435" name="Rectangle 3"/>
          <p:cNvSpPr>
            <a:spLocks noGrp="1" noChangeArrowheads="1"/>
          </p:cNvSpPr>
          <p:nvPr>
            <p:ph type="body" idx="1"/>
          </p:nvPr>
        </p:nvSpPr>
        <p:spPr/>
        <p:txBody>
          <a:bodyPr/>
          <a:lstStyle/>
          <a:p>
            <a:pPr>
              <a:lnSpc>
                <a:spcPct val="90000"/>
              </a:lnSpc>
            </a:pPr>
            <a:r>
              <a:rPr lang="en-US"/>
              <a:t>Process of acquiring external legitimacy often takes time and is important for any organization’s survival</a:t>
            </a:r>
          </a:p>
          <a:p>
            <a:pPr lvl="1">
              <a:lnSpc>
                <a:spcPct val="90000"/>
              </a:lnSpc>
            </a:pPr>
            <a:r>
              <a:rPr lang="en-US"/>
              <a:t>Some minimum level of legitimacy is needed to acquire resources (e.g., membership, public or political support, money, etc.) needed to survive</a:t>
            </a:r>
          </a:p>
          <a:p>
            <a:pPr lvl="1">
              <a:lnSpc>
                <a:spcPct val="90000"/>
              </a:lnSpc>
            </a:pPr>
            <a:r>
              <a:rPr lang="en-US"/>
              <a:t>Collaborative organization must be perceived as a legitimate response to watershed problems</a:t>
            </a:r>
          </a:p>
          <a:p>
            <a:pPr lvl="1">
              <a:lnSpc>
                <a:spcPct val="90000"/>
              </a:lnSpc>
            </a:pPr>
            <a:r>
              <a:rPr lang="en-US"/>
              <a:t>As organizations grow older they tend to develop stronger exchange relationships, become part of the hierarchy, and have their actions endorsed by powerful actors</a:t>
            </a:r>
          </a:p>
          <a:p>
            <a:pPr lvl="1">
              <a:lnSpc>
                <a:spcPct val="90000"/>
              </a:lnSpc>
            </a:pPr>
            <a:r>
              <a:rPr lang="en-US"/>
              <a:t>Older organizations tend to be more legitimate</a:t>
            </a:r>
          </a:p>
          <a:p>
            <a:pPr lvl="1">
              <a:lnSpc>
                <a:spcPct val="90000"/>
              </a:lnSpc>
            </a:pPr>
            <a:r>
              <a:rPr lang="en-US"/>
              <a:t>One way younger organizations offset their liability of newness is to acquire legitimacy</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t>The “Liability of Newness”</a:t>
            </a:r>
          </a:p>
        </p:txBody>
      </p:sp>
      <p:sp>
        <p:nvSpPr>
          <p:cNvPr id="23555" name="Rectangle 3"/>
          <p:cNvSpPr>
            <a:spLocks noGrp="1" noChangeArrowheads="1"/>
          </p:cNvSpPr>
          <p:nvPr>
            <p:ph type="body" idx="1"/>
          </p:nvPr>
        </p:nvSpPr>
        <p:spPr/>
        <p:txBody>
          <a:bodyPr/>
          <a:lstStyle/>
          <a:p>
            <a:r>
              <a:rPr lang="en-US"/>
              <a:t>Literature is less clear on the relationship between organizational change and death rates</a:t>
            </a:r>
          </a:p>
          <a:p>
            <a:pPr lvl="1"/>
            <a:r>
              <a:rPr lang="en-US"/>
              <a:t>Net affects appear to depend on time</a:t>
            </a:r>
          </a:p>
          <a:p>
            <a:pPr lvl="1"/>
            <a:r>
              <a:rPr lang="en-US"/>
              <a:t>Changes may prove to be adaptive but only after enough time passes to repair the problems incurred as a result of the disruptive aspect of the change</a:t>
            </a:r>
          </a:p>
          <a:p>
            <a:pPr lvl="1"/>
            <a:r>
              <a:rPr lang="en-US"/>
              <a:t>Older organizations learn to change by changing and develop modification routines so certain changes are more likely to be repeated over time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304800" y="0"/>
            <a:ext cx="7543800" cy="762000"/>
          </a:xfrm>
        </p:spPr>
        <p:txBody>
          <a:bodyPr/>
          <a:lstStyle/>
          <a:p>
            <a:r>
              <a:rPr lang="en-US"/>
              <a:t>Propositions</a:t>
            </a:r>
          </a:p>
        </p:txBody>
      </p:sp>
      <p:sp>
        <p:nvSpPr>
          <p:cNvPr id="35843" name="Rectangle 3"/>
          <p:cNvSpPr>
            <a:spLocks noGrp="1" noChangeArrowheads="1"/>
          </p:cNvSpPr>
          <p:nvPr>
            <p:ph type="body" idx="1"/>
          </p:nvPr>
        </p:nvSpPr>
        <p:spPr>
          <a:xfrm>
            <a:off x="228600" y="685800"/>
            <a:ext cx="7620000" cy="5181600"/>
          </a:xfrm>
        </p:spPr>
        <p:txBody>
          <a:bodyPr/>
          <a:lstStyle/>
          <a:p>
            <a:pPr marL="466725" indent="-466725">
              <a:lnSpc>
                <a:spcPct val="90000"/>
              </a:lnSpc>
              <a:buFontTx/>
              <a:buNone/>
            </a:pPr>
            <a:r>
              <a:rPr lang="en-US" sz="1800"/>
              <a:t>P</a:t>
            </a:r>
            <a:r>
              <a:rPr lang="en-US" sz="1800" baseline="-25000"/>
              <a:t>9</a:t>
            </a:r>
            <a:r>
              <a:rPr lang="en-US" sz="1800"/>
              <a:t>:	Older collaborative organizations are likely to be viewed by members of the network as more legitimate than younger collaborative organizations.</a:t>
            </a:r>
          </a:p>
          <a:p>
            <a:pPr marL="466725" indent="-466725">
              <a:lnSpc>
                <a:spcPct val="90000"/>
              </a:lnSpc>
              <a:buFontTx/>
              <a:buNone/>
            </a:pPr>
            <a:r>
              <a:rPr lang="en-US" sz="1800"/>
              <a:t>P</a:t>
            </a:r>
            <a:r>
              <a:rPr lang="en-US" sz="1800" baseline="-25000"/>
              <a:t>10</a:t>
            </a:r>
            <a:r>
              <a:rPr lang="en-US" sz="1800"/>
              <a:t>:	Collaborative organizations with formal rules structures are likely to be viewed by members of the networks as more legitimate than collaborative organizations that rely on informal rule structures</a:t>
            </a:r>
          </a:p>
          <a:p>
            <a:pPr marL="466725" indent="-466725">
              <a:lnSpc>
                <a:spcPct val="90000"/>
              </a:lnSpc>
              <a:buFontTx/>
              <a:buNone/>
            </a:pPr>
            <a:r>
              <a:rPr lang="en-US" sz="1800"/>
              <a:t>P</a:t>
            </a:r>
            <a:r>
              <a:rPr lang="en-US" sz="1800" baseline="-25000"/>
              <a:t>11</a:t>
            </a:r>
            <a:r>
              <a:rPr lang="en-US" sz="1800"/>
              <a:t>:	Collaborative organizations with higher levels of legitimacy are more likely to survive than collaborative organizations will low levels of legitimacy.  </a:t>
            </a:r>
          </a:p>
          <a:p>
            <a:pPr marL="466725" indent="-466725">
              <a:lnSpc>
                <a:spcPct val="90000"/>
              </a:lnSpc>
              <a:buFontTx/>
              <a:buNone/>
            </a:pPr>
            <a:r>
              <a:rPr lang="en-US" sz="1800"/>
              <a:t>P</a:t>
            </a:r>
            <a:r>
              <a:rPr lang="en-US" sz="1800" baseline="-25000"/>
              <a:t>12</a:t>
            </a:r>
            <a:r>
              <a:rPr lang="en-US" sz="1800"/>
              <a:t>:	Young collaborative organizations that acquire high legitimacy by adopting formal rules or by other means will have a higher rate of survival than those with low legitimacy.</a:t>
            </a:r>
          </a:p>
          <a:p>
            <a:pPr marL="466725" indent="-466725">
              <a:lnSpc>
                <a:spcPct val="90000"/>
              </a:lnSpc>
              <a:buFontTx/>
              <a:buNone/>
            </a:pPr>
            <a:r>
              <a:rPr lang="en-US" sz="1800"/>
              <a:t>P</a:t>
            </a:r>
            <a:r>
              <a:rPr lang="en-US" sz="1800" baseline="-25000"/>
              <a:t>13</a:t>
            </a:r>
            <a:r>
              <a:rPr lang="en-US" sz="1800"/>
              <a:t>:	Younger collaborative organizations that make major changes to their membership, strategy, decision, and coordination rule structures will increase their risk of death.</a:t>
            </a:r>
          </a:p>
          <a:p>
            <a:pPr marL="466725" indent="-466725">
              <a:lnSpc>
                <a:spcPct val="90000"/>
              </a:lnSpc>
              <a:buFontTx/>
              <a:buNone/>
            </a:pPr>
            <a:r>
              <a:rPr lang="en-US" sz="1800"/>
              <a:t>P</a:t>
            </a:r>
            <a:r>
              <a:rPr lang="en-US" sz="1800" baseline="-25000"/>
              <a:t>14</a:t>
            </a:r>
            <a:r>
              <a:rPr lang="en-US" sz="1800"/>
              <a:t>:	Older collaborative organizations that make major changes to their membership, strategy, decision, and coordination rule structures increase their risk of death to that of a younger organization.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t>Implications</a:t>
            </a:r>
          </a:p>
        </p:txBody>
      </p:sp>
      <p:sp>
        <p:nvSpPr>
          <p:cNvPr id="19459" name="Rectangle 3"/>
          <p:cNvSpPr>
            <a:spLocks noGrp="1" noChangeArrowheads="1"/>
          </p:cNvSpPr>
          <p:nvPr>
            <p:ph type="body" idx="1"/>
          </p:nvPr>
        </p:nvSpPr>
        <p:spPr/>
        <p:txBody>
          <a:bodyPr/>
          <a:lstStyle/>
          <a:p>
            <a:pPr>
              <a:lnSpc>
                <a:spcPct val="90000"/>
              </a:lnSpc>
            </a:pPr>
            <a:r>
              <a:rPr lang="en-US" sz="2800"/>
              <a:t>Important differences between networks and organizations as strategies for improving watershed governance</a:t>
            </a:r>
          </a:p>
          <a:p>
            <a:pPr lvl="1">
              <a:lnSpc>
                <a:spcPct val="90000"/>
              </a:lnSpc>
            </a:pPr>
            <a:r>
              <a:rPr lang="en-US" sz="2400"/>
              <a:t>Collaborative organizations are a hybrid form that shares important features of network and hierarchical governance strategies (markets are the third)</a:t>
            </a:r>
          </a:p>
          <a:p>
            <a:pPr lvl="1">
              <a:lnSpc>
                <a:spcPct val="90000"/>
              </a:lnSpc>
            </a:pPr>
            <a:r>
              <a:rPr lang="en-US" sz="2400"/>
              <a:t>Important to understand their structural characteristics and recognize that watershed partnerships can differ significantly.</a:t>
            </a:r>
          </a:p>
          <a:p>
            <a:pPr lvl="1">
              <a:lnSpc>
                <a:spcPct val="90000"/>
              </a:lnSpc>
            </a:pPr>
            <a:r>
              <a:rPr lang="en-US" sz="2400"/>
              <a:t>Understanding these differences is critical to theory building</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t>Implications</a:t>
            </a:r>
          </a:p>
        </p:txBody>
      </p:sp>
      <p:sp>
        <p:nvSpPr>
          <p:cNvPr id="15363" name="Rectangle 3"/>
          <p:cNvSpPr>
            <a:spLocks noGrp="1" noChangeArrowheads="1"/>
          </p:cNvSpPr>
          <p:nvPr>
            <p:ph type="body" idx="1"/>
          </p:nvPr>
        </p:nvSpPr>
        <p:spPr>
          <a:xfrm>
            <a:off x="228600" y="914400"/>
            <a:ext cx="7696200" cy="5029200"/>
          </a:xfrm>
        </p:spPr>
        <p:txBody>
          <a:bodyPr/>
          <a:lstStyle/>
          <a:p>
            <a:r>
              <a:rPr lang="en-US"/>
              <a:t>Need to understand how to design and manage collaborative organizations because they get things done and improve network governance</a:t>
            </a:r>
          </a:p>
          <a:p>
            <a:pPr lvl="1"/>
            <a:r>
              <a:rPr lang="en-US"/>
              <a:t>Connect subset of network in stable, ongoing set of interactions repeated over long time periods</a:t>
            </a:r>
          </a:p>
          <a:p>
            <a:pPr lvl="1"/>
            <a:r>
              <a:rPr lang="en-US"/>
              <a:t>Creates multiplexity by connecting some network members in new ways</a:t>
            </a:r>
          </a:p>
          <a:p>
            <a:pPr lvl="1"/>
            <a:r>
              <a:rPr lang="en-US"/>
              <a:t>Serves as a hub within the network – a forum for making collective decisions and achieving direction, control, and coordination among  network members</a:t>
            </a:r>
          </a:p>
          <a:p>
            <a:pPr lvl="1"/>
            <a:r>
              <a:rPr lang="en-US"/>
              <a:t>Generates trust that is then used to govern other network relations</a:t>
            </a:r>
          </a:p>
          <a:p>
            <a:pPr lvl="1"/>
            <a:r>
              <a:rPr lang="en-US"/>
              <a:t>Generates particular form of organizational learning – “collaborative know how” that is used to facilitate other collaboration among network members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228600" y="0"/>
            <a:ext cx="7543800" cy="838200"/>
          </a:xfrm>
        </p:spPr>
        <p:txBody>
          <a:bodyPr/>
          <a:lstStyle/>
          <a:p>
            <a:r>
              <a:rPr lang="en-US"/>
              <a:t>Implications</a:t>
            </a:r>
          </a:p>
        </p:txBody>
      </p:sp>
      <p:sp>
        <p:nvSpPr>
          <p:cNvPr id="36867" name="Rectangle 3"/>
          <p:cNvSpPr>
            <a:spLocks noGrp="1" noChangeArrowheads="1"/>
          </p:cNvSpPr>
          <p:nvPr>
            <p:ph type="body" idx="1"/>
          </p:nvPr>
        </p:nvSpPr>
        <p:spPr>
          <a:xfrm>
            <a:off x="228600" y="762000"/>
            <a:ext cx="7772400" cy="5181600"/>
          </a:xfrm>
        </p:spPr>
        <p:txBody>
          <a:bodyPr/>
          <a:lstStyle/>
          <a:p>
            <a:r>
              <a:rPr lang="en-US"/>
              <a:t>Theory related to the structure and survivability of collaborative organizations is important if we want to craft institutions (e.g., watershed partnerships) that endure over long time periods</a:t>
            </a:r>
          </a:p>
          <a:p>
            <a:pPr lvl="1"/>
            <a:r>
              <a:rPr lang="en-US"/>
              <a:t>Addressing watershed problems requires sustained efforts over long time periods to avoid “random acts of environmental kindness”</a:t>
            </a:r>
          </a:p>
          <a:p>
            <a:r>
              <a:rPr lang="en-US"/>
              <a:t>Paper helps reduce the knowledge gap related to the life-cycle features of a collaborative organization</a:t>
            </a:r>
          </a:p>
          <a:p>
            <a:pPr lvl="1"/>
            <a:r>
              <a:rPr lang="en-US"/>
              <a:t>Just as the architect needs to understand how to build a building, collaborative public manager needs to understand how collaborative organizations form and develop</a:t>
            </a:r>
          </a:p>
          <a:p>
            <a:pPr lvl="1"/>
            <a:r>
              <a:rPr lang="en-US"/>
              <a:t>Life-cycle literature draws attention to important structural features as well as the managerial problems during different stages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t>Implications</a:t>
            </a:r>
          </a:p>
        </p:txBody>
      </p:sp>
      <p:sp>
        <p:nvSpPr>
          <p:cNvPr id="37891" name="Rectangle 3"/>
          <p:cNvSpPr>
            <a:spLocks noGrp="1" noChangeArrowheads="1"/>
          </p:cNvSpPr>
          <p:nvPr>
            <p:ph type="body" idx="1"/>
          </p:nvPr>
        </p:nvSpPr>
        <p:spPr>
          <a:xfrm>
            <a:off x="228600" y="990600"/>
            <a:ext cx="7543800" cy="4800600"/>
          </a:xfrm>
        </p:spPr>
        <p:txBody>
          <a:bodyPr/>
          <a:lstStyle/>
          <a:p>
            <a:r>
              <a:rPr lang="en-US" sz="2800"/>
              <a:t>Important implications for research</a:t>
            </a:r>
          </a:p>
          <a:p>
            <a:pPr lvl="1"/>
            <a:r>
              <a:rPr lang="en-US" sz="2400"/>
              <a:t>Collaboration, network, and watershed researches tends to focus on exemplary activities with a record of achievement</a:t>
            </a:r>
          </a:p>
          <a:p>
            <a:pPr lvl="1"/>
            <a:r>
              <a:rPr lang="en-US" sz="2400"/>
              <a:t>Need to balance the functionality with an understanding of the dysfunctional to understand why they fail to work or die an unexpected death</a:t>
            </a:r>
          </a:p>
          <a:p>
            <a:r>
              <a:rPr lang="en-US" sz="2800"/>
              <a:t>Theory development also a requires greater precision in how we define and systematically compare these institutions and governance arrangements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28600" y="228600"/>
            <a:ext cx="7543800" cy="609600"/>
          </a:xfrm>
        </p:spPr>
        <p:txBody>
          <a:bodyPr/>
          <a:lstStyle/>
          <a:p>
            <a:r>
              <a:rPr lang="en-US" sz="3200"/>
              <a:t>Research on Watershed Partnerships</a:t>
            </a:r>
          </a:p>
        </p:txBody>
      </p:sp>
      <p:sp>
        <p:nvSpPr>
          <p:cNvPr id="4099" name="Rectangle 3"/>
          <p:cNvSpPr>
            <a:spLocks noGrp="1" noChangeArrowheads="1"/>
          </p:cNvSpPr>
          <p:nvPr>
            <p:ph type="body" idx="1"/>
          </p:nvPr>
        </p:nvSpPr>
        <p:spPr>
          <a:xfrm>
            <a:off x="228600" y="990600"/>
            <a:ext cx="7543800" cy="4724400"/>
          </a:xfrm>
        </p:spPr>
        <p:txBody>
          <a:bodyPr/>
          <a:lstStyle/>
          <a:p>
            <a:r>
              <a:rPr lang="en-US"/>
              <a:t>Emphasis on “lessons learned” rather than theory testing or development</a:t>
            </a:r>
          </a:p>
          <a:p>
            <a:r>
              <a:rPr lang="en-US"/>
              <a:t>Dominated by case study and cross-sectional research</a:t>
            </a:r>
          </a:p>
          <a:p>
            <a:r>
              <a:rPr lang="en-US"/>
              <a:t>Lack of consistent definition of a “partnership” or systematically comparing their structural properties</a:t>
            </a:r>
          </a:p>
          <a:p>
            <a:r>
              <a:rPr lang="en-US"/>
              <a:t>Lack of attention to their dynamic properties, yet there is often a succession of different partnerships in watersheds over</a:t>
            </a:r>
          </a:p>
          <a:p>
            <a:r>
              <a:rPr lang="en-US"/>
              <a:t>Failure to distinguish between networks and organizations as alternative strategies of improving watershed governance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81000" y="2362200"/>
            <a:ext cx="7543800" cy="838200"/>
          </a:xfrm>
        </p:spPr>
        <p:txBody>
          <a:bodyPr/>
          <a:lstStyle/>
          <a:p>
            <a:r>
              <a:rPr lang="en-US"/>
              <a:t>Questions?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28600" y="228600"/>
            <a:ext cx="7467600" cy="838200"/>
          </a:xfrm>
        </p:spPr>
        <p:txBody>
          <a:bodyPr/>
          <a:lstStyle/>
          <a:p>
            <a:r>
              <a:rPr lang="en-US"/>
              <a:t>Collaboration and Networks</a:t>
            </a:r>
          </a:p>
        </p:txBody>
      </p:sp>
      <p:sp>
        <p:nvSpPr>
          <p:cNvPr id="5123" name="Rectangle 3"/>
          <p:cNvSpPr>
            <a:spLocks noGrp="1" noChangeArrowheads="1"/>
          </p:cNvSpPr>
          <p:nvPr>
            <p:ph type="body" idx="1"/>
          </p:nvPr>
        </p:nvSpPr>
        <p:spPr>
          <a:xfrm>
            <a:off x="228600" y="914400"/>
            <a:ext cx="7543800" cy="4648200"/>
          </a:xfrm>
        </p:spPr>
        <p:txBody>
          <a:bodyPr/>
          <a:lstStyle/>
          <a:p>
            <a:r>
              <a:rPr lang="en-US" sz="2000"/>
              <a:t>Collaboration is any joint activity by two or more organization intended to create public value by working together rather than separately</a:t>
            </a:r>
          </a:p>
          <a:p>
            <a:pPr lvl="1"/>
            <a:r>
              <a:rPr lang="en-US" sz="1800"/>
              <a:t>A </a:t>
            </a:r>
            <a:r>
              <a:rPr lang="en-US" sz="1800" i="1"/>
              <a:t>Network</a:t>
            </a:r>
            <a:r>
              <a:rPr lang="en-US" sz="1800"/>
              <a:t> relationship designed to improve governance of larger interorganizational network in the watershed</a:t>
            </a:r>
          </a:p>
          <a:p>
            <a:pPr lvl="1"/>
            <a:r>
              <a:rPr lang="en-US" sz="1800"/>
              <a:t>Different than </a:t>
            </a:r>
            <a:r>
              <a:rPr lang="en-US" sz="1800" i="1"/>
              <a:t>hierarchy</a:t>
            </a:r>
            <a:r>
              <a:rPr lang="en-US" sz="1800"/>
              <a:t> (i.e., organization) and </a:t>
            </a:r>
            <a:r>
              <a:rPr lang="en-US" sz="1800" i="1"/>
              <a:t>markets</a:t>
            </a:r>
            <a:r>
              <a:rPr lang="en-US" sz="1800"/>
              <a:t> which are the other strategies for governing a watershed’s interorganizational network</a:t>
            </a:r>
          </a:p>
          <a:p>
            <a:r>
              <a:rPr lang="en-US" sz="2000"/>
              <a:t>Wide range of collaboration at the operational and policy-making levels that may or may not be interrelated in a watershed</a:t>
            </a:r>
          </a:p>
          <a:p>
            <a:pPr lvl="1"/>
            <a:r>
              <a:rPr lang="en-US" sz="1800"/>
              <a:t>These activities are governed by networks of formal and informal relationships based on trust, reciprocity, and social norms</a:t>
            </a:r>
          </a:p>
          <a:p>
            <a:r>
              <a:rPr lang="en-US" sz="2000"/>
              <a:t>Our focus in this paper is when these relationships produce a new organizational form</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0"/>
            <a:ext cx="7543800" cy="762000"/>
          </a:xfrm>
        </p:spPr>
        <p:txBody>
          <a:bodyPr/>
          <a:lstStyle/>
          <a:p>
            <a:r>
              <a:rPr lang="en-US"/>
              <a:t>Collaborative Organizations</a:t>
            </a:r>
          </a:p>
        </p:txBody>
      </p:sp>
      <p:sp>
        <p:nvSpPr>
          <p:cNvPr id="6147" name="Rectangle 3"/>
          <p:cNvSpPr>
            <a:spLocks noGrp="1" noChangeArrowheads="1"/>
          </p:cNvSpPr>
          <p:nvPr>
            <p:ph type="body" idx="1"/>
          </p:nvPr>
        </p:nvSpPr>
        <p:spPr>
          <a:xfrm>
            <a:off x="228600" y="685800"/>
            <a:ext cx="7543800" cy="4953000"/>
          </a:xfrm>
        </p:spPr>
        <p:txBody>
          <a:bodyPr/>
          <a:lstStyle/>
          <a:p>
            <a:pPr>
              <a:lnSpc>
                <a:spcPct val="90000"/>
              </a:lnSpc>
            </a:pPr>
            <a:r>
              <a:rPr lang="en-US"/>
              <a:t>When organizations (and individuals) embrace a collaborative process, make joint decisions, and begin to act as a single entity</a:t>
            </a:r>
          </a:p>
          <a:p>
            <a:pPr lvl="1">
              <a:lnSpc>
                <a:spcPct val="90000"/>
              </a:lnSpc>
            </a:pPr>
            <a:r>
              <a:rPr lang="en-US"/>
              <a:t>“Second order” organization whose membership is typically comprised of other organizations, although individuals may be members</a:t>
            </a:r>
          </a:p>
          <a:p>
            <a:pPr lvl="1">
              <a:lnSpc>
                <a:spcPct val="90000"/>
              </a:lnSpc>
            </a:pPr>
            <a:r>
              <a:rPr lang="en-US"/>
              <a:t>While networks are an important, relations among members end up being governed by formal and informal rules that give rise to a distinct organizational structure</a:t>
            </a:r>
          </a:p>
          <a:p>
            <a:pPr lvl="1">
              <a:lnSpc>
                <a:spcPct val="90000"/>
              </a:lnSpc>
            </a:pPr>
            <a:r>
              <a:rPr lang="en-US"/>
              <a:t>The structure exhibits some element of </a:t>
            </a:r>
            <a:r>
              <a:rPr lang="en-US" i="1"/>
              <a:t>intentionality</a:t>
            </a:r>
            <a:r>
              <a:rPr lang="en-US"/>
              <a:t>, acquires </a:t>
            </a:r>
            <a:r>
              <a:rPr lang="en-US" i="1"/>
              <a:t>resources</a:t>
            </a:r>
            <a:r>
              <a:rPr lang="en-US"/>
              <a:t>, develops a </a:t>
            </a:r>
            <a:r>
              <a:rPr lang="en-US" i="1"/>
              <a:t>boundary</a:t>
            </a:r>
            <a:r>
              <a:rPr lang="en-US"/>
              <a:t> sand exerts its own control over resources, and has a structured set of </a:t>
            </a:r>
            <a:r>
              <a:rPr lang="en-US" i="1"/>
              <a:t>exchange</a:t>
            </a:r>
            <a:r>
              <a:rPr lang="en-US"/>
              <a:t> processes</a:t>
            </a:r>
          </a:p>
          <a:p>
            <a:pPr lvl="1">
              <a:lnSpc>
                <a:spcPct val="90000"/>
              </a:lnSpc>
            </a:pPr>
            <a:r>
              <a:rPr lang="en-US"/>
              <a:t>Membership has consequences and its members have a distinct identity and take actions on behalf of the new entity</a:t>
            </a:r>
          </a:p>
          <a:p>
            <a:pPr lvl="1">
              <a:lnSpc>
                <a:spcPct val="90000"/>
              </a:lnSpc>
            </a:pPr>
            <a:r>
              <a:rPr lang="en-US"/>
              <a:t>Might even acquire its own staff and dedicated resources that or deployed to advance the collaborative organization’s strategy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What is the life-cycle of </a:t>
            </a:r>
            <a:br>
              <a:rPr lang="en-US"/>
            </a:br>
            <a:r>
              <a:rPr lang="en-US"/>
              <a:t>a collaborative Organization?</a:t>
            </a:r>
          </a:p>
        </p:txBody>
      </p:sp>
      <p:sp>
        <p:nvSpPr>
          <p:cNvPr id="7171" name="Rectangle 3"/>
          <p:cNvSpPr>
            <a:spLocks noGrp="1" noChangeArrowheads="1"/>
          </p:cNvSpPr>
          <p:nvPr>
            <p:ph type="body" idx="1"/>
          </p:nvPr>
        </p:nvSpPr>
        <p:spPr>
          <a:xfrm>
            <a:off x="228600" y="1219200"/>
            <a:ext cx="7543800" cy="4572000"/>
          </a:xfrm>
        </p:spPr>
        <p:txBody>
          <a:bodyPr/>
          <a:lstStyle/>
          <a:p>
            <a:pPr>
              <a:lnSpc>
                <a:spcPct val="80000"/>
              </a:lnSpc>
            </a:pPr>
            <a:r>
              <a:rPr lang="en-US"/>
              <a:t>Draw on literature of organizational life-cycles</a:t>
            </a:r>
          </a:p>
          <a:p>
            <a:pPr lvl="1">
              <a:lnSpc>
                <a:spcPct val="80000"/>
              </a:lnSpc>
            </a:pPr>
            <a:r>
              <a:rPr lang="en-US"/>
              <a:t>Wide range of multi-stage models – we rely on a simple four-stage summary model</a:t>
            </a:r>
          </a:p>
          <a:p>
            <a:pPr lvl="1">
              <a:lnSpc>
                <a:spcPct val="80000"/>
              </a:lnSpc>
            </a:pPr>
            <a:r>
              <a:rPr lang="en-US"/>
              <a:t>Adopt a less controversial view that stages represent clusters of issues and problems that an organizational system must confront</a:t>
            </a:r>
          </a:p>
          <a:p>
            <a:pPr lvl="1">
              <a:lnSpc>
                <a:spcPct val="80000"/>
              </a:lnSpc>
            </a:pPr>
            <a:r>
              <a:rPr lang="en-US"/>
              <a:t>The problems suggests a sequential ordering of organizational development but the time spent at each stage could vary considerably</a:t>
            </a:r>
          </a:p>
          <a:p>
            <a:pPr lvl="1">
              <a:lnSpc>
                <a:spcPct val="80000"/>
              </a:lnSpc>
            </a:pPr>
            <a:r>
              <a:rPr lang="en-US"/>
              <a:t>Development does not have to proceed linearly – older organizations might change their structure in ways that revert to solving problems associated with earlier stages</a:t>
            </a:r>
          </a:p>
          <a:p>
            <a:pPr lvl="1">
              <a:lnSpc>
                <a:spcPct val="80000"/>
              </a:lnSpc>
            </a:pPr>
            <a:r>
              <a:rPr lang="en-US"/>
              <a:t>While life-cycles end in death, the death and decline stage are not included because not all organizations die and most die an early death.</a:t>
            </a:r>
          </a:p>
          <a:p>
            <a:pPr lvl="1">
              <a:lnSpc>
                <a:spcPct val="80000"/>
              </a:lnSpc>
            </a:pPr>
            <a:r>
              <a:rPr lang="en-US"/>
              <a:t>Death and decline are explained by different theories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28600" y="0"/>
            <a:ext cx="7543800" cy="1143000"/>
          </a:xfrm>
        </p:spPr>
        <p:txBody>
          <a:bodyPr/>
          <a:lstStyle/>
          <a:p>
            <a:r>
              <a:rPr lang="en-US"/>
              <a:t>Organizational Life-Cycles of Collaborative Organizations</a:t>
            </a:r>
          </a:p>
        </p:txBody>
      </p:sp>
      <p:sp>
        <p:nvSpPr>
          <p:cNvPr id="8195" name="Rectangle 3"/>
          <p:cNvSpPr>
            <a:spLocks noGrp="1" noChangeArrowheads="1"/>
          </p:cNvSpPr>
          <p:nvPr>
            <p:ph type="body" idx="1"/>
          </p:nvPr>
        </p:nvSpPr>
        <p:spPr/>
        <p:txBody>
          <a:bodyPr/>
          <a:lstStyle/>
          <a:p>
            <a:r>
              <a:rPr lang="en-US"/>
              <a:t>Entrepreneurial stage</a:t>
            </a:r>
          </a:p>
          <a:p>
            <a:pPr lvl="1"/>
            <a:r>
              <a:rPr lang="en-US"/>
              <a:t>Innovation</a:t>
            </a:r>
          </a:p>
          <a:p>
            <a:pPr lvl="1"/>
            <a:r>
              <a:rPr lang="en-US"/>
              <a:t>Lots of ideas</a:t>
            </a:r>
          </a:p>
          <a:p>
            <a:pPr lvl="1"/>
            <a:r>
              <a:rPr lang="en-US"/>
              <a:t>High creativity</a:t>
            </a:r>
          </a:p>
          <a:p>
            <a:pPr lvl="1"/>
            <a:r>
              <a:rPr lang="en-US"/>
              <a:t>Entrepreneurial activities to acquire needed resources</a:t>
            </a:r>
          </a:p>
          <a:p>
            <a:pPr lvl="1"/>
            <a:r>
              <a:rPr lang="en-US"/>
              <a:t>Relatively little planning and coordination compared to later stages</a:t>
            </a:r>
          </a:p>
          <a:p>
            <a:pPr lvl="1"/>
            <a:r>
              <a:rPr lang="en-US"/>
              <a:t>Formation of a “niche” in the watershed’s network</a:t>
            </a:r>
          </a:p>
          <a:p>
            <a:pPr lvl="1"/>
            <a:r>
              <a:rPr lang="en-US"/>
              <a:t>Organization develops its identity and ideology to distinguish itself from others in the network</a:t>
            </a:r>
          </a:p>
          <a:p>
            <a:pPr lvl="1"/>
            <a:r>
              <a:rPr lang="en-US"/>
              <a:t>Heavily influenced by “champions” and entrepreneurial founding members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t>Organizational Life-Cycles of Collaborative Organizations</a:t>
            </a:r>
          </a:p>
        </p:txBody>
      </p:sp>
      <p:sp>
        <p:nvSpPr>
          <p:cNvPr id="9219" name="Rectangle 3"/>
          <p:cNvSpPr>
            <a:spLocks noGrp="1" noChangeArrowheads="1"/>
          </p:cNvSpPr>
          <p:nvPr>
            <p:ph type="body" idx="1"/>
          </p:nvPr>
        </p:nvSpPr>
        <p:spPr/>
        <p:txBody>
          <a:bodyPr/>
          <a:lstStyle/>
          <a:p>
            <a:r>
              <a:rPr lang="en-US"/>
              <a:t>Collectivity stage</a:t>
            </a:r>
          </a:p>
          <a:p>
            <a:pPr lvl="1"/>
            <a:r>
              <a:rPr lang="en-US"/>
              <a:t>High cohesion among members</a:t>
            </a:r>
          </a:p>
          <a:p>
            <a:pPr lvl="1"/>
            <a:r>
              <a:rPr lang="en-US"/>
              <a:t>Sense of family</a:t>
            </a:r>
          </a:p>
          <a:p>
            <a:pPr lvl="1"/>
            <a:r>
              <a:rPr lang="en-US"/>
              <a:t>Face-to-face communications</a:t>
            </a:r>
          </a:p>
          <a:p>
            <a:pPr lvl="1"/>
            <a:r>
              <a:rPr lang="en-US"/>
              <a:t>Informal communication and organization structures</a:t>
            </a:r>
          </a:p>
          <a:p>
            <a:pPr lvl="1"/>
            <a:r>
              <a:rPr lang="en-US"/>
              <a:t>Investment in resources may exceed returns but growing support for its overarching strategy and future ability to secure needed resources</a:t>
            </a:r>
          </a:p>
          <a:p>
            <a:pPr lvl="1"/>
            <a:r>
              <a:rPr lang="en-US"/>
              <a:t>Champions and entrepreneurs are still needed but increased need for a coordinator and facilitator to manage communication process and for fixer/brokers who can keep the group focused on its strategy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t>Organizational Life-Cycles of Collaborative Organizations</a:t>
            </a:r>
          </a:p>
        </p:txBody>
      </p:sp>
      <p:sp>
        <p:nvSpPr>
          <p:cNvPr id="26627" name="Rectangle 3"/>
          <p:cNvSpPr>
            <a:spLocks noGrp="1" noChangeArrowheads="1"/>
          </p:cNvSpPr>
          <p:nvPr>
            <p:ph type="body" idx="1"/>
          </p:nvPr>
        </p:nvSpPr>
        <p:spPr>
          <a:xfrm>
            <a:off x="304800" y="1219200"/>
            <a:ext cx="7543800" cy="4572000"/>
          </a:xfrm>
        </p:spPr>
        <p:txBody>
          <a:bodyPr/>
          <a:lstStyle/>
          <a:p>
            <a:r>
              <a:rPr lang="en-US"/>
              <a:t>Formalization and control stage</a:t>
            </a:r>
          </a:p>
          <a:p>
            <a:pPr lvl="1"/>
            <a:r>
              <a:rPr lang="en-US"/>
              <a:t>Marked by the institutionalization of organizational strategy and its structure embodied by its rules, procedures, and routines</a:t>
            </a:r>
          </a:p>
          <a:p>
            <a:pPr lvl="1"/>
            <a:r>
              <a:rPr lang="en-US"/>
              <a:t>Flexibility is reduced to create a more stable system of interactions</a:t>
            </a:r>
          </a:p>
          <a:p>
            <a:pPr lvl="1"/>
            <a:r>
              <a:rPr lang="en-US"/>
              <a:t>Conservatism reigns</a:t>
            </a:r>
          </a:p>
          <a:p>
            <a:pPr lvl="1"/>
            <a:r>
              <a:rPr lang="en-US"/>
              <a:t>Emphasis shifts to production, efficiency, and maintenance of the organization and its ability to achieve its goals</a:t>
            </a:r>
          </a:p>
          <a:p>
            <a:pPr lvl="1"/>
            <a:r>
              <a:rPr lang="en-US"/>
              <a:t>Coordinators and facilitators continue to play an important role</a:t>
            </a:r>
          </a:p>
          <a:p>
            <a:pPr lvl="1"/>
            <a:r>
              <a:rPr lang="en-US"/>
              <a:t>Need for someone to play role of devil’s advocate to avoid group think, fixer/brokers who can help with institutionalization problems, and unsnarlers who can navigate through growing internal and external bureaucratic constraints</a:t>
            </a:r>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449</TotalTime>
  <Words>2452</Words>
  <Application>Microsoft PowerPoint</Application>
  <PresentationFormat>On-screen Show (4:3)</PresentationFormat>
  <Paragraphs>230</Paragraphs>
  <Slides>30</Slides>
  <Notes>3</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30</vt:i4>
      </vt:variant>
    </vt:vector>
  </HeadingPairs>
  <TitlesOfParts>
    <vt:vector size="32" baseType="lpstr">
      <vt:lpstr>Times New Roman</vt:lpstr>
      <vt:lpstr>Default Design</vt:lpstr>
      <vt:lpstr>Designing Resilient Watershed Partnerships: Structural Properties, Life-Cycles, and the  Longevity of Watershed Partnerships</vt:lpstr>
      <vt:lpstr>Research Questions</vt:lpstr>
      <vt:lpstr>Research on Watershed Partnerships</vt:lpstr>
      <vt:lpstr>Collaboration and Networks</vt:lpstr>
      <vt:lpstr>Collaborative Organizations</vt:lpstr>
      <vt:lpstr>What is the life-cycle of  a collaborative Organization?</vt:lpstr>
      <vt:lpstr>Organizational Life-Cycles of Collaborative Organizations</vt:lpstr>
      <vt:lpstr>Organizational Life-Cycles of Collaborative Organizations</vt:lpstr>
      <vt:lpstr>Organizational Life-Cycles of Collaborative Organizations</vt:lpstr>
      <vt:lpstr>Organizational Life-Cycles of Collaborative Organizations</vt:lpstr>
      <vt:lpstr>Implications of Life-Cycle Model</vt:lpstr>
      <vt:lpstr>Structural Inertia Theory</vt:lpstr>
      <vt:lpstr>Structural Inertia Theory</vt:lpstr>
      <vt:lpstr>Structural Inertia Theory</vt:lpstr>
      <vt:lpstr>Propositions</vt:lpstr>
      <vt:lpstr>Structure of  Collaborative Organizations</vt:lpstr>
      <vt:lpstr>Boundary Rules</vt:lpstr>
      <vt:lpstr>Boundary Rules</vt:lpstr>
      <vt:lpstr>Decision Rules</vt:lpstr>
      <vt:lpstr>Coordination Rules</vt:lpstr>
      <vt:lpstr>Propositions</vt:lpstr>
      <vt:lpstr>The “Liability of Newness”</vt:lpstr>
      <vt:lpstr>The “Liability of Newness”</vt:lpstr>
      <vt:lpstr>The “Liability of Newness”</vt:lpstr>
      <vt:lpstr>Propositions</vt:lpstr>
      <vt:lpstr>Implications</vt:lpstr>
      <vt:lpstr>Implications</vt:lpstr>
      <vt:lpstr>Implications</vt:lpstr>
      <vt:lpstr>Implications</vt:lpstr>
      <vt:lpstr>Questions?</vt:lpstr>
    </vt:vector>
  </TitlesOfParts>
  <Company>Department of Political Science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imperialm</dc:creator>
  <cp:lastModifiedBy>Mark Imperial</cp:lastModifiedBy>
  <cp:revision>8</cp:revision>
  <dcterms:created xsi:type="dcterms:W3CDTF">2003-04-14T18:47:54Z</dcterms:created>
  <dcterms:modified xsi:type="dcterms:W3CDTF">2008-09-22T18:34:26Z</dcterms:modified>
</cp:coreProperties>
</file>