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317" r:id="rId3"/>
    <p:sldId id="257" r:id="rId4"/>
    <p:sldId id="320" r:id="rId5"/>
    <p:sldId id="295" r:id="rId6"/>
    <p:sldId id="294" r:id="rId7"/>
    <p:sldId id="307" r:id="rId8"/>
    <p:sldId id="267" r:id="rId9"/>
    <p:sldId id="268" r:id="rId10"/>
    <p:sldId id="279" r:id="rId11"/>
    <p:sldId id="280" r:id="rId12"/>
    <p:sldId id="322" r:id="rId13"/>
    <p:sldId id="323" r:id="rId14"/>
    <p:sldId id="324" r:id="rId15"/>
    <p:sldId id="325" r:id="rId16"/>
    <p:sldId id="326" r:id="rId17"/>
    <p:sldId id="338" r:id="rId18"/>
    <p:sldId id="339" r:id="rId19"/>
    <p:sldId id="351" r:id="rId20"/>
    <p:sldId id="352" r:id="rId21"/>
    <p:sldId id="353" r:id="rId22"/>
    <p:sldId id="354" r:id="rId23"/>
    <p:sldId id="355" r:id="rId24"/>
    <p:sldId id="356" r:id="rId25"/>
    <p:sldId id="350" r:id="rId26"/>
    <p:sldId id="348" r:id="rId27"/>
    <p:sldId id="270" r:id="rId28"/>
    <p:sldId id="312" r:id="rId29"/>
    <p:sldId id="311" r:id="rId30"/>
    <p:sldId id="321" r:id="rId31"/>
    <p:sldId id="335" r:id="rId32"/>
    <p:sldId id="336" r:id="rId33"/>
    <p:sldId id="337" r:id="rId34"/>
    <p:sldId id="340" r:id="rId35"/>
    <p:sldId id="341" r:id="rId36"/>
    <p:sldId id="342" r:id="rId37"/>
    <p:sldId id="347" r:id="rId3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72437" autoAdjust="0"/>
  </p:normalViewPr>
  <p:slideViewPr>
    <p:cSldViewPr>
      <p:cViewPr>
        <p:scale>
          <a:sx n="71" d="100"/>
          <a:sy n="71" d="100"/>
        </p:scale>
        <p:origin x="-13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0EBA7C-28A1-40A6-9108-F3FE1766D5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4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0A89D-0C27-4A0F-B48D-4D0636DC884C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BEB9C-7C79-4119-9087-2BC5D4ADE65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435811-3DDC-4DE6-A3B1-7EAAAB24A4B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Cameron and Whetten 1983, Quinn and Cameron 1983, Whetten 1987</a:t>
            </a:r>
          </a:p>
          <a:p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5087AD-596F-446A-9A53-16FD20E1980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4676E-AE03-485D-8CAF-60B2CCDC9781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69F61-A52B-451F-BB98-A0628DC67D13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CCB90-7048-4FAA-9C66-A02EEEC62A0C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C9D9C-532A-45AB-9310-E24DC8D1F195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15D230B9-8A13-4692-A1F9-6DA206903433}" type="slidenum">
              <a:rPr lang="en-US" sz="1200"/>
              <a:pPr algn="r"/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53DB5695-35C1-44A4-BC07-75B7E198D973}" type="slidenum">
              <a:rPr lang="en-US" sz="1200"/>
              <a:pPr algn="r"/>
              <a:t>20</a:t>
            </a:fld>
            <a:endParaRPr lang="en-US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Hannan and Freeman’s (1984) </a:t>
            </a:r>
            <a:r>
              <a:rPr lang="en-US" sz="1400" b="1" smtClean="0"/>
              <a:t>Basic theoretical arguments</a:t>
            </a:r>
          </a:p>
          <a:p>
            <a:pPr marL="1143000" lvl="2" indent="-228600" eaLnBrk="1" hangingPunct="1">
              <a:buFontTx/>
              <a:buChar char="•"/>
            </a:pPr>
            <a:r>
              <a:rPr lang="en-US" smtClean="0"/>
              <a:t>Environment that an organization operates in creates a selection process that favors organizations with structures that are difficult to change</a:t>
            </a:r>
          </a:p>
          <a:p>
            <a:pPr marL="1143000" lvl="2" indent="-228600" eaLnBrk="1" hangingPunct="1">
              <a:buFontTx/>
              <a:buChar char="•"/>
            </a:pPr>
            <a:r>
              <a:rPr lang="en-US" smtClean="0"/>
              <a:t>This doesn’t mean that organizations don’t change but that they respond relatively slow to threats and opportunities and tend to make peripheral rather than core changes</a:t>
            </a:r>
          </a:p>
          <a:p>
            <a:pPr marL="1143000" lvl="2" indent="-228600" eaLnBrk="1" hangingPunct="1">
              <a:buFontTx/>
              <a:buChar char="•"/>
            </a:pPr>
            <a:endParaRPr lang="en-US" smtClean="0"/>
          </a:p>
          <a:p>
            <a:pPr marL="742950" lvl="1" indent="-285750" eaLnBrk="1" hangingPunct="1"/>
            <a:r>
              <a:rPr lang="en-US" b="1" smtClean="0"/>
              <a:t>Modern world tends to favor organizations that have</a:t>
            </a:r>
          </a:p>
          <a:p>
            <a:pPr marL="1600200" lvl="3" indent="-228600" eaLnBrk="1" hangingPunct="1">
              <a:buFontTx/>
              <a:buChar char="•"/>
            </a:pPr>
            <a:r>
              <a:rPr lang="en-US" smtClean="0"/>
              <a:t>Capacity for </a:t>
            </a:r>
            <a:r>
              <a:rPr lang="en-US" i="1" smtClean="0"/>
              <a:t>reliable</a:t>
            </a:r>
            <a:r>
              <a:rPr lang="en-US" smtClean="0"/>
              <a:t> performance and </a:t>
            </a:r>
            <a:r>
              <a:rPr lang="en-US" i="1" smtClean="0"/>
              <a:t>account</a:t>
            </a:r>
            <a:r>
              <a:rPr lang="en-US" smtClean="0"/>
              <a:t> rationally for their actions</a:t>
            </a:r>
          </a:p>
          <a:p>
            <a:pPr marL="1600200" lvl="3" indent="-228600" eaLnBrk="1" hangingPunct="1">
              <a:buFontTx/>
              <a:buChar char="•"/>
            </a:pPr>
            <a:r>
              <a:rPr lang="en-US" smtClean="0"/>
              <a:t>Reliability and accountability also depend on the organizations ability to </a:t>
            </a:r>
            <a:r>
              <a:rPr lang="en-US" i="1" smtClean="0"/>
              <a:t>reproduce</a:t>
            </a:r>
            <a:r>
              <a:rPr lang="en-US" smtClean="0"/>
              <a:t> its structure consistently</a:t>
            </a:r>
          </a:p>
          <a:p>
            <a:pPr marL="1600200" lvl="3" indent="-228600" eaLnBrk="1" hangingPunct="1">
              <a:buFontTx/>
              <a:buChar char="•"/>
            </a:pPr>
            <a:r>
              <a:rPr lang="en-US" smtClean="0"/>
              <a:t>Organizations with high levels of all three factors are more likely to survive than those with low levels</a:t>
            </a:r>
          </a:p>
          <a:p>
            <a:pPr marL="1600200" lvl="3" indent="-228600" eaLnBrk="1" hangingPunct="1">
              <a:buFontTx/>
              <a:buChar char="•"/>
            </a:pPr>
            <a:r>
              <a:rPr lang="en-US" smtClean="0"/>
              <a:t>Older organizations will tend to have higher levels of all three factors than new organizations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6020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80129864-DF6E-48B2-A321-4DE4A4D77885}" type="slidenum">
              <a:rPr lang="en-US" sz="1200"/>
              <a:pPr algn="r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400" smtClean="0"/>
              <a:t>Theory development requires greater precision in how we define and analyze institutional arrangements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8068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E3FD449C-0CED-436E-8385-7F7724956CE2}" type="slidenum">
              <a:rPr lang="en-US" sz="1200"/>
              <a:pPr algn="r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0116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EBCA48A1-99F9-4D14-A861-9193DCDE2067}" type="slidenum">
              <a:rPr lang="en-US" sz="1200"/>
              <a:pPr algn="r"/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164" name="Slide Number Placeholder 3"/>
          <p:cNvSpPr txBox="1">
            <a:spLocks noGrp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A1E8244A-1E10-4DA8-8F64-7E673F829682}" type="slidenum">
              <a:rPr lang="en-US" sz="1200"/>
              <a:pPr algn="r"/>
              <a:t>24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00E777-187C-4372-ADB7-2878A4E8A2C8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B5DEA-E42E-4187-9095-472D99E1E4CF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Networks – other means of governing/organizing are markets and hierarchy</a:t>
            </a:r>
          </a:p>
          <a:p>
            <a:endParaRPr lang="en-US" smtClean="0"/>
          </a:p>
          <a:p>
            <a:r>
              <a:rPr lang="en-US" smtClean="0"/>
              <a:t>An </a:t>
            </a:r>
            <a:r>
              <a:rPr lang="en-US" i="1" smtClean="0"/>
              <a:t>organization set</a:t>
            </a:r>
            <a:r>
              <a:rPr lang="en-US" smtClean="0"/>
              <a:t> consists of those organizations with direct links to some focal organization.  Each relationship is a dyad, the unit of analysis for many network researchers.  </a:t>
            </a:r>
          </a:p>
          <a:p>
            <a:endParaRPr lang="en-US" smtClean="0"/>
          </a:p>
          <a:p>
            <a:r>
              <a:rPr lang="en-US" i="1" smtClean="0"/>
              <a:t>Action sets</a:t>
            </a:r>
            <a:r>
              <a:rPr lang="en-US" smtClean="0"/>
              <a:t> or groups of organizations that form temporary or permanent alliances for a limited purpose or common area of involvement.  Whereas an organization set is concerned with a focal organization’s relationships with other organizations, the action set is oriented towards the collective activity of a group of organizations.  </a:t>
            </a:r>
          </a:p>
          <a:p>
            <a:endParaRPr lang="en-US" smtClean="0"/>
          </a:p>
          <a:p>
            <a:r>
              <a:rPr lang="en-US" smtClean="0"/>
              <a:t>An </a:t>
            </a:r>
            <a:r>
              <a:rPr lang="en-US" i="1" smtClean="0"/>
              <a:t>interorganizational network </a:t>
            </a:r>
            <a:r>
              <a:rPr lang="en-US" smtClean="0"/>
              <a:t>is the totality of all of the organizations connected by a certain type of relationship and is typically bounded by a common orientation such as a policy area, type of service, or a geographic area. 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2BF64D-4A47-4B0F-B8EB-5960643D069A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C41FC-9FCE-4DF4-BF7D-50B7AAB59DD2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B30C8-1666-4C52-8302-7CADCC45938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8F21FA-CD46-465E-A4B7-7FE3FE45BAC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F819F-7A48-4A2C-A3A1-C2FB1A4DE8A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Important unanswered questions include:</a:t>
            </a:r>
          </a:p>
          <a:p>
            <a:pPr>
              <a:defRPr/>
            </a:pPr>
            <a:r>
              <a:rPr lang="en-US" dirty="0" smtClean="0"/>
              <a:t> 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en-US" dirty="0" smtClean="0"/>
              <a:t>Do different structures influence the processes that occur within the collaborative partnership? 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en-US" dirty="0" smtClean="0"/>
              <a:t>Do different structures produce different results (e.g., the outcome question)?</a:t>
            </a:r>
          </a:p>
          <a:p>
            <a:pPr marL="171450" indent="-171450">
              <a:buFont typeface="Wingdings" pitchFamily="2" charset="2"/>
              <a:buChar char="§"/>
              <a:defRPr/>
            </a:pPr>
            <a:r>
              <a:rPr lang="en-US" dirty="0" smtClean="0"/>
              <a:t>Do different structures influence the ability of a collaborative partnership to develop and endure over time (i.e., life cycle of the collaborative partnership)?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Framework also draws attention to strategic choices practitioners must make</a:t>
            </a:r>
            <a:endParaRPr lang="en-US" b="1" dirty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77681-3C37-4FD2-8AD3-8A9B0BAFCDAC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879E9-6FE3-471D-BDCF-0C011ECFBF3A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0B02C2-950A-4B25-B61B-EF2A2609FFE5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6450" y="228600"/>
            <a:ext cx="18859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55054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219200"/>
            <a:ext cx="36957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7543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7543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28" name="Group 7"/>
          <p:cNvGrpSpPr>
            <a:grpSpLocks/>
          </p:cNvGrpSpPr>
          <p:nvPr userDrawn="1"/>
        </p:nvGrpSpPr>
        <p:grpSpPr bwMode="auto">
          <a:xfrm>
            <a:off x="7413625" y="0"/>
            <a:ext cx="1730375" cy="6858000"/>
            <a:chOff x="4667" y="0"/>
            <a:chExt cx="109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pic>
          <p:nvPicPr>
            <p:cNvPr id="2" name="Picture 9" descr="hokusai2"/>
            <p:cNvPicPr>
              <a:picLocks noChangeAspect="1" noChangeArrowheads="1"/>
            </p:cNvPicPr>
            <p:nvPr/>
          </p:nvPicPr>
          <p:blipFill>
            <a:blip r:embed="rId13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29" name="Group 10"/>
          <p:cNvGrpSpPr>
            <a:grpSpLocks/>
          </p:cNvGrpSpPr>
          <p:nvPr userDrawn="1"/>
        </p:nvGrpSpPr>
        <p:grpSpPr bwMode="auto">
          <a:xfrm>
            <a:off x="6553200" y="5943600"/>
            <a:ext cx="990600" cy="457200"/>
            <a:chOff x="4176" y="3792"/>
            <a:chExt cx="624" cy="288"/>
          </a:xfrm>
        </p:grpSpPr>
        <p:sp>
          <p:nvSpPr>
            <p:cNvPr id="1035" name="AutoShape 11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512" y="3792"/>
              <a:ext cx="288" cy="288"/>
            </a:xfrm>
            <a:prstGeom prst="actionButtonForwardNext">
              <a:avLst/>
            </a:prstGeom>
            <a:solidFill>
              <a:srgbClr val="333399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36" name="AutoShape 12">
              <a:hlinkClick r:id="" action="ppaction://hlinkshowjump?jump=previous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176" y="3792"/>
              <a:ext cx="288" cy="288"/>
            </a:xfrm>
            <a:prstGeom prst="actionButtonBackPrevious">
              <a:avLst/>
            </a:prstGeom>
            <a:solidFill>
              <a:srgbClr val="3333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1600200" y="5783263"/>
            <a:ext cx="35337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333399"/>
                </a:solidFill>
              </a:rPr>
              <a:t>Master of Coastal &amp; Ocean Policy</a:t>
            </a:r>
          </a:p>
          <a:p>
            <a:pPr>
              <a:defRPr/>
            </a:pPr>
            <a:r>
              <a:rPr lang="en-US" sz="1800" b="1" dirty="0">
                <a:solidFill>
                  <a:srgbClr val="333399"/>
                </a:solidFill>
              </a:rPr>
              <a:t>Master of Public Administration</a:t>
            </a:r>
          </a:p>
        </p:txBody>
      </p:sp>
      <p:pic>
        <p:nvPicPr>
          <p:cNvPr id="1031" name="Picture 14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5638800"/>
            <a:ext cx="1371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808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808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808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808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75" y="152400"/>
            <a:ext cx="8001000" cy="1905000"/>
          </a:xfrm>
        </p:spPr>
        <p:txBody>
          <a:bodyPr/>
          <a:lstStyle/>
          <a:p>
            <a:pPr eaLnBrk="1" hangingPunct="1"/>
            <a:r>
              <a:rPr lang="en-US" sz="2400" smtClean="0"/>
              <a:t>Developing a Framework for Analyzing Partnerships </a:t>
            </a:r>
            <a:br>
              <a:rPr lang="en-US" sz="2400" smtClean="0"/>
            </a:br>
            <a:r>
              <a:rPr lang="en-US" sz="2400" smtClean="0"/>
              <a:t>for Integrated Water Resources Management (IWRM):</a:t>
            </a:r>
            <a:r>
              <a:rPr lang="en-US" sz="2800" smtClean="0"/>
              <a:t> </a:t>
            </a:r>
            <a:br>
              <a:rPr lang="en-US" sz="2800" smtClean="0"/>
            </a:br>
            <a:r>
              <a:rPr lang="en-US" sz="900" smtClean="0"/>
              <a:t/>
            </a:r>
            <a:br>
              <a:rPr lang="en-US" sz="900" smtClean="0"/>
            </a:br>
            <a:r>
              <a:rPr lang="en-US" sz="2400" smtClean="0">
                <a:solidFill>
                  <a:srgbClr val="008080"/>
                </a:solidFill>
              </a:rPr>
              <a:t>An Institutional Analysis of </a:t>
            </a:r>
            <a:br>
              <a:rPr lang="en-US" sz="2400" smtClean="0">
                <a:solidFill>
                  <a:srgbClr val="008080"/>
                </a:solidFill>
              </a:rPr>
            </a:br>
            <a:r>
              <a:rPr lang="en-US" sz="2400" smtClean="0">
                <a:solidFill>
                  <a:srgbClr val="008080"/>
                </a:solidFill>
              </a:rPr>
              <a:t>Watershed Partnerships in the U.S.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6400800" cy="2057400"/>
          </a:xfrm>
        </p:spPr>
        <p:txBody>
          <a:bodyPr/>
          <a:lstStyle/>
          <a:p>
            <a:pPr eaLnBrk="1" hangingPunct="1"/>
            <a:r>
              <a:rPr lang="en-US" sz="2000" smtClean="0"/>
              <a:t>Mark T. Imperial, Ph.D.</a:t>
            </a:r>
          </a:p>
          <a:p>
            <a:pPr eaLnBrk="1" hangingPunct="1"/>
            <a:r>
              <a:rPr lang="en-US" sz="1800" smtClean="0">
                <a:solidFill>
                  <a:srgbClr val="008080"/>
                </a:solidFill>
              </a:rPr>
              <a:t>Master of Coastal &amp; Ocean Policy (MCOP) Program</a:t>
            </a:r>
          </a:p>
          <a:p>
            <a:pPr eaLnBrk="1" hangingPunct="1"/>
            <a:r>
              <a:rPr lang="en-US" sz="1800" smtClean="0">
                <a:solidFill>
                  <a:srgbClr val="008080"/>
                </a:solidFill>
              </a:rPr>
              <a:t>Master of Public Administration (MPA) Program</a:t>
            </a:r>
          </a:p>
          <a:p>
            <a:pPr eaLnBrk="1" hangingPunct="1"/>
            <a:r>
              <a:rPr lang="en-US" sz="1800" smtClean="0">
                <a:solidFill>
                  <a:srgbClr val="008080"/>
                </a:solidFill>
              </a:rPr>
              <a:t>University of North Carolina Wilmington</a:t>
            </a:r>
          </a:p>
          <a:p>
            <a:pPr eaLnBrk="1" hangingPunct="1"/>
            <a:r>
              <a:rPr lang="en-US" sz="1600" smtClean="0">
                <a:solidFill>
                  <a:srgbClr val="008080"/>
                </a:solidFill>
              </a:rPr>
              <a:t>imperialm@uncw.edu</a:t>
            </a:r>
          </a:p>
          <a:p>
            <a:pPr eaLnBrk="1" hangingPunct="1"/>
            <a:r>
              <a:rPr lang="en-US" sz="1600" smtClean="0">
                <a:solidFill>
                  <a:srgbClr val="008080"/>
                </a:solidFill>
              </a:rPr>
              <a:t>http://people.uncw.edu/imperialm</a:t>
            </a:r>
            <a:endParaRPr lang="en-US" sz="1600" smtClean="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914400" y="4419600"/>
            <a:ext cx="6324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b="1" i="1">
                <a:solidFill>
                  <a:srgbClr val="333399"/>
                </a:solidFill>
              </a:rPr>
              <a:t>Presented at the conference “Design and Dynamics of Institutions for Collective Action” </a:t>
            </a:r>
          </a:p>
          <a:p>
            <a:pPr algn="ctr"/>
            <a:r>
              <a:rPr lang="en-US" sz="1800" b="1" i="1">
                <a:solidFill>
                  <a:srgbClr val="333399"/>
                </a:solidFill>
              </a:rPr>
              <a:t>at Utrecht University, Netherlands </a:t>
            </a:r>
          </a:p>
          <a:p>
            <a:pPr algn="ctr"/>
            <a:r>
              <a:rPr lang="en-US" sz="1800" b="1" i="1">
                <a:solidFill>
                  <a:srgbClr val="333399"/>
                </a:solidFill>
              </a:rPr>
              <a:t>November 29 – December 1,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543800" cy="685800"/>
          </a:xfrm>
        </p:spPr>
        <p:txBody>
          <a:bodyPr/>
          <a:lstStyle/>
          <a:p>
            <a:pPr eaLnBrk="1" hangingPunct="1"/>
            <a:r>
              <a:rPr lang="en-US" smtClean="0"/>
              <a:t>Decision Rules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7696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Determine how members interact and make decisions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Rules are likely to evolve towards formality and complexity and may have a path-dependent quality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Preference Aggregation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Consensus and Robert’s Rules of Order are common but other  complex voting systems may exist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Distribution of Power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Equality, voting vs. nonvoting, creation of executive boards, centralized vs. decentralized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Distribution of Roles/Responsibility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Officers, sub-units, work groups, specialization of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Distribution of Participation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Width</a:t>
            </a:r>
            <a:r>
              <a:rPr lang="en-US" dirty="0" smtClean="0"/>
              <a:t>: degree each member participates in each decision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Depth</a:t>
            </a:r>
            <a:r>
              <a:rPr lang="en-US" dirty="0" smtClean="0"/>
              <a:t>: degree each member can influence a specific decision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543800" cy="685800"/>
          </a:xfrm>
        </p:spPr>
        <p:txBody>
          <a:bodyPr/>
          <a:lstStyle/>
          <a:p>
            <a:pPr eaLnBrk="1" hangingPunct="1"/>
            <a:r>
              <a:rPr lang="en-US" smtClean="0"/>
              <a:t>Coordination Rules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391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Coordination rules define mutual exchange rights among members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Exchange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Set up the operating procedures that govern resource exchanges between the member and the collaborative organization or between members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Monitoring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Created to govern exchange process and ensure that members follow through on commitments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Dispute Resolution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how conflicts among members will be resolved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Enforcement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Sanctions for noncompliance or rewards for compliance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Life Cycles of Collaborative Partnerships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7543800" cy="4495800"/>
          </a:xfrm>
        </p:spPr>
        <p:txBody>
          <a:bodyPr/>
          <a:lstStyle/>
          <a:p>
            <a:r>
              <a:rPr lang="en-US" smtClean="0"/>
              <a:t>Little research</a:t>
            </a:r>
          </a:p>
          <a:p>
            <a:pPr lvl="1"/>
            <a:r>
              <a:rPr lang="en-US" smtClean="0"/>
              <a:t>Some case studies point out that there is often an evolutionary character to the development of these partnerships</a:t>
            </a:r>
          </a:p>
          <a:p>
            <a:pPr lvl="1"/>
            <a:r>
              <a:rPr lang="en-US" smtClean="0"/>
              <a:t>A sequence of different partnerships when viewed over time</a:t>
            </a:r>
          </a:p>
          <a:p>
            <a:r>
              <a:rPr lang="en-US" smtClean="0"/>
              <a:t>Draw on literature of organizational life-cycles</a:t>
            </a:r>
          </a:p>
          <a:p>
            <a:pPr lvl="1"/>
            <a:r>
              <a:rPr lang="en-US" smtClean="0"/>
              <a:t>Rely on a simple four-stage summary model</a:t>
            </a:r>
          </a:p>
          <a:p>
            <a:pPr lvl="1"/>
            <a:r>
              <a:rPr lang="en-US" smtClean="0"/>
              <a:t>Adopt a less controversial view that stages represent clusters of issues and problems that the organizational system must confront</a:t>
            </a:r>
          </a:p>
          <a:p>
            <a:pPr lvl="1"/>
            <a:r>
              <a:rPr lang="en-US" smtClean="0"/>
              <a:t>Time spent at each stage could vary considerably and process is not necessarily sequential</a:t>
            </a:r>
          </a:p>
          <a:p>
            <a:pPr lvl="1"/>
            <a:r>
              <a:rPr lang="en-US" smtClean="0"/>
              <a:t>Birth, death, and decline are explained by different theories</a:t>
            </a:r>
          </a:p>
          <a:p>
            <a:pPr lvl="1"/>
            <a:r>
              <a:rPr lang="en-US" smtClean="0"/>
              <a:t>Liability of “newness” exists when partnerships form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Entrepreneurial Stage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543800" cy="4724400"/>
          </a:xfrm>
        </p:spPr>
        <p:txBody>
          <a:bodyPr/>
          <a:lstStyle/>
          <a:p>
            <a:r>
              <a:rPr lang="en-US" sz="2000" dirty="0" smtClean="0"/>
              <a:t>Boundary Rules</a:t>
            </a:r>
          </a:p>
          <a:p>
            <a:pPr lvl="1"/>
            <a:r>
              <a:rPr lang="en-US" sz="1800" dirty="0" smtClean="0"/>
              <a:t>Goals are initially hard to distinguish from founding members</a:t>
            </a:r>
          </a:p>
          <a:p>
            <a:pPr lvl="1"/>
            <a:r>
              <a:rPr lang="en-US" sz="1800" dirty="0" smtClean="0"/>
              <a:t>Potential members come an go as they explore utility of joining</a:t>
            </a:r>
          </a:p>
          <a:p>
            <a:pPr lvl="1"/>
            <a:r>
              <a:rPr lang="en-US" sz="1800" dirty="0" smtClean="0"/>
              <a:t>Marked by innovation and lots of ideas related to strategy</a:t>
            </a:r>
          </a:p>
          <a:p>
            <a:pPr lvl="1"/>
            <a:r>
              <a:rPr lang="en-US" sz="1800" dirty="0" smtClean="0"/>
              <a:t>Distinct strategy soon emerges to attract members and resource</a:t>
            </a:r>
          </a:p>
          <a:p>
            <a:r>
              <a:rPr lang="en-US" sz="2000" dirty="0" smtClean="0"/>
              <a:t>Decision &amp; Exchange Rules</a:t>
            </a:r>
          </a:p>
          <a:p>
            <a:pPr lvl="1"/>
            <a:r>
              <a:rPr lang="en-US" sz="1800" dirty="0" smtClean="0"/>
              <a:t>Frequent changes: try and abandon organizational forms until a set of workable rules takes hold</a:t>
            </a:r>
          </a:p>
          <a:p>
            <a:pPr lvl="1"/>
            <a:r>
              <a:rPr lang="en-US" sz="1800" dirty="0" smtClean="0"/>
              <a:t>Emphasis on trust and relationships among founding members</a:t>
            </a:r>
          </a:p>
          <a:p>
            <a:pPr lvl="1"/>
            <a:r>
              <a:rPr lang="en-US" sz="1800" dirty="0" smtClean="0"/>
              <a:t>Need for opinion leaders, champions, and entrepreneurs</a:t>
            </a:r>
          </a:p>
          <a:p>
            <a:r>
              <a:rPr lang="en-US" sz="2000" dirty="0" smtClean="0"/>
              <a:t>Success</a:t>
            </a:r>
          </a:p>
          <a:p>
            <a:pPr lvl="1"/>
            <a:r>
              <a:rPr lang="en-US" sz="1800" dirty="0" smtClean="0"/>
              <a:t>Survival</a:t>
            </a:r>
          </a:p>
          <a:p>
            <a:pPr lvl="1"/>
            <a:r>
              <a:rPr lang="en-US" sz="1800" dirty="0" smtClean="0"/>
              <a:t>Resource acquisition, growth, flexibility</a:t>
            </a:r>
          </a:p>
          <a:p>
            <a:pPr lvl="1"/>
            <a:r>
              <a:rPr lang="en-US" sz="1800" dirty="0" smtClean="0"/>
              <a:t>Resources focus on partnership creation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Collectivity Stage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7543800" cy="4724400"/>
          </a:xfrm>
        </p:spPr>
        <p:txBody>
          <a:bodyPr/>
          <a:lstStyle/>
          <a:p>
            <a:r>
              <a:rPr lang="en-US" sz="2000" smtClean="0"/>
              <a:t>Boundary Rules</a:t>
            </a:r>
          </a:p>
          <a:p>
            <a:pPr lvl="1"/>
            <a:r>
              <a:rPr lang="en-US" sz="1800" smtClean="0"/>
              <a:t>Membership is now stable and there is a commitment to strategy</a:t>
            </a:r>
          </a:p>
          <a:p>
            <a:r>
              <a:rPr lang="en-US" sz="2000" smtClean="0"/>
              <a:t>Decision &amp; Exchange Rules</a:t>
            </a:r>
          </a:p>
          <a:p>
            <a:pPr lvl="1"/>
            <a:r>
              <a:rPr lang="en-US" sz="1800" smtClean="0"/>
              <a:t>Marked by high cohesion among founding members</a:t>
            </a:r>
          </a:p>
          <a:p>
            <a:pPr lvl="1"/>
            <a:r>
              <a:rPr lang="en-US" sz="1800" smtClean="0"/>
              <a:t>Cycles of exchange are now reproducing themselves</a:t>
            </a:r>
          </a:p>
          <a:p>
            <a:pPr lvl="1"/>
            <a:r>
              <a:rPr lang="en-US" sz="1800" smtClean="0"/>
              <a:t>Not that it has survived testing period, investments in relation-specific assets becomes possible</a:t>
            </a:r>
          </a:p>
          <a:p>
            <a:pPr lvl="1"/>
            <a:r>
              <a:rPr lang="en-US" sz="1800" smtClean="0"/>
              <a:t>Emphasis begins shifting to improving decision and exchange rules</a:t>
            </a:r>
          </a:p>
          <a:p>
            <a:pPr lvl="1"/>
            <a:r>
              <a:rPr lang="en-US" sz="1800" smtClean="0"/>
              <a:t>Need for coordinators, facilitators, and fixer/brokers</a:t>
            </a:r>
          </a:p>
          <a:p>
            <a:r>
              <a:rPr lang="en-US" sz="2000" smtClean="0"/>
              <a:t>Success</a:t>
            </a:r>
          </a:p>
          <a:p>
            <a:pPr lvl="1"/>
            <a:r>
              <a:rPr lang="en-US" sz="1800" smtClean="0"/>
              <a:t>Perception that partnership is effective enough to justify continued/increased investments</a:t>
            </a:r>
          </a:p>
          <a:p>
            <a:pPr lvl="1"/>
            <a:r>
              <a:rPr lang="en-US" sz="1800" smtClean="0"/>
              <a:t>Resources needed to reproduce the structure are relatively secure</a:t>
            </a:r>
          </a:p>
          <a:p>
            <a:pPr lvl="1"/>
            <a:r>
              <a:rPr lang="en-US" sz="1800" smtClean="0"/>
              <a:t>Emphasis on survival gives shifts to reliable and efficient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Formalization &amp; Control Stage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7543800" cy="4724400"/>
          </a:xfrm>
        </p:spPr>
        <p:txBody>
          <a:bodyPr/>
          <a:lstStyle/>
          <a:p>
            <a:r>
              <a:rPr lang="en-US" sz="2000" dirty="0" smtClean="0"/>
              <a:t>Boundary Rules</a:t>
            </a:r>
          </a:p>
          <a:p>
            <a:pPr lvl="1"/>
            <a:r>
              <a:rPr lang="en-US" sz="1800" dirty="0" smtClean="0"/>
              <a:t>Identify in policy space is recognized outside the partnership</a:t>
            </a:r>
          </a:p>
          <a:p>
            <a:pPr lvl="1"/>
            <a:r>
              <a:rPr lang="en-US" sz="1800" dirty="0" smtClean="0"/>
              <a:t>High member commitment because investments in structure now lost</a:t>
            </a:r>
          </a:p>
          <a:p>
            <a:r>
              <a:rPr lang="en-US" sz="2000" dirty="0" smtClean="0"/>
              <a:t>Decision &amp; Exchange Rules</a:t>
            </a:r>
          </a:p>
          <a:p>
            <a:pPr lvl="1"/>
            <a:r>
              <a:rPr lang="en-US" sz="1800" dirty="0" smtClean="0"/>
              <a:t>Shift to efficiency, productivity, and organizational maintenance</a:t>
            </a:r>
          </a:p>
          <a:p>
            <a:pPr lvl="1"/>
            <a:r>
              <a:rPr lang="en-US" sz="1800" dirty="0" smtClean="0"/>
              <a:t>Investments in relation-specific assets are common, but lost if partnership dissolves</a:t>
            </a:r>
          </a:p>
          <a:p>
            <a:pPr lvl="1"/>
            <a:r>
              <a:rPr lang="en-US" sz="1800" dirty="0" smtClean="0"/>
              <a:t>Emphasis on efficient processes and accountability leads to new rules and their institutionalization</a:t>
            </a:r>
          </a:p>
          <a:p>
            <a:r>
              <a:rPr lang="en-US" sz="2000" dirty="0" smtClean="0"/>
              <a:t>Success</a:t>
            </a:r>
          </a:p>
          <a:p>
            <a:pPr lvl="1"/>
            <a:r>
              <a:rPr lang="en-US" sz="1800" dirty="0" smtClean="0"/>
              <a:t>Organizational maintenance is overarching goal</a:t>
            </a:r>
          </a:p>
          <a:p>
            <a:pPr lvl="1"/>
            <a:r>
              <a:rPr lang="en-US" sz="1800" dirty="0" smtClean="0"/>
              <a:t>Efficient internal processes</a:t>
            </a:r>
          </a:p>
          <a:p>
            <a:pPr lvl="1"/>
            <a:r>
              <a:rPr lang="en-US" sz="1800" dirty="0" smtClean="0"/>
              <a:t>Effectiveness gauged in terms of goal attainment, production, efficiency, and stability and control of internal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Elaboration of Structure Stage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7543800" cy="4572000"/>
          </a:xfrm>
        </p:spPr>
        <p:txBody>
          <a:bodyPr/>
          <a:lstStyle/>
          <a:p>
            <a:r>
              <a:rPr lang="en-US" sz="2000" smtClean="0"/>
              <a:t>Boundary Rules</a:t>
            </a:r>
          </a:p>
          <a:p>
            <a:pPr lvl="1"/>
            <a:r>
              <a:rPr lang="en-US" sz="1800" smtClean="0"/>
              <a:t>Respond to threats and opportunities by boundary modifications</a:t>
            </a:r>
          </a:p>
          <a:p>
            <a:r>
              <a:rPr lang="en-US" sz="2000" smtClean="0"/>
              <a:t>Decision &amp; Exchange Rules</a:t>
            </a:r>
          </a:p>
          <a:p>
            <a:pPr lvl="1"/>
            <a:r>
              <a:rPr lang="en-US" sz="1800" smtClean="0"/>
              <a:t>Marked by new multi-purpose subsystems and decentralization to sub-units to improve reliability and efficiency</a:t>
            </a:r>
          </a:p>
          <a:p>
            <a:pPr lvl="1"/>
            <a:r>
              <a:rPr lang="en-US" sz="1800" smtClean="0"/>
              <a:t>On-going investments in relation-specific assets requires continued focus on accountability and efficiency of internal processes</a:t>
            </a:r>
          </a:p>
          <a:p>
            <a:pPr lvl="1"/>
            <a:r>
              <a:rPr lang="en-US" sz="1800" smtClean="0"/>
              <a:t>Scope of rule change is relatively small with changes in periphery more common than changes in core rules and routines</a:t>
            </a:r>
          </a:p>
          <a:p>
            <a:r>
              <a:rPr lang="en-US" sz="2000" smtClean="0"/>
              <a:t>Success</a:t>
            </a:r>
          </a:p>
          <a:p>
            <a:pPr lvl="1"/>
            <a:r>
              <a:rPr lang="en-US" sz="1800" smtClean="0"/>
              <a:t>Continued emphasis on goal attainment, production, efficiency, and stability/control</a:t>
            </a:r>
          </a:p>
          <a:p>
            <a:pPr lvl="1"/>
            <a:r>
              <a:rPr lang="en-US" sz="1800" smtClean="0"/>
              <a:t>Renewed emphasis on boundary expansion leads to importance of measures like resource acquisition, growth, and expansion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7543800" cy="838200"/>
          </a:xfrm>
        </p:spPr>
        <p:txBody>
          <a:bodyPr/>
          <a:lstStyle/>
          <a:p>
            <a:r>
              <a:rPr lang="en-US" smtClean="0"/>
              <a:t>What does other literature say about successful rule configurations and partnership life-cycles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543800" cy="838200"/>
          </a:xfrm>
        </p:spPr>
        <p:txBody>
          <a:bodyPr/>
          <a:lstStyle/>
          <a:p>
            <a:r>
              <a:rPr lang="en-US" sz="3200" smtClean="0"/>
              <a:t>Enduring Partnerships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543800" cy="4572000"/>
          </a:xfrm>
        </p:spPr>
        <p:txBody>
          <a:bodyPr/>
          <a:lstStyle/>
          <a:p>
            <a:r>
              <a:rPr lang="en-US" dirty="0" smtClean="0"/>
              <a:t>Leach &amp; </a:t>
            </a:r>
            <a:r>
              <a:rPr lang="en-US" dirty="0" err="1" smtClean="0"/>
              <a:t>Pelkey</a:t>
            </a:r>
            <a:r>
              <a:rPr lang="en-US" dirty="0" smtClean="0"/>
              <a:t> (2001)</a:t>
            </a:r>
          </a:p>
          <a:p>
            <a:pPr lvl="1"/>
            <a:r>
              <a:rPr lang="en-US" dirty="0" smtClean="0"/>
              <a:t>Meta-analysis of 37 studies, that identified, 210 “lessons” learned, that share 28 themes (7 have +/- are opposites)</a:t>
            </a:r>
          </a:p>
          <a:p>
            <a:pPr lvl="1"/>
            <a:r>
              <a:rPr lang="en-US" dirty="0" smtClean="0"/>
              <a:t>8 factors are resource-related but causal process is unclear</a:t>
            </a:r>
          </a:p>
          <a:p>
            <a:pPr lvl="2"/>
            <a:r>
              <a:rPr lang="en-US" dirty="0" smtClean="0"/>
              <a:t>Do resources allow partnerships to form or do rules require resource exchanges?</a:t>
            </a:r>
          </a:p>
          <a:p>
            <a:pPr lvl="1"/>
            <a:r>
              <a:rPr lang="en-US" dirty="0" smtClean="0"/>
              <a:t>While only 3 studies used the IAD framework, 18 theses are related to boundary, decision, and coordination rules</a:t>
            </a:r>
          </a:p>
          <a:p>
            <a:pPr lvl="1"/>
            <a:r>
              <a:rPr lang="en-US" dirty="0" smtClean="0"/>
              <a:t>Seemingly contradictory findings reflect reality that no single structure will always be most effective and the changing nature of success measures during different developmental stages</a:t>
            </a:r>
          </a:p>
          <a:p>
            <a:r>
              <a:rPr lang="en-US" dirty="0" smtClean="0"/>
              <a:t>Need to better understand role of structure and developmental processes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600200"/>
            <a:ext cx="7543800" cy="1905000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 smtClean="0"/>
              <a:t>interesting paradoxes and </a:t>
            </a:r>
            <a:r>
              <a:rPr lang="en-US" dirty="0" smtClean="0"/>
              <a:t>possible limitations for IWRM emerge from the framework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543800" cy="609600"/>
          </a:xfrm>
        </p:spPr>
        <p:txBody>
          <a:bodyPr/>
          <a:lstStyle/>
          <a:p>
            <a:pPr eaLnBrk="1" hangingPunct="1"/>
            <a:r>
              <a:rPr lang="en-US" sz="3200" smtClean="0"/>
              <a:t>Central Arguments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7543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While participants in IWRM should think about problems holistically, they should act strategically to build and manage partnerships </a:t>
            </a:r>
          </a:p>
          <a:p>
            <a:pPr eaLnBrk="1" hangingPunct="1">
              <a:lnSpc>
                <a:spcPct val="90000"/>
              </a:lnSpc>
            </a:pPr>
            <a:endParaRPr lang="en-US" sz="800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Unfortunately, research tends to examine what partnerships “do” without examining the structures that shape and constrain their processes</a:t>
            </a:r>
          </a:p>
          <a:p>
            <a:pPr eaLnBrk="1" hangingPunct="1">
              <a:lnSpc>
                <a:spcPct val="90000"/>
              </a:lnSpc>
            </a:pPr>
            <a:endParaRPr lang="en-US" sz="800" smtClean="0"/>
          </a:p>
          <a:p>
            <a:pPr eaLnBrk="1" hangingPunct="1"/>
            <a:r>
              <a:rPr lang="en-US" smtClean="0"/>
              <a:t>Getting the rules, routines, and processes right takes time and the partnership’s “structure” is likely to evolve as it confronts different challenges</a:t>
            </a:r>
          </a:p>
          <a:p>
            <a:pPr eaLnBrk="1" hangingPunct="1"/>
            <a:endParaRPr lang="en-US" sz="800" smtClean="0"/>
          </a:p>
          <a:p>
            <a:pPr eaLnBrk="1" hangingPunct="1"/>
            <a:r>
              <a:rPr lang="en-US" smtClean="0"/>
              <a:t>Building robust theory requires understanding partnership structure and developmental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Stability vs. Change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066800"/>
            <a:ext cx="7543800" cy="4343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Stability in organizational structures when viewed over time</a:t>
            </a:r>
          </a:p>
          <a:p>
            <a:pPr lvl="1" eaLnBrk="1" hangingPunct="1"/>
            <a:r>
              <a:rPr lang="en-US" dirty="0" smtClean="0"/>
              <a:t>Inertia is not a symptom of “bad” management but is actually a by-product of an well designed organizational system</a:t>
            </a:r>
          </a:p>
          <a:p>
            <a:pPr lvl="1" eaLnBrk="1" hangingPunct="1"/>
            <a:r>
              <a:rPr lang="en-US" dirty="0" smtClean="0"/>
              <a:t>Changes in core strategies, structures, and processes will be more difficult to achieve than minor changes at the periphery</a:t>
            </a:r>
          </a:p>
          <a:p>
            <a:pPr lvl="1" eaLnBrk="1" hangingPunct="1"/>
            <a:r>
              <a:rPr lang="en-US" dirty="0" smtClean="0"/>
              <a:t>Changes associated with CEM may prove beneficial over the long term but disruptive aspects can also have dire consequences </a:t>
            </a:r>
          </a:p>
          <a:p>
            <a:pPr lvl="1" eaLnBrk="1" hangingPunct="1"/>
            <a:r>
              <a:rPr lang="en-US" dirty="0" smtClean="0"/>
              <a:t>As CEM partnership matures, it is likely to focus on maintaining its resources</a:t>
            </a:r>
          </a:p>
          <a:p>
            <a:pPr lvl="1" eaLnBrk="1" hangingPunct="1"/>
            <a:r>
              <a:rPr lang="en-US" i="1" dirty="0" smtClean="0"/>
              <a:t>Is “adaptive management” of natural resource systems is possible or desirable?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Reliability &amp; Institutionalization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143000"/>
            <a:ext cx="75438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Modern world favors organizations that demonstrate a capacity for </a:t>
            </a:r>
            <a:r>
              <a:rPr lang="en-US" i="1" dirty="0" smtClean="0"/>
              <a:t>reliable</a:t>
            </a:r>
            <a:r>
              <a:rPr lang="en-US" dirty="0" smtClean="0"/>
              <a:t> performance </a:t>
            </a:r>
            <a:endParaRPr lang="en-US" sz="2800" dirty="0" smtClean="0"/>
          </a:p>
          <a:p>
            <a:pPr lvl="1" eaLnBrk="1" hangingPunct="1"/>
            <a:r>
              <a:rPr lang="en-US" dirty="0" smtClean="0"/>
              <a:t>Partnerships have to </a:t>
            </a:r>
            <a:r>
              <a:rPr lang="en-US" i="1" dirty="0" smtClean="0"/>
              <a:t>reproduce</a:t>
            </a:r>
            <a:r>
              <a:rPr lang="en-US" dirty="0" smtClean="0"/>
              <a:t> their structure consistently</a:t>
            </a:r>
          </a:p>
          <a:p>
            <a:pPr lvl="1" eaLnBrk="1" hangingPunct="1"/>
            <a:r>
              <a:rPr lang="en-US" dirty="0" smtClean="0"/>
              <a:t>Do this by institutionalizing rules, routines, and procedures </a:t>
            </a:r>
          </a:p>
          <a:p>
            <a:pPr eaLnBrk="1" hangingPunct="1"/>
            <a:r>
              <a:rPr lang="en-US" dirty="0" smtClean="0"/>
              <a:t>Institutionalization is a “two-edged sword” </a:t>
            </a:r>
          </a:p>
          <a:p>
            <a:pPr lvl="1" eaLnBrk="1" hangingPunct="1"/>
            <a:r>
              <a:rPr lang="en-US" dirty="0" smtClean="0"/>
              <a:t>Institutionalization lower the transaction costs and promotes stability that enables the CEM partnership to endure </a:t>
            </a:r>
          </a:p>
          <a:p>
            <a:pPr lvl="1" eaLnBrk="1" hangingPunct="1"/>
            <a:r>
              <a:rPr lang="en-US" dirty="0" smtClean="0"/>
              <a:t>It also makes it resistant to change because changes disrupt internal routines and external linkages, which reduces reliability</a:t>
            </a:r>
          </a:p>
          <a:p>
            <a:pPr lvl="1" eaLnBrk="1" hangingPunct="1"/>
            <a:r>
              <a:rPr lang="en-US" i="1" dirty="0" smtClean="0"/>
              <a:t>This suggests another set of obstacles to adaptive approaches to natural resource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Accountability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066800"/>
            <a:ext cx="7543800" cy="434340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  <a:defRPr/>
            </a:pPr>
            <a:r>
              <a:rPr lang="en-US" sz="2800" b="1" dirty="0">
                <a:solidFill>
                  <a:srgbClr val="333399"/>
                </a:solidFill>
              </a:rPr>
              <a:t>Modern world favors organizations that </a:t>
            </a:r>
            <a:r>
              <a:rPr lang="en-US" sz="2800" b="1" i="1" dirty="0">
                <a:solidFill>
                  <a:srgbClr val="333399"/>
                </a:solidFill>
              </a:rPr>
              <a:t>account</a:t>
            </a:r>
            <a:r>
              <a:rPr lang="en-US" sz="2800" b="1" dirty="0">
                <a:solidFill>
                  <a:srgbClr val="333399"/>
                </a:solidFill>
              </a:rPr>
              <a:t> rationally for their </a:t>
            </a:r>
            <a:r>
              <a:rPr lang="en-US" sz="2800" b="1" dirty="0" smtClean="0">
                <a:solidFill>
                  <a:srgbClr val="333399"/>
                </a:solidFill>
              </a:rPr>
              <a:t>actions</a:t>
            </a:r>
          </a:p>
          <a:p>
            <a:pPr lvl="1" eaLnBrk="1" hangingPunct="1">
              <a:defRPr/>
            </a:pPr>
            <a:r>
              <a:rPr lang="en-US" dirty="0" smtClean="0"/>
              <a:t>CEM </a:t>
            </a:r>
            <a:r>
              <a:rPr lang="en-US" dirty="0"/>
              <a:t>partnership must document how resources are used and reconstruct the series of decisions, rules, and actions associated with outputs or outcome</a:t>
            </a:r>
          </a:p>
          <a:p>
            <a:pPr eaLnBrk="1" hangingPunct="1">
              <a:defRPr/>
            </a:pPr>
            <a:r>
              <a:rPr lang="en-US" sz="2800" dirty="0" smtClean="0"/>
              <a:t>Accountability is also a “two-edged” sword</a:t>
            </a:r>
          </a:p>
          <a:p>
            <a:pPr lvl="1" eaLnBrk="1" hangingPunct="1">
              <a:defRPr/>
            </a:pPr>
            <a:r>
              <a:rPr lang="en-US" dirty="0" smtClean="0"/>
              <a:t>Too much emphasis on accountability or poorly designed monitoring systems can create disincentives for joining and/or contributing resources to a partnership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Legitimacy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990600"/>
            <a:ext cx="7543800" cy="4343400"/>
          </a:xfrm>
        </p:spPr>
        <p:txBody>
          <a:bodyPr/>
          <a:lstStyle/>
          <a:p>
            <a:pPr eaLnBrk="1" hangingPunct="1"/>
            <a:r>
              <a:rPr lang="en-US" smtClean="0"/>
              <a:t>Legitimacy is needed to acquire the resources (e.g., membership, public or political support, money, etc.) needed to survive</a:t>
            </a:r>
          </a:p>
          <a:p>
            <a:pPr lvl="1" eaLnBrk="1" hangingPunct="1"/>
            <a:r>
              <a:rPr lang="en-US" smtClean="0"/>
              <a:t>Membership can influence legitimacy</a:t>
            </a:r>
          </a:p>
          <a:p>
            <a:pPr lvl="1" eaLnBrk="1" hangingPunct="1"/>
            <a:r>
              <a:rPr lang="en-US" smtClean="0"/>
              <a:t>Enhance (or reduce) legitimacy through choices related to membership, strategy, decision, or coordination rules </a:t>
            </a:r>
          </a:p>
          <a:p>
            <a:pPr lvl="1" eaLnBrk="1" hangingPunct="1"/>
            <a:r>
              <a:rPr lang="en-US" smtClean="0"/>
              <a:t>As partnership ages, it should develop stronger exchange relationships, become part of the hierarchy, and have their actions endorsed by powerful actors</a:t>
            </a:r>
          </a:p>
          <a:p>
            <a:pPr lvl="1" eaLnBrk="1" hangingPunct="1"/>
            <a:r>
              <a:rPr lang="en-US" i="1" smtClean="0"/>
              <a:t>If adaptive management results in information that suggests the policy is not working, that could reduce legitimacy</a:t>
            </a:r>
          </a:p>
          <a:p>
            <a:pPr lvl="1" eaLnBrk="1" hangingPunct="1"/>
            <a:r>
              <a:rPr lang="en-US" i="1" smtClean="0"/>
              <a:t>Easier to attract resources to win-win situations but what if the “problem” inherently involves win-lose dynamics?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&amp; Conclusions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8600" y="1066800"/>
            <a:ext cx="7391400" cy="4267200"/>
          </a:xfrm>
        </p:spPr>
        <p:txBody>
          <a:bodyPr/>
          <a:lstStyle/>
          <a:p>
            <a:pPr eaLnBrk="1" hangingPunct="1"/>
            <a:r>
              <a:rPr lang="en-US" smtClean="0"/>
              <a:t>Think holistically, but IWRM is inherently a strategic endeavor</a:t>
            </a:r>
          </a:p>
          <a:p>
            <a:pPr lvl="1" eaLnBrk="1" hangingPunct="1"/>
            <a:r>
              <a:rPr lang="en-US" smtClean="0"/>
              <a:t>Need to understand the ecology of the governance system – lots of opportunities for partnerships but not all will bear fruit</a:t>
            </a:r>
          </a:p>
          <a:p>
            <a:pPr lvl="1" eaLnBrk="1" hangingPunct="1"/>
            <a:r>
              <a:rPr lang="en-US" smtClean="0"/>
              <a:t>Practical limits to how much any collection of policies and programs can or should be “integrated” and a little conflict can also produce policy innovation and change</a:t>
            </a:r>
          </a:p>
          <a:p>
            <a:pPr lvl="1" eaLnBrk="1" hangingPunct="1"/>
            <a:r>
              <a:rPr lang="en-US" smtClean="0"/>
              <a:t>Prospective gains of any institutional change must be weighed against the potential costs of change </a:t>
            </a:r>
          </a:p>
          <a:p>
            <a:pPr lvl="1" eaLnBrk="1" hangingPunct="1"/>
            <a:r>
              <a:rPr lang="en-US" smtClean="0"/>
              <a:t>Sub-optimum level of integration may be intentional or desirable because the transaction costs to move to an alternative institutional arrangement may be too 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&amp; Conclusions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543800" cy="4343400"/>
          </a:xfrm>
        </p:spPr>
        <p:txBody>
          <a:bodyPr/>
          <a:lstStyle/>
          <a:p>
            <a:r>
              <a:rPr lang="en-US" smtClean="0"/>
              <a:t>Getting the rules right takes time and involves a wide range of implicit and explicit strategic choices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Little thought is given in advance to what the “structure” should be.  Structure becomes the by-product of choices (implicit and explicit) made along the way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There is a path dependent quality to these choices, which can sometimes make them hard to undo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There is unlikely to be one “best” way to organize the interactive processes associated with these partnerships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However, certain structures impose clear limits on what can be done and how things are done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It is important to give a lot of thought to the rules that provide structure to the partnership because they can be hard to change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&amp; Conclusions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7543800" cy="4343400"/>
          </a:xfrm>
        </p:spPr>
        <p:txBody>
          <a:bodyPr/>
          <a:lstStyle/>
          <a:p>
            <a:r>
              <a:rPr lang="en-US" dirty="0" smtClean="0"/>
              <a:t>There is a need to </a:t>
            </a:r>
            <a:r>
              <a:rPr lang="en-US" dirty="0" smtClean="0"/>
              <a:t>understand </a:t>
            </a:r>
            <a:r>
              <a:rPr lang="en-US" dirty="0" smtClean="0"/>
              <a:t>the developmental process of these partnerships</a:t>
            </a:r>
          </a:p>
          <a:p>
            <a:pPr lvl="1"/>
            <a:r>
              <a:rPr lang="en-US" dirty="0" smtClean="0"/>
              <a:t>Different challenges and measures of “success” during each stage of their life-cycle</a:t>
            </a:r>
          </a:p>
          <a:p>
            <a:pPr lvl="1"/>
            <a:r>
              <a:rPr lang="en-US" dirty="0" smtClean="0"/>
              <a:t>Lots of research but it is often focused on early part of formalization and control shortly after some plan or “process” has completed</a:t>
            </a:r>
          </a:p>
          <a:p>
            <a:pPr lvl="1"/>
            <a:r>
              <a:rPr lang="en-US" dirty="0" smtClean="0"/>
              <a:t>Need much greater understanding of factors in later stages of partnership life-cycles</a:t>
            </a:r>
          </a:p>
          <a:p>
            <a:pPr lvl="1"/>
            <a:r>
              <a:rPr lang="en-US" dirty="0" smtClean="0"/>
              <a:t>Very poor understanding of what is needed to improve productivity and performance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62200"/>
            <a:ext cx="7543800" cy="838200"/>
          </a:xfrm>
        </p:spPr>
        <p:txBody>
          <a:bodyPr/>
          <a:lstStyle/>
          <a:p>
            <a:pPr eaLnBrk="1" hangingPunct="1"/>
            <a:r>
              <a:rPr lang="en-US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Collaborative Partnerships</a:t>
            </a: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543800" cy="4343400"/>
          </a:xfrm>
        </p:spPr>
        <p:txBody>
          <a:bodyPr/>
          <a:lstStyle/>
          <a:p>
            <a:r>
              <a:rPr lang="en-US" smtClean="0"/>
              <a:t>An organization whose membership consists of other organizations (and in some cases individuals)</a:t>
            </a:r>
          </a:p>
          <a:p>
            <a:pPr lvl="1"/>
            <a:r>
              <a:rPr lang="en-US" smtClean="0"/>
              <a:t>When organizations embrace collaborative processes, make joint decisions, and act as a single entity – new organization </a:t>
            </a:r>
          </a:p>
          <a:p>
            <a:pPr lvl="1"/>
            <a:r>
              <a:rPr lang="en-US" smtClean="0"/>
              <a:t>Membership requires duties, obligations, and resource</a:t>
            </a:r>
          </a:p>
          <a:p>
            <a:r>
              <a:rPr lang="en-US" smtClean="0"/>
              <a:t>Different terms in use</a:t>
            </a:r>
          </a:p>
          <a:p>
            <a:pPr lvl="1"/>
            <a:r>
              <a:rPr lang="en-US" smtClean="0"/>
              <a:t>Partnerships, coalitions, alliances/strategic alliances, consortiums, network broker, network administrative organizations, collaborative organizations</a:t>
            </a:r>
          </a:p>
          <a:p>
            <a:r>
              <a:rPr lang="en-US" smtClean="0"/>
              <a:t>Different functions</a:t>
            </a:r>
          </a:p>
          <a:p>
            <a:pPr lvl="1"/>
            <a:r>
              <a:rPr lang="en-US" smtClean="0"/>
              <a:t>Convener, catalyst for action, conduit for information, advocacy, organizer, funder, technical assistance provider, capacity builder, partner, dispute resolver, or facilitator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Collaboration &amp;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kern="1200" dirty="0"/>
              <a:t>Interorganizational network</a:t>
            </a:r>
          </a:p>
          <a:p>
            <a:pPr lvl="1">
              <a:defRPr/>
            </a:pPr>
            <a:r>
              <a:rPr lang="en-US" kern="1200" dirty="0"/>
              <a:t>Totality of all of the organizations connected by a certain type of relationship and is typically bounded by a common orientation such as a policy area, type of service, or a geographic area</a:t>
            </a:r>
          </a:p>
          <a:p>
            <a:pPr lvl="1">
              <a:defRPr/>
            </a:pPr>
            <a:r>
              <a:rPr lang="en-US" i="1" kern="1200" dirty="0"/>
              <a:t>Policy space </a:t>
            </a:r>
            <a:r>
              <a:rPr lang="en-US" kern="1200" dirty="0"/>
              <a:t>that CEM </a:t>
            </a:r>
            <a:r>
              <a:rPr lang="en-US" kern="1200" dirty="0" smtClean="0"/>
              <a:t>partnership works </a:t>
            </a:r>
            <a:r>
              <a:rPr lang="en-US" kern="1200" dirty="0"/>
              <a:t>within</a:t>
            </a:r>
            <a:endParaRPr lang="en-US" dirty="0"/>
          </a:p>
          <a:p>
            <a:pPr>
              <a:defRPr/>
            </a:pPr>
            <a:r>
              <a:rPr lang="en-US" kern="1200" dirty="0" smtClean="0"/>
              <a:t>Action sets</a:t>
            </a:r>
          </a:p>
          <a:p>
            <a:pPr lvl="1">
              <a:defRPr/>
            </a:pPr>
            <a:r>
              <a:rPr lang="en-US" kern="1200" dirty="0"/>
              <a:t>G</a:t>
            </a:r>
            <a:r>
              <a:rPr lang="en-US" kern="1200" dirty="0" smtClean="0"/>
              <a:t>roups </a:t>
            </a:r>
            <a:r>
              <a:rPr lang="en-US" kern="1200" dirty="0"/>
              <a:t>of organizations that form temporary or permanent alliances for a limited purpose or common area of </a:t>
            </a:r>
            <a:r>
              <a:rPr lang="en-US" kern="1200" dirty="0" smtClean="0"/>
              <a:t>involvement</a:t>
            </a:r>
          </a:p>
          <a:p>
            <a:pPr lvl="1">
              <a:defRPr/>
            </a:pPr>
            <a:r>
              <a:rPr lang="en-US" i="1" kern="1200" dirty="0" smtClean="0"/>
              <a:t>Collaborative Partnership</a:t>
            </a:r>
          </a:p>
          <a:p>
            <a:pPr>
              <a:defRPr/>
            </a:pPr>
            <a:r>
              <a:rPr lang="en-US" kern="1200" dirty="0" smtClean="0"/>
              <a:t>Organization set</a:t>
            </a:r>
            <a:endParaRPr lang="en-US" kern="1200" dirty="0"/>
          </a:p>
          <a:p>
            <a:pPr lvl="1">
              <a:defRPr/>
            </a:pPr>
            <a:r>
              <a:rPr lang="en-US" kern="1200" dirty="0" smtClean="0"/>
              <a:t>Set of organizations linked to some other organization (dyads)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Framework for Comparative Analysis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543800" cy="45720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en-US" sz="2400" b="1" smtClean="0">
                <a:solidFill>
                  <a:srgbClr val="333399"/>
                </a:solidFill>
              </a:rPr>
              <a:t>Policy space that the partnership operates in can be framed in terms of a set of strategic choices</a:t>
            </a:r>
          </a:p>
          <a:p>
            <a:pPr marL="800100" lvl="3" indent="-342900" eaLnBrk="1" hangingPunct="1">
              <a:lnSpc>
                <a:spcPct val="90000"/>
              </a:lnSpc>
            </a:pPr>
            <a:r>
              <a:rPr lang="en-US" smtClean="0"/>
              <a:t>Consistency of how problems are framed, comprehensiveness (space, actors, issues, time), and the level of aggregation associated with making these choices</a:t>
            </a:r>
          </a:p>
          <a:p>
            <a:pPr marL="342900" lvl="2" indent="-342900" eaLnBrk="1" hangingPunct="1">
              <a:lnSpc>
                <a:spcPct val="90000"/>
              </a:lnSpc>
            </a:pPr>
            <a:r>
              <a:rPr lang="en-US" sz="2400" b="1" smtClean="0">
                <a:solidFill>
                  <a:srgbClr val="333399"/>
                </a:solidFill>
              </a:rPr>
              <a:t>Partnership structure is defined in terms of the configuration of three sets of rules</a:t>
            </a:r>
          </a:p>
          <a:p>
            <a:pPr marL="800100" lvl="3" indent="-342900" eaLnBrk="1" hangingPunct="1">
              <a:lnSpc>
                <a:spcPct val="90000"/>
              </a:lnSpc>
            </a:pPr>
            <a:r>
              <a:rPr lang="en-US" smtClean="0"/>
              <a:t>Strategic choices about the boundary, decision, and coordination rules</a:t>
            </a:r>
          </a:p>
          <a:p>
            <a:pPr marL="342900" lvl="2" indent="-342900" eaLnBrk="1" hangingPunct="1">
              <a:lnSpc>
                <a:spcPct val="90000"/>
              </a:lnSpc>
            </a:pPr>
            <a:r>
              <a:rPr lang="en-US" sz="2400" b="1" smtClean="0">
                <a:solidFill>
                  <a:srgbClr val="333399"/>
                </a:solidFill>
              </a:rPr>
              <a:t>4 stage- life-cycle model draws attention to the clusters of challenges at each developmental stage</a:t>
            </a:r>
          </a:p>
          <a:p>
            <a:pPr marL="800100" lvl="3" indent="-342900" eaLnBrk="1" hangingPunct="1">
              <a:lnSpc>
                <a:spcPct val="90000"/>
              </a:lnSpc>
            </a:pPr>
            <a:r>
              <a:rPr lang="en-US" smtClean="0"/>
              <a:t>Entrepreneurial, collectivity, formalization and control, and elaboration of structure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Institutional Analysis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543800" cy="4343400"/>
          </a:xfrm>
        </p:spPr>
        <p:txBody>
          <a:bodyPr/>
          <a:lstStyle/>
          <a:p>
            <a:r>
              <a:rPr lang="en-US" smtClean="0"/>
              <a:t>Based on work of Elinor Ostrom and her colleagues</a:t>
            </a:r>
          </a:p>
          <a:p>
            <a:pPr lvl="1" eaLnBrk="1" hangingPunct="1"/>
            <a:r>
              <a:rPr lang="en-US" smtClean="0"/>
              <a:t>Institutions are enduring regularities of human action structured by rules, norms, and shared strategies</a:t>
            </a:r>
          </a:p>
          <a:p>
            <a:pPr lvl="1" eaLnBrk="1" hangingPunct="1"/>
            <a:r>
              <a:rPr lang="en-US" smtClean="0"/>
              <a:t>Rules and social norms are implicit or explicit attempts to achieve order and predictability among humans</a:t>
            </a:r>
          </a:p>
          <a:p>
            <a:pPr lvl="1" eaLnBrk="1" hangingPunct="1"/>
            <a:r>
              <a:rPr lang="en-US" smtClean="0"/>
              <a:t>Rules can be formal (e.g., laws, policies, regulations, etc.) or informal (e.g., shared understandings)</a:t>
            </a:r>
          </a:p>
          <a:p>
            <a:pPr lvl="1" eaLnBrk="1" hangingPunct="1"/>
            <a:r>
              <a:rPr lang="en-US" smtClean="0"/>
              <a:t>Rules operate configurationally at different levels for different actors, and occur in nested systems</a:t>
            </a:r>
          </a:p>
          <a:p>
            <a:pPr lvl="1" eaLnBrk="1" hangingPunct="1"/>
            <a:r>
              <a:rPr lang="en-US" smtClean="0"/>
              <a:t>Organizational routines and processes are structured by the configuration of rules and provide a “structure” that achieves order and predictability and allow the interactions to reproduce themselves</a:t>
            </a:r>
          </a:p>
          <a:p>
            <a:pPr lvl="1" eaLnBrk="1" hangingPunct="1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Evolutionary Dynamics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066800"/>
          <a:ext cx="7543800" cy="421132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828800"/>
                <a:gridCol w="25908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Life-Cycle 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Objectives/Outcomes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Entrepreneurial</a:t>
                      </a:r>
                      <a:endParaRPr lang="en-US" dirty="0">
                        <a:solidFill>
                          <a:srgbClr val="00808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Determine</a:t>
                      </a:r>
                      <a:r>
                        <a:rPr lang="en-US" sz="1600" baseline="0" dirty="0" smtClean="0"/>
                        <a:t> policy space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Strategy &amp; boundary rules begin to emerge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Some decision</a:t>
                      </a:r>
                      <a:r>
                        <a:rPr lang="en-US" sz="1600" baseline="0" dirty="0" smtClean="0"/>
                        <a:t> rules are crafted</a:t>
                      </a:r>
                      <a:endParaRPr lang="en-US" sz="1600" dirty="0">
                        <a:solidFill>
                          <a:srgbClr val="00808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Attract</a:t>
                      </a:r>
                      <a:r>
                        <a:rPr lang="en-US" sz="1600" baseline="0" dirty="0" smtClean="0"/>
                        <a:t> members and resources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Investment of resources exceeds returns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600" dirty="0" smtClean="0"/>
                        <a:t>Survival</a:t>
                      </a:r>
                      <a:endParaRPr lang="en-US" sz="1600" dirty="0" smtClean="0">
                        <a:solidFill>
                          <a:srgbClr val="00808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Collectivity</a:t>
                      </a:r>
                      <a:endParaRPr lang="en-US" dirty="0">
                        <a:solidFill>
                          <a:srgbClr val="00808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Policy</a:t>
                      </a:r>
                      <a:r>
                        <a:rPr lang="en-US" sz="1600" baseline="0" dirty="0" smtClean="0"/>
                        <a:t> space is clearly established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Strategy &amp; boundary rules are clearly understood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Decision rules are expanded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Need for some coordination rules emerges</a:t>
                      </a:r>
                      <a:endParaRPr lang="en-US" sz="1600" dirty="0">
                        <a:solidFill>
                          <a:srgbClr val="00808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Trust and relationships are well established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Attracting required resources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Investment in resources may still exceed returns but eventually comes into balance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Begins “doing something”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Increasing focus on relia</a:t>
                      </a:r>
                      <a:r>
                        <a:rPr lang="en-US" sz="1600" baseline="0" dirty="0" smtClean="0"/>
                        <a:t>bility and a reproducible structure</a:t>
                      </a:r>
                      <a:endParaRPr lang="en-US" sz="1600" dirty="0">
                        <a:solidFill>
                          <a:srgbClr val="00808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Evolutionary Dynamics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219200"/>
          <a:ext cx="7543800" cy="411988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905000"/>
                <a:gridCol w="27432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Life-Cycle 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Objectives/Outcomes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Formalization </a:t>
                      </a:r>
                    </a:p>
                    <a:p>
                      <a:r>
                        <a:rPr lang="en-US" dirty="0" smtClean="0"/>
                        <a:t>&amp; Control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Elaboration of decision and coordination rules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Incremental adjustments and enhancements</a:t>
                      </a:r>
                      <a:r>
                        <a:rPr lang="en-US" sz="1600" baseline="0" dirty="0" smtClean="0"/>
                        <a:t> to rule structure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600" baseline="0" dirty="0" smtClean="0"/>
                        <a:t>Elements of rules structure are formalized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Returns now exceed resource investments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Stability</a:t>
                      </a:r>
                      <a:r>
                        <a:rPr lang="en-US" sz="1600" baseline="0" dirty="0" smtClean="0"/>
                        <a:t> in resources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Less reliance on trust and relationships and increased reliance on following rules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Emphasis on reliability &amp; reproducibility shifts to emphasis on accountability and legitimacy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baseline="0" dirty="0" smtClean="0"/>
                        <a:t>Emphasis shifts from acquiring resources to demonstrating what is produced by resources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Evolutionary Dynamics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219200"/>
          <a:ext cx="7543800" cy="241300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905000"/>
                <a:gridCol w="27432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Life-Cycle 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Objectives/Outcomes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Elaboration </a:t>
                      </a:r>
                    </a:p>
                    <a:p>
                      <a:r>
                        <a:rPr lang="en-US" dirty="0" smtClean="0"/>
                        <a:t>of Structure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Modification</a:t>
                      </a:r>
                      <a:r>
                        <a:rPr lang="en-US" sz="1600" baseline="0" dirty="0" smtClean="0"/>
                        <a:t> to member and strategy rules to expand partnership boundaries</a:t>
                      </a:r>
                      <a:endParaRPr lang="en-US" sz="1600" dirty="0" smtClean="0"/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Continued elaboration and minor</a:t>
                      </a:r>
                      <a:r>
                        <a:rPr lang="en-US" sz="1600" baseline="0" dirty="0" smtClean="0"/>
                        <a:t> adjustments to decision and coordination rules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Efficiency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Productivity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Increased emphasis on legitimacy and accountability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US" sz="1600" dirty="0" smtClean="0"/>
                        <a:t>Expand</a:t>
                      </a:r>
                      <a:r>
                        <a:rPr lang="en-US" sz="1600" baseline="0" dirty="0" smtClean="0"/>
                        <a:t>ed role inside policy space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Leach &amp; Pelkey (2001) Factors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Policy Space</a:t>
            </a:r>
          </a:p>
          <a:p>
            <a:pPr lvl="1"/>
            <a:r>
              <a:rPr lang="en-US" smtClean="0"/>
              <a:t>Appropriate geographic scope</a:t>
            </a:r>
          </a:p>
          <a:p>
            <a:pPr lvl="1"/>
            <a:r>
              <a:rPr lang="en-US" smtClean="0"/>
              <a:t>Balanced local/state/federal participation</a:t>
            </a:r>
          </a:p>
          <a:p>
            <a:pPr lvl="1"/>
            <a:r>
              <a:rPr lang="en-US" smtClean="0"/>
              <a:t>Community resources</a:t>
            </a:r>
          </a:p>
          <a:p>
            <a:r>
              <a:rPr lang="en-US" smtClean="0"/>
              <a:t>Member &amp; Strategy (Boundary) Rules</a:t>
            </a:r>
          </a:p>
          <a:p>
            <a:pPr lvl="1"/>
            <a:r>
              <a:rPr lang="en-US" i="1" smtClean="0"/>
              <a:t>Membership</a:t>
            </a:r>
            <a:r>
              <a:rPr lang="en-US" smtClean="0"/>
              <a:t>: Limited or broad and inclusive</a:t>
            </a:r>
          </a:p>
          <a:p>
            <a:pPr lvl="1"/>
            <a:r>
              <a:rPr lang="en-US" i="1" smtClean="0"/>
              <a:t>Scope of activities</a:t>
            </a:r>
            <a:r>
              <a:rPr lang="en-US" smtClean="0"/>
              <a:t>: Limited/focused or Broad/ambitious</a:t>
            </a:r>
          </a:p>
          <a:p>
            <a:pPr lvl="1"/>
            <a:r>
              <a:rPr lang="en-US" smtClean="0"/>
              <a:t>Local bottom-up leadership</a:t>
            </a:r>
          </a:p>
          <a:p>
            <a:pPr lvl="1"/>
            <a:r>
              <a:rPr lang="en-US" smtClean="0"/>
              <a:t>Balanced local/state/federal participation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Leach &amp; Pelkey (2001)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Decision Rules</a:t>
            </a:r>
          </a:p>
          <a:p>
            <a:pPr lvl="1"/>
            <a:r>
              <a:rPr lang="en-US" i="1" smtClean="0"/>
              <a:t>Rules</a:t>
            </a:r>
            <a:r>
              <a:rPr lang="en-US" smtClean="0"/>
              <a:t>: Well defined decision/process rules/flexible rules</a:t>
            </a:r>
          </a:p>
          <a:p>
            <a:pPr lvl="1"/>
            <a:r>
              <a:rPr lang="en-US" i="1" smtClean="0"/>
              <a:t>Consensus</a:t>
            </a:r>
            <a:r>
              <a:rPr lang="en-US" smtClean="0"/>
              <a:t>: use consensus based rules/caution against consensus based rules</a:t>
            </a:r>
          </a:p>
          <a:p>
            <a:pPr lvl="1"/>
            <a:r>
              <a:rPr lang="en-US" smtClean="0"/>
              <a:t>Effective leader, coordinator, facilitator</a:t>
            </a:r>
          </a:p>
          <a:p>
            <a:pPr lvl="1"/>
            <a:r>
              <a:rPr lang="en-US" smtClean="0"/>
              <a:t>Training in managing collaborative processes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Leach &amp; Pelkey (2001)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7543800" cy="4343400"/>
          </a:xfrm>
        </p:spPr>
        <p:txBody>
          <a:bodyPr/>
          <a:lstStyle/>
          <a:p>
            <a:r>
              <a:rPr lang="en-US" smtClean="0"/>
              <a:t>Coordination Rules</a:t>
            </a:r>
          </a:p>
          <a:p>
            <a:pPr lvl="1"/>
            <a:r>
              <a:rPr lang="en-US" smtClean="0"/>
              <a:t>Effective leaders, coordinator, facilitator </a:t>
            </a:r>
          </a:p>
          <a:p>
            <a:pPr lvl="1"/>
            <a:r>
              <a:rPr lang="en-US" smtClean="0"/>
              <a:t>Training in managing collaborative processes</a:t>
            </a:r>
          </a:p>
          <a:p>
            <a:pPr lvl="1"/>
            <a:r>
              <a:rPr lang="en-US" smtClean="0"/>
              <a:t>Coordinator/facilitator (effective)</a:t>
            </a:r>
          </a:p>
          <a:p>
            <a:pPr lvl="1"/>
            <a:r>
              <a:rPr lang="en-US" i="1" smtClean="0"/>
              <a:t>Conflict</a:t>
            </a:r>
            <a:r>
              <a:rPr lang="en-US" smtClean="0"/>
              <a:t>: low or high</a:t>
            </a:r>
          </a:p>
          <a:p>
            <a:pPr lvl="1"/>
            <a:r>
              <a:rPr lang="en-US" smtClean="0"/>
              <a:t>Effective communication/data sharing</a:t>
            </a:r>
          </a:p>
          <a:p>
            <a:pPr lvl="1"/>
            <a:r>
              <a:rPr lang="en-US" smtClean="0"/>
              <a:t>Agency staff support for partnership</a:t>
            </a:r>
          </a:p>
          <a:p>
            <a:pPr lvl="1"/>
            <a:r>
              <a:rPr lang="en-US" smtClean="0"/>
              <a:t>Cooperative and committed participants</a:t>
            </a:r>
          </a:p>
          <a:p>
            <a:pPr lvl="1"/>
            <a:r>
              <a:rPr lang="en-US" smtClean="0"/>
              <a:t>Trust</a:t>
            </a:r>
          </a:p>
          <a:p>
            <a:pPr lvl="1"/>
            <a:r>
              <a:rPr lang="en-US" smtClean="0"/>
              <a:t>Adequate time</a:t>
            </a:r>
          </a:p>
          <a:p>
            <a:pPr lvl="1"/>
            <a:r>
              <a:rPr lang="en-US" smtClean="0"/>
              <a:t>Agencies encourage staff participation</a:t>
            </a:r>
          </a:p>
          <a:p>
            <a:pPr lvl="1"/>
            <a:r>
              <a:rPr lang="en-US" smtClean="0"/>
              <a:t>Monitoring/Adaptive management</a:t>
            </a:r>
          </a:p>
          <a:p>
            <a:pPr lvl="1"/>
            <a:r>
              <a:rPr lang="en-US" i="1" smtClean="0"/>
              <a:t>Enforcement Mechanisms</a:t>
            </a:r>
            <a:r>
              <a:rPr lang="en-US" smtClean="0"/>
              <a:t>: formal or informal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Role of Resources in “Success”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543800" cy="4343400"/>
          </a:xfrm>
        </p:spPr>
        <p:txBody>
          <a:bodyPr/>
          <a:lstStyle/>
          <a:p>
            <a:r>
              <a:rPr lang="en-US" smtClean="0"/>
              <a:t>Leach &amp; Pelkey (2001)</a:t>
            </a:r>
          </a:p>
          <a:p>
            <a:pPr lvl="1"/>
            <a:r>
              <a:rPr lang="en-US" smtClean="0"/>
              <a:t>Funding</a:t>
            </a:r>
          </a:p>
          <a:p>
            <a:pPr lvl="1"/>
            <a:r>
              <a:rPr lang="en-US" smtClean="0"/>
              <a:t>Cooperative and committed participants</a:t>
            </a:r>
          </a:p>
          <a:p>
            <a:pPr lvl="1"/>
            <a:r>
              <a:rPr lang="en-US" smtClean="0"/>
              <a:t>Adequate scientific &amp; technical information</a:t>
            </a:r>
          </a:p>
          <a:p>
            <a:pPr lvl="1"/>
            <a:r>
              <a:rPr lang="en-US" smtClean="0"/>
              <a:t>Adequate time</a:t>
            </a:r>
          </a:p>
          <a:p>
            <a:pPr lvl="1"/>
            <a:r>
              <a:rPr lang="en-US" smtClean="0"/>
              <a:t>Legislature aids agency participation</a:t>
            </a:r>
          </a:p>
          <a:p>
            <a:pPr lvl="1"/>
            <a:r>
              <a:rPr lang="en-US" smtClean="0"/>
              <a:t>Training in collaborative processes</a:t>
            </a:r>
          </a:p>
          <a:p>
            <a:pPr lvl="1"/>
            <a:r>
              <a:rPr lang="en-US" smtClean="0"/>
              <a:t>Agencies encourage staff participation</a:t>
            </a:r>
          </a:p>
          <a:p>
            <a:pPr lvl="1"/>
            <a:r>
              <a:rPr lang="en-US" smtClean="0"/>
              <a:t>Community resource</a:t>
            </a:r>
          </a:p>
          <a:p>
            <a:r>
              <a:rPr lang="en-US" smtClean="0"/>
              <a:t>Potential causality problem</a:t>
            </a:r>
          </a:p>
          <a:p>
            <a:pPr lvl="1"/>
            <a:r>
              <a:rPr lang="en-US" smtClean="0"/>
              <a:t>If you don’t attract you don’t survive</a:t>
            </a:r>
          </a:p>
          <a:p>
            <a:pPr lvl="1"/>
            <a:r>
              <a:rPr lang="en-US" smtClean="0"/>
              <a:t>Providing these may be requirement of membership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&amp;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7543800" cy="4343400"/>
          </a:xfrm>
        </p:spPr>
        <p:txBody>
          <a:bodyPr/>
          <a:lstStyle/>
          <a:p>
            <a:r>
              <a:rPr lang="en-US" smtClean="0"/>
              <a:t>Extends analysis of data collected by Imperial &amp; Hennessey (2000) as part of study for the NAPA</a:t>
            </a:r>
          </a:p>
          <a:p>
            <a:pPr lvl="1"/>
            <a:r>
              <a:rPr lang="en-US" smtClean="0"/>
              <a:t>Comparative analysis of partnerships in six longitudinal case studies of watersheds in the U.S.</a:t>
            </a:r>
          </a:p>
          <a:p>
            <a:pPr lvl="1"/>
            <a:r>
              <a:rPr lang="en-US" smtClean="0"/>
              <a:t>More than 200 field interviews, archival records</a:t>
            </a:r>
          </a:p>
          <a:p>
            <a:pPr lvl="1"/>
            <a:r>
              <a:rPr lang="en-US" smtClean="0"/>
              <a:t>Grounded theory approach to qualitative analysis</a:t>
            </a:r>
          </a:p>
          <a:p>
            <a:r>
              <a:rPr lang="en-US" smtClean="0"/>
              <a:t>Builds on wide range of theory</a:t>
            </a:r>
          </a:p>
          <a:p>
            <a:pPr lvl="1"/>
            <a:r>
              <a:rPr lang="en-US" smtClean="0"/>
              <a:t>Framework is consistent with approach to institutional analysis advanced by Elinor Ostrom (1990) and her colleagues</a:t>
            </a:r>
          </a:p>
          <a:p>
            <a:pPr lvl="1"/>
            <a:r>
              <a:rPr lang="en-US" smtClean="0"/>
              <a:t>Draws on research in organizational theory, networks, and collaboration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838200"/>
          </a:xfrm>
        </p:spPr>
        <p:txBody>
          <a:bodyPr/>
          <a:lstStyle/>
          <a:p>
            <a:r>
              <a:rPr lang="en-US" sz="3200" smtClean="0"/>
              <a:t>Policy Space &amp; Partnerships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543800" cy="4800600"/>
          </a:xfrm>
        </p:spPr>
        <p:txBody>
          <a:bodyPr/>
          <a:lstStyle/>
          <a:p>
            <a:r>
              <a:rPr lang="en-US" smtClean="0"/>
              <a:t>Choices about what it is and what it should do</a:t>
            </a:r>
          </a:p>
          <a:p>
            <a:pPr lvl="1"/>
            <a:r>
              <a:rPr lang="en-US" smtClean="0"/>
              <a:t>Space (geographic scale), actors, issues, and timeframe</a:t>
            </a:r>
          </a:p>
          <a:p>
            <a:pPr lvl="1"/>
            <a:r>
              <a:rPr lang="en-US" smtClean="0"/>
              <a:t>Typically they are organized around one or more focal problem(s) that motivate collective action</a:t>
            </a:r>
          </a:p>
          <a:p>
            <a:r>
              <a:rPr lang="en-US" smtClean="0"/>
              <a:t>Who makes decisions? How are decisions made? </a:t>
            </a:r>
          </a:p>
          <a:p>
            <a:pPr lvl="1"/>
            <a:r>
              <a:rPr lang="en-US" smtClean="0"/>
              <a:t>Need some process for aggregating preferences and making decisions over some period of time</a:t>
            </a:r>
          </a:p>
          <a:p>
            <a:r>
              <a:rPr lang="en-US" smtClean="0"/>
              <a:t>What will it do?  How will it get done?</a:t>
            </a:r>
          </a:p>
          <a:p>
            <a:pPr lvl="1"/>
            <a:r>
              <a:rPr lang="en-US" smtClean="0"/>
              <a:t>How will joint actions be coordinated</a:t>
            </a:r>
          </a:p>
          <a:p>
            <a:pPr lvl="1"/>
            <a:r>
              <a:rPr lang="en-US" smtClean="0"/>
              <a:t>Where will the resources come from</a:t>
            </a:r>
          </a:p>
          <a:p>
            <a:pPr lvl="1"/>
            <a:r>
              <a:rPr lang="en-US" smtClean="0"/>
              <a:t>Horizontal consistency may be easier to achieve than vertical consistency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543800" cy="838200"/>
          </a:xfrm>
        </p:spPr>
        <p:txBody>
          <a:bodyPr/>
          <a:lstStyle/>
          <a:p>
            <a:r>
              <a:rPr lang="en-US" sz="3200" smtClean="0"/>
              <a:t>Dimensions of Policy Space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543800" cy="4343400"/>
          </a:xfrm>
        </p:spPr>
        <p:txBody>
          <a:bodyPr/>
          <a:lstStyle/>
          <a:p>
            <a:r>
              <a:rPr lang="en-US" smtClean="0"/>
              <a:t>Consistency of Policies</a:t>
            </a:r>
          </a:p>
          <a:p>
            <a:pPr lvl="1"/>
            <a:r>
              <a:rPr lang="en-US" i="1" smtClean="0"/>
              <a:t>Horizontal</a:t>
            </a:r>
            <a:r>
              <a:rPr lang="en-US" smtClean="0"/>
              <a:t>: organizations at a particular level pursue the same policy for the same issue</a:t>
            </a:r>
          </a:p>
          <a:p>
            <a:pPr lvl="1"/>
            <a:r>
              <a:rPr lang="en-US" i="1" smtClean="0"/>
              <a:t>Vertical</a:t>
            </a:r>
            <a:r>
              <a:rPr lang="en-US" smtClean="0"/>
              <a:t>: organizations at different levels pursue the same policy for the same issue</a:t>
            </a:r>
          </a:p>
          <a:p>
            <a:r>
              <a:rPr lang="en-US" smtClean="0"/>
              <a:t>Comprehensiveness is viewed in terms of</a:t>
            </a:r>
          </a:p>
          <a:p>
            <a:pPr lvl="1"/>
            <a:r>
              <a:rPr lang="en-US" i="1" smtClean="0"/>
              <a:t>Space</a:t>
            </a:r>
            <a:r>
              <a:rPr lang="en-US" smtClean="0"/>
              <a:t> (geographic scale), </a:t>
            </a:r>
            <a:r>
              <a:rPr lang="en-US" i="1" smtClean="0"/>
              <a:t>actor</a:t>
            </a:r>
            <a:r>
              <a:rPr lang="en-US" smtClean="0"/>
              <a:t> (proportion of actors involved),  </a:t>
            </a:r>
            <a:r>
              <a:rPr lang="en-US" i="1" smtClean="0"/>
              <a:t>issue</a:t>
            </a:r>
            <a:r>
              <a:rPr lang="en-US" smtClean="0"/>
              <a:t> (proportion of interdependent issues), and </a:t>
            </a:r>
            <a:r>
              <a:rPr lang="en-US" i="1" smtClean="0"/>
              <a:t>time</a:t>
            </a:r>
            <a:r>
              <a:rPr lang="en-US" smtClean="0"/>
              <a:t> (long range view of the consequences and ability to solve problems)</a:t>
            </a:r>
          </a:p>
          <a:p>
            <a:r>
              <a:rPr lang="en-US" smtClean="0"/>
              <a:t>Aggregation of Policy Preferences</a:t>
            </a:r>
          </a:p>
          <a:p>
            <a:pPr lvl="1"/>
            <a:r>
              <a:rPr lang="en-US" smtClean="0"/>
              <a:t>Extent to which problems and policy alternatives are framed from an “overall” perspective rather than from a particular 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620000" cy="838200"/>
          </a:xfrm>
        </p:spPr>
        <p:txBody>
          <a:bodyPr/>
          <a:lstStyle/>
          <a:p>
            <a:r>
              <a:rPr lang="en-US" sz="3200" smtClean="0"/>
              <a:t>Describing the Structure of a Collaborative Partnership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7543800" cy="4114800"/>
          </a:xfrm>
        </p:spPr>
        <p:txBody>
          <a:bodyPr/>
          <a:lstStyle/>
          <a:p>
            <a:r>
              <a:rPr lang="en-US" dirty="0" smtClean="0"/>
              <a:t>The “structure” is produced by the configuration of 3 interrelated sets of rules (formal and informal)</a:t>
            </a:r>
          </a:p>
          <a:p>
            <a:pPr lvl="1"/>
            <a:r>
              <a:rPr lang="en-US" dirty="0" smtClean="0"/>
              <a:t>Boundary: member </a:t>
            </a:r>
            <a:r>
              <a:rPr lang="en-US" dirty="0" smtClean="0"/>
              <a:t>and strategy </a:t>
            </a:r>
            <a:r>
              <a:rPr lang="en-US" dirty="0" smtClean="0"/>
              <a:t>rules</a:t>
            </a:r>
            <a:endParaRPr lang="en-US" dirty="0" smtClean="0"/>
          </a:p>
          <a:p>
            <a:pPr lvl="1"/>
            <a:r>
              <a:rPr lang="en-US" dirty="0" smtClean="0"/>
              <a:t>Decision: preference </a:t>
            </a:r>
            <a:r>
              <a:rPr lang="en-US" dirty="0" smtClean="0"/>
              <a:t>aggregation, distribution of power, distribution of roles or responsibilities, and distribution of participation </a:t>
            </a:r>
            <a:r>
              <a:rPr lang="en-US" dirty="0" smtClean="0"/>
              <a:t>rules</a:t>
            </a:r>
            <a:endParaRPr lang="en-US" dirty="0" smtClean="0"/>
          </a:p>
          <a:p>
            <a:pPr lvl="1"/>
            <a:r>
              <a:rPr lang="en-US" dirty="0" smtClean="0"/>
              <a:t>Coordination: exchange</a:t>
            </a:r>
            <a:r>
              <a:rPr lang="en-US" dirty="0" smtClean="0"/>
              <a:t>, monitoring, dispute resolution, and enforcement </a:t>
            </a:r>
            <a:r>
              <a:rPr lang="en-US" dirty="0" smtClean="0"/>
              <a:t>rules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Boundary Rules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7543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Configuration of </a:t>
            </a:r>
            <a:r>
              <a:rPr lang="en-US" i="1" smtClean="0"/>
              <a:t>member</a:t>
            </a:r>
            <a:r>
              <a:rPr lang="en-US" smtClean="0"/>
              <a:t> and</a:t>
            </a:r>
            <a:r>
              <a:rPr lang="en-US" i="1" smtClean="0"/>
              <a:t> strategy</a:t>
            </a:r>
            <a:r>
              <a:rPr lang="en-US" smtClean="0"/>
              <a:t> rules that determines the boundary distinguishing the partnership from other organizations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Member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Who can or cannot be a member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Different types of members (member, associate member, ex officio)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Members are organizations but individuals might be included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Voluntary participation or required by a higher-order set of rules (e.g., state statute)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Rules pertaining to expansion or expulsion of members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Selection of members will influence and constrain the strategic options for the partnership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Boundary Rules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7543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Strategy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shared definitions of a problem or set of problems within the domain of the partnership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the responses to problems that are legitimate or illegitimate – what can or cannot be done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its roles, functions, or  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how it will acquire resources needed to accomplish these tasks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Specify the relationship between the partnership and other network members – relationship to the “turf” of network members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Strategy will influence the membership structure of the partnership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</TotalTime>
  <Words>3203</Words>
  <Application>Microsoft Office PowerPoint</Application>
  <PresentationFormat>On-screen Show (4:3)</PresentationFormat>
  <Paragraphs>374</Paragraphs>
  <Slides>37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Design</vt:lpstr>
      <vt:lpstr>Developing a Framework for Analyzing Partnerships  for Integrated Water Resources Management (IWRM):   An Institutional Analysis of  Watershed Partnerships in the U.S.</vt:lpstr>
      <vt:lpstr>Central Arguments</vt:lpstr>
      <vt:lpstr>Framework for Comparative Analysis</vt:lpstr>
      <vt:lpstr>Data &amp; Methods</vt:lpstr>
      <vt:lpstr>Policy Space &amp; Partnerships</vt:lpstr>
      <vt:lpstr>Dimensions of Policy Space</vt:lpstr>
      <vt:lpstr>Describing the Structure of a Collaborative Partnership</vt:lpstr>
      <vt:lpstr>Boundary Rules</vt:lpstr>
      <vt:lpstr>Boundary Rules</vt:lpstr>
      <vt:lpstr>Decision Rules</vt:lpstr>
      <vt:lpstr>Coordination Rules</vt:lpstr>
      <vt:lpstr>Life Cycles of Collaborative Partnerships</vt:lpstr>
      <vt:lpstr>Entrepreneurial Stage</vt:lpstr>
      <vt:lpstr>Collectivity Stage</vt:lpstr>
      <vt:lpstr>Formalization &amp; Control Stage</vt:lpstr>
      <vt:lpstr>Elaboration of Structure Stage</vt:lpstr>
      <vt:lpstr>What does other literature say about successful rule configurations and partnership life-cycles</vt:lpstr>
      <vt:lpstr>Enduring Partnerships</vt:lpstr>
      <vt:lpstr>Some interesting paradoxes and possible limitations for IWRM emerge from the framework</vt:lpstr>
      <vt:lpstr>Stability vs. Change</vt:lpstr>
      <vt:lpstr>Reliability &amp; Institutionalization</vt:lpstr>
      <vt:lpstr>Accountability</vt:lpstr>
      <vt:lpstr>Legitimacy</vt:lpstr>
      <vt:lpstr>Summary &amp; Conclusions</vt:lpstr>
      <vt:lpstr>Summary &amp; Conclusions</vt:lpstr>
      <vt:lpstr>Summary &amp; Conclusions</vt:lpstr>
      <vt:lpstr>Questions?</vt:lpstr>
      <vt:lpstr>Collaborative Partnerships</vt:lpstr>
      <vt:lpstr>Collaboration &amp; Networks</vt:lpstr>
      <vt:lpstr>Institutional Analysis</vt:lpstr>
      <vt:lpstr>Evolutionary Dynamics</vt:lpstr>
      <vt:lpstr>Evolutionary Dynamics</vt:lpstr>
      <vt:lpstr>Evolutionary Dynamics</vt:lpstr>
      <vt:lpstr>Leach &amp; Pelkey (2001) Factors</vt:lpstr>
      <vt:lpstr>Leach &amp; Pelkey (2001)</vt:lpstr>
      <vt:lpstr>Leach &amp; Pelkey (2001)</vt:lpstr>
      <vt:lpstr>Role of Resources in “Success”</vt:lpstr>
    </vt:vector>
  </TitlesOfParts>
  <Company>Department of Political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imperialm</dc:creator>
  <cp:lastModifiedBy>UNCW</cp:lastModifiedBy>
  <cp:revision>71</cp:revision>
  <cp:lastPrinted>2012-09-18T18:09:43Z</cp:lastPrinted>
  <dcterms:created xsi:type="dcterms:W3CDTF">2003-04-14T18:47:54Z</dcterms:created>
  <dcterms:modified xsi:type="dcterms:W3CDTF">2012-11-26T17:39:43Z</dcterms:modified>
</cp:coreProperties>
</file>