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6"/>
  </p:notesMasterIdLst>
  <p:sldIdLst>
    <p:sldId id="257" r:id="rId2"/>
    <p:sldId id="258" r:id="rId3"/>
    <p:sldId id="259" r:id="rId4"/>
    <p:sldId id="260" r:id="rId5"/>
    <p:sldId id="261" r:id="rId6"/>
    <p:sldId id="262" r:id="rId7"/>
    <p:sldId id="263" r:id="rId8"/>
    <p:sldId id="264" r:id="rId9"/>
    <p:sldId id="265" r:id="rId10"/>
    <p:sldId id="266" r:id="rId11"/>
    <p:sldId id="269" r:id="rId12"/>
    <p:sldId id="270" r:id="rId13"/>
    <p:sldId id="271" r:id="rId14"/>
    <p:sldId id="272" r:id="rId15"/>
    <p:sldId id="273" r:id="rId16"/>
    <p:sldId id="274" r:id="rId17"/>
    <p:sldId id="267" r:id="rId18"/>
    <p:sldId id="268" r:id="rId19"/>
    <p:sldId id="275" r:id="rId20"/>
    <p:sldId id="276" r:id="rId21"/>
    <p:sldId id="277" r:id="rId22"/>
    <p:sldId id="279" r:id="rId23"/>
    <p:sldId id="280" r:id="rId24"/>
    <p:sldId id="278" r:id="rId25"/>
  </p:sldIdLst>
  <p:sldSz cx="9144000" cy="6858000" type="screen4x3"/>
  <p:notesSz cx="6858000" cy="9144000"/>
  <p:defaultTextStyle>
    <a:defPPr>
      <a:defRPr lang="en-US"/>
    </a:defPPr>
    <a:lvl1pPr algn="l" rtl="0" eaLnBrk="0" fontAlgn="base" hangingPunct="0">
      <a:spcBef>
        <a:spcPct val="0"/>
      </a:spcBef>
      <a:spcAft>
        <a:spcPct val="0"/>
      </a:spcAft>
      <a:defRPr sz="700" kern="1200">
        <a:solidFill>
          <a:schemeClr val="tx1"/>
        </a:solidFill>
        <a:latin typeface="Tahoma" pitchFamily="34" charset="0"/>
        <a:ea typeface="+mn-ea"/>
        <a:cs typeface="+mn-cs"/>
      </a:defRPr>
    </a:lvl1pPr>
    <a:lvl2pPr marL="93663" indent="363538" algn="l" rtl="0" eaLnBrk="0" fontAlgn="base" hangingPunct="0">
      <a:spcBef>
        <a:spcPct val="0"/>
      </a:spcBef>
      <a:spcAft>
        <a:spcPct val="0"/>
      </a:spcAft>
      <a:defRPr sz="700" kern="1200">
        <a:solidFill>
          <a:schemeClr val="tx1"/>
        </a:solidFill>
        <a:latin typeface="Tahoma" pitchFamily="34" charset="0"/>
        <a:ea typeface="+mn-ea"/>
        <a:cs typeface="+mn-cs"/>
      </a:defRPr>
    </a:lvl2pPr>
    <a:lvl3pPr marL="188913" indent="725488" algn="l" rtl="0" eaLnBrk="0" fontAlgn="base" hangingPunct="0">
      <a:spcBef>
        <a:spcPct val="0"/>
      </a:spcBef>
      <a:spcAft>
        <a:spcPct val="0"/>
      </a:spcAft>
      <a:defRPr sz="700" kern="1200">
        <a:solidFill>
          <a:schemeClr val="tx1"/>
        </a:solidFill>
        <a:latin typeface="Tahoma" pitchFamily="34" charset="0"/>
        <a:ea typeface="+mn-ea"/>
        <a:cs typeface="+mn-cs"/>
      </a:defRPr>
    </a:lvl3pPr>
    <a:lvl4pPr marL="284163" indent="1087438" algn="l" rtl="0" eaLnBrk="0" fontAlgn="base" hangingPunct="0">
      <a:spcBef>
        <a:spcPct val="0"/>
      </a:spcBef>
      <a:spcAft>
        <a:spcPct val="0"/>
      </a:spcAft>
      <a:defRPr sz="700" kern="1200">
        <a:solidFill>
          <a:schemeClr val="tx1"/>
        </a:solidFill>
        <a:latin typeface="Tahoma" pitchFamily="34" charset="0"/>
        <a:ea typeface="+mn-ea"/>
        <a:cs typeface="+mn-cs"/>
      </a:defRPr>
    </a:lvl4pPr>
    <a:lvl5pPr marL="379413" indent="1449388" algn="l" rtl="0" eaLnBrk="0" fontAlgn="base" hangingPunct="0">
      <a:spcBef>
        <a:spcPct val="0"/>
      </a:spcBef>
      <a:spcAft>
        <a:spcPct val="0"/>
      </a:spcAft>
      <a:defRPr sz="700" kern="1200">
        <a:solidFill>
          <a:schemeClr val="tx1"/>
        </a:solidFill>
        <a:latin typeface="Tahoma" pitchFamily="34" charset="0"/>
        <a:ea typeface="+mn-ea"/>
        <a:cs typeface="+mn-cs"/>
      </a:defRPr>
    </a:lvl5pPr>
    <a:lvl6pPr marL="2286000" algn="l" defTabSz="914400" rtl="0" eaLnBrk="1" latinLnBrk="0" hangingPunct="1">
      <a:defRPr sz="700" kern="1200">
        <a:solidFill>
          <a:schemeClr val="tx1"/>
        </a:solidFill>
        <a:latin typeface="Tahoma" pitchFamily="34" charset="0"/>
        <a:ea typeface="+mn-ea"/>
        <a:cs typeface="+mn-cs"/>
      </a:defRPr>
    </a:lvl6pPr>
    <a:lvl7pPr marL="2743200" algn="l" defTabSz="914400" rtl="0" eaLnBrk="1" latinLnBrk="0" hangingPunct="1">
      <a:defRPr sz="700" kern="1200">
        <a:solidFill>
          <a:schemeClr val="tx1"/>
        </a:solidFill>
        <a:latin typeface="Tahoma" pitchFamily="34" charset="0"/>
        <a:ea typeface="+mn-ea"/>
        <a:cs typeface="+mn-cs"/>
      </a:defRPr>
    </a:lvl7pPr>
    <a:lvl8pPr marL="3200400" algn="l" defTabSz="914400" rtl="0" eaLnBrk="1" latinLnBrk="0" hangingPunct="1">
      <a:defRPr sz="700" kern="1200">
        <a:solidFill>
          <a:schemeClr val="tx1"/>
        </a:solidFill>
        <a:latin typeface="Tahoma" pitchFamily="34" charset="0"/>
        <a:ea typeface="+mn-ea"/>
        <a:cs typeface="+mn-cs"/>
      </a:defRPr>
    </a:lvl8pPr>
    <a:lvl9pPr marL="3657600" algn="l" defTabSz="914400" rtl="0" eaLnBrk="1" latinLnBrk="0" hangingPunct="1">
      <a:defRPr sz="7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5E9AD"/>
    <a:srgbClr val="99FF99"/>
    <a:srgbClr val="CCFF66"/>
    <a:srgbClr val="66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86216" autoAdjust="0"/>
  </p:normalViewPr>
  <p:slideViewPr>
    <p:cSldViewPr>
      <p:cViewPr varScale="1">
        <p:scale>
          <a:sx n="90" d="100"/>
          <a:sy n="90" d="100"/>
        </p:scale>
        <p:origin x="-510" y="-114"/>
      </p:cViewPr>
      <p:guideLst>
        <p:guide orient="horz" pos="2160"/>
        <p:guide orient="horz" pos="120"/>
        <p:guide orient="horz" pos="4200"/>
        <p:guide orient="horz" pos="770"/>
        <p:guide orient="horz" pos="890"/>
        <p:guide pos="5640"/>
        <p:guide pos="120"/>
        <p:guide pos="2160"/>
        <p:guide pos="2040"/>
        <p:guide pos="3840"/>
        <p:guide pos="396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39" d="100"/>
          <a:sy n="39" d="100"/>
        </p:scale>
        <p:origin x="-156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653E658F-ADAB-49CD-AECF-B87A54E0548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00" kern="1200">
        <a:solidFill>
          <a:schemeClr val="tx1"/>
        </a:solidFill>
        <a:latin typeface="Arial" charset="0"/>
        <a:ea typeface="+mn-ea"/>
        <a:cs typeface="+mn-cs"/>
      </a:defRPr>
    </a:lvl1pPr>
    <a:lvl2pPr marL="93663" algn="l" rtl="0" eaLnBrk="0" fontAlgn="base" hangingPunct="0">
      <a:spcBef>
        <a:spcPct val="30000"/>
      </a:spcBef>
      <a:spcAft>
        <a:spcPct val="0"/>
      </a:spcAft>
      <a:defRPr sz="200" kern="1200">
        <a:solidFill>
          <a:schemeClr val="tx1"/>
        </a:solidFill>
        <a:latin typeface="Arial" charset="0"/>
        <a:ea typeface="+mn-ea"/>
        <a:cs typeface="+mn-cs"/>
      </a:defRPr>
    </a:lvl2pPr>
    <a:lvl3pPr marL="188913" algn="l" rtl="0" eaLnBrk="0" fontAlgn="base" hangingPunct="0">
      <a:spcBef>
        <a:spcPct val="30000"/>
      </a:spcBef>
      <a:spcAft>
        <a:spcPct val="0"/>
      </a:spcAft>
      <a:defRPr sz="200" kern="1200">
        <a:solidFill>
          <a:schemeClr val="tx1"/>
        </a:solidFill>
        <a:latin typeface="Arial" charset="0"/>
        <a:ea typeface="+mn-ea"/>
        <a:cs typeface="+mn-cs"/>
      </a:defRPr>
    </a:lvl3pPr>
    <a:lvl4pPr marL="284163" algn="l" rtl="0" eaLnBrk="0" fontAlgn="base" hangingPunct="0">
      <a:spcBef>
        <a:spcPct val="30000"/>
      </a:spcBef>
      <a:spcAft>
        <a:spcPct val="0"/>
      </a:spcAft>
      <a:defRPr sz="200" kern="1200">
        <a:solidFill>
          <a:schemeClr val="tx1"/>
        </a:solidFill>
        <a:latin typeface="Arial" charset="0"/>
        <a:ea typeface="+mn-ea"/>
        <a:cs typeface="+mn-cs"/>
      </a:defRPr>
    </a:lvl4pPr>
    <a:lvl5pPr marL="379413" algn="l" rtl="0" eaLnBrk="0" fontAlgn="base" hangingPunct="0">
      <a:spcBef>
        <a:spcPct val="30000"/>
      </a:spcBef>
      <a:spcAft>
        <a:spcPct val="0"/>
      </a:spcAft>
      <a:defRPr sz="200" kern="1200">
        <a:solidFill>
          <a:schemeClr val="tx1"/>
        </a:solidFill>
        <a:latin typeface="Arial" charset="0"/>
        <a:ea typeface="+mn-ea"/>
        <a:cs typeface="+mn-cs"/>
      </a:defRPr>
    </a:lvl5pPr>
    <a:lvl6pPr marL="476174" algn="l" defTabSz="190470" rtl="0" eaLnBrk="1" latinLnBrk="0" hangingPunct="1">
      <a:defRPr sz="200" kern="1200">
        <a:solidFill>
          <a:schemeClr val="tx1"/>
        </a:solidFill>
        <a:latin typeface="+mn-lt"/>
        <a:ea typeface="+mn-ea"/>
        <a:cs typeface="+mn-cs"/>
      </a:defRPr>
    </a:lvl6pPr>
    <a:lvl7pPr marL="571409" algn="l" defTabSz="190470" rtl="0" eaLnBrk="1" latinLnBrk="0" hangingPunct="1">
      <a:defRPr sz="200" kern="1200">
        <a:solidFill>
          <a:schemeClr val="tx1"/>
        </a:solidFill>
        <a:latin typeface="+mn-lt"/>
        <a:ea typeface="+mn-ea"/>
        <a:cs typeface="+mn-cs"/>
      </a:defRPr>
    </a:lvl7pPr>
    <a:lvl8pPr marL="666643" algn="l" defTabSz="190470" rtl="0" eaLnBrk="1" latinLnBrk="0" hangingPunct="1">
      <a:defRPr sz="200" kern="1200">
        <a:solidFill>
          <a:schemeClr val="tx1"/>
        </a:solidFill>
        <a:latin typeface="+mn-lt"/>
        <a:ea typeface="+mn-ea"/>
        <a:cs typeface="+mn-cs"/>
      </a:defRPr>
    </a:lvl8pPr>
    <a:lvl9pPr marL="761878" algn="l" defTabSz="190470" rtl="0" eaLnBrk="1" latinLnBrk="0" hangingPunct="1">
      <a:defRPr sz="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smtClean="0"/>
          </a:p>
        </p:txBody>
      </p:sp>
      <p:sp>
        <p:nvSpPr>
          <p:cNvPr id="28676" name="Slide Number Placeholder 3"/>
          <p:cNvSpPr>
            <a:spLocks noGrp="1"/>
          </p:cNvSpPr>
          <p:nvPr>
            <p:ph type="sldNum" sz="quarter" idx="5"/>
          </p:nvPr>
        </p:nvSpPr>
        <p:spPr>
          <a:noFill/>
        </p:spPr>
        <p:txBody>
          <a:bodyPr/>
          <a:lstStyle/>
          <a:p>
            <a:fld id="{08C03C6A-087F-4C7A-B301-B60877BEA864}"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This is a map of the </a:t>
            </a:r>
            <a:r>
              <a:rPr lang="en-US" dirty="0" err="1" smtClean="0"/>
              <a:t>Masonboro</a:t>
            </a:r>
            <a:r>
              <a:rPr lang="en-US" dirty="0" smtClean="0"/>
              <a:t> Island Study Area.  </a:t>
            </a:r>
          </a:p>
          <a:p>
            <a:pPr marL="228600" indent="-228600">
              <a:buFontTx/>
              <a:buAutoNum type="arabicPeriod"/>
              <a:defRPr/>
            </a:pPr>
            <a:r>
              <a:rPr lang="en-US" dirty="0" smtClean="0"/>
              <a:t>We always departed from the Center for Marine Science dock</a:t>
            </a:r>
          </a:p>
          <a:p>
            <a:pPr marL="228600" indent="-228600">
              <a:buFontTx/>
              <a:buAutoNum type="arabicPeriod"/>
              <a:defRPr/>
            </a:pPr>
            <a:r>
              <a:rPr lang="en-US" dirty="0" smtClean="0"/>
              <a:t>For analysis purposes the study area was separated into five locations:  Channel A, Massacre Creek, Channel B, and Terrapin Bay.</a:t>
            </a:r>
          </a:p>
          <a:p>
            <a:pPr marL="228600" indent="-228600">
              <a:buFontTx/>
              <a:buAutoNum type="arabicPeriod"/>
              <a:defRPr/>
            </a:pPr>
            <a:r>
              <a:rPr lang="en-US" dirty="0" smtClean="0"/>
              <a:t>Terrapin Bay was not included in every headcount survey because of weather conditions and navigation issues.</a:t>
            </a:r>
          </a:p>
          <a:p>
            <a:pPr marL="228600" indent="-228600">
              <a:buFontTx/>
              <a:buAutoNum type="arabicPeriod"/>
              <a:defRPr/>
            </a:pPr>
            <a:r>
              <a:rPr lang="en-US" dirty="0" smtClean="0"/>
              <a:t>The GPS coordinates obtained in the field were used to map the exact location of diamondback terrapins in the study area. </a:t>
            </a:r>
          </a:p>
          <a:p>
            <a:pPr marL="228600" indent="-228600">
              <a:buFontTx/>
              <a:buAutoNum type="arabicPeriod"/>
              <a:defRPr/>
            </a:pPr>
            <a:r>
              <a:rPr lang="en-US" dirty="0" smtClean="0"/>
              <a:t>This data was also utilized to determine the relative abundances of diamondback terrapins at the five locations.  </a:t>
            </a:r>
          </a:p>
          <a:p>
            <a:pPr marL="228600" indent="-228600">
              <a:buFontTx/>
              <a:buAutoNum type="arabicPeriod"/>
              <a:defRPr/>
            </a:pPr>
            <a:r>
              <a:rPr lang="en-US" dirty="0" smtClean="0"/>
              <a:t>The GPS coordinates of each terrapin and corresponding tide will be examined to decide the ideal tide for performing headcount surveys.</a:t>
            </a:r>
            <a:endParaRPr lang="en-US" dirty="0"/>
          </a:p>
        </p:txBody>
      </p:sp>
      <p:sp>
        <p:nvSpPr>
          <p:cNvPr id="37892" name="Slide Number Placeholder 3"/>
          <p:cNvSpPr>
            <a:spLocks noGrp="1"/>
          </p:cNvSpPr>
          <p:nvPr>
            <p:ph type="sldNum" sz="quarter" idx="5"/>
          </p:nvPr>
        </p:nvSpPr>
        <p:spPr>
          <a:noFill/>
        </p:spPr>
        <p:txBody>
          <a:bodyPr/>
          <a:lstStyle/>
          <a:p>
            <a:fld id="{43DC66F4-3CC7-4842-8EFA-A2277FFE01B0}"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marL="38100" indent="-38100">
              <a:buFontTx/>
              <a:buAutoNum type="arabicPeriod"/>
            </a:pPr>
            <a:r>
              <a:rPr lang="en-US" smtClean="0"/>
              <a:t>68 Terrapin observations occurred during headcount surveys from June through September 2009.  </a:t>
            </a:r>
          </a:p>
          <a:p>
            <a:pPr marL="38100" indent="-38100">
              <a:buFontTx/>
              <a:buAutoNum type="arabicPeriod"/>
            </a:pPr>
            <a:r>
              <a:rPr lang="en-US" smtClean="0"/>
              <a:t>Byron’s Creek (n=30) had the highest # of terrapin observations.  </a:t>
            </a:r>
          </a:p>
          <a:p>
            <a:pPr marL="38100" indent="-38100">
              <a:buFontTx/>
              <a:buAutoNum type="arabicPeriod"/>
            </a:pPr>
            <a:r>
              <a:rPr lang="en-US" smtClean="0"/>
              <a:t>Terrapin Bay (n=12) had the second highest # of terrapin observations.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r>
              <a:rPr lang="en-US" smtClean="0"/>
              <a:t>This map depicts where are the terrapins were found in the study area.  Notice that most of the terrapins were found in Byrons creek and in terrapin bay.  They are more scattered in Terrapin Bay but this is because the area is so large.  Also notice that Massacure Creek contains terrapins.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r>
              <a:rPr lang="en-US" smtClean="0"/>
              <a:t>This map also illustrates the exact location of each terrapin observation in the study area.  Notice that this map also includes crab pots.  The purple diamond illustrates where crab pots are located in the study area.  This map demonstrates that terrapins inhabit areas where crab pots are found, thus putting their lives in danger.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marL="38100" indent="-38100">
              <a:buFontTx/>
              <a:buAutoNum type="arabicPeriod"/>
            </a:pPr>
            <a:r>
              <a:rPr lang="en-US" smtClean="0"/>
              <a:t>Relative abundance was defined as the # of terrapin observations per # of sampling days.</a:t>
            </a:r>
          </a:p>
          <a:p>
            <a:pPr marL="38100" indent="-38100">
              <a:buFontTx/>
              <a:buAutoNum type="arabicPeriod"/>
            </a:pPr>
            <a:r>
              <a:rPr lang="en-US" smtClean="0"/>
              <a:t>Byrons Creek (1.25) and Terrapin Bay (1.20) had the highest relative abundances.</a:t>
            </a:r>
          </a:p>
          <a:p>
            <a:pPr marL="38100" indent="-38100">
              <a:buFontTx/>
              <a:buAutoNum type="arabicPeriod"/>
            </a:pPr>
            <a:r>
              <a:rPr lang="en-US" smtClean="0"/>
              <a:t>Channel A had the lowest relative abundance (0.13).</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marL="38100" indent="-38100">
              <a:buFontTx/>
              <a:buAutoNum type="arabicPeriod"/>
            </a:pPr>
            <a:r>
              <a:rPr lang="en-US" smtClean="0"/>
              <a:t>Terrapin observations per tide were also examined.  The highest number of terrapin observations were on 1/4 ebb tide (n=25) and ½ ebb tide (n=22).</a:t>
            </a:r>
          </a:p>
          <a:p>
            <a:pPr marL="38100" indent="-38100">
              <a:buFontTx/>
              <a:buAutoNum type="arabicPeriod"/>
            </a:pPr>
            <a:r>
              <a:rPr lang="en-US" smtClean="0"/>
              <a:t>The least number of terrapin observations were on ¼ flood tide (n=0) and ¾ flood tide (n=2).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marL="38100" indent="-38100">
              <a:buFontTx/>
              <a:buAutoNum type="arabicPeriod"/>
            </a:pPr>
            <a:r>
              <a:rPr lang="en-US" smtClean="0"/>
              <a:t>Terrapin Observations in Each Creek per Tide</a:t>
            </a:r>
          </a:p>
          <a:p>
            <a:pPr marL="38100" indent="-38100">
              <a:buFontTx/>
              <a:buAutoNum type="arabicPeriod"/>
            </a:pPr>
            <a:r>
              <a:rPr lang="en-US" smtClean="0"/>
              <a:t>At ¼ ebb tide terrapin observations occurred in all locations.</a:t>
            </a:r>
          </a:p>
          <a:p>
            <a:pPr marL="38100" indent="-38100">
              <a:buFontTx/>
              <a:buAutoNum type="arabicPeriod"/>
            </a:pPr>
            <a:r>
              <a:rPr lang="en-US" smtClean="0"/>
              <a:t>½ ebb was the second highest tide to observe terrapins in all locations except Channel A.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marL="38100" indent="-38100">
              <a:buFontTx/>
              <a:buAutoNum type="arabicPeriod"/>
            </a:pPr>
            <a:r>
              <a:rPr lang="en-US" smtClean="0"/>
              <a:t>This map is the same map that you have previously seen except that now each terrapin observation has a corresponding tide associated with it.  </a:t>
            </a:r>
          </a:p>
          <a:p>
            <a:pPr marL="38100" indent="-38100">
              <a:buFontTx/>
              <a:buAutoNum type="arabicPeriod"/>
            </a:pPr>
            <a:r>
              <a:rPr lang="en-US" smtClean="0"/>
              <a:t>As I stated earlier ¼ ebb (brown circles) and ½ ebb (blue circles) have the highest number of terrapin observations.   </a:t>
            </a:r>
          </a:p>
          <a:p>
            <a:pPr marL="38100" indent="-38100">
              <a:buFontTx/>
              <a:buAutoNum type="arabicPeriod"/>
            </a:pPr>
            <a:r>
              <a:rPr lang="en-US" smtClean="0"/>
              <a:t>The next map will show a closer view of Byrons Creek because when it is zoomed out to show the whole study area it hard to visual this particular area.</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r>
              <a:rPr lang="en-US" smtClean="0"/>
              <a:t>1.  This map shows a closer view of Byrons Creek.  Most terrapin observations occurred at ½ ebb (blue circle) and ¼ ebb (brown circle)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marL="38100" indent="-38100">
              <a:buFontTx/>
              <a:buAutoNum type="arabicPeriod"/>
            </a:pPr>
            <a:r>
              <a:rPr lang="en-US" smtClean="0"/>
              <a:t>Headcount surveys require less sampling effort and capital than mark/recapture studies.  Therefore they are a more convient method to analyze population trends over time.</a:t>
            </a:r>
          </a:p>
          <a:p>
            <a:pPr marL="38100" indent="-38100">
              <a:buFontTx/>
              <a:buAutoNum type="arabicPeriod"/>
            </a:pPr>
            <a:r>
              <a:rPr lang="en-US" smtClean="0"/>
              <a:t>Headcount surveys not only estimate relative abundance but also evaluate population densities.</a:t>
            </a:r>
          </a:p>
          <a:p>
            <a:pPr marL="38100" indent="-38100">
              <a:buFontTx/>
              <a:buAutoNum type="arabicPeriod"/>
            </a:pPr>
            <a:r>
              <a:rPr lang="en-US" smtClean="0"/>
              <a:t>If relative abundance is utilized on a large scale, an intensive study should be performed to reveal the relationship between relative abundance and population size.</a:t>
            </a:r>
          </a:p>
          <a:p>
            <a:pPr marL="38100" indent="-38100">
              <a:buFontTx/>
              <a:buAutoNum type="arabicPeriod"/>
            </a:pPr>
            <a:r>
              <a:rPr lang="en-US" smtClean="0"/>
              <a:t>Harden et. al conducted a headcount survey from 2005 to 2007 in concurrence with a mark/recapture study on Kiawah Island, SC.  Found a positive correlation between number of terrapins observed up and down the creek, combined with the number of terrapins captured (R2=0.538)</a:t>
            </a:r>
          </a:p>
          <a:p>
            <a:pPr marL="38100" indent="-38100">
              <a:buFontTx/>
              <a:buAutoNum type="arabicPeriod"/>
            </a:pPr>
            <a:r>
              <a:rPr lang="en-US" smtClean="0"/>
              <a:t>A mark/recapture study similar to the Kiawah Island study need to be initiated in the Masonboro Island study area to quantify the relationship between relative abundance and population size.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Brief overview of Presentation:</a:t>
            </a:r>
          </a:p>
          <a:p>
            <a:pPr marL="228600" indent="-228600">
              <a:buFontTx/>
              <a:buAutoNum type="arabicPeriod"/>
              <a:defRPr/>
            </a:pPr>
            <a:r>
              <a:rPr lang="en-US" dirty="0" smtClean="0"/>
              <a:t>Brief introduction to Diamondback Terrapins.  I will not go into all the characteristics of terrapins.  I will just give the highlights.</a:t>
            </a:r>
          </a:p>
          <a:p>
            <a:pPr marL="228600" indent="-228600">
              <a:buFontTx/>
              <a:buAutoNum type="arabicPeriod"/>
              <a:defRPr/>
            </a:pPr>
            <a:r>
              <a:rPr lang="en-US" dirty="0" smtClean="0"/>
              <a:t>Introduce Visual Encounter Surveys and there significance</a:t>
            </a:r>
          </a:p>
          <a:p>
            <a:pPr marL="228600" indent="-228600">
              <a:buFontTx/>
              <a:buAutoNum type="arabicPeriod"/>
              <a:defRPr/>
            </a:pPr>
            <a:r>
              <a:rPr lang="en-US" dirty="0" smtClean="0"/>
              <a:t>Methods and Site Significance of </a:t>
            </a:r>
            <a:r>
              <a:rPr lang="en-US" dirty="0" err="1" smtClean="0"/>
              <a:t>Masonboro</a:t>
            </a:r>
            <a:r>
              <a:rPr lang="en-US" dirty="0" smtClean="0"/>
              <a:t> Island</a:t>
            </a:r>
          </a:p>
          <a:p>
            <a:pPr marL="228600" indent="-228600">
              <a:buFontTx/>
              <a:buAutoNum type="arabicPeriod"/>
              <a:defRPr/>
            </a:pPr>
            <a:r>
              <a:rPr lang="en-US" dirty="0" smtClean="0"/>
              <a:t>Results of the study</a:t>
            </a:r>
          </a:p>
          <a:p>
            <a:pPr marL="228600" indent="-228600">
              <a:buFontTx/>
              <a:buAutoNum type="arabicPeriod"/>
              <a:defRPr/>
            </a:pPr>
            <a:r>
              <a:rPr lang="en-US" dirty="0" smtClean="0"/>
              <a:t>Discussions</a:t>
            </a:r>
          </a:p>
          <a:p>
            <a:pPr marL="228600" indent="-228600">
              <a:buFontTx/>
              <a:buAutoNum type="arabicPeriod"/>
              <a:defRPr/>
            </a:pPr>
            <a:r>
              <a:rPr lang="en-US" dirty="0" smtClean="0"/>
              <a:t>Areas for future research</a:t>
            </a:r>
            <a:endParaRPr lang="en-US" dirty="0"/>
          </a:p>
        </p:txBody>
      </p:sp>
      <p:sp>
        <p:nvSpPr>
          <p:cNvPr id="29700" name="Slide Number Placeholder 3"/>
          <p:cNvSpPr>
            <a:spLocks noGrp="1"/>
          </p:cNvSpPr>
          <p:nvPr>
            <p:ph type="sldNum" sz="quarter" idx="5"/>
          </p:nvPr>
        </p:nvSpPr>
        <p:spPr>
          <a:noFill/>
        </p:spPr>
        <p:txBody>
          <a:bodyPr/>
          <a:lstStyle/>
          <a:p>
            <a:fld id="{E0030FF1-B427-4B3F-A27B-0A442398A82C}"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marL="38100" indent="-38100">
              <a:buFontTx/>
              <a:buAutoNum type="arabicPeriod"/>
            </a:pPr>
            <a:r>
              <a:rPr lang="en-US" smtClean="0"/>
              <a:t>Byrons Creek and Terrapin Bay had the highest relative abundances</a:t>
            </a:r>
          </a:p>
          <a:p>
            <a:pPr marL="38100" indent="-38100">
              <a:buFontTx/>
              <a:buAutoNum type="arabicPeriod"/>
            </a:pPr>
            <a:r>
              <a:rPr lang="en-US" smtClean="0"/>
              <a:t>Byrons Creek is an ideal habitat for terrapins because it is surrounded by Spartina alterniflora and contains one of their favorite foods periwinkle snails</a:t>
            </a:r>
          </a:p>
          <a:p>
            <a:pPr marL="38100" indent="-38100">
              <a:buFontTx/>
              <a:buAutoNum type="arabicPeriod"/>
            </a:pPr>
            <a:r>
              <a:rPr lang="en-US" smtClean="0"/>
              <a:t>Channel A had the lowest relative abundance perhaps due to morphology of the channel.</a:t>
            </a:r>
          </a:p>
          <a:p>
            <a:pPr marL="38100" indent="-38100">
              <a:buFontTx/>
              <a:buAutoNum type="arabicPeriod"/>
            </a:pPr>
            <a:r>
              <a:rPr lang="en-US" smtClean="0"/>
              <a:t>One can infer from the results that the highest terrapin population densities are located in Byrons Creek and Terrapin Bay.  However, a mark/recapture study needs to be conducted in conjuction with head-count surveys to quantify this hypothesis.</a:t>
            </a:r>
          </a:p>
          <a:p>
            <a:pPr marL="38100" indent="-38100">
              <a:buFontTx/>
              <a:buAutoNum type="arabicPeriod"/>
            </a:pPr>
            <a:r>
              <a:rPr lang="en-US" smtClean="0"/>
              <a:t> The resulted depicted that the ideal tide to perform head-count surveys is a falling tide.  Flood tides are diamondback terrapins prime foraging time and most active tide of the day.  Therefore, visual encounter surveys at Masonboro Island should be performed within 3 hrs. after a flood tide.  These results are different from other studies that found that low tide is the ideal tide to conduct the surveys.  At Masonboro Island the study area contains minimal water during low tide making navigation impossible.  </a:t>
            </a:r>
          </a:p>
          <a:p>
            <a:pPr marL="38100" indent="-38100">
              <a:buFontTx/>
              <a:buAutoNum type="arabicPeriod"/>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marL="38100" indent="-38100">
              <a:buFontTx/>
              <a:buAutoNum type="arabicPeriod"/>
            </a:pPr>
            <a:r>
              <a:rPr lang="en-US" smtClean="0"/>
              <a:t>Future Research Needs</a:t>
            </a:r>
          </a:p>
          <a:p>
            <a:pPr marL="38100" indent="-38100">
              <a:buFontTx/>
              <a:buAutoNum type="arabicPeriod"/>
            </a:pPr>
            <a:r>
              <a:rPr lang="en-US" smtClean="0"/>
              <a:t>Visual encounters surveys provide beneficial data on diamondback terrapin locations and densities</a:t>
            </a:r>
          </a:p>
          <a:p>
            <a:pPr marL="38100" indent="-38100">
              <a:buFontTx/>
              <a:buAutoNum type="arabicPeriod"/>
            </a:pPr>
            <a:r>
              <a:rPr lang="en-US" smtClean="0"/>
              <a:t>A continuation of these surveys for multiple years may reveal long term population trends.</a:t>
            </a:r>
          </a:p>
          <a:p>
            <a:pPr marL="38100" indent="-38100">
              <a:buFontTx/>
              <a:buAutoNum type="arabicPeriod"/>
            </a:pPr>
            <a:r>
              <a:rPr lang="en-US" smtClean="0"/>
              <a:t>A mark/recapture study at Masonboro Island would analyze population densities by determining sex ratios and age distributions of local terrapin populations</a:t>
            </a:r>
          </a:p>
          <a:p>
            <a:pPr marL="38100" indent="-38100">
              <a:buFontTx/>
              <a:buAutoNum type="arabicPeriod"/>
            </a:pPr>
            <a:r>
              <a:rPr lang="en-US" smtClean="0"/>
              <a:t>Once long-term population data has accumulated, researchers will be able to evaluate the effects of environmental stressors, such as blue crab pots and habitat degradation on local terrapin populations.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marL="228600" indent="-228600">
              <a:buFontTx/>
              <a:buAutoNum type="arabicPeriod"/>
            </a:pPr>
            <a:r>
              <a:rPr lang="en-US" smtClean="0"/>
              <a:t>Diamondback terrapins are the only North American turtles that are specifically adapted to survive in salt marsh and estuarine habitats.  </a:t>
            </a:r>
          </a:p>
          <a:p>
            <a:pPr marL="228600" indent="-228600">
              <a:buFontTx/>
              <a:buAutoNum type="arabicPeriod"/>
            </a:pPr>
            <a:r>
              <a:rPr lang="en-US" smtClean="0"/>
              <a:t>Their home range extends as far North as Massachusetts and as far south as Texas</a:t>
            </a:r>
          </a:p>
          <a:p>
            <a:pPr marL="228600" indent="-228600">
              <a:buFontTx/>
              <a:buAutoNum type="arabicPeriod"/>
            </a:pPr>
            <a:r>
              <a:rPr lang="en-US" smtClean="0"/>
              <a:t>Terrapins have a life span of at least twenty years, with some researchers expecting that they can live beyond forty years.</a:t>
            </a:r>
          </a:p>
          <a:p>
            <a:pPr marL="228600" indent="-228600">
              <a:buFontTx/>
              <a:buAutoNum type="arabicPeriod"/>
            </a:pPr>
            <a:r>
              <a:rPr lang="en-US" smtClean="0"/>
              <a:t>Terrapins exhibit sexual dimorphism with females weighing three to four times more than males.  Females also have larger heads and smaller more narrow tails.  Females also reach sexual maturity later in age than males.</a:t>
            </a:r>
          </a:p>
          <a:p>
            <a:pPr marL="228600" indent="-228600">
              <a:buFontTx/>
              <a:buAutoNum type="arabicPeriod"/>
            </a:pPr>
            <a:r>
              <a:rPr lang="en-US" smtClean="0"/>
              <a:t>Nesting occurs from April through July and females may lay two clutches per season with varying clutch sizes. </a:t>
            </a:r>
          </a:p>
          <a:p>
            <a:pPr marL="228600" indent="-228600">
              <a:buFontTx/>
              <a:buAutoNum type="arabicPeriod"/>
            </a:pPr>
            <a:r>
              <a:rPr lang="en-US" smtClean="0"/>
              <a:t>Exhibit strong site fidelity meaning they stay close to home or have a small home ranges.  </a:t>
            </a:r>
          </a:p>
        </p:txBody>
      </p:sp>
      <p:sp>
        <p:nvSpPr>
          <p:cNvPr id="30724" name="Slide Number Placeholder 3"/>
          <p:cNvSpPr>
            <a:spLocks noGrp="1"/>
          </p:cNvSpPr>
          <p:nvPr>
            <p:ph type="sldNum" sz="quarter" idx="5"/>
          </p:nvPr>
        </p:nvSpPr>
        <p:spPr>
          <a:noFill/>
        </p:spPr>
        <p:txBody>
          <a:bodyPr/>
          <a:lstStyle/>
          <a:p>
            <a:fld id="{4F471F4E-A43B-4532-9B6D-D635AD9FAE10}"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There are a variety of factors that led to the decline of the diamondback terrapin.  </a:t>
            </a:r>
          </a:p>
          <a:p>
            <a:pPr marL="228600" indent="-228600">
              <a:buFontTx/>
              <a:buAutoNum type="arabicPeriod"/>
              <a:defRPr/>
            </a:pPr>
            <a:r>
              <a:rPr lang="en-US" dirty="0" smtClean="0"/>
              <a:t>Terrapins were a major protein sources for the Continental Army and for slaves in tidewater plantations.  In the late 1800’s terrapin soup became very popular and you can find recipes for it in old cookbooks.  This led to the creation of mass harvesting operations and by the beginning of the 20</a:t>
            </a:r>
            <a:r>
              <a:rPr lang="en-US" baseline="30000" dirty="0" smtClean="0"/>
              <a:t>th</a:t>
            </a:r>
            <a:r>
              <a:rPr lang="en-US" dirty="0" smtClean="0"/>
              <a:t> century many local populations were extinct.  Prohibition significantly reduced consumer demand because sherry is an important component of the soup.  </a:t>
            </a:r>
          </a:p>
          <a:p>
            <a:pPr marL="228600" indent="-228600">
              <a:buFontTx/>
              <a:buAutoNum type="arabicPeriod"/>
              <a:defRPr/>
            </a:pPr>
            <a:r>
              <a:rPr lang="en-US" dirty="0" smtClean="0"/>
              <a:t>Habitat Degradation has reduced terrapin populations.  More humans want to live at the coast ever year resulting increased coastal development.  Female terrapins are forced to cross busy roads in search of suitable areas to nest.  Roger Wood and Rosalind </a:t>
            </a:r>
            <a:r>
              <a:rPr lang="en-US" dirty="0" err="1" smtClean="0"/>
              <a:t>Herlands</a:t>
            </a:r>
            <a:r>
              <a:rPr lang="en-US" dirty="0" smtClean="0"/>
              <a:t> documented that 4,020 terrapins were killed on Cape May Peninsula, NJ from 1989 to 1995. </a:t>
            </a:r>
          </a:p>
          <a:p>
            <a:pPr marL="228600" indent="-228600">
              <a:buFontTx/>
              <a:buAutoNum type="arabicPeriod"/>
              <a:defRPr/>
            </a:pPr>
            <a:r>
              <a:rPr lang="en-US" dirty="0" smtClean="0"/>
              <a:t>Terrapins have also declined due to mortality associated with commercial and recreational crab pots.  Terrapins enter crab pots for food or to follow other terrapins and are unable to exit.  Crab pots must be monitored frequently to prevent terrapins from drowning.  Crowder et al. found from his research that terrapins could survive in a crab pot without air for a maximum of 5 hrs.  Ghost crab pots (abandoned crab pots) are the most detrimental to terrapins because they are never monitored and therefore have a high mortality rate.  </a:t>
            </a:r>
            <a:r>
              <a:rPr lang="en-US" dirty="0" err="1" smtClean="0"/>
              <a:t>Dorcas</a:t>
            </a:r>
            <a:r>
              <a:rPr lang="en-US" dirty="0" smtClean="0"/>
              <a:t> et al. (2007) conducted a mark/recapture study in S.C and concluded that crab pots alter the sex ratio and age distribution of terrapins by catching mostly juveniles and adult males. </a:t>
            </a:r>
          </a:p>
          <a:p>
            <a:pPr marL="228600" indent="-228600">
              <a:defRPr/>
            </a:pPr>
            <a:r>
              <a:rPr lang="en-US" dirty="0" smtClean="0"/>
              <a:t>4.  Terrapins are also threatened due to nest predation.  Raccoons and foxes eat terrapin eggs.  </a:t>
            </a:r>
            <a:endParaRPr lang="en-US" dirty="0"/>
          </a:p>
        </p:txBody>
      </p:sp>
      <p:sp>
        <p:nvSpPr>
          <p:cNvPr id="31748" name="Slide Number Placeholder 3"/>
          <p:cNvSpPr>
            <a:spLocks noGrp="1"/>
          </p:cNvSpPr>
          <p:nvPr>
            <p:ph type="sldNum" sz="quarter" idx="5"/>
          </p:nvPr>
        </p:nvSpPr>
        <p:spPr>
          <a:noFill/>
        </p:spPr>
        <p:txBody>
          <a:bodyPr/>
          <a:lstStyle/>
          <a:p>
            <a:fld id="{8EE53C2F-DDFC-4BCE-B4EF-16CB78BD3BFE}"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marL="228600" indent="-228600">
              <a:buFontTx/>
              <a:buAutoNum type="arabicPeriod"/>
            </a:pPr>
            <a:r>
              <a:rPr lang="en-US" smtClean="0"/>
              <a:t>There are seven subspecies of diamondback terrapins that are characterized by dissimilarities in carapace morphology and body coloration.  Diamondback terrapin subspecies, Carolina terrapin also known as Southern Diamond (Malaclemys terrapin centrata) ranges from Cape Hatteras N.C to Northern Florida.</a:t>
            </a:r>
          </a:p>
          <a:p>
            <a:pPr marL="228600" indent="-228600">
              <a:buFontTx/>
              <a:buAutoNum type="arabicPeriod"/>
            </a:pPr>
            <a:r>
              <a:rPr lang="en-US" smtClean="0"/>
              <a:t>In NC the carolina terrapin is listed as a species of special concern because long-term population data is lacking in many areas of the state.</a:t>
            </a:r>
          </a:p>
          <a:p>
            <a:pPr marL="228600" indent="-228600">
              <a:buFontTx/>
              <a:buAutoNum type="arabicPeriod"/>
            </a:pPr>
            <a:r>
              <a:rPr lang="en-US" smtClean="0"/>
              <a:t>Mark/recapture data is needed to assess Carolina terrapin population trends.  These studies are both labor intensive and time consuming and not always applicable in research situations.  </a:t>
            </a:r>
          </a:p>
          <a:p>
            <a:pPr marL="228600" indent="-228600">
              <a:buFontTx/>
              <a:buAutoNum type="arabicPeriod"/>
            </a:pPr>
            <a:r>
              <a:rPr lang="en-US" smtClean="0"/>
              <a:t>There is a alternative method to mark/recapture studies called visual encounter surveys.  </a:t>
            </a:r>
          </a:p>
        </p:txBody>
      </p:sp>
      <p:sp>
        <p:nvSpPr>
          <p:cNvPr id="32772" name="Slide Number Placeholder 3"/>
          <p:cNvSpPr>
            <a:spLocks noGrp="1"/>
          </p:cNvSpPr>
          <p:nvPr>
            <p:ph type="sldNum" sz="quarter" idx="5"/>
          </p:nvPr>
        </p:nvSpPr>
        <p:spPr>
          <a:noFill/>
        </p:spPr>
        <p:txBody>
          <a:bodyPr/>
          <a:lstStyle/>
          <a:p>
            <a:fld id="{83FB33A5-07A7-480F-BD75-6FE6CCE3A63C}"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marL="228600" indent="-228600">
              <a:buFontTx/>
              <a:buAutoNum type="arabicPeriod"/>
            </a:pPr>
            <a:r>
              <a:rPr lang="en-US" smtClean="0"/>
              <a:t>Visual encounter surveys are an alternative method to mark/recapture studies.  </a:t>
            </a:r>
          </a:p>
          <a:p>
            <a:pPr marL="228600" indent="-228600">
              <a:buFontTx/>
              <a:buAutoNum type="arabicPeriod"/>
            </a:pPr>
            <a:r>
              <a:rPr lang="en-US" smtClean="0"/>
              <a:t>This particular methodology can determine relative abundances of terrapins and estimate population densities over time.</a:t>
            </a:r>
          </a:p>
          <a:p>
            <a:pPr marL="228600" indent="-228600">
              <a:buFontTx/>
              <a:buAutoNum type="arabicPeriod"/>
            </a:pPr>
            <a:r>
              <a:rPr lang="en-US" smtClean="0"/>
              <a:t>Visual encounter surveys are appropriate for terrapin monitoring b/c terrapins surface frequently to breathe and bask in the sun.</a:t>
            </a:r>
          </a:p>
        </p:txBody>
      </p:sp>
      <p:sp>
        <p:nvSpPr>
          <p:cNvPr id="33796" name="Slide Number Placeholder 3"/>
          <p:cNvSpPr>
            <a:spLocks noGrp="1"/>
          </p:cNvSpPr>
          <p:nvPr>
            <p:ph type="sldNum" sz="quarter" idx="5"/>
          </p:nvPr>
        </p:nvSpPr>
        <p:spPr>
          <a:noFill/>
        </p:spPr>
        <p:txBody>
          <a:bodyPr/>
          <a:lstStyle/>
          <a:p>
            <a:fld id="{E7713943-29A9-45D6-BC03-F5F7133EA1D1}"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marL="228600" indent="-228600">
              <a:buFontTx/>
              <a:buAutoNum type="arabicPeriod"/>
            </a:pPr>
            <a:r>
              <a:rPr lang="en-US" smtClean="0"/>
              <a:t>A visual encounter survey was conducted at Masonboro Island, North Carolina to determine the relative abundance of diamondback terrapins in area water bodies.</a:t>
            </a:r>
          </a:p>
          <a:p>
            <a:pPr marL="228600" indent="-228600">
              <a:buFontTx/>
              <a:buAutoNum type="arabicPeriod"/>
            </a:pPr>
            <a:r>
              <a:rPr lang="en-US" smtClean="0"/>
              <a:t>They are known to inhabit the area, yet their population size is unknown.  </a:t>
            </a:r>
          </a:p>
          <a:p>
            <a:pPr marL="228600" indent="-228600">
              <a:buFontTx/>
              <a:buAutoNum type="arabicPeriod"/>
            </a:pPr>
            <a:r>
              <a:rPr lang="en-US" smtClean="0"/>
              <a:t>The purpose of this study is to provide sound data to the North Carolina National Estaurine Research Reserve (NCNERR) on the relative abundances of terrapins at the Masonboro Island Research Reserve component.  </a:t>
            </a:r>
          </a:p>
          <a:p>
            <a:pPr marL="228600" indent="-228600">
              <a:buFontTx/>
              <a:buAutoNum type="arabicPeriod"/>
            </a:pPr>
            <a:r>
              <a:rPr lang="en-US" smtClean="0"/>
              <a:t>Tidal fluxes were also examined to establish the most ideal tide to perform visual encounter surveys. </a:t>
            </a:r>
          </a:p>
        </p:txBody>
      </p:sp>
      <p:sp>
        <p:nvSpPr>
          <p:cNvPr id="34820" name="Slide Number Placeholder 3"/>
          <p:cNvSpPr>
            <a:spLocks noGrp="1"/>
          </p:cNvSpPr>
          <p:nvPr>
            <p:ph type="sldNum" sz="quarter" idx="5"/>
          </p:nvPr>
        </p:nvSpPr>
        <p:spPr>
          <a:noFill/>
        </p:spPr>
        <p:txBody>
          <a:bodyPr/>
          <a:lstStyle/>
          <a:p>
            <a:fld id="{BD08C5D6-CBDE-46DC-B558-525EBED173C4}"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marL="228600" indent="-228600">
              <a:buFontTx/>
              <a:buAutoNum type="arabicPeriod"/>
            </a:pPr>
            <a:r>
              <a:rPr lang="en-US" smtClean="0"/>
              <a:t>Masonboro Island is located 5 miles southeast of Wilmington, NC and is the largest undisturbed barrier island in southern NC.  </a:t>
            </a:r>
          </a:p>
          <a:p>
            <a:pPr marL="228600" indent="-228600">
              <a:buFontTx/>
              <a:buAutoNum type="arabicPeriod"/>
            </a:pPr>
            <a:r>
              <a:rPr lang="en-US" smtClean="0"/>
              <a:t>Masonboro Island is protected under the North Carolina Coastal Reserve and the North Carolina National Estuarine Research Reserve.</a:t>
            </a:r>
          </a:p>
          <a:p>
            <a:pPr marL="228600" indent="-228600">
              <a:buFontTx/>
              <a:buAutoNum type="arabicPeriod"/>
            </a:pPr>
            <a:r>
              <a:rPr lang="en-US" smtClean="0"/>
              <a:t>Masonboro Island is only accessible by boat and is utilized for recreational and research purposes. </a:t>
            </a:r>
          </a:p>
          <a:p>
            <a:pPr marL="228600" indent="-228600">
              <a:buFontTx/>
              <a:buAutoNum type="arabicPeriod"/>
            </a:pPr>
            <a:r>
              <a:rPr lang="en-US" smtClean="0"/>
              <a:t>The island is approximately 8.4 miles long and contains a variety of ecosystems.  </a:t>
            </a:r>
          </a:p>
          <a:p>
            <a:pPr marL="228600" indent="-228600">
              <a:buFontTx/>
              <a:buAutoNum type="arabicPeriod"/>
            </a:pPr>
            <a:r>
              <a:rPr lang="en-US" smtClean="0"/>
              <a:t>The predominate ecosystem at Masonboro Island is the intertidal salt marsh.  Terrapins utilize this are for foraging of crustaceans and polychaete worms.  Juveniles also use the salt marsh to burrow under Spartina alterniflora.</a:t>
            </a:r>
          </a:p>
          <a:p>
            <a:pPr marL="228600" indent="-228600">
              <a:buFontTx/>
              <a:buAutoNum type="arabicPeriod"/>
            </a:pPr>
            <a:r>
              <a:rPr lang="en-US" smtClean="0"/>
              <a:t>The other two communities that terrapins might inhabit are the sand dune and ocean beach.  Terrapins would use these areas to nest. </a:t>
            </a:r>
          </a:p>
        </p:txBody>
      </p:sp>
      <p:sp>
        <p:nvSpPr>
          <p:cNvPr id="35844" name="Slide Number Placeholder 3"/>
          <p:cNvSpPr>
            <a:spLocks noGrp="1"/>
          </p:cNvSpPr>
          <p:nvPr>
            <p:ph type="sldNum" sz="quarter" idx="5"/>
          </p:nvPr>
        </p:nvSpPr>
        <p:spPr>
          <a:noFill/>
        </p:spPr>
        <p:txBody>
          <a:bodyPr/>
          <a:lstStyle/>
          <a:p>
            <a:fld id="{1688CA9E-10AC-4AEE-AB48-0092546D42B3}"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marL="228600" indent="-228600">
              <a:buFontTx/>
              <a:buAutoNum type="arabicPeriod"/>
            </a:pPr>
            <a:r>
              <a:rPr lang="en-US" smtClean="0"/>
              <a:t>A visual encounter survey, also referred to as a headcount survey, was conducted at Masonboro Island, NC from June through September 2009.</a:t>
            </a:r>
          </a:p>
          <a:p>
            <a:pPr marL="228600" indent="-228600">
              <a:buFontTx/>
              <a:buAutoNum type="arabicPeriod"/>
            </a:pPr>
            <a:r>
              <a:rPr lang="en-US" smtClean="0"/>
              <a:t>Headcounts were performed at least weekly sometimes more frequent along an established route that consisted of the intracoastal waterway, channels, creeks, and one large bay.</a:t>
            </a:r>
          </a:p>
          <a:p>
            <a:pPr marL="228600" indent="-228600">
              <a:buFontTx/>
              <a:buAutoNum type="arabicPeriod"/>
            </a:pPr>
            <a:r>
              <a:rPr lang="en-US" smtClean="0"/>
              <a:t>Headcount surveys typically involved two people in their own individual kayaks.</a:t>
            </a:r>
          </a:p>
          <a:p>
            <a:pPr marL="228600" indent="-228600">
              <a:buFontTx/>
              <a:buAutoNum type="arabicPeriod"/>
            </a:pPr>
            <a:r>
              <a:rPr lang="en-US" smtClean="0"/>
              <a:t>These surveys consisted of gathering GPS coordinates of every terrapin that surfaces, time, tide, morphological characteristics, and duration (the number of times resurfacing occurred).</a:t>
            </a:r>
          </a:p>
        </p:txBody>
      </p:sp>
      <p:sp>
        <p:nvSpPr>
          <p:cNvPr id="36868" name="Slide Number Placeholder 3"/>
          <p:cNvSpPr>
            <a:spLocks noGrp="1"/>
          </p:cNvSpPr>
          <p:nvPr>
            <p:ph type="sldNum" sz="quarter" idx="5"/>
          </p:nvPr>
        </p:nvSpPr>
        <p:spPr>
          <a:noFill/>
        </p:spPr>
        <p:txBody>
          <a:bodyPr/>
          <a:lstStyle/>
          <a:p>
            <a:fld id="{FC031C0D-A939-48A0-9D07-CD1BF53666D3}"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lIns="19047" tIns="9523" rIns="19047" bIns="9523"/>
          <a:lstStyle/>
          <a:p>
            <a:pPr>
              <a:defRPr/>
            </a:pPr>
            <a:endParaRPr lang="en-US"/>
          </a:p>
        </p:txBody>
      </p:sp>
      <p:sp>
        <p:nvSpPr>
          <p:cNvPr id="27650" name="Rectangle 2"/>
          <p:cNvSpPr>
            <a:spLocks noGrp="1" noChangeArrowheads="1"/>
          </p:cNvSpPr>
          <p:nvPr>
            <p:ph type="ctrTitle" sz="quarter"/>
          </p:nvPr>
        </p:nvSpPr>
        <p:spPr>
          <a:xfrm>
            <a:off x="685933" y="1996943"/>
            <a:ext cx="7772135" cy="1432057"/>
          </a:xfrm>
        </p:spPr>
        <p:txBody>
          <a:bodyPr anchor="b" anchorCtr="1"/>
          <a:lstStyle>
            <a:lvl1pPr algn="ctr">
              <a:defRPr/>
            </a:lvl1pPr>
          </a:lstStyle>
          <a:p>
            <a:r>
              <a:rPr lang="en-US"/>
              <a:t>Click to edit Master title style</a:t>
            </a:r>
          </a:p>
        </p:txBody>
      </p:sp>
      <p:sp>
        <p:nvSpPr>
          <p:cNvPr id="27651" name="Rectangle 3"/>
          <p:cNvSpPr>
            <a:spLocks noGrp="1" noChangeArrowheads="1"/>
          </p:cNvSpPr>
          <p:nvPr>
            <p:ph type="subTitle" sz="quarter" idx="1"/>
          </p:nvPr>
        </p:nvSpPr>
        <p:spPr>
          <a:xfrm>
            <a:off x="1371534" y="3886068"/>
            <a:ext cx="6400932" cy="1752865"/>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3D11D431-33B2-4226-8A66-F11412EFB6CC}"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D032E8-BC8F-4E85-855E-7466C753A0E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66" y="292034"/>
            <a:ext cx="2057466" cy="572789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068" y="292034"/>
            <a:ext cx="6140649" cy="57278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57AA8D-A818-4FB7-832D-99255169C19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0386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2C2DE3-F5BC-4E04-998C-E85594B30C1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0C2264-4A8E-4DB3-BAE3-F56A7015430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66"/>
            <a:ext cx="7772466" cy="1361943"/>
          </a:xfrm>
        </p:spPr>
        <p:txBody>
          <a:bodyPr anchor="t"/>
          <a:lstStyle>
            <a:lvl1pPr algn="l">
              <a:defRPr sz="8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79"/>
            <a:ext cx="7772466" cy="1500188"/>
          </a:xfrm>
        </p:spPr>
        <p:txBody>
          <a:bodyPr anchor="b"/>
          <a:lstStyle>
            <a:lvl1pPr marL="0" indent="0">
              <a:buNone/>
              <a:defRPr sz="400"/>
            </a:lvl1pPr>
            <a:lvl2pPr marL="95235" indent="0">
              <a:buNone/>
              <a:defRPr sz="400"/>
            </a:lvl2pPr>
            <a:lvl3pPr marL="190470" indent="0">
              <a:buNone/>
              <a:defRPr sz="300"/>
            </a:lvl3pPr>
            <a:lvl4pPr marL="285704" indent="0">
              <a:buNone/>
              <a:defRPr sz="300"/>
            </a:lvl4pPr>
            <a:lvl5pPr marL="380939" indent="0">
              <a:buNone/>
              <a:defRPr sz="300"/>
            </a:lvl5pPr>
            <a:lvl6pPr marL="476174" indent="0">
              <a:buNone/>
              <a:defRPr sz="300"/>
            </a:lvl6pPr>
            <a:lvl7pPr marL="571409" indent="0">
              <a:buNone/>
              <a:defRPr sz="300"/>
            </a:lvl7pPr>
            <a:lvl8pPr marL="666643" indent="0">
              <a:buNone/>
              <a:defRPr sz="300"/>
            </a:lvl8pPr>
            <a:lvl9pPr marL="761878" indent="0">
              <a:buNone/>
              <a:defRPr sz="3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E4B6B5-1132-42AD-AACF-611898FEE4C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068" y="1905000"/>
            <a:ext cx="4099057" cy="4114932"/>
          </a:xfrm>
        </p:spPr>
        <p:txBody>
          <a:bodyPr/>
          <a:lstStyle>
            <a:lvl1pPr>
              <a:defRPr sz="600"/>
            </a:lvl1pPr>
            <a:lvl2pPr>
              <a:defRPr sz="500"/>
            </a:lvl2pPr>
            <a:lvl3pPr>
              <a:defRPr sz="400"/>
            </a:lvl3pPr>
            <a:lvl4pPr>
              <a:defRPr sz="400"/>
            </a:lvl4pPr>
            <a:lvl5pPr>
              <a:defRPr sz="400"/>
            </a:lvl5pPr>
            <a:lvl6pPr>
              <a:defRPr sz="400"/>
            </a:lvl6pPr>
            <a:lvl7pPr>
              <a:defRPr sz="400"/>
            </a:lvl7pPr>
            <a:lvl8pPr>
              <a:defRPr sz="400"/>
            </a:lvl8pPr>
            <a:lvl9pPr>
              <a:defRPr sz="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87875" y="1905000"/>
            <a:ext cx="4099057" cy="4114932"/>
          </a:xfrm>
        </p:spPr>
        <p:txBody>
          <a:bodyPr/>
          <a:lstStyle>
            <a:lvl1pPr>
              <a:defRPr sz="600"/>
            </a:lvl1pPr>
            <a:lvl2pPr>
              <a:defRPr sz="500"/>
            </a:lvl2pPr>
            <a:lvl3pPr>
              <a:defRPr sz="400"/>
            </a:lvl3pPr>
            <a:lvl4pPr>
              <a:defRPr sz="400"/>
            </a:lvl4pPr>
            <a:lvl5pPr>
              <a:defRPr sz="400"/>
            </a:lvl5pPr>
            <a:lvl6pPr>
              <a:defRPr sz="400"/>
            </a:lvl6pPr>
            <a:lvl7pPr>
              <a:defRPr sz="400"/>
            </a:lvl7pPr>
            <a:lvl8pPr>
              <a:defRPr sz="400"/>
            </a:lvl8pPr>
            <a:lvl9pPr>
              <a:defRPr sz="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97A77A-2234-4569-B069-4C15962B2F6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068" y="274505"/>
            <a:ext cx="8229865"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067" y="1535245"/>
            <a:ext cx="4040188" cy="639630"/>
          </a:xfrm>
        </p:spPr>
        <p:txBody>
          <a:bodyPr anchor="b"/>
          <a:lstStyle>
            <a:lvl1pPr marL="0" indent="0">
              <a:buNone/>
              <a:defRPr sz="500" b="1"/>
            </a:lvl1pPr>
            <a:lvl2pPr marL="95235" indent="0">
              <a:buNone/>
              <a:defRPr sz="400" b="1"/>
            </a:lvl2pPr>
            <a:lvl3pPr marL="190470" indent="0">
              <a:buNone/>
              <a:defRPr sz="400" b="1"/>
            </a:lvl3pPr>
            <a:lvl4pPr marL="285704" indent="0">
              <a:buNone/>
              <a:defRPr sz="300" b="1"/>
            </a:lvl4pPr>
            <a:lvl5pPr marL="380939" indent="0">
              <a:buNone/>
              <a:defRPr sz="300" b="1"/>
            </a:lvl5pPr>
            <a:lvl6pPr marL="476174" indent="0">
              <a:buNone/>
              <a:defRPr sz="300" b="1"/>
            </a:lvl6pPr>
            <a:lvl7pPr marL="571409" indent="0">
              <a:buNone/>
              <a:defRPr sz="300" b="1"/>
            </a:lvl7pPr>
            <a:lvl8pPr marL="666643" indent="0">
              <a:buNone/>
              <a:defRPr sz="300" b="1"/>
            </a:lvl8pPr>
            <a:lvl9pPr marL="761878" indent="0">
              <a:buNone/>
              <a:defRPr sz="300" b="1"/>
            </a:lvl9pPr>
          </a:lstStyle>
          <a:p>
            <a:pPr lvl="0"/>
            <a:r>
              <a:rPr lang="en-US" smtClean="0"/>
              <a:t>Click to edit Master text styles</a:t>
            </a:r>
          </a:p>
        </p:txBody>
      </p:sp>
      <p:sp>
        <p:nvSpPr>
          <p:cNvPr id="4" name="Content Placeholder 3"/>
          <p:cNvSpPr>
            <a:spLocks noGrp="1"/>
          </p:cNvSpPr>
          <p:nvPr>
            <p:ph sz="half" idx="2"/>
          </p:nvPr>
        </p:nvSpPr>
        <p:spPr>
          <a:xfrm>
            <a:off x="457067" y="2174875"/>
            <a:ext cx="4040188" cy="3951221"/>
          </a:xfrm>
        </p:spPr>
        <p:txBody>
          <a:bodyPr/>
          <a:lstStyle>
            <a:lvl1pPr>
              <a:defRPr sz="500"/>
            </a:lvl1pPr>
            <a:lvl2pPr>
              <a:defRPr sz="400"/>
            </a:lvl2pPr>
            <a:lvl3pPr>
              <a:defRPr sz="400"/>
            </a:lvl3pPr>
            <a:lvl4pPr>
              <a:defRPr sz="300"/>
            </a:lvl4pPr>
            <a:lvl5pPr>
              <a:defRPr sz="300"/>
            </a:lvl5pPr>
            <a:lvl6pPr>
              <a:defRPr sz="300"/>
            </a:lvl6pPr>
            <a:lvl7pPr>
              <a:defRPr sz="300"/>
            </a:lvl7pPr>
            <a:lvl8pPr>
              <a:defRPr sz="300"/>
            </a:lvl8pPr>
            <a:lvl9pPr>
              <a:defRPr sz="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91" y="1535245"/>
            <a:ext cx="4041841" cy="639630"/>
          </a:xfrm>
        </p:spPr>
        <p:txBody>
          <a:bodyPr anchor="b"/>
          <a:lstStyle>
            <a:lvl1pPr marL="0" indent="0">
              <a:buNone/>
              <a:defRPr sz="500" b="1"/>
            </a:lvl1pPr>
            <a:lvl2pPr marL="95235" indent="0">
              <a:buNone/>
              <a:defRPr sz="400" b="1"/>
            </a:lvl2pPr>
            <a:lvl3pPr marL="190470" indent="0">
              <a:buNone/>
              <a:defRPr sz="400" b="1"/>
            </a:lvl3pPr>
            <a:lvl4pPr marL="285704" indent="0">
              <a:buNone/>
              <a:defRPr sz="300" b="1"/>
            </a:lvl4pPr>
            <a:lvl5pPr marL="380939" indent="0">
              <a:buNone/>
              <a:defRPr sz="300" b="1"/>
            </a:lvl5pPr>
            <a:lvl6pPr marL="476174" indent="0">
              <a:buNone/>
              <a:defRPr sz="300" b="1"/>
            </a:lvl6pPr>
            <a:lvl7pPr marL="571409" indent="0">
              <a:buNone/>
              <a:defRPr sz="300" b="1"/>
            </a:lvl7pPr>
            <a:lvl8pPr marL="666643" indent="0">
              <a:buNone/>
              <a:defRPr sz="300" b="1"/>
            </a:lvl8pPr>
            <a:lvl9pPr marL="761878" indent="0">
              <a:buNone/>
              <a:defRPr sz="300" b="1"/>
            </a:lvl9pPr>
          </a:lstStyle>
          <a:p>
            <a:pPr lvl="0"/>
            <a:r>
              <a:rPr lang="en-US" smtClean="0"/>
              <a:t>Click to edit Master text styles</a:t>
            </a:r>
          </a:p>
        </p:txBody>
      </p:sp>
      <p:sp>
        <p:nvSpPr>
          <p:cNvPr id="6" name="Content Placeholder 5"/>
          <p:cNvSpPr>
            <a:spLocks noGrp="1"/>
          </p:cNvSpPr>
          <p:nvPr>
            <p:ph sz="quarter" idx="4"/>
          </p:nvPr>
        </p:nvSpPr>
        <p:spPr>
          <a:xfrm>
            <a:off x="4645091" y="2174875"/>
            <a:ext cx="4041841" cy="3951221"/>
          </a:xfrm>
        </p:spPr>
        <p:txBody>
          <a:bodyPr/>
          <a:lstStyle>
            <a:lvl1pPr>
              <a:defRPr sz="500"/>
            </a:lvl1pPr>
            <a:lvl2pPr>
              <a:defRPr sz="400"/>
            </a:lvl2pPr>
            <a:lvl3pPr>
              <a:defRPr sz="400"/>
            </a:lvl3pPr>
            <a:lvl4pPr>
              <a:defRPr sz="300"/>
            </a:lvl4pPr>
            <a:lvl5pPr>
              <a:defRPr sz="300"/>
            </a:lvl5pPr>
            <a:lvl6pPr>
              <a:defRPr sz="300"/>
            </a:lvl6pPr>
            <a:lvl7pPr>
              <a:defRPr sz="300"/>
            </a:lvl7pPr>
            <a:lvl8pPr>
              <a:defRPr sz="300"/>
            </a:lvl8pPr>
            <a:lvl9pPr>
              <a:defRPr sz="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64FE580-FFB0-4B8A-ACAE-7BE4FF52AE0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DFD815F-B4D7-48C5-A5DD-A810D52B9A8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0791B5D-6D79-467A-9E1D-C650311C21A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067" y="273182"/>
            <a:ext cx="3008313" cy="1161852"/>
          </a:xfrm>
        </p:spPr>
        <p:txBody>
          <a:bodyPr anchor="b"/>
          <a:lstStyle>
            <a:lvl1pPr algn="l">
              <a:defRPr sz="400" b="1"/>
            </a:lvl1pPr>
          </a:lstStyle>
          <a:p>
            <a:r>
              <a:rPr lang="en-US" smtClean="0"/>
              <a:t>Click to edit Master title style</a:t>
            </a:r>
            <a:endParaRPr lang="en-US"/>
          </a:p>
        </p:txBody>
      </p:sp>
      <p:sp>
        <p:nvSpPr>
          <p:cNvPr id="3" name="Content Placeholder 2"/>
          <p:cNvSpPr>
            <a:spLocks noGrp="1"/>
          </p:cNvSpPr>
          <p:nvPr>
            <p:ph idx="1"/>
          </p:nvPr>
        </p:nvSpPr>
        <p:spPr>
          <a:xfrm>
            <a:off x="3575182" y="273182"/>
            <a:ext cx="5111750" cy="5852914"/>
          </a:xfrm>
        </p:spPr>
        <p:txBody>
          <a:bodyPr/>
          <a:lstStyle>
            <a:lvl1pPr>
              <a:defRPr sz="700"/>
            </a:lvl1pPr>
            <a:lvl2pPr>
              <a:defRPr sz="600"/>
            </a:lvl2pPr>
            <a:lvl3pPr>
              <a:defRPr sz="500"/>
            </a:lvl3pPr>
            <a:lvl4pPr>
              <a:defRPr sz="400"/>
            </a:lvl4pPr>
            <a:lvl5pPr>
              <a:defRPr sz="400"/>
            </a:lvl5pPr>
            <a:lvl6pPr>
              <a:defRPr sz="400"/>
            </a:lvl6pPr>
            <a:lvl7pPr>
              <a:defRPr sz="400"/>
            </a:lvl7pPr>
            <a:lvl8pPr>
              <a:defRPr sz="400"/>
            </a:lvl8pPr>
            <a:lvl9pPr>
              <a:defRPr sz="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067" y="1435034"/>
            <a:ext cx="3008313" cy="4691063"/>
          </a:xfrm>
        </p:spPr>
        <p:txBody>
          <a:bodyPr/>
          <a:lstStyle>
            <a:lvl1pPr marL="0" indent="0">
              <a:buNone/>
              <a:defRPr sz="300"/>
            </a:lvl1pPr>
            <a:lvl2pPr marL="95235" indent="0">
              <a:buNone/>
              <a:defRPr sz="200"/>
            </a:lvl2pPr>
            <a:lvl3pPr marL="190470" indent="0">
              <a:buNone/>
              <a:defRPr sz="200"/>
            </a:lvl3pPr>
            <a:lvl4pPr marL="285704" indent="0">
              <a:buNone/>
              <a:defRPr sz="200"/>
            </a:lvl4pPr>
            <a:lvl5pPr marL="380939" indent="0">
              <a:buNone/>
              <a:defRPr sz="200"/>
            </a:lvl5pPr>
            <a:lvl6pPr marL="476174" indent="0">
              <a:buNone/>
              <a:defRPr sz="200"/>
            </a:lvl6pPr>
            <a:lvl7pPr marL="571409" indent="0">
              <a:buNone/>
              <a:defRPr sz="200"/>
            </a:lvl7pPr>
            <a:lvl8pPr marL="666643" indent="0">
              <a:buNone/>
              <a:defRPr sz="200"/>
            </a:lvl8pPr>
            <a:lvl9pPr marL="761878" indent="0">
              <a:buNone/>
              <a:defRPr sz="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D51276-C893-45AE-9F83-B7476C23F25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22" y="4800534"/>
            <a:ext cx="5486466" cy="566870"/>
          </a:xfrm>
        </p:spPr>
        <p:txBody>
          <a:bodyPr anchor="b"/>
          <a:lstStyle>
            <a:lvl1pPr algn="l">
              <a:defRPr sz="400" b="1"/>
            </a:lvl1pPr>
          </a:lstStyle>
          <a:p>
            <a:r>
              <a:rPr lang="en-US" smtClean="0"/>
              <a:t>Click to edit Master title style</a:t>
            </a:r>
            <a:endParaRPr lang="en-US"/>
          </a:p>
        </p:txBody>
      </p:sp>
      <p:sp>
        <p:nvSpPr>
          <p:cNvPr id="3" name="Picture Placeholder 2"/>
          <p:cNvSpPr>
            <a:spLocks noGrp="1"/>
          </p:cNvSpPr>
          <p:nvPr>
            <p:ph type="pic" idx="1"/>
          </p:nvPr>
        </p:nvSpPr>
        <p:spPr>
          <a:xfrm>
            <a:off x="1792222" y="612842"/>
            <a:ext cx="5486466" cy="4114601"/>
          </a:xfrm>
        </p:spPr>
        <p:txBody>
          <a:bodyPr/>
          <a:lstStyle>
            <a:lvl1pPr marL="0" indent="0">
              <a:buNone/>
              <a:defRPr sz="700"/>
            </a:lvl1pPr>
            <a:lvl2pPr marL="95235" indent="0">
              <a:buNone/>
              <a:defRPr sz="600"/>
            </a:lvl2pPr>
            <a:lvl3pPr marL="190470" indent="0">
              <a:buNone/>
              <a:defRPr sz="500"/>
            </a:lvl3pPr>
            <a:lvl4pPr marL="285704" indent="0">
              <a:buNone/>
              <a:defRPr sz="400"/>
            </a:lvl4pPr>
            <a:lvl5pPr marL="380939" indent="0">
              <a:buNone/>
              <a:defRPr sz="400"/>
            </a:lvl5pPr>
            <a:lvl6pPr marL="476174" indent="0">
              <a:buNone/>
              <a:defRPr sz="400"/>
            </a:lvl6pPr>
            <a:lvl7pPr marL="571409" indent="0">
              <a:buNone/>
              <a:defRPr sz="400"/>
            </a:lvl7pPr>
            <a:lvl8pPr marL="666643" indent="0">
              <a:buNone/>
              <a:defRPr sz="400"/>
            </a:lvl8pPr>
            <a:lvl9pPr marL="761878" indent="0">
              <a:buNone/>
              <a:defRPr sz="400"/>
            </a:lvl9pPr>
          </a:lstStyle>
          <a:p>
            <a:pPr lvl="0"/>
            <a:endParaRPr lang="en-US" noProof="0" smtClean="0"/>
          </a:p>
        </p:txBody>
      </p:sp>
      <p:sp>
        <p:nvSpPr>
          <p:cNvPr id="4" name="Text Placeholder 3"/>
          <p:cNvSpPr>
            <a:spLocks noGrp="1"/>
          </p:cNvSpPr>
          <p:nvPr>
            <p:ph type="body" sz="half" idx="2"/>
          </p:nvPr>
        </p:nvSpPr>
        <p:spPr>
          <a:xfrm>
            <a:off x="1792222" y="5367404"/>
            <a:ext cx="5486466" cy="804664"/>
          </a:xfrm>
        </p:spPr>
        <p:txBody>
          <a:bodyPr/>
          <a:lstStyle>
            <a:lvl1pPr marL="0" indent="0">
              <a:buNone/>
              <a:defRPr sz="300"/>
            </a:lvl1pPr>
            <a:lvl2pPr marL="95235" indent="0">
              <a:buNone/>
              <a:defRPr sz="200"/>
            </a:lvl2pPr>
            <a:lvl3pPr marL="190470" indent="0">
              <a:buNone/>
              <a:defRPr sz="200"/>
            </a:lvl3pPr>
            <a:lvl4pPr marL="285704" indent="0">
              <a:buNone/>
              <a:defRPr sz="200"/>
            </a:lvl4pPr>
            <a:lvl5pPr marL="380939" indent="0">
              <a:buNone/>
              <a:defRPr sz="200"/>
            </a:lvl5pPr>
            <a:lvl6pPr marL="476174" indent="0">
              <a:buNone/>
              <a:defRPr sz="200"/>
            </a:lvl6pPr>
            <a:lvl7pPr marL="571409" indent="0">
              <a:buNone/>
              <a:defRPr sz="200"/>
            </a:lvl7pPr>
            <a:lvl8pPr marL="666643" indent="0">
              <a:buNone/>
              <a:defRPr sz="200"/>
            </a:lvl8pPr>
            <a:lvl9pPr marL="761878" indent="0">
              <a:buNone/>
              <a:defRPr sz="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9CA45C-6C8D-4DC0-9521-94D24C357BE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5E9AD"/>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25" tIns="45713" rIns="91425" bIns="45713" numCol="1" anchor="ctr" anchorCtr="0" compatLnSpc="1">
            <a:prstTxWarp prst="textNoShape">
              <a:avLst/>
            </a:prstTxWarp>
          </a:bodyPr>
          <a:lstStyle/>
          <a:p>
            <a:pPr lvl="0"/>
            <a:r>
              <a:rPr lang="en-US" smtClean="0"/>
              <a:t>Click to edit Master title style</a:t>
            </a:r>
          </a:p>
        </p:txBody>
      </p:sp>
      <p:sp>
        <p:nvSpPr>
          <p:cNvPr id="26627"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26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266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6D4EB024-6AD4-4460-A164-F5A52ECCAB6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99"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Lst>
  <p:txStyles>
    <p:titleStyle>
      <a:lvl1pPr algn="l" defTabSz="912813"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defTabSz="912813"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defTabSz="912813"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defTabSz="912813"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defTabSz="912813"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95235" algn="l" defTabSz="914320"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190470" algn="l" defTabSz="914320"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285704" algn="l" defTabSz="914320"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380939" algn="l" defTabSz="914320"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defTabSz="912813"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1363" indent="-284163" algn="l" defTabSz="912813"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1413" indent="-227013" algn="l" defTabSz="912813"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598613" indent="-227013" algn="l" defTabSz="912813"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5813" indent="-227013" algn="l" defTabSz="912813"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152372" indent="-228497" algn="l" defTabSz="914320"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247607" indent="-228497" algn="l" defTabSz="914320"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2342841" indent="-228497" algn="l" defTabSz="914320"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2438076" indent="-228497" algn="l" defTabSz="914320"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190470" rtl="0" eaLnBrk="1" latinLnBrk="0" hangingPunct="1">
        <a:defRPr sz="400" kern="1200">
          <a:solidFill>
            <a:schemeClr val="tx1"/>
          </a:solidFill>
          <a:latin typeface="+mn-lt"/>
          <a:ea typeface="+mn-ea"/>
          <a:cs typeface="+mn-cs"/>
        </a:defRPr>
      </a:lvl1pPr>
      <a:lvl2pPr marL="95235" algn="l" defTabSz="190470" rtl="0" eaLnBrk="1" latinLnBrk="0" hangingPunct="1">
        <a:defRPr sz="400" kern="1200">
          <a:solidFill>
            <a:schemeClr val="tx1"/>
          </a:solidFill>
          <a:latin typeface="+mn-lt"/>
          <a:ea typeface="+mn-ea"/>
          <a:cs typeface="+mn-cs"/>
        </a:defRPr>
      </a:lvl2pPr>
      <a:lvl3pPr marL="190470" algn="l" defTabSz="190470" rtl="0" eaLnBrk="1" latinLnBrk="0" hangingPunct="1">
        <a:defRPr sz="400" kern="1200">
          <a:solidFill>
            <a:schemeClr val="tx1"/>
          </a:solidFill>
          <a:latin typeface="+mn-lt"/>
          <a:ea typeface="+mn-ea"/>
          <a:cs typeface="+mn-cs"/>
        </a:defRPr>
      </a:lvl3pPr>
      <a:lvl4pPr marL="285704" algn="l" defTabSz="190470" rtl="0" eaLnBrk="1" latinLnBrk="0" hangingPunct="1">
        <a:defRPr sz="400" kern="1200">
          <a:solidFill>
            <a:schemeClr val="tx1"/>
          </a:solidFill>
          <a:latin typeface="+mn-lt"/>
          <a:ea typeface="+mn-ea"/>
          <a:cs typeface="+mn-cs"/>
        </a:defRPr>
      </a:lvl4pPr>
      <a:lvl5pPr marL="380939" algn="l" defTabSz="190470" rtl="0" eaLnBrk="1" latinLnBrk="0" hangingPunct="1">
        <a:defRPr sz="400" kern="1200">
          <a:solidFill>
            <a:schemeClr val="tx1"/>
          </a:solidFill>
          <a:latin typeface="+mn-lt"/>
          <a:ea typeface="+mn-ea"/>
          <a:cs typeface="+mn-cs"/>
        </a:defRPr>
      </a:lvl5pPr>
      <a:lvl6pPr marL="476174" algn="l" defTabSz="190470" rtl="0" eaLnBrk="1" latinLnBrk="0" hangingPunct="1">
        <a:defRPr sz="400" kern="1200">
          <a:solidFill>
            <a:schemeClr val="tx1"/>
          </a:solidFill>
          <a:latin typeface="+mn-lt"/>
          <a:ea typeface="+mn-ea"/>
          <a:cs typeface="+mn-cs"/>
        </a:defRPr>
      </a:lvl6pPr>
      <a:lvl7pPr marL="571409" algn="l" defTabSz="190470" rtl="0" eaLnBrk="1" latinLnBrk="0" hangingPunct="1">
        <a:defRPr sz="400" kern="1200">
          <a:solidFill>
            <a:schemeClr val="tx1"/>
          </a:solidFill>
          <a:latin typeface="+mn-lt"/>
          <a:ea typeface="+mn-ea"/>
          <a:cs typeface="+mn-cs"/>
        </a:defRPr>
      </a:lvl7pPr>
      <a:lvl8pPr marL="666643" algn="l" defTabSz="190470" rtl="0" eaLnBrk="1" latinLnBrk="0" hangingPunct="1">
        <a:defRPr sz="400" kern="1200">
          <a:solidFill>
            <a:schemeClr val="tx1"/>
          </a:solidFill>
          <a:latin typeface="+mn-lt"/>
          <a:ea typeface="+mn-ea"/>
          <a:cs typeface="+mn-cs"/>
        </a:defRPr>
      </a:lvl8pPr>
      <a:lvl9pPr marL="761878" algn="l" defTabSz="190470" rtl="0" eaLnBrk="1" latinLnBrk="0" hangingPunct="1">
        <a:defRPr sz="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oleObject" Target="../embeddings/Microsoft_Office_Excel_97-2003_Worksheet3.xls"/></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Microsoft_Office_Excel_97-2003_Worksheet4.xls"/></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146300"/>
          </a:xfrm>
        </p:spPr>
        <p:txBody>
          <a:bodyPr/>
          <a:lstStyle/>
          <a:p>
            <a:pPr defTabSz="914320">
              <a:defRPr/>
            </a:pPr>
            <a:r>
              <a:rPr lang="en-US" sz="3200" dirty="0" smtClean="0">
                <a:solidFill>
                  <a:srgbClr val="000000"/>
                </a:solidFill>
                <a:cs typeface="Times New Roman" pitchFamily="18" charset="0"/>
              </a:rPr>
              <a:t>Use of Headcount Surveys to Estimate the Relative Abundance of Diamondback Terrapins (</a:t>
            </a:r>
            <a:r>
              <a:rPr lang="en-US" sz="3200" i="1" dirty="0" err="1" smtClean="0">
                <a:solidFill>
                  <a:srgbClr val="000000"/>
                </a:solidFill>
                <a:cs typeface="Times New Roman" pitchFamily="18" charset="0"/>
              </a:rPr>
              <a:t>Malaclemys</a:t>
            </a:r>
            <a:r>
              <a:rPr lang="en-US" sz="3200" i="1" dirty="0" smtClean="0">
                <a:solidFill>
                  <a:srgbClr val="000000"/>
                </a:solidFill>
                <a:cs typeface="Times New Roman" pitchFamily="18" charset="0"/>
              </a:rPr>
              <a:t> terrapin </a:t>
            </a:r>
            <a:r>
              <a:rPr lang="en-US" sz="3200" i="1" dirty="0" err="1" smtClean="0">
                <a:solidFill>
                  <a:srgbClr val="000000"/>
                </a:solidFill>
                <a:cs typeface="Times New Roman" pitchFamily="18" charset="0"/>
              </a:rPr>
              <a:t>centrata</a:t>
            </a:r>
            <a:r>
              <a:rPr lang="en-US" sz="3200" dirty="0" smtClean="0">
                <a:solidFill>
                  <a:srgbClr val="000000"/>
                </a:solidFill>
                <a:cs typeface="Times New Roman" pitchFamily="18" charset="0"/>
              </a:rPr>
              <a:t>) at </a:t>
            </a:r>
            <a:r>
              <a:rPr lang="en-US" sz="3200" dirty="0" err="1" smtClean="0">
                <a:solidFill>
                  <a:srgbClr val="000000"/>
                </a:solidFill>
                <a:cs typeface="Times New Roman" pitchFamily="18" charset="0"/>
              </a:rPr>
              <a:t>Masonboro</a:t>
            </a:r>
            <a:r>
              <a:rPr lang="en-US" sz="3200" dirty="0" smtClean="0">
                <a:solidFill>
                  <a:srgbClr val="000000"/>
                </a:solidFill>
                <a:cs typeface="Times New Roman" pitchFamily="18" charset="0"/>
              </a:rPr>
              <a:t> Island, North Carolina</a:t>
            </a:r>
            <a:endParaRPr lang="en-US" sz="3200" dirty="0">
              <a:solidFill>
                <a:srgbClr val="000000"/>
              </a:solidFill>
              <a:cs typeface="Times New Roman" pitchFamily="18" charset="0"/>
            </a:endParaRPr>
          </a:p>
        </p:txBody>
      </p:sp>
      <p:pic>
        <p:nvPicPr>
          <p:cNvPr id="7171" name="Content Placeholder 3" descr="terrapin_head.JPG"/>
          <p:cNvPicPr>
            <a:picLocks noGrp="1" noChangeAspect="1"/>
          </p:cNvPicPr>
          <p:nvPr>
            <p:ph idx="1"/>
          </p:nvPr>
        </p:nvPicPr>
        <p:blipFill>
          <a:blip r:embed="rId3" cstate="screen"/>
          <a:srcRect/>
          <a:stretch>
            <a:fillRect/>
          </a:stretch>
        </p:blipFill>
        <p:spPr>
          <a:xfrm>
            <a:off x="609600" y="2667000"/>
            <a:ext cx="8001000" cy="3962400"/>
          </a:xfrm>
        </p:spPr>
      </p:pic>
      <p:sp>
        <p:nvSpPr>
          <p:cNvPr id="7172" name="Text Box 5"/>
          <p:cNvSpPr txBox="1">
            <a:spLocks noChangeArrowheads="1"/>
          </p:cNvSpPr>
          <p:nvPr/>
        </p:nvSpPr>
        <p:spPr bwMode="auto">
          <a:xfrm>
            <a:off x="533400" y="2057400"/>
            <a:ext cx="7772400" cy="457200"/>
          </a:xfrm>
          <a:prstGeom prst="rect">
            <a:avLst/>
          </a:prstGeom>
          <a:noFill/>
          <a:ln w="9525">
            <a:noFill/>
            <a:miter lim="800000"/>
            <a:headEnd/>
            <a:tailEnd/>
          </a:ln>
        </p:spPr>
        <p:txBody>
          <a:bodyPr>
            <a:spAutoFit/>
          </a:bodyPr>
          <a:lstStyle/>
          <a:p>
            <a:pPr>
              <a:spcBef>
                <a:spcPct val="50000"/>
              </a:spcBef>
            </a:pPr>
            <a:r>
              <a:rPr lang="en-US" sz="2400">
                <a:solidFill>
                  <a:srgbClr val="000000"/>
                </a:solidFill>
              </a:rPr>
              <a:t>April Alford  Final Project 595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Masonboro Island Study Area 3[2]"/>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292100"/>
            <a:ext cx="8229600" cy="698500"/>
          </a:xfrm>
          <a:noFill/>
        </p:spPr>
        <p:txBody>
          <a:bodyPr/>
          <a:lstStyle/>
          <a:p>
            <a:pPr algn="ctr"/>
            <a:r>
              <a:rPr lang="en-US" smtClean="0">
                <a:solidFill>
                  <a:srgbClr val="000000"/>
                </a:solidFill>
                <a:effectLst/>
              </a:rPr>
              <a:t>Results</a:t>
            </a:r>
          </a:p>
        </p:txBody>
      </p:sp>
      <p:graphicFrame>
        <p:nvGraphicFramePr>
          <p:cNvPr id="1026" name="Object 6"/>
          <p:cNvGraphicFramePr>
            <a:graphicFrameLocks noChangeAspect="1"/>
          </p:cNvGraphicFramePr>
          <p:nvPr>
            <p:ph sz="half" idx="1"/>
          </p:nvPr>
        </p:nvGraphicFramePr>
        <p:xfrm>
          <a:off x="457200" y="1066800"/>
          <a:ext cx="8153400" cy="2895600"/>
        </p:xfrm>
        <a:graphic>
          <a:graphicData uri="http://schemas.openxmlformats.org/presentationml/2006/ole">
            <p:oleObj spid="_x0000_s1026" name="Chart" r:id="rId4" imgW="5772150" imgH="2695575" progId="Excel.Sheet.8">
              <p:embed/>
            </p:oleObj>
          </a:graphicData>
        </a:graphic>
      </p:graphicFrame>
      <p:sp>
        <p:nvSpPr>
          <p:cNvPr id="1028" name="Rectangle 7"/>
          <p:cNvSpPr>
            <a:spLocks noGrp="1" noChangeArrowheads="1"/>
          </p:cNvSpPr>
          <p:nvPr>
            <p:ph type="body" sz="half" idx="2"/>
          </p:nvPr>
        </p:nvSpPr>
        <p:spPr>
          <a:noFill/>
        </p:spPr>
        <p:txBody>
          <a:bodyPr/>
          <a:lstStyle/>
          <a:p>
            <a:pPr>
              <a:buClr>
                <a:srgbClr val="000000"/>
              </a:buClr>
            </a:pPr>
            <a:r>
              <a:rPr lang="en-US" sz="2800" smtClean="0">
                <a:solidFill>
                  <a:srgbClr val="000000"/>
                </a:solidFill>
                <a:effectLst/>
              </a:rPr>
              <a:t>68 terrapin observations</a:t>
            </a:r>
          </a:p>
          <a:p>
            <a:pPr>
              <a:buClr>
                <a:srgbClr val="000000"/>
              </a:buClr>
            </a:pPr>
            <a:r>
              <a:rPr lang="en-US" sz="2800" smtClean="0">
                <a:solidFill>
                  <a:srgbClr val="000000"/>
                </a:solidFill>
                <a:effectLst/>
              </a:rPr>
              <a:t>Byrons creek (n=30) had the most observations</a:t>
            </a:r>
          </a:p>
          <a:p>
            <a:pPr>
              <a:buClr>
                <a:srgbClr val="000000"/>
              </a:buClr>
            </a:pPr>
            <a:r>
              <a:rPr lang="en-US" sz="2800" smtClean="0">
                <a:solidFill>
                  <a:srgbClr val="000000"/>
                </a:solidFill>
                <a:effectLst/>
              </a:rPr>
              <a:t>Terrapin Bay had the second highest number of observations </a:t>
            </a:r>
          </a:p>
          <a:p>
            <a:endParaRPr lang="en-US" sz="2800" smtClean="0">
              <a:solidFill>
                <a:srgbClr val="000000"/>
              </a:solidFill>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terrapin headcounts on masonboro island"/>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terrapin headcounts on masonboro island including crabpots"/>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Grp="1" noChangeArrowheads="1"/>
          </p:cNvSpPr>
          <p:nvPr>
            <p:ph type="title"/>
          </p:nvPr>
        </p:nvSpPr>
        <p:spPr>
          <a:xfrm>
            <a:off x="457200" y="0"/>
            <a:ext cx="8229600" cy="1384300"/>
          </a:xfrm>
          <a:noFill/>
        </p:spPr>
        <p:txBody>
          <a:bodyPr/>
          <a:lstStyle/>
          <a:p>
            <a:pPr algn="ctr"/>
            <a:r>
              <a:rPr lang="en-US" smtClean="0">
                <a:solidFill>
                  <a:srgbClr val="000000"/>
                </a:solidFill>
                <a:effectLst/>
              </a:rPr>
              <a:t>Relative Abundance</a:t>
            </a:r>
          </a:p>
        </p:txBody>
      </p:sp>
      <p:graphicFrame>
        <p:nvGraphicFramePr>
          <p:cNvPr id="2050" name="Object 5"/>
          <p:cNvGraphicFramePr>
            <a:graphicFrameLocks noChangeAspect="1"/>
          </p:cNvGraphicFramePr>
          <p:nvPr>
            <p:ph sz="half" idx="1"/>
          </p:nvPr>
        </p:nvGraphicFramePr>
        <p:xfrm>
          <a:off x="457200" y="1066800"/>
          <a:ext cx="8229600" cy="2895600"/>
        </p:xfrm>
        <a:graphic>
          <a:graphicData uri="http://schemas.openxmlformats.org/presentationml/2006/ole">
            <p:oleObj spid="_x0000_s2050" name="Chart" r:id="rId4" imgW="5772150" imgH="2695575" progId="Excel.Sheet.8">
              <p:embed/>
            </p:oleObj>
          </a:graphicData>
        </a:graphic>
      </p:graphicFrame>
      <p:sp>
        <p:nvSpPr>
          <p:cNvPr id="2052" name="Rectangle 6"/>
          <p:cNvSpPr>
            <a:spLocks noGrp="1" noChangeArrowheads="1"/>
          </p:cNvSpPr>
          <p:nvPr>
            <p:ph type="body" sz="half" idx="2"/>
          </p:nvPr>
        </p:nvSpPr>
        <p:spPr>
          <a:xfrm>
            <a:off x="457200" y="4038600"/>
            <a:ext cx="8229600" cy="2362200"/>
          </a:xfrm>
          <a:noFill/>
        </p:spPr>
        <p:txBody>
          <a:bodyPr/>
          <a:lstStyle/>
          <a:p>
            <a:pPr>
              <a:buClr>
                <a:srgbClr val="000000"/>
              </a:buClr>
            </a:pPr>
            <a:r>
              <a:rPr lang="en-US" sz="2400" smtClean="0">
                <a:solidFill>
                  <a:srgbClr val="000000"/>
                </a:solidFill>
                <a:effectLst/>
              </a:rPr>
              <a:t>Defined as the # of terrapin observations/# of sampling days</a:t>
            </a:r>
          </a:p>
          <a:p>
            <a:pPr>
              <a:buClr>
                <a:srgbClr val="000000"/>
              </a:buClr>
            </a:pPr>
            <a:r>
              <a:rPr lang="en-US" sz="2400" smtClean="0">
                <a:solidFill>
                  <a:srgbClr val="000000"/>
                </a:solidFill>
                <a:effectLst/>
              </a:rPr>
              <a:t>Byrons Creek (1.25) and Terrapin Bay (1.20) had highest relative abundance</a:t>
            </a:r>
          </a:p>
          <a:p>
            <a:pPr>
              <a:buClr>
                <a:srgbClr val="000000"/>
              </a:buClr>
            </a:pPr>
            <a:r>
              <a:rPr lang="en-US" sz="2400" smtClean="0">
                <a:solidFill>
                  <a:srgbClr val="000000"/>
                </a:solidFill>
                <a:effectLst/>
              </a:rPr>
              <a:t>Channel A had the lowest relative abundance (0.13).</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Grp="1" noChangeArrowheads="1"/>
          </p:cNvSpPr>
          <p:nvPr>
            <p:ph type="title"/>
          </p:nvPr>
        </p:nvSpPr>
        <p:spPr>
          <a:xfrm>
            <a:off x="457200" y="-228600"/>
            <a:ext cx="8229600" cy="1384300"/>
          </a:xfrm>
          <a:noFill/>
        </p:spPr>
        <p:txBody>
          <a:bodyPr/>
          <a:lstStyle/>
          <a:p>
            <a:pPr algn="ctr"/>
            <a:r>
              <a:rPr lang="en-US" smtClean="0">
                <a:solidFill>
                  <a:srgbClr val="000000"/>
                </a:solidFill>
                <a:effectLst/>
              </a:rPr>
              <a:t>Terrapin Observations/Tide</a:t>
            </a:r>
          </a:p>
        </p:txBody>
      </p:sp>
      <p:graphicFrame>
        <p:nvGraphicFramePr>
          <p:cNvPr id="3074" name="Object 5"/>
          <p:cNvGraphicFramePr>
            <a:graphicFrameLocks noChangeAspect="1"/>
          </p:cNvGraphicFramePr>
          <p:nvPr>
            <p:ph sz="half" idx="1"/>
          </p:nvPr>
        </p:nvGraphicFramePr>
        <p:xfrm>
          <a:off x="457200" y="1066800"/>
          <a:ext cx="8229600" cy="2895600"/>
        </p:xfrm>
        <a:graphic>
          <a:graphicData uri="http://schemas.openxmlformats.org/presentationml/2006/ole">
            <p:oleObj spid="_x0000_s3074" name="Chart" r:id="rId4" imgW="5772150" imgH="2695575" progId="Excel.Sheet.8">
              <p:embed/>
            </p:oleObj>
          </a:graphicData>
        </a:graphic>
      </p:graphicFrame>
      <p:sp>
        <p:nvSpPr>
          <p:cNvPr id="3076" name="Rectangle 6"/>
          <p:cNvSpPr>
            <a:spLocks noGrp="1" noChangeArrowheads="1"/>
          </p:cNvSpPr>
          <p:nvPr>
            <p:ph type="body" sz="half" idx="2"/>
          </p:nvPr>
        </p:nvSpPr>
        <p:spPr>
          <a:noFill/>
        </p:spPr>
        <p:txBody>
          <a:bodyPr/>
          <a:lstStyle/>
          <a:p>
            <a:pPr>
              <a:buClr>
                <a:srgbClr val="000000"/>
              </a:buClr>
            </a:pPr>
            <a:r>
              <a:rPr lang="en-US" sz="2800" smtClean="0">
                <a:solidFill>
                  <a:srgbClr val="000000"/>
                </a:solidFill>
                <a:effectLst/>
              </a:rPr>
              <a:t>Highest # of terrapin observations were on ¼ ebb tide (n=25) and ½ ebb tide (n=22)</a:t>
            </a:r>
          </a:p>
          <a:p>
            <a:pPr>
              <a:buClr>
                <a:srgbClr val="000000"/>
              </a:buClr>
            </a:pPr>
            <a:r>
              <a:rPr lang="en-US" sz="2800" smtClean="0">
                <a:solidFill>
                  <a:srgbClr val="000000"/>
                </a:solidFill>
                <a:effectLst/>
              </a:rPr>
              <a:t>Least # of terrapin observations were on ¼ flood tide (n=0) and ¾ flood tide (n=2)</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title"/>
          </p:nvPr>
        </p:nvSpPr>
        <p:spPr>
          <a:noFill/>
        </p:spPr>
        <p:txBody>
          <a:bodyPr/>
          <a:lstStyle/>
          <a:p>
            <a:pPr algn="ctr"/>
            <a:r>
              <a:rPr lang="en-US" smtClean="0">
                <a:solidFill>
                  <a:srgbClr val="000000"/>
                </a:solidFill>
                <a:effectLst/>
              </a:rPr>
              <a:t>Terrapin Observations in Each Creek/Tide</a:t>
            </a:r>
          </a:p>
        </p:txBody>
      </p:sp>
      <p:graphicFrame>
        <p:nvGraphicFramePr>
          <p:cNvPr id="4098" name="Object 5"/>
          <p:cNvGraphicFramePr>
            <a:graphicFrameLocks noChangeAspect="1"/>
          </p:cNvGraphicFramePr>
          <p:nvPr>
            <p:ph idx="1"/>
          </p:nvPr>
        </p:nvGraphicFramePr>
        <p:xfrm>
          <a:off x="990600" y="1752600"/>
          <a:ext cx="7239000" cy="4648200"/>
        </p:xfrm>
        <a:graphic>
          <a:graphicData uri="http://schemas.openxmlformats.org/presentationml/2006/ole">
            <p:oleObj spid="_x0000_s4098" name="Chart" r:id="rId4" imgW="4905375" imgH="2695575" progId="Excel.Sheet.8">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__of_terrapins_observed_&amp;_corresponding_tide2.jpg"/>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terrapin_headcounts_in_Byron's_Creek_2.jpg"/>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p:spPr>
        <p:txBody>
          <a:bodyPr/>
          <a:lstStyle/>
          <a:p>
            <a:pPr algn="ctr"/>
            <a:r>
              <a:rPr lang="en-US" smtClean="0">
                <a:solidFill>
                  <a:srgbClr val="000000"/>
                </a:solidFill>
                <a:effectLst/>
              </a:rPr>
              <a:t>Discussion</a:t>
            </a:r>
          </a:p>
        </p:txBody>
      </p:sp>
      <p:sp>
        <p:nvSpPr>
          <p:cNvPr id="21507" name="Rectangle 3"/>
          <p:cNvSpPr>
            <a:spLocks noGrp="1" noChangeArrowheads="1"/>
          </p:cNvSpPr>
          <p:nvPr>
            <p:ph type="body" idx="1"/>
          </p:nvPr>
        </p:nvSpPr>
        <p:spPr>
          <a:noFill/>
        </p:spPr>
        <p:txBody>
          <a:bodyPr/>
          <a:lstStyle/>
          <a:p>
            <a:pPr>
              <a:buClr>
                <a:srgbClr val="000000"/>
              </a:buClr>
            </a:pPr>
            <a:r>
              <a:rPr lang="en-US" sz="2800" smtClean="0">
                <a:solidFill>
                  <a:srgbClr val="000000"/>
                </a:solidFill>
                <a:effectLst/>
              </a:rPr>
              <a:t>Headcount surveys require less sampling effort and capital</a:t>
            </a:r>
          </a:p>
          <a:p>
            <a:pPr>
              <a:buClr>
                <a:srgbClr val="000000"/>
              </a:buClr>
            </a:pPr>
            <a:r>
              <a:rPr lang="en-US" sz="2800" smtClean="0">
                <a:solidFill>
                  <a:srgbClr val="000000"/>
                </a:solidFill>
                <a:effectLst/>
              </a:rPr>
              <a:t>Study should be performed to reveal the relationship between relative abundance and population size</a:t>
            </a:r>
          </a:p>
          <a:p>
            <a:pPr>
              <a:buClr>
                <a:srgbClr val="000000"/>
              </a:buClr>
            </a:pPr>
            <a:r>
              <a:rPr lang="en-US" sz="2800" smtClean="0">
                <a:solidFill>
                  <a:srgbClr val="000000"/>
                </a:solidFill>
                <a:effectLst/>
              </a:rPr>
              <a:t>Harden et. al (2009) found a positive correlation between # of terrapins observed up and down the creek combined with the # of terrapins captured (R</a:t>
            </a:r>
            <a:r>
              <a:rPr lang="en-US" sz="2800" smtClean="0">
                <a:solidFill>
                  <a:srgbClr val="000000"/>
                </a:solidFill>
                <a:effectLst/>
                <a:cs typeface="Tahoma" pitchFamily="34" charset="0"/>
              </a:rPr>
              <a:t>²=0.538)</a:t>
            </a:r>
            <a:r>
              <a:rPr lang="en-US" sz="2800" smtClean="0">
                <a:solidFill>
                  <a:srgbClr val="000000"/>
                </a:solidFill>
                <a:effectLst/>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320">
              <a:defRPr/>
            </a:pPr>
            <a:r>
              <a:rPr lang="en-US" dirty="0" smtClean="0">
                <a:solidFill>
                  <a:srgbClr val="000000"/>
                </a:solidFill>
              </a:rPr>
              <a:t>Overview</a:t>
            </a:r>
            <a:endParaRPr lang="en-US" dirty="0">
              <a:solidFill>
                <a:srgbClr val="000000"/>
              </a:solidFill>
            </a:endParaRPr>
          </a:p>
        </p:txBody>
      </p:sp>
      <p:sp>
        <p:nvSpPr>
          <p:cNvPr id="8195" name="Content Placeholder 2"/>
          <p:cNvSpPr>
            <a:spLocks noGrp="1"/>
          </p:cNvSpPr>
          <p:nvPr>
            <p:ph idx="1"/>
          </p:nvPr>
        </p:nvSpPr>
        <p:spPr/>
        <p:txBody>
          <a:bodyPr/>
          <a:lstStyle/>
          <a:p>
            <a:pPr>
              <a:buClrTx/>
            </a:pPr>
            <a:r>
              <a:rPr lang="en-US" smtClean="0">
                <a:solidFill>
                  <a:srgbClr val="000000"/>
                </a:solidFill>
                <a:effectLst/>
              </a:rPr>
              <a:t>Introduction to Diamondback Terrapins</a:t>
            </a:r>
          </a:p>
          <a:p>
            <a:pPr>
              <a:buClr>
                <a:srgbClr val="000000"/>
              </a:buClr>
            </a:pPr>
            <a:r>
              <a:rPr lang="en-US" smtClean="0">
                <a:solidFill>
                  <a:srgbClr val="000000"/>
                </a:solidFill>
                <a:effectLst/>
              </a:rPr>
              <a:t>Visual Encounter Surveys</a:t>
            </a:r>
          </a:p>
          <a:p>
            <a:pPr>
              <a:buClr>
                <a:srgbClr val="000000"/>
              </a:buClr>
            </a:pPr>
            <a:r>
              <a:rPr lang="en-US" smtClean="0">
                <a:solidFill>
                  <a:srgbClr val="000000"/>
                </a:solidFill>
                <a:effectLst/>
              </a:rPr>
              <a:t>Methods and Site Significance</a:t>
            </a:r>
          </a:p>
          <a:p>
            <a:pPr>
              <a:buClr>
                <a:srgbClr val="000000"/>
              </a:buClr>
            </a:pPr>
            <a:r>
              <a:rPr lang="en-US" smtClean="0">
                <a:solidFill>
                  <a:srgbClr val="000000"/>
                </a:solidFill>
                <a:effectLst/>
              </a:rPr>
              <a:t>Results</a:t>
            </a:r>
          </a:p>
          <a:p>
            <a:pPr>
              <a:buClr>
                <a:srgbClr val="000000"/>
              </a:buClr>
            </a:pPr>
            <a:r>
              <a:rPr lang="en-US" smtClean="0">
                <a:solidFill>
                  <a:srgbClr val="000000"/>
                </a:solidFill>
                <a:effectLst/>
              </a:rPr>
              <a:t>Discussion                             </a:t>
            </a:r>
          </a:p>
          <a:p>
            <a:pPr>
              <a:buClr>
                <a:srgbClr val="000000"/>
              </a:buClr>
            </a:pPr>
            <a:r>
              <a:rPr lang="en-US" smtClean="0">
                <a:solidFill>
                  <a:srgbClr val="000000"/>
                </a:solidFill>
                <a:effectLst/>
              </a:rPr>
              <a:t>Future Research  </a:t>
            </a:r>
          </a:p>
          <a:p>
            <a:endParaRPr lang="en-US" smtClean="0">
              <a:solidFill>
                <a:srgbClr val="000000"/>
              </a:solidFill>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p:spPr>
        <p:txBody>
          <a:bodyPr/>
          <a:lstStyle/>
          <a:p>
            <a:pPr algn="ctr"/>
            <a:r>
              <a:rPr lang="en-US" smtClean="0">
                <a:solidFill>
                  <a:srgbClr val="000000"/>
                </a:solidFill>
                <a:effectLst/>
              </a:rPr>
              <a:t>Discussion</a:t>
            </a:r>
          </a:p>
        </p:txBody>
      </p:sp>
      <p:sp>
        <p:nvSpPr>
          <p:cNvPr id="22531" name="Rectangle 3"/>
          <p:cNvSpPr>
            <a:spLocks noGrp="1" noChangeArrowheads="1"/>
          </p:cNvSpPr>
          <p:nvPr>
            <p:ph type="body" idx="1"/>
          </p:nvPr>
        </p:nvSpPr>
        <p:spPr>
          <a:noFill/>
        </p:spPr>
        <p:txBody>
          <a:bodyPr/>
          <a:lstStyle/>
          <a:p>
            <a:pPr>
              <a:buClr>
                <a:srgbClr val="000000"/>
              </a:buClr>
            </a:pPr>
            <a:r>
              <a:rPr lang="en-US" smtClean="0">
                <a:solidFill>
                  <a:srgbClr val="000000"/>
                </a:solidFill>
                <a:effectLst/>
              </a:rPr>
              <a:t>Byrons Creek and Terrapin Bay had the highest relative abundances</a:t>
            </a:r>
          </a:p>
          <a:p>
            <a:pPr>
              <a:buClr>
                <a:srgbClr val="000000"/>
              </a:buClr>
            </a:pPr>
            <a:r>
              <a:rPr lang="en-US" smtClean="0">
                <a:solidFill>
                  <a:srgbClr val="000000"/>
                </a:solidFill>
                <a:effectLst/>
              </a:rPr>
              <a:t>Channel A had the lowest relative abundance perhaps due to morphology of the channel</a:t>
            </a:r>
          </a:p>
          <a:p>
            <a:pPr>
              <a:buClr>
                <a:srgbClr val="000000"/>
              </a:buClr>
            </a:pPr>
            <a:r>
              <a:rPr lang="en-US" smtClean="0">
                <a:solidFill>
                  <a:srgbClr val="000000"/>
                </a:solidFill>
                <a:effectLst/>
              </a:rPr>
              <a:t>The ideal tide to perform headcount surveys is a falling tide.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p:spPr>
        <p:txBody>
          <a:bodyPr/>
          <a:lstStyle/>
          <a:p>
            <a:pPr algn="ctr"/>
            <a:r>
              <a:rPr lang="en-US" smtClean="0">
                <a:solidFill>
                  <a:srgbClr val="000000"/>
                </a:solidFill>
                <a:effectLst/>
              </a:rPr>
              <a:t>Future Research Needs</a:t>
            </a:r>
          </a:p>
        </p:txBody>
      </p:sp>
      <p:sp>
        <p:nvSpPr>
          <p:cNvPr id="23555" name="Rectangle 3"/>
          <p:cNvSpPr>
            <a:spLocks noGrp="1" noChangeArrowheads="1"/>
          </p:cNvSpPr>
          <p:nvPr>
            <p:ph type="body" idx="1"/>
          </p:nvPr>
        </p:nvSpPr>
        <p:spPr>
          <a:noFill/>
        </p:spPr>
        <p:txBody>
          <a:bodyPr/>
          <a:lstStyle/>
          <a:p>
            <a:pPr>
              <a:lnSpc>
                <a:spcPct val="90000"/>
              </a:lnSpc>
              <a:buClr>
                <a:srgbClr val="000000"/>
              </a:buClr>
            </a:pPr>
            <a:r>
              <a:rPr lang="en-US" smtClean="0">
                <a:solidFill>
                  <a:srgbClr val="000000"/>
                </a:solidFill>
                <a:effectLst/>
              </a:rPr>
              <a:t>Visual encounter surveys are beneficial</a:t>
            </a:r>
          </a:p>
          <a:p>
            <a:pPr>
              <a:lnSpc>
                <a:spcPct val="90000"/>
              </a:lnSpc>
              <a:buClr>
                <a:srgbClr val="000000"/>
              </a:buClr>
            </a:pPr>
            <a:r>
              <a:rPr lang="en-US" smtClean="0">
                <a:solidFill>
                  <a:srgbClr val="000000"/>
                </a:solidFill>
                <a:effectLst/>
              </a:rPr>
              <a:t>A continuation of these surveys for multiple years may reveal long term population trends</a:t>
            </a:r>
          </a:p>
          <a:p>
            <a:pPr>
              <a:lnSpc>
                <a:spcPct val="90000"/>
              </a:lnSpc>
              <a:buClr>
                <a:srgbClr val="000000"/>
              </a:buClr>
            </a:pPr>
            <a:r>
              <a:rPr lang="en-US" smtClean="0">
                <a:solidFill>
                  <a:srgbClr val="000000"/>
                </a:solidFill>
                <a:effectLst/>
              </a:rPr>
              <a:t>Mark/recapture study at Masonboro Island would analyze population densities by determining sex ratios and age distributions of local terrapin populations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p:spPr>
        <p:txBody>
          <a:bodyPr/>
          <a:lstStyle/>
          <a:p>
            <a:pPr algn="ctr"/>
            <a:r>
              <a:rPr lang="en-US" smtClean="0">
                <a:solidFill>
                  <a:srgbClr val="000000"/>
                </a:solidFill>
                <a:effectLst/>
              </a:rPr>
              <a:t>Literature Cited</a:t>
            </a:r>
          </a:p>
        </p:txBody>
      </p:sp>
      <p:sp>
        <p:nvSpPr>
          <p:cNvPr id="24579" name="Rectangle 3"/>
          <p:cNvSpPr>
            <a:spLocks noGrp="1" noChangeArrowheads="1"/>
          </p:cNvSpPr>
          <p:nvPr>
            <p:ph type="body" idx="1"/>
          </p:nvPr>
        </p:nvSpPr>
        <p:spPr>
          <a:xfrm>
            <a:off x="457200" y="1447800"/>
            <a:ext cx="8229600" cy="4876800"/>
          </a:xfrm>
          <a:noFill/>
        </p:spPr>
        <p:txBody>
          <a:bodyPr/>
          <a:lstStyle/>
          <a:p>
            <a:pPr>
              <a:buFontTx/>
              <a:buNone/>
            </a:pPr>
            <a:r>
              <a:rPr lang="en-US" sz="2000" smtClean="0">
                <a:solidFill>
                  <a:srgbClr val="000000"/>
                </a:solidFill>
                <a:effectLst/>
              </a:rPr>
              <a:t>Brennessel, B. 2006. Diamonds in the marsh: a natural history of the diamondback terrapin. New Hampshire, University Press of New England. 219 pp.</a:t>
            </a:r>
          </a:p>
          <a:p>
            <a:pPr>
              <a:buFontTx/>
              <a:buNone/>
            </a:pPr>
            <a:r>
              <a:rPr lang="en-US" sz="2000" smtClean="0">
                <a:solidFill>
                  <a:srgbClr val="000000"/>
                </a:solidFill>
                <a:effectLst/>
              </a:rPr>
              <a:t>Dorcas, M. E., J. D. Willson, &amp; J. W. Gibbons. 2007. Crab trapping causes population decline and demographic changes in diamondback terrapins over two decades. Biol. Conserv. 137: 334-340 pp.</a:t>
            </a:r>
          </a:p>
          <a:p>
            <a:pPr>
              <a:buFontTx/>
              <a:buNone/>
            </a:pPr>
            <a:r>
              <a:rPr lang="en-US" sz="2000" smtClean="0">
                <a:solidFill>
                  <a:srgbClr val="000000"/>
                </a:solidFill>
                <a:effectLst/>
              </a:rPr>
              <a:t>Fear, J. 2008. A comprehensive site profile for the North Carolina National Estuarine Research Reserve.  Online. www.nccoastalreserve.net</a:t>
            </a:r>
          </a:p>
          <a:p>
            <a:pPr>
              <a:buFontTx/>
              <a:buNone/>
            </a:pPr>
            <a:r>
              <a:rPr lang="en-US" sz="2000" smtClean="0">
                <a:solidFill>
                  <a:srgbClr val="000000"/>
                </a:solidFill>
                <a:effectLst/>
              </a:rPr>
              <a:t>Harden, L. A., S. E. Pittman, J. W. Gibbons, &amp; M. E. Dorcas. 2009. Development of a rapid-assessment technique for diamondback terrapin (Malaclemys terrapin) populations using head-count surveys. Applied Herpetology 6: 237-245 pp. </a:t>
            </a:r>
          </a:p>
          <a:p>
            <a:pPr>
              <a:buFontTx/>
              <a:buNone/>
            </a:pPr>
            <a:endParaRPr lang="en-US" smtClean="0">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84300"/>
          </a:xfrm>
        </p:spPr>
        <p:txBody>
          <a:bodyPr/>
          <a:lstStyle/>
          <a:p>
            <a:pPr algn="ctr">
              <a:defRPr/>
            </a:pPr>
            <a:r>
              <a:rPr lang="en-US" dirty="0" smtClean="0">
                <a:solidFill>
                  <a:srgbClr val="000000"/>
                </a:solidFill>
                <a:effectLst/>
              </a:rPr>
              <a:t>Literature Cited</a:t>
            </a:r>
            <a:endParaRPr lang="en-US" dirty="0"/>
          </a:p>
        </p:txBody>
      </p:sp>
      <p:sp>
        <p:nvSpPr>
          <p:cNvPr id="3" name="Content Placeholder 2"/>
          <p:cNvSpPr>
            <a:spLocks noGrp="1"/>
          </p:cNvSpPr>
          <p:nvPr>
            <p:ph idx="1"/>
          </p:nvPr>
        </p:nvSpPr>
        <p:spPr>
          <a:xfrm>
            <a:off x="457200" y="1066800"/>
            <a:ext cx="8229600" cy="5791200"/>
          </a:xfrm>
        </p:spPr>
        <p:txBody>
          <a:bodyPr/>
          <a:lstStyle/>
          <a:p>
            <a:pPr>
              <a:buFontTx/>
              <a:buNone/>
              <a:defRPr/>
            </a:pPr>
            <a:r>
              <a:rPr lang="en-US" sz="2000" dirty="0" smtClean="0">
                <a:solidFill>
                  <a:srgbClr val="000000"/>
                </a:solidFill>
                <a:effectLst/>
              </a:rPr>
              <a:t>Hart, K.M., and D. S. Lee. 2006. The diamondback terrapin: the biology, ecology, cultural history, and conservation status of an obligate estuarine turtle. Stud. Avian Biol. 32: 206-213 pp.</a:t>
            </a:r>
          </a:p>
          <a:p>
            <a:pPr>
              <a:buFontTx/>
              <a:buNone/>
              <a:defRPr/>
            </a:pPr>
            <a:r>
              <a:rPr lang="en-US" sz="2000" dirty="0" smtClean="0">
                <a:solidFill>
                  <a:srgbClr val="000000"/>
                </a:solidFill>
                <a:effectLst/>
              </a:rPr>
              <a:t>Hoyle, M. E. &amp; J. W. Gibbons. 2000. Use of marked population of diamondback  terrapins (</a:t>
            </a:r>
            <a:r>
              <a:rPr lang="en-US" sz="2000" i="1" dirty="0" err="1" smtClean="0">
                <a:solidFill>
                  <a:srgbClr val="000000"/>
                </a:solidFill>
                <a:effectLst/>
              </a:rPr>
              <a:t>Malaclemys</a:t>
            </a:r>
            <a:r>
              <a:rPr lang="en-US" sz="2000" i="1" dirty="0" smtClean="0">
                <a:solidFill>
                  <a:srgbClr val="000000"/>
                </a:solidFill>
                <a:effectLst/>
              </a:rPr>
              <a:t> terrapin</a:t>
            </a:r>
            <a:r>
              <a:rPr lang="en-US" sz="2000" dirty="0" smtClean="0">
                <a:solidFill>
                  <a:srgbClr val="000000"/>
                </a:solidFill>
                <a:effectLst/>
              </a:rPr>
              <a:t>) to determine impacts of recreational crab pots. Chelonian </a:t>
            </a:r>
            <a:r>
              <a:rPr lang="en-US" sz="2000" dirty="0" err="1" smtClean="0">
                <a:solidFill>
                  <a:srgbClr val="000000"/>
                </a:solidFill>
                <a:effectLst/>
              </a:rPr>
              <a:t>Conserv</a:t>
            </a:r>
            <a:r>
              <a:rPr lang="en-US" sz="2000" dirty="0" smtClean="0">
                <a:solidFill>
                  <a:srgbClr val="000000"/>
                </a:solidFill>
                <a:effectLst/>
              </a:rPr>
              <a:t>. Biol. 3: 735-737 pp.</a:t>
            </a:r>
          </a:p>
          <a:p>
            <a:pPr>
              <a:buFontTx/>
              <a:buNone/>
              <a:defRPr/>
            </a:pPr>
            <a:r>
              <a:rPr lang="en-US" sz="2000" dirty="0" err="1" smtClean="0">
                <a:solidFill>
                  <a:srgbClr val="000000"/>
                </a:solidFill>
                <a:effectLst/>
              </a:rPr>
              <a:t>Lovich</a:t>
            </a:r>
            <a:r>
              <a:rPr lang="en-US" sz="2000" dirty="0" smtClean="0">
                <a:solidFill>
                  <a:srgbClr val="000000"/>
                </a:solidFill>
                <a:effectLst/>
              </a:rPr>
              <a:t>, J. E. &amp; J. W. Gibbons. 1990. Age at maturity influences adult sex ratio in the turtle </a:t>
            </a:r>
            <a:r>
              <a:rPr lang="en-US" sz="2000" i="1" dirty="0" err="1" smtClean="0">
                <a:solidFill>
                  <a:srgbClr val="000000"/>
                </a:solidFill>
                <a:effectLst/>
              </a:rPr>
              <a:t>Malaclemys</a:t>
            </a:r>
            <a:r>
              <a:rPr lang="en-US" sz="2000" i="1" dirty="0" smtClean="0">
                <a:solidFill>
                  <a:srgbClr val="000000"/>
                </a:solidFill>
                <a:effectLst/>
              </a:rPr>
              <a:t> terrapin</a:t>
            </a:r>
            <a:r>
              <a:rPr lang="en-US" sz="2000" dirty="0" smtClean="0">
                <a:solidFill>
                  <a:srgbClr val="000000"/>
                </a:solidFill>
                <a:effectLst/>
              </a:rPr>
              <a:t>. </a:t>
            </a:r>
            <a:r>
              <a:rPr lang="en-US" sz="2000" dirty="0" err="1" smtClean="0">
                <a:solidFill>
                  <a:srgbClr val="000000"/>
                </a:solidFill>
                <a:effectLst/>
              </a:rPr>
              <a:t>Oikos</a:t>
            </a:r>
            <a:r>
              <a:rPr lang="en-US" sz="2000" dirty="0" smtClean="0">
                <a:solidFill>
                  <a:srgbClr val="000000"/>
                </a:solidFill>
                <a:effectLst/>
              </a:rPr>
              <a:t> 59: 126-134.</a:t>
            </a:r>
          </a:p>
          <a:p>
            <a:pPr>
              <a:buFontTx/>
              <a:buNone/>
              <a:defRPr/>
            </a:pPr>
            <a:r>
              <a:rPr lang="en-US" sz="2000" dirty="0" smtClean="0">
                <a:solidFill>
                  <a:srgbClr val="000000"/>
                </a:solidFill>
                <a:effectLst/>
              </a:rPr>
              <a:t>North Carolina Department of Environmental and Natural Resources / Division of  Marine Fisheries (NCDENR/DMF).  2004. North Carolina Fishery Management Plan: Blue Crab. 671 pp.</a:t>
            </a:r>
          </a:p>
          <a:p>
            <a:pPr>
              <a:buFontTx/>
              <a:buNone/>
              <a:defRPr/>
            </a:pPr>
            <a:r>
              <a:rPr lang="en-US" sz="2000" dirty="0" smtClean="0">
                <a:solidFill>
                  <a:srgbClr val="000000"/>
                </a:solidFill>
                <a:effectLst/>
              </a:rPr>
              <a:t>Wood, R. C. &amp; R. </a:t>
            </a:r>
            <a:r>
              <a:rPr lang="en-US" sz="2000" dirty="0" err="1" smtClean="0">
                <a:solidFill>
                  <a:srgbClr val="000000"/>
                </a:solidFill>
                <a:effectLst/>
              </a:rPr>
              <a:t>Herlands</a:t>
            </a:r>
            <a:r>
              <a:rPr lang="en-US" sz="2000" dirty="0" smtClean="0">
                <a:solidFill>
                  <a:srgbClr val="000000"/>
                </a:solidFill>
                <a:effectLst/>
              </a:rPr>
              <a:t>. 1997. Turtles and tires: the impact of </a:t>
            </a:r>
            <a:r>
              <a:rPr lang="en-US" sz="2000" dirty="0" err="1" smtClean="0">
                <a:solidFill>
                  <a:srgbClr val="000000"/>
                </a:solidFill>
                <a:effectLst/>
              </a:rPr>
              <a:t>roadkills</a:t>
            </a:r>
            <a:r>
              <a:rPr lang="en-US" sz="2000" dirty="0" smtClean="0">
                <a:solidFill>
                  <a:srgbClr val="000000"/>
                </a:solidFill>
                <a:effectLst/>
              </a:rPr>
              <a:t> on northern diamondback terrapin, </a:t>
            </a:r>
            <a:r>
              <a:rPr lang="en-US" sz="2000" i="1" dirty="0" err="1" smtClean="0">
                <a:solidFill>
                  <a:srgbClr val="000000"/>
                </a:solidFill>
                <a:effectLst/>
              </a:rPr>
              <a:t>Malaclemys</a:t>
            </a:r>
            <a:r>
              <a:rPr lang="en-US" sz="2000" i="1" dirty="0" smtClean="0">
                <a:solidFill>
                  <a:srgbClr val="000000"/>
                </a:solidFill>
                <a:effectLst/>
              </a:rPr>
              <a:t> terrapin </a:t>
            </a:r>
            <a:r>
              <a:rPr lang="en-US" sz="2000" i="1" dirty="0" err="1" smtClean="0">
                <a:solidFill>
                  <a:srgbClr val="000000"/>
                </a:solidFill>
                <a:effectLst/>
              </a:rPr>
              <a:t>terrapin</a:t>
            </a:r>
            <a:r>
              <a:rPr lang="en-US" sz="2000" dirty="0" smtClean="0">
                <a:solidFill>
                  <a:srgbClr val="000000"/>
                </a:solidFill>
                <a:effectLst/>
              </a:rPr>
              <a:t>, populations on the Cape May Peninsula, southern New Jersey, USA. In: Proceedings: Conservation, Restoration, and Management of Tortoises and Turtles-An International Conference. Van </a:t>
            </a:r>
            <a:r>
              <a:rPr lang="en-US" sz="2000" dirty="0" err="1" smtClean="0">
                <a:solidFill>
                  <a:srgbClr val="000000"/>
                </a:solidFill>
                <a:effectLst/>
              </a:rPr>
              <a:t>Abbems</a:t>
            </a:r>
            <a:r>
              <a:rPr lang="en-US" sz="2000" dirty="0" smtClean="0">
                <a:solidFill>
                  <a:srgbClr val="000000"/>
                </a:solidFill>
                <a:effectLst/>
              </a:rPr>
              <a:t>, J., Ed., Purchase, NY. 46-53 pp.</a:t>
            </a:r>
          </a:p>
          <a:p>
            <a:pPr>
              <a:buFontTx/>
              <a:buNone/>
              <a:defRPr/>
            </a:pPr>
            <a:endParaRPr lang="en-US" sz="2000" dirty="0" smtClean="0">
              <a:solidFill>
                <a:srgbClr val="000000"/>
              </a:solidFill>
            </a:endParaRPr>
          </a:p>
          <a:p>
            <a:pPr>
              <a:buFontTx/>
              <a:buNone/>
              <a:defRPr/>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noFill/>
        </p:spPr>
        <p:txBody>
          <a:bodyPr/>
          <a:lstStyle/>
          <a:p>
            <a:pPr algn="ctr"/>
            <a:r>
              <a:rPr lang="en-US" smtClean="0">
                <a:solidFill>
                  <a:srgbClr val="000000"/>
                </a:solidFill>
                <a:effectLst/>
              </a:rPr>
              <a:t>Questions?</a:t>
            </a:r>
          </a:p>
        </p:txBody>
      </p:sp>
      <p:pic>
        <p:nvPicPr>
          <p:cNvPr id="26627" name="Picture 8" descr="35"/>
          <p:cNvPicPr>
            <a:picLocks noChangeAspect="1" noChangeArrowheads="1"/>
          </p:cNvPicPr>
          <p:nvPr/>
        </p:nvPicPr>
        <p:blipFill>
          <a:blip r:embed="rId2" cstate="screen"/>
          <a:srcRect/>
          <a:stretch>
            <a:fillRect/>
          </a:stretch>
        </p:blipFill>
        <p:spPr bwMode="auto">
          <a:xfrm>
            <a:off x="2362200" y="1905000"/>
            <a:ext cx="44958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320">
              <a:defRPr/>
            </a:pPr>
            <a:r>
              <a:rPr lang="en-US" dirty="0" smtClean="0">
                <a:solidFill>
                  <a:srgbClr val="000000"/>
                </a:solidFill>
              </a:rPr>
              <a:t>Introduction to Diamondback Terrapins</a:t>
            </a:r>
            <a:endParaRPr lang="en-US" dirty="0">
              <a:solidFill>
                <a:srgbClr val="000000"/>
              </a:solidFill>
            </a:endParaRPr>
          </a:p>
        </p:txBody>
      </p:sp>
      <p:sp>
        <p:nvSpPr>
          <p:cNvPr id="3" name="Content Placeholder 2"/>
          <p:cNvSpPr>
            <a:spLocks noGrp="1"/>
          </p:cNvSpPr>
          <p:nvPr>
            <p:ph idx="1"/>
          </p:nvPr>
        </p:nvSpPr>
        <p:spPr/>
        <p:txBody>
          <a:bodyPr/>
          <a:lstStyle/>
          <a:p>
            <a:pPr>
              <a:buClr>
                <a:srgbClr val="000000"/>
              </a:buClr>
              <a:defRPr/>
            </a:pPr>
            <a:r>
              <a:rPr lang="en-US" dirty="0" smtClean="0">
                <a:solidFill>
                  <a:srgbClr val="000000"/>
                </a:solidFill>
                <a:effectLst>
                  <a:outerShdw blurRad="38100" dist="38100" dir="2700000" algn="tl">
                    <a:srgbClr val="FFFFFF"/>
                  </a:outerShdw>
                </a:effectLst>
              </a:rPr>
              <a:t>Adapted to survive in salt marsh and estuarine habitats</a:t>
            </a:r>
          </a:p>
          <a:p>
            <a:pPr>
              <a:buClr>
                <a:srgbClr val="000000"/>
              </a:buClr>
              <a:defRPr/>
            </a:pPr>
            <a:r>
              <a:rPr lang="en-US" dirty="0" smtClean="0">
                <a:solidFill>
                  <a:srgbClr val="000000"/>
                </a:solidFill>
                <a:effectLst>
                  <a:outerShdw blurRad="38100" dist="38100" dir="2700000" algn="tl">
                    <a:srgbClr val="FFFFFF"/>
                  </a:outerShdw>
                </a:effectLst>
              </a:rPr>
              <a:t>Home range extends from MA to TX</a:t>
            </a:r>
          </a:p>
          <a:p>
            <a:pPr>
              <a:buClr>
                <a:srgbClr val="000000"/>
              </a:buClr>
              <a:defRPr/>
            </a:pPr>
            <a:r>
              <a:rPr lang="en-US" dirty="0" smtClean="0">
                <a:solidFill>
                  <a:srgbClr val="000000"/>
                </a:solidFill>
                <a:effectLst>
                  <a:outerShdw blurRad="38100" dist="38100" dir="2700000" algn="tl">
                    <a:srgbClr val="FFFFFF"/>
                  </a:outerShdw>
                </a:effectLst>
              </a:rPr>
              <a:t>Life span of at least twenty years</a:t>
            </a:r>
          </a:p>
          <a:p>
            <a:pPr>
              <a:buClr>
                <a:srgbClr val="000000"/>
              </a:buClr>
              <a:defRPr/>
            </a:pPr>
            <a:r>
              <a:rPr lang="en-US" dirty="0" smtClean="0">
                <a:solidFill>
                  <a:srgbClr val="000000"/>
                </a:solidFill>
                <a:effectLst>
                  <a:outerShdw blurRad="38100" dist="38100" dir="2700000" algn="tl">
                    <a:srgbClr val="FFFFFF"/>
                  </a:outerShdw>
                </a:effectLst>
              </a:rPr>
              <a:t>Exhibit sexual dimorphism</a:t>
            </a:r>
          </a:p>
          <a:p>
            <a:pPr>
              <a:buClr>
                <a:srgbClr val="000000"/>
              </a:buClr>
              <a:defRPr/>
            </a:pPr>
            <a:r>
              <a:rPr lang="en-US" dirty="0" smtClean="0">
                <a:solidFill>
                  <a:srgbClr val="000000"/>
                </a:solidFill>
                <a:effectLst>
                  <a:outerShdw blurRad="38100" dist="38100" dir="2700000" algn="tl">
                    <a:srgbClr val="FFFFFF"/>
                  </a:outerShdw>
                </a:effectLst>
              </a:rPr>
              <a:t>Females may lay two clutches per season</a:t>
            </a:r>
          </a:p>
          <a:p>
            <a:pPr>
              <a:buClr>
                <a:srgbClr val="000000"/>
              </a:buClr>
              <a:defRPr/>
            </a:pPr>
            <a:r>
              <a:rPr lang="en-US" dirty="0" smtClean="0">
                <a:solidFill>
                  <a:srgbClr val="000000"/>
                </a:solidFill>
                <a:effectLst>
                  <a:outerShdw blurRad="38100" dist="38100" dir="2700000" algn="tl">
                    <a:srgbClr val="FFFFFF"/>
                  </a:outerShdw>
                </a:effectLst>
              </a:rPr>
              <a:t>Strong site fidelity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320">
              <a:defRPr/>
            </a:pPr>
            <a:r>
              <a:rPr lang="en-US" dirty="0" smtClean="0">
                <a:solidFill>
                  <a:srgbClr val="000000"/>
                </a:solidFill>
              </a:rPr>
              <a:t>Threats to Diamondback Terrapins</a:t>
            </a:r>
            <a:endParaRPr lang="en-US" dirty="0">
              <a:solidFill>
                <a:srgbClr val="000000"/>
              </a:solidFill>
            </a:endParaRPr>
          </a:p>
        </p:txBody>
      </p:sp>
      <p:pic>
        <p:nvPicPr>
          <p:cNvPr id="10243" name="Content Placeholder 4" descr="terrapintrap.jpg"/>
          <p:cNvPicPr>
            <a:picLocks noGrp="1" noChangeAspect="1"/>
          </p:cNvPicPr>
          <p:nvPr>
            <p:ph sz="half" idx="1"/>
          </p:nvPr>
        </p:nvPicPr>
        <p:blipFill>
          <a:blip r:embed="rId3" cstate="screen"/>
          <a:srcRect/>
          <a:stretch>
            <a:fillRect/>
          </a:stretch>
        </p:blipFill>
        <p:spPr>
          <a:xfrm>
            <a:off x="609600" y="1905000"/>
            <a:ext cx="3886200" cy="4114800"/>
          </a:xfrm>
        </p:spPr>
      </p:pic>
      <p:sp>
        <p:nvSpPr>
          <p:cNvPr id="10244" name="Content Placeholder 3"/>
          <p:cNvSpPr>
            <a:spLocks noGrp="1"/>
          </p:cNvSpPr>
          <p:nvPr>
            <p:ph sz="half" idx="2"/>
          </p:nvPr>
        </p:nvSpPr>
        <p:spPr>
          <a:xfrm>
            <a:off x="4587875" y="1905000"/>
            <a:ext cx="4098925" cy="4114800"/>
          </a:xfrm>
        </p:spPr>
        <p:txBody>
          <a:bodyPr/>
          <a:lstStyle/>
          <a:p>
            <a:pPr>
              <a:buClr>
                <a:srgbClr val="000000"/>
              </a:buClr>
            </a:pPr>
            <a:r>
              <a:rPr lang="en-US" sz="2800" smtClean="0">
                <a:solidFill>
                  <a:srgbClr val="000000"/>
                </a:solidFill>
                <a:effectLst/>
              </a:rPr>
              <a:t>Human consumption</a:t>
            </a:r>
          </a:p>
          <a:p>
            <a:pPr>
              <a:buClr>
                <a:srgbClr val="000000"/>
              </a:buClr>
            </a:pPr>
            <a:r>
              <a:rPr lang="en-US" sz="2800" smtClean="0">
                <a:solidFill>
                  <a:srgbClr val="000000"/>
                </a:solidFill>
                <a:effectLst/>
              </a:rPr>
              <a:t>Habitat degradation</a:t>
            </a:r>
          </a:p>
          <a:p>
            <a:pPr>
              <a:buClr>
                <a:srgbClr val="000000"/>
              </a:buClr>
            </a:pPr>
            <a:r>
              <a:rPr lang="en-US" sz="2800" smtClean="0">
                <a:solidFill>
                  <a:srgbClr val="000000"/>
                </a:solidFill>
                <a:effectLst/>
              </a:rPr>
              <a:t>Mortality associated with recreational and commercial crab pots</a:t>
            </a:r>
          </a:p>
          <a:p>
            <a:pPr>
              <a:buClr>
                <a:srgbClr val="000000"/>
              </a:buClr>
            </a:pPr>
            <a:r>
              <a:rPr lang="en-US" sz="2800" smtClean="0">
                <a:solidFill>
                  <a:srgbClr val="000000"/>
                </a:solidFill>
                <a:effectLst/>
              </a:rPr>
              <a:t>Nest predation</a:t>
            </a:r>
          </a:p>
        </p:txBody>
      </p:sp>
      <p:sp>
        <p:nvSpPr>
          <p:cNvPr id="10245" name="TextBox 5"/>
          <p:cNvSpPr txBox="1">
            <a:spLocks noChangeArrowheads="1"/>
          </p:cNvSpPr>
          <p:nvPr/>
        </p:nvSpPr>
        <p:spPr bwMode="auto">
          <a:xfrm>
            <a:off x="609600" y="6096000"/>
            <a:ext cx="3962400" cy="338138"/>
          </a:xfrm>
          <a:prstGeom prst="rect">
            <a:avLst/>
          </a:prstGeom>
          <a:noFill/>
          <a:ln w="9525">
            <a:noFill/>
            <a:miter lim="800000"/>
            <a:headEnd/>
            <a:tailEnd/>
          </a:ln>
        </p:spPr>
        <p:txBody>
          <a:bodyPr>
            <a:spAutoFit/>
          </a:bodyPr>
          <a:lstStyle/>
          <a:p>
            <a:r>
              <a:rPr lang="en-US" sz="1400">
                <a:solidFill>
                  <a:srgbClr val="000000"/>
                </a:solidFill>
              </a:rPr>
              <a:t>                 </a:t>
            </a:r>
            <a:r>
              <a:rPr lang="en-US" sz="1600">
                <a:solidFill>
                  <a:srgbClr val="000000"/>
                </a:solidFill>
              </a:rPr>
              <a:t>Wetlands Institute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320">
              <a:defRPr/>
            </a:pPr>
            <a:r>
              <a:rPr lang="en-US" dirty="0" smtClean="0">
                <a:solidFill>
                  <a:srgbClr val="000000"/>
                </a:solidFill>
              </a:rPr>
              <a:t>Carolina Terrapin (</a:t>
            </a:r>
            <a:r>
              <a:rPr lang="en-US" i="1" dirty="0" err="1" smtClean="0">
                <a:solidFill>
                  <a:srgbClr val="000000"/>
                </a:solidFill>
              </a:rPr>
              <a:t>Malaclemys</a:t>
            </a:r>
            <a:r>
              <a:rPr lang="en-US" dirty="0" smtClean="0">
                <a:solidFill>
                  <a:srgbClr val="000000"/>
                </a:solidFill>
              </a:rPr>
              <a:t> </a:t>
            </a:r>
            <a:r>
              <a:rPr lang="en-US" i="1" dirty="0" smtClean="0">
                <a:solidFill>
                  <a:srgbClr val="000000"/>
                </a:solidFill>
              </a:rPr>
              <a:t>terrapin </a:t>
            </a:r>
            <a:r>
              <a:rPr lang="en-US" i="1" dirty="0" err="1" smtClean="0">
                <a:solidFill>
                  <a:srgbClr val="000000"/>
                </a:solidFill>
              </a:rPr>
              <a:t>centrata</a:t>
            </a:r>
            <a:r>
              <a:rPr lang="en-US" dirty="0" smtClean="0">
                <a:solidFill>
                  <a:srgbClr val="000000"/>
                </a:solidFill>
              </a:rPr>
              <a:t>)</a:t>
            </a:r>
            <a:endParaRPr lang="en-US" dirty="0">
              <a:solidFill>
                <a:srgbClr val="000000"/>
              </a:solidFill>
            </a:endParaRPr>
          </a:p>
        </p:txBody>
      </p:sp>
      <p:sp>
        <p:nvSpPr>
          <p:cNvPr id="11267" name="Content Placeholder 3"/>
          <p:cNvSpPr>
            <a:spLocks noGrp="1"/>
          </p:cNvSpPr>
          <p:nvPr>
            <p:ph sz="half" idx="2"/>
          </p:nvPr>
        </p:nvSpPr>
        <p:spPr>
          <a:xfrm>
            <a:off x="4587875" y="1905000"/>
            <a:ext cx="4098925" cy="4114800"/>
          </a:xfrm>
        </p:spPr>
        <p:txBody>
          <a:bodyPr/>
          <a:lstStyle/>
          <a:p>
            <a:pPr>
              <a:buClr>
                <a:srgbClr val="000000"/>
              </a:buClr>
            </a:pPr>
            <a:r>
              <a:rPr lang="en-US" sz="2800" smtClean="0">
                <a:solidFill>
                  <a:srgbClr val="000000"/>
                </a:solidFill>
                <a:effectLst/>
              </a:rPr>
              <a:t>Ranges from Cape Hatteras, NC to Northern Florida</a:t>
            </a:r>
          </a:p>
          <a:p>
            <a:pPr>
              <a:buClr>
                <a:srgbClr val="000000"/>
              </a:buClr>
            </a:pPr>
            <a:r>
              <a:rPr lang="en-US" sz="2800" smtClean="0">
                <a:solidFill>
                  <a:srgbClr val="000000"/>
                </a:solidFill>
                <a:effectLst/>
              </a:rPr>
              <a:t>Listed as a species of special concern in NC</a:t>
            </a:r>
          </a:p>
          <a:p>
            <a:pPr>
              <a:buClr>
                <a:srgbClr val="000000"/>
              </a:buClr>
            </a:pPr>
            <a:r>
              <a:rPr lang="en-US" sz="2800" smtClean="0">
                <a:solidFill>
                  <a:srgbClr val="000000"/>
                </a:solidFill>
                <a:effectLst/>
              </a:rPr>
              <a:t>Long-term population data is needed</a:t>
            </a:r>
          </a:p>
        </p:txBody>
      </p:sp>
      <p:pic>
        <p:nvPicPr>
          <p:cNvPr id="11268" name="Picture 7" descr="MtcentrataFJH1"/>
          <p:cNvPicPr>
            <a:picLocks noGrp="1" noChangeAspect="1" noChangeArrowheads="1"/>
          </p:cNvPicPr>
          <p:nvPr>
            <p:ph sz="half" idx="1"/>
          </p:nvPr>
        </p:nvPicPr>
        <p:blipFill>
          <a:blip r:embed="rId3" cstate="screen"/>
          <a:srcRect/>
          <a:stretch>
            <a:fillRect/>
          </a:stretch>
        </p:blipFill>
        <p:spPr>
          <a:xfrm>
            <a:off x="381000" y="1905000"/>
            <a:ext cx="4175125" cy="4114800"/>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320">
              <a:defRPr/>
            </a:pPr>
            <a:r>
              <a:rPr lang="en-US" dirty="0" smtClean="0">
                <a:solidFill>
                  <a:srgbClr val="000000"/>
                </a:solidFill>
              </a:rPr>
              <a:t>Visual Encounter Surveys</a:t>
            </a:r>
            <a:endParaRPr lang="en-US" dirty="0">
              <a:solidFill>
                <a:srgbClr val="000000"/>
              </a:solidFill>
            </a:endParaRPr>
          </a:p>
        </p:txBody>
      </p:sp>
      <p:sp>
        <p:nvSpPr>
          <p:cNvPr id="12291" name="Content Placeholder 2"/>
          <p:cNvSpPr>
            <a:spLocks noGrp="1"/>
          </p:cNvSpPr>
          <p:nvPr>
            <p:ph idx="1"/>
          </p:nvPr>
        </p:nvSpPr>
        <p:spPr/>
        <p:txBody>
          <a:bodyPr/>
          <a:lstStyle/>
          <a:p>
            <a:pPr>
              <a:buClr>
                <a:srgbClr val="000000"/>
              </a:buClr>
            </a:pPr>
            <a:r>
              <a:rPr lang="en-US" smtClean="0">
                <a:solidFill>
                  <a:srgbClr val="000000"/>
                </a:solidFill>
                <a:effectLst/>
              </a:rPr>
              <a:t>Alternative method to mark/recapture</a:t>
            </a:r>
          </a:p>
          <a:p>
            <a:pPr>
              <a:buClr>
                <a:srgbClr val="000000"/>
              </a:buClr>
            </a:pPr>
            <a:r>
              <a:rPr lang="en-US" smtClean="0">
                <a:solidFill>
                  <a:srgbClr val="000000"/>
                </a:solidFill>
                <a:effectLst/>
              </a:rPr>
              <a:t>Determine relative abundances and estimate population densities over time</a:t>
            </a:r>
          </a:p>
          <a:p>
            <a:pPr>
              <a:buClr>
                <a:srgbClr val="000000"/>
              </a:buClr>
            </a:pPr>
            <a:r>
              <a:rPr lang="en-US" smtClean="0">
                <a:solidFill>
                  <a:srgbClr val="000000"/>
                </a:solidFill>
                <a:effectLst/>
              </a:rPr>
              <a:t>Appropriate for terrapin monitoring  because terrapins surface often to breathe and bask in the sun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320">
              <a:defRPr/>
            </a:pPr>
            <a:r>
              <a:rPr lang="en-US" dirty="0" smtClean="0">
                <a:solidFill>
                  <a:srgbClr val="000000"/>
                </a:solidFill>
              </a:rPr>
              <a:t>Objectives</a:t>
            </a:r>
            <a:endParaRPr lang="en-US" dirty="0">
              <a:solidFill>
                <a:srgbClr val="000000"/>
              </a:solidFill>
            </a:endParaRPr>
          </a:p>
        </p:txBody>
      </p:sp>
      <p:sp>
        <p:nvSpPr>
          <p:cNvPr id="13315" name="Content Placeholder 5"/>
          <p:cNvSpPr>
            <a:spLocks noGrp="1"/>
          </p:cNvSpPr>
          <p:nvPr>
            <p:ph idx="1"/>
          </p:nvPr>
        </p:nvSpPr>
        <p:spPr/>
        <p:txBody>
          <a:bodyPr/>
          <a:lstStyle/>
          <a:p>
            <a:pPr>
              <a:buClr>
                <a:srgbClr val="000000"/>
              </a:buClr>
            </a:pPr>
            <a:r>
              <a:rPr lang="en-US" smtClean="0">
                <a:solidFill>
                  <a:srgbClr val="000000"/>
                </a:solidFill>
                <a:effectLst/>
              </a:rPr>
              <a:t>To conduct a visual encounter survey at Masonboro Island, NC</a:t>
            </a:r>
          </a:p>
          <a:p>
            <a:pPr>
              <a:buClr>
                <a:srgbClr val="000000"/>
              </a:buClr>
            </a:pPr>
            <a:r>
              <a:rPr lang="en-US" smtClean="0">
                <a:solidFill>
                  <a:srgbClr val="000000"/>
                </a:solidFill>
                <a:effectLst/>
              </a:rPr>
              <a:t>Determine relative abundance of the Carolina terrapin in area water bodies</a:t>
            </a:r>
          </a:p>
          <a:p>
            <a:pPr>
              <a:buClr>
                <a:srgbClr val="000000"/>
              </a:buClr>
            </a:pPr>
            <a:r>
              <a:rPr lang="en-US" smtClean="0">
                <a:solidFill>
                  <a:srgbClr val="000000"/>
                </a:solidFill>
                <a:effectLst/>
              </a:rPr>
              <a:t>Examine tidal fluxes to establish the most ideal tide to perform visual encounter surveys</a:t>
            </a:r>
          </a:p>
          <a:p>
            <a:pPr>
              <a:buClr>
                <a:srgbClr val="000000"/>
              </a:buClr>
            </a:pPr>
            <a:endParaRPr lang="en-US" smtClean="0">
              <a:solidFill>
                <a:srgbClr val="000000"/>
              </a:solidFill>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320">
              <a:defRPr/>
            </a:pPr>
            <a:r>
              <a:rPr lang="en-US" dirty="0" err="1" smtClean="0">
                <a:solidFill>
                  <a:srgbClr val="000000"/>
                </a:solidFill>
              </a:rPr>
              <a:t>Masonboro</a:t>
            </a:r>
            <a:r>
              <a:rPr lang="en-US" dirty="0" smtClean="0">
                <a:solidFill>
                  <a:srgbClr val="000000"/>
                </a:solidFill>
              </a:rPr>
              <a:t> Island</a:t>
            </a:r>
            <a:endParaRPr lang="en-US" dirty="0">
              <a:solidFill>
                <a:srgbClr val="000000"/>
              </a:solidFill>
            </a:endParaRPr>
          </a:p>
        </p:txBody>
      </p:sp>
      <p:pic>
        <p:nvPicPr>
          <p:cNvPr id="14339" name="Content Placeholder 4" descr="visiting_Masonboro_Island_9Jul09_small.jpg"/>
          <p:cNvPicPr>
            <a:picLocks noGrp="1" noChangeAspect="1"/>
          </p:cNvPicPr>
          <p:nvPr>
            <p:ph sz="half" idx="1"/>
          </p:nvPr>
        </p:nvPicPr>
        <p:blipFill>
          <a:blip r:embed="rId3" cstate="screen"/>
          <a:srcRect/>
          <a:stretch>
            <a:fillRect/>
          </a:stretch>
        </p:blipFill>
        <p:spPr>
          <a:xfrm>
            <a:off x="533400" y="1676400"/>
            <a:ext cx="3886200" cy="4572000"/>
          </a:xfrm>
        </p:spPr>
      </p:pic>
      <p:sp>
        <p:nvSpPr>
          <p:cNvPr id="14340" name="Content Placeholder 3"/>
          <p:cNvSpPr>
            <a:spLocks noGrp="1"/>
          </p:cNvSpPr>
          <p:nvPr>
            <p:ph sz="half" idx="2"/>
          </p:nvPr>
        </p:nvSpPr>
        <p:spPr>
          <a:xfrm>
            <a:off x="4587875" y="1676400"/>
            <a:ext cx="4098925" cy="4495800"/>
          </a:xfrm>
        </p:spPr>
        <p:txBody>
          <a:bodyPr/>
          <a:lstStyle/>
          <a:p>
            <a:pPr>
              <a:buClr>
                <a:srgbClr val="000000"/>
              </a:buClr>
            </a:pPr>
            <a:r>
              <a:rPr lang="en-US" sz="2800" smtClean="0">
                <a:solidFill>
                  <a:srgbClr val="000000"/>
                </a:solidFill>
                <a:effectLst/>
              </a:rPr>
              <a:t>Largest undisturbed barrier island in southern NC</a:t>
            </a:r>
          </a:p>
          <a:p>
            <a:pPr>
              <a:buClr>
                <a:srgbClr val="000000"/>
              </a:buClr>
            </a:pPr>
            <a:r>
              <a:rPr lang="en-US" sz="2800" smtClean="0">
                <a:solidFill>
                  <a:srgbClr val="000000"/>
                </a:solidFill>
                <a:effectLst/>
              </a:rPr>
              <a:t>Protected under the NCCR and NCNERR</a:t>
            </a:r>
          </a:p>
          <a:p>
            <a:pPr>
              <a:buClr>
                <a:srgbClr val="000000"/>
              </a:buClr>
            </a:pPr>
            <a:r>
              <a:rPr lang="en-US" sz="2800" smtClean="0">
                <a:solidFill>
                  <a:srgbClr val="000000"/>
                </a:solidFill>
                <a:effectLst/>
              </a:rPr>
              <a:t>Used for recreational and research purposes</a:t>
            </a:r>
          </a:p>
          <a:p>
            <a:pPr>
              <a:buClr>
                <a:srgbClr val="000000"/>
              </a:buClr>
            </a:pPr>
            <a:r>
              <a:rPr lang="en-US" sz="2800" smtClean="0">
                <a:solidFill>
                  <a:srgbClr val="000000"/>
                </a:solidFill>
                <a:effectLst/>
              </a:rPr>
              <a:t>Contains ideal terrapin habitats</a:t>
            </a:r>
          </a:p>
        </p:txBody>
      </p:sp>
      <p:sp>
        <p:nvSpPr>
          <p:cNvPr id="14341" name="TextBox 5"/>
          <p:cNvSpPr txBox="1">
            <a:spLocks noChangeArrowheads="1"/>
          </p:cNvSpPr>
          <p:nvPr/>
        </p:nvSpPr>
        <p:spPr bwMode="auto">
          <a:xfrm>
            <a:off x="533400" y="6324600"/>
            <a:ext cx="3810000" cy="200025"/>
          </a:xfrm>
          <a:prstGeom prst="rect">
            <a:avLst/>
          </a:prstGeom>
          <a:noFill/>
          <a:ln w="9525">
            <a:noFill/>
            <a:miter lim="800000"/>
            <a:headEnd/>
            <a:tailEnd/>
          </a:ln>
        </p:spPr>
        <p:txBody>
          <a:bodyPr>
            <a:spAutoFit/>
          </a:bodyPr>
          <a:lstStyle/>
          <a:p>
            <a:endParaRPr lang="en-US"/>
          </a:p>
        </p:txBody>
      </p:sp>
      <p:sp>
        <p:nvSpPr>
          <p:cNvPr id="14342" name="TextBox 6"/>
          <p:cNvSpPr txBox="1">
            <a:spLocks noChangeArrowheads="1"/>
          </p:cNvSpPr>
          <p:nvPr/>
        </p:nvSpPr>
        <p:spPr bwMode="auto">
          <a:xfrm>
            <a:off x="609600" y="6324600"/>
            <a:ext cx="3886200" cy="338138"/>
          </a:xfrm>
          <a:prstGeom prst="rect">
            <a:avLst/>
          </a:prstGeom>
          <a:noFill/>
          <a:ln w="9525">
            <a:noFill/>
            <a:miter lim="800000"/>
            <a:headEnd/>
            <a:tailEnd/>
          </a:ln>
        </p:spPr>
        <p:txBody>
          <a:bodyPr>
            <a:spAutoFit/>
          </a:bodyPr>
          <a:lstStyle/>
          <a:p>
            <a:pPr algn="ctr"/>
            <a:r>
              <a:rPr lang="en-US" sz="1600">
                <a:solidFill>
                  <a:srgbClr val="000000"/>
                </a:solidFill>
              </a:rPr>
              <a:t>North Carolina Coastal Reserve, 2007</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defTabSz="914320">
              <a:defRPr/>
            </a:pPr>
            <a:r>
              <a:rPr lang="en-US" dirty="0" smtClean="0">
                <a:solidFill>
                  <a:srgbClr val="000000"/>
                </a:solidFill>
              </a:rPr>
              <a:t>Methods</a:t>
            </a:r>
            <a:endParaRPr lang="en-US" dirty="0">
              <a:solidFill>
                <a:srgbClr val="000000"/>
              </a:solidFill>
            </a:endParaRPr>
          </a:p>
        </p:txBody>
      </p:sp>
      <p:sp>
        <p:nvSpPr>
          <p:cNvPr id="6" name="Content Placeholder 5"/>
          <p:cNvSpPr>
            <a:spLocks noGrp="1"/>
          </p:cNvSpPr>
          <p:nvPr>
            <p:ph idx="1"/>
          </p:nvPr>
        </p:nvSpPr>
        <p:spPr>
          <a:xfrm>
            <a:off x="457200" y="1905000"/>
            <a:ext cx="8229600" cy="4267200"/>
          </a:xfrm>
        </p:spPr>
        <p:txBody>
          <a:bodyPr/>
          <a:lstStyle/>
          <a:p>
            <a:pPr marL="342911" indent="-342911" defTabSz="914320">
              <a:buClr>
                <a:srgbClr val="000000"/>
              </a:buClr>
              <a:defRPr/>
            </a:pPr>
            <a:r>
              <a:rPr lang="en-US" dirty="0" smtClean="0">
                <a:solidFill>
                  <a:srgbClr val="000000"/>
                </a:solidFill>
                <a:effectLst/>
              </a:rPr>
              <a:t>Headcount surveys were conducted from June through September 2009</a:t>
            </a:r>
          </a:p>
          <a:p>
            <a:pPr marL="342911" indent="-342911" defTabSz="914320">
              <a:buClr>
                <a:srgbClr val="000000"/>
              </a:buClr>
              <a:defRPr/>
            </a:pPr>
            <a:r>
              <a:rPr lang="en-US" dirty="0" smtClean="0">
                <a:solidFill>
                  <a:srgbClr val="000000"/>
                </a:solidFill>
                <a:effectLst/>
              </a:rPr>
              <a:t>Performed at least weekly sometimes more frequent along an established route</a:t>
            </a:r>
          </a:p>
          <a:p>
            <a:pPr marL="342911" indent="-342911" defTabSz="914320">
              <a:buClr>
                <a:srgbClr val="000000"/>
              </a:buClr>
              <a:defRPr/>
            </a:pPr>
            <a:r>
              <a:rPr lang="en-US" dirty="0" smtClean="0">
                <a:solidFill>
                  <a:srgbClr val="000000"/>
                </a:solidFill>
                <a:effectLst/>
              </a:rPr>
              <a:t>Typically involved two people in kayaks</a:t>
            </a:r>
          </a:p>
          <a:p>
            <a:pPr marL="342911" indent="-342911" defTabSz="914320">
              <a:buClr>
                <a:srgbClr val="000000"/>
              </a:buClr>
              <a:defRPr/>
            </a:pPr>
            <a:r>
              <a:rPr lang="en-US" dirty="0" smtClean="0">
                <a:solidFill>
                  <a:srgbClr val="000000"/>
                </a:solidFill>
                <a:effectLst/>
              </a:rPr>
              <a:t>Gathered GPS coordinates, time, tide, morphological characteristics, and duration</a:t>
            </a:r>
          </a:p>
          <a:p>
            <a:pPr marL="342911" indent="-342911" defTabSz="914320">
              <a:buClr>
                <a:srgbClr val="000000"/>
              </a:buClr>
              <a:defRPr/>
            </a:pPr>
            <a:endParaRPr lang="en-US" dirty="0" smtClean="0">
              <a:solidFill>
                <a:srgbClr val="000000"/>
              </a:solidFill>
            </a:endParaRPr>
          </a:p>
          <a:p>
            <a:pPr marL="342911" indent="-342911" defTabSz="914320">
              <a:buClr>
                <a:srgbClr val="000000"/>
              </a:buClr>
              <a:defRPr/>
            </a:pPr>
            <a:endParaRPr lang="en-US" dirty="0">
              <a:solidFill>
                <a:srgbClr val="0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1755</TotalTime>
  <Words>2791</Words>
  <Application>Microsoft Office PowerPoint</Application>
  <PresentationFormat>On-screen Show (4:3)</PresentationFormat>
  <Paragraphs>169</Paragraphs>
  <Slides>24</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Ocean</vt:lpstr>
      <vt:lpstr>Chart</vt:lpstr>
      <vt:lpstr>Use of Headcount Surveys to Estimate the Relative Abundance of Diamondback Terrapins (Malaclemys terrapin centrata) at Masonboro Island, North Carolina</vt:lpstr>
      <vt:lpstr>Overview</vt:lpstr>
      <vt:lpstr>Introduction to Diamondback Terrapins</vt:lpstr>
      <vt:lpstr>Threats to Diamondback Terrapins</vt:lpstr>
      <vt:lpstr>Carolina Terrapin (Malaclemys terrapin centrata)</vt:lpstr>
      <vt:lpstr>Visual Encounter Surveys</vt:lpstr>
      <vt:lpstr>Objectives</vt:lpstr>
      <vt:lpstr>Masonboro Island</vt:lpstr>
      <vt:lpstr>Methods</vt:lpstr>
      <vt:lpstr>Slide 10</vt:lpstr>
      <vt:lpstr>Results</vt:lpstr>
      <vt:lpstr>Slide 12</vt:lpstr>
      <vt:lpstr>Slide 13</vt:lpstr>
      <vt:lpstr>Relative Abundance</vt:lpstr>
      <vt:lpstr>Terrapin Observations/Tide</vt:lpstr>
      <vt:lpstr>Terrapin Observations in Each Creek/Tide</vt:lpstr>
      <vt:lpstr>Slide 17</vt:lpstr>
      <vt:lpstr>Slide 18</vt:lpstr>
      <vt:lpstr>Discussion</vt:lpstr>
      <vt:lpstr>Discussion</vt:lpstr>
      <vt:lpstr>Future Research Needs</vt:lpstr>
      <vt:lpstr>Literature Cited</vt:lpstr>
      <vt:lpstr>Literature Cited</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Headcount Surveys to Determine</dc:title>
  <dc:creator>April</dc:creator>
  <cp:lastModifiedBy>Jeff</cp:lastModifiedBy>
  <cp:revision>99</cp:revision>
  <dcterms:created xsi:type="dcterms:W3CDTF">2009-11-25T19:55:03Z</dcterms:created>
  <dcterms:modified xsi:type="dcterms:W3CDTF">2010-01-05T18:30:40Z</dcterms:modified>
</cp:coreProperties>
</file>