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346" r:id="rId4"/>
    <p:sldId id="258" r:id="rId5"/>
    <p:sldId id="259" r:id="rId6"/>
    <p:sldId id="260" r:id="rId7"/>
    <p:sldId id="347" r:id="rId8"/>
    <p:sldId id="338" r:id="rId9"/>
    <p:sldId id="340" r:id="rId10"/>
    <p:sldId id="339" r:id="rId11"/>
    <p:sldId id="341" r:id="rId12"/>
    <p:sldId id="342" r:id="rId13"/>
    <p:sldId id="261" r:id="rId14"/>
    <p:sldId id="262" r:id="rId15"/>
    <p:sldId id="263" r:id="rId16"/>
    <p:sldId id="344" r:id="rId17"/>
    <p:sldId id="34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</p:sldIdLst>
  <p:sldSz cx="10077450" cy="75628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68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man, Russ" userId="e8fd8e2b-a895-464b-bd6f-075a1344578d" providerId="ADAL" clId="{9CA1A85A-B000-4F48-B9C9-56FAD38A6787}"/>
    <pc:docChg chg="delSld delMainMaster">
      <pc:chgData name="Herman, Russ" userId="e8fd8e2b-a895-464b-bd6f-075a1344578d" providerId="ADAL" clId="{9CA1A85A-B000-4F48-B9C9-56FAD38A6787}" dt="2023-08-28T11:38:58.613" v="0" actId="47"/>
      <pc:docMkLst>
        <pc:docMk/>
      </pc:docMkLst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72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73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74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75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76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77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78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79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80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81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82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83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84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85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86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87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88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89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90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91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92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93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94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95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96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97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98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299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00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01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02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03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04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05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06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07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08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09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10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11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12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13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14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15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16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17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18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19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20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21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22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23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24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25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26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27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28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29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30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31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32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33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34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35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36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0" sldId="337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3457388836" sldId="345"/>
        </pc:sldMkLst>
      </pc:sldChg>
      <pc:sldChg chg="del">
        <pc:chgData name="Herman, Russ" userId="e8fd8e2b-a895-464b-bd6f-075a1344578d" providerId="ADAL" clId="{9CA1A85A-B000-4F48-B9C9-56FAD38A6787}" dt="2023-08-28T11:38:58.613" v="0" actId="47"/>
        <pc:sldMkLst>
          <pc:docMk/>
          <pc:sldMk cId="3161685009" sldId="348"/>
        </pc:sldMkLst>
      </pc:sldChg>
      <pc:sldMasterChg chg="del delSldLayout">
        <pc:chgData name="Herman, Russ" userId="e8fd8e2b-a895-464b-bd6f-075a1344578d" providerId="ADAL" clId="{9CA1A85A-B000-4F48-B9C9-56FAD38A6787}" dt="2023-08-28T11:38:58.613" v="0" actId="47"/>
        <pc:sldMasterMkLst>
          <pc:docMk/>
          <pc:sldMasterMk cId="0" sldId="2147483660"/>
        </pc:sldMasterMkLst>
        <pc:sldLayoutChg chg="del">
          <pc:chgData name="Herman, Russ" userId="e8fd8e2b-a895-464b-bd6f-075a1344578d" providerId="ADAL" clId="{9CA1A85A-B000-4F48-B9C9-56FAD38A6787}" dt="2023-08-28T11:38:58.613" v="0" actId="47"/>
          <pc:sldLayoutMkLst>
            <pc:docMk/>
            <pc:sldMasterMk cId="0" sldId="2147483660"/>
            <pc:sldLayoutMk cId="0" sldId="2147483661"/>
          </pc:sldLayoutMkLst>
        </pc:sldLayoutChg>
        <pc:sldLayoutChg chg="del">
          <pc:chgData name="Herman, Russ" userId="e8fd8e2b-a895-464b-bd6f-075a1344578d" providerId="ADAL" clId="{9CA1A85A-B000-4F48-B9C9-56FAD38A6787}" dt="2023-08-28T11:38:58.613" v="0" actId="47"/>
          <pc:sldLayoutMkLst>
            <pc:docMk/>
            <pc:sldMasterMk cId="0" sldId="2147483660"/>
            <pc:sldLayoutMk cId="0" sldId="2147483662"/>
          </pc:sldLayoutMkLst>
        </pc:sldLayoutChg>
        <pc:sldLayoutChg chg="del">
          <pc:chgData name="Herman, Russ" userId="e8fd8e2b-a895-464b-bd6f-075a1344578d" providerId="ADAL" clId="{9CA1A85A-B000-4F48-B9C9-56FAD38A6787}" dt="2023-08-28T11:38:58.613" v="0" actId="47"/>
          <pc:sldLayoutMkLst>
            <pc:docMk/>
            <pc:sldMasterMk cId="0" sldId="2147483660"/>
            <pc:sldLayoutMk cId="0" sldId="2147483663"/>
          </pc:sldLayoutMkLst>
        </pc:sldLayoutChg>
        <pc:sldLayoutChg chg="del">
          <pc:chgData name="Herman, Russ" userId="e8fd8e2b-a895-464b-bd6f-075a1344578d" providerId="ADAL" clId="{9CA1A85A-B000-4F48-B9C9-56FAD38A6787}" dt="2023-08-28T11:38:58.613" v="0" actId="47"/>
          <pc:sldLayoutMkLst>
            <pc:docMk/>
            <pc:sldMasterMk cId="0" sldId="2147483660"/>
            <pc:sldLayoutMk cId="0" sldId="2147483664"/>
          </pc:sldLayoutMkLst>
        </pc:sldLayoutChg>
        <pc:sldLayoutChg chg="del">
          <pc:chgData name="Herman, Russ" userId="e8fd8e2b-a895-464b-bd6f-075a1344578d" providerId="ADAL" clId="{9CA1A85A-B000-4F48-B9C9-56FAD38A6787}" dt="2023-08-28T11:38:58.613" v="0" actId="47"/>
          <pc:sldLayoutMkLst>
            <pc:docMk/>
            <pc:sldMasterMk cId="0" sldId="2147483660"/>
            <pc:sldLayoutMk cId="0" sldId="2147483665"/>
          </pc:sldLayoutMkLst>
        </pc:sldLayoutChg>
        <pc:sldLayoutChg chg="del">
          <pc:chgData name="Herman, Russ" userId="e8fd8e2b-a895-464b-bd6f-075a1344578d" providerId="ADAL" clId="{9CA1A85A-B000-4F48-B9C9-56FAD38A6787}" dt="2023-08-28T11:38:58.613" v="0" actId="47"/>
          <pc:sldLayoutMkLst>
            <pc:docMk/>
            <pc:sldMasterMk cId="0" sldId="2147483660"/>
            <pc:sldLayoutMk cId="0" sldId="2147483666"/>
          </pc:sldLayoutMkLst>
        </pc:sldLayoutChg>
        <pc:sldLayoutChg chg="del">
          <pc:chgData name="Herman, Russ" userId="e8fd8e2b-a895-464b-bd6f-075a1344578d" providerId="ADAL" clId="{9CA1A85A-B000-4F48-B9C9-56FAD38A6787}" dt="2023-08-28T11:38:58.613" v="0" actId="47"/>
          <pc:sldLayoutMkLst>
            <pc:docMk/>
            <pc:sldMasterMk cId="0" sldId="2147483660"/>
            <pc:sldLayoutMk cId="0" sldId="2147483667"/>
          </pc:sldLayoutMkLst>
        </pc:sldLayoutChg>
        <pc:sldLayoutChg chg="del">
          <pc:chgData name="Herman, Russ" userId="e8fd8e2b-a895-464b-bd6f-075a1344578d" providerId="ADAL" clId="{9CA1A85A-B000-4F48-B9C9-56FAD38A6787}" dt="2023-08-28T11:38:58.613" v="0" actId="47"/>
          <pc:sldLayoutMkLst>
            <pc:docMk/>
            <pc:sldMasterMk cId="0" sldId="2147483660"/>
            <pc:sldLayoutMk cId="0" sldId="2147483668"/>
          </pc:sldLayoutMkLst>
        </pc:sldLayoutChg>
        <pc:sldLayoutChg chg="del">
          <pc:chgData name="Herman, Russ" userId="e8fd8e2b-a895-464b-bd6f-075a1344578d" providerId="ADAL" clId="{9CA1A85A-B000-4F48-B9C9-56FAD38A6787}" dt="2023-08-28T11:38:58.613" v="0" actId="47"/>
          <pc:sldLayoutMkLst>
            <pc:docMk/>
            <pc:sldMasterMk cId="0" sldId="2147483660"/>
            <pc:sldLayoutMk cId="0" sldId="2147483669"/>
          </pc:sldLayoutMkLst>
        </pc:sldLayoutChg>
        <pc:sldLayoutChg chg="del">
          <pc:chgData name="Herman, Russ" userId="e8fd8e2b-a895-464b-bd6f-075a1344578d" providerId="ADAL" clId="{9CA1A85A-B000-4F48-B9C9-56FAD38A6787}" dt="2023-08-28T11:38:58.613" v="0" actId="47"/>
          <pc:sldLayoutMkLst>
            <pc:docMk/>
            <pc:sldMasterMk cId="0" sldId="2147483660"/>
            <pc:sldLayoutMk cId="0" sldId="2147483670"/>
          </pc:sldLayoutMkLst>
        </pc:sldLayoutChg>
        <pc:sldLayoutChg chg="del">
          <pc:chgData name="Herman, Russ" userId="e8fd8e2b-a895-464b-bd6f-075a1344578d" providerId="ADAL" clId="{9CA1A85A-B000-4F48-B9C9-56FAD38A6787}" dt="2023-08-28T11:38:58.613" v="0" actId="47"/>
          <pc:sldLayoutMkLst>
            <pc:docMk/>
            <pc:sldMasterMk cId="0" sldId="2147483660"/>
            <pc:sldLayoutMk cId="0" sldId="214748367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wrap="square" lIns="0" tIns="0" rIns="0" bIns="0" anchorCtr="0"/>
          <a:lstStyle>
            <a:lvl1pPr algn="l">
              <a:defRPr sz="1400" ker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wrap="square" lIns="0" tIns="0" rIns="0" bIns="0" anchorCtr="0"/>
          <a:lstStyle>
            <a:lvl1pPr algn="r">
              <a:defRPr sz="1400" ker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wrap="square" lIns="0" tIns="0" rIns="0" bIns="0" anchor="ctr" anchorCtr="0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wrap="square" lIns="0" tIns="0" rIns="0" bIns="0" anchorCtr="0"/>
          <a:lstStyle/>
          <a:p>
            <a:pPr lvl="0"/>
            <a:r>
              <a:rPr lang="en-US"/>
              <a:t>Click to edit the notes format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algn="l">
              <a:defRPr sz="1400" ker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algn="r">
              <a:defRPr sz="1400" ker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r>
              <a:rPr lang="en-US" dirty="0"/>
              <a:t>&lt;number&gt;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6000" indent="-216000" algn="l" defTabSz="914400" rtl="0" eaLnBrk="1" latinLnBrk="0" hangingPunct="1">
      <a:defRPr sz="2000" kern="0">
        <a:solidFill>
          <a:srgbClr val="000000"/>
        </a:solidFill>
        <a:latin typeface="Arial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43592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43592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43592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43592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43592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ln/>
        </p:spPr>
      </p:sp>
      <p:sp>
        <p:nvSpPr>
          <p:cNvPr id="3" name="Notes Placeholder 2"/>
          <p:cNvSpPr>
            <a:spLocks noGrp="1" noRot="1" noChangeAspect="1"/>
          </p:cNvSpPr>
          <p:nvPr>
            <p:ph type="body" idx="1"/>
          </p:nvPr>
        </p:nvSpPr>
        <p:spPr>
          <a:xfrm>
            <a:off x="777240" y="4777560"/>
            <a:ext cx="6217560" cy="4526280"/>
          </a:xfrm>
          <a:noFill/>
          <a:ln/>
        </p:spPr>
        <p:txBody>
          <a:bodyPr wrap="square" lIns="0" tIns="0" rIns="0" bIns="0" anchorCtr="0"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ctr"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 sz="1400"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ceholder 3" descr="1000000000000640000004B02DD8FB96.png"/>
          <p:cNvPicPr>
            <a:picLocks noGrp="1" noChangeAspect="1"/>
          </p:cNvPicPr>
          <p:nvPr userDrawn="1"/>
        </p:nvPicPr>
        <p:blipFill>
          <a:blip r:embed="rId13">
            <a:lum/>
          </a:blip>
          <a:stretch>
            <a:fillRect/>
          </a:stretch>
        </p:blipFill>
        <p:spPr>
          <a:xfrm>
            <a:off x="-5400" y="-360"/>
            <a:ext cx="10081800" cy="7562160"/>
          </a:xfrm>
          <a:prstGeom prst="rect">
            <a:avLst/>
          </a:prstGeom>
          <a:ln w="0">
            <a:noFill/>
          </a:ln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5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/>
          <a:lstStyle/>
          <a:p>
            <a:r>
              <a:rPr lang="en-US" dirty="0"/>
              <a:t>Click to edit the title text format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03640" y="1769400"/>
            <a:ext cx="9068760" cy="49906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Ctr="0"/>
          <a:lstStyle/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  <a:p>
            <a:pPr lvl="7"/>
            <a:r>
              <a:rPr lang="en-US"/>
              <a:t>Eighth Outline Level</a:t>
            </a:r>
          </a:p>
          <a:p>
            <a:pPr lvl="8"/>
            <a:r>
              <a:rPr lang="en-US"/>
              <a:t>Ninth Outline Level</a:t>
            </a:r>
          </a:p>
        </p:txBody>
      </p:sp>
      <p:sp>
        <p:nvSpPr>
          <p:cNvPr id="1636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4600" y="6888960"/>
            <a:ext cx="5486400" cy="5212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Ctr="0"/>
          <a:lstStyle>
            <a:lvl1pPr algn="ctr">
              <a:defRPr lang="en-US" sz="1400" ker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marL="0" indent="0" algn="ctr">
              <a:tabLst/>
            </a:pPr>
            <a:r>
              <a:rPr lang="en-US"/>
              <a:t>Cosmic Origins - Dr. R. Herman - Fall 2023</a:t>
            </a:r>
            <a:endParaRPr dirty="0"/>
          </a:p>
        </p:txBody>
      </p:sp>
      <p:sp>
        <p:nvSpPr>
          <p:cNvPr id="1636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80" y="6888960"/>
            <a:ext cx="2347560" cy="5212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Ctr="0"/>
          <a:lstStyle>
            <a:lvl1pPr algn="r">
              <a:defRPr lang="en-US" sz="1400" kern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marL="0" indent="0" algn="r">
              <a:tabLst/>
            </a:pPr>
            <a:fld id="{763D1470-AB83-4C4C-B3B3-7F0C9DC8E8D6}" type="slidenum">
              <a:rPr lang="en-US" sz="1400" dirty="0" smtClean="0"/>
              <a:t>‹#›</a:t>
            </a:fld>
            <a:endParaRPr 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buNone/>
        <a:defRPr sz="4800" kern="0">
          <a:solidFill>
            <a:srgbClr val="4C4C4C"/>
          </a:solidFill>
          <a:latin typeface="Times New Roman"/>
          <a:ea typeface="+mj-ea"/>
          <a:cs typeface="+mj-cs"/>
        </a:defRPr>
      </a:lvl1pPr>
    </p:titleStyle>
    <p:bodyStyle>
      <a:lvl1pPr marL="108000" indent="324000" algn="l" defTabSz="914400" rtl="0" eaLnBrk="1" latinLnBrk="0" hangingPunct="1">
        <a:spcBef>
          <a:spcPts val="0"/>
        </a:spcBef>
        <a:spcAft>
          <a:spcPts val="1418"/>
        </a:spcAft>
        <a:buClr>
          <a:srgbClr val="000000"/>
        </a:buClr>
        <a:buChar char="•"/>
        <a:defRPr sz="3600" u="none" kern="0">
          <a:solidFill>
            <a:srgbClr val="000000"/>
          </a:solidFill>
          <a:latin typeface="Times New Roman"/>
          <a:ea typeface="+mn-ea"/>
          <a:cs typeface="+mn-cs"/>
        </a:defRPr>
      </a:lvl1pPr>
      <a:lvl2pPr marL="576000" indent="288000" algn="l" defTabSz="914400" rtl="0" eaLnBrk="1" latinLnBrk="0" hangingPunct="1">
        <a:spcBef>
          <a:spcPts val="0"/>
        </a:spcBef>
        <a:spcAft>
          <a:spcPts val="1134"/>
        </a:spcAft>
        <a:buClr>
          <a:srgbClr val="000000"/>
        </a:buClr>
        <a:buChar char="•"/>
        <a:defRPr sz="3200" u="none" kern="0" spc="0">
          <a:solidFill>
            <a:srgbClr val="000000"/>
          </a:solidFill>
          <a:latin typeface="Times New Roman"/>
          <a:ea typeface="+mn-ea"/>
          <a:cs typeface="+mn-cs"/>
        </a:defRPr>
      </a:lvl2pPr>
      <a:lvl3pPr marL="1080000" indent="216000" algn="l" defTabSz="914400" rtl="0" eaLnBrk="1" latinLnBrk="0" hangingPunct="1">
        <a:spcBef>
          <a:spcPts val="0"/>
        </a:spcBef>
        <a:spcAft>
          <a:spcPts val="851"/>
        </a:spcAft>
        <a:buClr>
          <a:srgbClr val="000000"/>
        </a:buClr>
        <a:buChar char="•"/>
        <a:defRPr sz="2800" u="none" kern="0" spc="0">
          <a:solidFill>
            <a:srgbClr val="000000"/>
          </a:solidFill>
          <a:latin typeface="Times New Roman"/>
          <a:ea typeface="+mn-ea"/>
          <a:cs typeface="+mn-cs"/>
        </a:defRPr>
      </a:lvl3pPr>
      <a:lvl4pPr marL="1512000" indent="216000" algn="l" defTabSz="914400" rtl="0" eaLnBrk="1" latinLnBrk="0" hangingPunct="1">
        <a:spcBef>
          <a:spcPts val="0"/>
        </a:spcBef>
        <a:spcAft>
          <a:spcPts val="567"/>
        </a:spcAft>
        <a:buClr>
          <a:srgbClr val="000000"/>
        </a:buClr>
        <a:buChar char="•"/>
        <a:defRPr sz="2400" u="none" kern="0" spc="0">
          <a:solidFill>
            <a:srgbClr val="000000"/>
          </a:solidFill>
          <a:latin typeface="Times New Roman"/>
          <a:ea typeface="+mn-ea"/>
          <a:cs typeface="+mn-cs"/>
        </a:defRPr>
      </a:lvl4pPr>
      <a:lvl5pPr marL="1944000" indent="216000" algn="l" defTabSz="914400" rtl="0" eaLnBrk="1" latinLnBrk="0" hangingPunct="1">
        <a:spcBef>
          <a:spcPts val="0"/>
        </a:spcBef>
        <a:spcAft>
          <a:spcPts val="284"/>
        </a:spcAft>
        <a:buClr>
          <a:srgbClr val="000000"/>
        </a:buClr>
        <a:buChar char="•"/>
        <a:defRPr sz="2400" u="none" kern="0" spc="0">
          <a:solidFill>
            <a:srgbClr val="000000"/>
          </a:solidFill>
          <a:latin typeface="Times New Roman"/>
          <a:ea typeface="+mn-ea"/>
          <a:cs typeface="+mn-cs"/>
        </a:defRPr>
      </a:lvl5pPr>
      <a:lvl6pPr marL="2376000" indent="216000" algn="l" defTabSz="914400" rtl="0" eaLnBrk="1" latinLnBrk="0" hangingPunct="1">
        <a:spcBef>
          <a:spcPts val="0"/>
        </a:spcBef>
        <a:spcAft>
          <a:spcPts val="284"/>
        </a:spcAft>
        <a:buClr>
          <a:srgbClr val="000000"/>
        </a:buClr>
        <a:buChar char="•"/>
        <a:defRPr sz="2400" u="none" kern="0" spc="0">
          <a:solidFill>
            <a:srgbClr val="000000"/>
          </a:solidFill>
          <a:latin typeface="Times New Roman"/>
          <a:ea typeface="+mn-ea"/>
          <a:cs typeface="+mn-cs"/>
        </a:defRPr>
      </a:lvl6pPr>
      <a:lvl7pPr marL="2808000" indent="216000" algn="l" defTabSz="914400" rtl="0" eaLnBrk="1" latinLnBrk="0" hangingPunct="1">
        <a:spcBef>
          <a:spcPts val="0"/>
        </a:spcBef>
        <a:spcAft>
          <a:spcPts val="284"/>
        </a:spcAft>
        <a:buClr>
          <a:srgbClr val="000000"/>
        </a:buClr>
        <a:buChar char="•"/>
        <a:defRPr sz="2400" u="none" kern="0" spc="0">
          <a:solidFill>
            <a:srgbClr val="000000"/>
          </a:solidFill>
          <a:latin typeface="Times New Roman"/>
          <a:ea typeface="+mn-ea"/>
          <a:cs typeface="+mn-cs"/>
        </a:defRPr>
      </a:lvl7pPr>
      <a:lvl8pPr marL="3240000" indent="216000" algn="l" defTabSz="914400" rtl="0" eaLnBrk="1" latinLnBrk="0" hangingPunct="1">
        <a:spcBef>
          <a:spcPts val="0"/>
        </a:spcBef>
        <a:spcAft>
          <a:spcPts val="284"/>
        </a:spcAft>
        <a:buClr>
          <a:srgbClr val="000000"/>
        </a:buClr>
        <a:buChar char="•"/>
        <a:defRPr sz="2400" u="none" kern="0" spc="0">
          <a:solidFill>
            <a:srgbClr val="000000"/>
          </a:solidFill>
          <a:latin typeface="Times New Roman"/>
          <a:ea typeface="+mn-ea"/>
          <a:cs typeface="+mn-cs"/>
        </a:defRPr>
      </a:lvl8pPr>
      <a:lvl9pPr marL="3672000" indent="216000" algn="l" defTabSz="914400" rtl="0" eaLnBrk="1" latinLnBrk="0" hangingPunct="1">
        <a:spcBef>
          <a:spcPts val="0"/>
        </a:spcBef>
        <a:spcAft>
          <a:spcPts val="284"/>
        </a:spcAft>
        <a:buClr>
          <a:srgbClr val="000000"/>
        </a:buClr>
        <a:buChar char="•"/>
        <a:defRPr sz="2400" u="none" kern="0" spc="0">
          <a:solidFill>
            <a:srgbClr val="000000"/>
          </a:solidFill>
          <a:latin typeface="Times New Roman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feature/goddard/2023/webb-reveals-colors-of-earendel-most-distant-star-ever-detected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s://www.amazon.com/Big-Bang-Universe-Simon-Singh/dp/0007162219" TargetMode="External"/><Relationship Id="rId7" Type="http://schemas.openxmlformats.org/officeDocument/2006/relationships/image" Target="../media/image19.jpeg"/><Relationship Id="rId2" Type="http://schemas.openxmlformats.org/officeDocument/2006/relationships/hyperlink" Target="https://www.amazon.com/First-Three-Minutes-Modern-Universe/dp/0465024378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hyperlink" Target="http://people.uncw.edu/hermanr/Origins/" TargetMode="External"/><Relationship Id="rId4" Type="http://schemas.openxmlformats.org/officeDocument/2006/relationships/hyperlink" Target="https://www.amazon.com/Cosmology-Curious-Delia-Perlov/dp/3319570382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aceandmotion.com/cosmology-history-astronomy-universe-space.ht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tikythera_mechanis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acred-texts.com/eso/sta/sta03.htm" TargetMode="Externa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21-84310-w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hyperlink" Target="https://www.nature.com/articles/s41598-021-96382-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aviddarling.info/images/epicycle.gi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dimijianimages.com/More-p20-Madagascar-p7/night-sky-from-Madagascar-gallery.ht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pload.wikimedia.org/wikipedia/commons/thumb/b/b2/Isaac_Newton.jpeg/481px-Isaac_Newton.jpe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://hilaroad.com/camp/projects/magnet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hyperlink" Target="http://www.zamandayolculuk.com/cetinbal/HTMLdosya1/QuantumFoam.ht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nasa.gov/image-feature/webb-reveals-new-details-in-pillars-of-creatio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63923"/>
            <a:ext cx="9068760" cy="615553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>
            <a:spAutoFit/>
          </a:bodyPr>
          <a:lstStyle/>
          <a:p>
            <a:pPr marL="0" indent="0" algn="ctr">
              <a:buNone/>
              <a:tabLst/>
            </a:pPr>
            <a:r>
              <a:rPr lang="en-US" sz="4000" b="1" dirty="0"/>
              <a:t>Cosmic Origins – HON 210</a:t>
            </a:r>
          </a:p>
        </p:txBody>
      </p:sp>
      <p:sp>
        <p:nvSpPr>
          <p:cNvPr id="4" name="subTitle 1"/>
          <p:cNvSpPr>
            <a:spLocks noGrp="1"/>
          </p:cNvSpPr>
          <p:nvPr>
            <p:ph type="subTitle" idx="1"/>
          </p:nvPr>
        </p:nvSpPr>
        <p:spPr>
          <a:xfrm>
            <a:off x="4428284" y="1114425"/>
            <a:ext cx="5171475" cy="1064394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>
            <a:spAutoFit/>
          </a:bodyPr>
          <a:lstStyle/>
          <a:p>
            <a:pPr marL="432000" lvl="1" indent="-216000" algn="ctr">
              <a:buNone/>
              <a:tabLst/>
            </a:pPr>
            <a:r>
              <a:rPr lang="en-US" sz="2400" b="0" i="1" kern="0" dirty="0">
                <a:solidFill>
                  <a:sysClr val="windowText" lastClr="000000"/>
                </a:solidFill>
                <a:latin typeface="Arial" charset="0"/>
              </a:rPr>
              <a:t>Dr. Russell Herman</a:t>
            </a:r>
            <a:endParaRPr lang="en-US" sz="2200" b="0" i="1" kern="0" dirty="0">
              <a:solidFill>
                <a:sysClr val="windowText" lastClr="000000"/>
              </a:solidFill>
              <a:latin typeface="Arial" charset="0"/>
            </a:endParaRPr>
          </a:p>
          <a:p>
            <a:pPr marL="432000" lvl="1" indent="-216000" algn="ctr">
              <a:buNone/>
              <a:tabLst/>
            </a:pPr>
            <a:r>
              <a:rPr lang="en-US" sz="1800" b="0" i="1" kern="0" dirty="0">
                <a:solidFill>
                  <a:sysClr val="windowText" lastClr="000000"/>
                </a:solidFill>
                <a:latin typeface="Arial" charset="0"/>
              </a:rPr>
              <a:t>Physics and Physical Oceanography, UNCW</a:t>
            </a:r>
            <a:br>
              <a:rPr lang="en-US" sz="1800" b="0" i="1" kern="0" dirty="0">
                <a:solidFill>
                  <a:sysClr val="windowText" lastClr="000000"/>
                </a:solidFill>
                <a:latin typeface="Arial" charset="0"/>
              </a:rPr>
            </a:br>
            <a:r>
              <a:rPr lang="en-US" sz="1800" b="0" i="1" kern="0" dirty="0">
                <a:solidFill>
                  <a:sysClr val="windowText" lastClr="000000"/>
                </a:solidFill>
                <a:latin typeface="Arial" charset="0"/>
              </a:rPr>
              <a:t>Mathematics and Statistics, UNCW</a:t>
            </a:r>
            <a:endParaRPr dirty="0"/>
          </a:p>
        </p:txBody>
      </p:sp>
      <p:pic>
        <p:nvPicPr>
          <p:cNvPr id="5" name="Placeholder 3" descr="10000000000001900000017647ACF688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690480" y="829185"/>
            <a:ext cx="3809520" cy="3561840"/>
          </a:xfrm>
          <a:prstGeom prst="rect">
            <a:avLst/>
          </a:prstGeom>
          <a:ln w="0">
            <a:noFill/>
          </a:ln>
        </p:spPr>
      </p:pic>
      <p:pic>
        <p:nvPicPr>
          <p:cNvPr id="6" name="Placeholder 3" descr="100000000000025800000141E86BE98F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673200" y="3236400"/>
            <a:ext cx="8663400" cy="4303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18221-D3BA-3E77-D19C-40CC26C68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66" y="520706"/>
            <a:ext cx="9181875" cy="517519"/>
          </a:xfrm>
        </p:spPr>
        <p:txBody>
          <a:bodyPr/>
          <a:lstStyle/>
          <a:p>
            <a:r>
              <a:rPr lang="en-US" sz="3600" b="1" i="0" dirty="0" err="1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Earendel</a:t>
            </a:r>
            <a:r>
              <a:rPr lang="en-US" sz="3600" b="1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, The Most Distant Star Ever Detected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9B3165-4CD1-0721-3CB6-C4044D23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D0A58-C435-9CE7-24AD-33F3D07E0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pic>
        <p:nvPicPr>
          <p:cNvPr id="60418" name="Picture 2" descr="A black background is scattered with hundreds of small galaxies of different shapes, ranging in color from white to yellow to red. Just a bit above the center, there is a bright source of light, a star, with 8 bright diffraction spikes extending out.">
            <a:extLst>
              <a:ext uri="{FF2B5EF4-FFF2-40B4-BE49-F238E27FC236}">
                <a16:creationId xmlns:a16="http://schemas.microsoft.com/office/drawing/2014/main" id="{70C7EFFB-7C8D-BB9E-357E-230A69311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183213"/>
            <a:ext cx="6007100" cy="610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06075C-70A8-DCAD-34BF-0D81CE6B76BF}"/>
              </a:ext>
            </a:extLst>
          </p:cNvPr>
          <p:cNvSpPr txBox="1"/>
          <p:nvPr/>
        </p:nvSpPr>
        <p:spPr>
          <a:xfrm>
            <a:off x="1265640" y="7286625"/>
            <a:ext cx="83450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https://www.nasa.gov/feature/goddard/2023/webb-reveals-colors-of-earendel-most-distant-star-ever-detected</a:t>
            </a:r>
            <a:r>
              <a:rPr lang="en-US" sz="1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0FE0A-9F3D-53FA-90D9-0EB05698CA1A}"/>
              </a:ext>
            </a:extLst>
          </p:cNvPr>
          <p:cNvSpPr txBox="1"/>
          <p:nvPr/>
        </p:nvSpPr>
        <p:spPr>
          <a:xfrm>
            <a:off x="1083555" y="1190625"/>
            <a:ext cx="1364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Aug 8,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77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D9C06-D593-4FEB-E563-B4FF26BB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40" y="301320"/>
            <a:ext cx="5830485" cy="1262520"/>
          </a:xfrm>
        </p:spPr>
        <p:txBody>
          <a:bodyPr/>
          <a:lstStyle/>
          <a:p>
            <a:r>
              <a:rPr lang="en-US" dirty="0"/>
              <a:t>Syllabus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0F1C7F-9218-2790-8D85-08981FC13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1D433-5FEE-3254-C431-2F189D151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9BC171-4A47-6B05-4C06-9136183B076B}"/>
              </a:ext>
            </a:extLst>
          </p:cNvPr>
          <p:cNvSpPr txBox="1"/>
          <p:nvPr/>
        </p:nvSpPr>
        <p:spPr>
          <a:xfrm>
            <a:off x="806918" y="1353979"/>
            <a:ext cx="637639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Required Texts: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2"/>
              </a:rPr>
              <a:t>The First Three Minutes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S.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Weinberg,Basic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Books; Updated edition (1993).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3"/>
              </a:rPr>
              <a:t>Big Bang: The Origin of the Universe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S. Singh, Harper Perennial, (2005)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4"/>
              </a:rPr>
              <a:t>Cosmology for the Curious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D.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Perlov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and A.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Vilenkin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Springer, (2018)</a:t>
            </a:r>
          </a:p>
          <a:p>
            <a:pPr algn="l"/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Course Requirements: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Attendance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Assignments – 30%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Paper – 15%</a:t>
            </a:r>
            <a:endParaRPr lang="en-US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Presentation – 15%</a:t>
            </a:r>
            <a:endParaRPr lang="en-US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Midterm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20%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Final – 20%</a:t>
            </a:r>
            <a:endParaRPr lang="en-US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F6726C-90A5-D39C-E964-B971C1CEF1ED}"/>
              </a:ext>
            </a:extLst>
          </p:cNvPr>
          <p:cNvSpPr txBox="1"/>
          <p:nvPr/>
        </p:nvSpPr>
        <p:spPr>
          <a:xfrm>
            <a:off x="1052355" y="6456788"/>
            <a:ext cx="6362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5"/>
              </a:rPr>
              <a:t>http://people.uncw.edu/hermanr/Origins/</a:t>
            </a:r>
            <a:r>
              <a:rPr lang="en-US" sz="2400" dirty="0"/>
              <a:t> </a:t>
            </a:r>
          </a:p>
        </p:txBody>
      </p:sp>
      <p:pic>
        <p:nvPicPr>
          <p:cNvPr id="1026" name="Picture 2" descr="Page 1">
            <a:extLst>
              <a:ext uri="{FF2B5EF4-FFF2-40B4-BE49-F238E27FC236}">
                <a16:creationId xmlns:a16="http://schemas.microsoft.com/office/drawing/2014/main" id="{F997DE4A-FE30-5EC7-94C8-C4842FBE2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624" y="250410"/>
            <a:ext cx="2258601" cy="340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 1">
            <a:extLst>
              <a:ext uri="{FF2B5EF4-FFF2-40B4-BE49-F238E27FC236}">
                <a16:creationId xmlns:a16="http://schemas.microsoft.com/office/drawing/2014/main" id="{D7EE4987-85A1-C0B4-B832-3679CED4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3477483"/>
            <a:ext cx="1981200" cy="297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 1">
            <a:extLst>
              <a:ext uri="{FF2B5EF4-FFF2-40B4-BE49-F238E27FC236}">
                <a16:creationId xmlns:a16="http://schemas.microsoft.com/office/drawing/2014/main" id="{9A12F67C-EC02-5AD7-1E18-F7F09A8E0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624" y="3819322"/>
            <a:ext cx="2258601" cy="339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659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18D2A-BCF7-D07E-DEE0-3F4D51115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15145F-CF1C-3C51-D555-3F6FA7ADE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640" y="1563840"/>
            <a:ext cx="9068760" cy="5325120"/>
          </a:xfrm>
        </p:spPr>
        <p:txBody>
          <a:bodyPr/>
          <a:lstStyle/>
          <a:p>
            <a:r>
              <a:rPr lang="en-US" sz="2400" dirty="0"/>
              <a:t>Historical Origins</a:t>
            </a:r>
          </a:p>
          <a:p>
            <a:r>
              <a:rPr lang="en-US" sz="2400" dirty="0"/>
              <a:t>Newton’s Universe</a:t>
            </a:r>
          </a:p>
          <a:p>
            <a:r>
              <a:rPr lang="en-US" sz="2400" dirty="0"/>
              <a:t>Birth of Modern Astronomy</a:t>
            </a:r>
          </a:p>
          <a:p>
            <a:r>
              <a:rPr lang="en-US" sz="2400" dirty="0"/>
              <a:t>Life and Death of Stars</a:t>
            </a:r>
          </a:p>
          <a:p>
            <a:r>
              <a:rPr lang="en-US" sz="2400" dirty="0"/>
              <a:t>Modern Physics</a:t>
            </a:r>
          </a:p>
          <a:p>
            <a:r>
              <a:rPr lang="en-US" sz="2400" dirty="0"/>
              <a:t>The Expanding Universe</a:t>
            </a:r>
          </a:p>
          <a:p>
            <a:r>
              <a:rPr lang="en-US" sz="2400" dirty="0"/>
              <a:t>Cosmic Microwave Background</a:t>
            </a:r>
          </a:p>
          <a:p>
            <a:r>
              <a:rPr lang="en-US" sz="2400" dirty="0"/>
              <a:t>Exploring the Universe</a:t>
            </a:r>
          </a:p>
          <a:p>
            <a:r>
              <a:rPr lang="en-US" sz="2400" dirty="0"/>
              <a:t>The Dark Universe</a:t>
            </a:r>
          </a:p>
          <a:p>
            <a:r>
              <a:rPr lang="en-US" sz="2400" dirty="0"/>
              <a:t>Recent Discoveries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AAA76D-A8CF-C927-2431-A5D2F29F7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EDE9A-A798-95DB-DFD6-2A9168AB8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1854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13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34400" y="2635200"/>
            <a:ext cx="4042800" cy="126288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>
            <a:spAutoFit/>
          </a:bodyPr>
          <a:lstStyle/>
          <a:p>
            <a:pPr marL="0" indent="0">
              <a:buNone/>
              <a:tabLst/>
            </a:pPr>
            <a:r>
              <a:rPr lang="en-US"/>
              <a:t>Early Models</a:t>
            </a:r>
          </a:p>
        </p:txBody>
      </p:sp>
      <p:pic>
        <p:nvPicPr>
          <p:cNvPr id="4" name="Placeholder 3" descr="1000000000000201000002803CBC1652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457200" y="577800"/>
            <a:ext cx="4343400" cy="5943600"/>
          </a:xfrm>
          <a:prstGeom prst="rect">
            <a:avLst/>
          </a:prstGeom>
          <a:ln w="0">
            <a:noFill/>
          </a:ln>
        </p:spPr>
      </p:pic>
      <p:pic>
        <p:nvPicPr>
          <p:cNvPr id="5" name="Placeholder 3" descr="10000000000000B800000090F8EEA84B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5303160" y="4114800"/>
            <a:ext cx="3840840" cy="2355840"/>
          </a:xfrm>
          <a:prstGeom prst="rect">
            <a:avLst/>
          </a:prstGeom>
          <a:ln w="0">
            <a:noFill/>
          </a:ln>
        </p:spPr>
      </p:pic>
      <p:pic>
        <p:nvPicPr>
          <p:cNvPr id="6" name="Placeholder 3" descr="100000000000012C000000E5786CDDF6.png"/>
          <p:cNvPicPr>
            <a:picLocks noGrp="1"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5878080" y="562320"/>
            <a:ext cx="2857320" cy="2180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14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47625"/>
            <a:ext cx="9068760" cy="126288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>
            <a:spAutoFit/>
          </a:bodyPr>
          <a:lstStyle/>
          <a:p>
            <a:pPr marL="0" indent="0">
              <a:buNone/>
              <a:tabLst/>
            </a:pPr>
            <a:r>
              <a:rPr dirty="0"/>
              <a:t>In the beginning ...</a:t>
            </a:r>
            <a:br>
              <a:rPr lang="en-US" sz="1400" dirty="0"/>
            </a:br>
            <a:r>
              <a:rPr lang="en-US" sz="1400" dirty="0">
                <a:hlinkClick r:id="rId3"/>
              </a:rPr>
              <a:t>http://www.spaceandmotion.com/cosmology-history-astronomy-universe-space.htm</a:t>
            </a:r>
            <a:r>
              <a:rPr lang="en-US" sz="1400" dirty="0"/>
              <a:t> 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72000" y="1419225"/>
            <a:ext cx="9068760" cy="604509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>
              <a:buClrTx/>
            </a:pP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Thales of Miletus (624–546 BCE)</a:t>
            </a:r>
          </a:p>
          <a:p>
            <a:pPr>
              <a:buClrTx/>
            </a:pPr>
            <a:r>
              <a:rPr lang="en-US" sz="2200" b="1" dirty="0">
                <a:latin typeface="Arial" charset="0"/>
              </a:rPr>
              <a:t>Anaximander (610-546 BCE)</a:t>
            </a:r>
            <a:endParaRPr lang="en-US" sz="2200" b="1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</a:pP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Pythagoras (585-497 BCE) </a:t>
            </a:r>
            <a:br>
              <a:rPr lang="en-US" sz="2200" b="1" dirty="0">
                <a:solidFill>
                  <a:srgbClr val="000000"/>
                </a:solidFill>
                <a:latin typeface="Arial" charset="0"/>
              </a:rPr>
            </a:b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         </a:t>
            </a:r>
            <a:r>
              <a:rPr lang="en-US" sz="2200" b="1" i="1" dirty="0">
                <a:solidFill>
                  <a:srgbClr val="000000"/>
                </a:solidFill>
                <a:latin typeface="Arial" charset="0"/>
              </a:rPr>
              <a:t>Harmony of the Spheres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Socrates     (469-399 BCE)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Democritus (460-370 BCE)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Plato           (427-347 BCE)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200" b="1" dirty="0" err="1">
                <a:solidFill>
                  <a:srgbClr val="000000"/>
                </a:solidFill>
                <a:latin typeface="Arial" charset="0"/>
              </a:rPr>
              <a:t>Eudoxus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 of Cnidus (408-355 BCE)</a:t>
            </a:r>
            <a:br>
              <a:rPr lang="en-US" sz="2200" b="1" dirty="0">
                <a:solidFill>
                  <a:srgbClr val="000000"/>
                </a:solidFill>
                <a:latin typeface="Arial" charset="0"/>
              </a:rPr>
            </a:b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    - 27 concentric spheres – retrograde motion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200" b="1" dirty="0" err="1">
                <a:solidFill>
                  <a:srgbClr val="000000"/>
                </a:solidFill>
                <a:latin typeface="Arial" charset="0"/>
              </a:rPr>
              <a:t>Callipus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 (370-300 BCE) – added 7 more, </a:t>
            </a:r>
            <a:br>
              <a:rPr lang="en-US" sz="2200" b="1" dirty="0">
                <a:solidFill>
                  <a:srgbClr val="000000"/>
                </a:solidFill>
                <a:latin typeface="Arial" charset="0"/>
              </a:rPr>
            </a:b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    lunisolar calendar – modified </a:t>
            </a:r>
            <a:r>
              <a:rPr lang="en-US" sz="2200" b="1" dirty="0" err="1">
                <a:solidFill>
                  <a:srgbClr val="000000"/>
                </a:solidFill>
                <a:latin typeface="Arial" charset="0"/>
              </a:rPr>
              <a:t>Meton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 cycle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Aristotle      (384-322 BCE) – 55 rotating spheres</a:t>
            </a:r>
          </a:p>
        </p:txBody>
      </p:sp>
      <p:pic>
        <p:nvPicPr>
          <p:cNvPr id="5" name="Placeholder 3" descr="10000000000001620000019073E3DA3E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6562725" y="1564200"/>
            <a:ext cx="3371400" cy="380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15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85725" y="200562"/>
            <a:ext cx="4902120" cy="6894195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>
            <a:spAutoFit/>
          </a:bodyPr>
          <a:lstStyle/>
          <a:p>
            <a:pPr marL="108000" algn="l">
              <a:buClrTx/>
              <a:tabLst>
                <a:tab pos="889200" algn="l"/>
              </a:tabLs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Earth is fixed and immovable,   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  stars fixed in sky,     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  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</a:rPr>
              <a:t>planets = wanderers</a:t>
            </a:r>
            <a:br>
              <a:rPr lang="en-US" sz="2800" i="1" dirty="0">
                <a:solidFill>
                  <a:srgbClr val="000000"/>
                </a:solidFill>
                <a:latin typeface="Arial" charset="0"/>
              </a:rPr>
            </a:br>
            <a:br>
              <a:rPr lang="en-US" sz="2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Aristarchus (310-230 BCE)     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  heliocentric model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br>
              <a:rPr lang="en-US" sz="2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Archimedes (287-212 BCE) 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  referenced Aristarchus 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  modeled sun-planets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br>
              <a:rPr lang="en-US" sz="2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Hipparchus (190-120 BCE) 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  seasonal inconsistencies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  <a:hlinkClick r:id="rId3"/>
              </a:rPr>
              <a:t>Antikythera mechanism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laceholder 3" descr="10000000000001F4000002057323389B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4930200" y="1219545"/>
            <a:ext cx="5029200" cy="5152680"/>
          </a:xfrm>
          <a:prstGeom prst="rect">
            <a:avLst/>
          </a:prstGeom>
          <a:ln w="0">
            <a:noFill/>
          </a:ln>
        </p:spPr>
      </p:pic>
      <p:sp>
        <p:nvSpPr>
          <p:cNvPr id="5" name="TextBox 4"/>
          <p:cNvSpPr/>
          <p:nvPr/>
        </p:nvSpPr>
        <p:spPr>
          <a:xfrm>
            <a:off x="4930200" y="657225"/>
            <a:ext cx="5013000" cy="490425"/>
          </a:xfrm>
          <a:prstGeom prst="rect">
            <a:avLst/>
          </a:prstGeom>
          <a:noFill/>
          <a:ln w="0">
            <a:noFill/>
          </a:ln>
        </p:spPr>
        <p:style>
          <a:lnRef idx="0">
            <a:schemeClr val="dk1"/>
          </a:lnRef>
          <a:fillRef idx="0">
            <a:srgbClr val="99CCFF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kern="0" dirty="0">
                <a:solidFill>
                  <a:sysClr val="windowText" lastClr="000000"/>
                </a:solidFill>
                <a:latin typeface="Arial" charset="0"/>
                <a:hlinkClick r:id="rId5"/>
              </a:rPr>
              <a:t>http://www.sacred-texts.com/eso/sta/sta03.htm</a:t>
            </a:r>
            <a:r>
              <a:rPr lang="en-US" sz="1800" b="0" i="0" kern="0" dirty="0">
                <a:solidFill>
                  <a:sysClr val="windowText" lastClr="00000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8B5B3-3C92-FAF1-5254-2EB9A9E6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40" y="301320"/>
            <a:ext cx="5297085" cy="1262520"/>
          </a:xfrm>
        </p:spPr>
        <p:txBody>
          <a:bodyPr/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The Antikythera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Mechanism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7B2E1E-6393-A17F-BF5C-2D5A40DF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DA842-108C-3C20-9F84-C1E2A7E3E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pic>
        <p:nvPicPr>
          <p:cNvPr id="64518" name="Picture 6" descr="How to explain how the ancients built the Antikythera Mechanism - Quora">
            <a:extLst>
              <a:ext uri="{FF2B5EF4-FFF2-40B4-BE49-F238E27FC236}">
                <a16:creationId xmlns:a16="http://schemas.microsoft.com/office/drawing/2014/main" id="{D4159956-BD17-A82D-0DB7-C481B99BD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68" y="75189"/>
            <a:ext cx="3433593" cy="297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050EF7-753B-0156-67BD-4820EB419360}"/>
              </a:ext>
            </a:extLst>
          </p:cNvPr>
          <p:cNvSpPr txBox="1"/>
          <p:nvPr/>
        </p:nvSpPr>
        <p:spPr>
          <a:xfrm>
            <a:off x="221226" y="1847910"/>
            <a:ext cx="596049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Found in a wreck in 1900 near Antikythera.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Recovered statues and other items.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Small corroded fragments found.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Fragment A has 27 gears.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100 years later ...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is an astronomical calculator.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Predicts moon’s position and phase,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solar eclipses, motion of planets, and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Possibly from 1st or 2nd century BCE.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See 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March 2021 Paper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Freeth, et al.</a:t>
            </a:r>
            <a:b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correction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141C71-4C88-2BD4-8624-2FF0B7382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925" y="3335079"/>
            <a:ext cx="4141240" cy="327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67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C716A-5892-848B-7153-2663FDBB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Geocentric 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1B0DC-8EAC-7E2C-5112-25DF4B6F9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040" y="1644085"/>
            <a:ext cx="5687010" cy="4880539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Ptolemy (85-165) – 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eccentric motion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Others proposed spinning Earth – Aryabhata, Ibn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al-Haytham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Oresme, Nicholas of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Cusa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Nasir al-Din al-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Tusi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(1201-1274)</a:t>
            </a:r>
            <a:b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</a:t>
            </a:r>
            <a:r>
              <a:rPr lang="en-US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Tusi</a:t>
            </a: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couple – replaced equant</a:t>
            </a:r>
            <a:b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n-US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used by Copernicus </a:t>
            </a: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6F27A-DD91-ABDF-6871-B11A8D1A1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0C7FA-1BEF-6318-25A2-12675329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pic>
        <p:nvPicPr>
          <p:cNvPr id="6" name="Placeholder 3" descr="10000000000001480000010B192DCBDC.png">
            <a:extLst>
              <a:ext uri="{FF2B5EF4-FFF2-40B4-BE49-F238E27FC236}">
                <a16:creationId xmlns:a16="http://schemas.microsoft.com/office/drawing/2014/main" id="{3EBFE9E4-82A9-8BDB-8646-A46EBACCEA23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817200" y="3598200"/>
            <a:ext cx="3123720" cy="2542680"/>
          </a:xfrm>
          <a:prstGeom prst="rect">
            <a:avLst/>
          </a:prstGeom>
          <a:ln w="0">
            <a:noFill/>
          </a:ln>
        </p:spPr>
      </p:pic>
      <p:pic>
        <p:nvPicPr>
          <p:cNvPr id="7" name="Placeholder 3" descr="10000000000000FF00000146E53A14BD.png">
            <a:extLst>
              <a:ext uri="{FF2B5EF4-FFF2-40B4-BE49-F238E27FC236}">
                <a16:creationId xmlns:a16="http://schemas.microsoft.com/office/drawing/2014/main" id="{FC3629DC-E563-B216-57D0-C2B2BCD713A4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86040" y="95760"/>
            <a:ext cx="2428560" cy="3104640"/>
          </a:xfrm>
          <a:prstGeom prst="rect">
            <a:avLst/>
          </a:prstGeom>
          <a:ln w="0">
            <a:noFill/>
          </a:ln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6B37267A-3FA2-E9ED-9A2D-C20990CA7243}"/>
              </a:ext>
            </a:extLst>
          </p:cNvPr>
          <p:cNvSpPr/>
          <p:nvPr/>
        </p:nvSpPr>
        <p:spPr>
          <a:xfrm>
            <a:off x="152400" y="6426000"/>
            <a:ext cx="5267325" cy="462960"/>
          </a:xfrm>
          <a:prstGeom prst="rect">
            <a:avLst/>
          </a:prstGeom>
          <a:noFill/>
          <a:ln w="0">
            <a:noFill/>
          </a:ln>
        </p:spPr>
        <p:style>
          <a:lnRef idx="0">
            <a:schemeClr val="dk1"/>
          </a:lnRef>
          <a:fillRef idx="0">
            <a:srgbClr val="99CCFF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kern="0" dirty="0">
                <a:solidFill>
                  <a:sysClr val="windowText" lastClr="000000"/>
                </a:solidFill>
                <a:latin typeface="Arial" charset="0"/>
                <a:hlinkClick r:id="rId4"/>
              </a:rPr>
              <a:t>http://www.daviddarling.info/images/epicycle.gif</a:t>
            </a:r>
            <a:r>
              <a:rPr lang="en-US" sz="1800" b="0" i="0" kern="0" dirty="0">
                <a:solidFill>
                  <a:sysClr val="windowText" lastClr="0000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7070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18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41400"/>
            <a:ext cx="9068760" cy="135036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0" indent="0">
              <a:buNone/>
              <a:tabLst/>
            </a:pPr>
            <a:br>
              <a:rPr lang="en-US" dirty="0"/>
            </a:br>
            <a:r>
              <a:rPr lang="en-US" dirty="0"/>
              <a:t>Heliocentric System</a:t>
            </a:r>
            <a:br>
              <a:rPr lang="en-US" dirty="0"/>
            </a:br>
            <a:r>
              <a:rPr lang="en-US" dirty="0"/>
              <a:t>Copernicus (1473-1543)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laceholder 3" descr="100000000000039A000002F6170996BA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2514600" y="1600200"/>
            <a:ext cx="7561800" cy="5961600"/>
          </a:xfrm>
          <a:prstGeom prst="rect">
            <a:avLst/>
          </a:prstGeom>
          <a:ln w="0">
            <a:noFill/>
          </a:ln>
        </p:spPr>
      </p:pic>
      <p:pic>
        <p:nvPicPr>
          <p:cNvPr id="5" name="Placeholder 3" descr="100000000000022E0000018EE12B96F5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0" y="2935800"/>
            <a:ext cx="4171680" cy="3104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19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22320"/>
            <a:ext cx="9068760" cy="11725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0" indent="0">
              <a:buNone/>
              <a:tabLst/>
            </a:pPr>
            <a:r>
              <a:rPr lang="en-US"/>
              <a:t>Giordano Bruno (1548-1600)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179640" y="2237400"/>
            <a:ext cx="7044840" cy="465156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>
              <a:buClrTx/>
            </a:pPr>
            <a:r>
              <a:rPr lang="en-US" dirty="0"/>
              <a:t>Heretic</a:t>
            </a:r>
          </a:p>
          <a:p>
            <a:pPr lvl="1">
              <a:buClrTx/>
            </a:pPr>
            <a:r>
              <a:rPr lang="en-US" dirty="0"/>
              <a:t>Supported Copernicus</a:t>
            </a:r>
          </a:p>
          <a:p>
            <a:pPr>
              <a:buClrTx/>
            </a:pPr>
            <a:r>
              <a:rPr lang="en-US" dirty="0"/>
              <a:t>View of Universe</a:t>
            </a:r>
          </a:p>
          <a:p>
            <a:pPr lvl="1">
              <a:buClrTx/>
            </a:pPr>
            <a:r>
              <a:rPr lang="en-US" dirty="0"/>
              <a:t>Infinite, homogeneous, isotropic</a:t>
            </a:r>
          </a:p>
          <a:p>
            <a:pPr lvl="1">
              <a:buClrTx/>
            </a:pPr>
            <a:r>
              <a:rPr lang="en-US" dirty="0"/>
              <a:t>Stars like our sun – with planets</a:t>
            </a:r>
          </a:p>
          <a:p>
            <a:pPr lvl="1">
              <a:buClrTx/>
            </a:pPr>
            <a:r>
              <a:rPr lang="en-US" dirty="0"/>
              <a:t>Infinite number of inhabited worlds</a:t>
            </a:r>
          </a:p>
          <a:p>
            <a:pPr>
              <a:buClrTx/>
            </a:pPr>
            <a:r>
              <a:rPr lang="en-US" dirty="0"/>
              <a:t>Burned at stake</a:t>
            </a:r>
          </a:p>
        </p:txBody>
      </p:sp>
      <p:pic>
        <p:nvPicPr>
          <p:cNvPr id="5" name="Placeholder 3" descr="10000000000000DC00000191FDE9E6EE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7965000" y="3898800"/>
            <a:ext cx="2021400" cy="3609000"/>
          </a:xfrm>
          <a:prstGeom prst="rect">
            <a:avLst/>
          </a:prstGeom>
          <a:ln w="0">
            <a:noFill/>
          </a:ln>
        </p:spPr>
      </p:pic>
      <p:pic>
        <p:nvPicPr>
          <p:cNvPr id="6" name="Placeholder 3" descr="1000000000000104000000A1BF3887AD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5257800" y="1168200"/>
            <a:ext cx="4716000" cy="2682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2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301320"/>
            <a:ext cx="9068760" cy="126288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pic>
        <p:nvPicPr>
          <p:cNvPr id="4" name="Placeholder 3" descr="10000000000003A20000026AA7A10062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408600" y="192600"/>
            <a:ext cx="9298080" cy="6429960"/>
          </a:xfrm>
          <a:prstGeom prst="rect">
            <a:avLst/>
          </a:prstGeom>
          <a:ln w="0">
            <a:noFill/>
          </a:ln>
        </p:spPr>
      </p:pic>
      <p:sp>
        <p:nvSpPr>
          <p:cNvPr id="5" name="TextBox 4"/>
          <p:cNvSpPr/>
          <p:nvPr/>
        </p:nvSpPr>
        <p:spPr>
          <a:xfrm>
            <a:off x="1562040" y="6598440"/>
            <a:ext cx="6906960" cy="354240"/>
          </a:xfrm>
          <a:prstGeom prst="rect">
            <a:avLst/>
          </a:prstGeom>
          <a:noFill/>
          <a:ln w="0">
            <a:noFill/>
          </a:ln>
        </p:spPr>
        <p:style>
          <a:lnRef idx="0">
            <a:schemeClr val="dk1"/>
          </a:lnRef>
          <a:fillRef idx="0">
            <a:srgbClr val="99CCFF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kern="0">
                <a:solidFill>
                  <a:sysClr val="windowText" lastClr="000000"/>
                </a:solidFill>
                <a:latin typeface="Arial" charset="0"/>
                <a:hlinkClick r:id="rId4"/>
              </a:rPr>
              <a:t>http://www.dimijianimages.com/More-p20-Madagascar-p7/night-sky-from-Madagascar-gallery.htm</a:t>
            </a:r>
            <a:r>
              <a:rPr lang="en-US" sz="1200" b="0" i="0" kern="0">
                <a:solidFill>
                  <a:sysClr val="windowText" lastClr="000000"/>
                </a:solidFill>
                <a:latin typeface="Arial" charset="0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5B2B9D-E049-5CCD-9C20-0D5786F51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1603800" y="1486800"/>
            <a:ext cx="6600600" cy="194220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432000" lvl="1" indent="-216000" algn="ctr">
              <a:buNone/>
              <a:tabLst/>
            </a:pPr>
            <a:r>
              <a:rPr lang="en-US" sz="3200" b="0" i="0" kern="0">
                <a:solidFill>
                  <a:sysClr val="windowText" lastClr="000000"/>
                </a:solidFill>
                <a:latin typeface="Arial" charset="0"/>
              </a:rPr>
              <a:t>The Rise of Classical Physics</a:t>
            </a:r>
            <a:br>
              <a:rPr/>
            </a:br>
            <a:r>
              <a:rPr lang="en-US" sz="3200" b="0" i="0" kern="0">
                <a:solidFill>
                  <a:sysClr val="windowText" lastClr="000000"/>
                </a:solidFill>
                <a:latin typeface="Arial" charset="0"/>
              </a:rPr>
              <a:t>(1500-1900)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21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22320"/>
            <a:ext cx="9068760" cy="11725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0" indent="0">
              <a:buNone/>
              <a:tabLst/>
            </a:pPr>
            <a:r>
              <a:rPr lang="en-US"/>
              <a:t>Scientific Deduction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180000" y="1085760"/>
            <a:ext cx="3092400" cy="161064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432000" indent="-324000">
              <a:buNone/>
              <a:tabLst/>
            </a:pPr>
            <a:r>
              <a:rPr lang="en-US" sz="2400" b="1"/>
              <a:t>Tycho Brahe </a:t>
            </a:r>
            <a:br>
              <a:rPr lang="en-US" sz="2400" b="1"/>
            </a:br>
            <a:r>
              <a:rPr lang="en-US" sz="2400" b="1"/>
              <a:t>(1546-1601)</a:t>
            </a:r>
          </a:p>
          <a:p>
            <a:pPr marL="432000" indent="-324000">
              <a:buNone/>
              <a:tabLst/>
            </a:pPr>
            <a:r>
              <a:rPr lang="en-US" sz="2400" b="1"/>
              <a:t>Johannes Kepler</a:t>
            </a:r>
            <a:br>
              <a:rPr lang="en-US" sz="2400" b="1"/>
            </a:br>
            <a:r>
              <a:rPr lang="en-US" sz="2400" b="1"/>
              <a:t>(1571-1630)</a:t>
            </a:r>
          </a:p>
        </p:txBody>
      </p:sp>
      <p:pic>
        <p:nvPicPr>
          <p:cNvPr id="5" name="Placeholder 3" descr="100000000000013900000190398EB431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145800" y="2853000"/>
            <a:ext cx="3162600" cy="3994200"/>
          </a:xfrm>
          <a:prstGeom prst="rect">
            <a:avLst/>
          </a:prstGeom>
          <a:ln w="0">
            <a:noFill/>
          </a:ln>
        </p:spPr>
      </p:pic>
      <p:pic>
        <p:nvPicPr>
          <p:cNvPr id="6" name="Placeholder 3" descr="10000000000000F40000014696C1B6B9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4582800" y="1926360"/>
            <a:ext cx="2323800" cy="3104640"/>
          </a:xfrm>
          <a:prstGeom prst="rect">
            <a:avLst/>
          </a:prstGeom>
          <a:ln w="0">
            <a:noFill/>
          </a:ln>
        </p:spPr>
      </p:pic>
      <p:pic>
        <p:nvPicPr>
          <p:cNvPr id="7" name="Placeholder 3" descr="100000000000011E000000D7EFB82B5A.png"/>
          <p:cNvPicPr>
            <a:picLocks noGrp="1"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7154640" y="1877400"/>
            <a:ext cx="2723760" cy="2047680"/>
          </a:xfrm>
          <a:prstGeom prst="rect">
            <a:avLst/>
          </a:prstGeom>
          <a:ln w="0">
            <a:noFill/>
          </a:ln>
        </p:spPr>
      </p:pic>
      <p:pic>
        <p:nvPicPr>
          <p:cNvPr id="8" name="Placeholder 3" descr="100000000000011C000000E25FDA1876.png"/>
          <p:cNvPicPr>
            <a:picLocks noGrp="1" noChangeAspect="1"/>
          </p:cNvPicPr>
          <p:nvPr/>
        </p:nvPicPr>
        <p:blipFill>
          <a:blip r:embed="rId6">
            <a:lum/>
          </a:blip>
          <a:stretch>
            <a:fillRect/>
          </a:stretch>
        </p:blipFill>
        <p:spPr>
          <a:xfrm>
            <a:off x="7135200" y="4618800"/>
            <a:ext cx="2761560" cy="2093400"/>
          </a:xfrm>
          <a:prstGeom prst="rect">
            <a:avLst/>
          </a:prstGeom>
          <a:ln w="0">
            <a:noFill/>
          </a:ln>
        </p:spPr>
      </p:pic>
      <p:sp>
        <p:nvSpPr>
          <p:cNvPr id="9" name="Content Placeholder 2"/>
          <p:cNvSpPr>
            <a:spLocks noGrp="1"/>
          </p:cNvSpPr>
          <p:nvPr>
            <p:ph type="body" idx="1"/>
          </p:nvPr>
        </p:nvSpPr>
        <p:spPr>
          <a:xfrm>
            <a:off x="5772600" y="1132200"/>
            <a:ext cx="2406600" cy="97308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432000" indent="-324000">
              <a:buNone/>
              <a:tabLst/>
            </a:pPr>
            <a:r>
              <a:rPr lang="en-US" sz="2400" b="1"/>
              <a:t>Galileo Galilei </a:t>
            </a:r>
            <a:br>
              <a:rPr lang="en-US" sz="2400" b="1"/>
            </a:br>
            <a:r>
              <a:rPr lang="en-US" sz="2400" b="1"/>
              <a:t>(1564-1642)</a:t>
            </a:r>
          </a:p>
        </p:txBody>
      </p:sp>
      <p:pic>
        <p:nvPicPr>
          <p:cNvPr id="10" name="Placeholder 3" descr="100000000000012C0000012CF84CB946.png"/>
          <p:cNvPicPr>
            <a:picLocks noGrp="1" noChangeAspect="1"/>
          </p:cNvPicPr>
          <p:nvPr/>
        </p:nvPicPr>
        <p:blipFill>
          <a:blip r:embed="rId7">
            <a:lum/>
          </a:blip>
          <a:stretch>
            <a:fillRect/>
          </a:stretch>
        </p:blipFill>
        <p:spPr>
          <a:xfrm>
            <a:off x="5005800" y="5257800"/>
            <a:ext cx="1579320" cy="1544760"/>
          </a:xfrm>
          <a:prstGeom prst="rect">
            <a:avLst/>
          </a:prstGeom>
          <a:ln w="0">
            <a:noFill/>
          </a:ln>
        </p:spPr>
      </p:pic>
      <p:pic>
        <p:nvPicPr>
          <p:cNvPr id="11" name="Placeholder 3" descr="1000000000000061000000682276E132.png"/>
          <p:cNvPicPr>
            <a:picLocks noGrp="1" noChangeAspect="1"/>
          </p:cNvPicPr>
          <p:nvPr/>
        </p:nvPicPr>
        <p:blipFill>
          <a:blip r:embed="rId8">
            <a:lum/>
          </a:blip>
          <a:stretch>
            <a:fillRect/>
          </a:stretch>
        </p:blipFill>
        <p:spPr>
          <a:xfrm>
            <a:off x="3648600" y="5473800"/>
            <a:ext cx="1152000" cy="1143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22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0"/>
            <a:ext cx="9068760" cy="11725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0" indent="0">
              <a:buNone/>
              <a:tabLst/>
            </a:pPr>
            <a:r>
              <a:rPr lang="en-US"/>
              <a:t>The Clockwork Universe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238125" y="1013398"/>
            <a:ext cx="5754285" cy="6079321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432000" indent="-324000">
              <a:spcAft>
                <a:spcPts val="0"/>
              </a:spcAft>
              <a:buNone/>
              <a:tabLst/>
            </a:pPr>
            <a:r>
              <a:rPr lang="en-US" sz="2400" b="1" dirty="0"/>
              <a:t>Sir Isaac Newton (1642-1727)</a:t>
            </a:r>
          </a:p>
          <a:p>
            <a:pPr marL="432000" indent="-324000">
              <a:spcAft>
                <a:spcPts val="0"/>
              </a:spcAft>
              <a:buNone/>
              <a:tabLst/>
            </a:pPr>
            <a:r>
              <a:rPr lang="en-US" sz="2200" b="1" dirty="0"/>
              <a:t>     Principia (July 5, 1687) </a:t>
            </a:r>
            <a:br>
              <a:rPr lang="en-US" sz="2200" b="1" dirty="0"/>
            </a:br>
            <a:r>
              <a:rPr lang="en-US" sz="2200" b="1" i="1" dirty="0" err="1"/>
              <a:t>Philosophiae</a:t>
            </a:r>
            <a:r>
              <a:rPr lang="en-US" sz="2200" b="1" i="1" dirty="0"/>
              <a:t> Naturalis Principia </a:t>
            </a:r>
            <a:br>
              <a:rPr lang="en-US" sz="2200" b="1" i="1" dirty="0"/>
            </a:br>
            <a:r>
              <a:rPr lang="en-US" sz="2200" b="1" i="1" dirty="0"/>
              <a:t>Mathematica (Mathematical </a:t>
            </a:r>
            <a:br>
              <a:rPr lang="en-US" sz="2200" b="1" i="1" dirty="0"/>
            </a:br>
            <a:r>
              <a:rPr lang="en-US" sz="2200" b="1" i="1" dirty="0"/>
              <a:t>Principles of Natural Philosophy)</a:t>
            </a:r>
            <a:r>
              <a:rPr lang="en-US" sz="2200" b="1" dirty="0"/>
              <a:t> </a:t>
            </a:r>
            <a:br>
              <a:rPr lang="en-US" sz="2200" b="1" dirty="0"/>
            </a:br>
            <a:r>
              <a:rPr lang="en-US" sz="2200" b="1" dirty="0"/>
              <a:t>    Laws of Motion</a:t>
            </a:r>
            <a:br>
              <a:rPr lang="en-US" sz="2200" b="1" dirty="0"/>
            </a:br>
            <a:r>
              <a:rPr lang="en-US" sz="2200" b="1" dirty="0"/>
              <a:t>    Law of Gravitation</a:t>
            </a:r>
            <a:br>
              <a:rPr lang="en-US" sz="2200" b="1" dirty="0"/>
            </a:br>
            <a:r>
              <a:rPr lang="en-US" sz="2200" b="1" dirty="0"/>
              <a:t>    Kepler's Laws Explained</a:t>
            </a:r>
            <a:br>
              <a:rPr lang="en-US" sz="2200" b="1" dirty="0"/>
            </a:br>
            <a:r>
              <a:rPr lang="en-US" sz="2200" b="1" dirty="0"/>
              <a:t>    Halley’s Comet – 1759</a:t>
            </a:r>
          </a:p>
          <a:p>
            <a:pPr marL="432000" indent="-324000">
              <a:spcAft>
                <a:spcPts val="0"/>
              </a:spcAft>
              <a:buNone/>
              <a:tabLst/>
            </a:pPr>
            <a:r>
              <a:rPr lang="en-US" sz="2400" b="1" dirty="0"/>
              <a:t>John Michell (1784-1793)</a:t>
            </a:r>
            <a:br>
              <a:rPr lang="en-US" sz="2400" b="1" dirty="0"/>
            </a:br>
            <a:r>
              <a:rPr lang="en-US" sz="2000" b="1" dirty="0"/>
              <a:t>Forgotten</a:t>
            </a:r>
            <a:r>
              <a:rPr lang="en-US" sz="2400" b="1" dirty="0"/>
              <a:t> </a:t>
            </a:r>
            <a:r>
              <a:rPr lang="en-US" sz="2000" b="1" dirty="0"/>
              <a:t>Natural philosopher, clergyman</a:t>
            </a:r>
            <a:br>
              <a:rPr lang="en-US" sz="2000" b="1" dirty="0"/>
            </a:br>
            <a:r>
              <a:rPr lang="en-US" sz="2000" b="1" dirty="0"/>
              <a:t>Applied Newton’s Corpuscular Theory, 1783.</a:t>
            </a:r>
            <a:br>
              <a:rPr lang="en-US" sz="2000" b="1" dirty="0"/>
            </a:br>
            <a:r>
              <a:rPr lang="en-US" sz="2000" dirty="0"/>
              <a:t>A star’s gravitational pull might be so strong that the escape velocity would exceed the speed of light! </a:t>
            </a:r>
            <a:r>
              <a:rPr lang="en-US" sz="2000" b="1" dirty="0"/>
              <a:t>-Dark Stars</a:t>
            </a:r>
          </a:p>
          <a:p>
            <a:pPr marL="396000" indent="-288000">
              <a:buNone/>
            </a:pPr>
            <a:r>
              <a:rPr lang="fr-FR" sz="2400" b="1" dirty="0"/>
              <a:t>Pierre-Simon Laplace (1749-1827)</a:t>
            </a:r>
            <a:br>
              <a:rPr lang="fr-FR" sz="2000" b="1" dirty="0"/>
            </a:br>
            <a:r>
              <a:rPr lang="fr-FR" sz="2000" i="1" dirty="0"/>
              <a:t>Exposition du </a:t>
            </a:r>
            <a:r>
              <a:rPr lang="fr-FR" sz="2000" i="1" dirty="0" err="1"/>
              <a:t>Systeme</a:t>
            </a:r>
            <a:r>
              <a:rPr lang="fr-FR" sz="2000" i="1" dirty="0"/>
              <a:t> du Monde </a:t>
            </a:r>
            <a:r>
              <a:rPr lang="fr-FR" sz="2000" dirty="0"/>
              <a:t>- 1796</a:t>
            </a:r>
            <a:endParaRPr lang="en-US" sz="2000" dirty="0"/>
          </a:p>
        </p:txBody>
      </p:sp>
      <p:pic>
        <p:nvPicPr>
          <p:cNvPr id="5" name="Placeholder 3" descr="10000000000001E1000002572468EF0F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6602009" y="1062694"/>
            <a:ext cx="2797982" cy="3368775"/>
          </a:xfrm>
          <a:prstGeom prst="rect">
            <a:avLst/>
          </a:prstGeom>
          <a:ln w="0">
            <a:noFill/>
          </a:ln>
        </p:spPr>
      </p:pic>
      <p:sp>
        <p:nvSpPr>
          <p:cNvPr id="6" name="TextBox 5"/>
          <p:cNvSpPr/>
          <p:nvPr/>
        </p:nvSpPr>
        <p:spPr>
          <a:xfrm>
            <a:off x="228240" y="7197840"/>
            <a:ext cx="9848160" cy="317520"/>
          </a:xfrm>
          <a:prstGeom prst="rect">
            <a:avLst/>
          </a:prstGeom>
          <a:noFill/>
          <a:ln w="0">
            <a:noFill/>
          </a:ln>
        </p:spPr>
        <p:style>
          <a:lnRef idx="0">
            <a:schemeClr val="dk1"/>
          </a:lnRef>
          <a:fillRef idx="0">
            <a:srgbClr val="99CCFF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kern="0">
                <a:solidFill>
                  <a:sysClr val="windowText" lastClr="000000"/>
                </a:solidFill>
                <a:latin typeface="Arial" charset="0"/>
                <a:hlinkClick r:id="rId4"/>
              </a:rPr>
              <a:t>http://upload.wikimedia.org/wikipedia/commons/thumb/b/b2/Isaac_Newton.jpeg/481px-Isaac_Newton.jpeg</a:t>
            </a:r>
            <a:r>
              <a:rPr lang="en-US" sz="1600" b="0" i="0" kern="0">
                <a:solidFill>
                  <a:sysClr val="windowText" lastClr="000000"/>
                </a:solidFill>
                <a:latin typeface="Arial" charset="0"/>
              </a:rPr>
              <a:t> </a:t>
            </a:r>
          </a:p>
        </p:txBody>
      </p:sp>
      <p:sp>
        <p:nvSpPr>
          <p:cNvPr id="7" name="TextBox 6"/>
          <p:cNvSpPr/>
          <p:nvPr/>
        </p:nvSpPr>
        <p:spPr>
          <a:xfrm>
            <a:off x="5906085" y="4422558"/>
            <a:ext cx="4085640" cy="2254467"/>
          </a:xfrm>
          <a:prstGeom prst="rect">
            <a:avLst/>
          </a:prstGeom>
          <a:noFill/>
          <a:ln w="0">
            <a:noFill/>
          </a:ln>
        </p:spPr>
        <p:style>
          <a:lnRef idx="0">
            <a:schemeClr val="dk1"/>
          </a:lnRef>
          <a:fillRef idx="0">
            <a:srgbClr val="99CCFF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2600" b="1" i="0" kern="0" dirty="0">
                <a:solidFill>
                  <a:srgbClr val="000000"/>
                </a:solidFill>
                <a:latin typeface="Times New Roman" charset="0"/>
              </a:rPr>
              <a:t>Unification</a:t>
            </a:r>
            <a:r>
              <a:rPr lang="en-US" sz="2600" b="0" i="0" kern="0" dirty="0">
                <a:solidFill>
                  <a:srgbClr val="000000"/>
                </a:solidFill>
                <a:latin typeface="Times New Roman" charset="0"/>
              </a:rPr>
              <a:t> </a:t>
            </a:r>
            <a:br>
              <a:rPr lang="en-US" sz="2600" b="0" i="0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2600" b="0" i="0" kern="0" dirty="0">
                <a:solidFill>
                  <a:srgbClr val="000000"/>
                </a:solidFill>
                <a:latin typeface="Times New Roman" charset="0"/>
              </a:rPr>
              <a:t>... the force responsible for bodies falling on the Earth </a:t>
            </a:r>
            <a:br>
              <a:rPr lang="en-US" sz="2600" b="0" i="0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2600" b="0" i="0" kern="0" dirty="0">
                <a:solidFill>
                  <a:srgbClr val="000000"/>
                </a:solidFill>
                <a:latin typeface="Times New Roman" charset="0"/>
              </a:rPr>
              <a:t>is the same as that causing the moon to follow its orbit.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23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0"/>
            <a:ext cx="9068760" cy="126288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>
            <a:spAutoFit/>
          </a:bodyPr>
          <a:lstStyle/>
          <a:p>
            <a:pPr marL="0" indent="0">
              <a:buNone/>
              <a:tabLst/>
            </a:pPr>
            <a:r>
              <a:rPr lang="en-US"/>
              <a:t>Electricity and Magnetism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161925" y="1013759"/>
            <a:ext cx="6082862" cy="5535332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>
              <a:buClrTx/>
            </a:pPr>
            <a:r>
              <a:rPr lang="en-US" sz="2400" b="1" dirty="0"/>
              <a:t>Magnetism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   Lode stones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   Compasses</a:t>
            </a:r>
          </a:p>
          <a:p>
            <a:pPr>
              <a:buClrTx/>
            </a:pPr>
            <a:r>
              <a:rPr lang="en-US" sz="2400" b="1" dirty="0"/>
              <a:t>William Gilbert (1544-1603)     </a:t>
            </a:r>
            <a:br>
              <a:rPr lang="en-US" sz="2400" b="1" dirty="0"/>
            </a:br>
            <a:r>
              <a:rPr lang="en-US" sz="2400" b="1" dirty="0"/>
              <a:t>        </a:t>
            </a:r>
            <a:r>
              <a:rPr lang="en-US" sz="2400" dirty="0" err="1"/>
              <a:t>electricus</a:t>
            </a:r>
            <a:r>
              <a:rPr lang="en-US" sz="2400" dirty="0"/>
              <a:t> – like amber, magnetism</a:t>
            </a:r>
          </a:p>
          <a:p>
            <a:pPr>
              <a:buClrTx/>
            </a:pPr>
            <a:r>
              <a:rPr lang="en-US" sz="2400" b="1" dirty="0"/>
              <a:t>Thomas Browne (1605-1682)</a:t>
            </a:r>
            <a:br>
              <a:rPr lang="en-US" sz="2400" b="1" dirty="0"/>
            </a:br>
            <a:r>
              <a:rPr lang="en-US" sz="2400" b="1" dirty="0"/>
              <a:t>        “e</a:t>
            </a:r>
            <a:r>
              <a:rPr lang="en-US" sz="2400" dirty="0"/>
              <a:t>lectricity”</a:t>
            </a:r>
          </a:p>
          <a:p>
            <a:pPr>
              <a:buClrTx/>
            </a:pPr>
            <a:r>
              <a:rPr lang="en-US" sz="2400" b="1" dirty="0"/>
              <a:t>Benjamin Franklin (1706-1790)</a:t>
            </a:r>
          </a:p>
          <a:p>
            <a:pPr>
              <a:buClrTx/>
            </a:pPr>
            <a:r>
              <a:rPr lang="en-US" sz="2400" b="1" dirty="0"/>
              <a:t>Charles-Augustin de Coulomb (1736-1806)</a:t>
            </a:r>
            <a:br>
              <a:rPr lang="en-US" sz="2400" b="1" dirty="0"/>
            </a:br>
            <a:r>
              <a:rPr lang="en-US" sz="2400" b="1" dirty="0"/>
              <a:t>              </a:t>
            </a:r>
            <a:r>
              <a:rPr lang="en-US" sz="2400" dirty="0"/>
              <a:t>1785 – Coulomb’s Law</a:t>
            </a:r>
          </a:p>
          <a:p>
            <a:pPr>
              <a:buClrTx/>
            </a:pPr>
            <a:r>
              <a:rPr lang="en-US" sz="2400" b="1" dirty="0"/>
              <a:t>Luigi Galvani (1737-1798</a:t>
            </a:r>
            <a:r>
              <a:rPr lang="en-US" sz="2400" dirty="0"/>
              <a:t>) - frogs</a:t>
            </a:r>
          </a:p>
          <a:p>
            <a:pPr>
              <a:buClrTx/>
            </a:pPr>
            <a:r>
              <a:rPr lang="en-US" sz="2400" b="1" dirty="0"/>
              <a:t>Alessandro Volta (1745-1827)</a:t>
            </a:r>
          </a:p>
        </p:txBody>
      </p:sp>
      <p:pic>
        <p:nvPicPr>
          <p:cNvPr id="6" name="Placeholder 3" descr="10000000000001A50000023AF4F4D175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6239536" y="1013759"/>
            <a:ext cx="3522928" cy="4769775"/>
          </a:xfrm>
          <a:prstGeom prst="rect">
            <a:avLst/>
          </a:prstGeom>
          <a:ln w="0">
            <a:noFill/>
          </a:ln>
        </p:spPr>
      </p:pic>
      <p:pic>
        <p:nvPicPr>
          <p:cNvPr id="5" name="Placeholder 3" descr="100000000000020000000180483CC8FC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6562724" y="4983433"/>
            <a:ext cx="2809543" cy="1813859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24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0"/>
            <a:ext cx="9068760" cy="11725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0" indent="0">
              <a:buNone/>
              <a:tabLst/>
            </a:pPr>
            <a:r>
              <a:rPr lang="en-US"/>
              <a:t>Electromagnetism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228600" y="941399"/>
            <a:ext cx="5486400" cy="4821226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>
              <a:buClrTx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André-Marie Ampère,  (1775 - 1836)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Hans Oersted (1777-1851) </a:t>
            </a:r>
            <a:br>
              <a:rPr lang="en-US" sz="2400" b="1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     current deflects compass needles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Georg Simon Ohm (1789-1854)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Joseph Henry (1797-1878)    </a:t>
            </a:r>
            <a:br>
              <a:rPr lang="en-US" sz="2400" b="1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     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electromagnetic induction, first motor, </a:t>
            </a:r>
            <a:br>
              <a:rPr lang="en-US" sz="2400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    electric relay (used in telegraph of  </a:t>
            </a:r>
            <a:br>
              <a:rPr lang="en-US" sz="2400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    Morse and Wheatstone)</a:t>
            </a:r>
          </a:p>
          <a:p>
            <a:pPr>
              <a:buClrTx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Michael Faraday (1791-1867) </a:t>
            </a:r>
            <a:br>
              <a:rPr lang="en-US" sz="2400" b="1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2400" b="1" dirty="0">
                <a:latin typeface="Times New Roman" charset="0"/>
              </a:rPr>
              <a:t>     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electrolysis, motors, induction coils, ... </a:t>
            </a:r>
            <a:br>
              <a:rPr lang="en-US" sz="2400" dirty="0">
                <a:solidFill>
                  <a:srgbClr val="000000"/>
                </a:solidFill>
                <a:latin typeface="Times New Roman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                                      Notion of a field.</a:t>
            </a:r>
          </a:p>
        </p:txBody>
      </p:sp>
      <p:pic>
        <p:nvPicPr>
          <p:cNvPr id="5" name="Placeholder 3" descr="10000000000002800000015ACF36A2C0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6172200" y="1011600"/>
            <a:ext cx="3352320" cy="1587600"/>
          </a:xfrm>
          <a:prstGeom prst="rect">
            <a:avLst/>
          </a:prstGeom>
          <a:ln w="0">
            <a:noFill/>
          </a:ln>
        </p:spPr>
      </p:pic>
      <p:sp>
        <p:nvSpPr>
          <p:cNvPr id="6" name="TextBox 5"/>
          <p:cNvSpPr/>
          <p:nvPr/>
        </p:nvSpPr>
        <p:spPr>
          <a:xfrm>
            <a:off x="5006880" y="7159680"/>
            <a:ext cx="4862520" cy="354240"/>
          </a:xfrm>
          <a:prstGeom prst="rect">
            <a:avLst/>
          </a:prstGeom>
          <a:noFill/>
          <a:ln w="0">
            <a:noFill/>
          </a:ln>
        </p:spPr>
        <p:style>
          <a:lnRef idx="0">
            <a:schemeClr val="dk1"/>
          </a:lnRef>
          <a:fillRef idx="0">
            <a:srgbClr val="99CCFF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kern="0">
                <a:solidFill>
                  <a:sysClr val="windowText" lastClr="000000"/>
                </a:solidFill>
                <a:latin typeface="Arial" charset="0"/>
                <a:hlinkClick r:id="rId4"/>
              </a:rPr>
              <a:t>http://hilaroad.com/camp/projects/magnet.html</a:t>
            </a:r>
            <a:r>
              <a:rPr lang="en-US" sz="1800" b="0" i="0" kern="0">
                <a:solidFill>
                  <a:sysClr val="windowText" lastClr="000000"/>
                </a:solidFill>
                <a:latin typeface="Arial" charset="0"/>
              </a:rPr>
              <a:t> </a:t>
            </a:r>
          </a:p>
        </p:txBody>
      </p:sp>
      <p:pic>
        <p:nvPicPr>
          <p:cNvPr id="7" name="Placeholder 3" descr="1000000000000280000001B736387904.png"/>
          <p:cNvPicPr>
            <a:picLocks noGrp="1"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151785" y="5457825"/>
            <a:ext cx="2889000" cy="1877400"/>
          </a:xfrm>
          <a:prstGeom prst="rect">
            <a:avLst/>
          </a:prstGeom>
          <a:ln w="0">
            <a:noFill/>
          </a:ln>
        </p:spPr>
      </p:pic>
      <p:pic>
        <p:nvPicPr>
          <p:cNvPr id="8" name="Placeholder 3" descr="10000000000001080000014664F643DB.png"/>
          <p:cNvPicPr>
            <a:picLocks noGrp="1" noChangeAspect="1"/>
          </p:cNvPicPr>
          <p:nvPr/>
        </p:nvPicPr>
        <p:blipFill>
          <a:blip r:embed="rId6">
            <a:lum/>
          </a:blip>
          <a:stretch>
            <a:fillRect/>
          </a:stretch>
        </p:blipFill>
        <p:spPr>
          <a:xfrm>
            <a:off x="6280200" y="3020400"/>
            <a:ext cx="3223800" cy="3609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25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158960" cy="11725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0" indent="0">
              <a:buNone/>
              <a:tabLst/>
            </a:pPr>
            <a:r>
              <a:rPr lang="en-US"/>
              <a:t>Electromagnetic Waves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395640" y="977400"/>
            <a:ext cx="5897160" cy="541008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>
              <a:buClrTx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James Clerk Maxwell (1831-1879)</a:t>
            </a:r>
          </a:p>
          <a:p>
            <a:pPr>
              <a:spcAft>
                <a:spcPts val="0"/>
              </a:spcAft>
              <a:tabLst>
                <a:tab pos="8892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  - Theory of electromagnetism.</a:t>
            </a:r>
          </a:p>
          <a:p>
            <a:pPr indent="0">
              <a:spcAft>
                <a:spcPts val="0"/>
              </a:spcAft>
              <a:buNone/>
              <a:tabLst>
                <a:tab pos="8892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      - Predicted the electromagnetic waves.</a:t>
            </a:r>
          </a:p>
          <a:p>
            <a:pPr indent="0">
              <a:spcAft>
                <a:spcPts val="0"/>
              </a:spcAft>
              <a:buNone/>
              <a:tabLst>
                <a:tab pos="8892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      - Electromagnetic waves travel at </a:t>
            </a:r>
          </a:p>
          <a:p>
            <a:pPr indent="0">
              <a:spcAft>
                <a:spcPts val="0"/>
              </a:spcAft>
              <a:buNone/>
              <a:tabLst>
                <a:tab pos="8892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          c = 299,792,458 m/s = 186,000 mi/s</a:t>
            </a:r>
          </a:p>
          <a:p>
            <a:pPr indent="0">
              <a:spcAft>
                <a:spcPts val="0"/>
              </a:spcAft>
              <a:buNone/>
              <a:tabLst>
                <a:tab pos="889200" algn="l"/>
              </a:tabLst>
            </a:pPr>
            <a:endParaRPr lang="en-US" sz="2400" dirty="0">
              <a:solidFill>
                <a:srgbClr val="000000"/>
              </a:solidFill>
              <a:latin typeface="Times New Roman" charset="0"/>
            </a:endParaRPr>
          </a:p>
          <a:p>
            <a:pPr>
              <a:buClrTx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Heinrich Hertz (1857-1894)</a:t>
            </a:r>
          </a:p>
          <a:p>
            <a:pPr indent="0">
              <a:buNone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       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- sent the first radio waves (1888)</a:t>
            </a:r>
          </a:p>
          <a:p>
            <a:pPr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       </a:t>
            </a:r>
            <a:r>
              <a:rPr lang="en-US" sz="2400" b="1" dirty="0">
                <a:solidFill>
                  <a:srgbClr val="0000FF"/>
                </a:solidFill>
                <a:latin typeface="Times New Roman" charset="0"/>
              </a:rPr>
              <a:t>What is the medium?</a:t>
            </a:r>
            <a:br>
              <a:rPr lang="en-US" sz="2400" b="1" dirty="0">
                <a:solidFill>
                  <a:srgbClr val="0000FF"/>
                </a:solidFill>
                <a:latin typeface="Times New Roman" charset="0"/>
              </a:rPr>
            </a:br>
            <a:r>
              <a:rPr lang="en-US" sz="2400" b="1" dirty="0">
                <a:solidFill>
                  <a:srgbClr val="0000FF"/>
                </a:solidFill>
                <a:latin typeface="Times New Roman" charset="0"/>
              </a:rPr>
              <a:t>   </a:t>
            </a:r>
            <a:r>
              <a:rPr lang="en-US" sz="2400" b="1" i="1" dirty="0">
                <a:solidFill>
                  <a:srgbClr val="0000FF"/>
                </a:solidFill>
                <a:latin typeface="Times New Roman" charset="0"/>
              </a:rPr>
              <a:t>Luminiferous </a:t>
            </a:r>
            <a:r>
              <a:rPr lang="en-US" sz="2400" b="1" i="1" dirty="0" err="1">
                <a:solidFill>
                  <a:srgbClr val="0000FF"/>
                </a:solidFill>
                <a:latin typeface="Times New Roman" charset="0"/>
              </a:rPr>
              <a:t>Aether</a:t>
            </a:r>
            <a:endParaRPr lang="en-US" sz="2400" b="1" i="1" dirty="0">
              <a:solidFill>
                <a:srgbClr val="0000FF"/>
              </a:solidFill>
              <a:latin typeface="Times New Roman" charset="0"/>
            </a:endParaRPr>
          </a:p>
          <a:p>
            <a:pPr>
              <a:buClrTx/>
              <a:tabLst>
                <a:tab pos="889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Michelson-Morley (1887)</a:t>
            </a:r>
          </a:p>
          <a:p>
            <a:pPr indent="0">
              <a:buNone/>
              <a:tabLst>
                <a:tab pos="8892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       - could not detect it.</a:t>
            </a:r>
          </a:p>
        </p:txBody>
      </p:sp>
      <p:pic>
        <p:nvPicPr>
          <p:cNvPr id="5" name="Placeholder 3" descr="1000000000000133000001907C434DC7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6868440" y="0"/>
            <a:ext cx="2923920" cy="3809520"/>
          </a:xfrm>
          <a:prstGeom prst="rect">
            <a:avLst/>
          </a:prstGeom>
          <a:ln w="0">
            <a:noFill/>
          </a:ln>
        </p:spPr>
      </p:pic>
      <p:pic>
        <p:nvPicPr>
          <p:cNvPr id="6" name="Placeholder 3" descr="10000000000001F60000012DEBF831C2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5473440" y="3474720"/>
            <a:ext cx="4403160" cy="3383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1983-4EBF-4052-243A-77315A48B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13A444-672A-C003-D080-C3DE57FF9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universe infinite?</a:t>
            </a:r>
          </a:p>
          <a:p>
            <a:r>
              <a:rPr lang="en-US" dirty="0"/>
              <a:t>How old is the universe?</a:t>
            </a:r>
          </a:p>
          <a:p>
            <a:r>
              <a:rPr lang="en-US" dirty="0"/>
              <a:t>How did the universe begin?</a:t>
            </a:r>
          </a:p>
          <a:p>
            <a:r>
              <a:rPr lang="en-US" dirty="0"/>
              <a:t>What is the fate of the universe?</a:t>
            </a:r>
          </a:p>
          <a:p>
            <a:r>
              <a:rPr lang="en-US" dirty="0"/>
              <a:t>What are the constituents of the universe?</a:t>
            </a:r>
          </a:p>
          <a:p>
            <a:r>
              <a:rPr lang="en-US" dirty="0"/>
              <a:t>What do you want to know?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AB8AC-0B37-6002-98DE-A5C0BDFE9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1EBAF-277C-83C0-8BE5-D0EA8F6B4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09711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4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346320"/>
            <a:ext cx="9068760" cy="11725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0" indent="0">
              <a:buNone/>
              <a:tabLst/>
            </a:pPr>
            <a:r>
              <a:rPr dirty="0"/>
              <a:t>About 13,7</a:t>
            </a:r>
            <a:r>
              <a:rPr lang="en-US" dirty="0"/>
              <a:t>87</a:t>
            </a:r>
            <a:r>
              <a:rPr dirty="0"/>
              <a:t>,000,000 </a:t>
            </a:r>
            <a:r>
              <a:rPr dirty="0" err="1"/>
              <a:t>yrs</a:t>
            </a:r>
            <a:r>
              <a:rPr dirty="0"/>
              <a:t> ago</a:t>
            </a:r>
            <a:br>
              <a:rPr dirty="0"/>
            </a:br>
            <a:r>
              <a:rPr lang="en-US" sz="2800" dirty="0"/>
              <a:t>(plus or minus 20,000,000 </a:t>
            </a:r>
            <a:r>
              <a:rPr lang="en-US" sz="2800" dirty="0" err="1"/>
              <a:t>yrs</a:t>
            </a:r>
            <a:r>
              <a:rPr lang="en-US" sz="2800" dirty="0"/>
              <a:t>)</a:t>
            </a:r>
          </a:p>
        </p:txBody>
      </p:sp>
      <p:pic>
        <p:nvPicPr>
          <p:cNvPr id="4" name="Placeholder 3" descr="10000000000002F8000001B81C98031B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196488" y="1688023"/>
            <a:ext cx="6962112" cy="3922201"/>
          </a:xfrm>
          <a:prstGeom prst="rect">
            <a:avLst/>
          </a:prstGeom>
          <a:ln w="0">
            <a:noFill/>
          </a:ln>
        </p:spPr>
      </p:pic>
      <p:sp>
        <p:nvSpPr>
          <p:cNvPr id="5" name="TextBox 4"/>
          <p:cNvSpPr/>
          <p:nvPr/>
        </p:nvSpPr>
        <p:spPr>
          <a:xfrm>
            <a:off x="411120" y="5644185"/>
            <a:ext cx="6304680" cy="347040"/>
          </a:xfrm>
          <a:prstGeom prst="rect">
            <a:avLst/>
          </a:prstGeom>
          <a:noFill/>
          <a:ln w="0">
            <a:noFill/>
          </a:ln>
        </p:spPr>
        <p:style>
          <a:lnRef idx="0">
            <a:schemeClr val="dk1"/>
          </a:lnRef>
          <a:fillRef idx="0">
            <a:srgbClr val="99CCFF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5000" rIns="90000" bIns="45000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kern="0" dirty="0">
                <a:solidFill>
                  <a:sysClr val="windowText" lastClr="000000"/>
                </a:solidFill>
                <a:latin typeface="Arial" charset="0"/>
                <a:hlinkClick r:id="rId4"/>
              </a:rPr>
              <a:t>http://www.zamandayolculuk.com/cetinbal/HTMLdosya1/QuantumFoam.htm</a:t>
            </a:r>
            <a:r>
              <a:rPr lang="en-US" sz="1400" b="0" i="0" kern="0" dirty="0">
                <a:solidFill>
                  <a:sysClr val="windowText" lastClr="000000"/>
                </a:solidFill>
                <a:latin typeface="Arial" charset="0"/>
              </a:rPr>
              <a:t> </a:t>
            </a:r>
          </a:p>
        </p:txBody>
      </p:sp>
      <p:pic>
        <p:nvPicPr>
          <p:cNvPr id="6" name="Placeholder 3" descr="10000000000000D200000152D4018032.png"/>
          <p:cNvPicPr>
            <a:picLocks noGrp="1" noChangeAspect="1"/>
          </p:cNvPicPr>
          <p:nvPr/>
        </p:nvPicPr>
        <p:blipFill>
          <a:blip r:embed="rId5">
            <a:lum/>
          </a:blip>
          <a:stretch>
            <a:fillRect/>
          </a:stretch>
        </p:blipFill>
        <p:spPr>
          <a:xfrm>
            <a:off x="7279200" y="1688025"/>
            <a:ext cx="2721960" cy="392220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247E75-E6AD-4A65-CA25-DEA66F937261}"/>
              </a:ext>
            </a:extLst>
          </p:cNvPr>
          <p:cNvSpPr txBox="1"/>
          <p:nvPr/>
        </p:nvSpPr>
        <p:spPr>
          <a:xfrm>
            <a:off x="7248525" y="6143625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And then ….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5</a:t>
            </a:fld>
            <a:endParaRPr lang="en-US" sz="1400" dirty="0"/>
          </a:p>
        </p:txBody>
      </p:sp>
      <p:pic>
        <p:nvPicPr>
          <p:cNvPr id="3" name="Placeholder 3" descr="100000000000043A000001CB3D1CD571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0" y="1057320"/>
            <a:ext cx="10076400" cy="4274280"/>
          </a:xfrm>
          <a:prstGeom prst="rect">
            <a:avLst/>
          </a:prstGeom>
          <a:ln w="0">
            <a:noFill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03640" y="22320"/>
            <a:ext cx="9068760" cy="11725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 marL="0" indent="0">
              <a:buNone/>
              <a:tabLst/>
            </a:pPr>
            <a:r>
              <a:rPr lang="en-US"/>
              <a:t>History of the Universe</a:t>
            </a:r>
          </a:p>
        </p:txBody>
      </p:sp>
      <p:pic>
        <p:nvPicPr>
          <p:cNvPr id="5" name="Placeholder 3" descr="10000000000003E10000016FEDAA0825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1348200" y="5065200"/>
            <a:ext cx="7409160" cy="2505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  <a:endParaRPr dirty="0"/>
          </a:p>
        </p:txBody>
      </p:sp>
      <p:sp>
        <p:nvSpPr>
          <p:cNvPr id="1636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D1470-AB83-4C4C-B3B3-7F0C9DC8E8D6}" type="slidenum">
              <a:rPr lang="en-US" sz="1400" dirty="0" smtClean="0"/>
              <a:t>6</a:t>
            </a:fld>
            <a:endParaRPr lang="en-US" sz="1400" dirty="0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03640" y="-166680"/>
            <a:ext cx="9068760" cy="126288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>
            <a:spAutoFit/>
          </a:bodyPr>
          <a:lstStyle/>
          <a:p>
            <a:pPr marL="0" indent="0">
              <a:buNone/>
              <a:tabLst/>
            </a:pPr>
            <a:r>
              <a:rPr lang="en-US"/>
              <a:t>Known Universe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228600" y="842400"/>
            <a:ext cx="6715125" cy="56545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/>
          <a:lstStyle/>
          <a:p>
            <a:pPr>
              <a:buClrTx/>
            </a:pPr>
            <a:r>
              <a:rPr lang="en-US" sz="2600" dirty="0"/>
              <a:t>Homogeneous and Isotropic</a:t>
            </a:r>
          </a:p>
          <a:p>
            <a:pPr>
              <a:buClrTx/>
            </a:pPr>
            <a:r>
              <a:rPr lang="en-US" sz="2600" dirty="0"/>
              <a:t>Expanding, Spatially Flat</a:t>
            </a:r>
            <a:endParaRPr sz="2600" dirty="0"/>
          </a:p>
          <a:p>
            <a:pPr>
              <a:buClrTx/>
            </a:pPr>
            <a:r>
              <a:rPr lang="en-US" sz="2600" dirty="0"/>
              <a:t>Age - 13.787 billion years +/- 20 million</a:t>
            </a:r>
          </a:p>
          <a:p>
            <a:pPr>
              <a:buClrTx/>
            </a:pPr>
            <a:r>
              <a:rPr lang="en-US" sz="2600" dirty="0"/>
              <a:t>Size - 93 billion lights years (observable)</a:t>
            </a:r>
          </a:p>
          <a:p>
            <a:pPr>
              <a:buClrTx/>
            </a:pPr>
            <a:r>
              <a:rPr lang="en-US" sz="2600" dirty="0"/>
              <a:t>Density - 9.9 × 10</a:t>
            </a:r>
            <a:r>
              <a:rPr lang="en-US" sz="2600" baseline="58000" dirty="0"/>
              <a:t>−30</a:t>
            </a:r>
            <a:r>
              <a:rPr lang="en-US" sz="2600" dirty="0"/>
              <a:t> gm/cubic centimeter. </a:t>
            </a:r>
            <a:br>
              <a:rPr lang="en-US" sz="2600" dirty="0"/>
            </a:br>
            <a:r>
              <a:rPr lang="en-US" sz="2600" dirty="0"/>
              <a:t>    About 6 protons/cubic meter</a:t>
            </a:r>
          </a:p>
          <a:p>
            <a:pPr>
              <a:buClrTx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– </a:t>
            </a:r>
            <a:r>
              <a:rPr lang="en-US" sz="26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2.72548±0.00057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  <a:p>
            <a:pPr>
              <a:buClrTx/>
            </a:pPr>
            <a:r>
              <a:rPr lang="en-US" sz="2600" dirty="0"/>
              <a:t>Appears to consist of roughly</a:t>
            </a:r>
            <a:br>
              <a:rPr lang="en-US" sz="2600" dirty="0"/>
            </a:br>
            <a:r>
              <a:rPr lang="en-US" sz="2600" dirty="0"/>
              <a:t>                70% dark energy, </a:t>
            </a:r>
            <a:br>
              <a:rPr lang="en-US" sz="2600" dirty="0"/>
            </a:br>
            <a:r>
              <a:rPr lang="en-US" sz="2600" dirty="0"/>
              <a:t>                25% dark matter</a:t>
            </a:r>
            <a:br>
              <a:rPr lang="en-US" sz="2600" dirty="0"/>
            </a:br>
            <a:r>
              <a:rPr lang="en-US" sz="2600" dirty="0"/>
              <a:t>                  5% ordinary matter. </a:t>
            </a:r>
          </a:p>
        </p:txBody>
      </p:sp>
      <p:pic>
        <p:nvPicPr>
          <p:cNvPr id="5" name="Placeholder 3" descr="100000000000006E0000006D179E6BE4.png"/>
          <p:cNvPicPr>
            <a:picLocks noGrp="1"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7315200" y="766440"/>
            <a:ext cx="2068560" cy="2410560"/>
          </a:xfrm>
          <a:prstGeom prst="rect">
            <a:avLst/>
          </a:prstGeom>
          <a:ln w="0">
            <a:noFill/>
          </a:ln>
        </p:spPr>
      </p:pic>
      <p:pic>
        <p:nvPicPr>
          <p:cNvPr id="6" name="Placeholder 3" descr="10000000000000E0000000E1AC521809.png"/>
          <p:cNvPicPr>
            <a:picLocks noGrp="1"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7315200" y="4354200"/>
            <a:ext cx="2133360" cy="2142720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277843-B7B2-45CB-3F67-C5561B55A0D4}"/>
              </a:ext>
            </a:extLst>
          </p:cNvPr>
          <p:cNvSpPr txBox="1"/>
          <p:nvPr/>
        </p:nvSpPr>
        <p:spPr>
          <a:xfrm>
            <a:off x="6865890" y="3271900"/>
            <a:ext cx="28972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Pillars of Creation in the Eagle Nebula</a:t>
            </a:r>
            <a:endParaRPr lang="en-US" sz="1200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381F-AFCA-20FC-A7E2-3A9438E99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40" y="88288"/>
            <a:ext cx="9068760" cy="873737"/>
          </a:xfrm>
        </p:spPr>
        <p:txBody>
          <a:bodyPr/>
          <a:lstStyle/>
          <a:p>
            <a:r>
              <a:rPr lang="en-US" dirty="0"/>
              <a:t>Scales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7B47F-AF9D-033A-6822-0750315A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172CF0-687A-6C89-36EA-C00EF8F3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pic>
        <p:nvPicPr>
          <p:cNvPr id="7" name="Picture 6" descr="A diagram of the solar system">
            <a:extLst>
              <a:ext uri="{FF2B5EF4-FFF2-40B4-BE49-F238E27FC236}">
                <a16:creationId xmlns:a16="http://schemas.microsoft.com/office/drawing/2014/main" id="{74E784A4-C746-9D19-08F8-4B9AD9D90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1091286"/>
            <a:ext cx="8001000" cy="57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52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4D69-0F68-453B-4B68-7C90843E0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Hubble vs James Webb</a:t>
            </a:r>
            <a:br>
              <a:rPr lang="en-US" dirty="0"/>
            </a:br>
            <a:r>
              <a:rPr lang="en-US" dirty="0"/>
              <a:t>Pillars of Creation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147B-3931-AC2A-4ECB-8AB0BD98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AEF9A-3D1D-7282-A509-755045F4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9674" y="6888960"/>
            <a:ext cx="742365" cy="521280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6388EDA2-A3D2-CD62-345A-C87A4EEB7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1755827"/>
            <a:ext cx="4789054" cy="49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>
            <a:extLst>
              <a:ext uri="{FF2B5EF4-FFF2-40B4-BE49-F238E27FC236}">
                <a16:creationId xmlns:a16="http://schemas.microsoft.com/office/drawing/2014/main" id="{0C84307C-C051-FF3C-DE2B-E3B2BD92A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755827"/>
            <a:ext cx="4788005" cy="49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3CB2C-A050-78B9-B65D-A9F2B3E07F72}"/>
              </a:ext>
            </a:extLst>
          </p:cNvPr>
          <p:cNvSpPr txBox="1"/>
          <p:nvPr/>
        </p:nvSpPr>
        <p:spPr>
          <a:xfrm>
            <a:off x="158480" y="1430893"/>
            <a:ext cx="1527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Feb 22, 2018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ED160-8D14-0EEA-BC40-648214338B65}"/>
              </a:ext>
            </a:extLst>
          </p:cNvPr>
          <p:cNvSpPr txBox="1"/>
          <p:nvPr/>
        </p:nvSpPr>
        <p:spPr>
          <a:xfrm>
            <a:off x="8437133" y="1448472"/>
            <a:ext cx="1527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Oct 28, 2022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82276-6961-8167-73B7-23D2D52F6478}"/>
              </a:ext>
            </a:extLst>
          </p:cNvPr>
          <p:cNvSpPr txBox="1"/>
          <p:nvPr/>
        </p:nvSpPr>
        <p:spPr>
          <a:xfrm>
            <a:off x="290210" y="7162026"/>
            <a:ext cx="54864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https://www.nasa.gov/image-feature/webb-reveals-new-details-in-pillars-of-creation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0463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3D85F-0F5D-9BA2-32FB-7D1870675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40" y="123825"/>
            <a:ext cx="4535085" cy="1262520"/>
          </a:xfrm>
        </p:spPr>
        <p:txBody>
          <a:bodyPr/>
          <a:lstStyle/>
          <a:p>
            <a:r>
              <a:rPr lang="en-US" dirty="0"/>
              <a:t>Last Two Decades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66E208-9B87-23FC-8784-C6B038CD3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Cosmic Origins - Dr. R. Herman - Fall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CDCDC-690C-830F-C2AB-5E911C39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pic>
        <p:nvPicPr>
          <p:cNvPr id="5" name="Picture 3" descr="covermed">
            <a:extLst>
              <a:ext uri="{FF2B5EF4-FFF2-40B4-BE49-F238E27FC236}">
                <a16:creationId xmlns:a16="http://schemas.microsoft.com/office/drawing/2014/main" id="{40AD9665-F0F7-9B48-DAC4-6666FB3A2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436687"/>
            <a:ext cx="3889375" cy="52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2" descr="Fig. 1">
            <a:extLst>
              <a:ext uri="{FF2B5EF4-FFF2-40B4-BE49-F238E27FC236}">
                <a16:creationId xmlns:a16="http://schemas.microsoft.com/office/drawing/2014/main" id="{DC07D356-8E96-DFE3-F0E2-60C13C38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276225"/>
            <a:ext cx="4376605" cy="34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First images of a black hole unveiled by astronomers in landmark discovery  – Physics World">
            <a:extLst>
              <a:ext uri="{FF2B5EF4-FFF2-40B4-BE49-F238E27FC236}">
                <a16:creationId xmlns:a16="http://schemas.microsoft.com/office/drawing/2014/main" id="{09FACA2B-9B4F-E304-C3FA-FF06E6D52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3400425"/>
            <a:ext cx="484687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412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1424</Words>
  <Application>Microsoft Office PowerPoint</Application>
  <PresentationFormat>Custom</PresentationFormat>
  <Paragraphs>182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Open Sans</vt:lpstr>
      <vt:lpstr>Times New Roman</vt:lpstr>
      <vt:lpstr>Titillium Web</vt:lpstr>
      <vt:lpstr>Office Theme</vt:lpstr>
      <vt:lpstr>Cosmic Origins – HON 210</vt:lpstr>
      <vt:lpstr>PowerPoint Presentation</vt:lpstr>
      <vt:lpstr>Questions?</vt:lpstr>
      <vt:lpstr>About 13,787,000,000 yrs ago (plus or minus 20,000,000 yrs)</vt:lpstr>
      <vt:lpstr>History of the Universe</vt:lpstr>
      <vt:lpstr>Known Universe</vt:lpstr>
      <vt:lpstr>Scales</vt:lpstr>
      <vt:lpstr>Hubble vs James Webb Pillars of Creation</vt:lpstr>
      <vt:lpstr>Last Two Decades</vt:lpstr>
      <vt:lpstr>Earendel, The Most Distant Star Ever Detected</vt:lpstr>
      <vt:lpstr>Syllabus</vt:lpstr>
      <vt:lpstr>Topics</vt:lpstr>
      <vt:lpstr>Early Models</vt:lpstr>
      <vt:lpstr>In the beginning ... http://www.spaceandmotion.com/cosmology-history-astronomy-universe-space.htm  </vt:lpstr>
      <vt:lpstr>Earth is fixed and immovable,         stars fixed in sky,           planets = wanderers  Aristarchus (310-230 BCE)           heliocentric model  Archimedes (287-212 BCE)       referenced Aristarchus       modeled sun-planets  Hipparchus (190-120 BCE)       seasonal inconsistencies  Antikythera mechanism  </vt:lpstr>
      <vt:lpstr>The Antikythera  Mechanism</vt:lpstr>
      <vt:lpstr>Geocentric System</vt:lpstr>
      <vt:lpstr> Heliocentric System Copernicus (1473-1543) </vt:lpstr>
      <vt:lpstr>Giordano Bruno (1548-1600)</vt:lpstr>
      <vt:lpstr>PowerPoint Presentation</vt:lpstr>
      <vt:lpstr>Scientific Deduction</vt:lpstr>
      <vt:lpstr>The Clockwork Universe</vt:lpstr>
      <vt:lpstr>Electricity and Magnetism</vt:lpstr>
      <vt:lpstr>Electromagnetism</vt:lpstr>
      <vt:lpstr>Electromagnetic Waves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/>
  <cp:lastModifiedBy>Herman, Russ</cp:lastModifiedBy>
  <cp:revision>2</cp:revision>
  <dcterms:created xsi:type="dcterms:W3CDTF">2006-08-16T00:00:00Z</dcterms:created>
  <dcterms:modified xsi:type="dcterms:W3CDTF">2023-08-28T11:39:01Z</dcterms:modified>
</cp:coreProperties>
</file>