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70" r:id="rId5"/>
    <p:sldId id="271" r:id="rId6"/>
    <p:sldId id="260" r:id="rId7"/>
    <p:sldId id="282" r:id="rId8"/>
    <p:sldId id="272" r:id="rId9"/>
    <p:sldId id="275" r:id="rId10"/>
    <p:sldId id="280" r:id="rId11"/>
    <p:sldId id="287" r:id="rId12"/>
    <p:sldId id="273" r:id="rId13"/>
    <p:sldId id="274" r:id="rId14"/>
    <p:sldId id="258" r:id="rId15"/>
    <p:sldId id="279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98" r:id="rId27"/>
    <p:sldId id="299" r:id="rId28"/>
    <p:sldId id="300" r:id="rId29"/>
    <p:sldId id="262" r:id="rId30"/>
    <p:sldId id="284" r:id="rId31"/>
    <p:sldId id="277" r:id="rId32"/>
    <p:sldId id="278" r:id="rId33"/>
    <p:sldId id="263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475" autoAdjust="0"/>
  </p:normalViewPr>
  <p:slideViewPr>
    <p:cSldViewPr snapToGrid="0" snapToObjects="1">
      <p:cViewPr varScale="1">
        <p:scale>
          <a:sx n="50" d="100"/>
          <a:sy n="50" d="100"/>
        </p:scale>
        <p:origin x="-27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11/04/2017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11/04/2017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11/04/2017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11/04/2017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11/04/2017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11/04/2017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11/04/2017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11/04/2017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11/04/2017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Bracy Heinlein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483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</a:t>
            </a:r>
            <a:r>
              <a:rPr lang="en-US" i="1" dirty="0" smtClean="0"/>
              <a:t>The Journal of Neuroscience</a:t>
            </a:r>
            <a:r>
              <a:rPr lang="en-US" dirty="0" smtClean="0"/>
              <a:t>, researchers studied 24 women who had a history of depression.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On average, the hippocampus was 9%-13% smaller in depressed women compared with those who were not depressed.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More bouts of depression a woman had, the smaller the hippocampus.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Stress may play a role, experts believe stress can suppress the production of new neurons in the hippocampus.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537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774" y="745510"/>
            <a:ext cx="8006623" cy="5044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914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Brain Regions &amp; Depression – Prefrontal Cortex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Prefrontal Cortex</a:t>
            </a:r>
          </a:p>
          <a:p>
            <a:pPr lvl="1"/>
            <a:r>
              <a:rPr lang="en-US" dirty="0" smtClean="0"/>
              <a:t>Responsible for regulating emotions, making decisions, and forming memories.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Cortisol: </a:t>
            </a:r>
          </a:p>
          <a:p>
            <a:pPr lvl="1"/>
            <a:r>
              <a:rPr lang="en-US" dirty="0" smtClean="0"/>
              <a:t>Excess amounts cause the prefrontal lobe to shrink.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394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Regions &amp; Depression - Amygdala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Amygdala</a:t>
            </a:r>
          </a:p>
          <a:p>
            <a:pPr lvl="1"/>
            <a:r>
              <a:rPr lang="en-US" dirty="0" smtClean="0"/>
              <a:t>Part of the limbic system.</a:t>
            </a:r>
          </a:p>
          <a:p>
            <a:pPr lvl="1"/>
            <a:r>
              <a:rPr lang="en-US" dirty="0" smtClean="0"/>
              <a:t>Facilitates emotional responses, such as anger, sorrow, pleasure, fear, and sexual arousal.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Cortisol:</a:t>
            </a:r>
            <a:endParaRPr lang="en-US" dirty="0"/>
          </a:p>
          <a:p>
            <a:pPr lvl="1"/>
            <a:r>
              <a:rPr lang="en-US" dirty="0" smtClean="0"/>
              <a:t>The amygdala becomes enlarged and more active in people with MDD as a result of constant exposure to high levels of cortisol. 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Enlarged and hyperactive amygdala, along with abnormal activity in other parts of the brain, can result in: </a:t>
            </a:r>
          </a:p>
          <a:p>
            <a:pPr lvl="1"/>
            <a:r>
              <a:rPr lang="en-US" dirty="0" smtClean="0"/>
              <a:t>Disturbances in sleep and activity patterns</a:t>
            </a:r>
          </a:p>
          <a:p>
            <a:pPr lvl="1"/>
            <a:r>
              <a:rPr lang="en-US" dirty="0" smtClean="0"/>
              <a:t>Cause the body to release irregular amounts of hormones and other chemicals, resulting in further complications.</a:t>
            </a:r>
          </a:p>
        </p:txBody>
      </p:sp>
    </p:spTree>
    <p:extLst>
      <p:ext uri="{BB962C8B-B14F-4D97-AF65-F5344CB8AC3E}">
        <p14:creationId xmlns:p14="http://schemas.microsoft.com/office/powerpoint/2010/main" val="522385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Depression doesn’t occur from simply having too much or too little of certain brain chemicals. Many factors could be at play as well as many chemicals.</a:t>
            </a:r>
          </a:p>
          <a:p>
            <a:endParaRPr lang="en-US" dirty="0"/>
          </a:p>
          <a:p>
            <a:r>
              <a:rPr lang="en-US" dirty="0" smtClean="0"/>
              <a:t>Possible Causes: </a:t>
            </a:r>
          </a:p>
          <a:p>
            <a:pPr lvl="1"/>
            <a:r>
              <a:rPr lang="en-US" dirty="0" smtClean="0"/>
              <a:t>Faulty mood regulation by the brain</a:t>
            </a:r>
          </a:p>
          <a:p>
            <a:pPr lvl="1"/>
            <a:r>
              <a:rPr lang="en-US" dirty="0" smtClean="0"/>
              <a:t>Genetic vulnerability</a:t>
            </a:r>
          </a:p>
          <a:p>
            <a:pPr lvl="1"/>
            <a:r>
              <a:rPr lang="en-US" dirty="0" smtClean="0"/>
              <a:t>Stressful life events</a:t>
            </a:r>
          </a:p>
          <a:p>
            <a:pPr lvl="1"/>
            <a:r>
              <a:rPr lang="en-US" dirty="0" smtClean="0"/>
              <a:t>Medications</a:t>
            </a:r>
          </a:p>
          <a:p>
            <a:pPr lvl="1"/>
            <a:r>
              <a:rPr lang="en-US" dirty="0" smtClean="0"/>
              <a:t>Medical problems</a:t>
            </a:r>
          </a:p>
        </p:txBody>
      </p:sp>
    </p:spTree>
    <p:extLst>
      <p:ext uri="{BB962C8B-B14F-4D97-AF65-F5344CB8AC3E}">
        <p14:creationId xmlns:p14="http://schemas.microsoft.com/office/powerpoint/2010/main" val="19199022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Major impacts on depression: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erve cell connections 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erve cell growth</a:t>
            </a:r>
          </a:p>
          <a:p>
            <a:pPr lvl="1"/>
            <a:r>
              <a:rPr lang="en-US" dirty="0" smtClean="0"/>
              <a:t>The functioning of nerve circuits</a:t>
            </a:r>
          </a:p>
          <a:p>
            <a:pPr lvl="1"/>
            <a:r>
              <a:rPr lang="en-US" dirty="0" smtClean="0"/>
              <a:t>Chemical Balance within the brain and body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5365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Neurotransmitters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8626" y="1615546"/>
            <a:ext cx="5819035" cy="4690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5516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the Neurotransmitter System Falters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Brain cells usually produce levels of neurotransmitters that keep senses, learning, movements, and moods moving along normally.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For those who are severely depressed or manic, the complex systems that accomplish this balance go awry. </a:t>
            </a:r>
          </a:p>
        </p:txBody>
      </p:sp>
    </p:spTree>
    <p:extLst>
      <p:ext uri="{BB962C8B-B14F-4D97-AF65-F5344CB8AC3E}">
        <p14:creationId xmlns:p14="http://schemas.microsoft.com/office/powerpoint/2010/main" val="17061894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Falters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Receptors may become oversensitive or insensitive to a specific </a:t>
            </a:r>
            <a:r>
              <a:rPr lang="en-US" dirty="0" smtClean="0"/>
              <a:t>neurotransmitter.</a:t>
            </a:r>
          </a:p>
          <a:p>
            <a:pPr lvl="1"/>
            <a:r>
              <a:rPr lang="en-US" dirty="0" smtClean="0"/>
              <a:t>causing </a:t>
            </a:r>
            <a:r>
              <a:rPr lang="en-US" dirty="0"/>
              <a:t>their response to its release to be excessive or inadequate.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Message might be </a:t>
            </a:r>
            <a:r>
              <a:rPr lang="en-US" dirty="0" smtClean="0"/>
              <a:t>weakened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if the originating cell pumps out too little of a </a:t>
            </a:r>
            <a:r>
              <a:rPr lang="en-US" dirty="0" smtClean="0"/>
              <a:t>neurotransmitter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if an overly efficient reuptake removes too much before the molecules have the chance to bind to the receptors on the other neurons.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2779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Neurotransmitters that Play a Role in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Acetylcholine</a:t>
            </a:r>
          </a:p>
          <a:p>
            <a:r>
              <a:rPr lang="en-US" dirty="0" smtClean="0"/>
              <a:t>Serotonin</a:t>
            </a:r>
          </a:p>
          <a:p>
            <a:r>
              <a:rPr lang="en-US" dirty="0" smtClean="0"/>
              <a:t>Norepinephrine</a:t>
            </a:r>
          </a:p>
          <a:p>
            <a:r>
              <a:rPr lang="en-US" dirty="0" smtClean="0"/>
              <a:t>Dopamine</a:t>
            </a:r>
          </a:p>
          <a:p>
            <a:r>
              <a:rPr lang="en-US" dirty="0" smtClean="0"/>
              <a:t>Glutamate</a:t>
            </a:r>
          </a:p>
          <a:p>
            <a:r>
              <a:rPr lang="en-US" dirty="0" smtClean="0"/>
              <a:t>GABA</a:t>
            </a:r>
          </a:p>
        </p:txBody>
      </p:sp>
    </p:spTree>
    <p:extLst>
      <p:ext uri="{BB962C8B-B14F-4D97-AF65-F5344CB8AC3E}">
        <p14:creationId xmlns:p14="http://schemas.microsoft.com/office/powerpoint/2010/main" val="2793241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What is Depression?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68284"/>
            <a:ext cx="8503920" cy="51183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Depression: a mood disorder that affects the way you think, feel and behave. </a:t>
            </a:r>
          </a:p>
          <a:p>
            <a:pPr lvl="1"/>
            <a:r>
              <a:rPr lang="en-US" dirty="0" smtClean="0"/>
              <a:t>It causes feelings of sadness or hopelessness</a:t>
            </a:r>
          </a:p>
          <a:p>
            <a:pPr lvl="1"/>
            <a:r>
              <a:rPr lang="en-US" dirty="0" smtClean="0"/>
              <a:t>Can last a few minutes, hours, days, or years</a:t>
            </a:r>
          </a:p>
          <a:p>
            <a:pPr lvl="1"/>
            <a:r>
              <a:rPr lang="en-US" dirty="0"/>
              <a:t>Mood disorders, such as depression, that hit early in </a:t>
            </a:r>
            <a:r>
              <a:rPr lang="en-US" dirty="0" smtClean="0"/>
              <a:t>life </a:t>
            </a:r>
            <a:r>
              <a:rPr lang="en-US" dirty="0"/>
              <a:t>are often more severe than the forms that hit later in life</a:t>
            </a:r>
            <a:r>
              <a:rPr lang="en-US" dirty="0" smtClean="0"/>
              <a:t>.</a:t>
            </a:r>
          </a:p>
          <a:p>
            <a:pPr marL="27432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There are different types of depression:</a:t>
            </a:r>
          </a:p>
          <a:p>
            <a:pPr lvl="1"/>
            <a:r>
              <a:rPr lang="en-US" dirty="0" smtClean="0"/>
              <a:t>Persistent depressive disorder (dysthymia)</a:t>
            </a:r>
          </a:p>
          <a:p>
            <a:pPr lvl="1"/>
            <a:r>
              <a:rPr lang="en-US" dirty="0" smtClean="0"/>
              <a:t>Perinatal depression</a:t>
            </a:r>
          </a:p>
          <a:p>
            <a:pPr lvl="1"/>
            <a:r>
              <a:rPr lang="en-US" dirty="0" smtClean="0"/>
              <a:t>Psychotic depression</a:t>
            </a:r>
          </a:p>
          <a:p>
            <a:pPr lvl="1"/>
            <a:r>
              <a:rPr lang="en-US" dirty="0" smtClean="0"/>
              <a:t>Season Affective Disorder</a:t>
            </a:r>
          </a:p>
          <a:p>
            <a:pPr lvl="1"/>
            <a:r>
              <a:rPr lang="en-US" dirty="0" smtClean="0"/>
              <a:t>Bipolar Disorder</a:t>
            </a:r>
          </a:p>
          <a:p>
            <a:pPr lvl="1"/>
            <a:r>
              <a:rPr lang="en-US" dirty="0" smtClean="0"/>
              <a:t>Major Depressive Disorder (MDD) – severe, long lasting, intense form of depression. Also called clinical depression or major depression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645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 and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Throughout life, different genes turn off and on, so that, usually, they make the right proteins at the right time.</a:t>
            </a:r>
          </a:p>
          <a:p>
            <a:r>
              <a:rPr lang="en-US" dirty="0" smtClean="0"/>
              <a:t>If these genes get it wrong, however, they can alter a person’s biology in a way that results in their mood becoming unstable. </a:t>
            </a:r>
          </a:p>
          <a:p>
            <a:r>
              <a:rPr lang="en-US" dirty="0" smtClean="0"/>
              <a:t>In a genetically vulnerable person, any stress can then push this system off balance.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8505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 and Depression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Goals of gene research in regards to depression:</a:t>
            </a:r>
          </a:p>
          <a:p>
            <a:pPr lvl="1"/>
            <a:r>
              <a:rPr lang="en-US" dirty="0" smtClean="0"/>
              <a:t>To pinpoint the genes involved in mood disorders and better understand their functions. </a:t>
            </a:r>
          </a:p>
          <a:p>
            <a:pPr lvl="2"/>
            <a:r>
              <a:rPr lang="en-US" dirty="0" smtClean="0"/>
              <a:t>Treatments can become more individualized and more successful </a:t>
            </a:r>
          </a:p>
          <a:p>
            <a:pPr marL="594360" lvl="2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To understand how, exactly, biology makes certain people vulnerable to depression. </a:t>
            </a:r>
          </a:p>
          <a:p>
            <a:pPr lvl="2"/>
            <a:r>
              <a:rPr lang="en-US" dirty="0" smtClean="0"/>
              <a:t>Ex: several genes influence the stress response, leaving us more or less likely to become depressed in response to trouble. </a:t>
            </a:r>
          </a:p>
          <a:p>
            <a:pPr marL="59436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9049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 and Depression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2003: Researchers found that people with a particular variant in serotonin-transporter gene (5-HTT) were more likely to become depressed in response to stress. </a:t>
            </a:r>
          </a:p>
          <a:p>
            <a:pPr lvl="1"/>
            <a:r>
              <a:rPr lang="en-US" dirty="0" smtClean="0"/>
              <a:t>The gene comes in “short” (less efficient) and “long (more efficient) versions. </a:t>
            </a:r>
          </a:p>
          <a:p>
            <a:pPr lvl="1"/>
            <a:r>
              <a:rPr lang="en-US" dirty="0" smtClean="0"/>
              <a:t>Short versions of the gene tend to put people at a disadvantage if they experience stressful life events. </a:t>
            </a:r>
          </a:p>
          <a:p>
            <a:pPr marL="274320" lvl="1" indent="0">
              <a:buNone/>
            </a:pPr>
            <a:endParaRPr lang="en-US" dirty="0"/>
          </a:p>
          <a:p>
            <a:r>
              <a:rPr lang="en-US" dirty="0" smtClean="0"/>
              <a:t>People with a variation in the DNA sequence named G1463A are more likely to have major depression than those who don’t.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8294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Temperament/World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Development of view points occur early on.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People learn to automatically fall back on it when loss, disappointment, or rejection occurs.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Temperament is thought to have a hand in depression, although it is not as major as the other possible causes.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3589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Stressful Life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people who face major stresses do not develop a mood disorder.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Stress itself, however, dose play an important role in depression.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When genetics, biology, and stressful life situations come together, depression can result.</a:t>
            </a:r>
          </a:p>
        </p:txBody>
      </p:sp>
    </p:spTree>
    <p:extLst>
      <p:ext uri="{BB962C8B-B14F-4D97-AF65-F5344CB8AC3E}">
        <p14:creationId xmlns:p14="http://schemas.microsoft.com/office/powerpoint/2010/main" val="12953468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and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Stress triggers a chain of chemical reactions and responses in the body. 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the stress is short-lived, the body usually returns to normal. </a:t>
            </a:r>
            <a:endParaRPr lang="en-US" dirty="0" smtClean="0"/>
          </a:p>
          <a:p>
            <a:pPr lvl="1"/>
            <a:r>
              <a:rPr lang="en-US" dirty="0" smtClean="0"/>
              <a:t>When </a:t>
            </a:r>
            <a:r>
              <a:rPr lang="en-US" dirty="0"/>
              <a:t>stress is chronic or the system gets stuck in overdrive, changes </a:t>
            </a:r>
            <a:r>
              <a:rPr lang="en-US" dirty="0" smtClean="0"/>
              <a:t>in the </a:t>
            </a:r>
            <a:r>
              <a:rPr lang="en-US" dirty="0"/>
              <a:t>body and brain can be long-lasting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9638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Stress response: </a:t>
            </a:r>
          </a:p>
          <a:p>
            <a:pPr lvl="1"/>
            <a:r>
              <a:rPr lang="en-US" dirty="0"/>
              <a:t>Signal sent from the hypothalamus through the secretion of corticotrophin-releasing hormone (CRH). </a:t>
            </a:r>
          </a:p>
          <a:p>
            <a:pPr lvl="1"/>
            <a:r>
              <a:rPr lang="en-US" dirty="0"/>
              <a:t>CRH stimulates the pituitary gland’s secretion of adrenocorticotropic hormone (ACTH)</a:t>
            </a:r>
          </a:p>
          <a:p>
            <a:pPr lvl="1"/>
            <a:r>
              <a:rPr lang="en-US" dirty="0"/>
              <a:t>ACTH prompts the adrenal glands’  release of </a:t>
            </a:r>
            <a:r>
              <a:rPr lang="en-US" dirty="0" smtClean="0"/>
              <a:t>cortisol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Normally, a feedback loop allows the body to turn off “fight-or-flight” defenses when the threat passes.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If the feedback loop is faulty, the cortisol levels end up rising too often or simply staying high.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5006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Seasonal Affective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Seasonal Depression – affects about 1-2% of the U.S. population, mainly women and young people.</a:t>
            </a:r>
            <a:endParaRPr lang="en-US" dirty="0"/>
          </a:p>
          <a:p>
            <a:r>
              <a:rPr lang="en-US" dirty="0" smtClean="0"/>
              <a:t>Seems to be triggered by more limited exposure to daylight.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Symptoms:</a:t>
            </a:r>
          </a:p>
          <a:p>
            <a:r>
              <a:rPr lang="en-US" dirty="0" smtClean="0"/>
              <a:t>Lethargy</a:t>
            </a:r>
          </a:p>
          <a:p>
            <a:r>
              <a:rPr lang="en-US" dirty="0" smtClean="0"/>
              <a:t>Loss of interest in activities that were once enjoyed</a:t>
            </a:r>
          </a:p>
          <a:p>
            <a:r>
              <a:rPr lang="en-US" dirty="0" smtClean="0"/>
              <a:t>Irritability</a:t>
            </a:r>
          </a:p>
          <a:p>
            <a:r>
              <a:rPr lang="en-US" dirty="0" smtClean="0"/>
              <a:t>Inability to concentrate</a:t>
            </a:r>
          </a:p>
          <a:p>
            <a:r>
              <a:rPr lang="en-US" dirty="0" smtClean="0"/>
              <a:t>Change in sleep patterns, appetite, or both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2130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Problems and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Medical illnesses or medications are thought to be the root of up to 10-15% of all depressions.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Most common culprits:</a:t>
            </a:r>
          </a:p>
          <a:p>
            <a:r>
              <a:rPr lang="en-US" dirty="0" smtClean="0"/>
              <a:t>Excess of thyroid hormone – leads to manic symptoms</a:t>
            </a:r>
          </a:p>
          <a:p>
            <a:r>
              <a:rPr lang="en-US" dirty="0" smtClean="0"/>
              <a:t>Too little thyroid hormone – leads to exhaustion and depression.</a:t>
            </a:r>
          </a:p>
          <a:p>
            <a:r>
              <a:rPr lang="en-US" dirty="0" smtClean="0"/>
              <a:t>Heart disease</a:t>
            </a:r>
          </a:p>
          <a:p>
            <a:pPr lvl="1"/>
            <a:r>
              <a:rPr lang="en-US" dirty="0" smtClean="0"/>
              <a:t>Depression can also exacerbate heart problems as well.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6090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Psychological counseling and Psychotherapy </a:t>
            </a:r>
          </a:p>
          <a:p>
            <a:r>
              <a:rPr lang="en-US" dirty="0" smtClean="0"/>
              <a:t>Antidepressants </a:t>
            </a:r>
          </a:p>
          <a:p>
            <a:r>
              <a:rPr lang="en-US" dirty="0" smtClean="0"/>
              <a:t>Electroconvulsive Therapy (ECT)</a:t>
            </a:r>
          </a:p>
          <a:p>
            <a:r>
              <a:rPr lang="en-US" dirty="0" err="1" smtClean="0"/>
              <a:t>Transcranial</a:t>
            </a:r>
            <a:r>
              <a:rPr lang="en-US" dirty="0" smtClean="0"/>
              <a:t> Magnetic Stimulation (TMS)</a:t>
            </a:r>
          </a:p>
          <a:p>
            <a:endParaRPr lang="en-US" dirty="0"/>
          </a:p>
          <a:p>
            <a:r>
              <a:rPr lang="en-US" dirty="0" smtClean="0"/>
              <a:t>Balancing the amount of cortisol and other chemicals in the brain can help reverse any shrinkage of the hippocampus and treat memory problems. </a:t>
            </a:r>
          </a:p>
          <a:p>
            <a:r>
              <a:rPr lang="en-US" dirty="0" smtClean="0"/>
              <a:t>Correcting the body’s chemical levels can help reduce symptoms of MDD.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858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Depressive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Average age of onset is 32</a:t>
            </a:r>
          </a:p>
          <a:p>
            <a:pPr lvl="1"/>
            <a:r>
              <a:rPr lang="en-US" dirty="0" smtClean="0"/>
              <a:t>~14.8 million adults in the U.S. (over 18) are affected by MDD each year. </a:t>
            </a:r>
          </a:p>
          <a:p>
            <a:pPr lvl="1"/>
            <a:r>
              <a:rPr lang="en-US" dirty="0" smtClean="0"/>
              <a:t>Occurs in about 1 in 33 children and 1 in 8 teens.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Symptoms: </a:t>
            </a:r>
          </a:p>
          <a:p>
            <a:pPr lvl="1"/>
            <a:r>
              <a:rPr lang="en-US" dirty="0" smtClean="0"/>
              <a:t>Significant  interference with daily activities</a:t>
            </a:r>
          </a:p>
          <a:p>
            <a:pPr lvl="2"/>
            <a:r>
              <a:rPr lang="en-US" dirty="0" smtClean="0"/>
              <a:t>School, work, social events, etc.</a:t>
            </a:r>
          </a:p>
          <a:p>
            <a:pPr lvl="1"/>
            <a:r>
              <a:rPr lang="en-US" dirty="0" smtClean="0"/>
              <a:t>Impact mood and behavior</a:t>
            </a:r>
          </a:p>
          <a:p>
            <a:pPr lvl="1"/>
            <a:r>
              <a:rPr lang="en-US" dirty="0" smtClean="0"/>
              <a:t>Impact physical functions </a:t>
            </a:r>
          </a:p>
          <a:p>
            <a:pPr lvl="2"/>
            <a:r>
              <a:rPr lang="en-US" dirty="0" smtClean="0"/>
              <a:t>Sleep, appetite, etc.</a:t>
            </a:r>
          </a:p>
        </p:txBody>
      </p:sp>
    </p:spTree>
    <p:extLst>
      <p:ext uri="{BB962C8B-B14F-4D97-AF65-F5344CB8AC3E}">
        <p14:creationId xmlns:p14="http://schemas.microsoft.com/office/powerpoint/2010/main" val="449338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Antidepressants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medications immediately boost the concentration of neurotransmitters. </a:t>
            </a:r>
            <a:endParaRPr lang="en-US" dirty="0"/>
          </a:p>
          <a:p>
            <a:pPr lvl="1"/>
            <a:r>
              <a:rPr lang="en-US" dirty="0"/>
              <a:t>G</a:t>
            </a:r>
            <a:r>
              <a:rPr lang="en-US" dirty="0" smtClean="0"/>
              <a:t>enerating new neurons, strengthening nerve cell connections, and improving the exchange of info between nerve circuits. 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People usually don’t start feeling better for several weeks.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Reason? May be that mood only improves as nerves grow and form new connections – a process that takes weeks.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2003 study in </a:t>
            </a:r>
            <a:r>
              <a:rPr lang="en-US" i="1" dirty="0" smtClean="0"/>
              <a:t>Science</a:t>
            </a:r>
            <a:r>
              <a:rPr lang="en-US" dirty="0" smtClean="0"/>
              <a:t>: Found </a:t>
            </a:r>
            <a:r>
              <a:rPr lang="en-US" dirty="0"/>
              <a:t>the when neurogenesis is blocked in mice, the benefits of antidepressants seem to </a:t>
            </a:r>
            <a:r>
              <a:rPr lang="en-US" dirty="0" smtClean="0"/>
              <a:t>disappear.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9553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Medications: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49248"/>
            <a:ext cx="8503920" cy="5330952"/>
          </a:xfrm>
        </p:spPr>
        <p:txBody>
          <a:bodyPr>
            <a:normAutofit/>
          </a:bodyPr>
          <a:lstStyle/>
          <a:p>
            <a:r>
              <a:rPr lang="en-US" dirty="0" smtClean="0"/>
              <a:t>Selective </a:t>
            </a:r>
            <a:r>
              <a:rPr lang="en-US" dirty="0"/>
              <a:t>s</a:t>
            </a:r>
            <a:r>
              <a:rPr lang="en-US" dirty="0" smtClean="0"/>
              <a:t>erotonin </a:t>
            </a:r>
            <a:r>
              <a:rPr lang="en-US" dirty="0"/>
              <a:t>u</a:t>
            </a:r>
            <a:r>
              <a:rPr lang="en-US" dirty="0" smtClean="0"/>
              <a:t>ptake inhibitors (SSRIs)</a:t>
            </a:r>
          </a:p>
          <a:p>
            <a:r>
              <a:rPr lang="en-US" dirty="0" smtClean="0"/>
              <a:t>Serotonin-norepinephrine reuptake inhibitors (SNRIs) and tricyclic antidepressants</a:t>
            </a:r>
          </a:p>
          <a:p>
            <a:r>
              <a:rPr lang="en-US" dirty="0" smtClean="0"/>
              <a:t>Norepinephrine-dopamine reuptake inhibitors (NDRIs)</a:t>
            </a:r>
          </a:p>
          <a:p>
            <a:r>
              <a:rPr lang="en-US" dirty="0"/>
              <a:t>Monoamine oxidase inhibitors (MAOIs</a:t>
            </a:r>
            <a:r>
              <a:rPr lang="en-US" dirty="0" smtClean="0"/>
              <a:t>)</a:t>
            </a:r>
          </a:p>
          <a:p>
            <a:r>
              <a:rPr lang="en-US" dirty="0" smtClean="0"/>
              <a:t> Atypical Antidepressants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329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3586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Other Ways to Improve Brain Health and Recover from MDD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Eat healthy foods and stay active</a:t>
            </a:r>
          </a:p>
          <a:p>
            <a:pPr lvl="1"/>
            <a:r>
              <a:rPr lang="en-US" dirty="0" smtClean="0"/>
              <a:t>Stimulates brain cells and strengthens communication between brain cells.</a:t>
            </a:r>
          </a:p>
          <a:p>
            <a:r>
              <a:rPr lang="en-US" dirty="0" smtClean="0"/>
              <a:t>Sleep well </a:t>
            </a:r>
          </a:p>
          <a:p>
            <a:pPr lvl="1"/>
            <a:r>
              <a:rPr lang="en-US" dirty="0" smtClean="0"/>
              <a:t>Helps grow and repair brain cells</a:t>
            </a:r>
          </a:p>
          <a:p>
            <a:r>
              <a:rPr lang="en-US" dirty="0" smtClean="0"/>
              <a:t>Avoid alcohol and illegal drugs</a:t>
            </a:r>
          </a:p>
          <a:p>
            <a:pPr lvl="1"/>
            <a:r>
              <a:rPr lang="en-US" dirty="0" smtClean="0"/>
              <a:t>Can destroy brain cells</a:t>
            </a:r>
          </a:p>
        </p:txBody>
      </p:sp>
    </p:spTree>
    <p:extLst>
      <p:ext uri="{BB962C8B-B14F-4D97-AF65-F5344CB8AC3E}">
        <p14:creationId xmlns:p14="http://schemas.microsoft.com/office/powerpoint/2010/main" val="2984254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“Depression.” </a:t>
            </a:r>
            <a:r>
              <a:rPr lang="en-US" i="1" dirty="0" smtClean="0"/>
              <a:t>National Institutes of Mental Health</a:t>
            </a:r>
            <a:r>
              <a:rPr lang="en-US" dirty="0" smtClean="0"/>
              <a:t>. U.S. 	Department of Health and Human Services, Oct. 	2016. Web. 10 Apr. 2017.</a:t>
            </a:r>
          </a:p>
          <a:p>
            <a:r>
              <a:rPr lang="en-US" dirty="0" smtClean="0"/>
              <a:t>Legg, Timothy J., PhD. “The Effects of Depression on the 	Brain.” </a:t>
            </a:r>
            <a:r>
              <a:rPr lang="en-US" i="1" dirty="0" err="1" smtClean="0"/>
              <a:t>Healthline</a:t>
            </a:r>
            <a:r>
              <a:rPr lang="en-US" dirty="0" smtClean="0"/>
              <a:t>. </a:t>
            </a:r>
            <a:r>
              <a:rPr lang="en-US" dirty="0" err="1" smtClean="0"/>
              <a:t>Healthline</a:t>
            </a:r>
            <a:r>
              <a:rPr lang="en-US" dirty="0" smtClean="0"/>
              <a:t> Media, 29 Feb. 2016. 	Web. 10 Apr. 2017.</a:t>
            </a:r>
          </a:p>
          <a:p>
            <a:r>
              <a:rPr lang="en-US" dirty="0" err="1" smtClean="0"/>
              <a:t>Manji</a:t>
            </a:r>
            <a:r>
              <a:rPr lang="en-US" dirty="0" smtClean="0"/>
              <a:t>, </a:t>
            </a:r>
            <a:r>
              <a:rPr lang="en-US" dirty="0" err="1" smtClean="0"/>
              <a:t>Husseini</a:t>
            </a:r>
            <a:r>
              <a:rPr lang="en-US" dirty="0" smtClean="0"/>
              <a:t>, PhD. “Chapter 6: What Happens 	inside 	People’s Brains When They’re 	Depressed?” 	</a:t>
            </a:r>
            <a:r>
              <a:rPr lang="en-US" i="1" dirty="0" err="1" smtClean="0"/>
              <a:t>PsychEducation</a:t>
            </a:r>
            <a:r>
              <a:rPr lang="en-US" dirty="0" smtClean="0"/>
              <a:t>. James R. Phelps M.D., Dec. 2014. 	Web. 10 Apr. 2017.</a:t>
            </a:r>
          </a:p>
          <a:p>
            <a:r>
              <a:rPr lang="en-US" dirty="0" smtClean="0"/>
              <a:t>“What Causes Depression?” </a:t>
            </a:r>
            <a:r>
              <a:rPr lang="en-US" i="1" dirty="0" smtClean="0"/>
              <a:t>Harvard Health</a:t>
            </a:r>
            <a:r>
              <a:rPr lang="en-US" dirty="0" smtClean="0"/>
              <a:t>. Harvard 	University, June 209. Wed. 10 Apr. 	2017.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052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Diagnosing MDD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1647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 smtClean="0"/>
              <a:t>Must display five or more of the following symptoms at least once a day over the course of two weeks:</a:t>
            </a:r>
          </a:p>
          <a:p>
            <a:pPr marL="0" indent="0">
              <a:buNone/>
            </a:pPr>
            <a:endParaRPr lang="en-US" sz="3100" dirty="0" smtClean="0"/>
          </a:p>
          <a:p>
            <a:r>
              <a:rPr lang="en-US" dirty="0" smtClean="0"/>
              <a:t>Persistent feelings of sadness or hopelessness</a:t>
            </a:r>
          </a:p>
          <a:p>
            <a:r>
              <a:rPr lang="en-US" dirty="0" smtClean="0"/>
              <a:t>Lack of interest in doing most activities, including those you once enjoyed.</a:t>
            </a:r>
          </a:p>
          <a:p>
            <a:r>
              <a:rPr lang="en-US" dirty="0" smtClean="0"/>
              <a:t>Decrease or increase in appetite accompanied by extreme weight loss or gain.</a:t>
            </a:r>
          </a:p>
          <a:p>
            <a:r>
              <a:rPr lang="en-US" dirty="0" smtClean="0"/>
              <a:t>Sleeping too much or too little.</a:t>
            </a:r>
          </a:p>
          <a:p>
            <a:r>
              <a:rPr lang="en-US" dirty="0" smtClean="0"/>
              <a:t>Restlessness</a:t>
            </a:r>
          </a:p>
          <a:p>
            <a:r>
              <a:rPr lang="en-US" dirty="0" smtClean="0"/>
              <a:t>Fatigue</a:t>
            </a:r>
          </a:p>
          <a:p>
            <a:r>
              <a:rPr lang="en-US" dirty="0" smtClean="0"/>
              <a:t>Excessive or inappropriate feelings of guilt or worthlessness.</a:t>
            </a:r>
          </a:p>
          <a:p>
            <a:r>
              <a:rPr lang="en-US" dirty="0" smtClean="0"/>
              <a:t>Difficulty making decisions, thinking, and concentrating.</a:t>
            </a:r>
          </a:p>
          <a:p>
            <a:r>
              <a:rPr lang="en-US" dirty="0" smtClean="0"/>
              <a:t>Multiple thoughts of death or suicide.</a:t>
            </a:r>
          </a:p>
          <a:p>
            <a:r>
              <a:rPr lang="en-US" dirty="0" smtClean="0"/>
              <a:t>A suicide attempt.</a:t>
            </a:r>
          </a:p>
        </p:txBody>
      </p:sp>
    </p:spTree>
    <p:extLst>
      <p:ext uri="{BB962C8B-B14F-4D97-AF65-F5344CB8AC3E}">
        <p14:creationId xmlns:p14="http://schemas.microsoft.com/office/powerpoint/2010/main" val="1195408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Factors of MDD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Genetics: </a:t>
            </a:r>
          </a:p>
          <a:p>
            <a:pPr lvl="1"/>
            <a:r>
              <a:rPr lang="en-US" dirty="0" smtClean="0"/>
              <a:t>people with a family history of MDD are more likely to develop the disorder.</a:t>
            </a:r>
          </a:p>
          <a:p>
            <a:r>
              <a:rPr lang="en-US" dirty="0" smtClean="0"/>
              <a:t>Stress: </a:t>
            </a:r>
          </a:p>
          <a:p>
            <a:pPr lvl="1"/>
            <a:r>
              <a:rPr lang="en-US" dirty="0" smtClean="0"/>
              <a:t>a stressful life event can trigger and episode of MDD</a:t>
            </a:r>
          </a:p>
          <a:p>
            <a:r>
              <a:rPr lang="en-US" dirty="0" smtClean="0"/>
              <a:t>Biochemical Reactions: </a:t>
            </a:r>
          </a:p>
          <a:p>
            <a:pPr lvl="1"/>
            <a:r>
              <a:rPr lang="en-US" dirty="0" smtClean="0"/>
              <a:t>chemicals in the brains of people with MDD seem to function differently </a:t>
            </a:r>
          </a:p>
          <a:p>
            <a:r>
              <a:rPr lang="en-US" dirty="0" smtClean="0"/>
              <a:t>Hormone Imbalances:</a:t>
            </a:r>
          </a:p>
          <a:p>
            <a:pPr lvl="1"/>
            <a:r>
              <a:rPr lang="en-US" dirty="0" smtClean="0"/>
              <a:t>changes in the balance of hormones may trigger MDD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4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Depression and the Brain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There have been studies that show a change in brain activity when mood shifts, now there are studies that show a change in brain shape associated with severe mood disorders.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If mood symptoms are prolonged and/or severe, areas such as the hippocampus and frontal lobes are shown to shrink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This atrophy has long been associated with Alzheimer’s dementia, but has also been recently shown in cases of obesity, back pain, and very clearly with depression.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494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Areas of the Brain Affected by Depression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8851" y="1168944"/>
            <a:ext cx="4045949" cy="541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544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Regions &amp; Depression - Hippocampus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Hippocampus</a:t>
            </a:r>
          </a:p>
          <a:p>
            <a:pPr lvl="1"/>
            <a:r>
              <a:rPr lang="en-US" dirty="0" smtClean="0"/>
              <a:t>Stores memories and regulates the production of hormone cortisol. 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Cortisol:</a:t>
            </a:r>
          </a:p>
          <a:p>
            <a:pPr lvl="1"/>
            <a:r>
              <a:rPr lang="en-US" dirty="0" smtClean="0"/>
              <a:t>Made by the adrenal glands</a:t>
            </a:r>
          </a:p>
          <a:p>
            <a:pPr lvl="1"/>
            <a:r>
              <a:rPr lang="en-US" dirty="0" smtClean="0"/>
              <a:t>Goes up when the pituitary gland releases the hormone ACTH</a:t>
            </a:r>
          </a:p>
          <a:p>
            <a:pPr lvl="1"/>
            <a:r>
              <a:rPr lang="en-US" dirty="0" smtClean="0"/>
              <a:t>Helps body use sugar and fat for energy, and to manage stress</a:t>
            </a:r>
          </a:p>
          <a:p>
            <a:pPr lvl="1"/>
            <a:r>
              <a:rPr lang="en-US" dirty="0" smtClean="0"/>
              <a:t>Released during times of physical and mental stress, including times of depression.</a:t>
            </a:r>
          </a:p>
          <a:p>
            <a:pPr lvl="1"/>
            <a:r>
              <a:rPr lang="en-US" dirty="0" smtClean="0"/>
              <a:t>Problems can occur when excessive amounts are sent to the brain.</a:t>
            </a:r>
          </a:p>
        </p:txBody>
      </p:sp>
    </p:spTree>
    <p:extLst>
      <p:ext uri="{BB962C8B-B14F-4D97-AF65-F5344CB8AC3E}">
        <p14:creationId xmlns:p14="http://schemas.microsoft.com/office/powerpoint/2010/main" val="2770159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Hippocampus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Healthy Brain: neurons </a:t>
            </a:r>
            <a:r>
              <a:rPr lang="en-US" dirty="0"/>
              <a:t>are produced throughout a person’s adult life in a part of the hippocampus </a:t>
            </a:r>
            <a:r>
              <a:rPr lang="en-US" dirty="0" smtClean="0"/>
              <a:t>called </a:t>
            </a:r>
            <a:r>
              <a:rPr lang="en-US" dirty="0"/>
              <a:t>the dentate </a:t>
            </a:r>
            <a:r>
              <a:rPr lang="en-US" dirty="0" err="1"/>
              <a:t>gyrus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People with MDD: the long-term exposure to increased cortisol levels can slow the production of new neurons and cause the neurons in the hippocampus to shrink. </a:t>
            </a:r>
          </a:p>
          <a:p>
            <a:pPr lvl="1"/>
            <a:r>
              <a:rPr lang="en-US" dirty="0" smtClean="0"/>
              <a:t>Leading to memory problems.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822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377</TotalTime>
  <Words>1802</Words>
  <Application>Microsoft Macintosh PowerPoint</Application>
  <PresentationFormat>On-screen Show (4:3)</PresentationFormat>
  <Paragraphs>224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Civic</vt:lpstr>
      <vt:lpstr>Depression</vt:lpstr>
      <vt:lpstr>What is Depression?</vt:lpstr>
      <vt:lpstr>Major Depressive Disorder</vt:lpstr>
      <vt:lpstr>Diagnosing MDD</vt:lpstr>
      <vt:lpstr>Factors of MDD</vt:lpstr>
      <vt:lpstr>Depression and the Brain</vt:lpstr>
      <vt:lpstr>Areas of the Brain Affected by Depression</vt:lpstr>
      <vt:lpstr>Brain Regions &amp; Depression - Hippocampus</vt:lpstr>
      <vt:lpstr>Hippocampus Cont.</vt:lpstr>
      <vt:lpstr>Case Study</vt:lpstr>
      <vt:lpstr>PowerPoint Presentation</vt:lpstr>
      <vt:lpstr>Brain Regions &amp; Depression – Prefrontal Cortex</vt:lpstr>
      <vt:lpstr>Brain Regions &amp; Depression - Amygdala</vt:lpstr>
      <vt:lpstr>Causes of Depression</vt:lpstr>
      <vt:lpstr>Causes Cont.</vt:lpstr>
      <vt:lpstr>Neurotransmitters</vt:lpstr>
      <vt:lpstr>When the Neurotransmitter System Falters</vt:lpstr>
      <vt:lpstr>System Falters Cont.</vt:lpstr>
      <vt:lpstr>Neurotransmitters that Play a Role in Depression</vt:lpstr>
      <vt:lpstr>Genes and Depression</vt:lpstr>
      <vt:lpstr>Genes and Depression Cont.</vt:lpstr>
      <vt:lpstr>Genes and Depression Cont.</vt:lpstr>
      <vt:lpstr>Temperament/World View</vt:lpstr>
      <vt:lpstr>Stressful Life Events</vt:lpstr>
      <vt:lpstr>Stress and Depression</vt:lpstr>
      <vt:lpstr>Stress Response</vt:lpstr>
      <vt:lpstr>Seasonal Affective Disorder</vt:lpstr>
      <vt:lpstr>Medical Problems and Depression</vt:lpstr>
      <vt:lpstr>Treatment</vt:lpstr>
      <vt:lpstr>Antidepressants</vt:lpstr>
      <vt:lpstr>Common Medications:</vt:lpstr>
      <vt:lpstr>Other Ways to Improve Brain Health and Recover from MDD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Depression</dc:title>
  <dc:creator>Bracy Heinlein</dc:creator>
  <cp:lastModifiedBy>Bracy Heinlein</cp:lastModifiedBy>
  <cp:revision>25</cp:revision>
  <dcterms:created xsi:type="dcterms:W3CDTF">2017-04-12T00:36:38Z</dcterms:created>
  <dcterms:modified xsi:type="dcterms:W3CDTF">2017-04-12T06:54:19Z</dcterms:modified>
</cp:coreProperties>
</file>