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33" r:id="rId3"/>
    <p:sldId id="304" r:id="rId4"/>
    <p:sldId id="305" r:id="rId5"/>
    <p:sldId id="306" r:id="rId6"/>
    <p:sldId id="307" r:id="rId7"/>
    <p:sldId id="308" r:id="rId8"/>
    <p:sldId id="310" r:id="rId9"/>
    <p:sldId id="311" r:id="rId10"/>
    <p:sldId id="312" r:id="rId11"/>
    <p:sldId id="313" r:id="rId12"/>
    <p:sldId id="314" r:id="rId13"/>
    <p:sldId id="315" r:id="rId14"/>
    <p:sldId id="316" r:id="rId15"/>
    <p:sldId id="317" r:id="rId16"/>
    <p:sldId id="318" r:id="rId17"/>
    <p:sldId id="320" r:id="rId18"/>
    <p:sldId id="319" r:id="rId19"/>
    <p:sldId id="321" r:id="rId20"/>
    <p:sldId id="322" r:id="rId21"/>
    <p:sldId id="343" r:id="rId22"/>
    <p:sldId id="323" r:id="rId23"/>
    <p:sldId id="339" r:id="rId24"/>
    <p:sldId id="341" r:id="rId25"/>
    <p:sldId id="342" r:id="rId26"/>
    <p:sldId id="338" r:id="rId27"/>
    <p:sldId id="340" r:id="rId28"/>
    <p:sldId id="327" r:id="rId29"/>
    <p:sldId id="344" r:id="rId30"/>
    <p:sldId id="328" r:id="rId31"/>
    <p:sldId id="329" r:id="rId32"/>
    <p:sldId id="330" r:id="rId33"/>
    <p:sldId id="331" r:id="rId34"/>
    <p:sldId id="332" r:id="rId35"/>
    <p:sldId id="257" r:id="rId36"/>
    <p:sldId id="258" r:id="rId37"/>
    <p:sldId id="259" r:id="rId38"/>
    <p:sldId id="261"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24" autoAdjust="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6690411-7E87-49E6-83C7-5643326C7AD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322733-E881-42AE-93AC-D32CF817B3EE}" type="slidenum">
              <a:rPr lang="en-US"/>
              <a:pPr/>
              <a:t>1</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05105A-1D9D-4BB9-ACA1-15A4C1D43C91}" type="slidenum">
              <a:rPr lang="en-US"/>
              <a:pPr/>
              <a:t>10</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88E5EA-7253-4006-A1F6-182839F58965}" type="slidenum">
              <a:rPr lang="en-US"/>
              <a:pPr/>
              <a:t>11</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B88801-CE9B-4C18-A2C6-1066B46BE16F}" type="slidenum">
              <a:rPr lang="en-US"/>
              <a:pPr/>
              <a:t>12</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2A1491-53F3-43A7-AE0F-2DFF91662A7A}" type="slidenum">
              <a:rPr lang="en-US"/>
              <a:pPr/>
              <a:t>13</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481CAC-7254-4162-A334-6D78E158F619}" type="slidenum">
              <a:rPr lang="en-US"/>
              <a:pPr/>
              <a:t>14</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ED9766-BEEE-49DE-B9CB-F096DD9FB06F}" type="slidenum">
              <a:rPr lang="en-US"/>
              <a:pPr/>
              <a:t>15</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C3D0A0-49F7-49FB-8024-5D33AC62DFF6}" type="slidenum">
              <a:rPr lang="en-US"/>
              <a:pPr/>
              <a:t>16</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F676B5-9C74-48B2-9718-47C8AB0D87B5}" type="slidenum">
              <a:rPr lang="en-US"/>
              <a:pPr/>
              <a:t>17</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2C237C-247F-4B79-8B1B-3BDC28C243A7}" type="slidenum">
              <a:rPr lang="en-US"/>
              <a:pPr/>
              <a:t>18</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156DD0-93F7-465B-80A7-95A061B6ACF0}" type="slidenum">
              <a:rPr lang="en-US"/>
              <a:pPr/>
              <a:t>19</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3A8776-21EB-4B70-AE94-B4D1997D5186}" type="slidenum">
              <a:rPr lang="en-US"/>
              <a:pPr/>
              <a:t>2</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211672-CFD1-432B-BB39-2BE483D13B98}" type="slidenum">
              <a:rPr lang="en-US"/>
              <a:pPr/>
              <a:t>20</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C94406-D90B-45EA-89ED-73449AA4E2D6}" type="slidenum">
              <a:rPr lang="en-US"/>
              <a:pPr/>
              <a:t>21</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43B194-605B-401D-9EF9-A2E8A51687E3}" type="slidenum">
              <a:rPr lang="en-US"/>
              <a:pPr/>
              <a:t>22</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6981D4-4B52-4818-9057-187B75025217}" type="slidenum">
              <a:rPr lang="en-US"/>
              <a:pPr/>
              <a:t>23</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694394-0742-4EDF-A6DE-6BF992B7249E}" type="slidenum">
              <a:rPr lang="en-US"/>
              <a:pPr/>
              <a:t>24</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E5EF6F-E021-428C-ADE8-F27043C4F1F1}" type="slidenum">
              <a:rPr lang="en-US"/>
              <a:pPr/>
              <a:t>25</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BC9A0B-7208-4111-9E66-6E3569A441DB}" type="slidenum">
              <a:rPr lang="en-US"/>
              <a:pPr/>
              <a:t>26</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247619-C1D5-43B9-B22F-200DA2E3DF1D}" type="slidenum">
              <a:rPr lang="en-US"/>
              <a:pPr/>
              <a:t>27</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FF5AF2-D3C6-4592-9BD2-468BCB57A487}" type="slidenum">
              <a:rPr lang="en-US"/>
              <a:pPr/>
              <a:t>28</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C5F84C-A1AC-4C0C-945B-99834CD87DEF}" type="slidenum">
              <a:rPr lang="en-US"/>
              <a:pPr/>
              <a:t>29</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EB2E88-85A7-4AB8-B75D-C6CD17A7487B}" type="slidenum">
              <a:rPr lang="en-US"/>
              <a:pPr/>
              <a:t>3</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75B24-241D-4806-9B93-CBF44E679A43}" type="slidenum">
              <a:rPr lang="en-US"/>
              <a:pPr/>
              <a:t>30</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E083B9-4BDB-4A08-9ABD-1B2A1923757E}" type="slidenum">
              <a:rPr lang="en-US"/>
              <a:pPr/>
              <a:t>31</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1EB6C2-63F2-441F-8B3E-10F98C6C69F5}" type="slidenum">
              <a:rPr lang="en-US"/>
              <a:pPr/>
              <a:t>32</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A87EE9-E670-4C9F-9E15-FE0E2486EEE2}" type="slidenum">
              <a:rPr lang="en-US"/>
              <a:pPr/>
              <a:t>33</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E83E6D-560E-495B-9D63-8BB535C7AB92}" type="slidenum">
              <a:rPr lang="en-US"/>
              <a:pPr/>
              <a:t>34</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FE6A5A-C86F-415C-A848-4C7DE38ED46A}" type="slidenum">
              <a:rPr lang="en-US"/>
              <a:pPr/>
              <a:t>35</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B54050-1F63-48A4-AF11-BE8B5E1960F3}" type="slidenum">
              <a:rPr lang="en-US"/>
              <a:pPr/>
              <a:t>36</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EFC475-B048-4A93-B29E-32DAD57192B6}" type="slidenum">
              <a:rPr lang="en-US"/>
              <a:pPr/>
              <a:t>37</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AAC7B3-F998-4499-A285-DFE1D5896645}" type="slidenum">
              <a:rPr lang="en-US"/>
              <a:pPr/>
              <a:t>38</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850079-F9C5-4C7B-AE8A-A84A3931C427}" type="slidenum">
              <a:rPr lang="en-US"/>
              <a:pPr/>
              <a:t>4</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FB1644-1830-4897-8B02-73180106FE46}" type="slidenum">
              <a:rPr lang="en-US"/>
              <a:pPr/>
              <a:t>5</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ABF40E-F3CA-4585-9DB8-6F4103099070}" type="slidenum">
              <a:rPr lang="en-US"/>
              <a:pPr/>
              <a:t>6</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573BB7-28A6-407F-81FF-C04C021B5F17}" type="slidenum">
              <a:rPr lang="en-US"/>
              <a:pPr/>
              <a:t>7</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B240B8-ED7A-47C4-8B54-71B2AE6720EA}" type="slidenum">
              <a:rPr lang="en-US"/>
              <a:pPr/>
              <a:t>8</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2E2165-0882-4F1C-8784-6B7F822E1885}" type="slidenum">
              <a:rPr lang="en-US"/>
              <a:pPr/>
              <a:t>9</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8B017E-3D33-4745-9C0F-118E4BF3D24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65AD8E-777F-4321-9ACD-894109C9641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0E92C0-24F0-4EC1-9365-7D1BAB45762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D381D7-E96D-4ED3-B241-CE3C7F6DE67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9A790E-F4E7-498F-88F9-AA922A97DFB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3E1FD0-A813-4452-A7D9-2DD28B2414B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B61456C-5125-4A26-B882-3B987813E26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A32D895-6133-494F-9BC5-16B357C5E51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5085AFE-854D-4F44-8629-3F5C15EA171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3BC905-C92A-4788-84FE-6B94595A2D3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B1D71B2-444C-4437-81C5-4C8B7026E5F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2437E47-B8B3-4982-A82A-8723DF49025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a:t>Overview</a:t>
            </a:r>
          </a:p>
        </p:txBody>
      </p:sp>
      <p:sp>
        <p:nvSpPr>
          <p:cNvPr id="2053" name="Rectangle 5"/>
          <p:cNvSpPr>
            <a:spLocks noGrp="1" noChangeArrowheads="1"/>
          </p:cNvSpPr>
          <p:nvPr>
            <p:ph type="body" sz="half" idx="1"/>
          </p:nvPr>
        </p:nvSpPr>
        <p:spPr/>
        <p:txBody>
          <a:bodyPr/>
          <a:lstStyle/>
          <a:p>
            <a:pPr>
              <a:lnSpc>
                <a:spcPct val="90000"/>
              </a:lnSpc>
            </a:pPr>
            <a:r>
              <a:rPr lang="en-US"/>
              <a:t>Intro: fact and fiction</a:t>
            </a:r>
          </a:p>
          <a:p>
            <a:pPr>
              <a:lnSpc>
                <a:spcPct val="90000"/>
              </a:lnSpc>
            </a:pPr>
            <a:r>
              <a:rPr lang="en-US"/>
              <a:t>What is science?</a:t>
            </a:r>
          </a:p>
          <a:p>
            <a:pPr>
              <a:lnSpc>
                <a:spcPct val="90000"/>
              </a:lnSpc>
            </a:pPr>
            <a:r>
              <a:rPr lang="en-US"/>
              <a:t>What Science is not</a:t>
            </a:r>
          </a:p>
          <a:p>
            <a:pPr lvl="1">
              <a:lnSpc>
                <a:spcPct val="90000"/>
              </a:lnSpc>
            </a:pPr>
            <a:r>
              <a:rPr lang="en-US"/>
              <a:t>Stereotypes</a:t>
            </a:r>
          </a:p>
          <a:p>
            <a:pPr lvl="1">
              <a:lnSpc>
                <a:spcPct val="90000"/>
              </a:lnSpc>
            </a:pPr>
            <a:r>
              <a:rPr lang="en-US"/>
              <a:t>Myths</a:t>
            </a:r>
          </a:p>
          <a:p>
            <a:pPr lvl="1">
              <a:lnSpc>
                <a:spcPct val="90000"/>
              </a:lnSpc>
            </a:pPr>
            <a:endParaRPr lang="en-US"/>
          </a:p>
          <a:p>
            <a:pPr lvl="1">
              <a:lnSpc>
                <a:spcPct val="90000"/>
              </a:lnSpc>
            </a:pPr>
            <a:endParaRPr lang="en-US"/>
          </a:p>
        </p:txBody>
      </p:sp>
      <p:sp>
        <p:nvSpPr>
          <p:cNvPr id="2054" name="Rectangle 6"/>
          <p:cNvSpPr>
            <a:spLocks noGrp="1" noChangeArrowheads="1"/>
          </p:cNvSpPr>
          <p:nvPr>
            <p:ph type="body" sz="half" idx="2"/>
          </p:nvPr>
        </p:nvSpPr>
        <p:spPr/>
        <p:txBody>
          <a:bodyPr/>
          <a:lstStyle/>
          <a:p>
            <a:pPr>
              <a:lnSpc>
                <a:spcPct val="90000"/>
              </a:lnSpc>
            </a:pPr>
            <a:r>
              <a:rPr lang="en-US"/>
              <a:t>Assumptions of science</a:t>
            </a:r>
          </a:p>
          <a:p>
            <a:pPr lvl="1">
              <a:lnSpc>
                <a:spcPct val="90000"/>
              </a:lnSpc>
            </a:pPr>
            <a:r>
              <a:rPr lang="en-US"/>
              <a:t>Empricism</a:t>
            </a:r>
          </a:p>
          <a:p>
            <a:pPr lvl="1">
              <a:lnSpc>
                <a:spcPct val="90000"/>
              </a:lnSpc>
            </a:pPr>
            <a:r>
              <a:rPr lang="en-US"/>
              <a:t>Determinism</a:t>
            </a:r>
          </a:p>
          <a:p>
            <a:pPr lvl="1">
              <a:lnSpc>
                <a:spcPct val="90000"/>
              </a:lnSpc>
            </a:pPr>
            <a:r>
              <a:rPr lang="en-US"/>
              <a:t>parsimony</a:t>
            </a:r>
          </a:p>
          <a:p>
            <a:pPr>
              <a:lnSpc>
                <a:spcPct val="90000"/>
              </a:lnSpc>
            </a:pPr>
            <a:endParaRPr lang="en-US"/>
          </a:p>
          <a:p>
            <a:pPr>
              <a:lnSpc>
                <a:spcPct val="90000"/>
              </a:lnSpc>
            </a:pPr>
            <a:r>
              <a:rPr lang="en-US"/>
              <a:t>Methods of Science</a:t>
            </a:r>
          </a:p>
          <a:p>
            <a:pPr lvl="1">
              <a:lnSpc>
                <a:spcPct val="90000"/>
              </a:lnSpc>
            </a:pPr>
            <a:r>
              <a:rPr lang="en-US"/>
              <a:t>Objectivity</a:t>
            </a:r>
          </a:p>
          <a:p>
            <a:pPr lvl="1">
              <a:lnSpc>
                <a:spcPct val="90000"/>
              </a:lnSpc>
            </a:pPr>
            <a:r>
              <a:rPr lang="en-US"/>
              <a:t>control</a:t>
            </a:r>
          </a:p>
          <a:p>
            <a:pPr lvl="1">
              <a:lnSpc>
                <a:spcPct val="90000"/>
              </a:lnSpc>
            </a:pPr>
            <a:r>
              <a:rPr lang="en-US"/>
              <a:t>Operational definition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Avoid “appeals to prestige.”</a:t>
            </a:r>
          </a:p>
        </p:txBody>
      </p:sp>
      <p:sp>
        <p:nvSpPr>
          <p:cNvPr id="119811" name="Rectangle 3"/>
          <p:cNvSpPr>
            <a:spLocks noGrp="1" noChangeArrowheads="1"/>
          </p:cNvSpPr>
          <p:nvPr>
            <p:ph type="body" idx="1"/>
          </p:nvPr>
        </p:nvSpPr>
        <p:spPr/>
        <p:txBody>
          <a:bodyPr/>
          <a:lstStyle/>
          <a:p>
            <a:r>
              <a:rPr lang="en-US"/>
              <a:t>Lower, middle or upper class</a:t>
            </a:r>
          </a:p>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sz="4000"/>
              <a:t>Avoid double-barreled questions; 2 questions in one</a:t>
            </a:r>
          </a:p>
        </p:txBody>
      </p:sp>
      <p:sp>
        <p:nvSpPr>
          <p:cNvPr id="120835" name="Rectangle 3"/>
          <p:cNvSpPr>
            <a:spLocks noGrp="1" noChangeArrowheads="1"/>
          </p:cNvSpPr>
          <p:nvPr>
            <p:ph type="body" idx="1"/>
          </p:nvPr>
        </p:nvSpPr>
        <p:spPr/>
        <p:txBody>
          <a:bodyPr/>
          <a:lstStyle/>
          <a:p>
            <a:r>
              <a:rPr lang="en-US"/>
              <a:t>Ham and eggs?</a:t>
            </a:r>
          </a:p>
          <a:p>
            <a:r>
              <a:rPr lang="en-US"/>
              <a:t>Sent to jail and given therapy?</a:t>
            </a:r>
          </a:p>
          <a:p>
            <a:endParaRPr lang="en-US"/>
          </a:p>
          <a:p>
            <a:r>
              <a:rPr lang="en-US"/>
              <a:t>etc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Don’t assume knowledge</a:t>
            </a:r>
          </a:p>
        </p:txBody>
      </p:sp>
      <p:sp>
        <p:nvSpPr>
          <p:cNvPr id="121859" name="Rectangle 3"/>
          <p:cNvSpPr>
            <a:spLocks noGrp="1" noChangeArrowheads="1"/>
          </p:cNvSpPr>
          <p:nvPr>
            <p:ph type="body" idx="1"/>
          </p:nvPr>
        </p:nvSpPr>
        <p:spPr/>
        <p:txBody>
          <a:bodyPr/>
          <a:lstStyle/>
          <a:p>
            <a:r>
              <a:rPr lang="en-US"/>
              <a:t>Should society adopt the medical or the moral model to deal with drug addicts?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SURVEY RESPONSES</a:t>
            </a:r>
          </a:p>
        </p:txBody>
      </p:sp>
      <p:sp>
        <p:nvSpPr>
          <p:cNvPr id="122883" name="Rectangle 3"/>
          <p:cNvSpPr>
            <a:spLocks noGrp="1" noChangeArrowheads="1"/>
          </p:cNvSpPr>
          <p:nvPr>
            <p:ph type="body" idx="1"/>
          </p:nvPr>
        </p:nvSpPr>
        <p:spPr/>
        <p:txBody>
          <a:bodyPr/>
          <a:lstStyle/>
          <a:p>
            <a:r>
              <a:rPr lang="en-US"/>
              <a:t>Closed vs open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sz="4000"/>
              <a:t>DO you think marijuana use is harmful</a:t>
            </a:r>
          </a:p>
        </p:txBody>
      </p:sp>
      <p:sp>
        <p:nvSpPr>
          <p:cNvPr id="123907" name="Rectangle 3"/>
          <p:cNvSpPr>
            <a:spLocks noGrp="1" noChangeArrowheads="1"/>
          </p:cNvSpPr>
          <p:nvPr>
            <p:ph type="body" idx="1"/>
          </p:nvPr>
        </p:nvSpPr>
        <p:spPr/>
        <p:txBody>
          <a:bodyPr/>
          <a:lstStyle/>
          <a:p>
            <a:r>
              <a:rPr lang="en-US"/>
              <a:t>Yes</a:t>
            </a:r>
          </a:p>
          <a:p>
            <a:r>
              <a:rPr lang="en-US"/>
              <a:t>No</a:t>
            </a:r>
          </a:p>
          <a:p>
            <a:endParaRPr lang="en-US"/>
          </a:p>
          <a:p>
            <a:endParaRPr lang="en-US"/>
          </a:p>
          <a:p>
            <a:endParaRPr lang="en-US"/>
          </a:p>
          <a:p>
            <a:r>
              <a:rPr lang="en-US"/>
              <a:t>What is the problem here?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a:t>Rating scales</a:t>
            </a:r>
          </a:p>
        </p:txBody>
      </p:sp>
      <p:sp>
        <p:nvSpPr>
          <p:cNvPr id="124931" name="Rectangle 3"/>
          <p:cNvSpPr>
            <a:spLocks noGrp="1" noChangeArrowheads="1"/>
          </p:cNvSpPr>
          <p:nvPr>
            <p:ph type="body" idx="1"/>
          </p:nvPr>
        </p:nvSpPr>
        <p:spPr/>
        <p:txBody>
          <a:bodyPr/>
          <a:lstStyle/>
          <a:p>
            <a:r>
              <a:rPr lang="en-US"/>
              <a:t>Number of points?</a:t>
            </a:r>
          </a:p>
          <a:p>
            <a:r>
              <a:rPr lang="en-US"/>
              <a:t>Anchors</a:t>
            </a:r>
          </a:p>
          <a:p>
            <a:r>
              <a:rPr lang="en-US"/>
              <a:t>Odd or even?...forced choices</a:t>
            </a:r>
          </a:p>
          <a:p>
            <a:r>
              <a:rPr lang="en-US"/>
              <a:t>Likert type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Psychological scales</a:t>
            </a:r>
          </a:p>
        </p:txBody>
      </p:sp>
      <p:sp>
        <p:nvSpPr>
          <p:cNvPr id="125955" name="Rectangle 3"/>
          <p:cNvSpPr>
            <a:spLocks noGrp="1" noChangeArrowheads="1"/>
          </p:cNvSpPr>
          <p:nvPr>
            <p:ph type="body" idx="1"/>
          </p:nvPr>
        </p:nvSpPr>
        <p:spPr/>
        <p:txBody>
          <a:bodyPr/>
          <a:lstStyle/>
          <a:p>
            <a:r>
              <a:rPr lang="en-US"/>
              <a:t>Sets of questions that collectively measure an attribute, attitude, disposition, etc…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sz="4000"/>
              <a:t>Population vs. sample</a:t>
            </a:r>
            <a:br>
              <a:rPr lang="en-US" sz="4000"/>
            </a:br>
            <a:r>
              <a:rPr lang="en-US" sz="4000"/>
              <a:t>Sampling: representation vs bias</a:t>
            </a:r>
          </a:p>
        </p:txBody>
      </p:sp>
      <p:sp>
        <p:nvSpPr>
          <p:cNvPr id="128003" name="Rectangle 3"/>
          <p:cNvSpPr>
            <a:spLocks noGrp="1" noChangeArrowheads="1"/>
          </p:cNvSpPr>
          <p:nvPr>
            <p:ph type="body" idx="1"/>
          </p:nvPr>
        </p:nvSpPr>
        <p:spPr/>
        <p:txBody>
          <a:bodyPr/>
          <a:lstStyle/>
          <a:p>
            <a:r>
              <a:rPr lang="en-US"/>
              <a:t>Identification of target population?</a:t>
            </a:r>
          </a:p>
          <a:p>
            <a:r>
              <a:rPr lang="en-US"/>
              <a:t>Approach and demeanor of researcher</a:t>
            </a:r>
          </a:p>
          <a:p>
            <a:pPr lvl="1"/>
            <a:r>
              <a:rPr lang="en-US"/>
              <a:t>Simple random sampling</a:t>
            </a:r>
          </a:p>
          <a:p>
            <a:pPr lvl="1"/>
            <a:r>
              <a:rPr lang="en-US"/>
              <a:t>Stratified random sampling</a:t>
            </a:r>
          </a:p>
          <a:p>
            <a:pPr lvl="1"/>
            <a:r>
              <a:rPr lang="en-US"/>
              <a:t>Proportionate sampling</a:t>
            </a:r>
          </a:p>
          <a:p>
            <a:pPr lvl="1">
              <a:buFontTx/>
              <a:buNone/>
            </a:pPr>
            <a:endParaRPr lang="en-US"/>
          </a:p>
          <a:p>
            <a:pPr lvl="1">
              <a:buFontTx/>
              <a:buNone/>
            </a:pPr>
            <a:endParaRPr lang="en-US"/>
          </a:p>
          <a:p>
            <a:pPr lvl="1">
              <a:buFontTx/>
              <a:buNone/>
            </a:pPr>
            <a:r>
              <a:rPr lang="en-US"/>
              <a:t>Sample Size?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t>Survey Administration</a:t>
            </a:r>
          </a:p>
        </p:txBody>
      </p:sp>
      <p:sp>
        <p:nvSpPr>
          <p:cNvPr id="126979" name="Rectangle 3"/>
          <p:cNvSpPr>
            <a:spLocks noGrp="1" noChangeArrowheads="1"/>
          </p:cNvSpPr>
          <p:nvPr>
            <p:ph type="body" idx="1"/>
          </p:nvPr>
        </p:nvSpPr>
        <p:spPr/>
        <p:txBody>
          <a:bodyPr/>
          <a:lstStyle/>
          <a:p>
            <a:r>
              <a:rPr lang="en-US"/>
              <a:t>Paper</a:t>
            </a:r>
          </a:p>
          <a:p>
            <a:r>
              <a:rPr lang="en-US"/>
              <a:t>Interview</a:t>
            </a:r>
          </a:p>
          <a:p>
            <a:r>
              <a:rPr lang="en-US"/>
              <a:t>Telephone</a:t>
            </a:r>
          </a:p>
          <a:p>
            <a:r>
              <a:rPr lang="en-US"/>
              <a:t>Mail</a:t>
            </a:r>
          </a:p>
          <a:p>
            <a:r>
              <a:rPr lang="en-US"/>
              <a:t>Computer</a:t>
            </a:r>
          </a:p>
          <a:p>
            <a:endParaRPr lang="en-US"/>
          </a:p>
          <a:p>
            <a:pPr lvl="1"/>
            <a:r>
              <a:rPr lang="en-US"/>
              <a:t>Return rate issues?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sz="4000"/>
              <a:t>Final comments on Self-report studies</a:t>
            </a:r>
          </a:p>
        </p:txBody>
      </p:sp>
      <p:sp>
        <p:nvSpPr>
          <p:cNvPr id="129027" name="Rectangle 3"/>
          <p:cNvSpPr>
            <a:spLocks noGrp="1" noChangeArrowheads="1"/>
          </p:cNvSpPr>
          <p:nvPr>
            <p:ph type="body" idx="1"/>
          </p:nvPr>
        </p:nvSpPr>
        <p:spPr/>
        <p:txBody>
          <a:bodyPr/>
          <a:lstStyle/>
          <a:p>
            <a:r>
              <a:rPr lang="en-US"/>
              <a:t>ISSUES OF</a:t>
            </a:r>
          </a:p>
          <a:p>
            <a:pPr lvl="1"/>
            <a:r>
              <a:rPr lang="en-US"/>
              <a:t>Reactivity vs Control</a:t>
            </a:r>
          </a:p>
          <a:p>
            <a:pPr lvl="1"/>
            <a:r>
              <a:rPr lang="en-US"/>
              <a:t>Knowledge</a:t>
            </a:r>
          </a:p>
          <a:p>
            <a:pPr lvl="1"/>
            <a:r>
              <a:rPr lang="en-US"/>
              <a:t>Accuracy </a:t>
            </a:r>
          </a:p>
          <a:p>
            <a:pPr lvl="1"/>
            <a:r>
              <a:rPr lang="en-US"/>
              <a:t>Motivation</a:t>
            </a:r>
          </a:p>
          <a:p>
            <a:pPr lvl="1"/>
            <a:endParaRPr lang="en-US"/>
          </a:p>
          <a:p>
            <a:pPr lvl="1"/>
            <a:r>
              <a:rPr lang="en-US"/>
              <a:t>Interpretation…relationship to behavior???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t>THE PROCESS OF SCIENCE</a:t>
            </a:r>
          </a:p>
        </p:txBody>
      </p:sp>
      <p:sp>
        <p:nvSpPr>
          <p:cNvPr id="164867" name="Rectangle 3"/>
          <p:cNvSpPr>
            <a:spLocks noGrp="1" noChangeArrowheads="1"/>
          </p:cNvSpPr>
          <p:nvPr>
            <p:ph type="body" idx="1"/>
          </p:nvPr>
        </p:nvSpPr>
        <p:spPr/>
        <p:txBody>
          <a:bodyPr/>
          <a:lstStyle/>
          <a:p>
            <a:pPr>
              <a:lnSpc>
                <a:spcPct val="90000"/>
              </a:lnSpc>
            </a:pPr>
            <a:r>
              <a:rPr lang="en-US" sz="2800"/>
              <a:t>Ideas</a:t>
            </a:r>
          </a:p>
          <a:p>
            <a:pPr>
              <a:lnSpc>
                <a:spcPct val="90000"/>
              </a:lnSpc>
            </a:pPr>
            <a:r>
              <a:rPr lang="en-US" sz="2800"/>
              <a:t>Problem Formation</a:t>
            </a:r>
          </a:p>
          <a:p>
            <a:pPr>
              <a:lnSpc>
                <a:spcPct val="90000"/>
              </a:lnSpc>
            </a:pPr>
            <a:r>
              <a:rPr lang="en-US" sz="2800"/>
              <a:t>Goal or Hypothesis</a:t>
            </a:r>
          </a:p>
          <a:p>
            <a:pPr>
              <a:lnSpc>
                <a:spcPct val="90000"/>
              </a:lnSpc>
            </a:pPr>
            <a:r>
              <a:rPr lang="en-US" sz="2800"/>
              <a:t>Design</a:t>
            </a:r>
          </a:p>
          <a:p>
            <a:pPr>
              <a:lnSpc>
                <a:spcPct val="90000"/>
              </a:lnSpc>
            </a:pPr>
            <a:r>
              <a:rPr lang="en-US" sz="2800"/>
              <a:t>Conduct/Collect</a:t>
            </a:r>
          </a:p>
          <a:p>
            <a:pPr>
              <a:lnSpc>
                <a:spcPct val="90000"/>
              </a:lnSpc>
            </a:pPr>
            <a:r>
              <a:rPr lang="en-US" sz="2800"/>
              <a:t>Analysis</a:t>
            </a:r>
          </a:p>
          <a:p>
            <a:pPr>
              <a:lnSpc>
                <a:spcPct val="90000"/>
              </a:lnSpc>
            </a:pPr>
            <a:r>
              <a:rPr lang="en-US" sz="2800"/>
              <a:t>Interpretation</a:t>
            </a:r>
          </a:p>
          <a:p>
            <a:pPr>
              <a:lnSpc>
                <a:spcPct val="90000"/>
              </a:lnSpc>
            </a:pPr>
            <a:r>
              <a:rPr lang="en-US" sz="2800"/>
              <a:t>Report</a:t>
            </a:r>
          </a:p>
          <a:p>
            <a:pPr>
              <a:lnSpc>
                <a:spcPct val="90000"/>
              </a:lnSpc>
            </a:pPr>
            <a:r>
              <a:rPr lang="en-US" sz="2800"/>
              <a:t>FEEDBACK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sz="4000"/>
              <a:t>Descriptive approaches: CORRELATION</a:t>
            </a:r>
          </a:p>
        </p:txBody>
      </p:sp>
      <p:sp>
        <p:nvSpPr>
          <p:cNvPr id="130051" name="Rectangle 3"/>
          <p:cNvSpPr>
            <a:spLocks noGrp="1" noChangeArrowheads="1"/>
          </p:cNvSpPr>
          <p:nvPr>
            <p:ph type="body" idx="1"/>
          </p:nvPr>
        </p:nvSpPr>
        <p:spPr/>
        <p:txBody>
          <a:bodyPr/>
          <a:lstStyle/>
          <a:p>
            <a:r>
              <a:rPr lang="en-US"/>
              <a:t>Relatedness of different measures</a:t>
            </a:r>
          </a:p>
          <a:p>
            <a:r>
              <a:rPr lang="en-US"/>
              <a:t>Allows prediction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en-US" sz="3200"/>
              <a:t>Correlational studies may reveal interesting relationships between different variables</a:t>
            </a:r>
          </a:p>
        </p:txBody>
      </p:sp>
      <p:sp>
        <p:nvSpPr>
          <p:cNvPr id="187395" name="Rectangle 3"/>
          <p:cNvSpPr>
            <a:spLocks noGrp="1" noChangeArrowheads="1"/>
          </p:cNvSpPr>
          <p:nvPr>
            <p:ph type="body" idx="1"/>
          </p:nvPr>
        </p:nvSpPr>
        <p:spPr/>
        <p:txBody>
          <a:bodyPr/>
          <a:lstStyle/>
          <a:p>
            <a:r>
              <a:rPr lang="en-US"/>
              <a:t>E.G.</a:t>
            </a:r>
          </a:p>
          <a:p>
            <a:endParaRPr lang="en-US"/>
          </a:p>
          <a:p>
            <a:r>
              <a:rPr lang="en-US"/>
              <a:t>Traffic Accidents and time of day?</a:t>
            </a:r>
          </a:p>
          <a:p>
            <a:r>
              <a:rPr lang="en-US"/>
              <a:t>Age and Aggression</a:t>
            </a:r>
          </a:p>
          <a:p>
            <a:r>
              <a:rPr lang="en-US"/>
              <a:t>Internet Dating and Personality factors</a:t>
            </a:r>
          </a:p>
          <a:p>
            <a:r>
              <a:rPr lang="en-US"/>
              <a:t>Drug use and social attitudes</a:t>
            </a:r>
          </a:p>
          <a:p>
            <a:r>
              <a:rPr lang="en-US"/>
              <a:t>Eye contact and “liking”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sz="4000"/>
              <a:t>The Limits of correlation: 3rd Variables</a:t>
            </a:r>
          </a:p>
        </p:txBody>
      </p:sp>
      <p:sp>
        <p:nvSpPr>
          <p:cNvPr id="144387" name="Rectangle 3"/>
          <p:cNvSpPr>
            <a:spLocks noGrp="1" noChangeArrowheads="1"/>
          </p:cNvSpPr>
          <p:nvPr>
            <p:ph type="body" idx="1"/>
          </p:nvPr>
        </p:nvSpPr>
        <p:spPr/>
        <p:txBody>
          <a:bodyPr/>
          <a:lstStyle/>
          <a:p>
            <a:pPr lvl="1">
              <a:buFontTx/>
              <a:buNone/>
            </a:pPr>
            <a:r>
              <a:rPr lang="en-US" sz="3600" b="1"/>
              <a:t>Let’s consider these ideas:</a:t>
            </a:r>
          </a:p>
          <a:p>
            <a:pPr lvl="1">
              <a:buFontTx/>
              <a:buNone/>
            </a:pPr>
            <a:endParaRPr lang="en-US" sz="3600" b="1"/>
          </a:p>
          <a:p>
            <a:pPr lvl="1">
              <a:buFontTx/>
              <a:buNone/>
            </a:pPr>
            <a:r>
              <a:rPr lang="en-US" sz="2400" b="1"/>
              <a:t>Does Nicotine cause addiction?</a:t>
            </a:r>
          </a:p>
          <a:p>
            <a:pPr lvl="1">
              <a:buFontTx/>
              <a:buNone/>
            </a:pPr>
            <a:endParaRPr lang="en-US" sz="2400" b="1"/>
          </a:p>
          <a:p>
            <a:pPr lvl="1">
              <a:buFontTx/>
              <a:buNone/>
            </a:pPr>
            <a:r>
              <a:rPr lang="en-US" sz="2400" b="1"/>
              <a:t>Does Nutra-sweet cause cancer?</a:t>
            </a:r>
          </a:p>
          <a:p>
            <a:pPr lvl="1">
              <a:buFontTx/>
              <a:buNone/>
            </a:pPr>
            <a:endParaRPr lang="en-US" sz="2400" b="1"/>
          </a:p>
          <a:p>
            <a:pPr>
              <a:spcBef>
                <a:spcPct val="0"/>
              </a:spcBef>
              <a:buFontTx/>
              <a:buNone/>
            </a:pPr>
            <a:r>
              <a:rPr lang="en-US" sz="2400" b="1"/>
              <a:t>	Does Social romantic attraction cause/lead to  social affiliation?</a:t>
            </a:r>
          </a:p>
          <a:p>
            <a:pPr lvl="1">
              <a:buFontTx/>
              <a:buNone/>
            </a:pPr>
            <a:endParaRPr lang="en-US" sz="2400" b="1"/>
          </a:p>
          <a:p>
            <a:pPr lvl="1">
              <a:buFontTx/>
              <a:buNone/>
            </a:pPr>
            <a:endParaRPr lang="en-US" sz="2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n-US" sz="4000" b="1" u="sng"/>
              <a:t>3</a:t>
            </a:r>
            <a:r>
              <a:rPr lang="en-US" sz="4000" b="1" u="sng" baseline="30000"/>
              <a:t>rd</a:t>
            </a:r>
            <a:r>
              <a:rPr lang="en-US" sz="4000" b="1" u="sng"/>
              <a:t> variables</a:t>
            </a:r>
            <a:br>
              <a:rPr lang="en-US" sz="4000" b="1" u="sng"/>
            </a:br>
            <a:endParaRPr lang="en-US" sz="4000" b="1" u="sng"/>
          </a:p>
        </p:txBody>
      </p:sp>
      <p:sp>
        <p:nvSpPr>
          <p:cNvPr id="177155" name="Rectangle 3"/>
          <p:cNvSpPr>
            <a:spLocks noGrp="1" noChangeArrowheads="1"/>
          </p:cNvSpPr>
          <p:nvPr>
            <p:ph type="body" idx="1"/>
          </p:nvPr>
        </p:nvSpPr>
        <p:spPr/>
        <p:txBody>
          <a:bodyPr/>
          <a:lstStyle/>
          <a:p>
            <a:pPr lvl="1">
              <a:buFontTx/>
              <a:buNone/>
            </a:pPr>
            <a:r>
              <a:rPr lang="en-US" sz="2400" b="1"/>
              <a:t>Does Nicotine cause addiction?</a:t>
            </a:r>
          </a:p>
          <a:p>
            <a:pPr lvl="1">
              <a:buFontTx/>
              <a:buNone/>
            </a:pPr>
            <a:r>
              <a:rPr lang="en-US" sz="2400" b="1"/>
              <a:t>	-personality? Stress?</a:t>
            </a:r>
          </a:p>
          <a:p>
            <a:pPr lvl="1">
              <a:buFontTx/>
              <a:buNone/>
            </a:pPr>
            <a:endParaRPr lang="en-US" sz="2400" b="1"/>
          </a:p>
          <a:p>
            <a:pPr>
              <a:spcBef>
                <a:spcPct val="0"/>
              </a:spcBef>
              <a:buFontTx/>
              <a:buNone/>
            </a:pPr>
            <a:r>
              <a:rPr lang="en-US" sz="2400" b="1"/>
              <a:t>	Does Nutra-sweet cause cancer? </a:t>
            </a:r>
          </a:p>
          <a:p>
            <a:pPr>
              <a:spcBef>
                <a:spcPct val="0"/>
              </a:spcBef>
              <a:buFontTx/>
              <a:buNone/>
            </a:pPr>
            <a:r>
              <a:rPr lang="en-US" sz="2400" b="1"/>
              <a:t>		-Other food substances, genetics, exposure to 	environmental hazards etc..</a:t>
            </a:r>
          </a:p>
          <a:p>
            <a:pPr lvl="1">
              <a:buFontTx/>
              <a:buNone/>
            </a:pPr>
            <a:endParaRPr lang="en-US" sz="2400" b="1"/>
          </a:p>
          <a:p>
            <a:pPr>
              <a:spcBef>
                <a:spcPct val="0"/>
              </a:spcBef>
              <a:buFontTx/>
              <a:buNone/>
            </a:pPr>
            <a:r>
              <a:rPr lang="en-US" sz="2400" b="1"/>
              <a:t>	Does Social romantic attraction cause/lead to  social affiliation? 	</a:t>
            </a:r>
          </a:p>
          <a:p>
            <a:pPr>
              <a:spcBef>
                <a:spcPct val="0"/>
              </a:spcBef>
              <a:buFontTx/>
              <a:buNone/>
            </a:pPr>
            <a:r>
              <a:rPr lang="en-US" sz="2400" b="1"/>
              <a:t>		-liking?  Loneliness? Politeness? Intellectual 	interest? Other motivations…</a:t>
            </a:r>
          </a:p>
          <a:p>
            <a:endParaRPr lang="en-US" sz="2400"/>
          </a:p>
          <a:p>
            <a:endParaRPr lang="en-US" sz="2800"/>
          </a:p>
          <a:p>
            <a:endParaRPr lang="en-US" sz="2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n-US" sz="4000" u="sng"/>
              <a:t>Directionality</a:t>
            </a:r>
            <a:r>
              <a:rPr lang="en-US" sz="4000"/>
              <a:t> is another problem in this respect</a:t>
            </a:r>
          </a:p>
        </p:txBody>
      </p:sp>
      <p:sp>
        <p:nvSpPr>
          <p:cNvPr id="181251" name="Rectangle 3"/>
          <p:cNvSpPr>
            <a:spLocks noGrp="1" noChangeArrowheads="1"/>
          </p:cNvSpPr>
          <p:nvPr>
            <p:ph type="body" idx="1"/>
          </p:nvPr>
        </p:nvSpPr>
        <p:spPr/>
        <p:txBody>
          <a:bodyPr/>
          <a:lstStyle/>
          <a:p>
            <a:pPr lvl="1">
              <a:lnSpc>
                <a:spcPct val="90000"/>
              </a:lnSpc>
              <a:buFontTx/>
              <a:buNone/>
            </a:pPr>
            <a:r>
              <a:rPr lang="en-US" sz="2400" b="1"/>
              <a:t>Does Nicotine cause addiction?</a:t>
            </a:r>
          </a:p>
          <a:p>
            <a:pPr lvl="1">
              <a:lnSpc>
                <a:spcPct val="90000"/>
              </a:lnSpc>
              <a:buFontTx/>
              <a:buNone/>
            </a:pPr>
            <a:r>
              <a:rPr lang="en-US" sz="2400" b="1"/>
              <a:t>	-could addictive personalities lead to tobacco use</a:t>
            </a:r>
          </a:p>
          <a:p>
            <a:pPr lvl="1">
              <a:lnSpc>
                <a:spcPct val="90000"/>
              </a:lnSpc>
              <a:buFontTx/>
              <a:buNone/>
            </a:pPr>
            <a:endParaRPr lang="en-US" sz="2400" b="1"/>
          </a:p>
          <a:p>
            <a:pPr lvl="1">
              <a:lnSpc>
                <a:spcPct val="90000"/>
              </a:lnSpc>
              <a:buFontTx/>
              <a:buNone/>
            </a:pPr>
            <a:r>
              <a:rPr lang="en-US" sz="2400" b="1"/>
              <a:t>Does Nutra-sweet cause cancer? 	</a:t>
            </a:r>
          </a:p>
          <a:p>
            <a:pPr lvl="1">
              <a:lnSpc>
                <a:spcPct val="90000"/>
              </a:lnSpc>
              <a:buFontTx/>
              <a:buNone/>
            </a:pPr>
            <a:r>
              <a:rPr lang="en-US" sz="2400" b="1"/>
              <a:t>	-Could predisposition for cancer lead to higher use of certain substances?</a:t>
            </a:r>
          </a:p>
          <a:p>
            <a:pPr lvl="1">
              <a:lnSpc>
                <a:spcPct val="90000"/>
              </a:lnSpc>
              <a:buFontTx/>
              <a:buNone/>
            </a:pPr>
            <a:endParaRPr lang="en-US" sz="2400" b="1"/>
          </a:p>
          <a:p>
            <a:pPr lvl="1">
              <a:lnSpc>
                <a:spcPct val="90000"/>
              </a:lnSpc>
              <a:buFontTx/>
              <a:buNone/>
            </a:pPr>
            <a:r>
              <a:rPr lang="en-US" sz="2400" b="1"/>
              <a:t>Does Social romantic attraction cause/lead to  social affiliation?</a:t>
            </a:r>
          </a:p>
          <a:p>
            <a:pPr lvl="2">
              <a:lnSpc>
                <a:spcPct val="90000"/>
              </a:lnSpc>
              <a:buFontTx/>
              <a:buNone/>
            </a:pPr>
            <a:r>
              <a:rPr lang="en-US" sz="2000" b="1"/>
              <a:t>Could affiliation lead to attraction?</a:t>
            </a:r>
          </a:p>
          <a:p>
            <a:pPr lvl="1">
              <a:lnSpc>
                <a:spcPct val="90000"/>
              </a:lnSpc>
              <a:buFontTx/>
              <a:buNone/>
            </a:pPr>
            <a:r>
              <a:rPr lang="en-US" sz="2400" b="1"/>
              <a:t>	- </a:t>
            </a:r>
          </a:p>
          <a:p>
            <a:pPr>
              <a:lnSpc>
                <a:spcPct val="90000"/>
              </a:lnSpc>
            </a:pPr>
            <a:endParaRPr lang="en-US"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endParaRPr lang="en-US"/>
          </a:p>
        </p:txBody>
      </p:sp>
      <p:sp>
        <p:nvSpPr>
          <p:cNvPr id="183299" name="Rectangle 3"/>
          <p:cNvSpPr>
            <a:spLocks noGrp="1" noChangeArrowheads="1"/>
          </p:cNvSpPr>
          <p:nvPr>
            <p:ph type="body" idx="1"/>
          </p:nvPr>
        </p:nvSpPr>
        <p:spPr/>
        <p:txBody>
          <a:bodyPr/>
          <a:lstStyle/>
          <a:p>
            <a:r>
              <a:rPr lang="en-US"/>
              <a:t>Correlations are Descriptive </a:t>
            </a:r>
          </a:p>
          <a:p>
            <a:endParaRPr lang="en-US"/>
          </a:p>
          <a:p>
            <a:r>
              <a:rPr lang="en-US"/>
              <a:t>they do not control for 3</a:t>
            </a:r>
            <a:r>
              <a:rPr lang="en-US" baseline="30000"/>
              <a:t>rd</a:t>
            </a:r>
            <a:r>
              <a:rPr lang="en-US"/>
              <a:t> Variables </a:t>
            </a:r>
          </a:p>
          <a:p>
            <a:r>
              <a:rPr lang="en-US"/>
              <a:t>or Directionality</a:t>
            </a:r>
          </a:p>
          <a:p>
            <a:endParaRPr lang="en-US"/>
          </a:p>
          <a:p>
            <a:r>
              <a:rPr lang="en-US"/>
              <a:t>Therefore Scientists </a:t>
            </a:r>
            <a:r>
              <a:rPr lang="en-US" u="sng"/>
              <a:t>refrain from making causal conclusions</a:t>
            </a:r>
            <a:r>
              <a:rPr lang="en-US"/>
              <a:t> based on Correlation evidence.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3"/>
          <p:cNvSpPr>
            <a:spLocks noGrp="1" noChangeArrowheads="1"/>
          </p:cNvSpPr>
          <p:nvPr>
            <p:ph type="body" idx="1"/>
          </p:nvPr>
        </p:nvSpPr>
        <p:spPr>
          <a:xfrm>
            <a:off x="457200" y="381000"/>
            <a:ext cx="8229600" cy="5745163"/>
          </a:xfrm>
        </p:spPr>
        <p:txBody>
          <a:bodyPr/>
          <a:lstStyle/>
          <a:p>
            <a:pPr>
              <a:lnSpc>
                <a:spcPct val="80000"/>
              </a:lnSpc>
            </a:pPr>
            <a:r>
              <a:rPr lang="en-US" sz="1600" b="1"/>
              <a:t>The Aspartame Controversy</a:t>
            </a:r>
            <a:endParaRPr lang="en-US" sz="1600"/>
          </a:p>
          <a:p>
            <a:pPr>
              <a:lnSpc>
                <a:spcPct val="80000"/>
              </a:lnSpc>
            </a:pPr>
            <a:r>
              <a:rPr lang="en-US" sz="1600"/>
              <a:t>While questions about saccharin may persist, the safety of another artificial sweetener, aspartame, is clear cut, say FDA officials. FDA calls aspartame, sold under trade names such as NutraSweet and Equal, one of the most thoroughly tested and studied food additives the agency has ever approved. The agency says the more than 100 toxicological and clinical studies it has reviewed confirm that aspartame is safe for the general population.</a:t>
            </a:r>
          </a:p>
          <a:p>
            <a:pPr>
              <a:lnSpc>
                <a:spcPct val="80000"/>
              </a:lnSpc>
            </a:pPr>
            <a:r>
              <a:rPr lang="en-US" sz="1600"/>
              <a:t>This message would not necessarily be apparent to consumers surfing the Internet, especially those who use Web-based search engines to find information about sugar substitutes or artificial sweeteners. Websites with screaming headlines and well-written text attempt to link aspartame consumption to systemic lupus, multiple sclerosis, vision problems, headaches, fatigue, and even Alzheimer's disease. One report distributed nationally over e-mail systems claims that aspartame-sweetened soft drinks delivered to military personnel during the Persian Gulf War may have prompted Gulf War syndrome.</a:t>
            </a:r>
          </a:p>
          <a:p>
            <a:pPr>
              <a:lnSpc>
                <a:spcPct val="80000"/>
              </a:lnSpc>
            </a:pPr>
            <a:r>
              <a:rPr lang="en-US" sz="1600"/>
              <a:t>No way, says FDA, along with many other health organizations such as the American Medical Association. David Hattan, Ph.D., acting director of FDA's division of health effects evaluation, says there is no "credible evidence," to support, for example, a link between aspartame and multiple sclerosis or systemic lupus. Some Internet reports claim that patients suffering from both conditions went into remission after discontinuing aspartame use. "Both of these disorders are subject to spontaneous remissions and exacerbation," says Hattan. "So it is entirely possible that when patients stopped using aspartame they might also coincidentally have had remission of their symptoms."</a:t>
            </a:r>
          </a:p>
          <a:p>
            <a:pPr>
              <a:lnSpc>
                <a:spcPct val="80000"/>
              </a:lnSpc>
            </a:pPr>
            <a:r>
              <a:rPr lang="en-US" sz="1600"/>
              <a:t>It is true, says Hattan, that aspartame ingestion results in the production of methanol, formaldehyde and formate--substances that could be considered toxic at high doses. But the levels formed are modest, and substances such as methanol are found in higher amounts in common food products such as citrus juices and tomatoes.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381000" y="0"/>
            <a:ext cx="8458200" cy="1600200"/>
          </a:xfrm>
        </p:spPr>
        <p:txBody>
          <a:bodyPr/>
          <a:lstStyle/>
          <a:p>
            <a:r>
              <a:rPr lang="en-US" sz="3600"/>
              <a:t/>
            </a:r>
            <a:br>
              <a:rPr lang="en-US" sz="3600"/>
            </a:br>
            <a:r>
              <a:rPr lang="en-US" sz="3600"/>
              <a:t>So why use correlation rather than experimentation?</a:t>
            </a:r>
            <a:r>
              <a:rPr lang="en-US" sz="4000"/>
              <a:t/>
            </a:r>
            <a:br>
              <a:rPr lang="en-US" sz="4000"/>
            </a:br>
            <a:endParaRPr lang="en-US" sz="4000"/>
          </a:p>
        </p:txBody>
      </p:sp>
      <p:sp>
        <p:nvSpPr>
          <p:cNvPr id="179203" name="Rectangle 3"/>
          <p:cNvSpPr>
            <a:spLocks noGrp="1" noChangeArrowheads="1"/>
          </p:cNvSpPr>
          <p:nvPr>
            <p:ph type="body" idx="1"/>
          </p:nvPr>
        </p:nvSpPr>
        <p:spPr>
          <a:xfrm>
            <a:off x="457200" y="2209800"/>
            <a:ext cx="8229600" cy="3916363"/>
          </a:xfrm>
        </p:spPr>
        <p:txBody>
          <a:bodyPr/>
          <a:lstStyle/>
          <a:p>
            <a:endParaRPr lang="en-US"/>
          </a:p>
          <a:p>
            <a:endParaRPr lang="en-US"/>
          </a:p>
          <a:p>
            <a:r>
              <a:rPr lang="en-US"/>
              <a:t>Allows study of non-manipulatable variables</a:t>
            </a:r>
          </a:p>
          <a:p>
            <a:pPr lvl="1"/>
            <a:r>
              <a:rPr lang="en-US"/>
              <a:t>Gender, drug use, etc</a:t>
            </a:r>
          </a:p>
          <a:p>
            <a:pPr lvl="1"/>
            <a:r>
              <a:rPr lang="en-US"/>
              <a:t>May identify or discover new relationships</a:t>
            </a:r>
          </a:p>
          <a:p>
            <a:pPr lvl="1"/>
            <a:r>
              <a:rPr lang="en-US" b="1" u="sng"/>
              <a:t>Suggests</a:t>
            </a:r>
            <a:r>
              <a:rPr lang="en-US"/>
              <a:t> possible causal relationships</a:t>
            </a:r>
          </a:p>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endParaRPr lang="en-US"/>
          </a:p>
        </p:txBody>
      </p:sp>
      <p:sp>
        <p:nvSpPr>
          <p:cNvPr id="148483" name="Rectangle 3"/>
          <p:cNvSpPr>
            <a:spLocks noGrp="1" noChangeArrowheads="1"/>
          </p:cNvSpPr>
          <p:nvPr>
            <p:ph type="body"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a:t>WRTING LAB REPORTS</a:t>
            </a:r>
          </a:p>
        </p:txBody>
      </p:sp>
      <p:sp>
        <p:nvSpPr>
          <p:cNvPr id="189443" name="Rectangle 3"/>
          <p:cNvSpPr>
            <a:spLocks noGrp="1" noChangeArrowheads="1"/>
          </p:cNvSpPr>
          <p:nvPr>
            <p:ph type="body"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z="4000"/>
              <a:t>Which technique would you choose to study…say</a:t>
            </a:r>
          </a:p>
        </p:txBody>
      </p:sp>
      <p:sp>
        <p:nvSpPr>
          <p:cNvPr id="99331" name="Rectangle 3"/>
          <p:cNvSpPr>
            <a:spLocks noGrp="1" noChangeArrowheads="1"/>
          </p:cNvSpPr>
          <p:nvPr>
            <p:ph type="body" idx="1"/>
          </p:nvPr>
        </p:nvSpPr>
        <p:spPr/>
        <p:txBody>
          <a:bodyPr/>
          <a:lstStyle/>
          <a:p>
            <a:r>
              <a:rPr lang="en-US"/>
              <a:t>Human sexual intimacy?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endParaRPr lang="en-US"/>
          </a:p>
        </p:txBody>
      </p:sp>
      <p:sp>
        <p:nvSpPr>
          <p:cNvPr id="149507" name="Rectangle 3"/>
          <p:cNvSpPr>
            <a:spLocks noGrp="1" noChangeArrowheads="1"/>
          </p:cNvSpPr>
          <p:nvPr>
            <p:ph type="body"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endParaRPr lang="en-US"/>
          </a:p>
        </p:txBody>
      </p:sp>
      <p:sp>
        <p:nvSpPr>
          <p:cNvPr id="150531" name="Rectangle 3"/>
          <p:cNvSpPr>
            <a:spLocks noGrp="1" noChangeArrowheads="1"/>
          </p:cNvSpPr>
          <p:nvPr>
            <p:ph type="body"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endParaRPr lang="en-US"/>
          </a:p>
        </p:txBody>
      </p:sp>
      <p:sp>
        <p:nvSpPr>
          <p:cNvPr id="151555" name="Rectangle 3"/>
          <p:cNvSpPr>
            <a:spLocks noGrp="1" noChangeArrowheads="1"/>
          </p:cNvSpPr>
          <p:nvPr>
            <p:ph type="body"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endParaRPr lang="en-US"/>
          </a:p>
        </p:txBody>
      </p:sp>
      <p:sp>
        <p:nvSpPr>
          <p:cNvPr id="152579" name="Rectangle 3"/>
          <p:cNvSpPr>
            <a:spLocks noGrp="1" noChangeArrowheads="1"/>
          </p:cNvSpPr>
          <p:nvPr>
            <p:ph type="body"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endParaRPr lang="en-US"/>
          </a:p>
        </p:txBody>
      </p:sp>
      <p:sp>
        <p:nvSpPr>
          <p:cNvPr id="153603" name="Rectangle 3"/>
          <p:cNvSpPr>
            <a:spLocks noGrp="1" noChangeArrowheads="1"/>
          </p:cNvSpPr>
          <p:nvPr>
            <p:ph type="body"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lstStyle/>
          <a:p>
            <a:r>
              <a:rPr lang="en-US"/>
              <a:t>Overview</a:t>
            </a:r>
          </a:p>
        </p:txBody>
      </p:sp>
      <p:sp>
        <p:nvSpPr>
          <p:cNvPr id="4101" name="Rectangle 5"/>
          <p:cNvSpPr>
            <a:spLocks noGrp="1" noChangeArrowheads="1"/>
          </p:cNvSpPr>
          <p:nvPr>
            <p:ph type="body" sz="half" idx="1"/>
          </p:nvPr>
        </p:nvSpPr>
        <p:spPr/>
        <p:txBody>
          <a:bodyPr/>
          <a:lstStyle/>
          <a:p>
            <a:endParaRPr lang="en-US"/>
          </a:p>
        </p:txBody>
      </p:sp>
      <p:sp>
        <p:nvSpPr>
          <p:cNvPr id="4102" name="Rectangle 6"/>
          <p:cNvSpPr>
            <a:spLocks noGrp="1" noChangeArrowheads="1"/>
          </p:cNvSpPr>
          <p:nvPr>
            <p:ph type="body" sz="half" idx="2"/>
          </p:nvPr>
        </p:nvSpPr>
        <p:spPr/>
        <p:txBody>
          <a:bodyPr/>
          <a:lstStyle/>
          <a:p>
            <a:r>
              <a:rPr lang="en-US"/>
              <a:t>Writing Lab Reports</a:t>
            </a:r>
          </a:p>
          <a:p>
            <a:r>
              <a:rPr lang="en-US"/>
              <a:t>Descriptive Research Approaches</a:t>
            </a:r>
          </a:p>
          <a:p>
            <a:r>
              <a:rPr lang="en-US"/>
              <a:t>Descriptive Stats</a:t>
            </a:r>
          </a:p>
          <a:p>
            <a:r>
              <a:rPr lang="en-US"/>
              <a:t>Research Ideas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Overview</a:t>
            </a:r>
          </a:p>
        </p:txBody>
      </p:sp>
      <p:sp>
        <p:nvSpPr>
          <p:cNvPr id="5124" name="Rectangle 4"/>
          <p:cNvSpPr>
            <a:spLocks noGrp="1" noChangeArrowheads="1"/>
          </p:cNvSpPr>
          <p:nvPr>
            <p:ph type="body" sz="half" idx="1"/>
          </p:nvPr>
        </p:nvSpPr>
        <p:spPr/>
        <p:txBody>
          <a:bodyPr/>
          <a:lstStyle/>
          <a:p>
            <a:r>
              <a:rPr lang="en-US"/>
              <a:t>The experimental approach</a:t>
            </a:r>
          </a:p>
          <a:p>
            <a:r>
              <a:rPr lang="en-US"/>
              <a:t>Variables and terminiology</a:t>
            </a:r>
          </a:p>
          <a:p>
            <a:r>
              <a:rPr lang="en-US"/>
              <a:t>Between vs Within Designs</a:t>
            </a:r>
          </a:p>
        </p:txBody>
      </p:sp>
      <p:sp>
        <p:nvSpPr>
          <p:cNvPr id="5125" name="Rectangle 5"/>
          <p:cNvSpPr>
            <a:spLocks noGrp="1" noChangeArrowheads="1"/>
          </p:cNvSpPr>
          <p:nvPr>
            <p:ph type="body" sz="half" idx="2"/>
          </p:nvPr>
        </p:nvSpPr>
        <p:spPr/>
        <p:txBody>
          <a:bodyPr/>
          <a:lstStyle/>
          <a:p>
            <a:r>
              <a:rPr lang="en-US"/>
              <a:t>Issues in Experimental design</a:t>
            </a:r>
          </a:p>
          <a:p>
            <a:r>
              <a:rPr lang="en-US"/>
              <a:t>Inferential Stats</a:t>
            </a:r>
          </a:p>
          <a:p>
            <a:r>
              <a:rPr lang="en-US"/>
              <a:t>Reliability and Validity</a:t>
            </a:r>
          </a:p>
          <a:p>
            <a:r>
              <a:rPr lang="en-US"/>
              <a:t>Experimental Control</a:t>
            </a:r>
          </a:p>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Overview</a:t>
            </a:r>
          </a:p>
        </p:txBody>
      </p:sp>
      <p:sp>
        <p:nvSpPr>
          <p:cNvPr id="6148" name="Rectangle 4"/>
          <p:cNvSpPr>
            <a:spLocks noGrp="1" noChangeArrowheads="1"/>
          </p:cNvSpPr>
          <p:nvPr>
            <p:ph type="body" sz="half" idx="1"/>
          </p:nvPr>
        </p:nvSpPr>
        <p:spPr/>
        <p:txBody>
          <a:bodyPr/>
          <a:lstStyle/>
          <a:p>
            <a:r>
              <a:rPr lang="en-US"/>
              <a:t>Factorial Designs</a:t>
            </a:r>
          </a:p>
          <a:p>
            <a:r>
              <a:rPr lang="en-US"/>
              <a:t>Single-subject Designs</a:t>
            </a:r>
          </a:p>
        </p:txBody>
      </p:sp>
      <p:sp>
        <p:nvSpPr>
          <p:cNvPr id="6149" name="Rectangle 5"/>
          <p:cNvSpPr>
            <a:spLocks noGrp="1" noChangeArrowheads="1"/>
          </p:cNvSpPr>
          <p:nvPr>
            <p:ph type="body" sz="half" idx="2"/>
          </p:nvPr>
        </p:nvSpPr>
        <p:spPr/>
        <p:txBody>
          <a:bodyPr/>
          <a:lstStyle/>
          <a:p>
            <a:r>
              <a:rPr lang="en-US"/>
              <a:t>Ethics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a:p>
        </p:txBody>
      </p:sp>
      <p:sp>
        <p:nvSpPr>
          <p:cNvPr id="8195" name="Rectangle 3"/>
          <p:cNvSpPr>
            <a:spLocks noGrp="1" noChangeArrowheads="1"/>
          </p:cNvSpPr>
          <p:nvPr>
            <p:ph type="body"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4000"/>
              <a:t>Psychological Phenomena that are:</a:t>
            </a:r>
          </a:p>
        </p:txBody>
      </p:sp>
      <p:sp>
        <p:nvSpPr>
          <p:cNvPr id="100355" name="Rectangle 3"/>
          <p:cNvSpPr>
            <a:spLocks noGrp="1" noChangeArrowheads="1"/>
          </p:cNvSpPr>
          <p:nvPr>
            <p:ph type="body" idx="1"/>
          </p:nvPr>
        </p:nvSpPr>
        <p:spPr/>
        <p:txBody>
          <a:bodyPr/>
          <a:lstStyle/>
          <a:p>
            <a:r>
              <a:rPr lang="en-US"/>
              <a:t>Private</a:t>
            </a:r>
          </a:p>
          <a:p>
            <a:r>
              <a:rPr lang="en-US"/>
              <a:t>Sensitive</a:t>
            </a:r>
          </a:p>
          <a:p>
            <a:r>
              <a:rPr lang="en-US"/>
              <a:t>Rare</a:t>
            </a:r>
          </a:p>
          <a:p>
            <a:r>
              <a:rPr lang="en-US"/>
              <a:t>internal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z="4000"/>
              <a:t>SELF-REPORT approaches…….SURVEYS</a:t>
            </a:r>
          </a:p>
        </p:txBody>
      </p:sp>
      <p:sp>
        <p:nvSpPr>
          <p:cNvPr id="101379" name="Rectangle 3"/>
          <p:cNvSpPr>
            <a:spLocks noGrp="1" noChangeArrowheads="1"/>
          </p:cNvSpPr>
          <p:nvPr>
            <p:ph type="body" idx="1"/>
          </p:nvPr>
        </p:nvSpPr>
        <p:spPr/>
        <p:txBody>
          <a:bodyPr/>
          <a:lstStyle/>
          <a:p>
            <a:r>
              <a:rPr lang="en-US"/>
              <a:t>What do we want to know</a:t>
            </a:r>
          </a:p>
          <a:p>
            <a:r>
              <a:rPr lang="en-US"/>
              <a:t>Construction</a:t>
            </a:r>
          </a:p>
          <a:p>
            <a:pPr lvl="1"/>
            <a:r>
              <a:rPr lang="en-US"/>
              <a:t>Questions</a:t>
            </a:r>
          </a:p>
          <a:p>
            <a:pPr lvl="1"/>
            <a:r>
              <a:rPr lang="en-US"/>
              <a:t>responses</a:t>
            </a:r>
          </a:p>
          <a:p>
            <a:r>
              <a:rPr lang="en-US"/>
              <a:t>Who do we want to know about </a:t>
            </a:r>
          </a:p>
          <a:p>
            <a:pPr lvl="1">
              <a:buFontTx/>
              <a:buNone/>
            </a:pPr>
            <a:r>
              <a:rPr lang="en-US"/>
              <a:t>-Administration</a:t>
            </a:r>
          </a:p>
          <a:p>
            <a:pPr lvl="1"/>
            <a:r>
              <a:rPr lang="en-US"/>
              <a:t>sampling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z="4000"/>
              <a:t>Survey construction and reactivity</a:t>
            </a:r>
          </a:p>
        </p:txBody>
      </p:sp>
      <p:sp>
        <p:nvSpPr>
          <p:cNvPr id="102403" name="Rectangle 3"/>
          <p:cNvSpPr>
            <a:spLocks noGrp="1" noChangeArrowheads="1"/>
          </p:cNvSpPr>
          <p:nvPr>
            <p:ph type="body" idx="1"/>
          </p:nvPr>
        </p:nvSpPr>
        <p:spPr/>
        <p:txBody>
          <a:bodyPr/>
          <a:lstStyle/>
          <a:p>
            <a:r>
              <a:rPr lang="en-US"/>
              <a:t>Topic areas</a:t>
            </a:r>
          </a:p>
          <a:p>
            <a:r>
              <a:rPr lang="en-US"/>
              <a:t>Confidential and Anonymous</a:t>
            </a:r>
          </a:p>
          <a:p>
            <a:r>
              <a:rPr lang="en-US"/>
              <a:t>Instructions-honest and accurate</a:t>
            </a:r>
          </a:p>
          <a:p>
            <a:r>
              <a:rPr lang="en-US"/>
              <a:t>Inclusion of “lie-detectors?”</a:t>
            </a:r>
          </a:p>
          <a:p>
            <a:pPr lvl="1"/>
            <a:r>
              <a:rPr lang="en-US"/>
              <a:t>Reverse ordered questions</a:t>
            </a:r>
          </a:p>
          <a:p>
            <a:pPr lvl="1"/>
            <a:r>
              <a:rPr lang="en-US"/>
              <a:t>Catch questions</a:t>
            </a:r>
          </a:p>
          <a:p>
            <a:pPr lvl="1"/>
            <a:r>
              <a:rPr lang="en-US"/>
              <a:t>etc</a:t>
            </a:r>
          </a:p>
          <a:p>
            <a:pPr>
              <a:buFontTx/>
              <a:buNone/>
            </a:pPr>
            <a:r>
              <a:rPr lang="en-US"/>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z="3200"/>
              <a:t/>
            </a:r>
            <a:br>
              <a:rPr lang="en-US" sz="3200"/>
            </a:br>
            <a:r>
              <a:rPr lang="en-US" sz="3200"/>
              <a:t>Other factors that may affect reactive responses</a:t>
            </a:r>
            <a:r>
              <a:rPr lang="en-US" sz="4000"/>
              <a:t/>
            </a:r>
            <a:br>
              <a:rPr lang="en-US" sz="4000"/>
            </a:br>
            <a:endParaRPr lang="en-US" sz="4000"/>
          </a:p>
        </p:txBody>
      </p:sp>
      <p:sp>
        <p:nvSpPr>
          <p:cNvPr id="103427" name="Rectangle 3"/>
          <p:cNvSpPr>
            <a:spLocks noGrp="1" noChangeArrowheads="1"/>
          </p:cNvSpPr>
          <p:nvPr>
            <p:ph type="body" idx="1"/>
          </p:nvPr>
        </p:nvSpPr>
        <p:spPr/>
        <p:txBody>
          <a:bodyPr/>
          <a:lstStyle/>
          <a:p>
            <a:endParaRPr lang="en-US"/>
          </a:p>
          <a:p>
            <a:r>
              <a:rPr lang="en-US"/>
              <a:t>Length</a:t>
            </a:r>
          </a:p>
          <a:p>
            <a:r>
              <a:rPr lang="en-US"/>
              <a:t>Clarity of questions/grammar</a:t>
            </a:r>
          </a:p>
          <a:p>
            <a:pPr lvl="1"/>
            <a:r>
              <a:rPr lang="en-US"/>
              <a:t>Jargon, acronyms,</a:t>
            </a:r>
          </a:p>
          <a:p>
            <a:pPr lvl="1"/>
            <a:r>
              <a:rPr lang="en-US"/>
              <a:t>“how effective is the SSC in meeting your campus needs?”</a:t>
            </a:r>
          </a:p>
          <a:p>
            <a:pPr lvl="1"/>
            <a:r>
              <a:rPr lang="en-US"/>
              <a:t>“Does the student newspaper obfuscate the truth?”</a:t>
            </a:r>
          </a:p>
          <a:p>
            <a:pPr lvl="1"/>
            <a:endParaRPr lang="en-US"/>
          </a:p>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Avoid Leading Questions</a:t>
            </a:r>
          </a:p>
        </p:txBody>
      </p:sp>
      <p:sp>
        <p:nvSpPr>
          <p:cNvPr id="117763" name="Rectangle 3"/>
          <p:cNvSpPr>
            <a:spLocks noGrp="1" noChangeArrowheads="1"/>
          </p:cNvSpPr>
          <p:nvPr>
            <p:ph type="body" idx="1"/>
          </p:nvPr>
        </p:nvSpPr>
        <p:spPr/>
        <p:txBody>
          <a:bodyPr/>
          <a:lstStyle/>
          <a:p>
            <a:r>
              <a:rPr lang="en-US"/>
              <a:t>“do you agree that grades should be abolished in public schools?”</a:t>
            </a:r>
          </a:p>
          <a:p>
            <a:endParaRPr lang="en-US"/>
          </a:p>
          <a:p>
            <a:r>
              <a:rPr lang="en-US"/>
              <a:t>Most doctors feel that a high fiber diet is healthy. How strongly do you agree or disagree?”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sz="4000"/>
              <a:t>Avoid emotionally loaded or “charged” words or biased wording</a:t>
            </a:r>
          </a:p>
        </p:txBody>
      </p:sp>
      <p:sp>
        <p:nvSpPr>
          <p:cNvPr id="118787" name="Rectangle 3"/>
          <p:cNvSpPr>
            <a:spLocks noGrp="1" noChangeArrowheads="1"/>
          </p:cNvSpPr>
          <p:nvPr>
            <p:ph type="body" idx="1"/>
          </p:nvPr>
        </p:nvSpPr>
        <p:spPr/>
        <p:txBody>
          <a:bodyPr/>
          <a:lstStyle/>
          <a:p>
            <a:r>
              <a:rPr lang="en-US"/>
              <a:t>“should “junkies” be sent to jail or given treatment?”</a:t>
            </a:r>
          </a:p>
          <a:p>
            <a:endParaRPr lang="en-US"/>
          </a:p>
          <a:p>
            <a:r>
              <a:rPr lang="en-US"/>
              <a:t>“charged” words?.....Lie, hate, jealous, promiscuous, etc…</a:t>
            </a:r>
          </a:p>
          <a:p>
            <a:endParaRPr lang="en-US"/>
          </a:p>
          <a:p>
            <a:r>
              <a:rPr lang="en-US"/>
              <a:t>Do you think pornography is vile and disgusting?</a:t>
            </a:r>
          </a:p>
          <a:p>
            <a:endParaRPr lang="en-US"/>
          </a:p>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937</Words>
  <Application>Microsoft Office PowerPoint</Application>
  <PresentationFormat>On-screen Show (4:3)</PresentationFormat>
  <Paragraphs>229</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Overview</vt:lpstr>
      <vt:lpstr>THE PROCESS OF SCIENCE</vt:lpstr>
      <vt:lpstr>Which technique would you choose to study…say</vt:lpstr>
      <vt:lpstr>Psychological Phenomena that are:</vt:lpstr>
      <vt:lpstr>SELF-REPORT approaches…….SURVEYS</vt:lpstr>
      <vt:lpstr>Survey construction and reactivity</vt:lpstr>
      <vt:lpstr> Other factors that may affect reactive responses </vt:lpstr>
      <vt:lpstr>Avoid Leading Questions</vt:lpstr>
      <vt:lpstr>Avoid emotionally loaded or “charged” words or biased wording</vt:lpstr>
      <vt:lpstr>Avoid “appeals to prestige.”</vt:lpstr>
      <vt:lpstr>Avoid double-barreled questions; 2 questions in one</vt:lpstr>
      <vt:lpstr>Don’t assume knowledge</vt:lpstr>
      <vt:lpstr>SURVEY RESPONSES</vt:lpstr>
      <vt:lpstr>DO you think marijuana use is harmful</vt:lpstr>
      <vt:lpstr>Rating scales</vt:lpstr>
      <vt:lpstr>Psychological scales</vt:lpstr>
      <vt:lpstr>Population vs. sample Sampling: representation vs bias</vt:lpstr>
      <vt:lpstr>Survey Administration</vt:lpstr>
      <vt:lpstr>Final comments on Self-report studies</vt:lpstr>
      <vt:lpstr>Descriptive approaches: CORRELATION</vt:lpstr>
      <vt:lpstr>Correlational studies may reveal interesting relationships between different variables</vt:lpstr>
      <vt:lpstr>The Limits of correlation: 3rd Variables</vt:lpstr>
      <vt:lpstr>3rd variables </vt:lpstr>
      <vt:lpstr>Directionality is another problem in this respect</vt:lpstr>
      <vt:lpstr>Slide 25</vt:lpstr>
      <vt:lpstr>Slide 26</vt:lpstr>
      <vt:lpstr> So why use correlation rather than experimentation? </vt:lpstr>
      <vt:lpstr>Slide 28</vt:lpstr>
      <vt:lpstr>WRTING LAB REPORTS</vt:lpstr>
      <vt:lpstr>Slide 30</vt:lpstr>
      <vt:lpstr>Slide 31</vt:lpstr>
      <vt:lpstr>Slide 32</vt:lpstr>
      <vt:lpstr>Slide 33</vt:lpstr>
      <vt:lpstr>Slide 34</vt:lpstr>
      <vt:lpstr>Overview</vt:lpstr>
      <vt:lpstr>Overview</vt:lpstr>
      <vt:lpstr>Overview</vt:lpstr>
      <vt:lpstr>Slide 38</vt:lpstr>
    </vt:vector>
  </TitlesOfParts>
  <Company>UNCW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dc:title>
  <dc:creator>ITSD</dc:creator>
  <cp:lastModifiedBy>hakanr</cp:lastModifiedBy>
  <cp:revision>32</cp:revision>
  <dcterms:created xsi:type="dcterms:W3CDTF">2006-01-10T17:40:33Z</dcterms:created>
  <dcterms:modified xsi:type="dcterms:W3CDTF">2009-08-27T14:22:04Z</dcterms:modified>
</cp:coreProperties>
</file>