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659" r:id="rId2"/>
  </p:sldMasterIdLst>
  <p:notesMasterIdLst>
    <p:notesMasterId r:id="rId34"/>
  </p:notesMasterIdLst>
  <p:handoutMasterIdLst>
    <p:handoutMasterId r:id="rId35"/>
  </p:handoutMasterIdLst>
  <p:sldIdLst>
    <p:sldId id="752" r:id="rId3"/>
    <p:sldId id="579" r:id="rId4"/>
    <p:sldId id="597" r:id="rId5"/>
    <p:sldId id="599" r:id="rId6"/>
    <p:sldId id="601" r:id="rId7"/>
    <p:sldId id="753" r:id="rId8"/>
    <p:sldId id="755" r:id="rId9"/>
    <p:sldId id="610" r:id="rId10"/>
    <p:sldId id="611" r:id="rId11"/>
    <p:sldId id="658" r:id="rId12"/>
    <p:sldId id="659" r:id="rId13"/>
    <p:sldId id="661" r:id="rId14"/>
    <p:sldId id="662" r:id="rId15"/>
    <p:sldId id="756" r:id="rId16"/>
    <p:sldId id="657" r:id="rId17"/>
    <p:sldId id="656" r:id="rId18"/>
    <p:sldId id="751" r:id="rId19"/>
    <p:sldId id="660" r:id="rId20"/>
    <p:sldId id="672" r:id="rId21"/>
    <p:sldId id="673" r:id="rId22"/>
    <p:sldId id="757" r:id="rId23"/>
    <p:sldId id="758" r:id="rId24"/>
    <p:sldId id="679" r:id="rId25"/>
    <p:sldId id="759" r:id="rId26"/>
    <p:sldId id="696" r:id="rId27"/>
    <p:sldId id="697" r:id="rId28"/>
    <p:sldId id="698" r:id="rId29"/>
    <p:sldId id="719" r:id="rId30"/>
    <p:sldId id="720" r:id="rId31"/>
    <p:sldId id="742" r:id="rId32"/>
    <p:sldId id="480" r:id="rId3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40" userDrawn="1">
          <p15:clr>
            <a:srgbClr val="A4A3A4"/>
          </p15:clr>
        </p15:guide>
        <p15:guide id="2" pos="401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748"/>
    <a:srgbClr val="000000"/>
    <a:srgbClr val="0A85BF"/>
    <a:srgbClr val="C00000"/>
    <a:srgbClr val="7030A0"/>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26" autoAdjust="0"/>
    <p:restoredTop sz="91565" autoAdjust="0"/>
  </p:normalViewPr>
  <p:slideViewPr>
    <p:cSldViewPr snapToGrid="0" snapToObjects="1">
      <p:cViewPr varScale="1">
        <p:scale>
          <a:sx n="117" d="100"/>
          <a:sy n="117" d="100"/>
        </p:scale>
        <p:origin x="1464" y="168"/>
      </p:cViewPr>
      <p:guideLst>
        <p:guide orient="horz" pos="2840"/>
        <p:guide pos="4014"/>
      </p:guideLst>
    </p:cSldViewPr>
  </p:slideViewPr>
  <p:outlineViewPr>
    <p:cViewPr>
      <p:scale>
        <a:sx n="50" d="100"/>
        <a:sy n="50" d="100"/>
      </p:scale>
      <p:origin x="0" y="-165366"/>
    </p:cViewPr>
  </p:outlineViewPr>
  <p:notesTextViewPr>
    <p:cViewPr>
      <p:scale>
        <a:sx n="133" d="100"/>
        <a:sy n="133" d="100"/>
      </p:scale>
      <p:origin x="0" y="0"/>
    </p:cViewPr>
  </p:notesTextViewPr>
  <p:sorterViewPr>
    <p:cViewPr>
      <p:scale>
        <a:sx n="100" d="100"/>
        <a:sy n="100" d="100"/>
      </p:scale>
      <p:origin x="0" y="-3346"/>
    </p:cViewPr>
  </p:sorterViewPr>
  <p:notesViewPr>
    <p:cSldViewPr snapToGrid="0" snapToObjects="1">
      <p:cViewPr varScale="1">
        <p:scale>
          <a:sx n="85" d="100"/>
          <a:sy n="85" d="100"/>
        </p:scale>
        <p:origin x="380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2/21/23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62777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Answer: 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159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Answer: B</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31093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Answer: C</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17804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Answer: B</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79292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Answer: B</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51296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31185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speed of a wave on a string is sqrt(T/mu) where T = tension = 7E-3 N and mu = the linear mass density of the string. The volume mass density</a:t>
            </a:r>
            <a:r>
              <a:rPr lang="en-US" baseline="0" dirty="0"/>
              <a:t> of the string in this case if 1300 kg/m^3. The cross-section of the string is pi*(1.5e-6 m)^2 = 7.1E-12 m^2 so the mass per unit length is 1300*7.1e-12 = 9.2e-9 kg/m. Thus the speed of the wave traveling along the silk thread is sqrt(7e-3/9.2e-9) = 870 m/s. The speed of sound (table 15.1) is about 340 m/s so the vibration in the thread will reach the spider before any sound wave through the air.</a:t>
            </a:r>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94795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31</a:t>
            </a:fld>
            <a:endParaRPr lang="en-US" dirty="0"/>
          </a:p>
        </p:txBody>
      </p:sp>
    </p:spTree>
    <p:extLst>
      <p:ext uri="{BB962C8B-B14F-4D97-AF65-F5344CB8AC3E}">
        <p14:creationId xmlns:p14="http://schemas.microsoft.com/office/powerpoint/2010/main" val="3299830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3" name="Picture Placeholder 2">
            <a:extLst>
              <a:ext uri="{FF2B5EF4-FFF2-40B4-BE49-F238E27FC236}">
                <a16:creationId xmlns:a16="http://schemas.microsoft.com/office/drawing/2014/main" id="{0321E090-1CF7-424F-AB1C-A74C4C5178D1}"/>
              </a:ext>
            </a:extLst>
          </p:cNvPr>
          <p:cNvSpPr>
            <a:spLocks noGrp="1"/>
          </p:cNvSpPr>
          <p:nvPr>
            <p:ph type="pic" sz="quarter" idx="13"/>
          </p:nvPr>
        </p:nvSpPr>
        <p:spPr>
          <a:xfrm>
            <a:off x="457200" y="1600200"/>
            <a:ext cx="4360863" cy="4565650"/>
          </a:xfrm>
        </p:spPr>
        <p:txBody>
          <a:bodyPr/>
          <a:lstStyle/>
          <a:p>
            <a:endParaRPr lang="en-US" dirty="0"/>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89855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p:cNvSpPr>
            <a:spLocks noGrp="1"/>
          </p:cNvSpPr>
          <p:nvPr>
            <p:ph sz="quarter" idx="14"/>
          </p:nvPr>
        </p:nvSpPr>
        <p:spPr>
          <a:xfrm>
            <a:off x="2370138" y="6467177"/>
            <a:ext cx="6319837" cy="306686"/>
          </a:xfrm>
        </p:spPr>
        <p:txBody>
          <a:bodyPr/>
          <a:lstStyle>
            <a:lvl1pPr marL="101600" indent="0">
              <a:buNone/>
              <a:defRPr/>
            </a:lvl1pPr>
          </a:lstStyle>
          <a:p>
            <a:pPr lvl="0"/>
            <a:endParaRPr lang="en-US" dirty="0"/>
          </a:p>
        </p:txBody>
      </p:sp>
      <p:sp>
        <p:nvSpPr>
          <p:cNvPr id="11" name="TextBox 10"/>
          <p:cNvSpPr txBox="1"/>
          <p:nvPr userDrawn="1"/>
        </p:nvSpPr>
        <p:spPr>
          <a:xfrm>
            <a:off x="7848600" y="6428601"/>
            <a:ext cx="740520" cy="246221"/>
          </a:xfrm>
          <a:prstGeom prst="rect">
            <a:avLst/>
          </a:prstGeom>
          <a:noFill/>
        </p:spPr>
        <p:txBody>
          <a:bodyPr wrap="none" rtlCol="0">
            <a:spAutoFit/>
          </a:bodyPr>
          <a:lstStyle/>
          <a:p>
            <a:r>
              <a:rPr lang="en-US" sz="1000" dirty="0"/>
              <a:t>Slide - </a:t>
            </a:r>
            <a:fld id="{41D1A099-64B4-E24A-BD44-17411C0B0428}" type="slidenum">
              <a:rPr lang="en-US" sz="1000" smtClean="0"/>
              <a:t>‹#›</a:t>
            </a:fld>
            <a:endParaRPr lang="en-US" sz="1000" dirty="0"/>
          </a:p>
        </p:txBody>
      </p:sp>
    </p:spTree>
    <p:extLst>
      <p:ext uri="{BB962C8B-B14F-4D97-AF65-F5344CB8AC3E}">
        <p14:creationId xmlns:p14="http://schemas.microsoft.com/office/powerpoint/2010/main" val="2737095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Figure + Capti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nchor="t"/>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p:nvPr>
        </p:nvSpPr>
        <p:spPr>
          <a:xfrm>
            <a:off x="457200" y="1481138"/>
            <a:ext cx="4484688" cy="4408487"/>
          </a:xfrm>
        </p:spPr>
        <p:txBody>
          <a:bodyPr/>
          <a:lstStyle/>
          <a:p>
            <a:pPr lvl="0"/>
            <a:r>
              <a:rPr lang="en-US" dirty="0"/>
              <a:t>Edit Master text styles</a:t>
            </a:r>
          </a:p>
        </p:txBody>
      </p:sp>
      <p:sp>
        <p:nvSpPr>
          <p:cNvPr id="9" name="Picture Placeholder 8">
            <a:extLst>
              <a:ext uri="{FF2B5EF4-FFF2-40B4-BE49-F238E27FC236}">
                <a16:creationId xmlns:a16="http://schemas.microsoft.com/office/drawing/2014/main" id="{F95A3C12-C176-4C2E-9820-6A6035C43AF5}"/>
              </a:ext>
            </a:extLst>
          </p:cNvPr>
          <p:cNvSpPr>
            <a:spLocks noGrp="1"/>
          </p:cNvSpPr>
          <p:nvPr>
            <p:ph type="pic" sz="quarter" idx="14"/>
          </p:nvPr>
        </p:nvSpPr>
        <p:spPr>
          <a:xfrm>
            <a:off x="5192713" y="1481138"/>
            <a:ext cx="3592512" cy="3754437"/>
          </a:xfrm>
        </p:spPr>
        <p:txBody>
          <a:bodyPr/>
          <a:lstStyle/>
          <a:p>
            <a:endParaRPr lang="en-US" dirty="0"/>
          </a:p>
        </p:txBody>
      </p:sp>
      <p:sp>
        <p:nvSpPr>
          <p:cNvPr id="11" name="Text Placeholder 10">
            <a:extLst>
              <a:ext uri="{FF2B5EF4-FFF2-40B4-BE49-F238E27FC236}">
                <a16:creationId xmlns:a16="http://schemas.microsoft.com/office/drawing/2014/main" id="{F059F1CC-D06F-4B10-B166-6D6F2C786A37}"/>
              </a:ext>
            </a:extLst>
          </p:cNvPr>
          <p:cNvSpPr>
            <a:spLocks noGrp="1"/>
          </p:cNvSpPr>
          <p:nvPr>
            <p:ph type="body" sz="quarter" idx="15" hasCustomPrompt="1"/>
          </p:nvPr>
        </p:nvSpPr>
        <p:spPr>
          <a:xfrm>
            <a:off x="5192713" y="5399088"/>
            <a:ext cx="3592512" cy="490537"/>
          </a:xfrm>
        </p:spPr>
        <p:txBody>
          <a:bodyPr/>
          <a:lstStyle>
            <a:lvl1pPr marL="101600" indent="0">
              <a:buNone/>
              <a:defRPr sz="1200"/>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5" name="Footer Placeholder 4">
            <a:extLst>
              <a:ext uri="{FF2B5EF4-FFF2-40B4-BE49-F238E27FC236}">
                <a16:creationId xmlns:a16="http://schemas.microsoft.com/office/drawing/2014/main" id="{A6FA6EBD-95B8-4957-AE05-FC01EF65059B}"/>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660428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091D3-E16C-46AB-9A90-0F52CA812534}"/>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957388"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22325" y="2643044"/>
            <a:ext cx="1957388"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22325" y="3613151"/>
            <a:ext cx="1957388"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6729412" y="1681163"/>
            <a:ext cx="1957388"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6729413" y="2651910"/>
            <a:ext cx="1957387"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6729413" y="3613151"/>
            <a:ext cx="1957387" cy="627063"/>
          </a:xfrm>
        </p:spPr>
        <p:txBody>
          <a:bodyPr/>
          <a:lstStyle>
            <a:lvl1pPr marL="101600" indent="0">
              <a:buNone/>
              <a:defRPr/>
            </a:lvl1pPr>
          </a:lstStyle>
          <a:p>
            <a:pPr lvl="0"/>
            <a:r>
              <a:rPr lang="en-US" dirty="0"/>
              <a:t>Label 6</a:t>
            </a:r>
          </a:p>
        </p:txBody>
      </p:sp>
      <p:sp>
        <p:nvSpPr>
          <p:cNvPr id="5" name="Footer Placeholder 4">
            <a:extLst>
              <a:ext uri="{FF2B5EF4-FFF2-40B4-BE49-F238E27FC236}">
                <a16:creationId xmlns:a16="http://schemas.microsoft.com/office/drawing/2014/main" id="{237B7866-709E-4B26-BCD7-5CF284C134CA}"/>
              </a:ext>
            </a:extLst>
          </p:cNvPr>
          <p:cNvSpPr>
            <a:spLocks noGrp="1"/>
          </p:cNvSpPr>
          <p:nvPr>
            <p:ph type="ftr" sz="quarter" idx="12"/>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027899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5" name="Footer Placeholder 4">
            <a:extLst>
              <a:ext uri="{FF2B5EF4-FFF2-40B4-BE49-F238E27FC236}">
                <a16:creationId xmlns:a16="http://schemas.microsoft.com/office/drawing/2014/main" id="{E2476705-5AD3-4E05-9DCF-CA01EBF96B12}"/>
              </a:ext>
            </a:extLst>
          </p:cNvPr>
          <p:cNvSpPr>
            <a:spLocks noGrp="1"/>
          </p:cNvSpPr>
          <p:nvPr>
            <p:ph type="ftr" sz="quarter" idx="12"/>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648721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07577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2939754"/>
            <a:ext cx="8229600" cy="896292"/>
          </a:xfrm>
        </p:spPr>
        <p:txBody>
          <a:bodyPr/>
          <a:lstStyle/>
          <a:p>
            <a:pPr lvl="0"/>
            <a:r>
              <a:rPr lang="en-US" dirty="0"/>
              <a:t>Edit Master text styles</a:t>
            </a:r>
          </a:p>
        </p:txBody>
      </p:sp>
      <p:sp>
        <p:nvSpPr>
          <p:cNvPr id="3" name="Content Placeholder 2"/>
          <p:cNvSpPr>
            <a:spLocks noGrp="1"/>
          </p:cNvSpPr>
          <p:nvPr>
            <p:ph sz="quarter" idx="15"/>
          </p:nvPr>
        </p:nvSpPr>
        <p:spPr>
          <a:xfrm>
            <a:off x="457200" y="4221163"/>
            <a:ext cx="8232775" cy="1103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3856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4400590"/>
          </a:xfrm>
        </p:spPr>
        <p:txBody>
          <a:bodyPr/>
          <a:lstStyle/>
          <a:p>
            <a:pPr lvl="0"/>
            <a:r>
              <a:rPr lang="en-US" dirty="0"/>
              <a:t>Edit Master text styles</a:t>
            </a:r>
          </a:p>
        </p:txBody>
      </p:sp>
    </p:spTree>
    <p:extLst>
      <p:ext uri="{BB962C8B-B14F-4D97-AF65-F5344CB8AC3E}">
        <p14:creationId xmlns:p14="http://schemas.microsoft.com/office/powerpoint/2010/main" val="3970460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Tree>
    <p:extLst>
      <p:ext uri="{BB962C8B-B14F-4D97-AF65-F5344CB8AC3E}">
        <p14:creationId xmlns:p14="http://schemas.microsoft.com/office/powerpoint/2010/main" val="2858546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144144"/>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2888656"/>
            <a:ext cx="8229600" cy="1547679"/>
          </a:xfrm>
        </p:spPr>
        <p:txBody>
          <a:bodyPr/>
          <a:lstStyle/>
          <a:p>
            <a:pPr lvl="0"/>
            <a:r>
              <a:rPr lang="en-US" dirty="0"/>
              <a:t>Edit Master text styles</a:t>
            </a:r>
          </a:p>
        </p:txBody>
      </p:sp>
      <p:sp>
        <p:nvSpPr>
          <p:cNvPr id="8" name="Shape 16"/>
          <p:cNvSpPr txBox="1"/>
          <p:nvPr userDrawn="1"/>
        </p:nvSpPr>
        <p:spPr>
          <a:xfrm>
            <a:off x="1600200" y="6429344"/>
            <a:ext cx="71627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altLang="en-US" sz="1200" b="0" dirty="0">
              <a:latin typeface="Verdana"/>
              <a:ea typeface="Verdana" panose="020B0604030504040204" pitchFamily="34" charset="0"/>
              <a:cs typeface="Verdana" panose="020B0604030504040204" pitchFamily="34" charset="0"/>
            </a:endParaRPr>
          </a:p>
        </p:txBody>
      </p:sp>
      <p:sp>
        <p:nvSpPr>
          <p:cNvPr id="3" name="Content Placeholder 2"/>
          <p:cNvSpPr>
            <a:spLocks noGrp="1"/>
          </p:cNvSpPr>
          <p:nvPr>
            <p:ph sz="quarter" idx="15"/>
          </p:nvPr>
        </p:nvSpPr>
        <p:spPr>
          <a:xfrm>
            <a:off x="457200" y="4631625"/>
            <a:ext cx="8229600" cy="1366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2722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858399"/>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9728" y="2591877"/>
            <a:ext cx="8229600" cy="706800"/>
          </a:xfrm>
        </p:spPr>
        <p:txBody>
          <a:bodyPr/>
          <a:lstStyle/>
          <a:p>
            <a:pPr lvl="0"/>
            <a:r>
              <a:rPr lang="en-US" dirty="0"/>
              <a:t>Edit Master text styles</a:t>
            </a:r>
          </a:p>
        </p:txBody>
      </p:sp>
      <p:sp>
        <p:nvSpPr>
          <p:cNvPr id="8" name="Shape 16"/>
          <p:cNvSpPr txBox="1"/>
          <p:nvPr userDrawn="1"/>
        </p:nvSpPr>
        <p:spPr>
          <a:xfrm>
            <a:off x="1600200" y="6429344"/>
            <a:ext cx="71627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altLang="en-US" sz="1200" b="0" dirty="0">
              <a:latin typeface="Verdana"/>
              <a:ea typeface="Verdana" panose="020B0604030504040204" pitchFamily="34" charset="0"/>
              <a:cs typeface="Verdana" panose="020B0604030504040204" pitchFamily="34" charset="0"/>
            </a:endParaRPr>
          </a:p>
        </p:txBody>
      </p:sp>
      <p:sp>
        <p:nvSpPr>
          <p:cNvPr id="3" name="Content Placeholder 2"/>
          <p:cNvSpPr>
            <a:spLocks noGrp="1"/>
          </p:cNvSpPr>
          <p:nvPr>
            <p:ph sz="quarter" idx="15"/>
          </p:nvPr>
        </p:nvSpPr>
        <p:spPr>
          <a:xfrm>
            <a:off x="459728" y="3475828"/>
            <a:ext cx="8229600" cy="7103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6"/>
          </p:nvPr>
        </p:nvSpPr>
        <p:spPr>
          <a:xfrm>
            <a:off x="457200" y="4376738"/>
            <a:ext cx="8232775" cy="911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6297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627449"/>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2425675"/>
            <a:ext cx="8229600" cy="556808"/>
          </a:xfrm>
        </p:spPr>
        <p:txBody>
          <a:bodyPr/>
          <a:lstStyle/>
          <a:p>
            <a:pPr lvl="0"/>
            <a:r>
              <a:rPr lang="en-US" dirty="0"/>
              <a:t>Edit Master text styles</a:t>
            </a:r>
          </a:p>
        </p:txBody>
      </p:sp>
      <p:sp>
        <p:nvSpPr>
          <p:cNvPr id="3" name="Content Placeholder 2"/>
          <p:cNvSpPr>
            <a:spLocks noGrp="1"/>
          </p:cNvSpPr>
          <p:nvPr>
            <p:ph sz="quarter" idx="15"/>
          </p:nvPr>
        </p:nvSpPr>
        <p:spPr>
          <a:xfrm>
            <a:off x="457200" y="3224382"/>
            <a:ext cx="8229600" cy="56326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6"/>
          </p:nvPr>
        </p:nvSpPr>
        <p:spPr>
          <a:xfrm>
            <a:off x="457200" y="4041775"/>
            <a:ext cx="8232775" cy="803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7"/>
          </p:nvPr>
        </p:nvSpPr>
        <p:spPr>
          <a:xfrm>
            <a:off x="457200" y="5059363"/>
            <a:ext cx="8232775" cy="70008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870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54593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2298157"/>
            <a:ext cx="8229600" cy="556808"/>
          </a:xfrm>
        </p:spPr>
        <p:txBody>
          <a:bodyPr/>
          <a:lstStyle/>
          <a:p>
            <a:pPr lvl="0"/>
            <a:r>
              <a:rPr lang="en-US" dirty="0"/>
              <a:t>Edit Master text styles</a:t>
            </a:r>
          </a:p>
        </p:txBody>
      </p:sp>
      <p:sp>
        <p:nvSpPr>
          <p:cNvPr id="3" name="Content Placeholder 2"/>
          <p:cNvSpPr>
            <a:spLocks noGrp="1"/>
          </p:cNvSpPr>
          <p:nvPr>
            <p:ph sz="quarter" idx="15"/>
          </p:nvPr>
        </p:nvSpPr>
        <p:spPr>
          <a:xfrm>
            <a:off x="457200" y="3007443"/>
            <a:ext cx="8229600" cy="56326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6"/>
          </p:nvPr>
        </p:nvSpPr>
        <p:spPr>
          <a:xfrm>
            <a:off x="457200" y="3735597"/>
            <a:ext cx="8232775" cy="630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7"/>
          </p:nvPr>
        </p:nvSpPr>
        <p:spPr>
          <a:xfrm>
            <a:off x="454025" y="4577825"/>
            <a:ext cx="8232775" cy="70008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8"/>
          </p:nvPr>
        </p:nvSpPr>
        <p:spPr>
          <a:xfrm>
            <a:off x="457200" y="5400675"/>
            <a:ext cx="8232775" cy="512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0833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404492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3" name="Picture Placeholder 2">
            <a:extLst>
              <a:ext uri="{FF2B5EF4-FFF2-40B4-BE49-F238E27FC236}">
                <a16:creationId xmlns:a16="http://schemas.microsoft.com/office/drawing/2014/main" id="{0321E090-1CF7-424F-AB1C-A74C4C5178D1}"/>
              </a:ext>
            </a:extLst>
          </p:cNvPr>
          <p:cNvSpPr>
            <a:spLocks noGrp="1"/>
          </p:cNvSpPr>
          <p:nvPr>
            <p:ph type="pic" sz="quarter" idx="13"/>
          </p:nvPr>
        </p:nvSpPr>
        <p:spPr>
          <a:xfrm>
            <a:off x="457200" y="1600200"/>
            <a:ext cx="4360863" cy="4565650"/>
          </a:xfrm>
        </p:spPr>
        <p:txBody>
          <a:bodyPr/>
          <a:lstStyle/>
          <a:p>
            <a:endParaRPr lang="en-US" dirty="0"/>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89855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p:cNvSpPr>
            <a:spLocks noGrp="1"/>
          </p:cNvSpPr>
          <p:nvPr>
            <p:ph sz="quarter" idx="14"/>
          </p:nvPr>
        </p:nvSpPr>
        <p:spPr>
          <a:xfrm>
            <a:off x="2370138" y="6467177"/>
            <a:ext cx="6319837" cy="306686"/>
          </a:xfrm>
        </p:spPr>
        <p:txBody>
          <a:bodyPr/>
          <a:lstStyle>
            <a:lvl1pPr marL="101600" indent="0">
              <a:buNone/>
              <a:defRPr/>
            </a:lvl1pPr>
          </a:lstStyle>
          <a:p>
            <a:pPr lvl="0"/>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1.png"/><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tint val="75000"/>
                </a:srgbClr>
              </a:solidFill>
              <a:effectLst/>
              <a:uLnTx/>
              <a:uFillTx/>
              <a:latin typeface="Arial"/>
              <a:cs typeface="Arial"/>
              <a:sym typeface="Arial"/>
            </a:endParaRPr>
          </a:p>
        </p:txBody>
      </p:sp>
      <p:pic>
        <p:nvPicPr>
          <p:cNvPr id="7" name="Shape 15" descr="Pearson Logo"/>
          <p:cNvPicPr preferRelativeResize="0"/>
          <p:nvPr userDrawn="1"/>
        </p:nvPicPr>
        <p:blipFill rotWithShape="1">
          <a:blip r:embed="rId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83527351"/>
      </p:ext>
    </p:extLst>
  </p:cSld>
  <p:clrMap bg1="lt1" tx1="dk1" bg2="dk2" tx2="lt2" accent1="accent1" accent2="accent2" accent3="accent3" accent4="accent4" accent5="accent5" accent6="accent6" hlink="hlink" folHlink="folHlink"/>
  <p:sldLayoutIdLst>
    <p:sldLayoutId id="214748368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7">
            <a:alphaModFix/>
          </a:blip>
          <a:srcRect/>
          <a:stretch/>
        </p:blipFill>
        <p:spPr>
          <a:xfrm>
            <a:off x="443972" y="6429709"/>
            <a:ext cx="917999" cy="279914"/>
          </a:xfrm>
          <a:prstGeom prst="rect">
            <a:avLst/>
          </a:prstGeom>
          <a:noFill/>
          <a:ln>
            <a:noFill/>
          </a:ln>
        </p:spPr>
      </p:pic>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8" name="TextBox 17"/>
          <p:cNvSpPr txBox="1"/>
          <p:nvPr userDrawn="1"/>
        </p:nvSpPr>
        <p:spPr>
          <a:xfrm>
            <a:off x="7848600" y="6428601"/>
            <a:ext cx="740520" cy="246221"/>
          </a:xfrm>
          <a:prstGeom prst="rect">
            <a:avLst/>
          </a:prstGeom>
          <a:noFill/>
        </p:spPr>
        <p:txBody>
          <a:bodyPr wrap="none" rtlCol="0">
            <a:spAutoFit/>
          </a:bodyPr>
          <a:lstStyle/>
          <a:p>
            <a:r>
              <a:rPr lang="en-US" sz="1000" dirty="0"/>
              <a:t>Slide - </a:t>
            </a:r>
            <a:fld id="{41D1A099-64B4-E24A-BD44-17411C0B0428}" type="slidenum">
              <a:rPr lang="en-US" sz="1000" smtClean="0"/>
              <a:t>‹#›</a:t>
            </a:fld>
            <a:endParaRPr lang="en-US" sz="1000" dirty="0"/>
          </a:p>
        </p:txBody>
      </p:sp>
      <p:sp>
        <p:nvSpPr>
          <p:cNvPr id="19" name="Content Placeholder 7"/>
          <p:cNvSpPr txBox="1">
            <a:spLocks/>
          </p:cNvSpPr>
          <p:nvPr userDrawn="1"/>
        </p:nvSpPr>
        <p:spPr>
          <a:xfrm>
            <a:off x="2018872" y="6409582"/>
            <a:ext cx="5106256" cy="306686"/>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lang="en-US" altLang="en-US" sz="1200" dirty="0">
                <a:latin typeface="Verdana"/>
                <a:ea typeface="Verdana" panose="020B0604030504040204" pitchFamily="34" charset="0"/>
                <a:cs typeface="Verdana" panose="020B0604030504040204" pitchFamily="34" charset="0"/>
              </a:rPr>
              <a:t>Copyright © 2019 Pearson Education, Inc. All Rights Reserved</a:t>
            </a:r>
          </a:p>
        </p:txBody>
      </p:sp>
    </p:spTree>
  </p:cSld>
  <p:clrMap bg1="lt1" tx1="dk1" bg2="dk2" tx2="lt2" accent1="accent1" accent2="accent2" accent3="accent3" accent4="accent4" accent5="accent5" accent6="accent6" hlink="hlink" folHlink="folHlink"/>
  <p:sldLayoutIdLst>
    <p:sldLayoutId id="2147483679" r:id="rId1"/>
    <p:sldLayoutId id="2147483688" r:id="rId2"/>
    <p:sldLayoutId id="2147483677" r:id="rId3"/>
    <p:sldLayoutId id="2147483687" r:id="rId4"/>
    <p:sldLayoutId id="2147483678" r:id="rId5"/>
    <p:sldLayoutId id="2147483686" r:id="rId6"/>
    <p:sldLayoutId id="2147483689" r:id="rId7"/>
    <p:sldLayoutId id="2147483651" r:id="rId8"/>
    <p:sldLayoutId id="2147483671" r:id="rId9"/>
    <p:sldLayoutId id="2147483673" r:id="rId10"/>
    <p:sldLayoutId id="2147483655" r:id="rId11"/>
    <p:sldLayoutId id="2147483656" r:id="rId12"/>
    <p:sldLayoutId id="2147483670" r:id="rId13"/>
    <p:sldLayoutId id="2147483669" r:id="rId14"/>
    <p:sldLayoutId id="214748367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video" Target="https://www.youtube.com/embed/g_dTjWjRr3s?feature=oembed" TargetMode="Externa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3.jp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1.JPG"/><Relationship Id="rId3" Type="http://schemas.microsoft.com/office/2007/relationships/media" Target="../media/media2.mov"/><Relationship Id="rId7" Type="http://schemas.openxmlformats.org/officeDocument/2006/relationships/image" Target="../media/image6.emf"/><Relationship Id="rId12" Type="http://schemas.openxmlformats.org/officeDocument/2006/relationships/hyperlink" Target="http://www.acs.psu.edu/drussell/demos.html" TargetMode="Externa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1.xml"/><Relationship Id="rId11" Type="http://schemas.openxmlformats.org/officeDocument/2006/relationships/image" Target="../media/image10.png"/><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video" Target="../media/media2.mov"/><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26.emf"/><Relationship Id="rId4" Type="http://schemas.openxmlformats.org/officeDocument/2006/relationships/image" Target="../media/image25.emf"/></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tormsurf.com/" TargetMode="Externa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video" Target="https://www.youtube.com/embed/Tn35SB1_NYI?feature=oembed" TargetMode="External"/><Relationship Id="rId5" Type="http://schemas.openxmlformats.org/officeDocument/2006/relationships/image" Target="../media/image30.jpeg"/><Relationship Id="rId4" Type="http://schemas.openxmlformats.org/officeDocument/2006/relationships/image" Target="../media/image112.png"/></Relationships>
</file>

<file path=ppt/slides/_rels/slide3.xml.rels><?xml version="1.0" encoding="UTF-8" standalone="yes"?>
<Relationships xmlns="http://schemas.openxmlformats.org/package/2006/relationships"><Relationship Id="rId3" Type="http://schemas.openxmlformats.org/officeDocument/2006/relationships/hyperlink" Target="https://mediaplayer.pearsoncmg.com/assets/jIZzkZJRlJBGMQvizP3fewO91PRTETid" TargetMode="External"/><Relationship Id="rId2" Type="http://schemas.openxmlformats.org/officeDocument/2006/relationships/hyperlink" Target="https://mediaplayer.pearsoncmg.com/assets/7foJdkITjhH2mrjsUsgNsT3t7d" TargetMode="Externa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https://www.youtube.com/embed/nJcszeG0I9Q?feature=oembed" TargetMode="External"/><Relationship Id="rId1" Type="http://schemas.openxmlformats.org/officeDocument/2006/relationships/video" Target="https://www.youtube.com/embed/4384y5ZRRIs?feature=oembed" TargetMode="External"/><Relationship Id="rId6" Type="http://schemas.openxmlformats.org/officeDocument/2006/relationships/image" Target="../media/image32.jpeg"/><Relationship Id="rId5" Type="http://schemas.openxmlformats.org/officeDocument/2006/relationships/image" Target="../media/image133.png"/><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4.jp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0.png"/><Relationship Id="rId7"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0.png"/><Relationship Id="rId4" Type="http://schemas.openxmlformats.org/officeDocument/2006/relationships/image" Target="../media/image241.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website&#10;&#10;Description automatically generated">
            <a:extLst>
              <a:ext uri="{FF2B5EF4-FFF2-40B4-BE49-F238E27FC236}">
                <a16:creationId xmlns:a16="http://schemas.microsoft.com/office/drawing/2014/main" id="{9DE53485-5B7F-7784-51B8-56BFD40337B8}"/>
              </a:ext>
            </a:extLst>
          </p:cNvPr>
          <p:cNvPicPr>
            <a:picLocks noChangeAspect="1"/>
          </p:cNvPicPr>
          <p:nvPr/>
        </p:nvPicPr>
        <p:blipFill rotWithShape="1">
          <a:blip r:embed="rId3"/>
          <a:srcRect l="1" r="30422"/>
          <a:stretch/>
        </p:blipFill>
        <p:spPr>
          <a:xfrm>
            <a:off x="0" y="0"/>
            <a:ext cx="9144000" cy="6858000"/>
          </a:xfrm>
          <a:prstGeom prst="rect">
            <a:avLst/>
          </a:prstGeom>
        </p:spPr>
      </p:pic>
      <p:grpSp>
        <p:nvGrpSpPr>
          <p:cNvPr id="17" name="Group 16">
            <a:extLst>
              <a:ext uri="{FF2B5EF4-FFF2-40B4-BE49-F238E27FC236}">
                <a16:creationId xmlns:a16="http://schemas.microsoft.com/office/drawing/2014/main" id="{773DAC91-2D44-B3FF-41FD-61EF15474203}"/>
              </a:ext>
            </a:extLst>
          </p:cNvPr>
          <p:cNvGrpSpPr/>
          <p:nvPr/>
        </p:nvGrpSpPr>
        <p:grpSpPr>
          <a:xfrm>
            <a:off x="126164" y="2945081"/>
            <a:ext cx="5570061" cy="3846105"/>
            <a:chOff x="130628" y="3332644"/>
            <a:chExt cx="5236358" cy="3424415"/>
          </a:xfrm>
        </p:grpSpPr>
        <p:sp>
          <p:nvSpPr>
            <p:cNvPr id="15" name="Rectangle 14">
              <a:extLst>
                <a:ext uri="{FF2B5EF4-FFF2-40B4-BE49-F238E27FC236}">
                  <a16:creationId xmlns:a16="http://schemas.microsoft.com/office/drawing/2014/main" id="{5495AB90-CB7A-C617-E973-2553E818C2AE}"/>
                </a:ext>
              </a:extLst>
            </p:cNvPr>
            <p:cNvSpPr/>
            <p:nvPr/>
          </p:nvSpPr>
          <p:spPr>
            <a:xfrm>
              <a:off x="130628" y="3332644"/>
              <a:ext cx="4773385" cy="342441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D62A4421-1B6B-1398-32F5-0E44C7747616}"/>
                </a:ext>
              </a:extLst>
            </p:cNvPr>
            <p:cNvSpPr txBox="1">
              <a:spLocks/>
            </p:cNvSpPr>
            <p:nvPr/>
          </p:nvSpPr>
          <p:spPr>
            <a:xfrm>
              <a:off x="588157" y="3332645"/>
              <a:ext cx="4778829" cy="109727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IN" dirty="0">
                  <a:solidFill>
                    <a:schemeClr val="tx1"/>
                  </a:solidFill>
                </a:rPr>
                <a:t>Internal Waves</a:t>
              </a:r>
            </a:p>
          </p:txBody>
        </p:sp>
      </p:grpSp>
      <p:pic>
        <p:nvPicPr>
          <p:cNvPr id="9" name="Online Media 8" descr="Internal waves in a wave flume">
            <a:extLst>
              <a:ext uri="{FF2B5EF4-FFF2-40B4-BE49-F238E27FC236}">
                <a16:creationId xmlns:a16="http://schemas.microsoft.com/office/drawing/2014/main" id="{B762D292-1851-6C57-29AC-F36A94FF3E22}"/>
              </a:ext>
            </a:extLst>
          </p:cNvPr>
          <p:cNvPicPr>
            <a:picLocks noRot="1" noChangeAspect="1"/>
          </p:cNvPicPr>
          <p:nvPr>
            <a:videoFile r:link="rId1"/>
          </p:nvPr>
        </p:nvPicPr>
        <p:blipFill>
          <a:blip r:embed="rId4"/>
          <a:stretch>
            <a:fillRect/>
          </a:stretch>
        </p:blipFill>
        <p:spPr>
          <a:xfrm>
            <a:off x="186043" y="3859481"/>
            <a:ext cx="4967963" cy="2806899"/>
          </a:xfrm>
          <a:prstGeom prst="rect">
            <a:avLst/>
          </a:prstGeom>
        </p:spPr>
      </p:pic>
      <p:grpSp>
        <p:nvGrpSpPr>
          <p:cNvPr id="23" name="Group 22">
            <a:extLst>
              <a:ext uri="{FF2B5EF4-FFF2-40B4-BE49-F238E27FC236}">
                <a16:creationId xmlns:a16="http://schemas.microsoft.com/office/drawing/2014/main" id="{C34F351E-D286-882C-BC03-A52FAC85010D}"/>
              </a:ext>
            </a:extLst>
          </p:cNvPr>
          <p:cNvGrpSpPr/>
          <p:nvPr/>
        </p:nvGrpSpPr>
        <p:grpSpPr>
          <a:xfrm>
            <a:off x="5246248" y="2136389"/>
            <a:ext cx="4227162" cy="4654797"/>
            <a:chOff x="5246248" y="2136389"/>
            <a:chExt cx="4227162" cy="4654797"/>
          </a:xfrm>
        </p:grpSpPr>
        <p:grpSp>
          <p:nvGrpSpPr>
            <p:cNvPr id="18" name="Group 17">
              <a:extLst>
                <a:ext uri="{FF2B5EF4-FFF2-40B4-BE49-F238E27FC236}">
                  <a16:creationId xmlns:a16="http://schemas.microsoft.com/office/drawing/2014/main" id="{81CDF014-3C89-2886-DC0C-9866DC7517B1}"/>
                </a:ext>
              </a:extLst>
            </p:cNvPr>
            <p:cNvGrpSpPr/>
            <p:nvPr/>
          </p:nvGrpSpPr>
          <p:grpSpPr>
            <a:xfrm>
              <a:off x="5246248" y="2136389"/>
              <a:ext cx="4227162" cy="4654797"/>
              <a:chOff x="539332" y="3282775"/>
              <a:chExt cx="4778829" cy="3474284"/>
            </a:xfrm>
          </p:grpSpPr>
          <p:sp>
            <p:nvSpPr>
              <p:cNvPr id="19" name="Rectangle 18">
                <a:extLst>
                  <a:ext uri="{FF2B5EF4-FFF2-40B4-BE49-F238E27FC236}">
                    <a16:creationId xmlns:a16="http://schemas.microsoft.com/office/drawing/2014/main" id="{555041DC-99AE-3E98-F38C-810C157DDE51}"/>
                  </a:ext>
                </a:extLst>
              </p:cNvPr>
              <p:cNvSpPr/>
              <p:nvPr/>
            </p:nvSpPr>
            <p:spPr>
              <a:xfrm>
                <a:off x="539332" y="3332644"/>
                <a:ext cx="4196108" cy="342441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A25B0964-D30F-1EE6-4876-5F0A1B936870}"/>
                  </a:ext>
                </a:extLst>
              </p:cNvPr>
              <p:cNvSpPr txBox="1">
                <a:spLocks/>
              </p:cNvSpPr>
              <p:nvPr/>
            </p:nvSpPr>
            <p:spPr>
              <a:xfrm>
                <a:off x="539332" y="3282775"/>
                <a:ext cx="4778829" cy="109727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IN" dirty="0">
                    <a:solidFill>
                      <a:schemeClr val="tx1"/>
                    </a:solidFill>
                  </a:rPr>
                  <a:t>Medical Imaging</a:t>
                </a:r>
              </a:p>
            </p:txBody>
          </p:sp>
        </p:grpSp>
        <p:pic>
          <p:nvPicPr>
            <p:cNvPr id="1026" name="Picture 2" descr="The Electromagnetic Spectrum: X-rays">
              <a:extLst>
                <a:ext uri="{FF2B5EF4-FFF2-40B4-BE49-F238E27FC236}">
                  <a16:creationId xmlns:a16="http://schemas.microsoft.com/office/drawing/2014/main" id="{2022F8EE-9602-42D2-1C88-CD851F01B4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6226" y="2819246"/>
              <a:ext cx="2811753" cy="18951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picture containing text&#10;&#10;Description automatically generated">
              <a:extLst>
                <a:ext uri="{FF2B5EF4-FFF2-40B4-BE49-F238E27FC236}">
                  <a16:creationId xmlns:a16="http://schemas.microsoft.com/office/drawing/2014/main" id="{C2457D5B-D13C-F731-7F1F-D5CAD43AB58A}"/>
                </a:ext>
              </a:extLst>
            </p:cNvPr>
            <p:cNvPicPr>
              <a:picLocks noChangeAspect="1"/>
            </p:cNvPicPr>
            <p:nvPr/>
          </p:nvPicPr>
          <p:blipFill rotWithShape="1">
            <a:blip r:embed="rId6"/>
            <a:srcRect l="13699" r="10963" b="30064"/>
            <a:stretch/>
          </p:blipFill>
          <p:spPr>
            <a:xfrm>
              <a:off x="5696227" y="4773974"/>
              <a:ext cx="2811752" cy="1957584"/>
            </a:xfrm>
            <a:prstGeom prst="rect">
              <a:avLst/>
            </a:prstGeom>
          </p:spPr>
        </p:pic>
      </p:grpSp>
    </p:spTree>
    <p:extLst>
      <p:ext uri="{BB962C8B-B14F-4D97-AF65-F5344CB8AC3E}">
        <p14:creationId xmlns:p14="http://schemas.microsoft.com/office/powerpoint/2010/main" val="121002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9"/>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QuickCheck 15.10 </a:t>
            </a:r>
            <a:r>
              <a:rPr lang="en-US" sz="2000" b="0" dirty="0"/>
              <a:t>(1 of 2)</a:t>
            </a:r>
            <a:endParaRPr lang="en-IN" sz="2000" b="0" dirty="0"/>
          </a:p>
        </p:txBody>
      </p:sp>
      <p:sp>
        <p:nvSpPr>
          <p:cNvPr id="8" name="Content Placeholder 7"/>
          <p:cNvSpPr>
            <a:spLocks noGrp="1"/>
          </p:cNvSpPr>
          <p:nvPr>
            <p:ph sz="quarter" idx="13"/>
          </p:nvPr>
        </p:nvSpPr>
        <p:spPr>
          <a:xfrm>
            <a:off x="457200" y="1556327"/>
            <a:ext cx="8229600" cy="486482"/>
          </a:xfrm>
        </p:spPr>
        <p:txBody>
          <a:bodyPr/>
          <a:lstStyle/>
          <a:p>
            <a:pPr marL="432" indent="0">
              <a:buNone/>
            </a:pPr>
            <a:r>
              <a:rPr lang="en-US" sz="2400" dirty="0">
                <a:latin typeface="+mn-lt"/>
              </a:rPr>
              <a:t>For this sinusoidal wave, what is the amplitude?</a:t>
            </a:r>
            <a:endParaRPr lang="en-IN" sz="2400" dirty="0">
              <a:latin typeface="+mn-lt"/>
            </a:endParaRPr>
          </a:p>
        </p:txBody>
      </p:sp>
      <p:pic>
        <p:nvPicPr>
          <p:cNvPr id="10" name="Picture 9" descr="A sinusoidal wave on an x y axes, where the x axis is measured in meters and ranges from 0 to 5 in increments of 1 and the y axis is measured in meters and ranges for negative 1 to 1 in increments of 1. (0, 1), (2, 1), and (4, 1) are maximum point of the curve, and (1, negative 1), (3, negative 1), and (5, negative 1) are minimum points. Above the graph is left pointing arrow with a caption that reads, 200 meters per seco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9333" y="2286486"/>
            <a:ext cx="5557467" cy="2762420"/>
          </a:xfrm>
          <a:prstGeom prst="rect">
            <a:avLst/>
          </a:prstGeom>
        </p:spPr>
      </p:pic>
      <p:sp>
        <p:nvSpPr>
          <p:cNvPr id="9" name="Content Placeholder 8"/>
          <p:cNvSpPr>
            <a:spLocks noGrp="1"/>
          </p:cNvSpPr>
          <p:nvPr>
            <p:ph sz="quarter" idx="14"/>
          </p:nvPr>
        </p:nvSpPr>
        <p:spPr>
          <a:xfrm>
            <a:off x="457200" y="2286486"/>
            <a:ext cx="2091447" cy="1846244"/>
          </a:xfrm>
        </p:spPr>
        <p:txBody>
          <a:bodyPr/>
          <a:lstStyle/>
          <a:p>
            <a:pPr marL="741600" lvl="1" indent="-428400">
              <a:buNone/>
            </a:pPr>
            <a:r>
              <a:rPr lang="en-US" sz="2400" dirty="0">
                <a:latin typeface="+mn-lt"/>
              </a:rPr>
              <a:t>A. 0.5 m</a:t>
            </a:r>
          </a:p>
          <a:p>
            <a:pPr marL="741600" lvl="1" indent="-428400">
              <a:buNone/>
            </a:pPr>
            <a:r>
              <a:rPr lang="en-US" sz="2400" dirty="0">
                <a:latin typeface="+mn-lt"/>
              </a:rPr>
              <a:t>B. 1 m</a:t>
            </a:r>
          </a:p>
          <a:p>
            <a:pPr marL="741600" lvl="1" indent="-428400">
              <a:buNone/>
            </a:pPr>
            <a:r>
              <a:rPr lang="en-US" sz="2400" dirty="0">
                <a:latin typeface="+mn-lt"/>
              </a:rPr>
              <a:t>C. 2 m</a:t>
            </a:r>
          </a:p>
          <a:p>
            <a:pPr marL="741600" lvl="1" indent="-428400">
              <a:buNone/>
            </a:pPr>
            <a:r>
              <a:rPr lang="en-US" sz="2400" dirty="0">
                <a:latin typeface="+mn-lt"/>
              </a:rPr>
              <a:t>D. 4 m</a:t>
            </a:r>
            <a:endParaRPr lang="en-IN" sz="2400" dirty="0">
              <a:latin typeface="+mn-lt"/>
            </a:endParaRPr>
          </a:p>
        </p:txBody>
      </p:sp>
    </p:spTree>
    <p:extLst>
      <p:ext uri="{BB962C8B-B14F-4D97-AF65-F5344CB8AC3E}">
        <p14:creationId xmlns:p14="http://schemas.microsoft.com/office/powerpoint/2010/main" val="3290278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QuickCheck 15.10 </a:t>
            </a:r>
            <a:r>
              <a:rPr lang="en-US" sz="2000" b="0" dirty="0"/>
              <a:t>(2 of 2)</a:t>
            </a:r>
            <a:endParaRPr lang="en-IN" sz="2000" b="0" dirty="0"/>
          </a:p>
        </p:txBody>
      </p:sp>
      <p:sp>
        <p:nvSpPr>
          <p:cNvPr id="8" name="Content Placeholder 7"/>
          <p:cNvSpPr>
            <a:spLocks noGrp="1"/>
          </p:cNvSpPr>
          <p:nvPr>
            <p:ph sz="quarter" idx="13"/>
          </p:nvPr>
        </p:nvSpPr>
        <p:spPr>
          <a:xfrm>
            <a:off x="457200" y="1556327"/>
            <a:ext cx="8229600" cy="486482"/>
          </a:xfrm>
        </p:spPr>
        <p:txBody>
          <a:bodyPr/>
          <a:lstStyle/>
          <a:p>
            <a:pPr marL="432" indent="0">
              <a:buNone/>
            </a:pPr>
            <a:r>
              <a:rPr lang="en-US" sz="2400" dirty="0">
                <a:latin typeface="+mn-lt"/>
              </a:rPr>
              <a:t>For this sinusoidal wave, what is the amplitude?</a:t>
            </a:r>
            <a:endParaRPr lang="en-IN" sz="2400" dirty="0">
              <a:latin typeface="+mn-lt"/>
            </a:endParaRPr>
          </a:p>
        </p:txBody>
      </p:sp>
      <p:pic>
        <p:nvPicPr>
          <p:cNvPr id="10" name="Picture 9" descr="A sinusoidal wave on an x y axes, where the x axis is measured in meters and ranges from 0 to 5 in increments of 1 and the y axis is measured in meters and ranges for negative 1 to 1 in increments of 1. (0, 1), (2, 1), and (4, 1) are maximum point of the curve, and (1, negative 1), (3, negative 1), and (5, negative 1) are minimum points. Above the graph is left pointing arrow with a caption that reads, 200 meters per secon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9333" y="2286486"/>
            <a:ext cx="5557467" cy="2762420"/>
          </a:xfrm>
          <a:prstGeom prst="rect">
            <a:avLst/>
          </a:prstGeom>
        </p:spPr>
      </p:pic>
      <p:sp>
        <p:nvSpPr>
          <p:cNvPr id="9" name="Content Placeholder 8"/>
          <p:cNvSpPr>
            <a:spLocks noGrp="1"/>
          </p:cNvSpPr>
          <p:nvPr>
            <p:ph sz="quarter" idx="14"/>
          </p:nvPr>
        </p:nvSpPr>
        <p:spPr>
          <a:xfrm>
            <a:off x="457200" y="2286485"/>
            <a:ext cx="2091447" cy="1873139"/>
          </a:xfrm>
        </p:spPr>
        <p:txBody>
          <a:bodyPr/>
          <a:lstStyle/>
          <a:p>
            <a:pPr marL="741600" lvl="1" indent="-428400">
              <a:buNone/>
            </a:pPr>
            <a:r>
              <a:rPr lang="en-US" sz="2400" dirty="0">
                <a:latin typeface="+mn-lt"/>
              </a:rPr>
              <a:t>A. 0.5 m</a:t>
            </a:r>
          </a:p>
          <a:p>
            <a:pPr marL="741600" lvl="1" indent="-428400">
              <a:buNone/>
            </a:pPr>
            <a:r>
              <a:rPr lang="en-US" sz="2400" dirty="0">
                <a:solidFill>
                  <a:srgbClr val="C00000"/>
                </a:solidFill>
                <a:latin typeface="+mn-lt"/>
              </a:rPr>
              <a:t>B. 1 m</a:t>
            </a:r>
          </a:p>
          <a:p>
            <a:pPr marL="741600" lvl="1" indent="-428400">
              <a:buNone/>
            </a:pPr>
            <a:r>
              <a:rPr lang="en-US" sz="2400" dirty="0">
                <a:latin typeface="+mn-lt"/>
              </a:rPr>
              <a:t>C. 2 m</a:t>
            </a:r>
          </a:p>
          <a:p>
            <a:pPr marL="741600" lvl="1" indent="-428400">
              <a:buNone/>
            </a:pPr>
            <a:r>
              <a:rPr lang="en-US" sz="2400" dirty="0">
                <a:latin typeface="+mn-lt"/>
              </a:rPr>
              <a:t>D. 4 m</a:t>
            </a:r>
            <a:endParaRPr lang="en-IN" sz="2400" dirty="0">
              <a:latin typeface="+mn-lt"/>
            </a:endParaRPr>
          </a:p>
        </p:txBody>
      </p:sp>
      <p:pic>
        <p:nvPicPr>
          <p:cNvPr id="6" name="Picture 5" descr="A checkmark points to option B, 1 me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21603"/>
            <a:ext cx="323850" cy="304800"/>
          </a:xfrm>
          <a:prstGeom prst="rect">
            <a:avLst/>
          </a:prstGeom>
        </p:spPr>
      </p:pic>
    </p:spTree>
    <p:extLst>
      <p:ext uri="{BB962C8B-B14F-4D97-AF65-F5344CB8AC3E}">
        <p14:creationId xmlns:p14="http://schemas.microsoft.com/office/powerpoint/2010/main" val="4191602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QuickCheck 15.11 </a:t>
            </a:r>
            <a:r>
              <a:rPr lang="en-US" sz="2000" b="0" dirty="0"/>
              <a:t>(1 of 2)</a:t>
            </a:r>
            <a:endParaRPr lang="en-IN" sz="2000" b="0" dirty="0"/>
          </a:p>
        </p:txBody>
      </p:sp>
      <p:sp>
        <p:nvSpPr>
          <p:cNvPr id="8" name="Content Placeholder 7"/>
          <p:cNvSpPr>
            <a:spLocks noGrp="1"/>
          </p:cNvSpPr>
          <p:nvPr>
            <p:ph sz="quarter" idx="13"/>
          </p:nvPr>
        </p:nvSpPr>
        <p:spPr>
          <a:xfrm>
            <a:off x="457200" y="1556327"/>
            <a:ext cx="8229600" cy="486482"/>
          </a:xfrm>
        </p:spPr>
        <p:txBody>
          <a:bodyPr/>
          <a:lstStyle/>
          <a:p>
            <a:pPr marL="432" indent="0">
              <a:buNone/>
            </a:pPr>
            <a:r>
              <a:rPr lang="en-US" sz="2400" dirty="0">
                <a:latin typeface="+mn-lt"/>
              </a:rPr>
              <a:t>For this sinusoidal wave, what is the wavelength?</a:t>
            </a:r>
            <a:endParaRPr lang="en-IN" sz="2400" dirty="0">
              <a:latin typeface="+mn-lt"/>
            </a:endParaRPr>
          </a:p>
        </p:txBody>
      </p:sp>
      <p:pic>
        <p:nvPicPr>
          <p:cNvPr id="10" name="Picture 9" descr="A sinusoidal wave on an x y axes, where the x axis is measured in meters and ranges from 0 to 5 in increments of 1 and the y axis is measured in meters and ranges for negative 1 to 1 in increments of 1. (0, 1), (2, 1), and (4, 1) are maximum point of the curve, and (1, negative 1), (3, negative 1), and (5, negative 1) are minimum points. Above the graph is left pointing arrow with a caption that reads, 200 meters per seco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9333" y="2286486"/>
            <a:ext cx="5557467" cy="2762420"/>
          </a:xfrm>
          <a:prstGeom prst="rect">
            <a:avLst/>
          </a:prstGeom>
        </p:spPr>
      </p:pic>
      <p:sp>
        <p:nvSpPr>
          <p:cNvPr id="9" name="Content Placeholder 8"/>
          <p:cNvSpPr>
            <a:spLocks noGrp="1"/>
          </p:cNvSpPr>
          <p:nvPr>
            <p:ph sz="quarter" idx="14"/>
          </p:nvPr>
        </p:nvSpPr>
        <p:spPr>
          <a:xfrm>
            <a:off x="457200" y="2286486"/>
            <a:ext cx="2091447" cy="1891068"/>
          </a:xfrm>
        </p:spPr>
        <p:txBody>
          <a:bodyPr/>
          <a:lstStyle/>
          <a:p>
            <a:pPr marL="741600" lvl="1" indent="-428400">
              <a:buNone/>
            </a:pPr>
            <a:r>
              <a:rPr lang="en-US" sz="2400" dirty="0">
                <a:latin typeface="+mn-lt"/>
              </a:rPr>
              <a:t>A. 0.5 m</a:t>
            </a:r>
          </a:p>
          <a:p>
            <a:pPr marL="741600" lvl="1" indent="-428400">
              <a:buNone/>
            </a:pPr>
            <a:r>
              <a:rPr lang="en-US" sz="2400" dirty="0">
                <a:latin typeface="+mn-lt"/>
              </a:rPr>
              <a:t>B. 1 m</a:t>
            </a:r>
          </a:p>
          <a:p>
            <a:pPr marL="741600" lvl="1" indent="-428400">
              <a:buNone/>
            </a:pPr>
            <a:r>
              <a:rPr lang="en-US" sz="2400" dirty="0">
                <a:latin typeface="+mn-lt"/>
              </a:rPr>
              <a:t>C. 2 m</a:t>
            </a:r>
          </a:p>
          <a:p>
            <a:pPr marL="741600" lvl="1" indent="-428400">
              <a:buNone/>
            </a:pPr>
            <a:r>
              <a:rPr lang="en-US" sz="2400" dirty="0">
                <a:latin typeface="+mn-lt"/>
              </a:rPr>
              <a:t>D. 4 m</a:t>
            </a:r>
            <a:endParaRPr lang="en-IN" sz="2400" dirty="0">
              <a:latin typeface="+mn-lt"/>
            </a:endParaRPr>
          </a:p>
        </p:txBody>
      </p:sp>
    </p:spTree>
    <p:extLst>
      <p:ext uri="{BB962C8B-B14F-4D97-AF65-F5344CB8AC3E}">
        <p14:creationId xmlns:p14="http://schemas.microsoft.com/office/powerpoint/2010/main" val="3064314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QuickCheck 15.11 </a:t>
            </a:r>
            <a:r>
              <a:rPr lang="en-US" sz="2000" b="0" dirty="0"/>
              <a:t>(2 of 2)</a:t>
            </a:r>
            <a:endParaRPr lang="en-IN" sz="2000" b="0" dirty="0"/>
          </a:p>
        </p:txBody>
      </p:sp>
      <p:sp>
        <p:nvSpPr>
          <p:cNvPr id="8" name="Content Placeholder 7"/>
          <p:cNvSpPr>
            <a:spLocks noGrp="1"/>
          </p:cNvSpPr>
          <p:nvPr>
            <p:ph sz="quarter" idx="13"/>
          </p:nvPr>
        </p:nvSpPr>
        <p:spPr>
          <a:xfrm>
            <a:off x="457200" y="1556327"/>
            <a:ext cx="8229600" cy="486482"/>
          </a:xfrm>
        </p:spPr>
        <p:txBody>
          <a:bodyPr/>
          <a:lstStyle/>
          <a:p>
            <a:pPr marL="432" indent="0">
              <a:buNone/>
            </a:pPr>
            <a:r>
              <a:rPr lang="en-US" sz="2400" dirty="0">
                <a:latin typeface="+mn-lt"/>
              </a:rPr>
              <a:t>For this sinusoidal wave, what is the wavelength?</a:t>
            </a:r>
            <a:endParaRPr lang="en-IN" sz="2400" dirty="0">
              <a:latin typeface="+mn-lt"/>
            </a:endParaRPr>
          </a:p>
        </p:txBody>
      </p:sp>
      <p:pic>
        <p:nvPicPr>
          <p:cNvPr id="10" name="Picture 9" descr="A sinusoidal wave on an x y axes, where the x axis is measured in meters and ranges from 0 to 5 in increments of 1 and the y axis is measured in meters and ranges for negative 1 to 1 in increments of 1. (0, 1), (2, 1), and (4, 1) are maximum point of the curve, and (1, negative 1), (3, negative 1), and (5, negative 1) are minimum points. Above the graph is left pointing arrow with a caption that reads, 200 meters per secon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9333" y="2286486"/>
            <a:ext cx="5557467" cy="2762420"/>
          </a:xfrm>
          <a:prstGeom prst="rect">
            <a:avLst/>
          </a:prstGeom>
        </p:spPr>
      </p:pic>
      <p:sp>
        <p:nvSpPr>
          <p:cNvPr id="9" name="Content Placeholder 8"/>
          <p:cNvSpPr>
            <a:spLocks noGrp="1"/>
          </p:cNvSpPr>
          <p:nvPr>
            <p:ph sz="quarter" idx="14"/>
          </p:nvPr>
        </p:nvSpPr>
        <p:spPr>
          <a:xfrm>
            <a:off x="457200" y="2286486"/>
            <a:ext cx="2091447" cy="1891068"/>
          </a:xfrm>
        </p:spPr>
        <p:txBody>
          <a:bodyPr/>
          <a:lstStyle/>
          <a:p>
            <a:pPr marL="741600" lvl="1" indent="-428400">
              <a:buNone/>
            </a:pPr>
            <a:r>
              <a:rPr lang="en-US" sz="2400" dirty="0">
                <a:latin typeface="+mn-lt"/>
              </a:rPr>
              <a:t>A. 0.5 m</a:t>
            </a:r>
          </a:p>
          <a:p>
            <a:pPr marL="741600" lvl="1" indent="-428400">
              <a:buNone/>
            </a:pPr>
            <a:r>
              <a:rPr lang="en-US" sz="2400" dirty="0">
                <a:solidFill>
                  <a:schemeClr val="tx1"/>
                </a:solidFill>
                <a:latin typeface="+mn-lt"/>
              </a:rPr>
              <a:t>B. 1 m</a:t>
            </a:r>
          </a:p>
          <a:p>
            <a:pPr marL="741600" lvl="1" indent="-428400">
              <a:buNone/>
            </a:pPr>
            <a:r>
              <a:rPr lang="en-US" sz="2400" dirty="0">
                <a:solidFill>
                  <a:srgbClr val="C00000"/>
                </a:solidFill>
                <a:latin typeface="+mn-lt"/>
              </a:rPr>
              <a:t>C. 2 m</a:t>
            </a:r>
          </a:p>
          <a:p>
            <a:pPr marL="741600" lvl="1" indent="-428400">
              <a:buNone/>
            </a:pPr>
            <a:r>
              <a:rPr lang="en-US" sz="2400" dirty="0">
                <a:latin typeface="+mn-lt"/>
              </a:rPr>
              <a:t>D. 4 m</a:t>
            </a:r>
            <a:endParaRPr lang="en-IN" sz="2400" dirty="0">
              <a:latin typeface="+mn-lt"/>
            </a:endParaRPr>
          </a:p>
        </p:txBody>
      </p:sp>
      <p:pic>
        <p:nvPicPr>
          <p:cNvPr id="6" name="Picture 5" descr="A checkmark points to option C, 2 mete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269075"/>
            <a:ext cx="323850" cy="304800"/>
          </a:xfrm>
          <a:prstGeom prst="rect">
            <a:avLst/>
          </a:prstGeom>
        </p:spPr>
      </p:pic>
    </p:spTree>
    <p:extLst>
      <p:ext uri="{BB962C8B-B14F-4D97-AF65-F5344CB8AC3E}">
        <p14:creationId xmlns:p14="http://schemas.microsoft.com/office/powerpoint/2010/main" val="1492647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7D71CF61-3FEF-CD21-39CE-6D2C2CD253BF}"/>
              </a:ext>
            </a:extLst>
          </p:cNvPr>
          <p:cNvGrpSpPr/>
          <p:nvPr/>
        </p:nvGrpSpPr>
        <p:grpSpPr>
          <a:xfrm>
            <a:off x="-349003" y="622451"/>
            <a:ext cx="9534507" cy="3197239"/>
            <a:chOff x="-349003" y="622451"/>
            <a:chExt cx="9534507" cy="3197239"/>
          </a:xfrm>
        </p:grpSpPr>
        <p:grpSp>
          <p:nvGrpSpPr>
            <p:cNvPr id="63" name="Group 62">
              <a:extLst>
                <a:ext uri="{FF2B5EF4-FFF2-40B4-BE49-F238E27FC236}">
                  <a16:creationId xmlns:a16="http://schemas.microsoft.com/office/drawing/2014/main" id="{A24095D0-37C5-30E8-E4F1-32A259705EEB}"/>
                </a:ext>
              </a:extLst>
            </p:cNvPr>
            <p:cNvGrpSpPr/>
            <p:nvPr/>
          </p:nvGrpSpPr>
          <p:grpSpPr>
            <a:xfrm>
              <a:off x="971152" y="622451"/>
              <a:ext cx="4364292" cy="1422917"/>
              <a:chOff x="971152" y="622451"/>
              <a:chExt cx="4364292" cy="1422917"/>
            </a:xfrm>
          </p:grpSpPr>
          <p:grpSp>
            <p:nvGrpSpPr>
              <p:cNvPr id="18" name="Group 17">
                <a:extLst>
                  <a:ext uri="{FF2B5EF4-FFF2-40B4-BE49-F238E27FC236}">
                    <a16:creationId xmlns:a16="http://schemas.microsoft.com/office/drawing/2014/main" id="{3A09F51F-9FF3-4E00-795D-5EC79098634E}"/>
                  </a:ext>
                </a:extLst>
              </p:cNvPr>
              <p:cNvGrpSpPr/>
              <p:nvPr/>
            </p:nvGrpSpPr>
            <p:grpSpPr>
              <a:xfrm>
                <a:off x="971152" y="718457"/>
                <a:ext cx="4364292" cy="1326911"/>
                <a:chOff x="971152" y="718457"/>
                <a:chExt cx="4364292" cy="1326911"/>
              </a:xfrm>
            </p:grpSpPr>
            <p:pic>
              <p:nvPicPr>
                <p:cNvPr id="2" name="Picture 1" descr="A diagram shows a point on a rope is marked as a wave passes through the rope with velocity v pointing to the right. The point will be translated upwards and downwards by the wave.">
                  <a:extLst>
                    <a:ext uri="{FF2B5EF4-FFF2-40B4-BE49-F238E27FC236}">
                      <a16:creationId xmlns:a16="http://schemas.microsoft.com/office/drawing/2014/main" id="{17980D0B-9529-0E72-07AA-FB1B7E485263}"/>
                    </a:ext>
                  </a:extLst>
                </p:cNvPr>
                <p:cNvPicPr>
                  <a:picLocks noChangeAspect="1"/>
                </p:cNvPicPr>
                <p:nvPr/>
              </p:nvPicPr>
              <p:blipFill rotWithShape="1">
                <a:blip r:embed="rId2">
                  <a:extLst>
                    <a:ext uri="{28A0092B-C50C-407E-A947-70E740481C1C}">
                      <a14:useLocalDpi xmlns:a14="http://schemas.microsoft.com/office/drawing/2010/main" val="0"/>
                    </a:ext>
                  </a:extLst>
                </a:blip>
                <a:srcRect t="22531"/>
                <a:stretch/>
              </p:blipFill>
              <p:spPr>
                <a:xfrm>
                  <a:off x="971152" y="1004479"/>
                  <a:ext cx="4364292" cy="1040889"/>
                </a:xfrm>
                <a:prstGeom prst="rect">
                  <a:avLst/>
                </a:prstGeom>
              </p:spPr>
            </p:pic>
            <p:sp>
              <p:nvSpPr>
                <p:cNvPr id="17" name="Freeform 16">
                  <a:extLst>
                    <a:ext uri="{FF2B5EF4-FFF2-40B4-BE49-F238E27FC236}">
                      <a16:creationId xmlns:a16="http://schemas.microsoft.com/office/drawing/2014/main" id="{C346841A-E2B4-7F61-52FE-C4D44EDCE8CE}"/>
                    </a:ext>
                  </a:extLst>
                </p:cNvPr>
                <p:cNvSpPr/>
                <p:nvPr/>
              </p:nvSpPr>
              <p:spPr>
                <a:xfrm>
                  <a:off x="2714171" y="718457"/>
                  <a:ext cx="283029" cy="602343"/>
                </a:xfrm>
                <a:custGeom>
                  <a:avLst/>
                  <a:gdLst>
                    <a:gd name="connsiteX0" fmla="*/ 268515 w 283029"/>
                    <a:gd name="connsiteY0" fmla="*/ 428172 h 602343"/>
                    <a:gd name="connsiteX1" fmla="*/ 254000 w 283029"/>
                    <a:gd name="connsiteY1" fmla="*/ 464457 h 602343"/>
                    <a:gd name="connsiteX2" fmla="*/ 239486 w 283029"/>
                    <a:gd name="connsiteY2" fmla="*/ 478972 h 602343"/>
                    <a:gd name="connsiteX3" fmla="*/ 232229 w 283029"/>
                    <a:gd name="connsiteY3" fmla="*/ 500743 h 602343"/>
                    <a:gd name="connsiteX4" fmla="*/ 210458 w 283029"/>
                    <a:gd name="connsiteY4" fmla="*/ 515257 h 602343"/>
                    <a:gd name="connsiteX5" fmla="*/ 195943 w 283029"/>
                    <a:gd name="connsiteY5" fmla="*/ 529772 h 602343"/>
                    <a:gd name="connsiteX6" fmla="*/ 152400 w 283029"/>
                    <a:gd name="connsiteY6" fmla="*/ 558800 h 602343"/>
                    <a:gd name="connsiteX7" fmla="*/ 130629 w 283029"/>
                    <a:gd name="connsiteY7" fmla="*/ 573314 h 602343"/>
                    <a:gd name="connsiteX8" fmla="*/ 101600 w 283029"/>
                    <a:gd name="connsiteY8" fmla="*/ 602343 h 602343"/>
                    <a:gd name="connsiteX9" fmla="*/ 79829 w 283029"/>
                    <a:gd name="connsiteY9" fmla="*/ 595086 h 602343"/>
                    <a:gd name="connsiteX10" fmla="*/ 65315 w 283029"/>
                    <a:gd name="connsiteY10" fmla="*/ 551543 h 602343"/>
                    <a:gd name="connsiteX11" fmla="*/ 58058 w 283029"/>
                    <a:gd name="connsiteY11" fmla="*/ 529772 h 602343"/>
                    <a:gd name="connsiteX12" fmla="*/ 43543 w 283029"/>
                    <a:gd name="connsiteY12" fmla="*/ 478972 h 602343"/>
                    <a:gd name="connsiteX13" fmla="*/ 36286 w 283029"/>
                    <a:gd name="connsiteY13" fmla="*/ 435429 h 602343"/>
                    <a:gd name="connsiteX14" fmla="*/ 29029 w 283029"/>
                    <a:gd name="connsiteY14" fmla="*/ 413657 h 602343"/>
                    <a:gd name="connsiteX15" fmla="*/ 21772 w 283029"/>
                    <a:gd name="connsiteY15" fmla="*/ 384629 h 602343"/>
                    <a:gd name="connsiteX16" fmla="*/ 14515 w 283029"/>
                    <a:gd name="connsiteY16" fmla="*/ 362857 h 602343"/>
                    <a:gd name="connsiteX17" fmla="*/ 0 w 283029"/>
                    <a:gd name="connsiteY17" fmla="*/ 297543 h 602343"/>
                    <a:gd name="connsiteX18" fmla="*/ 7258 w 283029"/>
                    <a:gd name="connsiteY18" fmla="*/ 137886 h 602343"/>
                    <a:gd name="connsiteX19" fmla="*/ 14515 w 283029"/>
                    <a:gd name="connsiteY19" fmla="*/ 116114 h 602343"/>
                    <a:gd name="connsiteX20" fmla="*/ 58058 w 283029"/>
                    <a:gd name="connsiteY20" fmla="*/ 58057 h 602343"/>
                    <a:gd name="connsiteX21" fmla="*/ 87086 w 283029"/>
                    <a:gd name="connsiteY21" fmla="*/ 14514 h 602343"/>
                    <a:gd name="connsiteX22" fmla="*/ 130629 w 283029"/>
                    <a:gd name="connsiteY22" fmla="*/ 0 h 602343"/>
                    <a:gd name="connsiteX23" fmla="*/ 203200 w 283029"/>
                    <a:gd name="connsiteY23" fmla="*/ 14514 h 602343"/>
                    <a:gd name="connsiteX24" fmla="*/ 217715 w 283029"/>
                    <a:gd name="connsiteY24" fmla="*/ 29029 h 602343"/>
                    <a:gd name="connsiteX25" fmla="*/ 246743 w 283029"/>
                    <a:gd name="connsiteY25" fmla="*/ 94343 h 602343"/>
                    <a:gd name="connsiteX26" fmla="*/ 268515 w 283029"/>
                    <a:gd name="connsiteY26" fmla="*/ 195943 h 602343"/>
                    <a:gd name="connsiteX27" fmla="*/ 283029 w 283029"/>
                    <a:gd name="connsiteY27" fmla="*/ 239486 h 602343"/>
                    <a:gd name="connsiteX28" fmla="*/ 261258 w 283029"/>
                    <a:gd name="connsiteY28" fmla="*/ 471714 h 602343"/>
                    <a:gd name="connsiteX29" fmla="*/ 268515 w 283029"/>
                    <a:gd name="connsiteY29" fmla="*/ 449943 h 602343"/>
                    <a:gd name="connsiteX30" fmla="*/ 268515 w 283029"/>
                    <a:gd name="connsiteY30" fmla="*/ 428172 h 60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029" h="602343">
                      <a:moveTo>
                        <a:pt x="268515" y="428172"/>
                      </a:moveTo>
                      <a:cubicBezTo>
                        <a:pt x="263677" y="440267"/>
                        <a:pt x="260463" y="453147"/>
                        <a:pt x="254000" y="464457"/>
                      </a:cubicBezTo>
                      <a:cubicBezTo>
                        <a:pt x="250605" y="470398"/>
                        <a:pt x="243006" y="473105"/>
                        <a:pt x="239486" y="478972"/>
                      </a:cubicBezTo>
                      <a:cubicBezTo>
                        <a:pt x="235550" y="485531"/>
                        <a:pt x="237008" y="494770"/>
                        <a:pt x="232229" y="500743"/>
                      </a:cubicBezTo>
                      <a:cubicBezTo>
                        <a:pt x="226781" y="507554"/>
                        <a:pt x="217269" y="509808"/>
                        <a:pt x="210458" y="515257"/>
                      </a:cubicBezTo>
                      <a:cubicBezTo>
                        <a:pt x="205115" y="519531"/>
                        <a:pt x="201417" y="525667"/>
                        <a:pt x="195943" y="529772"/>
                      </a:cubicBezTo>
                      <a:cubicBezTo>
                        <a:pt x="181988" y="540238"/>
                        <a:pt x="166914" y="549124"/>
                        <a:pt x="152400" y="558800"/>
                      </a:cubicBezTo>
                      <a:cubicBezTo>
                        <a:pt x="145143" y="563638"/>
                        <a:pt x="136796" y="567147"/>
                        <a:pt x="130629" y="573314"/>
                      </a:cubicBezTo>
                      <a:lnTo>
                        <a:pt x="101600" y="602343"/>
                      </a:lnTo>
                      <a:cubicBezTo>
                        <a:pt x="94343" y="599924"/>
                        <a:pt x="84275" y="601311"/>
                        <a:pt x="79829" y="595086"/>
                      </a:cubicBezTo>
                      <a:cubicBezTo>
                        <a:pt x="70937" y="582636"/>
                        <a:pt x="70153" y="566057"/>
                        <a:pt x="65315" y="551543"/>
                      </a:cubicBezTo>
                      <a:cubicBezTo>
                        <a:pt x="62896" y="544286"/>
                        <a:pt x="59913" y="537193"/>
                        <a:pt x="58058" y="529772"/>
                      </a:cubicBezTo>
                      <a:cubicBezTo>
                        <a:pt x="48945" y="493322"/>
                        <a:pt x="53954" y="510205"/>
                        <a:pt x="43543" y="478972"/>
                      </a:cubicBezTo>
                      <a:cubicBezTo>
                        <a:pt x="41124" y="464458"/>
                        <a:pt x="39478" y="449793"/>
                        <a:pt x="36286" y="435429"/>
                      </a:cubicBezTo>
                      <a:cubicBezTo>
                        <a:pt x="34627" y="427961"/>
                        <a:pt x="31131" y="421013"/>
                        <a:pt x="29029" y="413657"/>
                      </a:cubicBezTo>
                      <a:cubicBezTo>
                        <a:pt x="26289" y="404067"/>
                        <a:pt x="24512" y="394219"/>
                        <a:pt x="21772" y="384629"/>
                      </a:cubicBezTo>
                      <a:cubicBezTo>
                        <a:pt x="19670" y="377273"/>
                        <a:pt x="16617" y="370213"/>
                        <a:pt x="14515" y="362857"/>
                      </a:cubicBezTo>
                      <a:cubicBezTo>
                        <a:pt x="7684" y="338946"/>
                        <a:pt x="4988" y="322481"/>
                        <a:pt x="0" y="297543"/>
                      </a:cubicBezTo>
                      <a:cubicBezTo>
                        <a:pt x="2419" y="244324"/>
                        <a:pt x="3009" y="190990"/>
                        <a:pt x="7258" y="137886"/>
                      </a:cubicBezTo>
                      <a:cubicBezTo>
                        <a:pt x="7868" y="130260"/>
                        <a:pt x="10800" y="122801"/>
                        <a:pt x="14515" y="116114"/>
                      </a:cubicBezTo>
                      <a:cubicBezTo>
                        <a:pt x="75129" y="7007"/>
                        <a:pt x="20307" y="108392"/>
                        <a:pt x="58058" y="58057"/>
                      </a:cubicBezTo>
                      <a:cubicBezTo>
                        <a:pt x="68524" y="44102"/>
                        <a:pt x="70537" y="20030"/>
                        <a:pt x="87086" y="14514"/>
                      </a:cubicBezTo>
                      <a:lnTo>
                        <a:pt x="130629" y="0"/>
                      </a:lnTo>
                      <a:cubicBezTo>
                        <a:pt x="139436" y="1258"/>
                        <a:pt x="187368" y="5014"/>
                        <a:pt x="203200" y="14514"/>
                      </a:cubicBezTo>
                      <a:cubicBezTo>
                        <a:pt x="209067" y="18034"/>
                        <a:pt x="212877" y="24191"/>
                        <a:pt x="217715" y="29029"/>
                      </a:cubicBezTo>
                      <a:cubicBezTo>
                        <a:pt x="234987" y="80846"/>
                        <a:pt x="223742" y="59842"/>
                        <a:pt x="246743" y="94343"/>
                      </a:cubicBezTo>
                      <a:cubicBezTo>
                        <a:pt x="252834" y="130891"/>
                        <a:pt x="256457" y="159769"/>
                        <a:pt x="268515" y="195943"/>
                      </a:cubicBezTo>
                      <a:lnTo>
                        <a:pt x="283029" y="239486"/>
                      </a:lnTo>
                      <a:cubicBezTo>
                        <a:pt x="275184" y="443460"/>
                        <a:pt x="295676" y="368460"/>
                        <a:pt x="261258" y="471714"/>
                      </a:cubicBezTo>
                      <a:cubicBezTo>
                        <a:pt x="258839" y="478971"/>
                        <a:pt x="268515" y="457593"/>
                        <a:pt x="268515" y="449943"/>
                      </a:cubicBezTo>
                      <a:lnTo>
                        <a:pt x="268515" y="428172"/>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0" name="Straight Arrow Connector 59">
                <a:extLst>
                  <a:ext uri="{FF2B5EF4-FFF2-40B4-BE49-F238E27FC236}">
                    <a16:creationId xmlns:a16="http://schemas.microsoft.com/office/drawing/2014/main" id="{C9885ED5-B75E-D197-4FD3-CB21D1433617}"/>
                  </a:ext>
                </a:extLst>
              </p:cNvPr>
              <p:cNvCxnSpPr>
                <a:cxnSpLocks/>
              </p:cNvCxnSpPr>
              <p:nvPr/>
            </p:nvCxnSpPr>
            <p:spPr>
              <a:xfrm>
                <a:off x="3297116" y="934142"/>
                <a:ext cx="645886" cy="0"/>
              </a:xfrm>
              <a:prstGeom prst="straightConnector1">
                <a:avLst/>
              </a:prstGeom>
              <a:ln w="76200">
                <a:solidFill>
                  <a:srgbClr val="16A748"/>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Content Placeholder 2">
                    <a:extLst>
                      <a:ext uri="{FF2B5EF4-FFF2-40B4-BE49-F238E27FC236}">
                        <a16:creationId xmlns:a16="http://schemas.microsoft.com/office/drawing/2014/main" id="{4F3E3D4E-8CC2-2747-FA8E-226CA154B0E1}"/>
                      </a:ext>
                    </a:extLst>
                  </p:cNvPr>
                  <p:cNvSpPr txBox="1">
                    <a:spLocks/>
                  </p:cNvSpPr>
                  <p:nvPr/>
                </p:nvSpPr>
                <p:spPr>
                  <a:xfrm>
                    <a:off x="3190722" y="622451"/>
                    <a:ext cx="2073248" cy="28417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𝑣</m:t>
                          </m:r>
                        </m:oMath>
                      </m:oMathPara>
                    </a14:m>
                    <a:endParaRPr lang="en-US" sz="2400" i="1" dirty="0">
                      <a:latin typeface="+mn-lt"/>
                    </a:endParaRPr>
                  </a:p>
                </p:txBody>
              </p:sp>
            </mc:Choice>
            <mc:Fallback xmlns="">
              <p:sp>
                <p:nvSpPr>
                  <p:cNvPr id="62" name="Content Placeholder 2">
                    <a:extLst>
                      <a:ext uri="{FF2B5EF4-FFF2-40B4-BE49-F238E27FC236}">
                        <a16:creationId xmlns:a16="http://schemas.microsoft.com/office/drawing/2014/main" id="{4F3E3D4E-8CC2-2747-FA8E-226CA154B0E1}"/>
                      </a:ext>
                    </a:extLst>
                  </p:cNvPr>
                  <p:cNvSpPr txBox="1">
                    <a:spLocks noRot="1" noChangeAspect="1" noMove="1" noResize="1" noEditPoints="1" noAdjustHandles="1" noChangeArrowheads="1" noChangeShapeType="1" noTextEdit="1"/>
                  </p:cNvSpPr>
                  <p:nvPr/>
                </p:nvSpPr>
                <p:spPr>
                  <a:xfrm>
                    <a:off x="3190722" y="622451"/>
                    <a:ext cx="2073248" cy="284178"/>
                  </a:xfrm>
                  <a:prstGeom prst="rect">
                    <a:avLst/>
                  </a:prstGeom>
                  <a:blipFill>
                    <a:blip r:embed="rId3"/>
                    <a:stretch>
                      <a:fillRect b="-54167"/>
                    </a:stretch>
                  </a:blipFill>
                  <a:ln>
                    <a:noFill/>
                  </a:ln>
                </p:spPr>
                <p:txBody>
                  <a:bodyPr/>
                  <a:lstStyle/>
                  <a:p>
                    <a:r>
                      <a:rPr lang="en-US">
                        <a:noFill/>
                      </a:rPr>
                      <a:t> </a:t>
                    </a:r>
                  </a:p>
                </p:txBody>
              </p:sp>
            </mc:Fallback>
          </mc:AlternateContent>
        </p:grpSp>
        <p:grpSp>
          <p:nvGrpSpPr>
            <p:cNvPr id="23" name="Group 22">
              <a:extLst>
                <a:ext uri="{FF2B5EF4-FFF2-40B4-BE49-F238E27FC236}">
                  <a16:creationId xmlns:a16="http://schemas.microsoft.com/office/drawing/2014/main" id="{1BBC460F-2B91-81FD-075C-811A777B4778}"/>
                </a:ext>
              </a:extLst>
            </p:cNvPr>
            <p:cNvGrpSpPr/>
            <p:nvPr/>
          </p:nvGrpSpPr>
          <p:grpSpPr>
            <a:xfrm>
              <a:off x="859655" y="1365490"/>
              <a:ext cx="8325849" cy="284178"/>
              <a:chOff x="1719943" y="4049293"/>
              <a:chExt cx="8325849" cy="284178"/>
            </a:xfrm>
          </p:grpSpPr>
          <p:cxnSp>
            <p:nvCxnSpPr>
              <p:cNvPr id="19" name="Straight Connector 18">
                <a:extLst>
                  <a:ext uri="{FF2B5EF4-FFF2-40B4-BE49-F238E27FC236}">
                    <a16:creationId xmlns:a16="http://schemas.microsoft.com/office/drawing/2014/main" id="{0B2FEFC3-D6DF-5411-E2E6-8191D5AEBAFB}"/>
                  </a:ext>
                </a:extLst>
              </p:cNvPr>
              <p:cNvCxnSpPr>
                <a:cxnSpLocks/>
              </p:cNvCxnSpPr>
              <p:nvPr/>
            </p:nvCxnSpPr>
            <p:spPr>
              <a:xfrm>
                <a:off x="1719943" y="4197377"/>
                <a:ext cx="7322297" cy="0"/>
              </a:xfrm>
              <a:prstGeom prst="line">
                <a:avLst/>
              </a:prstGeom>
              <a:ln w="127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Content Placeholder 2">
                    <a:extLst>
                      <a:ext uri="{FF2B5EF4-FFF2-40B4-BE49-F238E27FC236}">
                        <a16:creationId xmlns:a16="http://schemas.microsoft.com/office/drawing/2014/main" id="{E6BF04C5-9C4B-BF9A-1046-E54F6C260E85}"/>
                      </a:ext>
                    </a:extLst>
                  </p:cNvPr>
                  <p:cNvSpPr txBox="1">
                    <a:spLocks/>
                  </p:cNvSpPr>
                  <p:nvPr/>
                </p:nvSpPr>
                <p:spPr>
                  <a:xfrm>
                    <a:off x="7972544" y="4049293"/>
                    <a:ext cx="2073248" cy="28417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oMath>
                      </m:oMathPara>
                    </a14:m>
                    <a:endParaRPr lang="en-US" sz="2400" dirty="0">
                      <a:latin typeface="+mn-lt"/>
                    </a:endParaRPr>
                  </a:p>
                </p:txBody>
              </p:sp>
            </mc:Choice>
            <mc:Fallback xmlns="">
              <p:sp>
                <p:nvSpPr>
                  <p:cNvPr id="21" name="Content Placeholder 2">
                    <a:extLst>
                      <a:ext uri="{FF2B5EF4-FFF2-40B4-BE49-F238E27FC236}">
                        <a16:creationId xmlns:a16="http://schemas.microsoft.com/office/drawing/2014/main" id="{E6BF04C5-9C4B-BF9A-1046-E54F6C260E85}"/>
                      </a:ext>
                    </a:extLst>
                  </p:cNvPr>
                  <p:cNvSpPr txBox="1">
                    <a:spLocks noRot="1" noChangeAspect="1" noMove="1" noResize="1" noEditPoints="1" noAdjustHandles="1" noChangeArrowheads="1" noChangeShapeType="1" noTextEdit="1"/>
                  </p:cNvSpPr>
                  <p:nvPr/>
                </p:nvSpPr>
                <p:spPr>
                  <a:xfrm>
                    <a:off x="7972544" y="4049293"/>
                    <a:ext cx="2073248" cy="284178"/>
                  </a:xfrm>
                  <a:prstGeom prst="rect">
                    <a:avLst/>
                  </a:prstGeom>
                  <a:blipFill>
                    <a:blip r:embed="rId4"/>
                    <a:stretch>
                      <a:fillRect b="-54167"/>
                    </a:stretch>
                  </a:blipFill>
                  <a:ln>
                    <a:noFill/>
                  </a:ln>
                </p:spPr>
                <p:txBody>
                  <a:bodyPr/>
                  <a:lstStyle/>
                  <a:p>
                    <a:r>
                      <a:rPr lang="en-US">
                        <a:noFill/>
                      </a:rPr>
                      <a:t> </a:t>
                    </a:r>
                  </a:p>
                </p:txBody>
              </p:sp>
            </mc:Fallback>
          </mc:AlternateContent>
        </p:grpSp>
        <p:cxnSp>
          <p:nvCxnSpPr>
            <p:cNvPr id="38" name="Straight Connector 37">
              <a:extLst>
                <a:ext uri="{FF2B5EF4-FFF2-40B4-BE49-F238E27FC236}">
                  <a16:creationId xmlns:a16="http://schemas.microsoft.com/office/drawing/2014/main" id="{4EE98943-70CE-2062-4D96-F0D90660E8B8}"/>
                </a:ext>
              </a:extLst>
            </p:cNvPr>
            <p:cNvCxnSpPr/>
            <p:nvPr/>
          </p:nvCxnSpPr>
          <p:spPr>
            <a:xfrm>
              <a:off x="953893" y="1103297"/>
              <a:ext cx="0" cy="2655277"/>
            </a:xfrm>
            <a:prstGeom prst="line">
              <a:avLst/>
            </a:prstGeom>
            <a:ln>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Content Placeholder 2">
                  <a:extLst>
                    <a:ext uri="{FF2B5EF4-FFF2-40B4-BE49-F238E27FC236}">
                      <a16:creationId xmlns:a16="http://schemas.microsoft.com/office/drawing/2014/main" id="{9DDA2F65-FD26-06C6-BE12-598D178AED39}"/>
                    </a:ext>
                  </a:extLst>
                </p:cNvPr>
                <p:cNvSpPr txBox="1">
                  <a:spLocks/>
                </p:cNvSpPr>
                <p:nvPr/>
              </p:nvSpPr>
              <p:spPr>
                <a:xfrm>
                  <a:off x="-349003" y="3535512"/>
                  <a:ext cx="2073248" cy="28417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𝑡</m:t>
                        </m:r>
                      </m:oMath>
                    </m:oMathPara>
                  </a14:m>
                  <a:endParaRPr lang="en-US" sz="2400" dirty="0">
                    <a:latin typeface="+mn-lt"/>
                  </a:endParaRPr>
                </a:p>
              </p:txBody>
            </p:sp>
          </mc:Choice>
          <mc:Fallback xmlns="">
            <p:sp>
              <p:nvSpPr>
                <p:cNvPr id="39" name="Content Placeholder 2">
                  <a:extLst>
                    <a:ext uri="{FF2B5EF4-FFF2-40B4-BE49-F238E27FC236}">
                      <a16:creationId xmlns:a16="http://schemas.microsoft.com/office/drawing/2014/main" id="{9DDA2F65-FD26-06C6-BE12-598D178AED39}"/>
                    </a:ext>
                  </a:extLst>
                </p:cNvPr>
                <p:cNvSpPr txBox="1">
                  <a:spLocks noRot="1" noChangeAspect="1" noMove="1" noResize="1" noEditPoints="1" noAdjustHandles="1" noChangeArrowheads="1" noChangeShapeType="1" noTextEdit="1"/>
                </p:cNvSpPr>
                <p:nvPr/>
              </p:nvSpPr>
              <p:spPr>
                <a:xfrm>
                  <a:off x="-349003" y="3535512"/>
                  <a:ext cx="2073248" cy="284178"/>
                </a:xfrm>
                <a:prstGeom prst="rect">
                  <a:avLst/>
                </a:prstGeom>
                <a:blipFill>
                  <a:blip r:embed="rId5"/>
                  <a:stretch>
                    <a:fillRect b="-65217"/>
                  </a:stretch>
                </a:blipFill>
                <a:ln>
                  <a:noFill/>
                </a:ln>
              </p:spPr>
              <p:txBody>
                <a:bodyPr/>
                <a:lstStyle/>
                <a:p>
                  <a:r>
                    <a:rPr lang="en-US">
                      <a:noFill/>
                    </a:rPr>
                    <a:t> </a:t>
                  </a:r>
                </a:p>
              </p:txBody>
            </p:sp>
          </mc:Fallback>
        </mc:AlternateContent>
      </p:grpSp>
      <p:sp>
        <p:nvSpPr>
          <p:cNvPr id="6" name="Title 1">
            <a:extLst>
              <a:ext uri="{FF2B5EF4-FFF2-40B4-BE49-F238E27FC236}">
                <a16:creationId xmlns:a16="http://schemas.microsoft.com/office/drawing/2014/main" id="{60CE6485-7DC2-61FC-7522-F76B984987A4}"/>
              </a:ext>
            </a:extLst>
          </p:cNvPr>
          <p:cNvSpPr>
            <a:spLocks noGrp="1"/>
          </p:cNvSpPr>
          <p:nvPr>
            <p:ph type="title"/>
          </p:nvPr>
        </p:nvSpPr>
        <p:spPr>
          <a:xfrm>
            <a:off x="447401" y="46987"/>
            <a:ext cx="8229600" cy="1097279"/>
          </a:xfrm>
        </p:spPr>
        <p:txBody>
          <a:bodyPr/>
          <a:lstStyle/>
          <a:p>
            <a:r>
              <a:rPr lang="en-US" dirty="0"/>
              <a:t>Traveling Wave Speed</a:t>
            </a:r>
            <a:endParaRPr lang="en-IN" dirty="0"/>
          </a:p>
        </p:txBody>
      </p:sp>
      <mc:AlternateContent xmlns:mc="http://schemas.openxmlformats.org/markup-compatibility/2006" xmlns:a14="http://schemas.microsoft.com/office/drawing/2010/main">
        <mc:Choice Requires="a14">
          <p:sp>
            <p:nvSpPr>
              <p:cNvPr id="70" name="Content Placeholder 4">
                <a:extLst>
                  <a:ext uri="{FF2B5EF4-FFF2-40B4-BE49-F238E27FC236}">
                    <a16:creationId xmlns:a16="http://schemas.microsoft.com/office/drawing/2014/main" id="{6C7D278F-C377-DD09-52A4-DFB1FF2ED2F7}"/>
                  </a:ext>
                </a:extLst>
              </p:cNvPr>
              <p:cNvSpPr>
                <a:spLocks noGrp="1"/>
              </p:cNvSpPr>
              <p:nvPr>
                <p:ph sz="quarter" idx="13"/>
              </p:nvPr>
            </p:nvSpPr>
            <p:spPr>
              <a:xfrm>
                <a:off x="239218" y="4129152"/>
                <a:ext cx="8131060" cy="3653848"/>
              </a:xfrm>
            </p:spPr>
            <p:txBody>
              <a:bodyPr/>
              <a:lstStyle/>
              <a:p>
                <a:pPr indent="-255600"/>
                <a:r>
                  <a:rPr lang="en-US" sz="2200" dirty="0">
                    <a:latin typeface="+mn-lt"/>
                  </a:rPr>
                  <a:t>The wave form travels with speed:  </a:t>
                </a:r>
                <a14:m>
                  <m:oMath xmlns:m="http://schemas.openxmlformats.org/officeDocument/2006/math">
                    <m:r>
                      <a:rPr lang="en-US" sz="2200" i="1" dirty="0" smtClean="0">
                        <a:latin typeface="Cambria Math" panose="02040503050406030204" pitchFamily="18" charset="0"/>
                      </a:rPr>
                      <m:t>𝑣</m:t>
                    </m:r>
                    <m:r>
                      <a:rPr lang="en-US" sz="2200" b="0" i="0" dirty="0" smtClean="0">
                        <a:latin typeface="Cambria Math" panose="02040503050406030204" pitchFamily="18" charset="0"/>
                      </a:rPr>
                      <m:t>=</m:t>
                    </m:r>
                    <m:f>
                      <m:fPr>
                        <m:ctrlPr>
                          <a:rPr lang="en-US" sz="2200" b="0" i="1" dirty="0" smtClean="0">
                            <a:latin typeface="Cambria Math" panose="02040503050406030204" pitchFamily="18" charset="0"/>
                          </a:rPr>
                        </m:ctrlPr>
                      </m:fPr>
                      <m:num>
                        <m:r>
                          <m:rPr>
                            <m:sty m:val="p"/>
                          </m:rPr>
                          <a:rPr lang="en-US" sz="2200" b="0" i="0" dirty="0" smtClean="0">
                            <a:latin typeface="Cambria Math" panose="02040503050406030204" pitchFamily="18" charset="0"/>
                          </a:rPr>
                          <m:t>Δ</m:t>
                        </m:r>
                        <m:r>
                          <a:rPr lang="en-US" sz="2200" b="0" i="1" dirty="0" smtClean="0">
                            <a:latin typeface="Cambria Math" panose="02040503050406030204" pitchFamily="18" charset="0"/>
                          </a:rPr>
                          <m:t>𝑥</m:t>
                        </m:r>
                      </m:num>
                      <m:den>
                        <m:r>
                          <m:rPr>
                            <m:sty m:val="p"/>
                          </m:rPr>
                          <a:rPr lang="en-US" sz="2200" b="0" i="0" dirty="0" smtClean="0">
                            <a:latin typeface="Cambria Math" panose="02040503050406030204" pitchFamily="18" charset="0"/>
                          </a:rPr>
                          <m:t>Δ</m:t>
                        </m:r>
                        <m:r>
                          <a:rPr lang="en-US" sz="2200" b="0" i="1" dirty="0" smtClean="0">
                            <a:latin typeface="Cambria Math" panose="02040503050406030204" pitchFamily="18" charset="0"/>
                          </a:rPr>
                          <m:t>𝑡</m:t>
                        </m:r>
                      </m:den>
                    </m:f>
                  </m:oMath>
                </a14:m>
                <a:endParaRPr lang="en-US" sz="2200" dirty="0">
                  <a:latin typeface="+mn-lt"/>
                </a:endParaRPr>
              </a:p>
              <a:p>
                <a:pPr indent="-255600"/>
                <a:r>
                  <a:rPr lang="en-US" sz="2200" dirty="0">
                    <a:latin typeface="+mn-lt"/>
                  </a:rPr>
                  <a:t>The wave travels a distance equal to one wave-length </a:t>
                </a:r>
                <a14:m>
                  <m:oMath xmlns:m="http://schemas.openxmlformats.org/officeDocument/2006/math">
                    <m:r>
                      <a:rPr lang="en-US" sz="2200" b="0" i="1" smtClean="0">
                        <a:latin typeface="Cambria Math" panose="02040503050406030204" pitchFamily="18" charset="0"/>
                      </a:rPr>
                      <m:t>(</m:t>
                    </m:r>
                    <m:r>
                      <a:rPr lang="en-US" sz="2200" b="0" i="1" smtClean="0">
                        <a:latin typeface="Cambria Math" panose="02040503050406030204" pitchFamily="18" charset="0"/>
                      </a:rPr>
                      <m:t>𝜆</m:t>
                    </m:r>
                    <m:r>
                      <a:rPr lang="en-US" sz="2200" b="0" i="1" smtClean="0">
                        <a:latin typeface="Cambria Math" panose="02040503050406030204" pitchFamily="18" charset="0"/>
                      </a:rPr>
                      <m:t>)</m:t>
                    </m:r>
                  </m:oMath>
                </a14:m>
                <a:r>
                  <a:rPr lang="en-US" sz="2200" dirty="0">
                    <a:latin typeface="+mn-lt"/>
                  </a:rPr>
                  <a:t> per period </a:t>
                </a:r>
                <a14:m>
                  <m:oMath xmlns:m="http://schemas.openxmlformats.org/officeDocument/2006/math">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𝒯</m:t>
                        </m:r>
                      </m:e>
                    </m:d>
                  </m:oMath>
                </a14:m>
                <a:r>
                  <a:rPr lang="en-US" sz="2200" dirty="0">
                    <a:latin typeface="+mn-lt"/>
                  </a:rPr>
                  <a:t>, meaning:</a:t>
                </a:r>
              </a:p>
              <a:p>
                <a:pPr marL="432" indent="0">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𝑣</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𝜆</m:t>
                          </m:r>
                        </m:num>
                        <m:den>
                          <m:r>
                            <a:rPr lang="en-US" sz="2200" b="0" i="1" smtClean="0">
                              <a:latin typeface="Cambria Math" panose="02040503050406030204" pitchFamily="18" charset="0"/>
                            </a:rPr>
                            <m:t>𝒯</m:t>
                          </m:r>
                        </m:den>
                      </m:f>
                      <m:r>
                        <a:rPr lang="en-US" sz="2200" b="0" i="1" smtClean="0">
                          <a:latin typeface="Cambria Math" panose="02040503050406030204" pitchFamily="18" charset="0"/>
                        </a:rPr>
                        <m:t>=</m:t>
                      </m:r>
                      <m:r>
                        <a:rPr lang="en-US" sz="2200" b="0" i="1" smtClean="0">
                          <a:latin typeface="Cambria Math" panose="02040503050406030204" pitchFamily="18" charset="0"/>
                        </a:rPr>
                        <m:t>𝜆</m:t>
                      </m:r>
                      <m:r>
                        <a:rPr lang="en-US" sz="2200" b="0" i="1" smtClean="0">
                          <a:latin typeface="Cambria Math" panose="02040503050406030204" pitchFamily="18" charset="0"/>
                        </a:rPr>
                        <m:t>𝑓</m:t>
                      </m:r>
                    </m:oMath>
                  </m:oMathPara>
                </a14:m>
                <a:endParaRPr lang="en-US" sz="2200" dirty="0">
                  <a:latin typeface="+mn-lt"/>
                </a:endParaRPr>
              </a:p>
              <a:p>
                <a:pPr indent="-255600"/>
                <a:endParaRPr lang="en-US" sz="2200" dirty="0">
                  <a:latin typeface="+mn-lt"/>
                </a:endParaRPr>
              </a:p>
            </p:txBody>
          </p:sp>
        </mc:Choice>
        <mc:Fallback xmlns="">
          <p:sp>
            <p:nvSpPr>
              <p:cNvPr id="70" name="Content Placeholder 4">
                <a:extLst>
                  <a:ext uri="{FF2B5EF4-FFF2-40B4-BE49-F238E27FC236}">
                    <a16:creationId xmlns:a16="http://schemas.microsoft.com/office/drawing/2014/main" id="{6C7D278F-C377-DD09-52A4-DFB1FF2ED2F7}"/>
                  </a:ext>
                </a:extLst>
              </p:cNvPr>
              <p:cNvSpPr>
                <a:spLocks noGrp="1" noRot="1" noChangeAspect="1" noMove="1" noResize="1" noEditPoints="1" noAdjustHandles="1" noChangeArrowheads="1" noChangeShapeType="1" noTextEdit="1"/>
              </p:cNvSpPr>
              <p:nvPr>
                <p:ph sz="quarter" idx="13"/>
              </p:nvPr>
            </p:nvSpPr>
            <p:spPr>
              <a:xfrm>
                <a:off x="239218" y="4129152"/>
                <a:ext cx="8131060" cy="3653848"/>
              </a:xfrm>
              <a:blipFill>
                <a:blip r:embed="rId6"/>
                <a:stretch>
                  <a:fillRect l="-779" r="-779"/>
                </a:stretch>
              </a:blipFill>
            </p:spPr>
            <p:txBody>
              <a:bodyPr/>
              <a:lstStyle/>
              <a:p>
                <a:r>
                  <a:rPr lang="en-US">
                    <a:noFill/>
                  </a:rPr>
                  <a:t> </a:t>
                </a:r>
              </a:p>
            </p:txBody>
          </p:sp>
        </mc:Fallback>
      </mc:AlternateContent>
      <p:grpSp>
        <p:nvGrpSpPr>
          <p:cNvPr id="66" name="Group 65">
            <a:extLst>
              <a:ext uri="{FF2B5EF4-FFF2-40B4-BE49-F238E27FC236}">
                <a16:creationId xmlns:a16="http://schemas.microsoft.com/office/drawing/2014/main" id="{23745B25-6283-3124-05BF-EA262D4D3F52}"/>
              </a:ext>
            </a:extLst>
          </p:cNvPr>
          <p:cNvGrpSpPr/>
          <p:nvPr/>
        </p:nvGrpSpPr>
        <p:grpSpPr>
          <a:xfrm>
            <a:off x="859655" y="1103296"/>
            <a:ext cx="8325849" cy="2716393"/>
            <a:chOff x="859655" y="1103296"/>
            <a:chExt cx="8325849" cy="2716393"/>
          </a:xfrm>
        </p:grpSpPr>
        <p:grpSp>
          <p:nvGrpSpPr>
            <p:cNvPr id="35" name="Group 34">
              <a:extLst>
                <a:ext uri="{FF2B5EF4-FFF2-40B4-BE49-F238E27FC236}">
                  <a16:creationId xmlns:a16="http://schemas.microsoft.com/office/drawing/2014/main" id="{2F739FA3-15F7-C656-3477-841EC642F98A}"/>
                </a:ext>
              </a:extLst>
            </p:cNvPr>
            <p:cNvGrpSpPr/>
            <p:nvPr/>
          </p:nvGrpSpPr>
          <p:grpSpPr>
            <a:xfrm>
              <a:off x="859655" y="2329547"/>
              <a:ext cx="8325849" cy="654756"/>
              <a:chOff x="859655" y="2329547"/>
              <a:chExt cx="8325849" cy="654756"/>
            </a:xfrm>
          </p:grpSpPr>
          <p:grpSp>
            <p:nvGrpSpPr>
              <p:cNvPr id="27" name="Group 26">
                <a:extLst>
                  <a:ext uri="{FF2B5EF4-FFF2-40B4-BE49-F238E27FC236}">
                    <a16:creationId xmlns:a16="http://schemas.microsoft.com/office/drawing/2014/main" id="{2CB20167-06A4-73F5-715C-D354C6BA39F8}"/>
                  </a:ext>
                </a:extLst>
              </p:cNvPr>
              <p:cNvGrpSpPr/>
              <p:nvPr/>
            </p:nvGrpSpPr>
            <p:grpSpPr>
              <a:xfrm>
                <a:off x="859655" y="2700125"/>
                <a:ext cx="8325849" cy="284178"/>
                <a:chOff x="1719943" y="4049293"/>
                <a:chExt cx="8325849" cy="284178"/>
              </a:xfrm>
            </p:grpSpPr>
            <p:cxnSp>
              <p:nvCxnSpPr>
                <p:cNvPr id="28" name="Straight Connector 27">
                  <a:extLst>
                    <a:ext uri="{FF2B5EF4-FFF2-40B4-BE49-F238E27FC236}">
                      <a16:creationId xmlns:a16="http://schemas.microsoft.com/office/drawing/2014/main" id="{025317EC-3F94-82E6-7386-06B7C4B7C4D3}"/>
                    </a:ext>
                  </a:extLst>
                </p:cNvPr>
                <p:cNvCxnSpPr>
                  <a:cxnSpLocks/>
                </p:cNvCxnSpPr>
                <p:nvPr/>
              </p:nvCxnSpPr>
              <p:spPr>
                <a:xfrm>
                  <a:off x="1719943" y="4197377"/>
                  <a:ext cx="7322297" cy="0"/>
                </a:xfrm>
                <a:prstGeom prst="line">
                  <a:avLst/>
                </a:prstGeom>
                <a:ln w="127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Content Placeholder 2">
                      <a:extLst>
                        <a:ext uri="{FF2B5EF4-FFF2-40B4-BE49-F238E27FC236}">
                          <a16:creationId xmlns:a16="http://schemas.microsoft.com/office/drawing/2014/main" id="{571B5029-75E0-A33F-06DA-07990073A992}"/>
                        </a:ext>
                      </a:extLst>
                    </p:cNvPr>
                    <p:cNvSpPr txBox="1">
                      <a:spLocks/>
                    </p:cNvSpPr>
                    <p:nvPr/>
                  </p:nvSpPr>
                  <p:spPr>
                    <a:xfrm>
                      <a:off x="7972544" y="4049293"/>
                      <a:ext cx="2073248" cy="28417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oMath>
                        </m:oMathPara>
                      </a14:m>
                      <a:endParaRPr lang="en-US" sz="2400" dirty="0">
                        <a:latin typeface="+mn-lt"/>
                      </a:endParaRPr>
                    </a:p>
                  </p:txBody>
                </p:sp>
              </mc:Choice>
              <mc:Fallback xmlns="">
                <p:sp>
                  <p:nvSpPr>
                    <p:cNvPr id="29" name="Content Placeholder 2">
                      <a:extLst>
                        <a:ext uri="{FF2B5EF4-FFF2-40B4-BE49-F238E27FC236}">
                          <a16:creationId xmlns:a16="http://schemas.microsoft.com/office/drawing/2014/main" id="{571B5029-75E0-A33F-06DA-07990073A992}"/>
                        </a:ext>
                      </a:extLst>
                    </p:cNvPr>
                    <p:cNvSpPr txBox="1">
                      <a:spLocks noRot="1" noChangeAspect="1" noMove="1" noResize="1" noEditPoints="1" noAdjustHandles="1" noChangeArrowheads="1" noChangeShapeType="1" noTextEdit="1"/>
                    </p:cNvSpPr>
                    <p:nvPr/>
                  </p:nvSpPr>
                  <p:spPr>
                    <a:xfrm>
                      <a:off x="7972544" y="4049293"/>
                      <a:ext cx="2073248" cy="284178"/>
                    </a:xfrm>
                    <a:prstGeom prst="rect">
                      <a:avLst/>
                    </a:prstGeom>
                    <a:blipFill>
                      <a:blip r:embed="rId4"/>
                      <a:stretch>
                        <a:fillRect b="-54167"/>
                      </a:stretch>
                    </a:blipFill>
                    <a:ln>
                      <a:noFill/>
                    </a:ln>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16B803B5-A060-182B-F331-09BEFECC79BA}"/>
                  </a:ext>
                </a:extLst>
              </p:cNvPr>
              <p:cNvGrpSpPr/>
              <p:nvPr/>
            </p:nvGrpSpPr>
            <p:grpSpPr>
              <a:xfrm>
                <a:off x="1064902" y="2329547"/>
                <a:ext cx="6950551" cy="519567"/>
                <a:chOff x="1064902" y="2329547"/>
                <a:chExt cx="6950551" cy="519567"/>
              </a:xfrm>
            </p:grpSpPr>
            <p:sp>
              <p:nvSpPr>
                <p:cNvPr id="5" name="Freeform 4">
                  <a:extLst>
                    <a:ext uri="{FF2B5EF4-FFF2-40B4-BE49-F238E27FC236}">
                      <a16:creationId xmlns:a16="http://schemas.microsoft.com/office/drawing/2014/main" id="{3332802F-E3F6-F4B2-8998-6350C2A254D1}"/>
                    </a:ext>
                  </a:extLst>
                </p:cNvPr>
                <p:cNvSpPr/>
                <p:nvPr/>
              </p:nvSpPr>
              <p:spPr>
                <a:xfrm>
                  <a:off x="1064902" y="2429316"/>
                  <a:ext cx="6950551" cy="419798"/>
                </a:xfrm>
                <a:custGeom>
                  <a:avLst/>
                  <a:gdLst>
                    <a:gd name="connsiteX0" fmla="*/ 0 w 4295274"/>
                    <a:gd name="connsiteY0" fmla="*/ 409081 h 465679"/>
                    <a:gd name="connsiteX1" fmla="*/ 1636295 w 4295274"/>
                    <a:gd name="connsiteY1" fmla="*/ 421113 h 465679"/>
                    <a:gd name="connsiteX2" fmla="*/ 2298032 w 4295274"/>
                    <a:gd name="connsiteY2" fmla="*/ 8 h 465679"/>
                    <a:gd name="connsiteX3" fmla="*/ 2971800 w 4295274"/>
                    <a:gd name="connsiteY3" fmla="*/ 433145 h 465679"/>
                    <a:gd name="connsiteX4" fmla="*/ 4295274 w 4295274"/>
                    <a:gd name="connsiteY4" fmla="*/ 433145 h 465679"/>
                    <a:gd name="connsiteX0" fmla="*/ 0 w 4295274"/>
                    <a:gd name="connsiteY0" fmla="*/ 409083 h 457897"/>
                    <a:gd name="connsiteX1" fmla="*/ 1636295 w 4295274"/>
                    <a:gd name="connsiteY1" fmla="*/ 421115 h 457897"/>
                    <a:gd name="connsiteX2" fmla="*/ 2298032 w 4295274"/>
                    <a:gd name="connsiteY2" fmla="*/ 10 h 457897"/>
                    <a:gd name="connsiteX3" fmla="*/ 2984500 w 4295274"/>
                    <a:gd name="connsiteY3" fmla="*/ 407747 h 457897"/>
                    <a:gd name="connsiteX4" fmla="*/ 4295274 w 4295274"/>
                    <a:gd name="connsiteY4" fmla="*/ 433147 h 457897"/>
                    <a:gd name="connsiteX0" fmla="*/ 0 w 4295274"/>
                    <a:gd name="connsiteY0" fmla="*/ 409074 h 448698"/>
                    <a:gd name="connsiteX1" fmla="*/ 1636295 w 4295274"/>
                    <a:gd name="connsiteY1" fmla="*/ 404172 h 448698"/>
                    <a:gd name="connsiteX2" fmla="*/ 2298032 w 4295274"/>
                    <a:gd name="connsiteY2" fmla="*/ 1 h 448698"/>
                    <a:gd name="connsiteX3" fmla="*/ 2984500 w 4295274"/>
                    <a:gd name="connsiteY3" fmla="*/ 407738 h 448698"/>
                    <a:gd name="connsiteX4" fmla="*/ 4295274 w 4295274"/>
                    <a:gd name="connsiteY4" fmla="*/ 433138 h 448698"/>
                    <a:gd name="connsiteX0" fmla="*/ 0 w 4295274"/>
                    <a:gd name="connsiteY0" fmla="*/ 409074 h 448698"/>
                    <a:gd name="connsiteX1" fmla="*/ 1636295 w 4295274"/>
                    <a:gd name="connsiteY1" fmla="*/ 404172 h 448698"/>
                    <a:gd name="connsiteX2" fmla="*/ 2298032 w 4295274"/>
                    <a:gd name="connsiteY2" fmla="*/ 1 h 448698"/>
                    <a:gd name="connsiteX3" fmla="*/ 2984500 w 4295274"/>
                    <a:gd name="connsiteY3" fmla="*/ 407738 h 448698"/>
                    <a:gd name="connsiteX4" fmla="*/ 4295274 w 4295274"/>
                    <a:gd name="connsiteY4" fmla="*/ 433138 h 448698"/>
                    <a:gd name="connsiteX0" fmla="*/ 0 w 4295274"/>
                    <a:gd name="connsiteY0" fmla="*/ 409074 h 434216"/>
                    <a:gd name="connsiteX1" fmla="*/ 1636295 w 4295274"/>
                    <a:gd name="connsiteY1" fmla="*/ 404172 h 434216"/>
                    <a:gd name="connsiteX2" fmla="*/ 2298032 w 4295274"/>
                    <a:gd name="connsiteY2" fmla="*/ 1 h 434216"/>
                    <a:gd name="connsiteX3" fmla="*/ 2984500 w 4295274"/>
                    <a:gd name="connsiteY3" fmla="*/ 407738 h 434216"/>
                    <a:gd name="connsiteX4" fmla="*/ 4295274 w 4295274"/>
                    <a:gd name="connsiteY4" fmla="*/ 433138 h 434216"/>
                    <a:gd name="connsiteX0" fmla="*/ 0 w 4295274"/>
                    <a:gd name="connsiteY0" fmla="*/ 409074 h 434216"/>
                    <a:gd name="connsiteX1" fmla="*/ 1636295 w 4295274"/>
                    <a:gd name="connsiteY1" fmla="*/ 404172 h 434216"/>
                    <a:gd name="connsiteX2" fmla="*/ 2298032 w 4295274"/>
                    <a:gd name="connsiteY2" fmla="*/ 1 h 434216"/>
                    <a:gd name="connsiteX3" fmla="*/ 2984500 w 4295274"/>
                    <a:gd name="connsiteY3" fmla="*/ 407738 h 434216"/>
                    <a:gd name="connsiteX4" fmla="*/ 4295274 w 4295274"/>
                    <a:gd name="connsiteY4" fmla="*/ 433138 h 434216"/>
                    <a:gd name="connsiteX0" fmla="*/ 0 w 4295274"/>
                    <a:gd name="connsiteY0" fmla="*/ 409116 h 434258"/>
                    <a:gd name="connsiteX1" fmla="*/ 1636295 w 4295274"/>
                    <a:gd name="connsiteY1" fmla="*/ 404214 h 434258"/>
                    <a:gd name="connsiteX2" fmla="*/ 2298032 w 4295274"/>
                    <a:gd name="connsiteY2" fmla="*/ 43 h 434258"/>
                    <a:gd name="connsiteX3" fmla="*/ 2984500 w 4295274"/>
                    <a:gd name="connsiteY3" fmla="*/ 407780 h 434258"/>
                    <a:gd name="connsiteX4" fmla="*/ 4295274 w 4295274"/>
                    <a:gd name="connsiteY4" fmla="*/ 433180 h 434258"/>
                    <a:gd name="connsiteX0" fmla="*/ 0 w 4295274"/>
                    <a:gd name="connsiteY0" fmla="*/ 409116 h 434258"/>
                    <a:gd name="connsiteX1" fmla="*/ 1636295 w 4295274"/>
                    <a:gd name="connsiteY1" fmla="*/ 404214 h 434258"/>
                    <a:gd name="connsiteX2" fmla="*/ 2298032 w 4295274"/>
                    <a:gd name="connsiteY2" fmla="*/ 43 h 434258"/>
                    <a:gd name="connsiteX3" fmla="*/ 2984500 w 4295274"/>
                    <a:gd name="connsiteY3" fmla="*/ 407780 h 434258"/>
                    <a:gd name="connsiteX4" fmla="*/ 4295274 w 4295274"/>
                    <a:gd name="connsiteY4" fmla="*/ 433180 h 434258"/>
                    <a:gd name="connsiteX0" fmla="*/ 0 w 4295274"/>
                    <a:gd name="connsiteY0" fmla="*/ 409116 h 434258"/>
                    <a:gd name="connsiteX1" fmla="*/ 1636295 w 4295274"/>
                    <a:gd name="connsiteY1" fmla="*/ 404214 h 434258"/>
                    <a:gd name="connsiteX2" fmla="*/ 2298032 w 4295274"/>
                    <a:gd name="connsiteY2" fmla="*/ 43 h 434258"/>
                    <a:gd name="connsiteX3" fmla="*/ 2984500 w 4295274"/>
                    <a:gd name="connsiteY3" fmla="*/ 407780 h 434258"/>
                    <a:gd name="connsiteX4" fmla="*/ 4295274 w 4295274"/>
                    <a:gd name="connsiteY4" fmla="*/ 433180 h 434258"/>
                    <a:gd name="connsiteX0" fmla="*/ 0 w 4295274"/>
                    <a:gd name="connsiteY0" fmla="*/ 409119 h 434261"/>
                    <a:gd name="connsiteX1" fmla="*/ 1636295 w 4295274"/>
                    <a:gd name="connsiteY1" fmla="*/ 404217 h 434261"/>
                    <a:gd name="connsiteX2" fmla="*/ 2298032 w 4295274"/>
                    <a:gd name="connsiteY2" fmla="*/ 46 h 434261"/>
                    <a:gd name="connsiteX3" fmla="*/ 2984500 w 4295274"/>
                    <a:gd name="connsiteY3" fmla="*/ 407783 h 434261"/>
                    <a:gd name="connsiteX4" fmla="*/ 4295274 w 4295274"/>
                    <a:gd name="connsiteY4" fmla="*/ 433183 h 434261"/>
                    <a:gd name="connsiteX0" fmla="*/ 0 w 4295274"/>
                    <a:gd name="connsiteY0" fmla="*/ 409119 h 426323"/>
                    <a:gd name="connsiteX1" fmla="*/ 1636295 w 4295274"/>
                    <a:gd name="connsiteY1" fmla="*/ 404217 h 426323"/>
                    <a:gd name="connsiteX2" fmla="*/ 2298032 w 4295274"/>
                    <a:gd name="connsiteY2" fmla="*/ 46 h 426323"/>
                    <a:gd name="connsiteX3" fmla="*/ 2984500 w 4295274"/>
                    <a:gd name="connsiteY3" fmla="*/ 407783 h 426323"/>
                    <a:gd name="connsiteX4" fmla="*/ 4295274 w 4295274"/>
                    <a:gd name="connsiteY4" fmla="*/ 412016 h 426323"/>
                    <a:gd name="connsiteX0" fmla="*/ 0 w 4295274"/>
                    <a:gd name="connsiteY0" fmla="*/ 409119 h 428309"/>
                    <a:gd name="connsiteX1" fmla="*/ 1636295 w 4295274"/>
                    <a:gd name="connsiteY1" fmla="*/ 404217 h 428309"/>
                    <a:gd name="connsiteX2" fmla="*/ 2298032 w 4295274"/>
                    <a:gd name="connsiteY2" fmla="*/ 46 h 428309"/>
                    <a:gd name="connsiteX3" fmla="*/ 2984500 w 4295274"/>
                    <a:gd name="connsiteY3" fmla="*/ 407783 h 428309"/>
                    <a:gd name="connsiteX4" fmla="*/ 4295274 w 4295274"/>
                    <a:gd name="connsiteY4" fmla="*/ 424716 h 428309"/>
                    <a:gd name="connsiteX0" fmla="*/ 0 w 4295274"/>
                    <a:gd name="connsiteY0" fmla="*/ 400659 h 429573"/>
                    <a:gd name="connsiteX1" fmla="*/ 1636295 w 4295274"/>
                    <a:gd name="connsiteY1" fmla="*/ 395757 h 429573"/>
                    <a:gd name="connsiteX2" fmla="*/ 2319199 w 4295274"/>
                    <a:gd name="connsiteY2" fmla="*/ 52 h 429573"/>
                    <a:gd name="connsiteX3" fmla="*/ 2984500 w 4295274"/>
                    <a:gd name="connsiteY3" fmla="*/ 399323 h 429573"/>
                    <a:gd name="connsiteX4" fmla="*/ 4295274 w 4295274"/>
                    <a:gd name="connsiteY4" fmla="*/ 416256 h 429573"/>
                    <a:gd name="connsiteX0" fmla="*/ 0 w 4295274"/>
                    <a:gd name="connsiteY0" fmla="*/ 421825 h 439358"/>
                    <a:gd name="connsiteX1" fmla="*/ 1636295 w 4295274"/>
                    <a:gd name="connsiteY1" fmla="*/ 395757 h 439358"/>
                    <a:gd name="connsiteX2" fmla="*/ 2319199 w 4295274"/>
                    <a:gd name="connsiteY2" fmla="*/ 52 h 439358"/>
                    <a:gd name="connsiteX3" fmla="*/ 2984500 w 4295274"/>
                    <a:gd name="connsiteY3" fmla="*/ 399323 h 439358"/>
                    <a:gd name="connsiteX4" fmla="*/ 4295274 w 4295274"/>
                    <a:gd name="connsiteY4" fmla="*/ 416256 h 439358"/>
                    <a:gd name="connsiteX0" fmla="*/ 0 w 5394313"/>
                    <a:gd name="connsiteY0" fmla="*/ 413033 h 434943"/>
                    <a:gd name="connsiteX1" fmla="*/ 2735334 w 5394313"/>
                    <a:gd name="connsiteY1" fmla="*/ 395757 h 434943"/>
                    <a:gd name="connsiteX2" fmla="*/ 3418238 w 5394313"/>
                    <a:gd name="connsiteY2" fmla="*/ 52 h 434943"/>
                    <a:gd name="connsiteX3" fmla="*/ 4083539 w 5394313"/>
                    <a:gd name="connsiteY3" fmla="*/ 399323 h 434943"/>
                    <a:gd name="connsiteX4" fmla="*/ 5394313 w 5394313"/>
                    <a:gd name="connsiteY4" fmla="*/ 416256 h 434943"/>
                    <a:gd name="connsiteX0" fmla="*/ 0 w 6950551"/>
                    <a:gd name="connsiteY0" fmla="*/ 413033 h 434943"/>
                    <a:gd name="connsiteX1" fmla="*/ 2735334 w 6950551"/>
                    <a:gd name="connsiteY1" fmla="*/ 395757 h 434943"/>
                    <a:gd name="connsiteX2" fmla="*/ 3418238 w 6950551"/>
                    <a:gd name="connsiteY2" fmla="*/ 52 h 434943"/>
                    <a:gd name="connsiteX3" fmla="*/ 4083539 w 6950551"/>
                    <a:gd name="connsiteY3" fmla="*/ 399323 h 434943"/>
                    <a:gd name="connsiteX4" fmla="*/ 6950551 w 6950551"/>
                    <a:gd name="connsiteY4" fmla="*/ 416256 h 434943"/>
                    <a:gd name="connsiteX0" fmla="*/ 0 w 6950551"/>
                    <a:gd name="connsiteY0" fmla="*/ 413033 h 429756"/>
                    <a:gd name="connsiteX1" fmla="*/ 2735334 w 6950551"/>
                    <a:gd name="connsiteY1" fmla="*/ 395757 h 429756"/>
                    <a:gd name="connsiteX2" fmla="*/ 3418238 w 6950551"/>
                    <a:gd name="connsiteY2" fmla="*/ 52 h 429756"/>
                    <a:gd name="connsiteX3" fmla="*/ 4083539 w 6950551"/>
                    <a:gd name="connsiteY3" fmla="*/ 399323 h 429756"/>
                    <a:gd name="connsiteX4" fmla="*/ 6950551 w 6950551"/>
                    <a:gd name="connsiteY4" fmla="*/ 416256 h 429756"/>
                    <a:gd name="connsiteX0" fmla="*/ 0 w 6950551"/>
                    <a:gd name="connsiteY0" fmla="*/ 413039 h 445253"/>
                    <a:gd name="connsiteX1" fmla="*/ 2735334 w 6950551"/>
                    <a:gd name="connsiteY1" fmla="*/ 395763 h 445253"/>
                    <a:gd name="connsiteX2" fmla="*/ 3418238 w 6950551"/>
                    <a:gd name="connsiteY2" fmla="*/ 58 h 445253"/>
                    <a:gd name="connsiteX3" fmla="*/ 4083539 w 6950551"/>
                    <a:gd name="connsiteY3" fmla="*/ 399329 h 445253"/>
                    <a:gd name="connsiteX4" fmla="*/ 6950551 w 6950551"/>
                    <a:gd name="connsiteY4" fmla="*/ 416262 h 445253"/>
                    <a:gd name="connsiteX0" fmla="*/ 0 w 6950551"/>
                    <a:gd name="connsiteY0" fmla="*/ 413049 h 428253"/>
                    <a:gd name="connsiteX1" fmla="*/ 2788087 w 6950551"/>
                    <a:gd name="connsiteY1" fmla="*/ 369396 h 428253"/>
                    <a:gd name="connsiteX2" fmla="*/ 3418238 w 6950551"/>
                    <a:gd name="connsiteY2" fmla="*/ 68 h 428253"/>
                    <a:gd name="connsiteX3" fmla="*/ 4083539 w 6950551"/>
                    <a:gd name="connsiteY3" fmla="*/ 399339 h 428253"/>
                    <a:gd name="connsiteX4" fmla="*/ 6950551 w 6950551"/>
                    <a:gd name="connsiteY4" fmla="*/ 416272 h 428253"/>
                    <a:gd name="connsiteX0" fmla="*/ 0 w 6950551"/>
                    <a:gd name="connsiteY0" fmla="*/ 413042 h 419858"/>
                    <a:gd name="connsiteX1" fmla="*/ 2788087 w 6950551"/>
                    <a:gd name="connsiteY1" fmla="*/ 369389 h 419858"/>
                    <a:gd name="connsiteX2" fmla="*/ 3418238 w 6950551"/>
                    <a:gd name="connsiteY2" fmla="*/ 61 h 419858"/>
                    <a:gd name="connsiteX3" fmla="*/ 4083539 w 6950551"/>
                    <a:gd name="connsiteY3" fmla="*/ 399332 h 419858"/>
                    <a:gd name="connsiteX4" fmla="*/ 6950551 w 6950551"/>
                    <a:gd name="connsiteY4" fmla="*/ 416265 h 419858"/>
                    <a:gd name="connsiteX0" fmla="*/ 0 w 6950551"/>
                    <a:gd name="connsiteY0" fmla="*/ 412982 h 419798"/>
                    <a:gd name="connsiteX1" fmla="*/ 2788087 w 6950551"/>
                    <a:gd name="connsiteY1" fmla="*/ 395706 h 419798"/>
                    <a:gd name="connsiteX2" fmla="*/ 3418238 w 6950551"/>
                    <a:gd name="connsiteY2" fmla="*/ 1 h 419798"/>
                    <a:gd name="connsiteX3" fmla="*/ 4083539 w 6950551"/>
                    <a:gd name="connsiteY3" fmla="*/ 399272 h 419798"/>
                    <a:gd name="connsiteX4" fmla="*/ 6950551 w 6950551"/>
                    <a:gd name="connsiteY4" fmla="*/ 416205 h 419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0551" h="419798">
                      <a:moveTo>
                        <a:pt x="0" y="412982"/>
                      </a:moveTo>
                      <a:lnTo>
                        <a:pt x="2788087" y="395706"/>
                      </a:lnTo>
                      <a:cubicBezTo>
                        <a:pt x="3181947" y="326876"/>
                        <a:pt x="3202329" y="-593"/>
                        <a:pt x="3418238" y="1"/>
                      </a:cubicBezTo>
                      <a:cubicBezTo>
                        <a:pt x="3634147" y="595"/>
                        <a:pt x="3754898" y="365183"/>
                        <a:pt x="4083539" y="399272"/>
                      </a:cubicBezTo>
                      <a:cubicBezTo>
                        <a:pt x="4412180" y="429128"/>
                        <a:pt x="6784114" y="418210"/>
                        <a:pt x="6950551" y="41620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01FF7080-7EE4-46DD-2FB8-D837F2728538}"/>
                    </a:ext>
                  </a:extLst>
                </p:cNvPr>
                <p:cNvCxnSpPr>
                  <a:cxnSpLocks/>
                </p:cNvCxnSpPr>
                <p:nvPr/>
              </p:nvCxnSpPr>
              <p:spPr>
                <a:xfrm>
                  <a:off x="4478468" y="2329547"/>
                  <a:ext cx="645886" cy="0"/>
                </a:xfrm>
                <a:prstGeom prst="straightConnector1">
                  <a:avLst/>
                </a:prstGeom>
                <a:ln w="76200">
                  <a:solidFill>
                    <a:srgbClr val="16A748"/>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45" name="Straight Connector 44">
              <a:extLst>
                <a:ext uri="{FF2B5EF4-FFF2-40B4-BE49-F238E27FC236}">
                  <a16:creationId xmlns:a16="http://schemas.microsoft.com/office/drawing/2014/main" id="{D19DDF8C-7576-EC2C-A316-7B90BF4DD589}"/>
                </a:ext>
              </a:extLst>
            </p:cNvPr>
            <p:cNvCxnSpPr/>
            <p:nvPr/>
          </p:nvCxnSpPr>
          <p:spPr>
            <a:xfrm>
              <a:off x="4476843" y="1103296"/>
              <a:ext cx="0" cy="271639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84BDBABB-76F6-52B0-DEFC-02D85D545C68}"/>
              </a:ext>
            </a:extLst>
          </p:cNvPr>
          <p:cNvGrpSpPr/>
          <p:nvPr/>
        </p:nvGrpSpPr>
        <p:grpSpPr>
          <a:xfrm>
            <a:off x="859655" y="1103295"/>
            <a:ext cx="8325849" cy="2716393"/>
            <a:chOff x="859655" y="1103295"/>
            <a:chExt cx="8325849" cy="2716393"/>
          </a:xfrm>
        </p:grpSpPr>
        <p:grpSp>
          <p:nvGrpSpPr>
            <p:cNvPr id="34" name="Group 33">
              <a:extLst>
                <a:ext uri="{FF2B5EF4-FFF2-40B4-BE49-F238E27FC236}">
                  <a16:creationId xmlns:a16="http://schemas.microsoft.com/office/drawing/2014/main" id="{85845253-B657-2404-A314-EC8E04378BCF}"/>
                </a:ext>
              </a:extLst>
            </p:cNvPr>
            <p:cNvGrpSpPr/>
            <p:nvPr/>
          </p:nvGrpSpPr>
          <p:grpSpPr>
            <a:xfrm>
              <a:off x="859655" y="3014618"/>
              <a:ext cx="8325849" cy="658405"/>
              <a:chOff x="859655" y="3014618"/>
              <a:chExt cx="8325849" cy="658405"/>
            </a:xfrm>
          </p:grpSpPr>
          <p:grpSp>
            <p:nvGrpSpPr>
              <p:cNvPr id="30" name="Group 29">
                <a:extLst>
                  <a:ext uri="{FF2B5EF4-FFF2-40B4-BE49-F238E27FC236}">
                    <a16:creationId xmlns:a16="http://schemas.microsoft.com/office/drawing/2014/main" id="{A515FF6F-AD86-45F1-FC63-CB5229E1B74E}"/>
                  </a:ext>
                </a:extLst>
              </p:cNvPr>
              <p:cNvGrpSpPr/>
              <p:nvPr/>
            </p:nvGrpSpPr>
            <p:grpSpPr>
              <a:xfrm>
                <a:off x="859655" y="3388845"/>
                <a:ext cx="8325849" cy="284178"/>
                <a:chOff x="1719943" y="4049293"/>
                <a:chExt cx="8325849" cy="284178"/>
              </a:xfrm>
            </p:grpSpPr>
            <p:cxnSp>
              <p:nvCxnSpPr>
                <p:cNvPr id="31" name="Straight Connector 30">
                  <a:extLst>
                    <a:ext uri="{FF2B5EF4-FFF2-40B4-BE49-F238E27FC236}">
                      <a16:creationId xmlns:a16="http://schemas.microsoft.com/office/drawing/2014/main" id="{37B14428-8DE3-B263-96A6-E0845B4D6C81}"/>
                    </a:ext>
                  </a:extLst>
                </p:cNvPr>
                <p:cNvCxnSpPr>
                  <a:cxnSpLocks/>
                </p:cNvCxnSpPr>
                <p:nvPr/>
              </p:nvCxnSpPr>
              <p:spPr>
                <a:xfrm>
                  <a:off x="1719943" y="4197377"/>
                  <a:ext cx="7322297" cy="0"/>
                </a:xfrm>
                <a:prstGeom prst="line">
                  <a:avLst/>
                </a:prstGeom>
                <a:ln w="127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Content Placeholder 2">
                      <a:extLst>
                        <a:ext uri="{FF2B5EF4-FFF2-40B4-BE49-F238E27FC236}">
                          <a16:creationId xmlns:a16="http://schemas.microsoft.com/office/drawing/2014/main" id="{4E95B4F9-0041-1A2D-6DD4-E1370FCF104B}"/>
                        </a:ext>
                      </a:extLst>
                    </p:cNvPr>
                    <p:cNvSpPr txBox="1">
                      <a:spLocks/>
                    </p:cNvSpPr>
                    <p:nvPr/>
                  </p:nvSpPr>
                  <p:spPr>
                    <a:xfrm>
                      <a:off x="7972544" y="4049293"/>
                      <a:ext cx="2073248" cy="28417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oMath>
                        </m:oMathPara>
                      </a14:m>
                      <a:endParaRPr lang="en-US" sz="2400" dirty="0">
                        <a:latin typeface="+mn-lt"/>
                      </a:endParaRPr>
                    </a:p>
                  </p:txBody>
                </p:sp>
              </mc:Choice>
              <mc:Fallback xmlns="">
                <p:sp>
                  <p:nvSpPr>
                    <p:cNvPr id="32" name="Content Placeholder 2">
                      <a:extLst>
                        <a:ext uri="{FF2B5EF4-FFF2-40B4-BE49-F238E27FC236}">
                          <a16:creationId xmlns:a16="http://schemas.microsoft.com/office/drawing/2014/main" id="{4E95B4F9-0041-1A2D-6DD4-E1370FCF104B}"/>
                        </a:ext>
                      </a:extLst>
                    </p:cNvPr>
                    <p:cNvSpPr txBox="1">
                      <a:spLocks noRot="1" noChangeAspect="1" noMove="1" noResize="1" noEditPoints="1" noAdjustHandles="1" noChangeArrowheads="1" noChangeShapeType="1" noTextEdit="1"/>
                    </p:cNvSpPr>
                    <p:nvPr/>
                  </p:nvSpPr>
                  <p:spPr>
                    <a:xfrm>
                      <a:off x="7972544" y="4049293"/>
                      <a:ext cx="2073248" cy="284178"/>
                    </a:xfrm>
                    <a:prstGeom prst="rect">
                      <a:avLst/>
                    </a:prstGeom>
                    <a:blipFill>
                      <a:blip r:embed="rId7"/>
                      <a:stretch>
                        <a:fillRect b="-54167"/>
                      </a:stretch>
                    </a:blipFill>
                    <a:ln>
                      <a:noFill/>
                    </a:ln>
                  </p:spPr>
                  <p:txBody>
                    <a:bodyPr/>
                    <a:lstStyle/>
                    <a:p>
                      <a:r>
                        <a:rPr lang="en-US">
                          <a:noFill/>
                        </a:rPr>
                        <a:t> </a:t>
                      </a:r>
                    </a:p>
                  </p:txBody>
                </p:sp>
              </mc:Fallback>
            </mc:AlternateContent>
          </p:grpSp>
          <p:grpSp>
            <p:nvGrpSpPr>
              <p:cNvPr id="14" name="Group 13">
                <a:extLst>
                  <a:ext uri="{FF2B5EF4-FFF2-40B4-BE49-F238E27FC236}">
                    <a16:creationId xmlns:a16="http://schemas.microsoft.com/office/drawing/2014/main" id="{7F95A09D-B80F-AA00-E9A4-167A87FE2BAA}"/>
                  </a:ext>
                </a:extLst>
              </p:cNvPr>
              <p:cNvGrpSpPr/>
              <p:nvPr/>
            </p:nvGrpSpPr>
            <p:grpSpPr>
              <a:xfrm>
                <a:off x="1048132" y="3014618"/>
                <a:ext cx="6959344" cy="536298"/>
                <a:chOff x="969004" y="3014618"/>
                <a:chExt cx="6959344" cy="536298"/>
              </a:xfrm>
            </p:grpSpPr>
            <p:sp>
              <p:nvSpPr>
                <p:cNvPr id="12" name="Freeform 11">
                  <a:extLst>
                    <a:ext uri="{FF2B5EF4-FFF2-40B4-BE49-F238E27FC236}">
                      <a16:creationId xmlns:a16="http://schemas.microsoft.com/office/drawing/2014/main" id="{E00467D4-3396-F15E-829D-5AF2299F8BF0}"/>
                    </a:ext>
                  </a:extLst>
                </p:cNvPr>
                <p:cNvSpPr/>
                <p:nvPr/>
              </p:nvSpPr>
              <p:spPr>
                <a:xfrm>
                  <a:off x="969004" y="3116799"/>
                  <a:ext cx="6959344" cy="434117"/>
                </a:xfrm>
                <a:custGeom>
                  <a:avLst/>
                  <a:gdLst>
                    <a:gd name="connsiteX0" fmla="*/ 0 w 4295274"/>
                    <a:gd name="connsiteY0" fmla="*/ 409081 h 465679"/>
                    <a:gd name="connsiteX1" fmla="*/ 1636295 w 4295274"/>
                    <a:gd name="connsiteY1" fmla="*/ 421113 h 465679"/>
                    <a:gd name="connsiteX2" fmla="*/ 2298032 w 4295274"/>
                    <a:gd name="connsiteY2" fmla="*/ 8 h 465679"/>
                    <a:gd name="connsiteX3" fmla="*/ 2971800 w 4295274"/>
                    <a:gd name="connsiteY3" fmla="*/ 433145 h 465679"/>
                    <a:gd name="connsiteX4" fmla="*/ 4295274 w 4295274"/>
                    <a:gd name="connsiteY4" fmla="*/ 433145 h 465679"/>
                    <a:gd name="connsiteX0" fmla="*/ 0 w 4295274"/>
                    <a:gd name="connsiteY0" fmla="*/ 409083 h 457897"/>
                    <a:gd name="connsiteX1" fmla="*/ 1636295 w 4295274"/>
                    <a:gd name="connsiteY1" fmla="*/ 421115 h 457897"/>
                    <a:gd name="connsiteX2" fmla="*/ 2298032 w 4295274"/>
                    <a:gd name="connsiteY2" fmla="*/ 10 h 457897"/>
                    <a:gd name="connsiteX3" fmla="*/ 2984500 w 4295274"/>
                    <a:gd name="connsiteY3" fmla="*/ 407747 h 457897"/>
                    <a:gd name="connsiteX4" fmla="*/ 4295274 w 4295274"/>
                    <a:gd name="connsiteY4" fmla="*/ 433147 h 457897"/>
                    <a:gd name="connsiteX0" fmla="*/ 0 w 4295274"/>
                    <a:gd name="connsiteY0" fmla="*/ 409074 h 448698"/>
                    <a:gd name="connsiteX1" fmla="*/ 1636295 w 4295274"/>
                    <a:gd name="connsiteY1" fmla="*/ 404172 h 448698"/>
                    <a:gd name="connsiteX2" fmla="*/ 2298032 w 4295274"/>
                    <a:gd name="connsiteY2" fmla="*/ 1 h 448698"/>
                    <a:gd name="connsiteX3" fmla="*/ 2984500 w 4295274"/>
                    <a:gd name="connsiteY3" fmla="*/ 407738 h 448698"/>
                    <a:gd name="connsiteX4" fmla="*/ 4295274 w 4295274"/>
                    <a:gd name="connsiteY4" fmla="*/ 433138 h 448698"/>
                    <a:gd name="connsiteX0" fmla="*/ 0 w 4295274"/>
                    <a:gd name="connsiteY0" fmla="*/ 409074 h 448698"/>
                    <a:gd name="connsiteX1" fmla="*/ 1636295 w 4295274"/>
                    <a:gd name="connsiteY1" fmla="*/ 404172 h 448698"/>
                    <a:gd name="connsiteX2" fmla="*/ 2298032 w 4295274"/>
                    <a:gd name="connsiteY2" fmla="*/ 1 h 448698"/>
                    <a:gd name="connsiteX3" fmla="*/ 2984500 w 4295274"/>
                    <a:gd name="connsiteY3" fmla="*/ 407738 h 448698"/>
                    <a:gd name="connsiteX4" fmla="*/ 4295274 w 4295274"/>
                    <a:gd name="connsiteY4" fmla="*/ 433138 h 448698"/>
                    <a:gd name="connsiteX0" fmla="*/ 0 w 4295274"/>
                    <a:gd name="connsiteY0" fmla="*/ 409074 h 434216"/>
                    <a:gd name="connsiteX1" fmla="*/ 1636295 w 4295274"/>
                    <a:gd name="connsiteY1" fmla="*/ 404172 h 434216"/>
                    <a:gd name="connsiteX2" fmla="*/ 2298032 w 4295274"/>
                    <a:gd name="connsiteY2" fmla="*/ 1 h 434216"/>
                    <a:gd name="connsiteX3" fmla="*/ 2984500 w 4295274"/>
                    <a:gd name="connsiteY3" fmla="*/ 407738 h 434216"/>
                    <a:gd name="connsiteX4" fmla="*/ 4295274 w 4295274"/>
                    <a:gd name="connsiteY4" fmla="*/ 433138 h 434216"/>
                    <a:gd name="connsiteX0" fmla="*/ 0 w 4295274"/>
                    <a:gd name="connsiteY0" fmla="*/ 409074 h 434216"/>
                    <a:gd name="connsiteX1" fmla="*/ 1636295 w 4295274"/>
                    <a:gd name="connsiteY1" fmla="*/ 404172 h 434216"/>
                    <a:gd name="connsiteX2" fmla="*/ 2298032 w 4295274"/>
                    <a:gd name="connsiteY2" fmla="*/ 1 h 434216"/>
                    <a:gd name="connsiteX3" fmla="*/ 2984500 w 4295274"/>
                    <a:gd name="connsiteY3" fmla="*/ 407738 h 434216"/>
                    <a:gd name="connsiteX4" fmla="*/ 4295274 w 4295274"/>
                    <a:gd name="connsiteY4" fmla="*/ 433138 h 434216"/>
                    <a:gd name="connsiteX0" fmla="*/ 0 w 4295274"/>
                    <a:gd name="connsiteY0" fmla="*/ 409116 h 434258"/>
                    <a:gd name="connsiteX1" fmla="*/ 1636295 w 4295274"/>
                    <a:gd name="connsiteY1" fmla="*/ 404214 h 434258"/>
                    <a:gd name="connsiteX2" fmla="*/ 2298032 w 4295274"/>
                    <a:gd name="connsiteY2" fmla="*/ 43 h 434258"/>
                    <a:gd name="connsiteX3" fmla="*/ 2984500 w 4295274"/>
                    <a:gd name="connsiteY3" fmla="*/ 407780 h 434258"/>
                    <a:gd name="connsiteX4" fmla="*/ 4295274 w 4295274"/>
                    <a:gd name="connsiteY4" fmla="*/ 433180 h 434258"/>
                    <a:gd name="connsiteX0" fmla="*/ 0 w 4295274"/>
                    <a:gd name="connsiteY0" fmla="*/ 409116 h 434258"/>
                    <a:gd name="connsiteX1" fmla="*/ 1636295 w 4295274"/>
                    <a:gd name="connsiteY1" fmla="*/ 404214 h 434258"/>
                    <a:gd name="connsiteX2" fmla="*/ 2298032 w 4295274"/>
                    <a:gd name="connsiteY2" fmla="*/ 43 h 434258"/>
                    <a:gd name="connsiteX3" fmla="*/ 2984500 w 4295274"/>
                    <a:gd name="connsiteY3" fmla="*/ 407780 h 434258"/>
                    <a:gd name="connsiteX4" fmla="*/ 4295274 w 4295274"/>
                    <a:gd name="connsiteY4" fmla="*/ 433180 h 434258"/>
                    <a:gd name="connsiteX0" fmla="*/ 0 w 4295274"/>
                    <a:gd name="connsiteY0" fmla="*/ 409116 h 434258"/>
                    <a:gd name="connsiteX1" fmla="*/ 1636295 w 4295274"/>
                    <a:gd name="connsiteY1" fmla="*/ 404214 h 434258"/>
                    <a:gd name="connsiteX2" fmla="*/ 2298032 w 4295274"/>
                    <a:gd name="connsiteY2" fmla="*/ 43 h 434258"/>
                    <a:gd name="connsiteX3" fmla="*/ 2984500 w 4295274"/>
                    <a:gd name="connsiteY3" fmla="*/ 407780 h 434258"/>
                    <a:gd name="connsiteX4" fmla="*/ 4295274 w 4295274"/>
                    <a:gd name="connsiteY4" fmla="*/ 433180 h 434258"/>
                    <a:gd name="connsiteX0" fmla="*/ 0 w 4295274"/>
                    <a:gd name="connsiteY0" fmla="*/ 409119 h 434261"/>
                    <a:gd name="connsiteX1" fmla="*/ 1636295 w 4295274"/>
                    <a:gd name="connsiteY1" fmla="*/ 404217 h 434261"/>
                    <a:gd name="connsiteX2" fmla="*/ 2298032 w 4295274"/>
                    <a:gd name="connsiteY2" fmla="*/ 46 h 434261"/>
                    <a:gd name="connsiteX3" fmla="*/ 2984500 w 4295274"/>
                    <a:gd name="connsiteY3" fmla="*/ 407783 h 434261"/>
                    <a:gd name="connsiteX4" fmla="*/ 4295274 w 4295274"/>
                    <a:gd name="connsiteY4" fmla="*/ 433183 h 434261"/>
                    <a:gd name="connsiteX0" fmla="*/ 0 w 4295274"/>
                    <a:gd name="connsiteY0" fmla="*/ 409119 h 426323"/>
                    <a:gd name="connsiteX1" fmla="*/ 1636295 w 4295274"/>
                    <a:gd name="connsiteY1" fmla="*/ 404217 h 426323"/>
                    <a:gd name="connsiteX2" fmla="*/ 2298032 w 4295274"/>
                    <a:gd name="connsiteY2" fmla="*/ 46 h 426323"/>
                    <a:gd name="connsiteX3" fmla="*/ 2984500 w 4295274"/>
                    <a:gd name="connsiteY3" fmla="*/ 407783 h 426323"/>
                    <a:gd name="connsiteX4" fmla="*/ 4295274 w 4295274"/>
                    <a:gd name="connsiteY4" fmla="*/ 412016 h 426323"/>
                    <a:gd name="connsiteX0" fmla="*/ 0 w 4295274"/>
                    <a:gd name="connsiteY0" fmla="*/ 409119 h 428309"/>
                    <a:gd name="connsiteX1" fmla="*/ 1636295 w 4295274"/>
                    <a:gd name="connsiteY1" fmla="*/ 404217 h 428309"/>
                    <a:gd name="connsiteX2" fmla="*/ 2298032 w 4295274"/>
                    <a:gd name="connsiteY2" fmla="*/ 46 h 428309"/>
                    <a:gd name="connsiteX3" fmla="*/ 2984500 w 4295274"/>
                    <a:gd name="connsiteY3" fmla="*/ 407783 h 428309"/>
                    <a:gd name="connsiteX4" fmla="*/ 4295274 w 4295274"/>
                    <a:gd name="connsiteY4" fmla="*/ 424716 h 428309"/>
                    <a:gd name="connsiteX0" fmla="*/ 0 w 4295274"/>
                    <a:gd name="connsiteY0" fmla="*/ 400659 h 429573"/>
                    <a:gd name="connsiteX1" fmla="*/ 1636295 w 4295274"/>
                    <a:gd name="connsiteY1" fmla="*/ 395757 h 429573"/>
                    <a:gd name="connsiteX2" fmla="*/ 2319199 w 4295274"/>
                    <a:gd name="connsiteY2" fmla="*/ 52 h 429573"/>
                    <a:gd name="connsiteX3" fmla="*/ 2984500 w 4295274"/>
                    <a:gd name="connsiteY3" fmla="*/ 399323 h 429573"/>
                    <a:gd name="connsiteX4" fmla="*/ 4295274 w 4295274"/>
                    <a:gd name="connsiteY4" fmla="*/ 416256 h 429573"/>
                    <a:gd name="connsiteX0" fmla="*/ 0 w 4295274"/>
                    <a:gd name="connsiteY0" fmla="*/ 421825 h 439358"/>
                    <a:gd name="connsiteX1" fmla="*/ 1636295 w 4295274"/>
                    <a:gd name="connsiteY1" fmla="*/ 395757 h 439358"/>
                    <a:gd name="connsiteX2" fmla="*/ 2319199 w 4295274"/>
                    <a:gd name="connsiteY2" fmla="*/ 52 h 439358"/>
                    <a:gd name="connsiteX3" fmla="*/ 2984500 w 4295274"/>
                    <a:gd name="connsiteY3" fmla="*/ 399323 h 439358"/>
                    <a:gd name="connsiteX4" fmla="*/ 4295274 w 4295274"/>
                    <a:gd name="connsiteY4" fmla="*/ 416256 h 439358"/>
                    <a:gd name="connsiteX0" fmla="*/ 0 w 5983397"/>
                    <a:gd name="connsiteY0" fmla="*/ 413033 h 434943"/>
                    <a:gd name="connsiteX1" fmla="*/ 3324418 w 5983397"/>
                    <a:gd name="connsiteY1" fmla="*/ 395757 h 434943"/>
                    <a:gd name="connsiteX2" fmla="*/ 4007322 w 5983397"/>
                    <a:gd name="connsiteY2" fmla="*/ 52 h 434943"/>
                    <a:gd name="connsiteX3" fmla="*/ 4672623 w 5983397"/>
                    <a:gd name="connsiteY3" fmla="*/ 399323 h 434943"/>
                    <a:gd name="connsiteX4" fmla="*/ 5983397 w 5983397"/>
                    <a:gd name="connsiteY4" fmla="*/ 416256 h 434943"/>
                    <a:gd name="connsiteX0" fmla="*/ 0 w 5983397"/>
                    <a:gd name="connsiteY0" fmla="*/ 413033 h 432236"/>
                    <a:gd name="connsiteX1" fmla="*/ 3324418 w 5983397"/>
                    <a:gd name="connsiteY1" fmla="*/ 395757 h 432236"/>
                    <a:gd name="connsiteX2" fmla="*/ 4007322 w 5983397"/>
                    <a:gd name="connsiteY2" fmla="*/ 52 h 432236"/>
                    <a:gd name="connsiteX3" fmla="*/ 4672623 w 5983397"/>
                    <a:gd name="connsiteY3" fmla="*/ 399323 h 432236"/>
                    <a:gd name="connsiteX4" fmla="*/ 5983397 w 5983397"/>
                    <a:gd name="connsiteY4" fmla="*/ 416256 h 432236"/>
                    <a:gd name="connsiteX0" fmla="*/ 0 w 5983397"/>
                    <a:gd name="connsiteY0" fmla="*/ 413030 h 419846"/>
                    <a:gd name="connsiteX1" fmla="*/ 3324418 w 5983397"/>
                    <a:gd name="connsiteY1" fmla="*/ 395754 h 419846"/>
                    <a:gd name="connsiteX2" fmla="*/ 4007322 w 5983397"/>
                    <a:gd name="connsiteY2" fmla="*/ 49 h 419846"/>
                    <a:gd name="connsiteX3" fmla="*/ 4672623 w 5983397"/>
                    <a:gd name="connsiteY3" fmla="*/ 399320 h 419846"/>
                    <a:gd name="connsiteX4" fmla="*/ 5983397 w 5983397"/>
                    <a:gd name="connsiteY4" fmla="*/ 416253 h 419846"/>
                    <a:gd name="connsiteX0" fmla="*/ 0 w 5983397"/>
                    <a:gd name="connsiteY0" fmla="*/ 413011 h 422112"/>
                    <a:gd name="connsiteX1" fmla="*/ 3324418 w 5983397"/>
                    <a:gd name="connsiteY1" fmla="*/ 422112 h 422112"/>
                    <a:gd name="connsiteX2" fmla="*/ 4007322 w 5983397"/>
                    <a:gd name="connsiteY2" fmla="*/ 30 h 422112"/>
                    <a:gd name="connsiteX3" fmla="*/ 4672623 w 5983397"/>
                    <a:gd name="connsiteY3" fmla="*/ 399301 h 422112"/>
                    <a:gd name="connsiteX4" fmla="*/ 5983397 w 5983397"/>
                    <a:gd name="connsiteY4" fmla="*/ 416234 h 422112"/>
                    <a:gd name="connsiteX0" fmla="*/ 0 w 6053736"/>
                    <a:gd name="connsiteY0" fmla="*/ 421803 h 453297"/>
                    <a:gd name="connsiteX1" fmla="*/ 3394757 w 6053736"/>
                    <a:gd name="connsiteY1" fmla="*/ 422112 h 453297"/>
                    <a:gd name="connsiteX2" fmla="*/ 4077661 w 6053736"/>
                    <a:gd name="connsiteY2" fmla="*/ 30 h 453297"/>
                    <a:gd name="connsiteX3" fmla="*/ 4742962 w 6053736"/>
                    <a:gd name="connsiteY3" fmla="*/ 399301 h 453297"/>
                    <a:gd name="connsiteX4" fmla="*/ 6053736 w 6053736"/>
                    <a:gd name="connsiteY4" fmla="*/ 416234 h 453297"/>
                    <a:gd name="connsiteX0" fmla="*/ 0 w 6959344"/>
                    <a:gd name="connsiteY0" fmla="*/ 421803 h 453297"/>
                    <a:gd name="connsiteX1" fmla="*/ 3394757 w 6959344"/>
                    <a:gd name="connsiteY1" fmla="*/ 422112 h 453297"/>
                    <a:gd name="connsiteX2" fmla="*/ 4077661 w 6959344"/>
                    <a:gd name="connsiteY2" fmla="*/ 30 h 453297"/>
                    <a:gd name="connsiteX3" fmla="*/ 4742962 w 6959344"/>
                    <a:gd name="connsiteY3" fmla="*/ 399301 h 453297"/>
                    <a:gd name="connsiteX4" fmla="*/ 6959344 w 6959344"/>
                    <a:gd name="connsiteY4" fmla="*/ 433819 h 453297"/>
                    <a:gd name="connsiteX0" fmla="*/ 0 w 6959344"/>
                    <a:gd name="connsiteY0" fmla="*/ 421774 h 434117"/>
                    <a:gd name="connsiteX1" fmla="*/ 3403549 w 6959344"/>
                    <a:gd name="connsiteY1" fmla="*/ 395706 h 434117"/>
                    <a:gd name="connsiteX2" fmla="*/ 4077661 w 6959344"/>
                    <a:gd name="connsiteY2" fmla="*/ 1 h 434117"/>
                    <a:gd name="connsiteX3" fmla="*/ 4742962 w 6959344"/>
                    <a:gd name="connsiteY3" fmla="*/ 399272 h 434117"/>
                    <a:gd name="connsiteX4" fmla="*/ 6959344 w 6959344"/>
                    <a:gd name="connsiteY4" fmla="*/ 433790 h 434117"/>
                    <a:gd name="connsiteX0" fmla="*/ 0 w 6959344"/>
                    <a:gd name="connsiteY0" fmla="*/ 421774 h 434117"/>
                    <a:gd name="connsiteX1" fmla="*/ 3403549 w 6959344"/>
                    <a:gd name="connsiteY1" fmla="*/ 395706 h 434117"/>
                    <a:gd name="connsiteX2" fmla="*/ 4077661 w 6959344"/>
                    <a:gd name="connsiteY2" fmla="*/ 1 h 434117"/>
                    <a:gd name="connsiteX3" fmla="*/ 4742962 w 6959344"/>
                    <a:gd name="connsiteY3" fmla="*/ 399272 h 434117"/>
                    <a:gd name="connsiteX4" fmla="*/ 6959344 w 6959344"/>
                    <a:gd name="connsiteY4" fmla="*/ 433790 h 434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9344" h="434117">
                      <a:moveTo>
                        <a:pt x="0" y="421774"/>
                      </a:moveTo>
                      <a:lnTo>
                        <a:pt x="3403549" y="395706"/>
                      </a:lnTo>
                      <a:cubicBezTo>
                        <a:pt x="3740259" y="378165"/>
                        <a:pt x="3854426" y="-593"/>
                        <a:pt x="4077661" y="1"/>
                      </a:cubicBezTo>
                      <a:cubicBezTo>
                        <a:pt x="4300896" y="595"/>
                        <a:pt x="4414321" y="365183"/>
                        <a:pt x="4742962" y="399272"/>
                      </a:cubicBezTo>
                      <a:cubicBezTo>
                        <a:pt x="5071603" y="429128"/>
                        <a:pt x="6792907" y="435795"/>
                        <a:pt x="6959344" y="43379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a16="http://schemas.microsoft.com/office/drawing/2014/main" id="{99BDF005-20A3-57E2-1923-5A7477565B5E}"/>
                    </a:ext>
                  </a:extLst>
                </p:cNvPr>
                <p:cNvCxnSpPr>
                  <a:cxnSpLocks/>
                </p:cNvCxnSpPr>
                <p:nvPr/>
              </p:nvCxnSpPr>
              <p:spPr>
                <a:xfrm>
                  <a:off x="5011358" y="3014618"/>
                  <a:ext cx="645886" cy="0"/>
                </a:xfrm>
                <a:prstGeom prst="straightConnector1">
                  <a:avLst/>
                </a:prstGeom>
                <a:ln w="76200">
                  <a:solidFill>
                    <a:srgbClr val="16A748"/>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46" name="Straight Connector 45">
              <a:extLst>
                <a:ext uri="{FF2B5EF4-FFF2-40B4-BE49-F238E27FC236}">
                  <a16:creationId xmlns:a16="http://schemas.microsoft.com/office/drawing/2014/main" id="{BB8BAC03-ED0C-E7CA-7ECA-419284C3033B}"/>
                </a:ext>
              </a:extLst>
            </p:cNvPr>
            <p:cNvCxnSpPr/>
            <p:nvPr/>
          </p:nvCxnSpPr>
          <p:spPr>
            <a:xfrm>
              <a:off x="5087561" y="1103295"/>
              <a:ext cx="0" cy="2716393"/>
            </a:xfrm>
            <a:prstGeom prst="line">
              <a:avLst/>
            </a:prstGeom>
          </p:spPr>
          <p:style>
            <a:lnRef idx="1">
              <a:schemeClr val="accent1"/>
            </a:lnRef>
            <a:fillRef idx="0">
              <a:schemeClr val="accent1"/>
            </a:fillRef>
            <a:effectRef idx="0">
              <a:schemeClr val="accent1"/>
            </a:effectRef>
            <a:fontRef idx="minor">
              <a:schemeClr val="tx1"/>
            </a:fontRef>
          </p:style>
        </p:cxnSp>
      </p:grpSp>
      <p:sp>
        <p:nvSpPr>
          <p:cNvPr id="53" name="Content Placeholder 2">
            <a:extLst>
              <a:ext uri="{FF2B5EF4-FFF2-40B4-BE49-F238E27FC236}">
                <a16:creationId xmlns:a16="http://schemas.microsoft.com/office/drawing/2014/main" id="{25A135DB-5641-7E63-1F71-94A676ABFAD2}"/>
              </a:ext>
            </a:extLst>
          </p:cNvPr>
          <p:cNvSpPr txBox="1">
            <a:spLocks/>
          </p:cNvSpPr>
          <p:nvPr/>
        </p:nvSpPr>
        <p:spPr>
          <a:xfrm>
            <a:off x="466228" y="1582074"/>
            <a:ext cx="2073248" cy="28417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endParaRPr lang="en-US" sz="2400" dirty="0">
              <a:latin typeface="+mn-lt"/>
            </a:endParaRPr>
          </a:p>
        </p:txBody>
      </p:sp>
      <p:grpSp>
        <p:nvGrpSpPr>
          <p:cNvPr id="65" name="Group 64">
            <a:extLst>
              <a:ext uri="{FF2B5EF4-FFF2-40B4-BE49-F238E27FC236}">
                <a16:creationId xmlns:a16="http://schemas.microsoft.com/office/drawing/2014/main" id="{F5F94748-1933-64DD-F1EE-EBC1E4D36042}"/>
              </a:ext>
            </a:extLst>
          </p:cNvPr>
          <p:cNvGrpSpPr/>
          <p:nvPr/>
        </p:nvGrpSpPr>
        <p:grpSpPr>
          <a:xfrm>
            <a:off x="-552944" y="1103296"/>
            <a:ext cx="9747240" cy="2884925"/>
            <a:chOff x="-552944" y="1103296"/>
            <a:chExt cx="9747240" cy="2884925"/>
          </a:xfrm>
        </p:grpSpPr>
        <p:grpSp>
          <p:nvGrpSpPr>
            <p:cNvPr id="36" name="Group 35">
              <a:extLst>
                <a:ext uri="{FF2B5EF4-FFF2-40B4-BE49-F238E27FC236}">
                  <a16:creationId xmlns:a16="http://schemas.microsoft.com/office/drawing/2014/main" id="{027B2A7D-E46E-2361-B3D9-23BD90624DCB}"/>
                </a:ext>
              </a:extLst>
            </p:cNvPr>
            <p:cNvGrpSpPr/>
            <p:nvPr/>
          </p:nvGrpSpPr>
          <p:grpSpPr>
            <a:xfrm>
              <a:off x="868447" y="1678837"/>
              <a:ext cx="8325849" cy="650710"/>
              <a:chOff x="859655" y="1678837"/>
              <a:chExt cx="8325849" cy="650710"/>
            </a:xfrm>
          </p:grpSpPr>
          <p:grpSp>
            <p:nvGrpSpPr>
              <p:cNvPr id="24" name="Group 23">
                <a:extLst>
                  <a:ext uri="{FF2B5EF4-FFF2-40B4-BE49-F238E27FC236}">
                    <a16:creationId xmlns:a16="http://schemas.microsoft.com/office/drawing/2014/main" id="{FA9A2DCE-AF15-B4F8-D83F-D62DBD44C81D}"/>
                  </a:ext>
                </a:extLst>
              </p:cNvPr>
              <p:cNvGrpSpPr/>
              <p:nvPr/>
            </p:nvGrpSpPr>
            <p:grpSpPr>
              <a:xfrm>
                <a:off x="859655" y="2045369"/>
                <a:ext cx="8325849" cy="284178"/>
                <a:chOff x="1719943" y="4049293"/>
                <a:chExt cx="8325849" cy="284178"/>
              </a:xfrm>
            </p:grpSpPr>
            <p:cxnSp>
              <p:nvCxnSpPr>
                <p:cNvPr id="25" name="Straight Connector 24">
                  <a:extLst>
                    <a:ext uri="{FF2B5EF4-FFF2-40B4-BE49-F238E27FC236}">
                      <a16:creationId xmlns:a16="http://schemas.microsoft.com/office/drawing/2014/main" id="{DC873447-777E-7B9D-09EB-D0E75ABCFA1D}"/>
                    </a:ext>
                  </a:extLst>
                </p:cNvPr>
                <p:cNvCxnSpPr>
                  <a:cxnSpLocks/>
                </p:cNvCxnSpPr>
                <p:nvPr/>
              </p:nvCxnSpPr>
              <p:spPr>
                <a:xfrm>
                  <a:off x="1719943" y="4197377"/>
                  <a:ext cx="7322297" cy="0"/>
                </a:xfrm>
                <a:prstGeom prst="line">
                  <a:avLst/>
                </a:prstGeom>
                <a:ln w="127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Content Placeholder 2">
                      <a:extLst>
                        <a:ext uri="{FF2B5EF4-FFF2-40B4-BE49-F238E27FC236}">
                          <a16:creationId xmlns:a16="http://schemas.microsoft.com/office/drawing/2014/main" id="{D370A005-B19D-AFF6-092D-A80C4FCEBDBE}"/>
                        </a:ext>
                      </a:extLst>
                    </p:cNvPr>
                    <p:cNvSpPr txBox="1">
                      <a:spLocks/>
                    </p:cNvSpPr>
                    <p:nvPr/>
                  </p:nvSpPr>
                  <p:spPr>
                    <a:xfrm>
                      <a:off x="7972544" y="4049293"/>
                      <a:ext cx="2073248" cy="28417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oMath>
                        </m:oMathPara>
                      </a14:m>
                      <a:endParaRPr lang="en-US" sz="2400" dirty="0">
                        <a:latin typeface="+mn-lt"/>
                      </a:endParaRPr>
                    </a:p>
                  </p:txBody>
                </p:sp>
              </mc:Choice>
              <mc:Fallback xmlns="">
                <p:sp>
                  <p:nvSpPr>
                    <p:cNvPr id="26" name="Content Placeholder 2">
                      <a:extLst>
                        <a:ext uri="{FF2B5EF4-FFF2-40B4-BE49-F238E27FC236}">
                          <a16:creationId xmlns:a16="http://schemas.microsoft.com/office/drawing/2014/main" id="{D370A005-B19D-AFF6-092D-A80C4FCEBDBE}"/>
                        </a:ext>
                      </a:extLst>
                    </p:cNvPr>
                    <p:cNvSpPr txBox="1">
                      <a:spLocks noRot="1" noChangeAspect="1" noMove="1" noResize="1" noEditPoints="1" noAdjustHandles="1" noChangeArrowheads="1" noChangeShapeType="1" noTextEdit="1"/>
                    </p:cNvSpPr>
                    <p:nvPr/>
                  </p:nvSpPr>
                  <p:spPr>
                    <a:xfrm>
                      <a:off x="7972544" y="4049293"/>
                      <a:ext cx="2073248" cy="284178"/>
                    </a:xfrm>
                    <a:prstGeom prst="rect">
                      <a:avLst/>
                    </a:prstGeom>
                    <a:blipFill>
                      <a:blip r:embed="rId8"/>
                      <a:stretch>
                        <a:fillRect b="-56522"/>
                      </a:stretch>
                    </a:blipFill>
                    <a:ln>
                      <a:noFill/>
                    </a:ln>
                  </p:spPr>
                  <p:txBody>
                    <a:bodyPr/>
                    <a:lstStyle/>
                    <a:p>
                      <a:r>
                        <a:rPr lang="en-US">
                          <a:noFill/>
                        </a:rPr>
                        <a:t> </a:t>
                      </a:r>
                    </a:p>
                  </p:txBody>
                </p:sp>
              </mc:Fallback>
            </mc:AlternateContent>
          </p:grpSp>
          <p:grpSp>
            <p:nvGrpSpPr>
              <p:cNvPr id="16" name="Group 15">
                <a:extLst>
                  <a:ext uri="{FF2B5EF4-FFF2-40B4-BE49-F238E27FC236}">
                    <a16:creationId xmlns:a16="http://schemas.microsoft.com/office/drawing/2014/main" id="{81E6676E-EB0A-196A-A1B3-2BA04E305BF9}"/>
                  </a:ext>
                </a:extLst>
              </p:cNvPr>
              <p:cNvGrpSpPr/>
              <p:nvPr/>
            </p:nvGrpSpPr>
            <p:grpSpPr>
              <a:xfrm>
                <a:off x="1087349" y="1678837"/>
                <a:ext cx="7012098" cy="513908"/>
                <a:chOff x="1087349" y="1678837"/>
                <a:chExt cx="7012098" cy="513908"/>
              </a:xfrm>
            </p:grpSpPr>
            <p:sp>
              <p:nvSpPr>
                <p:cNvPr id="4" name="Freeform 3">
                  <a:extLst>
                    <a:ext uri="{FF2B5EF4-FFF2-40B4-BE49-F238E27FC236}">
                      <a16:creationId xmlns:a16="http://schemas.microsoft.com/office/drawing/2014/main" id="{65C4E23F-0CDD-DDA6-ACA6-A739DFD11132}"/>
                    </a:ext>
                  </a:extLst>
                </p:cNvPr>
                <p:cNvSpPr/>
                <p:nvPr/>
              </p:nvSpPr>
              <p:spPr>
                <a:xfrm>
                  <a:off x="1087349" y="1762783"/>
                  <a:ext cx="7012098" cy="429962"/>
                </a:xfrm>
                <a:custGeom>
                  <a:avLst/>
                  <a:gdLst>
                    <a:gd name="connsiteX0" fmla="*/ 0 w 4295274"/>
                    <a:gd name="connsiteY0" fmla="*/ 409081 h 465679"/>
                    <a:gd name="connsiteX1" fmla="*/ 1636295 w 4295274"/>
                    <a:gd name="connsiteY1" fmla="*/ 421113 h 465679"/>
                    <a:gd name="connsiteX2" fmla="*/ 2298032 w 4295274"/>
                    <a:gd name="connsiteY2" fmla="*/ 8 h 465679"/>
                    <a:gd name="connsiteX3" fmla="*/ 2971800 w 4295274"/>
                    <a:gd name="connsiteY3" fmla="*/ 433145 h 465679"/>
                    <a:gd name="connsiteX4" fmla="*/ 4295274 w 4295274"/>
                    <a:gd name="connsiteY4" fmla="*/ 433145 h 465679"/>
                    <a:gd name="connsiteX0" fmla="*/ 0 w 4295274"/>
                    <a:gd name="connsiteY0" fmla="*/ 409083 h 457897"/>
                    <a:gd name="connsiteX1" fmla="*/ 1636295 w 4295274"/>
                    <a:gd name="connsiteY1" fmla="*/ 421115 h 457897"/>
                    <a:gd name="connsiteX2" fmla="*/ 2298032 w 4295274"/>
                    <a:gd name="connsiteY2" fmla="*/ 10 h 457897"/>
                    <a:gd name="connsiteX3" fmla="*/ 2984500 w 4295274"/>
                    <a:gd name="connsiteY3" fmla="*/ 407747 h 457897"/>
                    <a:gd name="connsiteX4" fmla="*/ 4295274 w 4295274"/>
                    <a:gd name="connsiteY4" fmla="*/ 433147 h 457897"/>
                    <a:gd name="connsiteX0" fmla="*/ 0 w 4295274"/>
                    <a:gd name="connsiteY0" fmla="*/ 409074 h 448698"/>
                    <a:gd name="connsiteX1" fmla="*/ 1636295 w 4295274"/>
                    <a:gd name="connsiteY1" fmla="*/ 404172 h 448698"/>
                    <a:gd name="connsiteX2" fmla="*/ 2298032 w 4295274"/>
                    <a:gd name="connsiteY2" fmla="*/ 1 h 448698"/>
                    <a:gd name="connsiteX3" fmla="*/ 2984500 w 4295274"/>
                    <a:gd name="connsiteY3" fmla="*/ 407738 h 448698"/>
                    <a:gd name="connsiteX4" fmla="*/ 4295274 w 4295274"/>
                    <a:gd name="connsiteY4" fmla="*/ 433138 h 448698"/>
                    <a:gd name="connsiteX0" fmla="*/ 0 w 4295274"/>
                    <a:gd name="connsiteY0" fmla="*/ 409074 h 448698"/>
                    <a:gd name="connsiteX1" fmla="*/ 1636295 w 4295274"/>
                    <a:gd name="connsiteY1" fmla="*/ 404172 h 448698"/>
                    <a:gd name="connsiteX2" fmla="*/ 2298032 w 4295274"/>
                    <a:gd name="connsiteY2" fmla="*/ 1 h 448698"/>
                    <a:gd name="connsiteX3" fmla="*/ 2984500 w 4295274"/>
                    <a:gd name="connsiteY3" fmla="*/ 407738 h 448698"/>
                    <a:gd name="connsiteX4" fmla="*/ 4295274 w 4295274"/>
                    <a:gd name="connsiteY4" fmla="*/ 433138 h 448698"/>
                    <a:gd name="connsiteX0" fmla="*/ 0 w 4295274"/>
                    <a:gd name="connsiteY0" fmla="*/ 409074 h 434216"/>
                    <a:gd name="connsiteX1" fmla="*/ 1636295 w 4295274"/>
                    <a:gd name="connsiteY1" fmla="*/ 404172 h 434216"/>
                    <a:gd name="connsiteX2" fmla="*/ 2298032 w 4295274"/>
                    <a:gd name="connsiteY2" fmla="*/ 1 h 434216"/>
                    <a:gd name="connsiteX3" fmla="*/ 2984500 w 4295274"/>
                    <a:gd name="connsiteY3" fmla="*/ 407738 h 434216"/>
                    <a:gd name="connsiteX4" fmla="*/ 4295274 w 4295274"/>
                    <a:gd name="connsiteY4" fmla="*/ 433138 h 434216"/>
                    <a:gd name="connsiteX0" fmla="*/ 0 w 4295274"/>
                    <a:gd name="connsiteY0" fmla="*/ 409074 h 434216"/>
                    <a:gd name="connsiteX1" fmla="*/ 1636295 w 4295274"/>
                    <a:gd name="connsiteY1" fmla="*/ 404172 h 434216"/>
                    <a:gd name="connsiteX2" fmla="*/ 2298032 w 4295274"/>
                    <a:gd name="connsiteY2" fmla="*/ 1 h 434216"/>
                    <a:gd name="connsiteX3" fmla="*/ 2984500 w 4295274"/>
                    <a:gd name="connsiteY3" fmla="*/ 407738 h 434216"/>
                    <a:gd name="connsiteX4" fmla="*/ 4295274 w 4295274"/>
                    <a:gd name="connsiteY4" fmla="*/ 433138 h 434216"/>
                    <a:gd name="connsiteX0" fmla="*/ 0 w 4295274"/>
                    <a:gd name="connsiteY0" fmla="*/ 409116 h 434258"/>
                    <a:gd name="connsiteX1" fmla="*/ 1636295 w 4295274"/>
                    <a:gd name="connsiteY1" fmla="*/ 404214 h 434258"/>
                    <a:gd name="connsiteX2" fmla="*/ 2298032 w 4295274"/>
                    <a:gd name="connsiteY2" fmla="*/ 43 h 434258"/>
                    <a:gd name="connsiteX3" fmla="*/ 2984500 w 4295274"/>
                    <a:gd name="connsiteY3" fmla="*/ 407780 h 434258"/>
                    <a:gd name="connsiteX4" fmla="*/ 4295274 w 4295274"/>
                    <a:gd name="connsiteY4" fmla="*/ 433180 h 434258"/>
                    <a:gd name="connsiteX0" fmla="*/ 0 w 4295274"/>
                    <a:gd name="connsiteY0" fmla="*/ 409116 h 434258"/>
                    <a:gd name="connsiteX1" fmla="*/ 1636295 w 4295274"/>
                    <a:gd name="connsiteY1" fmla="*/ 404214 h 434258"/>
                    <a:gd name="connsiteX2" fmla="*/ 2298032 w 4295274"/>
                    <a:gd name="connsiteY2" fmla="*/ 43 h 434258"/>
                    <a:gd name="connsiteX3" fmla="*/ 2984500 w 4295274"/>
                    <a:gd name="connsiteY3" fmla="*/ 407780 h 434258"/>
                    <a:gd name="connsiteX4" fmla="*/ 4295274 w 4295274"/>
                    <a:gd name="connsiteY4" fmla="*/ 433180 h 434258"/>
                    <a:gd name="connsiteX0" fmla="*/ 0 w 4295274"/>
                    <a:gd name="connsiteY0" fmla="*/ 409116 h 434258"/>
                    <a:gd name="connsiteX1" fmla="*/ 1636295 w 4295274"/>
                    <a:gd name="connsiteY1" fmla="*/ 404214 h 434258"/>
                    <a:gd name="connsiteX2" fmla="*/ 2298032 w 4295274"/>
                    <a:gd name="connsiteY2" fmla="*/ 43 h 434258"/>
                    <a:gd name="connsiteX3" fmla="*/ 2984500 w 4295274"/>
                    <a:gd name="connsiteY3" fmla="*/ 407780 h 434258"/>
                    <a:gd name="connsiteX4" fmla="*/ 4295274 w 4295274"/>
                    <a:gd name="connsiteY4" fmla="*/ 433180 h 434258"/>
                    <a:gd name="connsiteX0" fmla="*/ 0 w 4295274"/>
                    <a:gd name="connsiteY0" fmla="*/ 409119 h 434261"/>
                    <a:gd name="connsiteX1" fmla="*/ 1636295 w 4295274"/>
                    <a:gd name="connsiteY1" fmla="*/ 404217 h 434261"/>
                    <a:gd name="connsiteX2" fmla="*/ 2298032 w 4295274"/>
                    <a:gd name="connsiteY2" fmla="*/ 46 h 434261"/>
                    <a:gd name="connsiteX3" fmla="*/ 2984500 w 4295274"/>
                    <a:gd name="connsiteY3" fmla="*/ 407783 h 434261"/>
                    <a:gd name="connsiteX4" fmla="*/ 4295274 w 4295274"/>
                    <a:gd name="connsiteY4" fmla="*/ 433183 h 434261"/>
                    <a:gd name="connsiteX0" fmla="*/ 0 w 4295274"/>
                    <a:gd name="connsiteY0" fmla="*/ 409119 h 426323"/>
                    <a:gd name="connsiteX1" fmla="*/ 1636295 w 4295274"/>
                    <a:gd name="connsiteY1" fmla="*/ 404217 h 426323"/>
                    <a:gd name="connsiteX2" fmla="*/ 2298032 w 4295274"/>
                    <a:gd name="connsiteY2" fmla="*/ 46 h 426323"/>
                    <a:gd name="connsiteX3" fmla="*/ 2984500 w 4295274"/>
                    <a:gd name="connsiteY3" fmla="*/ 407783 h 426323"/>
                    <a:gd name="connsiteX4" fmla="*/ 4295274 w 4295274"/>
                    <a:gd name="connsiteY4" fmla="*/ 412016 h 426323"/>
                    <a:gd name="connsiteX0" fmla="*/ 0 w 4295274"/>
                    <a:gd name="connsiteY0" fmla="*/ 409119 h 428309"/>
                    <a:gd name="connsiteX1" fmla="*/ 1636295 w 4295274"/>
                    <a:gd name="connsiteY1" fmla="*/ 404217 h 428309"/>
                    <a:gd name="connsiteX2" fmla="*/ 2298032 w 4295274"/>
                    <a:gd name="connsiteY2" fmla="*/ 46 h 428309"/>
                    <a:gd name="connsiteX3" fmla="*/ 2984500 w 4295274"/>
                    <a:gd name="connsiteY3" fmla="*/ 407783 h 428309"/>
                    <a:gd name="connsiteX4" fmla="*/ 4295274 w 4295274"/>
                    <a:gd name="connsiteY4" fmla="*/ 424716 h 428309"/>
                    <a:gd name="connsiteX0" fmla="*/ 0 w 4295274"/>
                    <a:gd name="connsiteY0" fmla="*/ 400659 h 429573"/>
                    <a:gd name="connsiteX1" fmla="*/ 1636295 w 4295274"/>
                    <a:gd name="connsiteY1" fmla="*/ 395757 h 429573"/>
                    <a:gd name="connsiteX2" fmla="*/ 2319199 w 4295274"/>
                    <a:gd name="connsiteY2" fmla="*/ 52 h 429573"/>
                    <a:gd name="connsiteX3" fmla="*/ 2984500 w 4295274"/>
                    <a:gd name="connsiteY3" fmla="*/ 399323 h 429573"/>
                    <a:gd name="connsiteX4" fmla="*/ 4295274 w 4295274"/>
                    <a:gd name="connsiteY4" fmla="*/ 416256 h 429573"/>
                    <a:gd name="connsiteX0" fmla="*/ 0 w 4295274"/>
                    <a:gd name="connsiteY0" fmla="*/ 421825 h 439358"/>
                    <a:gd name="connsiteX1" fmla="*/ 1636295 w 4295274"/>
                    <a:gd name="connsiteY1" fmla="*/ 395757 h 439358"/>
                    <a:gd name="connsiteX2" fmla="*/ 2319199 w 4295274"/>
                    <a:gd name="connsiteY2" fmla="*/ 52 h 439358"/>
                    <a:gd name="connsiteX3" fmla="*/ 2984500 w 4295274"/>
                    <a:gd name="connsiteY3" fmla="*/ 399323 h 439358"/>
                    <a:gd name="connsiteX4" fmla="*/ 4295274 w 4295274"/>
                    <a:gd name="connsiteY4" fmla="*/ 416256 h 439358"/>
                    <a:gd name="connsiteX0" fmla="*/ 0 w 6546105"/>
                    <a:gd name="connsiteY0" fmla="*/ 421825 h 439358"/>
                    <a:gd name="connsiteX1" fmla="*/ 1636295 w 6546105"/>
                    <a:gd name="connsiteY1" fmla="*/ 395757 h 439358"/>
                    <a:gd name="connsiteX2" fmla="*/ 2319199 w 6546105"/>
                    <a:gd name="connsiteY2" fmla="*/ 52 h 439358"/>
                    <a:gd name="connsiteX3" fmla="*/ 2984500 w 6546105"/>
                    <a:gd name="connsiteY3" fmla="*/ 399323 h 439358"/>
                    <a:gd name="connsiteX4" fmla="*/ 6546105 w 6546105"/>
                    <a:gd name="connsiteY4" fmla="*/ 416256 h 439358"/>
                    <a:gd name="connsiteX0" fmla="*/ 0 w 7012098"/>
                    <a:gd name="connsiteY0" fmla="*/ 430618 h 430618"/>
                    <a:gd name="connsiteX1" fmla="*/ 2102288 w 7012098"/>
                    <a:gd name="connsiteY1" fmla="*/ 395757 h 430618"/>
                    <a:gd name="connsiteX2" fmla="*/ 2785192 w 7012098"/>
                    <a:gd name="connsiteY2" fmla="*/ 52 h 430618"/>
                    <a:gd name="connsiteX3" fmla="*/ 3450493 w 7012098"/>
                    <a:gd name="connsiteY3" fmla="*/ 399323 h 430618"/>
                    <a:gd name="connsiteX4" fmla="*/ 7012098 w 7012098"/>
                    <a:gd name="connsiteY4" fmla="*/ 416256 h 430618"/>
                    <a:gd name="connsiteX0" fmla="*/ 0 w 7012098"/>
                    <a:gd name="connsiteY0" fmla="*/ 413034 h 429962"/>
                    <a:gd name="connsiteX1" fmla="*/ 2102288 w 7012098"/>
                    <a:gd name="connsiteY1" fmla="*/ 395757 h 429962"/>
                    <a:gd name="connsiteX2" fmla="*/ 2785192 w 7012098"/>
                    <a:gd name="connsiteY2" fmla="*/ 52 h 429962"/>
                    <a:gd name="connsiteX3" fmla="*/ 3450493 w 7012098"/>
                    <a:gd name="connsiteY3" fmla="*/ 399323 h 429962"/>
                    <a:gd name="connsiteX4" fmla="*/ 7012098 w 7012098"/>
                    <a:gd name="connsiteY4" fmla="*/ 416256 h 429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2098" h="429962">
                      <a:moveTo>
                        <a:pt x="0" y="413034"/>
                      </a:moveTo>
                      <a:cubicBezTo>
                        <a:pt x="700763" y="407275"/>
                        <a:pt x="1638089" y="464587"/>
                        <a:pt x="2102288" y="395757"/>
                      </a:cubicBezTo>
                      <a:cubicBezTo>
                        <a:pt x="2566487" y="326927"/>
                        <a:pt x="2539324" y="-4775"/>
                        <a:pt x="2785192" y="52"/>
                      </a:cubicBezTo>
                      <a:cubicBezTo>
                        <a:pt x="3031060" y="4879"/>
                        <a:pt x="3121852" y="365234"/>
                        <a:pt x="3450493" y="399323"/>
                      </a:cubicBezTo>
                      <a:cubicBezTo>
                        <a:pt x="3779134" y="429179"/>
                        <a:pt x="6845661" y="418261"/>
                        <a:pt x="7012098" y="41625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6236EFDC-0FE5-7CAE-6793-372A1E8ECF62}"/>
                    </a:ext>
                  </a:extLst>
                </p:cNvPr>
                <p:cNvCxnSpPr>
                  <a:cxnSpLocks/>
                </p:cNvCxnSpPr>
                <p:nvPr/>
              </p:nvCxnSpPr>
              <p:spPr>
                <a:xfrm>
                  <a:off x="3874917" y="1678837"/>
                  <a:ext cx="645886" cy="0"/>
                </a:xfrm>
                <a:prstGeom prst="straightConnector1">
                  <a:avLst/>
                </a:prstGeom>
                <a:ln w="76200">
                  <a:solidFill>
                    <a:srgbClr val="16A748"/>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43" name="Straight Connector 42">
              <a:extLst>
                <a:ext uri="{FF2B5EF4-FFF2-40B4-BE49-F238E27FC236}">
                  <a16:creationId xmlns:a16="http://schemas.microsoft.com/office/drawing/2014/main" id="{4F3DA622-067E-7CB0-17F7-3E56F118BB8E}"/>
                </a:ext>
              </a:extLst>
            </p:cNvPr>
            <p:cNvCxnSpPr/>
            <p:nvPr/>
          </p:nvCxnSpPr>
          <p:spPr>
            <a:xfrm>
              <a:off x="3297116" y="1103296"/>
              <a:ext cx="0" cy="271639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6BC48BD-BC08-BDE7-355B-6B0720CE27BF}"/>
                </a:ext>
              </a:extLst>
            </p:cNvPr>
            <p:cNvCxnSpPr/>
            <p:nvPr/>
          </p:nvCxnSpPr>
          <p:spPr>
            <a:xfrm>
              <a:off x="3884088" y="1103296"/>
              <a:ext cx="0" cy="2716393"/>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931FD35-C3F7-8309-CEEE-9BA91FB70265}"/>
                </a:ext>
              </a:extLst>
            </p:cNvPr>
            <p:cNvCxnSpPr/>
            <p:nvPr/>
          </p:nvCxnSpPr>
          <p:spPr>
            <a:xfrm>
              <a:off x="764931" y="1507579"/>
              <a:ext cx="0" cy="679879"/>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Content Placeholder 2">
                  <a:extLst>
                    <a:ext uri="{FF2B5EF4-FFF2-40B4-BE49-F238E27FC236}">
                      <a16:creationId xmlns:a16="http://schemas.microsoft.com/office/drawing/2014/main" id="{27402DA6-A72A-1028-9278-CC04A74BC8B1}"/>
                    </a:ext>
                  </a:extLst>
                </p:cNvPr>
                <p:cNvSpPr txBox="1">
                  <a:spLocks/>
                </p:cNvSpPr>
                <p:nvPr/>
              </p:nvSpPr>
              <p:spPr>
                <a:xfrm>
                  <a:off x="-552944" y="1523215"/>
                  <a:ext cx="2073248" cy="28417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𝑡</m:t>
                        </m:r>
                      </m:oMath>
                    </m:oMathPara>
                  </a14:m>
                  <a:endParaRPr lang="en-US" sz="2400" dirty="0">
                    <a:latin typeface="+mn-lt"/>
                  </a:endParaRPr>
                </a:p>
              </p:txBody>
            </p:sp>
          </mc:Choice>
          <mc:Fallback xmlns="">
            <p:sp>
              <p:nvSpPr>
                <p:cNvPr id="56" name="Content Placeholder 2">
                  <a:extLst>
                    <a:ext uri="{FF2B5EF4-FFF2-40B4-BE49-F238E27FC236}">
                      <a16:creationId xmlns:a16="http://schemas.microsoft.com/office/drawing/2014/main" id="{27402DA6-A72A-1028-9278-CC04A74BC8B1}"/>
                    </a:ext>
                  </a:extLst>
                </p:cNvPr>
                <p:cNvSpPr txBox="1">
                  <a:spLocks noRot="1" noChangeAspect="1" noMove="1" noResize="1" noEditPoints="1" noAdjustHandles="1" noChangeArrowheads="1" noChangeShapeType="1" noTextEdit="1"/>
                </p:cNvSpPr>
                <p:nvPr/>
              </p:nvSpPr>
              <p:spPr>
                <a:xfrm>
                  <a:off x="-552944" y="1523215"/>
                  <a:ext cx="2073248" cy="284178"/>
                </a:xfrm>
                <a:prstGeom prst="rect">
                  <a:avLst/>
                </a:prstGeom>
                <a:blipFill>
                  <a:blip r:embed="rId9"/>
                  <a:stretch>
                    <a:fillRect b="-69565"/>
                  </a:stretch>
                </a:blipFill>
                <a:ln>
                  <a:noFill/>
                </a:ln>
              </p:spPr>
              <p:txBody>
                <a:bodyPr/>
                <a:lstStyle/>
                <a:p>
                  <a:r>
                    <a:rPr lang="en-US">
                      <a:noFill/>
                    </a:rPr>
                    <a:t> </a:t>
                  </a:r>
                </a:p>
              </p:txBody>
            </p:sp>
          </mc:Fallback>
        </mc:AlternateContent>
        <p:cxnSp>
          <p:nvCxnSpPr>
            <p:cNvPr id="57" name="Straight Arrow Connector 56">
              <a:extLst>
                <a:ext uri="{FF2B5EF4-FFF2-40B4-BE49-F238E27FC236}">
                  <a16:creationId xmlns:a16="http://schemas.microsoft.com/office/drawing/2014/main" id="{CE809DC6-9C50-F927-1AB9-42EE8AA50D09}"/>
                </a:ext>
              </a:extLst>
            </p:cNvPr>
            <p:cNvCxnSpPr>
              <a:cxnSpLocks/>
            </p:cNvCxnSpPr>
            <p:nvPr/>
          </p:nvCxnSpPr>
          <p:spPr>
            <a:xfrm>
              <a:off x="3329666" y="3689541"/>
              <a:ext cx="518875" cy="0"/>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Content Placeholder 2">
                  <a:extLst>
                    <a:ext uri="{FF2B5EF4-FFF2-40B4-BE49-F238E27FC236}">
                      <a16:creationId xmlns:a16="http://schemas.microsoft.com/office/drawing/2014/main" id="{A58F5568-F5C6-AB0F-8287-24B268FCD257}"/>
                    </a:ext>
                  </a:extLst>
                </p:cNvPr>
                <p:cNvSpPr txBox="1">
                  <a:spLocks/>
                </p:cNvSpPr>
                <p:nvPr/>
              </p:nvSpPr>
              <p:spPr>
                <a:xfrm>
                  <a:off x="2587647" y="3704043"/>
                  <a:ext cx="2073248" cy="28417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𝑥</m:t>
                        </m:r>
                      </m:oMath>
                    </m:oMathPara>
                  </a14:m>
                  <a:endParaRPr lang="en-US" sz="2400" i="1" dirty="0">
                    <a:latin typeface="+mn-lt"/>
                  </a:endParaRPr>
                </a:p>
              </p:txBody>
            </p:sp>
          </mc:Choice>
          <mc:Fallback xmlns="">
            <p:sp>
              <p:nvSpPr>
                <p:cNvPr id="58" name="Content Placeholder 2">
                  <a:extLst>
                    <a:ext uri="{FF2B5EF4-FFF2-40B4-BE49-F238E27FC236}">
                      <a16:creationId xmlns:a16="http://schemas.microsoft.com/office/drawing/2014/main" id="{A58F5568-F5C6-AB0F-8287-24B268FCD257}"/>
                    </a:ext>
                  </a:extLst>
                </p:cNvPr>
                <p:cNvSpPr txBox="1">
                  <a:spLocks noRot="1" noChangeAspect="1" noMove="1" noResize="1" noEditPoints="1" noAdjustHandles="1" noChangeArrowheads="1" noChangeShapeType="1" noTextEdit="1"/>
                </p:cNvSpPr>
                <p:nvPr/>
              </p:nvSpPr>
              <p:spPr>
                <a:xfrm>
                  <a:off x="2587647" y="3704043"/>
                  <a:ext cx="2073248" cy="284178"/>
                </a:xfrm>
                <a:prstGeom prst="rect">
                  <a:avLst/>
                </a:prstGeom>
                <a:blipFill>
                  <a:blip r:embed="rId10"/>
                  <a:stretch>
                    <a:fillRect b="-73913"/>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325968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QuickCheck 15.9 </a:t>
            </a:r>
            <a:r>
              <a:rPr lang="en-US" sz="2000" b="0" dirty="0"/>
              <a:t>(1 of 2)</a:t>
            </a:r>
            <a:endParaRPr lang="en-IN" sz="2000" b="0" dirty="0"/>
          </a:p>
        </p:txBody>
      </p:sp>
      <p:sp>
        <p:nvSpPr>
          <p:cNvPr id="3" name="Content Placeholder 2"/>
          <p:cNvSpPr>
            <a:spLocks noGrp="1"/>
          </p:cNvSpPr>
          <p:nvPr>
            <p:ph sz="quarter" idx="13"/>
          </p:nvPr>
        </p:nvSpPr>
        <p:spPr>
          <a:xfrm>
            <a:off x="457200" y="1556328"/>
            <a:ext cx="3968885" cy="467026"/>
          </a:xfrm>
        </p:spPr>
        <p:txBody>
          <a:bodyPr/>
          <a:lstStyle/>
          <a:p>
            <a:pPr marL="432" indent="0">
              <a:buNone/>
            </a:pPr>
            <a:r>
              <a:rPr lang="en-US" altLang="en-US" sz="2400" dirty="0">
                <a:latin typeface="+mn-lt"/>
              </a:rPr>
              <a:t>The period of this wave is</a:t>
            </a:r>
            <a:endParaRPr lang="en-IN" sz="2400" dirty="0">
              <a:latin typeface="+mn-lt"/>
            </a:endParaRPr>
          </a:p>
        </p:txBody>
      </p:sp>
      <p:pic>
        <p:nvPicPr>
          <p:cNvPr id="9" name="Picture 8" descr="A sinusoidal wave on an x D axes, where the x axis is measured in meters and ranges from 0 to 4 in increments of 1. The positive D axis passes through a maximum point of the curve. A minimum point occurs below the x axis at x = 1. The next maximum point occurs at x = 2. The next minimum point appears at x = 3. The next maximum point occurs at x = 4, and so on. Above the graph is left pointing arrow with a caption that reads, 1 meter per sec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107" y="1164143"/>
            <a:ext cx="3543459" cy="272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quarter" idx="14"/>
          </p:nvPr>
        </p:nvSpPr>
        <p:spPr>
          <a:xfrm>
            <a:off x="459728" y="2591877"/>
            <a:ext cx="1430731" cy="1384532"/>
          </a:xfrm>
        </p:spPr>
        <p:txBody>
          <a:bodyPr/>
          <a:lstStyle/>
          <a:p>
            <a:pPr marL="741600" lvl="1" indent="-428400">
              <a:buNone/>
            </a:pPr>
            <a:r>
              <a:rPr lang="en-US" altLang="en-US" sz="2400" dirty="0">
                <a:solidFill>
                  <a:schemeClr val="tx1"/>
                </a:solidFill>
                <a:latin typeface="+mn-lt"/>
              </a:rPr>
              <a:t>A. 1 s</a:t>
            </a:r>
          </a:p>
          <a:p>
            <a:pPr marL="741600" lvl="1" indent="-428400">
              <a:buNone/>
            </a:pPr>
            <a:r>
              <a:rPr lang="en-US" altLang="en-US" sz="2400" dirty="0">
                <a:solidFill>
                  <a:schemeClr val="tx1"/>
                </a:solidFill>
                <a:latin typeface="+mn-lt"/>
              </a:rPr>
              <a:t>B. 2 s</a:t>
            </a:r>
          </a:p>
          <a:p>
            <a:pPr marL="741600" lvl="1" indent="-428400">
              <a:buNone/>
            </a:pPr>
            <a:r>
              <a:rPr lang="en-US" altLang="en-US" sz="2400" dirty="0">
                <a:solidFill>
                  <a:schemeClr val="tx1"/>
                </a:solidFill>
                <a:latin typeface="+mn-lt"/>
              </a:rPr>
              <a:t>C. 4 s</a:t>
            </a:r>
            <a:endParaRPr lang="en-IN" sz="2400" dirty="0">
              <a:solidFill>
                <a:schemeClr val="tx1"/>
              </a:solidFill>
              <a:latin typeface="+mn-lt"/>
            </a:endParaRPr>
          </a:p>
        </p:txBody>
      </p:sp>
      <p:sp>
        <p:nvSpPr>
          <p:cNvPr id="8" name="Content Placeholder 7"/>
          <p:cNvSpPr>
            <a:spLocks noGrp="1"/>
          </p:cNvSpPr>
          <p:nvPr>
            <p:ph sz="quarter" idx="16"/>
          </p:nvPr>
        </p:nvSpPr>
        <p:spPr>
          <a:xfrm>
            <a:off x="454025" y="3965974"/>
            <a:ext cx="8232775" cy="525750"/>
          </a:xfrm>
        </p:spPr>
        <p:txBody>
          <a:bodyPr/>
          <a:lstStyle/>
          <a:p>
            <a:pPr marL="741600" lvl="1" indent="-428400">
              <a:buNone/>
            </a:pPr>
            <a:r>
              <a:rPr lang="en-US" altLang="en-US" sz="2400" dirty="0">
                <a:solidFill>
                  <a:schemeClr val="tx1"/>
                </a:solidFill>
                <a:latin typeface="+mn-lt"/>
              </a:rPr>
              <a:t>D. Not enough information to tell</a:t>
            </a:r>
            <a:endParaRPr lang="en-IN" dirty="0">
              <a:latin typeface="+mn-lt"/>
            </a:endParaRPr>
          </a:p>
        </p:txBody>
      </p:sp>
    </p:spTree>
    <p:extLst>
      <p:ext uri="{BB962C8B-B14F-4D97-AF65-F5344CB8AC3E}">
        <p14:creationId xmlns:p14="http://schemas.microsoft.com/office/powerpoint/2010/main" val="2181280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QuickCheck 15.9 </a:t>
            </a:r>
            <a:r>
              <a:rPr lang="en-US" sz="2000" b="0" dirty="0"/>
              <a:t>(2 of 2)</a:t>
            </a:r>
            <a:endParaRPr lang="en-IN" sz="2000" b="0" dirty="0"/>
          </a:p>
        </p:txBody>
      </p:sp>
      <p:sp>
        <p:nvSpPr>
          <p:cNvPr id="3" name="Content Placeholder 2"/>
          <p:cNvSpPr>
            <a:spLocks noGrp="1"/>
          </p:cNvSpPr>
          <p:nvPr>
            <p:ph sz="quarter" idx="13"/>
          </p:nvPr>
        </p:nvSpPr>
        <p:spPr>
          <a:xfrm>
            <a:off x="457200" y="1556328"/>
            <a:ext cx="3968885" cy="467026"/>
          </a:xfrm>
        </p:spPr>
        <p:txBody>
          <a:bodyPr/>
          <a:lstStyle/>
          <a:p>
            <a:pPr marL="432" indent="0">
              <a:buNone/>
            </a:pPr>
            <a:r>
              <a:rPr lang="en-US" altLang="en-US" sz="2400" dirty="0">
                <a:latin typeface="+mn-lt"/>
              </a:rPr>
              <a:t>The period of this wave is</a:t>
            </a:r>
            <a:endParaRPr lang="en-IN" sz="2400" dirty="0">
              <a:latin typeface="+mn-lt"/>
            </a:endParaRPr>
          </a:p>
        </p:txBody>
      </p:sp>
      <p:pic>
        <p:nvPicPr>
          <p:cNvPr id="7" name="Picture 8" descr="A sinusoidal wave on an x D axes, where the x axis is measured in meters and ranges from 0 to 4 in increments of 1. The positive D axis passes through a maximum point of the curve. A minimum point occurs below the x axis at x = 1. The next maximum point occurs at x = 2. The next minimum point appears at x = 3. The next maximum point occurs at x = 4, and so on. Above the graph is left pointing arrow with a caption that reads, 1 meter per sec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5107" y="1164143"/>
            <a:ext cx="3543459" cy="272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quarter" idx="14"/>
          </p:nvPr>
        </p:nvSpPr>
        <p:spPr>
          <a:xfrm>
            <a:off x="459728" y="2591877"/>
            <a:ext cx="1430731" cy="1384532"/>
          </a:xfrm>
        </p:spPr>
        <p:txBody>
          <a:bodyPr/>
          <a:lstStyle/>
          <a:p>
            <a:pPr marL="741600" lvl="1" indent="-428400">
              <a:buNone/>
            </a:pPr>
            <a:r>
              <a:rPr lang="en-US" altLang="en-US" sz="2400" dirty="0">
                <a:solidFill>
                  <a:schemeClr val="tx1"/>
                </a:solidFill>
                <a:latin typeface="+mn-lt"/>
              </a:rPr>
              <a:t>A. 1 s</a:t>
            </a:r>
          </a:p>
          <a:p>
            <a:pPr marL="741600" lvl="1" indent="-428400">
              <a:buNone/>
            </a:pPr>
            <a:r>
              <a:rPr lang="en-US" altLang="en-US" sz="2400" dirty="0">
                <a:solidFill>
                  <a:srgbClr val="C00000"/>
                </a:solidFill>
                <a:latin typeface="+mn-lt"/>
              </a:rPr>
              <a:t>B. 2 s</a:t>
            </a:r>
          </a:p>
          <a:p>
            <a:pPr marL="741600" lvl="1" indent="-428400">
              <a:buNone/>
            </a:pPr>
            <a:r>
              <a:rPr lang="en-US" altLang="en-US" sz="2400" dirty="0">
                <a:solidFill>
                  <a:schemeClr val="tx1"/>
                </a:solidFill>
                <a:latin typeface="+mn-lt"/>
              </a:rPr>
              <a:t>C. 4 s</a:t>
            </a:r>
            <a:endParaRPr lang="en-IN" sz="2400" dirty="0">
              <a:solidFill>
                <a:schemeClr val="tx1"/>
              </a:solidFill>
              <a:latin typeface="+mn-lt"/>
            </a:endParaRPr>
          </a:p>
        </p:txBody>
      </p:sp>
      <p:sp>
        <p:nvSpPr>
          <p:cNvPr id="8" name="Content Placeholder 7"/>
          <p:cNvSpPr>
            <a:spLocks noGrp="1"/>
          </p:cNvSpPr>
          <p:nvPr>
            <p:ph sz="quarter" idx="16"/>
          </p:nvPr>
        </p:nvSpPr>
        <p:spPr>
          <a:xfrm>
            <a:off x="454025" y="3965974"/>
            <a:ext cx="8232775" cy="525750"/>
          </a:xfrm>
        </p:spPr>
        <p:txBody>
          <a:bodyPr/>
          <a:lstStyle/>
          <a:p>
            <a:pPr marL="741600" lvl="1" indent="-428400">
              <a:buNone/>
            </a:pPr>
            <a:r>
              <a:rPr lang="en-US" altLang="en-US" sz="2400" dirty="0">
                <a:solidFill>
                  <a:schemeClr val="tx1"/>
                </a:solidFill>
                <a:latin typeface="+mn-lt"/>
              </a:rPr>
              <a:t>D. Not enough information to tell</a:t>
            </a:r>
            <a:endParaRPr lang="en-IN" dirty="0">
              <a:latin typeface="+mn-lt"/>
            </a:endParaRPr>
          </a:p>
        </p:txBody>
      </p:sp>
      <p:pic>
        <p:nvPicPr>
          <p:cNvPr id="9" name="Picture 8" descr="A checkmark points to option B, 2 second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72" y="3145859"/>
            <a:ext cx="323850" cy="304800"/>
          </a:xfrm>
          <a:prstGeom prst="rect">
            <a:avLst/>
          </a:prstGeom>
        </p:spPr>
      </p:pic>
      <p:sp>
        <p:nvSpPr>
          <p:cNvPr id="6" name="Content Placeholder 5"/>
          <p:cNvSpPr>
            <a:spLocks noGrp="1"/>
          </p:cNvSpPr>
          <p:nvPr>
            <p:ph sz="quarter" idx="15"/>
          </p:nvPr>
        </p:nvSpPr>
        <p:spPr>
          <a:xfrm>
            <a:off x="1890459" y="2803918"/>
            <a:ext cx="3450028" cy="1102961"/>
          </a:xfrm>
        </p:spPr>
        <p:txBody>
          <a:bodyPr/>
          <a:lstStyle/>
          <a:p>
            <a:pPr marL="0" indent="0">
              <a:buNone/>
            </a:pPr>
            <a:r>
              <a:rPr lang="en-US" altLang="en-US" sz="2200" dirty="0">
                <a:solidFill>
                  <a:srgbClr val="C00000"/>
                </a:solidFill>
                <a:latin typeface="+mn-lt"/>
              </a:rPr>
              <a:t>A sinusoidal wave moves forward one wavelength (2 m) in one period.</a:t>
            </a:r>
            <a:endParaRPr lang="en-IN" sz="2200" dirty="0">
              <a:solidFill>
                <a:srgbClr val="C00000"/>
              </a:solidFill>
              <a:latin typeface="+mn-lt"/>
            </a:endParaRPr>
          </a:p>
        </p:txBody>
      </p:sp>
    </p:spTree>
    <p:extLst>
      <p:ext uri="{BB962C8B-B14F-4D97-AF65-F5344CB8AC3E}">
        <p14:creationId xmlns:p14="http://schemas.microsoft.com/office/powerpoint/2010/main" val="926272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7EBCE54-1859-AEF5-D220-56C8AE555134}"/>
              </a:ext>
            </a:extLst>
          </p:cNvPr>
          <p:cNvGrpSpPr/>
          <p:nvPr/>
        </p:nvGrpSpPr>
        <p:grpSpPr>
          <a:xfrm>
            <a:off x="4183464" y="3472964"/>
            <a:ext cx="5138057" cy="6763537"/>
            <a:chOff x="4183464" y="3472964"/>
            <a:chExt cx="5138057" cy="6763537"/>
          </a:xfrm>
        </p:grpSpPr>
        <p:grpSp>
          <p:nvGrpSpPr>
            <p:cNvPr id="8" name="Group 7">
              <a:extLst>
                <a:ext uri="{FF2B5EF4-FFF2-40B4-BE49-F238E27FC236}">
                  <a16:creationId xmlns:a16="http://schemas.microsoft.com/office/drawing/2014/main" id="{5A6E688A-4EF3-C88F-4ED2-D198E8874F27}"/>
                </a:ext>
              </a:extLst>
            </p:cNvPr>
            <p:cNvGrpSpPr/>
            <p:nvPr/>
          </p:nvGrpSpPr>
          <p:grpSpPr>
            <a:xfrm>
              <a:off x="4778534" y="3472964"/>
              <a:ext cx="4206329" cy="1922253"/>
              <a:chOff x="4778534" y="3472964"/>
              <a:chExt cx="4206329" cy="1922253"/>
            </a:xfrm>
          </p:grpSpPr>
          <p:pic>
            <p:nvPicPr>
              <p:cNvPr id="7" name="Picture 6" descr="Two plots show the motion of a wave in an xy-plane. The wave has velocity v and will move to the right as time passes."/>
              <p:cNvPicPr>
                <a:picLocks noChangeAspect="1"/>
              </p:cNvPicPr>
              <p:nvPr/>
            </p:nvPicPr>
            <p:blipFill rotWithShape="1">
              <a:blip r:embed="rId2">
                <a:extLst>
                  <a:ext uri="{28A0092B-C50C-407E-A947-70E740481C1C}">
                    <a14:useLocalDpi xmlns:a14="http://schemas.microsoft.com/office/drawing/2010/main" val="0"/>
                  </a:ext>
                </a:extLst>
              </a:blip>
              <a:srcRect t="66040"/>
              <a:stretch/>
            </p:blipFill>
            <p:spPr>
              <a:xfrm>
                <a:off x="4778534" y="3583896"/>
                <a:ext cx="4206329" cy="1811321"/>
              </a:xfrm>
              <a:prstGeom prst="rect">
                <a:avLst/>
              </a:prstGeom>
            </p:spPr>
          </p:pic>
          <p:sp>
            <p:nvSpPr>
              <p:cNvPr id="21" name="Freeform 20">
                <a:extLst>
                  <a:ext uri="{FF2B5EF4-FFF2-40B4-BE49-F238E27FC236}">
                    <a16:creationId xmlns:a16="http://schemas.microsoft.com/office/drawing/2014/main" id="{7611C0BF-CF4F-2C11-7BF1-D6072FE89B4B}"/>
                  </a:ext>
                </a:extLst>
              </p:cNvPr>
              <p:cNvSpPr/>
              <p:nvPr/>
            </p:nvSpPr>
            <p:spPr>
              <a:xfrm>
                <a:off x="6752493" y="3472964"/>
                <a:ext cx="2096531" cy="439615"/>
              </a:xfrm>
              <a:custGeom>
                <a:avLst/>
                <a:gdLst>
                  <a:gd name="connsiteX0" fmla="*/ 351692 w 2096531"/>
                  <a:gd name="connsiteY0" fmla="*/ 114300 h 439615"/>
                  <a:gd name="connsiteX1" fmla="*/ 281353 w 2096531"/>
                  <a:gd name="connsiteY1" fmla="*/ 105507 h 439615"/>
                  <a:gd name="connsiteX2" fmla="*/ 254977 w 2096531"/>
                  <a:gd name="connsiteY2" fmla="*/ 87923 h 439615"/>
                  <a:gd name="connsiteX3" fmla="*/ 202223 w 2096531"/>
                  <a:gd name="connsiteY3" fmla="*/ 70338 h 439615"/>
                  <a:gd name="connsiteX4" fmla="*/ 167053 w 2096531"/>
                  <a:gd name="connsiteY4" fmla="*/ 52754 h 439615"/>
                  <a:gd name="connsiteX5" fmla="*/ 114300 w 2096531"/>
                  <a:gd name="connsiteY5" fmla="*/ 43961 h 439615"/>
                  <a:gd name="connsiteX6" fmla="*/ 8792 w 2096531"/>
                  <a:gd name="connsiteY6" fmla="*/ 87923 h 439615"/>
                  <a:gd name="connsiteX7" fmla="*/ 0 w 2096531"/>
                  <a:gd name="connsiteY7" fmla="*/ 114300 h 439615"/>
                  <a:gd name="connsiteX8" fmla="*/ 8792 w 2096531"/>
                  <a:gd name="connsiteY8" fmla="*/ 202223 h 439615"/>
                  <a:gd name="connsiteX9" fmla="*/ 17584 w 2096531"/>
                  <a:gd name="connsiteY9" fmla="*/ 228600 h 439615"/>
                  <a:gd name="connsiteX10" fmla="*/ 52753 w 2096531"/>
                  <a:gd name="connsiteY10" fmla="*/ 237392 h 439615"/>
                  <a:gd name="connsiteX11" fmla="*/ 114300 w 2096531"/>
                  <a:gd name="connsiteY11" fmla="*/ 219807 h 439615"/>
                  <a:gd name="connsiteX12" fmla="*/ 228600 w 2096531"/>
                  <a:gd name="connsiteY12" fmla="*/ 202223 h 439615"/>
                  <a:gd name="connsiteX13" fmla="*/ 334107 w 2096531"/>
                  <a:gd name="connsiteY13" fmla="*/ 211015 h 439615"/>
                  <a:gd name="connsiteX14" fmla="*/ 395653 w 2096531"/>
                  <a:gd name="connsiteY14" fmla="*/ 228600 h 439615"/>
                  <a:gd name="connsiteX15" fmla="*/ 439615 w 2096531"/>
                  <a:gd name="connsiteY15" fmla="*/ 263769 h 439615"/>
                  <a:gd name="connsiteX16" fmla="*/ 465992 w 2096531"/>
                  <a:gd name="connsiteY16" fmla="*/ 298938 h 439615"/>
                  <a:gd name="connsiteX17" fmla="*/ 518746 w 2096531"/>
                  <a:gd name="connsiteY17" fmla="*/ 325315 h 439615"/>
                  <a:gd name="connsiteX18" fmla="*/ 606669 w 2096531"/>
                  <a:gd name="connsiteY18" fmla="*/ 395654 h 439615"/>
                  <a:gd name="connsiteX19" fmla="*/ 826477 w 2096531"/>
                  <a:gd name="connsiteY19" fmla="*/ 439615 h 439615"/>
                  <a:gd name="connsiteX20" fmla="*/ 1696915 w 2096531"/>
                  <a:gd name="connsiteY20" fmla="*/ 378069 h 439615"/>
                  <a:gd name="connsiteX21" fmla="*/ 1767253 w 2096531"/>
                  <a:gd name="connsiteY21" fmla="*/ 342900 h 439615"/>
                  <a:gd name="connsiteX22" fmla="*/ 1837592 w 2096531"/>
                  <a:gd name="connsiteY22" fmla="*/ 334107 h 439615"/>
                  <a:gd name="connsiteX23" fmla="*/ 1934307 w 2096531"/>
                  <a:gd name="connsiteY23" fmla="*/ 316523 h 439615"/>
                  <a:gd name="connsiteX24" fmla="*/ 2004646 w 2096531"/>
                  <a:gd name="connsiteY24" fmla="*/ 272561 h 439615"/>
                  <a:gd name="connsiteX25" fmla="*/ 2048607 w 2096531"/>
                  <a:gd name="connsiteY25" fmla="*/ 211015 h 439615"/>
                  <a:gd name="connsiteX26" fmla="*/ 2083777 w 2096531"/>
                  <a:gd name="connsiteY26" fmla="*/ 167054 h 439615"/>
                  <a:gd name="connsiteX27" fmla="*/ 2092569 w 2096531"/>
                  <a:gd name="connsiteY27" fmla="*/ 123092 h 439615"/>
                  <a:gd name="connsiteX28" fmla="*/ 1820007 w 2096531"/>
                  <a:gd name="connsiteY28" fmla="*/ 87923 h 439615"/>
                  <a:gd name="connsiteX29" fmla="*/ 1652953 w 2096531"/>
                  <a:gd name="connsiteY29" fmla="*/ 70338 h 439615"/>
                  <a:gd name="connsiteX30" fmla="*/ 1266092 w 2096531"/>
                  <a:gd name="connsiteY30" fmla="*/ 0 h 439615"/>
                  <a:gd name="connsiteX31" fmla="*/ 1028700 w 2096531"/>
                  <a:gd name="connsiteY31" fmla="*/ 17584 h 439615"/>
                  <a:gd name="connsiteX32" fmla="*/ 791307 w 2096531"/>
                  <a:gd name="connsiteY32" fmla="*/ 79130 h 439615"/>
                  <a:gd name="connsiteX33" fmla="*/ 562707 w 2096531"/>
                  <a:gd name="connsiteY33" fmla="*/ 87923 h 439615"/>
                  <a:gd name="connsiteX34" fmla="*/ 351692 w 2096531"/>
                  <a:gd name="connsiteY34" fmla="*/ 114300 h 43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6531" h="439615">
                    <a:moveTo>
                      <a:pt x="351692" y="114300"/>
                    </a:moveTo>
                    <a:cubicBezTo>
                      <a:pt x="328246" y="111369"/>
                      <a:pt x="304149" y="111724"/>
                      <a:pt x="281353" y="105507"/>
                    </a:cubicBezTo>
                    <a:cubicBezTo>
                      <a:pt x="271159" y="102727"/>
                      <a:pt x="264633" y="92215"/>
                      <a:pt x="254977" y="87923"/>
                    </a:cubicBezTo>
                    <a:cubicBezTo>
                      <a:pt x="238039" y="80395"/>
                      <a:pt x="218802" y="78627"/>
                      <a:pt x="202223" y="70338"/>
                    </a:cubicBezTo>
                    <a:cubicBezTo>
                      <a:pt x="190500" y="64477"/>
                      <a:pt x="179607" y="56520"/>
                      <a:pt x="167053" y="52754"/>
                    </a:cubicBezTo>
                    <a:cubicBezTo>
                      <a:pt x="149978" y="47631"/>
                      <a:pt x="131884" y="46892"/>
                      <a:pt x="114300" y="43961"/>
                    </a:cubicBezTo>
                    <a:cubicBezTo>
                      <a:pt x="79131" y="58615"/>
                      <a:pt x="41240" y="67955"/>
                      <a:pt x="8792" y="87923"/>
                    </a:cubicBezTo>
                    <a:cubicBezTo>
                      <a:pt x="899" y="92780"/>
                      <a:pt x="0" y="105032"/>
                      <a:pt x="0" y="114300"/>
                    </a:cubicBezTo>
                    <a:cubicBezTo>
                      <a:pt x="0" y="143754"/>
                      <a:pt x="4313" y="173112"/>
                      <a:pt x="8792" y="202223"/>
                    </a:cubicBezTo>
                    <a:cubicBezTo>
                      <a:pt x="10201" y="211383"/>
                      <a:pt x="10347" y="222810"/>
                      <a:pt x="17584" y="228600"/>
                    </a:cubicBezTo>
                    <a:cubicBezTo>
                      <a:pt x="27020" y="236149"/>
                      <a:pt x="41030" y="234461"/>
                      <a:pt x="52753" y="237392"/>
                    </a:cubicBezTo>
                    <a:cubicBezTo>
                      <a:pt x="73269" y="231530"/>
                      <a:pt x="93600" y="224982"/>
                      <a:pt x="114300" y="219807"/>
                    </a:cubicBezTo>
                    <a:cubicBezTo>
                      <a:pt x="154577" y="209738"/>
                      <a:pt x="185893" y="207561"/>
                      <a:pt x="228600" y="202223"/>
                    </a:cubicBezTo>
                    <a:cubicBezTo>
                      <a:pt x="263769" y="205154"/>
                      <a:pt x="299089" y="206638"/>
                      <a:pt x="334107" y="211015"/>
                    </a:cubicBezTo>
                    <a:cubicBezTo>
                      <a:pt x="351779" y="213224"/>
                      <a:pt x="378129" y="222758"/>
                      <a:pt x="395653" y="228600"/>
                    </a:cubicBezTo>
                    <a:cubicBezTo>
                      <a:pt x="410307" y="240323"/>
                      <a:pt x="426345" y="250499"/>
                      <a:pt x="439615" y="263769"/>
                    </a:cubicBezTo>
                    <a:cubicBezTo>
                      <a:pt x="449977" y="274131"/>
                      <a:pt x="454425" y="289941"/>
                      <a:pt x="465992" y="298938"/>
                    </a:cubicBezTo>
                    <a:cubicBezTo>
                      <a:pt x="481511" y="311008"/>
                      <a:pt x="502545" y="314177"/>
                      <a:pt x="518746" y="325315"/>
                    </a:cubicBezTo>
                    <a:cubicBezTo>
                      <a:pt x="549674" y="346578"/>
                      <a:pt x="571063" y="383786"/>
                      <a:pt x="606669" y="395654"/>
                    </a:cubicBezTo>
                    <a:cubicBezTo>
                      <a:pt x="730632" y="436974"/>
                      <a:pt x="658211" y="418581"/>
                      <a:pt x="826477" y="439615"/>
                    </a:cubicBezTo>
                    <a:cubicBezTo>
                      <a:pt x="1116623" y="419100"/>
                      <a:pt x="1407570" y="407815"/>
                      <a:pt x="1696915" y="378069"/>
                    </a:cubicBezTo>
                    <a:cubicBezTo>
                      <a:pt x="1722991" y="375388"/>
                      <a:pt x="1742233" y="350719"/>
                      <a:pt x="1767253" y="342900"/>
                    </a:cubicBezTo>
                    <a:cubicBezTo>
                      <a:pt x="1789806" y="335852"/>
                      <a:pt x="1814252" y="337792"/>
                      <a:pt x="1837592" y="334107"/>
                    </a:cubicBezTo>
                    <a:cubicBezTo>
                      <a:pt x="1869958" y="328997"/>
                      <a:pt x="1902069" y="322384"/>
                      <a:pt x="1934307" y="316523"/>
                    </a:cubicBezTo>
                    <a:cubicBezTo>
                      <a:pt x="1957753" y="301869"/>
                      <a:pt x="1984329" y="291315"/>
                      <a:pt x="2004646" y="272561"/>
                    </a:cubicBezTo>
                    <a:cubicBezTo>
                      <a:pt x="2023171" y="255461"/>
                      <a:pt x="2033480" y="231184"/>
                      <a:pt x="2048607" y="211015"/>
                    </a:cubicBezTo>
                    <a:cubicBezTo>
                      <a:pt x="2059867" y="196002"/>
                      <a:pt x="2072054" y="181708"/>
                      <a:pt x="2083777" y="167054"/>
                    </a:cubicBezTo>
                    <a:cubicBezTo>
                      <a:pt x="2086708" y="152400"/>
                      <a:pt x="2104238" y="132428"/>
                      <a:pt x="2092569" y="123092"/>
                    </a:cubicBezTo>
                    <a:cubicBezTo>
                      <a:pt x="2047032" y="86663"/>
                      <a:pt x="1839899" y="88918"/>
                      <a:pt x="1820007" y="87923"/>
                    </a:cubicBezTo>
                    <a:cubicBezTo>
                      <a:pt x="1764322" y="82061"/>
                      <a:pt x="1708253" y="79116"/>
                      <a:pt x="1652953" y="70338"/>
                    </a:cubicBezTo>
                    <a:cubicBezTo>
                      <a:pt x="1523506" y="49791"/>
                      <a:pt x="1266092" y="0"/>
                      <a:pt x="1266092" y="0"/>
                    </a:cubicBezTo>
                    <a:cubicBezTo>
                      <a:pt x="1186961" y="5861"/>
                      <a:pt x="1106874" y="3989"/>
                      <a:pt x="1028700" y="17584"/>
                    </a:cubicBezTo>
                    <a:cubicBezTo>
                      <a:pt x="787675" y="59501"/>
                      <a:pt x="940404" y="70359"/>
                      <a:pt x="791307" y="79130"/>
                    </a:cubicBezTo>
                    <a:cubicBezTo>
                      <a:pt x="715182" y="83608"/>
                      <a:pt x="638888" y="84537"/>
                      <a:pt x="562707" y="87923"/>
                    </a:cubicBezTo>
                    <a:lnTo>
                      <a:pt x="351692" y="1143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83E14866-1381-AF6D-07F6-1F3B025854F0}"/>
                </a:ext>
              </a:extLst>
            </p:cNvPr>
            <p:cNvGrpSpPr/>
            <p:nvPr/>
          </p:nvGrpSpPr>
          <p:grpSpPr>
            <a:xfrm>
              <a:off x="4183464" y="4378569"/>
              <a:ext cx="5138057" cy="5857932"/>
              <a:chOff x="4183464" y="4378569"/>
              <a:chExt cx="5138057" cy="5857932"/>
            </a:xfrm>
          </p:grpSpPr>
          <mc:AlternateContent xmlns:mc="http://schemas.openxmlformats.org/markup-compatibility/2006" xmlns:a14="http://schemas.microsoft.com/office/drawing/2010/main">
            <mc:Choice Requires="a14">
              <p:sp>
                <p:nvSpPr>
                  <p:cNvPr id="35" name="Content Placeholder 4">
                    <a:extLst>
                      <a:ext uri="{FF2B5EF4-FFF2-40B4-BE49-F238E27FC236}">
                        <a16:creationId xmlns:a16="http://schemas.microsoft.com/office/drawing/2014/main" id="{DA956720-2B37-467D-AEF0-0A668048347B}"/>
                      </a:ext>
                    </a:extLst>
                  </p:cNvPr>
                  <p:cNvSpPr txBox="1">
                    <a:spLocks/>
                  </p:cNvSpPr>
                  <p:nvPr/>
                </p:nvSpPr>
                <p:spPr>
                  <a:xfrm>
                    <a:off x="4183464" y="5365134"/>
                    <a:ext cx="5138057" cy="4871367"/>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m:t>
                              </m:r>
                            </m:sub>
                          </m:sSub>
                        </m:oMath>
                      </m:oMathPara>
                    </a14:m>
                    <a:endParaRPr lang="en-US" sz="2400" dirty="0">
                      <a:latin typeface="+mn-lt"/>
                    </a:endParaRPr>
                  </a:p>
                </p:txBody>
              </p:sp>
            </mc:Choice>
            <mc:Fallback xmlns="">
              <p:sp>
                <p:nvSpPr>
                  <p:cNvPr id="35" name="Content Placeholder 4">
                    <a:extLst>
                      <a:ext uri="{FF2B5EF4-FFF2-40B4-BE49-F238E27FC236}">
                        <a16:creationId xmlns:a16="http://schemas.microsoft.com/office/drawing/2014/main" id="{DA956720-2B37-467D-AEF0-0A668048347B}"/>
                      </a:ext>
                    </a:extLst>
                  </p:cNvPr>
                  <p:cNvSpPr txBox="1">
                    <a:spLocks noRot="1" noChangeAspect="1" noMove="1" noResize="1" noEditPoints="1" noAdjustHandles="1" noChangeArrowheads="1" noChangeShapeType="1" noTextEdit="1"/>
                  </p:cNvSpPr>
                  <p:nvPr/>
                </p:nvSpPr>
                <p:spPr>
                  <a:xfrm>
                    <a:off x="4183464" y="5365134"/>
                    <a:ext cx="5138057" cy="4871367"/>
                  </a:xfrm>
                  <a:prstGeom prst="rect">
                    <a:avLst/>
                  </a:prstGeom>
                  <a:blipFill>
                    <a:blip r:embed="rId8"/>
                    <a:stretch>
                      <a:fillRect/>
                    </a:stretch>
                  </a:blipFill>
                  <a:ln>
                    <a:noFill/>
                  </a:ln>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605D236A-749D-E500-547D-275F32BF2AEC}"/>
                  </a:ext>
                </a:extLst>
              </p:cNvPr>
              <p:cNvCxnSpPr>
                <a:cxnSpLocks/>
              </p:cNvCxnSpPr>
              <p:nvPr/>
            </p:nvCxnSpPr>
            <p:spPr>
              <a:xfrm>
                <a:off x="6613351" y="4378569"/>
                <a:ext cx="0" cy="116937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sp>
        <p:nvSpPr>
          <p:cNvPr id="14" name="Freeform 13">
            <a:extLst>
              <a:ext uri="{FF2B5EF4-FFF2-40B4-BE49-F238E27FC236}">
                <a16:creationId xmlns:a16="http://schemas.microsoft.com/office/drawing/2014/main" id="{563B79A1-F19E-2858-DD91-B0171C1FD22D}"/>
              </a:ext>
            </a:extLst>
          </p:cNvPr>
          <p:cNvSpPr/>
          <p:nvPr/>
        </p:nvSpPr>
        <p:spPr>
          <a:xfrm>
            <a:off x="5853044" y="264015"/>
            <a:ext cx="2878348" cy="1318842"/>
          </a:xfrm>
          <a:custGeom>
            <a:avLst/>
            <a:gdLst>
              <a:gd name="connsiteX0" fmla="*/ 360485 w 2628900"/>
              <a:gd name="connsiteY0" fmla="*/ 17585 h 1204546"/>
              <a:gd name="connsiteX1" fmla="*/ 219808 w 2628900"/>
              <a:gd name="connsiteY1" fmla="*/ 35169 h 1204546"/>
              <a:gd name="connsiteX2" fmla="*/ 193431 w 2628900"/>
              <a:gd name="connsiteY2" fmla="*/ 43962 h 1204546"/>
              <a:gd name="connsiteX3" fmla="*/ 79131 w 2628900"/>
              <a:gd name="connsiteY3" fmla="*/ 105508 h 1204546"/>
              <a:gd name="connsiteX4" fmla="*/ 61546 w 2628900"/>
              <a:gd name="connsiteY4" fmla="*/ 131885 h 1204546"/>
              <a:gd name="connsiteX5" fmla="*/ 17585 w 2628900"/>
              <a:gd name="connsiteY5" fmla="*/ 184639 h 1204546"/>
              <a:gd name="connsiteX6" fmla="*/ 0 w 2628900"/>
              <a:gd name="connsiteY6" fmla="*/ 237393 h 1204546"/>
              <a:gd name="connsiteX7" fmla="*/ 8792 w 2628900"/>
              <a:gd name="connsiteY7" fmla="*/ 325316 h 1204546"/>
              <a:gd name="connsiteX8" fmla="*/ 35169 w 2628900"/>
              <a:gd name="connsiteY8" fmla="*/ 351693 h 1204546"/>
              <a:gd name="connsiteX9" fmla="*/ 114300 w 2628900"/>
              <a:gd name="connsiteY9" fmla="*/ 386862 h 1204546"/>
              <a:gd name="connsiteX10" fmla="*/ 219808 w 2628900"/>
              <a:gd name="connsiteY10" fmla="*/ 422031 h 1204546"/>
              <a:gd name="connsiteX11" fmla="*/ 290146 w 2628900"/>
              <a:gd name="connsiteY11" fmla="*/ 439616 h 1204546"/>
              <a:gd name="connsiteX12" fmla="*/ 404446 w 2628900"/>
              <a:gd name="connsiteY12" fmla="*/ 448408 h 1204546"/>
              <a:gd name="connsiteX13" fmla="*/ 439616 w 2628900"/>
              <a:gd name="connsiteY13" fmla="*/ 457200 h 1204546"/>
              <a:gd name="connsiteX14" fmla="*/ 483577 w 2628900"/>
              <a:gd name="connsiteY14" fmla="*/ 465993 h 1204546"/>
              <a:gd name="connsiteX15" fmla="*/ 509954 w 2628900"/>
              <a:gd name="connsiteY15" fmla="*/ 474785 h 1204546"/>
              <a:gd name="connsiteX16" fmla="*/ 580292 w 2628900"/>
              <a:gd name="connsiteY16" fmla="*/ 492369 h 1204546"/>
              <a:gd name="connsiteX17" fmla="*/ 633046 w 2628900"/>
              <a:gd name="connsiteY17" fmla="*/ 518746 h 1204546"/>
              <a:gd name="connsiteX18" fmla="*/ 720969 w 2628900"/>
              <a:gd name="connsiteY18" fmla="*/ 545123 h 1204546"/>
              <a:gd name="connsiteX19" fmla="*/ 764931 w 2628900"/>
              <a:gd name="connsiteY19" fmla="*/ 553916 h 1204546"/>
              <a:gd name="connsiteX20" fmla="*/ 844062 w 2628900"/>
              <a:gd name="connsiteY20" fmla="*/ 571500 h 1204546"/>
              <a:gd name="connsiteX21" fmla="*/ 923192 w 2628900"/>
              <a:gd name="connsiteY21" fmla="*/ 562708 h 1204546"/>
              <a:gd name="connsiteX22" fmla="*/ 975946 w 2628900"/>
              <a:gd name="connsiteY22" fmla="*/ 545123 h 1204546"/>
              <a:gd name="connsiteX23" fmla="*/ 1213339 w 2628900"/>
              <a:gd name="connsiteY23" fmla="*/ 553916 h 1204546"/>
              <a:gd name="connsiteX24" fmla="*/ 1310054 w 2628900"/>
              <a:gd name="connsiteY24" fmla="*/ 571500 h 1204546"/>
              <a:gd name="connsiteX25" fmla="*/ 1626577 w 2628900"/>
              <a:gd name="connsiteY25" fmla="*/ 571500 h 1204546"/>
              <a:gd name="connsiteX26" fmla="*/ 1705708 w 2628900"/>
              <a:gd name="connsiteY26" fmla="*/ 606669 h 1204546"/>
              <a:gd name="connsiteX27" fmla="*/ 1732085 w 2628900"/>
              <a:gd name="connsiteY27" fmla="*/ 615462 h 1204546"/>
              <a:gd name="connsiteX28" fmla="*/ 1784839 w 2628900"/>
              <a:gd name="connsiteY28" fmla="*/ 641839 h 1204546"/>
              <a:gd name="connsiteX29" fmla="*/ 1802423 w 2628900"/>
              <a:gd name="connsiteY29" fmla="*/ 668216 h 1204546"/>
              <a:gd name="connsiteX30" fmla="*/ 1828800 w 2628900"/>
              <a:gd name="connsiteY30" fmla="*/ 685800 h 1204546"/>
              <a:gd name="connsiteX31" fmla="*/ 1863969 w 2628900"/>
              <a:gd name="connsiteY31" fmla="*/ 738554 h 1204546"/>
              <a:gd name="connsiteX32" fmla="*/ 1881554 w 2628900"/>
              <a:gd name="connsiteY32" fmla="*/ 764931 h 1204546"/>
              <a:gd name="connsiteX33" fmla="*/ 1899139 w 2628900"/>
              <a:gd name="connsiteY33" fmla="*/ 791308 h 1204546"/>
              <a:gd name="connsiteX34" fmla="*/ 1951892 w 2628900"/>
              <a:gd name="connsiteY34" fmla="*/ 826477 h 1204546"/>
              <a:gd name="connsiteX35" fmla="*/ 2022231 w 2628900"/>
              <a:gd name="connsiteY35" fmla="*/ 931985 h 1204546"/>
              <a:gd name="connsiteX36" fmla="*/ 2066192 w 2628900"/>
              <a:gd name="connsiteY36" fmla="*/ 975946 h 1204546"/>
              <a:gd name="connsiteX37" fmla="*/ 2127739 w 2628900"/>
              <a:gd name="connsiteY37" fmla="*/ 984739 h 1204546"/>
              <a:gd name="connsiteX38" fmla="*/ 2101362 w 2628900"/>
              <a:gd name="connsiteY38" fmla="*/ 1002323 h 1204546"/>
              <a:gd name="connsiteX39" fmla="*/ 2083777 w 2628900"/>
              <a:gd name="connsiteY39" fmla="*/ 1055077 h 1204546"/>
              <a:gd name="connsiteX40" fmla="*/ 2101362 w 2628900"/>
              <a:gd name="connsiteY40" fmla="*/ 1151793 h 1204546"/>
              <a:gd name="connsiteX41" fmla="*/ 2127739 w 2628900"/>
              <a:gd name="connsiteY41" fmla="*/ 1178169 h 1204546"/>
              <a:gd name="connsiteX42" fmla="*/ 2154116 w 2628900"/>
              <a:gd name="connsiteY42" fmla="*/ 1186962 h 1204546"/>
              <a:gd name="connsiteX43" fmla="*/ 2180492 w 2628900"/>
              <a:gd name="connsiteY43" fmla="*/ 1204546 h 1204546"/>
              <a:gd name="connsiteX44" fmla="*/ 2391508 w 2628900"/>
              <a:gd name="connsiteY44" fmla="*/ 1195754 h 1204546"/>
              <a:gd name="connsiteX45" fmla="*/ 2444262 w 2628900"/>
              <a:gd name="connsiteY45" fmla="*/ 1178169 h 1204546"/>
              <a:gd name="connsiteX46" fmla="*/ 2549769 w 2628900"/>
              <a:gd name="connsiteY46" fmla="*/ 1160585 h 1204546"/>
              <a:gd name="connsiteX47" fmla="*/ 2593731 w 2628900"/>
              <a:gd name="connsiteY47" fmla="*/ 1081454 h 1204546"/>
              <a:gd name="connsiteX48" fmla="*/ 2602523 w 2628900"/>
              <a:gd name="connsiteY48" fmla="*/ 1019908 h 1204546"/>
              <a:gd name="connsiteX49" fmla="*/ 2611316 w 2628900"/>
              <a:gd name="connsiteY49" fmla="*/ 931985 h 1204546"/>
              <a:gd name="connsiteX50" fmla="*/ 2628900 w 2628900"/>
              <a:gd name="connsiteY50" fmla="*/ 870439 h 1204546"/>
              <a:gd name="connsiteX51" fmla="*/ 2620108 w 2628900"/>
              <a:gd name="connsiteY51" fmla="*/ 703385 h 1204546"/>
              <a:gd name="connsiteX52" fmla="*/ 2611316 w 2628900"/>
              <a:gd name="connsiteY52" fmla="*/ 677008 h 1204546"/>
              <a:gd name="connsiteX53" fmla="*/ 2584939 w 2628900"/>
              <a:gd name="connsiteY53" fmla="*/ 650631 h 1204546"/>
              <a:gd name="connsiteX54" fmla="*/ 2497016 w 2628900"/>
              <a:gd name="connsiteY54" fmla="*/ 553916 h 1204546"/>
              <a:gd name="connsiteX55" fmla="*/ 2461846 w 2628900"/>
              <a:gd name="connsiteY55" fmla="*/ 518746 h 1204546"/>
              <a:gd name="connsiteX56" fmla="*/ 2435469 w 2628900"/>
              <a:gd name="connsiteY56" fmla="*/ 492369 h 1204546"/>
              <a:gd name="connsiteX57" fmla="*/ 2417885 w 2628900"/>
              <a:gd name="connsiteY57" fmla="*/ 465993 h 1204546"/>
              <a:gd name="connsiteX58" fmla="*/ 2373923 w 2628900"/>
              <a:gd name="connsiteY58" fmla="*/ 404446 h 1204546"/>
              <a:gd name="connsiteX59" fmla="*/ 2347546 w 2628900"/>
              <a:gd name="connsiteY59" fmla="*/ 360485 h 1204546"/>
              <a:gd name="connsiteX60" fmla="*/ 2329962 w 2628900"/>
              <a:gd name="connsiteY60" fmla="*/ 325316 h 1204546"/>
              <a:gd name="connsiteX61" fmla="*/ 2303585 w 2628900"/>
              <a:gd name="connsiteY61" fmla="*/ 298939 h 1204546"/>
              <a:gd name="connsiteX62" fmla="*/ 2286000 w 2628900"/>
              <a:gd name="connsiteY62" fmla="*/ 272562 h 1204546"/>
              <a:gd name="connsiteX63" fmla="*/ 2259623 w 2628900"/>
              <a:gd name="connsiteY63" fmla="*/ 246185 h 1204546"/>
              <a:gd name="connsiteX64" fmla="*/ 2224454 w 2628900"/>
              <a:gd name="connsiteY64" fmla="*/ 193431 h 1204546"/>
              <a:gd name="connsiteX65" fmla="*/ 2198077 w 2628900"/>
              <a:gd name="connsiteY65" fmla="*/ 167054 h 1204546"/>
              <a:gd name="connsiteX66" fmla="*/ 2180492 w 2628900"/>
              <a:gd name="connsiteY66" fmla="*/ 140677 h 1204546"/>
              <a:gd name="connsiteX67" fmla="*/ 2154116 w 2628900"/>
              <a:gd name="connsiteY67" fmla="*/ 123093 h 1204546"/>
              <a:gd name="connsiteX68" fmla="*/ 2136531 w 2628900"/>
              <a:gd name="connsiteY68" fmla="*/ 96716 h 1204546"/>
              <a:gd name="connsiteX69" fmla="*/ 2057400 w 2628900"/>
              <a:gd name="connsiteY69" fmla="*/ 61546 h 1204546"/>
              <a:gd name="connsiteX70" fmla="*/ 1951892 w 2628900"/>
              <a:gd name="connsiteY70" fmla="*/ 43962 h 1204546"/>
              <a:gd name="connsiteX71" fmla="*/ 870439 w 2628900"/>
              <a:gd name="connsiteY71" fmla="*/ 35169 h 1204546"/>
              <a:gd name="connsiteX72" fmla="*/ 800100 w 2628900"/>
              <a:gd name="connsiteY72" fmla="*/ 17585 h 1204546"/>
              <a:gd name="connsiteX73" fmla="*/ 536331 w 2628900"/>
              <a:gd name="connsiteY73" fmla="*/ 0 h 1204546"/>
              <a:gd name="connsiteX74" fmla="*/ 360485 w 2628900"/>
              <a:gd name="connsiteY74" fmla="*/ 17585 h 12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628900" h="1204546">
                <a:moveTo>
                  <a:pt x="360485" y="17585"/>
                </a:moveTo>
                <a:cubicBezTo>
                  <a:pt x="313593" y="23446"/>
                  <a:pt x="266487" y="27799"/>
                  <a:pt x="219808" y="35169"/>
                </a:cubicBezTo>
                <a:cubicBezTo>
                  <a:pt x="210653" y="36614"/>
                  <a:pt x="201721" y="39817"/>
                  <a:pt x="193431" y="43962"/>
                </a:cubicBezTo>
                <a:cubicBezTo>
                  <a:pt x="154727" y="63314"/>
                  <a:pt x="117231" y="84993"/>
                  <a:pt x="79131" y="105508"/>
                </a:cubicBezTo>
                <a:cubicBezTo>
                  <a:pt x="73269" y="114300"/>
                  <a:pt x="68311" y="123767"/>
                  <a:pt x="61546" y="131885"/>
                </a:cubicBezTo>
                <a:cubicBezTo>
                  <a:pt x="41825" y="155550"/>
                  <a:pt x="30060" y="156571"/>
                  <a:pt x="17585" y="184639"/>
                </a:cubicBezTo>
                <a:cubicBezTo>
                  <a:pt x="10057" y="201577"/>
                  <a:pt x="0" y="237393"/>
                  <a:pt x="0" y="237393"/>
                </a:cubicBezTo>
                <a:cubicBezTo>
                  <a:pt x="2931" y="266701"/>
                  <a:pt x="130" y="297165"/>
                  <a:pt x="8792" y="325316"/>
                </a:cubicBezTo>
                <a:cubicBezTo>
                  <a:pt x="12449" y="337200"/>
                  <a:pt x="25617" y="343733"/>
                  <a:pt x="35169" y="351693"/>
                </a:cubicBezTo>
                <a:cubicBezTo>
                  <a:pt x="73960" y="384018"/>
                  <a:pt x="56800" y="358113"/>
                  <a:pt x="114300" y="386862"/>
                </a:cubicBezTo>
                <a:cubicBezTo>
                  <a:pt x="193602" y="426512"/>
                  <a:pt x="95234" y="380508"/>
                  <a:pt x="219808" y="422031"/>
                </a:cubicBezTo>
                <a:cubicBezTo>
                  <a:pt x="247199" y="431161"/>
                  <a:pt x="258322" y="436080"/>
                  <a:pt x="290146" y="439616"/>
                </a:cubicBezTo>
                <a:cubicBezTo>
                  <a:pt x="328125" y="443836"/>
                  <a:pt x="366346" y="445477"/>
                  <a:pt x="404446" y="448408"/>
                </a:cubicBezTo>
                <a:cubicBezTo>
                  <a:pt x="416169" y="451339"/>
                  <a:pt x="427820" y="454579"/>
                  <a:pt x="439616" y="457200"/>
                </a:cubicBezTo>
                <a:cubicBezTo>
                  <a:pt x="454204" y="460442"/>
                  <a:pt x="469079" y="462368"/>
                  <a:pt x="483577" y="465993"/>
                </a:cubicBezTo>
                <a:cubicBezTo>
                  <a:pt x="492568" y="468241"/>
                  <a:pt x="501013" y="472347"/>
                  <a:pt x="509954" y="474785"/>
                </a:cubicBezTo>
                <a:cubicBezTo>
                  <a:pt x="533270" y="481144"/>
                  <a:pt x="557365" y="484726"/>
                  <a:pt x="580292" y="492369"/>
                </a:cubicBezTo>
                <a:cubicBezTo>
                  <a:pt x="676500" y="524441"/>
                  <a:pt x="530769" y="473290"/>
                  <a:pt x="633046" y="518746"/>
                </a:cubicBezTo>
                <a:cubicBezTo>
                  <a:pt x="654969" y="528489"/>
                  <a:pt x="695390" y="539439"/>
                  <a:pt x="720969" y="545123"/>
                </a:cubicBezTo>
                <a:cubicBezTo>
                  <a:pt x="735557" y="548365"/>
                  <a:pt x="750343" y="550674"/>
                  <a:pt x="764931" y="553916"/>
                </a:cubicBezTo>
                <a:cubicBezTo>
                  <a:pt x="876619" y="578736"/>
                  <a:pt x="711548" y="544998"/>
                  <a:pt x="844062" y="571500"/>
                </a:cubicBezTo>
                <a:cubicBezTo>
                  <a:pt x="870439" y="568569"/>
                  <a:pt x="897168" y="567913"/>
                  <a:pt x="923192" y="562708"/>
                </a:cubicBezTo>
                <a:cubicBezTo>
                  <a:pt x="941368" y="559073"/>
                  <a:pt x="975946" y="545123"/>
                  <a:pt x="975946" y="545123"/>
                </a:cubicBezTo>
                <a:cubicBezTo>
                  <a:pt x="1055077" y="548054"/>
                  <a:pt x="1134299" y="549126"/>
                  <a:pt x="1213339" y="553916"/>
                </a:cubicBezTo>
                <a:cubicBezTo>
                  <a:pt x="1229477" y="554894"/>
                  <a:pt x="1291662" y="567822"/>
                  <a:pt x="1310054" y="571500"/>
                </a:cubicBezTo>
                <a:cubicBezTo>
                  <a:pt x="1445413" y="557965"/>
                  <a:pt x="1442180" y="554213"/>
                  <a:pt x="1626577" y="571500"/>
                </a:cubicBezTo>
                <a:cubicBezTo>
                  <a:pt x="1682408" y="576734"/>
                  <a:pt x="1667869" y="587749"/>
                  <a:pt x="1705708" y="606669"/>
                </a:cubicBezTo>
                <a:cubicBezTo>
                  <a:pt x="1713998" y="610814"/>
                  <a:pt x="1723795" y="611317"/>
                  <a:pt x="1732085" y="615462"/>
                </a:cubicBezTo>
                <a:cubicBezTo>
                  <a:pt x="1800262" y="649551"/>
                  <a:pt x="1718539" y="619737"/>
                  <a:pt x="1784839" y="641839"/>
                </a:cubicBezTo>
                <a:cubicBezTo>
                  <a:pt x="1790700" y="650631"/>
                  <a:pt x="1794951" y="660744"/>
                  <a:pt x="1802423" y="668216"/>
                </a:cubicBezTo>
                <a:cubicBezTo>
                  <a:pt x="1809895" y="675688"/>
                  <a:pt x="1821842" y="677848"/>
                  <a:pt x="1828800" y="685800"/>
                </a:cubicBezTo>
                <a:cubicBezTo>
                  <a:pt x="1842717" y="701705"/>
                  <a:pt x="1852246" y="720969"/>
                  <a:pt x="1863969" y="738554"/>
                </a:cubicBezTo>
                <a:lnTo>
                  <a:pt x="1881554" y="764931"/>
                </a:lnTo>
                <a:cubicBezTo>
                  <a:pt x="1887416" y="773723"/>
                  <a:pt x="1890347" y="785446"/>
                  <a:pt x="1899139" y="791308"/>
                </a:cubicBezTo>
                <a:lnTo>
                  <a:pt x="1951892" y="826477"/>
                </a:lnTo>
                <a:lnTo>
                  <a:pt x="2022231" y="931985"/>
                </a:lnTo>
                <a:cubicBezTo>
                  <a:pt x="2034931" y="951034"/>
                  <a:pt x="2041770" y="968619"/>
                  <a:pt x="2066192" y="975946"/>
                </a:cubicBezTo>
                <a:cubicBezTo>
                  <a:pt x="2086042" y="981901"/>
                  <a:pt x="2107223" y="981808"/>
                  <a:pt x="2127739" y="984739"/>
                </a:cubicBezTo>
                <a:cubicBezTo>
                  <a:pt x="2118947" y="990600"/>
                  <a:pt x="2106963" y="993362"/>
                  <a:pt x="2101362" y="1002323"/>
                </a:cubicBezTo>
                <a:cubicBezTo>
                  <a:pt x="2091538" y="1018041"/>
                  <a:pt x="2083777" y="1055077"/>
                  <a:pt x="2083777" y="1055077"/>
                </a:cubicBezTo>
                <a:cubicBezTo>
                  <a:pt x="2084150" y="1058064"/>
                  <a:pt x="2088849" y="1133025"/>
                  <a:pt x="2101362" y="1151793"/>
                </a:cubicBezTo>
                <a:cubicBezTo>
                  <a:pt x="2108259" y="1162139"/>
                  <a:pt x="2117393" y="1171272"/>
                  <a:pt x="2127739" y="1178169"/>
                </a:cubicBezTo>
                <a:cubicBezTo>
                  <a:pt x="2135450" y="1183310"/>
                  <a:pt x="2145826" y="1182817"/>
                  <a:pt x="2154116" y="1186962"/>
                </a:cubicBezTo>
                <a:cubicBezTo>
                  <a:pt x="2163567" y="1191688"/>
                  <a:pt x="2171700" y="1198685"/>
                  <a:pt x="2180492" y="1204546"/>
                </a:cubicBezTo>
                <a:cubicBezTo>
                  <a:pt x="2250831" y="1201615"/>
                  <a:pt x="2321458" y="1202759"/>
                  <a:pt x="2391508" y="1195754"/>
                </a:cubicBezTo>
                <a:cubicBezTo>
                  <a:pt x="2409952" y="1193910"/>
                  <a:pt x="2425912" y="1180790"/>
                  <a:pt x="2444262" y="1178169"/>
                </a:cubicBezTo>
                <a:cubicBezTo>
                  <a:pt x="2520602" y="1167264"/>
                  <a:pt x="2485487" y="1173441"/>
                  <a:pt x="2549769" y="1160585"/>
                </a:cubicBezTo>
                <a:cubicBezTo>
                  <a:pt x="2590080" y="1100120"/>
                  <a:pt x="2578256" y="1127881"/>
                  <a:pt x="2593731" y="1081454"/>
                </a:cubicBezTo>
                <a:cubicBezTo>
                  <a:pt x="2596662" y="1060939"/>
                  <a:pt x="2600102" y="1040490"/>
                  <a:pt x="2602523" y="1019908"/>
                </a:cubicBezTo>
                <a:cubicBezTo>
                  <a:pt x="2605965" y="990656"/>
                  <a:pt x="2607150" y="961143"/>
                  <a:pt x="2611316" y="931985"/>
                </a:cubicBezTo>
                <a:cubicBezTo>
                  <a:pt x="2614076" y="912665"/>
                  <a:pt x="2622637" y="889228"/>
                  <a:pt x="2628900" y="870439"/>
                </a:cubicBezTo>
                <a:cubicBezTo>
                  <a:pt x="2625969" y="814754"/>
                  <a:pt x="2625156" y="758918"/>
                  <a:pt x="2620108" y="703385"/>
                </a:cubicBezTo>
                <a:cubicBezTo>
                  <a:pt x="2619269" y="694155"/>
                  <a:pt x="2616457" y="684719"/>
                  <a:pt x="2611316" y="677008"/>
                </a:cubicBezTo>
                <a:cubicBezTo>
                  <a:pt x="2604419" y="666662"/>
                  <a:pt x="2593031" y="660072"/>
                  <a:pt x="2584939" y="650631"/>
                </a:cubicBezTo>
                <a:cubicBezTo>
                  <a:pt x="2497369" y="548467"/>
                  <a:pt x="2655614" y="712514"/>
                  <a:pt x="2497016" y="553916"/>
                </a:cubicBezTo>
                <a:lnTo>
                  <a:pt x="2461846" y="518746"/>
                </a:lnTo>
                <a:cubicBezTo>
                  <a:pt x="2453054" y="509954"/>
                  <a:pt x="2442366" y="502715"/>
                  <a:pt x="2435469" y="492369"/>
                </a:cubicBezTo>
                <a:cubicBezTo>
                  <a:pt x="2429608" y="483577"/>
                  <a:pt x="2424027" y="474591"/>
                  <a:pt x="2417885" y="465993"/>
                </a:cubicBezTo>
                <a:cubicBezTo>
                  <a:pt x="2392095" y="429887"/>
                  <a:pt x="2394642" y="437595"/>
                  <a:pt x="2373923" y="404446"/>
                </a:cubicBezTo>
                <a:cubicBezTo>
                  <a:pt x="2364866" y="389955"/>
                  <a:pt x="2355845" y="375424"/>
                  <a:pt x="2347546" y="360485"/>
                </a:cubicBezTo>
                <a:cubicBezTo>
                  <a:pt x="2341181" y="349028"/>
                  <a:pt x="2337580" y="335981"/>
                  <a:pt x="2329962" y="325316"/>
                </a:cubicBezTo>
                <a:cubicBezTo>
                  <a:pt x="2322735" y="315198"/>
                  <a:pt x="2311545" y="308491"/>
                  <a:pt x="2303585" y="298939"/>
                </a:cubicBezTo>
                <a:cubicBezTo>
                  <a:pt x="2296820" y="290821"/>
                  <a:pt x="2292765" y="280680"/>
                  <a:pt x="2286000" y="272562"/>
                </a:cubicBezTo>
                <a:cubicBezTo>
                  <a:pt x="2278040" y="263010"/>
                  <a:pt x="2267257" y="256000"/>
                  <a:pt x="2259623" y="246185"/>
                </a:cubicBezTo>
                <a:cubicBezTo>
                  <a:pt x="2246648" y="229503"/>
                  <a:pt x="2239398" y="208375"/>
                  <a:pt x="2224454" y="193431"/>
                </a:cubicBezTo>
                <a:cubicBezTo>
                  <a:pt x="2215662" y="184639"/>
                  <a:pt x="2206037" y="176606"/>
                  <a:pt x="2198077" y="167054"/>
                </a:cubicBezTo>
                <a:cubicBezTo>
                  <a:pt x="2191312" y="158936"/>
                  <a:pt x="2187964" y="148149"/>
                  <a:pt x="2180492" y="140677"/>
                </a:cubicBezTo>
                <a:cubicBezTo>
                  <a:pt x="2173020" y="133205"/>
                  <a:pt x="2162908" y="128954"/>
                  <a:pt x="2154116" y="123093"/>
                </a:cubicBezTo>
                <a:cubicBezTo>
                  <a:pt x="2148254" y="114301"/>
                  <a:pt x="2144003" y="104188"/>
                  <a:pt x="2136531" y="96716"/>
                </a:cubicBezTo>
                <a:cubicBezTo>
                  <a:pt x="2115631" y="75816"/>
                  <a:pt x="2083519" y="70252"/>
                  <a:pt x="2057400" y="61546"/>
                </a:cubicBezTo>
                <a:cubicBezTo>
                  <a:pt x="2015151" y="47463"/>
                  <a:pt x="2013587" y="44897"/>
                  <a:pt x="1951892" y="43962"/>
                </a:cubicBezTo>
                <a:lnTo>
                  <a:pt x="870439" y="35169"/>
                </a:lnTo>
                <a:lnTo>
                  <a:pt x="800100" y="17585"/>
                </a:lnTo>
                <a:cubicBezTo>
                  <a:pt x="690950" y="-9701"/>
                  <a:pt x="777014" y="9258"/>
                  <a:pt x="536331" y="0"/>
                </a:cubicBezTo>
                <a:lnTo>
                  <a:pt x="360485" y="1758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Content Placeholder 4"/>
              <p:cNvSpPr>
                <a:spLocks noGrp="1"/>
              </p:cNvSpPr>
              <p:nvPr>
                <p:ph sz="quarter" idx="13"/>
              </p:nvPr>
            </p:nvSpPr>
            <p:spPr>
              <a:xfrm>
                <a:off x="120542" y="612654"/>
                <a:ext cx="4884475" cy="4871367"/>
              </a:xfrm>
            </p:spPr>
            <p:txBody>
              <a:bodyPr/>
              <a:lstStyle/>
              <a:p>
                <a:pPr indent="-255600"/>
                <a:r>
                  <a:rPr lang="en-US" sz="2400" dirty="0">
                    <a:latin typeface="+mn-lt"/>
                  </a:rPr>
                  <a:t>The wave elevation at </a:t>
                </a:r>
                <a14:m>
                  <m:oMath xmlns:m="http://schemas.openxmlformats.org/officeDocument/2006/math">
                    <m:r>
                      <a:rPr lang="en-US" sz="2400" b="0" i="1" smtClean="0">
                        <a:latin typeface="Cambria Math" panose="02040503050406030204" pitchFamily="18" charset="0"/>
                      </a:rPr>
                      <m:t>𝑡</m:t>
                    </m:r>
                    <m:r>
                      <a:rPr lang="en-US" sz="2400" b="0" i="1" smtClean="0">
                        <a:latin typeface="Cambria Math" panose="02040503050406030204" pitchFamily="18" charset="0"/>
                      </a:rPr>
                      <m:t>=0</m:t>
                    </m:r>
                  </m:oMath>
                </a14:m>
                <a:r>
                  <a:rPr lang="en-US" sz="2400" dirty="0">
                    <a:latin typeface="+mn-lt"/>
                  </a:rPr>
                  <a:t> is, </a:t>
                </a:r>
                <a:endParaRPr lang="en-US" sz="2400" b="0" i="1" dirty="0">
                  <a:latin typeface="Cambria Math" panose="02040503050406030204" pitchFamily="18" charset="0"/>
                </a:endParaRPr>
              </a:p>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smtClean="0">
                          <a:latin typeface="Cambria Math" panose="02040503050406030204" pitchFamily="18" charset="0"/>
                        </a:rPr>
                        <m:t>𝐴</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cos</m:t>
                          </m:r>
                        </m:fName>
                        <m:e>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2</m:t>
                                  </m:r>
                                  <m:r>
                                    <a:rPr lang="en-US" sz="2400" b="0" i="1" smtClean="0">
                                      <a:latin typeface="Cambria Math" panose="02040503050406030204" pitchFamily="18" charset="0"/>
                                    </a:rPr>
                                    <m:t>𝜋</m:t>
                                  </m:r>
                                </m:num>
                                <m:den>
                                  <m:r>
                                    <a:rPr lang="en-US" sz="2400" b="0" i="1" smtClean="0">
                                      <a:latin typeface="Cambria Math" panose="02040503050406030204" pitchFamily="18" charset="0"/>
                                    </a:rPr>
                                    <m:t>𝜆</m:t>
                                  </m:r>
                                </m:den>
                              </m:f>
                              <m:r>
                                <a:rPr lang="en-US" sz="2400" b="0" i="1" smtClean="0">
                                  <a:latin typeface="Cambria Math" panose="02040503050406030204" pitchFamily="18" charset="0"/>
                                </a:rPr>
                                <m:t> </m:t>
                              </m:r>
                              <m:r>
                                <a:rPr lang="en-US" sz="2400" b="0" i="1" smtClean="0">
                                  <a:latin typeface="Cambria Math" panose="02040503050406030204" pitchFamily="18" charset="0"/>
                                </a:rPr>
                                <m:t>𝑥</m:t>
                              </m:r>
                            </m:e>
                          </m:d>
                        </m:e>
                      </m:func>
                    </m:oMath>
                  </m:oMathPara>
                </a14:m>
                <a:endParaRPr lang="en-US" sz="2400" dirty="0">
                  <a:latin typeface="+mn-lt"/>
                </a:endParaRPr>
              </a:p>
            </p:txBody>
          </p:sp>
        </mc:Choice>
        <mc:Fallback xmlns="">
          <p:sp>
            <p:nvSpPr>
              <p:cNvPr id="5" name="Content Placeholder 4"/>
              <p:cNvSpPr>
                <a:spLocks noGrp="1" noRot="1" noChangeAspect="1" noMove="1" noResize="1" noEditPoints="1" noAdjustHandles="1" noChangeArrowheads="1" noChangeShapeType="1" noTextEdit="1"/>
              </p:cNvSpPr>
              <p:nvPr>
                <p:ph sz="quarter" idx="13"/>
              </p:nvPr>
            </p:nvSpPr>
            <p:spPr>
              <a:xfrm>
                <a:off x="120542" y="612654"/>
                <a:ext cx="4884475" cy="4871367"/>
              </a:xfrm>
              <a:blipFill>
                <a:blip r:embed="rId3"/>
                <a:stretch>
                  <a:fillRect l="-18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4">
                <a:extLst>
                  <a:ext uri="{FF2B5EF4-FFF2-40B4-BE49-F238E27FC236}">
                    <a16:creationId xmlns:a16="http://schemas.microsoft.com/office/drawing/2014/main" id="{0ED7CF06-A69B-4D15-42CF-1D3250043C8F}"/>
                  </a:ext>
                </a:extLst>
              </p:cNvPr>
              <p:cNvSpPr txBox="1">
                <a:spLocks/>
              </p:cNvSpPr>
              <p:nvPr/>
            </p:nvSpPr>
            <p:spPr>
              <a:xfrm>
                <a:off x="109555" y="1705520"/>
                <a:ext cx="5138057" cy="141585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343332" indent="-342900"/>
                <a:r>
                  <a:rPr lang="en-US" sz="2400" dirty="0">
                    <a:latin typeface="+mn-lt"/>
                  </a:rPr>
                  <a:t>The </a:t>
                </a:r>
                <a:r>
                  <a:rPr lang="en-US" sz="2400" b="1" dirty="0">
                    <a:latin typeface="+mn-lt"/>
                  </a:rPr>
                  <a:t>wave form </a:t>
                </a:r>
                <a:r>
                  <a:rPr lang="en-US" sz="2400" dirty="0">
                    <a:latin typeface="+mn-lt"/>
                  </a:rPr>
                  <a:t>advances in </a:t>
                </a:r>
                <a:br>
                  <a:rPr lang="en-US" sz="2400" dirty="0">
                    <a:latin typeface="+mn-lt"/>
                  </a:rPr>
                </a:br>
                <a:r>
                  <a:rPr lang="en-US" sz="2400" dirty="0">
                    <a:latin typeface="+mn-lt"/>
                  </a:rPr>
                  <a:t>time by distance: </a:t>
                </a:r>
                <a14:m>
                  <m:oMath xmlns:m="http://schemas.openxmlformats.org/officeDocument/2006/math">
                    <m:r>
                      <m:rPr>
                        <m:sty m:val="p"/>
                      </m:rPr>
                      <a:rPr lang="en-US" sz="2400" dirty="0" smtClean="0">
                        <a:latin typeface="Cambria Math" panose="02040503050406030204" pitchFamily="18" charset="0"/>
                      </a:rPr>
                      <m:t>Δ</m:t>
                    </m:r>
                    <m:r>
                      <a:rPr lang="en-US" sz="2400" i="1" dirty="0" smtClean="0">
                        <a:latin typeface="Cambria Math" panose="02040503050406030204" pitchFamily="18" charset="0"/>
                      </a:rPr>
                      <m:t>𝑥</m:t>
                    </m:r>
                    <m:r>
                      <a:rPr lang="en-US" sz="2400" i="1" dirty="0" smtClean="0">
                        <a:latin typeface="Cambria Math" panose="02040503050406030204" pitchFamily="18" charset="0"/>
                      </a:rPr>
                      <m:t>=</m:t>
                    </m:r>
                    <m:r>
                      <a:rPr lang="en-US" sz="2400" i="1" dirty="0" smtClean="0">
                        <a:latin typeface="Cambria Math" panose="02040503050406030204" pitchFamily="18" charset="0"/>
                      </a:rPr>
                      <m:t>𝑣𝑡</m:t>
                    </m:r>
                    <m:r>
                      <a:rPr lang="en-US" sz="2400" b="0" i="0" dirty="0" smtClean="0">
                        <a:latin typeface="Cambria Math" panose="02040503050406030204" pitchFamily="18" charset="0"/>
                      </a:rPr>
                      <m:t>.</m:t>
                    </m:r>
                  </m:oMath>
                </a14:m>
                <a:r>
                  <a:rPr lang="en-US" sz="2400" dirty="0">
                    <a:latin typeface="+mn-lt"/>
                  </a:rPr>
                  <a:t> </a:t>
                </a:r>
                <a:br>
                  <a:rPr lang="en-US" sz="2400" dirty="0">
                    <a:latin typeface="+mn-lt"/>
                  </a:rPr>
                </a:br>
                <a:endParaRPr lang="en-US" sz="2400" i="1" dirty="0">
                  <a:latin typeface="Cambria Math" panose="02040503050406030204" pitchFamily="18" charset="0"/>
                </a:endParaRPr>
              </a:p>
            </p:txBody>
          </p:sp>
        </mc:Choice>
        <mc:Fallback xmlns="">
          <p:sp>
            <p:nvSpPr>
              <p:cNvPr id="3" name="Content Placeholder 4">
                <a:extLst>
                  <a:ext uri="{FF2B5EF4-FFF2-40B4-BE49-F238E27FC236}">
                    <a16:creationId xmlns:a16="http://schemas.microsoft.com/office/drawing/2014/main" id="{0ED7CF06-A69B-4D15-42CF-1D3250043C8F}"/>
                  </a:ext>
                </a:extLst>
              </p:cNvPr>
              <p:cNvSpPr txBox="1">
                <a:spLocks noRot="1" noChangeAspect="1" noMove="1" noResize="1" noEditPoints="1" noAdjustHandles="1" noChangeArrowheads="1" noChangeShapeType="1" noTextEdit="1"/>
              </p:cNvSpPr>
              <p:nvPr/>
            </p:nvSpPr>
            <p:spPr>
              <a:xfrm>
                <a:off x="109555" y="1705520"/>
                <a:ext cx="5138057" cy="1415855"/>
              </a:xfrm>
              <a:prstGeom prst="rect">
                <a:avLst/>
              </a:prstGeom>
              <a:blipFill>
                <a:blip r:embed="rId4"/>
                <a:stretch>
                  <a:fillRect l="-1724" t="-89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4">
                <a:extLst>
                  <a:ext uri="{FF2B5EF4-FFF2-40B4-BE49-F238E27FC236}">
                    <a16:creationId xmlns:a16="http://schemas.microsoft.com/office/drawing/2014/main" id="{8FCD112F-403E-A3D9-665D-B6BF193DD1D7}"/>
                  </a:ext>
                </a:extLst>
              </p:cNvPr>
              <p:cNvSpPr txBox="1">
                <a:spLocks/>
              </p:cNvSpPr>
              <p:nvPr/>
            </p:nvSpPr>
            <p:spPr>
              <a:xfrm>
                <a:off x="109555" y="3274104"/>
                <a:ext cx="5138057" cy="4871367"/>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343332" indent="-342900"/>
                <a:r>
                  <a:rPr lang="en-US" sz="2400" dirty="0">
                    <a:latin typeface="+mn-lt"/>
                  </a:rPr>
                  <a:t>By noting that </a:t>
                </a:r>
                <a14:m>
                  <m:oMath xmlns:m="http://schemas.openxmlformats.org/officeDocument/2006/math">
                    <m:r>
                      <a:rPr lang="en-US" sz="2400" i="1" dirty="0" smtClean="0">
                        <a:latin typeface="Cambria Math" panose="02040503050406030204" pitchFamily="18" charset="0"/>
                      </a:rPr>
                      <m:t>𝑣</m:t>
                    </m:r>
                    <m:r>
                      <a:rPr lang="en-US" sz="2400" b="0" i="1" dirty="0" smtClean="0">
                        <a:latin typeface="Cambria Math" panose="02040503050406030204" pitchFamily="18" charset="0"/>
                      </a:rPr>
                      <m:t>=</m:t>
                    </m:r>
                    <m:f>
                      <m:fPr>
                        <m:ctrlPr>
                          <a:rPr lang="en-US" sz="2400" b="0" i="1" dirty="0" smtClean="0">
                            <a:latin typeface="Cambria Math" panose="02040503050406030204" pitchFamily="18" charset="0"/>
                          </a:rPr>
                        </m:ctrlPr>
                      </m:fPr>
                      <m:num>
                        <m:r>
                          <a:rPr lang="en-US" sz="2400" b="0" i="1" dirty="0" smtClean="0">
                            <a:latin typeface="Cambria Math" panose="02040503050406030204" pitchFamily="18" charset="0"/>
                          </a:rPr>
                          <m:t>𝜆</m:t>
                        </m:r>
                      </m:num>
                      <m:den>
                        <m:r>
                          <a:rPr lang="en-US" sz="2400" b="0" i="1" dirty="0" smtClean="0">
                            <a:latin typeface="Cambria Math" panose="02040503050406030204" pitchFamily="18" charset="0"/>
                          </a:rPr>
                          <m:t>𝒯</m:t>
                        </m:r>
                      </m:den>
                    </m:f>
                    <m:r>
                      <a:rPr lang="en-US" sz="2400" b="0" i="1" dirty="0" smtClean="0">
                        <a:latin typeface="Cambria Math" panose="02040503050406030204" pitchFamily="18" charset="0"/>
                      </a:rPr>
                      <m:t>,</m:t>
                    </m:r>
                  </m:oMath>
                </a14:m>
                <a:r>
                  <a:rPr lang="en-US" sz="2400" dirty="0">
                    <a:latin typeface="+mn-lt"/>
                  </a:rPr>
                  <a:t> the </a:t>
                </a:r>
                <a:br>
                  <a:rPr lang="en-US" sz="2400" dirty="0">
                    <a:latin typeface="+mn-lt"/>
                  </a:rPr>
                </a:br>
                <a:r>
                  <a:rPr lang="en-US" sz="2400" dirty="0">
                    <a:latin typeface="+mn-lt"/>
                  </a:rPr>
                  <a:t>space-time evolution becomes:</a:t>
                </a:r>
              </a:p>
              <a:p>
                <a:pPr marL="432" indent="0">
                  <a:buFont typeface="Arial"/>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𝑦</m:t>
                      </m:r>
                      <m:r>
                        <a:rPr lang="en-US" sz="2400" i="1">
                          <a:latin typeface="Cambria Math" panose="02040503050406030204" pitchFamily="18" charset="0"/>
                        </a:rPr>
                        <m:t>=</m:t>
                      </m:r>
                      <m:r>
                        <a:rPr lang="en-US" sz="2400" i="1">
                          <a:latin typeface="Cambria Math" panose="02040503050406030204" pitchFamily="18" charset="0"/>
                        </a:rPr>
                        <m:t>𝐴</m:t>
                      </m:r>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cos</m:t>
                          </m:r>
                        </m:fName>
                        <m:e>
                          <m:d>
                            <m:dPr>
                              <m:ctrlPr>
                                <a:rPr lang="en-US" sz="2400" i="1">
                                  <a:latin typeface="Cambria Math" panose="02040503050406030204" pitchFamily="18" charset="0"/>
                                </a:rPr>
                              </m:ctrlPr>
                            </m:dPr>
                            <m:e>
                              <m:r>
                                <a:rPr lang="en-US" sz="2400" i="1" smtClean="0">
                                  <a:latin typeface="Cambria Math" panose="02040503050406030204" pitchFamily="18" charset="0"/>
                                </a:rPr>
                                <m:t>2</m:t>
                              </m:r>
                              <m:r>
                                <a:rPr lang="en-US" sz="2400" i="1" smtClean="0">
                                  <a:latin typeface="Cambria Math" panose="02040503050406030204" pitchFamily="18" charset="0"/>
                                </a:rPr>
                                <m:t>𝜋</m:t>
                              </m:r>
                              <m:d>
                                <m:dPr>
                                  <m:ctrlPr>
                                    <a:rPr lang="en-US" sz="2400" i="1" smtClean="0">
                                      <a:latin typeface="Cambria Math" panose="02040503050406030204" pitchFamily="18" charset="0"/>
                                    </a:rPr>
                                  </m:ctrlPr>
                                </m:dPr>
                                <m:e>
                                  <m:f>
                                    <m:fPr>
                                      <m:ctrlPr>
                                        <a:rPr lang="en-US" sz="2400" i="1" smtClean="0">
                                          <a:latin typeface="Cambria Math" panose="02040503050406030204" pitchFamily="18" charset="0"/>
                                        </a:rPr>
                                      </m:ctrlPr>
                                    </m:fPr>
                                    <m:num>
                                      <m:r>
                                        <a:rPr lang="en-US" sz="2400" i="1">
                                          <a:latin typeface="Cambria Math" panose="02040503050406030204" pitchFamily="18" charset="0"/>
                                        </a:rPr>
                                        <m:t>𝑥</m:t>
                                      </m:r>
                                    </m:num>
                                    <m:den>
                                      <m:r>
                                        <a:rPr lang="en-US" sz="2400" i="1" smtClean="0">
                                          <a:latin typeface="Cambria Math" panose="02040503050406030204" pitchFamily="18" charset="0"/>
                                        </a:rPr>
                                        <m:t>𝜆</m:t>
                                      </m:r>
                                    </m:den>
                                  </m:f>
                                  <m:r>
                                    <a:rPr lang="en-US" sz="2400" i="1" smtClean="0">
                                      <a:latin typeface="Cambria Math" panose="02040503050406030204" pitchFamily="18" charset="0"/>
                                    </a:rPr>
                                    <m:t>−</m:t>
                                  </m:r>
                                  <m:f>
                                    <m:fPr>
                                      <m:ctrlPr>
                                        <a:rPr lang="en-US" sz="2400" i="1" smtClean="0">
                                          <a:latin typeface="Cambria Math" panose="02040503050406030204" pitchFamily="18" charset="0"/>
                                        </a:rPr>
                                      </m:ctrlPr>
                                    </m:fPr>
                                    <m:num>
                                      <m:r>
                                        <a:rPr lang="en-US" sz="2400" i="1" smtClean="0">
                                          <a:latin typeface="Cambria Math" panose="02040503050406030204" pitchFamily="18" charset="0"/>
                                        </a:rPr>
                                        <m:t>𝑡</m:t>
                                      </m:r>
                                    </m:num>
                                    <m:den>
                                      <m:r>
                                        <a:rPr lang="en-US" sz="2400" i="1" smtClean="0">
                                          <a:latin typeface="Cambria Math" panose="02040503050406030204" pitchFamily="18" charset="0"/>
                                        </a:rPr>
                                        <m:t>𝑇</m:t>
                                      </m:r>
                                    </m:den>
                                  </m:f>
                                </m:e>
                              </m:d>
                              <m:r>
                                <a:rPr lang="en-US" sz="2400" i="1" smtClean="0">
                                  <a:latin typeface="Cambria Math" panose="02040503050406030204" pitchFamily="18" charset="0"/>
                                </a:rPr>
                                <m:t> </m:t>
                              </m:r>
                            </m:e>
                          </m:d>
                          <m:r>
                            <a:rPr lang="en-US" sz="2400" i="1" smtClean="0">
                              <a:latin typeface="Cambria Math" panose="02040503050406030204" pitchFamily="18" charset="0"/>
                            </a:rPr>
                            <m:t> </m:t>
                          </m:r>
                        </m:e>
                      </m:func>
                    </m:oMath>
                  </m:oMathPara>
                </a14:m>
                <a:endParaRPr lang="en-US" sz="2400" dirty="0">
                  <a:latin typeface="+mn-lt"/>
                </a:endParaRPr>
              </a:p>
            </p:txBody>
          </p:sp>
        </mc:Choice>
        <mc:Fallback xmlns="">
          <p:sp>
            <p:nvSpPr>
              <p:cNvPr id="4" name="Content Placeholder 4">
                <a:extLst>
                  <a:ext uri="{FF2B5EF4-FFF2-40B4-BE49-F238E27FC236}">
                    <a16:creationId xmlns:a16="http://schemas.microsoft.com/office/drawing/2014/main" id="{8FCD112F-403E-A3D9-665D-B6BF193DD1D7}"/>
                  </a:ext>
                </a:extLst>
              </p:cNvPr>
              <p:cNvSpPr txBox="1">
                <a:spLocks noRot="1" noChangeAspect="1" noMove="1" noResize="1" noEditPoints="1" noAdjustHandles="1" noChangeArrowheads="1" noChangeShapeType="1" noTextEdit="1"/>
              </p:cNvSpPr>
              <p:nvPr/>
            </p:nvSpPr>
            <p:spPr>
              <a:xfrm>
                <a:off x="109555" y="3274104"/>
                <a:ext cx="5138057" cy="4871367"/>
              </a:xfrm>
              <a:prstGeom prst="rect">
                <a:avLst/>
              </a:prstGeom>
              <a:blipFill>
                <a:blip r:embed="rId5"/>
                <a:stretch>
                  <a:fillRect l="-172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4">
                <a:extLst>
                  <a:ext uri="{FF2B5EF4-FFF2-40B4-BE49-F238E27FC236}">
                    <a16:creationId xmlns:a16="http://schemas.microsoft.com/office/drawing/2014/main" id="{AC02682A-44D1-CB92-8347-523572B342E8}"/>
                  </a:ext>
                </a:extLst>
              </p:cNvPr>
              <p:cNvSpPr txBox="1">
                <a:spLocks/>
              </p:cNvSpPr>
              <p:nvPr/>
            </p:nvSpPr>
            <p:spPr>
              <a:xfrm>
                <a:off x="164147" y="5080471"/>
                <a:ext cx="5138057" cy="4871367"/>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343332" indent="-342900"/>
                <a:r>
                  <a:rPr lang="en-US" sz="2400" dirty="0">
                    <a:latin typeface="+mn-lt"/>
                  </a:rPr>
                  <a:t>For a </a:t>
                </a:r>
                <a14:m>
                  <m:oMath xmlns:m="http://schemas.openxmlformats.org/officeDocument/2006/math">
                    <m:r>
                      <a:rPr lang="en-US" sz="2400" i="1" dirty="0" smtClean="0">
                        <a:latin typeface="Cambria Math" panose="02040503050406030204" pitchFamily="18" charset="0"/>
                      </a:rPr>
                      <m:t>𝑣</m:t>
                    </m:r>
                    <m:r>
                      <a:rPr lang="en-US" sz="2400" i="1" dirty="0" smtClean="0">
                        <a:latin typeface="Cambria Math" panose="02040503050406030204" pitchFamily="18" charset="0"/>
                      </a:rPr>
                      <m:t>&lt;0</m:t>
                    </m:r>
                  </m:oMath>
                </a14:m>
                <a:r>
                  <a:rPr lang="en-US" sz="2400" dirty="0">
                    <a:latin typeface="+mn-lt"/>
                  </a:rPr>
                  <a:t>,</a:t>
                </a:r>
              </a:p>
              <a:p>
                <a:pPr marL="432" indent="0">
                  <a:buFont typeface="Arial"/>
                  <a:buNone/>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𝑦</m:t>
                      </m:r>
                      <m:r>
                        <a:rPr lang="en-US" sz="2400" i="1" smtClean="0">
                          <a:latin typeface="Cambria Math" panose="02040503050406030204" pitchFamily="18" charset="0"/>
                        </a:rPr>
                        <m:t>=</m:t>
                      </m:r>
                      <m:r>
                        <a:rPr lang="en-US" sz="2400" i="1" smtClean="0">
                          <a:latin typeface="Cambria Math" panose="02040503050406030204" pitchFamily="18" charset="0"/>
                        </a:rPr>
                        <m:t>𝐴</m:t>
                      </m:r>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cos</m:t>
                          </m:r>
                        </m:fName>
                        <m:e>
                          <m:d>
                            <m:dPr>
                              <m:ctrlPr>
                                <a:rPr lang="en-US" sz="2400" i="1">
                                  <a:latin typeface="Cambria Math" panose="02040503050406030204" pitchFamily="18" charset="0"/>
                                </a:rPr>
                              </m:ctrlPr>
                            </m:dPr>
                            <m:e>
                              <m:r>
                                <a:rPr lang="en-US" sz="2400" i="1">
                                  <a:latin typeface="Cambria Math" panose="02040503050406030204" pitchFamily="18" charset="0"/>
                                </a:rPr>
                                <m:t>2</m:t>
                              </m:r>
                              <m:r>
                                <a:rPr lang="en-US" sz="2400" i="1">
                                  <a:latin typeface="Cambria Math" panose="02040503050406030204" pitchFamily="18" charset="0"/>
                                </a:rPr>
                                <m:t>𝜋</m:t>
                              </m:r>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r>
                                        <a:rPr lang="en-US" sz="2400" i="1">
                                          <a:latin typeface="Cambria Math" panose="02040503050406030204" pitchFamily="18" charset="0"/>
                                        </a:rPr>
                                        <m:t>𝑥</m:t>
                                      </m:r>
                                    </m:num>
                                    <m:den>
                                      <m:r>
                                        <a:rPr lang="en-US" sz="2400" i="1">
                                          <a:latin typeface="Cambria Math" panose="02040503050406030204" pitchFamily="18" charset="0"/>
                                        </a:rPr>
                                        <m:t>𝜆</m:t>
                                      </m:r>
                                    </m:den>
                                  </m:f>
                                  <m:r>
                                    <a:rPr lang="en-US" sz="2400" i="1" smtClean="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𝑡</m:t>
                                      </m:r>
                                    </m:num>
                                    <m:den>
                                      <m:r>
                                        <a:rPr lang="en-US" sz="2400" i="1">
                                          <a:latin typeface="Cambria Math" panose="02040503050406030204" pitchFamily="18" charset="0"/>
                                        </a:rPr>
                                        <m:t>𝑇</m:t>
                                      </m:r>
                                    </m:den>
                                  </m:f>
                                </m:e>
                              </m:d>
                              <m:r>
                                <a:rPr lang="en-US" sz="2400" i="1">
                                  <a:latin typeface="Cambria Math" panose="02040503050406030204" pitchFamily="18" charset="0"/>
                                </a:rPr>
                                <m:t> </m:t>
                              </m:r>
                            </m:e>
                          </m:d>
                          <m:r>
                            <a:rPr lang="en-US" sz="2400" i="1">
                              <a:latin typeface="Cambria Math" panose="02040503050406030204" pitchFamily="18" charset="0"/>
                            </a:rPr>
                            <m:t> </m:t>
                          </m:r>
                        </m:e>
                      </m:func>
                    </m:oMath>
                  </m:oMathPara>
                </a14:m>
                <a:endParaRPr lang="en-US" sz="2400" dirty="0">
                  <a:latin typeface="+mn-lt"/>
                </a:endParaRPr>
              </a:p>
            </p:txBody>
          </p:sp>
        </mc:Choice>
        <mc:Fallback xmlns="">
          <p:sp>
            <p:nvSpPr>
              <p:cNvPr id="6" name="Content Placeholder 4">
                <a:extLst>
                  <a:ext uri="{FF2B5EF4-FFF2-40B4-BE49-F238E27FC236}">
                    <a16:creationId xmlns:a16="http://schemas.microsoft.com/office/drawing/2014/main" id="{AC02682A-44D1-CB92-8347-523572B342E8}"/>
                  </a:ext>
                </a:extLst>
              </p:cNvPr>
              <p:cNvSpPr txBox="1">
                <a:spLocks noRot="1" noChangeAspect="1" noMove="1" noResize="1" noEditPoints="1" noAdjustHandles="1" noChangeArrowheads="1" noChangeShapeType="1" noTextEdit="1"/>
              </p:cNvSpPr>
              <p:nvPr/>
            </p:nvSpPr>
            <p:spPr>
              <a:xfrm>
                <a:off x="164147" y="5080471"/>
                <a:ext cx="5138057" cy="4871367"/>
              </a:xfrm>
              <a:prstGeom prst="rect">
                <a:avLst/>
              </a:prstGeom>
              <a:blipFill>
                <a:blip r:embed="rId6"/>
                <a:stretch>
                  <a:fillRect l="-1478"/>
                </a:stretch>
              </a:blipFill>
              <a:ln>
                <a:noFill/>
              </a:ln>
            </p:spPr>
            <p:txBody>
              <a:bodyPr/>
              <a:lstStyle/>
              <a:p>
                <a:r>
                  <a:rPr lang="en-US">
                    <a:noFill/>
                  </a:rPr>
                  <a:t> </a:t>
                </a:r>
              </a:p>
            </p:txBody>
          </p:sp>
        </mc:Fallback>
      </mc:AlternateContent>
      <p:sp>
        <p:nvSpPr>
          <p:cNvPr id="2" name="Title 1"/>
          <p:cNvSpPr>
            <a:spLocks noGrp="1"/>
          </p:cNvSpPr>
          <p:nvPr>
            <p:ph type="title"/>
          </p:nvPr>
        </p:nvSpPr>
        <p:spPr>
          <a:xfrm>
            <a:off x="457200" y="11623"/>
            <a:ext cx="8229600" cy="831336"/>
          </a:xfrm>
        </p:spPr>
        <p:txBody>
          <a:bodyPr/>
          <a:lstStyle/>
          <a:p>
            <a:r>
              <a:rPr lang="en-US" dirty="0"/>
              <a:t>Sinusoidal Waves on a String</a:t>
            </a:r>
            <a:endParaRPr lang="en-IN" sz="2000" b="0" dirty="0"/>
          </a:p>
        </p:txBody>
      </p:sp>
      <p:grpSp>
        <p:nvGrpSpPr>
          <p:cNvPr id="10" name="Group 9">
            <a:extLst>
              <a:ext uri="{FF2B5EF4-FFF2-40B4-BE49-F238E27FC236}">
                <a16:creationId xmlns:a16="http://schemas.microsoft.com/office/drawing/2014/main" id="{5B31190B-AB36-BCB7-1230-D0454AC18FD5}"/>
              </a:ext>
            </a:extLst>
          </p:cNvPr>
          <p:cNvGrpSpPr/>
          <p:nvPr/>
        </p:nvGrpSpPr>
        <p:grpSpPr>
          <a:xfrm>
            <a:off x="3628151" y="941207"/>
            <a:ext cx="5351702" cy="9289910"/>
            <a:chOff x="3628151" y="941207"/>
            <a:chExt cx="5351702" cy="9289910"/>
          </a:xfrm>
        </p:grpSpPr>
        <p:grpSp>
          <p:nvGrpSpPr>
            <p:cNvPr id="16" name="Group 15">
              <a:extLst>
                <a:ext uri="{FF2B5EF4-FFF2-40B4-BE49-F238E27FC236}">
                  <a16:creationId xmlns:a16="http://schemas.microsoft.com/office/drawing/2014/main" id="{0AC366C2-49F3-1AD7-52AD-B38A37E12E02}"/>
                </a:ext>
              </a:extLst>
            </p:cNvPr>
            <p:cNvGrpSpPr>
              <a:grpSpLocks noChangeAspect="1"/>
            </p:cNvGrpSpPr>
            <p:nvPr/>
          </p:nvGrpSpPr>
          <p:grpSpPr>
            <a:xfrm>
              <a:off x="4773524" y="941207"/>
              <a:ext cx="4206329" cy="2612176"/>
              <a:chOff x="5138057" y="1178169"/>
              <a:chExt cx="3841793" cy="2385795"/>
            </a:xfrm>
          </p:grpSpPr>
          <p:pic>
            <p:nvPicPr>
              <p:cNvPr id="19" name="Picture 18" descr="Two plots show the motion of a wave in an xy-plane. The wave has velocity v and will move to the right as time passes.">
                <a:extLst>
                  <a:ext uri="{FF2B5EF4-FFF2-40B4-BE49-F238E27FC236}">
                    <a16:creationId xmlns:a16="http://schemas.microsoft.com/office/drawing/2014/main" id="{18E0FD83-34BD-DD9B-D441-BE893E134A53}"/>
                  </a:ext>
                </a:extLst>
              </p:cNvPr>
              <p:cNvPicPr>
                <a:picLocks noChangeAspect="1"/>
              </p:cNvPicPr>
              <p:nvPr/>
            </p:nvPicPr>
            <p:blipFill rotWithShape="1">
              <a:blip r:embed="rId2">
                <a:extLst>
                  <a:ext uri="{28A0092B-C50C-407E-A947-70E740481C1C}">
                    <a14:useLocalDpi xmlns:a14="http://schemas.microsoft.com/office/drawing/2010/main" val="0"/>
                  </a:ext>
                </a:extLst>
              </a:blip>
              <a:srcRect t="7441" b="47229"/>
              <a:stretch/>
            </p:blipFill>
            <p:spPr>
              <a:xfrm>
                <a:off x="5138057" y="1355774"/>
                <a:ext cx="3841793" cy="2208190"/>
              </a:xfrm>
              <a:prstGeom prst="rect">
                <a:avLst/>
              </a:prstGeom>
            </p:spPr>
          </p:pic>
          <p:sp>
            <p:nvSpPr>
              <p:cNvPr id="18" name="Freeform 17">
                <a:extLst>
                  <a:ext uri="{FF2B5EF4-FFF2-40B4-BE49-F238E27FC236}">
                    <a16:creationId xmlns:a16="http://schemas.microsoft.com/office/drawing/2014/main" id="{A8F2CD00-2577-8B4A-712C-C6C43E68CAD2}"/>
                  </a:ext>
                </a:extLst>
              </p:cNvPr>
              <p:cNvSpPr/>
              <p:nvPr/>
            </p:nvSpPr>
            <p:spPr>
              <a:xfrm>
                <a:off x="6119446" y="1178169"/>
                <a:ext cx="2628900" cy="1204546"/>
              </a:xfrm>
              <a:custGeom>
                <a:avLst/>
                <a:gdLst>
                  <a:gd name="connsiteX0" fmla="*/ 360485 w 2628900"/>
                  <a:gd name="connsiteY0" fmla="*/ 17585 h 1204546"/>
                  <a:gd name="connsiteX1" fmla="*/ 219808 w 2628900"/>
                  <a:gd name="connsiteY1" fmla="*/ 35169 h 1204546"/>
                  <a:gd name="connsiteX2" fmla="*/ 193431 w 2628900"/>
                  <a:gd name="connsiteY2" fmla="*/ 43962 h 1204546"/>
                  <a:gd name="connsiteX3" fmla="*/ 79131 w 2628900"/>
                  <a:gd name="connsiteY3" fmla="*/ 105508 h 1204546"/>
                  <a:gd name="connsiteX4" fmla="*/ 61546 w 2628900"/>
                  <a:gd name="connsiteY4" fmla="*/ 131885 h 1204546"/>
                  <a:gd name="connsiteX5" fmla="*/ 17585 w 2628900"/>
                  <a:gd name="connsiteY5" fmla="*/ 184639 h 1204546"/>
                  <a:gd name="connsiteX6" fmla="*/ 0 w 2628900"/>
                  <a:gd name="connsiteY6" fmla="*/ 237393 h 1204546"/>
                  <a:gd name="connsiteX7" fmla="*/ 8792 w 2628900"/>
                  <a:gd name="connsiteY7" fmla="*/ 325316 h 1204546"/>
                  <a:gd name="connsiteX8" fmla="*/ 35169 w 2628900"/>
                  <a:gd name="connsiteY8" fmla="*/ 351693 h 1204546"/>
                  <a:gd name="connsiteX9" fmla="*/ 114300 w 2628900"/>
                  <a:gd name="connsiteY9" fmla="*/ 386862 h 1204546"/>
                  <a:gd name="connsiteX10" fmla="*/ 219808 w 2628900"/>
                  <a:gd name="connsiteY10" fmla="*/ 422031 h 1204546"/>
                  <a:gd name="connsiteX11" fmla="*/ 290146 w 2628900"/>
                  <a:gd name="connsiteY11" fmla="*/ 439616 h 1204546"/>
                  <a:gd name="connsiteX12" fmla="*/ 404446 w 2628900"/>
                  <a:gd name="connsiteY12" fmla="*/ 448408 h 1204546"/>
                  <a:gd name="connsiteX13" fmla="*/ 439616 w 2628900"/>
                  <a:gd name="connsiteY13" fmla="*/ 457200 h 1204546"/>
                  <a:gd name="connsiteX14" fmla="*/ 483577 w 2628900"/>
                  <a:gd name="connsiteY14" fmla="*/ 465993 h 1204546"/>
                  <a:gd name="connsiteX15" fmla="*/ 509954 w 2628900"/>
                  <a:gd name="connsiteY15" fmla="*/ 474785 h 1204546"/>
                  <a:gd name="connsiteX16" fmla="*/ 580292 w 2628900"/>
                  <a:gd name="connsiteY16" fmla="*/ 492369 h 1204546"/>
                  <a:gd name="connsiteX17" fmla="*/ 633046 w 2628900"/>
                  <a:gd name="connsiteY17" fmla="*/ 518746 h 1204546"/>
                  <a:gd name="connsiteX18" fmla="*/ 720969 w 2628900"/>
                  <a:gd name="connsiteY18" fmla="*/ 545123 h 1204546"/>
                  <a:gd name="connsiteX19" fmla="*/ 764931 w 2628900"/>
                  <a:gd name="connsiteY19" fmla="*/ 553916 h 1204546"/>
                  <a:gd name="connsiteX20" fmla="*/ 844062 w 2628900"/>
                  <a:gd name="connsiteY20" fmla="*/ 571500 h 1204546"/>
                  <a:gd name="connsiteX21" fmla="*/ 923192 w 2628900"/>
                  <a:gd name="connsiteY21" fmla="*/ 562708 h 1204546"/>
                  <a:gd name="connsiteX22" fmla="*/ 975946 w 2628900"/>
                  <a:gd name="connsiteY22" fmla="*/ 545123 h 1204546"/>
                  <a:gd name="connsiteX23" fmla="*/ 1213339 w 2628900"/>
                  <a:gd name="connsiteY23" fmla="*/ 553916 h 1204546"/>
                  <a:gd name="connsiteX24" fmla="*/ 1310054 w 2628900"/>
                  <a:gd name="connsiteY24" fmla="*/ 571500 h 1204546"/>
                  <a:gd name="connsiteX25" fmla="*/ 1626577 w 2628900"/>
                  <a:gd name="connsiteY25" fmla="*/ 571500 h 1204546"/>
                  <a:gd name="connsiteX26" fmla="*/ 1705708 w 2628900"/>
                  <a:gd name="connsiteY26" fmla="*/ 606669 h 1204546"/>
                  <a:gd name="connsiteX27" fmla="*/ 1732085 w 2628900"/>
                  <a:gd name="connsiteY27" fmla="*/ 615462 h 1204546"/>
                  <a:gd name="connsiteX28" fmla="*/ 1784839 w 2628900"/>
                  <a:gd name="connsiteY28" fmla="*/ 641839 h 1204546"/>
                  <a:gd name="connsiteX29" fmla="*/ 1802423 w 2628900"/>
                  <a:gd name="connsiteY29" fmla="*/ 668216 h 1204546"/>
                  <a:gd name="connsiteX30" fmla="*/ 1828800 w 2628900"/>
                  <a:gd name="connsiteY30" fmla="*/ 685800 h 1204546"/>
                  <a:gd name="connsiteX31" fmla="*/ 1863969 w 2628900"/>
                  <a:gd name="connsiteY31" fmla="*/ 738554 h 1204546"/>
                  <a:gd name="connsiteX32" fmla="*/ 1881554 w 2628900"/>
                  <a:gd name="connsiteY32" fmla="*/ 764931 h 1204546"/>
                  <a:gd name="connsiteX33" fmla="*/ 1899139 w 2628900"/>
                  <a:gd name="connsiteY33" fmla="*/ 791308 h 1204546"/>
                  <a:gd name="connsiteX34" fmla="*/ 1951892 w 2628900"/>
                  <a:gd name="connsiteY34" fmla="*/ 826477 h 1204546"/>
                  <a:gd name="connsiteX35" fmla="*/ 2022231 w 2628900"/>
                  <a:gd name="connsiteY35" fmla="*/ 931985 h 1204546"/>
                  <a:gd name="connsiteX36" fmla="*/ 2066192 w 2628900"/>
                  <a:gd name="connsiteY36" fmla="*/ 975946 h 1204546"/>
                  <a:gd name="connsiteX37" fmla="*/ 2127739 w 2628900"/>
                  <a:gd name="connsiteY37" fmla="*/ 984739 h 1204546"/>
                  <a:gd name="connsiteX38" fmla="*/ 2101362 w 2628900"/>
                  <a:gd name="connsiteY38" fmla="*/ 1002323 h 1204546"/>
                  <a:gd name="connsiteX39" fmla="*/ 2083777 w 2628900"/>
                  <a:gd name="connsiteY39" fmla="*/ 1055077 h 1204546"/>
                  <a:gd name="connsiteX40" fmla="*/ 2101362 w 2628900"/>
                  <a:gd name="connsiteY40" fmla="*/ 1151793 h 1204546"/>
                  <a:gd name="connsiteX41" fmla="*/ 2127739 w 2628900"/>
                  <a:gd name="connsiteY41" fmla="*/ 1178169 h 1204546"/>
                  <a:gd name="connsiteX42" fmla="*/ 2154116 w 2628900"/>
                  <a:gd name="connsiteY42" fmla="*/ 1186962 h 1204546"/>
                  <a:gd name="connsiteX43" fmla="*/ 2180492 w 2628900"/>
                  <a:gd name="connsiteY43" fmla="*/ 1204546 h 1204546"/>
                  <a:gd name="connsiteX44" fmla="*/ 2391508 w 2628900"/>
                  <a:gd name="connsiteY44" fmla="*/ 1195754 h 1204546"/>
                  <a:gd name="connsiteX45" fmla="*/ 2444262 w 2628900"/>
                  <a:gd name="connsiteY45" fmla="*/ 1178169 h 1204546"/>
                  <a:gd name="connsiteX46" fmla="*/ 2549769 w 2628900"/>
                  <a:gd name="connsiteY46" fmla="*/ 1160585 h 1204546"/>
                  <a:gd name="connsiteX47" fmla="*/ 2593731 w 2628900"/>
                  <a:gd name="connsiteY47" fmla="*/ 1081454 h 1204546"/>
                  <a:gd name="connsiteX48" fmla="*/ 2602523 w 2628900"/>
                  <a:gd name="connsiteY48" fmla="*/ 1019908 h 1204546"/>
                  <a:gd name="connsiteX49" fmla="*/ 2611316 w 2628900"/>
                  <a:gd name="connsiteY49" fmla="*/ 931985 h 1204546"/>
                  <a:gd name="connsiteX50" fmla="*/ 2628900 w 2628900"/>
                  <a:gd name="connsiteY50" fmla="*/ 870439 h 1204546"/>
                  <a:gd name="connsiteX51" fmla="*/ 2620108 w 2628900"/>
                  <a:gd name="connsiteY51" fmla="*/ 703385 h 1204546"/>
                  <a:gd name="connsiteX52" fmla="*/ 2611316 w 2628900"/>
                  <a:gd name="connsiteY52" fmla="*/ 677008 h 1204546"/>
                  <a:gd name="connsiteX53" fmla="*/ 2584939 w 2628900"/>
                  <a:gd name="connsiteY53" fmla="*/ 650631 h 1204546"/>
                  <a:gd name="connsiteX54" fmla="*/ 2497016 w 2628900"/>
                  <a:gd name="connsiteY54" fmla="*/ 553916 h 1204546"/>
                  <a:gd name="connsiteX55" fmla="*/ 2461846 w 2628900"/>
                  <a:gd name="connsiteY55" fmla="*/ 518746 h 1204546"/>
                  <a:gd name="connsiteX56" fmla="*/ 2435469 w 2628900"/>
                  <a:gd name="connsiteY56" fmla="*/ 492369 h 1204546"/>
                  <a:gd name="connsiteX57" fmla="*/ 2417885 w 2628900"/>
                  <a:gd name="connsiteY57" fmla="*/ 465993 h 1204546"/>
                  <a:gd name="connsiteX58" fmla="*/ 2373923 w 2628900"/>
                  <a:gd name="connsiteY58" fmla="*/ 404446 h 1204546"/>
                  <a:gd name="connsiteX59" fmla="*/ 2347546 w 2628900"/>
                  <a:gd name="connsiteY59" fmla="*/ 360485 h 1204546"/>
                  <a:gd name="connsiteX60" fmla="*/ 2329962 w 2628900"/>
                  <a:gd name="connsiteY60" fmla="*/ 325316 h 1204546"/>
                  <a:gd name="connsiteX61" fmla="*/ 2303585 w 2628900"/>
                  <a:gd name="connsiteY61" fmla="*/ 298939 h 1204546"/>
                  <a:gd name="connsiteX62" fmla="*/ 2286000 w 2628900"/>
                  <a:gd name="connsiteY62" fmla="*/ 272562 h 1204546"/>
                  <a:gd name="connsiteX63" fmla="*/ 2259623 w 2628900"/>
                  <a:gd name="connsiteY63" fmla="*/ 246185 h 1204546"/>
                  <a:gd name="connsiteX64" fmla="*/ 2224454 w 2628900"/>
                  <a:gd name="connsiteY64" fmla="*/ 193431 h 1204546"/>
                  <a:gd name="connsiteX65" fmla="*/ 2198077 w 2628900"/>
                  <a:gd name="connsiteY65" fmla="*/ 167054 h 1204546"/>
                  <a:gd name="connsiteX66" fmla="*/ 2180492 w 2628900"/>
                  <a:gd name="connsiteY66" fmla="*/ 140677 h 1204546"/>
                  <a:gd name="connsiteX67" fmla="*/ 2154116 w 2628900"/>
                  <a:gd name="connsiteY67" fmla="*/ 123093 h 1204546"/>
                  <a:gd name="connsiteX68" fmla="*/ 2136531 w 2628900"/>
                  <a:gd name="connsiteY68" fmla="*/ 96716 h 1204546"/>
                  <a:gd name="connsiteX69" fmla="*/ 2057400 w 2628900"/>
                  <a:gd name="connsiteY69" fmla="*/ 61546 h 1204546"/>
                  <a:gd name="connsiteX70" fmla="*/ 1951892 w 2628900"/>
                  <a:gd name="connsiteY70" fmla="*/ 43962 h 1204546"/>
                  <a:gd name="connsiteX71" fmla="*/ 870439 w 2628900"/>
                  <a:gd name="connsiteY71" fmla="*/ 35169 h 1204546"/>
                  <a:gd name="connsiteX72" fmla="*/ 800100 w 2628900"/>
                  <a:gd name="connsiteY72" fmla="*/ 17585 h 1204546"/>
                  <a:gd name="connsiteX73" fmla="*/ 536331 w 2628900"/>
                  <a:gd name="connsiteY73" fmla="*/ 0 h 1204546"/>
                  <a:gd name="connsiteX74" fmla="*/ 360485 w 2628900"/>
                  <a:gd name="connsiteY74" fmla="*/ 17585 h 12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628900" h="1204546">
                    <a:moveTo>
                      <a:pt x="360485" y="17585"/>
                    </a:moveTo>
                    <a:cubicBezTo>
                      <a:pt x="313593" y="23446"/>
                      <a:pt x="266487" y="27799"/>
                      <a:pt x="219808" y="35169"/>
                    </a:cubicBezTo>
                    <a:cubicBezTo>
                      <a:pt x="210653" y="36614"/>
                      <a:pt x="201721" y="39817"/>
                      <a:pt x="193431" y="43962"/>
                    </a:cubicBezTo>
                    <a:cubicBezTo>
                      <a:pt x="154727" y="63314"/>
                      <a:pt x="117231" y="84993"/>
                      <a:pt x="79131" y="105508"/>
                    </a:cubicBezTo>
                    <a:cubicBezTo>
                      <a:pt x="73269" y="114300"/>
                      <a:pt x="68311" y="123767"/>
                      <a:pt x="61546" y="131885"/>
                    </a:cubicBezTo>
                    <a:cubicBezTo>
                      <a:pt x="41825" y="155550"/>
                      <a:pt x="30060" y="156571"/>
                      <a:pt x="17585" y="184639"/>
                    </a:cubicBezTo>
                    <a:cubicBezTo>
                      <a:pt x="10057" y="201577"/>
                      <a:pt x="0" y="237393"/>
                      <a:pt x="0" y="237393"/>
                    </a:cubicBezTo>
                    <a:cubicBezTo>
                      <a:pt x="2931" y="266701"/>
                      <a:pt x="130" y="297165"/>
                      <a:pt x="8792" y="325316"/>
                    </a:cubicBezTo>
                    <a:cubicBezTo>
                      <a:pt x="12449" y="337200"/>
                      <a:pt x="25617" y="343733"/>
                      <a:pt x="35169" y="351693"/>
                    </a:cubicBezTo>
                    <a:cubicBezTo>
                      <a:pt x="73960" y="384018"/>
                      <a:pt x="56800" y="358113"/>
                      <a:pt x="114300" y="386862"/>
                    </a:cubicBezTo>
                    <a:cubicBezTo>
                      <a:pt x="193602" y="426512"/>
                      <a:pt x="95234" y="380508"/>
                      <a:pt x="219808" y="422031"/>
                    </a:cubicBezTo>
                    <a:cubicBezTo>
                      <a:pt x="247199" y="431161"/>
                      <a:pt x="258322" y="436080"/>
                      <a:pt x="290146" y="439616"/>
                    </a:cubicBezTo>
                    <a:cubicBezTo>
                      <a:pt x="328125" y="443836"/>
                      <a:pt x="366346" y="445477"/>
                      <a:pt x="404446" y="448408"/>
                    </a:cubicBezTo>
                    <a:cubicBezTo>
                      <a:pt x="416169" y="451339"/>
                      <a:pt x="427820" y="454579"/>
                      <a:pt x="439616" y="457200"/>
                    </a:cubicBezTo>
                    <a:cubicBezTo>
                      <a:pt x="454204" y="460442"/>
                      <a:pt x="469079" y="462368"/>
                      <a:pt x="483577" y="465993"/>
                    </a:cubicBezTo>
                    <a:cubicBezTo>
                      <a:pt x="492568" y="468241"/>
                      <a:pt x="501013" y="472347"/>
                      <a:pt x="509954" y="474785"/>
                    </a:cubicBezTo>
                    <a:cubicBezTo>
                      <a:pt x="533270" y="481144"/>
                      <a:pt x="557365" y="484726"/>
                      <a:pt x="580292" y="492369"/>
                    </a:cubicBezTo>
                    <a:cubicBezTo>
                      <a:pt x="676500" y="524441"/>
                      <a:pt x="530769" y="473290"/>
                      <a:pt x="633046" y="518746"/>
                    </a:cubicBezTo>
                    <a:cubicBezTo>
                      <a:pt x="654969" y="528489"/>
                      <a:pt x="695390" y="539439"/>
                      <a:pt x="720969" y="545123"/>
                    </a:cubicBezTo>
                    <a:cubicBezTo>
                      <a:pt x="735557" y="548365"/>
                      <a:pt x="750343" y="550674"/>
                      <a:pt x="764931" y="553916"/>
                    </a:cubicBezTo>
                    <a:cubicBezTo>
                      <a:pt x="876619" y="578736"/>
                      <a:pt x="711548" y="544998"/>
                      <a:pt x="844062" y="571500"/>
                    </a:cubicBezTo>
                    <a:cubicBezTo>
                      <a:pt x="870439" y="568569"/>
                      <a:pt x="897168" y="567913"/>
                      <a:pt x="923192" y="562708"/>
                    </a:cubicBezTo>
                    <a:cubicBezTo>
                      <a:pt x="941368" y="559073"/>
                      <a:pt x="975946" y="545123"/>
                      <a:pt x="975946" y="545123"/>
                    </a:cubicBezTo>
                    <a:cubicBezTo>
                      <a:pt x="1055077" y="548054"/>
                      <a:pt x="1134299" y="549126"/>
                      <a:pt x="1213339" y="553916"/>
                    </a:cubicBezTo>
                    <a:cubicBezTo>
                      <a:pt x="1229477" y="554894"/>
                      <a:pt x="1291662" y="567822"/>
                      <a:pt x="1310054" y="571500"/>
                    </a:cubicBezTo>
                    <a:cubicBezTo>
                      <a:pt x="1445413" y="557965"/>
                      <a:pt x="1442180" y="554213"/>
                      <a:pt x="1626577" y="571500"/>
                    </a:cubicBezTo>
                    <a:cubicBezTo>
                      <a:pt x="1682408" y="576734"/>
                      <a:pt x="1667869" y="587749"/>
                      <a:pt x="1705708" y="606669"/>
                    </a:cubicBezTo>
                    <a:cubicBezTo>
                      <a:pt x="1713998" y="610814"/>
                      <a:pt x="1723795" y="611317"/>
                      <a:pt x="1732085" y="615462"/>
                    </a:cubicBezTo>
                    <a:cubicBezTo>
                      <a:pt x="1800262" y="649551"/>
                      <a:pt x="1718539" y="619737"/>
                      <a:pt x="1784839" y="641839"/>
                    </a:cubicBezTo>
                    <a:cubicBezTo>
                      <a:pt x="1790700" y="650631"/>
                      <a:pt x="1794951" y="660744"/>
                      <a:pt x="1802423" y="668216"/>
                    </a:cubicBezTo>
                    <a:cubicBezTo>
                      <a:pt x="1809895" y="675688"/>
                      <a:pt x="1821842" y="677848"/>
                      <a:pt x="1828800" y="685800"/>
                    </a:cubicBezTo>
                    <a:cubicBezTo>
                      <a:pt x="1842717" y="701705"/>
                      <a:pt x="1852246" y="720969"/>
                      <a:pt x="1863969" y="738554"/>
                    </a:cubicBezTo>
                    <a:lnTo>
                      <a:pt x="1881554" y="764931"/>
                    </a:lnTo>
                    <a:cubicBezTo>
                      <a:pt x="1887416" y="773723"/>
                      <a:pt x="1890347" y="785446"/>
                      <a:pt x="1899139" y="791308"/>
                    </a:cubicBezTo>
                    <a:lnTo>
                      <a:pt x="1951892" y="826477"/>
                    </a:lnTo>
                    <a:lnTo>
                      <a:pt x="2022231" y="931985"/>
                    </a:lnTo>
                    <a:cubicBezTo>
                      <a:pt x="2034931" y="951034"/>
                      <a:pt x="2041770" y="968619"/>
                      <a:pt x="2066192" y="975946"/>
                    </a:cubicBezTo>
                    <a:cubicBezTo>
                      <a:pt x="2086042" y="981901"/>
                      <a:pt x="2107223" y="981808"/>
                      <a:pt x="2127739" y="984739"/>
                    </a:cubicBezTo>
                    <a:cubicBezTo>
                      <a:pt x="2118947" y="990600"/>
                      <a:pt x="2106963" y="993362"/>
                      <a:pt x="2101362" y="1002323"/>
                    </a:cubicBezTo>
                    <a:cubicBezTo>
                      <a:pt x="2091538" y="1018041"/>
                      <a:pt x="2083777" y="1055077"/>
                      <a:pt x="2083777" y="1055077"/>
                    </a:cubicBezTo>
                    <a:cubicBezTo>
                      <a:pt x="2084150" y="1058064"/>
                      <a:pt x="2088849" y="1133025"/>
                      <a:pt x="2101362" y="1151793"/>
                    </a:cubicBezTo>
                    <a:cubicBezTo>
                      <a:pt x="2108259" y="1162139"/>
                      <a:pt x="2117393" y="1171272"/>
                      <a:pt x="2127739" y="1178169"/>
                    </a:cubicBezTo>
                    <a:cubicBezTo>
                      <a:pt x="2135450" y="1183310"/>
                      <a:pt x="2145826" y="1182817"/>
                      <a:pt x="2154116" y="1186962"/>
                    </a:cubicBezTo>
                    <a:cubicBezTo>
                      <a:pt x="2163567" y="1191688"/>
                      <a:pt x="2171700" y="1198685"/>
                      <a:pt x="2180492" y="1204546"/>
                    </a:cubicBezTo>
                    <a:cubicBezTo>
                      <a:pt x="2250831" y="1201615"/>
                      <a:pt x="2321458" y="1202759"/>
                      <a:pt x="2391508" y="1195754"/>
                    </a:cubicBezTo>
                    <a:cubicBezTo>
                      <a:pt x="2409952" y="1193910"/>
                      <a:pt x="2425912" y="1180790"/>
                      <a:pt x="2444262" y="1178169"/>
                    </a:cubicBezTo>
                    <a:cubicBezTo>
                      <a:pt x="2520602" y="1167264"/>
                      <a:pt x="2485487" y="1173441"/>
                      <a:pt x="2549769" y="1160585"/>
                    </a:cubicBezTo>
                    <a:cubicBezTo>
                      <a:pt x="2590080" y="1100120"/>
                      <a:pt x="2578256" y="1127881"/>
                      <a:pt x="2593731" y="1081454"/>
                    </a:cubicBezTo>
                    <a:cubicBezTo>
                      <a:pt x="2596662" y="1060939"/>
                      <a:pt x="2600102" y="1040490"/>
                      <a:pt x="2602523" y="1019908"/>
                    </a:cubicBezTo>
                    <a:cubicBezTo>
                      <a:pt x="2605965" y="990656"/>
                      <a:pt x="2607150" y="961143"/>
                      <a:pt x="2611316" y="931985"/>
                    </a:cubicBezTo>
                    <a:cubicBezTo>
                      <a:pt x="2614076" y="912665"/>
                      <a:pt x="2622637" y="889228"/>
                      <a:pt x="2628900" y="870439"/>
                    </a:cubicBezTo>
                    <a:cubicBezTo>
                      <a:pt x="2625969" y="814754"/>
                      <a:pt x="2625156" y="758918"/>
                      <a:pt x="2620108" y="703385"/>
                    </a:cubicBezTo>
                    <a:cubicBezTo>
                      <a:pt x="2619269" y="694155"/>
                      <a:pt x="2616457" y="684719"/>
                      <a:pt x="2611316" y="677008"/>
                    </a:cubicBezTo>
                    <a:cubicBezTo>
                      <a:pt x="2604419" y="666662"/>
                      <a:pt x="2593031" y="660072"/>
                      <a:pt x="2584939" y="650631"/>
                    </a:cubicBezTo>
                    <a:cubicBezTo>
                      <a:pt x="2497369" y="548467"/>
                      <a:pt x="2655614" y="712514"/>
                      <a:pt x="2497016" y="553916"/>
                    </a:cubicBezTo>
                    <a:lnTo>
                      <a:pt x="2461846" y="518746"/>
                    </a:lnTo>
                    <a:cubicBezTo>
                      <a:pt x="2453054" y="509954"/>
                      <a:pt x="2442366" y="502715"/>
                      <a:pt x="2435469" y="492369"/>
                    </a:cubicBezTo>
                    <a:cubicBezTo>
                      <a:pt x="2429608" y="483577"/>
                      <a:pt x="2424027" y="474591"/>
                      <a:pt x="2417885" y="465993"/>
                    </a:cubicBezTo>
                    <a:cubicBezTo>
                      <a:pt x="2392095" y="429887"/>
                      <a:pt x="2394642" y="437595"/>
                      <a:pt x="2373923" y="404446"/>
                    </a:cubicBezTo>
                    <a:cubicBezTo>
                      <a:pt x="2364866" y="389955"/>
                      <a:pt x="2355845" y="375424"/>
                      <a:pt x="2347546" y="360485"/>
                    </a:cubicBezTo>
                    <a:cubicBezTo>
                      <a:pt x="2341181" y="349028"/>
                      <a:pt x="2337580" y="335981"/>
                      <a:pt x="2329962" y="325316"/>
                    </a:cubicBezTo>
                    <a:cubicBezTo>
                      <a:pt x="2322735" y="315198"/>
                      <a:pt x="2311545" y="308491"/>
                      <a:pt x="2303585" y="298939"/>
                    </a:cubicBezTo>
                    <a:cubicBezTo>
                      <a:pt x="2296820" y="290821"/>
                      <a:pt x="2292765" y="280680"/>
                      <a:pt x="2286000" y="272562"/>
                    </a:cubicBezTo>
                    <a:cubicBezTo>
                      <a:pt x="2278040" y="263010"/>
                      <a:pt x="2267257" y="256000"/>
                      <a:pt x="2259623" y="246185"/>
                    </a:cubicBezTo>
                    <a:cubicBezTo>
                      <a:pt x="2246648" y="229503"/>
                      <a:pt x="2239398" y="208375"/>
                      <a:pt x="2224454" y="193431"/>
                    </a:cubicBezTo>
                    <a:cubicBezTo>
                      <a:pt x="2215662" y="184639"/>
                      <a:pt x="2206037" y="176606"/>
                      <a:pt x="2198077" y="167054"/>
                    </a:cubicBezTo>
                    <a:cubicBezTo>
                      <a:pt x="2191312" y="158936"/>
                      <a:pt x="2187964" y="148149"/>
                      <a:pt x="2180492" y="140677"/>
                    </a:cubicBezTo>
                    <a:cubicBezTo>
                      <a:pt x="2173020" y="133205"/>
                      <a:pt x="2162908" y="128954"/>
                      <a:pt x="2154116" y="123093"/>
                    </a:cubicBezTo>
                    <a:cubicBezTo>
                      <a:pt x="2148254" y="114301"/>
                      <a:pt x="2144003" y="104188"/>
                      <a:pt x="2136531" y="96716"/>
                    </a:cubicBezTo>
                    <a:cubicBezTo>
                      <a:pt x="2115631" y="75816"/>
                      <a:pt x="2083519" y="70252"/>
                      <a:pt x="2057400" y="61546"/>
                    </a:cubicBezTo>
                    <a:cubicBezTo>
                      <a:pt x="2015151" y="47463"/>
                      <a:pt x="2013587" y="44897"/>
                      <a:pt x="1951892" y="43962"/>
                    </a:cubicBezTo>
                    <a:lnTo>
                      <a:pt x="870439" y="35169"/>
                    </a:lnTo>
                    <a:lnTo>
                      <a:pt x="800100" y="17585"/>
                    </a:lnTo>
                    <a:cubicBezTo>
                      <a:pt x="690950" y="-9701"/>
                      <a:pt x="777014" y="9258"/>
                      <a:pt x="536331" y="0"/>
                    </a:cubicBezTo>
                    <a:lnTo>
                      <a:pt x="360485" y="1758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a:extLst>
                <a:ext uri="{FF2B5EF4-FFF2-40B4-BE49-F238E27FC236}">
                  <a16:creationId xmlns:a16="http://schemas.microsoft.com/office/drawing/2014/main" id="{98477E43-00F7-CF6C-6E10-67B105692B27}"/>
                </a:ext>
              </a:extLst>
            </p:cNvPr>
            <p:cNvCxnSpPr>
              <a:cxnSpLocks/>
            </p:cNvCxnSpPr>
            <p:nvPr/>
          </p:nvCxnSpPr>
          <p:spPr>
            <a:xfrm>
              <a:off x="6162012" y="4378569"/>
              <a:ext cx="0" cy="116937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Content Placeholder 4">
                  <a:extLst>
                    <a:ext uri="{FF2B5EF4-FFF2-40B4-BE49-F238E27FC236}">
                      <a16:creationId xmlns:a16="http://schemas.microsoft.com/office/drawing/2014/main" id="{AB354D9D-0EE0-8CB5-5373-AD246E661E60}"/>
                    </a:ext>
                  </a:extLst>
                </p:cNvPr>
                <p:cNvSpPr txBox="1">
                  <a:spLocks/>
                </p:cNvSpPr>
                <p:nvPr/>
              </p:nvSpPr>
              <p:spPr>
                <a:xfrm>
                  <a:off x="3628151" y="5359750"/>
                  <a:ext cx="5138057" cy="4871367"/>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Sub>
                      </m:oMath>
                    </m:oMathPara>
                  </a14:m>
                  <a:endParaRPr lang="en-US" sz="2400" dirty="0">
                    <a:latin typeface="+mn-lt"/>
                  </a:endParaRPr>
                </a:p>
              </p:txBody>
            </p:sp>
          </mc:Choice>
          <mc:Fallback xmlns="">
            <p:sp>
              <p:nvSpPr>
                <p:cNvPr id="34" name="Content Placeholder 4">
                  <a:extLst>
                    <a:ext uri="{FF2B5EF4-FFF2-40B4-BE49-F238E27FC236}">
                      <a16:creationId xmlns:a16="http://schemas.microsoft.com/office/drawing/2014/main" id="{AB354D9D-0EE0-8CB5-5373-AD246E661E60}"/>
                    </a:ext>
                  </a:extLst>
                </p:cNvPr>
                <p:cNvSpPr txBox="1">
                  <a:spLocks noRot="1" noChangeAspect="1" noMove="1" noResize="1" noEditPoints="1" noAdjustHandles="1" noChangeArrowheads="1" noChangeShapeType="1" noTextEdit="1"/>
                </p:cNvSpPr>
                <p:nvPr/>
              </p:nvSpPr>
              <p:spPr>
                <a:xfrm>
                  <a:off x="3628151" y="5359750"/>
                  <a:ext cx="5138057" cy="4871367"/>
                </a:xfrm>
                <a:prstGeom prst="rect">
                  <a:avLst/>
                </a:prstGeom>
                <a:blipFill>
                  <a:blip r:embed="rId9"/>
                  <a:stretch>
                    <a:fillRect/>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8" name="Content Placeholder 4">
                <a:extLst>
                  <a:ext uri="{FF2B5EF4-FFF2-40B4-BE49-F238E27FC236}">
                    <a16:creationId xmlns:a16="http://schemas.microsoft.com/office/drawing/2014/main" id="{9F71D522-8370-B425-25E4-553D3A2999AC}"/>
                  </a:ext>
                </a:extLst>
              </p:cNvPr>
              <p:cNvSpPr txBox="1">
                <a:spLocks/>
              </p:cNvSpPr>
              <p:nvPr/>
            </p:nvSpPr>
            <p:spPr>
              <a:xfrm>
                <a:off x="113424" y="2419021"/>
                <a:ext cx="5138057" cy="4871367"/>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r>
                  <a:rPr lang="en-US" sz="2400" dirty="0">
                    <a:latin typeface="+mn-lt"/>
                  </a:rPr>
                  <a:t>    The crest at </a:t>
                </a:r>
                <a14:m>
                  <m:oMath xmlns:m="http://schemas.openxmlformats.org/officeDocument/2006/math">
                    <m:sSub>
                      <m:sSubPr>
                        <m:ctrlPr>
                          <a:rPr lang="en-US" sz="2400" i="1" dirty="0" smtClean="0">
                            <a:latin typeface="Cambria Math" panose="02040503050406030204" pitchFamily="18" charset="0"/>
                          </a:rPr>
                        </m:ctrlPr>
                      </m:sSubPr>
                      <m:e>
                        <m:r>
                          <a:rPr lang="en-US" sz="2400" i="1" dirty="0" smtClean="0">
                            <a:latin typeface="Cambria Math" panose="02040503050406030204" pitchFamily="18" charset="0"/>
                          </a:rPr>
                          <m:t>𝑥</m:t>
                        </m:r>
                      </m:e>
                      <m:sub>
                        <m:r>
                          <a:rPr lang="en-US" sz="2400" i="1" dirty="0" smtClean="0">
                            <a:latin typeface="Cambria Math" panose="02040503050406030204" pitchFamily="18" charset="0"/>
                          </a:rPr>
                          <m:t>2</m:t>
                        </m:r>
                      </m:sub>
                    </m:sSub>
                  </m:oMath>
                </a14:m>
                <a:r>
                  <a:rPr lang="en-US" sz="2400" dirty="0">
                    <a:latin typeface="+mn-lt"/>
                  </a:rPr>
                  <a:t> came from </a:t>
                </a:r>
                <a14:m>
                  <m:oMath xmlns:m="http://schemas.openxmlformats.org/officeDocument/2006/math">
                    <m:sSub>
                      <m:sSubPr>
                        <m:ctrlPr>
                          <a:rPr lang="en-US" sz="2400" i="1" dirty="0" smtClean="0">
                            <a:latin typeface="Cambria Math" panose="02040503050406030204" pitchFamily="18" charset="0"/>
                          </a:rPr>
                        </m:ctrlPr>
                      </m:sSubPr>
                      <m:e>
                        <m:r>
                          <a:rPr lang="en-US" sz="2400" i="1" dirty="0" smtClean="0">
                            <a:latin typeface="Cambria Math" panose="02040503050406030204" pitchFamily="18" charset="0"/>
                          </a:rPr>
                          <m:t>𝑥</m:t>
                        </m:r>
                      </m:e>
                      <m:sub>
                        <m:r>
                          <a:rPr lang="en-US" sz="2400" i="1" dirty="0" smtClean="0">
                            <a:latin typeface="Cambria Math" panose="02040503050406030204" pitchFamily="18" charset="0"/>
                          </a:rPr>
                          <m:t>1</m:t>
                        </m:r>
                      </m:sub>
                    </m:sSub>
                  </m:oMath>
                </a14:m>
                <a:r>
                  <a:rPr lang="en-US" sz="2400" dirty="0">
                    <a:latin typeface="+mn-lt"/>
                  </a:rPr>
                  <a:t>,</a:t>
                </a:r>
              </a:p>
              <a:p>
                <a:pPr marL="432"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r>
                        <a:rPr lang="en-US" sz="2400" b="0" i="1" smtClean="0">
                          <a:latin typeface="Cambria Math" panose="02040503050406030204" pitchFamily="18" charset="0"/>
                        </a:rPr>
                        <m:t>𝑣𝑡</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oMath>
                  </m:oMathPara>
                </a14:m>
                <a:endParaRPr lang="en-US" sz="2400" i="1" dirty="0">
                  <a:latin typeface="Cambria Math" panose="02040503050406030204" pitchFamily="18" charset="0"/>
                </a:endParaRPr>
              </a:p>
            </p:txBody>
          </p:sp>
        </mc:Choice>
        <mc:Fallback xmlns="">
          <p:sp>
            <p:nvSpPr>
              <p:cNvPr id="38" name="Content Placeholder 4">
                <a:extLst>
                  <a:ext uri="{FF2B5EF4-FFF2-40B4-BE49-F238E27FC236}">
                    <a16:creationId xmlns:a16="http://schemas.microsoft.com/office/drawing/2014/main" id="{9F71D522-8370-B425-25E4-553D3A2999AC}"/>
                  </a:ext>
                </a:extLst>
              </p:cNvPr>
              <p:cNvSpPr txBox="1">
                <a:spLocks noRot="1" noChangeAspect="1" noMove="1" noResize="1" noEditPoints="1" noAdjustHandles="1" noChangeArrowheads="1" noChangeShapeType="1" noTextEdit="1"/>
              </p:cNvSpPr>
              <p:nvPr/>
            </p:nvSpPr>
            <p:spPr>
              <a:xfrm>
                <a:off x="113424" y="2419021"/>
                <a:ext cx="5138057" cy="4871367"/>
              </a:xfrm>
              <a:prstGeom prst="rect">
                <a:avLst/>
              </a:prstGeom>
              <a:blipFill>
                <a:blip r:embed="rId10"/>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05442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6" grpId="0" uiExpand="1" build="p"/>
      <p:bldP spid="38"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731686"/>
          </a:xfrm>
        </p:spPr>
        <p:txBody>
          <a:bodyPr/>
          <a:lstStyle/>
          <a:p>
            <a:r>
              <a:rPr lang="en-US" dirty="0"/>
              <a:t>I’m on a Boat! &amp;…</a:t>
            </a:r>
            <a:endParaRPr lang="en-IN" sz="2000" b="0" dirty="0"/>
          </a:p>
        </p:txBody>
      </p:sp>
      <p:sp>
        <p:nvSpPr>
          <p:cNvPr id="3" name="Content Placeholder 2"/>
          <p:cNvSpPr>
            <a:spLocks noGrp="1"/>
          </p:cNvSpPr>
          <p:nvPr>
            <p:ph sz="quarter" idx="13"/>
          </p:nvPr>
        </p:nvSpPr>
        <p:spPr>
          <a:xfrm>
            <a:off x="310327" y="800306"/>
            <a:ext cx="8673875" cy="2267528"/>
          </a:xfrm>
        </p:spPr>
        <p:txBody>
          <a:bodyPr/>
          <a:lstStyle/>
          <a:p>
            <a:pPr marL="0" indent="0">
              <a:buNone/>
            </a:pPr>
            <a:r>
              <a:rPr lang="en-US" sz="2400" dirty="0">
                <a:latin typeface="+mn-lt"/>
              </a:rPr>
              <a:t>Waves propagate to the left with 2.0 m height, 8.3 s period and, 110m wavelength opposite.</a:t>
            </a:r>
            <a:r>
              <a:rPr lang="en-US" sz="2400" dirty="0"/>
              <a:t> A boat is moving to the right at 5.0 m/s with respect to the water.</a:t>
            </a:r>
            <a:r>
              <a:rPr lang="en-US" sz="2400" dirty="0">
                <a:latin typeface="+mn-lt"/>
              </a:rPr>
              <a:t> If the boat is initially at a crest, what is its vertical position after 20 s?</a:t>
            </a:r>
            <a:endParaRPr lang="en-IN" sz="2400" dirty="0">
              <a:latin typeface="+mn-lt"/>
            </a:endParaRPr>
          </a:p>
        </p:txBody>
      </p:sp>
      <p:pic>
        <p:nvPicPr>
          <p:cNvPr id="6" name="Picture 5" descr="A sketch shows a boat moving over the surface of a periodic wave in the water."/>
          <p:cNvPicPr>
            <a:picLocks noChangeAspect="1"/>
          </p:cNvPicPr>
          <p:nvPr/>
        </p:nvPicPr>
        <p:blipFill rotWithShape="1">
          <a:blip r:embed="rId2">
            <a:extLst>
              <a:ext uri="{28A0092B-C50C-407E-A947-70E740481C1C}">
                <a14:useLocalDpi xmlns:a14="http://schemas.microsoft.com/office/drawing/2010/main" val="0"/>
              </a:ext>
            </a:extLst>
          </a:blip>
          <a:srcRect b="46857"/>
          <a:stretch/>
        </p:blipFill>
        <p:spPr>
          <a:xfrm>
            <a:off x="2875999" y="2376362"/>
            <a:ext cx="6108204" cy="1454667"/>
          </a:xfrm>
          <a:prstGeom prst="rect">
            <a:avLst/>
          </a:prstGeom>
        </p:spPr>
      </p:pic>
      <mc:AlternateContent xmlns:mc="http://schemas.openxmlformats.org/markup-compatibility/2006" xmlns:a14="http://schemas.microsoft.com/office/drawing/2010/main">
        <mc:Choice Requires="a14">
          <p:sp>
            <p:nvSpPr>
              <p:cNvPr id="4" name="Content Placeholder 6">
                <a:extLst>
                  <a:ext uri="{FF2B5EF4-FFF2-40B4-BE49-F238E27FC236}">
                    <a16:creationId xmlns:a16="http://schemas.microsoft.com/office/drawing/2014/main" id="{56959EC6-5604-EEA3-7202-54FC615CCE16}"/>
                  </a:ext>
                </a:extLst>
              </p:cNvPr>
              <p:cNvSpPr txBox="1">
                <a:spLocks/>
              </p:cNvSpPr>
              <p:nvPr/>
            </p:nvSpPr>
            <p:spPr>
              <a:xfrm>
                <a:off x="5871266" y="5795512"/>
                <a:ext cx="4238228" cy="251534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sz="2200" b="0" i="1" dirty="0" smtClean="0">
                              <a:latin typeface="Cambria Math" panose="02040503050406030204" pitchFamily="18" charset="0"/>
                            </a:rPr>
                          </m:ctrlPr>
                        </m:sSubPr>
                        <m:e>
                          <m:r>
                            <a:rPr lang="en-US" sz="2200" b="0" i="1" dirty="0" smtClean="0">
                              <a:latin typeface="Cambria Math" panose="02040503050406030204" pitchFamily="18" charset="0"/>
                            </a:rPr>
                            <m:t>𝑦</m:t>
                          </m:r>
                        </m:e>
                        <m:sub>
                          <m:r>
                            <a:rPr lang="en-US" sz="2200" b="0" i="1" dirty="0" smtClean="0">
                              <a:latin typeface="Cambria Math" panose="02040503050406030204" pitchFamily="18" charset="0"/>
                            </a:rPr>
                            <m:t>𝑏</m:t>
                          </m:r>
                        </m:sub>
                      </m:sSub>
                      <m:r>
                        <a:rPr lang="en-US" sz="2200" b="0" i="1" dirty="0" smtClean="0">
                          <a:latin typeface="Cambria Math" panose="02040503050406030204" pitchFamily="18" charset="0"/>
                        </a:rPr>
                        <m:t>=−0.42 </m:t>
                      </m:r>
                      <m:r>
                        <m:rPr>
                          <m:sty m:val="p"/>
                        </m:rPr>
                        <a:rPr lang="en-US" sz="2200" b="0" i="0" dirty="0" smtClean="0">
                          <a:latin typeface="Cambria Math" panose="02040503050406030204" pitchFamily="18" charset="0"/>
                        </a:rPr>
                        <m:t>m</m:t>
                      </m:r>
                    </m:oMath>
                  </m:oMathPara>
                </a14:m>
                <a:endParaRPr lang="en-US" sz="2200" dirty="0">
                  <a:latin typeface="+mn-lt"/>
                </a:endParaRPr>
              </a:p>
            </p:txBody>
          </p:sp>
        </mc:Choice>
        <mc:Fallback xmlns="">
          <p:sp>
            <p:nvSpPr>
              <p:cNvPr id="4" name="Content Placeholder 6">
                <a:extLst>
                  <a:ext uri="{FF2B5EF4-FFF2-40B4-BE49-F238E27FC236}">
                    <a16:creationId xmlns:a16="http://schemas.microsoft.com/office/drawing/2014/main" id="{56959EC6-5604-EEA3-7202-54FC615CCE16}"/>
                  </a:ext>
                </a:extLst>
              </p:cNvPr>
              <p:cNvSpPr txBox="1">
                <a:spLocks noRot="1" noChangeAspect="1" noMove="1" noResize="1" noEditPoints="1" noAdjustHandles="1" noChangeArrowheads="1" noChangeShapeType="1" noTextEdit="1"/>
              </p:cNvSpPr>
              <p:nvPr/>
            </p:nvSpPr>
            <p:spPr>
              <a:xfrm>
                <a:off x="5871266" y="5795512"/>
                <a:ext cx="4238228" cy="2515341"/>
              </a:xfrm>
              <a:prstGeom prst="rect">
                <a:avLst/>
              </a:prstGeom>
              <a:blipFill>
                <a:blip r:embed="rId3"/>
                <a:stretch>
                  <a:fillRect/>
                </a:stretch>
              </a:blipFill>
              <a:ln>
                <a:noFill/>
              </a:ln>
            </p:spPr>
            <p:txBody>
              <a:bodyPr/>
              <a:lstStyle/>
              <a:p>
                <a:r>
                  <a:rPr lang="en-US">
                    <a:noFill/>
                  </a:rPr>
                  <a:t> </a:t>
                </a:r>
              </a:p>
            </p:txBody>
          </p:sp>
        </mc:Fallback>
      </mc:AlternateContent>
      <p:sp>
        <p:nvSpPr>
          <p:cNvPr id="5" name="Rectangle 4">
            <a:extLst>
              <a:ext uri="{FF2B5EF4-FFF2-40B4-BE49-F238E27FC236}">
                <a16:creationId xmlns:a16="http://schemas.microsoft.com/office/drawing/2014/main" id="{E9DC544F-F879-A0D7-1E22-F1CDFE2CC7ED}"/>
              </a:ext>
            </a:extLst>
          </p:cNvPr>
          <p:cNvSpPr/>
          <p:nvPr/>
        </p:nvSpPr>
        <p:spPr>
          <a:xfrm>
            <a:off x="7002347" y="5822283"/>
            <a:ext cx="1950052" cy="5240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24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QuickCheck 15.14 </a:t>
            </a:r>
            <a:r>
              <a:rPr lang="en-US" sz="2000" b="0" dirty="0"/>
              <a:t>(1 of 2)</a:t>
            </a:r>
            <a:endParaRPr lang="en-IN" sz="2000" b="0" dirty="0"/>
          </a:p>
        </p:txBody>
      </p:sp>
      <p:sp>
        <p:nvSpPr>
          <p:cNvPr id="6" name="Content Placeholder 5"/>
          <p:cNvSpPr>
            <a:spLocks noGrp="1"/>
          </p:cNvSpPr>
          <p:nvPr>
            <p:ph sz="quarter" idx="13"/>
          </p:nvPr>
        </p:nvSpPr>
        <p:spPr>
          <a:xfrm>
            <a:off x="457200" y="1346669"/>
            <a:ext cx="8229600" cy="839719"/>
          </a:xfrm>
        </p:spPr>
        <p:txBody>
          <a:bodyPr/>
          <a:lstStyle/>
          <a:p>
            <a:pPr marL="0" indent="0">
              <a:buNone/>
            </a:pPr>
            <a:r>
              <a:rPr lang="en-US" sz="2400" dirty="0">
                <a:latin typeface="+mn-lt"/>
              </a:rPr>
              <a:t>A snapshot versus space and a history graph at x=0.6 m for a sinusoidal wave on a string appear as follows:</a:t>
            </a:r>
            <a:endParaRPr lang="en-IN" sz="2400" dirty="0">
              <a:latin typeface="+mn-lt"/>
            </a:endParaRPr>
          </a:p>
        </p:txBody>
      </p:sp>
      <p:pic>
        <p:nvPicPr>
          <p:cNvPr id="9" name="Picture 8" descr="A snapshot graph for a sinusoidal wave on an x y axes. The x axis is measured in meters and has a range of 0 to 1.5 in increments of 0.3. The y axis is measured in meters and has a range of negative 1 to 1 in increments of 1. (0, 1), (0.6, 1), and (1.2, 1) are maximum point of the curve, and (0.3, negative 1), (0.9, negative 1), and (1.5, negative 1) are minimum points. A history graph for a sinusoidal wave on a t y axes. The t axis is measured in seconds and has a range of 0 to 0.5 in increments of 0.1. The y axis is measured in meters and has a range of negative 1 to 1 in increments of 1. (0, 1), (0.2, 1), and (0.4, 1) are maximum point of the curve, and (0.1, negative 1), (0.3, negative 1), and (0.5, negative 1) are minimum poin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858" y="2346024"/>
            <a:ext cx="6449955" cy="1592988"/>
          </a:xfrm>
          <a:prstGeom prst="rect">
            <a:avLst/>
          </a:prstGeom>
        </p:spPr>
      </p:pic>
      <p:sp>
        <p:nvSpPr>
          <p:cNvPr id="7" name="Content Placeholder 6"/>
          <p:cNvSpPr>
            <a:spLocks noGrp="1"/>
          </p:cNvSpPr>
          <p:nvPr>
            <p:ph sz="quarter" idx="14"/>
          </p:nvPr>
        </p:nvSpPr>
        <p:spPr>
          <a:xfrm>
            <a:off x="457200" y="4143523"/>
            <a:ext cx="8229600" cy="467387"/>
          </a:xfrm>
        </p:spPr>
        <p:txBody>
          <a:bodyPr/>
          <a:lstStyle/>
          <a:p>
            <a:pPr marL="0" indent="0">
              <a:buNone/>
            </a:pPr>
            <a:r>
              <a:rPr lang="en-US" sz="2400" dirty="0">
                <a:latin typeface="+mn-lt"/>
              </a:rPr>
              <a:t>What is the speed of the wave?</a:t>
            </a:r>
            <a:endParaRPr lang="en-IN" sz="2400" dirty="0">
              <a:latin typeface="+mn-lt"/>
            </a:endParaRPr>
          </a:p>
        </p:txBody>
      </p:sp>
      <p:sp>
        <p:nvSpPr>
          <p:cNvPr id="8" name="Content Placeholder 7"/>
          <p:cNvSpPr>
            <a:spLocks noGrp="1"/>
          </p:cNvSpPr>
          <p:nvPr>
            <p:ph sz="quarter" idx="15"/>
          </p:nvPr>
        </p:nvSpPr>
        <p:spPr>
          <a:xfrm>
            <a:off x="457200" y="4552545"/>
            <a:ext cx="8229600" cy="1805842"/>
          </a:xfrm>
        </p:spPr>
        <p:txBody>
          <a:bodyPr/>
          <a:lstStyle/>
          <a:p>
            <a:pPr marL="741600" lvl="1" indent="-428400">
              <a:buNone/>
            </a:pPr>
            <a:r>
              <a:rPr lang="en-US" sz="2400" dirty="0">
                <a:latin typeface="+mn-lt"/>
              </a:rPr>
              <a:t>A. 1.5 m/s</a:t>
            </a:r>
          </a:p>
          <a:p>
            <a:pPr marL="741600" lvl="1" indent="-428400">
              <a:buNone/>
            </a:pPr>
            <a:r>
              <a:rPr lang="en-US" sz="2400" dirty="0">
                <a:latin typeface="+mn-lt"/>
              </a:rPr>
              <a:t>B. 3.0 m/s</a:t>
            </a:r>
          </a:p>
          <a:p>
            <a:pPr marL="741600" lvl="1" indent="-428400">
              <a:buNone/>
            </a:pPr>
            <a:r>
              <a:rPr lang="en-US" sz="2400" dirty="0">
                <a:latin typeface="+mn-lt"/>
              </a:rPr>
              <a:t>C. 5.0 m/s</a:t>
            </a:r>
          </a:p>
          <a:p>
            <a:pPr marL="741600" lvl="1" indent="-428400">
              <a:buNone/>
            </a:pPr>
            <a:r>
              <a:rPr lang="en-US" sz="2400" dirty="0">
                <a:latin typeface="+mn-lt"/>
              </a:rPr>
              <a:t>D. 15 m/s</a:t>
            </a:r>
            <a:endParaRPr lang="en-IN" sz="2400" dirty="0">
              <a:latin typeface="+mn-lt"/>
            </a:endParaRPr>
          </a:p>
        </p:txBody>
      </p:sp>
    </p:spTree>
    <p:extLst>
      <p:ext uri="{BB962C8B-B14F-4D97-AF65-F5344CB8AC3E}">
        <p14:creationId xmlns:p14="http://schemas.microsoft.com/office/powerpoint/2010/main" val="3787776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5CBBA7C-98E1-7380-AEF2-24ADDAFA274F}"/>
              </a:ext>
            </a:extLst>
          </p:cNvPr>
          <p:cNvSpPr txBox="1">
            <a:spLocks/>
          </p:cNvSpPr>
          <p:nvPr/>
        </p:nvSpPr>
        <p:spPr>
          <a:xfrm>
            <a:off x="209828" y="521736"/>
            <a:ext cx="8319684" cy="797767"/>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indent="-255600"/>
            <a:r>
              <a:rPr lang="en-US" sz="2200" dirty="0">
                <a:latin typeface="+mn-lt"/>
              </a:rPr>
              <a:t>Particle oscillations are either </a:t>
            </a:r>
            <a:r>
              <a:rPr lang="en-US" sz="2200" b="1" dirty="0">
                <a:latin typeface="+mn-lt"/>
              </a:rPr>
              <a:t>transverse</a:t>
            </a:r>
            <a:r>
              <a:rPr lang="en-US" sz="2200" dirty="0">
                <a:latin typeface="+mn-lt"/>
              </a:rPr>
              <a:t> (guitar string):</a:t>
            </a:r>
          </a:p>
          <a:p>
            <a:pPr indent="-255600"/>
            <a:endParaRPr lang="en-US" sz="2200" dirty="0">
              <a:latin typeface="+mn-lt"/>
            </a:endParaRPr>
          </a:p>
          <a:p>
            <a:pPr indent="-255600"/>
            <a:endParaRPr lang="en-US" sz="2200" dirty="0">
              <a:latin typeface="+mn-lt"/>
            </a:endParaRPr>
          </a:p>
          <a:p>
            <a:pPr indent="-255600"/>
            <a:endParaRPr lang="en-US" sz="2200" dirty="0">
              <a:latin typeface="+mn-lt"/>
            </a:endParaRPr>
          </a:p>
          <a:p>
            <a:pPr marL="432" indent="0">
              <a:buNone/>
            </a:pPr>
            <a:endParaRPr lang="en-US" sz="2200" dirty="0">
              <a:latin typeface="+mn-lt"/>
            </a:endParaRPr>
          </a:p>
          <a:p>
            <a:pPr indent="-255600"/>
            <a:r>
              <a:rPr lang="en-US" sz="2200" dirty="0">
                <a:latin typeface="+mn-lt"/>
              </a:rPr>
              <a:t>Or </a:t>
            </a:r>
            <a:r>
              <a:rPr lang="en-US" sz="2200" b="1" dirty="0">
                <a:latin typeface="+mn-lt"/>
              </a:rPr>
              <a:t>longitudinal</a:t>
            </a:r>
            <a:r>
              <a:rPr lang="en-US" sz="2200" dirty="0">
                <a:latin typeface="+mn-lt"/>
              </a:rPr>
              <a:t> (acoustic/sound) </a:t>
            </a:r>
          </a:p>
          <a:p>
            <a:pPr indent="-255600"/>
            <a:endParaRPr lang="en-US" sz="2200" dirty="0">
              <a:latin typeface="+mn-lt"/>
            </a:endParaRPr>
          </a:p>
          <a:p>
            <a:pPr indent="-255600"/>
            <a:endParaRPr lang="en-US" sz="2200" dirty="0">
              <a:latin typeface="+mn-lt"/>
            </a:endParaRPr>
          </a:p>
          <a:p>
            <a:pPr indent="-255600"/>
            <a:endParaRPr lang="en-US" sz="2200" dirty="0">
              <a:latin typeface="+mn-lt"/>
            </a:endParaRPr>
          </a:p>
          <a:p>
            <a:pPr indent="-255600"/>
            <a:r>
              <a:rPr lang="en-US" sz="2200" dirty="0">
                <a:latin typeface="+mn-lt"/>
              </a:rPr>
              <a:t>or both (e.g., water waves, earthquakes…).</a:t>
            </a:r>
          </a:p>
        </p:txBody>
      </p:sp>
      <p:sp>
        <p:nvSpPr>
          <p:cNvPr id="2" name="Title 1"/>
          <p:cNvSpPr>
            <a:spLocks noGrp="1"/>
          </p:cNvSpPr>
          <p:nvPr>
            <p:ph type="title"/>
          </p:nvPr>
        </p:nvSpPr>
        <p:spPr>
          <a:xfrm>
            <a:off x="209828" y="0"/>
            <a:ext cx="8229600" cy="1097279"/>
          </a:xfrm>
        </p:spPr>
        <p:txBody>
          <a:bodyPr/>
          <a:lstStyle/>
          <a:p>
            <a:r>
              <a:rPr lang="en-US" dirty="0"/>
              <a:t>Traveling Waves</a:t>
            </a:r>
            <a:endParaRPr lang="en-IN" dirty="0"/>
          </a:p>
        </p:txBody>
      </p:sp>
      <p:pic>
        <p:nvPicPr>
          <p:cNvPr id="3" name="Picture 2" descr="A picture shows a bat in the air. The bat has very large, upright ears."/>
          <p:cNvPicPr>
            <a:picLocks noChangeAspect="1"/>
          </p:cNvPicPr>
          <p:nvPr/>
        </p:nvPicPr>
        <p:blipFill rotWithShape="1">
          <a:blip r:embed="rId7"/>
          <a:srcRect l="4600" r="4704"/>
          <a:stretch/>
        </p:blipFill>
        <p:spPr>
          <a:xfrm>
            <a:off x="286966" y="3758173"/>
            <a:ext cx="2993488" cy="1452488"/>
          </a:xfrm>
          <a:prstGeom prst="rect">
            <a:avLst/>
          </a:prstGeom>
        </p:spPr>
      </p:pic>
      <p:pic>
        <p:nvPicPr>
          <p:cNvPr id="5" name="Picture 4" descr="A picture shows an object placed in water. On the surface of the water are many circular ripples emanating from where the object touches the water.">
            <a:extLst>
              <a:ext uri="{FF2B5EF4-FFF2-40B4-BE49-F238E27FC236}">
                <a16:creationId xmlns:a16="http://schemas.microsoft.com/office/drawing/2014/main" id="{EDE1CF62-4178-2F8A-33DB-CA501718F325}"/>
              </a:ext>
            </a:extLst>
          </p:cNvPr>
          <p:cNvPicPr>
            <a:picLocks noChangeAspect="1"/>
          </p:cNvPicPr>
          <p:nvPr/>
        </p:nvPicPr>
        <p:blipFill>
          <a:blip r:embed="rId8"/>
          <a:stretch>
            <a:fillRect/>
          </a:stretch>
        </p:blipFill>
        <p:spPr>
          <a:xfrm>
            <a:off x="6086618" y="5337618"/>
            <a:ext cx="1628793" cy="1107887"/>
          </a:xfrm>
          <a:prstGeom prst="rect">
            <a:avLst/>
          </a:prstGeom>
        </p:spPr>
      </p:pic>
      <p:pic>
        <p:nvPicPr>
          <p:cNvPr id="12" name="Picture 2" descr="75 Guitar String Vibration Stock Photos, Pictures &amp; Royalty-Free Images -  iStock">
            <a:extLst>
              <a:ext uri="{FF2B5EF4-FFF2-40B4-BE49-F238E27FC236}">
                <a16:creationId xmlns:a16="http://schemas.microsoft.com/office/drawing/2014/main" id="{0EC70CBE-5B9A-F0FD-5B57-036863BDB3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6966" y="1097279"/>
            <a:ext cx="3003825" cy="2002549"/>
          </a:xfrm>
          <a:prstGeom prst="rect">
            <a:avLst/>
          </a:prstGeom>
          <a:noFill/>
          <a:extLst>
            <a:ext uri="{909E8E84-426E-40DD-AFC4-6F175D3DCCD1}">
              <a14:hiddenFill xmlns:a14="http://schemas.microsoft.com/office/drawing/2010/main">
                <a:solidFill>
                  <a:srgbClr val="FFFFFF"/>
                </a:solidFill>
              </a14:hiddenFill>
            </a:ext>
          </a:extLst>
        </p:spPr>
      </p:pic>
      <p:pic>
        <p:nvPicPr>
          <p:cNvPr id="15" name="CompressionWaves.mov">
            <a:hlinkClick r:id="" action="ppaction://media"/>
            <a:extLst>
              <a:ext uri="{FF2B5EF4-FFF2-40B4-BE49-F238E27FC236}">
                <a16:creationId xmlns:a16="http://schemas.microsoft.com/office/drawing/2014/main" id="{14D00F39-502E-361D-154D-DD464146258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316204" y="3696532"/>
            <a:ext cx="5540829" cy="1641086"/>
          </a:xfrm>
          <a:prstGeom prst="rect">
            <a:avLst/>
          </a:prstGeom>
        </p:spPr>
      </p:pic>
      <p:pic>
        <p:nvPicPr>
          <p:cNvPr id="17" name="LongitudinalWave.mov">
            <a:hlinkClick r:id="" action="ppaction://media"/>
            <a:extLst>
              <a:ext uri="{FF2B5EF4-FFF2-40B4-BE49-F238E27FC236}">
                <a16:creationId xmlns:a16="http://schemas.microsoft.com/office/drawing/2014/main" id="{0F88DAEE-3FA2-7C0C-6B7C-F472FD55742B}"/>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3316204" y="1319503"/>
            <a:ext cx="5540829" cy="1769987"/>
          </a:xfrm>
          <a:prstGeom prst="rect">
            <a:avLst/>
          </a:prstGeom>
        </p:spPr>
      </p:pic>
      <p:sp>
        <p:nvSpPr>
          <p:cNvPr id="19" name="TextBox 18">
            <a:extLst>
              <a:ext uri="{FF2B5EF4-FFF2-40B4-BE49-F238E27FC236}">
                <a16:creationId xmlns:a16="http://schemas.microsoft.com/office/drawing/2014/main" id="{89925EAF-F419-F524-4ACA-E729F3A82543}"/>
              </a:ext>
            </a:extLst>
          </p:cNvPr>
          <p:cNvSpPr txBox="1"/>
          <p:nvPr/>
        </p:nvSpPr>
        <p:spPr>
          <a:xfrm>
            <a:off x="3367929" y="1085800"/>
            <a:ext cx="4637314" cy="307777"/>
          </a:xfrm>
          <a:prstGeom prst="rect">
            <a:avLst/>
          </a:prstGeom>
          <a:noFill/>
        </p:spPr>
        <p:txBody>
          <a:bodyPr wrap="square">
            <a:spAutoFit/>
          </a:bodyPr>
          <a:lstStyle/>
          <a:p>
            <a:r>
              <a:rPr lang="en-US" b="0" i="0" dirty="0">
                <a:effectLst/>
                <a:latin typeface="Arial" panose="020B0604020202020204" pitchFamily="34" charset="0"/>
                <a:hlinkClick r:id="rId12"/>
              </a:rPr>
              <a:t>http://www.acs.psu.edu/drussell/demos.html</a:t>
            </a:r>
            <a:r>
              <a:rPr lang="en-US" b="0" i="0" dirty="0">
                <a:solidFill>
                  <a:srgbClr val="000000"/>
                </a:solidFill>
                <a:effectLst/>
                <a:latin typeface="Arial" panose="020B0604020202020204" pitchFamily="34" charset="0"/>
              </a:rPr>
              <a:t>.</a:t>
            </a:r>
            <a:endParaRPr lang="en-US" dirty="0"/>
          </a:p>
        </p:txBody>
      </p:sp>
      <p:sp>
        <p:nvSpPr>
          <p:cNvPr id="20" name="TextBox 19">
            <a:extLst>
              <a:ext uri="{FF2B5EF4-FFF2-40B4-BE49-F238E27FC236}">
                <a16:creationId xmlns:a16="http://schemas.microsoft.com/office/drawing/2014/main" id="{F02B5123-3F1A-7D6B-A874-A7A54ED6D6AC}"/>
              </a:ext>
            </a:extLst>
          </p:cNvPr>
          <p:cNvSpPr txBox="1"/>
          <p:nvPr/>
        </p:nvSpPr>
        <p:spPr>
          <a:xfrm>
            <a:off x="3367929" y="857185"/>
            <a:ext cx="2036135" cy="307777"/>
          </a:xfrm>
          <a:prstGeom prst="rect">
            <a:avLst/>
          </a:prstGeom>
          <a:noFill/>
        </p:spPr>
        <p:txBody>
          <a:bodyPr wrap="none" rtlCol="0">
            <a:spAutoFit/>
          </a:bodyPr>
          <a:lstStyle/>
          <a:p>
            <a:r>
              <a:rPr lang="en-US" dirty="0"/>
              <a:t>animation: Dan Russel</a:t>
            </a:r>
          </a:p>
        </p:txBody>
      </p:sp>
      <p:pic>
        <p:nvPicPr>
          <p:cNvPr id="22" name="Picture 21" descr="Text&#10;&#10;Description automatically generated">
            <a:extLst>
              <a:ext uri="{FF2B5EF4-FFF2-40B4-BE49-F238E27FC236}">
                <a16:creationId xmlns:a16="http://schemas.microsoft.com/office/drawing/2014/main" id="{974AE92D-C0BD-BBEC-2A69-8DBC61CB0865}"/>
              </a:ext>
            </a:extLst>
          </p:cNvPr>
          <p:cNvPicPr>
            <a:picLocks noChangeAspect="1"/>
          </p:cNvPicPr>
          <p:nvPr/>
        </p:nvPicPr>
        <p:blipFill>
          <a:blip r:embed="rId13"/>
          <a:stretch>
            <a:fillRect/>
          </a:stretch>
        </p:blipFill>
        <p:spPr>
          <a:xfrm>
            <a:off x="6568234" y="412495"/>
            <a:ext cx="2575766" cy="3219707"/>
          </a:xfrm>
          <a:prstGeom prst="rect">
            <a:avLst/>
          </a:prstGeom>
        </p:spPr>
      </p:pic>
    </p:spTree>
    <p:extLst>
      <p:ext uri="{BB962C8B-B14F-4D97-AF65-F5344CB8AC3E}">
        <p14:creationId xmlns:p14="http://schemas.microsoft.com/office/powerpoint/2010/main" val="360262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2490" fill="hold"/>
                                        <p:tgtEl>
                                          <p:spTgt spid="15"/>
                                        </p:tgtEl>
                                      </p:cBhvr>
                                    </p:cmd>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15"/>
                </p:tgtEl>
              </p:cMediaNode>
            </p:video>
            <p:video>
              <p:cMediaNode vol="80000">
                <p:cTn id="26" repeatCount="indefinite" fill="hold" display="0">
                  <p:stCondLst>
                    <p:cond delay="indefinite"/>
                  </p:stCondLst>
                </p:cTn>
                <p:tgtEl>
                  <p:spTgt spid="1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QuickCheck 15.14 </a:t>
            </a:r>
            <a:r>
              <a:rPr lang="en-US" sz="2000" b="0" dirty="0"/>
              <a:t>(2 of 2)</a:t>
            </a:r>
            <a:endParaRPr lang="en-IN" sz="2000" b="0" dirty="0"/>
          </a:p>
        </p:txBody>
      </p:sp>
      <p:sp>
        <p:nvSpPr>
          <p:cNvPr id="6" name="Content Placeholder 5"/>
          <p:cNvSpPr>
            <a:spLocks noGrp="1"/>
          </p:cNvSpPr>
          <p:nvPr>
            <p:ph sz="quarter" idx="13"/>
          </p:nvPr>
        </p:nvSpPr>
        <p:spPr>
          <a:xfrm>
            <a:off x="457200" y="1556327"/>
            <a:ext cx="8229600" cy="839719"/>
          </a:xfrm>
        </p:spPr>
        <p:txBody>
          <a:bodyPr/>
          <a:lstStyle/>
          <a:p>
            <a:pPr marL="0" indent="0">
              <a:buNone/>
            </a:pPr>
            <a:r>
              <a:rPr lang="en-US" sz="2400" dirty="0">
                <a:latin typeface="+mn-lt"/>
              </a:rPr>
              <a:t>A snapshot and a history graph for a sinusoidal wave on a string appear as follows:</a:t>
            </a:r>
            <a:endParaRPr lang="en-IN" sz="2400" dirty="0">
              <a:latin typeface="+mn-lt"/>
            </a:endParaRPr>
          </a:p>
        </p:txBody>
      </p:sp>
      <p:pic>
        <p:nvPicPr>
          <p:cNvPr id="9" name="Picture 8" descr="A snapshot graph for a sinusoidal wave on an x y axes. The x axis is measured in meters and has a range of 0 to 1.5 in increments of 0.3. The y axis is measured in meters and has a range of negative 1 to 1 in increments of 1. (0, 1), (0.6, 1), and (1.2, 1) are maximum point of the curve, and (0.3, negative 1), (0.9, negative 1), and (1.5, negative 1) are minimum points. A history graph for a sinusoidal wave on a t y axes. The t axis is measured in seconds and has a range of 0 to 0.5 in increments of 0.1. The y axis is measured in meters and has a range of negative 1 to 1 in increments of 1. (0, 1), (0.2, 1), and (0.4, 1) are maximum point of the curve, and (0.1, negative 1), (0.3, negative 1), and (0.5, negative 1) are minimum poin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023" y="2509905"/>
            <a:ext cx="6449955" cy="1592988"/>
          </a:xfrm>
          <a:prstGeom prst="rect">
            <a:avLst/>
          </a:prstGeom>
        </p:spPr>
      </p:pic>
      <p:sp>
        <p:nvSpPr>
          <p:cNvPr id="7" name="Content Placeholder 6"/>
          <p:cNvSpPr>
            <a:spLocks noGrp="1"/>
          </p:cNvSpPr>
          <p:nvPr>
            <p:ph sz="quarter" idx="14"/>
          </p:nvPr>
        </p:nvSpPr>
        <p:spPr>
          <a:xfrm>
            <a:off x="457200" y="4143523"/>
            <a:ext cx="8229600" cy="467387"/>
          </a:xfrm>
        </p:spPr>
        <p:txBody>
          <a:bodyPr/>
          <a:lstStyle/>
          <a:p>
            <a:pPr marL="0" indent="0">
              <a:buNone/>
            </a:pPr>
            <a:r>
              <a:rPr lang="en-US" sz="2400" dirty="0">
                <a:latin typeface="+mn-lt"/>
              </a:rPr>
              <a:t>What is the speed of the wave?</a:t>
            </a:r>
            <a:endParaRPr lang="en-IN" sz="2400" dirty="0">
              <a:latin typeface="+mn-lt"/>
            </a:endParaRPr>
          </a:p>
        </p:txBody>
      </p:sp>
      <p:sp>
        <p:nvSpPr>
          <p:cNvPr id="8" name="Content Placeholder 7"/>
          <p:cNvSpPr>
            <a:spLocks noGrp="1"/>
          </p:cNvSpPr>
          <p:nvPr>
            <p:ph sz="quarter" idx="15"/>
          </p:nvPr>
        </p:nvSpPr>
        <p:spPr>
          <a:xfrm>
            <a:off x="457200" y="4552545"/>
            <a:ext cx="8229600" cy="1805842"/>
          </a:xfrm>
        </p:spPr>
        <p:txBody>
          <a:bodyPr/>
          <a:lstStyle/>
          <a:p>
            <a:pPr marL="741600" lvl="1" indent="-428400">
              <a:buNone/>
            </a:pPr>
            <a:r>
              <a:rPr lang="en-US" sz="2400" dirty="0">
                <a:latin typeface="+mn-lt"/>
              </a:rPr>
              <a:t>A. 1.5 m/s</a:t>
            </a:r>
          </a:p>
          <a:p>
            <a:pPr marL="741600" lvl="1" indent="-428400">
              <a:buNone/>
            </a:pPr>
            <a:r>
              <a:rPr lang="en-US" sz="2400" dirty="0">
                <a:solidFill>
                  <a:srgbClr val="C00000"/>
                </a:solidFill>
                <a:latin typeface="+mn-lt"/>
              </a:rPr>
              <a:t>B. 3.0 m/s</a:t>
            </a:r>
          </a:p>
          <a:p>
            <a:pPr marL="741600" lvl="1" indent="-428400">
              <a:buNone/>
            </a:pPr>
            <a:r>
              <a:rPr lang="en-US" sz="2400" dirty="0">
                <a:latin typeface="+mn-lt"/>
              </a:rPr>
              <a:t>C. 5.0 m/s</a:t>
            </a:r>
          </a:p>
          <a:p>
            <a:pPr marL="741600" lvl="1" indent="-428400">
              <a:buNone/>
            </a:pPr>
            <a:r>
              <a:rPr lang="en-US" sz="2400" dirty="0">
                <a:latin typeface="+mn-lt"/>
              </a:rPr>
              <a:t>D. 15 m/s</a:t>
            </a:r>
            <a:endParaRPr lang="en-IN" sz="2400" dirty="0">
              <a:latin typeface="+mn-lt"/>
            </a:endParaRPr>
          </a:p>
        </p:txBody>
      </p:sp>
      <p:pic>
        <p:nvPicPr>
          <p:cNvPr id="10" name="Picture 9" descr="A checkmark points to option B, 3.0 meters per secon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928" y="5092298"/>
            <a:ext cx="323850" cy="304800"/>
          </a:xfrm>
          <a:prstGeom prst="rect">
            <a:avLst/>
          </a:prstGeom>
        </p:spPr>
      </p:pic>
    </p:spTree>
    <p:extLst>
      <p:ext uri="{BB962C8B-B14F-4D97-AF65-F5344CB8AC3E}">
        <p14:creationId xmlns:p14="http://schemas.microsoft.com/office/powerpoint/2010/main" val="3071055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3400" dirty="0"/>
              <a:t>Aside on Dynamics: Dispersion</a:t>
            </a:r>
            <a:endParaRPr lang="en-IN" sz="3400" dirty="0"/>
          </a:p>
        </p:txBody>
      </p:sp>
      <mc:AlternateContent xmlns:mc="http://schemas.openxmlformats.org/markup-compatibility/2006" xmlns:a14="http://schemas.microsoft.com/office/drawing/2010/main">
        <mc:Choice Requires="a14">
          <p:sp>
            <p:nvSpPr>
              <p:cNvPr id="2" name="Content Placeholder 2">
                <a:extLst>
                  <a:ext uri="{FF2B5EF4-FFF2-40B4-BE49-F238E27FC236}">
                    <a16:creationId xmlns:a16="http://schemas.microsoft.com/office/drawing/2014/main" id="{39EB17A5-946C-726F-4D9E-803037A788F2}"/>
                  </a:ext>
                </a:extLst>
              </p:cNvPr>
              <p:cNvSpPr txBox="1">
                <a:spLocks/>
              </p:cNvSpPr>
              <p:nvPr/>
            </p:nvSpPr>
            <p:spPr>
              <a:xfrm>
                <a:off x="457200" y="3861116"/>
                <a:ext cx="8229600" cy="47675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2200" dirty="0">
                    <a:latin typeface="+mn-lt"/>
                  </a:rPr>
                  <a:t>Wave speed is determined by the </a:t>
                </a:r>
                <a:r>
                  <a:rPr lang="en-IN" sz="2200" dirty="0">
                    <a:latin typeface="+mn-lt"/>
                  </a:rPr>
                  <a:t>medium and restoring forces:</a:t>
                </a:r>
              </a:p>
              <a:p>
                <a:endParaRPr lang="en-IN" sz="2200" dirty="0">
                  <a:latin typeface="+mn-lt"/>
                </a:endParaRPr>
              </a:p>
              <a:p>
                <a:pPr/>
                <a14:m>
                  <m:oMathPara xmlns:m="http://schemas.openxmlformats.org/officeDocument/2006/math">
                    <m:oMathParaPr>
                      <m:jc m:val="centerGroup"/>
                    </m:oMathParaPr>
                    <m:oMath xmlns:m="http://schemas.openxmlformats.org/officeDocument/2006/math">
                      <m:r>
                        <a:rPr lang="en-US" sz="3200" i="1" dirty="0" smtClean="0">
                          <a:latin typeface="Cambria Math" panose="02040503050406030204" pitchFamily="18" charset="0"/>
                        </a:rPr>
                        <m:t>𝑣</m:t>
                      </m:r>
                      <m:r>
                        <a:rPr lang="en-US" sz="3200" i="1" dirty="0" smtClean="0">
                          <a:latin typeface="Cambria Math" panose="02040503050406030204" pitchFamily="18" charset="0"/>
                        </a:rPr>
                        <m:t> =</m:t>
                      </m:r>
                      <m:r>
                        <a:rPr lang="en-US" sz="3200" b="0" i="1" dirty="0" smtClean="0">
                          <a:latin typeface="Cambria Math" panose="02040503050406030204" pitchFamily="18" charset="0"/>
                        </a:rPr>
                        <m:t>𝜆</m:t>
                      </m:r>
                      <m:r>
                        <a:rPr lang="en-US" sz="3200" b="0" i="1" dirty="0" smtClean="0">
                          <a:latin typeface="Cambria Math" panose="02040503050406030204" pitchFamily="18" charset="0"/>
                        </a:rPr>
                        <m:t> </m:t>
                      </m:r>
                      <m:r>
                        <a:rPr lang="en-US" sz="3200" b="0" i="1" dirty="0" smtClean="0">
                          <a:latin typeface="Cambria Math" panose="02040503050406030204" pitchFamily="18" charset="0"/>
                        </a:rPr>
                        <m:t>𝑓</m:t>
                      </m:r>
                      <m:r>
                        <a:rPr lang="en-US" sz="3200" b="0" i="0" dirty="0" smtClean="0">
                          <a:latin typeface="Cambria Math" panose="02040503050406030204" pitchFamily="18" charset="0"/>
                        </a:rPr>
                        <m:t>=</m:t>
                      </m:r>
                      <m:d>
                        <m:dPr>
                          <m:ctrlPr>
                            <a:rPr lang="en-US" sz="3200" b="0" i="1" dirty="0">
                              <a:latin typeface="Cambria Math" panose="02040503050406030204" pitchFamily="18" charset="0"/>
                            </a:rPr>
                          </m:ctrlPr>
                        </m:dPr>
                        <m:e>
                          <m:f>
                            <m:fPr>
                              <m:ctrlPr>
                                <a:rPr lang="en-US" sz="3200" b="0" i="1" dirty="0">
                                  <a:latin typeface="Cambria Math" panose="02040503050406030204" pitchFamily="18" charset="0"/>
                                </a:rPr>
                              </m:ctrlPr>
                            </m:fPr>
                            <m:num>
                              <m:r>
                                <a:rPr lang="en-US" sz="3200" b="0" i="1" dirty="0">
                                  <a:latin typeface="Cambria Math" panose="02040503050406030204" pitchFamily="18" charset="0"/>
                                </a:rPr>
                                <m:t>𝜆</m:t>
                              </m:r>
                            </m:num>
                            <m:den>
                              <m:r>
                                <a:rPr lang="en-US" sz="3200" b="0" i="1" dirty="0">
                                  <a:latin typeface="Cambria Math" panose="02040503050406030204" pitchFamily="18" charset="0"/>
                                </a:rPr>
                                <m:t>2</m:t>
                              </m:r>
                              <m:r>
                                <a:rPr lang="en-US" sz="3200" b="0" i="1" dirty="0">
                                  <a:latin typeface="Cambria Math" panose="02040503050406030204" pitchFamily="18" charset="0"/>
                                </a:rPr>
                                <m:t>𝜋</m:t>
                              </m:r>
                            </m:den>
                          </m:f>
                        </m:e>
                      </m:d>
                      <m:r>
                        <a:rPr lang="en-US" sz="3200" b="0" i="1" dirty="0">
                          <a:latin typeface="Cambria Math" panose="02040503050406030204" pitchFamily="18" charset="0"/>
                        </a:rPr>
                        <m:t>𝜔</m:t>
                      </m:r>
                    </m:oMath>
                  </m:oMathPara>
                </a14:m>
                <a:endParaRPr lang="en-IN" sz="3200" dirty="0">
                  <a:latin typeface="+mn-lt"/>
                </a:endParaRPr>
              </a:p>
            </p:txBody>
          </p:sp>
        </mc:Choice>
        <mc:Fallback xmlns="">
          <p:sp>
            <p:nvSpPr>
              <p:cNvPr id="2" name="Content Placeholder 2">
                <a:extLst>
                  <a:ext uri="{FF2B5EF4-FFF2-40B4-BE49-F238E27FC236}">
                    <a16:creationId xmlns:a16="http://schemas.microsoft.com/office/drawing/2014/main" id="{39EB17A5-946C-726F-4D9E-803037A788F2}"/>
                  </a:ext>
                </a:extLst>
              </p:cNvPr>
              <p:cNvSpPr txBox="1">
                <a:spLocks noRot="1" noChangeAspect="1" noMove="1" noResize="1" noEditPoints="1" noAdjustHandles="1" noChangeArrowheads="1" noChangeShapeType="1" noTextEdit="1"/>
              </p:cNvSpPr>
              <p:nvPr/>
            </p:nvSpPr>
            <p:spPr>
              <a:xfrm>
                <a:off x="457200" y="3861116"/>
                <a:ext cx="8229600" cy="476755"/>
              </a:xfrm>
              <a:prstGeom prst="rect">
                <a:avLst/>
              </a:prstGeom>
              <a:blipFill>
                <a:blip r:embed="rId2"/>
                <a:stretch>
                  <a:fillRect l="-1080" t="-7692" b="-264103"/>
                </a:stretch>
              </a:blipFill>
            </p:spPr>
            <p:txBody>
              <a:bodyPr/>
              <a:lstStyle/>
              <a:p>
                <a:r>
                  <a:rPr lang="en-US">
                    <a:noFill/>
                  </a:rPr>
                  <a:t> </a:t>
                </a:r>
              </a:p>
            </p:txBody>
          </p:sp>
        </mc:Fallback>
      </mc:AlternateContent>
    </p:spTree>
    <p:extLst>
      <p:ext uri="{BB962C8B-B14F-4D97-AF65-F5344CB8AC3E}">
        <p14:creationId xmlns:p14="http://schemas.microsoft.com/office/powerpoint/2010/main" val="1746856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Non-dispersive Wave</a:t>
            </a:r>
            <a:endParaRPr lang="en-IN" sz="2000" b="0" dirty="0"/>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C56554A0-79ED-0838-D9F3-4EB7F2836ABE}"/>
                  </a:ext>
                </a:extLst>
              </p:cNvPr>
              <p:cNvSpPr txBox="1">
                <a:spLocks/>
              </p:cNvSpPr>
              <p:nvPr/>
            </p:nvSpPr>
            <p:spPr>
              <a:xfrm>
                <a:off x="457200" y="918665"/>
                <a:ext cx="8229600" cy="47675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0" indent="0">
                  <a:buFont typeface="Arial"/>
                  <a:buNone/>
                </a:pPr>
                <a:r>
                  <a:rPr lang="en-US" sz="2200" dirty="0">
                    <a:latin typeface="+mn-lt"/>
                  </a:rPr>
                  <a:t>For coupled masses and vibrating string:</a:t>
                </a:r>
              </a:p>
              <a:p>
                <a:pPr marL="0" indent="0">
                  <a:buFont typeface="Arial"/>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𝜔</m:t>
                      </m:r>
                      <m:r>
                        <a:rPr lang="en-US" sz="2200" b="0" i="1" smtClean="0">
                          <a:latin typeface="Cambria Math" panose="02040503050406030204" pitchFamily="18" charset="0"/>
                        </a:rPr>
                        <m:t>≈</m:t>
                      </m:r>
                      <m:d>
                        <m:dPr>
                          <m:ctrlPr>
                            <a:rPr lang="en-US" sz="2200" b="0" i="1" smtClean="0">
                              <a:latin typeface="Cambria Math" panose="02040503050406030204" pitchFamily="18" charset="0"/>
                            </a:rPr>
                          </m:ctrlPr>
                        </m:dPr>
                        <m:e>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r>
                                <a:rPr lang="en-US" sz="2200" b="0" i="1" smtClean="0">
                                  <a:latin typeface="Cambria Math" panose="02040503050406030204" pitchFamily="18" charset="0"/>
                                </a:rPr>
                                <m:t>𝜋</m:t>
                              </m:r>
                            </m:num>
                            <m:den>
                              <m:r>
                                <a:rPr lang="en-US" sz="2200" b="0" i="1" smtClean="0">
                                  <a:latin typeface="Cambria Math" panose="02040503050406030204" pitchFamily="18" charset="0"/>
                                </a:rPr>
                                <m:t>𝜆</m:t>
                              </m:r>
                            </m:den>
                          </m:f>
                        </m:e>
                      </m:d>
                      <m:rad>
                        <m:radPr>
                          <m:degHide m:val="on"/>
                          <m:ctrlPr>
                            <a:rPr lang="en-US" sz="2200" b="0" i="1" smtClean="0">
                              <a:latin typeface="Cambria Math" panose="02040503050406030204" pitchFamily="18" charset="0"/>
                            </a:rPr>
                          </m:ctrlPr>
                        </m:radPr>
                        <m:deg/>
                        <m:e>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𝑇</m:t>
                              </m:r>
                            </m:num>
                            <m:den>
                              <m:r>
                                <a:rPr lang="en-US" sz="2200" b="0" i="1" smtClean="0">
                                  <a:latin typeface="Cambria Math" panose="02040503050406030204" pitchFamily="18" charset="0"/>
                                </a:rPr>
                                <m:t>𝜇</m:t>
                              </m:r>
                            </m:den>
                          </m:f>
                        </m:e>
                      </m:rad>
                    </m:oMath>
                  </m:oMathPara>
                </a14:m>
                <a:br>
                  <a:rPr lang="en-US" sz="2200" dirty="0">
                    <a:latin typeface="+mn-lt"/>
                  </a:rPr>
                </a:br>
                <a:r>
                  <a:rPr lang="en-US" sz="2200" dirty="0">
                    <a:latin typeface="+mn-lt"/>
                  </a:rPr>
                  <a:t>So, speed is independent of wave-length:</a:t>
                </a:r>
              </a:p>
              <a:p>
                <a:pPr marL="0" indent="0">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𝑣</m:t>
                      </m:r>
                      <m:r>
                        <a:rPr lang="en-US" sz="2200" b="0" i="1" smtClean="0">
                          <a:latin typeface="Cambria Math" panose="02040503050406030204" pitchFamily="18" charset="0"/>
                        </a:rPr>
                        <m:t>=</m:t>
                      </m:r>
                      <m:rad>
                        <m:radPr>
                          <m:degHide m:val="on"/>
                          <m:ctrlPr>
                            <a:rPr lang="en-US" sz="2200" i="1">
                              <a:latin typeface="Cambria Math" panose="02040503050406030204" pitchFamily="18" charset="0"/>
                            </a:rPr>
                          </m:ctrlPr>
                        </m:radPr>
                        <m:deg/>
                        <m:e>
                          <m:f>
                            <m:fPr>
                              <m:ctrlPr>
                                <a:rPr lang="en-US" sz="2200" i="1">
                                  <a:latin typeface="Cambria Math" panose="02040503050406030204" pitchFamily="18" charset="0"/>
                                </a:rPr>
                              </m:ctrlPr>
                            </m:fPr>
                            <m:num>
                              <m:r>
                                <a:rPr lang="en-US" sz="2200" i="1">
                                  <a:latin typeface="Cambria Math" panose="02040503050406030204" pitchFamily="18" charset="0"/>
                                </a:rPr>
                                <m:t>𝑇</m:t>
                              </m:r>
                            </m:num>
                            <m:den>
                              <m:r>
                                <a:rPr lang="en-US" sz="2200" b="0" i="1" smtClean="0">
                                  <a:latin typeface="Cambria Math" panose="02040503050406030204" pitchFamily="18" charset="0"/>
                                </a:rPr>
                                <m:t>𝜇</m:t>
                              </m:r>
                            </m:den>
                          </m:f>
                        </m:e>
                      </m:rad>
                    </m:oMath>
                  </m:oMathPara>
                </a14:m>
                <a:endParaRPr lang="en-US" sz="2200" dirty="0">
                  <a:latin typeface="+mn-lt"/>
                </a:endParaRPr>
              </a:p>
              <a:p>
                <a:pPr marL="0" indent="0">
                  <a:buNone/>
                </a:pPr>
                <a:r>
                  <a:rPr lang="en-US" sz="2200" dirty="0">
                    <a:latin typeface="+mn-lt"/>
                  </a:rPr>
                  <a:t>Waves of different wave-lengths move at same speed </a:t>
                </a:r>
                <a:br>
                  <a:rPr lang="en-US" sz="2200" dirty="0">
                    <a:latin typeface="+mn-lt"/>
                  </a:rPr>
                </a:br>
                <a:r>
                  <a:rPr lang="en-US" sz="2200" dirty="0">
                    <a:latin typeface="+mn-lt"/>
                  </a:rPr>
                  <a:t>(e.g., light and sound).</a:t>
                </a:r>
              </a:p>
              <a:p>
                <a:pPr marL="0" indent="0">
                  <a:buFont typeface="Arial"/>
                  <a:buNone/>
                </a:pPr>
                <a:endParaRPr lang="en-US" sz="2200" dirty="0">
                  <a:latin typeface="+mn-lt"/>
                </a:endParaRPr>
              </a:p>
              <a:p>
                <a:pPr marL="0" indent="0">
                  <a:buFont typeface="Arial"/>
                  <a:buNone/>
                </a:pPr>
                <a:endParaRPr lang="en-IN" sz="2200" dirty="0">
                  <a:latin typeface="+mn-lt"/>
                </a:endParaRPr>
              </a:p>
            </p:txBody>
          </p:sp>
        </mc:Choice>
        <mc:Fallback xmlns="">
          <p:sp>
            <p:nvSpPr>
              <p:cNvPr id="4" name="Content Placeholder 2">
                <a:extLst>
                  <a:ext uri="{FF2B5EF4-FFF2-40B4-BE49-F238E27FC236}">
                    <a16:creationId xmlns:a16="http://schemas.microsoft.com/office/drawing/2014/main" id="{C56554A0-79ED-0838-D9F3-4EB7F2836ABE}"/>
                  </a:ext>
                </a:extLst>
              </p:cNvPr>
              <p:cNvSpPr txBox="1">
                <a:spLocks noRot="1" noChangeAspect="1" noMove="1" noResize="1" noEditPoints="1" noAdjustHandles="1" noChangeArrowheads="1" noChangeShapeType="1" noTextEdit="1"/>
              </p:cNvSpPr>
              <p:nvPr/>
            </p:nvSpPr>
            <p:spPr>
              <a:xfrm>
                <a:off x="457200" y="918665"/>
                <a:ext cx="8229600" cy="476755"/>
              </a:xfrm>
              <a:prstGeom prst="rect">
                <a:avLst/>
              </a:prstGeom>
              <a:blipFill>
                <a:blip r:embed="rId2"/>
                <a:stretch>
                  <a:fillRect l="-1080" b="-723684"/>
                </a:stretch>
              </a:blipFill>
              <a:ln>
                <a:noFill/>
              </a:ln>
            </p:spPr>
            <p:txBody>
              <a:bodyPr/>
              <a:lstStyle/>
              <a:p>
                <a:r>
                  <a:rPr lang="en-US">
                    <a:noFill/>
                  </a:rPr>
                  <a:t> </a:t>
                </a:r>
              </a:p>
            </p:txBody>
          </p:sp>
        </mc:Fallback>
      </mc:AlternateContent>
      <p:grpSp>
        <p:nvGrpSpPr>
          <p:cNvPr id="42" name="Group 41">
            <a:extLst>
              <a:ext uri="{FF2B5EF4-FFF2-40B4-BE49-F238E27FC236}">
                <a16:creationId xmlns:a16="http://schemas.microsoft.com/office/drawing/2014/main" id="{617DAD88-C242-2508-B9F4-DDC77F361196}"/>
              </a:ext>
            </a:extLst>
          </p:cNvPr>
          <p:cNvGrpSpPr/>
          <p:nvPr/>
        </p:nvGrpSpPr>
        <p:grpSpPr>
          <a:xfrm>
            <a:off x="533401" y="4855404"/>
            <a:ext cx="8479312" cy="1525826"/>
            <a:chOff x="533401" y="4855404"/>
            <a:chExt cx="8479312" cy="1525826"/>
          </a:xfrm>
        </p:grpSpPr>
        <p:grpSp>
          <p:nvGrpSpPr>
            <p:cNvPr id="41" name="Group 40">
              <a:extLst>
                <a:ext uri="{FF2B5EF4-FFF2-40B4-BE49-F238E27FC236}">
                  <a16:creationId xmlns:a16="http://schemas.microsoft.com/office/drawing/2014/main" id="{79499A94-0408-984F-8FE7-4F3374EC63BF}"/>
                </a:ext>
              </a:extLst>
            </p:cNvPr>
            <p:cNvGrpSpPr/>
            <p:nvPr/>
          </p:nvGrpSpPr>
          <p:grpSpPr>
            <a:xfrm>
              <a:off x="533401" y="4855404"/>
              <a:ext cx="8479312" cy="1525826"/>
              <a:chOff x="533401" y="4855404"/>
              <a:chExt cx="8479312" cy="1525826"/>
            </a:xfrm>
          </p:grpSpPr>
          <p:grpSp>
            <p:nvGrpSpPr>
              <p:cNvPr id="35" name="Group 34">
                <a:extLst>
                  <a:ext uri="{FF2B5EF4-FFF2-40B4-BE49-F238E27FC236}">
                    <a16:creationId xmlns:a16="http://schemas.microsoft.com/office/drawing/2014/main" id="{4994D3B6-A8DB-DB74-A890-33E2AA0C1931}"/>
                  </a:ext>
                </a:extLst>
              </p:cNvPr>
              <p:cNvGrpSpPr/>
              <p:nvPr/>
            </p:nvGrpSpPr>
            <p:grpSpPr>
              <a:xfrm>
                <a:off x="533401" y="4861869"/>
                <a:ext cx="8479312" cy="1519361"/>
                <a:chOff x="304801" y="4785669"/>
                <a:chExt cx="8479312" cy="1519361"/>
              </a:xfrm>
            </p:grpSpPr>
            <p:grpSp>
              <p:nvGrpSpPr>
                <p:cNvPr id="5" name="Group 4">
                  <a:extLst>
                    <a:ext uri="{FF2B5EF4-FFF2-40B4-BE49-F238E27FC236}">
                      <a16:creationId xmlns:a16="http://schemas.microsoft.com/office/drawing/2014/main" id="{ECB5C7DF-7859-CC18-08A9-47B2ABF31742}"/>
                    </a:ext>
                  </a:extLst>
                </p:cNvPr>
                <p:cNvGrpSpPr/>
                <p:nvPr/>
              </p:nvGrpSpPr>
              <p:grpSpPr>
                <a:xfrm>
                  <a:off x="304801" y="4785669"/>
                  <a:ext cx="8479312" cy="1519361"/>
                  <a:chOff x="5043263" y="4394536"/>
                  <a:chExt cx="3850015" cy="1917969"/>
                </a:xfrm>
              </p:grpSpPr>
              <p:grpSp>
                <p:nvGrpSpPr>
                  <p:cNvPr id="9" name="Group 8">
                    <a:extLst>
                      <a:ext uri="{FF2B5EF4-FFF2-40B4-BE49-F238E27FC236}">
                        <a16:creationId xmlns:a16="http://schemas.microsoft.com/office/drawing/2014/main" id="{0841F16C-B8C9-FA97-D282-19ED34D94EC2}"/>
                      </a:ext>
                    </a:extLst>
                  </p:cNvPr>
                  <p:cNvGrpSpPr/>
                  <p:nvPr/>
                </p:nvGrpSpPr>
                <p:grpSpPr>
                  <a:xfrm>
                    <a:off x="5043263" y="4394536"/>
                    <a:ext cx="3850015" cy="1917969"/>
                    <a:chOff x="5104456" y="3429000"/>
                    <a:chExt cx="3850015" cy="1917969"/>
                  </a:xfrm>
                </p:grpSpPr>
                <p:grpSp>
                  <p:nvGrpSpPr>
                    <p:cNvPr id="13" name="Group 12">
                      <a:extLst>
                        <a:ext uri="{FF2B5EF4-FFF2-40B4-BE49-F238E27FC236}">
                          <a16:creationId xmlns:a16="http://schemas.microsoft.com/office/drawing/2014/main" id="{C6EF822D-5518-97E3-065F-71FBF93B27F1}"/>
                        </a:ext>
                      </a:extLst>
                    </p:cNvPr>
                    <p:cNvGrpSpPr/>
                    <p:nvPr/>
                  </p:nvGrpSpPr>
                  <p:grpSpPr>
                    <a:xfrm>
                      <a:off x="5104456" y="3429000"/>
                      <a:ext cx="3359515" cy="1917969"/>
                      <a:chOff x="5104456" y="3429000"/>
                      <a:chExt cx="3359515" cy="1917969"/>
                    </a:xfrm>
                  </p:grpSpPr>
                  <p:cxnSp>
                    <p:nvCxnSpPr>
                      <p:cNvPr id="16" name="Straight Connector 15">
                        <a:extLst>
                          <a:ext uri="{FF2B5EF4-FFF2-40B4-BE49-F238E27FC236}">
                            <a16:creationId xmlns:a16="http://schemas.microsoft.com/office/drawing/2014/main" id="{DD567466-2CD7-B0C6-8C76-15CA8D7364CD}"/>
                          </a:ext>
                        </a:extLst>
                      </p:cNvPr>
                      <p:cNvCxnSpPr>
                        <a:cxnSpLocks/>
                      </p:cNvCxnSpPr>
                      <p:nvPr/>
                    </p:nvCxnSpPr>
                    <p:spPr>
                      <a:xfrm>
                        <a:off x="5200716" y="3612023"/>
                        <a:ext cx="3224812" cy="12053"/>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0A87677-49C7-01C8-3115-C7DBC3878006}"/>
                          </a:ext>
                        </a:extLst>
                      </p:cNvPr>
                      <p:cNvCxnSpPr>
                        <a:cxnSpLocks/>
                      </p:cNvCxnSpPr>
                      <p:nvPr/>
                    </p:nvCxnSpPr>
                    <p:spPr>
                      <a:xfrm>
                        <a:off x="5200716" y="5160516"/>
                        <a:ext cx="3224812"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8330404-2474-2ADA-13F3-298B42C80629}"/>
                          </a:ext>
                        </a:extLst>
                      </p:cNvPr>
                      <p:cNvCxnSpPr>
                        <a:cxnSpLocks/>
                      </p:cNvCxnSpPr>
                      <p:nvPr/>
                    </p:nvCxnSpPr>
                    <p:spPr>
                      <a:xfrm flipV="1">
                        <a:off x="6026333" y="3608475"/>
                        <a:ext cx="0" cy="154194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A90F574-7D11-C1AE-4543-3277B377A5AC}"/>
                          </a:ext>
                        </a:extLst>
                      </p:cNvPr>
                      <p:cNvCxnSpPr>
                        <a:cxnSpLocks/>
                      </p:cNvCxnSpPr>
                      <p:nvPr/>
                    </p:nvCxnSpPr>
                    <p:spPr>
                      <a:xfrm flipV="1">
                        <a:off x="6789695" y="3608474"/>
                        <a:ext cx="0" cy="154194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08FCA4-4F73-BCD8-814B-BAF753DFE0A3}"/>
                          </a:ext>
                        </a:extLst>
                      </p:cNvPr>
                      <p:cNvCxnSpPr>
                        <a:cxnSpLocks/>
                      </p:cNvCxnSpPr>
                      <p:nvPr/>
                    </p:nvCxnSpPr>
                    <p:spPr>
                      <a:xfrm flipV="1">
                        <a:off x="7557785" y="3618575"/>
                        <a:ext cx="0" cy="154194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5A777CF-05C2-7AFA-52A8-FF0C779C188A}"/>
                          </a:ext>
                        </a:extLst>
                      </p:cNvPr>
                      <p:cNvCxnSpPr>
                        <a:cxnSpLocks/>
                      </p:cNvCxnSpPr>
                      <p:nvPr/>
                    </p:nvCxnSpPr>
                    <p:spPr>
                      <a:xfrm flipV="1">
                        <a:off x="8328225" y="3616979"/>
                        <a:ext cx="1576" cy="154353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1C327E2-939C-3DC3-0452-4B7D39173C3E}"/>
                          </a:ext>
                        </a:extLst>
                      </p:cNvPr>
                      <p:cNvCxnSpPr>
                        <a:cxnSpLocks/>
                      </p:cNvCxnSpPr>
                      <p:nvPr/>
                    </p:nvCxnSpPr>
                    <p:spPr>
                      <a:xfrm flipV="1">
                        <a:off x="5104456" y="4379444"/>
                        <a:ext cx="3359515" cy="2883"/>
                      </a:xfrm>
                      <a:prstGeom prst="line">
                        <a:avLst/>
                      </a:prstGeom>
                      <a:ln w="127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900304A-DC81-2869-3751-55A28E836A14}"/>
                          </a:ext>
                        </a:extLst>
                      </p:cNvPr>
                      <p:cNvCxnSpPr>
                        <a:cxnSpLocks/>
                      </p:cNvCxnSpPr>
                      <p:nvPr/>
                    </p:nvCxnSpPr>
                    <p:spPr>
                      <a:xfrm flipV="1">
                        <a:off x="5258243" y="3429000"/>
                        <a:ext cx="0" cy="1917969"/>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17CBE4C9-3246-2E27-D1FA-2DDBE3A76AD7}"/>
                            </a:ext>
                          </a:extLst>
                        </p:cNvPr>
                        <p:cNvSpPr txBox="1">
                          <a:spLocks/>
                        </p:cNvSpPr>
                        <p:nvPr/>
                      </p:nvSpPr>
                      <p:spPr>
                        <a:xfrm>
                          <a:off x="7896585" y="4225909"/>
                          <a:ext cx="1057886" cy="42405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oMath>
                            </m:oMathPara>
                          </a14:m>
                          <a:endParaRPr lang="en-US" sz="2400" dirty="0">
                            <a:latin typeface="+mn-lt"/>
                          </a:endParaRPr>
                        </a:p>
                      </p:txBody>
                    </p:sp>
                  </mc:Choice>
                  <mc:Fallback xmlns="">
                    <p:sp>
                      <p:nvSpPr>
                        <p:cNvPr id="12" name="Content Placeholder 2">
                          <a:extLst>
                            <a:ext uri="{FF2B5EF4-FFF2-40B4-BE49-F238E27FC236}">
                              <a16:creationId xmlns:a16="http://schemas.microsoft.com/office/drawing/2014/main" id="{17CBE4C9-3246-2E27-D1FA-2DDBE3A76AD7}"/>
                            </a:ext>
                          </a:extLst>
                        </p:cNvPr>
                        <p:cNvSpPr txBox="1">
                          <a:spLocks noRot="1" noChangeAspect="1" noMove="1" noResize="1" noEditPoints="1" noAdjustHandles="1" noChangeArrowheads="1" noChangeShapeType="1" noTextEdit="1"/>
                        </p:cNvSpPr>
                        <p:nvPr/>
                      </p:nvSpPr>
                      <p:spPr>
                        <a:xfrm>
                          <a:off x="7896585" y="4225909"/>
                          <a:ext cx="1057886" cy="424054"/>
                        </a:xfrm>
                        <a:prstGeom prst="rect">
                          <a:avLst/>
                        </a:prstGeom>
                        <a:blipFill>
                          <a:blip r:embed="rId3"/>
                          <a:stretch>
                            <a:fillRect b="-37037"/>
                          </a:stretch>
                        </a:blipFill>
                        <a:ln>
                          <a:noFill/>
                        </a:ln>
                      </p:spPr>
                      <p:txBody>
                        <a:bodyPr/>
                        <a:lstStyle/>
                        <a:p>
                          <a:r>
                            <a:rPr lang="en-US">
                              <a:noFill/>
                            </a:rPr>
                            <a:t> </a:t>
                          </a:r>
                        </a:p>
                      </p:txBody>
                    </p:sp>
                  </mc:Fallback>
                </mc:AlternateContent>
              </p:grpSp>
              <p:sp>
                <p:nvSpPr>
                  <p:cNvPr id="8" name="Freeform 7">
                    <a:extLst>
                      <a:ext uri="{FF2B5EF4-FFF2-40B4-BE49-F238E27FC236}">
                        <a16:creationId xmlns:a16="http://schemas.microsoft.com/office/drawing/2014/main" id="{0704070C-56BA-6CFD-006E-4566C7BAED7E}"/>
                      </a:ext>
                    </a:extLst>
                  </p:cNvPr>
                  <p:cNvSpPr/>
                  <p:nvPr/>
                </p:nvSpPr>
                <p:spPr>
                  <a:xfrm>
                    <a:off x="5208337" y="4582515"/>
                    <a:ext cx="3058695" cy="1545622"/>
                  </a:xfrm>
                  <a:custGeom>
                    <a:avLst/>
                    <a:gdLst>
                      <a:gd name="connsiteX0" fmla="*/ 0 w 3058695"/>
                      <a:gd name="connsiteY0" fmla="*/ 764674 h 1545390"/>
                      <a:gd name="connsiteX1" fmla="*/ 764674 w 3058695"/>
                      <a:gd name="connsiteY1" fmla="*/ 1 h 1545390"/>
                      <a:gd name="connsiteX2" fmla="*/ 1529347 w 3058695"/>
                      <a:gd name="connsiteY2" fmla="*/ 770022 h 1545390"/>
                      <a:gd name="connsiteX3" fmla="*/ 2294021 w 3058695"/>
                      <a:gd name="connsiteY3" fmla="*/ 1545390 h 1545390"/>
                      <a:gd name="connsiteX4" fmla="*/ 3058695 w 3058695"/>
                      <a:gd name="connsiteY4" fmla="*/ 770022 h 1545390"/>
                      <a:gd name="connsiteX0" fmla="*/ 0 w 3058695"/>
                      <a:gd name="connsiteY0" fmla="*/ 764674 h 1545390"/>
                      <a:gd name="connsiteX1" fmla="*/ 764674 w 3058695"/>
                      <a:gd name="connsiteY1" fmla="*/ 1 h 1545390"/>
                      <a:gd name="connsiteX2" fmla="*/ 1513305 w 3058695"/>
                      <a:gd name="connsiteY2" fmla="*/ 759327 h 1545390"/>
                      <a:gd name="connsiteX3" fmla="*/ 2294021 w 3058695"/>
                      <a:gd name="connsiteY3" fmla="*/ 1545390 h 1545390"/>
                      <a:gd name="connsiteX4" fmla="*/ 3058695 w 3058695"/>
                      <a:gd name="connsiteY4" fmla="*/ 770022 h 1545390"/>
                      <a:gd name="connsiteX0" fmla="*/ 0 w 3058695"/>
                      <a:gd name="connsiteY0" fmla="*/ 764674 h 1545390"/>
                      <a:gd name="connsiteX1" fmla="*/ 764674 w 3058695"/>
                      <a:gd name="connsiteY1" fmla="*/ 1 h 1545390"/>
                      <a:gd name="connsiteX2" fmla="*/ 1513305 w 3058695"/>
                      <a:gd name="connsiteY2" fmla="*/ 759327 h 1545390"/>
                      <a:gd name="connsiteX3" fmla="*/ 2294021 w 3058695"/>
                      <a:gd name="connsiteY3" fmla="*/ 1545390 h 1545390"/>
                      <a:gd name="connsiteX4" fmla="*/ 3058695 w 3058695"/>
                      <a:gd name="connsiteY4" fmla="*/ 770022 h 1545390"/>
                      <a:gd name="connsiteX0" fmla="*/ 0 w 3058695"/>
                      <a:gd name="connsiteY0" fmla="*/ 764674 h 1545390"/>
                      <a:gd name="connsiteX1" fmla="*/ 764674 w 3058695"/>
                      <a:gd name="connsiteY1" fmla="*/ 1 h 1545390"/>
                      <a:gd name="connsiteX2" fmla="*/ 1513305 w 3058695"/>
                      <a:gd name="connsiteY2" fmla="*/ 759327 h 1545390"/>
                      <a:gd name="connsiteX3" fmla="*/ 2294021 w 3058695"/>
                      <a:gd name="connsiteY3" fmla="*/ 1545390 h 1545390"/>
                      <a:gd name="connsiteX4" fmla="*/ 3058695 w 3058695"/>
                      <a:gd name="connsiteY4" fmla="*/ 770022 h 1545390"/>
                      <a:gd name="connsiteX0" fmla="*/ 0 w 3058695"/>
                      <a:gd name="connsiteY0" fmla="*/ 764674 h 1545390"/>
                      <a:gd name="connsiteX1" fmla="*/ 764674 w 3058695"/>
                      <a:gd name="connsiteY1" fmla="*/ 1 h 1545390"/>
                      <a:gd name="connsiteX2" fmla="*/ 1513305 w 3058695"/>
                      <a:gd name="connsiteY2" fmla="*/ 759327 h 1545390"/>
                      <a:gd name="connsiteX3" fmla="*/ 2294021 w 3058695"/>
                      <a:gd name="connsiteY3" fmla="*/ 1545390 h 1545390"/>
                      <a:gd name="connsiteX4" fmla="*/ 3058695 w 3058695"/>
                      <a:gd name="connsiteY4" fmla="*/ 770022 h 1545390"/>
                      <a:gd name="connsiteX0" fmla="*/ 0 w 3058695"/>
                      <a:gd name="connsiteY0" fmla="*/ 764674 h 1545443"/>
                      <a:gd name="connsiteX1" fmla="*/ 764674 w 3058695"/>
                      <a:gd name="connsiteY1" fmla="*/ 1 h 1545443"/>
                      <a:gd name="connsiteX2" fmla="*/ 1513305 w 3058695"/>
                      <a:gd name="connsiteY2" fmla="*/ 759327 h 1545443"/>
                      <a:gd name="connsiteX3" fmla="*/ 2294021 w 3058695"/>
                      <a:gd name="connsiteY3" fmla="*/ 1545390 h 1545443"/>
                      <a:gd name="connsiteX4" fmla="*/ 3058695 w 3058695"/>
                      <a:gd name="connsiteY4" fmla="*/ 770022 h 1545443"/>
                      <a:gd name="connsiteX0" fmla="*/ 0 w 3058695"/>
                      <a:gd name="connsiteY0" fmla="*/ 764711 h 1545480"/>
                      <a:gd name="connsiteX1" fmla="*/ 764674 w 3058695"/>
                      <a:gd name="connsiteY1" fmla="*/ 38 h 1545480"/>
                      <a:gd name="connsiteX2" fmla="*/ 1513305 w 3058695"/>
                      <a:gd name="connsiteY2" fmla="*/ 759364 h 1545480"/>
                      <a:gd name="connsiteX3" fmla="*/ 2294021 w 3058695"/>
                      <a:gd name="connsiteY3" fmla="*/ 1545427 h 1545480"/>
                      <a:gd name="connsiteX4" fmla="*/ 3058695 w 3058695"/>
                      <a:gd name="connsiteY4" fmla="*/ 770059 h 1545480"/>
                      <a:gd name="connsiteX0" fmla="*/ 0 w 3058695"/>
                      <a:gd name="connsiteY0" fmla="*/ 764853 h 1545622"/>
                      <a:gd name="connsiteX1" fmla="*/ 764674 w 3058695"/>
                      <a:gd name="connsiteY1" fmla="*/ 180 h 1545622"/>
                      <a:gd name="connsiteX2" fmla="*/ 1513305 w 3058695"/>
                      <a:gd name="connsiteY2" fmla="*/ 759506 h 1545622"/>
                      <a:gd name="connsiteX3" fmla="*/ 2294021 w 3058695"/>
                      <a:gd name="connsiteY3" fmla="*/ 1545569 h 1545622"/>
                      <a:gd name="connsiteX4" fmla="*/ 3058695 w 3058695"/>
                      <a:gd name="connsiteY4" fmla="*/ 770201 h 154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695" h="1545622">
                        <a:moveTo>
                          <a:pt x="0" y="764853"/>
                        </a:moveTo>
                        <a:cubicBezTo>
                          <a:pt x="254891" y="382071"/>
                          <a:pt x="458984" y="-9623"/>
                          <a:pt x="764674" y="180"/>
                        </a:cubicBezTo>
                        <a:cubicBezTo>
                          <a:pt x="1070364" y="9983"/>
                          <a:pt x="1513305" y="759506"/>
                          <a:pt x="1513305" y="759506"/>
                        </a:cubicBezTo>
                        <a:cubicBezTo>
                          <a:pt x="1736111" y="1043808"/>
                          <a:pt x="1964267" y="1545569"/>
                          <a:pt x="2294021" y="1545569"/>
                        </a:cubicBezTo>
                        <a:cubicBezTo>
                          <a:pt x="2629123" y="1550916"/>
                          <a:pt x="2803803" y="1157885"/>
                          <a:pt x="3058695" y="77020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Straight Connector 28">
                  <a:extLst>
                    <a:ext uri="{FF2B5EF4-FFF2-40B4-BE49-F238E27FC236}">
                      <a16:creationId xmlns:a16="http://schemas.microsoft.com/office/drawing/2014/main" id="{3FCAF86A-E133-B5DA-9CD6-318231B95E77}"/>
                    </a:ext>
                  </a:extLst>
                </p:cNvPr>
                <p:cNvCxnSpPr>
                  <a:cxnSpLocks/>
                </p:cNvCxnSpPr>
                <p:nvPr/>
              </p:nvCxnSpPr>
              <p:spPr>
                <a:xfrm flipV="1">
                  <a:off x="1493894" y="4935845"/>
                  <a:ext cx="0" cy="122148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2FF55ED-EA56-332B-CDF5-9A8F934D8429}"/>
                    </a:ext>
                  </a:extLst>
                </p:cNvPr>
                <p:cNvCxnSpPr>
                  <a:cxnSpLocks/>
                </p:cNvCxnSpPr>
                <p:nvPr/>
              </p:nvCxnSpPr>
              <p:spPr>
                <a:xfrm flipV="1">
                  <a:off x="3185543" y="4935845"/>
                  <a:ext cx="0" cy="122148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30C5E6-059E-20E9-B5C7-CC8710C4EC87}"/>
                    </a:ext>
                  </a:extLst>
                </p:cNvPr>
                <p:cNvCxnSpPr>
                  <a:cxnSpLocks/>
                </p:cNvCxnSpPr>
                <p:nvPr/>
              </p:nvCxnSpPr>
              <p:spPr>
                <a:xfrm flipV="1">
                  <a:off x="4866779" y="4927843"/>
                  <a:ext cx="0" cy="122148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B1FC6BF-D160-429A-3B1D-5DE04D347F0F}"/>
                    </a:ext>
                  </a:extLst>
                </p:cNvPr>
                <p:cNvCxnSpPr>
                  <a:cxnSpLocks/>
                </p:cNvCxnSpPr>
                <p:nvPr/>
              </p:nvCxnSpPr>
              <p:spPr>
                <a:xfrm flipV="1">
                  <a:off x="6548406" y="4935845"/>
                  <a:ext cx="0" cy="122148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38" name="Straight Arrow Connector 37">
                <a:extLst>
                  <a:ext uri="{FF2B5EF4-FFF2-40B4-BE49-F238E27FC236}">
                    <a16:creationId xmlns:a16="http://schemas.microsoft.com/office/drawing/2014/main" id="{BCEA8E9C-53B8-DB06-60B0-B6107684F89D}"/>
                  </a:ext>
                </a:extLst>
              </p:cNvPr>
              <p:cNvCxnSpPr>
                <a:cxnSpLocks/>
              </p:cNvCxnSpPr>
              <p:nvPr/>
            </p:nvCxnSpPr>
            <p:spPr>
              <a:xfrm>
                <a:off x="2563751" y="4855404"/>
                <a:ext cx="782659" cy="0"/>
              </a:xfrm>
              <a:prstGeom prst="straightConnector1">
                <a:avLst/>
              </a:prstGeom>
              <a:ln w="63500">
                <a:solidFill>
                  <a:srgbClr val="16A748"/>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002A515-7133-B977-EBA4-ED8F9D13C241}"/>
                  </a:ext>
                </a:extLst>
              </p:cNvPr>
              <p:cNvCxnSpPr>
                <a:cxnSpLocks/>
              </p:cNvCxnSpPr>
              <p:nvPr/>
            </p:nvCxnSpPr>
            <p:spPr>
              <a:xfrm>
                <a:off x="5095379" y="4861869"/>
                <a:ext cx="782659" cy="0"/>
              </a:xfrm>
              <a:prstGeom prst="straightConnector1">
                <a:avLst/>
              </a:prstGeom>
              <a:ln w="63500">
                <a:solidFill>
                  <a:srgbClr val="16A748"/>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36" name="Freeform 35">
              <a:extLst>
                <a:ext uri="{FF2B5EF4-FFF2-40B4-BE49-F238E27FC236}">
                  <a16:creationId xmlns:a16="http://schemas.microsoft.com/office/drawing/2014/main" id="{03D48A9C-27FB-920B-07A0-882EF378E723}"/>
                </a:ext>
              </a:extLst>
            </p:cNvPr>
            <p:cNvSpPr/>
            <p:nvPr/>
          </p:nvSpPr>
          <p:spPr>
            <a:xfrm>
              <a:off x="889000" y="5012251"/>
              <a:ext cx="6747933" cy="1227682"/>
            </a:xfrm>
            <a:custGeom>
              <a:avLst/>
              <a:gdLst>
                <a:gd name="connsiteX0" fmla="*/ 0 w 6747933"/>
                <a:gd name="connsiteY0" fmla="*/ 592681 h 1227681"/>
                <a:gd name="connsiteX1" fmla="*/ 838200 w 6747933"/>
                <a:gd name="connsiteY1" fmla="*/ 8481 h 1227681"/>
                <a:gd name="connsiteX2" fmla="*/ 1693333 w 6747933"/>
                <a:gd name="connsiteY2" fmla="*/ 592681 h 1227681"/>
                <a:gd name="connsiteX3" fmla="*/ 2531533 w 6747933"/>
                <a:gd name="connsiteY3" fmla="*/ 1219215 h 1227681"/>
                <a:gd name="connsiteX4" fmla="*/ 3361267 w 6747933"/>
                <a:gd name="connsiteY4" fmla="*/ 609615 h 1227681"/>
                <a:gd name="connsiteX5" fmla="*/ 4216400 w 6747933"/>
                <a:gd name="connsiteY5" fmla="*/ 15 h 1227681"/>
                <a:gd name="connsiteX6" fmla="*/ 5063067 w 6747933"/>
                <a:gd name="connsiteY6" fmla="*/ 592681 h 1227681"/>
                <a:gd name="connsiteX7" fmla="*/ 5901267 w 6747933"/>
                <a:gd name="connsiteY7" fmla="*/ 1227681 h 1227681"/>
                <a:gd name="connsiteX8" fmla="*/ 6747933 w 6747933"/>
                <a:gd name="connsiteY8" fmla="*/ 592681 h 1227681"/>
                <a:gd name="connsiteX0" fmla="*/ 0 w 6747933"/>
                <a:gd name="connsiteY0" fmla="*/ 592682 h 1227682"/>
                <a:gd name="connsiteX1" fmla="*/ 838200 w 6747933"/>
                <a:gd name="connsiteY1" fmla="*/ 8482 h 1227682"/>
                <a:gd name="connsiteX2" fmla="*/ 1693333 w 6747933"/>
                <a:gd name="connsiteY2" fmla="*/ 592682 h 1227682"/>
                <a:gd name="connsiteX3" fmla="*/ 2531533 w 6747933"/>
                <a:gd name="connsiteY3" fmla="*/ 1219216 h 1227682"/>
                <a:gd name="connsiteX4" fmla="*/ 3361267 w 6747933"/>
                <a:gd name="connsiteY4" fmla="*/ 609616 h 1227682"/>
                <a:gd name="connsiteX5" fmla="*/ 4216400 w 6747933"/>
                <a:gd name="connsiteY5" fmla="*/ 16 h 1227682"/>
                <a:gd name="connsiteX6" fmla="*/ 5063067 w 6747933"/>
                <a:gd name="connsiteY6" fmla="*/ 592682 h 1227682"/>
                <a:gd name="connsiteX7" fmla="*/ 5901267 w 6747933"/>
                <a:gd name="connsiteY7" fmla="*/ 1227682 h 1227682"/>
                <a:gd name="connsiteX8" fmla="*/ 6747933 w 6747933"/>
                <a:gd name="connsiteY8" fmla="*/ 592682 h 1227682"/>
                <a:gd name="connsiteX0" fmla="*/ 0 w 6747933"/>
                <a:gd name="connsiteY0" fmla="*/ 592682 h 1227682"/>
                <a:gd name="connsiteX1" fmla="*/ 838200 w 6747933"/>
                <a:gd name="connsiteY1" fmla="*/ 8482 h 1227682"/>
                <a:gd name="connsiteX2" fmla="*/ 1693333 w 6747933"/>
                <a:gd name="connsiteY2" fmla="*/ 592682 h 1227682"/>
                <a:gd name="connsiteX3" fmla="*/ 2531533 w 6747933"/>
                <a:gd name="connsiteY3" fmla="*/ 1219216 h 1227682"/>
                <a:gd name="connsiteX4" fmla="*/ 3361267 w 6747933"/>
                <a:gd name="connsiteY4" fmla="*/ 609616 h 1227682"/>
                <a:gd name="connsiteX5" fmla="*/ 4216400 w 6747933"/>
                <a:gd name="connsiteY5" fmla="*/ 16 h 1227682"/>
                <a:gd name="connsiteX6" fmla="*/ 5063067 w 6747933"/>
                <a:gd name="connsiteY6" fmla="*/ 592682 h 1227682"/>
                <a:gd name="connsiteX7" fmla="*/ 5901267 w 6747933"/>
                <a:gd name="connsiteY7" fmla="*/ 1227682 h 1227682"/>
                <a:gd name="connsiteX8" fmla="*/ 6747933 w 6747933"/>
                <a:gd name="connsiteY8" fmla="*/ 592682 h 1227682"/>
                <a:gd name="connsiteX0" fmla="*/ 0 w 6747933"/>
                <a:gd name="connsiteY0" fmla="*/ 592682 h 1227682"/>
                <a:gd name="connsiteX1" fmla="*/ 838200 w 6747933"/>
                <a:gd name="connsiteY1" fmla="*/ 8482 h 1227682"/>
                <a:gd name="connsiteX2" fmla="*/ 1693333 w 6747933"/>
                <a:gd name="connsiteY2" fmla="*/ 592682 h 1227682"/>
                <a:gd name="connsiteX3" fmla="*/ 2531533 w 6747933"/>
                <a:gd name="connsiteY3" fmla="*/ 1219216 h 1227682"/>
                <a:gd name="connsiteX4" fmla="*/ 3361267 w 6747933"/>
                <a:gd name="connsiteY4" fmla="*/ 609616 h 1227682"/>
                <a:gd name="connsiteX5" fmla="*/ 4216400 w 6747933"/>
                <a:gd name="connsiteY5" fmla="*/ 16 h 1227682"/>
                <a:gd name="connsiteX6" fmla="*/ 5063067 w 6747933"/>
                <a:gd name="connsiteY6" fmla="*/ 592682 h 1227682"/>
                <a:gd name="connsiteX7" fmla="*/ 5901267 w 6747933"/>
                <a:gd name="connsiteY7" fmla="*/ 1227682 h 1227682"/>
                <a:gd name="connsiteX8" fmla="*/ 6747933 w 6747933"/>
                <a:gd name="connsiteY8" fmla="*/ 592682 h 122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7933" h="1227682">
                  <a:moveTo>
                    <a:pt x="0" y="592682"/>
                  </a:moveTo>
                  <a:cubicBezTo>
                    <a:pt x="277989" y="300582"/>
                    <a:pt x="555978" y="8482"/>
                    <a:pt x="838200" y="8482"/>
                  </a:cubicBezTo>
                  <a:cubicBezTo>
                    <a:pt x="1120422" y="8482"/>
                    <a:pt x="1428045" y="357026"/>
                    <a:pt x="1693333" y="592682"/>
                  </a:cubicBezTo>
                  <a:cubicBezTo>
                    <a:pt x="1958621" y="828338"/>
                    <a:pt x="2253544" y="1216394"/>
                    <a:pt x="2531533" y="1219216"/>
                  </a:cubicBezTo>
                  <a:cubicBezTo>
                    <a:pt x="2809522" y="1222038"/>
                    <a:pt x="3097390" y="855149"/>
                    <a:pt x="3361267" y="609616"/>
                  </a:cubicBezTo>
                  <a:cubicBezTo>
                    <a:pt x="3625144" y="364083"/>
                    <a:pt x="3932767" y="2838"/>
                    <a:pt x="4216400" y="16"/>
                  </a:cubicBezTo>
                  <a:cubicBezTo>
                    <a:pt x="4500033" y="-2806"/>
                    <a:pt x="4799189" y="354205"/>
                    <a:pt x="5063067" y="592682"/>
                  </a:cubicBezTo>
                  <a:cubicBezTo>
                    <a:pt x="5326945" y="831159"/>
                    <a:pt x="5620456" y="1227682"/>
                    <a:pt x="5901267" y="1227682"/>
                  </a:cubicBezTo>
                  <a:cubicBezTo>
                    <a:pt x="6182078" y="1227682"/>
                    <a:pt x="6465005" y="910182"/>
                    <a:pt x="6747933" y="592682"/>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5192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457200" y="1083483"/>
            <a:ext cx="8229600" cy="807494"/>
          </a:xfrm>
        </p:spPr>
        <p:txBody>
          <a:bodyPr/>
          <a:lstStyle/>
          <a:p>
            <a:pPr marL="0" indent="0">
              <a:buNone/>
            </a:pPr>
            <a:r>
              <a:rPr lang="en-US" sz="2400" dirty="0">
                <a:latin typeface="+mn-lt"/>
              </a:rPr>
              <a:t>A particular species of spider spins a web with silk threads of density</a:t>
            </a:r>
            <a:endParaRPr lang="en-IN" sz="2400" dirty="0">
              <a:latin typeface="+mn-lt"/>
            </a:endParaRPr>
          </a:p>
        </p:txBody>
      </p:sp>
      <mc:AlternateContent xmlns:mc="http://schemas.openxmlformats.org/markup-compatibility/2006" xmlns:a14="http://schemas.microsoft.com/office/drawing/2010/main">
        <mc:Choice Requires="a14">
          <p:sp>
            <p:nvSpPr>
              <p:cNvPr id="7" name="Content Placeholder 6"/>
              <p:cNvSpPr>
                <a:spLocks noGrp="1"/>
              </p:cNvSpPr>
              <p:nvPr>
                <p:ph sz="quarter" idx="15"/>
              </p:nvPr>
            </p:nvSpPr>
            <p:spPr>
              <a:xfrm>
                <a:off x="457200" y="1452476"/>
                <a:ext cx="8362950" cy="1544021"/>
              </a:xfrm>
            </p:spPr>
            <p:txBody>
              <a:bodyPr/>
              <a:lstStyle/>
              <a:p>
                <a:pPr marL="0" indent="5832475">
                  <a:buNone/>
                </a:pPr>
                <a:r>
                  <a:rPr lang="en-US" sz="2400" dirty="0">
                    <a:latin typeface="+mn-lt"/>
                  </a:rPr>
                  <a:t>A typical tension in the radial threads of such a web is 7.0 mN. If a fly lands in this web, which will reach the spider first, the sound or the wave on the web silk? Sound speed: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𝑣</m:t>
                        </m:r>
                      </m:e>
                      <m:sub>
                        <m:r>
                          <a:rPr lang="en-US" sz="2400" b="0" i="1" smtClean="0">
                            <a:latin typeface="Cambria Math" panose="02040503050406030204" pitchFamily="18" charset="0"/>
                          </a:rPr>
                          <m:t>𝑠</m:t>
                        </m:r>
                      </m:sub>
                    </m:sSub>
                    <m:r>
                      <a:rPr lang="en-US" sz="2400" b="0" i="1" smtClean="0">
                        <a:latin typeface="Cambria Math" panose="02040503050406030204" pitchFamily="18" charset="0"/>
                      </a:rPr>
                      <m:t>≈340 </m:t>
                    </m:r>
                    <m:r>
                      <m:rPr>
                        <m:nor/>
                      </m:rPr>
                      <a:rPr lang="en-US" sz="2400" b="0" i="0" smtClean="0">
                        <a:latin typeface="Cambria Math" panose="02040503050406030204" pitchFamily="18" charset="0"/>
                      </a:rPr>
                      <m:t>m</m:t>
                    </m:r>
                    <m:r>
                      <m:rPr>
                        <m:nor/>
                      </m:rPr>
                      <a:rPr lang="en-US" sz="2400" b="0" i="0" smtClean="0">
                        <a:latin typeface="Cambria Math" panose="02040503050406030204" pitchFamily="18" charset="0"/>
                      </a:rPr>
                      <m:t>/</m:t>
                    </m:r>
                    <m:r>
                      <m:rPr>
                        <m:nor/>
                      </m:rPr>
                      <a:rPr lang="en-US" sz="2400" b="0" i="0" smtClean="0">
                        <a:latin typeface="Cambria Math" panose="02040503050406030204" pitchFamily="18" charset="0"/>
                      </a:rPr>
                      <m:t>s</m:t>
                    </m:r>
                  </m:oMath>
                </a14:m>
                <a:endParaRPr lang="en-IN" sz="2400" dirty="0">
                  <a:latin typeface="+mn-lt"/>
                </a:endParaRPr>
              </a:p>
            </p:txBody>
          </p:sp>
        </mc:Choice>
        <mc:Fallback xmlns="">
          <p:sp>
            <p:nvSpPr>
              <p:cNvPr id="7" name="Content Placeholder 6"/>
              <p:cNvSpPr>
                <a:spLocks noGrp="1" noRot="1" noChangeAspect="1" noMove="1" noResize="1" noEditPoints="1" noAdjustHandles="1" noChangeArrowheads="1" noChangeShapeType="1" noTextEdit="1"/>
              </p:cNvSpPr>
              <p:nvPr>
                <p:ph sz="quarter" idx="15"/>
              </p:nvPr>
            </p:nvSpPr>
            <p:spPr>
              <a:xfrm>
                <a:off x="457200" y="1452476"/>
                <a:ext cx="8362950" cy="1544021"/>
              </a:xfrm>
              <a:blipFill>
                <a:blip r:embed="rId3"/>
                <a:stretch>
                  <a:fillRect l="-1214" r="-1669" b="-12195"/>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Example Problem </a:t>
            </a:r>
            <a:r>
              <a:rPr lang="en-US" sz="2000" b="0" dirty="0"/>
              <a:t>(2 of 6)</a:t>
            </a:r>
            <a:endParaRPr lang="en-IN" sz="2000" dirty="0"/>
          </a:p>
        </p:txBody>
      </p:sp>
      <p:pic>
        <p:nvPicPr>
          <p:cNvPr id="8" name="Picture 7" descr="1,300 kilograms per cubic meter."/>
          <p:cNvPicPr>
            <a:picLocks noChangeAspect="1"/>
          </p:cNvPicPr>
          <p:nvPr/>
        </p:nvPicPr>
        <p:blipFill>
          <a:blip r:embed="rId4"/>
          <a:stretch>
            <a:fillRect/>
          </a:stretch>
        </p:blipFill>
        <p:spPr>
          <a:xfrm>
            <a:off x="1916321" y="1527359"/>
            <a:ext cx="1517576" cy="424066"/>
          </a:xfrm>
          <a:prstGeom prst="rect">
            <a:avLst/>
          </a:prstGeom>
        </p:spPr>
      </p:pic>
      <p:sp>
        <p:nvSpPr>
          <p:cNvPr id="6" name="Content Placeholder 5"/>
          <p:cNvSpPr>
            <a:spLocks noGrp="1"/>
          </p:cNvSpPr>
          <p:nvPr>
            <p:ph sz="quarter" idx="14"/>
          </p:nvPr>
        </p:nvSpPr>
        <p:spPr>
          <a:xfrm>
            <a:off x="3374629" y="1460943"/>
            <a:ext cx="1964987" cy="399293"/>
          </a:xfrm>
        </p:spPr>
        <p:txBody>
          <a:bodyPr/>
          <a:lstStyle/>
          <a:p>
            <a:pPr marL="0" indent="0">
              <a:buNone/>
            </a:pPr>
            <a:r>
              <a:rPr lang="en-US" sz="2400" dirty="0">
                <a:latin typeface="+mn-lt"/>
              </a:rPr>
              <a:t>and diameter</a:t>
            </a:r>
            <a:endParaRPr lang="en-IN" sz="2400" dirty="0">
              <a:latin typeface="+mn-lt"/>
            </a:endParaRPr>
          </a:p>
        </p:txBody>
      </p:sp>
      <p:pic>
        <p:nvPicPr>
          <p:cNvPr id="9" name="Picture 8" descr="3.0 micrometers period."/>
          <p:cNvPicPr>
            <a:picLocks noChangeAspect="1"/>
          </p:cNvPicPr>
          <p:nvPr/>
        </p:nvPicPr>
        <p:blipFill>
          <a:blip r:embed="rId5"/>
          <a:stretch>
            <a:fillRect/>
          </a:stretch>
        </p:blipFill>
        <p:spPr>
          <a:xfrm>
            <a:off x="5322318" y="1576225"/>
            <a:ext cx="1037475" cy="375200"/>
          </a:xfrm>
          <a:prstGeom prst="rect">
            <a:avLst/>
          </a:prstGeom>
        </p:spPr>
      </p:pic>
      <mc:AlternateContent xmlns:mc="http://schemas.openxmlformats.org/markup-compatibility/2006" xmlns:a14="http://schemas.microsoft.com/office/drawing/2010/main">
        <mc:Choice Requires="a14">
          <p:sp>
            <p:nvSpPr>
              <p:cNvPr id="3" name="Content Placeholder 6">
                <a:extLst>
                  <a:ext uri="{FF2B5EF4-FFF2-40B4-BE49-F238E27FC236}">
                    <a16:creationId xmlns:a16="http://schemas.microsoft.com/office/drawing/2014/main" id="{6A619E9E-F919-BACA-2E0C-3B8430BD3B24}"/>
                  </a:ext>
                </a:extLst>
              </p:cNvPr>
              <p:cNvSpPr txBox="1">
                <a:spLocks/>
              </p:cNvSpPr>
              <p:nvPr/>
            </p:nvSpPr>
            <p:spPr>
              <a:xfrm>
                <a:off x="5871266" y="5795512"/>
                <a:ext cx="4238228" cy="251534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sz="2200" b="0" i="1" dirty="0" smtClean="0">
                              <a:latin typeface="Cambria Math" panose="02040503050406030204" pitchFamily="18" charset="0"/>
                            </a:rPr>
                          </m:ctrlPr>
                        </m:sSubPr>
                        <m:e>
                          <m:r>
                            <a:rPr lang="en-US" sz="2200" b="0" i="1" dirty="0" smtClean="0">
                              <a:latin typeface="Cambria Math" panose="02040503050406030204" pitchFamily="18" charset="0"/>
                            </a:rPr>
                            <m:t>𝑣</m:t>
                          </m:r>
                        </m:e>
                        <m:sub>
                          <m:r>
                            <a:rPr lang="en-US" sz="2200" b="0" i="1" dirty="0" smtClean="0">
                              <a:latin typeface="Cambria Math" panose="02040503050406030204" pitchFamily="18" charset="0"/>
                            </a:rPr>
                            <m:t>𝑠</m:t>
                          </m:r>
                        </m:sub>
                      </m:sSub>
                      <m:r>
                        <a:rPr lang="en-US" sz="2200" b="0" i="1" dirty="0" smtClean="0">
                          <a:latin typeface="Cambria Math" panose="02040503050406030204" pitchFamily="18" charset="0"/>
                        </a:rPr>
                        <m:t>=870 </m:t>
                      </m:r>
                      <m:r>
                        <m:rPr>
                          <m:sty m:val="p"/>
                        </m:rPr>
                        <a:rPr lang="en-US" sz="2200" b="0" i="0" dirty="0" smtClean="0">
                          <a:latin typeface="Cambria Math" panose="02040503050406030204" pitchFamily="18" charset="0"/>
                        </a:rPr>
                        <m:t>m</m:t>
                      </m:r>
                      <m:r>
                        <a:rPr lang="en-US" sz="2200" b="0" i="0" dirty="0" smtClean="0">
                          <a:latin typeface="Cambria Math" panose="02040503050406030204" pitchFamily="18" charset="0"/>
                        </a:rPr>
                        <m:t>/</m:t>
                      </m:r>
                      <m:r>
                        <m:rPr>
                          <m:sty m:val="p"/>
                        </m:rPr>
                        <a:rPr lang="en-US" sz="2200" b="0" i="0" dirty="0" smtClean="0">
                          <a:latin typeface="Cambria Math" panose="02040503050406030204" pitchFamily="18" charset="0"/>
                        </a:rPr>
                        <m:t>s</m:t>
                      </m:r>
                    </m:oMath>
                  </m:oMathPara>
                </a14:m>
                <a:endParaRPr lang="en-US" sz="2200" dirty="0">
                  <a:latin typeface="+mn-lt"/>
                </a:endParaRPr>
              </a:p>
            </p:txBody>
          </p:sp>
        </mc:Choice>
        <mc:Fallback xmlns="">
          <p:sp>
            <p:nvSpPr>
              <p:cNvPr id="3" name="Content Placeholder 6">
                <a:extLst>
                  <a:ext uri="{FF2B5EF4-FFF2-40B4-BE49-F238E27FC236}">
                    <a16:creationId xmlns:a16="http://schemas.microsoft.com/office/drawing/2014/main" id="{6A619E9E-F919-BACA-2E0C-3B8430BD3B24}"/>
                  </a:ext>
                </a:extLst>
              </p:cNvPr>
              <p:cNvSpPr txBox="1">
                <a:spLocks noRot="1" noChangeAspect="1" noMove="1" noResize="1" noEditPoints="1" noAdjustHandles="1" noChangeArrowheads="1" noChangeShapeType="1" noTextEdit="1"/>
              </p:cNvSpPr>
              <p:nvPr/>
            </p:nvSpPr>
            <p:spPr>
              <a:xfrm>
                <a:off x="5871266" y="5795512"/>
                <a:ext cx="4238228" cy="2515341"/>
              </a:xfrm>
              <a:prstGeom prst="rect">
                <a:avLst/>
              </a:prstGeom>
              <a:blipFill>
                <a:blip r:embed="rId6"/>
                <a:stretch>
                  <a:fillRect/>
                </a:stretch>
              </a:blipFill>
              <a:ln>
                <a:noFill/>
              </a:ln>
            </p:spPr>
            <p:txBody>
              <a:bodyPr/>
              <a:lstStyle/>
              <a:p>
                <a:r>
                  <a:rPr lang="en-US">
                    <a:noFill/>
                  </a:rPr>
                  <a:t> </a:t>
                </a:r>
              </a:p>
            </p:txBody>
          </p:sp>
        </mc:Fallback>
      </mc:AlternateContent>
      <p:sp>
        <p:nvSpPr>
          <p:cNvPr id="4" name="Rectangle 3">
            <a:extLst>
              <a:ext uri="{FF2B5EF4-FFF2-40B4-BE49-F238E27FC236}">
                <a16:creationId xmlns:a16="http://schemas.microsoft.com/office/drawing/2014/main" id="{21A6ED3C-89FA-B761-8CB9-CCE4973F5A1E}"/>
              </a:ext>
            </a:extLst>
          </p:cNvPr>
          <p:cNvSpPr/>
          <p:nvPr/>
        </p:nvSpPr>
        <p:spPr>
          <a:xfrm>
            <a:off x="7002347" y="5822283"/>
            <a:ext cx="1950052" cy="5240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74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1AE40-1DF2-8996-BB94-8588F463C842}"/>
              </a:ext>
            </a:extLst>
          </p:cNvPr>
          <p:cNvSpPr>
            <a:spLocks noGrp="1"/>
          </p:cNvSpPr>
          <p:nvPr>
            <p:ph type="title"/>
          </p:nvPr>
        </p:nvSpPr>
        <p:spPr/>
        <p:txBody>
          <a:bodyPr/>
          <a:lstStyle/>
          <a:p>
            <a:r>
              <a:rPr lang="en-US" dirty="0"/>
              <a:t>Dispersive Waves: </a:t>
            </a:r>
          </a:p>
        </p:txBody>
      </p:sp>
      <mc:AlternateContent xmlns:mc="http://schemas.openxmlformats.org/markup-compatibility/2006" xmlns:a14="http://schemas.microsoft.com/office/drawing/2010/main">
        <mc:Choice Requires="a14">
          <p:sp>
            <p:nvSpPr>
              <p:cNvPr id="25" name="Content Placeholder 2">
                <a:extLst>
                  <a:ext uri="{FF2B5EF4-FFF2-40B4-BE49-F238E27FC236}">
                    <a16:creationId xmlns:a16="http://schemas.microsoft.com/office/drawing/2014/main" id="{0AB266B4-8315-D1DE-CA85-C70B95618204}"/>
                  </a:ext>
                </a:extLst>
              </p:cNvPr>
              <p:cNvSpPr txBox="1">
                <a:spLocks/>
              </p:cNvSpPr>
              <p:nvPr/>
            </p:nvSpPr>
            <p:spPr>
              <a:xfrm>
                <a:off x="457200" y="941902"/>
                <a:ext cx="8229600" cy="47675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0" indent="0">
                  <a:buFont typeface="Arial"/>
                  <a:buNone/>
                </a:pPr>
                <a:r>
                  <a:rPr lang="en-US" sz="2200" dirty="0">
                    <a:latin typeface="+mn-lt"/>
                  </a:rPr>
                  <a:t>If the wave angular frequency is not of the form:</a:t>
                </a:r>
              </a:p>
              <a:p>
                <a:pPr marL="0" indent="0">
                  <a:buFont typeface="Arial"/>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𝜔</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𝜆</m:t>
                          </m:r>
                        </m:den>
                      </m:f>
                    </m:oMath>
                  </m:oMathPara>
                </a14:m>
                <a:br>
                  <a:rPr lang="en-US" sz="2200" dirty="0">
                    <a:latin typeface="+mn-lt"/>
                  </a:rPr>
                </a:br>
                <a:r>
                  <a:rPr lang="en-US" sz="2200" dirty="0">
                    <a:latin typeface="+mn-lt"/>
                  </a:rPr>
                  <a:t>Speed will depend on wavelength! </a:t>
                </a:r>
              </a:p>
              <a:p>
                <a:pPr marL="0" indent="0">
                  <a:buFont typeface="Arial"/>
                  <a:buNone/>
                </a:pPr>
                <a:r>
                  <a:rPr lang="en-US" sz="2200" dirty="0">
                    <a:latin typeface="+mn-lt"/>
                  </a:rPr>
                  <a:t>For example, deep water waves have:</a:t>
                </a:r>
              </a:p>
              <a:p>
                <a:pPr marL="0" indent="0">
                  <a:buFont typeface="Arial"/>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𝜔</m:t>
                      </m:r>
                      <m:r>
                        <a:rPr lang="en-US" sz="2200" b="0" i="1" smtClean="0">
                          <a:latin typeface="Cambria Math" panose="02040503050406030204" pitchFamily="18" charset="0"/>
                        </a:rPr>
                        <m:t>=</m:t>
                      </m:r>
                      <m:rad>
                        <m:radPr>
                          <m:degHide m:val="on"/>
                          <m:ctrlPr>
                            <a:rPr lang="en-US" sz="2200" b="0" i="1" smtClean="0">
                              <a:latin typeface="Cambria Math" panose="02040503050406030204" pitchFamily="18" charset="0"/>
                            </a:rPr>
                          </m:ctrlPr>
                        </m:radPr>
                        <m:deg/>
                        <m:e>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r>
                                <a:rPr lang="en-US" sz="2200" b="0" i="1" smtClean="0">
                                  <a:latin typeface="Cambria Math" panose="02040503050406030204" pitchFamily="18" charset="0"/>
                                </a:rPr>
                                <m:t>𝜋</m:t>
                              </m:r>
                              <m:r>
                                <a:rPr lang="en-US" sz="2200" b="0" i="1" smtClean="0">
                                  <a:latin typeface="Cambria Math" panose="02040503050406030204" pitchFamily="18" charset="0"/>
                                </a:rPr>
                                <m:t>𝑔</m:t>
                              </m:r>
                            </m:num>
                            <m:den>
                              <m:r>
                                <a:rPr lang="en-US" sz="2200" b="0" i="1" smtClean="0">
                                  <a:latin typeface="Cambria Math" panose="02040503050406030204" pitchFamily="18" charset="0"/>
                                </a:rPr>
                                <m:t>𝜆</m:t>
                              </m:r>
                            </m:den>
                          </m:f>
                        </m:e>
                      </m:rad>
                      <m:r>
                        <a:rPr lang="en-US" sz="2200" b="0" i="1" smtClean="0">
                          <a:latin typeface="Cambria Math" panose="02040503050406030204" pitchFamily="18" charset="0"/>
                        </a:rPr>
                        <m:t>    →     </m:t>
                      </m:r>
                      <m:r>
                        <a:rPr lang="en-US" sz="2200" b="0" i="1" smtClean="0">
                          <a:latin typeface="Cambria Math" panose="02040503050406030204" pitchFamily="18" charset="0"/>
                        </a:rPr>
                        <m:t>𝑣</m:t>
                      </m:r>
                      <m:r>
                        <a:rPr lang="en-US" sz="2200" b="0" i="1" smtClean="0">
                          <a:latin typeface="Cambria Math" panose="02040503050406030204" pitchFamily="18" charset="0"/>
                        </a:rPr>
                        <m:t>∼</m:t>
                      </m:r>
                      <m:rad>
                        <m:radPr>
                          <m:degHide m:val="on"/>
                          <m:ctrlPr>
                            <a:rPr lang="en-US" sz="2200" b="0" i="1" smtClean="0">
                              <a:latin typeface="Cambria Math" panose="02040503050406030204" pitchFamily="18" charset="0"/>
                            </a:rPr>
                          </m:ctrlPr>
                        </m:radPr>
                        <m:deg/>
                        <m:e>
                          <m:r>
                            <a:rPr lang="en-US" sz="2200" b="0" i="1" smtClean="0">
                              <a:latin typeface="Cambria Math" panose="02040503050406030204" pitchFamily="18" charset="0"/>
                            </a:rPr>
                            <m:t>𝜆</m:t>
                          </m:r>
                        </m:e>
                      </m:rad>
                    </m:oMath>
                  </m:oMathPara>
                </a14:m>
                <a:endParaRPr lang="en-US" sz="2200" dirty="0">
                  <a:latin typeface="+mn-lt"/>
                </a:endParaRPr>
              </a:p>
              <a:p>
                <a:pPr marL="0" indent="0">
                  <a:buFont typeface="Arial"/>
                  <a:buNone/>
                </a:pPr>
                <a:r>
                  <a:rPr lang="en-US" sz="2200" dirty="0">
                    <a:latin typeface="+mn-lt"/>
                  </a:rPr>
                  <a:t>Long waves travel faster!           </a:t>
                </a:r>
                <a:r>
                  <a:rPr lang="en-US" sz="2200" dirty="0">
                    <a:latin typeface="+mn-lt"/>
                    <a:hlinkClick r:id="rId2"/>
                  </a:rPr>
                  <a:t>http://stormsurf.com/</a:t>
                </a:r>
                <a:endParaRPr lang="en-US" sz="2200" dirty="0">
                  <a:latin typeface="+mn-lt"/>
                </a:endParaRPr>
              </a:p>
              <a:p>
                <a:pPr marL="0" indent="0">
                  <a:buFont typeface="Arial"/>
                  <a:buNone/>
                </a:pPr>
                <a:endParaRPr lang="en-IN" sz="2200" dirty="0">
                  <a:latin typeface="+mn-lt"/>
                </a:endParaRPr>
              </a:p>
            </p:txBody>
          </p:sp>
        </mc:Choice>
        <mc:Fallback xmlns="">
          <p:sp>
            <p:nvSpPr>
              <p:cNvPr id="25" name="Content Placeholder 2">
                <a:extLst>
                  <a:ext uri="{FF2B5EF4-FFF2-40B4-BE49-F238E27FC236}">
                    <a16:creationId xmlns:a16="http://schemas.microsoft.com/office/drawing/2014/main" id="{0AB266B4-8315-D1DE-CA85-C70B95618204}"/>
                  </a:ext>
                </a:extLst>
              </p:cNvPr>
              <p:cNvSpPr txBox="1">
                <a:spLocks noRot="1" noChangeAspect="1" noMove="1" noResize="1" noEditPoints="1" noAdjustHandles="1" noChangeArrowheads="1" noChangeShapeType="1" noTextEdit="1"/>
              </p:cNvSpPr>
              <p:nvPr/>
            </p:nvSpPr>
            <p:spPr>
              <a:xfrm>
                <a:off x="457200" y="941902"/>
                <a:ext cx="8229600" cy="476755"/>
              </a:xfrm>
              <a:prstGeom prst="rect">
                <a:avLst/>
              </a:prstGeom>
              <a:blipFill>
                <a:blip r:embed="rId3"/>
                <a:stretch>
                  <a:fillRect l="-1080" b="-686842"/>
                </a:stretch>
              </a:blipFill>
              <a:ln>
                <a:noFill/>
              </a:ln>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4D080361-AB2F-953B-7702-8D8D99207FBD}"/>
              </a:ext>
            </a:extLst>
          </p:cNvPr>
          <p:cNvGrpSpPr/>
          <p:nvPr/>
        </p:nvGrpSpPr>
        <p:grpSpPr>
          <a:xfrm>
            <a:off x="533401" y="4855404"/>
            <a:ext cx="8479312" cy="1525826"/>
            <a:chOff x="533401" y="4855404"/>
            <a:chExt cx="8479312" cy="1525826"/>
          </a:xfrm>
        </p:grpSpPr>
        <p:grpSp>
          <p:nvGrpSpPr>
            <p:cNvPr id="27" name="Group 26">
              <a:extLst>
                <a:ext uri="{FF2B5EF4-FFF2-40B4-BE49-F238E27FC236}">
                  <a16:creationId xmlns:a16="http://schemas.microsoft.com/office/drawing/2014/main" id="{E0346B93-6959-3B60-93C4-397C33F813BB}"/>
                </a:ext>
              </a:extLst>
            </p:cNvPr>
            <p:cNvGrpSpPr/>
            <p:nvPr/>
          </p:nvGrpSpPr>
          <p:grpSpPr>
            <a:xfrm>
              <a:off x="533401" y="4855404"/>
              <a:ext cx="8479312" cy="1525826"/>
              <a:chOff x="533401" y="4855404"/>
              <a:chExt cx="8479312" cy="1525826"/>
            </a:xfrm>
          </p:grpSpPr>
          <p:grpSp>
            <p:nvGrpSpPr>
              <p:cNvPr id="29" name="Group 28">
                <a:extLst>
                  <a:ext uri="{FF2B5EF4-FFF2-40B4-BE49-F238E27FC236}">
                    <a16:creationId xmlns:a16="http://schemas.microsoft.com/office/drawing/2014/main" id="{2E04DEA5-B345-2631-155D-11895CB2805C}"/>
                  </a:ext>
                </a:extLst>
              </p:cNvPr>
              <p:cNvGrpSpPr/>
              <p:nvPr/>
            </p:nvGrpSpPr>
            <p:grpSpPr>
              <a:xfrm>
                <a:off x="533401" y="4861869"/>
                <a:ext cx="8479312" cy="1519361"/>
                <a:chOff x="304801" y="4785669"/>
                <a:chExt cx="8479312" cy="1519361"/>
              </a:xfrm>
            </p:grpSpPr>
            <p:grpSp>
              <p:nvGrpSpPr>
                <p:cNvPr id="32" name="Group 31">
                  <a:extLst>
                    <a:ext uri="{FF2B5EF4-FFF2-40B4-BE49-F238E27FC236}">
                      <a16:creationId xmlns:a16="http://schemas.microsoft.com/office/drawing/2014/main" id="{CA989140-3127-3324-FCA8-438C68AB95E7}"/>
                    </a:ext>
                  </a:extLst>
                </p:cNvPr>
                <p:cNvGrpSpPr/>
                <p:nvPr/>
              </p:nvGrpSpPr>
              <p:grpSpPr>
                <a:xfrm>
                  <a:off x="304801" y="4785669"/>
                  <a:ext cx="8479312" cy="1519361"/>
                  <a:chOff x="5043263" y="4394536"/>
                  <a:chExt cx="3850015" cy="1917969"/>
                </a:xfrm>
              </p:grpSpPr>
              <p:grpSp>
                <p:nvGrpSpPr>
                  <p:cNvPr id="37" name="Group 36">
                    <a:extLst>
                      <a:ext uri="{FF2B5EF4-FFF2-40B4-BE49-F238E27FC236}">
                        <a16:creationId xmlns:a16="http://schemas.microsoft.com/office/drawing/2014/main" id="{33927642-519F-99FB-3004-D8557CFE8EB4}"/>
                      </a:ext>
                    </a:extLst>
                  </p:cNvPr>
                  <p:cNvGrpSpPr/>
                  <p:nvPr/>
                </p:nvGrpSpPr>
                <p:grpSpPr>
                  <a:xfrm>
                    <a:off x="5043263" y="4394536"/>
                    <a:ext cx="3850015" cy="1917969"/>
                    <a:chOff x="5104456" y="3429000"/>
                    <a:chExt cx="3850015" cy="1917969"/>
                  </a:xfrm>
                </p:grpSpPr>
                <p:grpSp>
                  <p:nvGrpSpPr>
                    <p:cNvPr id="39" name="Group 38">
                      <a:extLst>
                        <a:ext uri="{FF2B5EF4-FFF2-40B4-BE49-F238E27FC236}">
                          <a16:creationId xmlns:a16="http://schemas.microsoft.com/office/drawing/2014/main" id="{229F1952-70B6-0EDE-C36F-7F65DCE27F9E}"/>
                        </a:ext>
                      </a:extLst>
                    </p:cNvPr>
                    <p:cNvGrpSpPr/>
                    <p:nvPr/>
                  </p:nvGrpSpPr>
                  <p:grpSpPr>
                    <a:xfrm>
                      <a:off x="5104456" y="3429000"/>
                      <a:ext cx="3359515" cy="1917969"/>
                      <a:chOff x="5104456" y="3429000"/>
                      <a:chExt cx="3359515" cy="1917969"/>
                    </a:xfrm>
                  </p:grpSpPr>
                  <p:cxnSp>
                    <p:nvCxnSpPr>
                      <p:cNvPr id="41" name="Straight Connector 40">
                        <a:extLst>
                          <a:ext uri="{FF2B5EF4-FFF2-40B4-BE49-F238E27FC236}">
                            <a16:creationId xmlns:a16="http://schemas.microsoft.com/office/drawing/2014/main" id="{3A766612-02D9-65FF-E006-4C1B90A54F23}"/>
                          </a:ext>
                        </a:extLst>
                      </p:cNvPr>
                      <p:cNvCxnSpPr>
                        <a:cxnSpLocks/>
                      </p:cNvCxnSpPr>
                      <p:nvPr/>
                    </p:nvCxnSpPr>
                    <p:spPr>
                      <a:xfrm>
                        <a:off x="5200716" y="3612023"/>
                        <a:ext cx="3224812" cy="12053"/>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68A5C60-40E7-EBFA-92A9-AE866CD73B41}"/>
                          </a:ext>
                        </a:extLst>
                      </p:cNvPr>
                      <p:cNvCxnSpPr>
                        <a:cxnSpLocks/>
                      </p:cNvCxnSpPr>
                      <p:nvPr/>
                    </p:nvCxnSpPr>
                    <p:spPr>
                      <a:xfrm>
                        <a:off x="5200716" y="5160516"/>
                        <a:ext cx="3224812"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116128A-21A9-8CE9-FB3D-FF22A9EB3DC5}"/>
                          </a:ext>
                        </a:extLst>
                      </p:cNvPr>
                      <p:cNvCxnSpPr>
                        <a:cxnSpLocks/>
                      </p:cNvCxnSpPr>
                      <p:nvPr/>
                    </p:nvCxnSpPr>
                    <p:spPr>
                      <a:xfrm flipV="1">
                        <a:off x="6026333" y="3608475"/>
                        <a:ext cx="0" cy="154194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9700E31-BE22-E511-8825-5A55D21D6498}"/>
                          </a:ext>
                        </a:extLst>
                      </p:cNvPr>
                      <p:cNvCxnSpPr>
                        <a:cxnSpLocks/>
                      </p:cNvCxnSpPr>
                      <p:nvPr/>
                    </p:nvCxnSpPr>
                    <p:spPr>
                      <a:xfrm flipV="1">
                        <a:off x="6789695" y="3608474"/>
                        <a:ext cx="0" cy="154194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842D6B0-4AB4-037F-0B7D-52B9B371F29F}"/>
                          </a:ext>
                        </a:extLst>
                      </p:cNvPr>
                      <p:cNvCxnSpPr>
                        <a:cxnSpLocks/>
                      </p:cNvCxnSpPr>
                      <p:nvPr/>
                    </p:nvCxnSpPr>
                    <p:spPr>
                      <a:xfrm flipV="1">
                        <a:off x="7557785" y="3618575"/>
                        <a:ext cx="0" cy="154194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2779809-2C48-1BB9-87B8-DC90816612B8}"/>
                          </a:ext>
                        </a:extLst>
                      </p:cNvPr>
                      <p:cNvCxnSpPr>
                        <a:cxnSpLocks/>
                      </p:cNvCxnSpPr>
                      <p:nvPr/>
                    </p:nvCxnSpPr>
                    <p:spPr>
                      <a:xfrm flipV="1">
                        <a:off x="8328225" y="3616979"/>
                        <a:ext cx="1576" cy="154353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4E4128C-FD90-9B31-1E16-7E8C80C8832B}"/>
                          </a:ext>
                        </a:extLst>
                      </p:cNvPr>
                      <p:cNvCxnSpPr>
                        <a:cxnSpLocks/>
                      </p:cNvCxnSpPr>
                      <p:nvPr/>
                    </p:nvCxnSpPr>
                    <p:spPr>
                      <a:xfrm flipV="1">
                        <a:off x="5104456" y="4379444"/>
                        <a:ext cx="3359515" cy="2883"/>
                      </a:xfrm>
                      <a:prstGeom prst="line">
                        <a:avLst/>
                      </a:prstGeom>
                      <a:ln w="127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DB2302D-12C4-E8F3-667A-FF351D8BD1AC}"/>
                          </a:ext>
                        </a:extLst>
                      </p:cNvPr>
                      <p:cNvCxnSpPr>
                        <a:cxnSpLocks/>
                      </p:cNvCxnSpPr>
                      <p:nvPr/>
                    </p:nvCxnSpPr>
                    <p:spPr>
                      <a:xfrm flipV="1">
                        <a:off x="5258243" y="3429000"/>
                        <a:ext cx="0" cy="1917969"/>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0" name="Content Placeholder 2">
                          <a:extLst>
                            <a:ext uri="{FF2B5EF4-FFF2-40B4-BE49-F238E27FC236}">
                              <a16:creationId xmlns:a16="http://schemas.microsoft.com/office/drawing/2014/main" id="{9CD29C7A-4781-8120-1E4B-E7B41D6BC185}"/>
                            </a:ext>
                          </a:extLst>
                        </p:cNvPr>
                        <p:cNvSpPr txBox="1">
                          <a:spLocks/>
                        </p:cNvSpPr>
                        <p:nvPr/>
                      </p:nvSpPr>
                      <p:spPr>
                        <a:xfrm>
                          <a:off x="7896585" y="4225909"/>
                          <a:ext cx="1057886" cy="42405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oMath>
                            </m:oMathPara>
                          </a14:m>
                          <a:endParaRPr lang="en-US" sz="2400" dirty="0">
                            <a:latin typeface="+mn-lt"/>
                          </a:endParaRPr>
                        </a:p>
                      </p:txBody>
                    </p:sp>
                  </mc:Choice>
                  <mc:Fallback xmlns="">
                    <p:sp>
                      <p:nvSpPr>
                        <p:cNvPr id="40" name="Content Placeholder 2">
                          <a:extLst>
                            <a:ext uri="{FF2B5EF4-FFF2-40B4-BE49-F238E27FC236}">
                              <a16:creationId xmlns:a16="http://schemas.microsoft.com/office/drawing/2014/main" id="{9CD29C7A-4781-8120-1E4B-E7B41D6BC185}"/>
                            </a:ext>
                          </a:extLst>
                        </p:cNvPr>
                        <p:cNvSpPr txBox="1">
                          <a:spLocks noRot="1" noChangeAspect="1" noMove="1" noResize="1" noEditPoints="1" noAdjustHandles="1" noChangeArrowheads="1" noChangeShapeType="1" noTextEdit="1"/>
                        </p:cNvSpPr>
                        <p:nvPr/>
                      </p:nvSpPr>
                      <p:spPr>
                        <a:xfrm>
                          <a:off x="7896585" y="4225909"/>
                          <a:ext cx="1057886" cy="424054"/>
                        </a:xfrm>
                        <a:prstGeom prst="rect">
                          <a:avLst/>
                        </a:prstGeom>
                        <a:blipFill>
                          <a:blip r:embed="rId4"/>
                          <a:stretch>
                            <a:fillRect b="-37037"/>
                          </a:stretch>
                        </a:blipFill>
                        <a:ln>
                          <a:noFill/>
                        </a:ln>
                      </p:spPr>
                      <p:txBody>
                        <a:bodyPr/>
                        <a:lstStyle/>
                        <a:p>
                          <a:r>
                            <a:rPr lang="en-US">
                              <a:noFill/>
                            </a:rPr>
                            <a:t> </a:t>
                          </a:r>
                        </a:p>
                      </p:txBody>
                    </p:sp>
                  </mc:Fallback>
                </mc:AlternateContent>
              </p:grpSp>
              <p:sp>
                <p:nvSpPr>
                  <p:cNvPr id="38" name="Freeform 37">
                    <a:extLst>
                      <a:ext uri="{FF2B5EF4-FFF2-40B4-BE49-F238E27FC236}">
                        <a16:creationId xmlns:a16="http://schemas.microsoft.com/office/drawing/2014/main" id="{F5045CA9-3820-11BD-E1C0-A9C1028053F5}"/>
                      </a:ext>
                    </a:extLst>
                  </p:cNvPr>
                  <p:cNvSpPr/>
                  <p:nvPr/>
                </p:nvSpPr>
                <p:spPr>
                  <a:xfrm>
                    <a:off x="5208337" y="4582515"/>
                    <a:ext cx="3058695" cy="1545622"/>
                  </a:xfrm>
                  <a:custGeom>
                    <a:avLst/>
                    <a:gdLst>
                      <a:gd name="connsiteX0" fmla="*/ 0 w 3058695"/>
                      <a:gd name="connsiteY0" fmla="*/ 764674 h 1545390"/>
                      <a:gd name="connsiteX1" fmla="*/ 764674 w 3058695"/>
                      <a:gd name="connsiteY1" fmla="*/ 1 h 1545390"/>
                      <a:gd name="connsiteX2" fmla="*/ 1529347 w 3058695"/>
                      <a:gd name="connsiteY2" fmla="*/ 770022 h 1545390"/>
                      <a:gd name="connsiteX3" fmla="*/ 2294021 w 3058695"/>
                      <a:gd name="connsiteY3" fmla="*/ 1545390 h 1545390"/>
                      <a:gd name="connsiteX4" fmla="*/ 3058695 w 3058695"/>
                      <a:gd name="connsiteY4" fmla="*/ 770022 h 1545390"/>
                      <a:gd name="connsiteX0" fmla="*/ 0 w 3058695"/>
                      <a:gd name="connsiteY0" fmla="*/ 764674 h 1545390"/>
                      <a:gd name="connsiteX1" fmla="*/ 764674 w 3058695"/>
                      <a:gd name="connsiteY1" fmla="*/ 1 h 1545390"/>
                      <a:gd name="connsiteX2" fmla="*/ 1513305 w 3058695"/>
                      <a:gd name="connsiteY2" fmla="*/ 759327 h 1545390"/>
                      <a:gd name="connsiteX3" fmla="*/ 2294021 w 3058695"/>
                      <a:gd name="connsiteY3" fmla="*/ 1545390 h 1545390"/>
                      <a:gd name="connsiteX4" fmla="*/ 3058695 w 3058695"/>
                      <a:gd name="connsiteY4" fmla="*/ 770022 h 1545390"/>
                      <a:gd name="connsiteX0" fmla="*/ 0 w 3058695"/>
                      <a:gd name="connsiteY0" fmla="*/ 764674 h 1545390"/>
                      <a:gd name="connsiteX1" fmla="*/ 764674 w 3058695"/>
                      <a:gd name="connsiteY1" fmla="*/ 1 h 1545390"/>
                      <a:gd name="connsiteX2" fmla="*/ 1513305 w 3058695"/>
                      <a:gd name="connsiteY2" fmla="*/ 759327 h 1545390"/>
                      <a:gd name="connsiteX3" fmla="*/ 2294021 w 3058695"/>
                      <a:gd name="connsiteY3" fmla="*/ 1545390 h 1545390"/>
                      <a:gd name="connsiteX4" fmla="*/ 3058695 w 3058695"/>
                      <a:gd name="connsiteY4" fmla="*/ 770022 h 1545390"/>
                      <a:gd name="connsiteX0" fmla="*/ 0 w 3058695"/>
                      <a:gd name="connsiteY0" fmla="*/ 764674 h 1545390"/>
                      <a:gd name="connsiteX1" fmla="*/ 764674 w 3058695"/>
                      <a:gd name="connsiteY1" fmla="*/ 1 h 1545390"/>
                      <a:gd name="connsiteX2" fmla="*/ 1513305 w 3058695"/>
                      <a:gd name="connsiteY2" fmla="*/ 759327 h 1545390"/>
                      <a:gd name="connsiteX3" fmla="*/ 2294021 w 3058695"/>
                      <a:gd name="connsiteY3" fmla="*/ 1545390 h 1545390"/>
                      <a:gd name="connsiteX4" fmla="*/ 3058695 w 3058695"/>
                      <a:gd name="connsiteY4" fmla="*/ 770022 h 1545390"/>
                      <a:gd name="connsiteX0" fmla="*/ 0 w 3058695"/>
                      <a:gd name="connsiteY0" fmla="*/ 764674 h 1545390"/>
                      <a:gd name="connsiteX1" fmla="*/ 764674 w 3058695"/>
                      <a:gd name="connsiteY1" fmla="*/ 1 h 1545390"/>
                      <a:gd name="connsiteX2" fmla="*/ 1513305 w 3058695"/>
                      <a:gd name="connsiteY2" fmla="*/ 759327 h 1545390"/>
                      <a:gd name="connsiteX3" fmla="*/ 2294021 w 3058695"/>
                      <a:gd name="connsiteY3" fmla="*/ 1545390 h 1545390"/>
                      <a:gd name="connsiteX4" fmla="*/ 3058695 w 3058695"/>
                      <a:gd name="connsiteY4" fmla="*/ 770022 h 1545390"/>
                      <a:gd name="connsiteX0" fmla="*/ 0 w 3058695"/>
                      <a:gd name="connsiteY0" fmla="*/ 764674 h 1545443"/>
                      <a:gd name="connsiteX1" fmla="*/ 764674 w 3058695"/>
                      <a:gd name="connsiteY1" fmla="*/ 1 h 1545443"/>
                      <a:gd name="connsiteX2" fmla="*/ 1513305 w 3058695"/>
                      <a:gd name="connsiteY2" fmla="*/ 759327 h 1545443"/>
                      <a:gd name="connsiteX3" fmla="*/ 2294021 w 3058695"/>
                      <a:gd name="connsiteY3" fmla="*/ 1545390 h 1545443"/>
                      <a:gd name="connsiteX4" fmla="*/ 3058695 w 3058695"/>
                      <a:gd name="connsiteY4" fmla="*/ 770022 h 1545443"/>
                      <a:gd name="connsiteX0" fmla="*/ 0 w 3058695"/>
                      <a:gd name="connsiteY0" fmla="*/ 764711 h 1545480"/>
                      <a:gd name="connsiteX1" fmla="*/ 764674 w 3058695"/>
                      <a:gd name="connsiteY1" fmla="*/ 38 h 1545480"/>
                      <a:gd name="connsiteX2" fmla="*/ 1513305 w 3058695"/>
                      <a:gd name="connsiteY2" fmla="*/ 759364 h 1545480"/>
                      <a:gd name="connsiteX3" fmla="*/ 2294021 w 3058695"/>
                      <a:gd name="connsiteY3" fmla="*/ 1545427 h 1545480"/>
                      <a:gd name="connsiteX4" fmla="*/ 3058695 w 3058695"/>
                      <a:gd name="connsiteY4" fmla="*/ 770059 h 1545480"/>
                      <a:gd name="connsiteX0" fmla="*/ 0 w 3058695"/>
                      <a:gd name="connsiteY0" fmla="*/ 764853 h 1545622"/>
                      <a:gd name="connsiteX1" fmla="*/ 764674 w 3058695"/>
                      <a:gd name="connsiteY1" fmla="*/ 180 h 1545622"/>
                      <a:gd name="connsiteX2" fmla="*/ 1513305 w 3058695"/>
                      <a:gd name="connsiteY2" fmla="*/ 759506 h 1545622"/>
                      <a:gd name="connsiteX3" fmla="*/ 2294021 w 3058695"/>
                      <a:gd name="connsiteY3" fmla="*/ 1545569 h 1545622"/>
                      <a:gd name="connsiteX4" fmla="*/ 3058695 w 3058695"/>
                      <a:gd name="connsiteY4" fmla="*/ 770201 h 154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695" h="1545622">
                        <a:moveTo>
                          <a:pt x="0" y="764853"/>
                        </a:moveTo>
                        <a:cubicBezTo>
                          <a:pt x="254891" y="382071"/>
                          <a:pt x="458984" y="-9623"/>
                          <a:pt x="764674" y="180"/>
                        </a:cubicBezTo>
                        <a:cubicBezTo>
                          <a:pt x="1070364" y="9983"/>
                          <a:pt x="1513305" y="759506"/>
                          <a:pt x="1513305" y="759506"/>
                        </a:cubicBezTo>
                        <a:cubicBezTo>
                          <a:pt x="1736111" y="1043808"/>
                          <a:pt x="1964267" y="1545569"/>
                          <a:pt x="2294021" y="1545569"/>
                        </a:cubicBezTo>
                        <a:cubicBezTo>
                          <a:pt x="2629123" y="1550916"/>
                          <a:pt x="2803803" y="1157885"/>
                          <a:pt x="3058695" y="77020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 name="Straight Connector 32">
                  <a:extLst>
                    <a:ext uri="{FF2B5EF4-FFF2-40B4-BE49-F238E27FC236}">
                      <a16:creationId xmlns:a16="http://schemas.microsoft.com/office/drawing/2014/main" id="{6DE00672-3D47-3868-50A3-6C0CACBC2AEC}"/>
                    </a:ext>
                  </a:extLst>
                </p:cNvPr>
                <p:cNvCxnSpPr>
                  <a:cxnSpLocks/>
                </p:cNvCxnSpPr>
                <p:nvPr/>
              </p:nvCxnSpPr>
              <p:spPr>
                <a:xfrm flipV="1">
                  <a:off x="1493894" y="4935845"/>
                  <a:ext cx="0" cy="122148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D5870EA-8F43-D75B-4B34-2C0700FCE5C4}"/>
                    </a:ext>
                  </a:extLst>
                </p:cNvPr>
                <p:cNvCxnSpPr>
                  <a:cxnSpLocks/>
                </p:cNvCxnSpPr>
                <p:nvPr/>
              </p:nvCxnSpPr>
              <p:spPr>
                <a:xfrm flipV="1">
                  <a:off x="3185543" y="4935845"/>
                  <a:ext cx="0" cy="122148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E002B55-6B89-BE53-FE99-191FFB5A2B77}"/>
                    </a:ext>
                  </a:extLst>
                </p:cNvPr>
                <p:cNvCxnSpPr>
                  <a:cxnSpLocks/>
                </p:cNvCxnSpPr>
                <p:nvPr/>
              </p:nvCxnSpPr>
              <p:spPr>
                <a:xfrm flipV="1">
                  <a:off x="4866779" y="4927843"/>
                  <a:ext cx="0" cy="122148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EC0A7B5-D9E4-B079-0EFE-C30DC3E4150C}"/>
                    </a:ext>
                  </a:extLst>
                </p:cNvPr>
                <p:cNvCxnSpPr>
                  <a:cxnSpLocks/>
                </p:cNvCxnSpPr>
                <p:nvPr/>
              </p:nvCxnSpPr>
              <p:spPr>
                <a:xfrm flipV="1">
                  <a:off x="6548406" y="4935845"/>
                  <a:ext cx="0" cy="122148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30" name="Straight Arrow Connector 29">
                <a:extLst>
                  <a:ext uri="{FF2B5EF4-FFF2-40B4-BE49-F238E27FC236}">
                    <a16:creationId xmlns:a16="http://schemas.microsoft.com/office/drawing/2014/main" id="{16D9B5C6-4DB3-056F-FD75-2EA7D3021E3F}"/>
                  </a:ext>
                </a:extLst>
              </p:cNvPr>
              <p:cNvCxnSpPr>
                <a:cxnSpLocks/>
              </p:cNvCxnSpPr>
              <p:nvPr/>
            </p:nvCxnSpPr>
            <p:spPr>
              <a:xfrm>
                <a:off x="2563751" y="4855404"/>
                <a:ext cx="1288582" cy="6465"/>
              </a:xfrm>
              <a:prstGeom prst="straightConnector1">
                <a:avLst/>
              </a:prstGeom>
              <a:ln w="63500">
                <a:solidFill>
                  <a:srgbClr val="16A748"/>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CF8F13E-DF11-A315-495D-4FA12820231E}"/>
                  </a:ext>
                </a:extLst>
              </p:cNvPr>
              <p:cNvCxnSpPr>
                <a:cxnSpLocks/>
              </p:cNvCxnSpPr>
              <p:nvPr/>
            </p:nvCxnSpPr>
            <p:spPr>
              <a:xfrm>
                <a:off x="5095379" y="4861869"/>
                <a:ext cx="782659" cy="0"/>
              </a:xfrm>
              <a:prstGeom prst="straightConnector1">
                <a:avLst/>
              </a:prstGeom>
              <a:ln w="63500">
                <a:solidFill>
                  <a:srgbClr val="16A748"/>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28" name="Freeform 27">
              <a:extLst>
                <a:ext uri="{FF2B5EF4-FFF2-40B4-BE49-F238E27FC236}">
                  <a16:creationId xmlns:a16="http://schemas.microsoft.com/office/drawing/2014/main" id="{C277EB87-3AAA-FF1A-4204-B44728F41CE9}"/>
                </a:ext>
              </a:extLst>
            </p:cNvPr>
            <p:cNvSpPr/>
            <p:nvPr/>
          </p:nvSpPr>
          <p:spPr>
            <a:xfrm>
              <a:off x="889000" y="5012251"/>
              <a:ext cx="6747933" cy="1227682"/>
            </a:xfrm>
            <a:custGeom>
              <a:avLst/>
              <a:gdLst>
                <a:gd name="connsiteX0" fmla="*/ 0 w 6747933"/>
                <a:gd name="connsiteY0" fmla="*/ 592681 h 1227681"/>
                <a:gd name="connsiteX1" fmla="*/ 838200 w 6747933"/>
                <a:gd name="connsiteY1" fmla="*/ 8481 h 1227681"/>
                <a:gd name="connsiteX2" fmla="*/ 1693333 w 6747933"/>
                <a:gd name="connsiteY2" fmla="*/ 592681 h 1227681"/>
                <a:gd name="connsiteX3" fmla="*/ 2531533 w 6747933"/>
                <a:gd name="connsiteY3" fmla="*/ 1219215 h 1227681"/>
                <a:gd name="connsiteX4" fmla="*/ 3361267 w 6747933"/>
                <a:gd name="connsiteY4" fmla="*/ 609615 h 1227681"/>
                <a:gd name="connsiteX5" fmla="*/ 4216400 w 6747933"/>
                <a:gd name="connsiteY5" fmla="*/ 15 h 1227681"/>
                <a:gd name="connsiteX6" fmla="*/ 5063067 w 6747933"/>
                <a:gd name="connsiteY6" fmla="*/ 592681 h 1227681"/>
                <a:gd name="connsiteX7" fmla="*/ 5901267 w 6747933"/>
                <a:gd name="connsiteY7" fmla="*/ 1227681 h 1227681"/>
                <a:gd name="connsiteX8" fmla="*/ 6747933 w 6747933"/>
                <a:gd name="connsiteY8" fmla="*/ 592681 h 1227681"/>
                <a:gd name="connsiteX0" fmla="*/ 0 w 6747933"/>
                <a:gd name="connsiteY0" fmla="*/ 592682 h 1227682"/>
                <a:gd name="connsiteX1" fmla="*/ 838200 w 6747933"/>
                <a:gd name="connsiteY1" fmla="*/ 8482 h 1227682"/>
                <a:gd name="connsiteX2" fmla="*/ 1693333 w 6747933"/>
                <a:gd name="connsiteY2" fmla="*/ 592682 h 1227682"/>
                <a:gd name="connsiteX3" fmla="*/ 2531533 w 6747933"/>
                <a:gd name="connsiteY3" fmla="*/ 1219216 h 1227682"/>
                <a:gd name="connsiteX4" fmla="*/ 3361267 w 6747933"/>
                <a:gd name="connsiteY4" fmla="*/ 609616 h 1227682"/>
                <a:gd name="connsiteX5" fmla="*/ 4216400 w 6747933"/>
                <a:gd name="connsiteY5" fmla="*/ 16 h 1227682"/>
                <a:gd name="connsiteX6" fmla="*/ 5063067 w 6747933"/>
                <a:gd name="connsiteY6" fmla="*/ 592682 h 1227682"/>
                <a:gd name="connsiteX7" fmla="*/ 5901267 w 6747933"/>
                <a:gd name="connsiteY7" fmla="*/ 1227682 h 1227682"/>
                <a:gd name="connsiteX8" fmla="*/ 6747933 w 6747933"/>
                <a:gd name="connsiteY8" fmla="*/ 592682 h 1227682"/>
                <a:gd name="connsiteX0" fmla="*/ 0 w 6747933"/>
                <a:gd name="connsiteY0" fmla="*/ 592682 h 1227682"/>
                <a:gd name="connsiteX1" fmla="*/ 838200 w 6747933"/>
                <a:gd name="connsiteY1" fmla="*/ 8482 h 1227682"/>
                <a:gd name="connsiteX2" fmla="*/ 1693333 w 6747933"/>
                <a:gd name="connsiteY2" fmla="*/ 592682 h 1227682"/>
                <a:gd name="connsiteX3" fmla="*/ 2531533 w 6747933"/>
                <a:gd name="connsiteY3" fmla="*/ 1219216 h 1227682"/>
                <a:gd name="connsiteX4" fmla="*/ 3361267 w 6747933"/>
                <a:gd name="connsiteY4" fmla="*/ 609616 h 1227682"/>
                <a:gd name="connsiteX5" fmla="*/ 4216400 w 6747933"/>
                <a:gd name="connsiteY5" fmla="*/ 16 h 1227682"/>
                <a:gd name="connsiteX6" fmla="*/ 5063067 w 6747933"/>
                <a:gd name="connsiteY6" fmla="*/ 592682 h 1227682"/>
                <a:gd name="connsiteX7" fmla="*/ 5901267 w 6747933"/>
                <a:gd name="connsiteY7" fmla="*/ 1227682 h 1227682"/>
                <a:gd name="connsiteX8" fmla="*/ 6747933 w 6747933"/>
                <a:gd name="connsiteY8" fmla="*/ 592682 h 1227682"/>
                <a:gd name="connsiteX0" fmla="*/ 0 w 6747933"/>
                <a:gd name="connsiteY0" fmla="*/ 592682 h 1227682"/>
                <a:gd name="connsiteX1" fmla="*/ 838200 w 6747933"/>
                <a:gd name="connsiteY1" fmla="*/ 8482 h 1227682"/>
                <a:gd name="connsiteX2" fmla="*/ 1693333 w 6747933"/>
                <a:gd name="connsiteY2" fmla="*/ 592682 h 1227682"/>
                <a:gd name="connsiteX3" fmla="*/ 2531533 w 6747933"/>
                <a:gd name="connsiteY3" fmla="*/ 1219216 h 1227682"/>
                <a:gd name="connsiteX4" fmla="*/ 3361267 w 6747933"/>
                <a:gd name="connsiteY4" fmla="*/ 609616 h 1227682"/>
                <a:gd name="connsiteX5" fmla="*/ 4216400 w 6747933"/>
                <a:gd name="connsiteY5" fmla="*/ 16 h 1227682"/>
                <a:gd name="connsiteX6" fmla="*/ 5063067 w 6747933"/>
                <a:gd name="connsiteY6" fmla="*/ 592682 h 1227682"/>
                <a:gd name="connsiteX7" fmla="*/ 5901267 w 6747933"/>
                <a:gd name="connsiteY7" fmla="*/ 1227682 h 1227682"/>
                <a:gd name="connsiteX8" fmla="*/ 6747933 w 6747933"/>
                <a:gd name="connsiteY8" fmla="*/ 592682 h 122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7933" h="1227682">
                  <a:moveTo>
                    <a:pt x="0" y="592682"/>
                  </a:moveTo>
                  <a:cubicBezTo>
                    <a:pt x="277989" y="300582"/>
                    <a:pt x="555978" y="8482"/>
                    <a:pt x="838200" y="8482"/>
                  </a:cubicBezTo>
                  <a:cubicBezTo>
                    <a:pt x="1120422" y="8482"/>
                    <a:pt x="1428045" y="357026"/>
                    <a:pt x="1693333" y="592682"/>
                  </a:cubicBezTo>
                  <a:cubicBezTo>
                    <a:pt x="1958621" y="828338"/>
                    <a:pt x="2253544" y="1216394"/>
                    <a:pt x="2531533" y="1219216"/>
                  </a:cubicBezTo>
                  <a:cubicBezTo>
                    <a:pt x="2809522" y="1222038"/>
                    <a:pt x="3097390" y="855149"/>
                    <a:pt x="3361267" y="609616"/>
                  </a:cubicBezTo>
                  <a:cubicBezTo>
                    <a:pt x="3625144" y="364083"/>
                    <a:pt x="3932767" y="2838"/>
                    <a:pt x="4216400" y="16"/>
                  </a:cubicBezTo>
                  <a:cubicBezTo>
                    <a:pt x="4500033" y="-2806"/>
                    <a:pt x="4799189" y="354205"/>
                    <a:pt x="5063067" y="592682"/>
                  </a:cubicBezTo>
                  <a:cubicBezTo>
                    <a:pt x="5326945" y="831159"/>
                    <a:pt x="5620456" y="1227682"/>
                    <a:pt x="5901267" y="1227682"/>
                  </a:cubicBezTo>
                  <a:cubicBezTo>
                    <a:pt x="6182078" y="1227682"/>
                    <a:pt x="6465005" y="910182"/>
                    <a:pt x="6747933" y="592682"/>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000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Section 15.5-15.???</a:t>
            </a:r>
            <a:br>
              <a:rPr lang="en-US" dirty="0"/>
            </a:br>
            <a:r>
              <a:rPr lang="en-US" dirty="0"/>
              <a:t> Energy, Power, Intensity</a:t>
            </a:r>
            <a:endParaRPr lang="en-IN" dirty="0"/>
          </a:p>
        </p:txBody>
      </p:sp>
    </p:spTree>
    <p:extLst>
      <p:ext uri="{BB962C8B-B14F-4D97-AF65-F5344CB8AC3E}">
        <p14:creationId xmlns:p14="http://schemas.microsoft.com/office/powerpoint/2010/main" val="555232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Energy and Intensity</a:t>
            </a:r>
            <a:endParaRPr lang="en-IN" dirty="0"/>
          </a:p>
        </p:txBody>
      </p:sp>
      <mc:AlternateContent xmlns:mc="http://schemas.openxmlformats.org/markup-compatibility/2006" xmlns:a14="http://schemas.microsoft.com/office/drawing/2010/main">
        <mc:Choice Requires="a14">
          <p:sp>
            <p:nvSpPr>
              <p:cNvPr id="5" name="Content Placeholder 4"/>
              <p:cNvSpPr>
                <a:spLocks noGrp="1"/>
              </p:cNvSpPr>
              <p:nvPr>
                <p:ph sz="quarter" idx="13"/>
              </p:nvPr>
            </p:nvSpPr>
            <p:spPr>
              <a:xfrm>
                <a:off x="457200" y="972127"/>
                <a:ext cx="8229600" cy="4963853"/>
              </a:xfrm>
            </p:spPr>
            <p:txBody>
              <a:bodyPr/>
              <a:lstStyle/>
              <a:p>
                <a:pPr indent="-255600"/>
                <a:r>
                  <a:rPr lang="en-US" sz="2400" dirty="0">
                    <a:latin typeface="+mn-lt"/>
                  </a:rPr>
                  <a:t>Traveling waves transport energy:  </a:t>
                </a:r>
                <a14:m>
                  <m:oMath xmlns:m="http://schemas.openxmlformats.org/officeDocument/2006/math">
                    <m:r>
                      <a:rPr lang="en-US" sz="2400" b="0" i="0" smtClean="0">
                        <a:latin typeface="Cambria Math" panose="02040503050406030204" pitchFamily="18" charset="0"/>
                      </a:rPr>
                      <m:t>           </m:t>
                    </m:r>
                    <m:r>
                      <a:rPr lang="en-US" sz="2400" b="0" i="1" smtClean="0">
                        <a:latin typeface="Cambria Math" panose="02040503050406030204" pitchFamily="18" charset="0"/>
                      </a:rPr>
                      <m:t>𝐸</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𝐴</m:t>
                        </m:r>
                      </m:e>
                      <m:sup>
                        <m:r>
                          <a:rPr lang="en-US" sz="2400" b="0" i="1" smtClean="0">
                            <a:latin typeface="Cambria Math" panose="02040503050406030204" pitchFamily="18" charset="0"/>
                          </a:rPr>
                          <m:t>2</m:t>
                        </m:r>
                      </m:sup>
                    </m:sSup>
                  </m:oMath>
                </a14:m>
                <a:endParaRPr lang="en-US" sz="2400" dirty="0">
                  <a:latin typeface="+mn-lt"/>
                </a:endParaRPr>
              </a:p>
              <a:p>
                <a:pPr indent="-255600"/>
                <a:r>
                  <a:rPr lang="en-US" sz="2400" dirty="0">
                    <a:latin typeface="+mn-lt"/>
                  </a:rPr>
                  <a:t>Energy is conserved… unless otherwise deposited. </a:t>
                </a:r>
              </a:p>
              <a:p>
                <a:pPr indent="-255600"/>
                <a:endParaRPr lang="en-US" sz="2400" dirty="0">
                  <a:latin typeface="+mn-lt"/>
                </a:endParaRPr>
              </a:p>
              <a:p>
                <a:pPr indent="-255600"/>
                <a:endParaRPr lang="en-US" sz="2400" dirty="0">
                  <a:latin typeface="+mn-lt"/>
                </a:endParaRPr>
              </a:p>
              <a:p>
                <a:pPr indent="-255600"/>
                <a:endParaRPr lang="en-US" sz="2400" dirty="0">
                  <a:latin typeface="+mn-lt"/>
                </a:endParaRPr>
              </a:p>
              <a:p>
                <a:pPr indent="-255600"/>
                <a:endParaRPr lang="en-US" sz="2400" dirty="0">
                  <a:latin typeface="+mn-lt"/>
                </a:endParaRPr>
              </a:p>
              <a:p>
                <a:pPr indent="-255600"/>
                <a:r>
                  <a:rPr lang="en-US" sz="2400" dirty="0">
                    <a:latin typeface="+mn-lt"/>
                  </a:rPr>
                  <a:t>Wave</a:t>
                </a:r>
                <a:r>
                  <a:rPr lang="en-US" sz="2400" b="1" dirty="0">
                    <a:latin typeface="+mn-lt"/>
                  </a:rPr>
                  <a:t> power</a:t>
                </a:r>
                <a:r>
                  <a:rPr lang="en-US" sz="2400" dirty="0">
                    <a:latin typeface="+mn-lt"/>
                  </a:rPr>
                  <a:t> is the energy transfer rate: </a:t>
                </a:r>
                <a14:m>
                  <m:oMath xmlns:m="http://schemas.openxmlformats.org/officeDocument/2006/math">
                    <m:r>
                      <m:rPr>
                        <m:sty m:val="p"/>
                      </m:rPr>
                      <a:rPr lang="en-US" sz="2400" b="0" i="0" smtClean="0">
                        <a:latin typeface="Cambria Math" panose="02040503050406030204" pitchFamily="18" charset="0"/>
                      </a:rPr>
                      <m:t>P</m:t>
                    </m:r>
                    <m:r>
                      <a:rPr lang="en-US" sz="2400" b="0" i="1" smtClean="0">
                        <a:latin typeface="Cambria Math" panose="02040503050406030204" pitchFamily="18" charset="0"/>
                      </a:rPr>
                      <m:t>∼</m:t>
                    </m:r>
                    <m:r>
                      <a:rPr lang="en-US" sz="2400" b="0" i="1" smtClean="0">
                        <a:latin typeface="Cambria Math" panose="02040503050406030204" pitchFamily="18" charset="0"/>
                      </a:rPr>
                      <m:t>𝑣𝐸</m:t>
                    </m:r>
                  </m:oMath>
                </a14:m>
                <a:endParaRPr lang="en-US" sz="2400" dirty="0">
                  <a:latin typeface="+mn-lt"/>
                </a:endParaRPr>
              </a:p>
            </p:txBody>
          </p:sp>
        </mc:Choice>
        <mc:Fallback xmlns="">
          <p:sp>
            <p:nvSpPr>
              <p:cNvPr id="5" name="Content Placeholder 4"/>
              <p:cNvSpPr>
                <a:spLocks noGrp="1" noRot="1" noChangeAspect="1" noMove="1" noResize="1" noEditPoints="1" noAdjustHandles="1" noChangeArrowheads="1" noChangeShapeType="1" noTextEdit="1"/>
              </p:cNvSpPr>
              <p:nvPr>
                <p:ph sz="quarter" idx="13"/>
              </p:nvPr>
            </p:nvSpPr>
            <p:spPr>
              <a:xfrm>
                <a:off x="457200" y="972127"/>
                <a:ext cx="8229600" cy="4963853"/>
              </a:xfrm>
              <a:blipFill>
                <a:blip r:embed="rId2"/>
                <a:stretch>
                  <a:fillRect l="-1080"/>
                </a:stretch>
              </a:blipFill>
            </p:spPr>
            <p:txBody>
              <a:bodyPr/>
              <a:lstStyle/>
              <a:p>
                <a:r>
                  <a:rPr lang="en-US">
                    <a:noFill/>
                  </a:rPr>
                  <a:t> </a:t>
                </a:r>
              </a:p>
            </p:txBody>
          </p:sp>
        </mc:Fallback>
      </mc:AlternateContent>
      <p:pic>
        <p:nvPicPr>
          <p:cNvPr id="1028" name="Picture 4" descr="Hurricane Epsilon 2020: the historic swell that hit Nazaré">
            <a:extLst>
              <a:ext uri="{FF2B5EF4-FFF2-40B4-BE49-F238E27FC236}">
                <a16:creationId xmlns:a16="http://schemas.microsoft.com/office/drawing/2014/main" id="{DB6C7252-35B0-8001-1CC2-867F03FA5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0667" y="2183736"/>
            <a:ext cx="2832268" cy="18847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Wedge (Newport Beach) - All You Need to Know BEFORE You Go">
            <a:extLst>
              <a:ext uri="{FF2B5EF4-FFF2-40B4-BE49-F238E27FC236}">
                <a16:creationId xmlns:a16="http://schemas.microsoft.com/office/drawing/2014/main" id="{2D4CAA7D-A5C2-4B72-0EE7-B7ED9818A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142827"/>
            <a:ext cx="2658534" cy="199133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475CF29-4890-9402-925D-68C656A7601C}"/>
              </a:ext>
            </a:extLst>
          </p:cNvPr>
          <p:cNvGrpSpPr/>
          <p:nvPr/>
        </p:nvGrpSpPr>
        <p:grpSpPr>
          <a:xfrm>
            <a:off x="533401" y="4939568"/>
            <a:ext cx="8479312" cy="1525826"/>
            <a:chOff x="533401" y="4855404"/>
            <a:chExt cx="8479312" cy="1525826"/>
          </a:xfrm>
        </p:grpSpPr>
        <p:grpSp>
          <p:nvGrpSpPr>
            <p:cNvPr id="6" name="Group 5">
              <a:extLst>
                <a:ext uri="{FF2B5EF4-FFF2-40B4-BE49-F238E27FC236}">
                  <a16:creationId xmlns:a16="http://schemas.microsoft.com/office/drawing/2014/main" id="{D91CD16B-33C6-0ABB-5AC1-16686C4AC247}"/>
                </a:ext>
              </a:extLst>
            </p:cNvPr>
            <p:cNvGrpSpPr/>
            <p:nvPr/>
          </p:nvGrpSpPr>
          <p:grpSpPr>
            <a:xfrm>
              <a:off x="533401" y="4855404"/>
              <a:ext cx="8479312" cy="1525826"/>
              <a:chOff x="533401" y="4855404"/>
              <a:chExt cx="8479312" cy="1525826"/>
            </a:xfrm>
          </p:grpSpPr>
          <p:grpSp>
            <p:nvGrpSpPr>
              <p:cNvPr id="8" name="Group 7">
                <a:extLst>
                  <a:ext uri="{FF2B5EF4-FFF2-40B4-BE49-F238E27FC236}">
                    <a16:creationId xmlns:a16="http://schemas.microsoft.com/office/drawing/2014/main" id="{B2A859C6-0189-0383-91C2-D64AAE25D1A5}"/>
                  </a:ext>
                </a:extLst>
              </p:cNvPr>
              <p:cNvGrpSpPr/>
              <p:nvPr/>
            </p:nvGrpSpPr>
            <p:grpSpPr>
              <a:xfrm>
                <a:off x="533401" y="4861869"/>
                <a:ext cx="8479312" cy="1519361"/>
                <a:chOff x="304801" y="4785669"/>
                <a:chExt cx="8479312" cy="1519361"/>
              </a:xfrm>
            </p:grpSpPr>
            <p:grpSp>
              <p:nvGrpSpPr>
                <p:cNvPr id="11" name="Group 10">
                  <a:extLst>
                    <a:ext uri="{FF2B5EF4-FFF2-40B4-BE49-F238E27FC236}">
                      <a16:creationId xmlns:a16="http://schemas.microsoft.com/office/drawing/2014/main" id="{72FB8ECD-321F-57E7-524C-57C81B5A7A7B}"/>
                    </a:ext>
                  </a:extLst>
                </p:cNvPr>
                <p:cNvGrpSpPr/>
                <p:nvPr/>
              </p:nvGrpSpPr>
              <p:grpSpPr>
                <a:xfrm>
                  <a:off x="304801" y="4785669"/>
                  <a:ext cx="8479312" cy="1519361"/>
                  <a:chOff x="5043263" y="4394536"/>
                  <a:chExt cx="3850015" cy="1917969"/>
                </a:xfrm>
              </p:grpSpPr>
              <p:grpSp>
                <p:nvGrpSpPr>
                  <p:cNvPr id="16" name="Group 15">
                    <a:extLst>
                      <a:ext uri="{FF2B5EF4-FFF2-40B4-BE49-F238E27FC236}">
                        <a16:creationId xmlns:a16="http://schemas.microsoft.com/office/drawing/2014/main" id="{87216807-44B8-17BA-5D6C-4E744D4A7DB2}"/>
                      </a:ext>
                    </a:extLst>
                  </p:cNvPr>
                  <p:cNvGrpSpPr/>
                  <p:nvPr/>
                </p:nvGrpSpPr>
                <p:grpSpPr>
                  <a:xfrm>
                    <a:off x="5043263" y="4394536"/>
                    <a:ext cx="3850015" cy="1917969"/>
                    <a:chOff x="5104456" y="3429000"/>
                    <a:chExt cx="3850015" cy="1917969"/>
                  </a:xfrm>
                </p:grpSpPr>
                <p:grpSp>
                  <p:nvGrpSpPr>
                    <p:cNvPr id="18" name="Group 17">
                      <a:extLst>
                        <a:ext uri="{FF2B5EF4-FFF2-40B4-BE49-F238E27FC236}">
                          <a16:creationId xmlns:a16="http://schemas.microsoft.com/office/drawing/2014/main" id="{9F52077D-2DD2-A0A4-CDD5-A6F9823096A6}"/>
                        </a:ext>
                      </a:extLst>
                    </p:cNvPr>
                    <p:cNvGrpSpPr/>
                    <p:nvPr/>
                  </p:nvGrpSpPr>
                  <p:grpSpPr>
                    <a:xfrm>
                      <a:off x="5104456" y="3429000"/>
                      <a:ext cx="3359515" cy="1917969"/>
                      <a:chOff x="5104456" y="3429000"/>
                      <a:chExt cx="3359515" cy="1917969"/>
                    </a:xfrm>
                  </p:grpSpPr>
                  <p:cxnSp>
                    <p:nvCxnSpPr>
                      <p:cNvPr id="20" name="Straight Connector 19">
                        <a:extLst>
                          <a:ext uri="{FF2B5EF4-FFF2-40B4-BE49-F238E27FC236}">
                            <a16:creationId xmlns:a16="http://schemas.microsoft.com/office/drawing/2014/main" id="{E84DE703-9EBD-4F22-6DD0-2E26AC5B545D}"/>
                          </a:ext>
                        </a:extLst>
                      </p:cNvPr>
                      <p:cNvCxnSpPr>
                        <a:cxnSpLocks/>
                      </p:cNvCxnSpPr>
                      <p:nvPr/>
                    </p:nvCxnSpPr>
                    <p:spPr>
                      <a:xfrm>
                        <a:off x="5200716" y="3612023"/>
                        <a:ext cx="3224812" cy="12053"/>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456D260-D98C-42E8-FB37-B5F8C8F698FF}"/>
                          </a:ext>
                        </a:extLst>
                      </p:cNvPr>
                      <p:cNvCxnSpPr>
                        <a:cxnSpLocks/>
                      </p:cNvCxnSpPr>
                      <p:nvPr/>
                    </p:nvCxnSpPr>
                    <p:spPr>
                      <a:xfrm>
                        <a:off x="5200716" y="5160516"/>
                        <a:ext cx="3224812"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B7E49DF-475E-5849-CC91-E0FEFA5233CA}"/>
                          </a:ext>
                        </a:extLst>
                      </p:cNvPr>
                      <p:cNvCxnSpPr>
                        <a:cxnSpLocks/>
                      </p:cNvCxnSpPr>
                      <p:nvPr/>
                    </p:nvCxnSpPr>
                    <p:spPr>
                      <a:xfrm flipV="1">
                        <a:off x="6026333" y="3608475"/>
                        <a:ext cx="0" cy="154194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1B02F0D-0D76-D6A8-8CB4-363332FD1968}"/>
                          </a:ext>
                        </a:extLst>
                      </p:cNvPr>
                      <p:cNvCxnSpPr>
                        <a:cxnSpLocks/>
                      </p:cNvCxnSpPr>
                      <p:nvPr/>
                    </p:nvCxnSpPr>
                    <p:spPr>
                      <a:xfrm flipV="1">
                        <a:off x="6789695" y="3608474"/>
                        <a:ext cx="0" cy="154194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31359C7-FF77-5226-89B0-3CEE2F9BB710}"/>
                          </a:ext>
                        </a:extLst>
                      </p:cNvPr>
                      <p:cNvCxnSpPr>
                        <a:cxnSpLocks/>
                      </p:cNvCxnSpPr>
                      <p:nvPr/>
                    </p:nvCxnSpPr>
                    <p:spPr>
                      <a:xfrm flipV="1">
                        <a:off x="7557785" y="3618575"/>
                        <a:ext cx="0" cy="154194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486BF04-62B2-20EC-B19B-A644F2E0F983}"/>
                          </a:ext>
                        </a:extLst>
                      </p:cNvPr>
                      <p:cNvCxnSpPr>
                        <a:cxnSpLocks/>
                      </p:cNvCxnSpPr>
                      <p:nvPr/>
                    </p:nvCxnSpPr>
                    <p:spPr>
                      <a:xfrm flipV="1">
                        <a:off x="8328225" y="3616979"/>
                        <a:ext cx="1576" cy="154353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B9B1AD2-C528-E8D6-B872-A6A246738C10}"/>
                          </a:ext>
                        </a:extLst>
                      </p:cNvPr>
                      <p:cNvCxnSpPr>
                        <a:cxnSpLocks/>
                      </p:cNvCxnSpPr>
                      <p:nvPr/>
                    </p:nvCxnSpPr>
                    <p:spPr>
                      <a:xfrm flipV="1">
                        <a:off x="5104456" y="4379444"/>
                        <a:ext cx="3359515" cy="2883"/>
                      </a:xfrm>
                      <a:prstGeom prst="line">
                        <a:avLst/>
                      </a:prstGeom>
                      <a:ln w="127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1CECB1-24A9-FF63-E498-8308049ABDBA}"/>
                          </a:ext>
                        </a:extLst>
                      </p:cNvPr>
                      <p:cNvCxnSpPr>
                        <a:cxnSpLocks/>
                      </p:cNvCxnSpPr>
                      <p:nvPr/>
                    </p:nvCxnSpPr>
                    <p:spPr>
                      <a:xfrm flipV="1">
                        <a:off x="5258243" y="3429000"/>
                        <a:ext cx="0" cy="1917969"/>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9" name="Content Placeholder 2">
                          <a:extLst>
                            <a:ext uri="{FF2B5EF4-FFF2-40B4-BE49-F238E27FC236}">
                              <a16:creationId xmlns:a16="http://schemas.microsoft.com/office/drawing/2014/main" id="{3C9DD9D9-179D-6451-E9F8-6CFC12141C2B}"/>
                            </a:ext>
                          </a:extLst>
                        </p:cNvPr>
                        <p:cNvSpPr txBox="1">
                          <a:spLocks/>
                        </p:cNvSpPr>
                        <p:nvPr/>
                      </p:nvSpPr>
                      <p:spPr>
                        <a:xfrm>
                          <a:off x="7896585" y="4225909"/>
                          <a:ext cx="1057886" cy="42405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oMath>
                            </m:oMathPara>
                          </a14:m>
                          <a:endParaRPr lang="en-US" sz="2400" dirty="0">
                            <a:latin typeface="+mn-lt"/>
                          </a:endParaRPr>
                        </a:p>
                      </p:txBody>
                    </p:sp>
                  </mc:Choice>
                  <mc:Fallback xmlns="">
                    <p:sp>
                      <p:nvSpPr>
                        <p:cNvPr id="19" name="Content Placeholder 2">
                          <a:extLst>
                            <a:ext uri="{FF2B5EF4-FFF2-40B4-BE49-F238E27FC236}">
                              <a16:creationId xmlns:a16="http://schemas.microsoft.com/office/drawing/2014/main" id="{3C9DD9D9-179D-6451-E9F8-6CFC12141C2B}"/>
                            </a:ext>
                          </a:extLst>
                        </p:cNvPr>
                        <p:cNvSpPr txBox="1">
                          <a:spLocks noRot="1" noChangeAspect="1" noMove="1" noResize="1" noEditPoints="1" noAdjustHandles="1" noChangeArrowheads="1" noChangeShapeType="1" noTextEdit="1"/>
                        </p:cNvSpPr>
                        <p:nvPr/>
                      </p:nvSpPr>
                      <p:spPr>
                        <a:xfrm>
                          <a:off x="7896585" y="4225909"/>
                          <a:ext cx="1057886" cy="424054"/>
                        </a:xfrm>
                        <a:prstGeom prst="rect">
                          <a:avLst/>
                        </a:prstGeom>
                        <a:blipFill>
                          <a:blip r:embed="rId5"/>
                          <a:stretch>
                            <a:fillRect b="-37037"/>
                          </a:stretch>
                        </a:blipFill>
                        <a:ln>
                          <a:noFill/>
                        </a:ln>
                      </p:spPr>
                      <p:txBody>
                        <a:bodyPr/>
                        <a:lstStyle/>
                        <a:p>
                          <a:r>
                            <a:rPr lang="en-US">
                              <a:noFill/>
                            </a:rPr>
                            <a:t> </a:t>
                          </a:r>
                        </a:p>
                      </p:txBody>
                    </p:sp>
                  </mc:Fallback>
                </mc:AlternateContent>
              </p:grpSp>
              <p:sp>
                <p:nvSpPr>
                  <p:cNvPr id="17" name="Freeform 16">
                    <a:extLst>
                      <a:ext uri="{FF2B5EF4-FFF2-40B4-BE49-F238E27FC236}">
                        <a16:creationId xmlns:a16="http://schemas.microsoft.com/office/drawing/2014/main" id="{3BB65BC6-7F22-C425-C2E0-E15775B245E0}"/>
                      </a:ext>
                    </a:extLst>
                  </p:cNvPr>
                  <p:cNvSpPr/>
                  <p:nvPr/>
                </p:nvSpPr>
                <p:spPr>
                  <a:xfrm>
                    <a:off x="5208337" y="4582515"/>
                    <a:ext cx="3058695" cy="1545622"/>
                  </a:xfrm>
                  <a:custGeom>
                    <a:avLst/>
                    <a:gdLst>
                      <a:gd name="connsiteX0" fmla="*/ 0 w 3058695"/>
                      <a:gd name="connsiteY0" fmla="*/ 764674 h 1545390"/>
                      <a:gd name="connsiteX1" fmla="*/ 764674 w 3058695"/>
                      <a:gd name="connsiteY1" fmla="*/ 1 h 1545390"/>
                      <a:gd name="connsiteX2" fmla="*/ 1529347 w 3058695"/>
                      <a:gd name="connsiteY2" fmla="*/ 770022 h 1545390"/>
                      <a:gd name="connsiteX3" fmla="*/ 2294021 w 3058695"/>
                      <a:gd name="connsiteY3" fmla="*/ 1545390 h 1545390"/>
                      <a:gd name="connsiteX4" fmla="*/ 3058695 w 3058695"/>
                      <a:gd name="connsiteY4" fmla="*/ 770022 h 1545390"/>
                      <a:gd name="connsiteX0" fmla="*/ 0 w 3058695"/>
                      <a:gd name="connsiteY0" fmla="*/ 764674 h 1545390"/>
                      <a:gd name="connsiteX1" fmla="*/ 764674 w 3058695"/>
                      <a:gd name="connsiteY1" fmla="*/ 1 h 1545390"/>
                      <a:gd name="connsiteX2" fmla="*/ 1513305 w 3058695"/>
                      <a:gd name="connsiteY2" fmla="*/ 759327 h 1545390"/>
                      <a:gd name="connsiteX3" fmla="*/ 2294021 w 3058695"/>
                      <a:gd name="connsiteY3" fmla="*/ 1545390 h 1545390"/>
                      <a:gd name="connsiteX4" fmla="*/ 3058695 w 3058695"/>
                      <a:gd name="connsiteY4" fmla="*/ 770022 h 1545390"/>
                      <a:gd name="connsiteX0" fmla="*/ 0 w 3058695"/>
                      <a:gd name="connsiteY0" fmla="*/ 764674 h 1545390"/>
                      <a:gd name="connsiteX1" fmla="*/ 764674 w 3058695"/>
                      <a:gd name="connsiteY1" fmla="*/ 1 h 1545390"/>
                      <a:gd name="connsiteX2" fmla="*/ 1513305 w 3058695"/>
                      <a:gd name="connsiteY2" fmla="*/ 759327 h 1545390"/>
                      <a:gd name="connsiteX3" fmla="*/ 2294021 w 3058695"/>
                      <a:gd name="connsiteY3" fmla="*/ 1545390 h 1545390"/>
                      <a:gd name="connsiteX4" fmla="*/ 3058695 w 3058695"/>
                      <a:gd name="connsiteY4" fmla="*/ 770022 h 1545390"/>
                      <a:gd name="connsiteX0" fmla="*/ 0 w 3058695"/>
                      <a:gd name="connsiteY0" fmla="*/ 764674 h 1545390"/>
                      <a:gd name="connsiteX1" fmla="*/ 764674 w 3058695"/>
                      <a:gd name="connsiteY1" fmla="*/ 1 h 1545390"/>
                      <a:gd name="connsiteX2" fmla="*/ 1513305 w 3058695"/>
                      <a:gd name="connsiteY2" fmla="*/ 759327 h 1545390"/>
                      <a:gd name="connsiteX3" fmla="*/ 2294021 w 3058695"/>
                      <a:gd name="connsiteY3" fmla="*/ 1545390 h 1545390"/>
                      <a:gd name="connsiteX4" fmla="*/ 3058695 w 3058695"/>
                      <a:gd name="connsiteY4" fmla="*/ 770022 h 1545390"/>
                      <a:gd name="connsiteX0" fmla="*/ 0 w 3058695"/>
                      <a:gd name="connsiteY0" fmla="*/ 764674 h 1545390"/>
                      <a:gd name="connsiteX1" fmla="*/ 764674 w 3058695"/>
                      <a:gd name="connsiteY1" fmla="*/ 1 h 1545390"/>
                      <a:gd name="connsiteX2" fmla="*/ 1513305 w 3058695"/>
                      <a:gd name="connsiteY2" fmla="*/ 759327 h 1545390"/>
                      <a:gd name="connsiteX3" fmla="*/ 2294021 w 3058695"/>
                      <a:gd name="connsiteY3" fmla="*/ 1545390 h 1545390"/>
                      <a:gd name="connsiteX4" fmla="*/ 3058695 w 3058695"/>
                      <a:gd name="connsiteY4" fmla="*/ 770022 h 1545390"/>
                      <a:gd name="connsiteX0" fmla="*/ 0 w 3058695"/>
                      <a:gd name="connsiteY0" fmla="*/ 764674 h 1545443"/>
                      <a:gd name="connsiteX1" fmla="*/ 764674 w 3058695"/>
                      <a:gd name="connsiteY1" fmla="*/ 1 h 1545443"/>
                      <a:gd name="connsiteX2" fmla="*/ 1513305 w 3058695"/>
                      <a:gd name="connsiteY2" fmla="*/ 759327 h 1545443"/>
                      <a:gd name="connsiteX3" fmla="*/ 2294021 w 3058695"/>
                      <a:gd name="connsiteY3" fmla="*/ 1545390 h 1545443"/>
                      <a:gd name="connsiteX4" fmla="*/ 3058695 w 3058695"/>
                      <a:gd name="connsiteY4" fmla="*/ 770022 h 1545443"/>
                      <a:gd name="connsiteX0" fmla="*/ 0 w 3058695"/>
                      <a:gd name="connsiteY0" fmla="*/ 764711 h 1545480"/>
                      <a:gd name="connsiteX1" fmla="*/ 764674 w 3058695"/>
                      <a:gd name="connsiteY1" fmla="*/ 38 h 1545480"/>
                      <a:gd name="connsiteX2" fmla="*/ 1513305 w 3058695"/>
                      <a:gd name="connsiteY2" fmla="*/ 759364 h 1545480"/>
                      <a:gd name="connsiteX3" fmla="*/ 2294021 w 3058695"/>
                      <a:gd name="connsiteY3" fmla="*/ 1545427 h 1545480"/>
                      <a:gd name="connsiteX4" fmla="*/ 3058695 w 3058695"/>
                      <a:gd name="connsiteY4" fmla="*/ 770059 h 1545480"/>
                      <a:gd name="connsiteX0" fmla="*/ 0 w 3058695"/>
                      <a:gd name="connsiteY0" fmla="*/ 764853 h 1545622"/>
                      <a:gd name="connsiteX1" fmla="*/ 764674 w 3058695"/>
                      <a:gd name="connsiteY1" fmla="*/ 180 h 1545622"/>
                      <a:gd name="connsiteX2" fmla="*/ 1513305 w 3058695"/>
                      <a:gd name="connsiteY2" fmla="*/ 759506 h 1545622"/>
                      <a:gd name="connsiteX3" fmla="*/ 2294021 w 3058695"/>
                      <a:gd name="connsiteY3" fmla="*/ 1545569 h 1545622"/>
                      <a:gd name="connsiteX4" fmla="*/ 3058695 w 3058695"/>
                      <a:gd name="connsiteY4" fmla="*/ 770201 h 154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695" h="1545622">
                        <a:moveTo>
                          <a:pt x="0" y="764853"/>
                        </a:moveTo>
                        <a:cubicBezTo>
                          <a:pt x="254891" y="382071"/>
                          <a:pt x="458984" y="-9623"/>
                          <a:pt x="764674" y="180"/>
                        </a:cubicBezTo>
                        <a:cubicBezTo>
                          <a:pt x="1070364" y="9983"/>
                          <a:pt x="1513305" y="759506"/>
                          <a:pt x="1513305" y="759506"/>
                        </a:cubicBezTo>
                        <a:cubicBezTo>
                          <a:pt x="1736111" y="1043808"/>
                          <a:pt x="1964267" y="1545569"/>
                          <a:pt x="2294021" y="1545569"/>
                        </a:cubicBezTo>
                        <a:cubicBezTo>
                          <a:pt x="2629123" y="1550916"/>
                          <a:pt x="2803803" y="1157885"/>
                          <a:pt x="3058695" y="77020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5C78FA4C-6346-A287-F1D2-228B39D9EFBA}"/>
                    </a:ext>
                  </a:extLst>
                </p:cNvPr>
                <p:cNvCxnSpPr>
                  <a:cxnSpLocks/>
                </p:cNvCxnSpPr>
                <p:nvPr/>
              </p:nvCxnSpPr>
              <p:spPr>
                <a:xfrm flipV="1">
                  <a:off x="1493894" y="4935845"/>
                  <a:ext cx="0" cy="122148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1CE39FC-5625-FD6A-8AC2-EE7558FB6D39}"/>
                    </a:ext>
                  </a:extLst>
                </p:cNvPr>
                <p:cNvCxnSpPr>
                  <a:cxnSpLocks/>
                </p:cNvCxnSpPr>
                <p:nvPr/>
              </p:nvCxnSpPr>
              <p:spPr>
                <a:xfrm flipV="1">
                  <a:off x="3185543" y="4935845"/>
                  <a:ext cx="0" cy="122148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286A353-75CE-0578-847D-FED1DB1644B7}"/>
                    </a:ext>
                  </a:extLst>
                </p:cNvPr>
                <p:cNvCxnSpPr>
                  <a:cxnSpLocks/>
                </p:cNvCxnSpPr>
                <p:nvPr/>
              </p:nvCxnSpPr>
              <p:spPr>
                <a:xfrm flipV="1">
                  <a:off x="4866779" y="4927843"/>
                  <a:ext cx="0" cy="122148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BDF27E-8143-4BB5-AE4D-04DF06E72615}"/>
                    </a:ext>
                  </a:extLst>
                </p:cNvPr>
                <p:cNvCxnSpPr>
                  <a:cxnSpLocks/>
                </p:cNvCxnSpPr>
                <p:nvPr/>
              </p:nvCxnSpPr>
              <p:spPr>
                <a:xfrm flipV="1">
                  <a:off x="6548406" y="4935845"/>
                  <a:ext cx="0" cy="122148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 name="Straight Arrow Connector 8">
                <a:extLst>
                  <a:ext uri="{FF2B5EF4-FFF2-40B4-BE49-F238E27FC236}">
                    <a16:creationId xmlns:a16="http://schemas.microsoft.com/office/drawing/2014/main" id="{587EABB1-7366-A6D2-EBED-A55F77183ADE}"/>
                  </a:ext>
                </a:extLst>
              </p:cNvPr>
              <p:cNvCxnSpPr>
                <a:cxnSpLocks/>
              </p:cNvCxnSpPr>
              <p:nvPr/>
            </p:nvCxnSpPr>
            <p:spPr>
              <a:xfrm>
                <a:off x="2563751" y="4855404"/>
                <a:ext cx="1288582" cy="6465"/>
              </a:xfrm>
              <a:prstGeom prst="straightConnector1">
                <a:avLst/>
              </a:prstGeom>
              <a:ln w="63500">
                <a:solidFill>
                  <a:srgbClr val="16A748"/>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B871816-0C3A-9377-DE0B-1E44FC0E3A3B}"/>
                  </a:ext>
                </a:extLst>
              </p:cNvPr>
              <p:cNvCxnSpPr>
                <a:cxnSpLocks/>
              </p:cNvCxnSpPr>
              <p:nvPr/>
            </p:nvCxnSpPr>
            <p:spPr>
              <a:xfrm>
                <a:off x="5095379" y="4861869"/>
                <a:ext cx="782659" cy="0"/>
              </a:xfrm>
              <a:prstGeom prst="straightConnector1">
                <a:avLst/>
              </a:prstGeom>
              <a:ln w="63500">
                <a:solidFill>
                  <a:srgbClr val="16A748"/>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7" name="Freeform 6">
              <a:extLst>
                <a:ext uri="{FF2B5EF4-FFF2-40B4-BE49-F238E27FC236}">
                  <a16:creationId xmlns:a16="http://schemas.microsoft.com/office/drawing/2014/main" id="{C62DE59C-9B6F-021C-E783-1E726F804638}"/>
                </a:ext>
              </a:extLst>
            </p:cNvPr>
            <p:cNvSpPr/>
            <p:nvPr/>
          </p:nvSpPr>
          <p:spPr>
            <a:xfrm>
              <a:off x="889000" y="5012251"/>
              <a:ext cx="6747933" cy="1227682"/>
            </a:xfrm>
            <a:custGeom>
              <a:avLst/>
              <a:gdLst>
                <a:gd name="connsiteX0" fmla="*/ 0 w 6747933"/>
                <a:gd name="connsiteY0" fmla="*/ 592681 h 1227681"/>
                <a:gd name="connsiteX1" fmla="*/ 838200 w 6747933"/>
                <a:gd name="connsiteY1" fmla="*/ 8481 h 1227681"/>
                <a:gd name="connsiteX2" fmla="*/ 1693333 w 6747933"/>
                <a:gd name="connsiteY2" fmla="*/ 592681 h 1227681"/>
                <a:gd name="connsiteX3" fmla="*/ 2531533 w 6747933"/>
                <a:gd name="connsiteY3" fmla="*/ 1219215 h 1227681"/>
                <a:gd name="connsiteX4" fmla="*/ 3361267 w 6747933"/>
                <a:gd name="connsiteY4" fmla="*/ 609615 h 1227681"/>
                <a:gd name="connsiteX5" fmla="*/ 4216400 w 6747933"/>
                <a:gd name="connsiteY5" fmla="*/ 15 h 1227681"/>
                <a:gd name="connsiteX6" fmla="*/ 5063067 w 6747933"/>
                <a:gd name="connsiteY6" fmla="*/ 592681 h 1227681"/>
                <a:gd name="connsiteX7" fmla="*/ 5901267 w 6747933"/>
                <a:gd name="connsiteY7" fmla="*/ 1227681 h 1227681"/>
                <a:gd name="connsiteX8" fmla="*/ 6747933 w 6747933"/>
                <a:gd name="connsiteY8" fmla="*/ 592681 h 1227681"/>
                <a:gd name="connsiteX0" fmla="*/ 0 w 6747933"/>
                <a:gd name="connsiteY0" fmla="*/ 592682 h 1227682"/>
                <a:gd name="connsiteX1" fmla="*/ 838200 w 6747933"/>
                <a:gd name="connsiteY1" fmla="*/ 8482 h 1227682"/>
                <a:gd name="connsiteX2" fmla="*/ 1693333 w 6747933"/>
                <a:gd name="connsiteY2" fmla="*/ 592682 h 1227682"/>
                <a:gd name="connsiteX3" fmla="*/ 2531533 w 6747933"/>
                <a:gd name="connsiteY3" fmla="*/ 1219216 h 1227682"/>
                <a:gd name="connsiteX4" fmla="*/ 3361267 w 6747933"/>
                <a:gd name="connsiteY4" fmla="*/ 609616 h 1227682"/>
                <a:gd name="connsiteX5" fmla="*/ 4216400 w 6747933"/>
                <a:gd name="connsiteY5" fmla="*/ 16 h 1227682"/>
                <a:gd name="connsiteX6" fmla="*/ 5063067 w 6747933"/>
                <a:gd name="connsiteY6" fmla="*/ 592682 h 1227682"/>
                <a:gd name="connsiteX7" fmla="*/ 5901267 w 6747933"/>
                <a:gd name="connsiteY7" fmla="*/ 1227682 h 1227682"/>
                <a:gd name="connsiteX8" fmla="*/ 6747933 w 6747933"/>
                <a:gd name="connsiteY8" fmla="*/ 592682 h 1227682"/>
                <a:gd name="connsiteX0" fmla="*/ 0 w 6747933"/>
                <a:gd name="connsiteY0" fmla="*/ 592682 h 1227682"/>
                <a:gd name="connsiteX1" fmla="*/ 838200 w 6747933"/>
                <a:gd name="connsiteY1" fmla="*/ 8482 h 1227682"/>
                <a:gd name="connsiteX2" fmla="*/ 1693333 w 6747933"/>
                <a:gd name="connsiteY2" fmla="*/ 592682 h 1227682"/>
                <a:gd name="connsiteX3" fmla="*/ 2531533 w 6747933"/>
                <a:gd name="connsiteY3" fmla="*/ 1219216 h 1227682"/>
                <a:gd name="connsiteX4" fmla="*/ 3361267 w 6747933"/>
                <a:gd name="connsiteY4" fmla="*/ 609616 h 1227682"/>
                <a:gd name="connsiteX5" fmla="*/ 4216400 w 6747933"/>
                <a:gd name="connsiteY5" fmla="*/ 16 h 1227682"/>
                <a:gd name="connsiteX6" fmla="*/ 5063067 w 6747933"/>
                <a:gd name="connsiteY6" fmla="*/ 592682 h 1227682"/>
                <a:gd name="connsiteX7" fmla="*/ 5901267 w 6747933"/>
                <a:gd name="connsiteY7" fmla="*/ 1227682 h 1227682"/>
                <a:gd name="connsiteX8" fmla="*/ 6747933 w 6747933"/>
                <a:gd name="connsiteY8" fmla="*/ 592682 h 1227682"/>
                <a:gd name="connsiteX0" fmla="*/ 0 w 6747933"/>
                <a:gd name="connsiteY0" fmla="*/ 592682 h 1227682"/>
                <a:gd name="connsiteX1" fmla="*/ 838200 w 6747933"/>
                <a:gd name="connsiteY1" fmla="*/ 8482 h 1227682"/>
                <a:gd name="connsiteX2" fmla="*/ 1693333 w 6747933"/>
                <a:gd name="connsiteY2" fmla="*/ 592682 h 1227682"/>
                <a:gd name="connsiteX3" fmla="*/ 2531533 w 6747933"/>
                <a:gd name="connsiteY3" fmla="*/ 1219216 h 1227682"/>
                <a:gd name="connsiteX4" fmla="*/ 3361267 w 6747933"/>
                <a:gd name="connsiteY4" fmla="*/ 609616 h 1227682"/>
                <a:gd name="connsiteX5" fmla="*/ 4216400 w 6747933"/>
                <a:gd name="connsiteY5" fmla="*/ 16 h 1227682"/>
                <a:gd name="connsiteX6" fmla="*/ 5063067 w 6747933"/>
                <a:gd name="connsiteY6" fmla="*/ 592682 h 1227682"/>
                <a:gd name="connsiteX7" fmla="*/ 5901267 w 6747933"/>
                <a:gd name="connsiteY7" fmla="*/ 1227682 h 1227682"/>
                <a:gd name="connsiteX8" fmla="*/ 6747933 w 6747933"/>
                <a:gd name="connsiteY8" fmla="*/ 592682 h 122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7933" h="1227682">
                  <a:moveTo>
                    <a:pt x="0" y="592682"/>
                  </a:moveTo>
                  <a:cubicBezTo>
                    <a:pt x="277989" y="300582"/>
                    <a:pt x="555978" y="8482"/>
                    <a:pt x="838200" y="8482"/>
                  </a:cubicBezTo>
                  <a:cubicBezTo>
                    <a:pt x="1120422" y="8482"/>
                    <a:pt x="1428045" y="357026"/>
                    <a:pt x="1693333" y="592682"/>
                  </a:cubicBezTo>
                  <a:cubicBezTo>
                    <a:pt x="1958621" y="828338"/>
                    <a:pt x="2253544" y="1216394"/>
                    <a:pt x="2531533" y="1219216"/>
                  </a:cubicBezTo>
                  <a:cubicBezTo>
                    <a:pt x="2809522" y="1222038"/>
                    <a:pt x="3097390" y="855149"/>
                    <a:pt x="3361267" y="609616"/>
                  </a:cubicBezTo>
                  <a:cubicBezTo>
                    <a:pt x="3625144" y="364083"/>
                    <a:pt x="3932767" y="2838"/>
                    <a:pt x="4216400" y="16"/>
                  </a:cubicBezTo>
                  <a:cubicBezTo>
                    <a:pt x="4500033" y="-2806"/>
                    <a:pt x="4799189" y="354205"/>
                    <a:pt x="5063067" y="592682"/>
                  </a:cubicBezTo>
                  <a:cubicBezTo>
                    <a:pt x="5326945" y="831159"/>
                    <a:pt x="5620456" y="1227682"/>
                    <a:pt x="5901267" y="1227682"/>
                  </a:cubicBezTo>
                  <a:cubicBezTo>
                    <a:pt x="6182078" y="1227682"/>
                    <a:pt x="6465005" y="910182"/>
                    <a:pt x="6747933" y="592682"/>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652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Waves in Multiple Dimensions</a:t>
            </a:r>
            <a:endParaRPr lang="en-IN" sz="2000" b="0" dirty="0"/>
          </a:p>
        </p:txBody>
      </p:sp>
      <mc:AlternateContent xmlns:mc="http://schemas.openxmlformats.org/markup-compatibility/2006" xmlns:a14="http://schemas.microsoft.com/office/drawing/2010/main">
        <mc:Choice Requires="a14">
          <p:sp>
            <p:nvSpPr>
              <p:cNvPr id="5" name="Content Placeholder 4"/>
              <p:cNvSpPr>
                <a:spLocks noGrp="1"/>
              </p:cNvSpPr>
              <p:nvPr>
                <p:ph sz="quarter" idx="13"/>
              </p:nvPr>
            </p:nvSpPr>
            <p:spPr>
              <a:xfrm>
                <a:off x="279383" y="828407"/>
                <a:ext cx="5242778" cy="2197067"/>
              </a:xfrm>
            </p:spPr>
            <p:txBody>
              <a:bodyPr/>
              <a:lstStyle/>
              <a:p>
                <a:pPr indent="-255600"/>
                <a:r>
                  <a:rPr lang="en-US" sz="2400" dirty="0">
                    <a:latin typeface="+mn-lt"/>
                  </a:rPr>
                  <a:t>Waves radiating away from a source conserve power! </a:t>
                </a:r>
              </a:p>
              <a:p>
                <a:pPr indent="-255600"/>
                <a:r>
                  <a:rPr lang="en-US" sz="2400" dirty="0">
                    <a:latin typeface="+mn-lt"/>
                  </a:rPr>
                  <a:t>Energy crossing two points (1D), circles at two radii (2D), or spheres at two radii (3D), is constant.</a:t>
                </a:r>
              </a:p>
              <a:p>
                <a:pPr indent="-255600"/>
                <a:r>
                  <a:rPr lang="en-US" sz="2400" dirty="0">
                    <a:latin typeface="+mn-lt"/>
                  </a:rPr>
                  <a:t>2D—Example:</a:t>
                </a:r>
                <a:br>
                  <a:rPr lang="en-US" sz="2400" dirty="0">
                    <a:latin typeface="+mn-lt"/>
                  </a:rPr>
                </a:br>
                <a:br>
                  <a:rPr lang="en-US" sz="2400" dirty="0">
                    <a:latin typeface="+mn-lt"/>
                  </a:rPr>
                </a:br>
                <a14:m>
                  <m:oMath xmlns:m="http://schemas.openxmlformats.org/officeDocument/2006/math">
                    <m:sSub>
                      <m:sSubPr>
                        <m:ctrlPr>
                          <a:rPr lang="en-US" sz="2400" b="0" i="1" smtClean="0">
                            <a:latin typeface="Cambria Math" panose="02040503050406030204" pitchFamily="18" charset="0"/>
                          </a:rPr>
                        </m:ctrlPr>
                      </m:sSubPr>
                      <m:e>
                        <m:sSub>
                          <m:sSubPr>
                            <m:ctrlPr>
                              <a:rPr lang="en-US" sz="2400" i="1">
                                <a:latin typeface="Cambria Math" panose="02040503050406030204" pitchFamily="18" charset="0"/>
                              </a:rPr>
                            </m:ctrlPr>
                          </m:sSubPr>
                          <m:e>
                            <m:r>
                              <a:rPr lang="en-US" sz="2400" i="1">
                                <a:latin typeface="Cambria Math" panose="02040503050406030204" pitchFamily="18" charset="0"/>
                              </a:rPr>
                              <m:t>𝑣</m:t>
                            </m:r>
                          </m:e>
                          <m:sub>
                            <m:r>
                              <a:rPr lang="en-US" sz="2400" i="1">
                                <a:latin typeface="Cambria Math" panose="02040503050406030204" pitchFamily="18" charset="0"/>
                              </a:rPr>
                              <m:t>2</m:t>
                            </m:r>
                          </m:sub>
                        </m:sSub>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2</m:t>
                            </m:r>
                          </m:sub>
                        </m:sSub>
                        <m:d>
                          <m:dPr>
                            <m:ctrlPr>
                              <a:rPr lang="en-US" sz="2400" i="1">
                                <a:latin typeface="Cambria Math" panose="02040503050406030204" pitchFamily="18" charset="0"/>
                              </a:rPr>
                            </m:ctrlPr>
                          </m:dPr>
                          <m:e>
                            <m:r>
                              <a:rPr lang="en-US" sz="2400" i="1">
                                <a:latin typeface="Cambria Math" panose="02040503050406030204" pitchFamily="18" charset="0"/>
                              </a:rPr>
                              <m:t>2</m:t>
                            </m:r>
                            <m:r>
                              <a:rPr lang="en-US" sz="2400" i="1">
                                <a:latin typeface="Cambria Math" panose="02040503050406030204" pitchFamily="18" charset="0"/>
                              </a:rPr>
                              <m:t>𝜋</m:t>
                            </m:r>
                            <m:sSub>
                              <m:sSubPr>
                                <m:ctrlPr>
                                  <a:rPr lang="en-US" sz="2400" i="1">
                                    <a:latin typeface="Cambria Math" panose="02040503050406030204" pitchFamily="18" charset="0"/>
                                  </a:rPr>
                                </m:ctrlPr>
                              </m:sSubPr>
                              <m:e>
                                <m:r>
                                  <a:rPr lang="en-US" sz="2400" i="1">
                                    <a:latin typeface="Cambria Math" panose="02040503050406030204" pitchFamily="18" charset="0"/>
                                  </a:rPr>
                                  <m:t>𝑟</m:t>
                                </m:r>
                              </m:e>
                              <m:sub>
                                <m:r>
                                  <a:rPr lang="en-US" sz="2400" i="1">
                                    <a:latin typeface="Cambria Math" panose="02040503050406030204" pitchFamily="18" charset="0"/>
                                  </a:rPr>
                                  <m:t>2</m:t>
                                </m:r>
                              </m:sub>
                            </m:sSub>
                          </m:e>
                        </m:d>
                        <m:r>
                          <a:rPr lang="en-US" sz="2400" b="0" i="1" smtClean="0">
                            <a:latin typeface="Cambria Math" panose="02040503050406030204" pitchFamily="18" charset="0"/>
                          </a:rPr>
                          <m:t>=</m:t>
                        </m:r>
                        <m:r>
                          <a:rPr lang="en-US" sz="2400" b="0" i="1" smtClean="0">
                            <a:latin typeface="Cambria Math" panose="02040503050406030204" pitchFamily="18" charset="0"/>
                          </a:rPr>
                          <m:t>𝑣</m:t>
                        </m:r>
                      </m:e>
                      <m:sub>
                        <m:r>
                          <a:rPr lang="en-US" sz="2400" b="0" i="1" smtClean="0">
                            <a:latin typeface="Cambria Math" panose="02040503050406030204" pitchFamily="18" charset="0"/>
                          </a:rPr>
                          <m:t>1</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 </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r>
                          <a:rPr lang="en-US" sz="2400" b="0" i="1" smtClean="0">
                            <a:latin typeface="Cambria Math" panose="02040503050406030204" pitchFamily="18" charset="0"/>
                          </a:rPr>
                          <m:t>𝜋</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𝑟</m:t>
                            </m:r>
                          </m:e>
                          <m:sub>
                            <m:r>
                              <a:rPr lang="en-US" sz="2400" b="0" i="1" smtClean="0">
                                <a:latin typeface="Cambria Math" panose="02040503050406030204" pitchFamily="18" charset="0"/>
                              </a:rPr>
                              <m:t>1</m:t>
                            </m:r>
                          </m:sub>
                        </m:sSub>
                      </m:e>
                    </m:d>
                  </m:oMath>
                </a14:m>
                <a:endParaRPr lang="en-US" sz="2400" dirty="0">
                  <a:latin typeface="+mn-lt"/>
                </a:endParaRPr>
              </a:p>
              <a:p>
                <a:pPr marL="432" indent="0">
                  <a:buNone/>
                </a:pPr>
                <a:endParaRPr lang="en-US" sz="2400" dirty="0">
                  <a:latin typeface="+mn-lt"/>
                </a:endParaRPr>
              </a:p>
              <a:p>
                <a:pPr marL="432"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1</m:t>
                          </m:r>
                        </m:sub>
                      </m:sSub>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𝑟</m:t>
                              </m:r>
                            </m:e>
                            <m:sub>
                              <m:r>
                                <a:rPr lang="en-US" sz="2400" b="0" i="1" smtClean="0">
                                  <a:latin typeface="Cambria Math" panose="02040503050406030204" pitchFamily="18" charset="0"/>
                                </a:rPr>
                                <m:t>1</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𝑟</m:t>
                              </m:r>
                            </m:e>
                            <m:sub>
                              <m:r>
                                <a:rPr lang="en-US" sz="2400" b="0" i="1" smtClean="0">
                                  <a:latin typeface="Cambria Math" panose="02040503050406030204" pitchFamily="18" charset="0"/>
                                </a:rPr>
                                <m:t>2</m:t>
                              </m:r>
                            </m:sub>
                          </m:sSub>
                        </m:den>
                      </m:f>
                    </m:oMath>
                  </m:oMathPara>
                </a14:m>
                <a:endParaRPr lang="en-US" sz="2400" dirty="0">
                  <a:latin typeface="+mn-lt"/>
                </a:endParaRPr>
              </a:p>
              <a:p>
                <a:pPr indent="-255600"/>
                <a:r>
                  <a:rPr lang="en-US" sz="2400" b="1" dirty="0">
                    <a:latin typeface="+mn-lt"/>
                  </a:rPr>
                  <a:t>Intensity</a:t>
                </a:r>
                <a:r>
                  <a:rPr lang="en-US" sz="2400" dirty="0">
                    <a:latin typeface="+mn-lt"/>
                  </a:rPr>
                  <a:t> is the power per area…</a:t>
                </a:r>
                <a:br>
                  <a:rPr lang="en-US" sz="2400" dirty="0">
                    <a:latin typeface="+mn-lt"/>
                  </a:rPr>
                </a:br>
                <a:r>
                  <a:rPr lang="en-US" sz="2400" dirty="0">
                    <a:latin typeface="+mn-lt"/>
                  </a:rPr>
                  <a:t>So, intensity decreases in 2D &amp; 3D  </a:t>
                </a:r>
              </a:p>
            </p:txBody>
          </p:sp>
        </mc:Choice>
        <mc:Fallback xmlns="">
          <p:sp>
            <p:nvSpPr>
              <p:cNvPr id="5" name="Content Placeholder 4"/>
              <p:cNvSpPr>
                <a:spLocks noGrp="1" noRot="1" noChangeAspect="1" noMove="1" noResize="1" noEditPoints="1" noAdjustHandles="1" noChangeArrowheads="1" noChangeShapeType="1" noTextEdit="1"/>
              </p:cNvSpPr>
              <p:nvPr>
                <p:ph sz="quarter" idx="13"/>
              </p:nvPr>
            </p:nvSpPr>
            <p:spPr>
              <a:xfrm>
                <a:off x="279383" y="828407"/>
                <a:ext cx="5242778" cy="2197067"/>
              </a:xfrm>
              <a:blipFill>
                <a:blip r:embed="rId2"/>
                <a:stretch>
                  <a:fillRect l="-1695" t="-575" r="-3390" b="-159770"/>
                </a:stretch>
              </a:blipFill>
            </p:spPr>
            <p:txBody>
              <a:bodyPr/>
              <a:lstStyle/>
              <a:p>
                <a:r>
                  <a:rPr lang="en-US">
                    <a:noFill/>
                  </a:rPr>
                  <a:t> </a:t>
                </a:r>
              </a:p>
            </p:txBody>
          </p:sp>
        </mc:Fallback>
      </mc:AlternateContent>
      <p:pic>
        <p:nvPicPr>
          <p:cNvPr id="3" name="Picture 2" descr="A picture shows an object placed in water. On the surface of the water are many circular ripples emanating from where the object touches the water.">
            <a:extLst>
              <a:ext uri="{FF2B5EF4-FFF2-40B4-BE49-F238E27FC236}">
                <a16:creationId xmlns:a16="http://schemas.microsoft.com/office/drawing/2014/main" id="{0BD66B33-C3E1-65D5-37EF-B081ADFDE0CC}"/>
              </a:ext>
            </a:extLst>
          </p:cNvPr>
          <p:cNvPicPr>
            <a:picLocks noChangeAspect="1"/>
          </p:cNvPicPr>
          <p:nvPr/>
        </p:nvPicPr>
        <p:blipFill>
          <a:blip r:embed="rId3"/>
          <a:stretch>
            <a:fillRect/>
          </a:stretch>
        </p:blipFill>
        <p:spPr>
          <a:xfrm>
            <a:off x="5705522" y="828407"/>
            <a:ext cx="2797917" cy="1903113"/>
          </a:xfrm>
          <a:prstGeom prst="rect">
            <a:avLst/>
          </a:prstGeom>
        </p:spPr>
      </p:pic>
      <p:grpSp>
        <p:nvGrpSpPr>
          <p:cNvPr id="23" name="Group 22">
            <a:extLst>
              <a:ext uri="{FF2B5EF4-FFF2-40B4-BE49-F238E27FC236}">
                <a16:creationId xmlns:a16="http://schemas.microsoft.com/office/drawing/2014/main" id="{2FEA89AD-8EEA-6D25-EE8F-4B4788E20E61}"/>
              </a:ext>
            </a:extLst>
          </p:cNvPr>
          <p:cNvGrpSpPr/>
          <p:nvPr/>
        </p:nvGrpSpPr>
        <p:grpSpPr>
          <a:xfrm>
            <a:off x="5439477" y="2916399"/>
            <a:ext cx="3704523" cy="3460953"/>
            <a:chOff x="5439477" y="2916399"/>
            <a:chExt cx="3704523" cy="3460953"/>
          </a:xfrm>
        </p:grpSpPr>
        <p:grpSp>
          <p:nvGrpSpPr>
            <p:cNvPr id="12" name="Group 11">
              <a:extLst>
                <a:ext uri="{FF2B5EF4-FFF2-40B4-BE49-F238E27FC236}">
                  <a16:creationId xmlns:a16="http://schemas.microsoft.com/office/drawing/2014/main" id="{484C6713-C342-2B95-C898-DC969DDF69D9}"/>
                </a:ext>
              </a:extLst>
            </p:cNvPr>
            <p:cNvGrpSpPr/>
            <p:nvPr/>
          </p:nvGrpSpPr>
          <p:grpSpPr>
            <a:xfrm>
              <a:off x="5439477" y="2916399"/>
              <a:ext cx="3704523" cy="3460953"/>
              <a:chOff x="5124310" y="1048524"/>
              <a:chExt cx="3704523" cy="3460953"/>
            </a:xfrm>
          </p:grpSpPr>
          <p:grpSp>
            <p:nvGrpSpPr>
              <p:cNvPr id="9" name="Group 8">
                <a:extLst>
                  <a:ext uri="{FF2B5EF4-FFF2-40B4-BE49-F238E27FC236}">
                    <a16:creationId xmlns:a16="http://schemas.microsoft.com/office/drawing/2014/main" id="{DD199E16-8309-215B-AE55-21277DC7E160}"/>
                  </a:ext>
                </a:extLst>
              </p:cNvPr>
              <p:cNvGrpSpPr/>
              <p:nvPr/>
            </p:nvGrpSpPr>
            <p:grpSpPr>
              <a:xfrm>
                <a:off x="5124310" y="1048524"/>
                <a:ext cx="3704523" cy="3402003"/>
                <a:chOff x="5009087" y="1572768"/>
                <a:chExt cx="3704523" cy="3402003"/>
              </a:xfrm>
            </p:grpSpPr>
            <p:grpSp>
              <p:nvGrpSpPr>
                <p:cNvPr id="6" name="Group 5">
                  <a:extLst>
                    <a:ext uri="{FF2B5EF4-FFF2-40B4-BE49-F238E27FC236}">
                      <a16:creationId xmlns:a16="http://schemas.microsoft.com/office/drawing/2014/main" id="{27ECBE65-E1CA-2C5E-3B1D-034CE03A91D3}"/>
                    </a:ext>
                  </a:extLst>
                </p:cNvPr>
                <p:cNvGrpSpPr/>
                <p:nvPr/>
              </p:nvGrpSpPr>
              <p:grpSpPr>
                <a:xfrm>
                  <a:off x="5009087" y="1572768"/>
                  <a:ext cx="3704523" cy="3402003"/>
                  <a:chOff x="5009087" y="1572768"/>
                  <a:chExt cx="3704523" cy="3402003"/>
                </a:xfrm>
              </p:grpSpPr>
              <p:pic>
                <p:nvPicPr>
                  <p:cNvPr id="7" name="Picture 6" descr="A diagram shows wave fronts of a circular or a spherical wave."/>
                  <p:cNvPicPr>
                    <a:picLocks noChangeAspect="1"/>
                  </p:cNvPicPr>
                  <p:nvPr/>
                </p:nvPicPr>
                <p:blipFill rotWithShape="1">
                  <a:blip r:embed="rId4">
                    <a:extLst>
                      <a:ext uri="{28A0092B-C50C-407E-A947-70E740481C1C}">
                        <a14:useLocalDpi xmlns:a14="http://schemas.microsoft.com/office/drawing/2010/main" val="0"/>
                      </a:ext>
                    </a:extLst>
                  </a:blip>
                  <a:srcRect t="11686" b="10424"/>
                  <a:stretch/>
                </p:blipFill>
                <p:spPr>
                  <a:xfrm>
                    <a:off x="5009087" y="1673106"/>
                    <a:ext cx="3704523" cy="3301665"/>
                  </a:xfrm>
                  <a:prstGeom prst="rect">
                    <a:avLst/>
                  </a:prstGeom>
                </p:spPr>
              </p:pic>
              <p:sp>
                <p:nvSpPr>
                  <p:cNvPr id="4" name="Freeform 3">
                    <a:extLst>
                      <a:ext uri="{FF2B5EF4-FFF2-40B4-BE49-F238E27FC236}">
                        <a16:creationId xmlns:a16="http://schemas.microsoft.com/office/drawing/2014/main" id="{BA3254EC-A979-BE1C-D3AF-83DB78B4C58C}"/>
                      </a:ext>
                    </a:extLst>
                  </p:cNvPr>
                  <p:cNvSpPr/>
                  <p:nvPr/>
                </p:nvSpPr>
                <p:spPr>
                  <a:xfrm>
                    <a:off x="6928539" y="1572768"/>
                    <a:ext cx="480714" cy="423237"/>
                  </a:xfrm>
                  <a:custGeom>
                    <a:avLst/>
                    <a:gdLst>
                      <a:gd name="connsiteX0" fmla="*/ 438912 w 480714"/>
                      <a:gd name="connsiteY0" fmla="*/ 20901 h 423237"/>
                      <a:gd name="connsiteX1" fmla="*/ 376211 w 480714"/>
                      <a:gd name="connsiteY1" fmla="*/ 10450 h 423237"/>
                      <a:gd name="connsiteX2" fmla="*/ 323959 w 480714"/>
                      <a:gd name="connsiteY2" fmla="*/ 0 h 423237"/>
                      <a:gd name="connsiteX3" fmla="*/ 271708 w 480714"/>
                      <a:gd name="connsiteY3" fmla="*/ 5225 h 423237"/>
                      <a:gd name="connsiteX4" fmla="*/ 235132 w 480714"/>
                      <a:gd name="connsiteY4" fmla="*/ 15675 h 423237"/>
                      <a:gd name="connsiteX5" fmla="*/ 224682 w 480714"/>
                      <a:gd name="connsiteY5" fmla="*/ 26126 h 423237"/>
                      <a:gd name="connsiteX6" fmla="*/ 193331 w 480714"/>
                      <a:gd name="connsiteY6" fmla="*/ 47026 h 423237"/>
                      <a:gd name="connsiteX7" fmla="*/ 182880 w 480714"/>
                      <a:gd name="connsiteY7" fmla="*/ 57477 h 423237"/>
                      <a:gd name="connsiteX8" fmla="*/ 167205 w 480714"/>
                      <a:gd name="connsiteY8" fmla="*/ 62702 h 423237"/>
                      <a:gd name="connsiteX9" fmla="*/ 120179 w 480714"/>
                      <a:gd name="connsiteY9" fmla="*/ 88827 h 423237"/>
                      <a:gd name="connsiteX10" fmla="*/ 88828 w 480714"/>
                      <a:gd name="connsiteY10" fmla="*/ 109728 h 423237"/>
                      <a:gd name="connsiteX11" fmla="*/ 67927 w 480714"/>
                      <a:gd name="connsiteY11" fmla="*/ 141079 h 423237"/>
                      <a:gd name="connsiteX12" fmla="*/ 41802 w 480714"/>
                      <a:gd name="connsiteY12" fmla="*/ 182880 h 423237"/>
                      <a:gd name="connsiteX13" fmla="*/ 26126 w 480714"/>
                      <a:gd name="connsiteY13" fmla="*/ 188105 h 423237"/>
                      <a:gd name="connsiteX14" fmla="*/ 0 w 480714"/>
                      <a:gd name="connsiteY14" fmla="*/ 235131 h 423237"/>
                      <a:gd name="connsiteX15" fmla="*/ 5226 w 480714"/>
                      <a:gd name="connsiteY15" fmla="*/ 271707 h 423237"/>
                      <a:gd name="connsiteX16" fmla="*/ 31351 w 480714"/>
                      <a:gd name="connsiteY16" fmla="*/ 292608 h 423237"/>
                      <a:gd name="connsiteX17" fmla="*/ 62702 w 480714"/>
                      <a:gd name="connsiteY17" fmla="*/ 303058 h 423237"/>
                      <a:gd name="connsiteX18" fmla="*/ 146304 w 480714"/>
                      <a:gd name="connsiteY18" fmla="*/ 313509 h 423237"/>
                      <a:gd name="connsiteX19" fmla="*/ 198556 w 480714"/>
                      <a:gd name="connsiteY19" fmla="*/ 323959 h 423237"/>
                      <a:gd name="connsiteX20" fmla="*/ 240357 w 480714"/>
                      <a:gd name="connsiteY20" fmla="*/ 334409 h 423237"/>
                      <a:gd name="connsiteX21" fmla="*/ 261258 w 480714"/>
                      <a:gd name="connsiteY21" fmla="*/ 339634 h 423237"/>
                      <a:gd name="connsiteX22" fmla="*/ 292608 w 480714"/>
                      <a:gd name="connsiteY22" fmla="*/ 350085 h 423237"/>
                      <a:gd name="connsiteX23" fmla="*/ 318734 w 480714"/>
                      <a:gd name="connsiteY23" fmla="*/ 376210 h 423237"/>
                      <a:gd name="connsiteX24" fmla="*/ 329184 w 480714"/>
                      <a:gd name="connsiteY24" fmla="*/ 386661 h 423237"/>
                      <a:gd name="connsiteX25" fmla="*/ 339635 w 480714"/>
                      <a:gd name="connsiteY25" fmla="*/ 402336 h 423237"/>
                      <a:gd name="connsiteX26" fmla="*/ 386661 w 480714"/>
                      <a:gd name="connsiteY26" fmla="*/ 418011 h 423237"/>
                      <a:gd name="connsiteX27" fmla="*/ 402336 w 480714"/>
                      <a:gd name="connsiteY27" fmla="*/ 423237 h 423237"/>
                      <a:gd name="connsiteX28" fmla="*/ 438912 w 480714"/>
                      <a:gd name="connsiteY28" fmla="*/ 418011 h 423237"/>
                      <a:gd name="connsiteX29" fmla="*/ 449363 w 480714"/>
                      <a:gd name="connsiteY29" fmla="*/ 386661 h 423237"/>
                      <a:gd name="connsiteX30" fmla="*/ 465038 w 480714"/>
                      <a:gd name="connsiteY30" fmla="*/ 339634 h 423237"/>
                      <a:gd name="connsiteX31" fmla="*/ 475488 w 480714"/>
                      <a:gd name="connsiteY31" fmla="*/ 308283 h 423237"/>
                      <a:gd name="connsiteX32" fmla="*/ 480714 w 480714"/>
                      <a:gd name="connsiteY32" fmla="*/ 282158 h 423237"/>
                      <a:gd name="connsiteX33" fmla="*/ 475488 w 480714"/>
                      <a:gd name="connsiteY33" fmla="*/ 198555 h 423237"/>
                      <a:gd name="connsiteX34" fmla="*/ 470263 w 480714"/>
                      <a:gd name="connsiteY34" fmla="*/ 177655 h 423237"/>
                      <a:gd name="connsiteX35" fmla="*/ 454588 w 480714"/>
                      <a:gd name="connsiteY35" fmla="*/ 130629 h 423237"/>
                      <a:gd name="connsiteX36" fmla="*/ 449363 w 480714"/>
                      <a:gd name="connsiteY36" fmla="*/ 114953 h 423237"/>
                      <a:gd name="connsiteX37" fmla="*/ 444138 w 480714"/>
                      <a:gd name="connsiteY37" fmla="*/ 99278 h 423237"/>
                      <a:gd name="connsiteX38" fmla="*/ 438912 w 480714"/>
                      <a:gd name="connsiteY38" fmla="*/ 20901 h 42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80714" h="423237">
                        <a:moveTo>
                          <a:pt x="438912" y="20901"/>
                        </a:moveTo>
                        <a:cubicBezTo>
                          <a:pt x="362970" y="11407"/>
                          <a:pt x="424549" y="20808"/>
                          <a:pt x="376211" y="10450"/>
                        </a:cubicBezTo>
                        <a:cubicBezTo>
                          <a:pt x="358843" y="6728"/>
                          <a:pt x="323959" y="0"/>
                          <a:pt x="323959" y="0"/>
                        </a:cubicBezTo>
                        <a:cubicBezTo>
                          <a:pt x="306542" y="1742"/>
                          <a:pt x="289036" y="2750"/>
                          <a:pt x="271708" y="5225"/>
                        </a:cubicBezTo>
                        <a:cubicBezTo>
                          <a:pt x="260225" y="6865"/>
                          <a:pt x="246299" y="11953"/>
                          <a:pt x="235132" y="15675"/>
                        </a:cubicBezTo>
                        <a:cubicBezTo>
                          <a:pt x="231649" y="19159"/>
                          <a:pt x="228623" y="23170"/>
                          <a:pt x="224682" y="26126"/>
                        </a:cubicBezTo>
                        <a:cubicBezTo>
                          <a:pt x="214634" y="33662"/>
                          <a:pt x="202212" y="38145"/>
                          <a:pt x="193331" y="47026"/>
                        </a:cubicBezTo>
                        <a:cubicBezTo>
                          <a:pt x="189847" y="50510"/>
                          <a:pt x="187105" y="54942"/>
                          <a:pt x="182880" y="57477"/>
                        </a:cubicBezTo>
                        <a:cubicBezTo>
                          <a:pt x="178157" y="60311"/>
                          <a:pt x="172020" y="60027"/>
                          <a:pt x="167205" y="62702"/>
                        </a:cubicBezTo>
                        <a:cubicBezTo>
                          <a:pt x="113305" y="92646"/>
                          <a:pt x="155648" y="77004"/>
                          <a:pt x="120179" y="88827"/>
                        </a:cubicBezTo>
                        <a:cubicBezTo>
                          <a:pt x="109729" y="95794"/>
                          <a:pt x="95795" y="99278"/>
                          <a:pt x="88828" y="109728"/>
                        </a:cubicBezTo>
                        <a:lnTo>
                          <a:pt x="67927" y="141079"/>
                        </a:lnTo>
                        <a:cubicBezTo>
                          <a:pt x="58396" y="169672"/>
                          <a:pt x="64986" y="171288"/>
                          <a:pt x="41802" y="182880"/>
                        </a:cubicBezTo>
                        <a:cubicBezTo>
                          <a:pt x="36876" y="185343"/>
                          <a:pt x="31351" y="186363"/>
                          <a:pt x="26126" y="188105"/>
                        </a:cubicBezTo>
                        <a:cubicBezTo>
                          <a:pt x="2171" y="224039"/>
                          <a:pt x="9198" y="207541"/>
                          <a:pt x="0" y="235131"/>
                        </a:cubicBezTo>
                        <a:cubicBezTo>
                          <a:pt x="1742" y="247323"/>
                          <a:pt x="1331" y="260023"/>
                          <a:pt x="5226" y="271707"/>
                        </a:cubicBezTo>
                        <a:cubicBezTo>
                          <a:pt x="7115" y="277373"/>
                          <a:pt x="28150" y="291185"/>
                          <a:pt x="31351" y="292608"/>
                        </a:cubicBezTo>
                        <a:cubicBezTo>
                          <a:pt x="41417" y="297082"/>
                          <a:pt x="52252" y="299575"/>
                          <a:pt x="62702" y="303058"/>
                        </a:cubicBezTo>
                        <a:cubicBezTo>
                          <a:pt x="99921" y="315464"/>
                          <a:pt x="72891" y="307861"/>
                          <a:pt x="146304" y="313509"/>
                        </a:cubicBezTo>
                        <a:cubicBezTo>
                          <a:pt x="176349" y="323523"/>
                          <a:pt x="150523" y="315954"/>
                          <a:pt x="198556" y="323959"/>
                        </a:cubicBezTo>
                        <a:cubicBezTo>
                          <a:pt x="236803" y="330333"/>
                          <a:pt x="212089" y="326333"/>
                          <a:pt x="240357" y="334409"/>
                        </a:cubicBezTo>
                        <a:cubicBezTo>
                          <a:pt x="247262" y="336382"/>
                          <a:pt x="254379" y="337570"/>
                          <a:pt x="261258" y="339634"/>
                        </a:cubicBezTo>
                        <a:cubicBezTo>
                          <a:pt x="271809" y="342799"/>
                          <a:pt x="292608" y="350085"/>
                          <a:pt x="292608" y="350085"/>
                        </a:cubicBezTo>
                        <a:lnTo>
                          <a:pt x="318734" y="376210"/>
                        </a:lnTo>
                        <a:cubicBezTo>
                          <a:pt x="322218" y="379694"/>
                          <a:pt x="326451" y="382562"/>
                          <a:pt x="329184" y="386661"/>
                        </a:cubicBezTo>
                        <a:cubicBezTo>
                          <a:pt x="332668" y="391886"/>
                          <a:pt x="334310" y="399008"/>
                          <a:pt x="339635" y="402336"/>
                        </a:cubicBezTo>
                        <a:lnTo>
                          <a:pt x="386661" y="418011"/>
                        </a:lnTo>
                        <a:lnTo>
                          <a:pt x="402336" y="423237"/>
                        </a:lnTo>
                        <a:cubicBezTo>
                          <a:pt x="414528" y="421495"/>
                          <a:pt x="429190" y="425572"/>
                          <a:pt x="438912" y="418011"/>
                        </a:cubicBezTo>
                        <a:cubicBezTo>
                          <a:pt x="447607" y="411248"/>
                          <a:pt x="445880" y="397111"/>
                          <a:pt x="449363" y="386661"/>
                        </a:cubicBezTo>
                        <a:lnTo>
                          <a:pt x="465038" y="339634"/>
                        </a:lnTo>
                        <a:cubicBezTo>
                          <a:pt x="465039" y="339630"/>
                          <a:pt x="475487" y="308286"/>
                          <a:pt x="475488" y="308283"/>
                        </a:cubicBezTo>
                        <a:lnTo>
                          <a:pt x="480714" y="282158"/>
                        </a:lnTo>
                        <a:cubicBezTo>
                          <a:pt x="478972" y="254290"/>
                          <a:pt x="478267" y="226338"/>
                          <a:pt x="475488" y="198555"/>
                        </a:cubicBezTo>
                        <a:cubicBezTo>
                          <a:pt x="474773" y="191410"/>
                          <a:pt x="472326" y="184533"/>
                          <a:pt x="470263" y="177655"/>
                        </a:cubicBezTo>
                        <a:cubicBezTo>
                          <a:pt x="470258" y="177638"/>
                          <a:pt x="457203" y="138475"/>
                          <a:pt x="454588" y="130629"/>
                        </a:cubicBezTo>
                        <a:lnTo>
                          <a:pt x="449363" y="114953"/>
                        </a:lnTo>
                        <a:cubicBezTo>
                          <a:pt x="447621" y="109728"/>
                          <a:pt x="444138" y="104786"/>
                          <a:pt x="444138" y="99278"/>
                        </a:cubicBezTo>
                        <a:lnTo>
                          <a:pt x="438912" y="2090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7">
                  <a:extLst>
                    <a:ext uri="{FF2B5EF4-FFF2-40B4-BE49-F238E27FC236}">
                      <a16:creationId xmlns:a16="http://schemas.microsoft.com/office/drawing/2014/main" id="{D360519C-99C3-6B41-336A-073BC2F620CF}"/>
                    </a:ext>
                  </a:extLst>
                </p:cNvPr>
                <p:cNvSpPr/>
                <p:nvPr/>
              </p:nvSpPr>
              <p:spPr>
                <a:xfrm>
                  <a:off x="7116645" y="2063931"/>
                  <a:ext cx="297833" cy="292608"/>
                </a:xfrm>
                <a:custGeom>
                  <a:avLst/>
                  <a:gdLst>
                    <a:gd name="connsiteX0" fmla="*/ 297833 w 297833"/>
                    <a:gd name="connsiteY0" fmla="*/ 177655 h 292608"/>
                    <a:gd name="connsiteX1" fmla="*/ 250806 w 297833"/>
                    <a:gd name="connsiteY1" fmla="*/ 88828 h 292608"/>
                    <a:gd name="connsiteX2" fmla="*/ 229906 w 297833"/>
                    <a:gd name="connsiteY2" fmla="*/ 57477 h 292608"/>
                    <a:gd name="connsiteX3" fmla="*/ 209005 w 297833"/>
                    <a:gd name="connsiteY3" fmla="*/ 15676 h 292608"/>
                    <a:gd name="connsiteX4" fmla="*/ 193330 w 297833"/>
                    <a:gd name="connsiteY4" fmla="*/ 5226 h 292608"/>
                    <a:gd name="connsiteX5" fmla="*/ 177654 w 297833"/>
                    <a:gd name="connsiteY5" fmla="*/ 0 h 292608"/>
                    <a:gd name="connsiteX6" fmla="*/ 161979 w 297833"/>
                    <a:gd name="connsiteY6" fmla="*/ 5226 h 292608"/>
                    <a:gd name="connsiteX7" fmla="*/ 120178 w 297833"/>
                    <a:gd name="connsiteY7" fmla="*/ 41802 h 292608"/>
                    <a:gd name="connsiteX8" fmla="*/ 109728 w 297833"/>
                    <a:gd name="connsiteY8" fmla="*/ 57477 h 292608"/>
                    <a:gd name="connsiteX9" fmla="*/ 104502 w 297833"/>
                    <a:gd name="connsiteY9" fmla="*/ 73152 h 292608"/>
                    <a:gd name="connsiteX10" fmla="*/ 94052 w 297833"/>
                    <a:gd name="connsiteY10" fmla="*/ 83603 h 292608"/>
                    <a:gd name="connsiteX11" fmla="*/ 73152 w 297833"/>
                    <a:gd name="connsiteY11" fmla="*/ 130629 h 292608"/>
                    <a:gd name="connsiteX12" fmla="*/ 62701 w 297833"/>
                    <a:gd name="connsiteY12" fmla="*/ 141079 h 292608"/>
                    <a:gd name="connsiteX13" fmla="*/ 41801 w 297833"/>
                    <a:gd name="connsiteY13" fmla="*/ 172430 h 292608"/>
                    <a:gd name="connsiteX14" fmla="*/ 20900 w 297833"/>
                    <a:gd name="connsiteY14" fmla="*/ 193331 h 292608"/>
                    <a:gd name="connsiteX15" fmla="*/ 15675 w 297833"/>
                    <a:gd name="connsiteY15" fmla="*/ 209006 h 292608"/>
                    <a:gd name="connsiteX16" fmla="*/ 0 w 297833"/>
                    <a:gd name="connsiteY16" fmla="*/ 240357 h 292608"/>
                    <a:gd name="connsiteX17" fmla="*/ 15675 w 297833"/>
                    <a:gd name="connsiteY17" fmla="*/ 250807 h 292608"/>
                    <a:gd name="connsiteX18" fmla="*/ 31350 w 297833"/>
                    <a:gd name="connsiteY18" fmla="*/ 256032 h 292608"/>
                    <a:gd name="connsiteX19" fmla="*/ 57476 w 297833"/>
                    <a:gd name="connsiteY19" fmla="*/ 282158 h 292608"/>
                    <a:gd name="connsiteX20" fmla="*/ 88827 w 297833"/>
                    <a:gd name="connsiteY20" fmla="*/ 292608 h 292608"/>
                    <a:gd name="connsiteX21" fmla="*/ 130628 w 297833"/>
                    <a:gd name="connsiteY21" fmla="*/ 287383 h 292608"/>
                    <a:gd name="connsiteX22" fmla="*/ 161979 w 297833"/>
                    <a:gd name="connsiteY22" fmla="*/ 276933 h 292608"/>
                    <a:gd name="connsiteX23" fmla="*/ 177654 w 297833"/>
                    <a:gd name="connsiteY23" fmla="*/ 261258 h 292608"/>
                    <a:gd name="connsiteX24" fmla="*/ 193330 w 297833"/>
                    <a:gd name="connsiteY24" fmla="*/ 256032 h 292608"/>
                    <a:gd name="connsiteX25" fmla="*/ 224681 w 297833"/>
                    <a:gd name="connsiteY25" fmla="*/ 235132 h 292608"/>
                    <a:gd name="connsiteX26" fmla="*/ 250806 w 297833"/>
                    <a:gd name="connsiteY26" fmla="*/ 214231 h 292608"/>
                    <a:gd name="connsiteX27" fmla="*/ 297833 w 297833"/>
                    <a:gd name="connsiteY27" fmla="*/ 177655 h 29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7833" h="292608">
                      <a:moveTo>
                        <a:pt x="297833" y="177655"/>
                      </a:moveTo>
                      <a:cubicBezTo>
                        <a:pt x="297833" y="156755"/>
                        <a:pt x="267291" y="117994"/>
                        <a:pt x="250806" y="88828"/>
                      </a:cubicBezTo>
                      <a:cubicBezTo>
                        <a:pt x="244626" y="77894"/>
                        <a:pt x="233878" y="69392"/>
                        <a:pt x="229906" y="57477"/>
                      </a:cubicBezTo>
                      <a:cubicBezTo>
                        <a:pt x="221605" y="32572"/>
                        <a:pt x="225588" y="28942"/>
                        <a:pt x="209005" y="15676"/>
                      </a:cubicBezTo>
                      <a:cubicBezTo>
                        <a:pt x="204101" y="11753"/>
                        <a:pt x="198947" y="8034"/>
                        <a:pt x="193330" y="5226"/>
                      </a:cubicBezTo>
                      <a:cubicBezTo>
                        <a:pt x="188403" y="2763"/>
                        <a:pt x="182879" y="1742"/>
                        <a:pt x="177654" y="0"/>
                      </a:cubicBezTo>
                      <a:cubicBezTo>
                        <a:pt x="172429" y="1742"/>
                        <a:pt x="166905" y="2763"/>
                        <a:pt x="161979" y="5226"/>
                      </a:cubicBezTo>
                      <a:cubicBezTo>
                        <a:pt x="148169" y="12131"/>
                        <a:pt x="126989" y="31586"/>
                        <a:pt x="120178" y="41802"/>
                      </a:cubicBezTo>
                      <a:cubicBezTo>
                        <a:pt x="116695" y="47027"/>
                        <a:pt x="112536" y="51860"/>
                        <a:pt x="109728" y="57477"/>
                      </a:cubicBezTo>
                      <a:cubicBezTo>
                        <a:pt x="107265" y="62403"/>
                        <a:pt x="107336" y="68429"/>
                        <a:pt x="104502" y="73152"/>
                      </a:cubicBezTo>
                      <a:cubicBezTo>
                        <a:pt x="101967" y="77376"/>
                        <a:pt x="97535" y="80119"/>
                        <a:pt x="94052" y="83603"/>
                      </a:cubicBezTo>
                      <a:cubicBezTo>
                        <a:pt x="85767" y="108459"/>
                        <a:pt x="87346" y="112887"/>
                        <a:pt x="73152" y="130629"/>
                      </a:cubicBezTo>
                      <a:cubicBezTo>
                        <a:pt x="70074" y="134476"/>
                        <a:pt x="65657" y="137138"/>
                        <a:pt x="62701" y="141079"/>
                      </a:cubicBezTo>
                      <a:cubicBezTo>
                        <a:pt x="55165" y="151127"/>
                        <a:pt x="50682" y="163549"/>
                        <a:pt x="41801" y="172430"/>
                      </a:cubicBezTo>
                      <a:lnTo>
                        <a:pt x="20900" y="193331"/>
                      </a:lnTo>
                      <a:cubicBezTo>
                        <a:pt x="19158" y="198556"/>
                        <a:pt x="18138" y="204080"/>
                        <a:pt x="15675" y="209006"/>
                      </a:cubicBezTo>
                      <a:cubicBezTo>
                        <a:pt x="-4582" y="249522"/>
                        <a:pt x="13133" y="200958"/>
                        <a:pt x="0" y="240357"/>
                      </a:cubicBezTo>
                      <a:cubicBezTo>
                        <a:pt x="5225" y="243840"/>
                        <a:pt x="10058" y="247999"/>
                        <a:pt x="15675" y="250807"/>
                      </a:cubicBezTo>
                      <a:cubicBezTo>
                        <a:pt x="20601" y="253270"/>
                        <a:pt x="26944" y="252727"/>
                        <a:pt x="31350" y="256032"/>
                      </a:cubicBezTo>
                      <a:cubicBezTo>
                        <a:pt x="41203" y="263422"/>
                        <a:pt x="45792" y="278263"/>
                        <a:pt x="57476" y="282158"/>
                      </a:cubicBezTo>
                      <a:lnTo>
                        <a:pt x="88827" y="292608"/>
                      </a:lnTo>
                      <a:cubicBezTo>
                        <a:pt x="102761" y="290866"/>
                        <a:pt x="116898" y="290325"/>
                        <a:pt x="130628" y="287383"/>
                      </a:cubicBezTo>
                      <a:cubicBezTo>
                        <a:pt x="141399" y="285075"/>
                        <a:pt x="161979" y="276933"/>
                        <a:pt x="161979" y="276933"/>
                      </a:cubicBezTo>
                      <a:cubicBezTo>
                        <a:pt x="167204" y="271708"/>
                        <a:pt x="171506" y="265357"/>
                        <a:pt x="177654" y="261258"/>
                      </a:cubicBezTo>
                      <a:cubicBezTo>
                        <a:pt x="182237" y="258203"/>
                        <a:pt x="188515" y="258707"/>
                        <a:pt x="193330" y="256032"/>
                      </a:cubicBezTo>
                      <a:cubicBezTo>
                        <a:pt x="204309" y="249933"/>
                        <a:pt x="214231" y="242099"/>
                        <a:pt x="224681" y="235132"/>
                      </a:cubicBezTo>
                      <a:cubicBezTo>
                        <a:pt x="272931" y="202966"/>
                        <a:pt x="213576" y="244015"/>
                        <a:pt x="250806" y="214231"/>
                      </a:cubicBezTo>
                      <a:cubicBezTo>
                        <a:pt x="261312" y="205826"/>
                        <a:pt x="297833" y="198555"/>
                        <a:pt x="297833" y="17765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a:extLst>
                  <a:ext uri="{FF2B5EF4-FFF2-40B4-BE49-F238E27FC236}">
                    <a16:creationId xmlns:a16="http://schemas.microsoft.com/office/drawing/2014/main" id="{37D7581E-9DC7-EF25-A46F-BD96A2523807}"/>
                  </a:ext>
                </a:extLst>
              </p:cNvPr>
              <p:cNvSpPr/>
              <p:nvPr/>
            </p:nvSpPr>
            <p:spPr>
              <a:xfrm>
                <a:off x="5302127" y="4259385"/>
                <a:ext cx="457811" cy="250092"/>
              </a:xfrm>
              <a:custGeom>
                <a:avLst/>
                <a:gdLst>
                  <a:gd name="connsiteX0" fmla="*/ 403104 w 457811"/>
                  <a:gd name="connsiteY0" fmla="*/ 85969 h 250092"/>
                  <a:gd name="connsiteX1" fmla="*/ 317135 w 457811"/>
                  <a:gd name="connsiteY1" fmla="*/ 78153 h 250092"/>
                  <a:gd name="connsiteX2" fmla="*/ 293688 w 457811"/>
                  <a:gd name="connsiteY2" fmla="*/ 70338 h 250092"/>
                  <a:gd name="connsiteX3" fmla="*/ 270242 w 457811"/>
                  <a:gd name="connsiteY3" fmla="*/ 46892 h 250092"/>
                  <a:gd name="connsiteX4" fmla="*/ 254611 w 457811"/>
                  <a:gd name="connsiteY4" fmla="*/ 23446 h 250092"/>
                  <a:gd name="connsiteX5" fmla="*/ 207719 w 457811"/>
                  <a:gd name="connsiteY5" fmla="*/ 0 h 250092"/>
                  <a:gd name="connsiteX6" fmla="*/ 59227 w 457811"/>
                  <a:gd name="connsiteY6" fmla="*/ 7815 h 250092"/>
                  <a:gd name="connsiteX7" fmla="*/ 35781 w 457811"/>
                  <a:gd name="connsiteY7" fmla="*/ 15630 h 250092"/>
                  <a:gd name="connsiteX8" fmla="*/ 12335 w 457811"/>
                  <a:gd name="connsiteY8" fmla="*/ 39077 h 250092"/>
                  <a:gd name="connsiteX9" fmla="*/ 12335 w 457811"/>
                  <a:gd name="connsiteY9" fmla="*/ 164123 h 250092"/>
                  <a:gd name="connsiteX10" fmla="*/ 27965 w 457811"/>
                  <a:gd name="connsiteY10" fmla="*/ 187569 h 250092"/>
                  <a:gd name="connsiteX11" fmla="*/ 51411 w 457811"/>
                  <a:gd name="connsiteY11" fmla="*/ 195384 h 250092"/>
                  <a:gd name="connsiteX12" fmla="*/ 121750 w 457811"/>
                  <a:gd name="connsiteY12" fmla="*/ 226646 h 250092"/>
                  <a:gd name="connsiteX13" fmla="*/ 145196 w 457811"/>
                  <a:gd name="connsiteY13" fmla="*/ 234461 h 250092"/>
                  <a:gd name="connsiteX14" fmla="*/ 168642 w 457811"/>
                  <a:gd name="connsiteY14" fmla="*/ 242277 h 250092"/>
                  <a:gd name="connsiteX15" fmla="*/ 223350 w 457811"/>
                  <a:gd name="connsiteY15" fmla="*/ 250092 h 250092"/>
                  <a:gd name="connsiteX16" fmla="*/ 410919 w 457811"/>
                  <a:gd name="connsiteY16" fmla="*/ 242277 h 250092"/>
                  <a:gd name="connsiteX17" fmla="*/ 434365 w 457811"/>
                  <a:gd name="connsiteY17" fmla="*/ 226646 h 250092"/>
                  <a:gd name="connsiteX18" fmla="*/ 442181 w 457811"/>
                  <a:gd name="connsiteY18" fmla="*/ 203200 h 250092"/>
                  <a:gd name="connsiteX19" fmla="*/ 457811 w 457811"/>
                  <a:gd name="connsiteY19" fmla="*/ 179753 h 250092"/>
                  <a:gd name="connsiteX20" fmla="*/ 434365 w 457811"/>
                  <a:gd name="connsiteY20" fmla="*/ 101600 h 250092"/>
                  <a:gd name="connsiteX21" fmla="*/ 403104 w 457811"/>
                  <a:gd name="connsiteY21" fmla="*/ 85969 h 25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7811" h="250092">
                    <a:moveTo>
                      <a:pt x="403104" y="85969"/>
                    </a:moveTo>
                    <a:cubicBezTo>
                      <a:pt x="347870" y="97015"/>
                      <a:pt x="376630" y="97984"/>
                      <a:pt x="317135" y="78153"/>
                    </a:cubicBezTo>
                    <a:lnTo>
                      <a:pt x="293688" y="70338"/>
                    </a:lnTo>
                    <a:cubicBezTo>
                      <a:pt x="285873" y="62523"/>
                      <a:pt x="277318" y="55383"/>
                      <a:pt x="270242" y="46892"/>
                    </a:cubicBezTo>
                    <a:cubicBezTo>
                      <a:pt x="264229" y="39676"/>
                      <a:pt x="261253" y="30088"/>
                      <a:pt x="254611" y="23446"/>
                    </a:cubicBezTo>
                    <a:cubicBezTo>
                      <a:pt x="239460" y="8295"/>
                      <a:pt x="226789" y="6357"/>
                      <a:pt x="207719" y="0"/>
                    </a:cubicBezTo>
                    <a:cubicBezTo>
                      <a:pt x="158222" y="2605"/>
                      <a:pt x="108589" y="3328"/>
                      <a:pt x="59227" y="7815"/>
                    </a:cubicBezTo>
                    <a:cubicBezTo>
                      <a:pt x="51023" y="8561"/>
                      <a:pt x="42635" y="11060"/>
                      <a:pt x="35781" y="15630"/>
                    </a:cubicBezTo>
                    <a:cubicBezTo>
                      <a:pt x="26585" y="21761"/>
                      <a:pt x="20150" y="31261"/>
                      <a:pt x="12335" y="39077"/>
                    </a:cubicBezTo>
                    <a:cubicBezTo>
                      <a:pt x="-4338" y="89092"/>
                      <a:pt x="-3884" y="77621"/>
                      <a:pt x="12335" y="164123"/>
                    </a:cubicBezTo>
                    <a:cubicBezTo>
                      <a:pt x="14066" y="173355"/>
                      <a:pt x="20631" y="181701"/>
                      <a:pt x="27965" y="187569"/>
                    </a:cubicBezTo>
                    <a:cubicBezTo>
                      <a:pt x="34398" y="192715"/>
                      <a:pt x="43596" y="192779"/>
                      <a:pt x="51411" y="195384"/>
                    </a:cubicBezTo>
                    <a:cubicBezTo>
                      <a:pt x="88566" y="220154"/>
                      <a:pt x="65948" y="208045"/>
                      <a:pt x="121750" y="226646"/>
                    </a:cubicBezTo>
                    <a:lnTo>
                      <a:pt x="145196" y="234461"/>
                    </a:lnTo>
                    <a:cubicBezTo>
                      <a:pt x="153011" y="237066"/>
                      <a:pt x="160487" y="241112"/>
                      <a:pt x="168642" y="242277"/>
                    </a:cubicBezTo>
                    <a:lnTo>
                      <a:pt x="223350" y="250092"/>
                    </a:lnTo>
                    <a:cubicBezTo>
                      <a:pt x="285873" y="247487"/>
                      <a:pt x="348724" y="249187"/>
                      <a:pt x="410919" y="242277"/>
                    </a:cubicBezTo>
                    <a:cubicBezTo>
                      <a:pt x="420254" y="241240"/>
                      <a:pt x="428497" y="233981"/>
                      <a:pt x="434365" y="226646"/>
                    </a:cubicBezTo>
                    <a:cubicBezTo>
                      <a:pt x="439511" y="220213"/>
                      <a:pt x="438497" y="210568"/>
                      <a:pt x="442181" y="203200"/>
                    </a:cubicBezTo>
                    <a:cubicBezTo>
                      <a:pt x="446382" y="194799"/>
                      <a:pt x="452601" y="187569"/>
                      <a:pt x="457811" y="179753"/>
                    </a:cubicBezTo>
                    <a:cubicBezTo>
                      <a:pt x="457275" y="176004"/>
                      <a:pt x="455825" y="109647"/>
                      <a:pt x="434365" y="101600"/>
                    </a:cubicBezTo>
                    <a:cubicBezTo>
                      <a:pt x="419730" y="96112"/>
                      <a:pt x="403104" y="101600"/>
                      <a:pt x="403104" y="8596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Arrow Connector 13">
              <a:extLst>
                <a:ext uri="{FF2B5EF4-FFF2-40B4-BE49-F238E27FC236}">
                  <a16:creationId xmlns:a16="http://schemas.microsoft.com/office/drawing/2014/main" id="{997A8DD5-C0C6-D5AD-BEF6-1D968380472F}"/>
                </a:ext>
              </a:extLst>
            </p:cNvPr>
            <p:cNvCxnSpPr>
              <a:cxnSpLocks/>
            </p:cNvCxnSpPr>
            <p:nvPr/>
          </p:nvCxnSpPr>
          <p:spPr>
            <a:xfrm flipH="1" flipV="1">
              <a:off x="6947877" y="3993661"/>
              <a:ext cx="109415" cy="6721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188DA1F-47A5-F562-A5F3-D29F96B641A6}"/>
                </a:ext>
              </a:extLst>
            </p:cNvPr>
            <p:cNvCxnSpPr>
              <a:cxnSpLocks/>
            </p:cNvCxnSpPr>
            <p:nvPr/>
          </p:nvCxnSpPr>
          <p:spPr>
            <a:xfrm flipH="1" flipV="1">
              <a:off x="6142892" y="3553866"/>
              <a:ext cx="914400" cy="11119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Content Placeholder 4">
                  <a:extLst>
                    <a:ext uri="{FF2B5EF4-FFF2-40B4-BE49-F238E27FC236}">
                      <a16:creationId xmlns:a16="http://schemas.microsoft.com/office/drawing/2014/main" id="{1592B211-DE9A-9578-6410-DBFF85AF2981}"/>
                    </a:ext>
                  </a:extLst>
                </p:cNvPr>
                <p:cNvSpPr txBox="1">
                  <a:spLocks/>
                </p:cNvSpPr>
                <p:nvPr/>
              </p:nvSpPr>
              <p:spPr>
                <a:xfrm>
                  <a:off x="6834588" y="3879376"/>
                  <a:ext cx="764698" cy="42323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𝑟</m:t>
                            </m:r>
                          </m:e>
                          <m:sub>
                            <m:r>
                              <a:rPr lang="en-US" sz="2400" b="0" i="1" smtClean="0">
                                <a:latin typeface="Cambria Math" panose="02040503050406030204" pitchFamily="18" charset="0"/>
                              </a:rPr>
                              <m:t>1</m:t>
                            </m:r>
                          </m:sub>
                        </m:sSub>
                      </m:oMath>
                    </m:oMathPara>
                  </a14:m>
                  <a:endParaRPr lang="en-US" sz="2400" dirty="0">
                    <a:latin typeface="+mn-lt"/>
                  </a:endParaRPr>
                </a:p>
              </p:txBody>
            </p:sp>
          </mc:Choice>
          <mc:Fallback xmlns="">
            <p:sp>
              <p:nvSpPr>
                <p:cNvPr id="18" name="Content Placeholder 4">
                  <a:extLst>
                    <a:ext uri="{FF2B5EF4-FFF2-40B4-BE49-F238E27FC236}">
                      <a16:creationId xmlns:a16="http://schemas.microsoft.com/office/drawing/2014/main" id="{1592B211-DE9A-9578-6410-DBFF85AF2981}"/>
                    </a:ext>
                  </a:extLst>
                </p:cNvPr>
                <p:cNvSpPr txBox="1">
                  <a:spLocks noRot="1" noChangeAspect="1" noMove="1" noResize="1" noEditPoints="1" noAdjustHandles="1" noChangeArrowheads="1" noChangeShapeType="1" noTextEdit="1"/>
                </p:cNvSpPr>
                <p:nvPr/>
              </p:nvSpPr>
              <p:spPr>
                <a:xfrm>
                  <a:off x="6834588" y="3879376"/>
                  <a:ext cx="764698" cy="423238"/>
                </a:xfrm>
                <a:prstGeom prst="rect">
                  <a:avLst/>
                </a:prstGeom>
                <a:blipFill>
                  <a:blip r:embed="rId5"/>
                  <a:stretch>
                    <a:fillRect b="-2352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ontent Placeholder 4">
                  <a:extLst>
                    <a:ext uri="{FF2B5EF4-FFF2-40B4-BE49-F238E27FC236}">
                      <a16:creationId xmlns:a16="http://schemas.microsoft.com/office/drawing/2014/main" id="{A9C91F52-2348-6D9B-73FA-5F03397F3FED}"/>
                    </a:ext>
                  </a:extLst>
                </p:cNvPr>
                <p:cNvSpPr txBox="1">
                  <a:spLocks/>
                </p:cNvSpPr>
                <p:nvPr/>
              </p:nvSpPr>
              <p:spPr>
                <a:xfrm>
                  <a:off x="6045489" y="3209890"/>
                  <a:ext cx="764698" cy="42323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𝑟</m:t>
                            </m:r>
                          </m:e>
                          <m:sub>
                            <m:r>
                              <a:rPr lang="en-US" sz="2400" b="0" i="1" smtClean="0">
                                <a:latin typeface="Cambria Math" panose="02040503050406030204" pitchFamily="18" charset="0"/>
                              </a:rPr>
                              <m:t>2</m:t>
                            </m:r>
                          </m:sub>
                        </m:sSub>
                      </m:oMath>
                    </m:oMathPara>
                  </a14:m>
                  <a:endParaRPr lang="en-US" sz="2400" dirty="0">
                    <a:latin typeface="+mn-lt"/>
                  </a:endParaRPr>
                </a:p>
              </p:txBody>
            </p:sp>
          </mc:Choice>
          <mc:Fallback xmlns="">
            <p:sp>
              <p:nvSpPr>
                <p:cNvPr id="21" name="Content Placeholder 4">
                  <a:extLst>
                    <a:ext uri="{FF2B5EF4-FFF2-40B4-BE49-F238E27FC236}">
                      <a16:creationId xmlns:a16="http://schemas.microsoft.com/office/drawing/2014/main" id="{A9C91F52-2348-6D9B-73FA-5F03397F3FED}"/>
                    </a:ext>
                  </a:extLst>
                </p:cNvPr>
                <p:cNvSpPr txBox="1">
                  <a:spLocks noRot="1" noChangeAspect="1" noMove="1" noResize="1" noEditPoints="1" noAdjustHandles="1" noChangeArrowheads="1" noChangeShapeType="1" noTextEdit="1"/>
                </p:cNvSpPr>
                <p:nvPr/>
              </p:nvSpPr>
              <p:spPr>
                <a:xfrm>
                  <a:off x="6045489" y="3209890"/>
                  <a:ext cx="764698" cy="423238"/>
                </a:xfrm>
                <a:prstGeom prst="rect">
                  <a:avLst/>
                </a:prstGeom>
                <a:blipFill>
                  <a:blip r:embed="rId6"/>
                  <a:stretch>
                    <a:fillRect b="-20000"/>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428399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762000"/>
            <a:ext cx="8001001" cy="2838451"/>
          </a:xfrm>
        </p:spPr>
        <p:txBody>
          <a:bodyPr/>
          <a:lstStyle/>
          <a:p>
            <a:r>
              <a:rPr lang="en-US" dirty="0"/>
              <a:t>Section 15.7 The Doppler Effect and Shock Waves</a:t>
            </a:r>
            <a:endParaRPr lang="en-IN" dirty="0"/>
          </a:p>
        </p:txBody>
      </p:sp>
    </p:spTree>
    <p:extLst>
      <p:ext uri="{BB962C8B-B14F-4D97-AF65-F5344CB8AC3E}">
        <p14:creationId xmlns:p14="http://schemas.microsoft.com/office/powerpoint/2010/main" val="2540061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itle 5"/>
              <p:cNvSpPr>
                <a:spLocks noGrp="1"/>
              </p:cNvSpPr>
              <p:nvPr>
                <p:ph type="title"/>
              </p:nvPr>
            </p:nvSpPr>
            <p:spPr>
              <a:xfrm>
                <a:off x="308344" y="121715"/>
                <a:ext cx="8229600" cy="1097279"/>
              </a:xfrm>
            </p:spPr>
            <p:txBody>
              <a:bodyPr/>
              <a:lstStyle/>
              <a:p>
                <a:r>
                  <a:rPr lang="en-US" sz="3400" dirty="0"/>
                  <a:t>The Doppler Effect: </a:t>
                </a:r>
                <a14:m>
                  <m:oMath xmlns:m="http://schemas.openxmlformats.org/officeDocument/2006/math">
                    <m:sSub>
                      <m:sSubPr>
                        <m:ctrlPr>
                          <a:rPr lang="en-US" sz="3400" i="1" dirty="0" smtClean="0">
                            <a:latin typeface="Cambria Math" panose="02040503050406030204" pitchFamily="18" charset="0"/>
                          </a:rPr>
                        </m:ctrlPr>
                      </m:sSubPr>
                      <m:e>
                        <m:r>
                          <a:rPr lang="en-US" sz="3400" b="1" i="1" dirty="0" smtClean="0">
                            <a:latin typeface="Cambria Math" panose="02040503050406030204" pitchFamily="18" charset="0"/>
                          </a:rPr>
                          <m:t> </m:t>
                        </m:r>
                        <m:r>
                          <a:rPr lang="en-US" sz="3400" i="1" dirty="0" smtClean="0">
                            <a:latin typeface="Cambria Math" panose="02040503050406030204" pitchFamily="18" charset="0"/>
                          </a:rPr>
                          <m:t>𝑓</m:t>
                        </m:r>
                      </m:e>
                      <m:sub>
                        <m:r>
                          <a:rPr lang="en-US" sz="3400" i="1" dirty="0" smtClean="0">
                            <a:latin typeface="Cambria Math" panose="02040503050406030204" pitchFamily="18" charset="0"/>
                          </a:rPr>
                          <m:t>𝑜𝑏𝑠</m:t>
                        </m:r>
                      </m:sub>
                    </m:sSub>
                    <m:r>
                      <a:rPr lang="en-US" sz="3400" i="1" dirty="0" smtClean="0">
                        <a:latin typeface="Cambria Math" panose="02040503050406030204" pitchFamily="18" charset="0"/>
                      </a:rPr>
                      <m:t> = </m:t>
                    </m:r>
                    <m:r>
                      <a:rPr lang="en-US" sz="3400" i="1" dirty="0" smtClean="0">
                        <a:latin typeface="Cambria Math" panose="02040503050406030204" pitchFamily="18" charset="0"/>
                      </a:rPr>
                      <m:t>𝑣</m:t>
                    </m:r>
                    <m:r>
                      <a:rPr lang="en-US" sz="3400" b="1" i="1" dirty="0" smtClean="0">
                        <a:latin typeface="Cambria Math" panose="02040503050406030204" pitchFamily="18" charset="0"/>
                      </a:rPr>
                      <m:t>/</m:t>
                    </m:r>
                    <m:sSub>
                      <m:sSubPr>
                        <m:ctrlPr>
                          <a:rPr lang="en-US" sz="3400" i="1" dirty="0" err="1" smtClean="0">
                            <a:latin typeface="Cambria Math" panose="02040503050406030204" pitchFamily="18" charset="0"/>
                          </a:rPr>
                        </m:ctrlPr>
                      </m:sSubPr>
                      <m:e>
                        <m:r>
                          <a:rPr lang="en-US" sz="3400" b="0" i="1" dirty="0" smtClean="0">
                            <a:latin typeface="Cambria Math" panose="02040503050406030204" pitchFamily="18" charset="0"/>
                          </a:rPr>
                          <m:t>𝜆</m:t>
                        </m:r>
                      </m:e>
                      <m:sub>
                        <m:r>
                          <a:rPr lang="en-US" sz="3400" i="1" dirty="0" err="1" smtClean="0">
                            <a:latin typeface="Cambria Math" panose="02040503050406030204" pitchFamily="18" charset="0"/>
                          </a:rPr>
                          <m:t>𝑜𝑏𝑠</m:t>
                        </m:r>
                      </m:sub>
                    </m:sSub>
                    <m:r>
                      <a:rPr lang="en-US" sz="3400" i="1" dirty="0" smtClean="0">
                        <a:latin typeface="Cambria Math" panose="02040503050406030204" pitchFamily="18" charset="0"/>
                      </a:rPr>
                      <m:t> </m:t>
                    </m:r>
                  </m:oMath>
                </a14:m>
                <a:endParaRPr lang="en-IN" sz="3400" dirty="0"/>
              </a:p>
            </p:txBody>
          </p:sp>
        </mc:Choice>
        <mc:Fallback xmlns="">
          <p:sp>
            <p:nvSpPr>
              <p:cNvPr id="6" name="Title 5"/>
              <p:cNvSpPr>
                <a:spLocks noGrp="1" noRot="1" noChangeAspect="1" noMove="1" noResize="1" noEditPoints="1" noAdjustHandles="1" noChangeArrowheads="1" noChangeShapeType="1" noTextEdit="1"/>
              </p:cNvSpPr>
              <p:nvPr>
                <p:ph type="title"/>
              </p:nvPr>
            </p:nvSpPr>
            <p:spPr>
              <a:xfrm>
                <a:off x="308344" y="121715"/>
                <a:ext cx="8229600" cy="1097279"/>
              </a:xfrm>
              <a:blipFill>
                <a:blip r:embed="rId3"/>
                <a:stretch>
                  <a:fillRect l="-2157" t="-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6"/>
              <p:cNvSpPr>
                <a:spLocks noGrp="1"/>
              </p:cNvSpPr>
              <p:nvPr>
                <p:ph sz="quarter" idx="13"/>
              </p:nvPr>
            </p:nvSpPr>
            <p:spPr>
              <a:xfrm>
                <a:off x="308344" y="783433"/>
                <a:ext cx="8229600" cy="4400590"/>
              </a:xfrm>
            </p:spPr>
            <p:txBody>
              <a:bodyPr/>
              <a:lstStyle/>
              <a:p>
                <a:pPr indent="-255600"/>
                <a:r>
                  <a:rPr lang="en-US" sz="2400" dirty="0">
                    <a:latin typeface="+mn-lt"/>
                  </a:rPr>
                  <a:t>Waves emanating from a source at frequency </a:t>
                </a:r>
                <a14:m>
                  <m:oMath xmlns:m="http://schemas.openxmlformats.org/officeDocument/2006/math">
                    <m:sSub>
                      <m:sSubPr>
                        <m:ctrlPr>
                          <a:rPr lang="en-US" sz="2400" i="1" dirty="0" smtClean="0">
                            <a:latin typeface="Cambria Math" panose="02040503050406030204" pitchFamily="18" charset="0"/>
                          </a:rPr>
                        </m:ctrlPr>
                      </m:sSubPr>
                      <m:e>
                        <m:r>
                          <a:rPr lang="en-US" sz="2400" i="1" dirty="0" smtClean="0">
                            <a:latin typeface="Cambria Math" panose="02040503050406030204" pitchFamily="18" charset="0"/>
                          </a:rPr>
                          <m:t>𝑓</m:t>
                        </m:r>
                      </m:e>
                      <m:sub>
                        <m:r>
                          <a:rPr lang="en-US" sz="2400" b="0" i="1" dirty="0" smtClean="0">
                            <a:latin typeface="Cambria Math" panose="02040503050406030204" pitchFamily="18" charset="0"/>
                          </a:rPr>
                          <m:t>𝑠</m:t>
                        </m:r>
                      </m:sub>
                    </m:sSub>
                  </m:oMath>
                </a14:m>
                <a:r>
                  <a:rPr lang="en-US" sz="2400" dirty="0">
                    <a:latin typeface="+mn-lt"/>
                  </a:rPr>
                  <a:t> will have a shifted frequency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𝑜𝑏𝑠</m:t>
                        </m:r>
                      </m:sub>
                    </m:sSub>
                  </m:oMath>
                </a14:m>
                <a:r>
                  <a:rPr lang="en-US" sz="2400" dirty="0">
                    <a:latin typeface="+mn-lt"/>
                  </a:rPr>
                  <a:t> for an observer if they are moving toward/away from each other</a:t>
                </a:r>
              </a:p>
              <a:p>
                <a:pPr indent="-255600"/>
                <a:r>
                  <a:rPr lang="en-US" sz="2400" dirty="0">
                    <a:latin typeface="+mn-lt"/>
                  </a:rPr>
                  <a:t>Sirens have higher pitch when </a:t>
                </a:r>
                <a:br>
                  <a:rPr lang="en-US" sz="2400" dirty="0">
                    <a:latin typeface="+mn-lt"/>
                  </a:rPr>
                </a:br>
                <a:r>
                  <a:rPr lang="en-US" sz="2400" dirty="0">
                    <a:latin typeface="+mn-lt"/>
                  </a:rPr>
                  <a:t>vehicle approaches, and lower </a:t>
                </a:r>
                <a:br>
                  <a:rPr lang="en-US" sz="2400" dirty="0">
                    <a:latin typeface="+mn-lt"/>
                  </a:rPr>
                </a:br>
                <a:r>
                  <a:rPr lang="en-US" sz="2400" dirty="0">
                    <a:latin typeface="+mn-lt"/>
                  </a:rPr>
                  <a:t>pitch when moving away. </a:t>
                </a:r>
              </a:p>
            </p:txBody>
          </p:sp>
        </mc:Choice>
        <mc:Fallback xmlns="">
          <p:sp>
            <p:nvSpPr>
              <p:cNvPr id="7" name="Content Placeholder 6"/>
              <p:cNvSpPr>
                <a:spLocks noGrp="1" noRot="1" noChangeAspect="1" noMove="1" noResize="1" noEditPoints="1" noAdjustHandles="1" noChangeArrowheads="1" noChangeShapeType="1" noTextEdit="1"/>
              </p:cNvSpPr>
              <p:nvPr>
                <p:ph sz="quarter" idx="13"/>
              </p:nvPr>
            </p:nvSpPr>
            <p:spPr>
              <a:xfrm>
                <a:off x="308344" y="783433"/>
                <a:ext cx="8229600" cy="4400590"/>
              </a:xfrm>
              <a:blipFill>
                <a:blip r:embed="rId4"/>
                <a:stretch>
                  <a:fillRect l="-1079" r="-1387"/>
                </a:stretch>
              </a:blipFill>
            </p:spPr>
            <p:txBody>
              <a:bodyPr/>
              <a:lstStyle/>
              <a:p>
                <a:r>
                  <a:rPr lang="en-US">
                    <a:noFill/>
                  </a:rPr>
                  <a:t> </a:t>
                </a:r>
              </a:p>
            </p:txBody>
          </p:sp>
        </mc:Fallback>
      </mc:AlternateContent>
      <p:pic>
        <p:nvPicPr>
          <p:cNvPr id="2" name="Online Media 1" descr="Big Bang Theory Doppler Effect Montage">
            <a:hlinkClick r:id="" action="ppaction://media"/>
            <a:extLst>
              <a:ext uri="{FF2B5EF4-FFF2-40B4-BE49-F238E27FC236}">
                <a16:creationId xmlns:a16="http://schemas.microsoft.com/office/drawing/2014/main" id="{799ED072-0ECB-094C-51A9-C6959120F2B8}"/>
              </a:ext>
            </a:extLst>
          </p:cNvPr>
          <p:cNvPicPr>
            <a:picLocks noRot="1" noChangeAspect="1"/>
          </p:cNvPicPr>
          <p:nvPr>
            <a:videoFile r:link="rId1"/>
          </p:nvPr>
        </p:nvPicPr>
        <p:blipFill>
          <a:blip r:embed="rId5"/>
          <a:stretch>
            <a:fillRect/>
          </a:stretch>
        </p:blipFill>
        <p:spPr>
          <a:xfrm>
            <a:off x="147234" y="3429000"/>
            <a:ext cx="4424766" cy="2499993"/>
          </a:xfrm>
          <a:prstGeom prst="rect">
            <a:avLst/>
          </a:prstGeom>
        </p:spPr>
      </p:pic>
      <p:sp>
        <p:nvSpPr>
          <p:cNvPr id="3" name="Oval 2">
            <a:extLst>
              <a:ext uri="{FF2B5EF4-FFF2-40B4-BE49-F238E27FC236}">
                <a16:creationId xmlns:a16="http://schemas.microsoft.com/office/drawing/2014/main" id="{E0260DFB-4D06-6CE3-6ED8-57CC56B2F281}"/>
              </a:ext>
            </a:extLst>
          </p:cNvPr>
          <p:cNvSpPr/>
          <p:nvPr/>
        </p:nvSpPr>
        <p:spPr>
          <a:xfrm>
            <a:off x="6037429" y="2115279"/>
            <a:ext cx="1463040" cy="1463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C7459EE-7D51-F090-DB17-399C263AB4DB}"/>
              </a:ext>
            </a:extLst>
          </p:cNvPr>
          <p:cNvSpPr>
            <a:spLocks noChangeAspect="1"/>
          </p:cNvSpPr>
          <p:nvPr/>
        </p:nvSpPr>
        <p:spPr>
          <a:xfrm>
            <a:off x="6726419" y="2801079"/>
            <a:ext cx="91442"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5A097C8-08BA-0F16-99CD-C7CA01AD0D6C}"/>
              </a:ext>
            </a:extLst>
          </p:cNvPr>
          <p:cNvSpPr/>
          <p:nvPr/>
        </p:nvSpPr>
        <p:spPr>
          <a:xfrm>
            <a:off x="6174589" y="2252439"/>
            <a:ext cx="1188720" cy="11887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BB75652-7003-A49D-E489-AD5C84C88A5E}"/>
              </a:ext>
            </a:extLst>
          </p:cNvPr>
          <p:cNvSpPr/>
          <p:nvPr/>
        </p:nvSpPr>
        <p:spPr>
          <a:xfrm>
            <a:off x="6311749" y="2389599"/>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EF0AD83-357A-942D-0B78-6E8D45D6F22A}"/>
              </a:ext>
            </a:extLst>
          </p:cNvPr>
          <p:cNvSpPr/>
          <p:nvPr/>
        </p:nvSpPr>
        <p:spPr>
          <a:xfrm>
            <a:off x="6448909" y="2526759"/>
            <a:ext cx="640080" cy="6400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F330F1D-AE8C-3F4C-3DCE-A148CE3E3FCE}"/>
              </a:ext>
            </a:extLst>
          </p:cNvPr>
          <p:cNvSpPr/>
          <p:nvPr/>
        </p:nvSpPr>
        <p:spPr>
          <a:xfrm>
            <a:off x="6586069" y="2667655"/>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FDD4CE2-3E9F-77A4-D075-960E2F0E39DB}"/>
              </a:ext>
            </a:extLst>
          </p:cNvPr>
          <p:cNvSpPr/>
          <p:nvPr/>
        </p:nvSpPr>
        <p:spPr>
          <a:xfrm>
            <a:off x="6086341" y="4106166"/>
            <a:ext cx="1463040" cy="1463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FE3EB59-BC6A-4067-8031-B7320BA975C1}"/>
              </a:ext>
            </a:extLst>
          </p:cNvPr>
          <p:cNvSpPr>
            <a:spLocks noChangeAspect="1"/>
          </p:cNvSpPr>
          <p:nvPr/>
        </p:nvSpPr>
        <p:spPr>
          <a:xfrm>
            <a:off x="7062415" y="4791966"/>
            <a:ext cx="91442"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A602FDB-5E59-55D9-2410-09856EC42338}"/>
              </a:ext>
            </a:extLst>
          </p:cNvPr>
          <p:cNvSpPr/>
          <p:nvPr/>
        </p:nvSpPr>
        <p:spPr>
          <a:xfrm>
            <a:off x="6308565" y="4243326"/>
            <a:ext cx="1188720" cy="11887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6158520-3781-DD8B-A444-32628FFF28B1}"/>
              </a:ext>
            </a:extLst>
          </p:cNvPr>
          <p:cNvSpPr/>
          <p:nvPr/>
        </p:nvSpPr>
        <p:spPr>
          <a:xfrm>
            <a:off x="6509523" y="4380486"/>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C60C6AF-4897-934A-997E-E8269B10FFDC}"/>
              </a:ext>
            </a:extLst>
          </p:cNvPr>
          <p:cNvSpPr/>
          <p:nvPr/>
        </p:nvSpPr>
        <p:spPr>
          <a:xfrm>
            <a:off x="6710481" y="4517646"/>
            <a:ext cx="640080" cy="6400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AA14408-12F7-5A98-3EFF-4266DF3C2E98}"/>
              </a:ext>
            </a:extLst>
          </p:cNvPr>
          <p:cNvSpPr/>
          <p:nvPr/>
        </p:nvSpPr>
        <p:spPr>
          <a:xfrm>
            <a:off x="6911435" y="4658542"/>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96677F86-315F-188D-24E4-B37339229205}"/>
              </a:ext>
            </a:extLst>
          </p:cNvPr>
          <p:cNvCxnSpPr>
            <a:cxnSpLocks/>
          </p:cNvCxnSpPr>
          <p:nvPr/>
        </p:nvCxnSpPr>
        <p:spPr>
          <a:xfrm>
            <a:off x="7104948" y="4835544"/>
            <a:ext cx="678085" cy="0"/>
          </a:xfrm>
          <a:prstGeom prst="straightConnector1">
            <a:avLst/>
          </a:prstGeom>
          <a:ln w="38100">
            <a:solidFill>
              <a:srgbClr val="16A74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60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repeatCount="indefinite" fill="hold" grpId="0" nodeType="clickEffect">
                                  <p:stCondLst>
                                    <p:cond delay="0"/>
                                  </p:stCondLst>
                                  <p:childTnLst>
                                    <p:animScale>
                                      <p:cBhvr>
                                        <p:cTn id="10" dur="2000" fill="hold"/>
                                        <p:tgtEl>
                                          <p:spTgt spid="3"/>
                                        </p:tgtEl>
                                      </p:cBhvr>
                                      <p:by x="150000" y="150000"/>
                                    </p:animScale>
                                  </p:childTnLst>
                                </p:cTn>
                              </p:par>
                              <p:par>
                                <p:cTn id="11" presetID="6" presetClass="emph" presetSubtype="0" repeatCount="indefinite" fill="hold" grpId="0" nodeType="withEffect">
                                  <p:stCondLst>
                                    <p:cond delay="0"/>
                                  </p:stCondLst>
                                  <p:childTnLst>
                                    <p:animScale>
                                      <p:cBhvr>
                                        <p:cTn id="12" dur="2000" fill="hold"/>
                                        <p:tgtEl>
                                          <p:spTgt spid="8"/>
                                        </p:tgtEl>
                                      </p:cBhvr>
                                      <p:by x="150000" y="150000"/>
                                    </p:animScale>
                                  </p:childTnLst>
                                </p:cTn>
                              </p:par>
                              <p:par>
                                <p:cTn id="13" presetID="6" presetClass="emph" presetSubtype="0" repeatCount="indefinite" fill="hold" grpId="0" nodeType="withEffect">
                                  <p:stCondLst>
                                    <p:cond delay="0"/>
                                  </p:stCondLst>
                                  <p:childTnLst>
                                    <p:animScale>
                                      <p:cBhvr>
                                        <p:cTn id="14" dur="2000" fill="hold"/>
                                        <p:tgtEl>
                                          <p:spTgt spid="9"/>
                                        </p:tgtEl>
                                      </p:cBhvr>
                                      <p:by x="150000" y="150000"/>
                                    </p:animScale>
                                  </p:childTnLst>
                                </p:cTn>
                              </p:par>
                              <p:par>
                                <p:cTn id="15" presetID="6" presetClass="emph" presetSubtype="0" repeatCount="indefinite" fill="hold" grpId="0" nodeType="withEffect">
                                  <p:stCondLst>
                                    <p:cond delay="0"/>
                                  </p:stCondLst>
                                  <p:childTnLst>
                                    <p:animScale>
                                      <p:cBhvr>
                                        <p:cTn id="16" dur="2000" fill="hold"/>
                                        <p:tgtEl>
                                          <p:spTgt spid="10"/>
                                        </p:tgtEl>
                                      </p:cBhvr>
                                      <p:by x="150000" y="150000"/>
                                    </p:animScale>
                                  </p:childTnLst>
                                </p:cTn>
                              </p:par>
                              <p:par>
                                <p:cTn id="17" presetID="6" presetClass="emph" presetSubtype="0" repeatCount="indefinite" fill="hold" grpId="0" nodeType="withEffect">
                                  <p:stCondLst>
                                    <p:cond delay="0"/>
                                  </p:stCondLst>
                                  <p:childTnLst>
                                    <p:animScale>
                                      <p:cBhvr>
                                        <p:cTn id="18" dur="2000" fill="hold"/>
                                        <p:tgtEl>
                                          <p:spTgt spid="11"/>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repeatCount="indefinite" fill="hold" grpId="0" nodeType="clickEffect">
                                  <p:stCondLst>
                                    <p:cond delay="0"/>
                                  </p:stCondLst>
                                  <p:childTnLst>
                                    <p:animScale>
                                      <p:cBhvr>
                                        <p:cTn id="22" dur="2000" fill="hold"/>
                                        <p:tgtEl>
                                          <p:spTgt spid="12"/>
                                        </p:tgtEl>
                                      </p:cBhvr>
                                      <p:by x="150000" y="150000"/>
                                    </p:animScale>
                                  </p:childTnLst>
                                </p:cTn>
                              </p:par>
                              <p:par>
                                <p:cTn id="23" presetID="6" presetClass="emph" presetSubtype="0" repeatCount="indefinite" fill="hold" grpId="0" nodeType="withEffect">
                                  <p:stCondLst>
                                    <p:cond delay="0"/>
                                  </p:stCondLst>
                                  <p:childTnLst>
                                    <p:animScale>
                                      <p:cBhvr>
                                        <p:cTn id="24" dur="2000" fill="hold"/>
                                        <p:tgtEl>
                                          <p:spTgt spid="14"/>
                                        </p:tgtEl>
                                      </p:cBhvr>
                                      <p:by x="150000" y="150000"/>
                                    </p:animScale>
                                  </p:childTnLst>
                                </p:cTn>
                              </p:par>
                              <p:par>
                                <p:cTn id="25" presetID="6" presetClass="emph" presetSubtype="0" repeatCount="indefinite" fill="hold" grpId="0" nodeType="withEffect">
                                  <p:stCondLst>
                                    <p:cond delay="0"/>
                                  </p:stCondLst>
                                  <p:childTnLst>
                                    <p:animScale>
                                      <p:cBhvr>
                                        <p:cTn id="26" dur="2000" fill="hold"/>
                                        <p:tgtEl>
                                          <p:spTgt spid="15"/>
                                        </p:tgtEl>
                                      </p:cBhvr>
                                      <p:by x="150000" y="150000"/>
                                    </p:animScale>
                                  </p:childTnLst>
                                </p:cTn>
                              </p:par>
                              <p:par>
                                <p:cTn id="27" presetID="6" presetClass="emph" presetSubtype="0" repeatCount="indefinite" fill="hold" grpId="0" nodeType="withEffect">
                                  <p:stCondLst>
                                    <p:cond delay="0"/>
                                  </p:stCondLst>
                                  <p:childTnLst>
                                    <p:animScale>
                                      <p:cBhvr>
                                        <p:cTn id="28" dur="2000" fill="hold"/>
                                        <p:tgtEl>
                                          <p:spTgt spid="16"/>
                                        </p:tgtEl>
                                      </p:cBhvr>
                                      <p:by x="150000" y="150000"/>
                                    </p:animScale>
                                  </p:childTnLst>
                                </p:cTn>
                              </p:par>
                              <p:par>
                                <p:cTn id="29" presetID="6" presetClass="emph" presetSubtype="0" repeatCount="indefinite" fill="hold" grpId="0" nodeType="withEffect">
                                  <p:stCondLst>
                                    <p:cond delay="0"/>
                                  </p:stCondLst>
                                  <p:childTnLst>
                                    <p:animScale>
                                      <p:cBhvr>
                                        <p:cTn id="30"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
                </p:tgtEl>
              </p:cMediaNode>
            </p:video>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P spid="8" grpId="0" animBg="1"/>
      <p:bldP spid="9" grpId="0" animBg="1"/>
      <p:bldP spid="10" grpId="0" animBg="1"/>
      <p:bldP spid="11" grpId="0" animBg="1"/>
      <p:bldP spid="12" grpId="0" animBg="1"/>
      <p:bldP spid="14" grpId="0" animBg="1"/>
      <p:bldP spid="15"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Section 15.1 &amp; 15.2 </a:t>
            </a:r>
            <a:br>
              <a:rPr lang="en-US" dirty="0"/>
            </a:br>
            <a:r>
              <a:rPr lang="en-US" dirty="0"/>
              <a:t>Traveling Wave Model</a:t>
            </a:r>
            <a:endParaRPr lang="en-IN" dirty="0"/>
          </a:p>
        </p:txBody>
      </p:sp>
      <p:sp>
        <p:nvSpPr>
          <p:cNvPr id="3" name="Subtitle 2"/>
          <p:cNvSpPr>
            <a:spLocks noGrp="1"/>
          </p:cNvSpPr>
          <p:nvPr>
            <p:ph type="subTitle" idx="1"/>
          </p:nvPr>
        </p:nvSpPr>
        <p:spPr/>
        <p:txBody>
          <a:bodyPr/>
          <a:lstStyle/>
          <a:p>
            <a:pPr marL="0" lvl="1">
              <a:spcBef>
                <a:spcPts val="0"/>
              </a:spcBef>
            </a:pPr>
            <a:r>
              <a:rPr lang="en-US" sz="2500" dirty="0">
                <a:solidFill>
                  <a:schemeClr val="tx1"/>
                </a:solidFill>
                <a:latin typeface="+mn-lt"/>
                <a:hlinkClick r:id="rId2" tooltip="https://mediaplayer.pearsoncmg.com/assets/7foJdkITjhH2mrjsUsgNsT3t7d"/>
              </a:rPr>
              <a:t>Prelecture Video: Wave Motion</a:t>
            </a:r>
            <a:endParaRPr lang="en-IN" sz="2500" dirty="0">
              <a:solidFill>
                <a:schemeClr val="tx1"/>
              </a:solidFill>
              <a:latin typeface="+mn-lt"/>
            </a:endParaRPr>
          </a:p>
        </p:txBody>
      </p:sp>
      <p:sp>
        <p:nvSpPr>
          <p:cNvPr id="4" name="Subtitle 2">
            <a:extLst>
              <a:ext uri="{FF2B5EF4-FFF2-40B4-BE49-F238E27FC236}">
                <a16:creationId xmlns:a16="http://schemas.microsoft.com/office/drawing/2014/main" id="{3A9A31C7-3665-F1C9-6BF5-F6165BECC2ED}"/>
              </a:ext>
            </a:extLst>
          </p:cNvPr>
          <p:cNvSpPr txBox="1">
            <a:spLocks/>
          </p:cNvSpPr>
          <p:nvPr/>
        </p:nvSpPr>
        <p:spPr>
          <a:xfrm>
            <a:off x="1023857" y="4438891"/>
            <a:ext cx="7794625" cy="17526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7FA3"/>
              </a:buClr>
              <a:buSzPct val="100000"/>
              <a:buFont typeface="Arial"/>
              <a:buNone/>
              <a:defRPr sz="2400" b="0" i="0" u="none" strike="noStrike" cap="none">
                <a:solidFill>
                  <a:schemeClr val="dk1"/>
                </a:solidFill>
                <a:latin typeface="Arial"/>
                <a:ea typeface="Arial"/>
                <a:cs typeface="Arial"/>
                <a:sym typeface="Arial"/>
              </a:defRPr>
            </a:lvl1pPr>
            <a:lvl2pPr marL="457200" marR="0" lvl="1" indent="0" algn="ctr" rtl="0">
              <a:lnSpc>
                <a:spcPct val="100000"/>
              </a:lnSpc>
              <a:spcBef>
                <a:spcPts val="600"/>
              </a:spcBef>
              <a:spcAft>
                <a:spcPts val="0"/>
              </a:spcAft>
              <a:buClr>
                <a:srgbClr val="007FA3"/>
              </a:buClr>
              <a:buSzPct val="100000"/>
              <a:buFont typeface="Arial"/>
              <a:buNone/>
              <a:defRPr sz="1600" b="0" i="0" u="none" strike="noStrike" cap="none">
                <a:solidFill>
                  <a:srgbClr val="888888"/>
                </a:solidFill>
                <a:latin typeface="Arial"/>
                <a:ea typeface="Arial"/>
                <a:cs typeface="Arial"/>
                <a:sym typeface="Arial"/>
              </a:defRPr>
            </a:lvl2pPr>
            <a:lvl3pPr marL="914400" marR="0" lvl="2" indent="0" algn="ctr" rtl="0">
              <a:lnSpc>
                <a:spcPct val="100000"/>
              </a:lnSpc>
              <a:spcBef>
                <a:spcPts val="600"/>
              </a:spcBef>
              <a:spcAft>
                <a:spcPts val="0"/>
              </a:spcAft>
              <a:buClr>
                <a:srgbClr val="007FA3"/>
              </a:buClr>
              <a:buSzPct val="100000"/>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lnSpc>
                <a:spcPct val="100000"/>
              </a:lnSpc>
              <a:spcBef>
                <a:spcPts val="600"/>
              </a:spcBef>
              <a:spcAft>
                <a:spcPts val="0"/>
              </a:spcAft>
              <a:buClr>
                <a:srgbClr val="007FA3"/>
              </a:buClr>
              <a:buSzPct val="100000"/>
              <a:buFont typeface="Arial"/>
              <a:buNone/>
              <a:defRPr sz="1600" b="0" i="0" u="none" strike="noStrike" cap="none">
                <a:solidFill>
                  <a:srgbClr val="888888"/>
                </a:solidFill>
                <a:latin typeface="Arial"/>
                <a:ea typeface="Arial"/>
                <a:cs typeface="Arial"/>
                <a:sym typeface="Arial"/>
              </a:defRPr>
            </a:lvl4pPr>
            <a:lvl5pPr marL="1828800" marR="0" lvl="4" indent="0" algn="ctr" rtl="0">
              <a:lnSpc>
                <a:spcPct val="100000"/>
              </a:lnSpc>
              <a:spcBef>
                <a:spcPts val="600"/>
              </a:spcBef>
              <a:spcAft>
                <a:spcPts val="0"/>
              </a:spcAft>
              <a:buClr>
                <a:srgbClr val="007FA3"/>
              </a:buClr>
              <a:buSzPct val="100000"/>
              <a:buFont typeface="Arial"/>
              <a:buNone/>
              <a:defRPr sz="1600" b="0" i="0" u="none" strike="noStrike" cap="none">
                <a:solidFill>
                  <a:srgbClr val="888888"/>
                </a:solidFill>
                <a:latin typeface="Arial"/>
                <a:ea typeface="Arial"/>
                <a:cs typeface="Arial"/>
                <a:sym typeface="Arial"/>
              </a:defRPr>
            </a:lvl5pPr>
            <a:lvl6pPr marL="2286000" marR="0" lvl="5" indent="0" algn="ctr" rtl="0">
              <a:lnSpc>
                <a:spcPct val="100000"/>
              </a:lnSpc>
              <a:spcBef>
                <a:spcPts val="300"/>
              </a:spcBef>
              <a:spcAft>
                <a:spcPts val="0"/>
              </a:spcAft>
              <a:buClr>
                <a:srgbClr val="007FA3"/>
              </a:buClr>
              <a:buSzPct val="100000"/>
              <a:buFont typeface="Arial"/>
              <a:buNone/>
              <a:defRPr sz="1600" b="0" i="0" u="none" strike="noStrike" cap="none">
                <a:solidFill>
                  <a:srgbClr val="888888"/>
                </a:solidFill>
                <a:latin typeface="Arial"/>
                <a:ea typeface="Arial"/>
                <a:cs typeface="Arial"/>
                <a:sym typeface="Arial"/>
              </a:defRPr>
            </a:lvl6pPr>
            <a:lvl7pPr marL="2743200" marR="0" lvl="6" indent="0" algn="ctr" rtl="0">
              <a:lnSpc>
                <a:spcPct val="100000"/>
              </a:lnSpc>
              <a:spcBef>
                <a:spcPts val="300"/>
              </a:spcBef>
              <a:spcAft>
                <a:spcPts val="0"/>
              </a:spcAft>
              <a:buClr>
                <a:srgbClr val="007FA3"/>
              </a:buClr>
              <a:buSzPct val="100000"/>
              <a:buFont typeface="Arial"/>
              <a:buNone/>
              <a:defRPr sz="1600" b="0" i="0" u="none" strike="noStrike" cap="none">
                <a:solidFill>
                  <a:srgbClr val="888888"/>
                </a:solidFill>
                <a:latin typeface="Arial"/>
                <a:ea typeface="Arial"/>
                <a:cs typeface="Arial"/>
                <a:sym typeface="Arial"/>
              </a:defRPr>
            </a:lvl7pPr>
            <a:lvl8pPr marL="3200400" marR="0" lvl="7" indent="0" algn="ctr" rtl="0">
              <a:lnSpc>
                <a:spcPct val="100000"/>
              </a:lnSpc>
              <a:spcBef>
                <a:spcPts val="300"/>
              </a:spcBef>
              <a:spcAft>
                <a:spcPts val="0"/>
              </a:spcAft>
              <a:buClr>
                <a:srgbClr val="007FA3"/>
              </a:buClr>
              <a:buSzPct val="100000"/>
              <a:buFont typeface="Arial"/>
              <a:buNone/>
              <a:defRPr sz="1600" b="0" i="0" u="none" strike="noStrike" cap="none">
                <a:solidFill>
                  <a:srgbClr val="888888"/>
                </a:solidFill>
                <a:latin typeface="Arial"/>
                <a:ea typeface="Arial"/>
                <a:cs typeface="Arial"/>
                <a:sym typeface="Arial"/>
              </a:defRPr>
            </a:lvl8pPr>
            <a:lvl9pPr marL="3657600" marR="0" lvl="8" indent="0" algn="ctr" rtl="0">
              <a:lnSpc>
                <a:spcPct val="100000"/>
              </a:lnSpc>
              <a:spcBef>
                <a:spcPts val="300"/>
              </a:spcBef>
              <a:spcAft>
                <a:spcPts val="0"/>
              </a:spcAft>
              <a:buClr>
                <a:srgbClr val="007FA3"/>
              </a:buClr>
              <a:buSzPct val="100000"/>
              <a:buFont typeface="Arial"/>
              <a:buNone/>
              <a:defRPr sz="1600" b="0" i="0" u="none" strike="noStrike" cap="none">
                <a:solidFill>
                  <a:srgbClr val="888888"/>
                </a:solidFill>
                <a:latin typeface="Arial"/>
                <a:ea typeface="Arial"/>
                <a:cs typeface="Arial"/>
                <a:sym typeface="Arial"/>
              </a:defRPr>
            </a:lvl9pPr>
          </a:lstStyle>
          <a:p>
            <a:pPr algn="ctr"/>
            <a:r>
              <a:rPr lang="en-US" sz="2500">
                <a:solidFill>
                  <a:srgbClr val="000000"/>
                </a:solidFill>
                <a:latin typeface="+mn-lt"/>
                <a:hlinkClick r:id="rId3" tooltip="https://mediaplayer.pearsoncmg.com/assets/jIZzkZJRlJBGMQvizP3fewO91PRTETid"/>
              </a:rPr>
              <a:t>Prelecture Video: Describing Waves</a:t>
            </a:r>
            <a:endParaRPr lang="en-IN" sz="2500" dirty="0">
              <a:solidFill>
                <a:srgbClr val="000000"/>
              </a:solidFill>
              <a:latin typeface="+mn-lt"/>
            </a:endParaRPr>
          </a:p>
        </p:txBody>
      </p:sp>
    </p:spTree>
    <p:extLst>
      <p:ext uri="{BB962C8B-B14F-4D97-AF65-F5344CB8AC3E}">
        <p14:creationId xmlns:p14="http://schemas.microsoft.com/office/powerpoint/2010/main" val="286340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6" descr="Spectacular wave generations in the Edinburgh 360-deg wave tank-huge waves sprout out in the air">
            <a:hlinkClick r:id="" action="ppaction://media"/>
            <a:extLst>
              <a:ext uri="{FF2B5EF4-FFF2-40B4-BE49-F238E27FC236}">
                <a16:creationId xmlns:a16="http://schemas.microsoft.com/office/drawing/2014/main" id="{520C790B-EF86-E889-377C-7D7D1C964ECD}"/>
              </a:ext>
            </a:extLst>
          </p:cNvPr>
          <p:cNvPicPr>
            <a:picLocks noRot="1" noChangeAspect="1"/>
          </p:cNvPicPr>
          <p:nvPr>
            <a:videoFile r:link="rId1"/>
          </p:nvPr>
        </p:nvPicPr>
        <p:blipFill>
          <a:blip r:embed="rId4"/>
          <a:stretch>
            <a:fillRect/>
          </a:stretch>
        </p:blipFill>
        <p:spPr>
          <a:xfrm>
            <a:off x="342028" y="1384303"/>
            <a:ext cx="4089400" cy="2310511"/>
          </a:xfrm>
          <a:prstGeom prst="rect">
            <a:avLst/>
          </a:prstGeom>
        </p:spPr>
      </p:pic>
      <p:sp>
        <p:nvSpPr>
          <p:cNvPr id="3" name="Title 1">
            <a:extLst>
              <a:ext uri="{FF2B5EF4-FFF2-40B4-BE49-F238E27FC236}">
                <a16:creationId xmlns:a16="http://schemas.microsoft.com/office/drawing/2014/main" id="{DFFE6660-7661-A105-A57C-728713B9FAEC}"/>
              </a:ext>
            </a:extLst>
          </p:cNvPr>
          <p:cNvSpPr txBox="1">
            <a:spLocks/>
          </p:cNvSpPr>
          <p:nvPr/>
        </p:nvSpPr>
        <p:spPr>
          <a:xfrm>
            <a:off x="725391" y="287024"/>
            <a:ext cx="4778829" cy="1097279"/>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IN" dirty="0"/>
              <a:t>Superposition</a:t>
            </a:r>
          </a:p>
        </p:txBody>
      </p:sp>
      <p:grpSp>
        <p:nvGrpSpPr>
          <p:cNvPr id="33" name="Group 32">
            <a:extLst>
              <a:ext uri="{FF2B5EF4-FFF2-40B4-BE49-F238E27FC236}">
                <a16:creationId xmlns:a16="http://schemas.microsoft.com/office/drawing/2014/main" id="{CE7AB087-75EC-CFEE-DBD9-34F20AB5B3E7}"/>
              </a:ext>
            </a:extLst>
          </p:cNvPr>
          <p:cNvGrpSpPr/>
          <p:nvPr/>
        </p:nvGrpSpPr>
        <p:grpSpPr>
          <a:xfrm>
            <a:off x="728976" y="4402834"/>
            <a:ext cx="8479312" cy="1519361"/>
            <a:chOff x="533401" y="4861869"/>
            <a:chExt cx="8479312" cy="1519361"/>
          </a:xfrm>
        </p:grpSpPr>
        <p:grpSp>
          <p:nvGrpSpPr>
            <p:cNvPr id="34" name="Group 33">
              <a:extLst>
                <a:ext uri="{FF2B5EF4-FFF2-40B4-BE49-F238E27FC236}">
                  <a16:creationId xmlns:a16="http://schemas.microsoft.com/office/drawing/2014/main" id="{3BF3EAB8-59D7-EBCD-8F39-F90EF712E06D}"/>
                </a:ext>
              </a:extLst>
            </p:cNvPr>
            <p:cNvGrpSpPr/>
            <p:nvPr/>
          </p:nvGrpSpPr>
          <p:grpSpPr>
            <a:xfrm>
              <a:off x="533401" y="4861869"/>
              <a:ext cx="8479312" cy="1519361"/>
              <a:chOff x="304801" y="4785669"/>
              <a:chExt cx="8479312" cy="1519361"/>
            </a:xfrm>
          </p:grpSpPr>
          <p:grpSp>
            <p:nvGrpSpPr>
              <p:cNvPr id="36" name="Group 35">
                <a:extLst>
                  <a:ext uri="{FF2B5EF4-FFF2-40B4-BE49-F238E27FC236}">
                    <a16:creationId xmlns:a16="http://schemas.microsoft.com/office/drawing/2014/main" id="{35308359-E18C-AAC4-A102-FE35C5F8DB03}"/>
                  </a:ext>
                </a:extLst>
              </p:cNvPr>
              <p:cNvGrpSpPr/>
              <p:nvPr/>
            </p:nvGrpSpPr>
            <p:grpSpPr>
              <a:xfrm>
                <a:off x="304801" y="4785669"/>
                <a:ext cx="8479312" cy="1519361"/>
                <a:chOff x="5043263" y="4394536"/>
                <a:chExt cx="3850015" cy="1917969"/>
              </a:xfrm>
            </p:grpSpPr>
            <p:grpSp>
              <p:nvGrpSpPr>
                <p:cNvPr id="41" name="Group 40">
                  <a:extLst>
                    <a:ext uri="{FF2B5EF4-FFF2-40B4-BE49-F238E27FC236}">
                      <a16:creationId xmlns:a16="http://schemas.microsoft.com/office/drawing/2014/main" id="{7B89BBDA-75A3-8B85-2FB6-19A6E6186DD0}"/>
                    </a:ext>
                  </a:extLst>
                </p:cNvPr>
                <p:cNvGrpSpPr/>
                <p:nvPr/>
              </p:nvGrpSpPr>
              <p:grpSpPr>
                <a:xfrm>
                  <a:off x="5043263" y="4394536"/>
                  <a:ext cx="3850015" cy="1917969"/>
                  <a:chOff x="5104456" y="3429000"/>
                  <a:chExt cx="3850015" cy="1917969"/>
                </a:xfrm>
              </p:grpSpPr>
              <p:grpSp>
                <p:nvGrpSpPr>
                  <p:cNvPr id="43" name="Group 42">
                    <a:extLst>
                      <a:ext uri="{FF2B5EF4-FFF2-40B4-BE49-F238E27FC236}">
                        <a16:creationId xmlns:a16="http://schemas.microsoft.com/office/drawing/2014/main" id="{33BFE578-3D7A-CCA7-7B50-484CEED0AF41}"/>
                      </a:ext>
                    </a:extLst>
                  </p:cNvPr>
                  <p:cNvGrpSpPr/>
                  <p:nvPr/>
                </p:nvGrpSpPr>
                <p:grpSpPr>
                  <a:xfrm>
                    <a:off x="5104456" y="3429000"/>
                    <a:ext cx="3359515" cy="1917969"/>
                    <a:chOff x="5104456" y="3429000"/>
                    <a:chExt cx="3359515" cy="1917969"/>
                  </a:xfrm>
                </p:grpSpPr>
                <p:cxnSp>
                  <p:nvCxnSpPr>
                    <p:cNvPr id="45" name="Straight Connector 44">
                      <a:extLst>
                        <a:ext uri="{FF2B5EF4-FFF2-40B4-BE49-F238E27FC236}">
                          <a16:creationId xmlns:a16="http://schemas.microsoft.com/office/drawing/2014/main" id="{76ED0B54-2A1D-8AB6-6F97-93379F7B5D42}"/>
                        </a:ext>
                      </a:extLst>
                    </p:cNvPr>
                    <p:cNvCxnSpPr>
                      <a:cxnSpLocks/>
                    </p:cNvCxnSpPr>
                    <p:nvPr/>
                  </p:nvCxnSpPr>
                  <p:spPr>
                    <a:xfrm>
                      <a:off x="5200716" y="3612023"/>
                      <a:ext cx="3224812" cy="12053"/>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A6CF3AB-BC3E-BB27-D5B9-4C52B4BED654}"/>
                        </a:ext>
                      </a:extLst>
                    </p:cNvPr>
                    <p:cNvCxnSpPr>
                      <a:cxnSpLocks/>
                    </p:cNvCxnSpPr>
                    <p:nvPr/>
                  </p:nvCxnSpPr>
                  <p:spPr>
                    <a:xfrm>
                      <a:off x="5200716" y="5160516"/>
                      <a:ext cx="3224812"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DBAD996-6E0E-975E-26DE-3986D623994B}"/>
                        </a:ext>
                      </a:extLst>
                    </p:cNvPr>
                    <p:cNvCxnSpPr>
                      <a:cxnSpLocks/>
                    </p:cNvCxnSpPr>
                    <p:nvPr/>
                  </p:nvCxnSpPr>
                  <p:spPr>
                    <a:xfrm flipV="1">
                      <a:off x="6026333" y="3608475"/>
                      <a:ext cx="0" cy="154194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19B94A2-73F6-A2F4-3164-40C7D3742B9D}"/>
                        </a:ext>
                      </a:extLst>
                    </p:cNvPr>
                    <p:cNvCxnSpPr>
                      <a:cxnSpLocks/>
                    </p:cNvCxnSpPr>
                    <p:nvPr/>
                  </p:nvCxnSpPr>
                  <p:spPr>
                    <a:xfrm flipV="1">
                      <a:off x="6789695" y="3608474"/>
                      <a:ext cx="0" cy="154194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F7F8C66-BA0A-184A-E227-2614732E6824}"/>
                        </a:ext>
                      </a:extLst>
                    </p:cNvPr>
                    <p:cNvCxnSpPr>
                      <a:cxnSpLocks/>
                    </p:cNvCxnSpPr>
                    <p:nvPr/>
                  </p:nvCxnSpPr>
                  <p:spPr>
                    <a:xfrm flipV="1">
                      <a:off x="7557785" y="3618575"/>
                      <a:ext cx="0" cy="154194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D2404B4-010D-ED51-5CE7-80E1E98C55B7}"/>
                        </a:ext>
                      </a:extLst>
                    </p:cNvPr>
                    <p:cNvCxnSpPr>
                      <a:cxnSpLocks/>
                    </p:cNvCxnSpPr>
                    <p:nvPr/>
                  </p:nvCxnSpPr>
                  <p:spPr>
                    <a:xfrm flipV="1">
                      <a:off x="8328225" y="3616979"/>
                      <a:ext cx="1576" cy="154353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2521007-C0BE-742A-4C01-2EBDD2BC2A1F}"/>
                        </a:ext>
                      </a:extLst>
                    </p:cNvPr>
                    <p:cNvCxnSpPr>
                      <a:cxnSpLocks/>
                    </p:cNvCxnSpPr>
                    <p:nvPr/>
                  </p:nvCxnSpPr>
                  <p:spPr>
                    <a:xfrm flipV="1">
                      <a:off x="5104456" y="4379444"/>
                      <a:ext cx="3359515" cy="2883"/>
                    </a:xfrm>
                    <a:prstGeom prst="line">
                      <a:avLst/>
                    </a:prstGeom>
                    <a:ln w="127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DE97B0C-D933-179F-74C6-4D83488769AD}"/>
                        </a:ext>
                      </a:extLst>
                    </p:cNvPr>
                    <p:cNvCxnSpPr>
                      <a:cxnSpLocks/>
                    </p:cNvCxnSpPr>
                    <p:nvPr/>
                  </p:nvCxnSpPr>
                  <p:spPr>
                    <a:xfrm flipV="1">
                      <a:off x="5258243" y="3429000"/>
                      <a:ext cx="0" cy="1917969"/>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4" name="Content Placeholder 2">
                        <a:extLst>
                          <a:ext uri="{FF2B5EF4-FFF2-40B4-BE49-F238E27FC236}">
                            <a16:creationId xmlns:a16="http://schemas.microsoft.com/office/drawing/2014/main" id="{E1568D61-90F2-EB82-D370-C273775AE91A}"/>
                          </a:ext>
                        </a:extLst>
                      </p:cNvPr>
                      <p:cNvSpPr txBox="1">
                        <a:spLocks/>
                      </p:cNvSpPr>
                      <p:nvPr/>
                    </p:nvSpPr>
                    <p:spPr>
                      <a:xfrm>
                        <a:off x="7896585" y="4225909"/>
                        <a:ext cx="1057886" cy="42405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oMath>
                          </m:oMathPara>
                        </a14:m>
                        <a:endParaRPr lang="en-US" sz="2400" dirty="0">
                          <a:latin typeface="+mn-lt"/>
                        </a:endParaRPr>
                      </a:p>
                    </p:txBody>
                  </p:sp>
                </mc:Choice>
                <mc:Fallback xmlns="">
                  <p:sp>
                    <p:nvSpPr>
                      <p:cNvPr id="44" name="Content Placeholder 2">
                        <a:extLst>
                          <a:ext uri="{FF2B5EF4-FFF2-40B4-BE49-F238E27FC236}">
                            <a16:creationId xmlns:a16="http://schemas.microsoft.com/office/drawing/2014/main" id="{E1568D61-90F2-EB82-D370-C273775AE91A}"/>
                          </a:ext>
                        </a:extLst>
                      </p:cNvPr>
                      <p:cNvSpPr txBox="1">
                        <a:spLocks noRot="1" noChangeAspect="1" noMove="1" noResize="1" noEditPoints="1" noAdjustHandles="1" noChangeArrowheads="1" noChangeShapeType="1" noTextEdit="1"/>
                      </p:cNvSpPr>
                      <p:nvPr/>
                    </p:nvSpPr>
                    <p:spPr>
                      <a:xfrm>
                        <a:off x="7896585" y="4225909"/>
                        <a:ext cx="1057886" cy="424054"/>
                      </a:xfrm>
                      <a:prstGeom prst="rect">
                        <a:avLst/>
                      </a:prstGeom>
                      <a:blipFill>
                        <a:blip r:embed="rId5"/>
                        <a:stretch>
                          <a:fillRect b="-37037"/>
                        </a:stretch>
                      </a:blipFill>
                      <a:ln>
                        <a:noFill/>
                      </a:ln>
                    </p:spPr>
                    <p:txBody>
                      <a:bodyPr/>
                      <a:lstStyle/>
                      <a:p>
                        <a:r>
                          <a:rPr lang="en-US">
                            <a:noFill/>
                          </a:rPr>
                          <a:t> </a:t>
                        </a:r>
                      </a:p>
                    </p:txBody>
                  </p:sp>
                </mc:Fallback>
              </mc:AlternateContent>
            </p:grpSp>
            <p:sp>
              <p:nvSpPr>
                <p:cNvPr id="42" name="Freeform 41">
                  <a:extLst>
                    <a:ext uri="{FF2B5EF4-FFF2-40B4-BE49-F238E27FC236}">
                      <a16:creationId xmlns:a16="http://schemas.microsoft.com/office/drawing/2014/main" id="{7D504C25-C788-9821-0FDA-8AF1B34667F9}"/>
                    </a:ext>
                  </a:extLst>
                </p:cNvPr>
                <p:cNvSpPr/>
                <p:nvPr/>
              </p:nvSpPr>
              <p:spPr>
                <a:xfrm>
                  <a:off x="5208337" y="4582515"/>
                  <a:ext cx="3058695" cy="1545622"/>
                </a:xfrm>
                <a:custGeom>
                  <a:avLst/>
                  <a:gdLst>
                    <a:gd name="connsiteX0" fmla="*/ 0 w 3058695"/>
                    <a:gd name="connsiteY0" fmla="*/ 764674 h 1545390"/>
                    <a:gd name="connsiteX1" fmla="*/ 764674 w 3058695"/>
                    <a:gd name="connsiteY1" fmla="*/ 1 h 1545390"/>
                    <a:gd name="connsiteX2" fmla="*/ 1529347 w 3058695"/>
                    <a:gd name="connsiteY2" fmla="*/ 770022 h 1545390"/>
                    <a:gd name="connsiteX3" fmla="*/ 2294021 w 3058695"/>
                    <a:gd name="connsiteY3" fmla="*/ 1545390 h 1545390"/>
                    <a:gd name="connsiteX4" fmla="*/ 3058695 w 3058695"/>
                    <a:gd name="connsiteY4" fmla="*/ 770022 h 1545390"/>
                    <a:gd name="connsiteX0" fmla="*/ 0 w 3058695"/>
                    <a:gd name="connsiteY0" fmla="*/ 764674 h 1545390"/>
                    <a:gd name="connsiteX1" fmla="*/ 764674 w 3058695"/>
                    <a:gd name="connsiteY1" fmla="*/ 1 h 1545390"/>
                    <a:gd name="connsiteX2" fmla="*/ 1513305 w 3058695"/>
                    <a:gd name="connsiteY2" fmla="*/ 759327 h 1545390"/>
                    <a:gd name="connsiteX3" fmla="*/ 2294021 w 3058695"/>
                    <a:gd name="connsiteY3" fmla="*/ 1545390 h 1545390"/>
                    <a:gd name="connsiteX4" fmla="*/ 3058695 w 3058695"/>
                    <a:gd name="connsiteY4" fmla="*/ 770022 h 1545390"/>
                    <a:gd name="connsiteX0" fmla="*/ 0 w 3058695"/>
                    <a:gd name="connsiteY0" fmla="*/ 764674 h 1545390"/>
                    <a:gd name="connsiteX1" fmla="*/ 764674 w 3058695"/>
                    <a:gd name="connsiteY1" fmla="*/ 1 h 1545390"/>
                    <a:gd name="connsiteX2" fmla="*/ 1513305 w 3058695"/>
                    <a:gd name="connsiteY2" fmla="*/ 759327 h 1545390"/>
                    <a:gd name="connsiteX3" fmla="*/ 2294021 w 3058695"/>
                    <a:gd name="connsiteY3" fmla="*/ 1545390 h 1545390"/>
                    <a:gd name="connsiteX4" fmla="*/ 3058695 w 3058695"/>
                    <a:gd name="connsiteY4" fmla="*/ 770022 h 1545390"/>
                    <a:gd name="connsiteX0" fmla="*/ 0 w 3058695"/>
                    <a:gd name="connsiteY0" fmla="*/ 764674 h 1545390"/>
                    <a:gd name="connsiteX1" fmla="*/ 764674 w 3058695"/>
                    <a:gd name="connsiteY1" fmla="*/ 1 h 1545390"/>
                    <a:gd name="connsiteX2" fmla="*/ 1513305 w 3058695"/>
                    <a:gd name="connsiteY2" fmla="*/ 759327 h 1545390"/>
                    <a:gd name="connsiteX3" fmla="*/ 2294021 w 3058695"/>
                    <a:gd name="connsiteY3" fmla="*/ 1545390 h 1545390"/>
                    <a:gd name="connsiteX4" fmla="*/ 3058695 w 3058695"/>
                    <a:gd name="connsiteY4" fmla="*/ 770022 h 1545390"/>
                    <a:gd name="connsiteX0" fmla="*/ 0 w 3058695"/>
                    <a:gd name="connsiteY0" fmla="*/ 764674 h 1545390"/>
                    <a:gd name="connsiteX1" fmla="*/ 764674 w 3058695"/>
                    <a:gd name="connsiteY1" fmla="*/ 1 h 1545390"/>
                    <a:gd name="connsiteX2" fmla="*/ 1513305 w 3058695"/>
                    <a:gd name="connsiteY2" fmla="*/ 759327 h 1545390"/>
                    <a:gd name="connsiteX3" fmla="*/ 2294021 w 3058695"/>
                    <a:gd name="connsiteY3" fmla="*/ 1545390 h 1545390"/>
                    <a:gd name="connsiteX4" fmla="*/ 3058695 w 3058695"/>
                    <a:gd name="connsiteY4" fmla="*/ 770022 h 1545390"/>
                    <a:gd name="connsiteX0" fmla="*/ 0 w 3058695"/>
                    <a:gd name="connsiteY0" fmla="*/ 764674 h 1545443"/>
                    <a:gd name="connsiteX1" fmla="*/ 764674 w 3058695"/>
                    <a:gd name="connsiteY1" fmla="*/ 1 h 1545443"/>
                    <a:gd name="connsiteX2" fmla="*/ 1513305 w 3058695"/>
                    <a:gd name="connsiteY2" fmla="*/ 759327 h 1545443"/>
                    <a:gd name="connsiteX3" fmla="*/ 2294021 w 3058695"/>
                    <a:gd name="connsiteY3" fmla="*/ 1545390 h 1545443"/>
                    <a:gd name="connsiteX4" fmla="*/ 3058695 w 3058695"/>
                    <a:gd name="connsiteY4" fmla="*/ 770022 h 1545443"/>
                    <a:gd name="connsiteX0" fmla="*/ 0 w 3058695"/>
                    <a:gd name="connsiteY0" fmla="*/ 764711 h 1545480"/>
                    <a:gd name="connsiteX1" fmla="*/ 764674 w 3058695"/>
                    <a:gd name="connsiteY1" fmla="*/ 38 h 1545480"/>
                    <a:gd name="connsiteX2" fmla="*/ 1513305 w 3058695"/>
                    <a:gd name="connsiteY2" fmla="*/ 759364 h 1545480"/>
                    <a:gd name="connsiteX3" fmla="*/ 2294021 w 3058695"/>
                    <a:gd name="connsiteY3" fmla="*/ 1545427 h 1545480"/>
                    <a:gd name="connsiteX4" fmla="*/ 3058695 w 3058695"/>
                    <a:gd name="connsiteY4" fmla="*/ 770059 h 1545480"/>
                    <a:gd name="connsiteX0" fmla="*/ 0 w 3058695"/>
                    <a:gd name="connsiteY0" fmla="*/ 764853 h 1545622"/>
                    <a:gd name="connsiteX1" fmla="*/ 764674 w 3058695"/>
                    <a:gd name="connsiteY1" fmla="*/ 180 h 1545622"/>
                    <a:gd name="connsiteX2" fmla="*/ 1513305 w 3058695"/>
                    <a:gd name="connsiteY2" fmla="*/ 759506 h 1545622"/>
                    <a:gd name="connsiteX3" fmla="*/ 2294021 w 3058695"/>
                    <a:gd name="connsiteY3" fmla="*/ 1545569 h 1545622"/>
                    <a:gd name="connsiteX4" fmla="*/ 3058695 w 3058695"/>
                    <a:gd name="connsiteY4" fmla="*/ 770201 h 154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695" h="1545622">
                      <a:moveTo>
                        <a:pt x="0" y="764853"/>
                      </a:moveTo>
                      <a:cubicBezTo>
                        <a:pt x="254891" y="382071"/>
                        <a:pt x="458984" y="-9623"/>
                        <a:pt x="764674" y="180"/>
                      </a:cubicBezTo>
                      <a:cubicBezTo>
                        <a:pt x="1070364" y="9983"/>
                        <a:pt x="1513305" y="759506"/>
                        <a:pt x="1513305" y="759506"/>
                      </a:cubicBezTo>
                      <a:cubicBezTo>
                        <a:pt x="1736111" y="1043808"/>
                        <a:pt x="1964267" y="1545569"/>
                        <a:pt x="2294021" y="1545569"/>
                      </a:cubicBezTo>
                      <a:cubicBezTo>
                        <a:pt x="2629123" y="1550916"/>
                        <a:pt x="2803803" y="1157885"/>
                        <a:pt x="3058695" y="77020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7" name="Straight Connector 36">
                <a:extLst>
                  <a:ext uri="{FF2B5EF4-FFF2-40B4-BE49-F238E27FC236}">
                    <a16:creationId xmlns:a16="http://schemas.microsoft.com/office/drawing/2014/main" id="{A64A2D44-A205-9EA8-FAA5-686B058EE905}"/>
                  </a:ext>
                </a:extLst>
              </p:cNvPr>
              <p:cNvCxnSpPr>
                <a:cxnSpLocks/>
              </p:cNvCxnSpPr>
              <p:nvPr/>
            </p:nvCxnSpPr>
            <p:spPr>
              <a:xfrm flipV="1">
                <a:off x="1493894" y="4935845"/>
                <a:ext cx="0" cy="122148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95E410A-EB3D-DC25-A66A-8E6214A4ACDD}"/>
                  </a:ext>
                </a:extLst>
              </p:cNvPr>
              <p:cNvCxnSpPr>
                <a:cxnSpLocks/>
              </p:cNvCxnSpPr>
              <p:nvPr/>
            </p:nvCxnSpPr>
            <p:spPr>
              <a:xfrm flipV="1">
                <a:off x="3185543" y="4935845"/>
                <a:ext cx="0" cy="122148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1E1DCC1-6A97-2BAD-BF1F-B06701149C27}"/>
                  </a:ext>
                </a:extLst>
              </p:cNvPr>
              <p:cNvCxnSpPr>
                <a:cxnSpLocks/>
              </p:cNvCxnSpPr>
              <p:nvPr/>
            </p:nvCxnSpPr>
            <p:spPr>
              <a:xfrm flipV="1">
                <a:off x="4866779" y="4927843"/>
                <a:ext cx="0" cy="122148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E556551-E9A6-DD14-1709-1030A9530DF9}"/>
                  </a:ext>
                </a:extLst>
              </p:cNvPr>
              <p:cNvCxnSpPr>
                <a:cxnSpLocks/>
              </p:cNvCxnSpPr>
              <p:nvPr/>
            </p:nvCxnSpPr>
            <p:spPr>
              <a:xfrm flipV="1">
                <a:off x="6548406" y="4935845"/>
                <a:ext cx="0" cy="122148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35" name="Freeform 34">
              <a:extLst>
                <a:ext uri="{FF2B5EF4-FFF2-40B4-BE49-F238E27FC236}">
                  <a16:creationId xmlns:a16="http://schemas.microsoft.com/office/drawing/2014/main" id="{E9D73533-8C34-4835-47EB-93ACD1340262}"/>
                </a:ext>
              </a:extLst>
            </p:cNvPr>
            <p:cNvSpPr/>
            <p:nvPr/>
          </p:nvSpPr>
          <p:spPr>
            <a:xfrm>
              <a:off x="889000" y="5012251"/>
              <a:ext cx="6747933" cy="1227682"/>
            </a:xfrm>
            <a:custGeom>
              <a:avLst/>
              <a:gdLst>
                <a:gd name="connsiteX0" fmla="*/ 0 w 6747933"/>
                <a:gd name="connsiteY0" fmla="*/ 592681 h 1227681"/>
                <a:gd name="connsiteX1" fmla="*/ 838200 w 6747933"/>
                <a:gd name="connsiteY1" fmla="*/ 8481 h 1227681"/>
                <a:gd name="connsiteX2" fmla="*/ 1693333 w 6747933"/>
                <a:gd name="connsiteY2" fmla="*/ 592681 h 1227681"/>
                <a:gd name="connsiteX3" fmla="*/ 2531533 w 6747933"/>
                <a:gd name="connsiteY3" fmla="*/ 1219215 h 1227681"/>
                <a:gd name="connsiteX4" fmla="*/ 3361267 w 6747933"/>
                <a:gd name="connsiteY4" fmla="*/ 609615 h 1227681"/>
                <a:gd name="connsiteX5" fmla="*/ 4216400 w 6747933"/>
                <a:gd name="connsiteY5" fmla="*/ 15 h 1227681"/>
                <a:gd name="connsiteX6" fmla="*/ 5063067 w 6747933"/>
                <a:gd name="connsiteY6" fmla="*/ 592681 h 1227681"/>
                <a:gd name="connsiteX7" fmla="*/ 5901267 w 6747933"/>
                <a:gd name="connsiteY7" fmla="*/ 1227681 h 1227681"/>
                <a:gd name="connsiteX8" fmla="*/ 6747933 w 6747933"/>
                <a:gd name="connsiteY8" fmla="*/ 592681 h 1227681"/>
                <a:gd name="connsiteX0" fmla="*/ 0 w 6747933"/>
                <a:gd name="connsiteY0" fmla="*/ 592682 h 1227682"/>
                <a:gd name="connsiteX1" fmla="*/ 838200 w 6747933"/>
                <a:gd name="connsiteY1" fmla="*/ 8482 h 1227682"/>
                <a:gd name="connsiteX2" fmla="*/ 1693333 w 6747933"/>
                <a:gd name="connsiteY2" fmla="*/ 592682 h 1227682"/>
                <a:gd name="connsiteX3" fmla="*/ 2531533 w 6747933"/>
                <a:gd name="connsiteY3" fmla="*/ 1219216 h 1227682"/>
                <a:gd name="connsiteX4" fmla="*/ 3361267 w 6747933"/>
                <a:gd name="connsiteY4" fmla="*/ 609616 h 1227682"/>
                <a:gd name="connsiteX5" fmla="*/ 4216400 w 6747933"/>
                <a:gd name="connsiteY5" fmla="*/ 16 h 1227682"/>
                <a:gd name="connsiteX6" fmla="*/ 5063067 w 6747933"/>
                <a:gd name="connsiteY6" fmla="*/ 592682 h 1227682"/>
                <a:gd name="connsiteX7" fmla="*/ 5901267 w 6747933"/>
                <a:gd name="connsiteY7" fmla="*/ 1227682 h 1227682"/>
                <a:gd name="connsiteX8" fmla="*/ 6747933 w 6747933"/>
                <a:gd name="connsiteY8" fmla="*/ 592682 h 1227682"/>
                <a:gd name="connsiteX0" fmla="*/ 0 w 6747933"/>
                <a:gd name="connsiteY0" fmla="*/ 592682 h 1227682"/>
                <a:gd name="connsiteX1" fmla="*/ 838200 w 6747933"/>
                <a:gd name="connsiteY1" fmla="*/ 8482 h 1227682"/>
                <a:gd name="connsiteX2" fmla="*/ 1693333 w 6747933"/>
                <a:gd name="connsiteY2" fmla="*/ 592682 h 1227682"/>
                <a:gd name="connsiteX3" fmla="*/ 2531533 w 6747933"/>
                <a:gd name="connsiteY3" fmla="*/ 1219216 h 1227682"/>
                <a:gd name="connsiteX4" fmla="*/ 3361267 w 6747933"/>
                <a:gd name="connsiteY4" fmla="*/ 609616 h 1227682"/>
                <a:gd name="connsiteX5" fmla="*/ 4216400 w 6747933"/>
                <a:gd name="connsiteY5" fmla="*/ 16 h 1227682"/>
                <a:gd name="connsiteX6" fmla="*/ 5063067 w 6747933"/>
                <a:gd name="connsiteY6" fmla="*/ 592682 h 1227682"/>
                <a:gd name="connsiteX7" fmla="*/ 5901267 w 6747933"/>
                <a:gd name="connsiteY7" fmla="*/ 1227682 h 1227682"/>
                <a:gd name="connsiteX8" fmla="*/ 6747933 w 6747933"/>
                <a:gd name="connsiteY8" fmla="*/ 592682 h 1227682"/>
                <a:gd name="connsiteX0" fmla="*/ 0 w 6747933"/>
                <a:gd name="connsiteY0" fmla="*/ 592682 h 1227682"/>
                <a:gd name="connsiteX1" fmla="*/ 838200 w 6747933"/>
                <a:gd name="connsiteY1" fmla="*/ 8482 h 1227682"/>
                <a:gd name="connsiteX2" fmla="*/ 1693333 w 6747933"/>
                <a:gd name="connsiteY2" fmla="*/ 592682 h 1227682"/>
                <a:gd name="connsiteX3" fmla="*/ 2531533 w 6747933"/>
                <a:gd name="connsiteY3" fmla="*/ 1219216 h 1227682"/>
                <a:gd name="connsiteX4" fmla="*/ 3361267 w 6747933"/>
                <a:gd name="connsiteY4" fmla="*/ 609616 h 1227682"/>
                <a:gd name="connsiteX5" fmla="*/ 4216400 w 6747933"/>
                <a:gd name="connsiteY5" fmla="*/ 16 h 1227682"/>
                <a:gd name="connsiteX6" fmla="*/ 5063067 w 6747933"/>
                <a:gd name="connsiteY6" fmla="*/ 592682 h 1227682"/>
                <a:gd name="connsiteX7" fmla="*/ 5901267 w 6747933"/>
                <a:gd name="connsiteY7" fmla="*/ 1227682 h 1227682"/>
                <a:gd name="connsiteX8" fmla="*/ 6747933 w 6747933"/>
                <a:gd name="connsiteY8" fmla="*/ 592682 h 122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7933" h="1227682">
                  <a:moveTo>
                    <a:pt x="0" y="592682"/>
                  </a:moveTo>
                  <a:cubicBezTo>
                    <a:pt x="277989" y="300582"/>
                    <a:pt x="555978" y="8482"/>
                    <a:pt x="838200" y="8482"/>
                  </a:cubicBezTo>
                  <a:cubicBezTo>
                    <a:pt x="1120422" y="8482"/>
                    <a:pt x="1428045" y="357026"/>
                    <a:pt x="1693333" y="592682"/>
                  </a:cubicBezTo>
                  <a:cubicBezTo>
                    <a:pt x="1958621" y="828338"/>
                    <a:pt x="2253544" y="1216394"/>
                    <a:pt x="2531533" y="1219216"/>
                  </a:cubicBezTo>
                  <a:cubicBezTo>
                    <a:pt x="2809522" y="1222038"/>
                    <a:pt x="3097390" y="855149"/>
                    <a:pt x="3361267" y="609616"/>
                  </a:cubicBezTo>
                  <a:cubicBezTo>
                    <a:pt x="3625144" y="364083"/>
                    <a:pt x="3932767" y="2838"/>
                    <a:pt x="4216400" y="16"/>
                  </a:cubicBezTo>
                  <a:cubicBezTo>
                    <a:pt x="4500033" y="-2806"/>
                    <a:pt x="4799189" y="354205"/>
                    <a:pt x="5063067" y="592682"/>
                  </a:cubicBezTo>
                  <a:cubicBezTo>
                    <a:pt x="5326945" y="831159"/>
                    <a:pt x="5620456" y="1227682"/>
                    <a:pt x="5901267" y="1227682"/>
                  </a:cubicBezTo>
                  <a:cubicBezTo>
                    <a:pt x="6182078" y="1227682"/>
                    <a:pt x="6465005" y="910182"/>
                    <a:pt x="6747933" y="592682"/>
                  </a:cubicBezTo>
                </a:path>
              </a:pathLst>
            </a:cu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Freeform 52">
            <a:extLst>
              <a:ext uri="{FF2B5EF4-FFF2-40B4-BE49-F238E27FC236}">
                <a16:creationId xmlns:a16="http://schemas.microsoft.com/office/drawing/2014/main" id="{4F4C6E9B-ECC6-C032-9BCF-3694058FAA48}"/>
              </a:ext>
            </a:extLst>
          </p:cNvPr>
          <p:cNvSpPr/>
          <p:nvPr/>
        </p:nvSpPr>
        <p:spPr>
          <a:xfrm>
            <a:off x="1095153" y="3946318"/>
            <a:ext cx="6751675" cy="2380053"/>
          </a:xfrm>
          <a:custGeom>
            <a:avLst/>
            <a:gdLst>
              <a:gd name="connsiteX0" fmla="*/ 0 w 6751675"/>
              <a:gd name="connsiteY0" fmla="*/ 1213287 h 2395152"/>
              <a:gd name="connsiteX1" fmla="*/ 1201480 w 6751675"/>
              <a:gd name="connsiteY1" fmla="*/ 1176 h 2395152"/>
              <a:gd name="connsiteX2" fmla="*/ 2551814 w 6751675"/>
              <a:gd name="connsiteY2" fmla="*/ 1404673 h 2395152"/>
              <a:gd name="connsiteX3" fmla="*/ 4231759 w 6751675"/>
              <a:gd name="connsiteY3" fmla="*/ 1011269 h 2395152"/>
              <a:gd name="connsiteX4" fmla="*/ 5571461 w 6751675"/>
              <a:gd name="connsiteY4" fmla="*/ 2393501 h 2395152"/>
              <a:gd name="connsiteX5" fmla="*/ 6751675 w 6751675"/>
              <a:gd name="connsiteY5" fmla="*/ 1234552 h 2395152"/>
              <a:gd name="connsiteX0" fmla="*/ 0 w 6751675"/>
              <a:gd name="connsiteY0" fmla="*/ 1207162 h 2389027"/>
              <a:gd name="connsiteX1" fmla="*/ 1158522 w 6751675"/>
              <a:gd name="connsiteY1" fmla="*/ 1188 h 2389027"/>
              <a:gd name="connsiteX2" fmla="*/ 2551814 w 6751675"/>
              <a:gd name="connsiteY2" fmla="*/ 1398548 h 2389027"/>
              <a:gd name="connsiteX3" fmla="*/ 4231759 w 6751675"/>
              <a:gd name="connsiteY3" fmla="*/ 1005144 h 2389027"/>
              <a:gd name="connsiteX4" fmla="*/ 5571461 w 6751675"/>
              <a:gd name="connsiteY4" fmla="*/ 2387376 h 2389027"/>
              <a:gd name="connsiteX5" fmla="*/ 6751675 w 6751675"/>
              <a:gd name="connsiteY5" fmla="*/ 1228427 h 2389027"/>
              <a:gd name="connsiteX0" fmla="*/ 0 w 6751675"/>
              <a:gd name="connsiteY0" fmla="*/ 1206042 h 2387907"/>
              <a:gd name="connsiteX1" fmla="*/ 1158522 w 6751675"/>
              <a:gd name="connsiteY1" fmla="*/ 68 h 2387907"/>
              <a:gd name="connsiteX2" fmla="*/ 2551814 w 6751675"/>
              <a:gd name="connsiteY2" fmla="*/ 1397428 h 2387907"/>
              <a:gd name="connsiteX3" fmla="*/ 4231759 w 6751675"/>
              <a:gd name="connsiteY3" fmla="*/ 1004024 h 2387907"/>
              <a:gd name="connsiteX4" fmla="*/ 5571461 w 6751675"/>
              <a:gd name="connsiteY4" fmla="*/ 2386256 h 2387907"/>
              <a:gd name="connsiteX5" fmla="*/ 6751675 w 6751675"/>
              <a:gd name="connsiteY5" fmla="*/ 1227307 h 2387907"/>
              <a:gd name="connsiteX0" fmla="*/ 0 w 6751675"/>
              <a:gd name="connsiteY0" fmla="*/ 1207161 h 2389026"/>
              <a:gd name="connsiteX1" fmla="*/ 1158522 w 6751675"/>
              <a:gd name="connsiteY1" fmla="*/ 1187 h 2389026"/>
              <a:gd name="connsiteX2" fmla="*/ 2496582 w 6751675"/>
              <a:gd name="connsiteY2" fmla="*/ 1398547 h 2389026"/>
              <a:gd name="connsiteX3" fmla="*/ 4231759 w 6751675"/>
              <a:gd name="connsiteY3" fmla="*/ 1005143 h 2389026"/>
              <a:gd name="connsiteX4" fmla="*/ 5571461 w 6751675"/>
              <a:gd name="connsiteY4" fmla="*/ 2387375 h 2389026"/>
              <a:gd name="connsiteX5" fmla="*/ 6751675 w 6751675"/>
              <a:gd name="connsiteY5" fmla="*/ 1228426 h 2389026"/>
              <a:gd name="connsiteX0" fmla="*/ 0 w 6751675"/>
              <a:gd name="connsiteY0" fmla="*/ 1207161 h 2389026"/>
              <a:gd name="connsiteX1" fmla="*/ 1158522 w 6751675"/>
              <a:gd name="connsiteY1" fmla="*/ 1187 h 2389026"/>
              <a:gd name="connsiteX2" fmla="*/ 2496582 w 6751675"/>
              <a:gd name="connsiteY2" fmla="*/ 1398547 h 2389026"/>
              <a:gd name="connsiteX3" fmla="*/ 4188801 w 6751675"/>
              <a:gd name="connsiteY3" fmla="*/ 1011280 h 2389026"/>
              <a:gd name="connsiteX4" fmla="*/ 5571461 w 6751675"/>
              <a:gd name="connsiteY4" fmla="*/ 2387375 h 2389026"/>
              <a:gd name="connsiteX5" fmla="*/ 6751675 w 6751675"/>
              <a:gd name="connsiteY5" fmla="*/ 1228426 h 2389026"/>
              <a:gd name="connsiteX0" fmla="*/ 0 w 6751675"/>
              <a:gd name="connsiteY0" fmla="*/ 1207161 h 2387375"/>
              <a:gd name="connsiteX1" fmla="*/ 1158522 w 6751675"/>
              <a:gd name="connsiteY1" fmla="*/ 1187 h 2387375"/>
              <a:gd name="connsiteX2" fmla="*/ 2496582 w 6751675"/>
              <a:gd name="connsiteY2" fmla="*/ 1398547 h 2387375"/>
              <a:gd name="connsiteX3" fmla="*/ 4188801 w 6751675"/>
              <a:gd name="connsiteY3" fmla="*/ 1011280 h 2387375"/>
              <a:gd name="connsiteX4" fmla="*/ 5571461 w 6751675"/>
              <a:gd name="connsiteY4" fmla="*/ 2387375 h 2387375"/>
              <a:gd name="connsiteX5" fmla="*/ 6751675 w 6751675"/>
              <a:gd name="connsiteY5" fmla="*/ 1228426 h 2387375"/>
              <a:gd name="connsiteX0" fmla="*/ 0 w 6751675"/>
              <a:gd name="connsiteY0" fmla="*/ 1207161 h 2387375"/>
              <a:gd name="connsiteX1" fmla="*/ 1158522 w 6751675"/>
              <a:gd name="connsiteY1" fmla="*/ 1187 h 2387375"/>
              <a:gd name="connsiteX2" fmla="*/ 2496582 w 6751675"/>
              <a:gd name="connsiteY2" fmla="*/ 1398547 h 2387375"/>
              <a:gd name="connsiteX3" fmla="*/ 4188801 w 6751675"/>
              <a:gd name="connsiteY3" fmla="*/ 1011280 h 2387375"/>
              <a:gd name="connsiteX4" fmla="*/ 5571461 w 6751675"/>
              <a:gd name="connsiteY4" fmla="*/ 2387375 h 2387375"/>
              <a:gd name="connsiteX5" fmla="*/ 6751675 w 6751675"/>
              <a:gd name="connsiteY5" fmla="*/ 1228426 h 2387375"/>
              <a:gd name="connsiteX0" fmla="*/ 0 w 6751675"/>
              <a:gd name="connsiteY0" fmla="*/ 1207161 h 2387375"/>
              <a:gd name="connsiteX1" fmla="*/ 1158522 w 6751675"/>
              <a:gd name="connsiteY1" fmla="*/ 1187 h 2387375"/>
              <a:gd name="connsiteX2" fmla="*/ 2496582 w 6751675"/>
              <a:gd name="connsiteY2" fmla="*/ 1398547 h 2387375"/>
              <a:gd name="connsiteX3" fmla="*/ 4188801 w 6751675"/>
              <a:gd name="connsiteY3" fmla="*/ 1011280 h 2387375"/>
              <a:gd name="connsiteX4" fmla="*/ 5571461 w 6751675"/>
              <a:gd name="connsiteY4" fmla="*/ 2387375 h 2387375"/>
              <a:gd name="connsiteX5" fmla="*/ 6751675 w 6751675"/>
              <a:gd name="connsiteY5" fmla="*/ 1228426 h 2387375"/>
              <a:gd name="connsiteX0" fmla="*/ 0 w 6751675"/>
              <a:gd name="connsiteY0" fmla="*/ 1207161 h 2387375"/>
              <a:gd name="connsiteX1" fmla="*/ 1158522 w 6751675"/>
              <a:gd name="connsiteY1" fmla="*/ 1187 h 2387375"/>
              <a:gd name="connsiteX2" fmla="*/ 2496582 w 6751675"/>
              <a:gd name="connsiteY2" fmla="*/ 1398547 h 2387375"/>
              <a:gd name="connsiteX3" fmla="*/ 4188801 w 6751675"/>
              <a:gd name="connsiteY3" fmla="*/ 1011280 h 2387375"/>
              <a:gd name="connsiteX4" fmla="*/ 5571461 w 6751675"/>
              <a:gd name="connsiteY4" fmla="*/ 2387375 h 2387375"/>
              <a:gd name="connsiteX5" fmla="*/ 6751675 w 6751675"/>
              <a:gd name="connsiteY5" fmla="*/ 1228426 h 2387375"/>
              <a:gd name="connsiteX0" fmla="*/ 0 w 6751675"/>
              <a:gd name="connsiteY0" fmla="*/ 1207161 h 2387375"/>
              <a:gd name="connsiteX1" fmla="*/ 1158522 w 6751675"/>
              <a:gd name="connsiteY1" fmla="*/ 1187 h 2387375"/>
              <a:gd name="connsiteX2" fmla="*/ 2496582 w 6751675"/>
              <a:gd name="connsiteY2" fmla="*/ 1398547 h 2387375"/>
              <a:gd name="connsiteX3" fmla="*/ 4188801 w 6751675"/>
              <a:gd name="connsiteY3" fmla="*/ 1011280 h 2387375"/>
              <a:gd name="connsiteX4" fmla="*/ 5571461 w 6751675"/>
              <a:gd name="connsiteY4" fmla="*/ 2387375 h 2387375"/>
              <a:gd name="connsiteX5" fmla="*/ 6751675 w 6751675"/>
              <a:gd name="connsiteY5" fmla="*/ 1228426 h 2387375"/>
              <a:gd name="connsiteX0" fmla="*/ 0 w 6751675"/>
              <a:gd name="connsiteY0" fmla="*/ 1207161 h 2387375"/>
              <a:gd name="connsiteX1" fmla="*/ 1158522 w 6751675"/>
              <a:gd name="connsiteY1" fmla="*/ 1187 h 2387375"/>
              <a:gd name="connsiteX2" fmla="*/ 2496582 w 6751675"/>
              <a:gd name="connsiteY2" fmla="*/ 1398547 h 2387375"/>
              <a:gd name="connsiteX3" fmla="*/ 4188801 w 6751675"/>
              <a:gd name="connsiteY3" fmla="*/ 1011280 h 2387375"/>
              <a:gd name="connsiteX4" fmla="*/ 5571461 w 6751675"/>
              <a:gd name="connsiteY4" fmla="*/ 2387375 h 2387375"/>
              <a:gd name="connsiteX5" fmla="*/ 6751675 w 6751675"/>
              <a:gd name="connsiteY5" fmla="*/ 1228426 h 2387375"/>
              <a:gd name="connsiteX0" fmla="*/ 0 w 6751675"/>
              <a:gd name="connsiteY0" fmla="*/ 1207119 h 2387333"/>
              <a:gd name="connsiteX1" fmla="*/ 1158522 w 6751675"/>
              <a:gd name="connsiteY1" fmla="*/ 1145 h 2387333"/>
              <a:gd name="connsiteX2" fmla="*/ 2496582 w 6751675"/>
              <a:gd name="connsiteY2" fmla="*/ 1398505 h 2387333"/>
              <a:gd name="connsiteX3" fmla="*/ 4188801 w 6751675"/>
              <a:gd name="connsiteY3" fmla="*/ 1011238 h 2387333"/>
              <a:gd name="connsiteX4" fmla="*/ 5571461 w 6751675"/>
              <a:gd name="connsiteY4" fmla="*/ 2387333 h 2387333"/>
              <a:gd name="connsiteX5" fmla="*/ 6751675 w 6751675"/>
              <a:gd name="connsiteY5" fmla="*/ 1228384 h 2387333"/>
              <a:gd name="connsiteX0" fmla="*/ 0 w 6751675"/>
              <a:gd name="connsiteY0" fmla="*/ 1200993 h 2381207"/>
              <a:gd name="connsiteX1" fmla="*/ 1054194 w 6751675"/>
              <a:gd name="connsiteY1" fmla="*/ 1156 h 2381207"/>
              <a:gd name="connsiteX2" fmla="*/ 2496582 w 6751675"/>
              <a:gd name="connsiteY2" fmla="*/ 1392379 h 2381207"/>
              <a:gd name="connsiteX3" fmla="*/ 4188801 w 6751675"/>
              <a:gd name="connsiteY3" fmla="*/ 1005112 h 2381207"/>
              <a:gd name="connsiteX4" fmla="*/ 5571461 w 6751675"/>
              <a:gd name="connsiteY4" fmla="*/ 2381207 h 2381207"/>
              <a:gd name="connsiteX5" fmla="*/ 6751675 w 6751675"/>
              <a:gd name="connsiteY5" fmla="*/ 1222258 h 2381207"/>
              <a:gd name="connsiteX0" fmla="*/ 0 w 6751675"/>
              <a:gd name="connsiteY0" fmla="*/ 1199839 h 2380053"/>
              <a:gd name="connsiteX1" fmla="*/ 1054194 w 6751675"/>
              <a:gd name="connsiteY1" fmla="*/ 2 h 2380053"/>
              <a:gd name="connsiteX2" fmla="*/ 2496582 w 6751675"/>
              <a:gd name="connsiteY2" fmla="*/ 1391225 h 2380053"/>
              <a:gd name="connsiteX3" fmla="*/ 4188801 w 6751675"/>
              <a:gd name="connsiteY3" fmla="*/ 1003958 h 2380053"/>
              <a:gd name="connsiteX4" fmla="*/ 5571461 w 6751675"/>
              <a:gd name="connsiteY4" fmla="*/ 2380053 h 2380053"/>
              <a:gd name="connsiteX5" fmla="*/ 6751675 w 6751675"/>
              <a:gd name="connsiteY5" fmla="*/ 1221104 h 2380053"/>
              <a:gd name="connsiteX0" fmla="*/ 0 w 6751675"/>
              <a:gd name="connsiteY0" fmla="*/ 1199839 h 2380053"/>
              <a:gd name="connsiteX1" fmla="*/ 1054194 w 6751675"/>
              <a:gd name="connsiteY1" fmla="*/ 2 h 2380053"/>
              <a:gd name="connsiteX2" fmla="*/ 2496582 w 6751675"/>
              <a:gd name="connsiteY2" fmla="*/ 1391225 h 2380053"/>
              <a:gd name="connsiteX3" fmla="*/ 4188801 w 6751675"/>
              <a:gd name="connsiteY3" fmla="*/ 1003958 h 2380053"/>
              <a:gd name="connsiteX4" fmla="*/ 5571461 w 6751675"/>
              <a:gd name="connsiteY4" fmla="*/ 2380053 h 2380053"/>
              <a:gd name="connsiteX5" fmla="*/ 6751675 w 6751675"/>
              <a:gd name="connsiteY5" fmla="*/ 1221104 h 2380053"/>
              <a:gd name="connsiteX0" fmla="*/ 0 w 6751675"/>
              <a:gd name="connsiteY0" fmla="*/ 1199839 h 2380053"/>
              <a:gd name="connsiteX1" fmla="*/ 1054194 w 6751675"/>
              <a:gd name="connsiteY1" fmla="*/ 2 h 2380053"/>
              <a:gd name="connsiteX2" fmla="*/ 2496582 w 6751675"/>
              <a:gd name="connsiteY2" fmla="*/ 1391225 h 2380053"/>
              <a:gd name="connsiteX3" fmla="*/ 4188801 w 6751675"/>
              <a:gd name="connsiteY3" fmla="*/ 1003958 h 2380053"/>
              <a:gd name="connsiteX4" fmla="*/ 5571461 w 6751675"/>
              <a:gd name="connsiteY4" fmla="*/ 2380053 h 2380053"/>
              <a:gd name="connsiteX5" fmla="*/ 6751675 w 6751675"/>
              <a:gd name="connsiteY5" fmla="*/ 1221104 h 2380053"/>
              <a:gd name="connsiteX0" fmla="*/ 0 w 6751675"/>
              <a:gd name="connsiteY0" fmla="*/ 1199839 h 2380053"/>
              <a:gd name="connsiteX1" fmla="*/ 1054194 w 6751675"/>
              <a:gd name="connsiteY1" fmla="*/ 2 h 2380053"/>
              <a:gd name="connsiteX2" fmla="*/ 2496582 w 6751675"/>
              <a:gd name="connsiteY2" fmla="*/ 1391225 h 2380053"/>
              <a:gd name="connsiteX3" fmla="*/ 4188801 w 6751675"/>
              <a:gd name="connsiteY3" fmla="*/ 1003958 h 2380053"/>
              <a:gd name="connsiteX4" fmla="*/ 5663515 w 6751675"/>
              <a:gd name="connsiteY4" fmla="*/ 2380053 h 2380053"/>
              <a:gd name="connsiteX5" fmla="*/ 6751675 w 6751675"/>
              <a:gd name="connsiteY5" fmla="*/ 1221104 h 2380053"/>
              <a:gd name="connsiteX0" fmla="*/ 0 w 6751675"/>
              <a:gd name="connsiteY0" fmla="*/ 1199839 h 2380053"/>
              <a:gd name="connsiteX1" fmla="*/ 1054194 w 6751675"/>
              <a:gd name="connsiteY1" fmla="*/ 2 h 2380053"/>
              <a:gd name="connsiteX2" fmla="*/ 2496582 w 6751675"/>
              <a:gd name="connsiteY2" fmla="*/ 1391225 h 2380053"/>
              <a:gd name="connsiteX3" fmla="*/ 4188801 w 6751675"/>
              <a:gd name="connsiteY3" fmla="*/ 1003958 h 2380053"/>
              <a:gd name="connsiteX4" fmla="*/ 5663515 w 6751675"/>
              <a:gd name="connsiteY4" fmla="*/ 2380053 h 2380053"/>
              <a:gd name="connsiteX5" fmla="*/ 6751675 w 6751675"/>
              <a:gd name="connsiteY5" fmla="*/ 1221104 h 238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1675" h="2380053">
                <a:moveTo>
                  <a:pt x="0" y="1199839"/>
                </a:moveTo>
                <a:cubicBezTo>
                  <a:pt x="381952" y="602382"/>
                  <a:pt x="638097" y="-1212"/>
                  <a:pt x="1054194" y="2"/>
                </a:cubicBezTo>
                <a:cubicBezTo>
                  <a:pt x="1470291" y="1216"/>
                  <a:pt x="1949600" y="1383459"/>
                  <a:pt x="2496582" y="1391225"/>
                </a:cubicBezTo>
                <a:cubicBezTo>
                  <a:pt x="3043564" y="1398991"/>
                  <a:pt x="3581199" y="1017124"/>
                  <a:pt x="4188801" y="1003958"/>
                </a:cubicBezTo>
                <a:cubicBezTo>
                  <a:pt x="4796403" y="990792"/>
                  <a:pt x="5243529" y="2373523"/>
                  <a:pt x="5663515" y="2380053"/>
                </a:cubicBezTo>
                <a:cubicBezTo>
                  <a:pt x="6144870" y="2374308"/>
                  <a:pt x="6371561" y="1819185"/>
                  <a:pt x="6751675" y="1221104"/>
                </a:cubicBezTo>
              </a:path>
            </a:pathLst>
          </a:cu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Online Media 53" descr="Generation of a focussed wave in the Delta Flume">
            <a:hlinkClick r:id="" action="ppaction://media"/>
            <a:extLst>
              <a:ext uri="{FF2B5EF4-FFF2-40B4-BE49-F238E27FC236}">
                <a16:creationId xmlns:a16="http://schemas.microsoft.com/office/drawing/2014/main" id="{DAFBDA8C-D9FE-5FB0-FC68-F4AE1B062922}"/>
              </a:ext>
            </a:extLst>
          </p:cNvPr>
          <p:cNvPicPr>
            <a:picLocks noRot="1" noChangeAspect="1"/>
          </p:cNvPicPr>
          <p:nvPr>
            <a:videoFile r:link="rId2"/>
          </p:nvPr>
        </p:nvPicPr>
        <p:blipFill>
          <a:blip r:embed="rId6"/>
          <a:stretch>
            <a:fillRect/>
          </a:stretch>
        </p:blipFill>
        <p:spPr>
          <a:xfrm>
            <a:off x="4572000" y="413976"/>
            <a:ext cx="4374451" cy="3280838"/>
          </a:xfrm>
          <a:prstGeom prst="rect">
            <a:avLst/>
          </a:prstGeom>
        </p:spPr>
      </p:pic>
    </p:spTree>
    <p:extLst>
      <p:ext uri="{BB962C8B-B14F-4D97-AF65-F5344CB8AC3E}">
        <p14:creationId xmlns:p14="http://schemas.microsoft.com/office/powerpoint/2010/main" val="273470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p:cMediaNode vol="80000">
                <p:cTn id="20" fill="hold" display="0">
                  <p:stCondLst>
                    <p:cond delay="indefinite"/>
                  </p:stCondLst>
                </p:cTn>
                <p:tgtEl>
                  <p:spTgt spid="2"/>
                </p:tgtEl>
              </p:cMediaNode>
            </p:video>
            <p:video>
              <p:cMediaNode vol="80000">
                <p:cTn id="21" fill="hold" display="0">
                  <p:stCondLst>
                    <p:cond delay="indefinite"/>
                  </p:stCondLst>
                </p:cTn>
                <p:tgtEl>
                  <p:spTgt spid="54"/>
                </p:tgtEl>
              </p:cMediaNode>
            </p:video>
            <p:seq concurrent="1" nextAc="seek">
              <p:cTn id="22" restart="whenNotActive" fill="hold" evtFilter="cancelBubble" nodeType="interactiveSeq">
                <p:stCondLst>
                  <p:cond evt="onClick" delay="0">
                    <p:tgtEl>
                      <p:spTgt spid="5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4"/>
                                        </p:tgtEl>
                                      </p:cBhvr>
                                    </p:cmd>
                                  </p:childTnLst>
                                </p:cTn>
                              </p:par>
                            </p:childTnLst>
                          </p:cTn>
                        </p:par>
                      </p:childTnLst>
                    </p:cTn>
                  </p:par>
                </p:childTnLst>
              </p:cTn>
              <p:nextCondLst>
                <p:cond evt="onClick" delay="0">
                  <p:tgtEl>
                    <p:spTgt spid="54"/>
                  </p:tgtEl>
                </p:cond>
              </p:nextCondLst>
            </p:seq>
          </p:childTnLst>
        </p:cTn>
      </p:par>
    </p:tnLst>
    <p:bldLst>
      <p:bldP spid="5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t>Copyright</a:t>
            </a:r>
          </a:p>
        </p:txBody>
      </p:sp>
      <p:pic>
        <p:nvPicPr>
          <p:cNvPr id="7"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184" y="2317359"/>
            <a:ext cx="1277815" cy="1434026"/>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type="body" idx="4294967295"/>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1209269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Mechanical Waves</a:t>
            </a:r>
            <a:endParaRPr lang="en-IN" sz="2000" b="0" dirty="0"/>
          </a:p>
        </p:txBody>
      </p:sp>
      <mc:AlternateContent xmlns:mc="http://schemas.openxmlformats.org/markup-compatibility/2006" xmlns:a14="http://schemas.microsoft.com/office/drawing/2010/main">
        <mc:Choice Requires="a14">
          <p:sp>
            <p:nvSpPr>
              <p:cNvPr id="5" name="Content Placeholder 4"/>
              <p:cNvSpPr>
                <a:spLocks noGrp="1"/>
              </p:cNvSpPr>
              <p:nvPr>
                <p:ph sz="quarter" idx="13"/>
              </p:nvPr>
            </p:nvSpPr>
            <p:spPr>
              <a:xfrm>
                <a:off x="244929" y="865787"/>
                <a:ext cx="4397628" cy="3653848"/>
              </a:xfrm>
            </p:spPr>
            <p:txBody>
              <a:bodyPr/>
              <a:lstStyle/>
              <a:p>
                <a:pPr indent="-255600"/>
                <a:r>
                  <a:rPr lang="en-US" sz="2200" b="1" dirty="0">
                    <a:latin typeface="+mn-lt"/>
                  </a:rPr>
                  <a:t>Mechanical waves</a:t>
                </a:r>
                <a:r>
                  <a:rPr lang="en-US" sz="2200" dirty="0">
                    <a:latin typeface="+mn-lt"/>
                  </a:rPr>
                  <a:t> involve the motion of the medium through which they move. </a:t>
                </a:r>
              </a:p>
              <a:p>
                <a:pPr indent="-255600"/>
                <a:r>
                  <a:rPr lang="en-US" sz="2200" dirty="0">
                    <a:latin typeface="+mn-lt"/>
                  </a:rPr>
                  <a:t>Waves travel with a </a:t>
                </a:r>
                <a:r>
                  <a:rPr lang="en-US" sz="2200" b="1" dirty="0">
                    <a:latin typeface="+mn-lt"/>
                  </a:rPr>
                  <a:t>speed </a:t>
                </a:r>
                <a14:m>
                  <m:oMath xmlns:m="http://schemas.openxmlformats.org/officeDocument/2006/math">
                    <m:r>
                      <a:rPr lang="en-US" sz="2200" b="1" i="1" dirty="0" smtClean="0">
                        <a:latin typeface="Cambria Math" panose="02040503050406030204" pitchFamily="18" charset="0"/>
                      </a:rPr>
                      <m:t>𝒗</m:t>
                    </m:r>
                  </m:oMath>
                </a14:m>
                <a:r>
                  <a:rPr lang="en-US" sz="2200" dirty="0">
                    <a:latin typeface="+mn-lt"/>
                  </a:rPr>
                  <a:t>, e.g., away from a </a:t>
                </a:r>
                <a:r>
                  <a:rPr lang="en-US" sz="2200" b="1" dirty="0">
                    <a:latin typeface="+mn-lt"/>
                  </a:rPr>
                  <a:t>source.</a:t>
                </a:r>
              </a:p>
              <a:p>
                <a:pPr indent="-255600"/>
                <a:r>
                  <a:rPr lang="en-US" sz="2200" b="1" dirty="0">
                    <a:latin typeface="+mn-lt"/>
                  </a:rPr>
                  <a:t>They transfer energy and Momentum</a:t>
                </a:r>
              </a:p>
              <a:p>
                <a:pPr indent="-255600"/>
                <a:r>
                  <a:rPr lang="en-US" sz="2200" b="1" dirty="0">
                    <a:latin typeface="+mn-lt"/>
                  </a:rPr>
                  <a:t>But most mechanical waves do not transfer material. </a:t>
                </a:r>
              </a:p>
              <a:p>
                <a:pPr marL="432" indent="0">
                  <a:buNone/>
                </a:pPr>
                <a:endParaRPr lang="en-US" sz="2200" b="1" dirty="0">
                  <a:latin typeface="+mn-lt"/>
                </a:endParaRPr>
              </a:p>
            </p:txBody>
          </p:sp>
        </mc:Choice>
        <mc:Fallback xmlns="">
          <p:sp>
            <p:nvSpPr>
              <p:cNvPr id="5" name="Content Placeholder 4"/>
              <p:cNvSpPr>
                <a:spLocks noGrp="1" noRot="1" noChangeAspect="1" noMove="1" noResize="1" noEditPoints="1" noAdjustHandles="1" noChangeArrowheads="1" noChangeShapeType="1" noTextEdit="1"/>
              </p:cNvSpPr>
              <p:nvPr>
                <p:ph sz="quarter" idx="13"/>
              </p:nvPr>
            </p:nvSpPr>
            <p:spPr>
              <a:xfrm>
                <a:off x="244929" y="865787"/>
                <a:ext cx="4397628" cy="3653848"/>
              </a:xfrm>
              <a:blipFill>
                <a:blip r:embed="rId2"/>
                <a:stretch>
                  <a:fillRect l="-1729" r="-865" b="-5556"/>
                </a:stretch>
              </a:blipFill>
            </p:spPr>
            <p:txBody>
              <a:bodyPr/>
              <a:lstStyle/>
              <a:p>
                <a:r>
                  <a:rPr lang="en-US">
                    <a:noFill/>
                  </a:rPr>
                  <a:t> </a:t>
                </a:r>
              </a:p>
            </p:txBody>
          </p:sp>
        </mc:Fallback>
      </mc:AlternateContent>
      <p:pic>
        <p:nvPicPr>
          <p:cNvPr id="8" name="Picture 7" descr="A photograph shows circular waves on the surface of a pond, moving across the pond in a concentric pattern along with a diagram of the water's wave. The disturbance ripples the water’s (the medium’s) surface."/>
          <p:cNvPicPr>
            <a:picLocks noChangeAspect="1"/>
          </p:cNvPicPr>
          <p:nvPr/>
        </p:nvPicPr>
        <p:blipFill rotWithShape="1">
          <a:blip r:embed="rId3">
            <a:extLst>
              <a:ext uri="{28A0092B-C50C-407E-A947-70E740481C1C}">
                <a14:useLocalDpi xmlns:a14="http://schemas.microsoft.com/office/drawing/2010/main" val="0"/>
              </a:ext>
            </a:extLst>
          </a:blip>
          <a:srcRect b="52547"/>
          <a:stretch/>
        </p:blipFill>
        <p:spPr>
          <a:xfrm>
            <a:off x="4686298" y="215371"/>
            <a:ext cx="4288097" cy="1779684"/>
          </a:xfrm>
          <a:prstGeom prst="rect">
            <a:avLst/>
          </a:prstGeom>
        </p:spPr>
      </p:pic>
      <p:pic>
        <p:nvPicPr>
          <p:cNvPr id="3" name="Picture 2" descr="A diagram shows a point on a rope is marked as a wave passes through the rope with velocity v pointing to the right. The point will be translated upwards and downwards by the wave.">
            <a:extLst>
              <a:ext uri="{FF2B5EF4-FFF2-40B4-BE49-F238E27FC236}">
                <a16:creationId xmlns:a16="http://schemas.microsoft.com/office/drawing/2014/main" id="{ED9F487B-715D-F557-D213-D7D9A3018D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6298" y="2132635"/>
            <a:ext cx="4288097" cy="1320168"/>
          </a:xfrm>
          <a:prstGeom prst="rect">
            <a:avLst/>
          </a:prstGeom>
        </p:spPr>
      </p:pic>
      <p:pic>
        <p:nvPicPr>
          <p:cNvPr id="4" name="Picture 3" descr="A diagram shows a wave travels through a spring parallel to its length with a velocity v moving to the right. A point on the spring is displaced to the left and the right.">
            <a:extLst>
              <a:ext uri="{FF2B5EF4-FFF2-40B4-BE49-F238E27FC236}">
                <a16:creationId xmlns:a16="http://schemas.microsoft.com/office/drawing/2014/main" id="{276668F4-06F3-F2F8-7F24-3DF8FC7ED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2136" y="3452802"/>
            <a:ext cx="4316591" cy="1320167"/>
          </a:xfrm>
          <a:prstGeom prst="rect">
            <a:avLst/>
          </a:prstGeom>
        </p:spPr>
      </p:pic>
      <p:grpSp>
        <p:nvGrpSpPr>
          <p:cNvPr id="6" name="Group 5">
            <a:extLst>
              <a:ext uri="{FF2B5EF4-FFF2-40B4-BE49-F238E27FC236}">
                <a16:creationId xmlns:a16="http://schemas.microsoft.com/office/drawing/2014/main" id="{F72FAB9E-CB19-ACEB-8ED0-1143F5A73735}"/>
              </a:ext>
            </a:extLst>
          </p:cNvPr>
          <p:cNvGrpSpPr/>
          <p:nvPr/>
        </p:nvGrpSpPr>
        <p:grpSpPr>
          <a:xfrm>
            <a:off x="292283" y="4646271"/>
            <a:ext cx="8559434" cy="4309728"/>
            <a:chOff x="292283" y="4646271"/>
            <a:chExt cx="8559434" cy="4309728"/>
          </a:xfrm>
        </p:grpSpPr>
        <mc:AlternateContent xmlns:mc="http://schemas.openxmlformats.org/markup-compatibility/2006" xmlns:a14="http://schemas.microsoft.com/office/drawing/2010/main">
          <mc:Choice Requires="a14">
            <p:sp>
              <p:nvSpPr>
                <p:cNvPr id="11" name="Content Placeholder 4">
                  <a:extLst>
                    <a:ext uri="{FF2B5EF4-FFF2-40B4-BE49-F238E27FC236}">
                      <a16:creationId xmlns:a16="http://schemas.microsoft.com/office/drawing/2014/main" id="{069EF50E-9736-5D9B-E152-09C24A48A3AC}"/>
                    </a:ext>
                  </a:extLst>
                </p:cNvPr>
                <p:cNvSpPr txBox="1">
                  <a:spLocks/>
                </p:cNvSpPr>
                <p:nvPr/>
              </p:nvSpPr>
              <p:spPr>
                <a:xfrm>
                  <a:off x="292283" y="5302151"/>
                  <a:ext cx="8559434" cy="365384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indent="-255600"/>
                  <a:r>
                    <a:rPr lang="en-US" sz="2200" b="1" dirty="0"/>
                    <a:t>Amplitude </a:t>
                  </a:r>
                  <a14:m>
                    <m:oMath xmlns:m="http://schemas.openxmlformats.org/officeDocument/2006/math">
                      <m:r>
                        <a:rPr lang="en-US" sz="2200" b="1" i="1" dirty="0" smtClean="0">
                          <a:latin typeface="Cambria Math" panose="02040503050406030204" pitchFamily="18" charset="0"/>
                        </a:rPr>
                        <m:t>(</m:t>
                      </m:r>
                      <m:r>
                        <a:rPr lang="en-US" sz="2200" b="1" i="1" dirty="0" smtClean="0">
                          <a:latin typeface="Cambria Math" panose="02040503050406030204" pitchFamily="18" charset="0"/>
                        </a:rPr>
                        <m:t>𝑨</m:t>
                      </m:r>
                      <m:r>
                        <a:rPr lang="en-US" sz="2200" b="1" i="1" dirty="0" smtClean="0">
                          <a:latin typeface="Cambria Math" panose="02040503050406030204" pitchFamily="18" charset="0"/>
                        </a:rPr>
                        <m:t>)</m:t>
                      </m:r>
                    </m:oMath>
                  </a14:m>
                  <a:r>
                    <a:rPr lang="en-US" sz="2200" b="1" dirty="0"/>
                    <a:t>, Period </a:t>
                  </a:r>
                  <a14:m>
                    <m:oMath xmlns:m="http://schemas.openxmlformats.org/officeDocument/2006/math">
                      <m:r>
                        <a:rPr lang="en-US" sz="2200" b="1" i="1" dirty="0" smtClean="0">
                          <a:latin typeface="Cambria Math" panose="02040503050406030204" pitchFamily="18" charset="0"/>
                        </a:rPr>
                        <m:t>(</m:t>
                      </m:r>
                      <m:r>
                        <a:rPr lang="en-US" sz="2200" b="1" i="1" dirty="0" smtClean="0">
                          <a:latin typeface="Cambria Math" panose="02040503050406030204" pitchFamily="18" charset="0"/>
                        </a:rPr>
                        <m:t>𝒯</m:t>
                      </m:r>
                      <m:r>
                        <a:rPr lang="en-US" sz="2200" b="1" i="1" dirty="0" smtClean="0">
                          <a:latin typeface="Cambria Math" panose="02040503050406030204" pitchFamily="18" charset="0"/>
                        </a:rPr>
                        <m:t>)</m:t>
                      </m:r>
                    </m:oMath>
                  </a14:m>
                  <a:r>
                    <a:rPr lang="en-US" sz="2200" b="1" dirty="0"/>
                    <a:t>, Wave-length </a:t>
                  </a:r>
                  <a14:m>
                    <m:oMath xmlns:m="http://schemas.openxmlformats.org/officeDocument/2006/math">
                      <m:r>
                        <a:rPr lang="en-US" sz="2200" b="1" i="1" dirty="0" smtClean="0">
                          <a:latin typeface="Cambria Math" panose="02040503050406030204" pitchFamily="18" charset="0"/>
                        </a:rPr>
                        <m:t>(</m:t>
                      </m:r>
                      <m:r>
                        <a:rPr lang="en-US" sz="2200" b="1" i="1" dirty="0" smtClean="0">
                          <a:latin typeface="Cambria Math" panose="02040503050406030204" pitchFamily="18" charset="0"/>
                        </a:rPr>
                        <m:t>𝝀</m:t>
                      </m:r>
                      <m:r>
                        <a:rPr lang="en-US" sz="2200" b="1" i="1" dirty="0" smtClean="0">
                          <a:latin typeface="Cambria Math" panose="02040503050406030204" pitchFamily="18" charset="0"/>
                        </a:rPr>
                        <m:t>)</m:t>
                      </m:r>
                    </m:oMath>
                  </a14:m>
                  <a:r>
                    <a:rPr lang="en-US" sz="2200" b="1" dirty="0"/>
                    <a:t>, and </a:t>
                  </a:r>
                  <a:br>
                    <a:rPr lang="en-US" sz="2200" b="1" dirty="0"/>
                  </a:br>
                  <a:r>
                    <a:rPr lang="en-US" sz="2200" b="1" dirty="0"/>
                    <a:t>Dispersion Relation (how speed depends on </a:t>
                  </a:r>
                  <a14:m>
                    <m:oMath xmlns:m="http://schemas.openxmlformats.org/officeDocument/2006/math">
                      <m:r>
                        <a:rPr lang="en-US" sz="2200" b="1" i="1" dirty="0" smtClean="0">
                          <a:latin typeface="Cambria Math" panose="02040503050406030204" pitchFamily="18" charset="0"/>
                        </a:rPr>
                        <m:t>𝑨</m:t>
                      </m:r>
                      <m:r>
                        <a:rPr lang="en-US" sz="2200" b="1" i="1" dirty="0" smtClean="0">
                          <a:latin typeface="Cambria Math" panose="02040503050406030204" pitchFamily="18" charset="0"/>
                        </a:rPr>
                        <m:t>, </m:t>
                      </m:r>
                      <m:r>
                        <a:rPr lang="en-US" sz="2200" b="1" i="1" dirty="0" smtClean="0">
                          <a:latin typeface="Cambria Math" panose="02040503050406030204" pitchFamily="18" charset="0"/>
                        </a:rPr>
                        <m:t>𝒯</m:t>
                      </m:r>
                      <m:r>
                        <a:rPr lang="en-US" sz="2200" b="1" i="1" dirty="0" smtClean="0">
                          <a:latin typeface="Cambria Math" panose="02040503050406030204" pitchFamily="18" charset="0"/>
                        </a:rPr>
                        <m:t>,</m:t>
                      </m:r>
                      <m:r>
                        <a:rPr lang="en-US" sz="2200" b="1" i="1" dirty="0" smtClean="0">
                          <a:latin typeface="Cambria Math" panose="02040503050406030204" pitchFamily="18" charset="0"/>
                        </a:rPr>
                        <m:t>𝝀</m:t>
                      </m:r>
                      <m:r>
                        <a:rPr lang="en-US" sz="2200" b="1" i="1" dirty="0" smtClean="0">
                          <a:latin typeface="Cambria Math" panose="02040503050406030204" pitchFamily="18" charset="0"/>
                        </a:rPr>
                        <m:t> &amp;</m:t>
                      </m:r>
                    </m:oMath>
                  </a14:m>
                  <a:r>
                    <a:rPr lang="en-US" sz="2200" b="1" dirty="0"/>
                    <a:t> Forces) </a:t>
                  </a:r>
                  <a:endParaRPr lang="en-US" sz="2200" b="1" dirty="0">
                    <a:latin typeface="+mn-lt"/>
                  </a:endParaRPr>
                </a:p>
                <a:p>
                  <a:pPr marL="432" indent="0">
                    <a:buFont typeface="Arial"/>
                    <a:buNone/>
                  </a:pPr>
                  <a:endParaRPr lang="en-US" sz="2200" b="1" dirty="0">
                    <a:latin typeface="+mn-lt"/>
                  </a:endParaRPr>
                </a:p>
              </p:txBody>
            </p:sp>
          </mc:Choice>
          <mc:Fallback xmlns="">
            <p:sp>
              <p:nvSpPr>
                <p:cNvPr id="11" name="Content Placeholder 4">
                  <a:extLst>
                    <a:ext uri="{FF2B5EF4-FFF2-40B4-BE49-F238E27FC236}">
                      <a16:creationId xmlns:a16="http://schemas.microsoft.com/office/drawing/2014/main" id="{069EF50E-9736-5D9B-E152-09C24A48A3AC}"/>
                    </a:ext>
                  </a:extLst>
                </p:cNvPr>
                <p:cNvSpPr txBox="1">
                  <a:spLocks noRot="1" noChangeAspect="1" noMove="1" noResize="1" noEditPoints="1" noAdjustHandles="1" noChangeArrowheads="1" noChangeShapeType="1" noTextEdit="1"/>
                </p:cNvSpPr>
                <p:nvPr/>
              </p:nvSpPr>
              <p:spPr>
                <a:xfrm>
                  <a:off x="292283" y="5302151"/>
                  <a:ext cx="8559434" cy="3653848"/>
                </a:xfrm>
                <a:prstGeom prst="rect">
                  <a:avLst/>
                </a:prstGeom>
                <a:blipFill>
                  <a:blip r:embed="rId6"/>
                  <a:stretch>
                    <a:fillRect l="-890" r="-1335"/>
                  </a:stretch>
                </a:blipFill>
                <a:ln>
                  <a:noFill/>
                </a:ln>
              </p:spPr>
              <p:txBody>
                <a:bodyPr/>
                <a:lstStyle/>
                <a:p>
                  <a:r>
                    <a:rPr lang="en-US">
                      <a:noFill/>
                    </a:rPr>
                    <a:t> </a:t>
                  </a:r>
                </a:p>
              </p:txBody>
            </p:sp>
          </mc:Fallback>
        </mc:AlternateContent>
        <p:sp>
          <p:nvSpPr>
            <p:cNvPr id="12" name="Title 1">
              <a:extLst>
                <a:ext uri="{FF2B5EF4-FFF2-40B4-BE49-F238E27FC236}">
                  <a16:creationId xmlns:a16="http://schemas.microsoft.com/office/drawing/2014/main" id="{661F3745-78A0-910D-F64F-A465A2AA0D45}"/>
                </a:ext>
              </a:extLst>
            </p:cNvPr>
            <p:cNvSpPr txBox="1">
              <a:spLocks/>
            </p:cNvSpPr>
            <p:nvPr/>
          </p:nvSpPr>
          <p:spPr>
            <a:xfrm>
              <a:off x="336221" y="4646271"/>
              <a:ext cx="8229600" cy="63718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Fully Described By:</a:t>
              </a:r>
              <a:endParaRPr lang="en-IN" sz="2000" b="0" dirty="0"/>
            </a:p>
          </p:txBody>
        </p:sp>
      </p:grpSp>
    </p:spTree>
    <p:extLst>
      <p:ext uri="{BB962C8B-B14F-4D97-AF65-F5344CB8AC3E}">
        <p14:creationId xmlns:p14="http://schemas.microsoft.com/office/powerpoint/2010/main" val="148875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Electromagnetic and Matter Waves</a:t>
            </a:r>
            <a:endParaRPr lang="en-IN" dirty="0"/>
          </a:p>
        </p:txBody>
      </p:sp>
      <p:sp>
        <p:nvSpPr>
          <p:cNvPr id="5" name="Content Placeholder 4"/>
          <p:cNvSpPr>
            <a:spLocks noGrp="1"/>
          </p:cNvSpPr>
          <p:nvPr>
            <p:ph sz="quarter" idx="13"/>
          </p:nvPr>
        </p:nvSpPr>
        <p:spPr>
          <a:xfrm>
            <a:off x="457200" y="861388"/>
            <a:ext cx="8067675" cy="4400590"/>
          </a:xfrm>
        </p:spPr>
        <p:txBody>
          <a:bodyPr/>
          <a:lstStyle/>
          <a:p>
            <a:pPr indent="-255600"/>
            <a:r>
              <a:rPr lang="en-US" sz="2200" b="1" dirty="0">
                <a:latin typeface="+mn-lt"/>
              </a:rPr>
              <a:t>Electromagnetic waves</a:t>
            </a:r>
            <a:r>
              <a:rPr lang="en-US" sz="2200" dirty="0">
                <a:latin typeface="+mn-lt"/>
              </a:rPr>
              <a:t> propagate through the interaction of the </a:t>
            </a:r>
            <a:r>
              <a:rPr lang="en-US" sz="2200" b="1" dirty="0">
                <a:latin typeface="+mn-lt"/>
              </a:rPr>
              <a:t>electric and magnetic field</a:t>
            </a:r>
            <a:r>
              <a:rPr lang="en-US" sz="2200" dirty="0">
                <a:latin typeface="+mn-lt"/>
              </a:rPr>
              <a:t>. </a:t>
            </a:r>
          </a:p>
          <a:p>
            <a:pPr indent="-255600"/>
            <a:r>
              <a:rPr lang="en-US" sz="2200" dirty="0">
                <a:latin typeface="+mn-lt"/>
              </a:rPr>
              <a:t>Do not require a medium and can travel through a vacuum.</a:t>
            </a:r>
          </a:p>
          <a:p>
            <a:pPr indent="-255600"/>
            <a:endParaRPr lang="en-US" sz="2200" dirty="0">
              <a:latin typeface="+mn-lt"/>
            </a:endParaRPr>
          </a:p>
          <a:p>
            <a:pPr indent="-255600"/>
            <a:endParaRPr lang="en-US" sz="2200" dirty="0">
              <a:latin typeface="+mn-lt"/>
            </a:endParaRPr>
          </a:p>
          <a:p>
            <a:pPr indent="-255600"/>
            <a:endParaRPr lang="en-US" sz="2200" dirty="0">
              <a:latin typeface="+mn-lt"/>
            </a:endParaRPr>
          </a:p>
          <a:p>
            <a:pPr indent="-255600"/>
            <a:endParaRPr lang="en-US" sz="2200" dirty="0">
              <a:latin typeface="+mn-lt"/>
            </a:endParaRPr>
          </a:p>
          <a:p>
            <a:pPr indent="-255600"/>
            <a:endParaRPr lang="en-US" sz="2200" dirty="0">
              <a:latin typeface="+mn-lt"/>
            </a:endParaRPr>
          </a:p>
          <a:p>
            <a:pPr marL="432" indent="0">
              <a:buNone/>
            </a:pPr>
            <a:endParaRPr lang="en-US" sz="2200" dirty="0">
              <a:latin typeface="+mn-lt"/>
            </a:endParaRPr>
          </a:p>
          <a:p>
            <a:pPr indent="-255600"/>
            <a:r>
              <a:rPr lang="en-US" sz="2200" b="1" dirty="0">
                <a:latin typeface="+mn-lt"/>
              </a:rPr>
              <a:t>Matter waves describe the wave nature a all matter; particularly, at subatomic scales.</a:t>
            </a:r>
            <a:endParaRPr lang="en-IN" sz="2200" dirty="0">
              <a:latin typeface="+mn-lt"/>
            </a:endParaRPr>
          </a:p>
        </p:txBody>
      </p:sp>
      <p:grpSp>
        <p:nvGrpSpPr>
          <p:cNvPr id="4" name="Group 3">
            <a:extLst>
              <a:ext uri="{FF2B5EF4-FFF2-40B4-BE49-F238E27FC236}">
                <a16:creationId xmlns:a16="http://schemas.microsoft.com/office/drawing/2014/main" id="{449A7AB6-06B2-DF42-494F-68E9A9A39671}"/>
              </a:ext>
            </a:extLst>
          </p:cNvPr>
          <p:cNvGrpSpPr>
            <a:grpSpLocks noChangeAspect="1"/>
          </p:cNvGrpSpPr>
          <p:nvPr/>
        </p:nvGrpSpPr>
        <p:grpSpPr>
          <a:xfrm>
            <a:off x="376236" y="2167021"/>
            <a:ext cx="8229601" cy="3215189"/>
            <a:chOff x="0" y="1596023"/>
            <a:chExt cx="9144000" cy="3572432"/>
          </a:xfrm>
        </p:grpSpPr>
        <p:pic>
          <p:nvPicPr>
            <p:cNvPr id="2050" name="Picture 2" descr="Electromagnetic spectrum | Definition, Diagram, &amp; Uses | Britannica">
              <a:extLst>
                <a:ext uri="{FF2B5EF4-FFF2-40B4-BE49-F238E27FC236}">
                  <a16:creationId xmlns:a16="http://schemas.microsoft.com/office/drawing/2014/main" id="{79340676-C728-3BED-D454-151F3A1DD0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497"/>
            <a:stretch/>
          </p:blipFill>
          <p:spPr bwMode="auto">
            <a:xfrm>
              <a:off x="0" y="1596023"/>
              <a:ext cx="9144000" cy="32847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lectromagnetic spectrum | Definition, Diagram, &amp; Uses | Britannica">
              <a:extLst>
                <a:ext uri="{FF2B5EF4-FFF2-40B4-BE49-F238E27FC236}">
                  <a16:creationId xmlns:a16="http://schemas.microsoft.com/office/drawing/2014/main" id="{8EE9DECE-CE25-BB56-8B3C-9EA9AD93D7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129"/>
            <a:stretch/>
          </p:blipFill>
          <p:spPr bwMode="auto">
            <a:xfrm>
              <a:off x="0" y="4891000"/>
              <a:ext cx="9144000" cy="2774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283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A diagram shows a projection of a shadow movie of a ball on a turn table.&#10;(b): A diagram shows the simple harmonic motion of block. A block on a surface is connected to a spring on the left which is attached to a wall. Motion arrows pointing left and right above the spring are labeled,">
            <a:extLst>
              <a:ext uri="{FF2B5EF4-FFF2-40B4-BE49-F238E27FC236}">
                <a16:creationId xmlns:a16="http://schemas.microsoft.com/office/drawing/2014/main" id="{EF65E4C5-C51B-ADD9-1E88-390402AA6EA5}"/>
              </a:ext>
            </a:extLst>
          </p:cNvPr>
          <p:cNvPicPr>
            <a:picLocks/>
          </p:cNvPicPr>
          <p:nvPr/>
        </p:nvPicPr>
        <p:blipFill rotWithShape="1">
          <a:blip r:embed="rId2"/>
          <a:srcRect l="20914" t="87723" r="32619" b="8698"/>
          <a:stretch/>
        </p:blipFill>
        <p:spPr>
          <a:xfrm>
            <a:off x="7535290" y="1390141"/>
            <a:ext cx="2703051" cy="391282"/>
          </a:xfrm>
          <a:prstGeom prst="rect">
            <a:avLst/>
          </a:prstGeom>
        </p:spPr>
      </p:pic>
      <p:pic>
        <p:nvPicPr>
          <p:cNvPr id="9" name="Picture 8" descr="(a): A diagram shows a projection of a shadow movie of a ball on a turn table.&#10;(b): A diagram shows the simple harmonic motion of block. A block on a surface is connected to a spring on the left which is attached to a wall. Motion arrows pointing left and right above the spring are labeled,">
            <a:extLst>
              <a:ext uri="{FF2B5EF4-FFF2-40B4-BE49-F238E27FC236}">
                <a16:creationId xmlns:a16="http://schemas.microsoft.com/office/drawing/2014/main" id="{AFFCF3EC-39C2-5885-5ADC-854F4ACA591A}"/>
              </a:ext>
            </a:extLst>
          </p:cNvPr>
          <p:cNvPicPr>
            <a:picLocks/>
          </p:cNvPicPr>
          <p:nvPr/>
        </p:nvPicPr>
        <p:blipFill rotWithShape="1">
          <a:blip r:embed="rId2"/>
          <a:srcRect l="20914" t="87723" r="32619" b="8698"/>
          <a:stretch/>
        </p:blipFill>
        <p:spPr>
          <a:xfrm>
            <a:off x="5841643" y="1352052"/>
            <a:ext cx="1401144" cy="391282"/>
          </a:xfrm>
          <a:prstGeom prst="rect">
            <a:avLst/>
          </a:prstGeom>
        </p:spPr>
      </p:pic>
      <p:pic>
        <p:nvPicPr>
          <p:cNvPr id="14" name="Picture 13" descr="(a): A diagram shows a projection of a shadow movie of a ball on a turn table.&#10;(b): A diagram shows the simple harmonic motion of block. A block on a surface is connected to a spring on the left which is attached to a wall. Motion arrows pointing left and right above the spring are labeled,">
            <a:extLst>
              <a:ext uri="{FF2B5EF4-FFF2-40B4-BE49-F238E27FC236}">
                <a16:creationId xmlns:a16="http://schemas.microsoft.com/office/drawing/2014/main" id="{BE17F035-DC18-52D3-F50D-16E5A5022348}"/>
              </a:ext>
            </a:extLst>
          </p:cNvPr>
          <p:cNvPicPr>
            <a:picLocks/>
          </p:cNvPicPr>
          <p:nvPr/>
        </p:nvPicPr>
        <p:blipFill rotWithShape="1">
          <a:blip r:embed="rId2"/>
          <a:srcRect l="20914" t="87723" r="32619" b="8698"/>
          <a:stretch/>
        </p:blipFill>
        <p:spPr>
          <a:xfrm>
            <a:off x="-1005194" y="1353389"/>
            <a:ext cx="2228137" cy="391282"/>
          </a:xfrm>
          <a:prstGeom prst="rect">
            <a:avLst/>
          </a:prstGeom>
        </p:spPr>
      </p:pic>
      <p:sp>
        <p:nvSpPr>
          <p:cNvPr id="6" name="Title 1">
            <a:extLst>
              <a:ext uri="{FF2B5EF4-FFF2-40B4-BE49-F238E27FC236}">
                <a16:creationId xmlns:a16="http://schemas.microsoft.com/office/drawing/2014/main" id="{60CE6485-7DC2-61FC-7522-F76B984987A4}"/>
              </a:ext>
            </a:extLst>
          </p:cNvPr>
          <p:cNvSpPr>
            <a:spLocks noGrp="1"/>
          </p:cNvSpPr>
          <p:nvPr>
            <p:ph type="title"/>
          </p:nvPr>
        </p:nvSpPr>
        <p:spPr>
          <a:xfrm>
            <a:off x="447401" y="46987"/>
            <a:ext cx="8229600" cy="1097279"/>
          </a:xfrm>
        </p:spPr>
        <p:txBody>
          <a:bodyPr/>
          <a:lstStyle/>
          <a:p>
            <a:r>
              <a:rPr lang="en-US" dirty="0"/>
              <a:t>Masses Connected by Springs</a:t>
            </a:r>
            <a:endParaRPr lang="en-IN" dirty="0"/>
          </a:p>
        </p:txBody>
      </p:sp>
      <p:pic>
        <p:nvPicPr>
          <p:cNvPr id="7" name="Picture 6" descr="(a): A diagram shows a projection of a shadow movie of a ball on a turn table.&#10;(b): A diagram shows the simple harmonic motion of block. A block on a surface is connected to a spring on the left which is attached to a wall. Motion arrows pointing left and right above the spring are labeled,">
            <a:extLst>
              <a:ext uri="{FF2B5EF4-FFF2-40B4-BE49-F238E27FC236}">
                <a16:creationId xmlns:a16="http://schemas.microsoft.com/office/drawing/2014/main" id="{C8D6C645-07BF-9E40-C5B6-E91590DD2BD2}"/>
              </a:ext>
            </a:extLst>
          </p:cNvPr>
          <p:cNvPicPr>
            <a:picLocks/>
          </p:cNvPicPr>
          <p:nvPr/>
        </p:nvPicPr>
        <p:blipFill rotWithShape="1">
          <a:blip r:embed="rId2"/>
          <a:srcRect l="20914" t="87723" r="32619" b="8698"/>
          <a:stretch/>
        </p:blipFill>
        <p:spPr>
          <a:xfrm>
            <a:off x="1766958" y="1365040"/>
            <a:ext cx="3538728" cy="391282"/>
          </a:xfrm>
          <a:prstGeom prst="rect">
            <a:avLst/>
          </a:prstGeom>
        </p:spPr>
      </p:pic>
      <p:sp>
        <p:nvSpPr>
          <p:cNvPr id="8" name="Rectangle 7">
            <a:extLst>
              <a:ext uri="{FF2B5EF4-FFF2-40B4-BE49-F238E27FC236}">
                <a16:creationId xmlns:a16="http://schemas.microsoft.com/office/drawing/2014/main" id="{F1CC57AC-4302-55D8-AA51-496CCEAEF0F7}"/>
              </a:ext>
            </a:extLst>
          </p:cNvPr>
          <p:cNvSpPr>
            <a:spLocks noChangeAspect="1"/>
          </p:cNvSpPr>
          <p:nvPr/>
        </p:nvSpPr>
        <p:spPr>
          <a:xfrm>
            <a:off x="5294224" y="1285973"/>
            <a:ext cx="544856" cy="544856"/>
          </a:xfrm>
          <a:prstGeom prst="rect">
            <a:avLst/>
          </a:prstGeom>
          <a:solidFill>
            <a:srgbClr val="F1A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7106A8C-976B-F49D-A6AB-99F48C848BB5}"/>
              </a:ext>
            </a:extLst>
          </p:cNvPr>
          <p:cNvSpPr>
            <a:spLocks noChangeAspect="1"/>
          </p:cNvSpPr>
          <p:nvPr/>
        </p:nvSpPr>
        <p:spPr>
          <a:xfrm>
            <a:off x="1206293" y="1280290"/>
            <a:ext cx="544856" cy="544856"/>
          </a:xfrm>
          <a:prstGeom prst="rect">
            <a:avLst/>
          </a:prstGeom>
          <a:solidFill>
            <a:srgbClr val="F1A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EA6A479-4E11-20E1-F68D-97D61DE6A6A5}"/>
              </a:ext>
            </a:extLst>
          </p:cNvPr>
          <p:cNvSpPr>
            <a:spLocks noChangeAspect="1"/>
          </p:cNvSpPr>
          <p:nvPr/>
        </p:nvSpPr>
        <p:spPr>
          <a:xfrm>
            <a:off x="6973739" y="1303194"/>
            <a:ext cx="544856" cy="544856"/>
          </a:xfrm>
          <a:prstGeom prst="rect">
            <a:avLst/>
          </a:prstGeom>
          <a:solidFill>
            <a:srgbClr val="F1A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70" name="Content Placeholder 4">
                <a:extLst>
                  <a:ext uri="{FF2B5EF4-FFF2-40B4-BE49-F238E27FC236}">
                    <a16:creationId xmlns:a16="http://schemas.microsoft.com/office/drawing/2014/main" id="{6C7D278F-C377-DD09-52A4-DFB1FF2ED2F7}"/>
                  </a:ext>
                </a:extLst>
              </p:cNvPr>
              <p:cNvSpPr>
                <a:spLocks noGrp="1"/>
              </p:cNvSpPr>
              <p:nvPr>
                <p:ph sz="quarter" idx="13"/>
              </p:nvPr>
            </p:nvSpPr>
            <p:spPr>
              <a:xfrm>
                <a:off x="274972" y="3875286"/>
                <a:ext cx="9436097" cy="3653848"/>
              </a:xfrm>
            </p:spPr>
            <p:txBody>
              <a:bodyPr/>
              <a:lstStyle/>
              <a:p>
                <a:pPr indent="-255600"/>
                <a:r>
                  <a:rPr lang="en-US" sz="2200" dirty="0"/>
                  <a:t>What’s the direction of the net force on each spring?</a:t>
                </a:r>
                <a:endParaRPr lang="en-US" sz="2200" dirty="0">
                  <a:latin typeface="+mn-lt"/>
                </a:endParaRPr>
              </a:p>
              <a:p>
                <a:pPr indent="-255600"/>
                <a:r>
                  <a:rPr lang="en-US" sz="2200" dirty="0">
                    <a:latin typeface="+mn-lt"/>
                  </a:rPr>
                  <a:t>The resorting force depends on the stretch of each spring: </a:t>
                </a:r>
              </a:p>
              <a:p>
                <a:pPr marL="432" indent="0" algn="ctr">
                  <a:buNone/>
                </a:pPr>
                <a14:m>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𝐹</m:t>
                        </m:r>
                      </m:e>
                      <m:sub>
                        <m:r>
                          <a:rPr lang="en-US" sz="2200" b="0" i="1" smtClean="0">
                            <a:latin typeface="Cambria Math" panose="02040503050406030204" pitchFamily="18" charset="0"/>
                          </a:rPr>
                          <m:t>𝑖𝑗</m:t>
                        </m:r>
                      </m:sub>
                    </m:sSub>
                    <m:r>
                      <a:rPr lang="en-US" sz="2200" b="0" i="1" smtClean="0">
                        <a:latin typeface="Cambria Math" panose="02040503050406030204" pitchFamily="18" charset="0"/>
                      </a:rPr>
                      <m:t>=±</m:t>
                    </m:r>
                    <m:r>
                      <a:rPr lang="en-US" sz="2200" b="0" i="1" smtClean="0">
                        <a:latin typeface="Cambria Math" panose="02040503050406030204" pitchFamily="18" charset="0"/>
                      </a:rPr>
                      <m:t>𝑘</m:t>
                    </m:r>
                    <m:r>
                      <m:rPr>
                        <m:sty m:val="p"/>
                      </m:rPr>
                      <a:rPr lang="en-US" sz="2200" b="0" i="0" smtClean="0">
                        <a:latin typeface="Cambria Math" panose="02040503050406030204" pitchFamily="18" charset="0"/>
                      </a:rPr>
                      <m:t>Δ</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𝐿</m:t>
                        </m:r>
                      </m:e>
                      <m:sub>
                        <m:r>
                          <a:rPr lang="en-US" sz="2200" b="0" i="1" smtClean="0">
                            <a:latin typeface="Cambria Math" panose="02040503050406030204" pitchFamily="18" charset="0"/>
                          </a:rPr>
                          <m:t>𝑖𝑗</m:t>
                        </m:r>
                      </m:sub>
                    </m:sSub>
                    <m:r>
                      <a:rPr lang="en-US" sz="2200" b="0" i="1" smtClean="0">
                        <a:latin typeface="Cambria Math" panose="02040503050406030204" pitchFamily="18" charset="0"/>
                      </a:rPr>
                      <m:t>= ±</m:t>
                    </m:r>
                    <m:r>
                      <a:rPr lang="en-US" sz="2200" b="0" i="1" smtClean="0">
                        <a:latin typeface="Cambria Math" panose="02040503050406030204" pitchFamily="18" charset="0"/>
                      </a:rPr>
                      <m:t>𝑘</m:t>
                    </m:r>
                    <m:r>
                      <a:rPr lang="en-US" sz="2200" b="0" i="1" smtClean="0">
                        <a:latin typeface="Cambria Math" panose="02040503050406030204" pitchFamily="18" charset="0"/>
                      </a:rPr>
                      <m:t>(</m:t>
                    </m:r>
                    <m:r>
                      <m:rPr>
                        <m:sty m:val="p"/>
                      </m:rPr>
                      <a:rPr lang="en-US" sz="2200" b="0" i="0" smtClean="0">
                        <a:latin typeface="Cambria Math" panose="02040503050406030204" pitchFamily="18" charset="0"/>
                      </a:rPr>
                      <m:t>Δ</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𝑖</m:t>
                        </m:r>
                      </m:sub>
                    </m:sSub>
                    <m:r>
                      <a:rPr lang="en-US" sz="2200" b="0" i="1" smtClean="0">
                        <a:latin typeface="Cambria Math" panose="02040503050406030204" pitchFamily="18" charset="0"/>
                      </a:rPr>
                      <m:t>−</m:t>
                    </m:r>
                    <m:r>
                      <m:rPr>
                        <m:sty m:val="p"/>
                      </m:rPr>
                      <a:rPr lang="en-US" sz="2200" b="0" i="0" smtClean="0">
                        <a:latin typeface="Cambria Math" panose="02040503050406030204" pitchFamily="18" charset="0"/>
                      </a:rPr>
                      <m:t>Δ</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𝑥</m:t>
                        </m:r>
                      </m:e>
                      <m:sub>
                        <m:r>
                          <a:rPr lang="en-US" sz="2200" b="0" i="1" smtClean="0">
                            <a:latin typeface="Cambria Math" panose="02040503050406030204" pitchFamily="18" charset="0"/>
                          </a:rPr>
                          <m:t>𝑗</m:t>
                        </m:r>
                      </m:sub>
                    </m:sSub>
                    <m:r>
                      <a:rPr lang="en-US" sz="2200" b="0" i="1" smtClean="0">
                        <a:latin typeface="Cambria Math" panose="02040503050406030204" pitchFamily="18" charset="0"/>
                      </a:rPr>
                      <m:t>)</m:t>
                    </m:r>
                  </m:oMath>
                </a14:m>
                <a:r>
                  <a:rPr lang="en-US" sz="2200" dirty="0">
                    <a:latin typeface="+mn-lt"/>
                  </a:rPr>
                  <a:t>  </a:t>
                </a:r>
              </a:p>
              <a:p>
                <a:pPr indent="-255600"/>
                <a:r>
                  <a:rPr lang="en-US" sz="2200" dirty="0">
                    <a:latin typeface="+mn-lt"/>
                  </a:rPr>
                  <a:t>What will be the acceleration of block 2? </a:t>
                </a:r>
              </a:p>
            </p:txBody>
          </p:sp>
        </mc:Choice>
        <mc:Fallback xmlns="">
          <p:sp>
            <p:nvSpPr>
              <p:cNvPr id="70" name="Content Placeholder 4">
                <a:extLst>
                  <a:ext uri="{FF2B5EF4-FFF2-40B4-BE49-F238E27FC236}">
                    <a16:creationId xmlns:a16="http://schemas.microsoft.com/office/drawing/2014/main" id="{6C7D278F-C377-DD09-52A4-DFB1FF2ED2F7}"/>
                  </a:ext>
                </a:extLst>
              </p:cNvPr>
              <p:cNvSpPr>
                <a:spLocks noGrp="1" noRot="1" noChangeAspect="1" noMove="1" noResize="1" noEditPoints="1" noAdjustHandles="1" noChangeArrowheads="1" noChangeShapeType="1" noTextEdit="1"/>
              </p:cNvSpPr>
              <p:nvPr>
                <p:ph sz="quarter" idx="13"/>
              </p:nvPr>
            </p:nvSpPr>
            <p:spPr>
              <a:xfrm>
                <a:off x="274972" y="3875286"/>
                <a:ext cx="9436097" cy="3653848"/>
              </a:xfrm>
              <a:blipFill>
                <a:blip r:embed="rId3"/>
                <a:stretch>
                  <a:fillRect l="-672"/>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3827C1F3-107F-0D0D-5870-2CA3EE2F18DB}"/>
              </a:ext>
            </a:extLst>
          </p:cNvPr>
          <p:cNvGrpSpPr/>
          <p:nvPr/>
        </p:nvGrpSpPr>
        <p:grpSpPr>
          <a:xfrm>
            <a:off x="2008741" y="543671"/>
            <a:ext cx="5828751" cy="1979177"/>
            <a:chOff x="2008741" y="543671"/>
            <a:chExt cx="5828751" cy="1979177"/>
          </a:xfrm>
        </p:grpSpPr>
        <p:cxnSp>
          <p:nvCxnSpPr>
            <p:cNvPr id="61" name="Straight Connector 60">
              <a:extLst>
                <a:ext uri="{FF2B5EF4-FFF2-40B4-BE49-F238E27FC236}">
                  <a16:creationId xmlns:a16="http://schemas.microsoft.com/office/drawing/2014/main" id="{16085E4D-B323-75CE-4A9C-615E1322C43A}"/>
                </a:ext>
              </a:extLst>
            </p:cNvPr>
            <p:cNvCxnSpPr>
              <a:cxnSpLocks/>
            </p:cNvCxnSpPr>
            <p:nvPr/>
          </p:nvCxnSpPr>
          <p:spPr>
            <a:xfrm>
              <a:off x="2008741" y="969493"/>
              <a:ext cx="0" cy="155335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C9440B3-76C0-E031-3444-D553F5E3DF72}"/>
                </a:ext>
              </a:extLst>
            </p:cNvPr>
            <p:cNvCxnSpPr>
              <a:cxnSpLocks/>
            </p:cNvCxnSpPr>
            <p:nvPr/>
          </p:nvCxnSpPr>
          <p:spPr>
            <a:xfrm>
              <a:off x="4945349" y="1018265"/>
              <a:ext cx="0" cy="150458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C6EBD41-B0D8-19C9-7BA3-D07C3F35BFE7}"/>
                </a:ext>
              </a:extLst>
            </p:cNvPr>
            <p:cNvCxnSpPr>
              <a:cxnSpLocks/>
            </p:cNvCxnSpPr>
            <p:nvPr/>
          </p:nvCxnSpPr>
          <p:spPr>
            <a:xfrm>
              <a:off x="7837492" y="1018265"/>
              <a:ext cx="0" cy="150458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D1BB6F6-FED7-EC79-070C-A3A658719D18}"/>
                </a:ext>
              </a:extLst>
            </p:cNvPr>
            <p:cNvGrpSpPr/>
            <p:nvPr/>
          </p:nvGrpSpPr>
          <p:grpSpPr>
            <a:xfrm>
              <a:off x="2083366" y="543671"/>
              <a:ext cx="2821869" cy="491667"/>
              <a:chOff x="2083366" y="543671"/>
              <a:chExt cx="2821869" cy="491667"/>
            </a:xfrm>
          </p:grpSpPr>
          <p:sp>
            <p:nvSpPr>
              <p:cNvPr id="2" name="Content Placeholder 2">
                <a:extLst>
                  <a:ext uri="{FF2B5EF4-FFF2-40B4-BE49-F238E27FC236}">
                    <a16:creationId xmlns:a16="http://schemas.microsoft.com/office/drawing/2014/main" id="{C04A1AEA-6877-EE5A-DFE8-E251556E2850}"/>
                  </a:ext>
                </a:extLst>
              </p:cNvPr>
              <p:cNvSpPr txBox="1">
                <a:spLocks/>
              </p:cNvSpPr>
              <p:nvPr/>
            </p:nvSpPr>
            <p:spPr>
              <a:xfrm>
                <a:off x="2676318" y="543671"/>
                <a:ext cx="1885883" cy="491667"/>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r>
                  <a:rPr lang="en-US" sz="2400" b="1" dirty="0">
                    <a:latin typeface="+mn-lt"/>
                  </a:rPr>
                  <a:t>equilibrium</a:t>
                </a:r>
              </a:p>
            </p:txBody>
          </p:sp>
          <p:sp>
            <p:nvSpPr>
              <p:cNvPr id="3" name="Freeform 2">
                <a:extLst>
                  <a:ext uri="{FF2B5EF4-FFF2-40B4-BE49-F238E27FC236}">
                    <a16:creationId xmlns:a16="http://schemas.microsoft.com/office/drawing/2014/main" id="{EEF76EEB-4AB2-6DC2-73EF-8BCFD23945FF}"/>
                  </a:ext>
                </a:extLst>
              </p:cNvPr>
              <p:cNvSpPr/>
              <p:nvPr/>
            </p:nvSpPr>
            <p:spPr>
              <a:xfrm flipV="1">
                <a:off x="2083366" y="844975"/>
                <a:ext cx="592952" cy="89366"/>
              </a:xfrm>
              <a:custGeom>
                <a:avLst/>
                <a:gdLst>
                  <a:gd name="connsiteX0" fmla="*/ 515007 w 515007"/>
                  <a:gd name="connsiteY0" fmla="*/ 115614 h 115614"/>
                  <a:gd name="connsiteX1" fmla="*/ 0 w 515007"/>
                  <a:gd name="connsiteY1" fmla="*/ 0 h 115614"/>
                  <a:gd name="connsiteX0" fmla="*/ 515007 w 515007"/>
                  <a:gd name="connsiteY0" fmla="*/ 115614 h 115614"/>
                  <a:gd name="connsiteX1" fmla="*/ 0 w 515007"/>
                  <a:gd name="connsiteY1" fmla="*/ 0 h 115614"/>
                  <a:gd name="connsiteX0" fmla="*/ 515007 w 515007"/>
                  <a:gd name="connsiteY0" fmla="*/ 115614 h 115614"/>
                  <a:gd name="connsiteX1" fmla="*/ 0 w 515007"/>
                  <a:gd name="connsiteY1" fmla="*/ 0 h 115614"/>
                  <a:gd name="connsiteX0" fmla="*/ 526608 w 526608"/>
                  <a:gd name="connsiteY0" fmla="*/ 35898 h 35898"/>
                  <a:gd name="connsiteX1" fmla="*/ 0 w 526608"/>
                  <a:gd name="connsiteY1" fmla="*/ 0 h 35898"/>
                  <a:gd name="connsiteX0" fmla="*/ 526608 w 526608"/>
                  <a:gd name="connsiteY0" fmla="*/ 35898 h 44218"/>
                  <a:gd name="connsiteX1" fmla="*/ 0 w 526608"/>
                  <a:gd name="connsiteY1" fmla="*/ 0 h 44218"/>
                </a:gdLst>
                <a:ahLst/>
                <a:cxnLst>
                  <a:cxn ang="0">
                    <a:pos x="connsiteX0" y="connsiteY0"/>
                  </a:cxn>
                  <a:cxn ang="0">
                    <a:pos x="connsiteX1" y="connsiteY1"/>
                  </a:cxn>
                </a:cxnLst>
                <a:rect l="l" t="t" r="r" b="b"/>
                <a:pathLst>
                  <a:path w="526608" h="44218">
                    <a:moveTo>
                      <a:pt x="526608" y="35898"/>
                    </a:moveTo>
                    <a:cubicBezTo>
                      <a:pt x="300420" y="30482"/>
                      <a:pt x="173091" y="75202"/>
                      <a:pt x="0" y="0"/>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D63AD43B-884B-E8A6-7EE2-DE3D0CBA8191}"/>
                  </a:ext>
                </a:extLst>
              </p:cNvPr>
              <p:cNvSpPr/>
              <p:nvPr/>
            </p:nvSpPr>
            <p:spPr>
              <a:xfrm flipH="1" flipV="1">
                <a:off x="4437242" y="834585"/>
                <a:ext cx="467993" cy="99755"/>
              </a:xfrm>
              <a:custGeom>
                <a:avLst/>
                <a:gdLst>
                  <a:gd name="connsiteX0" fmla="*/ 515007 w 515007"/>
                  <a:gd name="connsiteY0" fmla="*/ 115614 h 115614"/>
                  <a:gd name="connsiteX1" fmla="*/ 0 w 515007"/>
                  <a:gd name="connsiteY1" fmla="*/ 0 h 115614"/>
                  <a:gd name="connsiteX0" fmla="*/ 515007 w 515007"/>
                  <a:gd name="connsiteY0" fmla="*/ 115614 h 115614"/>
                  <a:gd name="connsiteX1" fmla="*/ 0 w 515007"/>
                  <a:gd name="connsiteY1" fmla="*/ 0 h 115614"/>
                  <a:gd name="connsiteX0" fmla="*/ 515007 w 515007"/>
                  <a:gd name="connsiteY0" fmla="*/ 115614 h 115614"/>
                  <a:gd name="connsiteX1" fmla="*/ 0 w 515007"/>
                  <a:gd name="connsiteY1" fmla="*/ 0 h 115614"/>
                  <a:gd name="connsiteX0" fmla="*/ 526608 w 526608"/>
                  <a:gd name="connsiteY0" fmla="*/ 35898 h 35898"/>
                  <a:gd name="connsiteX1" fmla="*/ 0 w 526608"/>
                  <a:gd name="connsiteY1" fmla="*/ 0 h 35898"/>
                  <a:gd name="connsiteX0" fmla="*/ 526608 w 526608"/>
                  <a:gd name="connsiteY0" fmla="*/ 35898 h 44218"/>
                  <a:gd name="connsiteX1" fmla="*/ 0 w 526608"/>
                  <a:gd name="connsiteY1" fmla="*/ 0 h 44218"/>
                </a:gdLst>
                <a:ahLst/>
                <a:cxnLst>
                  <a:cxn ang="0">
                    <a:pos x="connsiteX0" y="connsiteY0"/>
                  </a:cxn>
                  <a:cxn ang="0">
                    <a:pos x="connsiteX1" y="connsiteY1"/>
                  </a:cxn>
                </a:cxnLst>
                <a:rect l="l" t="t" r="r" b="b"/>
                <a:pathLst>
                  <a:path w="526608" h="44218">
                    <a:moveTo>
                      <a:pt x="526608" y="35898"/>
                    </a:moveTo>
                    <a:cubicBezTo>
                      <a:pt x="300420" y="30482"/>
                      <a:pt x="173091" y="75202"/>
                      <a:pt x="0" y="0"/>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Freeform 4">
            <a:extLst>
              <a:ext uri="{FF2B5EF4-FFF2-40B4-BE49-F238E27FC236}">
                <a16:creationId xmlns:a16="http://schemas.microsoft.com/office/drawing/2014/main" id="{0B57260B-BF05-7A22-6B00-D7B7528D6970}"/>
              </a:ext>
            </a:extLst>
          </p:cNvPr>
          <p:cNvSpPr/>
          <p:nvPr/>
        </p:nvSpPr>
        <p:spPr>
          <a:xfrm flipH="1" flipV="1">
            <a:off x="4447517" y="717895"/>
            <a:ext cx="3251491" cy="251596"/>
          </a:xfrm>
          <a:custGeom>
            <a:avLst/>
            <a:gdLst>
              <a:gd name="connsiteX0" fmla="*/ 515007 w 515007"/>
              <a:gd name="connsiteY0" fmla="*/ 115614 h 115614"/>
              <a:gd name="connsiteX1" fmla="*/ 0 w 515007"/>
              <a:gd name="connsiteY1" fmla="*/ 0 h 115614"/>
              <a:gd name="connsiteX0" fmla="*/ 515007 w 515007"/>
              <a:gd name="connsiteY0" fmla="*/ 115614 h 115614"/>
              <a:gd name="connsiteX1" fmla="*/ 0 w 515007"/>
              <a:gd name="connsiteY1" fmla="*/ 0 h 115614"/>
              <a:gd name="connsiteX0" fmla="*/ 515007 w 515007"/>
              <a:gd name="connsiteY0" fmla="*/ 115614 h 115614"/>
              <a:gd name="connsiteX1" fmla="*/ 0 w 515007"/>
              <a:gd name="connsiteY1" fmla="*/ 0 h 115614"/>
              <a:gd name="connsiteX0" fmla="*/ 526608 w 526608"/>
              <a:gd name="connsiteY0" fmla="*/ 35898 h 35898"/>
              <a:gd name="connsiteX1" fmla="*/ 0 w 526608"/>
              <a:gd name="connsiteY1" fmla="*/ 0 h 35898"/>
              <a:gd name="connsiteX0" fmla="*/ 526608 w 526608"/>
              <a:gd name="connsiteY0" fmla="*/ 35898 h 44218"/>
              <a:gd name="connsiteX1" fmla="*/ 0 w 526608"/>
              <a:gd name="connsiteY1" fmla="*/ 0 h 44218"/>
              <a:gd name="connsiteX0" fmla="*/ 524949 w 524949"/>
              <a:gd name="connsiteY0" fmla="*/ 25526 h 39944"/>
              <a:gd name="connsiteX1" fmla="*/ 0 w 524949"/>
              <a:gd name="connsiteY1" fmla="*/ 0 h 39944"/>
              <a:gd name="connsiteX0" fmla="*/ 524949 w 524949"/>
              <a:gd name="connsiteY0" fmla="*/ 25526 h 56443"/>
              <a:gd name="connsiteX1" fmla="*/ 0 w 524949"/>
              <a:gd name="connsiteY1" fmla="*/ 0 h 56443"/>
            </a:gdLst>
            <a:ahLst/>
            <a:cxnLst>
              <a:cxn ang="0">
                <a:pos x="connsiteX0" y="connsiteY0"/>
              </a:cxn>
              <a:cxn ang="0">
                <a:pos x="connsiteX1" y="connsiteY1"/>
              </a:cxn>
            </a:cxnLst>
            <a:rect l="l" t="t" r="r" b="b"/>
            <a:pathLst>
              <a:path w="524949" h="56443">
                <a:moveTo>
                  <a:pt x="524949" y="25526"/>
                </a:moveTo>
                <a:cubicBezTo>
                  <a:pt x="300420" y="66208"/>
                  <a:pt x="173091" y="75202"/>
                  <a:pt x="0" y="0"/>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AFA18E32-D255-DBB6-C26D-E91AA1DE722E}"/>
              </a:ext>
            </a:extLst>
          </p:cNvPr>
          <p:cNvCxnSpPr>
            <a:cxnSpLocks/>
          </p:cNvCxnSpPr>
          <p:nvPr/>
        </p:nvCxnSpPr>
        <p:spPr>
          <a:xfrm>
            <a:off x="2044378" y="1942312"/>
            <a:ext cx="2851178" cy="0"/>
          </a:xfrm>
          <a:prstGeom prst="line">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76C2697-3D8F-BAA9-264D-7D03BC5B838F}"/>
              </a:ext>
            </a:extLst>
          </p:cNvPr>
          <p:cNvCxnSpPr>
            <a:cxnSpLocks/>
          </p:cNvCxnSpPr>
          <p:nvPr/>
        </p:nvCxnSpPr>
        <p:spPr>
          <a:xfrm>
            <a:off x="4993021" y="1941579"/>
            <a:ext cx="509152" cy="0"/>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322D4DF-54B6-3FAD-8F37-196B9826A432}"/>
              </a:ext>
            </a:extLst>
          </p:cNvPr>
          <p:cNvCxnSpPr>
            <a:cxnSpLocks/>
          </p:cNvCxnSpPr>
          <p:nvPr/>
        </p:nvCxnSpPr>
        <p:spPr>
          <a:xfrm>
            <a:off x="1557643" y="1944692"/>
            <a:ext cx="382457" cy="0"/>
          </a:xfrm>
          <a:prstGeom prst="line">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D21A421E-42F3-214B-1C23-D3DE0520AEAB}"/>
                  </a:ext>
                </a:extLst>
              </p:cNvPr>
              <p:cNvSpPr txBox="1">
                <a:spLocks/>
              </p:cNvSpPr>
              <p:nvPr/>
            </p:nvSpPr>
            <p:spPr>
              <a:xfrm>
                <a:off x="3131209" y="1793823"/>
                <a:ext cx="385922" cy="299773"/>
              </a:xfrm>
              <a:prstGeom prst="rect">
                <a:avLst/>
              </a:prstGeom>
              <a:solidFill>
                <a:schemeClr val="bg1"/>
              </a:solidFill>
              <a:ln>
                <a:noFill/>
              </a:ln>
            </p:spPr>
            <p:txBody>
              <a:bodyPr lIns="91425" tIns="0"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𝐿</m:t>
                      </m:r>
                    </m:oMath>
                  </m:oMathPara>
                </a14:m>
                <a:endParaRPr lang="en-US" sz="2400" dirty="0">
                  <a:latin typeface="+mn-lt"/>
                </a:endParaRPr>
              </a:p>
            </p:txBody>
          </p:sp>
        </mc:Choice>
        <mc:Fallback xmlns="">
          <p:sp>
            <p:nvSpPr>
              <p:cNvPr id="24" name="Content Placeholder 2">
                <a:extLst>
                  <a:ext uri="{FF2B5EF4-FFF2-40B4-BE49-F238E27FC236}">
                    <a16:creationId xmlns:a16="http://schemas.microsoft.com/office/drawing/2014/main" id="{D21A421E-42F3-214B-1C23-D3DE0520AEAB}"/>
                  </a:ext>
                </a:extLst>
              </p:cNvPr>
              <p:cNvSpPr txBox="1">
                <a:spLocks noRot="1" noChangeAspect="1" noMove="1" noResize="1" noEditPoints="1" noAdjustHandles="1" noChangeArrowheads="1" noChangeShapeType="1" noTextEdit="1"/>
              </p:cNvSpPr>
              <p:nvPr/>
            </p:nvSpPr>
            <p:spPr>
              <a:xfrm>
                <a:off x="3131209" y="1793823"/>
                <a:ext cx="385922" cy="299773"/>
              </a:xfrm>
              <a:prstGeom prst="rect">
                <a:avLst/>
              </a:prstGeom>
              <a:blipFill>
                <a:blip r:embed="rId4"/>
                <a:stretch>
                  <a:fillRect b="-33333"/>
                </a:stretch>
              </a:blipFill>
              <a:ln>
                <a:noFill/>
              </a:ln>
            </p:spPr>
            <p:txBody>
              <a:bodyPr/>
              <a:lstStyle/>
              <a:p>
                <a:r>
                  <a:rPr lang="en-US">
                    <a:noFill/>
                  </a:rPr>
                  <a:t> </a:t>
                </a:r>
              </a:p>
            </p:txBody>
          </p:sp>
        </mc:Fallback>
      </mc:AlternateContent>
      <p:cxnSp>
        <p:nvCxnSpPr>
          <p:cNvPr id="30" name="Straight Connector 29">
            <a:extLst>
              <a:ext uri="{FF2B5EF4-FFF2-40B4-BE49-F238E27FC236}">
                <a16:creationId xmlns:a16="http://schemas.microsoft.com/office/drawing/2014/main" id="{40CE2997-729A-08CA-314C-F69FB559BF03}"/>
              </a:ext>
            </a:extLst>
          </p:cNvPr>
          <p:cNvCxnSpPr>
            <a:cxnSpLocks/>
          </p:cNvCxnSpPr>
          <p:nvPr/>
        </p:nvCxnSpPr>
        <p:spPr>
          <a:xfrm>
            <a:off x="271807" y="2522848"/>
            <a:ext cx="8351419"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DB38757-25EF-545E-5C88-E8AF5F893C41}"/>
              </a:ext>
            </a:extLst>
          </p:cNvPr>
          <p:cNvCxnSpPr>
            <a:cxnSpLocks/>
          </p:cNvCxnSpPr>
          <p:nvPr/>
        </p:nvCxnSpPr>
        <p:spPr>
          <a:xfrm>
            <a:off x="1478721" y="1081532"/>
            <a:ext cx="24134" cy="14413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D19D0A8-D071-FC2C-6990-2AF99DA7FD54}"/>
              </a:ext>
            </a:extLst>
          </p:cNvPr>
          <p:cNvCxnSpPr>
            <a:cxnSpLocks/>
          </p:cNvCxnSpPr>
          <p:nvPr/>
        </p:nvCxnSpPr>
        <p:spPr>
          <a:xfrm>
            <a:off x="5566652" y="1144266"/>
            <a:ext cx="0" cy="137858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6A785BC-8472-613A-585A-CEF1D05E14EA}"/>
              </a:ext>
            </a:extLst>
          </p:cNvPr>
          <p:cNvCxnSpPr>
            <a:cxnSpLocks/>
          </p:cNvCxnSpPr>
          <p:nvPr/>
        </p:nvCxnSpPr>
        <p:spPr>
          <a:xfrm>
            <a:off x="7242787" y="1155790"/>
            <a:ext cx="0" cy="136705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Content Placeholder 2">
                <a:extLst>
                  <a:ext uri="{FF2B5EF4-FFF2-40B4-BE49-F238E27FC236}">
                    <a16:creationId xmlns:a16="http://schemas.microsoft.com/office/drawing/2014/main" id="{493867D0-B68D-3FF6-42E4-B0D455DC7375}"/>
                  </a:ext>
                </a:extLst>
              </p:cNvPr>
              <p:cNvSpPr txBox="1">
                <a:spLocks/>
              </p:cNvSpPr>
              <p:nvPr/>
            </p:nvSpPr>
            <p:spPr>
              <a:xfrm>
                <a:off x="1440475" y="2002249"/>
                <a:ext cx="314884" cy="299773"/>
              </a:xfrm>
              <a:prstGeom prst="rect">
                <a:avLst/>
              </a:prstGeom>
              <a:noFill/>
              <a:ln>
                <a:noFill/>
              </a:ln>
            </p:spPr>
            <p:txBody>
              <a:bodyPr lIns="91425" tIns="0"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Δ</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Sub>
                    </m:oMath>
                  </m:oMathPara>
                </a14:m>
                <a:endParaRPr lang="en-US" sz="2400" dirty="0">
                  <a:latin typeface="+mn-lt"/>
                </a:endParaRPr>
              </a:p>
            </p:txBody>
          </p:sp>
        </mc:Choice>
        <mc:Fallback xmlns="">
          <p:sp>
            <p:nvSpPr>
              <p:cNvPr id="40" name="Content Placeholder 2">
                <a:extLst>
                  <a:ext uri="{FF2B5EF4-FFF2-40B4-BE49-F238E27FC236}">
                    <a16:creationId xmlns:a16="http://schemas.microsoft.com/office/drawing/2014/main" id="{493867D0-B68D-3FF6-42E4-B0D455DC7375}"/>
                  </a:ext>
                </a:extLst>
              </p:cNvPr>
              <p:cNvSpPr txBox="1">
                <a:spLocks noRot="1" noChangeAspect="1" noMove="1" noResize="1" noEditPoints="1" noAdjustHandles="1" noChangeArrowheads="1" noChangeShapeType="1" noTextEdit="1"/>
              </p:cNvSpPr>
              <p:nvPr/>
            </p:nvSpPr>
            <p:spPr>
              <a:xfrm>
                <a:off x="1440475" y="2002249"/>
                <a:ext cx="314884" cy="299773"/>
              </a:xfrm>
              <a:prstGeom prst="rect">
                <a:avLst/>
              </a:prstGeom>
              <a:blipFill>
                <a:blip r:embed="rId5"/>
                <a:stretch>
                  <a:fillRect l="-3846" r="-92308" b="-4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Content Placeholder 2">
                <a:extLst>
                  <a:ext uri="{FF2B5EF4-FFF2-40B4-BE49-F238E27FC236}">
                    <a16:creationId xmlns:a16="http://schemas.microsoft.com/office/drawing/2014/main" id="{EFC53CC1-8EC7-7F92-2B76-F9387DD13D35}"/>
                  </a:ext>
                </a:extLst>
              </p:cNvPr>
              <p:cNvSpPr txBox="1">
                <a:spLocks/>
              </p:cNvSpPr>
              <p:nvPr/>
            </p:nvSpPr>
            <p:spPr>
              <a:xfrm>
                <a:off x="4951628" y="1951490"/>
                <a:ext cx="314884" cy="299773"/>
              </a:xfrm>
              <a:prstGeom prst="rect">
                <a:avLst/>
              </a:prstGeom>
              <a:noFill/>
              <a:ln>
                <a:noFill/>
              </a:ln>
            </p:spPr>
            <p:txBody>
              <a:bodyPr lIns="91425" tIns="0"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Δ</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m:t>
                          </m:r>
                        </m:sub>
                      </m:sSub>
                    </m:oMath>
                  </m:oMathPara>
                </a14:m>
                <a:endParaRPr lang="en-US" sz="2400" dirty="0">
                  <a:latin typeface="+mn-lt"/>
                </a:endParaRPr>
              </a:p>
            </p:txBody>
          </p:sp>
        </mc:Choice>
        <mc:Fallback xmlns="">
          <p:sp>
            <p:nvSpPr>
              <p:cNvPr id="43" name="Content Placeholder 2">
                <a:extLst>
                  <a:ext uri="{FF2B5EF4-FFF2-40B4-BE49-F238E27FC236}">
                    <a16:creationId xmlns:a16="http://schemas.microsoft.com/office/drawing/2014/main" id="{EFC53CC1-8EC7-7F92-2B76-F9387DD13D35}"/>
                  </a:ext>
                </a:extLst>
              </p:cNvPr>
              <p:cNvSpPr txBox="1">
                <a:spLocks noRot="1" noChangeAspect="1" noMove="1" noResize="1" noEditPoints="1" noAdjustHandles="1" noChangeArrowheads="1" noChangeShapeType="1" noTextEdit="1"/>
              </p:cNvSpPr>
              <p:nvPr/>
            </p:nvSpPr>
            <p:spPr>
              <a:xfrm>
                <a:off x="4951628" y="1951490"/>
                <a:ext cx="314884" cy="299773"/>
              </a:xfrm>
              <a:prstGeom prst="rect">
                <a:avLst/>
              </a:prstGeom>
              <a:blipFill>
                <a:blip r:embed="rId6"/>
                <a:stretch>
                  <a:fillRect l="-3846" r="-96154" b="-4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Content Placeholder 2">
                <a:extLst>
                  <a:ext uri="{FF2B5EF4-FFF2-40B4-BE49-F238E27FC236}">
                    <a16:creationId xmlns:a16="http://schemas.microsoft.com/office/drawing/2014/main" id="{B33AEF85-7568-0FFC-99C9-E6486F964133}"/>
                  </a:ext>
                </a:extLst>
              </p:cNvPr>
              <p:cNvSpPr txBox="1">
                <a:spLocks/>
              </p:cNvSpPr>
              <p:nvPr/>
            </p:nvSpPr>
            <p:spPr>
              <a:xfrm>
                <a:off x="7242787" y="1951491"/>
                <a:ext cx="314884" cy="299773"/>
              </a:xfrm>
              <a:prstGeom prst="rect">
                <a:avLst/>
              </a:prstGeom>
              <a:noFill/>
              <a:ln>
                <a:noFill/>
              </a:ln>
            </p:spPr>
            <p:txBody>
              <a:bodyPr lIns="91425" tIns="0"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Δ</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3</m:t>
                          </m:r>
                        </m:sub>
                      </m:sSub>
                    </m:oMath>
                  </m:oMathPara>
                </a14:m>
                <a:endParaRPr lang="en-US" sz="2400" dirty="0">
                  <a:latin typeface="+mn-lt"/>
                </a:endParaRPr>
              </a:p>
            </p:txBody>
          </p:sp>
        </mc:Choice>
        <mc:Fallback xmlns="">
          <p:sp>
            <p:nvSpPr>
              <p:cNvPr id="44" name="Content Placeholder 2">
                <a:extLst>
                  <a:ext uri="{FF2B5EF4-FFF2-40B4-BE49-F238E27FC236}">
                    <a16:creationId xmlns:a16="http://schemas.microsoft.com/office/drawing/2014/main" id="{B33AEF85-7568-0FFC-99C9-E6486F964133}"/>
                  </a:ext>
                </a:extLst>
              </p:cNvPr>
              <p:cNvSpPr txBox="1">
                <a:spLocks noRot="1" noChangeAspect="1" noMove="1" noResize="1" noEditPoints="1" noAdjustHandles="1" noChangeArrowheads="1" noChangeShapeType="1" noTextEdit="1"/>
              </p:cNvSpPr>
              <p:nvPr/>
            </p:nvSpPr>
            <p:spPr>
              <a:xfrm>
                <a:off x="7242787" y="1951491"/>
                <a:ext cx="314884" cy="299773"/>
              </a:xfrm>
              <a:prstGeom prst="rect">
                <a:avLst/>
              </a:prstGeom>
              <a:blipFill>
                <a:blip r:embed="rId7"/>
                <a:stretch>
                  <a:fillRect l="-3846" r="-96154" b="-40000"/>
                </a:stretch>
              </a:blipFill>
              <a:ln>
                <a:noFill/>
              </a:ln>
            </p:spPr>
            <p:txBody>
              <a:bodyPr/>
              <a:lstStyle/>
              <a:p>
                <a:r>
                  <a:rPr lang="en-US">
                    <a:noFill/>
                  </a:rPr>
                  <a:t> </a:t>
                </a:r>
              </a:p>
            </p:txBody>
          </p:sp>
        </mc:Fallback>
      </mc:AlternateContent>
      <p:cxnSp>
        <p:nvCxnSpPr>
          <p:cNvPr id="47" name="Straight Connector 46">
            <a:extLst>
              <a:ext uri="{FF2B5EF4-FFF2-40B4-BE49-F238E27FC236}">
                <a16:creationId xmlns:a16="http://schemas.microsoft.com/office/drawing/2014/main" id="{79409619-4F54-C30C-88C0-AF07537214B0}"/>
              </a:ext>
            </a:extLst>
          </p:cNvPr>
          <p:cNvCxnSpPr>
            <a:cxnSpLocks/>
          </p:cNvCxnSpPr>
          <p:nvPr/>
        </p:nvCxnSpPr>
        <p:spPr>
          <a:xfrm>
            <a:off x="7264019" y="1946040"/>
            <a:ext cx="509152" cy="0"/>
          </a:xfrm>
          <a:prstGeom prst="line">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20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decel="50000" autoRev="1" fill="remove" grpId="0" nodeType="clickEffect">
                                  <p:stCondLst>
                                    <p:cond delay="0"/>
                                  </p:stCondLst>
                                  <p:childTnLst>
                                    <p:animMotion origin="layout" path="M -5.55556E-7 -3.33333E-6 L -0.13299 -0.00092 " pathEditMode="relative" rAng="0" ptsTypes="AA">
                                      <p:cBhvr>
                                        <p:cTn id="6" dur="2000" fill="hold"/>
                                        <p:tgtEl>
                                          <p:spTgt spid="8"/>
                                        </p:tgtEl>
                                        <p:attrNameLst>
                                          <p:attrName>ppt_x</p:attrName>
                                          <p:attrName>ppt_y</p:attrName>
                                        </p:attrNameLst>
                                      </p:cBhvr>
                                      <p:rCtr x="-6649" y="-46"/>
                                    </p:animMotion>
                                  </p:childTnLst>
                                </p:cTn>
                              </p:par>
                              <p:par>
                                <p:cTn id="7" presetID="6" presetClass="emph" presetSubtype="0" repeatCount="indefinite" accel="50000" decel="50000" autoRev="1" fill="remove" nodeType="withEffect">
                                  <p:stCondLst>
                                    <p:cond delay="0"/>
                                  </p:stCondLst>
                                  <p:childTnLst>
                                    <p:animScale>
                                      <p:cBhvr>
                                        <p:cTn id="8" dur="2000" fill="hold"/>
                                        <p:tgtEl>
                                          <p:spTgt spid="7"/>
                                        </p:tgtEl>
                                      </p:cBhvr>
                                      <p:by x="35000" y="100000"/>
                                    </p:animScale>
                                  </p:childTnLst>
                                </p:cTn>
                              </p:par>
                              <p:par>
                                <p:cTn id="9" presetID="6" presetClass="emph" presetSubtype="0" repeatCount="indefinite" accel="50000" decel="50000" autoRev="1" fill="remove" nodeType="withEffect">
                                  <p:stCondLst>
                                    <p:cond delay="0"/>
                                  </p:stCondLst>
                                  <p:childTnLst>
                                    <p:animScale>
                                      <p:cBhvr>
                                        <p:cTn id="10" dur="2000" fill="hold"/>
                                        <p:tgtEl>
                                          <p:spTgt spid="9"/>
                                        </p:tgtEl>
                                      </p:cBhvr>
                                      <p:by x="310000" y="100000"/>
                                    </p:animScale>
                                  </p:childTnLst>
                                </p:cTn>
                              </p:par>
                              <p:par>
                                <p:cTn id="11" presetID="0" presetClass="path" presetSubtype="0" repeatCount="indefinite" accel="50000" decel="50000" autoRev="1" fill="remove" grpId="0" nodeType="withEffect">
                                  <p:stCondLst>
                                    <p:cond delay="0"/>
                                  </p:stCondLst>
                                  <p:childTnLst>
                                    <p:animMotion origin="layout" path="M -1.94444E-6 1.11111E-6 L 0.12622 0.00116 " pathEditMode="relative" rAng="0" ptsTypes="AA">
                                      <p:cBhvr>
                                        <p:cTn id="12" dur="2000" fill="hold"/>
                                        <p:tgtEl>
                                          <p:spTgt spid="11"/>
                                        </p:tgtEl>
                                        <p:attrNameLst>
                                          <p:attrName>ppt_x</p:attrName>
                                          <p:attrName>ppt_y</p:attrName>
                                        </p:attrNameLst>
                                      </p:cBhvr>
                                      <p:rCtr x="6302" y="46"/>
                                    </p:animMotion>
                                  </p:childTnLst>
                                </p:cTn>
                              </p:par>
                              <p:par>
                                <p:cTn id="13" presetID="6" presetClass="emph" presetSubtype="0" repeatCount="indefinite" accel="50000" decel="50000" autoRev="1" fill="remove" nodeType="withEffect">
                                  <p:stCondLst>
                                    <p:cond delay="0"/>
                                  </p:stCondLst>
                                  <p:childTnLst>
                                    <p:animScale>
                                      <p:cBhvr>
                                        <p:cTn id="14" dur="2000" fill="hold"/>
                                        <p:tgtEl>
                                          <p:spTgt spid="14"/>
                                        </p:tgtEl>
                                      </p:cBhvr>
                                      <p:by x="225000" y="100000"/>
                                    </p:animScale>
                                  </p:childTnLst>
                                </p:cTn>
                              </p:par>
                              <p:par>
                                <p:cTn id="15" presetID="0" presetClass="path" presetSubtype="0" repeatCount="indefinite" accel="50000" decel="50000" autoRev="1" fill="remove" grpId="0" nodeType="withEffect">
                                  <p:stCondLst>
                                    <p:cond delay="0"/>
                                  </p:stCondLst>
                                  <p:childTnLst>
                                    <p:animMotion origin="layout" path="M -1.11111E-6 3.7037E-7 L 0.12761 3.7037E-7 " pathEditMode="relative" rAng="0" ptsTypes="AA">
                                      <p:cBhvr>
                                        <p:cTn id="16" dur="2000" fill="hold"/>
                                        <p:tgtEl>
                                          <p:spTgt spid="16"/>
                                        </p:tgtEl>
                                        <p:attrNameLst>
                                          <p:attrName>ppt_x</p:attrName>
                                          <p:attrName>ppt_y</p:attrName>
                                        </p:attrNameLst>
                                      </p:cBhvr>
                                      <p:rCtr x="6372" y="0"/>
                                    </p:animMotion>
                                  </p:childTnLst>
                                </p:cTn>
                              </p:par>
                              <p:par>
                                <p:cTn id="17" presetID="6" presetClass="emph" presetSubtype="0" repeatCount="indefinite" accel="50000" decel="50000" autoRev="1" fill="remove" nodeType="withEffect">
                                  <p:stCondLst>
                                    <p:cond delay="0"/>
                                  </p:stCondLst>
                                  <p:childTnLst>
                                    <p:animScale>
                                      <p:cBhvr>
                                        <p:cTn id="18" dur="2000" fill="hold"/>
                                        <p:tgtEl>
                                          <p:spTgt spid="20"/>
                                        </p:tgtEl>
                                      </p:cBhvr>
                                      <p:by x="33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id="{0FF87B96-DE57-73D5-E4CE-FAF01AA2C5D7}"/>
              </a:ext>
            </a:extLst>
          </p:cNvPr>
          <p:cNvSpPr txBox="1">
            <a:spLocks/>
          </p:cNvSpPr>
          <p:nvPr/>
        </p:nvSpPr>
        <p:spPr>
          <a:xfrm>
            <a:off x="457200" y="80489"/>
            <a:ext cx="8229600" cy="109727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Amplitude &amp; Wavelength</a:t>
            </a:r>
            <a:endParaRPr lang="en-IN" dirty="0"/>
          </a:p>
        </p:txBody>
      </p:sp>
      <p:grpSp>
        <p:nvGrpSpPr>
          <p:cNvPr id="103" name="Group 102">
            <a:extLst>
              <a:ext uri="{FF2B5EF4-FFF2-40B4-BE49-F238E27FC236}">
                <a16:creationId xmlns:a16="http://schemas.microsoft.com/office/drawing/2014/main" id="{14CA7F42-9613-E8E0-5D6A-6F821C3107DD}"/>
              </a:ext>
            </a:extLst>
          </p:cNvPr>
          <p:cNvGrpSpPr/>
          <p:nvPr/>
        </p:nvGrpSpPr>
        <p:grpSpPr>
          <a:xfrm>
            <a:off x="-1171327" y="2445281"/>
            <a:ext cx="11217119" cy="2554332"/>
            <a:chOff x="-1157260" y="3679703"/>
            <a:chExt cx="11217119" cy="2554332"/>
          </a:xfrm>
        </p:grpSpPr>
        <p:grpSp>
          <p:nvGrpSpPr>
            <p:cNvPr id="104" name="Group 103">
              <a:extLst>
                <a:ext uri="{FF2B5EF4-FFF2-40B4-BE49-F238E27FC236}">
                  <a16:creationId xmlns:a16="http://schemas.microsoft.com/office/drawing/2014/main" id="{95E9B8F0-E066-12E3-5193-B236B54F8809}"/>
                </a:ext>
              </a:extLst>
            </p:cNvPr>
            <p:cNvGrpSpPr/>
            <p:nvPr/>
          </p:nvGrpSpPr>
          <p:grpSpPr>
            <a:xfrm>
              <a:off x="-1157260" y="3679703"/>
              <a:ext cx="11217119" cy="2554332"/>
              <a:chOff x="-1157260" y="3679703"/>
              <a:chExt cx="11217119" cy="2554332"/>
            </a:xfrm>
          </p:grpSpPr>
          <p:grpSp>
            <p:nvGrpSpPr>
              <p:cNvPr id="106" name="Group 105">
                <a:extLst>
                  <a:ext uri="{FF2B5EF4-FFF2-40B4-BE49-F238E27FC236}">
                    <a16:creationId xmlns:a16="http://schemas.microsoft.com/office/drawing/2014/main" id="{37E8BF79-F931-6F99-A3D3-BCF2FF0B1A67}"/>
                  </a:ext>
                </a:extLst>
              </p:cNvPr>
              <p:cNvGrpSpPr/>
              <p:nvPr/>
            </p:nvGrpSpPr>
            <p:grpSpPr>
              <a:xfrm>
                <a:off x="-1157260" y="3679703"/>
                <a:ext cx="11217119" cy="2554332"/>
                <a:chOff x="-1511823" y="3689167"/>
                <a:chExt cx="14329111" cy="2554332"/>
              </a:xfrm>
            </p:grpSpPr>
            <p:grpSp>
              <p:nvGrpSpPr>
                <p:cNvPr id="109" name="Group 108">
                  <a:extLst>
                    <a:ext uri="{FF2B5EF4-FFF2-40B4-BE49-F238E27FC236}">
                      <a16:creationId xmlns:a16="http://schemas.microsoft.com/office/drawing/2014/main" id="{6188A21C-1766-C0A0-ECFA-7A0FF1551B93}"/>
                    </a:ext>
                  </a:extLst>
                </p:cNvPr>
                <p:cNvGrpSpPr>
                  <a:grpSpLocks noChangeAspect="1"/>
                </p:cNvGrpSpPr>
                <p:nvPr/>
              </p:nvGrpSpPr>
              <p:grpSpPr>
                <a:xfrm>
                  <a:off x="-1511823" y="3953348"/>
                  <a:ext cx="13842902" cy="511103"/>
                  <a:chOff x="990409" y="3872082"/>
                  <a:chExt cx="8091124" cy="298738"/>
                </a:xfrm>
              </p:grpSpPr>
              <p:pic>
                <p:nvPicPr>
                  <p:cNvPr id="128" name="Picture 127" descr="(a): A diagram shows a projection of a shadow movie of a ball on a turn table.&#10;(b): A diagram shows the simple harmonic motion of block. A block on a surface is connected to a spring on the left which is attached to a wall. Motion arrows pointing left and right above the spring are labeled,">
                    <a:extLst>
                      <a:ext uri="{FF2B5EF4-FFF2-40B4-BE49-F238E27FC236}">
                        <a16:creationId xmlns:a16="http://schemas.microsoft.com/office/drawing/2014/main" id="{375E7BE4-30D4-FF16-11BB-75CD930D10D5}"/>
                      </a:ext>
                    </a:extLst>
                  </p:cNvPr>
                  <p:cNvPicPr>
                    <a:picLocks/>
                  </p:cNvPicPr>
                  <p:nvPr/>
                </p:nvPicPr>
                <p:blipFill rotWithShape="1">
                  <a:blip r:embed="rId2"/>
                  <a:srcRect l="20914" t="87723" r="32619" b="8698"/>
                  <a:stretch/>
                </p:blipFill>
                <p:spPr>
                  <a:xfrm>
                    <a:off x="4854457" y="3910460"/>
                    <a:ext cx="392963" cy="218452"/>
                  </a:xfrm>
                  <a:prstGeom prst="rect">
                    <a:avLst/>
                  </a:prstGeom>
                </p:spPr>
              </p:pic>
              <p:grpSp>
                <p:nvGrpSpPr>
                  <p:cNvPr id="129" name="Group 128">
                    <a:extLst>
                      <a:ext uri="{FF2B5EF4-FFF2-40B4-BE49-F238E27FC236}">
                        <a16:creationId xmlns:a16="http://schemas.microsoft.com/office/drawing/2014/main" id="{BE0CA296-2D94-F683-5F3D-65ACFA3892D2}"/>
                      </a:ext>
                    </a:extLst>
                  </p:cNvPr>
                  <p:cNvGrpSpPr/>
                  <p:nvPr/>
                </p:nvGrpSpPr>
                <p:grpSpPr>
                  <a:xfrm>
                    <a:off x="990409" y="3872082"/>
                    <a:ext cx="8091124" cy="298738"/>
                    <a:chOff x="990409" y="3872082"/>
                    <a:chExt cx="8091124" cy="298738"/>
                  </a:xfrm>
                </p:grpSpPr>
                <p:sp>
                  <p:nvSpPr>
                    <p:cNvPr id="130" name="Rectangle 129">
                      <a:extLst>
                        <a:ext uri="{FF2B5EF4-FFF2-40B4-BE49-F238E27FC236}">
                          <a16:creationId xmlns:a16="http://schemas.microsoft.com/office/drawing/2014/main" id="{D7E74A70-274A-6A73-55E2-673DB98880AB}"/>
                        </a:ext>
                      </a:extLst>
                    </p:cNvPr>
                    <p:cNvSpPr>
                      <a:spLocks noChangeAspect="1"/>
                    </p:cNvSpPr>
                    <p:nvPr/>
                  </p:nvSpPr>
                  <p:spPr>
                    <a:xfrm>
                      <a:off x="5988880" y="3881994"/>
                      <a:ext cx="269548" cy="269548"/>
                    </a:xfrm>
                    <a:prstGeom prst="rect">
                      <a:avLst/>
                    </a:prstGeom>
                    <a:solidFill>
                      <a:srgbClr val="F1A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1" name="Group 130">
                      <a:extLst>
                        <a:ext uri="{FF2B5EF4-FFF2-40B4-BE49-F238E27FC236}">
                          <a16:creationId xmlns:a16="http://schemas.microsoft.com/office/drawing/2014/main" id="{F9A7A894-801F-B846-5E71-C209E8B7E934}"/>
                        </a:ext>
                      </a:extLst>
                    </p:cNvPr>
                    <p:cNvGrpSpPr/>
                    <p:nvPr/>
                  </p:nvGrpSpPr>
                  <p:grpSpPr>
                    <a:xfrm>
                      <a:off x="6263374" y="3887830"/>
                      <a:ext cx="2818159" cy="282990"/>
                      <a:chOff x="847791" y="3200400"/>
                      <a:chExt cx="2818159" cy="282990"/>
                    </a:xfrm>
                  </p:grpSpPr>
                  <p:pic>
                    <p:nvPicPr>
                      <p:cNvPr id="147" name="Picture 146" descr="(a): A diagram shows a projection of a shadow movie of a ball on a turn table.&#10;(b): A diagram shows the simple harmonic motion of block. A block on a surface is connected to a spring on the left which is attached to a wall. Motion arrows pointing left and right above the spring are labeled,">
                        <a:extLst>
                          <a:ext uri="{FF2B5EF4-FFF2-40B4-BE49-F238E27FC236}">
                            <a16:creationId xmlns:a16="http://schemas.microsoft.com/office/drawing/2014/main" id="{CB22A397-24A4-AD85-CDA2-2DA41CDA3FD6}"/>
                          </a:ext>
                        </a:extLst>
                      </p:cNvPr>
                      <p:cNvPicPr>
                        <a:picLocks/>
                      </p:cNvPicPr>
                      <p:nvPr/>
                    </p:nvPicPr>
                    <p:blipFill rotWithShape="1">
                      <a:blip r:embed="rId2"/>
                      <a:srcRect l="20914" t="87723" r="32619" b="8698"/>
                      <a:stretch/>
                    </p:blipFill>
                    <p:spPr>
                      <a:xfrm>
                        <a:off x="847791" y="3224768"/>
                        <a:ext cx="401970" cy="218452"/>
                      </a:xfrm>
                      <a:prstGeom prst="rect">
                        <a:avLst/>
                      </a:prstGeom>
                    </p:spPr>
                  </p:pic>
                  <p:sp>
                    <p:nvSpPr>
                      <p:cNvPr id="148" name="Rectangle 147">
                        <a:extLst>
                          <a:ext uri="{FF2B5EF4-FFF2-40B4-BE49-F238E27FC236}">
                            <a16:creationId xmlns:a16="http://schemas.microsoft.com/office/drawing/2014/main" id="{79E0C56C-7A1D-C4FA-2815-E59EAB447E6E}"/>
                          </a:ext>
                        </a:extLst>
                      </p:cNvPr>
                      <p:cNvSpPr>
                        <a:spLocks noChangeAspect="1"/>
                      </p:cNvSpPr>
                      <p:nvPr/>
                    </p:nvSpPr>
                    <p:spPr>
                      <a:xfrm>
                        <a:off x="1258093" y="3200400"/>
                        <a:ext cx="269548" cy="269548"/>
                      </a:xfrm>
                      <a:prstGeom prst="rect">
                        <a:avLst/>
                      </a:prstGeom>
                      <a:solidFill>
                        <a:srgbClr val="F1A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9" name="Picture 148" descr="(a): A diagram shows a projection of a shadow movie of a ball on a turn table.&#10;(b): A diagram shows the simple harmonic motion of block. A block on a surface is connected to a spring on the left which is attached to a wall. Motion arrows pointing left and right above the spring are labeled,">
                        <a:extLst>
                          <a:ext uri="{FF2B5EF4-FFF2-40B4-BE49-F238E27FC236}">
                            <a16:creationId xmlns:a16="http://schemas.microsoft.com/office/drawing/2014/main" id="{FE54EB37-9603-E752-A6D0-BBC13FD547DC}"/>
                          </a:ext>
                        </a:extLst>
                      </p:cNvPr>
                      <p:cNvPicPr>
                        <a:picLocks/>
                      </p:cNvPicPr>
                      <p:nvPr/>
                    </p:nvPicPr>
                    <p:blipFill rotWithShape="1">
                      <a:blip r:embed="rId2"/>
                      <a:srcRect l="20914" t="87723" r="32619" b="8698"/>
                      <a:stretch/>
                    </p:blipFill>
                    <p:spPr>
                      <a:xfrm>
                        <a:off x="1533519" y="3233055"/>
                        <a:ext cx="551273" cy="218452"/>
                      </a:xfrm>
                      <a:prstGeom prst="rect">
                        <a:avLst/>
                      </a:prstGeom>
                    </p:spPr>
                  </p:pic>
                  <p:sp>
                    <p:nvSpPr>
                      <p:cNvPr id="150" name="Rectangle 149">
                        <a:extLst>
                          <a:ext uri="{FF2B5EF4-FFF2-40B4-BE49-F238E27FC236}">
                            <a16:creationId xmlns:a16="http://schemas.microsoft.com/office/drawing/2014/main" id="{0AAC4AA4-56BF-0D2E-A5B3-F11557A6DFF7}"/>
                          </a:ext>
                        </a:extLst>
                      </p:cNvPr>
                      <p:cNvSpPr>
                        <a:spLocks noChangeAspect="1"/>
                      </p:cNvSpPr>
                      <p:nvPr/>
                    </p:nvSpPr>
                    <p:spPr>
                      <a:xfrm>
                        <a:off x="2084793" y="3210312"/>
                        <a:ext cx="269548" cy="269548"/>
                      </a:xfrm>
                      <a:prstGeom prst="rect">
                        <a:avLst/>
                      </a:prstGeom>
                      <a:solidFill>
                        <a:srgbClr val="F1A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1" name="Picture 150" descr="(a): A diagram shows a projection of a shadow movie of a ball on a turn table.&#10;(b): A diagram shows the simple harmonic motion of block. A block on a surface is connected to a spring on the left which is attached to a wall. Motion arrows pointing left and right above the spring are labeled,">
                        <a:extLst>
                          <a:ext uri="{FF2B5EF4-FFF2-40B4-BE49-F238E27FC236}">
                            <a16:creationId xmlns:a16="http://schemas.microsoft.com/office/drawing/2014/main" id="{CC5EB652-C477-731E-ECF9-C56F961BD369}"/>
                          </a:ext>
                        </a:extLst>
                      </p:cNvPr>
                      <p:cNvPicPr>
                        <a:picLocks/>
                      </p:cNvPicPr>
                      <p:nvPr/>
                    </p:nvPicPr>
                    <p:blipFill rotWithShape="1">
                      <a:blip r:embed="rId2"/>
                      <a:srcRect l="20914" t="87723" r="32619" b="8698"/>
                      <a:stretch/>
                    </p:blipFill>
                    <p:spPr>
                      <a:xfrm>
                        <a:off x="2368716" y="3235748"/>
                        <a:ext cx="532114" cy="218452"/>
                      </a:xfrm>
                      <a:prstGeom prst="rect">
                        <a:avLst/>
                      </a:prstGeom>
                    </p:spPr>
                  </p:pic>
                  <p:sp>
                    <p:nvSpPr>
                      <p:cNvPr id="152" name="Rectangle 151">
                        <a:extLst>
                          <a:ext uri="{FF2B5EF4-FFF2-40B4-BE49-F238E27FC236}">
                            <a16:creationId xmlns:a16="http://schemas.microsoft.com/office/drawing/2014/main" id="{E47E8C56-C36E-4EDC-2A3F-1C9BD713B789}"/>
                          </a:ext>
                        </a:extLst>
                      </p:cNvPr>
                      <p:cNvSpPr>
                        <a:spLocks noChangeAspect="1"/>
                      </p:cNvSpPr>
                      <p:nvPr/>
                    </p:nvSpPr>
                    <p:spPr>
                      <a:xfrm>
                        <a:off x="2911492" y="3213842"/>
                        <a:ext cx="269548" cy="269548"/>
                      </a:xfrm>
                      <a:prstGeom prst="rect">
                        <a:avLst/>
                      </a:prstGeom>
                      <a:solidFill>
                        <a:srgbClr val="F1A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 name="Picture 152" descr="(a): A diagram shows a projection of a shadow movie of a ball on a turn table.&#10;(b): A diagram shows the simple harmonic motion of block. A block on a surface is connected to a spring on the left which is attached to a wall. Motion arrows pointing left and right above the spring are labeled,">
                        <a:extLst>
                          <a:ext uri="{FF2B5EF4-FFF2-40B4-BE49-F238E27FC236}">
                            <a16:creationId xmlns:a16="http://schemas.microsoft.com/office/drawing/2014/main" id="{29BE2856-3BF8-D286-6D80-BF79B63CCD6D}"/>
                          </a:ext>
                        </a:extLst>
                      </p:cNvPr>
                      <p:cNvPicPr>
                        <a:picLocks/>
                      </p:cNvPicPr>
                      <p:nvPr/>
                    </p:nvPicPr>
                    <p:blipFill rotWithShape="1">
                      <a:blip r:embed="rId2"/>
                      <a:srcRect l="20914" t="87723" r="32619" b="8698"/>
                      <a:stretch/>
                    </p:blipFill>
                    <p:spPr>
                      <a:xfrm>
                        <a:off x="3191703" y="3243685"/>
                        <a:ext cx="474247" cy="218452"/>
                      </a:xfrm>
                      <a:prstGeom prst="rect">
                        <a:avLst/>
                      </a:prstGeom>
                    </p:spPr>
                  </p:pic>
                </p:grpSp>
                <p:grpSp>
                  <p:nvGrpSpPr>
                    <p:cNvPr id="132" name="Group 131">
                      <a:extLst>
                        <a:ext uri="{FF2B5EF4-FFF2-40B4-BE49-F238E27FC236}">
                          <a16:creationId xmlns:a16="http://schemas.microsoft.com/office/drawing/2014/main" id="{A71BA533-EC4F-694F-9FA6-B073303972D5}"/>
                        </a:ext>
                      </a:extLst>
                    </p:cNvPr>
                    <p:cNvGrpSpPr/>
                    <p:nvPr/>
                  </p:nvGrpSpPr>
                  <p:grpSpPr>
                    <a:xfrm>
                      <a:off x="4147702" y="3881994"/>
                      <a:ext cx="1377597" cy="271194"/>
                      <a:chOff x="1579658" y="3226265"/>
                      <a:chExt cx="1377597" cy="271194"/>
                    </a:xfrm>
                  </p:grpSpPr>
                  <p:pic>
                    <p:nvPicPr>
                      <p:cNvPr id="144" name="Picture 143" descr="(a): A diagram shows a projection of a shadow movie of a ball on a turn table.&#10;(b): A diagram shows the simple harmonic motion of block. A block on a surface is connected to a spring on the left which is attached to a wall. Motion arrows pointing left and right above the spring are labeled,">
                        <a:extLst>
                          <a:ext uri="{FF2B5EF4-FFF2-40B4-BE49-F238E27FC236}">
                            <a16:creationId xmlns:a16="http://schemas.microsoft.com/office/drawing/2014/main" id="{92874428-48E0-31F2-7178-4893013BFEC4}"/>
                          </a:ext>
                        </a:extLst>
                      </p:cNvPr>
                      <p:cNvPicPr>
                        <a:picLocks/>
                      </p:cNvPicPr>
                      <p:nvPr/>
                    </p:nvPicPr>
                    <p:blipFill rotWithShape="1">
                      <a:blip r:embed="rId2"/>
                      <a:srcRect l="20914" t="87723" r="32619" b="8698"/>
                      <a:stretch/>
                    </p:blipFill>
                    <p:spPr>
                      <a:xfrm>
                        <a:off x="1579658" y="3250759"/>
                        <a:ext cx="421362" cy="218452"/>
                      </a:xfrm>
                      <a:prstGeom prst="rect">
                        <a:avLst/>
                      </a:prstGeom>
                    </p:spPr>
                  </p:pic>
                  <p:sp>
                    <p:nvSpPr>
                      <p:cNvPr id="145" name="Rectangle 144">
                        <a:extLst>
                          <a:ext uri="{FF2B5EF4-FFF2-40B4-BE49-F238E27FC236}">
                            <a16:creationId xmlns:a16="http://schemas.microsoft.com/office/drawing/2014/main" id="{536FCB2B-2A53-5B92-03B9-6A1158385A03}"/>
                          </a:ext>
                        </a:extLst>
                      </p:cNvPr>
                      <p:cNvSpPr>
                        <a:spLocks noChangeAspect="1"/>
                      </p:cNvSpPr>
                      <p:nvPr/>
                    </p:nvSpPr>
                    <p:spPr>
                      <a:xfrm>
                        <a:off x="2007828" y="3227911"/>
                        <a:ext cx="269548" cy="269548"/>
                      </a:xfrm>
                      <a:prstGeom prst="rect">
                        <a:avLst/>
                      </a:prstGeom>
                      <a:solidFill>
                        <a:srgbClr val="F1A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ectangle 145">
                        <a:extLst>
                          <a:ext uri="{FF2B5EF4-FFF2-40B4-BE49-F238E27FC236}">
                            <a16:creationId xmlns:a16="http://schemas.microsoft.com/office/drawing/2014/main" id="{F00EA3AC-5471-E29D-F816-70CDD3ED9437}"/>
                          </a:ext>
                        </a:extLst>
                      </p:cNvPr>
                      <p:cNvSpPr>
                        <a:spLocks noChangeAspect="1"/>
                      </p:cNvSpPr>
                      <p:nvPr/>
                    </p:nvSpPr>
                    <p:spPr>
                      <a:xfrm>
                        <a:off x="2687707" y="3226265"/>
                        <a:ext cx="269548" cy="269548"/>
                      </a:xfrm>
                      <a:prstGeom prst="rect">
                        <a:avLst/>
                      </a:prstGeom>
                      <a:solidFill>
                        <a:srgbClr val="F1A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3" name="Group 132">
                      <a:extLst>
                        <a:ext uri="{FF2B5EF4-FFF2-40B4-BE49-F238E27FC236}">
                          <a16:creationId xmlns:a16="http://schemas.microsoft.com/office/drawing/2014/main" id="{F4214C5F-C427-341D-A848-7664239D3821}"/>
                        </a:ext>
                      </a:extLst>
                    </p:cNvPr>
                    <p:cNvGrpSpPr/>
                    <p:nvPr/>
                  </p:nvGrpSpPr>
                  <p:grpSpPr>
                    <a:xfrm>
                      <a:off x="990409" y="3872082"/>
                      <a:ext cx="3148969" cy="282690"/>
                      <a:chOff x="990409" y="3872082"/>
                      <a:chExt cx="3148969" cy="282690"/>
                    </a:xfrm>
                  </p:grpSpPr>
                  <p:grpSp>
                    <p:nvGrpSpPr>
                      <p:cNvPr id="135" name="Group 134">
                        <a:extLst>
                          <a:ext uri="{FF2B5EF4-FFF2-40B4-BE49-F238E27FC236}">
                            <a16:creationId xmlns:a16="http://schemas.microsoft.com/office/drawing/2014/main" id="{4D554A15-0972-B5F0-86A7-0D571870A490}"/>
                          </a:ext>
                        </a:extLst>
                      </p:cNvPr>
                      <p:cNvGrpSpPr/>
                      <p:nvPr/>
                    </p:nvGrpSpPr>
                    <p:grpSpPr>
                      <a:xfrm>
                        <a:off x="990409" y="3872082"/>
                        <a:ext cx="2875127" cy="282690"/>
                        <a:chOff x="790647" y="3200400"/>
                        <a:chExt cx="2875127" cy="282690"/>
                      </a:xfrm>
                    </p:grpSpPr>
                    <p:pic>
                      <p:nvPicPr>
                        <p:cNvPr id="137" name="Picture 136" descr="(a): A diagram shows a projection of a shadow movie of a ball on a turn table.&#10;(b): A diagram shows the simple harmonic motion of block. A block on a surface is connected to a spring on the left which is attached to a wall. Motion arrows pointing left and right above the spring are labeled,">
                          <a:extLst>
                            <a:ext uri="{FF2B5EF4-FFF2-40B4-BE49-F238E27FC236}">
                              <a16:creationId xmlns:a16="http://schemas.microsoft.com/office/drawing/2014/main" id="{69A1C5FF-F3C7-044A-44E1-8E52B473575F}"/>
                            </a:ext>
                          </a:extLst>
                        </p:cNvPr>
                        <p:cNvPicPr>
                          <a:picLocks/>
                        </p:cNvPicPr>
                        <p:nvPr/>
                      </p:nvPicPr>
                      <p:blipFill rotWithShape="1">
                        <a:blip r:embed="rId2"/>
                        <a:srcRect l="20914" t="87723" r="32619" b="8698"/>
                        <a:stretch/>
                      </p:blipFill>
                      <p:spPr>
                        <a:xfrm>
                          <a:off x="790647" y="3225004"/>
                          <a:ext cx="474247" cy="218452"/>
                        </a:xfrm>
                        <a:prstGeom prst="rect">
                          <a:avLst/>
                        </a:prstGeom>
                      </p:spPr>
                    </p:pic>
                    <p:sp>
                      <p:nvSpPr>
                        <p:cNvPr id="138" name="Rectangle 137">
                          <a:extLst>
                            <a:ext uri="{FF2B5EF4-FFF2-40B4-BE49-F238E27FC236}">
                              <a16:creationId xmlns:a16="http://schemas.microsoft.com/office/drawing/2014/main" id="{0EAD8D86-B96E-A676-3856-35D7BB2EBB99}"/>
                            </a:ext>
                          </a:extLst>
                        </p:cNvPr>
                        <p:cNvSpPr>
                          <a:spLocks noChangeAspect="1"/>
                        </p:cNvSpPr>
                        <p:nvPr/>
                      </p:nvSpPr>
                      <p:spPr>
                        <a:xfrm>
                          <a:off x="1274665" y="3200400"/>
                          <a:ext cx="269548" cy="269548"/>
                        </a:xfrm>
                        <a:prstGeom prst="rect">
                          <a:avLst/>
                        </a:prstGeom>
                        <a:solidFill>
                          <a:srgbClr val="F1A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9" name="Picture 138" descr="(a): A diagram shows a projection of a shadow movie of a ball on a turn table.&#10;(b): A diagram shows the simple harmonic motion of block. A block on a surface is connected to a spring on the left which is attached to a wall. Motion arrows pointing left and right above the spring are labeled,">
                          <a:extLst>
                            <a:ext uri="{FF2B5EF4-FFF2-40B4-BE49-F238E27FC236}">
                              <a16:creationId xmlns:a16="http://schemas.microsoft.com/office/drawing/2014/main" id="{1EE0284F-314C-2327-12AA-B37AA5D8670A}"/>
                            </a:ext>
                          </a:extLst>
                        </p:cNvPr>
                        <p:cNvPicPr>
                          <a:picLocks/>
                        </p:cNvPicPr>
                        <p:nvPr/>
                      </p:nvPicPr>
                      <p:blipFill rotWithShape="1">
                        <a:blip r:embed="rId2"/>
                        <a:srcRect l="20914" t="87723" r="32619" b="8698"/>
                        <a:stretch/>
                      </p:blipFill>
                      <p:spPr>
                        <a:xfrm>
                          <a:off x="1562446" y="3236975"/>
                          <a:ext cx="474247" cy="218452"/>
                        </a:xfrm>
                        <a:prstGeom prst="rect">
                          <a:avLst/>
                        </a:prstGeom>
                      </p:spPr>
                    </p:pic>
                    <p:sp>
                      <p:nvSpPr>
                        <p:cNvPr id="140" name="Rectangle 139">
                          <a:extLst>
                            <a:ext uri="{FF2B5EF4-FFF2-40B4-BE49-F238E27FC236}">
                              <a16:creationId xmlns:a16="http://schemas.microsoft.com/office/drawing/2014/main" id="{FD20CEDE-6014-121B-1A9D-3D22E63BE841}"/>
                            </a:ext>
                          </a:extLst>
                        </p:cNvPr>
                        <p:cNvSpPr>
                          <a:spLocks noChangeAspect="1"/>
                        </p:cNvSpPr>
                        <p:nvPr/>
                      </p:nvSpPr>
                      <p:spPr>
                        <a:xfrm>
                          <a:off x="2026791" y="3210312"/>
                          <a:ext cx="269548" cy="269548"/>
                        </a:xfrm>
                        <a:prstGeom prst="rect">
                          <a:avLst/>
                        </a:prstGeom>
                        <a:solidFill>
                          <a:srgbClr val="F1A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1" name="Picture 140" descr="(a): A diagram shows a projection of a shadow movie of a ball on a turn table.&#10;(b): A diagram shows the simple harmonic motion of block. A block on a surface is connected to a spring on the left which is attached to a wall. Motion arrows pointing left and right above the spring are labeled,">
                          <a:extLst>
                            <a:ext uri="{FF2B5EF4-FFF2-40B4-BE49-F238E27FC236}">
                              <a16:creationId xmlns:a16="http://schemas.microsoft.com/office/drawing/2014/main" id="{DCF049DC-2370-8D65-F377-BA82B64CC0F8}"/>
                            </a:ext>
                          </a:extLst>
                        </p:cNvPr>
                        <p:cNvPicPr>
                          <a:picLocks/>
                        </p:cNvPicPr>
                        <p:nvPr/>
                      </p:nvPicPr>
                      <p:blipFill rotWithShape="1">
                        <a:blip r:embed="rId2"/>
                        <a:srcRect l="20914" t="87723" r="32619" b="8698"/>
                        <a:stretch/>
                      </p:blipFill>
                      <p:spPr>
                        <a:xfrm>
                          <a:off x="2309981" y="3236975"/>
                          <a:ext cx="528053" cy="218452"/>
                        </a:xfrm>
                        <a:prstGeom prst="rect">
                          <a:avLst/>
                        </a:prstGeom>
                      </p:spPr>
                    </p:pic>
                    <p:sp>
                      <p:nvSpPr>
                        <p:cNvPr id="142" name="Rectangle 141">
                          <a:extLst>
                            <a:ext uri="{FF2B5EF4-FFF2-40B4-BE49-F238E27FC236}">
                              <a16:creationId xmlns:a16="http://schemas.microsoft.com/office/drawing/2014/main" id="{26C43889-31D1-82CD-4414-5F716D760CC0}"/>
                            </a:ext>
                          </a:extLst>
                        </p:cNvPr>
                        <p:cNvSpPr>
                          <a:spLocks noChangeAspect="1"/>
                        </p:cNvSpPr>
                        <p:nvPr/>
                      </p:nvSpPr>
                      <p:spPr>
                        <a:xfrm>
                          <a:off x="2844841" y="3213542"/>
                          <a:ext cx="269548" cy="269548"/>
                        </a:xfrm>
                        <a:prstGeom prst="rect">
                          <a:avLst/>
                        </a:prstGeom>
                        <a:solidFill>
                          <a:srgbClr val="F1A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3" name="Picture 142" descr="(a): A diagram shows a projection of a shadow movie of a ball on a turn table.&#10;(b): A diagram shows the simple harmonic motion of block. A block on a surface is connected to a spring on the left which is attached to a wall. Motion arrows pointing left and right above the spring are labeled,">
                          <a:extLst>
                            <a:ext uri="{FF2B5EF4-FFF2-40B4-BE49-F238E27FC236}">
                              <a16:creationId xmlns:a16="http://schemas.microsoft.com/office/drawing/2014/main" id="{53411387-E83C-325B-A9DF-7694A76214C7}"/>
                            </a:ext>
                          </a:extLst>
                        </p:cNvPr>
                        <p:cNvPicPr>
                          <a:picLocks/>
                        </p:cNvPicPr>
                        <p:nvPr/>
                      </p:nvPicPr>
                      <p:blipFill rotWithShape="1">
                        <a:blip r:embed="rId2"/>
                        <a:srcRect l="20914" t="87723" r="32619" b="8698"/>
                        <a:stretch/>
                      </p:blipFill>
                      <p:spPr>
                        <a:xfrm>
                          <a:off x="3123073" y="3236373"/>
                          <a:ext cx="542701" cy="218452"/>
                        </a:xfrm>
                        <a:prstGeom prst="rect">
                          <a:avLst/>
                        </a:prstGeom>
                      </p:spPr>
                    </p:pic>
                  </p:grpSp>
                  <p:sp>
                    <p:nvSpPr>
                      <p:cNvPr id="136" name="Rectangle 135">
                        <a:extLst>
                          <a:ext uri="{FF2B5EF4-FFF2-40B4-BE49-F238E27FC236}">
                            <a16:creationId xmlns:a16="http://schemas.microsoft.com/office/drawing/2014/main" id="{A640FC4E-E850-1EA4-ED13-7E90FECF190A}"/>
                          </a:ext>
                        </a:extLst>
                      </p:cNvPr>
                      <p:cNvSpPr>
                        <a:spLocks noChangeAspect="1"/>
                      </p:cNvSpPr>
                      <p:nvPr/>
                    </p:nvSpPr>
                    <p:spPr>
                      <a:xfrm>
                        <a:off x="3869830" y="3881994"/>
                        <a:ext cx="269548" cy="269548"/>
                      </a:xfrm>
                      <a:prstGeom prst="rect">
                        <a:avLst/>
                      </a:prstGeom>
                      <a:solidFill>
                        <a:srgbClr val="F1A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4" name="Picture 133" descr="(a): A diagram shows a projection of a shadow movie of a ball on a turn table.&#10;(b): A diagram shows the simple harmonic motion of block. A block on a surface is connected to a spring on the left which is attached to a wall. Motion arrows pointing left and right above the spring are labeled,">
                      <a:extLst>
                        <a:ext uri="{FF2B5EF4-FFF2-40B4-BE49-F238E27FC236}">
                          <a16:creationId xmlns:a16="http://schemas.microsoft.com/office/drawing/2014/main" id="{5008143B-8C1E-6CE8-8305-F49EA7A2812F}"/>
                        </a:ext>
                      </a:extLst>
                    </p:cNvPr>
                    <p:cNvPicPr>
                      <a:picLocks/>
                    </p:cNvPicPr>
                    <p:nvPr/>
                  </p:nvPicPr>
                  <p:blipFill rotWithShape="1">
                    <a:blip r:embed="rId2"/>
                    <a:srcRect l="20914" t="87723" r="32619" b="8698"/>
                    <a:stretch/>
                  </p:blipFill>
                  <p:spPr>
                    <a:xfrm>
                      <a:off x="5533777" y="3911832"/>
                      <a:ext cx="450809" cy="218452"/>
                    </a:xfrm>
                    <a:prstGeom prst="rect">
                      <a:avLst/>
                    </a:prstGeom>
                  </p:spPr>
                </p:pic>
              </p:grpSp>
            </p:grpSp>
            <p:cxnSp>
              <p:nvCxnSpPr>
                <p:cNvPr id="110" name="Straight Connector 109">
                  <a:extLst>
                    <a:ext uri="{FF2B5EF4-FFF2-40B4-BE49-F238E27FC236}">
                      <a16:creationId xmlns:a16="http://schemas.microsoft.com/office/drawing/2014/main" id="{25955378-A7B0-556E-A1C8-9D1162F6F729}"/>
                    </a:ext>
                  </a:extLst>
                </p:cNvPr>
                <p:cNvCxnSpPr>
                  <a:cxnSpLocks/>
                </p:cNvCxnSpPr>
                <p:nvPr/>
              </p:nvCxnSpPr>
              <p:spPr>
                <a:xfrm flipH="1">
                  <a:off x="833646" y="3706125"/>
                  <a:ext cx="6332" cy="235887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01C85A59-399B-59FB-401F-8F40AC0208F7}"/>
                    </a:ext>
                  </a:extLst>
                </p:cNvPr>
                <p:cNvCxnSpPr>
                  <a:cxnSpLocks/>
                </p:cNvCxnSpPr>
                <p:nvPr/>
              </p:nvCxnSpPr>
              <p:spPr>
                <a:xfrm>
                  <a:off x="2136308" y="3706124"/>
                  <a:ext cx="0" cy="225319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72B47F8-32C5-A7DC-7299-7BB6CD167185}"/>
                    </a:ext>
                  </a:extLst>
                </p:cNvPr>
                <p:cNvCxnSpPr>
                  <a:cxnSpLocks/>
                </p:cNvCxnSpPr>
                <p:nvPr/>
              </p:nvCxnSpPr>
              <p:spPr>
                <a:xfrm flipH="1">
                  <a:off x="3407160" y="3706124"/>
                  <a:ext cx="16654" cy="225319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A9B0B84-940C-D4B3-310E-0AF760A58D5A}"/>
                    </a:ext>
                  </a:extLst>
                </p:cNvPr>
                <p:cNvCxnSpPr>
                  <a:cxnSpLocks/>
                </p:cNvCxnSpPr>
                <p:nvPr/>
              </p:nvCxnSpPr>
              <p:spPr>
                <a:xfrm>
                  <a:off x="4759973" y="3689167"/>
                  <a:ext cx="0" cy="223765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0FF54C4-31F1-2F55-CBAA-27E86067E3F1}"/>
                    </a:ext>
                  </a:extLst>
                </p:cNvPr>
                <p:cNvCxnSpPr>
                  <a:cxnSpLocks/>
                </p:cNvCxnSpPr>
                <p:nvPr/>
              </p:nvCxnSpPr>
              <p:spPr>
                <a:xfrm>
                  <a:off x="6013554" y="3689167"/>
                  <a:ext cx="0" cy="223765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A3510F6-FC50-7D95-A752-D6E6337C4577}"/>
                    </a:ext>
                  </a:extLst>
                </p:cNvPr>
                <p:cNvCxnSpPr>
                  <a:cxnSpLocks/>
                </p:cNvCxnSpPr>
                <p:nvPr/>
              </p:nvCxnSpPr>
              <p:spPr>
                <a:xfrm>
                  <a:off x="7354352" y="3706123"/>
                  <a:ext cx="0" cy="222070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7137811-1C9A-BC91-9278-EE4518241CDF}"/>
                    </a:ext>
                  </a:extLst>
                </p:cNvPr>
                <p:cNvCxnSpPr>
                  <a:cxnSpLocks/>
                </p:cNvCxnSpPr>
                <p:nvPr/>
              </p:nvCxnSpPr>
              <p:spPr>
                <a:xfrm>
                  <a:off x="8665353" y="3706123"/>
                  <a:ext cx="7346" cy="222070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7" name="Group 116">
                  <a:extLst>
                    <a:ext uri="{FF2B5EF4-FFF2-40B4-BE49-F238E27FC236}">
                      <a16:creationId xmlns:a16="http://schemas.microsoft.com/office/drawing/2014/main" id="{EADAE24D-0080-EC1E-1745-7B8FBEAA9D72}"/>
                    </a:ext>
                  </a:extLst>
                </p:cNvPr>
                <p:cNvGrpSpPr/>
                <p:nvPr/>
              </p:nvGrpSpPr>
              <p:grpSpPr>
                <a:xfrm>
                  <a:off x="-1042110" y="4604662"/>
                  <a:ext cx="13859398" cy="1638837"/>
                  <a:chOff x="4430738" y="3187558"/>
                  <a:chExt cx="6089567" cy="2445502"/>
                </a:xfrm>
              </p:grpSpPr>
              <p:grpSp>
                <p:nvGrpSpPr>
                  <p:cNvPr id="118" name="Group 117">
                    <a:extLst>
                      <a:ext uri="{FF2B5EF4-FFF2-40B4-BE49-F238E27FC236}">
                        <a16:creationId xmlns:a16="http://schemas.microsoft.com/office/drawing/2014/main" id="{A6551C0E-BB1A-6E12-A784-3021293EBDBE}"/>
                      </a:ext>
                    </a:extLst>
                  </p:cNvPr>
                  <p:cNvGrpSpPr/>
                  <p:nvPr/>
                </p:nvGrpSpPr>
                <p:grpSpPr>
                  <a:xfrm>
                    <a:off x="4430738" y="3187558"/>
                    <a:ext cx="6089567" cy="2445502"/>
                    <a:chOff x="4430738" y="3187558"/>
                    <a:chExt cx="6089567" cy="2445502"/>
                  </a:xfrm>
                </p:grpSpPr>
                <p:grpSp>
                  <p:nvGrpSpPr>
                    <p:cNvPr id="120" name="Group 119">
                      <a:extLst>
                        <a:ext uri="{FF2B5EF4-FFF2-40B4-BE49-F238E27FC236}">
                          <a16:creationId xmlns:a16="http://schemas.microsoft.com/office/drawing/2014/main" id="{488FFE6C-7886-DD84-2DB0-62B7619F6461}"/>
                        </a:ext>
                      </a:extLst>
                    </p:cNvPr>
                    <p:cNvGrpSpPr/>
                    <p:nvPr/>
                  </p:nvGrpSpPr>
                  <p:grpSpPr>
                    <a:xfrm>
                      <a:off x="4430738" y="3187558"/>
                      <a:ext cx="5526293" cy="2445502"/>
                      <a:chOff x="4430738" y="3187558"/>
                      <a:chExt cx="5526293" cy="2445502"/>
                    </a:xfrm>
                  </p:grpSpPr>
                  <p:grpSp>
                    <p:nvGrpSpPr>
                      <p:cNvPr id="122" name="Group 121">
                        <a:extLst>
                          <a:ext uri="{FF2B5EF4-FFF2-40B4-BE49-F238E27FC236}">
                            <a16:creationId xmlns:a16="http://schemas.microsoft.com/office/drawing/2014/main" id="{47B69336-3694-9F23-AFAB-05DB748DD677}"/>
                          </a:ext>
                        </a:extLst>
                      </p:cNvPr>
                      <p:cNvGrpSpPr/>
                      <p:nvPr/>
                    </p:nvGrpSpPr>
                    <p:grpSpPr>
                      <a:xfrm>
                        <a:off x="5200716" y="4431432"/>
                        <a:ext cx="4756315" cy="729084"/>
                        <a:chOff x="5200716" y="4431432"/>
                        <a:chExt cx="4756315" cy="729084"/>
                      </a:xfrm>
                    </p:grpSpPr>
                    <p:cxnSp>
                      <p:nvCxnSpPr>
                        <p:cNvPr id="126" name="Straight Connector 125">
                          <a:extLst>
                            <a:ext uri="{FF2B5EF4-FFF2-40B4-BE49-F238E27FC236}">
                              <a16:creationId xmlns:a16="http://schemas.microsoft.com/office/drawing/2014/main" id="{5C379823-6DF0-D918-7CB0-0DD05539F520}"/>
                            </a:ext>
                          </a:extLst>
                        </p:cNvPr>
                        <p:cNvCxnSpPr>
                          <a:cxnSpLocks/>
                        </p:cNvCxnSpPr>
                        <p:nvPr/>
                      </p:nvCxnSpPr>
                      <p:spPr>
                        <a:xfrm>
                          <a:off x="5200716" y="5160516"/>
                          <a:ext cx="4661182"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855BA04A-BF19-1C3D-3DDF-9790F20E525B}"/>
                            </a:ext>
                          </a:extLst>
                        </p:cNvPr>
                        <p:cNvCxnSpPr>
                          <a:cxnSpLocks/>
                        </p:cNvCxnSpPr>
                        <p:nvPr/>
                      </p:nvCxnSpPr>
                      <p:spPr>
                        <a:xfrm>
                          <a:off x="5266217" y="4431432"/>
                          <a:ext cx="4690814" cy="4517"/>
                        </a:xfrm>
                        <a:prstGeom prst="line">
                          <a:avLst/>
                        </a:prstGeom>
                        <a:ln w="127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3" name="Content Placeholder 2">
                            <a:extLst>
                              <a:ext uri="{FF2B5EF4-FFF2-40B4-BE49-F238E27FC236}">
                                <a16:creationId xmlns:a16="http://schemas.microsoft.com/office/drawing/2014/main" id="{5F667C48-D92C-9934-DAF6-78C496F8125D}"/>
                              </a:ext>
                            </a:extLst>
                          </p:cNvPr>
                          <p:cNvSpPr txBox="1">
                            <a:spLocks/>
                          </p:cNvSpPr>
                          <p:nvPr/>
                        </p:nvSpPr>
                        <p:spPr>
                          <a:xfrm>
                            <a:off x="4430738" y="3187558"/>
                            <a:ext cx="1249117" cy="424056"/>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 </m:t>
                                  </m:r>
                                  <m:r>
                                    <a:rPr lang="en-US" sz="2400" b="0" i="1" smtClean="0">
                                      <a:latin typeface="Cambria Math" panose="02040503050406030204" pitchFamily="18" charset="0"/>
                                    </a:rPr>
                                    <m:t>𝐴</m:t>
                                  </m:r>
                                </m:oMath>
                              </m:oMathPara>
                            </a14:m>
                            <a:endParaRPr lang="en-US" sz="2400" dirty="0">
                              <a:latin typeface="+mn-lt"/>
                            </a:endParaRPr>
                          </a:p>
                        </p:txBody>
                      </p:sp>
                    </mc:Choice>
                    <mc:Fallback xmlns="">
                      <p:sp>
                        <p:nvSpPr>
                          <p:cNvPr id="123" name="Content Placeholder 2">
                            <a:extLst>
                              <a:ext uri="{FF2B5EF4-FFF2-40B4-BE49-F238E27FC236}">
                                <a16:creationId xmlns:a16="http://schemas.microsoft.com/office/drawing/2014/main" id="{5F667C48-D92C-9934-DAF6-78C496F8125D}"/>
                              </a:ext>
                            </a:extLst>
                          </p:cNvPr>
                          <p:cNvSpPr txBox="1">
                            <a:spLocks noRot="1" noChangeAspect="1" noMove="1" noResize="1" noEditPoints="1" noAdjustHandles="1" noChangeArrowheads="1" noChangeShapeType="1" noTextEdit="1"/>
                          </p:cNvSpPr>
                          <p:nvPr/>
                        </p:nvSpPr>
                        <p:spPr>
                          <a:xfrm>
                            <a:off x="4430738" y="3187558"/>
                            <a:ext cx="1249117" cy="424056"/>
                          </a:xfrm>
                          <a:prstGeom prst="rect">
                            <a:avLst/>
                          </a:prstGeom>
                          <a:blipFill>
                            <a:blip r:embed="rId3"/>
                            <a:stretch>
                              <a:fillRect b="-1041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4" name="Content Placeholder 2">
                            <a:extLst>
                              <a:ext uri="{FF2B5EF4-FFF2-40B4-BE49-F238E27FC236}">
                                <a16:creationId xmlns:a16="http://schemas.microsoft.com/office/drawing/2014/main" id="{AEA45E18-14A0-F99D-70DF-9F32304482F1}"/>
                              </a:ext>
                            </a:extLst>
                          </p:cNvPr>
                          <p:cNvSpPr txBox="1">
                            <a:spLocks/>
                          </p:cNvSpPr>
                          <p:nvPr/>
                        </p:nvSpPr>
                        <p:spPr>
                          <a:xfrm>
                            <a:off x="4507237" y="3997961"/>
                            <a:ext cx="1163674" cy="43402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𝑥</m:t>
                                  </m:r>
                                </m:oMath>
                              </m:oMathPara>
                            </a14:m>
                            <a:endParaRPr lang="en-US" sz="2400" dirty="0">
                              <a:latin typeface="+mn-lt"/>
                            </a:endParaRPr>
                          </a:p>
                        </p:txBody>
                      </p:sp>
                    </mc:Choice>
                    <mc:Fallback xmlns="">
                      <p:sp>
                        <p:nvSpPr>
                          <p:cNvPr id="124" name="Content Placeholder 2">
                            <a:extLst>
                              <a:ext uri="{FF2B5EF4-FFF2-40B4-BE49-F238E27FC236}">
                                <a16:creationId xmlns:a16="http://schemas.microsoft.com/office/drawing/2014/main" id="{AEA45E18-14A0-F99D-70DF-9F32304482F1}"/>
                              </a:ext>
                            </a:extLst>
                          </p:cNvPr>
                          <p:cNvSpPr txBox="1">
                            <a:spLocks noRot="1" noChangeAspect="1" noMove="1" noResize="1" noEditPoints="1" noAdjustHandles="1" noChangeArrowheads="1" noChangeShapeType="1" noTextEdit="1"/>
                          </p:cNvSpPr>
                          <p:nvPr/>
                        </p:nvSpPr>
                        <p:spPr>
                          <a:xfrm>
                            <a:off x="4507237" y="3997961"/>
                            <a:ext cx="1163674" cy="434029"/>
                          </a:xfrm>
                          <a:prstGeom prst="rect">
                            <a:avLst/>
                          </a:prstGeom>
                          <a:blipFill>
                            <a:blip r:embed="rId4"/>
                            <a:stretch>
                              <a:fillRect b="-625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Content Placeholder 2">
                            <a:extLst>
                              <a:ext uri="{FF2B5EF4-FFF2-40B4-BE49-F238E27FC236}">
                                <a16:creationId xmlns:a16="http://schemas.microsoft.com/office/drawing/2014/main" id="{55A135AE-75B6-29CC-4DB1-504988F2A740}"/>
                              </a:ext>
                            </a:extLst>
                          </p:cNvPr>
                          <p:cNvSpPr txBox="1">
                            <a:spLocks/>
                          </p:cNvSpPr>
                          <p:nvPr/>
                        </p:nvSpPr>
                        <p:spPr>
                          <a:xfrm>
                            <a:off x="4673074" y="5209004"/>
                            <a:ext cx="1163674" cy="424056"/>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=0</m:t>
                                  </m:r>
                                </m:oMath>
                              </m:oMathPara>
                            </a14:m>
                            <a:endParaRPr lang="en-US" sz="2400" dirty="0">
                              <a:latin typeface="+mn-lt"/>
                            </a:endParaRPr>
                          </a:p>
                        </p:txBody>
                      </p:sp>
                    </mc:Choice>
                    <mc:Fallback xmlns="">
                      <p:sp>
                        <p:nvSpPr>
                          <p:cNvPr id="125" name="Content Placeholder 2">
                            <a:extLst>
                              <a:ext uri="{FF2B5EF4-FFF2-40B4-BE49-F238E27FC236}">
                                <a16:creationId xmlns:a16="http://schemas.microsoft.com/office/drawing/2014/main" id="{55A135AE-75B6-29CC-4DB1-504988F2A740}"/>
                              </a:ext>
                            </a:extLst>
                          </p:cNvPr>
                          <p:cNvSpPr txBox="1">
                            <a:spLocks noRot="1" noChangeAspect="1" noMove="1" noResize="1" noEditPoints="1" noAdjustHandles="1" noChangeArrowheads="1" noChangeShapeType="1" noTextEdit="1"/>
                          </p:cNvSpPr>
                          <p:nvPr/>
                        </p:nvSpPr>
                        <p:spPr>
                          <a:xfrm>
                            <a:off x="4673074" y="5209004"/>
                            <a:ext cx="1163674" cy="424056"/>
                          </a:xfrm>
                          <a:prstGeom prst="rect">
                            <a:avLst/>
                          </a:prstGeom>
                          <a:blipFill>
                            <a:blip r:embed="rId5"/>
                            <a:stretch>
                              <a:fillRect b="-69565"/>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21" name="Content Placeholder 2">
                          <a:extLst>
                            <a:ext uri="{FF2B5EF4-FFF2-40B4-BE49-F238E27FC236}">
                              <a16:creationId xmlns:a16="http://schemas.microsoft.com/office/drawing/2014/main" id="{C378DD5B-ADC4-3CAD-61C2-F3146CD4E3A3}"/>
                            </a:ext>
                          </a:extLst>
                        </p:cNvPr>
                        <p:cNvSpPr txBox="1">
                          <a:spLocks/>
                        </p:cNvSpPr>
                        <p:nvPr/>
                      </p:nvSpPr>
                      <p:spPr>
                        <a:xfrm>
                          <a:off x="9356631" y="4214975"/>
                          <a:ext cx="1163674" cy="424056"/>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oMath>
                            </m:oMathPara>
                          </a14:m>
                          <a:endParaRPr lang="en-US" sz="2400" dirty="0">
                            <a:latin typeface="+mn-lt"/>
                          </a:endParaRPr>
                        </a:p>
                      </p:txBody>
                    </p:sp>
                  </mc:Choice>
                  <mc:Fallback xmlns="">
                    <p:sp>
                      <p:nvSpPr>
                        <p:cNvPr id="121" name="Content Placeholder 2">
                          <a:extLst>
                            <a:ext uri="{FF2B5EF4-FFF2-40B4-BE49-F238E27FC236}">
                              <a16:creationId xmlns:a16="http://schemas.microsoft.com/office/drawing/2014/main" id="{C378DD5B-ADC4-3CAD-61C2-F3146CD4E3A3}"/>
                            </a:ext>
                          </a:extLst>
                        </p:cNvPr>
                        <p:cNvSpPr txBox="1">
                          <a:spLocks noRot="1" noChangeAspect="1" noMove="1" noResize="1" noEditPoints="1" noAdjustHandles="1" noChangeArrowheads="1" noChangeShapeType="1" noTextEdit="1"/>
                        </p:cNvSpPr>
                        <p:nvPr/>
                      </p:nvSpPr>
                      <p:spPr>
                        <a:xfrm>
                          <a:off x="9356631" y="4214975"/>
                          <a:ext cx="1163674" cy="424056"/>
                        </a:xfrm>
                        <a:prstGeom prst="rect">
                          <a:avLst/>
                        </a:prstGeom>
                        <a:blipFill>
                          <a:blip r:embed="rId6"/>
                          <a:stretch>
                            <a:fillRect b="-54167"/>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9" name="Content Placeholder 2">
                        <a:extLst>
                          <a:ext uri="{FF2B5EF4-FFF2-40B4-BE49-F238E27FC236}">
                            <a16:creationId xmlns:a16="http://schemas.microsoft.com/office/drawing/2014/main" id="{7E06FC72-FE68-BCA5-5A33-37BFCA432BA1}"/>
                          </a:ext>
                        </a:extLst>
                      </p:cNvPr>
                      <p:cNvSpPr txBox="1">
                        <a:spLocks/>
                      </p:cNvSpPr>
                      <p:nvPr/>
                    </p:nvSpPr>
                    <p:spPr>
                      <a:xfrm>
                        <a:off x="4740608" y="4738180"/>
                        <a:ext cx="572682" cy="35955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𝐴</m:t>
                              </m:r>
                            </m:oMath>
                          </m:oMathPara>
                        </a14:m>
                        <a:endParaRPr lang="en-US" sz="2400" dirty="0">
                          <a:latin typeface="+mn-lt"/>
                        </a:endParaRPr>
                      </a:p>
                    </p:txBody>
                  </p:sp>
                </mc:Choice>
                <mc:Fallback xmlns="">
                  <p:sp>
                    <p:nvSpPr>
                      <p:cNvPr id="119" name="Content Placeholder 2">
                        <a:extLst>
                          <a:ext uri="{FF2B5EF4-FFF2-40B4-BE49-F238E27FC236}">
                            <a16:creationId xmlns:a16="http://schemas.microsoft.com/office/drawing/2014/main" id="{7E06FC72-FE68-BCA5-5A33-37BFCA432BA1}"/>
                          </a:ext>
                        </a:extLst>
                      </p:cNvPr>
                      <p:cNvSpPr txBox="1">
                        <a:spLocks noRot="1" noChangeAspect="1" noMove="1" noResize="1" noEditPoints="1" noAdjustHandles="1" noChangeArrowheads="1" noChangeShapeType="1" noTextEdit="1"/>
                      </p:cNvSpPr>
                      <p:nvPr/>
                    </p:nvSpPr>
                    <p:spPr>
                      <a:xfrm>
                        <a:off x="4740608" y="4738180"/>
                        <a:ext cx="572682" cy="359554"/>
                      </a:xfrm>
                      <a:prstGeom prst="rect">
                        <a:avLst/>
                      </a:prstGeom>
                      <a:blipFill>
                        <a:blip r:embed="rId7"/>
                        <a:stretch>
                          <a:fillRect b="-95000"/>
                        </a:stretch>
                      </a:blipFill>
                      <a:ln>
                        <a:noFill/>
                      </a:ln>
                    </p:spPr>
                    <p:txBody>
                      <a:bodyPr/>
                      <a:lstStyle/>
                      <a:p>
                        <a:r>
                          <a:rPr lang="en-US">
                            <a:noFill/>
                          </a:rPr>
                          <a:t> </a:t>
                        </a:r>
                      </a:p>
                    </p:txBody>
                  </p:sp>
                </mc:Fallback>
              </mc:AlternateContent>
            </p:grpSp>
          </p:grpSp>
          <p:cxnSp>
            <p:nvCxnSpPr>
              <p:cNvPr id="107" name="Straight Connector 106">
                <a:extLst>
                  <a:ext uri="{FF2B5EF4-FFF2-40B4-BE49-F238E27FC236}">
                    <a16:creationId xmlns:a16="http://schemas.microsoft.com/office/drawing/2014/main" id="{A3B581A3-727D-DB06-DF4C-4D54649C1453}"/>
                  </a:ext>
                </a:extLst>
              </p:cNvPr>
              <p:cNvCxnSpPr>
                <a:cxnSpLocks/>
              </p:cNvCxnSpPr>
              <p:nvPr/>
            </p:nvCxnSpPr>
            <p:spPr>
              <a:xfrm>
                <a:off x="7837492" y="3729154"/>
                <a:ext cx="5751" cy="222070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0F683F8-9CA5-7AA9-147E-490B50156EF8}"/>
                  </a:ext>
                </a:extLst>
              </p:cNvPr>
              <p:cNvCxnSpPr>
                <a:cxnSpLocks/>
              </p:cNvCxnSpPr>
              <p:nvPr/>
            </p:nvCxnSpPr>
            <p:spPr>
              <a:xfrm>
                <a:off x="8859675" y="3722952"/>
                <a:ext cx="5751" cy="222070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05" name="Straight Connector 104">
              <a:extLst>
                <a:ext uri="{FF2B5EF4-FFF2-40B4-BE49-F238E27FC236}">
                  <a16:creationId xmlns:a16="http://schemas.microsoft.com/office/drawing/2014/main" id="{A58775B1-7AD4-3578-5691-BCC61A46123A}"/>
                </a:ext>
              </a:extLst>
            </p:cNvPr>
            <p:cNvCxnSpPr>
              <a:cxnSpLocks/>
            </p:cNvCxnSpPr>
            <p:nvPr/>
          </p:nvCxnSpPr>
          <p:spPr>
            <a:xfrm>
              <a:off x="582264" y="4876098"/>
              <a:ext cx="8304551"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4" name="Content Placeholder 4">
                <a:extLst>
                  <a:ext uri="{FF2B5EF4-FFF2-40B4-BE49-F238E27FC236}">
                    <a16:creationId xmlns:a16="http://schemas.microsoft.com/office/drawing/2014/main" id="{5A466999-2CFF-7D26-70FB-B78794C6AF05}"/>
                  </a:ext>
                </a:extLst>
              </p:cNvPr>
              <p:cNvSpPr>
                <a:spLocks noGrp="1"/>
              </p:cNvSpPr>
              <p:nvPr>
                <p:ph sz="quarter" idx="13"/>
              </p:nvPr>
            </p:nvSpPr>
            <p:spPr>
              <a:xfrm>
                <a:off x="229081" y="801232"/>
                <a:ext cx="9436097" cy="3653848"/>
              </a:xfrm>
            </p:spPr>
            <p:txBody>
              <a:bodyPr/>
              <a:lstStyle/>
              <a:p>
                <a:pPr indent="-255600"/>
                <a:r>
                  <a:rPr lang="en-US" sz="2200" dirty="0">
                    <a:latin typeface="+mn-lt"/>
                  </a:rPr>
                  <a:t>Amplitude </a:t>
                </a:r>
                <a14:m>
                  <m:oMath xmlns:m="http://schemas.openxmlformats.org/officeDocument/2006/math">
                    <m:r>
                      <a:rPr lang="en-US" sz="2200" i="1" dirty="0" smtClean="0">
                        <a:latin typeface="Cambria Math" panose="02040503050406030204" pitchFamily="18" charset="0"/>
                      </a:rPr>
                      <m:t>(</m:t>
                    </m:r>
                    <m:r>
                      <a:rPr lang="en-US" sz="2200" i="1" dirty="0" smtClean="0">
                        <a:latin typeface="Cambria Math" panose="02040503050406030204" pitchFamily="18" charset="0"/>
                      </a:rPr>
                      <m:t>𝐴</m:t>
                    </m:r>
                    <m:r>
                      <a:rPr lang="en-US" sz="2200" i="1" dirty="0" smtClean="0">
                        <a:latin typeface="Cambria Math" panose="02040503050406030204" pitchFamily="18" charset="0"/>
                      </a:rPr>
                      <m:t>)</m:t>
                    </m:r>
                  </m:oMath>
                </a14:m>
                <a:r>
                  <a:rPr lang="en-US" sz="2200" dirty="0">
                    <a:latin typeface="+mn-lt"/>
                  </a:rPr>
                  <a:t> is the maximum displacement from equilibrium:</a:t>
                </a:r>
                <a:br>
                  <a:rPr lang="en-US" sz="2200" dirty="0">
                    <a:latin typeface="+mn-lt"/>
                  </a:rPr>
                </a:br>
                <a14:m>
                  <m:oMath xmlns:m="http://schemas.openxmlformats.org/officeDocument/2006/math">
                    <m:r>
                      <a:rPr lang="en-US" sz="2200" b="0" i="1" dirty="0" smtClean="0">
                        <a:latin typeface="Cambria Math" panose="02040503050406030204" pitchFamily="18" charset="0"/>
                      </a:rPr>
                      <m:t>𝐴</m:t>
                    </m:r>
                    <m:r>
                      <a:rPr lang="en-US" sz="2200" b="0" i="1" dirty="0" smtClean="0">
                        <a:latin typeface="Cambria Math" panose="02040503050406030204" pitchFamily="18" charset="0"/>
                      </a:rPr>
                      <m:t>=</m:t>
                    </m:r>
                    <m:r>
                      <m:rPr>
                        <m:sty m:val="p"/>
                      </m:rPr>
                      <a:rPr lang="en-US" sz="2200" b="0" i="0" dirty="0" smtClean="0">
                        <a:latin typeface="Cambria Math" panose="02040503050406030204" pitchFamily="18" charset="0"/>
                      </a:rPr>
                      <m:t>Δ</m:t>
                    </m:r>
                    <m:sSub>
                      <m:sSubPr>
                        <m:ctrlPr>
                          <a:rPr lang="en-US" sz="2200" b="0" i="1" dirty="0" smtClean="0">
                            <a:latin typeface="Cambria Math" panose="02040503050406030204" pitchFamily="18" charset="0"/>
                          </a:rPr>
                        </m:ctrlPr>
                      </m:sSubPr>
                      <m:e>
                        <m:r>
                          <a:rPr lang="en-US" sz="2200" b="0" i="1" dirty="0" smtClean="0">
                            <a:latin typeface="Cambria Math" panose="02040503050406030204" pitchFamily="18" charset="0"/>
                          </a:rPr>
                          <m:t>𝑥</m:t>
                        </m:r>
                      </m:e>
                      <m:sub>
                        <m:r>
                          <a:rPr lang="en-US" sz="2200" b="0" i="1" dirty="0" smtClean="0">
                            <a:latin typeface="Cambria Math" panose="02040503050406030204" pitchFamily="18" charset="0"/>
                          </a:rPr>
                          <m:t>𝑚𝑎𝑥</m:t>
                        </m:r>
                      </m:sub>
                    </m:sSub>
                  </m:oMath>
                </a14:m>
                <a:endParaRPr lang="en-US" sz="2200" b="0" dirty="0">
                  <a:latin typeface="+mn-lt"/>
                </a:endParaRPr>
              </a:p>
              <a:p>
                <a:pPr indent="-255600"/>
                <a:r>
                  <a:rPr lang="en-US" sz="2200" dirty="0">
                    <a:latin typeface="+mn-lt"/>
                  </a:rPr>
                  <a:t>Wavelength </a:t>
                </a:r>
                <a14:m>
                  <m:oMath xmlns:m="http://schemas.openxmlformats.org/officeDocument/2006/math">
                    <m:r>
                      <a:rPr lang="en-US" sz="2200" i="1" dirty="0" smtClean="0">
                        <a:latin typeface="Cambria Math" panose="02040503050406030204" pitchFamily="18" charset="0"/>
                      </a:rPr>
                      <m:t>(</m:t>
                    </m:r>
                    <m:r>
                      <a:rPr lang="en-US" sz="2200" i="1" dirty="0" smtClean="0">
                        <a:latin typeface="Cambria Math" panose="02040503050406030204" pitchFamily="18" charset="0"/>
                      </a:rPr>
                      <m:t>𝜆</m:t>
                    </m:r>
                    <m:r>
                      <a:rPr lang="en-US" sz="2200" i="1" dirty="0" smtClean="0">
                        <a:latin typeface="Cambria Math" panose="02040503050406030204" pitchFamily="18" charset="0"/>
                      </a:rPr>
                      <m:t>)</m:t>
                    </m:r>
                  </m:oMath>
                </a14:m>
                <a:r>
                  <a:rPr lang="en-US" sz="2200" dirty="0">
                    <a:latin typeface="+mn-lt"/>
                  </a:rPr>
                  <a:t> is the spatial width of the wave-form:</a:t>
                </a:r>
                <a:endParaRPr lang="en-US" sz="2200" b="0" dirty="0">
                  <a:latin typeface="+mn-lt"/>
                </a:endParaRPr>
              </a:p>
            </p:txBody>
          </p:sp>
        </mc:Choice>
        <mc:Fallback xmlns="">
          <p:sp>
            <p:nvSpPr>
              <p:cNvPr id="154" name="Content Placeholder 4">
                <a:extLst>
                  <a:ext uri="{FF2B5EF4-FFF2-40B4-BE49-F238E27FC236}">
                    <a16:creationId xmlns:a16="http://schemas.microsoft.com/office/drawing/2014/main" id="{5A466999-2CFF-7D26-70FB-B78794C6AF05}"/>
                  </a:ext>
                </a:extLst>
              </p:cNvPr>
              <p:cNvSpPr>
                <a:spLocks noGrp="1" noRot="1" noChangeAspect="1" noMove="1" noResize="1" noEditPoints="1" noAdjustHandles="1" noChangeArrowheads="1" noChangeShapeType="1" noTextEdit="1"/>
              </p:cNvSpPr>
              <p:nvPr>
                <p:ph sz="quarter" idx="13"/>
              </p:nvPr>
            </p:nvSpPr>
            <p:spPr>
              <a:xfrm>
                <a:off x="229081" y="801232"/>
                <a:ext cx="9436097" cy="3653848"/>
              </a:xfrm>
              <a:blipFill>
                <a:blip r:embed="rId8"/>
                <a:stretch>
                  <a:fillRect l="-808"/>
                </a:stretch>
              </a:blipFill>
            </p:spPr>
            <p:txBody>
              <a:bodyPr/>
              <a:lstStyle/>
              <a:p>
                <a:r>
                  <a:rPr lang="en-US">
                    <a:noFill/>
                  </a:rPr>
                  <a:t> </a:t>
                </a:r>
              </a:p>
            </p:txBody>
          </p:sp>
        </mc:Fallback>
      </mc:AlternateContent>
      <p:sp>
        <p:nvSpPr>
          <p:cNvPr id="155" name="Content Placeholder 4">
            <a:extLst>
              <a:ext uri="{FF2B5EF4-FFF2-40B4-BE49-F238E27FC236}">
                <a16:creationId xmlns:a16="http://schemas.microsoft.com/office/drawing/2014/main" id="{A305FB65-F41E-50CE-2E19-EB85CD1FBDF9}"/>
              </a:ext>
            </a:extLst>
          </p:cNvPr>
          <p:cNvSpPr txBox="1">
            <a:spLocks/>
          </p:cNvSpPr>
          <p:nvPr/>
        </p:nvSpPr>
        <p:spPr>
          <a:xfrm>
            <a:off x="229081" y="5272639"/>
            <a:ext cx="9436097" cy="365384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indent="-255600"/>
            <a:r>
              <a:rPr lang="en-US" sz="2200" dirty="0">
                <a:latin typeface="+mn-lt"/>
              </a:rPr>
              <a:t>In what direction will the masses travel when released?</a:t>
            </a:r>
          </a:p>
          <a:p>
            <a:pPr indent="-255600"/>
            <a:r>
              <a:rPr lang="en-US" sz="2200" dirty="0">
                <a:latin typeface="+mn-lt"/>
              </a:rPr>
              <a:t>How does the amplitude graph change? </a:t>
            </a:r>
          </a:p>
        </p:txBody>
      </p:sp>
    </p:spTree>
    <p:extLst>
      <p:ext uri="{BB962C8B-B14F-4D97-AF65-F5344CB8AC3E}">
        <p14:creationId xmlns:p14="http://schemas.microsoft.com/office/powerpoint/2010/main" val="328807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QuickCheck 15.1 </a:t>
            </a:r>
            <a:r>
              <a:rPr lang="en-IN" sz="2000" b="0" dirty="0"/>
              <a:t>(1 of 2)</a:t>
            </a:r>
          </a:p>
        </p:txBody>
      </p:sp>
      <p:sp>
        <p:nvSpPr>
          <p:cNvPr id="3" name="Content Placeholder 2"/>
          <p:cNvSpPr>
            <a:spLocks noGrp="1"/>
          </p:cNvSpPr>
          <p:nvPr>
            <p:ph sz="quarter" idx="13"/>
          </p:nvPr>
        </p:nvSpPr>
        <p:spPr>
          <a:xfrm>
            <a:off x="457200" y="1556327"/>
            <a:ext cx="8229600" cy="817222"/>
          </a:xfrm>
        </p:spPr>
        <p:txBody>
          <a:bodyPr/>
          <a:lstStyle/>
          <a:p>
            <a:pPr marL="0" indent="0">
              <a:buNone/>
            </a:pPr>
            <a:r>
              <a:rPr lang="en-US" altLang="en-US" sz="2400" dirty="0">
                <a:latin typeface="+mn-lt"/>
              </a:rPr>
              <a:t>A wave on a string is traveling to the right. At this instant, the motion of the piece of string marked with a dot is</a:t>
            </a:r>
            <a:endParaRPr lang="en-IN" sz="2400" dirty="0">
              <a:latin typeface="+mn-lt"/>
            </a:endParaRPr>
          </a:p>
        </p:txBody>
      </p:sp>
      <p:pic>
        <p:nvPicPr>
          <p:cNvPr id="5" name="Picture 9" descr="A wave on a string in the shape of a cosine graph along a horizontal axis is traveling to the right. A dot is placed at an inflection point where the curve changes from concave downward to concave upward. A green horizontal rightward pointing arrow appears above the wave."/>
          <p:cNvPicPr>
            <a:picLocks noChangeAspect="1" noChangeArrowheads="1"/>
          </p:cNvPicPr>
          <p:nvPr/>
        </p:nvPicPr>
        <p:blipFill rotWithShape="1">
          <a:blip r:embed="rId3">
            <a:extLst>
              <a:ext uri="{28A0092B-C50C-407E-A947-70E740481C1C}">
                <a14:useLocalDpi xmlns:a14="http://schemas.microsoft.com/office/drawing/2010/main" val="0"/>
              </a:ext>
            </a:extLst>
          </a:blip>
          <a:srcRect t="15423" b="12448"/>
          <a:stretch/>
        </p:blipFill>
        <p:spPr bwMode="auto">
          <a:xfrm>
            <a:off x="5085645" y="3166944"/>
            <a:ext cx="3601155" cy="199987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quarter" idx="14"/>
          </p:nvPr>
        </p:nvSpPr>
        <p:spPr>
          <a:xfrm>
            <a:off x="457200" y="2519465"/>
            <a:ext cx="4513634" cy="2637832"/>
          </a:xfrm>
        </p:spPr>
        <p:txBody>
          <a:bodyPr/>
          <a:lstStyle/>
          <a:p>
            <a:pPr marL="741600" lvl="1" indent="-428400">
              <a:buNone/>
            </a:pPr>
            <a:r>
              <a:rPr lang="en-US" altLang="en-US" sz="2400" dirty="0">
                <a:latin typeface="+mn-lt"/>
              </a:rPr>
              <a:t>A. Up.</a:t>
            </a:r>
          </a:p>
          <a:p>
            <a:pPr marL="741600" lvl="1" indent="-428400">
              <a:buNone/>
            </a:pPr>
            <a:r>
              <a:rPr lang="en-US" altLang="en-US" sz="2400" dirty="0">
                <a:latin typeface="+mn-lt"/>
              </a:rPr>
              <a:t>B. Down.</a:t>
            </a:r>
          </a:p>
          <a:p>
            <a:pPr marL="741600" lvl="1" indent="-428400">
              <a:buNone/>
            </a:pPr>
            <a:r>
              <a:rPr lang="en-US" altLang="en-US" sz="2400" dirty="0">
                <a:latin typeface="+mn-lt"/>
              </a:rPr>
              <a:t>C. Right.</a:t>
            </a:r>
          </a:p>
          <a:p>
            <a:pPr marL="741600" lvl="1" indent="-428400">
              <a:buNone/>
            </a:pPr>
            <a:r>
              <a:rPr lang="en-US" altLang="en-US" sz="2400" dirty="0">
                <a:latin typeface="+mn-lt"/>
              </a:rPr>
              <a:t>D. Left.</a:t>
            </a:r>
          </a:p>
          <a:p>
            <a:pPr marL="741600" lvl="1" indent="-428400">
              <a:buNone/>
            </a:pPr>
            <a:r>
              <a:rPr lang="en-US" altLang="en-US" sz="2400" dirty="0">
                <a:latin typeface="+mn-lt"/>
              </a:rPr>
              <a:t>E. Zero, instantaneously at rest.</a:t>
            </a:r>
            <a:endParaRPr lang="en-IN" sz="2400" dirty="0">
              <a:latin typeface="+mn-lt"/>
            </a:endParaRPr>
          </a:p>
        </p:txBody>
      </p:sp>
    </p:spTree>
    <p:extLst>
      <p:ext uri="{BB962C8B-B14F-4D97-AF65-F5344CB8AC3E}">
        <p14:creationId xmlns:p14="http://schemas.microsoft.com/office/powerpoint/2010/main" val="3540997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QuickCheck 15.1 </a:t>
            </a:r>
            <a:r>
              <a:rPr lang="en-IN" sz="2000" b="0" dirty="0"/>
              <a:t>(2 of 2)</a:t>
            </a:r>
          </a:p>
        </p:txBody>
      </p:sp>
      <p:sp>
        <p:nvSpPr>
          <p:cNvPr id="3" name="Content Placeholder 2"/>
          <p:cNvSpPr>
            <a:spLocks noGrp="1"/>
          </p:cNvSpPr>
          <p:nvPr>
            <p:ph sz="quarter" idx="13"/>
          </p:nvPr>
        </p:nvSpPr>
        <p:spPr>
          <a:xfrm>
            <a:off x="457200" y="1556327"/>
            <a:ext cx="8229600" cy="817222"/>
          </a:xfrm>
        </p:spPr>
        <p:txBody>
          <a:bodyPr/>
          <a:lstStyle/>
          <a:p>
            <a:pPr marL="0" indent="0">
              <a:buNone/>
            </a:pPr>
            <a:r>
              <a:rPr lang="en-US" altLang="en-US" sz="2400" dirty="0">
                <a:latin typeface="+mn-lt"/>
              </a:rPr>
              <a:t>A wave on a string is traveling to the right. At this instant, the motion of the piece of string marked with a dot is</a:t>
            </a:r>
            <a:endParaRPr lang="en-IN" sz="2400" dirty="0">
              <a:latin typeface="+mn-lt"/>
            </a:endParaRPr>
          </a:p>
        </p:txBody>
      </p:sp>
      <p:pic>
        <p:nvPicPr>
          <p:cNvPr id="7" name="Picture 8" descr="A wave on a string in the shape of a cosine graph along a horizontal axis is traveling to the right. A dot is placed at an inflection point where the curve changes from concave downward to concave upward. A green horizontal rightward pointing arrow appears above the wave. Motion of the wave, has a line that points to the green arrow. Another green vertical upward pointing arrow emanates from the dot. A caption that reads, Motion of medium, has a line that points to the vertical green arr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5645" y="2735317"/>
            <a:ext cx="3601155" cy="2772650"/>
          </a:xfrm>
          <a:prstGeom prst="rect">
            <a:avLst/>
          </a:prstGeom>
          <a:noFill/>
        </p:spPr>
      </p:pic>
      <p:sp>
        <p:nvSpPr>
          <p:cNvPr id="4" name="Content Placeholder 3"/>
          <p:cNvSpPr>
            <a:spLocks noGrp="1"/>
          </p:cNvSpPr>
          <p:nvPr>
            <p:ph sz="quarter" idx="14"/>
          </p:nvPr>
        </p:nvSpPr>
        <p:spPr>
          <a:xfrm>
            <a:off x="457200" y="2519465"/>
            <a:ext cx="4274288" cy="2617311"/>
          </a:xfrm>
        </p:spPr>
        <p:txBody>
          <a:bodyPr/>
          <a:lstStyle/>
          <a:p>
            <a:pPr marL="741600" lvl="1" indent="-428400">
              <a:buNone/>
            </a:pPr>
            <a:r>
              <a:rPr lang="en-US" altLang="en-US" sz="2400" dirty="0">
                <a:solidFill>
                  <a:srgbClr val="C00000"/>
                </a:solidFill>
                <a:latin typeface="+mn-lt"/>
              </a:rPr>
              <a:t>A. Up.</a:t>
            </a:r>
          </a:p>
          <a:p>
            <a:pPr marL="741600" lvl="1" indent="-428400">
              <a:buNone/>
            </a:pPr>
            <a:r>
              <a:rPr lang="en-US" altLang="en-US" sz="2400" dirty="0">
                <a:latin typeface="+mn-lt"/>
              </a:rPr>
              <a:t>B. Down.</a:t>
            </a:r>
          </a:p>
          <a:p>
            <a:pPr marL="741600" lvl="1" indent="-428400">
              <a:buNone/>
            </a:pPr>
            <a:r>
              <a:rPr lang="en-US" altLang="en-US" sz="2400" dirty="0">
                <a:latin typeface="+mn-lt"/>
              </a:rPr>
              <a:t>C. Right.</a:t>
            </a:r>
          </a:p>
          <a:p>
            <a:pPr marL="741600" lvl="1" indent="-428400">
              <a:buNone/>
            </a:pPr>
            <a:r>
              <a:rPr lang="en-US" altLang="en-US" sz="2400" dirty="0">
                <a:latin typeface="+mn-lt"/>
              </a:rPr>
              <a:t>D. Left.</a:t>
            </a:r>
          </a:p>
          <a:p>
            <a:pPr marL="741600" lvl="1" indent="-428400">
              <a:buNone/>
            </a:pPr>
            <a:r>
              <a:rPr lang="en-US" altLang="en-US" sz="2400" dirty="0">
                <a:latin typeface="+mn-lt"/>
              </a:rPr>
              <a:t>E. Zero, instantaneously at rest.</a:t>
            </a:r>
            <a:endParaRPr lang="en-IN" sz="2400" dirty="0">
              <a:latin typeface="+mn-lt"/>
            </a:endParaRPr>
          </a:p>
        </p:txBody>
      </p:sp>
      <p:pic>
        <p:nvPicPr>
          <p:cNvPr id="6" name="Picture 5" descr="A checkmark points to option A, U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496" y="2607498"/>
            <a:ext cx="323850" cy="304800"/>
          </a:xfrm>
          <a:prstGeom prst="rect">
            <a:avLst/>
          </a:prstGeom>
        </p:spPr>
      </p:pic>
    </p:spTree>
    <p:extLst>
      <p:ext uri="{BB962C8B-B14F-4D97-AF65-F5344CB8AC3E}">
        <p14:creationId xmlns:p14="http://schemas.microsoft.com/office/powerpoint/2010/main" val="1040429261"/>
      </p:ext>
    </p:extLst>
  </p:cSld>
  <p:clrMapOvr>
    <a:masterClrMapping/>
  </p:clrMapOvr>
</p:sld>
</file>

<file path=ppt/theme/theme1.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41927</TotalTime>
  <Words>1588</Words>
  <Application>Microsoft Macintosh PowerPoint</Application>
  <PresentationFormat>On-screen Show (4:3)</PresentationFormat>
  <Paragraphs>211</Paragraphs>
  <Slides>31</Slides>
  <Notes>9</Notes>
  <HiddenSlides>0</HiddenSlides>
  <MMClips>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Arial</vt:lpstr>
      <vt:lpstr>Cambria Math</vt:lpstr>
      <vt:lpstr>Noto Sans Symbols</vt:lpstr>
      <vt:lpstr>Times New Roman</vt:lpstr>
      <vt:lpstr>Verdana</vt:lpstr>
      <vt:lpstr>2_508 Lecture</vt:lpstr>
      <vt:lpstr>508 Lecture</vt:lpstr>
      <vt:lpstr>PowerPoint Presentation</vt:lpstr>
      <vt:lpstr>Traveling Waves</vt:lpstr>
      <vt:lpstr>Section 15.1 &amp; 15.2  Traveling Wave Model</vt:lpstr>
      <vt:lpstr>Mechanical Waves</vt:lpstr>
      <vt:lpstr>Electromagnetic and Matter Waves</vt:lpstr>
      <vt:lpstr>Masses Connected by Springs</vt:lpstr>
      <vt:lpstr>PowerPoint Presentation</vt:lpstr>
      <vt:lpstr>QuickCheck 15.1 (1 of 2)</vt:lpstr>
      <vt:lpstr>QuickCheck 15.1 (2 of 2)</vt:lpstr>
      <vt:lpstr>QuickCheck 15.10 (1 of 2)</vt:lpstr>
      <vt:lpstr>QuickCheck 15.10 (2 of 2)</vt:lpstr>
      <vt:lpstr>QuickCheck 15.11 (1 of 2)</vt:lpstr>
      <vt:lpstr>QuickCheck 15.11 (2 of 2)</vt:lpstr>
      <vt:lpstr>Traveling Wave Speed</vt:lpstr>
      <vt:lpstr>QuickCheck 15.9 (1 of 2)</vt:lpstr>
      <vt:lpstr>QuickCheck 15.9 (2 of 2)</vt:lpstr>
      <vt:lpstr>Sinusoidal Waves on a String</vt:lpstr>
      <vt:lpstr>I’m on a Boat! &amp;…</vt:lpstr>
      <vt:lpstr>QuickCheck 15.14 (1 of 2)</vt:lpstr>
      <vt:lpstr>QuickCheck 15.14 (2 of 2)</vt:lpstr>
      <vt:lpstr>Aside on Dynamics: Dispersion</vt:lpstr>
      <vt:lpstr>Non-dispersive Wave</vt:lpstr>
      <vt:lpstr>Example Problem (2 of 6)</vt:lpstr>
      <vt:lpstr>Dispersive Waves: </vt:lpstr>
      <vt:lpstr>Section 15.5-15.???  Energy, Power, Intensity</vt:lpstr>
      <vt:lpstr>Energy and Intensity</vt:lpstr>
      <vt:lpstr>Waves in Multiple Dimensions</vt:lpstr>
      <vt:lpstr>Section 15.7 The Doppler Effect and Shock Waves</vt:lpstr>
      <vt:lpstr>The Doppler Effect: 〖 f〗_obs  = v/λ_obs  </vt:lpstr>
      <vt:lpstr>PowerPoint Presentation</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Physics: A Strategic Approach, Fourth Edition, Chapter 15, Traveling Waves and Sound</dc:title>
  <dc:subject>Physics &amp; Astronomy</dc:subject>
  <dc:creator>Knight/Jones/Field</dc:creator>
  <cp:keywords>College Physics</cp:keywords>
  <cp:lastModifiedBy>Grimes, Derek J</cp:lastModifiedBy>
  <cp:revision>1809</cp:revision>
  <dcterms:modified xsi:type="dcterms:W3CDTF">2023-02-21T20:23:30Z</dcterms:modified>
</cp:coreProperties>
</file>