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659" r:id="rId2"/>
  </p:sldMasterIdLst>
  <p:notesMasterIdLst>
    <p:notesMasterId r:id="rId62"/>
  </p:notesMasterIdLst>
  <p:handoutMasterIdLst>
    <p:handoutMasterId r:id="rId63"/>
  </p:handoutMasterIdLst>
  <p:sldIdLst>
    <p:sldId id="791" r:id="rId3"/>
    <p:sldId id="591" r:id="rId4"/>
    <p:sldId id="834" r:id="rId5"/>
    <p:sldId id="597" r:id="rId6"/>
    <p:sldId id="594" r:id="rId7"/>
    <p:sldId id="792" r:id="rId8"/>
    <p:sldId id="599" r:id="rId9"/>
    <p:sldId id="600" r:id="rId10"/>
    <p:sldId id="795" r:id="rId11"/>
    <p:sldId id="601" r:id="rId12"/>
    <p:sldId id="629" r:id="rId13"/>
    <p:sldId id="799" r:id="rId14"/>
    <p:sldId id="796" r:id="rId15"/>
    <p:sldId id="821" r:id="rId16"/>
    <p:sldId id="621" r:id="rId17"/>
    <p:sldId id="622" r:id="rId18"/>
    <p:sldId id="836" r:id="rId19"/>
    <p:sldId id="624" r:id="rId20"/>
    <p:sldId id="841" r:id="rId21"/>
    <p:sldId id="625" r:id="rId22"/>
    <p:sldId id="617" r:id="rId23"/>
    <p:sldId id="842" r:id="rId24"/>
    <p:sldId id="840" r:id="rId25"/>
    <p:sldId id="820" r:id="rId26"/>
    <p:sldId id="618" r:id="rId27"/>
    <p:sldId id="619" r:id="rId28"/>
    <p:sldId id="626" r:id="rId29"/>
    <p:sldId id="800" r:id="rId30"/>
    <p:sldId id="635" r:id="rId31"/>
    <p:sldId id="637" r:id="rId32"/>
    <p:sldId id="638" r:id="rId33"/>
    <p:sldId id="643" r:id="rId34"/>
    <p:sldId id="644" r:id="rId35"/>
    <p:sldId id="845" r:id="rId36"/>
    <p:sldId id="815" r:id="rId37"/>
    <p:sldId id="682" r:id="rId38"/>
    <p:sldId id="683" r:id="rId39"/>
    <p:sldId id="839" r:id="rId40"/>
    <p:sldId id="690" r:id="rId41"/>
    <p:sldId id="816" r:id="rId42"/>
    <p:sldId id="837" r:id="rId43"/>
    <p:sldId id="691" r:id="rId44"/>
    <p:sldId id="844" r:id="rId45"/>
    <p:sldId id="843" r:id="rId46"/>
    <p:sldId id="694" r:id="rId47"/>
    <p:sldId id="695" r:id="rId48"/>
    <p:sldId id="696" r:id="rId49"/>
    <p:sldId id="697" r:id="rId50"/>
    <p:sldId id="698" r:id="rId51"/>
    <p:sldId id="817" r:id="rId52"/>
    <p:sldId id="700" r:id="rId53"/>
    <p:sldId id="701" r:id="rId54"/>
    <p:sldId id="702" r:id="rId55"/>
    <p:sldId id="703" r:id="rId56"/>
    <p:sldId id="704" r:id="rId57"/>
    <p:sldId id="705" r:id="rId58"/>
    <p:sldId id="706" r:id="rId59"/>
    <p:sldId id="707" r:id="rId60"/>
    <p:sldId id="480" r:id="rId6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67" userDrawn="1">
          <p15:clr>
            <a:srgbClr val="A4A3A4"/>
          </p15:clr>
        </p15:guide>
        <p15:guide id="2" pos="267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000000"/>
    <a:srgbClr val="F1AC79"/>
    <a:srgbClr val="C00000"/>
    <a:srgbClr val="FFFFFF"/>
    <a:srgbClr val="C10000"/>
    <a:srgbClr val="C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55" autoAdjust="0"/>
    <p:restoredTop sz="90767" autoAdjust="0"/>
  </p:normalViewPr>
  <p:slideViewPr>
    <p:cSldViewPr snapToGrid="0" snapToObjects="1">
      <p:cViewPr varScale="1">
        <p:scale>
          <a:sx n="110" d="100"/>
          <a:sy n="110" d="100"/>
        </p:scale>
        <p:origin x="1832" y="184"/>
      </p:cViewPr>
      <p:guideLst>
        <p:guide orient="horz" pos="867"/>
        <p:guide pos="2676"/>
      </p:guideLst>
    </p:cSldViewPr>
  </p:slideViewPr>
  <p:outlineViewPr>
    <p:cViewPr>
      <p:scale>
        <a:sx n="33" d="100"/>
        <a:sy n="33" d="100"/>
      </p:scale>
      <p:origin x="0" y="0"/>
    </p:cViewPr>
  </p:outlineViewPr>
  <p:notesTextViewPr>
    <p:cViewPr>
      <p:scale>
        <a:sx n="133" d="100"/>
        <a:sy n="133" d="100"/>
      </p:scale>
      <p:origin x="0" y="0"/>
    </p:cViewPr>
  </p:notesTextViewPr>
  <p:sorterViewPr>
    <p:cViewPr>
      <p:scale>
        <a:sx n="100" d="100"/>
        <a:sy n="100" d="100"/>
      </p:scale>
      <p:origin x="0" y="-3346"/>
    </p:cViewPr>
  </p:sorterViewPr>
  <p:notesViewPr>
    <p:cSldViewPr snapToGrid="0" snapToObjects="1">
      <p:cViewPr varScale="1">
        <p:scale>
          <a:sx n="85" d="100"/>
          <a:sy n="85" d="100"/>
        </p:scale>
        <p:origin x="3802"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12/5/22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52843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26346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04005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90519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The energy is</a:t>
            </a:r>
            <a:r>
              <a:rPr lang="en-US" baseline="0" dirty="0"/>
              <a:t> proportional to the square of the amplitude. The energy decays to 50% in 30 seconds, so the amplitude decays to </a:t>
            </a:r>
            <a:r>
              <a:rPr lang="en-US" i="1" baseline="0" dirty="0"/>
              <a:t>sqrt</a:t>
            </a:r>
            <a:r>
              <a:rPr lang="en-US" baseline="0" dirty="0"/>
              <a:t>(0.5) = 0.71 of its initial value in 30 s. So 0.71 = exp(</a:t>
            </a:r>
            <a:r>
              <a:rPr lang="en-US" baseline="0" dirty="0">
                <a:sym typeface="Symbol" panose="05050102010706020507" pitchFamily="18" charset="2"/>
              </a:rPr>
              <a:t></a:t>
            </a:r>
            <a:r>
              <a:rPr lang="en-US" baseline="0" dirty="0"/>
              <a:t>30/</a:t>
            </a:r>
            <a:r>
              <a:rPr lang="el-GR" baseline="0" dirty="0"/>
              <a:t>τ</a:t>
            </a:r>
            <a:r>
              <a:rPr lang="en-US" baseline="0" dirty="0"/>
              <a:t>) where </a:t>
            </a:r>
            <a:r>
              <a:rPr lang="el-GR" baseline="0" dirty="0"/>
              <a:t>τ</a:t>
            </a:r>
            <a:r>
              <a:rPr lang="en-US" baseline="0" dirty="0"/>
              <a:t> is the time constant. So: </a:t>
            </a:r>
            <a:r>
              <a:rPr lang="en-US" baseline="0" dirty="0">
                <a:sym typeface="Symbol" panose="05050102010706020507" pitchFamily="18" charset="2"/>
              </a:rPr>
              <a:t></a:t>
            </a:r>
            <a:r>
              <a:rPr lang="en-US" baseline="0" dirty="0"/>
              <a:t>0.34 = </a:t>
            </a:r>
            <a:r>
              <a:rPr lang="en-US" baseline="0" dirty="0">
                <a:sym typeface="Symbol" panose="05050102010706020507" pitchFamily="18" charset="2"/>
              </a:rPr>
              <a:t></a:t>
            </a:r>
            <a:r>
              <a:rPr lang="en-US" baseline="0" dirty="0"/>
              <a:t>30/</a:t>
            </a:r>
            <a:r>
              <a:rPr lang="el-GR" baseline="0" dirty="0"/>
              <a:t>τ</a:t>
            </a:r>
            <a:r>
              <a:rPr lang="en-US" baseline="0" dirty="0"/>
              <a:t> gives </a:t>
            </a:r>
            <a:r>
              <a:rPr lang="el-GR" baseline="0" dirty="0"/>
              <a:t>τ</a:t>
            </a:r>
            <a:r>
              <a:rPr lang="en-US" baseline="0" dirty="0"/>
              <a:t> = 30/0.34 = 90 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03720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77349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59</a:t>
            </a:fld>
            <a:endParaRPr lang="en-US" dirty="0"/>
          </a:p>
        </p:txBody>
      </p:sp>
    </p:spTree>
    <p:extLst>
      <p:ext uri="{BB962C8B-B14F-4D97-AF65-F5344CB8AC3E}">
        <p14:creationId xmlns:p14="http://schemas.microsoft.com/office/powerpoint/2010/main" val="3299830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Answer: A</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28220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0817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Answer: C</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79131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58160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Answer: C</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43951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94462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64212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Answer: C</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75581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3" name="Picture Placeholder 2">
            <a:extLst>
              <a:ext uri="{FF2B5EF4-FFF2-40B4-BE49-F238E27FC236}">
                <a16:creationId xmlns:a16="http://schemas.microsoft.com/office/drawing/2014/main" id="{0321E090-1CF7-424F-AB1C-A74C4C5178D1}"/>
              </a:ext>
            </a:extLst>
          </p:cNvPr>
          <p:cNvSpPr>
            <a:spLocks noGrp="1"/>
          </p:cNvSpPr>
          <p:nvPr>
            <p:ph type="pic" sz="quarter" idx="13"/>
          </p:nvPr>
        </p:nvSpPr>
        <p:spPr>
          <a:xfrm>
            <a:off x="457200" y="1600200"/>
            <a:ext cx="4360863" cy="4565650"/>
          </a:xfrm>
        </p:spPr>
        <p:txBody>
          <a:bodyPr/>
          <a:lstStyle/>
          <a:p>
            <a:endParaRPr lang="en-US" dirty="0"/>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0"/>
            <a:ext cx="3657600" cy="289855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p:cNvSpPr>
            <a:spLocks noGrp="1"/>
          </p:cNvSpPr>
          <p:nvPr>
            <p:ph sz="quarter" idx="14"/>
          </p:nvPr>
        </p:nvSpPr>
        <p:spPr>
          <a:xfrm>
            <a:off x="2370138" y="6467177"/>
            <a:ext cx="6319837" cy="306686"/>
          </a:xfrm>
        </p:spPr>
        <p:txBody>
          <a:bodyPr/>
          <a:lstStyle>
            <a:lvl1pPr marL="101600" indent="0">
              <a:buNone/>
              <a:defRPr/>
            </a:lvl1pPr>
          </a:lstStyle>
          <a:p>
            <a:pPr lvl="0"/>
            <a:endParaRPr lang="en-US" dirty="0"/>
          </a:p>
        </p:txBody>
      </p:sp>
      <p:sp>
        <p:nvSpPr>
          <p:cNvPr id="11" name="TextBox 10"/>
          <p:cNvSpPr txBox="1"/>
          <p:nvPr userDrawn="1"/>
        </p:nvSpPr>
        <p:spPr>
          <a:xfrm>
            <a:off x="7848600" y="6428601"/>
            <a:ext cx="740520" cy="246221"/>
          </a:xfrm>
          <a:prstGeom prst="rect">
            <a:avLst/>
          </a:prstGeom>
          <a:noFill/>
        </p:spPr>
        <p:txBody>
          <a:bodyPr wrap="none" rtlCol="0">
            <a:spAutoFit/>
          </a:bodyPr>
          <a:lstStyle/>
          <a:p>
            <a:r>
              <a:rPr lang="en-US" sz="1000" dirty="0"/>
              <a:t>Slide - </a:t>
            </a:r>
            <a:fld id="{41D1A099-64B4-E24A-BD44-17411C0B0428}" type="slidenum">
              <a:rPr lang="en-US" sz="1000" smtClean="0"/>
              <a:t>‹#›</a:t>
            </a:fld>
            <a:endParaRPr lang="en-US" sz="1000" dirty="0"/>
          </a:p>
        </p:txBody>
      </p:sp>
    </p:spTree>
    <p:extLst>
      <p:ext uri="{BB962C8B-B14F-4D97-AF65-F5344CB8AC3E}">
        <p14:creationId xmlns:p14="http://schemas.microsoft.com/office/powerpoint/2010/main" val="2737095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3" name="Picture Placeholder 2">
            <a:extLst>
              <a:ext uri="{FF2B5EF4-FFF2-40B4-BE49-F238E27FC236}">
                <a16:creationId xmlns:a16="http://schemas.microsoft.com/office/drawing/2014/main" id="{0321E090-1CF7-424F-AB1C-A74C4C5178D1}"/>
              </a:ext>
            </a:extLst>
          </p:cNvPr>
          <p:cNvSpPr>
            <a:spLocks noGrp="1"/>
          </p:cNvSpPr>
          <p:nvPr>
            <p:ph type="pic" sz="quarter" idx="13"/>
          </p:nvPr>
        </p:nvSpPr>
        <p:spPr>
          <a:xfrm>
            <a:off x="457200" y="1600200"/>
            <a:ext cx="4360863" cy="4565650"/>
          </a:xfrm>
        </p:spPr>
        <p:txBody>
          <a:bodyPr/>
          <a:lstStyle/>
          <a:p>
            <a:endParaRPr lang="en-US" dirty="0"/>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0"/>
            <a:ext cx="3657600" cy="289855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p:cNvSpPr>
            <a:spLocks noGrp="1"/>
          </p:cNvSpPr>
          <p:nvPr>
            <p:ph sz="quarter" idx="14"/>
          </p:nvPr>
        </p:nvSpPr>
        <p:spPr>
          <a:xfrm>
            <a:off x="2370138" y="6467177"/>
            <a:ext cx="6319837" cy="306686"/>
          </a:xfrm>
        </p:spPr>
        <p:txBody>
          <a:bodyPr/>
          <a:lstStyle>
            <a:lvl1pPr marL="101600" indent="0">
              <a:buNone/>
              <a:defRPr/>
            </a:lvl1pPr>
          </a:lstStyle>
          <a:p>
            <a:pPr lvl="0"/>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1885097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Figure + Capti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nchor="t"/>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p:nvPr>
        </p:nvSpPr>
        <p:spPr>
          <a:xfrm>
            <a:off x="457200" y="1481138"/>
            <a:ext cx="4484688" cy="4408487"/>
          </a:xfrm>
        </p:spPr>
        <p:txBody>
          <a:bodyPr/>
          <a:lstStyle/>
          <a:p>
            <a:pPr lvl="0"/>
            <a:r>
              <a:rPr lang="en-US" dirty="0"/>
              <a:t>Edit Master text styles</a:t>
            </a:r>
          </a:p>
        </p:txBody>
      </p:sp>
      <p:sp>
        <p:nvSpPr>
          <p:cNvPr id="9" name="Picture Placeholder 8">
            <a:extLst>
              <a:ext uri="{FF2B5EF4-FFF2-40B4-BE49-F238E27FC236}">
                <a16:creationId xmlns:a16="http://schemas.microsoft.com/office/drawing/2014/main" id="{F95A3C12-C176-4C2E-9820-6A6035C43AF5}"/>
              </a:ext>
            </a:extLst>
          </p:cNvPr>
          <p:cNvSpPr>
            <a:spLocks noGrp="1"/>
          </p:cNvSpPr>
          <p:nvPr>
            <p:ph type="pic" sz="quarter" idx="14"/>
          </p:nvPr>
        </p:nvSpPr>
        <p:spPr>
          <a:xfrm>
            <a:off x="5192713" y="1481138"/>
            <a:ext cx="3592512" cy="3754437"/>
          </a:xfrm>
        </p:spPr>
        <p:txBody>
          <a:bodyPr/>
          <a:lstStyle/>
          <a:p>
            <a:endParaRPr lang="en-US" dirty="0"/>
          </a:p>
        </p:txBody>
      </p:sp>
      <p:sp>
        <p:nvSpPr>
          <p:cNvPr id="11" name="Text Placeholder 10">
            <a:extLst>
              <a:ext uri="{FF2B5EF4-FFF2-40B4-BE49-F238E27FC236}">
                <a16:creationId xmlns:a16="http://schemas.microsoft.com/office/drawing/2014/main" id="{F059F1CC-D06F-4B10-B166-6D6F2C786A37}"/>
              </a:ext>
            </a:extLst>
          </p:cNvPr>
          <p:cNvSpPr>
            <a:spLocks noGrp="1"/>
          </p:cNvSpPr>
          <p:nvPr>
            <p:ph type="body" sz="quarter" idx="15" hasCustomPrompt="1"/>
          </p:nvPr>
        </p:nvSpPr>
        <p:spPr>
          <a:xfrm>
            <a:off x="5192713" y="5399088"/>
            <a:ext cx="3592512" cy="490537"/>
          </a:xfrm>
        </p:spPr>
        <p:txBody>
          <a:bodyPr/>
          <a:lstStyle>
            <a:lvl1pPr marL="101600" indent="0">
              <a:buNone/>
              <a:defRPr sz="1200"/>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5" name="Footer Placeholder 4">
            <a:extLst>
              <a:ext uri="{FF2B5EF4-FFF2-40B4-BE49-F238E27FC236}">
                <a16:creationId xmlns:a16="http://schemas.microsoft.com/office/drawing/2014/main" id="{A6FA6EBD-95B8-4957-AE05-FC01EF65059B}"/>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660428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091D3-E16C-46AB-9A90-0F52CA812534}"/>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957388"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22325" y="2643044"/>
            <a:ext cx="1957388"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22325" y="3613151"/>
            <a:ext cx="1957388"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6729412" y="1681163"/>
            <a:ext cx="1957388"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6729413" y="2651910"/>
            <a:ext cx="1957387"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6729413" y="3613151"/>
            <a:ext cx="1957387" cy="627063"/>
          </a:xfrm>
        </p:spPr>
        <p:txBody>
          <a:bodyPr/>
          <a:lstStyle>
            <a:lvl1pPr marL="101600" indent="0">
              <a:buNone/>
              <a:defRPr/>
            </a:lvl1pPr>
          </a:lstStyle>
          <a:p>
            <a:pPr lvl="0"/>
            <a:r>
              <a:rPr lang="en-US" dirty="0"/>
              <a:t>Label 6</a:t>
            </a:r>
          </a:p>
        </p:txBody>
      </p:sp>
      <p:sp>
        <p:nvSpPr>
          <p:cNvPr id="5" name="Footer Placeholder 4">
            <a:extLst>
              <a:ext uri="{FF2B5EF4-FFF2-40B4-BE49-F238E27FC236}">
                <a16:creationId xmlns:a16="http://schemas.microsoft.com/office/drawing/2014/main" id="{237B7866-709E-4B26-BCD7-5CF284C134CA}"/>
              </a:ext>
            </a:extLst>
          </p:cNvPr>
          <p:cNvSpPr>
            <a:spLocks noGrp="1"/>
          </p:cNvSpPr>
          <p:nvPr>
            <p:ph type="ftr" sz="quarter" idx="12"/>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027899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5" name="Footer Placeholder 4">
            <a:extLst>
              <a:ext uri="{FF2B5EF4-FFF2-40B4-BE49-F238E27FC236}">
                <a16:creationId xmlns:a16="http://schemas.microsoft.com/office/drawing/2014/main" id="{E2476705-5AD3-4E05-9DCF-CA01EBF96B12}"/>
              </a:ext>
            </a:extLst>
          </p:cNvPr>
          <p:cNvSpPr>
            <a:spLocks noGrp="1"/>
          </p:cNvSpPr>
          <p:nvPr>
            <p:ph type="ftr" sz="quarter" idx="12"/>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648721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1" name="Shape 8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2" name="Shape 8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107577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2939754"/>
            <a:ext cx="8229600" cy="896292"/>
          </a:xfrm>
        </p:spPr>
        <p:txBody>
          <a:bodyPr/>
          <a:lstStyle/>
          <a:p>
            <a:pPr lvl="0"/>
            <a:r>
              <a:rPr lang="en-US" dirty="0"/>
              <a:t>Edit Master text styles</a:t>
            </a:r>
          </a:p>
        </p:txBody>
      </p:sp>
      <p:sp>
        <p:nvSpPr>
          <p:cNvPr id="3" name="Content Placeholder 2"/>
          <p:cNvSpPr>
            <a:spLocks noGrp="1"/>
          </p:cNvSpPr>
          <p:nvPr>
            <p:ph sz="quarter" idx="15"/>
          </p:nvPr>
        </p:nvSpPr>
        <p:spPr>
          <a:xfrm>
            <a:off x="457200" y="4221163"/>
            <a:ext cx="8232775" cy="1103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3856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4400590"/>
          </a:xfrm>
        </p:spPr>
        <p:txBody>
          <a:bodyPr/>
          <a:lstStyle/>
          <a:p>
            <a:pPr lvl="0"/>
            <a:r>
              <a:rPr lang="en-US" dirty="0"/>
              <a:t>Edit Master text styles</a:t>
            </a:r>
          </a:p>
        </p:txBody>
      </p:sp>
    </p:spTree>
    <p:extLst>
      <p:ext uri="{BB962C8B-B14F-4D97-AF65-F5344CB8AC3E}">
        <p14:creationId xmlns:p14="http://schemas.microsoft.com/office/powerpoint/2010/main" val="3970460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Tree>
    <p:extLst>
      <p:ext uri="{BB962C8B-B14F-4D97-AF65-F5344CB8AC3E}">
        <p14:creationId xmlns:p14="http://schemas.microsoft.com/office/powerpoint/2010/main" val="2858546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1144144"/>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2888656"/>
            <a:ext cx="8229600" cy="1547679"/>
          </a:xfrm>
        </p:spPr>
        <p:txBody>
          <a:bodyPr/>
          <a:lstStyle/>
          <a:p>
            <a:pPr lvl="0"/>
            <a:r>
              <a:rPr lang="en-US" dirty="0"/>
              <a:t>Edit Master text styles</a:t>
            </a:r>
          </a:p>
        </p:txBody>
      </p:sp>
      <p:sp>
        <p:nvSpPr>
          <p:cNvPr id="8" name="Shape 16"/>
          <p:cNvSpPr txBox="1"/>
          <p:nvPr userDrawn="1"/>
        </p:nvSpPr>
        <p:spPr>
          <a:xfrm>
            <a:off x="1600200" y="6429344"/>
            <a:ext cx="71627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altLang="en-US" sz="1200" b="0" dirty="0">
              <a:latin typeface="Verdana"/>
              <a:ea typeface="Verdana" panose="020B0604030504040204" pitchFamily="34" charset="0"/>
              <a:cs typeface="Verdana" panose="020B0604030504040204" pitchFamily="34" charset="0"/>
            </a:endParaRPr>
          </a:p>
        </p:txBody>
      </p:sp>
      <p:sp>
        <p:nvSpPr>
          <p:cNvPr id="3" name="Content Placeholder 2"/>
          <p:cNvSpPr>
            <a:spLocks noGrp="1"/>
          </p:cNvSpPr>
          <p:nvPr>
            <p:ph sz="quarter" idx="15"/>
          </p:nvPr>
        </p:nvSpPr>
        <p:spPr>
          <a:xfrm>
            <a:off x="457200" y="4631625"/>
            <a:ext cx="8229600" cy="1366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2722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858399"/>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9728" y="2591877"/>
            <a:ext cx="8229600" cy="706800"/>
          </a:xfrm>
        </p:spPr>
        <p:txBody>
          <a:bodyPr/>
          <a:lstStyle/>
          <a:p>
            <a:pPr lvl="0"/>
            <a:r>
              <a:rPr lang="en-US" dirty="0"/>
              <a:t>Edit Master text styles</a:t>
            </a:r>
          </a:p>
        </p:txBody>
      </p:sp>
      <p:sp>
        <p:nvSpPr>
          <p:cNvPr id="8" name="Shape 16"/>
          <p:cNvSpPr txBox="1"/>
          <p:nvPr userDrawn="1"/>
        </p:nvSpPr>
        <p:spPr>
          <a:xfrm>
            <a:off x="1600200" y="6429344"/>
            <a:ext cx="71627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altLang="en-US" sz="1200" b="0" dirty="0">
              <a:latin typeface="Verdana"/>
              <a:ea typeface="Verdana" panose="020B0604030504040204" pitchFamily="34" charset="0"/>
              <a:cs typeface="Verdana" panose="020B0604030504040204" pitchFamily="34" charset="0"/>
            </a:endParaRPr>
          </a:p>
        </p:txBody>
      </p:sp>
      <p:sp>
        <p:nvSpPr>
          <p:cNvPr id="3" name="Content Placeholder 2"/>
          <p:cNvSpPr>
            <a:spLocks noGrp="1"/>
          </p:cNvSpPr>
          <p:nvPr>
            <p:ph sz="quarter" idx="15"/>
          </p:nvPr>
        </p:nvSpPr>
        <p:spPr>
          <a:xfrm>
            <a:off x="459728" y="3475828"/>
            <a:ext cx="8229600" cy="7103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6"/>
          </p:nvPr>
        </p:nvSpPr>
        <p:spPr>
          <a:xfrm>
            <a:off x="457200" y="4376738"/>
            <a:ext cx="8232775" cy="911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6297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5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627449"/>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2425675"/>
            <a:ext cx="8229600" cy="556808"/>
          </a:xfrm>
        </p:spPr>
        <p:txBody>
          <a:bodyPr/>
          <a:lstStyle/>
          <a:p>
            <a:pPr lvl="0"/>
            <a:r>
              <a:rPr lang="en-US" dirty="0"/>
              <a:t>Edit Master text styles</a:t>
            </a:r>
          </a:p>
        </p:txBody>
      </p:sp>
      <p:sp>
        <p:nvSpPr>
          <p:cNvPr id="3" name="Content Placeholder 2"/>
          <p:cNvSpPr>
            <a:spLocks noGrp="1"/>
          </p:cNvSpPr>
          <p:nvPr>
            <p:ph sz="quarter" idx="15"/>
          </p:nvPr>
        </p:nvSpPr>
        <p:spPr>
          <a:xfrm>
            <a:off x="457200" y="3224382"/>
            <a:ext cx="8229600" cy="56326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6"/>
          </p:nvPr>
        </p:nvSpPr>
        <p:spPr>
          <a:xfrm>
            <a:off x="457200" y="4041775"/>
            <a:ext cx="8232775" cy="803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7"/>
          </p:nvPr>
        </p:nvSpPr>
        <p:spPr>
          <a:xfrm>
            <a:off x="457200" y="5059363"/>
            <a:ext cx="8232775" cy="70008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870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6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54593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2298157"/>
            <a:ext cx="8229600" cy="556808"/>
          </a:xfrm>
        </p:spPr>
        <p:txBody>
          <a:bodyPr/>
          <a:lstStyle/>
          <a:p>
            <a:pPr lvl="0"/>
            <a:r>
              <a:rPr lang="en-US" dirty="0"/>
              <a:t>Edit Master text styles</a:t>
            </a:r>
          </a:p>
        </p:txBody>
      </p:sp>
      <p:sp>
        <p:nvSpPr>
          <p:cNvPr id="3" name="Content Placeholder 2"/>
          <p:cNvSpPr>
            <a:spLocks noGrp="1"/>
          </p:cNvSpPr>
          <p:nvPr>
            <p:ph sz="quarter" idx="15"/>
          </p:nvPr>
        </p:nvSpPr>
        <p:spPr>
          <a:xfrm>
            <a:off x="457200" y="3007443"/>
            <a:ext cx="8229600" cy="56326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6"/>
          </p:nvPr>
        </p:nvSpPr>
        <p:spPr>
          <a:xfrm>
            <a:off x="457200" y="3735597"/>
            <a:ext cx="8232775" cy="630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7"/>
          </p:nvPr>
        </p:nvSpPr>
        <p:spPr>
          <a:xfrm>
            <a:off x="454025" y="4577825"/>
            <a:ext cx="8232775" cy="70008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8"/>
          </p:nvPr>
        </p:nvSpPr>
        <p:spPr>
          <a:xfrm>
            <a:off x="457200" y="5400675"/>
            <a:ext cx="8232775" cy="512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0833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8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54593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2298157"/>
            <a:ext cx="8229600" cy="556808"/>
          </a:xfrm>
        </p:spPr>
        <p:txBody>
          <a:bodyPr/>
          <a:lstStyle/>
          <a:p>
            <a:pPr lvl="0"/>
            <a:r>
              <a:rPr lang="en-US" dirty="0"/>
              <a:t>Edit Master text styles</a:t>
            </a:r>
          </a:p>
        </p:txBody>
      </p:sp>
      <p:sp>
        <p:nvSpPr>
          <p:cNvPr id="3" name="Content Placeholder 2"/>
          <p:cNvSpPr>
            <a:spLocks noGrp="1"/>
          </p:cNvSpPr>
          <p:nvPr>
            <p:ph sz="quarter" idx="15"/>
          </p:nvPr>
        </p:nvSpPr>
        <p:spPr>
          <a:xfrm>
            <a:off x="457200" y="3007443"/>
            <a:ext cx="8229600" cy="56326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6"/>
          </p:nvPr>
        </p:nvSpPr>
        <p:spPr>
          <a:xfrm>
            <a:off x="457200" y="3735597"/>
            <a:ext cx="8232775" cy="630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7"/>
          </p:nvPr>
        </p:nvSpPr>
        <p:spPr>
          <a:xfrm>
            <a:off x="454025" y="4577825"/>
            <a:ext cx="8232775" cy="70008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8"/>
          </p:nvPr>
        </p:nvSpPr>
        <p:spPr>
          <a:xfrm>
            <a:off x="457200" y="5400675"/>
            <a:ext cx="8232775" cy="512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9"/>
          </p:nvPr>
        </p:nvSpPr>
        <p:spPr>
          <a:xfrm>
            <a:off x="454025" y="6024563"/>
            <a:ext cx="8235950" cy="6667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029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404492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image" Target="../media/image1.png"/><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tint val="75000"/>
                </a:srgbClr>
              </a:solidFill>
              <a:effectLst/>
              <a:uLnTx/>
              <a:uFillTx/>
              <a:latin typeface="Arial"/>
              <a:cs typeface="Arial"/>
              <a:sym typeface="Arial"/>
            </a:endParaRPr>
          </a:p>
        </p:txBody>
      </p:sp>
      <p:pic>
        <p:nvPicPr>
          <p:cNvPr id="7" name="Shape 15" descr="Pearson Logo"/>
          <p:cNvPicPr preferRelativeResize="0"/>
          <p:nvPr userDrawn="1"/>
        </p:nvPicPr>
        <p:blipFill rotWithShape="1">
          <a:blip r:embed="rId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83527351"/>
      </p:ext>
    </p:extLst>
  </p:cSld>
  <p:clrMap bg1="lt1" tx1="dk1" bg2="dk2" tx2="lt2" accent1="accent1" accent2="accent2" accent3="accent3" accent4="accent4" accent5="accent5" accent6="accent6" hlink="hlink" folHlink="folHlink"/>
  <p:sldLayoutIdLst>
    <p:sldLayoutId id="214748368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9">
            <a:alphaModFix/>
          </a:blip>
          <a:srcRect/>
          <a:stretch/>
        </p:blipFill>
        <p:spPr>
          <a:xfrm>
            <a:off x="443972" y="6429709"/>
            <a:ext cx="917999" cy="279914"/>
          </a:xfrm>
          <a:prstGeom prst="rect">
            <a:avLst/>
          </a:prstGeom>
          <a:noFill/>
          <a:ln>
            <a:noFill/>
          </a:ln>
        </p:spPr>
      </p:pic>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8" name="TextBox 17"/>
          <p:cNvSpPr txBox="1"/>
          <p:nvPr userDrawn="1"/>
        </p:nvSpPr>
        <p:spPr>
          <a:xfrm>
            <a:off x="7848600" y="6428601"/>
            <a:ext cx="740520" cy="246221"/>
          </a:xfrm>
          <a:prstGeom prst="rect">
            <a:avLst/>
          </a:prstGeom>
          <a:noFill/>
        </p:spPr>
        <p:txBody>
          <a:bodyPr wrap="none" rtlCol="0">
            <a:spAutoFit/>
          </a:bodyPr>
          <a:lstStyle/>
          <a:p>
            <a:r>
              <a:rPr lang="en-US" sz="1000" dirty="0"/>
              <a:t>Slide - </a:t>
            </a:r>
            <a:fld id="{41D1A099-64B4-E24A-BD44-17411C0B0428}" type="slidenum">
              <a:rPr lang="en-US" sz="1000" smtClean="0"/>
              <a:t>‹#›</a:t>
            </a:fld>
            <a:endParaRPr lang="en-US" sz="1000" dirty="0"/>
          </a:p>
        </p:txBody>
      </p:sp>
      <p:sp>
        <p:nvSpPr>
          <p:cNvPr id="19" name="Content Placeholder 7"/>
          <p:cNvSpPr txBox="1">
            <a:spLocks/>
          </p:cNvSpPr>
          <p:nvPr userDrawn="1"/>
        </p:nvSpPr>
        <p:spPr>
          <a:xfrm>
            <a:off x="2260316" y="6423147"/>
            <a:ext cx="5106256" cy="306686"/>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lang="en-US" altLang="en-US" sz="1200" dirty="0">
                <a:latin typeface="Verdana"/>
                <a:ea typeface="Verdana" panose="020B0604030504040204" pitchFamily="34" charset="0"/>
                <a:cs typeface="Verdana" panose="020B0604030504040204" pitchFamily="34" charset="0"/>
              </a:rPr>
              <a:t>Copyright © 2019 Pearson Education, Inc. All Rights Reserved</a:t>
            </a:r>
          </a:p>
        </p:txBody>
      </p:sp>
    </p:spTree>
  </p:cSld>
  <p:clrMap bg1="lt1" tx1="dk1" bg2="dk2" tx2="lt2" accent1="accent1" accent2="accent2" accent3="accent3" accent4="accent4" accent5="accent5" accent6="accent6" hlink="hlink" folHlink="folHlink"/>
  <p:sldLayoutIdLst>
    <p:sldLayoutId id="2147483679" r:id="rId1"/>
    <p:sldLayoutId id="2147483688" r:id="rId2"/>
    <p:sldLayoutId id="2147483677" r:id="rId3"/>
    <p:sldLayoutId id="2147483687" r:id="rId4"/>
    <p:sldLayoutId id="2147483678" r:id="rId5"/>
    <p:sldLayoutId id="2147483686" r:id="rId6"/>
    <p:sldLayoutId id="2147483690" r:id="rId7"/>
    <p:sldLayoutId id="2147483689" r:id="rId8"/>
    <p:sldLayoutId id="2147483651" r:id="rId9"/>
    <p:sldLayoutId id="2147483671" r:id="rId10"/>
    <p:sldLayoutId id="2147483673" r:id="rId11"/>
    <p:sldLayoutId id="2147483655" r:id="rId12"/>
    <p:sldLayoutId id="2147483656" r:id="rId13"/>
    <p:sldLayoutId id="2147483670" r:id="rId14"/>
    <p:sldLayoutId id="2147483669" r:id="rId15"/>
    <p:sldLayoutId id="2147483657" r:id="rId16"/>
    <p:sldLayoutId id="214748367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mediaplayer.pearsoncmg.com/assets/WsSQSHubQnO90l09SX88qNCPxvCnYRF1" TargetMode="Externa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91.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1.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40.png"/><Relationship Id="rId1" Type="http://schemas.openxmlformats.org/officeDocument/2006/relationships/slideLayout" Target="../slideLayouts/slideLayout5.xml"/><Relationship Id="rId4" Type="http://schemas.openxmlformats.org/officeDocument/2006/relationships/image" Target="../media/image260.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1.jp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0.png"/><Relationship Id="rId10" Type="http://schemas.openxmlformats.org/officeDocument/2006/relationships/image" Target="../media/image35.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1.jpg"/><Relationship Id="rId7" Type="http://schemas.openxmlformats.org/officeDocument/2006/relationships/image" Target="../media/image46.png"/><Relationship Id="rId2" Type="http://schemas.openxmlformats.org/officeDocument/2006/relationships/image" Target="../media/image410.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2.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0.png"/><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e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2" Type="http://schemas.openxmlformats.org/officeDocument/2006/relationships/hyperlink" Target="https://mediaplayer.pearsoncmg.com/assets/pi1YAgKUwVW3GRzWfVTemkM2e_a0L_Zg" TargetMode="Externa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5" Type="http://schemas.openxmlformats.org/officeDocument/2006/relationships/image" Target="../media/image54.jpg"/><Relationship Id="rId4" Type="http://schemas.openxmlformats.org/officeDocument/2006/relationships/image" Target="../media/image53.emf"/></Relationships>
</file>

<file path=ppt/slides/_rels/slide3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3.xml"/><Relationship Id="rId4" Type="http://schemas.openxmlformats.org/officeDocument/2006/relationships/image" Target="../media/image54.jpg"/></Relationships>
</file>

<file path=ppt/slides/_rels/slide3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59.emf"/></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g"/></Relationships>
</file>

<file path=ppt/slides/_rels/slide35.xml.rels><?xml version="1.0" encoding="UTF-8" standalone="yes"?>
<Relationships xmlns="http://schemas.openxmlformats.org/package/2006/relationships"><Relationship Id="rId2" Type="http://schemas.openxmlformats.org/officeDocument/2006/relationships/hyperlink" Target="https://mediaplayer.pearsoncmg.com/assets/RjdHmEwKZBcY0ijsAekRr_p26sz3hoU_" TargetMode="Externa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72.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0.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4.jpg"/><Relationship Id="rId7"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75.png"/><Relationship Id="rId11" Type="http://schemas.openxmlformats.org/officeDocument/2006/relationships/image" Target="../media/image65.png"/><Relationship Id="rId5" Type="http://schemas.openxmlformats.org/officeDocument/2006/relationships/image" Target="../media/image74.png"/><Relationship Id="rId10" Type="http://schemas.openxmlformats.org/officeDocument/2006/relationships/image" Target="../media/image78.png"/><Relationship Id="rId4" Type="http://schemas.openxmlformats.org/officeDocument/2006/relationships/image" Target="../media/image73.png"/><Relationship Id="rId9" Type="http://schemas.openxmlformats.org/officeDocument/2006/relationships/image" Target="../media/image77.png"/></Relationships>
</file>

<file path=ppt/slides/_rels/slide3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64.jpg"/><Relationship Id="rId7" Type="http://schemas.openxmlformats.org/officeDocument/2006/relationships/image" Target="../media/image83.png"/><Relationship Id="rId12" Type="http://schemas.openxmlformats.org/officeDocument/2006/relationships/image" Target="../media/image87.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82.png"/><Relationship Id="rId11" Type="http://schemas.openxmlformats.org/officeDocument/2006/relationships/image" Target="../media/image86.png"/><Relationship Id="rId5" Type="http://schemas.openxmlformats.org/officeDocument/2006/relationships/image" Target="../media/image81.png"/><Relationship Id="rId10" Type="http://schemas.openxmlformats.org/officeDocument/2006/relationships/image" Target="../media/image66.png"/><Relationship Id="rId4" Type="http://schemas.openxmlformats.org/officeDocument/2006/relationships/image" Target="../media/image80.png"/><Relationship Id="rId9" Type="http://schemas.openxmlformats.org/officeDocument/2006/relationships/image" Target="../media/image651.png"/></Relationships>
</file>

<file path=ppt/slides/_rels/slide39.xml.rels><?xml version="1.0" encoding="UTF-8" standalone="yes"?>
<Relationships xmlns="http://schemas.openxmlformats.org/package/2006/relationships"><Relationship Id="rId3" Type="http://schemas.openxmlformats.org/officeDocument/2006/relationships/image" Target="../media/image65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73.jpeg"/><Relationship Id="rId3" Type="http://schemas.openxmlformats.org/officeDocument/2006/relationships/video" Target="https://www.youtube.com/embed/17tqXgvCN0E?feature=oembed" TargetMode="External"/><Relationship Id="rId7" Type="http://schemas.openxmlformats.org/officeDocument/2006/relationships/image" Target="../media/image84.png"/><Relationship Id="rId12" Type="http://schemas.openxmlformats.org/officeDocument/2006/relationships/image" Target="../media/image72.jpeg"/><Relationship Id="rId2" Type="http://schemas.openxmlformats.org/officeDocument/2006/relationships/video" Target="https://www.youtube.com/embed/esfpcnQW6qs?feature=oembed" TargetMode="External"/><Relationship Id="rId1" Type="http://schemas.openxmlformats.org/officeDocument/2006/relationships/video" Target="https://www.youtube.com/embed/eAXVa__XWZ8?feature=oembed" TargetMode="External"/><Relationship Id="rId6" Type="http://schemas.openxmlformats.org/officeDocument/2006/relationships/image" Target="../media/image71.jpg"/><Relationship Id="rId11" Type="http://schemas.openxmlformats.org/officeDocument/2006/relationships/image" Target="../media/image91.png"/><Relationship Id="rId5" Type="http://schemas.openxmlformats.org/officeDocument/2006/relationships/notesSlide" Target="../notesSlides/notesSlide14.xml"/><Relationship Id="rId10" Type="http://schemas.openxmlformats.org/officeDocument/2006/relationships/image" Target="../media/image90.png"/><Relationship Id="rId4" Type="http://schemas.openxmlformats.org/officeDocument/2006/relationships/slideLayout" Target="../slideLayouts/slideLayout3.xml"/><Relationship Id="rId9" Type="http://schemas.openxmlformats.org/officeDocument/2006/relationships/image" Target="../media/image89.png"/><Relationship Id="rId14" Type="http://schemas.openxmlformats.org/officeDocument/2006/relationships/image" Target="../media/image74.jpeg"/></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3.xml"/><Relationship Id="rId1" Type="http://schemas.openxmlformats.org/officeDocument/2006/relationships/video" Target="https://www.youtube.com/embed/Eh_vOcXazaU?feature=oembed" TargetMode="External"/><Relationship Id="rId6" Type="http://schemas.openxmlformats.org/officeDocument/2006/relationships/image" Target="../media/image98.png"/><Relationship Id="rId5" Type="http://schemas.openxmlformats.org/officeDocument/2006/relationships/image" Target="../media/image79.png"/><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hyperlink" Target="https://mediaplayer.pearsoncmg.com/assets/_video.true/secs-kjf-vts-ch14" TargetMode="Externa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jpg"/><Relationship Id="rId1" Type="http://schemas.openxmlformats.org/officeDocument/2006/relationships/slideLayout" Target="../slideLayouts/slideLayout4.xml"/><Relationship Id="rId5" Type="http://schemas.openxmlformats.org/officeDocument/2006/relationships/image" Target="../media/image85.emf"/><Relationship Id="rId4" Type="http://schemas.openxmlformats.org/officeDocument/2006/relationships/image" Target="../media/image84.jpg"/></Relationships>
</file>

<file path=ppt/slides/_rels/slide52.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emf"/><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92.emf"/><Relationship Id="rId7" Type="http://schemas.openxmlformats.org/officeDocument/2006/relationships/image" Target="../media/image96.emf"/><Relationship Id="rId2" Type="http://schemas.openxmlformats.org/officeDocument/2006/relationships/image" Target="../media/image91.jpg"/><Relationship Id="rId1" Type="http://schemas.openxmlformats.org/officeDocument/2006/relationships/slideLayout" Target="../slideLayouts/slideLayout6.xml"/><Relationship Id="rId6" Type="http://schemas.openxmlformats.org/officeDocument/2006/relationships/image" Target="../media/image95.jpg"/><Relationship Id="rId5" Type="http://schemas.openxmlformats.org/officeDocument/2006/relationships/image" Target="../media/image94.emf"/><Relationship Id="rId4" Type="http://schemas.openxmlformats.org/officeDocument/2006/relationships/image" Target="../media/image93.jpg"/></Relationships>
</file>

<file path=ppt/slides/_rels/slide5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emf"/><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emf"/><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3.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jp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1.png"/><Relationship Id="rId2" Type="http://schemas.openxmlformats.org/officeDocument/2006/relationships/notesSlide" Target="../notesSlides/notesSlide3.xml"/><Relationship Id="rId16"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7.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0"/>
            <a:ext cx="7929282" cy="2838451"/>
          </a:xfrm>
        </p:spPr>
        <p:txBody>
          <a:bodyPr/>
          <a:lstStyle/>
          <a:p>
            <a:r>
              <a:rPr lang="en-US" sz="3200" dirty="0"/>
              <a:t>Section 14.1 Equilibrium and Oscillation</a:t>
            </a:r>
            <a:endParaRPr lang="en-IN" sz="3200" dirty="0"/>
          </a:p>
        </p:txBody>
      </p:sp>
      <p:pic>
        <p:nvPicPr>
          <p:cNvPr id="1026" name="Picture 2" descr="75 Guitar String Vibration Stock Photos, Pictures &amp; Royalty-Free Images -  iStock">
            <a:extLst>
              <a:ext uri="{FF2B5EF4-FFF2-40B4-BE49-F238E27FC236}">
                <a16:creationId xmlns:a16="http://schemas.microsoft.com/office/drawing/2014/main" id="{AC904774-C0D1-2765-1D2A-3CFAB7EF5B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245" y="3816198"/>
            <a:ext cx="3676880" cy="24512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yground Swings for Commercial Playgrounds - Landscape Structures">
            <a:extLst>
              <a:ext uri="{FF2B5EF4-FFF2-40B4-BE49-F238E27FC236}">
                <a16:creationId xmlns:a16="http://schemas.microsoft.com/office/drawing/2014/main" id="{296219A0-1B5E-419E-FFCF-D56C7F1C6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2755" y="3816198"/>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936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887DCD5-69C2-803E-D537-B0FB2B8A7471}"/>
              </a:ext>
            </a:extLst>
          </p:cNvPr>
          <p:cNvGrpSpPr/>
          <p:nvPr/>
        </p:nvGrpSpPr>
        <p:grpSpPr>
          <a:xfrm>
            <a:off x="3648142" y="-745326"/>
            <a:ext cx="5281254" cy="5421855"/>
            <a:chOff x="3648142" y="215371"/>
            <a:chExt cx="5281254" cy="5421855"/>
          </a:xfrm>
        </p:grpSpPr>
        <p:grpSp>
          <p:nvGrpSpPr>
            <p:cNvPr id="6" name="Group 5">
              <a:extLst>
                <a:ext uri="{FF2B5EF4-FFF2-40B4-BE49-F238E27FC236}">
                  <a16:creationId xmlns:a16="http://schemas.microsoft.com/office/drawing/2014/main" id="{32D00936-B540-15CB-B9CB-7D4197D910CA}"/>
                </a:ext>
              </a:extLst>
            </p:cNvPr>
            <p:cNvGrpSpPr>
              <a:grpSpLocks noChangeAspect="1"/>
            </p:cNvGrpSpPr>
            <p:nvPr/>
          </p:nvGrpSpPr>
          <p:grpSpPr>
            <a:xfrm>
              <a:off x="3648142" y="215371"/>
              <a:ext cx="5281254" cy="5421855"/>
              <a:chOff x="4754880" y="1054249"/>
              <a:chExt cx="3937320" cy="4042142"/>
            </a:xfrm>
          </p:grpSpPr>
          <p:pic>
            <p:nvPicPr>
              <p:cNvPr id="4" name="Picture 3" descr="Diagrams show restoring force on at two different positions of an air-track glider attached to a spring."/>
              <p:cNvPicPr>
                <a:picLocks noChangeAspect="1"/>
              </p:cNvPicPr>
              <p:nvPr/>
            </p:nvPicPr>
            <p:blipFill rotWithShape="1">
              <a:blip r:embed="rId2">
                <a:extLst>
                  <a:ext uri="{28A0092B-C50C-407E-A947-70E740481C1C}">
                    <a14:useLocalDpi xmlns:a14="http://schemas.microsoft.com/office/drawing/2010/main" val="0"/>
                  </a:ext>
                </a:extLst>
              </a:blip>
              <a:srcRect t="61770"/>
              <a:stretch/>
            </p:blipFill>
            <p:spPr>
              <a:xfrm>
                <a:off x="4991245" y="3594638"/>
                <a:ext cx="3700955" cy="1501753"/>
              </a:xfrm>
              <a:prstGeom prst="rect">
                <a:avLst/>
              </a:prstGeom>
            </p:spPr>
          </p:pic>
          <p:sp>
            <p:nvSpPr>
              <p:cNvPr id="5" name="Freeform 4">
                <a:extLst>
                  <a:ext uri="{FF2B5EF4-FFF2-40B4-BE49-F238E27FC236}">
                    <a16:creationId xmlns:a16="http://schemas.microsoft.com/office/drawing/2014/main" id="{76AE926D-DEA8-E17C-3A6D-89CEC39BA96F}"/>
                  </a:ext>
                </a:extLst>
              </p:cNvPr>
              <p:cNvSpPr/>
              <p:nvPr/>
            </p:nvSpPr>
            <p:spPr>
              <a:xfrm>
                <a:off x="4754880" y="1054249"/>
                <a:ext cx="3037015" cy="3046396"/>
              </a:xfrm>
              <a:custGeom>
                <a:avLst/>
                <a:gdLst>
                  <a:gd name="connsiteX0" fmla="*/ 3033656 w 3037015"/>
                  <a:gd name="connsiteY0" fmla="*/ 613186 h 3046396"/>
                  <a:gd name="connsiteX1" fmla="*/ 3001384 w 3037015"/>
                  <a:gd name="connsiteY1" fmla="*/ 537883 h 3046396"/>
                  <a:gd name="connsiteX2" fmla="*/ 2979868 w 3037015"/>
                  <a:gd name="connsiteY2" fmla="*/ 516367 h 3046396"/>
                  <a:gd name="connsiteX3" fmla="*/ 2936838 w 3037015"/>
                  <a:gd name="connsiteY3" fmla="*/ 462579 h 3046396"/>
                  <a:gd name="connsiteX4" fmla="*/ 2904565 w 3037015"/>
                  <a:gd name="connsiteY4" fmla="*/ 398033 h 3046396"/>
                  <a:gd name="connsiteX5" fmla="*/ 2883049 w 3037015"/>
                  <a:gd name="connsiteY5" fmla="*/ 376518 h 3046396"/>
                  <a:gd name="connsiteX6" fmla="*/ 2829261 w 3037015"/>
                  <a:gd name="connsiteY6" fmla="*/ 311972 h 3046396"/>
                  <a:gd name="connsiteX7" fmla="*/ 2796988 w 3037015"/>
                  <a:gd name="connsiteY7" fmla="*/ 290457 h 3046396"/>
                  <a:gd name="connsiteX8" fmla="*/ 2732442 w 3037015"/>
                  <a:gd name="connsiteY8" fmla="*/ 236669 h 3046396"/>
                  <a:gd name="connsiteX9" fmla="*/ 2700169 w 3037015"/>
                  <a:gd name="connsiteY9" fmla="*/ 225911 h 3046396"/>
                  <a:gd name="connsiteX10" fmla="*/ 2603351 w 3037015"/>
                  <a:gd name="connsiteY10" fmla="*/ 172123 h 3046396"/>
                  <a:gd name="connsiteX11" fmla="*/ 2538805 w 3037015"/>
                  <a:gd name="connsiteY11" fmla="*/ 139850 h 3046396"/>
                  <a:gd name="connsiteX12" fmla="*/ 2506532 w 3037015"/>
                  <a:gd name="connsiteY12" fmla="*/ 118335 h 3046396"/>
                  <a:gd name="connsiteX13" fmla="*/ 2474259 w 3037015"/>
                  <a:gd name="connsiteY13" fmla="*/ 107577 h 3046396"/>
                  <a:gd name="connsiteX14" fmla="*/ 2441986 w 3037015"/>
                  <a:gd name="connsiteY14" fmla="*/ 86062 h 3046396"/>
                  <a:gd name="connsiteX15" fmla="*/ 2377440 w 3037015"/>
                  <a:gd name="connsiteY15" fmla="*/ 64546 h 3046396"/>
                  <a:gd name="connsiteX16" fmla="*/ 2345167 w 3037015"/>
                  <a:gd name="connsiteY16" fmla="*/ 43031 h 3046396"/>
                  <a:gd name="connsiteX17" fmla="*/ 2302136 w 3037015"/>
                  <a:gd name="connsiteY17" fmla="*/ 32273 h 3046396"/>
                  <a:gd name="connsiteX18" fmla="*/ 2226833 w 3037015"/>
                  <a:gd name="connsiteY18" fmla="*/ 10758 h 3046396"/>
                  <a:gd name="connsiteX19" fmla="*/ 2151529 w 3037015"/>
                  <a:gd name="connsiteY19" fmla="*/ 0 h 3046396"/>
                  <a:gd name="connsiteX20" fmla="*/ 882127 w 3037015"/>
                  <a:gd name="connsiteY20" fmla="*/ 10758 h 3046396"/>
                  <a:gd name="connsiteX21" fmla="*/ 505609 w 3037015"/>
                  <a:gd name="connsiteY21" fmla="*/ 21516 h 3046396"/>
                  <a:gd name="connsiteX22" fmla="*/ 387275 w 3037015"/>
                  <a:gd name="connsiteY22" fmla="*/ 43031 h 3046396"/>
                  <a:gd name="connsiteX23" fmla="*/ 322729 w 3037015"/>
                  <a:gd name="connsiteY23" fmla="*/ 64546 h 3046396"/>
                  <a:gd name="connsiteX24" fmla="*/ 290456 w 3037015"/>
                  <a:gd name="connsiteY24" fmla="*/ 75304 h 3046396"/>
                  <a:gd name="connsiteX25" fmla="*/ 236668 w 3037015"/>
                  <a:gd name="connsiteY25" fmla="*/ 118335 h 3046396"/>
                  <a:gd name="connsiteX26" fmla="*/ 204395 w 3037015"/>
                  <a:gd name="connsiteY26" fmla="*/ 139850 h 3046396"/>
                  <a:gd name="connsiteX27" fmla="*/ 139849 w 3037015"/>
                  <a:gd name="connsiteY27" fmla="*/ 236669 h 3046396"/>
                  <a:gd name="connsiteX28" fmla="*/ 118334 w 3037015"/>
                  <a:gd name="connsiteY28" fmla="*/ 268942 h 3046396"/>
                  <a:gd name="connsiteX29" fmla="*/ 75304 w 3037015"/>
                  <a:gd name="connsiteY29" fmla="*/ 398033 h 3046396"/>
                  <a:gd name="connsiteX30" fmla="*/ 64546 w 3037015"/>
                  <a:gd name="connsiteY30" fmla="*/ 430306 h 3046396"/>
                  <a:gd name="connsiteX31" fmla="*/ 53788 w 3037015"/>
                  <a:gd name="connsiteY31" fmla="*/ 462579 h 3046396"/>
                  <a:gd name="connsiteX32" fmla="*/ 32273 w 3037015"/>
                  <a:gd name="connsiteY32" fmla="*/ 623944 h 3046396"/>
                  <a:gd name="connsiteX33" fmla="*/ 0 w 3037015"/>
                  <a:gd name="connsiteY33" fmla="*/ 914400 h 3046396"/>
                  <a:gd name="connsiteX34" fmla="*/ 10758 w 3037015"/>
                  <a:gd name="connsiteY34" fmla="*/ 1570617 h 3046396"/>
                  <a:gd name="connsiteX35" fmla="*/ 43031 w 3037015"/>
                  <a:gd name="connsiteY35" fmla="*/ 1818043 h 3046396"/>
                  <a:gd name="connsiteX36" fmla="*/ 53788 w 3037015"/>
                  <a:gd name="connsiteY36" fmla="*/ 1893346 h 3046396"/>
                  <a:gd name="connsiteX37" fmla="*/ 75304 w 3037015"/>
                  <a:gd name="connsiteY37" fmla="*/ 2302137 h 3046396"/>
                  <a:gd name="connsiteX38" fmla="*/ 96819 w 3037015"/>
                  <a:gd name="connsiteY38" fmla="*/ 2732443 h 3046396"/>
                  <a:gd name="connsiteX39" fmla="*/ 129092 w 3037015"/>
                  <a:gd name="connsiteY39" fmla="*/ 2786231 h 3046396"/>
                  <a:gd name="connsiteX40" fmla="*/ 150607 w 3037015"/>
                  <a:gd name="connsiteY40" fmla="*/ 2818504 h 3046396"/>
                  <a:gd name="connsiteX41" fmla="*/ 215153 w 3037015"/>
                  <a:gd name="connsiteY41" fmla="*/ 2840019 h 3046396"/>
                  <a:gd name="connsiteX42" fmla="*/ 301214 w 3037015"/>
                  <a:gd name="connsiteY42" fmla="*/ 2883050 h 3046396"/>
                  <a:gd name="connsiteX43" fmla="*/ 333487 w 3037015"/>
                  <a:gd name="connsiteY43" fmla="*/ 2893807 h 3046396"/>
                  <a:gd name="connsiteX44" fmla="*/ 365760 w 3037015"/>
                  <a:gd name="connsiteY44" fmla="*/ 2904565 h 3046396"/>
                  <a:gd name="connsiteX45" fmla="*/ 419548 w 3037015"/>
                  <a:gd name="connsiteY45" fmla="*/ 2915323 h 3046396"/>
                  <a:gd name="connsiteX46" fmla="*/ 527125 w 3037015"/>
                  <a:gd name="connsiteY46" fmla="*/ 2926080 h 3046396"/>
                  <a:gd name="connsiteX47" fmla="*/ 720762 w 3037015"/>
                  <a:gd name="connsiteY47" fmla="*/ 2915323 h 3046396"/>
                  <a:gd name="connsiteX48" fmla="*/ 828339 w 3037015"/>
                  <a:gd name="connsiteY48" fmla="*/ 2872292 h 3046396"/>
                  <a:gd name="connsiteX49" fmla="*/ 860612 w 3037015"/>
                  <a:gd name="connsiteY49" fmla="*/ 2850777 h 3046396"/>
                  <a:gd name="connsiteX50" fmla="*/ 903642 w 3037015"/>
                  <a:gd name="connsiteY50" fmla="*/ 2829262 h 3046396"/>
                  <a:gd name="connsiteX51" fmla="*/ 957431 w 3037015"/>
                  <a:gd name="connsiteY51" fmla="*/ 2786231 h 3046396"/>
                  <a:gd name="connsiteX52" fmla="*/ 989704 w 3037015"/>
                  <a:gd name="connsiteY52" fmla="*/ 2775473 h 3046396"/>
                  <a:gd name="connsiteX53" fmla="*/ 1086522 w 3037015"/>
                  <a:gd name="connsiteY53" fmla="*/ 2732443 h 3046396"/>
                  <a:gd name="connsiteX54" fmla="*/ 1204856 w 3037015"/>
                  <a:gd name="connsiteY54" fmla="*/ 2710927 h 3046396"/>
                  <a:gd name="connsiteX55" fmla="*/ 1312433 w 3037015"/>
                  <a:gd name="connsiteY55" fmla="*/ 2700170 h 3046396"/>
                  <a:gd name="connsiteX56" fmla="*/ 1667435 w 3037015"/>
                  <a:gd name="connsiteY56" fmla="*/ 2710927 h 3046396"/>
                  <a:gd name="connsiteX57" fmla="*/ 1710466 w 3037015"/>
                  <a:gd name="connsiteY57" fmla="*/ 2721685 h 3046396"/>
                  <a:gd name="connsiteX58" fmla="*/ 1861073 w 3037015"/>
                  <a:gd name="connsiteY58" fmla="*/ 2753958 h 3046396"/>
                  <a:gd name="connsiteX59" fmla="*/ 1925619 w 3037015"/>
                  <a:gd name="connsiteY59" fmla="*/ 2775473 h 3046396"/>
                  <a:gd name="connsiteX60" fmla="*/ 2140772 w 3037015"/>
                  <a:gd name="connsiteY60" fmla="*/ 2807746 h 3046396"/>
                  <a:gd name="connsiteX61" fmla="*/ 2194560 w 3037015"/>
                  <a:gd name="connsiteY61" fmla="*/ 2818504 h 3046396"/>
                  <a:gd name="connsiteX62" fmla="*/ 2280621 w 3037015"/>
                  <a:gd name="connsiteY62" fmla="*/ 2840019 h 3046396"/>
                  <a:gd name="connsiteX63" fmla="*/ 2312894 w 3037015"/>
                  <a:gd name="connsiteY63" fmla="*/ 2850777 h 3046396"/>
                  <a:gd name="connsiteX64" fmla="*/ 2366682 w 3037015"/>
                  <a:gd name="connsiteY64" fmla="*/ 2861535 h 3046396"/>
                  <a:gd name="connsiteX65" fmla="*/ 2431228 w 3037015"/>
                  <a:gd name="connsiteY65" fmla="*/ 2883050 h 3046396"/>
                  <a:gd name="connsiteX66" fmla="*/ 2485016 w 3037015"/>
                  <a:gd name="connsiteY66" fmla="*/ 2893807 h 3046396"/>
                  <a:gd name="connsiteX67" fmla="*/ 2549562 w 3037015"/>
                  <a:gd name="connsiteY67" fmla="*/ 2926080 h 3046396"/>
                  <a:gd name="connsiteX68" fmla="*/ 2581835 w 3037015"/>
                  <a:gd name="connsiteY68" fmla="*/ 2936838 h 3046396"/>
                  <a:gd name="connsiteX69" fmla="*/ 2603351 w 3037015"/>
                  <a:gd name="connsiteY69" fmla="*/ 2958353 h 3046396"/>
                  <a:gd name="connsiteX70" fmla="*/ 2667896 w 3037015"/>
                  <a:gd name="connsiteY70" fmla="*/ 2979869 h 3046396"/>
                  <a:gd name="connsiteX71" fmla="*/ 2732442 w 3037015"/>
                  <a:gd name="connsiteY71" fmla="*/ 3001384 h 3046396"/>
                  <a:gd name="connsiteX72" fmla="*/ 2764715 w 3037015"/>
                  <a:gd name="connsiteY72" fmla="*/ 3012142 h 3046396"/>
                  <a:gd name="connsiteX73" fmla="*/ 2796988 w 3037015"/>
                  <a:gd name="connsiteY73" fmla="*/ 3022899 h 3046396"/>
                  <a:gd name="connsiteX74" fmla="*/ 2818504 w 3037015"/>
                  <a:gd name="connsiteY74" fmla="*/ 3044415 h 3046396"/>
                  <a:gd name="connsiteX75" fmla="*/ 2904565 w 3037015"/>
                  <a:gd name="connsiteY75" fmla="*/ 3012142 h 3046396"/>
                  <a:gd name="connsiteX76" fmla="*/ 2915322 w 3037015"/>
                  <a:gd name="connsiteY76" fmla="*/ 2979869 h 3046396"/>
                  <a:gd name="connsiteX77" fmla="*/ 2915322 w 3037015"/>
                  <a:gd name="connsiteY77" fmla="*/ 2538805 h 3046396"/>
                  <a:gd name="connsiteX78" fmla="*/ 2904565 w 3037015"/>
                  <a:gd name="connsiteY78" fmla="*/ 2485017 h 3046396"/>
                  <a:gd name="connsiteX79" fmla="*/ 2893807 w 3037015"/>
                  <a:gd name="connsiteY79" fmla="*/ 2409713 h 3046396"/>
                  <a:gd name="connsiteX80" fmla="*/ 2883049 w 3037015"/>
                  <a:gd name="connsiteY80" fmla="*/ 2323652 h 3046396"/>
                  <a:gd name="connsiteX81" fmla="*/ 2872292 w 3037015"/>
                  <a:gd name="connsiteY81" fmla="*/ 2183803 h 3046396"/>
                  <a:gd name="connsiteX82" fmla="*/ 2850776 w 3037015"/>
                  <a:gd name="connsiteY82" fmla="*/ 2119257 h 3046396"/>
                  <a:gd name="connsiteX83" fmla="*/ 2840019 w 3037015"/>
                  <a:gd name="connsiteY83" fmla="*/ 2086984 h 3046396"/>
                  <a:gd name="connsiteX84" fmla="*/ 2764715 w 3037015"/>
                  <a:gd name="connsiteY84" fmla="*/ 2011680 h 3046396"/>
                  <a:gd name="connsiteX85" fmla="*/ 2700169 w 3037015"/>
                  <a:gd name="connsiteY85" fmla="*/ 1968650 h 3046396"/>
                  <a:gd name="connsiteX86" fmla="*/ 2614108 w 3037015"/>
                  <a:gd name="connsiteY86" fmla="*/ 1947135 h 3046396"/>
                  <a:gd name="connsiteX87" fmla="*/ 2495774 w 3037015"/>
                  <a:gd name="connsiteY87" fmla="*/ 1925619 h 3046396"/>
                  <a:gd name="connsiteX88" fmla="*/ 1376979 w 3037015"/>
                  <a:gd name="connsiteY88" fmla="*/ 1914862 h 3046396"/>
                  <a:gd name="connsiteX89" fmla="*/ 1258645 w 3037015"/>
                  <a:gd name="connsiteY89" fmla="*/ 1893346 h 3046396"/>
                  <a:gd name="connsiteX90" fmla="*/ 1194099 w 3037015"/>
                  <a:gd name="connsiteY90" fmla="*/ 1871831 h 3046396"/>
                  <a:gd name="connsiteX91" fmla="*/ 1097280 w 3037015"/>
                  <a:gd name="connsiteY91" fmla="*/ 1828800 h 3046396"/>
                  <a:gd name="connsiteX92" fmla="*/ 1065007 w 3037015"/>
                  <a:gd name="connsiteY92" fmla="*/ 1818043 h 3046396"/>
                  <a:gd name="connsiteX93" fmla="*/ 1032734 w 3037015"/>
                  <a:gd name="connsiteY93" fmla="*/ 1807285 h 3046396"/>
                  <a:gd name="connsiteX94" fmla="*/ 978946 w 3037015"/>
                  <a:gd name="connsiteY94" fmla="*/ 1796527 h 3046396"/>
                  <a:gd name="connsiteX95" fmla="*/ 989704 w 3037015"/>
                  <a:gd name="connsiteY95" fmla="*/ 1237130 h 3046396"/>
                  <a:gd name="connsiteX96" fmla="*/ 1000461 w 3037015"/>
                  <a:gd name="connsiteY96" fmla="*/ 1183342 h 3046396"/>
                  <a:gd name="connsiteX97" fmla="*/ 1021976 w 3037015"/>
                  <a:gd name="connsiteY97" fmla="*/ 1108038 h 3046396"/>
                  <a:gd name="connsiteX98" fmla="*/ 1032734 w 3037015"/>
                  <a:gd name="connsiteY98" fmla="*/ 1065007 h 3046396"/>
                  <a:gd name="connsiteX99" fmla="*/ 1054249 w 3037015"/>
                  <a:gd name="connsiteY99" fmla="*/ 1000462 h 3046396"/>
                  <a:gd name="connsiteX100" fmla="*/ 1065007 w 3037015"/>
                  <a:gd name="connsiteY100" fmla="*/ 968189 h 3046396"/>
                  <a:gd name="connsiteX101" fmla="*/ 1086522 w 3037015"/>
                  <a:gd name="connsiteY101" fmla="*/ 946673 h 3046396"/>
                  <a:gd name="connsiteX102" fmla="*/ 1108038 w 3037015"/>
                  <a:gd name="connsiteY102" fmla="*/ 882127 h 3046396"/>
                  <a:gd name="connsiteX103" fmla="*/ 1129553 w 3037015"/>
                  <a:gd name="connsiteY103" fmla="*/ 849855 h 3046396"/>
                  <a:gd name="connsiteX104" fmla="*/ 1172584 w 3037015"/>
                  <a:gd name="connsiteY104" fmla="*/ 753036 h 3046396"/>
                  <a:gd name="connsiteX105" fmla="*/ 1194099 w 3037015"/>
                  <a:gd name="connsiteY105" fmla="*/ 688490 h 3046396"/>
                  <a:gd name="connsiteX106" fmla="*/ 1258645 w 3037015"/>
                  <a:gd name="connsiteY106" fmla="*/ 656217 h 3046396"/>
                  <a:gd name="connsiteX107" fmla="*/ 1290918 w 3037015"/>
                  <a:gd name="connsiteY107" fmla="*/ 645459 h 3046396"/>
                  <a:gd name="connsiteX108" fmla="*/ 1323191 w 3037015"/>
                  <a:gd name="connsiteY108" fmla="*/ 623944 h 3046396"/>
                  <a:gd name="connsiteX109" fmla="*/ 1387736 w 3037015"/>
                  <a:gd name="connsiteY109" fmla="*/ 602429 h 3046396"/>
                  <a:gd name="connsiteX110" fmla="*/ 1785769 w 3037015"/>
                  <a:gd name="connsiteY110" fmla="*/ 613186 h 3046396"/>
                  <a:gd name="connsiteX111" fmla="*/ 1936376 w 3037015"/>
                  <a:gd name="connsiteY111" fmla="*/ 634702 h 3046396"/>
                  <a:gd name="connsiteX112" fmla="*/ 2000922 w 3037015"/>
                  <a:gd name="connsiteY112" fmla="*/ 645459 h 3046396"/>
                  <a:gd name="connsiteX113" fmla="*/ 2076226 w 3037015"/>
                  <a:gd name="connsiteY113" fmla="*/ 656217 h 3046396"/>
                  <a:gd name="connsiteX114" fmla="*/ 2205318 w 3037015"/>
                  <a:gd name="connsiteY114" fmla="*/ 677732 h 3046396"/>
                  <a:gd name="connsiteX115" fmla="*/ 2302136 w 3037015"/>
                  <a:gd name="connsiteY115" fmla="*/ 688490 h 3046396"/>
                  <a:gd name="connsiteX116" fmla="*/ 2388198 w 3037015"/>
                  <a:gd name="connsiteY116" fmla="*/ 710005 h 3046396"/>
                  <a:gd name="connsiteX117" fmla="*/ 2452744 w 3037015"/>
                  <a:gd name="connsiteY117" fmla="*/ 731520 h 3046396"/>
                  <a:gd name="connsiteX118" fmla="*/ 2495774 w 3037015"/>
                  <a:gd name="connsiteY118" fmla="*/ 742278 h 3046396"/>
                  <a:gd name="connsiteX119" fmla="*/ 2528047 w 3037015"/>
                  <a:gd name="connsiteY119" fmla="*/ 753036 h 3046396"/>
                  <a:gd name="connsiteX120" fmla="*/ 2581835 w 3037015"/>
                  <a:gd name="connsiteY120" fmla="*/ 763793 h 3046396"/>
                  <a:gd name="connsiteX121" fmla="*/ 2721685 w 3037015"/>
                  <a:gd name="connsiteY121" fmla="*/ 785309 h 3046396"/>
                  <a:gd name="connsiteX122" fmla="*/ 2775473 w 3037015"/>
                  <a:gd name="connsiteY122" fmla="*/ 796066 h 3046396"/>
                  <a:gd name="connsiteX123" fmla="*/ 2807746 w 3037015"/>
                  <a:gd name="connsiteY123" fmla="*/ 806824 h 3046396"/>
                  <a:gd name="connsiteX124" fmla="*/ 2850776 w 3037015"/>
                  <a:gd name="connsiteY124" fmla="*/ 817582 h 3046396"/>
                  <a:gd name="connsiteX125" fmla="*/ 2958353 w 3037015"/>
                  <a:gd name="connsiteY125" fmla="*/ 785309 h 3046396"/>
                  <a:gd name="connsiteX126" fmla="*/ 2969111 w 3037015"/>
                  <a:gd name="connsiteY126" fmla="*/ 753036 h 3046396"/>
                  <a:gd name="connsiteX127" fmla="*/ 3001384 w 3037015"/>
                  <a:gd name="connsiteY127" fmla="*/ 602429 h 3046396"/>
                  <a:gd name="connsiteX128" fmla="*/ 3033656 w 3037015"/>
                  <a:gd name="connsiteY128" fmla="*/ 591671 h 3046396"/>
                  <a:gd name="connsiteX129" fmla="*/ 3033656 w 3037015"/>
                  <a:gd name="connsiteY129" fmla="*/ 613186 h 304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3037015" h="3046396">
                    <a:moveTo>
                      <a:pt x="3033656" y="613186"/>
                    </a:moveTo>
                    <a:cubicBezTo>
                      <a:pt x="3028277" y="604221"/>
                      <a:pt x="3019109" y="564470"/>
                      <a:pt x="3001384" y="537883"/>
                    </a:cubicBezTo>
                    <a:cubicBezTo>
                      <a:pt x="2995758" y="529444"/>
                      <a:pt x="2986204" y="524287"/>
                      <a:pt x="2979868" y="516367"/>
                    </a:cubicBezTo>
                    <a:cubicBezTo>
                      <a:pt x="2925579" y="448507"/>
                      <a:pt x="2988792" y="514535"/>
                      <a:pt x="2936838" y="462579"/>
                    </a:cubicBezTo>
                    <a:cubicBezTo>
                      <a:pt x="2925476" y="428494"/>
                      <a:pt x="2928397" y="427823"/>
                      <a:pt x="2904565" y="398033"/>
                    </a:cubicBezTo>
                    <a:cubicBezTo>
                      <a:pt x="2898229" y="390113"/>
                      <a:pt x="2889385" y="384438"/>
                      <a:pt x="2883049" y="376518"/>
                    </a:cubicBezTo>
                    <a:cubicBezTo>
                      <a:pt x="2849199" y="334206"/>
                      <a:pt x="2875261" y="350305"/>
                      <a:pt x="2829261" y="311972"/>
                    </a:cubicBezTo>
                    <a:cubicBezTo>
                      <a:pt x="2819329" y="303695"/>
                      <a:pt x="2806920" y="298734"/>
                      <a:pt x="2796988" y="290457"/>
                    </a:cubicBezTo>
                    <a:cubicBezTo>
                      <a:pt x="2761299" y="260716"/>
                      <a:pt x="2772508" y="256702"/>
                      <a:pt x="2732442" y="236669"/>
                    </a:cubicBezTo>
                    <a:cubicBezTo>
                      <a:pt x="2722300" y="231598"/>
                      <a:pt x="2710082" y="231418"/>
                      <a:pt x="2700169" y="225911"/>
                    </a:cubicBezTo>
                    <a:cubicBezTo>
                      <a:pt x="2589204" y="164262"/>
                      <a:pt x="2676374" y="196463"/>
                      <a:pt x="2603351" y="172123"/>
                    </a:cubicBezTo>
                    <a:cubicBezTo>
                      <a:pt x="2510870" y="110467"/>
                      <a:pt x="2627874" y="184383"/>
                      <a:pt x="2538805" y="139850"/>
                    </a:cubicBezTo>
                    <a:cubicBezTo>
                      <a:pt x="2527241" y="134068"/>
                      <a:pt x="2518096" y="124117"/>
                      <a:pt x="2506532" y="118335"/>
                    </a:cubicBezTo>
                    <a:cubicBezTo>
                      <a:pt x="2496390" y="113264"/>
                      <a:pt x="2484401" y="112648"/>
                      <a:pt x="2474259" y="107577"/>
                    </a:cubicBezTo>
                    <a:cubicBezTo>
                      <a:pt x="2462695" y="101795"/>
                      <a:pt x="2453801" y="91313"/>
                      <a:pt x="2441986" y="86062"/>
                    </a:cubicBezTo>
                    <a:cubicBezTo>
                      <a:pt x="2421261" y="76851"/>
                      <a:pt x="2396310" y="77126"/>
                      <a:pt x="2377440" y="64546"/>
                    </a:cubicBezTo>
                    <a:cubicBezTo>
                      <a:pt x="2366682" y="57374"/>
                      <a:pt x="2357051" y="48124"/>
                      <a:pt x="2345167" y="43031"/>
                    </a:cubicBezTo>
                    <a:cubicBezTo>
                      <a:pt x="2331577" y="37207"/>
                      <a:pt x="2316352" y="36335"/>
                      <a:pt x="2302136" y="32273"/>
                    </a:cubicBezTo>
                    <a:cubicBezTo>
                      <a:pt x="2261816" y="20753"/>
                      <a:pt x="2273069" y="19165"/>
                      <a:pt x="2226833" y="10758"/>
                    </a:cubicBezTo>
                    <a:cubicBezTo>
                      <a:pt x="2201886" y="6222"/>
                      <a:pt x="2176630" y="3586"/>
                      <a:pt x="2151529" y="0"/>
                    </a:cubicBezTo>
                    <a:lnTo>
                      <a:pt x="882127" y="10758"/>
                    </a:lnTo>
                    <a:cubicBezTo>
                      <a:pt x="756581" y="12399"/>
                      <a:pt x="631024" y="15544"/>
                      <a:pt x="505609" y="21516"/>
                    </a:cubicBezTo>
                    <a:cubicBezTo>
                      <a:pt x="472581" y="23089"/>
                      <a:pt x="421719" y="32698"/>
                      <a:pt x="387275" y="43031"/>
                    </a:cubicBezTo>
                    <a:cubicBezTo>
                      <a:pt x="365552" y="49548"/>
                      <a:pt x="344244" y="57374"/>
                      <a:pt x="322729" y="64546"/>
                    </a:cubicBezTo>
                    <a:cubicBezTo>
                      <a:pt x="311971" y="68132"/>
                      <a:pt x="299891" y="69014"/>
                      <a:pt x="290456" y="75304"/>
                    </a:cubicBezTo>
                    <a:cubicBezTo>
                      <a:pt x="191119" y="141530"/>
                      <a:pt x="313319" y="57015"/>
                      <a:pt x="236668" y="118335"/>
                    </a:cubicBezTo>
                    <a:cubicBezTo>
                      <a:pt x="226572" y="126412"/>
                      <a:pt x="215153" y="132678"/>
                      <a:pt x="204395" y="139850"/>
                    </a:cubicBezTo>
                    <a:lnTo>
                      <a:pt x="139849" y="236669"/>
                    </a:lnTo>
                    <a:cubicBezTo>
                      <a:pt x="132677" y="247427"/>
                      <a:pt x="122423" y="256676"/>
                      <a:pt x="118334" y="268942"/>
                    </a:cubicBezTo>
                    <a:lnTo>
                      <a:pt x="75304" y="398033"/>
                    </a:lnTo>
                    <a:lnTo>
                      <a:pt x="64546" y="430306"/>
                    </a:lnTo>
                    <a:cubicBezTo>
                      <a:pt x="60960" y="441064"/>
                      <a:pt x="56012" y="451460"/>
                      <a:pt x="53788" y="462579"/>
                    </a:cubicBezTo>
                    <a:cubicBezTo>
                      <a:pt x="33644" y="563307"/>
                      <a:pt x="49423" y="475307"/>
                      <a:pt x="32273" y="623944"/>
                    </a:cubicBezTo>
                    <a:cubicBezTo>
                      <a:pt x="-1705" y="918423"/>
                      <a:pt x="21165" y="681590"/>
                      <a:pt x="0" y="914400"/>
                    </a:cubicBezTo>
                    <a:cubicBezTo>
                      <a:pt x="3586" y="1133139"/>
                      <a:pt x="4510" y="1351938"/>
                      <a:pt x="10758" y="1570617"/>
                    </a:cubicBezTo>
                    <a:cubicBezTo>
                      <a:pt x="11927" y="1611525"/>
                      <a:pt x="40642" y="1801323"/>
                      <a:pt x="43031" y="1818043"/>
                    </a:cubicBezTo>
                    <a:cubicBezTo>
                      <a:pt x="46617" y="1843144"/>
                      <a:pt x="51981" y="1868055"/>
                      <a:pt x="53788" y="1893346"/>
                    </a:cubicBezTo>
                    <a:cubicBezTo>
                      <a:pt x="67866" y="2090437"/>
                      <a:pt x="67271" y="2061154"/>
                      <a:pt x="75304" y="2302137"/>
                    </a:cubicBezTo>
                    <a:cubicBezTo>
                      <a:pt x="82068" y="2505064"/>
                      <a:pt x="55243" y="2586924"/>
                      <a:pt x="96819" y="2732443"/>
                    </a:cubicBezTo>
                    <a:cubicBezTo>
                      <a:pt x="111350" y="2783303"/>
                      <a:pt x="99051" y="2748680"/>
                      <a:pt x="129092" y="2786231"/>
                    </a:cubicBezTo>
                    <a:cubicBezTo>
                      <a:pt x="137169" y="2796327"/>
                      <a:pt x="139643" y="2811652"/>
                      <a:pt x="150607" y="2818504"/>
                    </a:cubicBezTo>
                    <a:cubicBezTo>
                      <a:pt x="169839" y="2830524"/>
                      <a:pt x="215153" y="2840019"/>
                      <a:pt x="215153" y="2840019"/>
                    </a:cubicBezTo>
                    <a:cubicBezTo>
                      <a:pt x="252704" y="2877572"/>
                      <a:pt x="227047" y="2858328"/>
                      <a:pt x="301214" y="2883050"/>
                    </a:cubicBezTo>
                    <a:lnTo>
                      <a:pt x="333487" y="2893807"/>
                    </a:lnTo>
                    <a:cubicBezTo>
                      <a:pt x="344245" y="2897393"/>
                      <a:pt x="354641" y="2902341"/>
                      <a:pt x="365760" y="2904565"/>
                    </a:cubicBezTo>
                    <a:cubicBezTo>
                      <a:pt x="383689" y="2908151"/>
                      <a:pt x="401424" y="2912906"/>
                      <a:pt x="419548" y="2915323"/>
                    </a:cubicBezTo>
                    <a:cubicBezTo>
                      <a:pt x="455270" y="2920086"/>
                      <a:pt x="491266" y="2922494"/>
                      <a:pt x="527125" y="2926080"/>
                    </a:cubicBezTo>
                    <a:cubicBezTo>
                      <a:pt x="591671" y="2922494"/>
                      <a:pt x="656616" y="2923341"/>
                      <a:pt x="720762" y="2915323"/>
                    </a:cubicBezTo>
                    <a:cubicBezTo>
                      <a:pt x="748971" y="2911797"/>
                      <a:pt x="801475" y="2887642"/>
                      <a:pt x="828339" y="2872292"/>
                    </a:cubicBezTo>
                    <a:cubicBezTo>
                      <a:pt x="839565" y="2865877"/>
                      <a:pt x="849386" y="2857192"/>
                      <a:pt x="860612" y="2850777"/>
                    </a:cubicBezTo>
                    <a:cubicBezTo>
                      <a:pt x="874535" y="2842821"/>
                      <a:pt x="890299" y="2838157"/>
                      <a:pt x="903642" y="2829262"/>
                    </a:cubicBezTo>
                    <a:cubicBezTo>
                      <a:pt x="963678" y="2789238"/>
                      <a:pt x="879270" y="2825311"/>
                      <a:pt x="957431" y="2786231"/>
                    </a:cubicBezTo>
                    <a:cubicBezTo>
                      <a:pt x="967573" y="2781160"/>
                      <a:pt x="979562" y="2780544"/>
                      <a:pt x="989704" y="2775473"/>
                    </a:cubicBezTo>
                    <a:cubicBezTo>
                      <a:pt x="1049799" y="2745425"/>
                      <a:pt x="994007" y="2750946"/>
                      <a:pt x="1086522" y="2732443"/>
                    </a:cubicBezTo>
                    <a:cubicBezTo>
                      <a:pt x="1123234" y="2725101"/>
                      <a:pt x="1168160" y="2715514"/>
                      <a:pt x="1204856" y="2710927"/>
                    </a:cubicBezTo>
                    <a:cubicBezTo>
                      <a:pt x="1240616" y="2706457"/>
                      <a:pt x="1276574" y="2703756"/>
                      <a:pt x="1312433" y="2700170"/>
                    </a:cubicBezTo>
                    <a:cubicBezTo>
                      <a:pt x="1430767" y="2703756"/>
                      <a:pt x="1549219" y="2704537"/>
                      <a:pt x="1667435" y="2710927"/>
                    </a:cubicBezTo>
                    <a:cubicBezTo>
                      <a:pt x="1682199" y="2711725"/>
                      <a:pt x="1695968" y="2718785"/>
                      <a:pt x="1710466" y="2721685"/>
                    </a:cubicBezTo>
                    <a:cubicBezTo>
                      <a:pt x="1778175" y="2735227"/>
                      <a:pt x="1789104" y="2729969"/>
                      <a:pt x="1861073" y="2753958"/>
                    </a:cubicBezTo>
                    <a:cubicBezTo>
                      <a:pt x="1882588" y="2761130"/>
                      <a:pt x="1903115" y="2772660"/>
                      <a:pt x="1925619" y="2775473"/>
                    </a:cubicBezTo>
                    <a:cubicBezTo>
                      <a:pt x="2008533" y="2785838"/>
                      <a:pt x="2053230" y="2790237"/>
                      <a:pt x="2140772" y="2807746"/>
                    </a:cubicBezTo>
                    <a:cubicBezTo>
                      <a:pt x="2158701" y="2811332"/>
                      <a:pt x="2176744" y="2814393"/>
                      <a:pt x="2194560" y="2818504"/>
                    </a:cubicBezTo>
                    <a:cubicBezTo>
                      <a:pt x="2223373" y="2825153"/>
                      <a:pt x="2252569" y="2830668"/>
                      <a:pt x="2280621" y="2840019"/>
                    </a:cubicBezTo>
                    <a:cubicBezTo>
                      <a:pt x="2291379" y="2843605"/>
                      <a:pt x="2301893" y="2848027"/>
                      <a:pt x="2312894" y="2850777"/>
                    </a:cubicBezTo>
                    <a:cubicBezTo>
                      <a:pt x="2330632" y="2855212"/>
                      <a:pt x="2349042" y="2856724"/>
                      <a:pt x="2366682" y="2861535"/>
                    </a:cubicBezTo>
                    <a:cubicBezTo>
                      <a:pt x="2388562" y="2867502"/>
                      <a:pt x="2408989" y="2878602"/>
                      <a:pt x="2431228" y="2883050"/>
                    </a:cubicBezTo>
                    <a:cubicBezTo>
                      <a:pt x="2449157" y="2886636"/>
                      <a:pt x="2467278" y="2889372"/>
                      <a:pt x="2485016" y="2893807"/>
                    </a:cubicBezTo>
                    <a:cubicBezTo>
                      <a:pt x="2539092" y="2907326"/>
                      <a:pt x="2496980" y="2899789"/>
                      <a:pt x="2549562" y="2926080"/>
                    </a:cubicBezTo>
                    <a:cubicBezTo>
                      <a:pt x="2559704" y="2931151"/>
                      <a:pt x="2571077" y="2933252"/>
                      <a:pt x="2581835" y="2936838"/>
                    </a:cubicBezTo>
                    <a:cubicBezTo>
                      <a:pt x="2589007" y="2944010"/>
                      <a:pt x="2594279" y="2953817"/>
                      <a:pt x="2603351" y="2958353"/>
                    </a:cubicBezTo>
                    <a:cubicBezTo>
                      <a:pt x="2623636" y="2968495"/>
                      <a:pt x="2646381" y="2972697"/>
                      <a:pt x="2667896" y="2979869"/>
                    </a:cubicBezTo>
                    <a:lnTo>
                      <a:pt x="2732442" y="3001384"/>
                    </a:lnTo>
                    <a:lnTo>
                      <a:pt x="2764715" y="3012142"/>
                    </a:lnTo>
                    <a:lnTo>
                      <a:pt x="2796988" y="3022899"/>
                    </a:lnTo>
                    <a:cubicBezTo>
                      <a:pt x="2804160" y="3030071"/>
                      <a:pt x="2808440" y="3043157"/>
                      <a:pt x="2818504" y="3044415"/>
                    </a:cubicBezTo>
                    <a:cubicBezTo>
                      <a:pt x="2873724" y="3051318"/>
                      <a:pt x="2876613" y="3040092"/>
                      <a:pt x="2904565" y="3012142"/>
                    </a:cubicBezTo>
                    <a:cubicBezTo>
                      <a:pt x="2908151" y="3001384"/>
                      <a:pt x="2913098" y="2990988"/>
                      <a:pt x="2915322" y="2979869"/>
                    </a:cubicBezTo>
                    <a:cubicBezTo>
                      <a:pt x="2944201" y="2835472"/>
                      <a:pt x="2922636" y="2681436"/>
                      <a:pt x="2915322" y="2538805"/>
                    </a:cubicBezTo>
                    <a:cubicBezTo>
                      <a:pt x="2914386" y="2520545"/>
                      <a:pt x="2907571" y="2503053"/>
                      <a:pt x="2904565" y="2485017"/>
                    </a:cubicBezTo>
                    <a:cubicBezTo>
                      <a:pt x="2900397" y="2460006"/>
                      <a:pt x="2897158" y="2434847"/>
                      <a:pt x="2893807" y="2409713"/>
                    </a:cubicBezTo>
                    <a:cubicBezTo>
                      <a:pt x="2889986" y="2381056"/>
                      <a:pt x="2885790" y="2352432"/>
                      <a:pt x="2883049" y="2323652"/>
                    </a:cubicBezTo>
                    <a:cubicBezTo>
                      <a:pt x="2878616" y="2277109"/>
                      <a:pt x="2879584" y="2229985"/>
                      <a:pt x="2872292" y="2183803"/>
                    </a:cubicBezTo>
                    <a:cubicBezTo>
                      <a:pt x="2868755" y="2161401"/>
                      <a:pt x="2857948" y="2140772"/>
                      <a:pt x="2850776" y="2119257"/>
                    </a:cubicBezTo>
                    <a:cubicBezTo>
                      <a:pt x="2847190" y="2108499"/>
                      <a:pt x="2848037" y="2095002"/>
                      <a:pt x="2840019" y="2086984"/>
                    </a:cubicBezTo>
                    <a:cubicBezTo>
                      <a:pt x="2814918" y="2061883"/>
                      <a:pt x="2794252" y="2031371"/>
                      <a:pt x="2764715" y="2011680"/>
                    </a:cubicBezTo>
                    <a:cubicBezTo>
                      <a:pt x="2743200" y="1997337"/>
                      <a:pt x="2724700" y="1976827"/>
                      <a:pt x="2700169" y="1968650"/>
                    </a:cubicBezTo>
                    <a:cubicBezTo>
                      <a:pt x="2626397" y="1944059"/>
                      <a:pt x="2717960" y="1973098"/>
                      <a:pt x="2614108" y="1947135"/>
                    </a:cubicBezTo>
                    <a:cubicBezTo>
                      <a:pt x="2550592" y="1931256"/>
                      <a:pt x="2602817" y="1927530"/>
                      <a:pt x="2495774" y="1925619"/>
                    </a:cubicBezTo>
                    <a:lnTo>
                      <a:pt x="1376979" y="1914862"/>
                    </a:lnTo>
                    <a:cubicBezTo>
                      <a:pt x="1355890" y="1911347"/>
                      <a:pt x="1282274" y="1899790"/>
                      <a:pt x="1258645" y="1893346"/>
                    </a:cubicBezTo>
                    <a:cubicBezTo>
                      <a:pt x="1236765" y="1887379"/>
                      <a:pt x="1212969" y="1884411"/>
                      <a:pt x="1194099" y="1871831"/>
                    </a:cubicBezTo>
                    <a:cubicBezTo>
                      <a:pt x="1142957" y="1837737"/>
                      <a:pt x="1174089" y="1854403"/>
                      <a:pt x="1097280" y="1828800"/>
                    </a:cubicBezTo>
                    <a:lnTo>
                      <a:pt x="1065007" y="1818043"/>
                    </a:lnTo>
                    <a:cubicBezTo>
                      <a:pt x="1054249" y="1814457"/>
                      <a:pt x="1043853" y="1809509"/>
                      <a:pt x="1032734" y="1807285"/>
                    </a:cubicBezTo>
                    <a:lnTo>
                      <a:pt x="978946" y="1796527"/>
                    </a:lnTo>
                    <a:cubicBezTo>
                      <a:pt x="982532" y="1610061"/>
                      <a:pt x="983164" y="1423515"/>
                      <a:pt x="989704" y="1237130"/>
                    </a:cubicBezTo>
                    <a:cubicBezTo>
                      <a:pt x="990345" y="1218857"/>
                      <a:pt x="996495" y="1201191"/>
                      <a:pt x="1000461" y="1183342"/>
                    </a:cubicBezTo>
                    <a:cubicBezTo>
                      <a:pt x="1017271" y="1107694"/>
                      <a:pt x="1004011" y="1170916"/>
                      <a:pt x="1021976" y="1108038"/>
                    </a:cubicBezTo>
                    <a:cubicBezTo>
                      <a:pt x="1026038" y="1093822"/>
                      <a:pt x="1028485" y="1079169"/>
                      <a:pt x="1032734" y="1065007"/>
                    </a:cubicBezTo>
                    <a:cubicBezTo>
                      <a:pt x="1039251" y="1043285"/>
                      <a:pt x="1047077" y="1021977"/>
                      <a:pt x="1054249" y="1000462"/>
                    </a:cubicBezTo>
                    <a:cubicBezTo>
                      <a:pt x="1057835" y="989704"/>
                      <a:pt x="1056989" y="976208"/>
                      <a:pt x="1065007" y="968189"/>
                    </a:cubicBezTo>
                    <a:lnTo>
                      <a:pt x="1086522" y="946673"/>
                    </a:lnTo>
                    <a:cubicBezTo>
                      <a:pt x="1093694" y="925158"/>
                      <a:pt x="1095458" y="900997"/>
                      <a:pt x="1108038" y="882127"/>
                    </a:cubicBezTo>
                    <a:cubicBezTo>
                      <a:pt x="1115210" y="871370"/>
                      <a:pt x="1124302" y="861669"/>
                      <a:pt x="1129553" y="849855"/>
                    </a:cubicBezTo>
                    <a:cubicBezTo>
                      <a:pt x="1180759" y="734640"/>
                      <a:pt x="1123892" y="826072"/>
                      <a:pt x="1172584" y="753036"/>
                    </a:cubicBezTo>
                    <a:cubicBezTo>
                      <a:pt x="1179756" y="731521"/>
                      <a:pt x="1172584" y="695662"/>
                      <a:pt x="1194099" y="688490"/>
                    </a:cubicBezTo>
                    <a:cubicBezTo>
                      <a:pt x="1275218" y="661449"/>
                      <a:pt x="1175229" y="697925"/>
                      <a:pt x="1258645" y="656217"/>
                    </a:cubicBezTo>
                    <a:cubicBezTo>
                      <a:pt x="1268787" y="651146"/>
                      <a:pt x="1280776" y="650530"/>
                      <a:pt x="1290918" y="645459"/>
                    </a:cubicBezTo>
                    <a:cubicBezTo>
                      <a:pt x="1302482" y="639677"/>
                      <a:pt x="1311376" y="629195"/>
                      <a:pt x="1323191" y="623944"/>
                    </a:cubicBezTo>
                    <a:cubicBezTo>
                      <a:pt x="1343915" y="614733"/>
                      <a:pt x="1387736" y="602429"/>
                      <a:pt x="1387736" y="602429"/>
                    </a:cubicBezTo>
                    <a:lnTo>
                      <a:pt x="1785769" y="613186"/>
                    </a:lnTo>
                    <a:cubicBezTo>
                      <a:pt x="1864536" y="616611"/>
                      <a:pt x="1871145" y="622842"/>
                      <a:pt x="1936376" y="634702"/>
                    </a:cubicBezTo>
                    <a:cubicBezTo>
                      <a:pt x="1957836" y="638604"/>
                      <a:pt x="1979364" y="642142"/>
                      <a:pt x="2000922" y="645459"/>
                    </a:cubicBezTo>
                    <a:cubicBezTo>
                      <a:pt x="2025983" y="649315"/>
                      <a:pt x="2051180" y="652262"/>
                      <a:pt x="2076226" y="656217"/>
                    </a:cubicBezTo>
                    <a:cubicBezTo>
                      <a:pt x="2119316" y="663021"/>
                      <a:pt x="2161961" y="672914"/>
                      <a:pt x="2205318" y="677732"/>
                    </a:cubicBezTo>
                    <a:lnTo>
                      <a:pt x="2302136" y="688490"/>
                    </a:lnTo>
                    <a:cubicBezTo>
                      <a:pt x="2400072" y="721133"/>
                      <a:pt x="2245381" y="671055"/>
                      <a:pt x="2388198" y="710005"/>
                    </a:cubicBezTo>
                    <a:cubicBezTo>
                      <a:pt x="2410078" y="715972"/>
                      <a:pt x="2430742" y="726019"/>
                      <a:pt x="2452744" y="731520"/>
                    </a:cubicBezTo>
                    <a:cubicBezTo>
                      <a:pt x="2467087" y="735106"/>
                      <a:pt x="2481558" y="738216"/>
                      <a:pt x="2495774" y="742278"/>
                    </a:cubicBezTo>
                    <a:cubicBezTo>
                      <a:pt x="2506677" y="745393"/>
                      <a:pt x="2517046" y="750286"/>
                      <a:pt x="2528047" y="753036"/>
                    </a:cubicBezTo>
                    <a:cubicBezTo>
                      <a:pt x="2545785" y="757471"/>
                      <a:pt x="2563846" y="760522"/>
                      <a:pt x="2581835" y="763793"/>
                    </a:cubicBezTo>
                    <a:cubicBezTo>
                      <a:pt x="2712827" y="787609"/>
                      <a:pt x="2576620" y="761132"/>
                      <a:pt x="2721685" y="785309"/>
                    </a:cubicBezTo>
                    <a:cubicBezTo>
                      <a:pt x="2739721" y="788315"/>
                      <a:pt x="2757735" y="791631"/>
                      <a:pt x="2775473" y="796066"/>
                    </a:cubicBezTo>
                    <a:cubicBezTo>
                      <a:pt x="2786474" y="798816"/>
                      <a:pt x="2796843" y="803709"/>
                      <a:pt x="2807746" y="806824"/>
                    </a:cubicBezTo>
                    <a:cubicBezTo>
                      <a:pt x="2821962" y="810886"/>
                      <a:pt x="2836433" y="813996"/>
                      <a:pt x="2850776" y="817582"/>
                    </a:cubicBezTo>
                    <a:cubicBezTo>
                      <a:pt x="2883730" y="812874"/>
                      <a:pt x="2933103" y="816872"/>
                      <a:pt x="2958353" y="785309"/>
                    </a:cubicBezTo>
                    <a:cubicBezTo>
                      <a:pt x="2965437" y="776454"/>
                      <a:pt x="2965525" y="763794"/>
                      <a:pt x="2969111" y="753036"/>
                    </a:cubicBezTo>
                    <a:cubicBezTo>
                      <a:pt x="2972937" y="707126"/>
                      <a:pt x="2951161" y="632563"/>
                      <a:pt x="3001384" y="602429"/>
                    </a:cubicBezTo>
                    <a:cubicBezTo>
                      <a:pt x="3011107" y="596595"/>
                      <a:pt x="3022655" y="594421"/>
                      <a:pt x="3033656" y="591671"/>
                    </a:cubicBezTo>
                    <a:cubicBezTo>
                      <a:pt x="3037135" y="590801"/>
                      <a:pt x="3039035" y="622151"/>
                      <a:pt x="3033656" y="613186"/>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Diagrams show restoring force on at two different positions of an air-track glider attached to a spring.">
              <a:extLst>
                <a:ext uri="{FF2B5EF4-FFF2-40B4-BE49-F238E27FC236}">
                  <a16:creationId xmlns:a16="http://schemas.microsoft.com/office/drawing/2014/main" id="{D5B782A4-2B28-1B26-D4A0-CBD237A3EC8D}"/>
                </a:ext>
              </a:extLst>
            </p:cNvPr>
            <p:cNvPicPr>
              <a:picLocks noChangeAspect="1"/>
            </p:cNvPicPr>
            <p:nvPr/>
          </p:nvPicPr>
          <p:blipFill rotWithShape="1">
            <a:blip r:embed="rId2">
              <a:extLst>
                <a:ext uri="{28A0092B-C50C-407E-A947-70E740481C1C}">
                  <a14:useLocalDpi xmlns:a14="http://schemas.microsoft.com/office/drawing/2010/main" val="0"/>
                </a:ext>
              </a:extLst>
            </a:blip>
            <a:srcRect t="13639" b="58876"/>
            <a:stretch/>
          </p:blipFill>
          <p:spPr>
            <a:xfrm>
              <a:off x="3965186" y="2184104"/>
              <a:ext cx="4964210" cy="1448208"/>
            </a:xfrm>
            <a:prstGeom prst="rect">
              <a:avLst/>
            </a:prstGeom>
          </p:spPr>
        </p:pic>
        <p:sp>
          <p:nvSpPr>
            <p:cNvPr id="10" name="Freeform 9">
              <a:extLst>
                <a:ext uri="{FF2B5EF4-FFF2-40B4-BE49-F238E27FC236}">
                  <a16:creationId xmlns:a16="http://schemas.microsoft.com/office/drawing/2014/main" id="{B676DB0F-A5A5-DF3A-2FD0-2E046A2C2135}"/>
                </a:ext>
              </a:extLst>
            </p:cNvPr>
            <p:cNvSpPr/>
            <p:nvPr/>
          </p:nvSpPr>
          <p:spPr>
            <a:xfrm>
              <a:off x="7292051" y="1977602"/>
              <a:ext cx="277792" cy="406783"/>
            </a:xfrm>
            <a:custGeom>
              <a:avLst/>
              <a:gdLst>
                <a:gd name="connsiteX0" fmla="*/ 150471 w 277792"/>
                <a:gd name="connsiteY0" fmla="*/ 1669 h 406783"/>
                <a:gd name="connsiteX1" fmla="*/ 57873 w 277792"/>
                <a:gd name="connsiteY1" fmla="*/ 24818 h 406783"/>
                <a:gd name="connsiteX2" fmla="*/ 11574 w 277792"/>
                <a:gd name="connsiteY2" fmla="*/ 71117 h 406783"/>
                <a:gd name="connsiteX3" fmla="*/ 0 w 277792"/>
                <a:gd name="connsiteY3" fmla="*/ 105841 h 406783"/>
                <a:gd name="connsiteX4" fmla="*/ 34724 w 277792"/>
                <a:gd name="connsiteY4" fmla="*/ 279461 h 406783"/>
                <a:gd name="connsiteX5" fmla="*/ 46298 w 277792"/>
                <a:gd name="connsiteY5" fmla="*/ 314185 h 406783"/>
                <a:gd name="connsiteX6" fmla="*/ 69448 w 277792"/>
                <a:gd name="connsiteY6" fmla="*/ 337335 h 406783"/>
                <a:gd name="connsiteX7" fmla="*/ 92597 w 277792"/>
                <a:gd name="connsiteY7" fmla="*/ 372059 h 406783"/>
                <a:gd name="connsiteX8" fmla="*/ 162045 w 277792"/>
                <a:gd name="connsiteY8" fmla="*/ 395208 h 406783"/>
                <a:gd name="connsiteX9" fmla="*/ 196769 w 277792"/>
                <a:gd name="connsiteY9" fmla="*/ 406783 h 406783"/>
                <a:gd name="connsiteX10" fmla="*/ 254643 w 277792"/>
                <a:gd name="connsiteY10" fmla="*/ 395208 h 406783"/>
                <a:gd name="connsiteX11" fmla="*/ 277792 w 277792"/>
                <a:gd name="connsiteY11" fmla="*/ 325760 h 406783"/>
                <a:gd name="connsiteX12" fmla="*/ 266217 w 277792"/>
                <a:gd name="connsiteY12" fmla="*/ 175289 h 406783"/>
                <a:gd name="connsiteX13" fmla="*/ 254643 w 277792"/>
                <a:gd name="connsiteY13" fmla="*/ 140565 h 406783"/>
                <a:gd name="connsiteX14" fmla="*/ 196769 w 277792"/>
                <a:gd name="connsiteY14" fmla="*/ 71117 h 406783"/>
                <a:gd name="connsiteX15" fmla="*/ 150471 w 277792"/>
                <a:gd name="connsiteY15" fmla="*/ 1669 h 40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792" h="406783">
                  <a:moveTo>
                    <a:pt x="150471" y="1669"/>
                  </a:moveTo>
                  <a:cubicBezTo>
                    <a:pt x="127322" y="-6048"/>
                    <a:pt x="71712" y="14933"/>
                    <a:pt x="57873" y="24818"/>
                  </a:cubicBezTo>
                  <a:cubicBezTo>
                    <a:pt x="40113" y="37504"/>
                    <a:pt x="11574" y="71117"/>
                    <a:pt x="11574" y="71117"/>
                  </a:cubicBezTo>
                  <a:cubicBezTo>
                    <a:pt x="7716" y="82692"/>
                    <a:pt x="0" y="93640"/>
                    <a:pt x="0" y="105841"/>
                  </a:cubicBezTo>
                  <a:cubicBezTo>
                    <a:pt x="0" y="191464"/>
                    <a:pt x="10491" y="206762"/>
                    <a:pt x="34724" y="279461"/>
                  </a:cubicBezTo>
                  <a:cubicBezTo>
                    <a:pt x="38582" y="291036"/>
                    <a:pt x="37671" y="305558"/>
                    <a:pt x="46298" y="314185"/>
                  </a:cubicBezTo>
                  <a:cubicBezTo>
                    <a:pt x="54015" y="321902"/>
                    <a:pt x="62631" y="328813"/>
                    <a:pt x="69448" y="337335"/>
                  </a:cubicBezTo>
                  <a:cubicBezTo>
                    <a:pt x="78138" y="348198"/>
                    <a:pt x="80801" y="364686"/>
                    <a:pt x="92597" y="372059"/>
                  </a:cubicBezTo>
                  <a:cubicBezTo>
                    <a:pt x="113289" y="384992"/>
                    <a:pt x="138896" y="387492"/>
                    <a:pt x="162045" y="395208"/>
                  </a:cubicBezTo>
                  <a:lnTo>
                    <a:pt x="196769" y="406783"/>
                  </a:lnTo>
                  <a:cubicBezTo>
                    <a:pt x="216060" y="402925"/>
                    <a:pt x="240732" y="409119"/>
                    <a:pt x="254643" y="395208"/>
                  </a:cubicBezTo>
                  <a:cubicBezTo>
                    <a:pt x="271897" y="377954"/>
                    <a:pt x="277792" y="325760"/>
                    <a:pt x="277792" y="325760"/>
                  </a:cubicBezTo>
                  <a:cubicBezTo>
                    <a:pt x="273934" y="275603"/>
                    <a:pt x="272456" y="225206"/>
                    <a:pt x="266217" y="175289"/>
                  </a:cubicBezTo>
                  <a:cubicBezTo>
                    <a:pt x="264704" y="163183"/>
                    <a:pt x="260099" y="151478"/>
                    <a:pt x="254643" y="140565"/>
                  </a:cubicBezTo>
                  <a:cubicBezTo>
                    <a:pt x="241637" y="114553"/>
                    <a:pt x="218709" y="89400"/>
                    <a:pt x="196769" y="71117"/>
                  </a:cubicBezTo>
                  <a:cubicBezTo>
                    <a:pt x="148881" y="31211"/>
                    <a:pt x="173620" y="9386"/>
                    <a:pt x="150471" y="166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215371"/>
            <a:ext cx="8472196" cy="1097279"/>
          </a:xfrm>
        </p:spPr>
        <p:txBody>
          <a:bodyPr/>
          <a:lstStyle/>
          <a:p>
            <a:r>
              <a:rPr lang="en-US" dirty="0"/>
              <a:t>Linear Restoring Force and SHM</a:t>
            </a:r>
            <a:endParaRPr lang="en-IN" sz="2000"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3"/>
              </p:nvPr>
            </p:nvSpPr>
            <p:spPr>
              <a:xfrm>
                <a:off x="267661" y="990367"/>
                <a:ext cx="5057078" cy="2343320"/>
              </a:xfrm>
            </p:spPr>
            <p:txBody>
              <a:bodyPr/>
              <a:lstStyle/>
              <a:p>
                <a:pPr marL="343332" indent="-342900"/>
                <a:r>
                  <a:rPr lang="en-US" sz="2200" dirty="0"/>
                  <a:t>A mass connected to a spring, experiences a net force:</a:t>
                </a:r>
                <a:br>
                  <a:rPr lang="en-US" sz="2200" dirty="0"/>
                </a:br>
                <a14:m>
                  <m:oMath xmlns:m="http://schemas.openxmlformats.org/officeDocument/2006/math">
                    <m:sSub>
                      <m:sSubPr>
                        <m:ctrlPr>
                          <a:rPr lang="en-US" sz="2200" i="1">
                            <a:latin typeface="Cambria Math" panose="02040503050406030204" pitchFamily="18" charset="0"/>
                          </a:rPr>
                        </m:ctrlPr>
                      </m:sSubPr>
                      <m:e>
                        <m:r>
                          <a:rPr lang="en-US" sz="2200" i="1">
                            <a:latin typeface="Cambria Math" panose="02040503050406030204" pitchFamily="18" charset="0"/>
                          </a:rPr>
                          <m:t>𝐹</m:t>
                        </m:r>
                      </m:e>
                      <m:sub>
                        <m:r>
                          <a:rPr lang="en-US" sz="2200" i="1">
                            <a:latin typeface="Cambria Math" panose="02040503050406030204" pitchFamily="18" charset="0"/>
                          </a:rPr>
                          <m:t>𝑛𝑒𝑡</m:t>
                        </m:r>
                      </m:sub>
                    </m:sSub>
                    <m:r>
                      <a:rPr lang="en-US" sz="2200" i="1">
                        <a:latin typeface="Cambria Math" panose="02040503050406030204" pitchFamily="18" charset="0"/>
                      </a:rPr>
                      <m:t>=−</m:t>
                    </m:r>
                    <m:r>
                      <a:rPr lang="en-US" sz="2200" i="1">
                        <a:latin typeface="Cambria Math" panose="02040503050406030204" pitchFamily="18" charset="0"/>
                      </a:rPr>
                      <m:t>𝑘</m:t>
                    </m:r>
                    <m:r>
                      <a:rPr lang="en-US" sz="2200" i="1">
                        <a:latin typeface="Cambria Math" panose="02040503050406030204" pitchFamily="18" charset="0"/>
                      </a:rPr>
                      <m:t> </m:t>
                    </m:r>
                    <m:r>
                      <a:rPr lang="en-US" sz="2200" i="1">
                        <a:latin typeface="Cambria Math" panose="02040503050406030204" pitchFamily="18" charset="0"/>
                      </a:rPr>
                      <m:t>𝑥</m:t>
                    </m:r>
                  </m:oMath>
                </a14:m>
                <a:endParaRPr lang="en-US" sz="2200" dirty="0">
                  <a:latin typeface="+mn-lt"/>
                </a:endParaRPr>
              </a:p>
              <a:p>
                <a:pPr marL="343332" indent="-342900"/>
                <a:r>
                  <a:rPr lang="en-US" sz="2200" dirty="0">
                    <a:latin typeface="+mn-lt"/>
                  </a:rPr>
                  <a:t>We previously saw that, the position in SHM is given by:</a:t>
                </a:r>
              </a:p>
              <a:p>
                <a:pPr marL="432" indent="0">
                  <a:buNone/>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𝑥</m:t>
                      </m:r>
                      <m:r>
                        <a:rPr lang="en-US" sz="2200" i="1">
                          <a:latin typeface="Cambria Math" panose="02040503050406030204" pitchFamily="18" charset="0"/>
                        </a:rPr>
                        <m:t>=</m:t>
                      </m:r>
                      <m:r>
                        <a:rPr lang="en-US" sz="2200" i="1">
                          <a:latin typeface="Cambria Math" panose="02040503050406030204" pitchFamily="18" charset="0"/>
                        </a:rPr>
                        <m:t>𝐴</m:t>
                      </m:r>
                      <m:r>
                        <a:rPr lang="en-US" sz="2200" i="1">
                          <a:latin typeface="Cambria Math" panose="02040503050406030204" pitchFamily="18" charset="0"/>
                        </a:rPr>
                        <m:t> </m:t>
                      </m:r>
                      <m:r>
                        <m:rPr>
                          <m:nor/>
                        </m:rPr>
                        <a:rPr lang="en-US" sz="2200">
                          <a:latin typeface="Cambria Math" panose="02040503050406030204" pitchFamily="18" charset="0"/>
                        </a:rPr>
                        <m:t>cos</m:t>
                      </m:r>
                      <m:d>
                        <m:dPr>
                          <m:ctrlPr>
                            <a:rPr lang="en-US" sz="2200" i="1">
                              <a:latin typeface="Cambria Math" panose="02040503050406030204" pitchFamily="18" charset="0"/>
                            </a:rPr>
                          </m:ctrlPr>
                        </m:dPr>
                        <m:e>
                          <m:r>
                            <a:rPr lang="en-US" sz="2200" i="1">
                              <a:latin typeface="Cambria Math" panose="02040503050406030204" pitchFamily="18" charset="0"/>
                            </a:rPr>
                            <m:t>𝜔</m:t>
                          </m:r>
                          <m:r>
                            <a:rPr lang="en-US" sz="2200" i="1">
                              <a:latin typeface="Cambria Math" panose="02040503050406030204" pitchFamily="18" charset="0"/>
                            </a:rPr>
                            <m:t>𝑡</m:t>
                          </m:r>
                        </m:e>
                      </m:d>
                    </m:oMath>
                  </m:oMathPara>
                </a14:m>
                <a:endParaRPr lang="en-US" sz="2200" dirty="0">
                  <a:latin typeface="+mn-lt"/>
                </a:endParaRPr>
              </a:p>
              <a:p>
                <a:pPr marL="343332" indent="-342900"/>
                <a:r>
                  <a:rPr lang="en-US" sz="2200" dirty="0">
                    <a:latin typeface="+mn-lt"/>
                  </a:rPr>
                  <a:t>By Newton’s 2</a:t>
                </a:r>
                <a:r>
                  <a:rPr lang="en-US" sz="2200" baseline="30000" dirty="0">
                    <a:latin typeface="+mn-lt"/>
                  </a:rPr>
                  <a:t>nd</a:t>
                </a:r>
                <a:r>
                  <a:rPr lang="en-US" sz="2200" dirty="0">
                    <a:latin typeface="+mn-lt"/>
                  </a:rPr>
                  <a:t> Law, the objects acceleration is determined is related to the force: </a:t>
                </a:r>
                <a:endParaRPr lang="en-US" sz="2200" i="1" dirty="0">
                  <a:latin typeface="Cambria Math" panose="02040503050406030204" pitchFamily="18" charset="0"/>
                </a:endParaRPr>
              </a:p>
              <a:p>
                <a:pPr marL="432" indent="0">
                  <a:buNone/>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𝑎</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𝐹</m:t>
                              </m:r>
                            </m:e>
                            <m:sub>
                              <m:r>
                                <a:rPr lang="en-US" sz="2200" b="0" i="1" smtClean="0">
                                  <a:latin typeface="Cambria Math" panose="02040503050406030204" pitchFamily="18" charset="0"/>
                                </a:rPr>
                                <m:t>𝑛𝑒𝑡</m:t>
                              </m:r>
                            </m:sub>
                          </m:sSub>
                        </m:num>
                        <m:den>
                          <m:r>
                            <a:rPr lang="en-US" sz="2200" b="0" i="1" smtClean="0">
                              <a:latin typeface="Cambria Math" panose="02040503050406030204" pitchFamily="18" charset="0"/>
                            </a:rPr>
                            <m:t>𝑚</m:t>
                          </m:r>
                        </m:den>
                      </m:f>
                    </m:oMath>
                  </m:oMathPara>
                </a14:m>
                <a:endParaRPr lang="en-US" sz="2200" dirty="0">
                  <a:latin typeface="+mn-lt"/>
                </a:endParaRPr>
              </a:p>
            </p:txBody>
          </p:sp>
        </mc:Choice>
        <mc:Fallback xmlns="">
          <p:sp>
            <p:nvSpPr>
              <p:cNvPr id="3" name="Content Placeholder 2"/>
              <p:cNvSpPr>
                <a:spLocks noGrp="1" noRot="1" noChangeAspect="1" noMove="1" noResize="1" noEditPoints="1" noAdjustHandles="1" noChangeArrowheads="1" noChangeShapeType="1" noTextEdit="1"/>
              </p:cNvSpPr>
              <p:nvPr>
                <p:ph sz="quarter" idx="13"/>
              </p:nvPr>
            </p:nvSpPr>
            <p:spPr>
              <a:xfrm>
                <a:off x="267661" y="990367"/>
                <a:ext cx="5057078" cy="2343320"/>
              </a:xfrm>
              <a:blipFill>
                <a:blip r:embed="rId3"/>
                <a:stretch>
                  <a:fillRect l="-1504" r="-2005" b="-779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9DF291CC-77AF-820D-8155-2531AD328D59}"/>
                  </a:ext>
                </a:extLst>
              </p:cNvPr>
              <p:cNvSpPr txBox="1">
                <a:spLocks/>
              </p:cNvSpPr>
              <p:nvPr/>
            </p:nvSpPr>
            <p:spPr>
              <a:xfrm>
                <a:off x="267661" y="5120848"/>
                <a:ext cx="8661735" cy="234332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343332" indent="-342900"/>
                <a:r>
                  <a:rPr lang="en-US" sz="2200" dirty="0">
                    <a:latin typeface="+mn-lt"/>
                  </a:rPr>
                  <a:t>So, the acceleration of a mass on a spring is: </a:t>
                </a:r>
                <a:endParaRPr lang="en-US" sz="2200" i="1" dirty="0">
                  <a:latin typeface="Cambria Math" panose="02040503050406030204" pitchFamily="18" charset="0"/>
                </a:endParaRPr>
              </a:p>
              <a:p>
                <a:pPr marL="432" indent="0">
                  <a:buFont typeface="Arial"/>
                  <a:buNone/>
                </a:pPr>
                <a14:m>
                  <m:oMathPara xmlns:m="http://schemas.openxmlformats.org/officeDocument/2006/math">
                    <m:oMathParaPr>
                      <m:jc m:val="centerGroup"/>
                    </m:oMathParaPr>
                    <m:oMath xmlns:m="http://schemas.openxmlformats.org/officeDocument/2006/math">
                      <m:r>
                        <a:rPr lang="en-US" sz="2200" i="1" smtClean="0">
                          <a:latin typeface="Cambria Math" panose="02040503050406030204" pitchFamily="18" charset="0"/>
                        </a:rPr>
                        <m:t>𝑎</m:t>
                      </m:r>
                      <m:r>
                        <a:rPr lang="en-US" sz="2200" i="1" smtClean="0">
                          <a:latin typeface="Cambria Math" panose="02040503050406030204" pitchFamily="18" charset="0"/>
                        </a:rPr>
                        <m:t>=</m:t>
                      </m:r>
                      <m:f>
                        <m:fPr>
                          <m:ctrlPr>
                            <a:rPr lang="en-US" sz="2200" i="1" smtClean="0">
                              <a:latin typeface="Cambria Math" panose="02040503050406030204" pitchFamily="18" charset="0"/>
                            </a:rPr>
                          </m:ctrlPr>
                        </m:fPr>
                        <m:num>
                          <m:sSub>
                            <m:sSubPr>
                              <m:ctrlPr>
                                <a:rPr lang="en-US" sz="2200" i="1" smtClean="0">
                                  <a:latin typeface="Cambria Math" panose="02040503050406030204" pitchFamily="18" charset="0"/>
                                </a:rPr>
                              </m:ctrlPr>
                            </m:sSubPr>
                            <m:e>
                              <m:r>
                                <a:rPr lang="en-US" sz="2200" i="1" smtClean="0">
                                  <a:latin typeface="Cambria Math" panose="02040503050406030204" pitchFamily="18" charset="0"/>
                                </a:rPr>
                                <m:t>𝐹</m:t>
                              </m:r>
                            </m:e>
                            <m:sub>
                              <m:r>
                                <a:rPr lang="en-US" sz="2200" i="1" smtClean="0">
                                  <a:latin typeface="Cambria Math" panose="02040503050406030204" pitchFamily="18" charset="0"/>
                                </a:rPr>
                                <m:t>𝑛𝑒𝑡</m:t>
                              </m:r>
                            </m:sub>
                          </m:sSub>
                        </m:num>
                        <m:den>
                          <m:r>
                            <a:rPr lang="en-US" sz="2200" i="1" smtClean="0">
                              <a:latin typeface="Cambria Math" panose="02040503050406030204" pitchFamily="18" charset="0"/>
                            </a:rPr>
                            <m:t>𝑚</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𝑘</m:t>
                          </m:r>
                        </m:num>
                        <m:den>
                          <m:r>
                            <a:rPr lang="en-US" sz="2200" b="0" i="1" smtClean="0">
                              <a:latin typeface="Cambria Math" panose="02040503050406030204" pitchFamily="18" charset="0"/>
                            </a:rPr>
                            <m:t>𝑚</m:t>
                          </m:r>
                        </m:den>
                      </m:f>
                      <m:r>
                        <a:rPr lang="en-US" sz="2200" b="0" i="1" smtClean="0">
                          <a:latin typeface="Cambria Math" panose="02040503050406030204" pitchFamily="18" charset="0"/>
                        </a:rPr>
                        <m:t>𝐴</m:t>
                      </m:r>
                      <m:func>
                        <m:funcPr>
                          <m:ctrlPr>
                            <a:rPr lang="en-US" sz="2200" b="0" i="1" smtClean="0">
                              <a:latin typeface="Cambria Math" panose="02040503050406030204" pitchFamily="18" charset="0"/>
                            </a:rPr>
                          </m:ctrlPr>
                        </m:funcPr>
                        <m:fName>
                          <m:r>
                            <m:rPr>
                              <m:sty m:val="p"/>
                            </m:rPr>
                            <a:rPr lang="en-US" sz="2200" b="0" i="0" smtClean="0">
                              <a:latin typeface="Cambria Math" panose="02040503050406030204" pitchFamily="18" charset="0"/>
                            </a:rPr>
                            <m:t>cos</m:t>
                          </m:r>
                        </m:fName>
                        <m:e>
                          <m:r>
                            <a:rPr lang="en-US" sz="2200" b="0" i="1" smtClean="0">
                              <a:latin typeface="Cambria Math" panose="02040503050406030204" pitchFamily="18" charset="0"/>
                            </a:rPr>
                            <m:t>(</m:t>
                          </m:r>
                          <m:r>
                            <a:rPr lang="en-US" sz="2200" b="0" i="1" smtClean="0">
                              <a:latin typeface="Cambria Math" panose="02040503050406030204" pitchFamily="18" charset="0"/>
                            </a:rPr>
                            <m:t>𝜔</m:t>
                          </m:r>
                          <m:r>
                            <a:rPr lang="en-US" sz="2200" b="0" i="1" smtClean="0">
                              <a:latin typeface="Cambria Math" panose="02040503050406030204" pitchFamily="18" charset="0"/>
                            </a:rPr>
                            <m:t>𝑡</m:t>
                          </m:r>
                          <m:r>
                            <a:rPr lang="en-US" sz="2200" b="0" i="1" smtClean="0">
                              <a:latin typeface="Cambria Math" panose="02040503050406030204" pitchFamily="18" charset="0"/>
                            </a:rPr>
                            <m:t>)</m:t>
                          </m:r>
                        </m:e>
                      </m:func>
                    </m:oMath>
                  </m:oMathPara>
                </a14:m>
                <a:endParaRPr lang="en-US" sz="2200" dirty="0">
                  <a:latin typeface="+mn-lt"/>
                </a:endParaRPr>
              </a:p>
            </p:txBody>
          </p:sp>
        </mc:Choice>
        <mc:Fallback xmlns="">
          <p:sp>
            <p:nvSpPr>
              <p:cNvPr id="9" name="Content Placeholder 2">
                <a:extLst>
                  <a:ext uri="{FF2B5EF4-FFF2-40B4-BE49-F238E27FC236}">
                    <a16:creationId xmlns:a16="http://schemas.microsoft.com/office/drawing/2014/main" id="{9DF291CC-77AF-820D-8155-2531AD328D59}"/>
                  </a:ext>
                </a:extLst>
              </p:cNvPr>
              <p:cNvSpPr txBox="1">
                <a:spLocks noRot="1" noChangeAspect="1" noMove="1" noResize="1" noEditPoints="1" noAdjustHandles="1" noChangeArrowheads="1" noChangeShapeType="1" noTextEdit="1"/>
              </p:cNvSpPr>
              <p:nvPr/>
            </p:nvSpPr>
            <p:spPr>
              <a:xfrm>
                <a:off x="267661" y="5120848"/>
                <a:ext cx="8661735" cy="2343320"/>
              </a:xfrm>
              <a:prstGeom prst="rect">
                <a:avLst/>
              </a:prstGeom>
              <a:blipFill>
                <a:blip r:embed="rId4"/>
                <a:stretch>
                  <a:fillRect l="-878"/>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18484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QuickCheck 14.6 </a:t>
            </a:r>
            <a:r>
              <a:rPr lang="en-US" sz="2000" b="0" dirty="0"/>
              <a:t>(1 of 2)</a:t>
            </a:r>
            <a:endParaRPr lang="en-IN" sz="2000" dirty="0"/>
          </a:p>
        </p:txBody>
      </p:sp>
      <p:sp>
        <p:nvSpPr>
          <p:cNvPr id="4" name="Content Placeholder 3"/>
          <p:cNvSpPr>
            <a:spLocks noGrp="1"/>
          </p:cNvSpPr>
          <p:nvPr>
            <p:ph sz="quarter" idx="13"/>
          </p:nvPr>
        </p:nvSpPr>
        <p:spPr>
          <a:xfrm>
            <a:off x="457200" y="1556327"/>
            <a:ext cx="8229600" cy="850443"/>
          </a:xfrm>
        </p:spPr>
        <p:txBody>
          <a:bodyPr/>
          <a:lstStyle/>
          <a:p>
            <a:pPr marL="0" indent="0">
              <a:buNone/>
            </a:pPr>
            <a:r>
              <a:rPr lang="en-US" altLang="en-US" sz="2400" dirty="0">
                <a:latin typeface="+mn-lt"/>
              </a:rPr>
              <a:t>A block oscillates on a vertical spring. When the block is at the lowest point of the oscillation, it’s acceleration </a:t>
            </a:r>
            <a:r>
              <a:rPr lang="en-US" altLang="en-US" sz="2400" i="1" dirty="0">
                <a:latin typeface="+mn-lt"/>
              </a:rPr>
              <a:t>a</a:t>
            </a:r>
            <a:r>
              <a:rPr lang="en-US" altLang="en-US" sz="2400" i="1" baseline="-25000" dirty="0">
                <a:latin typeface="+mn-lt"/>
              </a:rPr>
              <a:t>y</a:t>
            </a:r>
            <a:r>
              <a:rPr lang="en-US" altLang="en-US" sz="2400" dirty="0">
                <a:latin typeface="+mn-lt"/>
              </a:rPr>
              <a:t> is</a:t>
            </a:r>
          </a:p>
        </p:txBody>
      </p:sp>
      <p:pic>
        <p:nvPicPr>
          <p:cNvPr id="6" name="Picture 7" descr="A block with mass m is suspended from the ceiling by a spring."/>
          <p:cNvPicPr>
            <a:picLocks noChangeAspect="1" noChangeArrowheads="1"/>
          </p:cNvPicPr>
          <p:nvPr/>
        </p:nvPicPr>
        <p:blipFill>
          <a:blip r:embed="rId3">
            <a:extLst>
              <a:ext uri="{28A0092B-C50C-407E-A947-70E740481C1C}">
                <a14:useLocalDpi xmlns:a14="http://schemas.microsoft.com/office/drawing/2010/main" val="0"/>
              </a:ext>
            </a:extLst>
          </a:blip>
          <a:srcRect l="21046" r="24487"/>
          <a:stretch>
            <a:fillRect/>
          </a:stretch>
        </p:blipFill>
        <p:spPr bwMode="auto">
          <a:xfrm>
            <a:off x="5499646" y="2623062"/>
            <a:ext cx="2362200" cy="33401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quarter" idx="14"/>
          </p:nvPr>
        </p:nvSpPr>
        <p:spPr>
          <a:xfrm>
            <a:off x="457200" y="2486548"/>
            <a:ext cx="2165230" cy="1343583"/>
          </a:xfrm>
        </p:spPr>
        <p:txBody>
          <a:bodyPr/>
          <a:lstStyle/>
          <a:p>
            <a:pPr marL="741600" lvl="1" indent="-428400">
              <a:buNone/>
            </a:pPr>
            <a:r>
              <a:rPr lang="en-US" altLang="en-US" sz="2400" dirty="0">
                <a:latin typeface="+mn-lt"/>
              </a:rPr>
              <a:t>A. Negative.</a:t>
            </a:r>
          </a:p>
          <a:p>
            <a:pPr marL="741600" lvl="1" indent="-428400">
              <a:buNone/>
            </a:pPr>
            <a:r>
              <a:rPr lang="en-US" altLang="en-US" sz="2400" dirty="0">
                <a:latin typeface="+mn-lt"/>
              </a:rPr>
              <a:t>B. Zero.</a:t>
            </a:r>
          </a:p>
          <a:p>
            <a:pPr marL="741600" lvl="1" indent="-428400">
              <a:buNone/>
            </a:pPr>
            <a:r>
              <a:rPr lang="en-US" altLang="en-US" sz="2400" dirty="0">
                <a:latin typeface="+mn-lt"/>
              </a:rPr>
              <a:t>C. Positive</a:t>
            </a:r>
            <a:endParaRPr lang="en-IN" sz="2400" dirty="0">
              <a:latin typeface="+mn-lt"/>
            </a:endParaRPr>
          </a:p>
        </p:txBody>
      </p:sp>
    </p:spTree>
    <p:extLst>
      <p:ext uri="{BB962C8B-B14F-4D97-AF65-F5344CB8AC3E}">
        <p14:creationId xmlns:p14="http://schemas.microsoft.com/office/powerpoint/2010/main" val="4135837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QuickCheck 14.6 </a:t>
            </a:r>
            <a:r>
              <a:rPr lang="en-US" sz="2000" b="0" dirty="0"/>
              <a:t>(2 of 2)</a:t>
            </a:r>
            <a:endParaRPr lang="en-IN" sz="2000" dirty="0"/>
          </a:p>
        </p:txBody>
      </p:sp>
      <p:sp>
        <p:nvSpPr>
          <p:cNvPr id="4" name="Content Placeholder 3"/>
          <p:cNvSpPr>
            <a:spLocks noGrp="1"/>
          </p:cNvSpPr>
          <p:nvPr>
            <p:ph sz="quarter" idx="13"/>
          </p:nvPr>
        </p:nvSpPr>
        <p:spPr>
          <a:xfrm>
            <a:off x="457200" y="1556327"/>
            <a:ext cx="8229600" cy="850443"/>
          </a:xfrm>
        </p:spPr>
        <p:txBody>
          <a:bodyPr/>
          <a:lstStyle/>
          <a:p>
            <a:pPr marL="0" indent="0">
              <a:buNone/>
            </a:pPr>
            <a:r>
              <a:rPr lang="en-US" altLang="en-US" sz="2400" dirty="0">
                <a:latin typeface="+mn-lt"/>
              </a:rPr>
              <a:t>A block oscillates on a vertical spring. When the block is at the lowest point of the oscillation, it’s acceleration </a:t>
            </a:r>
            <a:r>
              <a:rPr lang="en-US" altLang="en-US" sz="2400" i="1" dirty="0">
                <a:latin typeface="+mn-lt"/>
              </a:rPr>
              <a:t>a</a:t>
            </a:r>
            <a:r>
              <a:rPr lang="en-US" altLang="en-US" sz="2400" i="1" baseline="-25000" dirty="0">
                <a:latin typeface="+mn-lt"/>
              </a:rPr>
              <a:t>y</a:t>
            </a:r>
            <a:r>
              <a:rPr lang="en-US" altLang="en-US" sz="2400" dirty="0">
                <a:latin typeface="+mn-lt"/>
              </a:rPr>
              <a:t> is</a:t>
            </a:r>
          </a:p>
        </p:txBody>
      </p:sp>
      <p:pic>
        <p:nvPicPr>
          <p:cNvPr id="8" name="Picture 10" descr="A block with mass m is suspended from the ceiling by a spring. An upward F acts on the object."/>
          <p:cNvPicPr>
            <a:picLocks noChangeAspect="1" noChangeArrowheads="1"/>
          </p:cNvPicPr>
          <p:nvPr/>
        </p:nvPicPr>
        <p:blipFill>
          <a:blip r:embed="rId2">
            <a:extLst>
              <a:ext uri="{28A0092B-C50C-407E-A947-70E740481C1C}">
                <a14:useLocalDpi xmlns:a14="http://schemas.microsoft.com/office/drawing/2010/main" val="0"/>
              </a:ext>
            </a:extLst>
          </a:blip>
          <a:srcRect l="26335" r="24506"/>
          <a:stretch>
            <a:fillRect/>
          </a:stretch>
        </p:blipFill>
        <p:spPr bwMode="auto">
          <a:xfrm>
            <a:off x="5728246" y="2621263"/>
            <a:ext cx="2133600" cy="33401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quarter" idx="14"/>
          </p:nvPr>
        </p:nvSpPr>
        <p:spPr>
          <a:xfrm>
            <a:off x="457200" y="2486548"/>
            <a:ext cx="2165230" cy="1343583"/>
          </a:xfrm>
        </p:spPr>
        <p:txBody>
          <a:bodyPr/>
          <a:lstStyle/>
          <a:p>
            <a:pPr marL="741600" lvl="1" indent="-428400">
              <a:buNone/>
            </a:pPr>
            <a:r>
              <a:rPr lang="en-US" altLang="en-US" sz="2400" dirty="0">
                <a:latin typeface="+mn-lt"/>
              </a:rPr>
              <a:t>A. Negative.</a:t>
            </a:r>
          </a:p>
          <a:p>
            <a:pPr marL="741600" lvl="1" indent="-428400">
              <a:buNone/>
            </a:pPr>
            <a:r>
              <a:rPr lang="en-US" altLang="en-US" sz="2400" dirty="0">
                <a:latin typeface="+mn-lt"/>
              </a:rPr>
              <a:t>B. Zero.</a:t>
            </a:r>
          </a:p>
          <a:p>
            <a:pPr marL="741600" lvl="1" indent="-428400">
              <a:buNone/>
            </a:pPr>
            <a:r>
              <a:rPr lang="en-US" altLang="en-US" sz="2400" dirty="0">
                <a:solidFill>
                  <a:srgbClr val="C00000"/>
                </a:solidFill>
                <a:latin typeface="+mn-lt"/>
              </a:rPr>
              <a:t>C. Positive</a:t>
            </a:r>
            <a:endParaRPr lang="en-IN" sz="2400" dirty="0">
              <a:solidFill>
                <a:srgbClr val="C00000"/>
              </a:solidFill>
              <a:latin typeface="+mn-lt"/>
            </a:endParaRPr>
          </a:p>
        </p:txBody>
      </p:sp>
      <p:pic>
        <p:nvPicPr>
          <p:cNvPr id="6" name="Picture 5" descr="A checkmark points to option C, Positiv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272" y="3472030"/>
            <a:ext cx="323850" cy="304800"/>
          </a:xfrm>
          <a:prstGeom prst="rect">
            <a:avLst/>
          </a:prstGeom>
        </p:spPr>
      </p:pic>
    </p:spTree>
    <p:extLst>
      <p:ext uri="{BB962C8B-B14F-4D97-AF65-F5344CB8AC3E}">
        <p14:creationId xmlns:p14="http://schemas.microsoft.com/office/powerpoint/2010/main" val="3085273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Section 14.3 A Curious Similarity to Uniform Circular Motion</a:t>
            </a:r>
            <a:endParaRPr lang="en-IN" dirty="0"/>
          </a:p>
        </p:txBody>
      </p:sp>
      <p:sp>
        <p:nvSpPr>
          <p:cNvPr id="3" name="Subtitle 2"/>
          <p:cNvSpPr>
            <a:spLocks noGrp="1"/>
          </p:cNvSpPr>
          <p:nvPr>
            <p:ph type="subTitle" idx="1"/>
          </p:nvPr>
        </p:nvSpPr>
        <p:spPr>
          <a:xfrm>
            <a:off x="674687" y="3962400"/>
            <a:ext cx="7794625" cy="917510"/>
          </a:xfrm>
        </p:spPr>
        <p:txBody>
          <a:bodyPr/>
          <a:lstStyle/>
          <a:p>
            <a:pPr marL="0" lvl="1">
              <a:spcBef>
                <a:spcPts val="0"/>
              </a:spcBef>
            </a:pPr>
            <a:r>
              <a:rPr lang="en-US" sz="2500" dirty="0">
                <a:solidFill>
                  <a:schemeClr val="tx2"/>
                </a:solidFill>
                <a:latin typeface="+mn-lt"/>
                <a:hlinkClick r:id="rId2" tooltip="https://mediaplayer.pearsoncmg.com/assets/WsSQSHubQnO90l09SX88qNCPxvCnYRF1"/>
              </a:rPr>
              <a:t>Prelecture Video: Describing Simple Harmonic Motion</a:t>
            </a:r>
            <a:endParaRPr lang="en-US" sz="2500" dirty="0">
              <a:solidFill>
                <a:schemeClr val="tx2"/>
              </a:solidFill>
              <a:latin typeface="+mn-lt"/>
            </a:endParaRPr>
          </a:p>
        </p:txBody>
      </p:sp>
    </p:spTree>
    <p:extLst>
      <p:ext uri="{BB962C8B-B14F-4D97-AF65-F5344CB8AC3E}">
        <p14:creationId xmlns:p14="http://schemas.microsoft.com/office/powerpoint/2010/main" val="3143308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39124" cy="1097279"/>
          </a:xfrm>
        </p:spPr>
        <p:txBody>
          <a:bodyPr/>
          <a:lstStyle/>
          <a:p>
            <a:r>
              <a:rPr lang="en-US" sz="3200" dirty="0"/>
              <a:t>Describing Simple Harmonic Motion </a:t>
            </a:r>
            <a:r>
              <a:rPr lang="en-US" sz="2000" b="0" dirty="0"/>
              <a:t>(2 of 7)</a:t>
            </a:r>
            <a:endParaRPr lang="en-IN" sz="2000" dirty="0"/>
          </a:p>
        </p:txBody>
      </p:sp>
      <p:pic>
        <p:nvPicPr>
          <p:cNvPr id="4" name="Picture 3" descr="A diagram and overlaid graphs of position, velocity, and acceleration show nine steps of a spring being stretched and compress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3800" y="777781"/>
            <a:ext cx="4465529" cy="5506781"/>
          </a:xfrm>
          <a:prstGeom prst="rect">
            <a:avLst/>
          </a:prstGeom>
        </p:spPr>
      </p:pic>
      <p:sp>
        <p:nvSpPr>
          <p:cNvPr id="5" name="Content Placeholder 4"/>
          <p:cNvSpPr>
            <a:spLocks noGrp="1"/>
          </p:cNvSpPr>
          <p:nvPr>
            <p:ph sz="quarter" idx="13"/>
          </p:nvPr>
        </p:nvSpPr>
        <p:spPr>
          <a:xfrm>
            <a:off x="6962775" y="5896948"/>
            <a:ext cx="1733549" cy="451856"/>
          </a:xfrm>
        </p:spPr>
        <p:txBody>
          <a:bodyPr/>
          <a:lstStyle/>
          <a:p>
            <a:pPr marL="0" indent="0">
              <a:buNone/>
            </a:pPr>
            <a:r>
              <a:rPr lang="en-US" sz="2400" dirty="0">
                <a:latin typeface="+mn-lt"/>
              </a:rPr>
              <a:t>Text: p</a:t>
            </a:r>
            <a:r>
              <a:rPr lang="en-US" sz="100" dirty="0">
                <a:solidFill>
                  <a:schemeClr val="bg1"/>
                </a:solidFill>
                <a:latin typeface="+mn-lt"/>
              </a:rPr>
              <a:t>age</a:t>
            </a:r>
            <a:r>
              <a:rPr lang="en-US" sz="2400" dirty="0">
                <a:solidFill>
                  <a:schemeClr val="bg1"/>
                </a:solidFill>
                <a:latin typeface="+mn-lt"/>
              </a:rPr>
              <a:t> </a:t>
            </a:r>
            <a:r>
              <a:rPr lang="en-US" sz="2400" dirty="0">
                <a:latin typeface="+mn-lt"/>
              </a:rPr>
              <a:t>489</a:t>
            </a:r>
          </a:p>
        </p:txBody>
      </p:sp>
      <p:sp>
        <p:nvSpPr>
          <p:cNvPr id="6" name="Content Placeholder 2">
            <a:extLst>
              <a:ext uri="{FF2B5EF4-FFF2-40B4-BE49-F238E27FC236}">
                <a16:creationId xmlns:a16="http://schemas.microsoft.com/office/drawing/2014/main" id="{BFA10E80-DAD1-C64E-B658-ADDB040C2961}"/>
              </a:ext>
            </a:extLst>
          </p:cNvPr>
          <p:cNvSpPr txBox="1">
            <a:spLocks/>
          </p:cNvSpPr>
          <p:nvPr/>
        </p:nvSpPr>
        <p:spPr>
          <a:xfrm>
            <a:off x="236863" y="1513662"/>
            <a:ext cx="3776937" cy="4835142"/>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307975" indent="-307975">
              <a:spcBef>
                <a:spcPts val="600"/>
              </a:spcBef>
              <a:buClr>
                <a:schemeClr val="tx2"/>
              </a:buClr>
              <a:buFont typeface="Arial"/>
              <a:buNone/>
              <a:tabLst>
                <a:tab pos="307975" algn="l"/>
              </a:tabLst>
            </a:pPr>
            <a:r>
              <a:rPr lang="en-US" sz="2200" b="1" dirty="0">
                <a:solidFill>
                  <a:schemeClr val="tx2"/>
                </a:solidFill>
                <a:latin typeface="+mn-lt"/>
              </a:rPr>
              <a:t>1. </a:t>
            </a:r>
            <a:r>
              <a:rPr lang="en-US" sz="2200" dirty="0">
                <a:latin typeface="+mn-lt"/>
              </a:rPr>
              <a:t>The mass starts from rest at y=A, the acceleration is negative.</a:t>
            </a:r>
          </a:p>
          <a:p>
            <a:pPr marL="307975" indent="-307975">
              <a:spcBef>
                <a:spcPts val="600"/>
              </a:spcBef>
              <a:buClr>
                <a:schemeClr val="tx2"/>
              </a:buClr>
              <a:buFont typeface="Arial"/>
              <a:buNone/>
              <a:tabLst>
                <a:tab pos="307975" algn="l"/>
              </a:tabLst>
            </a:pPr>
            <a:r>
              <a:rPr lang="en-US" sz="2200" b="1" dirty="0">
                <a:solidFill>
                  <a:schemeClr val="tx2"/>
                </a:solidFill>
                <a:latin typeface="+mn-lt"/>
              </a:rPr>
              <a:t>3. </a:t>
            </a:r>
            <a:r>
              <a:rPr lang="en-US" sz="2200" dirty="0">
                <a:latin typeface="+mn-lt"/>
              </a:rPr>
              <a:t>The mass crosses the equilibrium position with maximum negative speed and zero acceleration.</a:t>
            </a:r>
          </a:p>
          <a:p>
            <a:pPr marL="307975" indent="-307975">
              <a:spcBef>
                <a:spcPts val="600"/>
              </a:spcBef>
              <a:buClr>
                <a:schemeClr val="tx2"/>
              </a:buClr>
              <a:buFont typeface="Arial"/>
              <a:buNone/>
              <a:tabLst>
                <a:tab pos="307975" algn="l"/>
              </a:tabLst>
            </a:pPr>
            <a:r>
              <a:rPr lang="en-US" sz="2200" b="1" dirty="0">
                <a:solidFill>
                  <a:schemeClr val="tx2"/>
                </a:solidFill>
                <a:latin typeface="+mn-lt"/>
              </a:rPr>
              <a:t>5. </a:t>
            </a:r>
            <a:r>
              <a:rPr lang="en-US" sz="2200" dirty="0">
                <a:solidFill>
                  <a:schemeClr val="tx1"/>
                </a:solidFill>
                <a:latin typeface="+mn-lt"/>
              </a:rPr>
              <a:t>The mass reaches y=-A, is at rest, with maximum positive acceleration… </a:t>
            </a:r>
            <a:endParaRPr lang="en-US" sz="2200" dirty="0">
              <a:latin typeface="+mn-lt"/>
            </a:endParaRPr>
          </a:p>
        </p:txBody>
      </p:sp>
    </p:spTree>
    <p:extLst>
      <p:ext uri="{BB962C8B-B14F-4D97-AF65-F5344CB8AC3E}">
        <p14:creationId xmlns:p14="http://schemas.microsoft.com/office/powerpoint/2010/main" val="1067634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A diagram shows a projection of a shadow movie of a ball on a turn table.&#10;(b): A diagram shows the simple harmonic motion of block. A block on a surface is connected to a spring on the left which is attached to a wall. Motion arrows pointing left and right above the spring are labeled,">
            <a:extLst>
              <a:ext uri="{FF2B5EF4-FFF2-40B4-BE49-F238E27FC236}">
                <a16:creationId xmlns:a16="http://schemas.microsoft.com/office/drawing/2014/main" id="{2E6A1BA3-4F56-844F-8D46-9DA67C17CBF5}"/>
              </a:ext>
            </a:extLst>
          </p:cNvPr>
          <p:cNvPicPr>
            <a:picLocks/>
          </p:cNvPicPr>
          <p:nvPr/>
        </p:nvPicPr>
        <p:blipFill rotWithShape="1">
          <a:blip r:embed="rId3"/>
          <a:srcRect l="20914" t="87723" r="32619" b="8698"/>
          <a:stretch/>
        </p:blipFill>
        <p:spPr>
          <a:xfrm>
            <a:off x="1096923" y="4511341"/>
            <a:ext cx="6738105" cy="280627"/>
          </a:xfrm>
          <a:prstGeom prst="rect">
            <a:avLst/>
          </a:prstGeom>
        </p:spPr>
      </p:pic>
      <p:grpSp>
        <p:nvGrpSpPr>
          <p:cNvPr id="28" name="Group 27">
            <a:extLst>
              <a:ext uri="{FF2B5EF4-FFF2-40B4-BE49-F238E27FC236}">
                <a16:creationId xmlns:a16="http://schemas.microsoft.com/office/drawing/2014/main" id="{D5620651-B2EB-C5A4-8CB8-A7F5853CEFB6}"/>
              </a:ext>
            </a:extLst>
          </p:cNvPr>
          <p:cNvGrpSpPr>
            <a:grpSpLocks noChangeAspect="1"/>
          </p:cNvGrpSpPr>
          <p:nvPr/>
        </p:nvGrpSpPr>
        <p:grpSpPr>
          <a:xfrm>
            <a:off x="669975" y="1390370"/>
            <a:ext cx="7862990" cy="4174455"/>
            <a:chOff x="2467628" y="1858876"/>
            <a:chExt cx="5511553" cy="2926079"/>
          </a:xfrm>
        </p:grpSpPr>
        <p:sp>
          <p:nvSpPr>
            <p:cNvPr id="5" name="Oval 4">
              <a:extLst>
                <a:ext uri="{FF2B5EF4-FFF2-40B4-BE49-F238E27FC236}">
                  <a16:creationId xmlns:a16="http://schemas.microsoft.com/office/drawing/2014/main" id="{455E0D35-BF85-8297-761E-FF80B819C7C7}"/>
                </a:ext>
              </a:extLst>
            </p:cNvPr>
            <p:cNvSpPr>
              <a:spLocks noChangeAspect="1"/>
            </p:cNvSpPr>
            <p:nvPr/>
          </p:nvSpPr>
          <p:spPr>
            <a:xfrm>
              <a:off x="5783012" y="1858876"/>
              <a:ext cx="1828800" cy="18288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1F50CD5C-7500-07B6-41B8-2B5C873B3A04}"/>
                </a:ext>
              </a:extLst>
            </p:cNvPr>
            <p:cNvGrpSpPr/>
            <p:nvPr/>
          </p:nvGrpSpPr>
          <p:grpSpPr>
            <a:xfrm>
              <a:off x="2467628" y="3687676"/>
              <a:ext cx="5511553" cy="1097279"/>
              <a:chOff x="2467628" y="3687676"/>
              <a:chExt cx="5511553" cy="1097279"/>
            </a:xfrm>
          </p:grpSpPr>
          <p:grpSp>
            <p:nvGrpSpPr>
              <p:cNvPr id="23" name="Group 22">
                <a:extLst>
                  <a:ext uri="{FF2B5EF4-FFF2-40B4-BE49-F238E27FC236}">
                    <a16:creationId xmlns:a16="http://schemas.microsoft.com/office/drawing/2014/main" id="{EA920BB2-B67C-B228-AB12-B04C0228BFE0}"/>
                  </a:ext>
                </a:extLst>
              </p:cNvPr>
              <p:cNvGrpSpPr/>
              <p:nvPr/>
            </p:nvGrpSpPr>
            <p:grpSpPr>
              <a:xfrm>
                <a:off x="4572000" y="3733383"/>
                <a:ext cx="3407181" cy="992272"/>
                <a:chOff x="5119031" y="3722751"/>
                <a:chExt cx="3407181" cy="992272"/>
              </a:xfrm>
            </p:grpSpPr>
            <p:pic>
              <p:nvPicPr>
                <p:cNvPr id="21" name="Picture 20" descr="(a): A diagram shows a projection of a shadow movie of a ball on a turn table.&#10;(b): A diagram shows the simple harmonic motion of block. A block on a surface is connected to a spring on the left which is attached to a wall. Motion arrows pointing left and right above the spring are labeled,">
                  <a:extLst>
                    <a:ext uri="{FF2B5EF4-FFF2-40B4-BE49-F238E27FC236}">
                      <a16:creationId xmlns:a16="http://schemas.microsoft.com/office/drawing/2014/main" id="{6A1152F2-D8CA-A2C6-2F6B-4060BA4DCDD2}"/>
                    </a:ext>
                  </a:extLst>
                </p:cNvPr>
                <p:cNvPicPr>
                  <a:picLocks/>
                </p:cNvPicPr>
                <p:nvPr/>
              </p:nvPicPr>
              <p:blipFill rotWithShape="1">
                <a:blip r:embed="rId3"/>
                <a:srcRect l="12720" t="91523"/>
                <a:stretch/>
              </p:blipFill>
              <p:spPr>
                <a:xfrm>
                  <a:off x="5130621" y="4266114"/>
                  <a:ext cx="3395591" cy="448231"/>
                </a:xfrm>
                <a:prstGeom prst="rect">
                  <a:avLst/>
                </a:prstGeom>
              </p:spPr>
            </p:pic>
            <p:pic>
              <p:nvPicPr>
                <p:cNvPr id="22" name="Picture 21" descr="(a): A diagram shows a projection of a shadow movie of a ball on a turn table.&#10;(b): A diagram shows the simple harmonic motion of block. A block on a surface is connected to a spring on the left which is attached to a wall. Motion arrows pointing left and right above the spring are labeled,">
                  <a:extLst>
                    <a:ext uri="{FF2B5EF4-FFF2-40B4-BE49-F238E27FC236}">
                      <a16:creationId xmlns:a16="http://schemas.microsoft.com/office/drawing/2014/main" id="{FCD58DF3-6929-4762-0E11-529CB854C82A}"/>
                    </a:ext>
                  </a:extLst>
                </p:cNvPr>
                <p:cNvPicPr>
                  <a:picLocks/>
                </p:cNvPicPr>
                <p:nvPr/>
              </p:nvPicPr>
              <p:blipFill rotWithShape="1">
                <a:blip r:embed="rId3"/>
                <a:srcRect l="12720" t="81234" r="78667"/>
                <a:stretch/>
              </p:blipFill>
              <p:spPr>
                <a:xfrm>
                  <a:off x="5119031" y="3722751"/>
                  <a:ext cx="335064" cy="992272"/>
                </a:xfrm>
                <a:prstGeom prst="rect">
                  <a:avLst/>
                </a:prstGeom>
              </p:spPr>
            </p:pic>
          </p:grpSp>
          <p:sp>
            <p:nvSpPr>
              <p:cNvPr id="25" name="Rectangle 24">
                <a:extLst>
                  <a:ext uri="{FF2B5EF4-FFF2-40B4-BE49-F238E27FC236}">
                    <a16:creationId xmlns:a16="http://schemas.microsoft.com/office/drawing/2014/main" id="{9B661BF9-7BAE-3870-92E7-10873B8B1758}"/>
                  </a:ext>
                </a:extLst>
              </p:cNvPr>
              <p:cNvSpPr/>
              <p:nvPr/>
            </p:nvSpPr>
            <p:spPr>
              <a:xfrm>
                <a:off x="2467628" y="3687676"/>
                <a:ext cx="2242158" cy="1097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SHM </a:t>
                </a:r>
                <a14:m>
                  <m:oMath xmlns:m="http://schemas.openxmlformats.org/officeDocument/2006/math">
                    <m:r>
                      <a:rPr lang="en-US" b="1" i="1" smtClean="0">
                        <a:latin typeface="Cambria Math" panose="02040503050406030204" pitchFamily="18" charset="0"/>
                      </a:rPr>
                      <m:t>↔</m:t>
                    </m:r>
                  </m:oMath>
                </a14:m>
                <a:r>
                  <a:rPr lang="en-US" dirty="0"/>
                  <a:t> Uniform Circular Motion</a:t>
                </a:r>
                <a:endParaRPr lang="en-IN" sz="200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4"/>
                <a:stretch>
                  <a:fillRect l="-2315" t="-4545"/>
                </a:stretch>
              </a:blipFill>
            </p:spPr>
            <p:txBody>
              <a:bodyPr/>
              <a:lstStyle/>
              <a:p>
                <a:r>
                  <a:rPr lang="en-US">
                    <a:noFill/>
                  </a:rPr>
                  <a:t> </a:t>
                </a:r>
              </a:p>
            </p:txBody>
          </p:sp>
        </mc:Fallback>
      </mc:AlternateContent>
      <p:sp>
        <p:nvSpPr>
          <p:cNvPr id="3" name="Content Placeholder 2"/>
          <p:cNvSpPr>
            <a:spLocks noGrp="1"/>
          </p:cNvSpPr>
          <p:nvPr>
            <p:ph sz="quarter" idx="13"/>
          </p:nvPr>
        </p:nvSpPr>
        <p:spPr>
          <a:xfrm>
            <a:off x="248811" y="5467630"/>
            <a:ext cx="8548348" cy="2325392"/>
          </a:xfrm>
        </p:spPr>
        <p:txBody>
          <a:bodyPr/>
          <a:lstStyle/>
          <a:p>
            <a:pPr indent="-255600"/>
            <a:r>
              <a:rPr lang="en-US" sz="2200" b="1" dirty="0">
                <a:latin typeface="+mn-lt"/>
              </a:rPr>
              <a:t>Simple harmonic motion is just uniform circular motion projected onto one dimension.</a:t>
            </a:r>
          </a:p>
        </p:txBody>
      </p:sp>
      <p:sp>
        <p:nvSpPr>
          <p:cNvPr id="24" name="Rectangle 23">
            <a:extLst>
              <a:ext uri="{FF2B5EF4-FFF2-40B4-BE49-F238E27FC236}">
                <a16:creationId xmlns:a16="http://schemas.microsoft.com/office/drawing/2014/main" id="{7178183D-70A0-038B-F0EE-8EA1E91B4055}"/>
              </a:ext>
            </a:extLst>
          </p:cNvPr>
          <p:cNvSpPr/>
          <p:nvPr/>
        </p:nvSpPr>
        <p:spPr>
          <a:xfrm>
            <a:off x="7806506" y="4421436"/>
            <a:ext cx="432583" cy="404823"/>
          </a:xfrm>
          <a:prstGeom prst="rect">
            <a:avLst/>
          </a:prstGeom>
          <a:solidFill>
            <a:srgbClr val="F1A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FC2B357-42E1-EE8F-D2C4-D4D044DF2224}"/>
              </a:ext>
            </a:extLst>
          </p:cNvPr>
          <p:cNvSpPr/>
          <p:nvPr/>
        </p:nvSpPr>
        <p:spPr>
          <a:xfrm>
            <a:off x="6488052" y="1186990"/>
            <a:ext cx="432583" cy="404823"/>
          </a:xfrm>
          <a:prstGeom prst="rect">
            <a:avLst/>
          </a:prstGeom>
          <a:solidFill>
            <a:srgbClr val="F1A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Content Placeholder 4">
                <a:extLst>
                  <a:ext uri="{FF2B5EF4-FFF2-40B4-BE49-F238E27FC236}">
                    <a16:creationId xmlns:a16="http://schemas.microsoft.com/office/drawing/2014/main" id="{6EE43BD3-C377-A454-10A5-2B59343E3F18}"/>
                  </a:ext>
                </a:extLst>
              </p:cNvPr>
              <p:cNvSpPr txBox="1">
                <a:spLocks/>
              </p:cNvSpPr>
              <p:nvPr/>
            </p:nvSpPr>
            <p:spPr>
              <a:xfrm>
                <a:off x="248811" y="936815"/>
                <a:ext cx="5080105" cy="75115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indent="-255600"/>
                <a:r>
                  <a:rPr lang="en-US" sz="2200" dirty="0"/>
                  <a:t>In uniform circular motion, a particle </a:t>
                </a:r>
                <a:r>
                  <a:rPr lang="en-US" sz="2200" dirty="0">
                    <a:latin typeface="+mn-lt"/>
                  </a:rPr>
                  <a:t>at angle </a:t>
                </a:r>
                <a14:m>
                  <m:oMath xmlns:m="http://schemas.openxmlformats.org/officeDocument/2006/math">
                    <m:r>
                      <a:rPr lang="en-US" sz="2200" i="1" smtClean="0">
                        <a:latin typeface="Cambria Math" panose="02040503050406030204" pitchFamily="18" charset="0"/>
                      </a:rPr>
                      <m:t>𝜙</m:t>
                    </m:r>
                  </m:oMath>
                </a14:m>
                <a:r>
                  <a:rPr lang="en-IN" sz="2200" dirty="0">
                    <a:latin typeface="+mn-lt"/>
                  </a:rPr>
                  <a:t> has an x-coordinate of, </a:t>
                </a:r>
                <a:br>
                  <a:rPr lang="en-IN" sz="2200" dirty="0">
                    <a:latin typeface="+mn-lt"/>
                  </a:rPr>
                </a:br>
                <a:br>
                  <a:rPr lang="en-IN" sz="2200" dirty="0">
                    <a:latin typeface="+mn-lt"/>
                  </a:rPr>
                </a:br>
                <a14:m>
                  <m:oMath xmlns:m="http://schemas.openxmlformats.org/officeDocument/2006/math">
                    <m:r>
                      <a:rPr lang="en-US" sz="2200" i="1" smtClean="0">
                        <a:latin typeface="Cambria Math" panose="02040503050406030204" pitchFamily="18" charset="0"/>
                      </a:rPr>
                      <m:t>𝑥</m:t>
                    </m:r>
                    <m:r>
                      <a:rPr lang="en-US" sz="2200" smtClean="0">
                        <a:latin typeface="Cambria Math" panose="02040503050406030204" pitchFamily="18" charset="0"/>
                      </a:rPr>
                      <m:t>= </m:t>
                    </m:r>
                    <m:r>
                      <a:rPr lang="en-US" sz="2200" i="1" smtClean="0">
                        <a:latin typeface="Cambria Math" panose="02040503050406030204" pitchFamily="18" charset="0"/>
                      </a:rPr>
                      <m:t>𝐴</m:t>
                    </m:r>
                    <m:func>
                      <m:funcPr>
                        <m:ctrlPr>
                          <a:rPr lang="en-US" sz="2200" i="1" smtClean="0">
                            <a:latin typeface="Cambria Math" panose="02040503050406030204" pitchFamily="18" charset="0"/>
                          </a:rPr>
                        </m:ctrlPr>
                      </m:funcPr>
                      <m:fName>
                        <m:r>
                          <m:rPr>
                            <m:sty m:val="p"/>
                          </m:rPr>
                          <a:rPr lang="en-US" sz="2200" smtClean="0">
                            <a:latin typeface="Cambria Math" panose="02040503050406030204" pitchFamily="18" charset="0"/>
                          </a:rPr>
                          <m:t>cos</m:t>
                        </m:r>
                      </m:fName>
                      <m:e>
                        <m:d>
                          <m:dPr>
                            <m:ctrlPr>
                              <a:rPr lang="en-US" sz="2200" i="1" smtClean="0">
                                <a:latin typeface="Cambria Math" panose="02040503050406030204" pitchFamily="18" charset="0"/>
                              </a:rPr>
                            </m:ctrlPr>
                          </m:dPr>
                          <m:e>
                            <m:r>
                              <a:rPr lang="en-US" sz="2200" i="1" smtClean="0">
                                <a:latin typeface="Cambria Math" panose="02040503050406030204" pitchFamily="18" charset="0"/>
                              </a:rPr>
                              <m:t>𝜙</m:t>
                            </m:r>
                          </m:e>
                        </m:d>
                      </m:e>
                    </m:func>
                  </m:oMath>
                </a14:m>
                <a:endParaRPr lang="en-US" sz="2200" dirty="0">
                  <a:latin typeface="+mn-lt"/>
                </a:endParaRPr>
              </a:p>
              <a:p>
                <a:pPr marL="432" indent="0">
                  <a:buNone/>
                </a:pPr>
                <a:r>
                  <a:rPr lang="en-IN" sz="2200" dirty="0">
                    <a:latin typeface="+mn-lt"/>
                  </a:rPr>
                  <a:t>  where angle </a:t>
                </a:r>
                <a14:m>
                  <m:oMath xmlns:m="http://schemas.openxmlformats.org/officeDocument/2006/math">
                    <m:r>
                      <a:rPr lang="en-IN" sz="2200" i="1" dirty="0" smtClean="0">
                        <a:latin typeface="Cambria Math" panose="02040503050406030204" pitchFamily="18" charset="0"/>
                      </a:rPr>
                      <m:t>𝜙</m:t>
                    </m:r>
                  </m:oMath>
                </a14:m>
                <a:r>
                  <a:rPr lang="en-IN" sz="2200" dirty="0">
                    <a:latin typeface="+mn-lt"/>
                  </a:rPr>
                  <a:t> increases as:</a:t>
                </a:r>
                <a:br>
                  <a:rPr lang="en-IN" sz="2200" dirty="0">
                    <a:latin typeface="+mn-lt"/>
                  </a:rPr>
                </a:br>
                <a:br>
                  <a:rPr lang="en-IN" sz="2200" dirty="0">
                    <a:latin typeface="+mn-lt"/>
                  </a:rPr>
                </a:b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𝜙</m:t>
                      </m:r>
                      <m:r>
                        <a:rPr lang="en-US" sz="2200" b="0" i="1" smtClean="0">
                          <a:latin typeface="Cambria Math" panose="02040503050406030204" pitchFamily="18" charset="0"/>
                        </a:rPr>
                        <m:t>=</m:t>
                      </m:r>
                      <m:r>
                        <a:rPr lang="en-US" sz="2200" b="0" i="1" smtClean="0">
                          <a:latin typeface="Cambria Math" panose="02040503050406030204" pitchFamily="18" charset="0"/>
                        </a:rPr>
                        <m:t>𝜔</m:t>
                      </m:r>
                      <m:r>
                        <a:rPr lang="en-US" sz="2200" b="0" i="1" smtClean="0">
                          <a:latin typeface="Cambria Math" panose="02040503050406030204" pitchFamily="18" charset="0"/>
                        </a:rPr>
                        <m:t>𝑡</m:t>
                      </m:r>
                    </m:oMath>
                  </m:oMathPara>
                </a14:m>
                <a:endParaRPr lang="en-IN" sz="2200" dirty="0">
                  <a:latin typeface="+mn-lt"/>
                </a:endParaRPr>
              </a:p>
              <a:p>
                <a:pPr marL="343332" indent="-342900"/>
                <a:r>
                  <a:rPr lang="en-IN" sz="2200" dirty="0">
                    <a:latin typeface="+mn-lt"/>
                  </a:rPr>
                  <a:t>Similarly, in SHM: </a:t>
                </a:r>
                <a14:m>
                  <m:oMath xmlns:m="http://schemas.openxmlformats.org/officeDocument/2006/math">
                    <m:r>
                      <a:rPr lang="en-IN" sz="2200" i="1" dirty="0" smtClean="0">
                        <a:latin typeface="Cambria Math" panose="02040503050406030204" pitchFamily="18" charset="0"/>
                      </a:rPr>
                      <m:t>𝑥</m:t>
                    </m:r>
                    <m:r>
                      <a:rPr lang="en-IN" sz="2200" i="1" dirty="0" smtClean="0">
                        <a:latin typeface="Cambria Math" panose="02040503050406030204" pitchFamily="18" charset="0"/>
                      </a:rPr>
                      <m:t>=</m:t>
                    </m:r>
                    <m:r>
                      <a:rPr lang="en-US" sz="2200" b="0" i="1" dirty="0" smtClean="0">
                        <a:latin typeface="Cambria Math" panose="02040503050406030204" pitchFamily="18" charset="0"/>
                      </a:rPr>
                      <m:t>𝐴</m:t>
                    </m:r>
                    <m:func>
                      <m:funcPr>
                        <m:ctrlPr>
                          <a:rPr lang="en-US" sz="2200" b="0" i="1" dirty="0" smtClean="0">
                            <a:latin typeface="Cambria Math" panose="02040503050406030204" pitchFamily="18" charset="0"/>
                          </a:rPr>
                        </m:ctrlPr>
                      </m:funcPr>
                      <m:fName>
                        <m:r>
                          <m:rPr>
                            <m:sty m:val="p"/>
                          </m:rPr>
                          <a:rPr lang="en-US" sz="2200" b="0" i="0" dirty="0" smtClean="0">
                            <a:latin typeface="Cambria Math" panose="02040503050406030204" pitchFamily="18" charset="0"/>
                          </a:rPr>
                          <m:t>cos</m:t>
                        </m:r>
                      </m:fName>
                      <m:e>
                        <m:d>
                          <m:dPr>
                            <m:ctrlPr>
                              <a:rPr lang="en-US" sz="2200" b="0" i="1" dirty="0" smtClean="0">
                                <a:latin typeface="Cambria Math" panose="02040503050406030204" pitchFamily="18" charset="0"/>
                              </a:rPr>
                            </m:ctrlPr>
                          </m:dPr>
                          <m:e>
                            <m:r>
                              <a:rPr lang="en-US" sz="2200" b="0" i="1" dirty="0" smtClean="0">
                                <a:latin typeface="Cambria Math" panose="02040503050406030204" pitchFamily="18" charset="0"/>
                              </a:rPr>
                              <m:t>𝜔</m:t>
                            </m:r>
                            <m:r>
                              <a:rPr lang="en-US" sz="2200" b="0" i="1" dirty="0" smtClean="0">
                                <a:latin typeface="Cambria Math" panose="02040503050406030204" pitchFamily="18" charset="0"/>
                              </a:rPr>
                              <m:t>𝑡</m:t>
                            </m:r>
                          </m:e>
                        </m:d>
                        <m:r>
                          <a:rPr lang="en-US" sz="2200" b="0" i="1" dirty="0" smtClean="0">
                            <a:latin typeface="Cambria Math" panose="02040503050406030204" pitchFamily="18" charset="0"/>
                          </a:rPr>
                          <m:t>.</m:t>
                        </m:r>
                      </m:e>
                    </m:func>
                  </m:oMath>
                </a14:m>
                <a:endParaRPr lang="en-IN" sz="2200" dirty="0">
                  <a:latin typeface="+mn-lt"/>
                </a:endParaRPr>
              </a:p>
            </p:txBody>
          </p:sp>
        </mc:Choice>
        <mc:Fallback xmlns="">
          <p:sp>
            <p:nvSpPr>
              <p:cNvPr id="4" name="Content Placeholder 4">
                <a:extLst>
                  <a:ext uri="{FF2B5EF4-FFF2-40B4-BE49-F238E27FC236}">
                    <a16:creationId xmlns:a16="http://schemas.microsoft.com/office/drawing/2014/main" id="{6EE43BD3-C377-A454-10A5-2B59343E3F18}"/>
                  </a:ext>
                </a:extLst>
              </p:cNvPr>
              <p:cNvSpPr txBox="1">
                <a:spLocks noRot="1" noChangeAspect="1" noMove="1" noResize="1" noEditPoints="1" noAdjustHandles="1" noChangeArrowheads="1" noChangeShapeType="1" noTextEdit="1"/>
              </p:cNvSpPr>
              <p:nvPr/>
            </p:nvSpPr>
            <p:spPr>
              <a:xfrm>
                <a:off x="248811" y="936815"/>
                <a:ext cx="5080105" cy="751159"/>
              </a:xfrm>
              <a:prstGeom prst="rect">
                <a:avLst/>
              </a:prstGeom>
              <a:blipFill>
                <a:blip r:embed="rId5"/>
                <a:stretch>
                  <a:fillRect l="-1496" b="-338333"/>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33065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remove" grpId="0" nodeType="withEffect">
                                  <p:stCondLst>
                                    <p:cond delay="0"/>
                                  </p:stCondLst>
                                  <p:childTnLst>
                                    <p:animMotion origin="layout" path="M 3.05556E-6 -4.07407E-6 L -0.27848 0.00649 " pathEditMode="relative" rAng="0" ptsTypes="AA">
                                      <p:cBhvr>
                                        <p:cTn id="6" dur="2000" fill="hold"/>
                                        <p:tgtEl>
                                          <p:spTgt spid="24"/>
                                        </p:tgtEl>
                                        <p:attrNameLst>
                                          <p:attrName>ppt_x</p:attrName>
                                          <p:attrName>ppt_y</p:attrName>
                                        </p:attrNameLst>
                                      </p:cBhvr>
                                      <p:rCtr x="-13924" y="324"/>
                                    </p:animMotion>
                                  </p:childTnLst>
                                </p:cTn>
                              </p:par>
                              <p:par>
                                <p:cTn id="7" presetID="6" presetClass="emph" presetSubtype="0" repeatCount="indefinite" accel="50000" decel="50000" autoRev="1" fill="remove" nodeType="withEffect">
                                  <p:stCondLst>
                                    <p:cond delay="0"/>
                                  </p:stCondLst>
                                  <p:childTnLst>
                                    <p:animScale>
                                      <p:cBhvr>
                                        <p:cTn id="8" dur="2000" fill="hold"/>
                                        <p:tgtEl>
                                          <p:spTgt spid="20"/>
                                        </p:tgtEl>
                                      </p:cBhvr>
                                      <p:by x="22000" y="100000"/>
                                    </p:animScale>
                                  </p:childTnLst>
                                </p:cTn>
                              </p:par>
                              <p:par>
                                <p:cTn id="9" presetID="1" presetClass="path" presetSubtype="0" repeatCount="indefinite" fill="hold" grpId="0" nodeType="withEffect">
                                  <p:stCondLst>
                                    <p:cond delay="0"/>
                                  </p:stCondLst>
                                  <p:childTnLst>
                                    <p:animMotion origin="layout" path="M 0.14913 0.17592 C 0.14913 0.28078 0.08542 0.36643 0.00677 0.36643 C -0.07205 0.36643 -0.13611 0.28078 -0.13611 0.17592 C -0.13611 0.07129 -0.07205 -0.01389 0.00677 -0.01389 C 0.08542 -0.01389 0.14913 0.07129 0.14913 0.17592 Z " pathEditMode="relative" rAng="5400000" ptsTypes="AAAAA">
                                      <p:cBhvr>
                                        <p:cTn id="10" dur="4000" spd="-100000" fill="hold"/>
                                        <p:tgtEl>
                                          <p:spTgt spid="31"/>
                                        </p:tgtEl>
                                        <p:attrNameLst>
                                          <p:attrName>ppt_x</p:attrName>
                                          <p:attrName>ppt_y</p:attrName>
                                        </p:attrNameLst>
                                      </p:cBhvr>
                                      <p:rCtr x="-14253" y="23"/>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4"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Content Placeholder 4">
                <a:extLst>
                  <a:ext uri="{FF2B5EF4-FFF2-40B4-BE49-F238E27FC236}">
                    <a16:creationId xmlns:a16="http://schemas.microsoft.com/office/drawing/2014/main" id="{53B7B2FD-EEB1-0844-A0F6-E22E107F121D}"/>
                  </a:ext>
                </a:extLst>
              </p:cNvPr>
              <p:cNvSpPr txBox="1">
                <a:spLocks/>
              </p:cNvSpPr>
              <p:nvPr/>
            </p:nvSpPr>
            <p:spPr>
              <a:xfrm>
                <a:off x="248639" y="999783"/>
                <a:ext cx="5080105" cy="75115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indent="-255600"/>
                <a:r>
                  <a:rPr lang="en-US" sz="2200" dirty="0"/>
                  <a:t>In uniform circular motion, a particle </a:t>
                </a:r>
                <a:r>
                  <a:rPr lang="en-US" sz="2200" dirty="0">
                    <a:latin typeface="+mn-lt"/>
                  </a:rPr>
                  <a:t>at angle </a:t>
                </a:r>
                <a14:m>
                  <m:oMath xmlns:m="http://schemas.openxmlformats.org/officeDocument/2006/math">
                    <m:r>
                      <a:rPr lang="en-US" sz="2200" i="1" smtClean="0">
                        <a:latin typeface="Cambria Math" panose="02040503050406030204" pitchFamily="18" charset="0"/>
                      </a:rPr>
                      <m:t>𝜙</m:t>
                    </m:r>
                  </m:oMath>
                </a14:m>
                <a:r>
                  <a:rPr lang="en-IN" sz="2200" dirty="0">
                    <a:latin typeface="+mn-lt"/>
                  </a:rPr>
                  <a:t> has an x-coordinate of, </a:t>
                </a:r>
                <a:br>
                  <a:rPr lang="en-IN" sz="2200" dirty="0">
                    <a:latin typeface="+mn-lt"/>
                  </a:rPr>
                </a:br>
                <a:br>
                  <a:rPr lang="en-IN" sz="2200" dirty="0">
                    <a:latin typeface="+mn-lt"/>
                  </a:rPr>
                </a:br>
                <a14:m>
                  <m:oMath xmlns:m="http://schemas.openxmlformats.org/officeDocument/2006/math">
                    <m:r>
                      <a:rPr lang="en-US" sz="2200" i="1" smtClean="0">
                        <a:latin typeface="Cambria Math" panose="02040503050406030204" pitchFamily="18" charset="0"/>
                      </a:rPr>
                      <m:t>𝑥</m:t>
                    </m:r>
                    <m:r>
                      <a:rPr lang="en-US" sz="2200" smtClean="0">
                        <a:latin typeface="Cambria Math" panose="02040503050406030204" pitchFamily="18" charset="0"/>
                      </a:rPr>
                      <m:t>= </m:t>
                    </m:r>
                    <m:r>
                      <a:rPr lang="en-US" sz="2200" i="1" smtClean="0">
                        <a:latin typeface="Cambria Math" panose="02040503050406030204" pitchFamily="18" charset="0"/>
                      </a:rPr>
                      <m:t>𝐴</m:t>
                    </m:r>
                    <m:func>
                      <m:funcPr>
                        <m:ctrlPr>
                          <a:rPr lang="en-US" sz="2200" i="1" smtClean="0">
                            <a:latin typeface="Cambria Math" panose="02040503050406030204" pitchFamily="18" charset="0"/>
                          </a:rPr>
                        </m:ctrlPr>
                      </m:funcPr>
                      <m:fName>
                        <m:r>
                          <m:rPr>
                            <m:sty m:val="p"/>
                          </m:rPr>
                          <a:rPr lang="en-US" sz="2200" smtClean="0">
                            <a:latin typeface="Cambria Math" panose="02040503050406030204" pitchFamily="18" charset="0"/>
                          </a:rPr>
                          <m:t>cos</m:t>
                        </m:r>
                      </m:fName>
                      <m:e>
                        <m:d>
                          <m:dPr>
                            <m:ctrlPr>
                              <a:rPr lang="en-US" sz="2200" i="1" smtClean="0">
                                <a:latin typeface="Cambria Math" panose="02040503050406030204" pitchFamily="18" charset="0"/>
                              </a:rPr>
                            </m:ctrlPr>
                          </m:dPr>
                          <m:e>
                            <m:r>
                              <a:rPr lang="en-US" sz="2200" i="1" smtClean="0">
                                <a:latin typeface="Cambria Math" panose="02040503050406030204" pitchFamily="18" charset="0"/>
                              </a:rPr>
                              <m:t>𝜙</m:t>
                            </m:r>
                          </m:e>
                        </m:d>
                      </m:e>
                    </m:func>
                  </m:oMath>
                </a14:m>
                <a:endParaRPr lang="en-US" sz="2200" dirty="0">
                  <a:latin typeface="+mn-lt"/>
                </a:endParaRPr>
              </a:p>
              <a:p>
                <a:pPr marL="432" indent="0">
                  <a:buNone/>
                </a:pPr>
                <a:r>
                  <a:rPr lang="en-IN" sz="2200" dirty="0">
                    <a:latin typeface="+mn-lt"/>
                  </a:rPr>
                  <a:t>  where angle </a:t>
                </a:r>
                <a14:m>
                  <m:oMath xmlns:m="http://schemas.openxmlformats.org/officeDocument/2006/math">
                    <m:r>
                      <a:rPr lang="en-IN" sz="2200" i="1" dirty="0" smtClean="0">
                        <a:latin typeface="Cambria Math" panose="02040503050406030204" pitchFamily="18" charset="0"/>
                      </a:rPr>
                      <m:t>𝜙</m:t>
                    </m:r>
                  </m:oMath>
                </a14:m>
                <a:r>
                  <a:rPr lang="en-IN" sz="2200" dirty="0">
                    <a:latin typeface="+mn-lt"/>
                  </a:rPr>
                  <a:t> increases as:</a:t>
                </a:r>
                <a:br>
                  <a:rPr lang="en-IN" sz="2200" dirty="0">
                    <a:latin typeface="+mn-lt"/>
                  </a:rPr>
                </a:br>
                <a:br>
                  <a:rPr lang="en-IN" sz="2200" dirty="0">
                    <a:latin typeface="+mn-lt"/>
                  </a:rPr>
                </a:b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𝜙</m:t>
                      </m:r>
                      <m:r>
                        <a:rPr lang="en-US" sz="2200" b="0" i="1" smtClean="0">
                          <a:latin typeface="Cambria Math" panose="02040503050406030204" pitchFamily="18" charset="0"/>
                        </a:rPr>
                        <m:t>=</m:t>
                      </m:r>
                      <m:r>
                        <a:rPr lang="en-US" sz="2200" b="0" i="1" smtClean="0">
                          <a:latin typeface="Cambria Math" panose="02040503050406030204" pitchFamily="18" charset="0"/>
                        </a:rPr>
                        <m:t>𝜔</m:t>
                      </m:r>
                      <m:r>
                        <a:rPr lang="en-US" sz="2200" b="0" i="1" smtClean="0">
                          <a:latin typeface="Cambria Math" panose="02040503050406030204" pitchFamily="18" charset="0"/>
                        </a:rPr>
                        <m:t>𝑡</m:t>
                      </m:r>
                    </m:oMath>
                  </m:oMathPara>
                </a14:m>
                <a:endParaRPr lang="en-IN" sz="2200" dirty="0">
                  <a:latin typeface="+mn-lt"/>
                </a:endParaRPr>
              </a:p>
            </p:txBody>
          </p:sp>
        </mc:Choice>
        <mc:Fallback xmlns="">
          <p:sp>
            <p:nvSpPr>
              <p:cNvPr id="16" name="Content Placeholder 4">
                <a:extLst>
                  <a:ext uri="{FF2B5EF4-FFF2-40B4-BE49-F238E27FC236}">
                    <a16:creationId xmlns:a16="http://schemas.microsoft.com/office/drawing/2014/main" id="{53B7B2FD-EEB1-0844-A0F6-E22E107F121D}"/>
                  </a:ext>
                </a:extLst>
              </p:cNvPr>
              <p:cNvSpPr txBox="1">
                <a:spLocks noRot="1" noChangeAspect="1" noMove="1" noResize="1" noEditPoints="1" noAdjustHandles="1" noChangeArrowheads="1" noChangeShapeType="1" noTextEdit="1"/>
              </p:cNvSpPr>
              <p:nvPr/>
            </p:nvSpPr>
            <p:spPr>
              <a:xfrm>
                <a:off x="248639" y="999783"/>
                <a:ext cx="5080105" cy="751159"/>
              </a:xfrm>
              <a:prstGeom prst="rect">
                <a:avLst/>
              </a:prstGeom>
              <a:blipFill>
                <a:blip r:embed="rId2"/>
                <a:stretch>
                  <a:fillRect l="-1496" b="-265000"/>
                </a:stretch>
              </a:blipFill>
              <a:ln>
                <a:noFill/>
              </a:ln>
            </p:spPr>
            <p:txBody>
              <a:bodyPr/>
              <a:lstStyle/>
              <a:p>
                <a:r>
                  <a:rPr lang="en-US">
                    <a:noFill/>
                  </a:rPr>
                  <a:t> </a:t>
                </a:r>
              </a:p>
            </p:txBody>
          </p:sp>
        </mc:Fallback>
      </mc:AlternateContent>
      <p:grpSp>
        <p:nvGrpSpPr>
          <p:cNvPr id="3" name="Group 2">
            <a:extLst>
              <a:ext uri="{FF2B5EF4-FFF2-40B4-BE49-F238E27FC236}">
                <a16:creationId xmlns:a16="http://schemas.microsoft.com/office/drawing/2014/main" id="{582ABBD0-82FD-8C04-15F5-AEB7F4D1FA95}"/>
              </a:ext>
            </a:extLst>
          </p:cNvPr>
          <p:cNvGrpSpPr>
            <a:grpSpLocks noChangeAspect="1"/>
          </p:cNvGrpSpPr>
          <p:nvPr/>
        </p:nvGrpSpPr>
        <p:grpSpPr>
          <a:xfrm>
            <a:off x="5210883" y="764057"/>
            <a:ext cx="5730388" cy="4943060"/>
            <a:chOff x="5526796" y="764057"/>
            <a:chExt cx="4363439" cy="3763923"/>
          </a:xfrm>
        </p:grpSpPr>
        <p:pic>
          <p:nvPicPr>
            <p:cNvPr id="11" name="Picture 10" descr="Diagrams (a) to (c) show projection of position, velocity, and acceleration for a particle in uniform circular motion."/>
            <p:cNvPicPr>
              <a:picLocks noChangeAspect="1"/>
            </p:cNvPicPr>
            <p:nvPr/>
          </p:nvPicPr>
          <p:blipFill rotWithShape="1">
            <a:blip r:embed="rId3">
              <a:extLst>
                <a:ext uri="{28A0092B-C50C-407E-A947-70E740481C1C}">
                  <a14:useLocalDpi xmlns:a14="http://schemas.microsoft.com/office/drawing/2010/main" val="0"/>
                </a:ext>
              </a:extLst>
            </a:blip>
            <a:srcRect t="11002" r="67000"/>
            <a:stretch/>
          </p:blipFill>
          <p:spPr>
            <a:xfrm>
              <a:off x="5526796" y="764057"/>
              <a:ext cx="4363439" cy="3763923"/>
            </a:xfrm>
            <a:prstGeom prst="rect">
              <a:avLst/>
            </a:prstGeom>
          </p:spPr>
        </p:pic>
        <p:sp>
          <p:nvSpPr>
            <p:cNvPr id="2" name="Freeform 1">
              <a:extLst>
                <a:ext uri="{FF2B5EF4-FFF2-40B4-BE49-F238E27FC236}">
                  <a16:creationId xmlns:a16="http://schemas.microsoft.com/office/drawing/2014/main" id="{E098224E-E8FF-798B-EAE2-7A7BF6507502}"/>
                </a:ext>
              </a:extLst>
            </p:cNvPr>
            <p:cNvSpPr/>
            <p:nvPr/>
          </p:nvSpPr>
          <p:spPr>
            <a:xfrm>
              <a:off x="7420304" y="1040524"/>
              <a:ext cx="2291255" cy="2974428"/>
            </a:xfrm>
            <a:custGeom>
              <a:avLst/>
              <a:gdLst>
                <a:gd name="connsiteX0" fmla="*/ 262758 w 2291255"/>
                <a:gd name="connsiteY0" fmla="*/ 126124 h 2974428"/>
                <a:gd name="connsiteX1" fmla="*/ 168165 w 2291255"/>
                <a:gd name="connsiteY1" fmla="*/ 147145 h 2974428"/>
                <a:gd name="connsiteX2" fmla="*/ 136634 w 2291255"/>
                <a:gd name="connsiteY2" fmla="*/ 168166 h 2974428"/>
                <a:gd name="connsiteX3" fmla="*/ 105103 w 2291255"/>
                <a:gd name="connsiteY3" fmla="*/ 178676 h 2974428"/>
                <a:gd name="connsiteX4" fmla="*/ 31531 w 2291255"/>
                <a:gd name="connsiteY4" fmla="*/ 262759 h 2974428"/>
                <a:gd name="connsiteX5" fmla="*/ 10510 w 2291255"/>
                <a:gd name="connsiteY5" fmla="*/ 325821 h 2974428"/>
                <a:gd name="connsiteX6" fmla="*/ 0 w 2291255"/>
                <a:gd name="connsiteY6" fmla="*/ 357352 h 2974428"/>
                <a:gd name="connsiteX7" fmla="*/ 31531 w 2291255"/>
                <a:gd name="connsiteY7" fmla="*/ 378373 h 2974428"/>
                <a:gd name="connsiteX8" fmla="*/ 63062 w 2291255"/>
                <a:gd name="connsiteY8" fmla="*/ 388883 h 2974428"/>
                <a:gd name="connsiteX9" fmla="*/ 94593 w 2291255"/>
                <a:gd name="connsiteY9" fmla="*/ 420414 h 2974428"/>
                <a:gd name="connsiteX10" fmla="*/ 157655 w 2291255"/>
                <a:gd name="connsiteY10" fmla="*/ 462455 h 2974428"/>
                <a:gd name="connsiteX11" fmla="*/ 220717 w 2291255"/>
                <a:gd name="connsiteY11" fmla="*/ 504497 h 2974428"/>
                <a:gd name="connsiteX12" fmla="*/ 252248 w 2291255"/>
                <a:gd name="connsiteY12" fmla="*/ 525517 h 2974428"/>
                <a:gd name="connsiteX13" fmla="*/ 346841 w 2291255"/>
                <a:gd name="connsiteY13" fmla="*/ 599090 h 2974428"/>
                <a:gd name="connsiteX14" fmla="*/ 378372 w 2291255"/>
                <a:gd name="connsiteY14" fmla="*/ 620110 h 2974428"/>
                <a:gd name="connsiteX15" fmla="*/ 409903 w 2291255"/>
                <a:gd name="connsiteY15" fmla="*/ 641131 h 2974428"/>
                <a:gd name="connsiteX16" fmla="*/ 525517 w 2291255"/>
                <a:gd name="connsiteY16" fmla="*/ 704193 h 2974428"/>
                <a:gd name="connsiteX17" fmla="*/ 578069 w 2291255"/>
                <a:gd name="connsiteY17" fmla="*/ 756745 h 2974428"/>
                <a:gd name="connsiteX18" fmla="*/ 609600 w 2291255"/>
                <a:gd name="connsiteY18" fmla="*/ 788276 h 2974428"/>
                <a:gd name="connsiteX19" fmla="*/ 641131 w 2291255"/>
                <a:gd name="connsiteY19" fmla="*/ 809297 h 2974428"/>
                <a:gd name="connsiteX20" fmla="*/ 672662 w 2291255"/>
                <a:gd name="connsiteY20" fmla="*/ 840828 h 2974428"/>
                <a:gd name="connsiteX21" fmla="*/ 704193 w 2291255"/>
                <a:gd name="connsiteY21" fmla="*/ 861848 h 2974428"/>
                <a:gd name="connsiteX22" fmla="*/ 756745 w 2291255"/>
                <a:gd name="connsiteY22" fmla="*/ 924910 h 2974428"/>
                <a:gd name="connsiteX23" fmla="*/ 788276 w 2291255"/>
                <a:gd name="connsiteY23" fmla="*/ 945931 h 2974428"/>
                <a:gd name="connsiteX24" fmla="*/ 819807 w 2291255"/>
                <a:gd name="connsiteY24" fmla="*/ 1008993 h 2974428"/>
                <a:gd name="connsiteX25" fmla="*/ 840827 w 2291255"/>
                <a:gd name="connsiteY25" fmla="*/ 1072055 h 2974428"/>
                <a:gd name="connsiteX26" fmla="*/ 882869 w 2291255"/>
                <a:gd name="connsiteY26" fmla="*/ 1135117 h 2974428"/>
                <a:gd name="connsiteX27" fmla="*/ 893379 w 2291255"/>
                <a:gd name="connsiteY27" fmla="*/ 1166648 h 2974428"/>
                <a:gd name="connsiteX28" fmla="*/ 914400 w 2291255"/>
                <a:gd name="connsiteY28" fmla="*/ 1271752 h 2974428"/>
                <a:gd name="connsiteX29" fmla="*/ 882869 w 2291255"/>
                <a:gd name="connsiteY29" fmla="*/ 1408386 h 2974428"/>
                <a:gd name="connsiteX30" fmla="*/ 861848 w 2291255"/>
                <a:gd name="connsiteY30" fmla="*/ 1439917 h 2974428"/>
                <a:gd name="connsiteX31" fmla="*/ 798786 w 2291255"/>
                <a:gd name="connsiteY31" fmla="*/ 1492469 h 2974428"/>
                <a:gd name="connsiteX32" fmla="*/ 746234 w 2291255"/>
                <a:gd name="connsiteY32" fmla="*/ 1545021 h 2974428"/>
                <a:gd name="connsiteX33" fmla="*/ 725214 w 2291255"/>
                <a:gd name="connsiteY33" fmla="*/ 1576552 h 2974428"/>
                <a:gd name="connsiteX34" fmla="*/ 693683 w 2291255"/>
                <a:gd name="connsiteY34" fmla="*/ 1597573 h 2974428"/>
                <a:gd name="connsiteX35" fmla="*/ 651641 w 2291255"/>
                <a:gd name="connsiteY35" fmla="*/ 1660635 h 2974428"/>
                <a:gd name="connsiteX36" fmla="*/ 630620 w 2291255"/>
                <a:gd name="connsiteY36" fmla="*/ 1692166 h 2974428"/>
                <a:gd name="connsiteX37" fmla="*/ 609600 w 2291255"/>
                <a:gd name="connsiteY37" fmla="*/ 1723697 h 2974428"/>
                <a:gd name="connsiteX38" fmla="*/ 567558 w 2291255"/>
                <a:gd name="connsiteY38" fmla="*/ 1818290 h 2974428"/>
                <a:gd name="connsiteX39" fmla="*/ 515007 w 2291255"/>
                <a:gd name="connsiteY39" fmla="*/ 1975945 h 2974428"/>
                <a:gd name="connsiteX40" fmla="*/ 493986 w 2291255"/>
                <a:gd name="connsiteY40" fmla="*/ 2039007 h 2974428"/>
                <a:gd name="connsiteX41" fmla="*/ 483476 w 2291255"/>
                <a:gd name="connsiteY41" fmla="*/ 2070538 h 2974428"/>
                <a:gd name="connsiteX42" fmla="*/ 420414 w 2291255"/>
                <a:gd name="connsiteY42" fmla="*/ 2175642 h 2974428"/>
                <a:gd name="connsiteX43" fmla="*/ 399393 w 2291255"/>
                <a:gd name="connsiteY43" fmla="*/ 2207173 h 2974428"/>
                <a:gd name="connsiteX44" fmla="*/ 378372 w 2291255"/>
                <a:gd name="connsiteY44" fmla="*/ 2238704 h 2974428"/>
                <a:gd name="connsiteX45" fmla="*/ 346841 w 2291255"/>
                <a:gd name="connsiteY45" fmla="*/ 2270235 h 2974428"/>
                <a:gd name="connsiteX46" fmla="*/ 304800 w 2291255"/>
                <a:gd name="connsiteY46" fmla="*/ 2333297 h 2974428"/>
                <a:gd name="connsiteX47" fmla="*/ 273269 w 2291255"/>
                <a:gd name="connsiteY47" fmla="*/ 2427890 h 2974428"/>
                <a:gd name="connsiteX48" fmla="*/ 262758 w 2291255"/>
                <a:gd name="connsiteY48" fmla="*/ 2459421 h 2974428"/>
                <a:gd name="connsiteX49" fmla="*/ 241738 w 2291255"/>
                <a:gd name="connsiteY49" fmla="*/ 2490952 h 2974428"/>
                <a:gd name="connsiteX50" fmla="*/ 231227 w 2291255"/>
                <a:gd name="connsiteY50" fmla="*/ 2522483 h 2974428"/>
                <a:gd name="connsiteX51" fmla="*/ 199696 w 2291255"/>
                <a:gd name="connsiteY51" fmla="*/ 2554014 h 2974428"/>
                <a:gd name="connsiteX52" fmla="*/ 157655 w 2291255"/>
                <a:gd name="connsiteY52" fmla="*/ 2617076 h 2974428"/>
                <a:gd name="connsiteX53" fmla="*/ 105103 w 2291255"/>
                <a:gd name="connsiteY53" fmla="*/ 2680138 h 2974428"/>
                <a:gd name="connsiteX54" fmla="*/ 63062 w 2291255"/>
                <a:gd name="connsiteY54" fmla="*/ 2743200 h 2974428"/>
                <a:gd name="connsiteX55" fmla="*/ 42041 w 2291255"/>
                <a:gd name="connsiteY55" fmla="*/ 2774731 h 2974428"/>
                <a:gd name="connsiteX56" fmla="*/ 42041 w 2291255"/>
                <a:gd name="connsiteY56" fmla="*/ 2932386 h 2974428"/>
                <a:gd name="connsiteX57" fmla="*/ 73572 w 2291255"/>
                <a:gd name="connsiteY57" fmla="*/ 2953407 h 2974428"/>
                <a:gd name="connsiteX58" fmla="*/ 136634 w 2291255"/>
                <a:gd name="connsiteY58" fmla="*/ 2974428 h 2974428"/>
                <a:gd name="connsiteX59" fmla="*/ 241738 w 2291255"/>
                <a:gd name="connsiteY59" fmla="*/ 2963917 h 2974428"/>
                <a:gd name="connsiteX60" fmla="*/ 325820 w 2291255"/>
                <a:gd name="connsiteY60" fmla="*/ 2942897 h 2974428"/>
                <a:gd name="connsiteX61" fmla="*/ 472965 w 2291255"/>
                <a:gd name="connsiteY61" fmla="*/ 2921876 h 2974428"/>
                <a:gd name="connsiteX62" fmla="*/ 630620 w 2291255"/>
                <a:gd name="connsiteY62" fmla="*/ 2900855 h 2974428"/>
                <a:gd name="connsiteX63" fmla="*/ 1713186 w 2291255"/>
                <a:gd name="connsiteY63" fmla="*/ 2879835 h 2974428"/>
                <a:gd name="connsiteX64" fmla="*/ 1776248 w 2291255"/>
                <a:gd name="connsiteY64" fmla="*/ 2869324 h 2974428"/>
                <a:gd name="connsiteX65" fmla="*/ 1807779 w 2291255"/>
                <a:gd name="connsiteY65" fmla="*/ 2858814 h 2974428"/>
                <a:gd name="connsiteX66" fmla="*/ 1870841 w 2291255"/>
                <a:gd name="connsiteY66" fmla="*/ 2848304 h 2974428"/>
                <a:gd name="connsiteX67" fmla="*/ 1954924 w 2291255"/>
                <a:gd name="connsiteY67" fmla="*/ 2827283 h 2974428"/>
                <a:gd name="connsiteX68" fmla="*/ 2081048 w 2291255"/>
                <a:gd name="connsiteY68" fmla="*/ 2764221 h 2974428"/>
                <a:gd name="connsiteX69" fmla="*/ 2144110 w 2291255"/>
                <a:gd name="connsiteY69" fmla="*/ 2701159 h 2974428"/>
                <a:gd name="connsiteX70" fmla="*/ 2186152 w 2291255"/>
                <a:gd name="connsiteY70" fmla="*/ 2638097 h 2974428"/>
                <a:gd name="connsiteX71" fmla="*/ 2207172 w 2291255"/>
                <a:gd name="connsiteY71" fmla="*/ 2606566 h 2974428"/>
                <a:gd name="connsiteX72" fmla="*/ 2238703 w 2291255"/>
                <a:gd name="connsiteY72" fmla="*/ 2575035 h 2974428"/>
                <a:gd name="connsiteX73" fmla="*/ 2270234 w 2291255"/>
                <a:gd name="connsiteY73" fmla="*/ 2511973 h 2974428"/>
                <a:gd name="connsiteX74" fmla="*/ 2291255 w 2291255"/>
                <a:gd name="connsiteY74" fmla="*/ 2427890 h 2974428"/>
                <a:gd name="connsiteX75" fmla="*/ 2280745 w 2291255"/>
                <a:gd name="connsiteY75" fmla="*/ 1965435 h 2974428"/>
                <a:gd name="connsiteX76" fmla="*/ 2259724 w 2291255"/>
                <a:gd name="connsiteY76" fmla="*/ 1849821 h 2974428"/>
                <a:gd name="connsiteX77" fmla="*/ 2249214 w 2291255"/>
                <a:gd name="connsiteY77" fmla="*/ 1744717 h 2974428"/>
                <a:gd name="connsiteX78" fmla="*/ 2238703 w 2291255"/>
                <a:gd name="connsiteY78" fmla="*/ 1566042 h 2974428"/>
                <a:gd name="connsiteX79" fmla="*/ 2228193 w 2291255"/>
                <a:gd name="connsiteY79" fmla="*/ 1502979 h 2974428"/>
                <a:gd name="connsiteX80" fmla="*/ 2207172 w 2291255"/>
                <a:gd name="connsiteY80" fmla="*/ 1376855 h 2974428"/>
                <a:gd name="connsiteX81" fmla="*/ 2196662 w 2291255"/>
                <a:gd name="connsiteY81" fmla="*/ 1292773 h 2974428"/>
                <a:gd name="connsiteX82" fmla="*/ 2186152 w 2291255"/>
                <a:gd name="connsiteY82" fmla="*/ 1240221 h 2974428"/>
                <a:gd name="connsiteX83" fmla="*/ 2175641 w 2291255"/>
                <a:gd name="connsiteY83" fmla="*/ 283779 h 2974428"/>
                <a:gd name="connsiteX84" fmla="*/ 2144110 w 2291255"/>
                <a:gd name="connsiteY84" fmla="*/ 178676 h 2974428"/>
                <a:gd name="connsiteX85" fmla="*/ 2133600 w 2291255"/>
                <a:gd name="connsiteY85" fmla="*/ 147145 h 2974428"/>
                <a:gd name="connsiteX86" fmla="*/ 2060027 w 2291255"/>
                <a:gd name="connsiteY86" fmla="*/ 63062 h 2974428"/>
                <a:gd name="connsiteX87" fmla="*/ 2028496 w 2291255"/>
                <a:gd name="connsiteY87" fmla="*/ 52552 h 2974428"/>
                <a:gd name="connsiteX88" fmla="*/ 1996965 w 2291255"/>
                <a:gd name="connsiteY88" fmla="*/ 31531 h 2974428"/>
                <a:gd name="connsiteX89" fmla="*/ 1965434 w 2291255"/>
                <a:gd name="connsiteY89" fmla="*/ 21021 h 2974428"/>
                <a:gd name="connsiteX90" fmla="*/ 1849820 w 2291255"/>
                <a:gd name="connsiteY90" fmla="*/ 0 h 2974428"/>
                <a:gd name="connsiteX91" fmla="*/ 1072055 w 2291255"/>
                <a:gd name="connsiteY91" fmla="*/ 10510 h 2974428"/>
                <a:gd name="connsiteX92" fmla="*/ 903889 w 2291255"/>
                <a:gd name="connsiteY92" fmla="*/ 31531 h 2974428"/>
                <a:gd name="connsiteX93" fmla="*/ 819807 w 2291255"/>
                <a:gd name="connsiteY93" fmla="*/ 42042 h 2974428"/>
                <a:gd name="connsiteX94" fmla="*/ 714703 w 2291255"/>
                <a:gd name="connsiteY94" fmla="*/ 63062 h 2974428"/>
                <a:gd name="connsiteX95" fmla="*/ 367862 w 2291255"/>
                <a:gd name="connsiteY95" fmla="*/ 84083 h 2974428"/>
                <a:gd name="connsiteX96" fmla="*/ 325820 w 2291255"/>
                <a:gd name="connsiteY96" fmla="*/ 94593 h 2974428"/>
                <a:gd name="connsiteX97" fmla="*/ 262758 w 2291255"/>
                <a:gd name="connsiteY97" fmla="*/ 126124 h 297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291255" h="2974428">
                  <a:moveTo>
                    <a:pt x="262758" y="126124"/>
                  </a:moveTo>
                  <a:cubicBezTo>
                    <a:pt x="236482" y="134883"/>
                    <a:pt x="198808" y="136931"/>
                    <a:pt x="168165" y="147145"/>
                  </a:cubicBezTo>
                  <a:cubicBezTo>
                    <a:pt x="156181" y="151140"/>
                    <a:pt x="147932" y="162517"/>
                    <a:pt x="136634" y="168166"/>
                  </a:cubicBezTo>
                  <a:cubicBezTo>
                    <a:pt x="126725" y="173121"/>
                    <a:pt x="115613" y="175173"/>
                    <a:pt x="105103" y="178676"/>
                  </a:cubicBezTo>
                  <a:cubicBezTo>
                    <a:pt x="68317" y="203201"/>
                    <a:pt x="49049" y="210207"/>
                    <a:pt x="31531" y="262759"/>
                  </a:cubicBezTo>
                  <a:lnTo>
                    <a:pt x="10510" y="325821"/>
                  </a:lnTo>
                  <a:lnTo>
                    <a:pt x="0" y="357352"/>
                  </a:lnTo>
                  <a:cubicBezTo>
                    <a:pt x="10510" y="364359"/>
                    <a:pt x="20233" y="372724"/>
                    <a:pt x="31531" y="378373"/>
                  </a:cubicBezTo>
                  <a:cubicBezTo>
                    <a:pt x="41440" y="383328"/>
                    <a:pt x="53844" y="382738"/>
                    <a:pt x="63062" y="388883"/>
                  </a:cubicBezTo>
                  <a:cubicBezTo>
                    <a:pt x="75430" y="397128"/>
                    <a:pt x="82860" y="411289"/>
                    <a:pt x="94593" y="420414"/>
                  </a:cubicBezTo>
                  <a:cubicBezTo>
                    <a:pt x="114535" y="435924"/>
                    <a:pt x="136634" y="448441"/>
                    <a:pt x="157655" y="462455"/>
                  </a:cubicBezTo>
                  <a:lnTo>
                    <a:pt x="220717" y="504497"/>
                  </a:lnTo>
                  <a:cubicBezTo>
                    <a:pt x="231227" y="511504"/>
                    <a:pt x="243316" y="516585"/>
                    <a:pt x="252248" y="525517"/>
                  </a:cubicBezTo>
                  <a:cubicBezTo>
                    <a:pt x="301642" y="574911"/>
                    <a:pt x="271414" y="548805"/>
                    <a:pt x="346841" y="599090"/>
                  </a:cubicBezTo>
                  <a:lnTo>
                    <a:pt x="378372" y="620110"/>
                  </a:lnTo>
                  <a:cubicBezTo>
                    <a:pt x="388882" y="627117"/>
                    <a:pt x="398605" y="635482"/>
                    <a:pt x="409903" y="641131"/>
                  </a:cubicBezTo>
                  <a:cubicBezTo>
                    <a:pt x="505284" y="688822"/>
                    <a:pt x="467913" y="665791"/>
                    <a:pt x="525517" y="704193"/>
                  </a:cubicBezTo>
                  <a:cubicBezTo>
                    <a:pt x="564055" y="762000"/>
                    <a:pt x="525517" y="712952"/>
                    <a:pt x="578069" y="756745"/>
                  </a:cubicBezTo>
                  <a:cubicBezTo>
                    <a:pt x="589488" y="766261"/>
                    <a:pt x="598181" y="778760"/>
                    <a:pt x="609600" y="788276"/>
                  </a:cubicBezTo>
                  <a:cubicBezTo>
                    <a:pt x="619304" y="796363"/>
                    <a:pt x="631427" y="801210"/>
                    <a:pt x="641131" y="809297"/>
                  </a:cubicBezTo>
                  <a:cubicBezTo>
                    <a:pt x="652550" y="818813"/>
                    <a:pt x="661243" y="831312"/>
                    <a:pt x="672662" y="840828"/>
                  </a:cubicBezTo>
                  <a:cubicBezTo>
                    <a:pt x="682366" y="848915"/>
                    <a:pt x="694489" y="853761"/>
                    <a:pt x="704193" y="861848"/>
                  </a:cubicBezTo>
                  <a:cubicBezTo>
                    <a:pt x="807493" y="947930"/>
                    <a:pt x="674078" y="842243"/>
                    <a:pt x="756745" y="924910"/>
                  </a:cubicBezTo>
                  <a:cubicBezTo>
                    <a:pt x="765677" y="933842"/>
                    <a:pt x="777766" y="938924"/>
                    <a:pt x="788276" y="945931"/>
                  </a:cubicBezTo>
                  <a:cubicBezTo>
                    <a:pt x="826606" y="1060924"/>
                    <a:pt x="765475" y="886746"/>
                    <a:pt x="819807" y="1008993"/>
                  </a:cubicBezTo>
                  <a:cubicBezTo>
                    <a:pt x="828806" y="1029241"/>
                    <a:pt x="828536" y="1053619"/>
                    <a:pt x="840827" y="1072055"/>
                  </a:cubicBezTo>
                  <a:lnTo>
                    <a:pt x="882869" y="1135117"/>
                  </a:lnTo>
                  <a:cubicBezTo>
                    <a:pt x="886372" y="1145627"/>
                    <a:pt x="890888" y="1155853"/>
                    <a:pt x="893379" y="1166648"/>
                  </a:cubicBezTo>
                  <a:cubicBezTo>
                    <a:pt x="901413" y="1201462"/>
                    <a:pt x="914400" y="1271752"/>
                    <a:pt x="914400" y="1271752"/>
                  </a:cubicBezTo>
                  <a:cubicBezTo>
                    <a:pt x="909555" y="1305667"/>
                    <a:pt x="903852" y="1376912"/>
                    <a:pt x="882869" y="1408386"/>
                  </a:cubicBezTo>
                  <a:cubicBezTo>
                    <a:pt x="875862" y="1418896"/>
                    <a:pt x="870780" y="1430985"/>
                    <a:pt x="861848" y="1439917"/>
                  </a:cubicBezTo>
                  <a:cubicBezTo>
                    <a:pt x="779172" y="1522593"/>
                    <a:pt x="884878" y="1389159"/>
                    <a:pt x="798786" y="1492469"/>
                  </a:cubicBezTo>
                  <a:cubicBezTo>
                    <a:pt x="754993" y="1545021"/>
                    <a:pt x="804041" y="1506483"/>
                    <a:pt x="746234" y="1545021"/>
                  </a:cubicBezTo>
                  <a:cubicBezTo>
                    <a:pt x="739227" y="1555531"/>
                    <a:pt x="734146" y="1567620"/>
                    <a:pt x="725214" y="1576552"/>
                  </a:cubicBezTo>
                  <a:cubicBezTo>
                    <a:pt x="716282" y="1585484"/>
                    <a:pt x="702001" y="1588067"/>
                    <a:pt x="693683" y="1597573"/>
                  </a:cubicBezTo>
                  <a:cubicBezTo>
                    <a:pt x="677047" y="1616586"/>
                    <a:pt x="665655" y="1639614"/>
                    <a:pt x="651641" y="1660635"/>
                  </a:cubicBezTo>
                  <a:lnTo>
                    <a:pt x="630620" y="1692166"/>
                  </a:lnTo>
                  <a:cubicBezTo>
                    <a:pt x="623613" y="1702676"/>
                    <a:pt x="613595" y="1711714"/>
                    <a:pt x="609600" y="1723697"/>
                  </a:cubicBezTo>
                  <a:cubicBezTo>
                    <a:pt x="584584" y="1798743"/>
                    <a:pt x="600870" y="1768323"/>
                    <a:pt x="567558" y="1818290"/>
                  </a:cubicBezTo>
                  <a:lnTo>
                    <a:pt x="515007" y="1975945"/>
                  </a:lnTo>
                  <a:lnTo>
                    <a:pt x="493986" y="2039007"/>
                  </a:lnTo>
                  <a:cubicBezTo>
                    <a:pt x="490483" y="2049517"/>
                    <a:pt x="488431" y="2060629"/>
                    <a:pt x="483476" y="2070538"/>
                  </a:cubicBezTo>
                  <a:cubicBezTo>
                    <a:pt x="451158" y="2135173"/>
                    <a:pt x="471144" y="2099547"/>
                    <a:pt x="420414" y="2175642"/>
                  </a:cubicBezTo>
                  <a:lnTo>
                    <a:pt x="399393" y="2207173"/>
                  </a:lnTo>
                  <a:cubicBezTo>
                    <a:pt x="392386" y="2217683"/>
                    <a:pt x="387304" y="2229772"/>
                    <a:pt x="378372" y="2238704"/>
                  </a:cubicBezTo>
                  <a:lnTo>
                    <a:pt x="346841" y="2270235"/>
                  </a:lnTo>
                  <a:cubicBezTo>
                    <a:pt x="312072" y="2374545"/>
                    <a:pt x="370405" y="2215208"/>
                    <a:pt x="304800" y="2333297"/>
                  </a:cubicBezTo>
                  <a:cubicBezTo>
                    <a:pt x="304796" y="2333305"/>
                    <a:pt x="278526" y="2412120"/>
                    <a:pt x="273269" y="2427890"/>
                  </a:cubicBezTo>
                  <a:cubicBezTo>
                    <a:pt x="269765" y="2438400"/>
                    <a:pt x="268903" y="2450203"/>
                    <a:pt x="262758" y="2459421"/>
                  </a:cubicBezTo>
                  <a:cubicBezTo>
                    <a:pt x="255751" y="2469931"/>
                    <a:pt x="247387" y="2479654"/>
                    <a:pt x="241738" y="2490952"/>
                  </a:cubicBezTo>
                  <a:cubicBezTo>
                    <a:pt x="236783" y="2500861"/>
                    <a:pt x="237373" y="2513265"/>
                    <a:pt x="231227" y="2522483"/>
                  </a:cubicBezTo>
                  <a:cubicBezTo>
                    <a:pt x="222982" y="2534850"/>
                    <a:pt x="208821" y="2542281"/>
                    <a:pt x="199696" y="2554014"/>
                  </a:cubicBezTo>
                  <a:cubicBezTo>
                    <a:pt x="184186" y="2573956"/>
                    <a:pt x="171669" y="2596055"/>
                    <a:pt x="157655" y="2617076"/>
                  </a:cubicBezTo>
                  <a:cubicBezTo>
                    <a:pt x="82540" y="2729748"/>
                    <a:pt x="199516" y="2558750"/>
                    <a:pt x="105103" y="2680138"/>
                  </a:cubicBezTo>
                  <a:cubicBezTo>
                    <a:pt x="89593" y="2700080"/>
                    <a:pt x="77076" y="2722179"/>
                    <a:pt x="63062" y="2743200"/>
                  </a:cubicBezTo>
                  <a:lnTo>
                    <a:pt x="42041" y="2774731"/>
                  </a:lnTo>
                  <a:cubicBezTo>
                    <a:pt x="22116" y="2834508"/>
                    <a:pt x="15664" y="2840065"/>
                    <a:pt x="42041" y="2932386"/>
                  </a:cubicBezTo>
                  <a:cubicBezTo>
                    <a:pt x="45511" y="2944532"/>
                    <a:pt x="62029" y="2948277"/>
                    <a:pt x="73572" y="2953407"/>
                  </a:cubicBezTo>
                  <a:cubicBezTo>
                    <a:pt x="93820" y="2962406"/>
                    <a:pt x="136634" y="2974428"/>
                    <a:pt x="136634" y="2974428"/>
                  </a:cubicBezTo>
                  <a:cubicBezTo>
                    <a:pt x="171669" y="2970924"/>
                    <a:pt x="207008" y="2969705"/>
                    <a:pt x="241738" y="2963917"/>
                  </a:cubicBezTo>
                  <a:cubicBezTo>
                    <a:pt x="270235" y="2959168"/>
                    <a:pt x="297323" y="2947647"/>
                    <a:pt x="325820" y="2942897"/>
                  </a:cubicBezTo>
                  <a:cubicBezTo>
                    <a:pt x="436582" y="2924436"/>
                    <a:pt x="341443" y="2939412"/>
                    <a:pt x="472965" y="2921876"/>
                  </a:cubicBezTo>
                  <a:cubicBezTo>
                    <a:pt x="498992" y="2918406"/>
                    <a:pt x="608046" y="2901858"/>
                    <a:pt x="630620" y="2900855"/>
                  </a:cubicBezTo>
                  <a:cubicBezTo>
                    <a:pt x="881974" y="2889684"/>
                    <a:pt x="1547357" y="2882347"/>
                    <a:pt x="1713186" y="2879835"/>
                  </a:cubicBezTo>
                  <a:cubicBezTo>
                    <a:pt x="1734207" y="2876331"/>
                    <a:pt x="1755445" y="2873947"/>
                    <a:pt x="1776248" y="2869324"/>
                  </a:cubicBezTo>
                  <a:cubicBezTo>
                    <a:pt x="1787063" y="2866921"/>
                    <a:pt x="1796964" y="2861217"/>
                    <a:pt x="1807779" y="2858814"/>
                  </a:cubicBezTo>
                  <a:cubicBezTo>
                    <a:pt x="1828582" y="2854191"/>
                    <a:pt x="1850003" y="2852769"/>
                    <a:pt x="1870841" y="2848304"/>
                  </a:cubicBezTo>
                  <a:cubicBezTo>
                    <a:pt x="1899090" y="2842251"/>
                    <a:pt x="1927516" y="2836419"/>
                    <a:pt x="1954924" y="2827283"/>
                  </a:cubicBezTo>
                  <a:cubicBezTo>
                    <a:pt x="2006213" y="2810186"/>
                    <a:pt x="2040300" y="2804969"/>
                    <a:pt x="2081048" y="2764221"/>
                  </a:cubicBezTo>
                  <a:cubicBezTo>
                    <a:pt x="2102069" y="2743200"/>
                    <a:pt x="2127620" y="2725894"/>
                    <a:pt x="2144110" y="2701159"/>
                  </a:cubicBezTo>
                  <a:lnTo>
                    <a:pt x="2186152" y="2638097"/>
                  </a:lnTo>
                  <a:cubicBezTo>
                    <a:pt x="2193159" y="2627587"/>
                    <a:pt x="2198240" y="2615498"/>
                    <a:pt x="2207172" y="2606566"/>
                  </a:cubicBezTo>
                  <a:lnTo>
                    <a:pt x="2238703" y="2575035"/>
                  </a:lnTo>
                  <a:cubicBezTo>
                    <a:pt x="2265123" y="2495780"/>
                    <a:pt x="2229485" y="2593472"/>
                    <a:pt x="2270234" y="2511973"/>
                  </a:cubicBezTo>
                  <a:cubicBezTo>
                    <a:pt x="2281009" y="2490423"/>
                    <a:pt x="2287256" y="2447885"/>
                    <a:pt x="2291255" y="2427890"/>
                  </a:cubicBezTo>
                  <a:cubicBezTo>
                    <a:pt x="2287752" y="2273738"/>
                    <a:pt x="2286908" y="2119503"/>
                    <a:pt x="2280745" y="1965435"/>
                  </a:cubicBezTo>
                  <a:cubicBezTo>
                    <a:pt x="2279395" y="1931679"/>
                    <a:pt x="2264272" y="1883932"/>
                    <a:pt x="2259724" y="1849821"/>
                  </a:cubicBezTo>
                  <a:cubicBezTo>
                    <a:pt x="2255071" y="1814920"/>
                    <a:pt x="2251815" y="1779830"/>
                    <a:pt x="2249214" y="1744717"/>
                  </a:cubicBezTo>
                  <a:cubicBezTo>
                    <a:pt x="2244807" y="1685219"/>
                    <a:pt x="2243872" y="1625479"/>
                    <a:pt x="2238703" y="1566042"/>
                  </a:cubicBezTo>
                  <a:cubicBezTo>
                    <a:pt x="2236857" y="1544811"/>
                    <a:pt x="2231207" y="1524076"/>
                    <a:pt x="2228193" y="1502979"/>
                  </a:cubicBezTo>
                  <a:cubicBezTo>
                    <a:pt x="2211792" y="1388165"/>
                    <a:pt x="2226631" y="1454685"/>
                    <a:pt x="2207172" y="1376855"/>
                  </a:cubicBezTo>
                  <a:cubicBezTo>
                    <a:pt x="2203669" y="1348828"/>
                    <a:pt x="2200957" y="1320690"/>
                    <a:pt x="2196662" y="1292773"/>
                  </a:cubicBezTo>
                  <a:cubicBezTo>
                    <a:pt x="2193946" y="1275116"/>
                    <a:pt x="2186524" y="1258081"/>
                    <a:pt x="2186152" y="1240221"/>
                  </a:cubicBezTo>
                  <a:cubicBezTo>
                    <a:pt x="2179511" y="921457"/>
                    <a:pt x="2182352" y="602542"/>
                    <a:pt x="2175641" y="283779"/>
                  </a:cubicBezTo>
                  <a:cubicBezTo>
                    <a:pt x="2175284" y="266822"/>
                    <a:pt x="2145881" y="183990"/>
                    <a:pt x="2144110" y="178676"/>
                  </a:cubicBezTo>
                  <a:cubicBezTo>
                    <a:pt x="2140607" y="168166"/>
                    <a:pt x="2139745" y="156363"/>
                    <a:pt x="2133600" y="147145"/>
                  </a:cubicBezTo>
                  <a:cubicBezTo>
                    <a:pt x="2102070" y="99850"/>
                    <a:pt x="2103819" y="84958"/>
                    <a:pt x="2060027" y="63062"/>
                  </a:cubicBezTo>
                  <a:cubicBezTo>
                    <a:pt x="2050118" y="58107"/>
                    <a:pt x="2039006" y="56055"/>
                    <a:pt x="2028496" y="52552"/>
                  </a:cubicBezTo>
                  <a:cubicBezTo>
                    <a:pt x="2017986" y="45545"/>
                    <a:pt x="2008263" y="37180"/>
                    <a:pt x="1996965" y="31531"/>
                  </a:cubicBezTo>
                  <a:cubicBezTo>
                    <a:pt x="1987056" y="26576"/>
                    <a:pt x="1976087" y="24065"/>
                    <a:pt x="1965434" y="21021"/>
                  </a:cubicBezTo>
                  <a:cubicBezTo>
                    <a:pt x="1915871" y="6860"/>
                    <a:pt x="1909375" y="8508"/>
                    <a:pt x="1849820" y="0"/>
                  </a:cubicBezTo>
                  <a:lnTo>
                    <a:pt x="1072055" y="10510"/>
                  </a:lnTo>
                  <a:cubicBezTo>
                    <a:pt x="1015595" y="12392"/>
                    <a:pt x="959944" y="24524"/>
                    <a:pt x="903889" y="31531"/>
                  </a:cubicBezTo>
                  <a:cubicBezTo>
                    <a:pt x="875862" y="35035"/>
                    <a:pt x="847209" y="35192"/>
                    <a:pt x="819807" y="42042"/>
                  </a:cubicBezTo>
                  <a:cubicBezTo>
                    <a:pt x="778052" y="52480"/>
                    <a:pt x="761090" y="57908"/>
                    <a:pt x="714703" y="63062"/>
                  </a:cubicBezTo>
                  <a:cubicBezTo>
                    <a:pt x="602454" y="75534"/>
                    <a:pt x="478339" y="78822"/>
                    <a:pt x="367862" y="84083"/>
                  </a:cubicBezTo>
                  <a:cubicBezTo>
                    <a:pt x="353848" y="87586"/>
                    <a:pt x="339097" y="88903"/>
                    <a:pt x="325820" y="94593"/>
                  </a:cubicBezTo>
                  <a:cubicBezTo>
                    <a:pt x="305023" y="103506"/>
                    <a:pt x="289034" y="117365"/>
                    <a:pt x="262758" y="126124"/>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8" name="Title 1">
                <a:extLst>
                  <a:ext uri="{FF2B5EF4-FFF2-40B4-BE49-F238E27FC236}">
                    <a16:creationId xmlns:a16="http://schemas.microsoft.com/office/drawing/2014/main" id="{6365DD02-C7B2-31AC-60A1-F089C80E7BF2}"/>
                  </a:ext>
                </a:extLst>
              </p:cNvPr>
              <p:cNvSpPr>
                <a:spLocks noGrp="1"/>
              </p:cNvSpPr>
              <p:nvPr>
                <p:ph type="title"/>
              </p:nvPr>
            </p:nvSpPr>
            <p:spPr>
              <a:xfrm>
                <a:off x="457200" y="101459"/>
                <a:ext cx="8229600" cy="1097279"/>
              </a:xfrm>
            </p:spPr>
            <p:txBody>
              <a:bodyPr/>
              <a:lstStyle/>
              <a:p>
                <a:r>
                  <a:rPr lang="en-US" dirty="0"/>
                  <a:t>SHM </a:t>
                </a:r>
                <a14:m>
                  <m:oMath xmlns:m="http://schemas.openxmlformats.org/officeDocument/2006/math">
                    <m:r>
                      <a:rPr lang="en-US" b="1" i="1" smtClean="0">
                        <a:latin typeface="Cambria Math" panose="02040503050406030204" pitchFamily="18" charset="0"/>
                      </a:rPr>
                      <m:t>↔</m:t>
                    </m:r>
                  </m:oMath>
                </a14:m>
                <a:r>
                  <a:rPr lang="en-US" dirty="0"/>
                  <a:t> Uniform Circular Motion</a:t>
                </a:r>
                <a:endParaRPr lang="en-IN" sz="2000" dirty="0"/>
              </a:p>
            </p:txBody>
          </p:sp>
        </mc:Choice>
        <mc:Fallback xmlns="">
          <p:sp>
            <p:nvSpPr>
              <p:cNvPr id="8" name="Title 1">
                <a:extLst>
                  <a:ext uri="{FF2B5EF4-FFF2-40B4-BE49-F238E27FC236}">
                    <a16:creationId xmlns:a16="http://schemas.microsoft.com/office/drawing/2014/main" id="{6365DD02-C7B2-31AC-60A1-F089C80E7BF2}"/>
                  </a:ext>
                </a:extLst>
              </p:cNvPr>
              <p:cNvSpPr>
                <a:spLocks noGrp="1" noRot="1" noChangeAspect="1" noMove="1" noResize="1" noEditPoints="1" noAdjustHandles="1" noChangeArrowheads="1" noChangeShapeType="1" noTextEdit="1"/>
              </p:cNvSpPr>
              <p:nvPr>
                <p:ph type="title"/>
              </p:nvPr>
            </p:nvSpPr>
            <p:spPr>
              <a:xfrm>
                <a:off x="457200" y="101459"/>
                <a:ext cx="8229600" cy="1097279"/>
              </a:xfrm>
              <a:blipFill>
                <a:blip r:embed="rId4"/>
                <a:stretch>
                  <a:fillRect l="-2315" t="-4598"/>
                </a:stretch>
              </a:blipFill>
            </p:spPr>
            <p:txBody>
              <a:bodyPr/>
              <a:lstStyle/>
              <a:p>
                <a:r>
                  <a:rPr lang="en-US">
                    <a:noFill/>
                  </a:rPr>
                  <a:t> </a:t>
                </a:r>
              </a:p>
            </p:txBody>
          </p:sp>
        </mc:Fallback>
      </mc:AlternateContent>
    </p:spTree>
    <p:extLst>
      <p:ext uri="{BB962C8B-B14F-4D97-AF65-F5344CB8AC3E}">
        <p14:creationId xmlns:p14="http://schemas.microsoft.com/office/powerpoint/2010/main" val="3826549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Connecting SHM to Uniform Circular Motion </a:t>
            </a:r>
            <a:r>
              <a:rPr lang="en-US" sz="2000" b="0" dirty="0"/>
              <a:t>(2 of 5)</a:t>
            </a:r>
            <a:endParaRPr lang="en-IN" sz="2000" dirty="0"/>
          </a:p>
        </p:txBody>
      </p:sp>
      <mc:AlternateContent xmlns:mc="http://schemas.openxmlformats.org/markup-compatibility/2006" xmlns:a14="http://schemas.microsoft.com/office/drawing/2010/main">
        <mc:Choice Requires="a14">
          <p:sp>
            <p:nvSpPr>
              <p:cNvPr id="5" name="Content Placeholder 4"/>
              <p:cNvSpPr>
                <a:spLocks noGrp="1"/>
              </p:cNvSpPr>
              <p:nvPr>
                <p:ph sz="quarter" idx="13"/>
              </p:nvPr>
            </p:nvSpPr>
            <p:spPr>
              <a:xfrm>
                <a:off x="457200" y="4527980"/>
                <a:ext cx="8229600" cy="751159"/>
              </a:xfrm>
            </p:spPr>
            <p:txBody>
              <a:bodyPr/>
              <a:lstStyle/>
              <a:p>
                <a:pPr indent="-255600"/>
                <a:r>
                  <a:rPr lang="en-IN" sz="2200" dirty="0">
                    <a:latin typeface="+mn-lt"/>
                  </a:rPr>
                  <a:t>The angle at any time is: </a:t>
                </a:r>
                <a14:m>
                  <m:oMath xmlns:m="http://schemas.openxmlformats.org/officeDocument/2006/math">
                    <m:r>
                      <a:rPr lang="en-US" sz="2200" b="0" i="1" smtClean="0">
                        <a:latin typeface="Cambria Math" panose="02040503050406030204" pitchFamily="18" charset="0"/>
                      </a:rPr>
                      <m:t>𝜙</m:t>
                    </m:r>
                    <m:r>
                      <a:rPr lang="en-US" sz="2200" b="0" i="1" smtClean="0">
                        <a:latin typeface="Cambria Math" panose="02040503050406030204" pitchFamily="18" charset="0"/>
                      </a:rPr>
                      <m:t>=</m:t>
                    </m:r>
                    <m:r>
                      <a:rPr lang="en-US" sz="2200" b="0" i="1" smtClean="0">
                        <a:latin typeface="Cambria Math" panose="02040503050406030204" pitchFamily="18" charset="0"/>
                      </a:rPr>
                      <m:t>𝜔</m:t>
                    </m:r>
                    <m:r>
                      <a:rPr lang="en-US" sz="2200" b="0" i="1" smtClean="0">
                        <a:latin typeface="Cambria Math" panose="02040503050406030204" pitchFamily="18" charset="0"/>
                      </a:rPr>
                      <m:t>𝑡</m:t>
                    </m:r>
                  </m:oMath>
                </a14:m>
                <a:r>
                  <a:rPr lang="en-IN" sz="2200" dirty="0">
                    <a:latin typeface="+mn-lt"/>
                  </a:rPr>
                  <a:t>, </a:t>
                </a:r>
                <a:br>
                  <a:rPr lang="en-IN" sz="2200" dirty="0">
                    <a:latin typeface="+mn-lt"/>
                  </a:rPr>
                </a:br>
                <a:endParaRPr lang="en-IN" sz="2200" dirty="0">
                  <a:latin typeface="+mn-lt"/>
                </a:endParaRPr>
              </a:p>
              <a:p>
                <a:pPr indent="-255600"/>
                <a:r>
                  <a:rPr lang="en-IN" sz="2200" dirty="0">
                    <a:latin typeface="+mn-lt"/>
                  </a:rPr>
                  <a:t>Thus, </a:t>
                </a:r>
                <a14:m>
                  <m:oMath xmlns:m="http://schemas.openxmlformats.org/officeDocument/2006/math">
                    <m:r>
                      <a:rPr lang="en-US" sz="2200" b="0" i="1" smtClean="0">
                        <a:latin typeface="Cambria Math" panose="02040503050406030204" pitchFamily="18" charset="0"/>
                      </a:rPr>
                      <m:t>𝜔</m:t>
                    </m:r>
                  </m:oMath>
                </a14:m>
                <a:r>
                  <a:rPr lang="en-IN" sz="2200" dirty="0">
                    <a:latin typeface="+mn-lt"/>
                  </a:rPr>
                  <a:t> is the particle’s </a:t>
                </a:r>
                <a:r>
                  <a:rPr lang="en-IN" sz="2200" b="1" dirty="0">
                    <a:latin typeface="+mn-lt"/>
                  </a:rPr>
                  <a:t>angular velocity:</a:t>
                </a:r>
                <a:r>
                  <a:rPr lang="en-IN" sz="2200" dirty="0">
                    <a:latin typeface="+mn-lt"/>
                  </a:rPr>
                  <a:t> </a:t>
                </a:r>
                <a14:m>
                  <m:oMath xmlns:m="http://schemas.openxmlformats.org/officeDocument/2006/math">
                    <m:r>
                      <a:rPr lang="en-US" sz="2200" b="0" i="1" smtClean="0">
                        <a:latin typeface="Cambria Math" panose="02040503050406030204" pitchFamily="18" charset="0"/>
                      </a:rPr>
                      <m:t>𝜔</m:t>
                    </m:r>
                    <m:r>
                      <a:rPr lang="en-US" sz="2200" b="0" i="1" smtClean="0">
                        <a:latin typeface="Cambria Math" panose="02040503050406030204" pitchFamily="18" charset="0"/>
                      </a:rPr>
                      <m:t>=</m:t>
                    </m:r>
                    <m:r>
                      <m:rPr>
                        <m:sty m:val="p"/>
                      </m:rPr>
                      <a:rPr lang="en-US" sz="2200" b="0" i="0" smtClean="0">
                        <a:latin typeface="Cambria Math" panose="02040503050406030204" pitchFamily="18" charset="0"/>
                      </a:rPr>
                      <m:t>Δ</m:t>
                    </m:r>
                    <m:r>
                      <a:rPr lang="en-US" sz="2200" b="0" i="1" smtClean="0">
                        <a:latin typeface="Cambria Math" panose="02040503050406030204" pitchFamily="18" charset="0"/>
                      </a:rPr>
                      <m:t>𝜙</m:t>
                    </m:r>
                    <m:r>
                      <a:rPr lang="en-US" sz="2200" b="0" i="1" smtClean="0">
                        <a:latin typeface="Cambria Math" panose="02040503050406030204" pitchFamily="18" charset="0"/>
                      </a:rPr>
                      <m:t>/</m:t>
                    </m:r>
                    <m:r>
                      <m:rPr>
                        <m:sty m:val="p"/>
                      </m:rPr>
                      <a:rPr lang="en-US" sz="2200" b="0" i="0" smtClean="0">
                        <a:latin typeface="Cambria Math" panose="02040503050406030204" pitchFamily="18" charset="0"/>
                      </a:rPr>
                      <m:t>Δt</m:t>
                    </m:r>
                  </m:oMath>
                </a14:m>
                <a:r>
                  <a:rPr lang="en-IN" sz="2200" b="1" dirty="0">
                    <a:latin typeface="+mn-lt"/>
                  </a:rPr>
                  <a:t> </a:t>
                </a:r>
              </a:p>
            </p:txBody>
          </p:sp>
        </mc:Choice>
        <mc:Fallback xmlns="">
          <p:sp>
            <p:nvSpPr>
              <p:cNvPr id="5" name="Content Placeholder 4"/>
              <p:cNvSpPr>
                <a:spLocks noGrp="1" noRot="1" noChangeAspect="1" noMove="1" noResize="1" noEditPoints="1" noAdjustHandles="1" noChangeArrowheads="1" noChangeShapeType="1" noTextEdit="1"/>
              </p:cNvSpPr>
              <p:nvPr>
                <p:ph sz="quarter" idx="13"/>
              </p:nvPr>
            </p:nvSpPr>
            <p:spPr>
              <a:xfrm>
                <a:off x="457200" y="4527980"/>
                <a:ext cx="8229600" cy="751159"/>
              </a:xfrm>
              <a:blipFill>
                <a:blip r:embed="rId2"/>
                <a:stretch>
                  <a:fillRect l="-926" b="-91667"/>
                </a:stretch>
              </a:blipFill>
            </p:spPr>
            <p:txBody>
              <a:bodyPr/>
              <a:lstStyle/>
              <a:p>
                <a:r>
                  <a:rPr lang="en-US">
                    <a:noFill/>
                  </a:rPr>
                  <a:t> </a:t>
                </a:r>
              </a:p>
            </p:txBody>
          </p:sp>
        </mc:Fallback>
      </mc:AlternateContent>
      <p:pic>
        <p:nvPicPr>
          <p:cNvPr id="11" name="Picture 10" descr="Diagrams (a) to (c) show projection of position, velocity, and acceleration for a particle in uniform circular motion."/>
          <p:cNvPicPr>
            <a:picLocks noChangeAspect="1"/>
          </p:cNvPicPr>
          <p:nvPr/>
        </p:nvPicPr>
        <p:blipFill rotWithShape="1">
          <a:blip r:embed="rId3">
            <a:extLst>
              <a:ext uri="{28A0092B-C50C-407E-A947-70E740481C1C}">
                <a14:useLocalDpi xmlns:a14="http://schemas.microsoft.com/office/drawing/2010/main" val="0"/>
              </a:ext>
            </a:extLst>
          </a:blip>
          <a:srcRect t="11002" r="67000"/>
          <a:stretch/>
        </p:blipFill>
        <p:spPr>
          <a:xfrm>
            <a:off x="4605142" y="896212"/>
            <a:ext cx="4363439" cy="3763923"/>
          </a:xfrm>
          <a:prstGeom prst="rect">
            <a:avLst/>
          </a:prstGeom>
        </p:spPr>
      </p:pic>
      <mc:AlternateContent xmlns:mc="http://schemas.openxmlformats.org/markup-compatibility/2006" xmlns:a14="http://schemas.microsoft.com/office/drawing/2010/main">
        <mc:Choice Requires="a14">
          <p:sp>
            <p:nvSpPr>
              <p:cNvPr id="16" name="Content Placeholder 4">
                <a:extLst>
                  <a:ext uri="{FF2B5EF4-FFF2-40B4-BE49-F238E27FC236}">
                    <a16:creationId xmlns:a16="http://schemas.microsoft.com/office/drawing/2014/main" id="{53B7B2FD-EEB1-0844-A0F6-E22E107F121D}"/>
                  </a:ext>
                </a:extLst>
              </p:cNvPr>
              <p:cNvSpPr txBox="1">
                <a:spLocks/>
              </p:cNvSpPr>
              <p:nvPr/>
            </p:nvSpPr>
            <p:spPr>
              <a:xfrm>
                <a:off x="457200" y="2215306"/>
                <a:ext cx="3360995" cy="75115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indent="-255600"/>
                <a:r>
                  <a:rPr lang="en-US" sz="2200" dirty="0"/>
                  <a:t>In circular motion, t</a:t>
                </a:r>
                <a:r>
                  <a:rPr lang="en-US" sz="2200" dirty="0">
                    <a:latin typeface="+mn-lt"/>
                  </a:rPr>
                  <a:t>he </a:t>
                </a:r>
                <a:r>
                  <a:rPr lang="en-US" sz="2200" i="1" dirty="0">
                    <a:latin typeface="+mn-lt"/>
                  </a:rPr>
                  <a:t>x</a:t>
                </a:r>
                <a:r>
                  <a:rPr lang="en-US" sz="2200" dirty="0">
                    <a:latin typeface="+mn-lt"/>
                  </a:rPr>
                  <a:t>-component of a particle at angle </a:t>
                </a:r>
                <a14:m>
                  <m:oMath xmlns:m="http://schemas.openxmlformats.org/officeDocument/2006/math">
                    <m:r>
                      <a:rPr lang="en-US" sz="2200" i="1" smtClean="0">
                        <a:latin typeface="Cambria Math" panose="02040503050406030204" pitchFamily="18" charset="0"/>
                      </a:rPr>
                      <m:t>𝜙</m:t>
                    </m:r>
                  </m:oMath>
                </a14:m>
                <a:r>
                  <a:rPr lang="en-IN" sz="2200" dirty="0">
                    <a:latin typeface="+mn-lt"/>
                  </a:rPr>
                  <a:t> is, </a:t>
                </a:r>
                <a:br>
                  <a:rPr lang="en-IN" sz="2200" dirty="0">
                    <a:latin typeface="+mn-lt"/>
                  </a:rPr>
                </a:br>
                <a:br>
                  <a:rPr lang="en-IN" sz="2200" dirty="0">
                    <a:latin typeface="+mn-lt"/>
                  </a:rPr>
                </a:br>
                <a14:m>
                  <m:oMath xmlns:m="http://schemas.openxmlformats.org/officeDocument/2006/math">
                    <m:r>
                      <a:rPr lang="en-US" sz="2200" i="1" smtClean="0">
                        <a:latin typeface="Cambria Math" panose="02040503050406030204" pitchFamily="18" charset="0"/>
                      </a:rPr>
                      <m:t>𝑥</m:t>
                    </m:r>
                    <m:r>
                      <a:rPr lang="en-US" sz="2200" smtClean="0">
                        <a:latin typeface="Cambria Math" panose="02040503050406030204" pitchFamily="18" charset="0"/>
                      </a:rPr>
                      <m:t>= </m:t>
                    </m:r>
                    <m:r>
                      <a:rPr lang="en-US" sz="2200" i="1" smtClean="0">
                        <a:latin typeface="Cambria Math" panose="02040503050406030204" pitchFamily="18" charset="0"/>
                      </a:rPr>
                      <m:t>𝐴</m:t>
                    </m:r>
                    <m:r>
                      <a:rPr lang="en-US" sz="2200" i="1" smtClean="0">
                        <a:latin typeface="Cambria Math" panose="02040503050406030204" pitchFamily="18" charset="0"/>
                      </a:rPr>
                      <m:t> </m:t>
                    </m:r>
                    <m:r>
                      <m:rPr>
                        <m:sty m:val="p"/>
                      </m:rPr>
                      <a:rPr lang="en-US" sz="2200" smtClean="0">
                        <a:latin typeface="Cambria Math" panose="02040503050406030204" pitchFamily="18" charset="0"/>
                      </a:rPr>
                      <m:t>cos</m:t>
                    </m:r>
                    <m:r>
                      <a:rPr lang="en-US" sz="2200" i="1" smtClean="0">
                        <a:latin typeface="Cambria Math" panose="02040503050406030204" pitchFamily="18" charset="0"/>
                      </a:rPr>
                      <m:t>⁡(</m:t>
                    </m:r>
                    <m:r>
                      <a:rPr lang="en-US" sz="2200" i="1" smtClean="0">
                        <a:latin typeface="Cambria Math" panose="02040503050406030204" pitchFamily="18" charset="0"/>
                      </a:rPr>
                      <m:t>𝜙</m:t>
                    </m:r>
                    <m:r>
                      <a:rPr lang="en-US" sz="2200" i="1" smtClean="0">
                        <a:latin typeface="Cambria Math" panose="02040503050406030204" pitchFamily="18" charset="0"/>
                      </a:rPr>
                      <m:t>)</m:t>
                    </m:r>
                  </m:oMath>
                </a14:m>
                <a:endParaRPr lang="en-IN" sz="2200" dirty="0">
                  <a:latin typeface="+mn-lt"/>
                </a:endParaRPr>
              </a:p>
            </p:txBody>
          </p:sp>
        </mc:Choice>
        <mc:Fallback xmlns="">
          <p:sp>
            <p:nvSpPr>
              <p:cNvPr id="16" name="Content Placeholder 4">
                <a:extLst>
                  <a:ext uri="{FF2B5EF4-FFF2-40B4-BE49-F238E27FC236}">
                    <a16:creationId xmlns:a16="http://schemas.microsoft.com/office/drawing/2014/main" id="{53B7B2FD-EEB1-0844-A0F6-E22E107F121D}"/>
                  </a:ext>
                </a:extLst>
              </p:cNvPr>
              <p:cNvSpPr txBox="1">
                <a:spLocks noRot="1" noChangeAspect="1" noMove="1" noResize="1" noEditPoints="1" noAdjustHandles="1" noChangeArrowheads="1" noChangeShapeType="1" noTextEdit="1"/>
              </p:cNvSpPr>
              <p:nvPr/>
            </p:nvSpPr>
            <p:spPr>
              <a:xfrm>
                <a:off x="457200" y="2215306"/>
                <a:ext cx="3360995" cy="751159"/>
              </a:xfrm>
              <a:prstGeom prst="rect">
                <a:avLst/>
              </a:prstGeom>
              <a:blipFill>
                <a:blip r:embed="rId4"/>
                <a:stretch>
                  <a:fillRect l="-2264" b="-151667"/>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89554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D0A71B1-8802-8E62-89A8-C417E379720A}"/>
              </a:ext>
            </a:extLst>
          </p:cNvPr>
          <p:cNvGrpSpPr/>
          <p:nvPr/>
        </p:nvGrpSpPr>
        <p:grpSpPr>
          <a:xfrm>
            <a:off x="4572000" y="1297558"/>
            <a:ext cx="4123113" cy="5462222"/>
            <a:chOff x="4572000" y="1297558"/>
            <a:chExt cx="4123113" cy="5462222"/>
          </a:xfrm>
        </p:grpSpPr>
        <p:grpSp>
          <p:nvGrpSpPr>
            <p:cNvPr id="6" name="Group 5">
              <a:extLst>
                <a:ext uri="{FF2B5EF4-FFF2-40B4-BE49-F238E27FC236}">
                  <a16:creationId xmlns:a16="http://schemas.microsoft.com/office/drawing/2014/main" id="{332C3246-9B21-C1F4-70BA-C6A7B49B857F}"/>
                </a:ext>
              </a:extLst>
            </p:cNvPr>
            <p:cNvGrpSpPr/>
            <p:nvPr/>
          </p:nvGrpSpPr>
          <p:grpSpPr>
            <a:xfrm>
              <a:off x="4572000" y="1297558"/>
              <a:ext cx="4123113" cy="5462222"/>
              <a:chOff x="4572000" y="1180407"/>
              <a:chExt cx="4123113" cy="5462222"/>
            </a:xfrm>
          </p:grpSpPr>
          <p:pic>
            <p:nvPicPr>
              <p:cNvPr id="9" name="Picture 8" descr="Diagrams (a) to (c) show projection of position, velocity, and acceleration for a particle in uniform circular motion."/>
              <p:cNvPicPr>
                <a:picLocks noChangeAspect="1"/>
              </p:cNvPicPr>
              <p:nvPr/>
            </p:nvPicPr>
            <p:blipFill rotWithShape="1">
              <a:blip r:embed="rId2">
                <a:extLst>
                  <a:ext uri="{28A0092B-C50C-407E-A947-70E740481C1C}">
                    <a14:useLocalDpi xmlns:a14="http://schemas.microsoft.com/office/drawing/2010/main" val="0"/>
                  </a:ext>
                </a:extLst>
              </a:blip>
              <a:srcRect l="34479" t="9875" r="44990"/>
              <a:stretch/>
            </p:blipFill>
            <p:spPr>
              <a:xfrm>
                <a:off x="4572000" y="1180407"/>
                <a:ext cx="3890165" cy="5462222"/>
              </a:xfrm>
              <a:prstGeom prst="rect">
                <a:avLst/>
              </a:prstGeom>
            </p:spPr>
          </p:pic>
          <p:sp>
            <p:nvSpPr>
              <p:cNvPr id="5" name="Freeform 4">
                <a:extLst>
                  <a:ext uri="{FF2B5EF4-FFF2-40B4-BE49-F238E27FC236}">
                    <a16:creationId xmlns:a16="http://schemas.microsoft.com/office/drawing/2014/main" id="{3AE33E20-7B6C-4DC9-A6A5-A5F0ABB38BEA}"/>
                  </a:ext>
                </a:extLst>
              </p:cNvPr>
              <p:cNvSpPr/>
              <p:nvPr/>
            </p:nvSpPr>
            <p:spPr>
              <a:xfrm>
                <a:off x="6899564" y="1546168"/>
                <a:ext cx="1795549" cy="4341642"/>
              </a:xfrm>
              <a:custGeom>
                <a:avLst/>
                <a:gdLst>
                  <a:gd name="connsiteX0" fmla="*/ 0 w 1795549"/>
                  <a:gd name="connsiteY0" fmla="*/ 0 h 4341642"/>
                  <a:gd name="connsiteX1" fmla="*/ 16625 w 1795549"/>
                  <a:gd name="connsiteY1" fmla="*/ 249382 h 4341642"/>
                  <a:gd name="connsiteX2" fmla="*/ 49876 w 1795549"/>
                  <a:gd name="connsiteY2" fmla="*/ 299258 h 4341642"/>
                  <a:gd name="connsiteX3" fmla="*/ 149629 w 1795549"/>
                  <a:gd name="connsiteY3" fmla="*/ 332509 h 4341642"/>
                  <a:gd name="connsiteX4" fmla="*/ 249381 w 1795549"/>
                  <a:gd name="connsiteY4" fmla="*/ 415637 h 4341642"/>
                  <a:gd name="connsiteX5" fmla="*/ 465512 w 1795549"/>
                  <a:gd name="connsiteY5" fmla="*/ 448887 h 4341642"/>
                  <a:gd name="connsiteX6" fmla="*/ 665018 w 1795549"/>
                  <a:gd name="connsiteY6" fmla="*/ 482138 h 4341642"/>
                  <a:gd name="connsiteX7" fmla="*/ 764771 w 1795549"/>
                  <a:gd name="connsiteY7" fmla="*/ 515389 h 4341642"/>
                  <a:gd name="connsiteX8" fmla="*/ 814647 w 1795549"/>
                  <a:gd name="connsiteY8" fmla="*/ 532015 h 4341642"/>
                  <a:gd name="connsiteX9" fmla="*/ 914400 w 1795549"/>
                  <a:gd name="connsiteY9" fmla="*/ 598517 h 4341642"/>
                  <a:gd name="connsiteX10" fmla="*/ 997527 w 1795549"/>
                  <a:gd name="connsiteY10" fmla="*/ 681644 h 4341642"/>
                  <a:gd name="connsiteX11" fmla="*/ 1097280 w 1795549"/>
                  <a:gd name="connsiteY11" fmla="*/ 781397 h 4341642"/>
                  <a:gd name="connsiteX12" fmla="*/ 1113905 w 1795549"/>
                  <a:gd name="connsiteY12" fmla="*/ 831273 h 4341642"/>
                  <a:gd name="connsiteX13" fmla="*/ 1147156 w 1795549"/>
                  <a:gd name="connsiteY13" fmla="*/ 881149 h 4341642"/>
                  <a:gd name="connsiteX14" fmla="*/ 1180407 w 1795549"/>
                  <a:gd name="connsiteY14" fmla="*/ 1047404 h 4341642"/>
                  <a:gd name="connsiteX15" fmla="*/ 1213658 w 1795549"/>
                  <a:gd name="connsiteY15" fmla="*/ 1180407 h 4341642"/>
                  <a:gd name="connsiteX16" fmla="*/ 1230283 w 1795549"/>
                  <a:gd name="connsiteY16" fmla="*/ 1230284 h 4341642"/>
                  <a:gd name="connsiteX17" fmla="*/ 1246909 w 1795549"/>
                  <a:gd name="connsiteY17" fmla="*/ 1296786 h 4341642"/>
                  <a:gd name="connsiteX18" fmla="*/ 1280160 w 1795549"/>
                  <a:gd name="connsiteY18" fmla="*/ 1396538 h 4341642"/>
                  <a:gd name="connsiteX19" fmla="*/ 1296785 w 1795549"/>
                  <a:gd name="connsiteY19" fmla="*/ 1645920 h 4341642"/>
                  <a:gd name="connsiteX20" fmla="*/ 1363287 w 1795549"/>
                  <a:gd name="connsiteY20" fmla="*/ 1878677 h 4341642"/>
                  <a:gd name="connsiteX21" fmla="*/ 1379912 w 1795549"/>
                  <a:gd name="connsiteY21" fmla="*/ 1928553 h 4341642"/>
                  <a:gd name="connsiteX22" fmla="*/ 1429789 w 1795549"/>
                  <a:gd name="connsiteY22" fmla="*/ 2028306 h 4341642"/>
                  <a:gd name="connsiteX23" fmla="*/ 1479665 w 1795549"/>
                  <a:gd name="connsiteY23" fmla="*/ 2061557 h 4341642"/>
                  <a:gd name="connsiteX24" fmla="*/ 1512916 w 1795549"/>
                  <a:gd name="connsiteY24" fmla="*/ 2111433 h 4341642"/>
                  <a:gd name="connsiteX25" fmla="*/ 1562792 w 1795549"/>
                  <a:gd name="connsiteY25" fmla="*/ 2144684 h 4341642"/>
                  <a:gd name="connsiteX26" fmla="*/ 1579418 w 1795549"/>
                  <a:gd name="connsiteY26" fmla="*/ 2194560 h 4341642"/>
                  <a:gd name="connsiteX27" fmla="*/ 1512916 w 1795549"/>
                  <a:gd name="connsiteY27" fmla="*/ 2327564 h 4341642"/>
                  <a:gd name="connsiteX28" fmla="*/ 1413163 w 1795549"/>
                  <a:gd name="connsiteY28" fmla="*/ 2360815 h 4341642"/>
                  <a:gd name="connsiteX29" fmla="*/ 1363287 w 1795549"/>
                  <a:gd name="connsiteY29" fmla="*/ 2377440 h 4341642"/>
                  <a:gd name="connsiteX30" fmla="*/ 1330036 w 1795549"/>
                  <a:gd name="connsiteY30" fmla="*/ 2427317 h 4341642"/>
                  <a:gd name="connsiteX31" fmla="*/ 1280160 w 1795549"/>
                  <a:gd name="connsiteY31" fmla="*/ 2477193 h 4341642"/>
                  <a:gd name="connsiteX32" fmla="*/ 1246909 w 1795549"/>
                  <a:gd name="connsiteY32" fmla="*/ 2576946 h 4341642"/>
                  <a:gd name="connsiteX33" fmla="*/ 1213658 w 1795549"/>
                  <a:gd name="connsiteY33" fmla="*/ 2676698 h 4341642"/>
                  <a:gd name="connsiteX34" fmla="*/ 1180407 w 1795549"/>
                  <a:gd name="connsiteY34" fmla="*/ 2892829 h 4341642"/>
                  <a:gd name="connsiteX35" fmla="*/ 1163781 w 1795549"/>
                  <a:gd name="connsiteY35" fmla="*/ 2992582 h 4341642"/>
                  <a:gd name="connsiteX36" fmla="*/ 1113905 w 1795549"/>
                  <a:gd name="connsiteY36" fmla="*/ 3142211 h 4341642"/>
                  <a:gd name="connsiteX37" fmla="*/ 1080654 w 1795549"/>
                  <a:gd name="connsiteY37" fmla="*/ 3241964 h 4341642"/>
                  <a:gd name="connsiteX38" fmla="*/ 1047403 w 1795549"/>
                  <a:gd name="connsiteY38" fmla="*/ 3291840 h 4341642"/>
                  <a:gd name="connsiteX39" fmla="*/ 964276 w 1795549"/>
                  <a:gd name="connsiteY39" fmla="*/ 3441469 h 4341642"/>
                  <a:gd name="connsiteX40" fmla="*/ 931025 w 1795549"/>
                  <a:gd name="connsiteY40" fmla="*/ 3491346 h 4341642"/>
                  <a:gd name="connsiteX41" fmla="*/ 897774 w 1795549"/>
                  <a:gd name="connsiteY41" fmla="*/ 3607724 h 4341642"/>
                  <a:gd name="connsiteX42" fmla="*/ 847898 w 1795549"/>
                  <a:gd name="connsiteY42" fmla="*/ 3624349 h 4341642"/>
                  <a:gd name="connsiteX43" fmla="*/ 798021 w 1795549"/>
                  <a:gd name="connsiteY43" fmla="*/ 3657600 h 4341642"/>
                  <a:gd name="connsiteX44" fmla="*/ 698269 w 1795549"/>
                  <a:gd name="connsiteY44" fmla="*/ 3740727 h 4341642"/>
                  <a:gd name="connsiteX45" fmla="*/ 665018 w 1795549"/>
                  <a:gd name="connsiteY45" fmla="*/ 3790604 h 4341642"/>
                  <a:gd name="connsiteX46" fmla="*/ 565265 w 1795549"/>
                  <a:gd name="connsiteY46" fmla="*/ 3873731 h 4341642"/>
                  <a:gd name="connsiteX47" fmla="*/ 548640 w 1795549"/>
                  <a:gd name="connsiteY47" fmla="*/ 3923607 h 4341642"/>
                  <a:gd name="connsiteX48" fmla="*/ 448887 w 1795549"/>
                  <a:gd name="connsiteY48" fmla="*/ 4006735 h 4341642"/>
                  <a:gd name="connsiteX49" fmla="*/ 399011 w 1795549"/>
                  <a:gd name="connsiteY49" fmla="*/ 4023360 h 4341642"/>
                  <a:gd name="connsiteX50" fmla="*/ 249381 w 1795549"/>
                  <a:gd name="connsiteY50" fmla="*/ 4123113 h 4341642"/>
                  <a:gd name="connsiteX51" fmla="*/ 149629 w 1795549"/>
                  <a:gd name="connsiteY51" fmla="*/ 4206240 h 4341642"/>
                  <a:gd name="connsiteX52" fmla="*/ 83127 w 1795549"/>
                  <a:gd name="connsiteY52" fmla="*/ 4305993 h 4341642"/>
                  <a:gd name="connsiteX53" fmla="*/ 232756 w 1795549"/>
                  <a:gd name="connsiteY53" fmla="*/ 4289367 h 4341642"/>
                  <a:gd name="connsiteX54" fmla="*/ 282632 w 1795549"/>
                  <a:gd name="connsiteY54" fmla="*/ 4256117 h 4341642"/>
                  <a:gd name="connsiteX55" fmla="*/ 349134 w 1795549"/>
                  <a:gd name="connsiteY55" fmla="*/ 4156364 h 4341642"/>
                  <a:gd name="connsiteX56" fmla="*/ 382385 w 1795549"/>
                  <a:gd name="connsiteY56" fmla="*/ 4106487 h 4341642"/>
                  <a:gd name="connsiteX57" fmla="*/ 482138 w 1795549"/>
                  <a:gd name="connsiteY57" fmla="*/ 4039986 h 4341642"/>
                  <a:gd name="connsiteX58" fmla="*/ 581891 w 1795549"/>
                  <a:gd name="connsiteY58" fmla="*/ 4006735 h 4341642"/>
                  <a:gd name="connsiteX59" fmla="*/ 631767 w 1795549"/>
                  <a:gd name="connsiteY59" fmla="*/ 3990109 h 4341642"/>
                  <a:gd name="connsiteX60" fmla="*/ 681643 w 1795549"/>
                  <a:gd name="connsiteY60" fmla="*/ 3956858 h 4341642"/>
                  <a:gd name="connsiteX61" fmla="*/ 748145 w 1795549"/>
                  <a:gd name="connsiteY61" fmla="*/ 3940233 h 4341642"/>
                  <a:gd name="connsiteX62" fmla="*/ 914400 w 1795549"/>
                  <a:gd name="connsiteY62" fmla="*/ 3906982 h 4341642"/>
                  <a:gd name="connsiteX63" fmla="*/ 1030778 w 1795549"/>
                  <a:gd name="connsiteY63" fmla="*/ 3923607 h 4341642"/>
                  <a:gd name="connsiteX64" fmla="*/ 1130531 w 1795549"/>
                  <a:gd name="connsiteY64" fmla="*/ 3956858 h 4341642"/>
                  <a:gd name="connsiteX65" fmla="*/ 1180407 w 1795549"/>
                  <a:gd name="connsiteY65" fmla="*/ 3990109 h 4341642"/>
                  <a:gd name="connsiteX66" fmla="*/ 1280160 w 1795549"/>
                  <a:gd name="connsiteY66" fmla="*/ 4023360 h 4341642"/>
                  <a:gd name="connsiteX67" fmla="*/ 1446414 w 1795549"/>
                  <a:gd name="connsiteY67" fmla="*/ 4073237 h 4341642"/>
                  <a:gd name="connsiteX68" fmla="*/ 1496291 w 1795549"/>
                  <a:gd name="connsiteY68" fmla="*/ 4056611 h 4341642"/>
                  <a:gd name="connsiteX69" fmla="*/ 1562792 w 1795549"/>
                  <a:gd name="connsiteY69" fmla="*/ 3956858 h 4341642"/>
                  <a:gd name="connsiteX70" fmla="*/ 1596043 w 1795549"/>
                  <a:gd name="connsiteY70" fmla="*/ 3906982 h 4341642"/>
                  <a:gd name="connsiteX71" fmla="*/ 1612669 w 1795549"/>
                  <a:gd name="connsiteY71" fmla="*/ 3591098 h 4341642"/>
                  <a:gd name="connsiteX72" fmla="*/ 1645920 w 1795549"/>
                  <a:gd name="connsiteY72" fmla="*/ 3491346 h 4341642"/>
                  <a:gd name="connsiteX73" fmla="*/ 1662545 w 1795549"/>
                  <a:gd name="connsiteY73" fmla="*/ 3424844 h 4341642"/>
                  <a:gd name="connsiteX74" fmla="*/ 1695796 w 1795549"/>
                  <a:gd name="connsiteY74" fmla="*/ 3325091 h 4341642"/>
                  <a:gd name="connsiteX75" fmla="*/ 1712421 w 1795549"/>
                  <a:gd name="connsiteY75" fmla="*/ 3275215 h 4341642"/>
                  <a:gd name="connsiteX76" fmla="*/ 1729047 w 1795549"/>
                  <a:gd name="connsiteY76" fmla="*/ 3208713 h 4341642"/>
                  <a:gd name="connsiteX77" fmla="*/ 1762298 w 1795549"/>
                  <a:gd name="connsiteY77" fmla="*/ 3092335 h 4341642"/>
                  <a:gd name="connsiteX78" fmla="*/ 1795549 w 1795549"/>
                  <a:gd name="connsiteY78" fmla="*/ 2826327 h 4341642"/>
                  <a:gd name="connsiteX79" fmla="*/ 1778923 w 1795549"/>
                  <a:gd name="connsiteY79" fmla="*/ 2161309 h 4341642"/>
                  <a:gd name="connsiteX80" fmla="*/ 1762298 w 1795549"/>
                  <a:gd name="connsiteY80" fmla="*/ 897775 h 4341642"/>
                  <a:gd name="connsiteX81" fmla="*/ 1729047 w 1795549"/>
                  <a:gd name="connsiteY81" fmla="*/ 615142 h 4341642"/>
                  <a:gd name="connsiteX82" fmla="*/ 1695796 w 1795549"/>
                  <a:gd name="connsiteY82" fmla="*/ 515389 h 4341642"/>
                  <a:gd name="connsiteX83" fmla="*/ 1662545 w 1795549"/>
                  <a:gd name="connsiteY83" fmla="*/ 465513 h 4341642"/>
                  <a:gd name="connsiteX84" fmla="*/ 1596043 w 1795549"/>
                  <a:gd name="connsiteY84" fmla="*/ 448887 h 4341642"/>
                  <a:gd name="connsiteX85" fmla="*/ 1396538 w 1795549"/>
                  <a:gd name="connsiteY85" fmla="*/ 315884 h 4341642"/>
                  <a:gd name="connsiteX86" fmla="*/ 1296785 w 1795549"/>
                  <a:gd name="connsiteY86" fmla="*/ 249382 h 4341642"/>
                  <a:gd name="connsiteX87" fmla="*/ 1163781 w 1795549"/>
                  <a:gd name="connsiteY87" fmla="*/ 166255 h 4341642"/>
                  <a:gd name="connsiteX88" fmla="*/ 1113905 w 1795549"/>
                  <a:gd name="connsiteY88" fmla="*/ 149629 h 4341642"/>
                  <a:gd name="connsiteX89" fmla="*/ 1064029 w 1795549"/>
                  <a:gd name="connsiteY89" fmla="*/ 116378 h 4341642"/>
                  <a:gd name="connsiteX90" fmla="*/ 216131 w 1795549"/>
                  <a:gd name="connsiteY90" fmla="*/ 99753 h 4341642"/>
                  <a:gd name="connsiteX91" fmla="*/ 166254 w 1795549"/>
                  <a:gd name="connsiteY91" fmla="*/ 83127 h 4341642"/>
                  <a:gd name="connsiteX92" fmla="*/ 66501 w 1795549"/>
                  <a:gd name="connsiteY92" fmla="*/ 16626 h 4341642"/>
                  <a:gd name="connsiteX93" fmla="*/ 0 w 1795549"/>
                  <a:gd name="connsiteY93" fmla="*/ 0 h 434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795549" h="4341642">
                    <a:moveTo>
                      <a:pt x="0" y="0"/>
                    </a:moveTo>
                    <a:cubicBezTo>
                      <a:pt x="5542" y="83127"/>
                      <a:pt x="2929" y="167204"/>
                      <a:pt x="16625" y="249382"/>
                    </a:cubicBezTo>
                    <a:cubicBezTo>
                      <a:pt x="19910" y="269091"/>
                      <a:pt x="32932" y="288668"/>
                      <a:pt x="49876" y="299258"/>
                    </a:cubicBezTo>
                    <a:cubicBezTo>
                      <a:pt x="79598" y="317834"/>
                      <a:pt x="149629" y="332509"/>
                      <a:pt x="149629" y="332509"/>
                    </a:cubicBezTo>
                    <a:cubicBezTo>
                      <a:pt x="186397" y="369277"/>
                      <a:pt x="203089" y="392491"/>
                      <a:pt x="249381" y="415637"/>
                    </a:cubicBezTo>
                    <a:cubicBezTo>
                      <a:pt x="309987" y="445940"/>
                      <a:pt x="415637" y="443019"/>
                      <a:pt x="465512" y="448887"/>
                    </a:cubicBezTo>
                    <a:cubicBezTo>
                      <a:pt x="507339" y="453808"/>
                      <a:pt x="617396" y="469150"/>
                      <a:pt x="665018" y="482138"/>
                    </a:cubicBezTo>
                    <a:cubicBezTo>
                      <a:pt x="698833" y="491360"/>
                      <a:pt x="731520" y="504305"/>
                      <a:pt x="764771" y="515389"/>
                    </a:cubicBezTo>
                    <a:cubicBezTo>
                      <a:pt x="781396" y="520931"/>
                      <a:pt x="800066" y="522294"/>
                      <a:pt x="814647" y="532015"/>
                    </a:cubicBezTo>
                    <a:lnTo>
                      <a:pt x="914400" y="598517"/>
                    </a:lnTo>
                    <a:cubicBezTo>
                      <a:pt x="982917" y="701292"/>
                      <a:pt x="906843" y="601036"/>
                      <a:pt x="997527" y="681644"/>
                    </a:cubicBezTo>
                    <a:cubicBezTo>
                      <a:pt x="1032673" y="712885"/>
                      <a:pt x="1097280" y="781397"/>
                      <a:pt x="1097280" y="781397"/>
                    </a:cubicBezTo>
                    <a:cubicBezTo>
                      <a:pt x="1102822" y="798022"/>
                      <a:pt x="1106068" y="815599"/>
                      <a:pt x="1113905" y="831273"/>
                    </a:cubicBezTo>
                    <a:cubicBezTo>
                      <a:pt x="1122841" y="849145"/>
                      <a:pt x="1141280" y="862051"/>
                      <a:pt x="1147156" y="881149"/>
                    </a:cubicBezTo>
                    <a:cubicBezTo>
                      <a:pt x="1163777" y="935166"/>
                      <a:pt x="1162535" y="993788"/>
                      <a:pt x="1180407" y="1047404"/>
                    </a:cubicBezTo>
                    <a:cubicBezTo>
                      <a:pt x="1218409" y="1161411"/>
                      <a:pt x="1173534" y="1019913"/>
                      <a:pt x="1213658" y="1180407"/>
                    </a:cubicBezTo>
                    <a:cubicBezTo>
                      <a:pt x="1217908" y="1197409"/>
                      <a:pt x="1225469" y="1213433"/>
                      <a:pt x="1230283" y="1230284"/>
                    </a:cubicBezTo>
                    <a:cubicBezTo>
                      <a:pt x="1236560" y="1252254"/>
                      <a:pt x="1240343" y="1274900"/>
                      <a:pt x="1246909" y="1296786"/>
                    </a:cubicBezTo>
                    <a:cubicBezTo>
                      <a:pt x="1256980" y="1330357"/>
                      <a:pt x="1280160" y="1396538"/>
                      <a:pt x="1280160" y="1396538"/>
                    </a:cubicBezTo>
                    <a:cubicBezTo>
                      <a:pt x="1285702" y="1479665"/>
                      <a:pt x="1286010" y="1563308"/>
                      <a:pt x="1296785" y="1645920"/>
                    </a:cubicBezTo>
                    <a:cubicBezTo>
                      <a:pt x="1305732" y="1714513"/>
                      <a:pt x="1340745" y="1811050"/>
                      <a:pt x="1363287" y="1878677"/>
                    </a:cubicBezTo>
                    <a:lnTo>
                      <a:pt x="1379912" y="1928553"/>
                    </a:lnTo>
                    <a:cubicBezTo>
                      <a:pt x="1393434" y="1969117"/>
                      <a:pt x="1397562" y="1996078"/>
                      <a:pt x="1429789" y="2028306"/>
                    </a:cubicBezTo>
                    <a:cubicBezTo>
                      <a:pt x="1443918" y="2042435"/>
                      <a:pt x="1463040" y="2050473"/>
                      <a:pt x="1479665" y="2061557"/>
                    </a:cubicBezTo>
                    <a:cubicBezTo>
                      <a:pt x="1490749" y="2078182"/>
                      <a:pt x="1498787" y="2097304"/>
                      <a:pt x="1512916" y="2111433"/>
                    </a:cubicBezTo>
                    <a:cubicBezTo>
                      <a:pt x="1527045" y="2125562"/>
                      <a:pt x="1550310" y="2129081"/>
                      <a:pt x="1562792" y="2144684"/>
                    </a:cubicBezTo>
                    <a:cubicBezTo>
                      <a:pt x="1573740" y="2158368"/>
                      <a:pt x="1573876" y="2177935"/>
                      <a:pt x="1579418" y="2194560"/>
                    </a:cubicBezTo>
                    <a:cubicBezTo>
                      <a:pt x="1564766" y="2282470"/>
                      <a:pt x="1587723" y="2294316"/>
                      <a:pt x="1512916" y="2327564"/>
                    </a:cubicBezTo>
                    <a:cubicBezTo>
                      <a:pt x="1480887" y="2341799"/>
                      <a:pt x="1446414" y="2349731"/>
                      <a:pt x="1413163" y="2360815"/>
                    </a:cubicBezTo>
                    <a:lnTo>
                      <a:pt x="1363287" y="2377440"/>
                    </a:lnTo>
                    <a:cubicBezTo>
                      <a:pt x="1352203" y="2394066"/>
                      <a:pt x="1342828" y="2411967"/>
                      <a:pt x="1330036" y="2427317"/>
                    </a:cubicBezTo>
                    <a:cubicBezTo>
                      <a:pt x="1314984" y="2445379"/>
                      <a:pt x="1291578" y="2456640"/>
                      <a:pt x="1280160" y="2477193"/>
                    </a:cubicBezTo>
                    <a:cubicBezTo>
                      <a:pt x="1263138" y="2507832"/>
                      <a:pt x="1257993" y="2543695"/>
                      <a:pt x="1246909" y="2576946"/>
                    </a:cubicBezTo>
                    <a:cubicBezTo>
                      <a:pt x="1246907" y="2576953"/>
                      <a:pt x="1213659" y="2676690"/>
                      <a:pt x="1213658" y="2676698"/>
                    </a:cubicBezTo>
                    <a:cubicBezTo>
                      <a:pt x="1172186" y="2925522"/>
                      <a:pt x="1223193" y="2614723"/>
                      <a:pt x="1180407" y="2892829"/>
                    </a:cubicBezTo>
                    <a:cubicBezTo>
                      <a:pt x="1175281" y="2926147"/>
                      <a:pt x="1171957" y="2959879"/>
                      <a:pt x="1163781" y="2992582"/>
                    </a:cubicBezTo>
                    <a:cubicBezTo>
                      <a:pt x="1163771" y="2992621"/>
                      <a:pt x="1122224" y="3117254"/>
                      <a:pt x="1113905" y="3142211"/>
                    </a:cubicBezTo>
                    <a:cubicBezTo>
                      <a:pt x="1113904" y="3142215"/>
                      <a:pt x="1080656" y="3241961"/>
                      <a:pt x="1080654" y="3241964"/>
                    </a:cubicBezTo>
                    <a:lnTo>
                      <a:pt x="1047403" y="3291840"/>
                    </a:lnTo>
                    <a:cubicBezTo>
                      <a:pt x="1018141" y="3379630"/>
                      <a:pt x="1040500" y="3327134"/>
                      <a:pt x="964276" y="3441469"/>
                    </a:cubicBezTo>
                    <a:lnTo>
                      <a:pt x="931025" y="3491346"/>
                    </a:lnTo>
                    <a:cubicBezTo>
                      <a:pt x="930881" y="3491924"/>
                      <a:pt x="905725" y="3599773"/>
                      <a:pt x="897774" y="3607724"/>
                    </a:cubicBezTo>
                    <a:cubicBezTo>
                      <a:pt x="885382" y="3620116"/>
                      <a:pt x="864523" y="3618807"/>
                      <a:pt x="847898" y="3624349"/>
                    </a:cubicBezTo>
                    <a:cubicBezTo>
                      <a:pt x="831272" y="3635433"/>
                      <a:pt x="813371" y="3644808"/>
                      <a:pt x="798021" y="3657600"/>
                    </a:cubicBezTo>
                    <a:cubicBezTo>
                      <a:pt x="670013" y="3764274"/>
                      <a:pt x="822100" y="3658175"/>
                      <a:pt x="698269" y="3740727"/>
                    </a:cubicBezTo>
                    <a:cubicBezTo>
                      <a:pt x="687185" y="3757353"/>
                      <a:pt x="677810" y="3775254"/>
                      <a:pt x="665018" y="3790604"/>
                    </a:cubicBezTo>
                    <a:cubicBezTo>
                      <a:pt x="625016" y="3838606"/>
                      <a:pt x="614304" y="3841038"/>
                      <a:pt x="565265" y="3873731"/>
                    </a:cubicBezTo>
                    <a:cubicBezTo>
                      <a:pt x="559723" y="3890356"/>
                      <a:pt x="558361" y="3909026"/>
                      <a:pt x="548640" y="3923607"/>
                    </a:cubicBezTo>
                    <a:cubicBezTo>
                      <a:pt x="530256" y="3951183"/>
                      <a:pt x="479556" y="3991401"/>
                      <a:pt x="448887" y="4006735"/>
                    </a:cubicBezTo>
                    <a:cubicBezTo>
                      <a:pt x="433213" y="4014572"/>
                      <a:pt x="415636" y="4017818"/>
                      <a:pt x="399011" y="4023360"/>
                    </a:cubicBezTo>
                    <a:lnTo>
                      <a:pt x="249381" y="4123113"/>
                    </a:lnTo>
                    <a:cubicBezTo>
                      <a:pt x="205048" y="4152669"/>
                      <a:pt x="184092" y="4161930"/>
                      <a:pt x="149629" y="4206240"/>
                    </a:cubicBezTo>
                    <a:cubicBezTo>
                      <a:pt x="125094" y="4237785"/>
                      <a:pt x="83127" y="4305993"/>
                      <a:pt x="83127" y="4305993"/>
                    </a:cubicBezTo>
                    <a:cubicBezTo>
                      <a:pt x="221086" y="4351979"/>
                      <a:pt x="147430" y="4360473"/>
                      <a:pt x="232756" y="4289367"/>
                    </a:cubicBezTo>
                    <a:cubicBezTo>
                      <a:pt x="248106" y="4276575"/>
                      <a:pt x="266007" y="4267200"/>
                      <a:pt x="282632" y="4256117"/>
                    </a:cubicBezTo>
                    <a:lnTo>
                      <a:pt x="349134" y="4156364"/>
                    </a:lnTo>
                    <a:cubicBezTo>
                      <a:pt x="360218" y="4139738"/>
                      <a:pt x="365759" y="4117571"/>
                      <a:pt x="382385" y="4106487"/>
                    </a:cubicBezTo>
                    <a:cubicBezTo>
                      <a:pt x="415636" y="4084320"/>
                      <a:pt x="444226" y="4052623"/>
                      <a:pt x="482138" y="4039986"/>
                    </a:cubicBezTo>
                    <a:lnTo>
                      <a:pt x="581891" y="4006735"/>
                    </a:lnTo>
                    <a:cubicBezTo>
                      <a:pt x="598516" y="4001193"/>
                      <a:pt x="617186" y="3999830"/>
                      <a:pt x="631767" y="3990109"/>
                    </a:cubicBezTo>
                    <a:cubicBezTo>
                      <a:pt x="648392" y="3979025"/>
                      <a:pt x="663277" y="3964729"/>
                      <a:pt x="681643" y="3956858"/>
                    </a:cubicBezTo>
                    <a:cubicBezTo>
                      <a:pt x="702645" y="3947857"/>
                      <a:pt x="725739" y="3944714"/>
                      <a:pt x="748145" y="3940233"/>
                    </a:cubicBezTo>
                    <a:cubicBezTo>
                      <a:pt x="951964" y="3899469"/>
                      <a:pt x="759933" y="3945598"/>
                      <a:pt x="914400" y="3906982"/>
                    </a:cubicBezTo>
                    <a:cubicBezTo>
                      <a:pt x="953193" y="3912524"/>
                      <a:pt x="992595" y="3914796"/>
                      <a:pt x="1030778" y="3923607"/>
                    </a:cubicBezTo>
                    <a:cubicBezTo>
                      <a:pt x="1064930" y="3931488"/>
                      <a:pt x="1130531" y="3956858"/>
                      <a:pt x="1130531" y="3956858"/>
                    </a:cubicBezTo>
                    <a:cubicBezTo>
                      <a:pt x="1147156" y="3967942"/>
                      <a:pt x="1162148" y="3981994"/>
                      <a:pt x="1180407" y="3990109"/>
                    </a:cubicBezTo>
                    <a:cubicBezTo>
                      <a:pt x="1212436" y="4004344"/>
                      <a:pt x="1280160" y="4023360"/>
                      <a:pt x="1280160" y="4023360"/>
                    </a:cubicBezTo>
                    <a:cubicBezTo>
                      <a:pt x="1392018" y="4097933"/>
                      <a:pt x="1345091" y="4102186"/>
                      <a:pt x="1446414" y="4073237"/>
                    </a:cubicBezTo>
                    <a:cubicBezTo>
                      <a:pt x="1463265" y="4068423"/>
                      <a:pt x="1479665" y="4062153"/>
                      <a:pt x="1496291" y="4056611"/>
                    </a:cubicBezTo>
                    <a:lnTo>
                      <a:pt x="1562792" y="3956858"/>
                    </a:lnTo>
                    <a:lnTo>
                      <a:pt x="1596043" y="3906982"/>
                    </a:lnTo>
                    <a:cubicBezTo>
                      <a:pt x="1601585" y="3801687"/>
                      <a:pt x="1600106" y="3695787"/>
                      <a:pt x="1612669" y="3591098"/>
                    </a:cubicBezTo>
                    <a:cubicBezTo>
                      <a:pt x="1616845" y="3556298"/>
                      <a:pt x="1637420" y="3525349"/>
                      <a:pt x="1645920" y="3491346"/>
                    </a:cubicBezTo>
                    <a:cubicBezTo>
                      <a:pt x="1651462" y="3469179"/>
                      <a:pt x="1655979" y="3446730"/>
                      <a:pt x="1662545" y="3424844"/>
                    </a:cubicBezTo>
                    <a:cubicBezTo>
                      <a:pt x="1672616" y="3391273"/>
                      <a:pt x="1684712" y="3358342"/>
                      <a:pt x="1695796" y="3325091"/>
                    </a:cubicBezTo>
                    <a:cubicBezTo>
                      <a:pt x="1701338" y="3308466"/>
                      <a:pt x="1708171" y="3292216"/>
                      <a:pt x="1712421" y="3275215"/>
                    </a:cubicBezTo>
                    <a:cubicBezTo>
                      <a:pt x="1717963" y="3253048"/>
                      <a:pt x="1722770" y="3230683"/>
                      <a:pt x="1729047" y="3208713"/>
                    </a:cubicBezTo>
                    <a:cubicBezTo>
                      <a:pt x="1750171" y="3134779"/>
                      <a:pt x="1744976" y="3178943"/>
                      <a:pt x="1762298" y="3092335"/>
                    </a:cubicBezTo>
                    <a:cubicBezTo>
                      <a:pt x="1782921" y="2989218"/>
                      <a:pt x="1784090" y="2940916"/>
                      <a:pt x="1795549" y="2826327"/>
                    </a:cubicBezTo>
                    <a:cubicBezTo>
                      <a:pt x="1790007" y="2604654"/>
                      <a:pt x="1782746" y="2383018"/>
                      <a:pt x="1778923" y="2161309"/>
                    </a:cubicBezTo>
                    <a:cubicBezTo>
                      <a:pt x="1771662" y="1740157"/>
                      <a:pt x="1771979" y="1318878"/>
                      <a:pt x="1762298" y="897775"/>
                    </a:cubicBezTo>
                    <a:cubicBezTo>
                      <a:pt x="1761265" y="852833"/>
                      <a:pt x="1745467" y="680822"/>
                      <a:pt x="1729047" y="615142"/>
                    </a:cubicBezTo>
                    <a:cubicBezTo>
                      <a:pt x="1720546" y="581139"/>
                      <a:pt x="1715238" y="544552"/>
                      <a:pt x="1695796" y="515389"/>
                    </a:cubicBezTo>
                    <a:cubicBezTo>
                      <a:pt x="1684712" y="498764"/>
                      <a:pt x="1679170" y="476597"/>
                      <a:pt x="1662545" y="465513"/>
                    </a:cubicBezTo>
                    <a:cubicBezTo>
                      <a:pt x="1643533" y="452838"/>
                      <a:pt x="1618210" y="454429"/>
                      <a:pt x="1596043" y="448887"/>
                    </a:cubicBezTo>
                    <a:lnTo>
                      <a:pt x="1396538" y="315884"/>
                    </a:lnTo>
                    <a:cubicBezTo>
                      <a:pt x="1396527" y="315877"/>
                      <a:pt x="1296796" y="249390"/>
                      <a:pt x="1296785" y="249382"/>
                    </a:cubicBezTo>
                    <a:cubicBezTo>
                      <a:pt x="1233135" y="201645"/>
                      <a:pt x="1234782" y="196684"/>
                      <a:pt x="1163781" y="166255"/>
                    </a:cubicBezTo>
                    <a:cubicBezTo>
                      <a:pt x="1147673" y="159352"/>
                      <a:pt x="1129580" y="157466"/>
                      <a:pt x="1113905" y="149629"/>
                    </a:cubicBezTo>
                    <a:cubicBezTo>
                      <a:pt x="1096033" y="140693"/>
                      <a:pt x="1083979" y="117486"/>
                      <a:pt x="1064029" y="116378"/>
                    </a:cubicBezTo>
                    <a:cubicBezTo>
                      <a:pt x="781777" y="100697"/>
                      <a:pt x="498764" y="105295"/>
                      <a:pt x="216131" y="99753"/>
                    </a:cubicBezTo>
                    <a:cubicBezTo>
                      <a:pt x="199505" y="94211"/>
                      <a:pt x="181574" y="91638"/>
                      <a:pt x="166254" y="83127"/>
                    </a:cubicBezTo>
                    <a:cubicBezTo>
                      <a:pt x="131320" y="63720"/>
                      <a:pt x="102244" y="34499"/>
                      <a:pt x="66501" y="16626"/>
                    </a:cubicBez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4" name="Content Placeholder 4">
                  <a:extLst>
                    <a:ext uri="{FF2B5EF4-FFF2-40B4-BE49-F238E27FC236}">
                      <a16:creationId xmlns:a16="http://schemas.microsoft.com/office/drawing/2014/main" id="{24B147C2-5544-26B8-42C7-43C8CBB158B2}"/>
                    </a:ext>
                  </a:extLst>
                </p:cNvPr>
                <p:cNvSpPr txBox="1">
                  <a:spLocks/>
                </p:cNvSpPr>
                <p:nvPr/>
              </p:nvSpPr>
              <p:spPr>
                <a:xfrm>
                  <a:off x="6624684" y="1573447"/>
                  <a:ext cx="814429" cy="53177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𝑣</m:t>
                        </m:r>
                      </m:oMath>
                    </m:oMathPara>
                  </a14:m>
                  <a:endParaRPr lang="en-IN" sz="2400" dirty="0">
                    <a:latin typeface="+mn-lt"/>
                  </a:endParaRPr>
                </a:p>
              </p:txBody>
            </p:sp>
          </mc:Choice>
          <mc:Fallback xmlns="">
            <p:sp>
              <p:nvSpPr>
                <p:cNvPr id="14" name="Content Placeholder 4">
                  <a:extLst>
                    <a:ext uri="{FF2B5EF4-FFF2-40B4-BE49-F238E27FC236}">
                      <a16:creationId xmlns:a16="http://schemas.microsoft.com/office/drawing/2014/main" id="{24B147C2-5544-26B8-42C7-43C8CBB158B2}"/>
                    </a:ext>
                  </a:extLst>
                </p:cNvPr>
                <p:cNvSpPr txBox="1">
                  <a:spLocks noRot="1" noChangeAspect="1" noMove="1" noResize="1" noEditPoints="1" noAdjustHandles="1" noChangeArrowheads="1" noChangeShapeType="1" noTextEdit="1"/>
                </p:cNvSpPr>
                <p:nvPr/>
              </p:nvSpPr>
              <p:spPr>
                <a:xfrm>
                  <a:off x="6624684" y="1573447"/>
                  <a:ext cx="814429" cy="531778"/>
                </a:xfrm>
                <a:prstGeom prst="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Content Placeholder 4">
                  <a:extLst>
                    <a:ext uri="{FF2B5EF4-FFF2-40B4-BE49-F238E27FC236}">
                      <a16:creationId xmlns:a16="http://schemas.microsoft.com/office/drawing/2014/main" id="{46BCE237-7427-E594-2D30-C58C284F7362}"/>
                    </a:ext>
                  </a:extLst>
                </p:cNvPr>
                <p:cNvSpPr txBox="1">
                  <a:spLocks/>
                </p:cNvSpPr>
                <p:nvPr/>
              </p:nvSpPr>
              <p:spPr>
                <a:xfrm>
                  <a:off x="6404105" y="6094833"/>
                  <a:ext cx="814429" cy="53177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𝑣</m:t>
                            </m:r>
                          </m:e>
                          <m:sub>
                            <m:r>
                              <a:rPr lang="en-US" sz="2400" b="0" i="1" smtClean="0">
                                <a:latin typeface="Cambria Math" panose="02040503050406030204" pitchFamily="18" charset="0"/>
                              </a:rPr>
                              <m:t>𝑥</m:t>
                            </m:r>
                          </m:sub>
                        </m:sSub>
                      </m:oMath>
                    </m:oMathPara>
                  </a14:m>
                  <a:endParaRPr lang="en-IN" sz="2400" dirty="0">
                    <a:latin typeface="+mn-lt"/>
                  </a:endParaRPr>
                </a:p>
              </p:txBody>
            </p:sp>
          </mc:Choice>
          <mc:Fallback xmlns="">
            <p:sp>
              <p:nvSpPr>
                <p:cNvPr id="15" name="Content Placeholder 4">
                  <a:extLst>
                    <a:ext uri="{FF2B5EF4-FFF2-40B4-BE49-F238E27FC236}">
                      <a16:creationId xmlns:a16="http://schemas.microsoft.com/office/drawing/2014/main" id="{46BCE237-7427-E594-2D30-C58C284F7362}"/>
                    </a:ext>
                  </a:extLst>
                </p:cNvPr>
                <p:cNvSpPr txBox="1">
                  <a:spLocks noRot="1" noChangeAspect="1" noMove="1" noResize="1" noEditPoints="1" noAdjustHandles="1" noChangeArrowheads="1" noChangeShapeType="1" noTextEdit="1"/>
                </p:cNvSpPr>
                <p:nvPr/>
              </p:nvSpPr>
              <p:spPr>
                <a:xfrm>
                  <a:off x="6404105" y="6094833"/>
                  <a:ext cx="814429" cy="531778"/>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Content Placeholder 4">
                  <a:extLst>
                    <a:ext uri="{FF2B5EF4-FFF2-40B4-BE49-F238E27FC236}">
                      <a16:creationId xmlns:a16="http://schemas.microsoft.com/office/drawing/2014/main" id="{FD3C26F9-DC77-BCA2-90D5-B7ECCFD15B9E}"/>
                    </a:ext>
                  </a:extLst>
                </p:cNvPr>
                <p:cNvSpPr txBox="1">
                  <a:spLocks/>
                </p:cNvSpPr>
                <p:nvPr/>
              </p:nvSpPr>
              <p:spPr>
                <a:xfrm>
                  <a:off x="4666456" y="1753368"/>
                  <a:ext cx="814429" cy="53177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𝜔</m:t>
                        </m:r>
                      </m:oMath>
                    </m:oMathPara>
                  </a14:m>
                  <a:endParaRPr lang="en-IN" sz="2400" dirty="0">
                    <a:latin typeface="+mn-lt"/>
                  </a:endParaRPr>
                </a:p>
              </p:txBody>
            </p:sp>
          </mc:Choice>
          <mc:Fallback xmlns="">
            <p:sp>
              <p:nvSpPr>
                <p:cNvPr id="18" name="Content Placeholder 4">
                  <a:extLst>
                    <a:ext uri="{FF2B5EF4-FFF2-40B4-BE49-F238E27FC236}">
                      <a16:creationId xmlns:a16="http://schemas.microsoft.com/office/drawing/2014/main" id="{FD3C26F9-DC77-BCA2-90D5-B7ECCFD15B9E}"/>
                    </a:ext>
                  </a:extLst>
                </p:cNvPr>
                <p:cNvSpPr txBox="1">
                  <a:spLocks noRot="1" noChangeAspect="1" noMove="1" noResize="1" noEditPoints="1" noAdjustHandles="1" noChangeArrowheads="1" noChangeShapeType="1" noTextEdit="1"/>
                </p:cNvSpPr>
                <p:nvPr/>
              </p:nvSpPr>
              <p:spPr>
                <a:xfrm>
                  <a:off x="4666456" y="1753368"/>
                  <a:ext cx="814429" cy="531778"/>
                </a:xfrm>
                <a:prstGeom prst="rect">
                  <a:avLst/>
                </a:prstGeom>
                <a:blipFill>
                  <a:blip r:embed="rId9"/>
                  <a:stretch>
                    <a:fillRect/>
                  </a:stretch>
                </a:blipFill>
                <a:ln>
                  <a:noFill/>
                </a:ln>
              </p:spPr>
              <p:txBody>
                <a:bodyPr/>
                <a:lstStyle/>
                <a:p>
                  <a:r>
                    <a:rPr lang="en-US">
                      <a:noFill/>
                    </a:rPr>
                    <a:t> </a:t>
                  </a:r>
                </a:p>
              </p:txBody>
            </p:sp>
          </mc:Fallback>
        </mc:AlternateContent>
        <p:sp>
          <p:nvSpPr>
            <p:cNvPr id="21" name="Freeform 20">
              <a:extLst>
                <a:ext uri="{FF2B5EF4-FFF2-40B4-BE49-F238E27FC236}">
                  <a16:creationId xmlns:a16="http://schemas.microsoft.com/office/drawing/2014/main" id="{C31E53D2-70D3-0795-C239-67AB5D849A2D}"/>
                </a:ext>
              </a:extLst>
            </p:cNvPr>
            <p:cNvSpPr/>
            <p:nvPr/>
          </p:nvSpPr>
          <p:spPr>
            <a:xfrm>
              <a:off x="6917481" y="5447139"/>
              <a:ext cx="774117" cy="616777"/>
            </a:xfrm>
            <a:custGeom>
              <a:avLst/>
              <a:gdLst>
                <a:gd name="connsiteX0" fmla="*/ 770698 w 774117"/>
                <a:gd name="connsiteY0" fmla="*/ 3166 h 616777"/>
                <a:gd name="connsiteX1" fmla="*/ 686477 w 774117"/>
                <a:gd name="connsiteY1" fmla="*/ 15198 h 616777"/>
                <a:gd name="connsiteX2" fmla="*/ 650382 w 774117"/>
                <a:gd name="connsiteY2" fmla="*/ 27229 h 616777"/>
                <a:gd name="connsiteX3" fmla="*/ 602256 w 774117"/>
                <a:gd name="connsiteY3" fmla="*/ 39261 h 616777"/>
                <a:gd name="connsiteX4" fmla="*/ 493972 w 774117"/>
                <a:gd name="connsiteY4" fmla="*/ 99419 h 616777"/>
                <a:gd name="connsiteX5" fmla="*/ 469908 w 774117"/>
                <a:gd name="connsiteY5" fmla="*/ 123482 h 616777"/>
                <a:gd name="connsiteX6" fmla="*/ 433814 w 774117"/>
                <a:gd name="connsiteY6" fmla="*/ 147545 h 616777"/>
                <a:gd name="connsiteX7" fmla="*/ 421782 w 774117"/>
                <a:gd name="connsiteY7" fmla="*/ 183640 h 616777"/>
                <a:gd name="connsiteX8" fmla="*/ 349593 w 774117"/>
                <a:gd name="connsiteY8" fmla="*/ 279893 h 616777"/>
                <a:gd name="connsiteX9" fmla="*/ 301466 w 774117"/>
                <a:gd name="connsiteY9" fmla="*/ 303956 h 616777"/>
                <a:gd name="connsiteX10" fmla="*/ 265372 w 774117"/>
                <a:gd name="connsiteY10" fmla="*/ 340050 h 616777"/>
                <a:gd name="connsiteX11" fmla="*/ 181151 w 774117"/>
                <a:gd name="connsiteY11" fmla="*/ 388177 h 616777"/>
                <a:gd name="connsiteX12" fmla="*/ 108961 w 774117"/>
                <a:gd name="connsiteY12" fmla="*/ 436303 h 616777"/>
                <a:gd name="connsiteX13" fmla="*/ 84898 w 774117"/>
                <a:gd name="connsiteY13" fmla="*/ 472398 h 616777"/>
                <a:gd name="connsiteX14" fmla="*/ 48803 w 774117"/>
                <a:gd name="connsiteY14" fmla="*/ 496461 h 616777"/>
                <a:gd name="connsiteX15" fmla="*/ 12708 w 774117"/>
                <a:gd name="connsiteY15" fmla="*/ 532556 h 616777"/>
                <a:gd name="connsiteX16" fmla="*/ 12708 w 774117"/>
                <a:gd name="connsiteY16" fmla="*/ 604745 h 616777"/>
                <a:gd name="connsiteX17" fmla="*/ 48803 w 774117"/>
                <a:gd name="connsiteY17" fmla="*/ 616777 h 616777"/>
                <a:gd name="connsiteX18" fmla="*/ 120993 w 774117"/>
                <a:gd name="connsiteY18" fmla="*/ 592714 h 616777"/>
                <a:gd name="connsiteX19" fmla="*/ 193182 w 774117"/>
                <a:gd name="connsiteY19" fmla="*/ 496461 h 616777"/>
                <a:gd name="connsiteX20" fmla="*/ 217245 w 774117"/>
                <a:gd name="connsiteY20" fmla="*/ 460366 h 616777"/>
                <a:gd name="connsiteX21" fmla="*/ 277403 w 774117"/>
                <a:gd name="connsiteY21" fmla="*/ 400208 h 616777"/>
                <a:gd name="connsiteX22" fmla="*/ 301466 w 774117"/>
                <a:gd name="connsiteY22" fmla="*/ 364114 h 616777"/>
                <a:gd name="connsiteX23" fmla="*/ 373656 w 774117"/>
                <a:gd name="connsiteY23" fmla="*/ 328019 h 616777"/>
                <a:gd name="connsiteX24" fmla="*/ 433814 w 774117"/>
                <a:gd name="connsiteY24" fmla="*/ 315987 h 616777"/>
                <a:gd name="connsiteX25" fmla="*/ 469908 w 774117"/>
                <a:gd name="connsiteY25" fmla="*/ 303956 h 616777"/>
                <a:gd name="connsiteX26" fmla="*/ 542098 w 774117"/>
                <a:gd name="connsiteY26" fmla="*/ 267861 h 616777"/>
                <a:gd name="connsiteX27" fmla="*/ 614287 w 774117"/>
                <a:gd name="connsiteY27" fmla="*/ 207703 h 616777"/>
                <a:gd name="connsiteX28" fmla="*/ 638351 w 774117"/>
                <a:gd name="connsiteY28" fmla="*/ 171608 h 616777"/>
                <a:gd name="connsiteX29" fmla="*/ 698508 w 774117"/>
                <a:gd name="connsiteY29" fmla="*/ 111450 h 616777"/>
                <a:gd name="connsiteX30" fmla="*/ 710540 w 774117"/>
                <a:gd name="connsiteY30" fmla="*/ 75356 h 616777"/>
                <a:gd name="connsiteX31" fmla="*/ 770698 w 774117"/>
                <a:gd name="connsiteY31" fmla="*/ 3166 h 61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74117" h="616777">
                  <a:moveTo>
                    <a:pt x="770698" y="3166"/>
                  </a:moveTo>
                  <a:cubicBezTo>
                    <a:pt x="766687" y="-6860"/>
                    <a:pt x="714285" y="9636"/>
                    <a:pt x="686477" y="15198"/>
                  </a:cubicBezTo>
                  <a:cubicBezTo>
                    <a:pt x="674041" y="17685"/>
                    <a:pt x="662576" y="23745"/>
                    <a:pt x="650382" y="27229"/>
                  </a:cubicBezTo>
                  <a:cubicBezTo>
                    <a:pt x="634482" y="31772"/>
                    <a:pt x="618298" y="35250"/>
                    <a:pt x="602256" y="39261"/>
                  </a:cubicBezTo>
                  <a:cubicBezTo>
                    <a:pt x="519514" y="94422"/>
                    <a:pt x="557502" y="78241"/>
                    <a:pt x="493972" y="99419"/>
                  </a:cubicBezTo>
                  <a:cubicBezTo>
                    <a:pt x="485951" y="107440"/>
                    <a:pt x="478766" y="116396"/>
                    <a:pt x="469908" y="123482"/>
                  </a:cubicBezTo>
                  <a:cubicBezTo>
                    <a:pt x="458617" y="132515"/>
                    <a:pt x="442847" y="136254"/>
                    <a:pt x="433814" y="147545"/>
                  </a:cubicBezTo>
                  <a:cubicBezTo>
                    <a:pt x="425891" y="157448"/>
                    <a:pt x="427941" y="172553"/>
                    <a:pt x="421782" y="183640"/>
                  </a:cubicBezTo>
                  <a:cubicBezTo>
                    <a:pt x="415149" y="195579"/>
                    <a:pt x="375362" y="262714"/>
                    <a:pt x="349593" y="279893"/>
                  </a:cubicBezTo>
                  <a:cubicBezTo>
                    <a:pt x="334670" y="289842"/>
                    <a:pt x="317508" y="295935"/>
                    <a:pt x="301466" y="303956"/>
                  </a:cubicBezTo>
                  <a:cubicBezTo>
                    <a:pt x="289435" y="315987"/>
                    <a:pt x="278443" y="329157"/>
                    <a:pt x="265372" y="340050"/>
                  </a:cubicBezTo>
                  <a:cubicBezTo>
                    <a:pt x="229695" y="369781"/>
                    <a:pt x="223183" y="362958"/>
                    <a:pt x="181151" y="388177"/>
                  </a:cubicBezTo>
                  <a:cubicBezTo>
                    <a:pt x="156352" y="403056"/>
                    <a:pt x="108961" y="436303"/>
                    <a:pt x="108961" y="436303"/>
                  </a:cubicBezTo>
                  <a:cubicBezTo>
                    <a:pt x="100940" y="448335"/>
                    <a:pt x="95123" y="462173"/>
                    <a:pt x="84898" y="472398"/>
                  </a:cubicBezTo>
                  <a:cubicBezTo>
                    <a:pt x="74673" y="482623"/>
                    <a:pt x="59912" y="487204"/>
                    <a:pt x="48803" y="496461"/>
                  </a:cubicBezTo>
                  <a:cubicBezTo>
                    <a:pt x="35731" y="507354"/>
                    <a:pt x="24740" y="520524"/>
                    <a:pt x="12708" y="532556"/>
                  </a:cubicBezTo>
                  <a:cubicBezTo>
                    <a:pt x="4687" y="556619"/>
                    <a:pt x="-11354" y="580682"/>
                    <a:pt x="12708" y="604745"/>
                  </a:cubicBezTo>
                  <a:cubicBezTo>
                    <a:pt x="21676" y="613713"/>
                    <a:pt x="36771" y="612766"/>
                    <a:pt x="48803" y="616777"/>
                  </a:cubicBezTo>
                  <a:cubicBezTo>
                    <a:pt x="72866" y="608756"/>
                    <a:pt x="103058" y="610650"/>
                    <a:pt x="120993" y="592714"/>
                  </a:cubicBezTo>
                  <a:cubicBezTo>
                    <a:pt x="165505" y="548200"/>
                    <a:pt x="138764" y="578088"/>
                    <a:pt x="193182" y="496461"/>
                  </a:cubicBezTo>
                  <a:cubicBezTo>
                    <a:pt x="201203" y="484429"/>
                    <a:pt x="207020" y="470591"/>
                    <a:pt x="217245" y="460366"/>
                  </a:cubicBezTo>
                  <a:cubicBezTo>
                    <a:pt x="237298" y="440313"/>
                    <a:pt x="261672" y="423804"/>
                    <a:pt x="277403" y="400208"/>
                  </a:cubicBezTo>
                  <a:cubicBezTo>
                    <a:pt x="285424" y="388177"/>
                    <a:pt x="291241" y="374339"/>
                    <a:pt x="301466" y="364114"/>
                  </a:cubicBezTo>
                  <a:cubicBezTo>
                    <a:pt x="321073" y="344507"/>
                    <a:pt x="347558" y="334543"/>
                    <a:pt x="373656" y="328019"/>
                  </a:cubicBezTo>
                  <a:cubicBezTo>
                    <a:pt x="393495" y="323059"/>
                    <a:pt x="413975" y="320947"/>
                    <a:pt x="433814" y="315987"/>
                  </a:cubicBezTo>
                  <a:cubicBezTo>
                    <a:pt x="446117" y="312911"/>
                    <a:pt x="457877" y="307966"/>
                    <a:pt x="469908" y="303956"/>
                  </a:cubicBezTo>
                  <a:cubicBezTo>
                    <a:pt x="573351" y="234995"/>
                    <a:pt x="442472" y="317674"/>
                    <a:pt x="542098" y="267861"/>
                  </a:cubicBezTo>
                  <a:cubicBezTo>
                    <a:pt x="569141" y="254340"/>
                    <a:pt x="595279" y="230513"/>
                    <a:pt x="614287" y="207703"/>
                  </a:cubicBezTo>
                  <a:cubicBezTo>
                    <a:pt x="623544" y="196594"/>
                    <a:pt x="628829" y="182491"/>
                    <a:pt x="638351" y="171608"/>
                  </a:cubicBezTo>
                  <a:cubicBezTo>
                    <a:pt x="657025" y="150266"/>
                    <a:pt x="698508" y="111450"/>
                    <a:pt x="698508" y="111450"/>
                  </a:cubicBezTo>
                  <a:cubicBezTo>
                    <a:pt x="702519" y="99419"/>
                    <a:pt x="702617" y="85259"/>
                    <a:pt x="710540" y="75356"/>
                  </a:cubicBezTo>
                  <a:cubicBezTo>
                    <a:pt x="787964" y="-21421"/>
                    <a:pt x="774709" y="13192"/>
                    <a:pt x="770698" y="3166"/>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 name="Content Placeholder 4">
                <a:extLst>
                  <a:ext uri="{FF2B5EF4-FFF2-40B4-BE49-F238E27FC236}">
                    <a16:creationId xmlns:a16="http://schemas.microsoft.com/office/drawing/2014/main" id="{F13258ED-CB54-D39A-1615-3C2281F48B03}"/>
                  </a:ext>
                </a:extLst>
              </p:cNvPr>
              <p:cNvSpPr txBox="1">
                <a:spLocks/>
              </p:cNvSpPr>
              <p:nvPr/>
            </p:nvSpPr>
            <p:spPr>
              <a:xfrm>
                <a:off x="281127" y="1082729"/>
                <a:ext cx="4423208" cy="75115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indent="-255600"/>
                <a:r>
                  <a:rPr lang="en-US" sz="2200" dirty="0"/>
                  <a:t>Recall, the speed of a particle in uniform circular motion is:  </a:t>
                </a:r>
                <a:br>
                  <a:rPr lang="en-US" sz="2200" dirty="0"/>
                </a:br>
                <a:br>
                  <a:rPr lang="en-US" sz="2200" dirty="0"/>
                </a:br>
                <a14:m>
                  <m:oMath xmlns:m="http://schemas.openxmlformats.org/officeDocument/2006/math">
                    <m:r>
                      <a:rPr lang="en-US" sz="2200" b="0" i="1" smtClean="0">
                        <a:latin typeface="Cambria Math" panose="02040503050406030204" pitchFamily="18" charset="0"/>
                      </a:rPr>
                      <m:t>𝑣</m:t>
                    </m:r>
                    <m:r>
                      <a:rPr lang="en-US" sz="2200" b="0" i="1" smtClean="0">
                        <a:latin typeface="Cambria Math" panose="02040503050406030204" pitchFamily="18" charset="0"/>
                      </a:rPr>
                      <m:t>=</m:t>
                    </m:r>
                    <m:r>
                      <a:rPr lang="en-US" sz="2200" b="0" i="1" smtClean="0">
                        <a:latin typeface="Cambria Math" panose="02040503050406030204" pitchFamily="18" charset="0"/>
                      </a:rPr>
                      <m:t>𝜔</m:t>
                    </m:r>
                    <m:r>
                      <a:rPr lang="en-US" sz="2200" b="0" i="1" smtClean="0">
                        <a:latin typeface="Cambria Math" panose="02040503050406030204" pitchFamily="18" charset="0"/>
                      </a:rPr>
                      <m:t>𝑟</m:t>
                    </m:r>
                    <m:r>
                      <a:rPr lang="en-US" sz="2200" b="0" i="1" smtClean="0">
                        <a:latin typeface="Cambria Math" panose="02040503050406030204" pitchFamily="18" charset="0"/>
                      </a:rPr>
                      <m:t>=</m:t>
                    </m:r>
                    <m:r>
                      <a:rPr lang="en-US" sz="2200" b="0" i="1" smtClean="0">
                        <a:latin typeface="Cambria Math" panose="02040503050406030204" pitchFamily="18" charset="0"/>
                      </a:rPr>
                      <m:t>𝜔</m:t>
                    </m:r>
                    <m:r>
                      <a:rPr lang="en-US" sz="2200" b="0" i="1" smtClean="0">
                        <a:latin typeface="Cambria Math" panose="02040503050406030204" pitchFamily="18" charset="0"/>
                      </a:rPr>
                      <m:t>𝐴</m:t>
                    </m:r>
                  </m:oMath>
                </a14:m>
                <a:endParaRPr lang="en-US" sz="2200" dirty="0"/>
              </a:p>
              <a:p>
                <a:pPr indent="-255600"/>
                <a:r>
                  <a:rPr lang="en-US" sz="2200" dirty="0"/>
                  <a:t>The horizontal component of velocity is:</a:t>
                </a:r>
              </a:p>
              <a:p>
                <a:pPr marL="432" indent="0">
                  <a:buNone/>
                </a:pPr>
                <a:endParaRPr lang="en-US" sz="2200" b="0" i="0" dirty="0">
                  <a:latin typeface="Cambria Math" panose="02040503050406030204" pitchFamily="18" charset="0"/>
                </a:endParaRPr>
              </a:p>
              <a:p>
                <a:pPr marL="432" indent="0">
                  <a:buNone/>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𝑣</m:t>
                          </m:r>
                        </m:e>
                        <m:sub>
                          <m:r>
                            <a:rPr lang="en-US" sz="2200" b="0" i="1" smtClean="0">
                              <a:latin typeface="Cambria Math" panose="02040503050406030204" pitchFamily="18" charset="0"/>
                            </a:rPr>
                            <m:t>𝑥</m:t>
                          </m:r>
                        </m:sub>
                      </m:sSub>
                      <m:r>
                        <a:rPr lang="en-US" sz="2200" smtClean="0">
                          <a:latin typeface="Cambria Math" panose="02040503050406030204" pitchFamily="18" charset="0"/>
                        </a:rPr>
                        <m:t>=</m:t>
                      </m:r>
                      <m:r>
                        <a:rPr lang="en-US" sz="2200" b="0" i="1" smtClean="0">
                          <a:latin typeface="Cambria Math" panose="02040503050406030204" pitchFamily="18" charset="0"/>
                        </a:rPr>
                        <m:t>−</m:t>
                      </m:r>
                      <m:r>
                        <a:rPr lang="en-US" sz="2200" b="0" i="1" smtClean="0">
                          <a:latin typeface="Cambria Math" panose="02040503050406030204" pitchFamily="18" charset="0"/>
                        </a:rPr>
                        <m:t>𝜔</m:t>
                      </m:r>
                      <m:r>
                        <a:rPr lang="en-US" sz="2200" i="1" smtClean="0">
                          <a:latin typeface="Cambria Math" panose="02040503050406030204" pitchFamily="18" charset="0"/>
                        </a:rPr>
                        <m:t>𝐴</m:t>
                      </m:r>
                      <m:func>
                        <m:funcPr>
                          <m:ctrlPr>
                            <a:rPr lang="en-US" sz="2200" b="0" i="1" smtClean="0">
                              <a:latin typeface="Cambria Math" panose="02040503050406030204" pitchFamily="18" charset="0"/>
                            </a:rPr>
                          </m:ctrlPr>
                        </m:funcPr>
                        <m:fName>
                          <m:r>
                            <m:rPr>
                              <m:sty m:val="p"/>
                            </m:rPr>
                            <a:rPr lang="en-US" sz="2200" b="0" i="0" smtClean="0">
                              <a:latin typeface="Cambria Math" panose="02040503050406030204" pitchFamily="18" charset="0"/>
                            </a:rPr>
                            <m:t>sin</m:t>
                          </m:r>
                        </m:fName>
                        <m:e>
                          <m:r>
                            <a:rPr lang="en-US" sz="2200" b="0" i="1" smtClean="0">
                              <a:latin typeface="Cambria Math" panose="02040503050406030204" pitchFamily="18" charset="0"/>
                            </a:rPr>
                            <m:t>(</m:t>
                          </m:r>
                          <m:r>
                            <a:rPr lang="en-US" sz="2200" b="0" i="1" smtClean="0">
                              <a:latin typeface="Cambria Math" panose="02040503050406030204" pitchFamily="18" charset="0"/>
                            </a:rPr>
                            <m:t>𝜔</m:t>
                          </m:r>
                          <m:r>
                            <a:rPr lang="en-US" sz="2200" b="0" i="1" smtClean="0">
                              <a:latin typeface="Cambria Math" panose="02040503050406030204" pitchFamily="18" charset="0"/>
                            </a:rPr>
                            <m:t>𝑡</m:t>
                          </m:r>
                          <m:r>
                            <a:rPr lang="en-US" sz="2200" b="0" i="1" smtClean="0">
                              <a:latin typeface="Cambria Math" panose="02040503050406030204" pitchFamily="18" charset="0"/>
                            </a:rPr>
                            <m:t>)</m:t>
                          </m:r>
                        </m:e>
                      </m:func>
                    </m:oMath>
                  </m:oMathPara>
                </a14:m>
                <a:endParaRPr lang="en-US" sz="2200" dirty="0">
                  <a:latin typeface="+mn-lt"/>
                </a:endParaRPr>
              </a:p>
              <a:p>
                <a:pPr marL="432" indent="0">
                  <a:buNone/>
                </a:pPr>
                <a:r>
                  <a:rPr lang="en-IN" sz="2200" dirty="0">
                    <a:latin typeface="+mn-lt"/>
                  </a:rPr>
                  <a:t> </a:t>
                </a:r>
              </a:p>
            </p:txBody>
          </p:sp>
        </mc:Choice>
        <mc:Fallback xmlns="">
          <p:sp>
            <p:nvSpPr>
              <p:cNvPr id="3" name="Content Placeholder 4">
                <a:extLst>
                  <a:ext uri="{FF2B5EF4-FFF2-40B4-BE49-F238E27FC236}">
                    <a16:creationId xmlns:a16="http://schemas.microsoft.com/office/drawing/2014/main" id="{F13258ED-CB54-D39A-1615-3C2281F48B03}"/>
                  </a:ext>
                </a:extLst>
              </p:cNvPr>
              <p:cNvSpPr txBox="1">
                <a:spLocks noRot="1" noChangeAspect="1" noMove="1" noResize="1" noEditPoints="1" noAdjustHandles="1" noChangeArrowheads="1" noChangeShapeType="1" noTextEdit="1"/>
              </p:cNvSpPr>
              <p:nvPr/>
            </p:nvSpPr>
            <p:spPr>
              <a:xfrm>
                <a:off x="281127" y="1082729"/>
                <a:ext cx="4423208" cy="751159"/>
              </a:xfrm>
              <a:prstGeom prst="rect">
                <a:avLst/>
              </a:prstGeom>
              <a:blipFill>
                <a:blip r:embed="rId10"/>
                <a:stretch>
                  <a:fillRect l="-1719" r="-3438" b="-33333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itle 1">
                <a:extLst>
                  <a:ext uri="{FF2B5EF4-FFF2-40B4-BE49-F238E27FC236}">
                    <a16:creationId xmlns:a16="http://schemas.microsoft.com/office/drawing/2014/main" id="{39DA76DC-8A06-2B04-9B73-93284FCCE53E}"/>
                  </a:ext>
                </a:extLst>
              </p:cNvPr>
              <p:cNvSpPr>
                <a:spLocks noGrp="1"/>
              </p:cNvSpPr>
              <p:nvPr>
                <p:ph type="title"/>
              </p:nvPr>
            </p:nvSpPr>
            <p:spPr>
              <a:xfrm>
                <a:off x="457200" y="200279"/>
                <a:ext cx="8229600" cy="1097279"/>
              </a:xfrm>
            </p:spPr>
            <p:txBody>
              <a:bodyPr/>
              <a:lstStyle/>
              <a:p>
                <a:r>
                  <a:rPr lang="en-US" dirty="0"/>
                  <a:t>Velocity in SHM </a:t>
                </a:r>
                <a14:m>
                  <m:oMath xmlns:m="http://schemas.openxmlformats.org/officeDocument/2006/math">
                    <m:r>
                      <a:rPr lang="en-US" b="1" i="1" smtClean="0">
                        <a:latin typeface="Cambria Math" panose="02040503050406030204" pitchFamily="18" charset="0"/>
                      </a:rPr>
                      <m:t>↔</m:t>
                    </m:r>
                  </m:oMath>
                </a14:m>
                <a:r>
                  <a:rPr lang="en-US" dirty="0"/>
                  <a:t> UCM</a:t>
                </a:r>
                <a:endParaRPr lang="en-IN" sz="2000" dirty="0"/>
              </a:p>
            </p:txBody>
          </p:sp>
        </mc:Choice>
        <mc:Fallback xmlns="">
          <p:sp>
            <p:nvSpPr>
              <p:cNvPr id="11" name="Title 1">
                <a:extLst>
                  <a:ext uri="{FF2B5EF4-FFF2-40B4-BE49-F238E27FC236}">
                    <a16:creationId xmlns:a16="http://schemas.microsoft.com/office/drawing/2014/main" id="{39DA76DC-8A06-2B04-9B73-93284FCCE53E}"/>
                  </a:ext>
                </a:extLst>
              </p:cNvPr>
              <p:cNvSpPr>
                <a:spLocks noGrp="1" noRot="1" noChangeAspect="1" noMove="1" noResize="1" noEditPoints="1" noAdjustHandles="1" noChangeArrowheads="1" noChangeShapeType="1" noTextEdit="1"/>
              </p:cNvSpPr>
              <p:nvPr>
                <p:ph type="title"/>
              </p:nvPr>
            </p:nvSpPr>
            <p:spPr>
              <a:xfrm>
                <a:off x="457200" y="200279"/>
                <a:ext cx="8229600" cy="1097279"/>
              </a:xfrm>
              <a:blipFill>
                <a:blip r:embed="rId3"/>
                <a:stretch>
                  <a:fillRect l="-2315" t="-3409"/>
                </a:stretch>
              </a:blipFill>
            </p:spPr>
            <p:txBody>
              <a:bodyPr/>
              <a:lstStyle/>
              <a:p>
                <a:r>
                  <a:rPr lang="en-US">
                    <a:noFill/>
                  </a:rPr>
                  <a:t> </a:t>
                </a:r>
              </a:p>
            </p:txBody>
          </p:sp>
        </mc:Fallback>
      </mc:AlternateContent>
      <p:grpSp>
        <p:nvGrpSpPr>
          <p:cNvPr id="19" name="Group 18">
            <a:extLst>
              <a:ext uri="{FF2B5EF4-FFF2-40B4-BE49-F238E27FC236}">
                <a16:creationId xmlns:a16="http://schemas.microsoft.com/office/drawing/2014/main" id="{7E60D00B-CB66-0550-E7FB-7D45492B53D7}"/>
              </a:ext>
            </a:extLst>
          </p:cNvPr>
          <p:cNvGrpSpPr/>
          <p:nvPr/>
        </p:nvGrpSpPr>
        <p:grpSpPr>
          <a:xfrm>
            <a:off x="1563360" y="4630467"/>
            <a:ext cx="1745108" cy="1653539"/>
            <a:chOff x="1563360" y="4630467"/>
            <a:chExt cx="1745108" cy="1653539"/>
          </a:xfrm>
        </p:grpSpPr>
        <p:pic>
          <p:nvPicPr>
            <p:cNvPr id="4" name="Picture 3" descr="Diagrams (a) to (c) show projection of position, velocity, and acceleration for a particle in uniform circular motion.">
              <a:extLst>
                <a:ext uri="{FF2B5EF4-FFF2-40B4-BE49-F238E27FC236}">
                  <a16:creationId xmlns:a16="http://schemas.microsoft.com/office/drawing/2014/main" id="{B99BB523-F132-6B46-7F40-C48AC02BCB2D}"/>
                </a:ext>
              </a:extLst>
            </p:cNvPr>
            <p:cNvPicPr>
              <a:picLocks noChangeAspect="1"/>
            </p:cNvPicPr>
            <p:nvPr/>
          </p:nvPicPr>
          <p:blipFill rotWithShape="1">
            <a:blip r:embed="rId2">
              <a:extLst>
                <a:ext uri="{28A0092B-C50C-407E-A947-70E740481C1C}">
                  <a14:useLocalDpi xmlns:a14="http://schemas.microsoft.com/office/drawing/2010/main" val="0"/>
                </a:ext>
              </a:extLst>
            </a:blip>
            <a:srcRect l="54734" r="38527" b="84793"/>
            <a:stretch/>
          </p:blipFill>
          <p:spPr>
            <a:xfrm>
              <a:off x="1563360" y="4630467"/>
              <a:ext cx="1745108" cy="1259391"/>
            </a:xfrm>
            <a:prstGeom prst="rect">
              <a:avLst/>
            </a:prstGeom>
          </p:spPr>
        </p:pic>
        <mc:AlternateContent xmlns:mc="http://schemas.openxmlformats.org/markup-compatibility/2006" xmlns:a14="http://schemas.microsoft.com/office/drawing/2010/main">
          <mc:Choice Requires="a14">
            <p:sp>
              <p:nvSpPr>
                <p:cNvPr id="16" name="Content Placeholder 4">
                  <a:extLst>
                    <a:ext uri="{FF2B5EF4-FFF2-40B4-BE49-F238E27FC236}">
                      <a16:creationId xmlns:a16="http://schemas.microsoft.com/office/drawing/2014/main" id="{E5FA52D9-2859-24DC-9AAB-DFF03492CCDF}"/>
                    </a:ext>
                  </a:extLst>
                </p:cNvPr>
                <p:cNvSpPr txBox="1">
                  <a:spLocks/>
                </p:cNvSpPr>
                <p:nvPr/>
              </p:nvSpPr>
              <p:spPr>
                <a:xfrm>
                  <a:off x="2492731" y="4728384"/>
                  <a:ext cx="814429" cy="53177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𝑣</m:t>
                        </m:r>
                      </m:oMath>
                    </m:oMathPara>
                  </a14:m>
                  <a:endParaRPr lang="en-IN" sz="2400" dirty="0">
                    <a:latin typeface="+mn-lt"/>
                  </a:endParaRPr>
                </a:p>
              </p:txBody>
            </p:sp>
          </mc:Choice>
          <mc:Fallback xmlns="">
            <p:sp>
              <p:nvSpPr>
                <p:cNvPr id="16" name="Content Placeholder 4">
                  <a:extLst>
                    <a:ext uri="{FF2B5EF4-FFF2-40B4-BE49-F238E27FC236}">
                      <a16:creationId xmlns:a16="http://schemas.microsoft.com/office/drawing/2014/main" id="{E5FA52D9-2859-24DC-9AAB-DFF03492CCDF}"/>
                    </a:ext>
                  </a:extLst>
                </p:cNvPr>
                <p:cNvSpPr txBox="1">
                  <a:spLocks noRot="1" noChangeAspect="1" noMove="1" noResize="1" noEditPoints="1" noAdjustHandles="1" noChangeArrowheads="1" noChangeShapeType="1" noTextEdit="1"/>
                </p:cNvSpPr>
                <p:nvPr/>
              </p:nvSpPr>
              <p:spPr>
                <a:xfrm>
                  <a:off x="2492731" y="4728384"/>
                  <a:ext cx="814429" cy="531778"/>
                </a:xfrm>
                <a:prstGeom prst="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Content Placeholder 4">
                  <a:extLst>
                    <a:ext uri="{FF2B5EF4-FFF2-40B4-BE49-F238E27FC236}">
                      <a16:creationId xmlns:a16="http://schemas.microsoft.com/office/drawing/2014/main" id="{02CB540E-637B-AD23-5443-1589B6739DB0}"/>
                    </a:ext>
                  </a:extLst>
                </p:cNvPr>
                <p:cNvSpPr txBox="1">
                  <a:spLocks/>
                </p:cNvSpPr>
                <p:nvPr/>
              </p:nvSpPr>
              <p:spPr>
                <a:xfrm>
                  <a:off x="2240378" y="5752228"/>
                  <a:ext cx="814429" cy="53177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𝑣</m:t>
                            </m:r>
                          </m:e>
                          <m:sub>
                            <m:r>
                              <a:rPr lang="en-US" sz="2400" b="0" i="1" smtClean="0">
                                <a:latin typeface="Cambria Math" panose="02040503050406030204" pitchFamily="18" charset="0"/>
                              </a:rPr>
                              <m:t>𝑥</m:t>
                            </m:r>
                          </m:sub>
                        </m:sSub>
                      </m:oMath>
                    </m:oMathPara>
                  </a14:m>
                  <a:endParaRPr lang="en-IN" sz="2400" dirty="0">
                    <a:latin typeface="+mn-lt"/>
                  </a:endParaRPr>
                </a:p>
              </p:txBody>
            </p:sp>
          </mc:Choice>
          <mc:Fallback xmlns="">
            <p:sp>
              <p:nvSpPr>
                <p:cNvPr id="17" name="Content Placeholder 4">
                  <a:extLst>
                    <a:ext uri="{FF2B5EF4-FFF2-40B4-BE49-F238E27FC236}">
                      <a16:creationId xmlns:a16="http://schemas.microsoft.com/office/drawing/2014/main" id="{02CB540E-637B-AD23-5443-1589B6739DB0}"/>
                    </a:ext>
                  </a:extLst>
                </p:cNvPr>
                <p:cNvSpPr txBox="1">
                  <a:spLocks noRot="1" noChangeAspect="1" noMove="1" noResize="1" noEditPoints="1" noAdjustHandles="1" noChangeArrowheads="1" noChangeShapeType="1" noTextEdit="1"/>
                </p:cNvSpPr>
                <p:nvPr/>
              </p:nvSpPr>
              <p:spPr>
                <a:xfrm>
                  <a:off x="2240378" y="5752228"/>
                  <a:ext cx="814429" cy="531778"/>
                </a:xfrm>
                <a:prstGeom prst="rect">
                  <a:avLst/>
                </a:prstGeom>
                <a:blipFill>
                  <a:blip r:embed="rId6"/>
                  <a:stretch>
                    <a:fillRect/>
                  </a:stretch>
                </a:blipFill>
                <a:ln>
                  <a:noFill/>
                </a:ln>
              </p:spPr>
              <p:txBody>
                <a:bodyPr/>
                <a:lstStyle/>
                <a:p>
                  <a:r>
                    <a:rPr lang="en-US">
                      <a:noFill/>
                    </a:rPr>
                    <a:t> </a:t>
                  </a:r>
                </a:p>
              </p:txBody>
            </p:sp>
          </mc:Fallback>
        </mc:AlternateContent>
      </p:grpSp>
    </p:spTree>
    <p:extLst>
      <p:ext uri="{BB962C8B-B14F-4D97-AF65-F5344CB8AC3E}">
        <p14:creationId xmlns:p14="http://schemas.microsoft.com/office/powerpoint/2010/main" val="3071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14.2 A Glider on a Spring</a:t>
            </a:r>
            <a:endParaRPr lang="en-IN" sz="2000" dirty="0"/>
          </a:p>
        </p:txBody>
      </p:sp>
      <p:sp>
        <p:nvSpPr>
          <p:cNvPr id="3" name="Content Placeholder 2"/>
          <p:cNvSpPr>
            <a:spLocks noGrp="1"/>
          </p:cNvSpPr>
          <p:nvPr>
            <p:ph sz="quarter" idx="13"/>
          </p:nvPr>
        </p:nvSpPr>
        <p:spPr>
          <a:xfrm>
            <a:off x="358048" y="764010"/>
            <a:ext cx="4335138" cy="3230826"/>
          </a:xfrm>
        </p:spPr>
        <p:txBody>
          <a:bodyPr/>
          <a:lstStyle/>
          <a:p>
            <a:pPr marL="0" indent="0">
              <a:buNone/>
            </a:pPr>
            <a:r>
              <a:rPr lang="en-US" sz="2200" dirty="0">
                <a:latin typeface="+mn-lt"/>
              </a:rPr>
              <a:t>A mass on a spring oscillates horizontally at a frequency of 0.50 Hz. If the mass was pulled to the right of equilibrium by 12 cm and then released: </a:t>
            </a:r>
          </a:p>
          <a:p>
            <a:pPr marL="0" indent="0">
              <a:buNone/>
            </a:pPr>
            <a:endParaRPr lang="en-US" sz="2200" dirty="0">
              <a:latin typeface="+mn-lt"/>
            </a:endParaRPr>
          </a:p>
        </p:txBody>
      </p:sp>
      <p:pic>
        <p:nvPicPr>
          <p:cNvPr id="4" name="Picture 7" descr="A cubic mass m is on the floor and is attached by a spring to the wall on its left.">
            <a:extLst>
              <a:ext uri="{FF2B5EF4-FFF2-40B4-BE49-F238E27FC236}">
                <a16:creationId xmlns:a16="http://schemas.microsoft.com/office/drawing/2014/main" id="{EB122E92-8BA6-ECCC-984B-1765773C66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599" b="21071"/>
          <a:stretch>
            <a:fillRect/>
          </a:stretch>
        </p:blipFill>
        <p:spPr bwMode="auto">
          <a:xfrm>
            <a:off x="4792338" y="764010"/>
            <a:ext cx="3894462" cy="184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B35654EF-2BAB-EC56-A6CD-685FEAE29BBC}"/>
              </a:ext>
            </a:extLst>
          </p:cNvPr>
          <p:cNvSpPr txBox="1">
            <a:spLocks/>
          </p:cNvSpPr>
          <p:nvPr/>
        </p:nvSpPr>
        <p:spPr>
          <a:xfrm>
            <a:off x="358048" y="2863164"/>
            <a:ext cx="8640986" cy="3230826"/>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0" indent="0">
              <a:buFont typeface="Arial"/>
              <a:buNone/>
            </a:pPr>
            <a:endParaRPr lang="en-US" sz="2200" dirty="0">
              <a:latin typeface="+mn-lt"/>
            </a:endParaRPr>
          </a:p>
          <a:p>
            <a:pPr marL="0" indent="0">
              <a:buFont typeface="Arial"/>
              <a:buNone/>
            </a:pPr>
            <a:r>
              <a:rPr lang="en-US" sz="2200" dirty="0">
                <a:latin typeface="+mn-lt"/>
              </a:rPr>
              <a:t>Where will the glider be 0.5 s after its release? </a:t>
            </a:r>
            <a:br>
              <a:rPr lang="en-US" sz="2200" dirty="0">
                <a:latin typeface="+mn-lt"/>
              </a:rPr>
            </a:br>
            <a:endParaRPr lang="en-US" sz="2200" dirty="0">
              <a:latin typeface="+mn-lt"/>
            </a:endParaRPr>
          </a:p>
          <a:p>
            <a:pPr marL="0" indent="0">
              <a:buFont typeface="Arial"/>
              <a:buNone/>
            </a:pPr>
            <a:endParaRPr lang="en-US" sz="2200" dirty="0">
              <a:latin typeface="+mn-lt"/>
            </a:endParaRPr>
          </a:p>
          <a:p>
            <a:pPr marL="0" indent="0">
              <a:buFont typeface="Arial"/>
              <a:buNone/>
            </a:pPr>
            <a:r>
              <a:rPr lang="en-US" sz="2200" dirty="0">
                <a:latin typeface="+mn-lt"/>
              </a:rPr>
              <a:t>What is its velocity at this point?</a:t>
            </a:r>
          </a:p>
        </p:txBody>
      </p:sp>
      <mc:AlternateContent xmlns:mc="http://schemas.openxmlformats.org/markup-compatibility/2006" xmlns:a14="http://schemas.microsoft.com/office/drawing/2010/main">
        <mc:Choice Requires="a14">
          <p:sp>
            <p:nvSpPr>
              <p:cNvPr id="6" name="Content Placeholder 6">
                <a:extLst>
                  <a:ext uri="{FF2B5EF4-FFF2-40B4-BE49-F238E27FC236}">
                    <a16:creationId xmlns:a16="http://schemas.microsoft.com/office/drawing/2014/main" id="{F5E0691A-83E4-DD96-089F-17DA91066CDF}"/>
                  </a:ext>
                </a:extLst>
              </p:cNvPr>
              <p:cNvSpPr txBox="1">
                <a:spLocks/>
              </p:cNvSpPr>
              <p:nvPr/>
            </p:nvSpPr>
            <p:spPr>
              <a:xfrm>
                <a:off x="6033649" y="4467002"/>
                <a:ext cx="4238228" cy="251534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0" indent="0">
                  <a:buNone/>
                </a:pPr>
                <a14:m>
                  <m:oMathPara xmlns:m="http://schemas.openxmlformats.org/officeDocument/2006/math">
                    <m:oMathParaPr>
                      <m:jc m:val="centerGroup"/>
                    </m:oMathParaPr>
                    <m:oMath xmlns:m="http://schemas.openxmlformats.org/officeDocument/2006/math">
                      <m:r>
                        <a:rPr lang="en-US" sz="2200" b="0" i="1" dirty="0" smtClean="0">
                          <a:latin typeface="Cambria Math" panose="02040503050406030204" pitchFamily="18" charset="0"/>
                        </a:rPr>
                        <m:t>𝑥</m:t>
                      </m:r>
                      <m:r>
                        <a:rPr lang="en-US" sz="2200" b="0" i="1" dirty="0" smtClean="0">
                          <a:latin typeface="Cambria Math" panose="02040503050406030204" pitchFamily="18" charset="0"/>
                        </a:rPr>
                        <m:t>=0</m:t>
                      </m:r>
                    </m:oMath>
                  </m:oMathPara>
                </a14:m>
                <a:endParaRPr lang="en-US" sz="2200" dirty="0">
                  <a:latin typeface="+mn-lt"/>
                </a:endParaRPr>
              </a:p>
            </p:txBody>
          </p:sp>
        </mc:Choice>
        <mc:Fallback xmlns="">
          <p:sp>
            <p:nvSpPr>
              <p:cNvPr id="6" name="Content Placeholder 6">
                <a:extLst>
                  <a:ext uri="{FF2B5EF4-FFF2-40B4-BE49-F238E27FC236}">
                    <a16:creationId xmlns:a16="http://schemas.microsoft.com/office/drawing/2014/main" id="{F5E0691A-83E4-DD96-089F-17DA91066CDF}"/>
                  </a:ext>
                </a:extLst>
              </p:cNvPr>
              <p:cNvSpPr txBox="1">
                <a:spLocks noRot="1" noChangeAspect="1" noMove="1" noResize="1" noEditPoints="1" noAdjustHandles="1" noChangeArrowheads="1" noChangeShapeType="1" noTextEdit="1"/>
              </p:cNvSpPr>
              <p:nvPr/>
            </p:nvSpPr>
            <p:spPr>
              <a:xfrm>
                <a:off x="6033649" y="4467002"/>
                <a:ext cx="4238228" cy="2515341"/>
              </a:xfrm>
              <a:prstGeom prst="rect">
                <a:avLst/>
              </a:prstGeom>
              <a:blipFill>
                <a:blip r:embed="rId3"/>
                <a:stretch>
                  <a:fillRect/>
                </a:stretch>
              </a:blipFill>
              <a:ln>
                <a:noFill/>
              </a:ln>
            </p:spPr>
            <p:txBody>
              <a:bodyPr/>
              <a:lstStyle/>
              <a:p>
                <a:r>
                  <a:rPr lang="en-US">
                    <a:noFill/>
                  </a:rPr>
                  <a:t> </a:t>
                </a:r>
              </a:p>
            </p:txBody>
          </p:sp>
        </mc:Fallback>
      </mc:AlternateContent>
      <p:sp>
        <p:nvSpPr>
          <p:cNvPr id="7" name="Rectangle 6">
            <a:extLst>
              <a:ext uri="{FF2B5EF4-FFF2-40B4-BE49-F238E27FC236}">
                <a16:creationId xmlns:a16="http://schemas.microsoft.com/office/drawing/2014/main" id="{38B1A19C-8A76-F8BD-AFFD-D38AAE2E082A}"/>
              </a:ext>
            </a:extLst>
          </p:cNvPr>
          <p:cNvSpPr/>
          <p:nvPr/>
        </p:nvSpPr>
        <p:spPr>
          <a:xfrm>
            <a:off x="7442522" y="4499325"/>
            <a:ext cx="1556512" cy="45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Content Placeholder 6">
                <a:extLst>
                  <a:ext uri="{FF2B5EF4-FFF2-40B4-BE49-F238E27FC236}">
                    <a16:creationId xmlns:a16="http://schemas.microsoft.com/office/drawing/2014/main" id="{282D0D32-ADF3-1A0F-60AB-ECD0DB3DCB4C}"/>
                  </a:ext>
                </a:extLst>
              </p:cNvPr>
              <p:cNvSpPr txBox="1">
                <a:spLocks/>
              </p:cNvSpPr>
              <p:nvPr/>
            </p:nvSpPr>
            <p:spPr>
              <a:xfrm>
                <a:off x="6033649" y="5803882"/>
                <a:ext cx="4238228" cy="251534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0" indent="0">
                  <a:buNone/>
                </a:pPr>
                <a14:m>
                  <m:oMathPara xmlns:m="http://schemas.openxmlformats.org/officeDocument/2006/math">
                    <m:oMathParaPr>
                      <m:jc m:val="centerGroup"/>
                    </m:oMathParaPr>
                    <m:oMath xmlns:m="http://schemas.openxmlformats.org/officeDocument/2006/math">
                      <m:r>
                        <a:rPr lang="en-US" sz="2200" b="0" i="1" dirty="0" smtClean="0">
                          <a:latin typeface="Cambria Math" panose="02040503050406030204" pitchFamily="18" charset="0"/>
                        </a:rPr>
                        <m:t>𝑣</m:t>
                      </m:r>
                      <m:r>
                        <a:rPr lang="en-US" sz="2200" b="0" i="1" dirty="0" smtClean="0">
                          <a:latin typeface="Cambria Math" panose="02040503050406030204" pitchFamily="18" charset="0"/>
                        </a:rPr>
                        <m:t>=0.4 </m:t>
                      </m:r>
                      <m:r>
                        <m:rPr>
                          <m:nor/>
                        </m:rPr>
                        <a:rPr lang="en-US" sz="2200" b="0" i="0" dirty="0" smtClean="0">
                          <a:latin typeface="Cambria Math" panose="02040503050406030204" pitchFamily="18" charset="0"/>
                        </a:rPr>
                        <m:t>m</m:t>
                      </m:r>
                      <m:r>
                        <m:rPr>
                          <m:nor/>
                        </m:rPr>
                        <a:rPr lang="en-US" sz="2200" b="0" i="0" dirty="0" smtClean="0">
                          <a:latin typeface="Cambria Math" panose="02040503050406030204" pitchFamily="18" charset="0"/>
                        </a:rPr>
                        <m:t>/</m:t>
                      </m:r>
                      <m:r>
                        <m:rPr>
                          <m:nor/>
                        </m:rPr>
                        <a:rPr lang="en-US" sz="2200" b="0" i="0" dirty="0" smtClean="0">
                          <a:latin typeface="Cambria Math" panose="02040503050406030204" pitchFamily="18" charset="0"/>
                        </a:rPr>
                        <m:t>s</m:t>
                      </m:r>
                    </m:oMath>
                  </m:oMathPara>
                </a14:m>
                <a:endParaRPr lang="en-US" sz="2200" dirty="0">
                  <a:latin typeface="+mn-lt"/>
                </a:endParaRPr>
              </a:p>
            </p:txBody>
          </p:sp>
        </mc:Choice>
        <mc:Fallback xmlns="">
          <p:sp>
            <p:nvSpPr>
              <p:cNvPr id="8" name="Content Placeholder 6">
                <a:extLst>
                  <a:ext uri="{FF2B5EF4-FFF2-40B4-BE49-F238E27FC236}">
                    <a16:creationId xmlns:a16="http://schemas.microsoft.com/office/drawing/2014/main" id="{282D0D32-ADF3-1A0F-60AB-ECD0DB3DCB4C}"/>
                  </a:ext>
                </a:extLst>
              </p:cNvPr>
              <p:cNvSpPr txBox="1">
                <a:spLocks noRot="1" noChangeAspect="1" noMove="1" noResize="1" noEditPoints="1" noAdjustHandles="1" noChangeArrowheads="1" noChangeShapeType="1" noTextEdit="1"/>
              </p:cNvSpPr>
              <p:nvPr/>
            </p:nvSpPr>
            <p:spPr>
              <a:xfrm>
                <a:off x="6033649" y="5803882"/>
                <a:ext cx="4238228" cy="2515341"/>
              </a:xfrm>
              <a:prstGeom prst="rect">
                <a:avLst/>
              </a:prstGeom>
              <a:blipFill>
                <a:blip r:embed="rId4"/>
                <a:stretch>
                  <a:fillRect/>
                </a:stretch>
              </a:blipFill>
              <a:ln>
                <a:noFill/>
              </a:ln>
            </p:spPr>
            <p:txBody>
              <a:bodyPr/>
              <a:lstStyle/>
              <a:p>
                <a:r>
                  <a:rPr lang="en-US">
                    <a:noFill/>
                  </a:rPr>
                  <a:t> </a:t>
                </a:r>
              </a:p>
            </p:txBody>
          </p:sp>
        </mc:Fallback>
      </mc:AlternateContent>
      <p:sp>
        <p:nvSpPr>
          <p:cNvPr id="9" name="Rectangle 8">
            <a:extLst>
              <a:ext uri="{FF2B5EF4-FFF2-40B4-BE49-F238E27FC236}">
                <a16:creationId xmlns:a16="http://schemas.microsoft.com/office/drawing/2014/main" id="{B9C8981A-8E6A-8137-8477-70CC5B548DE0}"/>
              </a:ext>
            </a:extLst>
          </p:cNvPr>
          <p:cNvSpPr/>
          <p:nvPr/>
        </p:nvSpPr>
        <p:spPr>
          <a:xfrm>
            <a:off x="7361497" y="5824630"/>
            <a:ext cx="1556512" cy="45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65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70FA7874-C5E4-9819-EACF-31839640F4CA}"/>
              </a:ext>
            </a:extLst>
          </p:cNvPr>
          <p:cNvGrpSpPr/>
          <p:nvPr/>
        </p:nvGrpSpPr>
        <p:grpSpPr>
          <a:xfrm>
            <a:off x="477955" y="1849080"/>
            <a:ext cx="7144939" cy="3364174"/>
            <a:chOff x="477955" y="1849080"/>
            <a:chExt cx="7144939" cy="3364174"/>
          </a:xfrm>
        </p:grpSpPr>
        <p:grpSp>
          <p:nvGrpSpPr>
            <p:cNvPr id="13" name="Group 12">
              <a:extLst>
                <a:ext uri="{FF2B5EF4-FFF2-40B4-BE49-F238E27FC236}">
                  <a16:creationId xmlns:a16="http://schemas.microsoft.com/office/drawing/2014/main" id="{260DF98E-B679-DB54-0401-08698B85E15D}"/>
                </a:ext>
              </a:extLst>
            </p:cNvPr>
            <p:cNvGrpSpPr/>
            <p:nvPr/>
          </p:nvGrpSpPr>
          <p:grpSpPr>
            <a:xfrm>
              <a:off x="693497" y="1849080"/>
              <a:ext cx="6929397" cy="3364174"/>
              <a:chOff x="644194" y="2490716"/>
              <a:chExt cx="6929397" cy="3364174"/>
            </a:xfrm>
          </p:grpSpPr>
          <p:grpSp>
            <p:nvGrpSpPr>
              <p:cNvPr id="14" name="Group 13">
                <a:extLst>
                  <a:ext uri="{FF2B5EF4-FFF2-40B4-BE49-F238E27FC236}">
                    <a16:creationId xmlns:a16="http://schemas.microsoft.com/office/drawing/2014/main" id="{F7726399-7606-1F97-066C-4D5A4542350F}"/>
                  </a:ext>
                </a:extLst>
              </p:cNvPr>
              <p:cNvGrpSpPr/>
              <p:nvPr/>
            </p:nvGrpSpPr>
            <p:grpSpPr>
              <a:xfrm>
                <a:off x="644194" y="2490716"/>
                <a:ext cx="6929397" cy="3336878"/>
                <a:chOff x="644194" y="2490716"/>
                <a:chExt cx="6929397" cy="3336878"/>
              </a:xfrm>
            </p:grpSpPr>
            <p:grpSp>
              <p:nvGrpSpPr>
                <p:cNvPr id="16" name="Group 15">
                  <a:extLst>
                    <a:ext uri="{FF2B5EF4-FFF2-40B4-BE49-F238E27FC236}">
                      <a16:creationId xmlns:a16="http://schemas.microsoft.com/office/drawing/2014/main" id="{4FA522A8-1234-AD32-A5FB-7BAAC2615C62}"/>
                    </a:ext>
                  </a:extLst>
                </p:cNvPr>
                <p:cNvGrpSpPr/>
                <p:nvPr/>
              </p:nvGrpSpPr>
              <p:grpSpPr>
                <a:xfrm>
                  <a:off x="644194" y="2490716"/>
                  <a:ext cx="6929397" cy="3215188"/>
                  <a:chOff x="644194" y="2490716"/>
                  <a:chExt cx="6929397" cy="3215188"/>
                </a:xfrm>
              </p:grpSpPr>
              <p:grpSp>
                <p:nvGrpSpPr>
                  <p:cNvPr id="18" name="Group 17">
                    <a:extLst>
                      <a:ext uri="{FF2B5EF4-FFF2-40B4-BE49-F238E27FC236}">
                        <a16:creationId xmlns:a16="http://schemas.microsoft.com/office/drawing/2014/main" id="{3DE3F183-E3D6-BB5B-8355-F262CCA6BDDB}"/>
                      </a:ext>
                    </a:extLst>
                  </p:cNvPr>
                  <p:cNvGrpSpPr/>
                  <p:nvPr/>
                </p:nvGrpSpPr>
                <p:grpSpPr>
                  <a:xfrm>
                    <a:off x="644194" y="2490716"/>
                    <a:ext cx="6929397" cy="3215188"/>
                    <a:chOff x="644194" y="2490716"/>
                    <a:chExt cx="6929397" cy="3215188"/>
                  </a:xfrm>
                </p:grpSpPr>
                <p:pic>
                  <p:nvPicPr>
                    <p:cNvPr id="20" name="Picture 19" descr="A diagram shows the forces acting on a ball in a bowl.">
                      <a:extLst>
                        <a:ext uri="{FF2B5EF4-FFF2-40B4-BE49-F238E27FC236}">
                          <a16:creationId xmlns:a16="http://schemas.microsoft.com/office/drawing/2014/main" id="{11CDFE94-68B1-E627-2A3B-CC9B706A2DEA}"/>
                        </a:ext>
                      </a:extLst>
                    </p:cNvPr>
                    <p:cNvPicPr>
                      <a:picLocks noChangeAspect="1"/>
                    </p:cNvPicPr>
                    <p:nvPr/>
                  </p:nvPicPr>
                  <p:blipFill rotWithShape="1">
                    <a:blip r:embed="rId2">
                      <a:extLst>
                        <a:ext uri="{28A0092B-C50C-407E-A947-70E740481C1C}">
                          <a14:useLocalDpi xmlns:a14="http://schemas.microsoft.com/office/drawing/2010/main" val="0"/>
                        </a:ext>
                      </a:extLst>
                    </a:blip>
                    <a:srcRect t="16834" b="23389"/>
                    <a:stretch/>
                  </p:blipFill>
                  <p:spPr>
                    <a:xfrm>
                      <a:off x="644194" y="2588131"/>
                      <a:ext cx="6929397" cy="3117773"/>
                    </a:xfrm>
                    <a:prstGeom prst="rect">
                      <a:avLst/>
                    </a:prstGeom>
                  </p:spPr>
                </p:pic>
                <p:sp>
                  <p:nvSpPr>
                    <p:cNvPr id="21" name="Freeform 20">
                      <a:extLst>
                        <a:ext uri="{FF2B5EF4-FFF2-40B4-BE49-F238E27FC236}">
                          <a16:creationId xmlns:a16="http://schemas.microsoft.com/office/drawing/2014/main" id="{5DF6C2C4-5482-0F1E-0B38-04BE526FE023}"/>
                        </a:ext>
                      </a:extLst>
                    </p:cNvPr>
                    <p:cNvSpPr/>
                    <p:nvPr/>
                  </p:nvSpPr>
                  <p:spPr>
                    <a:xfrm>
                      <a:off x="5996617" y="2490716"/>
                      <a:ext cx="1366350" cy="1589965"/>
                    </a:xfrm>
                    <a:custGeom>
                      <a:avLst/>
                      <a:gdLst>
                        <a:gd name="connsiteX0" fmla="*/ 424655 w 1366350"/>
                        <a:gd name="connsiteY0" fmla="*/ 88711 h 1589965"/>
                        <a:gd name="connsiteX1" fmla="*/ 335944 w 1366350"/>
                        <a:gd name="connsiteY1" fmla="*/ 143302 h 1589965"/>
                        <a:gd name="connsiteX2" fmla="*/ 315473 w 1366350"/>
                        <a:gd name="connsiteY2" fmla="*/ 156950 h 1589965"/>
                        <a:gd name="connsiteX3" fmla="*/ 295001 w 1366350"/>
                        <a:gd name="connsiteY3" fmla="*/ 177421 h 1589965"/>
                        <a:gd name="connsiteX4" fmla="*/ 281353 w 1366350"/>
                        <a:gd name="connsiteY4" fmla="*/ 197893 h 1589965"/>
                        <a:gd name="connsiteX5" fmla="*/ 260882 w 1366350"/>
                        <a:gd name="connsiteY5" fmla="*/ 211541 h 1589965"/>
                        <a:gd name="connsiteX6" fmla="*/ 226762 w 1366350"/>
                        <a:gd name="connsiteY6" fmla="*/ 245660 h 1589965"/>
                        <a:gd name="connsiteX7" fmla="*/ 213114 w 1366350"/>
                        <a:gd name="connsiteY7" fmla="*/ 266132 h 1589965"/>
                        <a:gd name="connsiteX8" fmla="*/ 172171 w 1366350"/>
                        <a:gd name="connsiteY8" fmla="*/ 307075 h 1589965"/>
                        <a:gd name="connsiteX9" fmla="*/ 138052 w 1366350"/>
                        <a:gd name="connsiteY9" fmla="*/ 348018 h 1589965"/>
                        <a:gd name="connsiteX10" fmla="*/ 110756 w 1366350"/>
                        <a:gd name="connsiteY10" fmla="*/ 388962 h 1589965"/>
                        <a:gd name="connsiteX11" fmla="*/ 90284 w 1366350"/>
                        <a:gd name="connsiteY11" fmla="*/ 429905 h 1589965"/>
                        <a:gd name="connsiteX12" fmla="*/ 69813 w 1366350"/>
                        <a:gd name="connsiteY12" fmla="*/ 470848 h 1589965"/>
                        <a:gd name="connsiteX13" fmla="*/ 49341 w 1366350"/>
                        <a:gd name="connsiteY13" fmla="*/ 511791 h 1589965"/>
                        <a:gd name="connsiteX14" fmla="*/ 22046 w 1366350"/>
                        <a:gd name="connsiteY14" fmla="*/ 573206 h 1589965"/>
                        <a:gd name="connsiteX15" fmla="*/ 15222 w 1366350"/>
                        <a:gd name="connsiteY15" fmla="*/ 600502 h 1589965"/>
                        <a:gd name="connsiteX16" fmla="*/ 15222 w 1366350"/>
                        <a:gd name="connsiteY16" fmla="*/ 1084997 h 1589965"/>
                        <a:gd name="connsiteX17" fmla="*/ 28870 w 1366350"/>
                        <a:gd name="connsiteY17" fmla="*/ 1125941 h 1589965"/>
                        <a:gd name="connsiteX18" fmla="*/ 49341 w 1366350"/>
                        <a:gd name="connsiteY18" fmla="*/ 1166884 h 1589965"/>
                        <a:gd name="connsiteX19" fmla="*/ 56165 w 1366350"/>
                        <a:gd name="connsiteY19" fmla="*/ 1201003 h 1589965"/>
                        <a:gd name="connsiteX20" fmla="*/ 62989 w 1366350"/>
                        <a:gd name="connsiteY20" fmla="*/ 1221475 h 1589965"/>
                        <a:gd name="connsiteX21" fmla="*/ 69813 w 1366350"/>
                        <a:gd name="connsiteY21" fmla="*/ 1248771 h 1589965"/>
                        <a:gd name="connsiteX22" fmla="*/ 90284 w 1366350"/>
                        <a:gd name="connsiteY22" fmla="*/ 1310185 h 1589965"/>
                        <a:gd name="connsiteX23" fmla="*/ 117580 w 1366350"/>
                        <a:gd name="connsiteY23" fmla="*/ 1392072 h 1589965"/>
                        <a:gd name="connsiteX24" fmla="*/ 124404 w 1366350"/>
                        <a:gd name="connsiteY24" fmla="*/ 1412544 h 1589965"/>
                        <a:gd name="connsiteX25" fmla="*/ 158523 w 1366350"/>
                        <a:gd name="connsiteY25" fmla="*/ 1473959 h 1589965"/>
                        <a:gd name="connsiteX26" fmla="*/ 178995 w 1366350"/>
                        <a:gd name="connsiteY26" fmla="*/ 1494430 h 1589965"/>
                        <a:gd name="connsiteX27" fmla="*/ 219938 w 1366350"/>
                        <a:gd name="connsiteY27" fmla="*/ 1521726 h 1589965"/>
                        <a:gd name="connsiteX28" fmla="*/ 260882 w 1366350"/>
                        <a:gd name="connsiteY28" fmla="*/ 1549021 h 1589965"/>
                        <a:gd name="connsiteX29" fmla="*/ 301825 w 1366350"/>
                        <a:gd name="connsiteY29" fmla="*/ 1576317 h 1589965"/>
                        <a:gd name="connsiteX30" fmla="*/ 342768 w 1366350"/>
                        <a:gd name="connsiteY30" fmla="*/ 1589965 h 1589965"/>
                        <a:gd name="connsiteX31" fmla="*/ 383711 w 1366350"/>
                        <a:gd name="connsiteY31" fmla="*/ 1576317 h 1589965"/>
                        <a:gd name="connsiteX32" fmla="*/ 397359 w 1366350"/>
                        <a:gd name="connsiteY32" fmla="*/ 1555845 h 1589965"/>
                        <a:gd name="connsiteX33" fmla="*/ 438302 w 1366350"/>
                        <a:gd name="connsiteY33" fmla="*/ 1542197 h 1589965"/>
                        <a:gd name="connsiteX34" fmla="*/ 451950 w 1366350"/>
                        <a:gd name="connsiteY34" fmla="*/ 1521726 h 1589965"/>
                        <a:gd name="connsiteX35" fmla="*/ 492893 w 1366350"/>
                        <a:gd name="connsiteY35" fmla="*/ 1494430 h 1589965"/>
                        <a:gd name="connsiteX36" fmla="*/ 533837 w 1366350"/>
                        <a:gd name="connsiteY36" fmla="*/ 1467135 h 1589965"/>
                        <a:gd name="connsiteX37" fmla="*/ 554308 w 1366350"/>
                        <a:gd name="connsiteY37" fmla="*/ 1453487 h 1589965"/>
                        <a:gd name="connsiteX38" fmla="*/ 574780 w 1366350"/>
                        <a:gd name="connsiteY38" fmla="*/ 1439839 h 1589965"/>
                        <a:gd name="connsiteX39" fmla="*/ 629371 w 1366350"/>
                        <a:gd name="connsiteY39" fmla="*/ 1392072 h 1589965"/>
                        <a:gd name="connsiteX40" fmla="*/ 649843 w 1366350"/>
                        <a:gd name="connsiteY40" fmla="*/ 1378424 h 1589965"/>
                        <a:gd name="connsiteX41" fmla="*/ 663490 w 1366350"/>
                        <a:gd name="connsiteY41" fmla="*/ 1357953 h 1589965"/>
                        <a:gd name="connsiteX42" fmla="*/ 683962 w 1366350"/>
                        <a:gd name="connsiteY42" fmla="*/ 1344305 h 1589965"/>
                        <a:gd name="connsiteX43" fmla="*/ 724905 w 1366350"/>
                        <a:gd name="connsiteY43" fmla="*/ 1282890 h 1589965"/>
                        <a:gd name="connsiteX44" fmla="*/ 738553 w 1366350"/>
                        <a:gd name="connsiteY44" fmla="*/ 1262418 h 1589965"/>
                        <a:gd name="connsiteX45" fmla="*/ 772673 w 1366350"/>
                        <a:gd name="connsiteY45" fmla="*/ 1201003 h 1589965"/>
                        <a:gd name="connsiteX46" fmla="*/ 786320 w 1366350"/>
                        <a:gd name="connsiteY46" fmla="*/ 1180532 h 1589965"/>
                        <a:gd name="connsiteX47" fmla="*/ 806792 w 1366350"/>
                        <a:gd name="connsiteY47" fmla="*/ 1166884 h 1589965"/>
                        <a:gd name="connsiteX48" fmla="*/ 847735 w 1366350"/>
                        <a:gd name="connsiteY48" fmla="*/ 1105469 h 1589965"/>
                        <a:gd name="connsiteX49" fmla="*/ 861383 w 1366350"/>
                        <a:gd name="connsiteY49" fmla="*/ 1084997 h 1589965"/>
                        <a:gd name="connsiteX50" fmla="*/ 868207 w 1366350"/>
                        <a:gd name="connsiteY50" fmla="*/ 1064526 h 1589965"/>
                        <a:gd name="connsiteX51" fmla="*/ 888679 w 1366350"/>
                        <a:gd name="connsiteY51" fmla="*/ 1044054 h 1589965"/>
                        <a:gd name="connsiteX52" fmla="*/ 915974 w 1366350"/>
                        <a:gd name="connsiteY52" fmla="*/ 1003111 h 1589965"/>
                        <a:gd name="connsiteX53" fmla="*/ 929622 w 1366350"/>
                        <a:gd name="connsiteY53" fmla="*/ 982639 h 1589965"/>
                        <a:gd name="connsiteX54" fmla="*/ 950093 w 1366350"/>
                        <a:gd name="connsiteY54" fmla="*/ 962168 h 1589965"/>
                        <a:gd name="connsiteX55" fmla="*/ 984213 w 1366350"/>
                        <a:gd name="connsiteY55" fmla="*/ 928048 h 1589965"/>
                        <a:gd name="connsiteX56" fmla="*/ 1011508 w 1366350"/>
                        <a:gd name="connsiteY56" fmla="*/ 887105 h 1589965"/>
                        <a:gd name="connsiteX57" fmla="*/ 1031980 w 1366350"/>
                        <a:gd name="connsiteY57" fmla="*/ 846162 h 1589965"/>
                        <a:gd name="connsiteX58" fmla="*/ 1052452 w 1366350"/>
                        <a:gd name="connsiteY58" fmla="*/ 825690 h 1589965"/>
                        <a:gd name="connsiteX59" fmla="*/ 1086571 w 1366350"/>
                        <a:gd name="connsiteY59" fmla="*/ 791571 h 1589965"/>
                        <a:gd name="connsiteX60" fmla="*/ 1120690 w 1366350"/>
                        <a:gd name="connsiteY60" fmla="*/ 764275 h 1589965"/>
                        <a:gd name="connsiteX61" fmla="*/ 1134338 w 1366350"/>
                        <a:gd name="connsiteY61" fmla="*/ 743803 h 1589965"/>
                        <a:gd name="connsiteX62" fmla="*/ 1154810 w 1366350"/>
                        <a:gd name="connsiteY62" fmla="*/ 730156 h 1589965"/>
                        <a:gd name="connsiteX63" fmla="*/ 1188929 w 1366350"/>
                        <a:gd name="connsiteY63" fmla="*/ 689212 h 1589965"/>
                        <a:gd name="connsiteX64" fmla="*/ 1209401 w 1366350"/>
                        <a:gd name="connsiteY64" fmla="*/ 675565 h 1589965"/>
                        <a:gd name="connsiteX65" fmla="*/ 1236696 w 1366350"/>
                        <a:gd name="connsiteY65" fmla="*/ 634621 h 1589965"/>
                        <a:gd name="connsiteX66" fmla="*/ 1250344 w 1366350"/>
                        <a:gd name="connsiteY66" fmla="*/ 614150 h 1589965"/>
                        <a:gd name="connsiteX67" fmla="*/ 1270816 w 1366350"/>
                        <a:gd name="connsiteY67" fmla="*/ 607326 h 1589965"/>
                        <a:gd name="connsiteX68" fmla="*/ 1298111 w 1366350"/>
                        <a:gd name="connsiteY68" fmla="*/ 545911 h 1589965"/>
                        <a:gd name="connsiteX69" fmla="*/ 1304935 w 1366350"/>
                        <a:gd name="connsiteY69" fmla="*/ 525439 h 1589965"/>
                        <a:gd name="connsiteX70" fmla="*/ 1332231 w 1366350"/>
                        <a:gd name="connsiteY70" fmla="*/ 484496 h 1589965"/>
                        <a:gd name="connsiteX71" fmla="*/ 1345879 w 1366350"/>
                        <a:gd name="connsiteY71" fmla="*/ 443553 h 1589965"/>
                        <a:gd name="connsiteX72" fmla="*/ 1352702 w 1366350"/>
                        <a:gd name="connsiteY72" fmla="*/ 423081 h 1589965"/>
                        <a:gd name="connsiteX73" fmla="*/ 1366350 w 1366350"/>
                        <a:gd name="connsiteY73" fmla="*/ 361666 h 1589965"/>
                        <a:gd name="connsiteX74" fmla="*/ 1359526 w 1366350"/>
                        <a:gd name="connsiteY74" fmla="*/ 211541 h 1589965"/>
                        <a:gd name="connsiteX75" fmla="*/ 1352702 w 1366350"/>
                        <a:gd name="connsiteY75" fmla="*/ 191069 h 1589965"/>
                        <a:gd name="connsiteX76" fmla="*/ 1284464 w 1366350"/>
                        <a:gd name="connsiteY76" fmla="*/ 156950 h 1589965"/>
                        <a:gd name="connsiteX77" fmla="*/ 1263992 w 1366350"/>
                        <a:gd name="connsiteY77" fmla="*/ 150126 h 1589965"/>
                        <a:gd name="connsiteX78" fmla="*/ 1195753 w 1366350"/>
                        <a:gd name="connsiteY78" fmla="*/ 116006 h 1589965"/>
                        <a:gd name="connsiteX79" fmla="*/ 1161634 w 1366350"/>
                        <a:gd name="connsiteY79" fmla="*/ 95535 h 1589965"/>
                        <a:gd name="connsiteX80" fmla="*/ 1141162 w 1366350"/>
                        <a:gd name="connsiteY80" fmla="*/ 81887 h 1589965"/>
                        <a:gd name="connsiteX81" fmla="*/ 1113867 w 1366350"/>
                        <a:gd name="connsiteY81" fmla="*/ 75063 h 1589965"/>
                        <a:gd name="connsiteX82" fmla="*/ 1086571 w 1366350"/>
                        <a:gd name="connsiteY82" fmla="*/ 61415 h 1589965"/>
                        <a:gd name="connsiteX83" fmla="*/ 1045628 w 1366350"/>
                        <a:gd name="connsiteY83" fmla="*/ 47768 h 1589965"/>
                        <a:gd name="connsiteX84" fmla="*/ 1025156 w 1366350"/>
                        <a:gd name="connsiteY84" fmla="*/ 40944 h 1589965"/>
                        <a:gd name="connsiteX85" fmla="*/ 997861 w 1366350"/>
                        <a:gd name="connsiteY85" fmla="*/ 27296 h 1589965"/>
                        <a:gd name="connsiteX86" fmla="*/ 963741 w 1366350"/>
                        <a:gd name="connsiteY86" fmla="*/ 20472 h 1589965"/>
                        <a:gd name="connsiteX87" fmla="*/ 943270 w 1366350"/>
                        <a:gd name="connsiteY87" fmla="*/ 13648 h 1589965"/>
                        <a:gd name="connsiteX88" fmla="*/ 854559 w 1366350"/>
                        <a:gd name="connsiteY88" fmla="*/ 0 h 1589965"/>
                        <a:gd name="connsiteX89" fmla="*/ 561132 w 1366350"/>
                        <a:gd name="connsiteY89" fmla="*/ 6824 h 1589965"/>
                        <a:gd name="connsiteX90" fmla="*/ 451950 w 1366350"/>
                        <a:gd name="connsiteY90" fmla="*/ 20472 h 1589965"/>
                        <a:gd name="connsiteX91" fmla="*/ 404183 w 1366350"/>
                        <a:gd name="connsiteY91" fmla="*/ 54591 h 1589965"/>
                        <a:gd name="connsiteX92" fmla="*/ 424655 w 1366350"/>
                        <a:gd name="connsiteY92" fmla="*/ 88711 h 1589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366350" h="1589965">
                          <a:moveTo>
                            <a:pt x="424655" y="88711"/>
                          </a:moveTo>
                          <a:cubicBezTo>
                            <a:pt x="413282" y="103496"/>
                            <a:pt x="392142" y="105835"/>
                            <a:pt x="335944" y="143302"/>
                          </a:cubicBezTo>
                          <a:cubicBezTo>
                            <a:pt x="329120" y="147851"/>
                            <a:pt x="321272" y="151151"/>
                            <a:pt x="315473" y="156950"/>
                          </a:cubicBezTo>
                          <a:cubicBezTo>
                            <a:pt x="308649" y="163774"/>
                            <a:pt x="301179" y="170007"/>
                            <a:pt x="295001" y="177421"/>
                          </a:cubicBezTo>
                          <a:cubicBezTo>
                            <a:pt x="289750" y="183721"/>
                            <a:pt x="287152" y="192094"/>
                            <a:pt x="281353" y="197893"/>
                          </a:cubicBezTo>
                          <a:cubicBezTo>
                            <a:pt x="275554" y="203692"/>
                            <a:pt x="267706" y="206992"/>
                            <a:pt x="260882" y="211541"/>
                          </a:cubicBezTo>
                          <a:cubicBezTo>
                            <a:pt x="224485" y="266133"/>
                            <a:pt x="272258" y="200164"/>
                            <a:pt x="226762" y="245660"/>
                          </a:cubicBezTo>
                          <a:cubicBezTo>
                            <a:pt x="220963" y="251459"/>
                            <a:pt x="218563" y="260002"/>
                            <a:pt x="213114" y="266132"/>
                          </a:cubicBezTo>
                          <a:cubicBezTo>
                            <a:pt x="200291" y="280558"/>
                            <a:pt x="182877" y="291016"/>
                            <a:pt x="172171" y="307075"/>
                          </a:cubicBezTo>
                          <a:cubicBezTo>
                            <a:pt x="123400" y="380232"/>
                            <a:pt x="199351" y="269205"/>
                            <a:pt x="138052" y="348018"/>
                          </a:cubicBezTo>
                          <a:cubicBezTo>
                            <a:pt x="127982" y="360966"/>
                            <a:pt x="115943" y="373401"/>
                            <a:pt x="110756" y="388962"/>
                          </a:cubicBezTo>
                          <a:cubicBezTo>
                            <a:pt x="101338" y="417214"/>
                            <a:pt x="107922" y="403448"/>
                            <a:pt x="90284" y="429905"/>
                          </a:cubicBezTo>
                          <a:cubicBezTo>
                            <a:pt x="73136" y="481356"/>
                            <a:pt x="96266" y="417943"/>
                            <a:pt x="69813" y="470848"/>
                          </a:cubicBezTo>
                          <a:cubicBezTo>
                            <a:pt x="41561" y="527351"/>
                            <a:pt x="88453" y="453125"/>
                            <a:pt x="49341" y="511791"/>
                          </a:cubicBezTo>
                          <a:cubicBezTo>
                            <a:pt x="33100" y="560515"/>
                            <a:pt x="43673" y="540765"/>
                            <a:pt x="22046" y="573206"/>
                          </a:cubicBezTo>
                          <a:cubicBezTo>
                            <a:pt x="19771" y="582305"/>
                            <a:pt x="17061" y="591305"/>
                            <a:pt x="15222" y="600502"/>
                          </a:cubicBezTo>
                          <a:cubicBezTo>
                            <a:pt x="-16049" y="756853"/>
                            <a:pt x="9645" y="953022"/>
                            <a:pt x="15222" y="1084997"/>
                          </a:cubicBezTo>
                          <a:cubicBezTo>
                            <a:pt x="15829" y="1099370"/>
                            <a:pt x="24321" y="1112293"/>
                            <a:pt x="28870" y="1125941"/>
                          </a:cubicBezTo>
                          <a:cubicBezTo>
                            <a:pt x="38288" y="1154194"/>
                            <a:pt x="31702" y="1140425"/>
                            <a:pt x="49341" y="1166884"/>
                          </a:cubicBezTo>
                          <a:cubicBezTo>
                            <a:pt x="51616" y="1178257"/>
                            <a:pt x="53352" y="1189751"/>
                            <a:pt x="56165" y="1201003"/>
                          </a:cubicBezTo>
                          <a:cubicBezTo>
                            <a:pt x="57910" y="1207981"/>
                            <a:pt x="61013" y="1214559"/>
                            <a:pt x="62989" y="1221475"/>
                          </a:cubicBezTo>
                          <a:cubicBezTo>
                            <a:pt x="65566" y="1230493"/>
                            <a:pt x="67118" y="1239788"/>
                            <a:pt x="69813" y="1248771"/>
                          </a:cubicBezTo>
                          <a:cubicBezTo>
                            <a:pt x="76014" y="1269440"/>
                            <a:pt x="83461" y="1289714"/>
                            <a:pt x="90284" y="1310185"/>
                          </a:cubicBezTo>
                          <a:lnTo>
                            <a:pt x="117580" y="1392072"/>
                          </a:lnTo>
                          <a:lnTo>
                            <a:pt x="124404" y="1412544"/>
                          </a:lnTo>
                          <a:cubicBezTo>
                            <a:pt x="132984" y="1438284"/>
                            <a:pt x="135062" y="1450499"/>
                            <a:pt x="158523" y="1473959"/>
                          </a:cubicBezTo>
                          <a:cubicBezTo>
                            <a:pt x="165347" y="1480783"/>
                            <a:pt x="171377" y="1488505"/>
                            <a:pt x="178995" y="1494430"/>
                          </a:cubicBezTo>
                          <a:cubicBezTo>
                            <a:pt x="191942" y="1504500"/>
                            <a:pt x="208339" y="1510128"/>
                            <a:pt x="219938" y="1521726"/>
                          </a:cubicBezTo>
                          <a:cubicBezTo>
                            <a:pt x="245496" y="1547283"/>
                            <a:pt x="231255" y="1539145"/>
                            <a:pt x="260882" y="1549021"/>
                          </a:cubicBezTo>
                          <a:cubicBezTo>
                            <a:pt x="274530" y="1558120"/>
                            <a:pt x="286264" y="1571130"/>
                            <a:pt x="301825" y="1576317"/>
                          </a:cubicBezTo>
                          <a:lnTo>
                            <a:pt x="342768" y="1589965"/>
                          </a:lnTo>
                          <a:cubicBezTo>
                            <a:pt x="356416" y="1585416"/>
                            <a:pt x="375731" y="1588287"/>
                            <a:pt x="383711" y="1576317"/>
                          </a:cubicBezTo>
                          <a:cubicBezTo>
                            <a:pt x="388260" y="1569493"/>
                            <a:pt x="390404" y="1560192"/>
                            <a:pt x="397359" y="1555845"/>
                          </a:cubicBezTo>
                          <a:cubicBezTo>
                            <a:pt x="409558" y="1548220"/>
                            <a:pt x="438302" y="1542197"/>
                            <a:pt x="438302" y="1542197"/>
                          </a:cubicBezTo>
                          <a:cubicBezTo>
                            <a:pt x="442851" y="1535373"/>
                            <a:pt x="445778" y="1527126"/>
                            <a:pt x="451950" y="1521726"/>
                          </a:cubicBezTo>
                          <a:cubicBezTo>
                            <a:pt x="464294" y="1510925"/>
                            <a:pt x="479245" y="1503528"/>
                            <a:pt x="492893" y="1494430"/>
                          </a:cubicBezTo>
                          <a:lnTo>
                            <a:pt x="533837" y="1467135"/>
                          </a:lnTo>
                          <a:lnTo>
                            <a:pt x="554308" y="1453487"/>
                          </a:lnTo>
                          <a:lnTo>
                            <a:pt x="574780" y="1439839"/>
                          </a:lnTo>
                          <a:cubicBezTo>
                            <a:pt x="597527" y="1405721"/>
                            <a:pt x="581605" y="1423917"/>
                            <a:pt x="629371" y="1392072"/>
                          </a:cubicBezTo>
                          <a:lnTo>
                            <a:pt x="649843" y="1378424"/>
                          </a:lnTo>
                          <a:cubicBezTo>
                            <a:pt x="654392" y="1371600"/>
                            <a:pt x="657691" y="1363752"/>
                            <a:pt x="663490" y="1357953"/>
                          </a:cubicBezTo>
                          <a:cubicBezTo>
                            <a:pt x="669289" y="1352154"/>
                            <a:pt x="678561" y="1350477"/>
                            <a:pt x="683962" y="1344305"/>
                          </a:cubicBezTo>
                          <a:cubicBezTo>
                            <a:pt x="683977" y="1344288"/>
                            <a:pt x="718075" y="1293135"/>
                            <a:pt x="724905" y="1282890"/>
                          </a:cubicBezTo>
                          <a:cubicBezTo>
                            <a:pt x="729454" y="1276066"/>
                            <a:pt x="735959" y="1270199"/>
                            <a:pt x="738553" y="1262418"/>
                          </a:cubicBezTo>
                          <a:cubicBezTo>
                            <a:pt x="750564" y="1226386"/>
                            <a:pt x="741387" y="1247933"/>
                            <a:pt x="772673" y="1201003"/>
                          </a:cubicBezTo>
                          <a:cubicBezTo>
                            <a:pt x="777222" y="1194179"/>
                            <a:pt x="779496" y="1185081"/>
                            <a:pt x="786320" y="1180532"/>
                          </a:cubicBezTo>
                          <a:lnTo>
                            <a:pt x="806792" y="1166884"/>
                          </a:lnTo>
                          <a:lnTo>
                            <a:pt x="847735" y="1105469"/>
                          </a:lnTo>
                          <a:cubicBezTo>
                            <a:pt x="852284" y="1098645"/>
                            <a:pt x="858789" y="1092778"/>
                            <a:pt x="861383" y="1084997"/>
                          </a:cubicBezTo>
                          <a:cubicBezTo>
                            <a:pt x="863658" y="1078173"/>
                            <a:pt x="864217" y="1070511"/>
                            <a:pt x="868207" y="1064526"/>
                          </a:cubicBezTo>
                          <a:cubicBezTo>
                            <a:pt x="873560" y="1056496"/>
                            <a:pt x="882754" y="1051672"/>
                            <a:pt x="888679" y="1044054"/>
                          </a:cubicBezTo>
                          <a:cubicBezTo>
                            <a:pt x="898749" y="1031107"/>
                            <a:pt x="906876" y="1016759"/>
                            <a:pt x="915974" y="1003111"/>
                          </a:cubicBezTo>
                          <a:cubicBezTo>
                            <a:pt x="920523" y="996287"/>
                            <a:pt x="923823" y="988438"/>
                            <a:pt x="929622" y="982639"/>
                          </a:cubicBezTo>
                          <a:cubicBezTo>
                            <a:pt x="936446" y="975815"/>
                            <a:pt x="943915" y="969581"/>
                            <a:pt x="950093" y="962168"/>
                          </a:cubicBezTo>
                          <a:cubicBezTo>
                            <a:pt x="978526" y="928048"/>
                            <a:pt x="946681" y="953069"/>
                            <a:pt x="984213" y="928048"/>
                          </a:cubicBezTo>
                          <a:cubicBezTo>
                            <a:pt x="996205" y="892072"/>
                            <a:pt x="983111" y="921182"/>
                            <a:pt x="1011508" y="887105"/>
                          </a:cubicBezTo>
                          <a:cubicBezTo>
                            <a:pt x="1065206" y="822666"/>
                            <a:pt x="990937" y="907725"/>
                            <a:pt x="1031980" y="846162"/>
                          </a:cubicBezTo>
                          <a:cubicBezTo>
                            <a:pt x="1037333" y="838132"/>
                            <a:pt x="1046274" y="833104"/>
                            <a:pt x="1052452" y="825690"/>
                          </a:cubicBezTo>
                          <a:cubicBezTo>
                            <a:pt x="1080884" y="791570"/>
                            <a:pt x="1049039" y="816591"/>
                            <a:pt x="1086571" y="791571"/>
                          </a:cubicBezTo>
                          <a:cubicBezTo>
                            <a:pt x="1125685" y="732900"/>
                            <a:pt x="1073603" y="801946"/>
                            <a:pt x="1120690" y="764275"/>
                          </a:cubicBezTo>
                          <a:cubicBezTo>
                            <a:pt x="1127094" y="759152"/>
                            <a:pt x="1128539" y="749602"/>
                            <a:pt x="1134338" y="743803"/>
                          </a:cubicBezTo>
                          <a:cubicBezTo>
                            <a:pt x="1140137" y="738004"/>
                            <a:pt x="1148510" y="735406"/>
                            <a:pt x="1154810" y="730156"/>
                          </a:cubicBezTo>
                          <a:cubicBezTo>
                            <a:pt x="1221888" y="674259"/>
                            <a:pt x="1135251" y="742890"/>
                            <a:pt x="1188929" y="689212"/>
                          </a:cubicBezTo>
                          <a:cubicBezTo>
                            <a:pt x="1194728" y="683413"/>
                            <a:pt x="1202577" y="680114"/>
                            <a:pt x="1209401" y="675565"/>
                          </a:cubicBezTo>
                          <a:lnTo>
                            <a:pt x="1236696" y="634621"/>
                          </a:lnTo>
                          <a:cubicBezTo>
                            <a:pt x="1241245" y="627797"/>
                            <a:pt x="1242564" y="616743"/>
                            <a:pt x="1250344" y="614150"/>
                          </a:cubicBezTo>
                          <a:lnTo>
                            <a:pt x="1270816" y="607326"/>
                          </a:lnTo>
                          <a:cubicBezTo>
                            <a:pt x="1292444" y="574884"/>
                            <a:pt x="1281870" y="594635"/>
                            <a:pt x="1298111" y="545911"/>
                          </a:cubicBezTo>
                          <a:cubicBezTo>
                            <a:pt x="1300386" y="539087"/>
                            <a:pt x="1300945" y="531424"/>
                            <a:pt x="1304935" y="525439"/>
                          </a:cubicBezTo>
                          <a:cubicBezTo>
                            <a:pt x="1314034" y="511791"/>
                            <a:pt x="1327044" y="500057"/>
                            <a:pt x="1332231" y="484496"/>
                          </a:cubicBezTo>
                          <a:lnTo>
                            <a:pt x="1345879" y="443553"/>
                          </a:lnTo>
                          <a:cubicBezTo>
                            <a:pt x="1348154" y="436729"/>
                            <a:pt x="1350957" y="430059"/>
                            <a:pt x="1352702" y="423081"/>
                          </a:cubicBezTo>
                          <a:cubicBezTo>
                            <a:pt x="1362339" y="384533"/>
                            <a:pt x="1357687" y="404982"/>
                            <a:pt x="1366350" y="361666"/>
                          </a:cubicBezTo>
                          <a:cubicBezTo>
                            <a:pt x="1364075" y="311624"/>
                            <a:pt x="1363521" y="261475"/>
                            <a:pt x="1359526" y="211541"/>
                          </a:cubicBezTo>
                          <a:cubicBezTo>
                            <a:pt x="1358952" y="204371"/>
                            <a:pt x="1357788" y="196155"/>
                            <a:pt x="1352702" y="191069"/>
                          </a:cubicBezTo>
                          <a:cubicBezTo>
                            <a:pt x="1338647" y="177014"/>
                            <a:pt x="1302667" y="163776"/>
                            <a:pt x="1284464" y="156950"/>
                          </a:cubicBezTo>
                          <a:cubicBezTo>
                            <a:pt x="1277729" y="154424"/>
                            <a:pt x="1270523" y="153140"/>
                            <a:pt x="1263992" y="150126"/>
                          </a:cubicBezTo>
                          <a:cubicBezTo>
                            <a:pt x="1240902" y="139469"/>
                            <a:pt x="1217560" y="129090"/>
                            <a:pt x="1195753" y="116006"/>
                          </a:cubicBezTo>
                          <a:cubicBezTo>
                            <a:pt x="1184380" y="109182"/>
                            <a:pt x="1172881" y="102564"/>
                            <a:pt x="1161634" y="95535"/>
                          </a:cubicBezTo>
                          <a:cubicBezTo>
                            <a:pt x="1154679" y="91188"/>
                            <a:pt x="1148700" y="85118"/>
                            <a:pt x="1141162" y="81887"/>
                          </a:cubicBezTo>
                          <a:cubicBezTo>
                            <a:pt x="1132542" y="78193"/>
                            <a:pt x="1122648" y="78356"/>
                            <a:pt x="1113867" y="75063"/>
                          </a:cubicBezTo>
                          <a:cubicBezTo>
                            <a:pt x="1104342" y="71491"/>
                            <a:pt x="1096016" y="65193"/>
                            <a:pt x="1086571" y="61415"/>
                          </a:cubicBezTo>
                          <a:cubicBezTo>
                            <a:pt x="1073214" y="56072"/>
                            <a:pt x="1059276" y="52317"/>
                            <a:pt x="1045628" y="47768"/>
                          </a:cubicBezTo>
                          <a:cubicBezTo>
                            <a:pt x="1038804" y="45493"/>
                            <a:pt x="1031590" y="44161"/>
                            <a:pt x="1025156" y="40944"/>
                          </a:cubicBezTo>
                          <a:cubicBezTo>
                            <a:pt x="1016058" y="36395"/>
                            <a:pt x="1007511" y="30513"/>
                            <a:pt x="997861" y="27296"/>
                          </a:cubicBezTo>
                          <a:cubicBezTo>
                            <a:pt x="986858" y="23628"/>
                            <a:pt x="974993" y="23285"/>
                            <a:pt x="963741" y="20472"/>
                          </a:cubicBezTo>
                          <a:cubicBezTo>
                            <a:pt x="956763" y="18727"/>
                            <a:pt x="950248" y="15393"/>
                            <a:pt x="943270" y="13648"/>
                          </a:cubicBezTo>
                          <a:cubicBezTo>
                            <a:pt x="912010" y="5833"/>
                            <a:pt x="887705" y="4143"/>
                            <a:pt x="854559" y="0"/>
                          </a:cubicBezTo>
                          <a:lnTo>
                            <a:pt x="561132" y="6824"/>
                          </a:lnTo>
                          <a:cubicBezTo>
                            <a:pt x="537595" y="7729"/>
                            <a:pt x="478048" y="16744"/>
                            <a:pt x="451950" y="20472"/>
                          </a:cubicBezTo>
                          <a:cubicBezTo>
                            <a:pt x="413933" y="33145"/>
                            <a:pt x="410682" y="22097"/>
                            <a:pt x="404183" y="54591"/>
                          </a:cubicBezTo>
                          <a:cubicBezTo>
                            <a:pt x="403291" y="59052"/>
                            <a:pt x="436028" y="73926"/>
                            <a:pt x="424655" y="8871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Freeform 18">
                    <a:extLst>
                      <a:ext uri="{FF2B5EF4-FFF2-40B4-BE49-F238E27FC236}">
                        <a16:creationId xmlns:a16="http://schemas.microsoft.com/office/drawing/2014/main" id="{7F1E17E0-E572-AF8C-76D8-9FF28D651AF6}"/>
                      </a:ext>
                    </a:extLst>
                  </p:cNvPr>
                  <p:cNvSpPr/>
                  <p:nvPr/>
                </p:nvSpPr>
                <p:spPr>
                  <a:xfrm>
                    <a:off x="2477069" y="2510214"/>
                    <a:ext cx="873456" cy="1010908"/>
                  </a:xfrm>
                  <a:custGeom>
                    <a:avLst/>
                    <a:gdLst>
                      <a:gd name="connsiteX0" fmla="*/ 61415 w 873456"/>
                      <a:gd name="connsiteY0" fmla="*/ 7798 h 1010908"/>
                      <a:gd name="connsiteX1" fmla="*/ 34119 w 873456"/>
                      <a:gd name="connsiteY1" fmla="*/ 55565 h 1010908"/>
                      <a:gd name="connsiteX2" fmla="*/ 20471 w 873456"/>
                      <a:gd name="connsiteY2" fmla="*/ 96508 h 1010908"/>
                      <a:gd name="connsiteX3" fmla="*/ 13647 w 873456"/>
                      <a:gd name="connsiteY3" fmla="*/ 116980 h 1010908"/>
                      <a:gd name="connsiteX4" fmla="*/ 0 w 873456"/>
                      <a:gd name="connsiteY4" fmla="*/ 171571 h 1010908"/>
                      <a:gd name="connsiteX5" fmla="*/ 6824 w 873456"/>
                      <a:gd name="connsiteY5" fmla="*/ 314873 h 1010908"/>
                      <a:gd name="connsiteX6" fmla="*/ 20471 w 873456"/>
                      <a:gd name="connsiteY6" fmla="*/ 362640 h 1010908"/>
                      <a:gd name="connsiteX7" fmla="*/ 34119 w 873456"/>
                      <a:gd name="connsiteY7" fmla="*/ 424055 h 1010908"/>
                      <a:gd name="connsiteX8" fmla="*/ 40943 w 873456"/>
                      <a:gd name="connsiteY8" fmla="*/ 444526 h 1010908"/>
                      <a:gd name="connsiteX9" fmla="*/ 68238 w 873456"/>
                      <a:gd name="connsiteY9" fmla="*/ 540061 h 1010908"/>
                      <a:gd name="connsiteX10" fmla="*/ 75062 w 873456"/>
                      <a:gd name="connsiteY10" fmla="*/ 560532 h 1010908"/>
                      <a:gd name="connsiteX11" fmla="*/ 81886 w 873456"/>
                      <a:gd name="connsiteY11" fmla="*/ 581004 h 1010908"/>
                      <a:gd name="connsiteX12" fmla="*/ 122830 w 873456"/>
                      <a:gd name="connsiteY12" fmla="*/ 642419 h 1010908"/>
                      <a:gd name="connsiteX13" fmla="*/ 150125 w 873456"/>
                      <a:gd name="connsiteY13" fmla="*/ 683362 h 1010908"/>
                      <a:gd name="connsiteX14" fmla="*/ 191068 w 873456"/>
                      <a:gd name="connsiteY14" fmla="*/ 724305 h 1010908"/>
                      <a:gd name="connsiteX15" fmla="*/ 204716 w 873456"/>
                      <a:gd name="connsiteY15" fmla="*/ 744777 h 1010908"/>
                      <a:gd name="connsiteX16" fmla="*/ 245659 w 873456"/>
                      <a:gd name="connsiteY16" fmla="*/ 772073 h 1010908"/>
                      <a:gd name="connsiteX17" fmla="*/ 279779 w 873456"/>
                      <a:gd name="connsiteY17" fmla="*/ 806192 h 1010908"/>
                      <a:gd name="connsiteX18" fmla="*/ 313898 w 873456"/>
                      <a:gd name="connsiteY18" fmla="*/ 840311 h 1010908"/>
                      <a:gd name="connsiteX19" fmla="*/ 348018 w 873456"/>
                      <a:gd name="connsiteY19" fmla="*/ 881255 h 1010908"/>
                      <a:gd name="connsiteX20" fmla="*/ 368489 w 873456"/>
                      <a:gd name="connsiteY20" fmla="*/ 894902 h 1010908"/>
                      <a:gd name="connsiteX21" fmla="*/ 388961 w 873456"/>
                      <a:gd name="connsiteY21" fmla="*/ 915374 h 1010908"/>
                      <a:gd name="connsiteX22" fmla="*/ 409432 w 873456"/>
                      <a:gd name="connsiteY22" fmla="*/ 922198 h 1010908"/>
                      <a:gd name="connsiteX23" fmla="*/ 429904 w 873456"/>
                      <a:gd name="connsiteY23" fmla="*/ 935846 h 1010908"/>
                      <a:gd name="connsiteX24" fmla="*/ 450376 w 873456"/>
                      <a:gd name="connsiteY24" fmla="*/ 942670 h 1010908"/>
                      <a:gd name="connsiteX25" fmla="*/ 470847 w 873456"/>
                      <a:gd name="connsiteY25" fmla="*/ 956317 h 1010908"/>
                      <a:gd name="connsiteX26" fmla="*/ 511791 w 873456"/>
                      <a:gd name="connsiteY26" fmla="*/ 969965 h 1010908"/>
                      <a:gd name="connsiteX27" fmla="*/ 573206 w 873456"/>
                      <a:gd name="connsiteY27" fmla="*/ 990437 h 1010908"/>
                      <a:gd name="connsiteX28" fmla="*/ 593677 w 873456"/>
                      <a:gd name="connsiteY28" fmla="*/ 997261 h 1010908"/>
                      <a:gd name="connsiteX29" fmla="*/ 655092 w 873456"/>
                      <a:gd name="connsiteY29" fmla="*/ 1010908 h 1010908"/>
                      <a:gd name="connsiteX30" fmla="*/ 791570 w 873456"/>
                      <a:gd name="connsiteY30" fmla="*/ 1004085 h 1010908"/>
                      <a:gd name="connsiteX31" fmla="*/ 812041 w 873456"/>
                      <a:gd name="connsiteY31" fmla="*/ 997261 h 1010908"/>
                      <a:gd name="connsiteX32" fmla="*/ 832513 w 873456"/>
                      <a:gd name="connsiteY32" fmla="*/ 983613 h 1010908"/>
                      <a:gd name="connsiteX33" fmla="*/ 859809 w 873456"/>
                      <a:gd name="connsiteY33" fmla="*/ 942670 h 1010908"/>
                      <a:gd name="connsiteX34" fmla="*/ 873456 w 873456"/>
                      <a:gd name="connsiteY34" fmla="*/ 901726 h 1010908"/>
                      <a:gd name="connsiteX35" fmla="*/ 859809 w 873456"/>
                      <a:gd name="connsiteY35" fmla="*/ 737953 h 1010908"/>
                      <a:gd name="connsiteX36" fmla="*/ 852985 w 873456"/>
                      <a:gd name="connsiteY36" fmla="*/ 717482 h 1010908"/>
                      <a:gd name="connsiteX37" fmla="*/ 825689 w 873456"/>
                      <a:gd name="connsiteY37" fmla="*/ 676538 h 1010908"/>
                      <a:gd name="connsiteX38" fmla="*/ 812041 w 873456"/>
                      <a:gd name="connsiteY38" fmla="*/ 642419 h 1010908"/>
                      <a:gd name="connsiteX39" fmla="*/ 784746 w 873456"/>
                      <a:gd name="connsiteY39" fmla="*/ 601476 h 1010908"/>
                      <a:gd name="connsiteX40" fmla="*/ 771098 w 873456"/>
                      <a:gd name="connsiteY40" fmla="*/ 581004 h 1010908"/>
                      <a:gd name="connsiteX41" fmla="*/ 743803 w 873456"/>
                      <a:gd name="connsiteY41" fmla="*/ 546885 h 1010908"/>
                      <a:gd name="connsiteX42" fmla="*/ 730155 w 873456"/>
                      <a:gd name="connsiteY42" fmla="*/ 519589 h 1010908"/>
                      <a:gd name="connsiteX43" fmla="*/ 696035 w 873456"/>
                      <a:gd name="connsiteY43" fmla="*/ 478646 h 1010908"/>
                      <a:gd name="connsiteX44" fmla="*/ 668740 w 873456"/>
                      <a:gd name="connsiteY44" fmla="*/ 410407 h 1010908"/>
                      <a:gd name="connsiteX45" fmla="*/ 614149 w 873456"/>
                      <a:gd name="connsiteY45" fmla="*/ 308049 h 1010908"/>
                      <a:gd name="connsiteX46" fmla="*/ 600501 w 873456"/>
                      <a:gd name="connsiteY46" fmla="*/ 280753 h 1010908"/>
                      <a:gd name="connsiteX47" fmla="*/ 580030 w 873456"/>
                      <a:gd name="connsiteY47" fmla="*/ 260282 h 1010908"/>
                      <a:gd name="connsiteX48" fmla="*/ 552734 w 873456"/>
                      <a:gd name="connsiteY48" fmla="*/ 219338 h 1010908"/>
                      <a:gd name="connsiteX49" fmla="*/ 504967 w 873456"/>
                      <a:gd name="connsiteY49" fmla="*/ 178395 h 1010908"/>
                      <a:gd name="connsiteX50" fmla="*/ 470847 w 873456"/>
                      <a:gd name="connsiteY50" fmla="*/ 144276 h 1010908"/>
                      <a:gd name="connsiteX51" fmla="*/ 416256 w 873456"/>
                      <a:gd name="connsiteY51" fmla="*/ 96508 h 1010908"/>
                      <a:gd name="connsiteX52" fmla="*/ 361665 w 873456"/>
                      <a:gd name="connsiteY52" fmla="*/ 76037 h 1010908"/>
                      <a:gd name="connsiteX53" fmla="*/ 341194 w 873456"/>
                      <a:gd name="connsiteY53" fmla="*/ 62389 h 1010908"/>
                      <a:gd name="connsiteX54" fmla="*/ 300250 w 873456"/>
                      <a:gd name="connsiteY54" fmla="*/ 48741 h 1010908"/>
                      <a:gd name="connsiteX55" fmla="*/ 259307 w 873456"/>
                      <a:gd name="connsiteY55" fmla="*/ 28270 h 1010908"/>
                      <a:gd name="connsiteX56" fmla="*/ 238835 w 873456"/>
                      <a:gd name="connsiteY56" fmla="*/ 14622 h 1010908"/>
                      <a:gd name="connsiteX57" fmla="*/ 177421 w 873456"/>
                      <a:gd name="connsiteY57" fmla="*/ 974 h 1010908"/>
                      <a:gd name="connsiteX58" fmla="*/ 61415 w 873456"/>
                      <a:gd name="connsiteY58" fmla="*/ 7798 h 101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73456" h="1010908">
                        <a:moveTo>
                          <a:pt x="61415" y="7798"/>
                        </a:moveTo>
                        <a:cubicBezTo>
                          <a:pt x="37531" y="16897"/>
                          <a:pt x="41804" y="38914"/>
                          <a:pt x="34119" y="55565"/>
                        </a:cubicBezTo>
                        <a:cubicBezTo>
                          <a:pt x="28090" y="68627"/>
                          <a:pt x="25020" y="82860"/>
                          <a:pt x="20471" y="96508"/>
                        </a:cubicBezTo>
                        <a:cubicBezTo>
                          <a:pt x="18196" y="103332"/>
                          <a:pt x="15058" y="109927"/>
                          <a:pt x="13647" y="116980"/>
                        </a:cubicBezTo>
                        <a:cubicBezTo>
                          <a:pt x="5413" y="158152"/>
                          <a:pt x="10492" y="140096"/>
                          <a:pt x="0" y="171571"/>
                        </a:cubicBezTo>
                        <a:cubicBezTo>
                          <a:pt x="2275" y="219338"/>
                          <a:pt x="3011" y="267204"/>
                          <a:pt x="6824" y="314873"/>
                        </a:cubicBezTo>
                        <a:cubicBezTo>
                          <a:pt x="8009" y="329691"/>
                          <a:pt x="16343" y="348194"/>
                          <a:pt x="20471" y="362640"/>
                        </a:cubicBezTo>
                        <a:cubicBezTo>
                          <a:pt x="34483" y="411682"/>
                          <a:pt x="20045" y="367760"/>
                          <a:pt x="34119" y="424055"/>
                        </a:cubicBezTo>
                        <a:cubicBezTo>
                          <a:pt x="35864" y="431033"/>
                          <a:pt x="39050" y="437587"/>
                          <a:pt x="40943" y="444526"/>
                        </a:cubicBezTo>
                        <a:cubicBezTo>
                          <a:pt x="66647" y="538773"/>
                          <a:pt x="42089" y="461612"/>
                          <a:pt x="68238" y="540061"/>
                        </a:cubicBezTo>
                        <a:lnTo>
                          <a:pt x="75062" y="560532"/>
                        </a:lnTo>
                        <a:cubicBezTo>
                          <a:pt x="77337" y="567356"/>
                          <a:pt x="77896" y="575019"/>
                          <a:pt x="81886" y="581004"/>
                        </a:cubicBezTo>
                        <a:lnTo>
                          <a:pt x="122830" y="642419"/>
                        </a:lnTo>
                        <a:cubicBezTo>
                          <a:pt x="122832" y="642421"/>
                          <a:pt x="150124" y="683361"/>
                          <a:pt x="150125" y="683362"/>
                        </a:cubicBezTo>
                        <a:cubicBezTo>
                          <a:pt x="163773" y="697010"/>
                          <a:pt x="180362" y="708246"/>
                          <a:pt x="191068" y="724305"/>
                        </a:cubicBezTo>
                        <a:cubicBezTo>
                          <a:pt x="195617" y="731129"/>
                          <a:pt x="198544" y="739376"/>
                          <a:pt x="204716" y="744777"/>
                        </a:cubicBezTo>
                        <a:cubicBezTo>
                          <a:pt x="217060" y="755578"/>
                          <a:pt x="245659" y="772073"/>
                          <a:pt x="245659" y="772073"/>
                        </a:cubicBezTo>
                        <a:cubicBezTo>
                          <a:pt x="282056" y="826665"/>
                          <a:pt x="234283" y="760696"/>
                          <a:pt x="279779" y="806192"/>
                        </a:cubicBezTo>
                        <a:cubicBezTo>
                          <a:pt x="325270" y="851683"/>
                          <a:pt x="259310" y="803920"/>
                          <a:pt x="313898" y="840311"/>
                        </a:cubicBezTo>
                        <a:cubicBezTo>
                          <a:pt x="327318" y="860440"/>
                          <a:pt x="328315" y="864836"/>
                          <a:pt x="348018" y="881255"/>
                        </a:cubicBezTo>
                        <a:cubicBezTo>
                          <a:pt x="354318" y="886505"/>
                          <a:pt x="362189" y="889652"/>
                          <a:pt x="368489" y="894902"/>
                        </a:cubicBezTo>
                        <a:cubicBezTo>
                          <a:pt x="375903" y="901080"/>
                          <a:pt x="380931" y="910021"/>
                          <a:pt x="388961" y="915374"/>
                        </a:cubicBezTo>
                        <a:cubicBezTo>
                          <a:pt x="394946" y="919364"/>
                          <a:pt x="402999" y="918981"/>
                          <a:pt x="409432" y="922198"/>
                        </a:cubicBezTo>
                        <a:cubicBezTo>
                          <a:pt x="416768" y="925866"/>
                          <a:pt x="422568" y="932178"/>
                          <a:pt x="429904" y="935846"/>
                        </a:cubicBezTo>
                        <a:cubicBezTo>
                          <a:pt x="436338" y="939063"/>
                          <a:pt x="443942" y="939453"/>
                          <a:pt x="450376" y="942670"/>
                        </a:cubicBezTo>
                        <a:cubicBezTo>
                          <a:pt x="457711" y="946338"/>
                          <a:pt x="463353" y="952986"/>
                          <a:pt x="470847" y="956317"/>
                        </a:cubicBezTo>
                        <a:cubicBezTo>
                          <a:pt x="483993" y="962160"/>
                          <a:pt x="498143" y="965416"/>
                          <a:pt x="511791" y="969965"/>
                        </a:cubicBezTo>
                        <a:lnTo>
                          <a:pt x="573206" y="990437"/>
                        </a:lnTo>
                        <a:cubicBezTo>
                          <a:pt x="580030" y="992712"/>
                          <a:pt x="586624" y="995850"/>
                          <a:pt x="593677" y="997261"/>
                        </a:cubicBezTo>
                        <a:cubicBezTo>
                          <a:pt x="636993" y="1005924"/>
                          <a:pt x="616545" y="1001272"/>
                          <a:pt x="655092" y="1010908"/>
                        </a:cubicBezTo>
                        <a:cubicBezTo>
                          <a:pt x="700585" y="1008634"/>
                          <a:pt x="746192" y="1008031"/>
                          <a:pt x="791570" y="1004085"/>
                        </a:cubicBezTo>
                        <a:cubicBezTo>
                          <a:pt x="798736" y="1003462"/>
                          <a:pt x="805608" y="1000478"/>
                          <a:pt x="812041" y="997261"/>
                        </a:cubicBezTo>
                        <a:cubicBezTo>
                          <a:pt x="819377" y="993593"/>
                          <a:pt x="825689" y="988162"/>
                          <a:pt x="832513" y="983613"/>
                        </a:cubicBezTo>
                        <a:cubicBezTo>
                          <a:pt x="841612" y="969965"/>
                          <a:pt x="854622" y="958231"/>
                          <a:pt x="859809" y="942670"/>
                        </a:cubicBezTo>
                        <a:lnTo>
                          <a:pt x="873456" y="901726"/>
                        </a:lnTo>
                        <a:cubicBezTo>
                          <a:pt x="868796" y="808521"/>
                          <a:pt x="877136" y="798600"/>
                          <a:pt x="859809" y="737953"/>
                        </a:cubicBezTo>
                        <a:cubicBezTo>
                          <a:pt x="857833" y="731037"/>
                          <a:pt x="856478" y="723770"/>
                          <a:pt x="852985" y="717482"/>
                        </a:cubicBezTo>
                        <a:cubicBezTo>
                          <a:pt x="845019" y="703143"/>
                          <a:pt x="831781" y="691768"/>
                          <a:pt x="825689" y="676538"/>
                        </a:cubicBezTo>
                        <a:cubicBezTo>
                          <a:pt x="821140" y="665165"/>
                          <a:pt x="817907" y="653172"/>
                          <a:pt x="812041" y="642419"/>
                        </a:cubicBezTo>
                        <a:cubicBezTo>
                          <a:pt x="804187" y="628019"/>
                          <a:pt x="793844" y="615124"/>
                          <a:pt x="784746" y="601476"/>
                        </a:cubicBezTo>
                        <a:cubicBezTo>
                          <a:pt x="780197" y="594652"/>
                          <a:pt x="776221" y="587408"/>
                          <a:pt x="771098" y="581004"/>
                        </a:cubicBezTo>
                        <a:cubicBezTo>
                          <a:pt x="762000" y="569631"/>
                          <a:pt x="751882" y="559003"/>
                          <a:pt x="743803" y="546885"/>
                        </a:cubicBezTo>
                        <a:cubicBezTo>
                          <a:pt x="738160" y="538421"/>
                          <a:pt x="736068" y="527867"/>
                          <a:pt x="730155" y="519589"/>
                        </a:cubicBezTo>
                        <a:cubicBezTo>
                          <a:pt x="709623" y="490844"/>
                          <a:pt x="710160" y="509249"/>
                          <a:pt x="696035" y="478646"/>
                        </a:cubicBezTo>
                        <a:cubicBezTo>
                          <a:pt x="685769" y="456402"/>
                          <a:pt x="681344" y="431414"/>
                          <a:pt x="668740" y="410407"/>
                        </a:cubicBezTo>
                        <a:cubicBezTo>
                          <a:pt x="635184" y="354480"/>
                          <a:pt x="654200" y="388150"/>
                          <a:pt x="614149" y="308049"/>
                        </a:cubicBezTo>
                        <a:cubicBezTo>
                          <a:pt x="609600" y="298950"/>
                          <a:pt x="607694" y="287946"/>
                          <a:pt x="600501" y="280753"/>
                        </a:cubicBezTo>
                        <a:cubicBezTo>
                          <a:pt x="593677" y="273929"/>
                          <a:pt x="585955" y="267899"/>
                          <a:pt x="580030" y="260282"/>
                        </a:cubicBezTo>
                        <a:cubicBezTo>
                          <a:pt x="569960" y="247334"/>
                          <a:pt x="562981" y="232146"/>
                          <a:pt x="552734" y="219338"/>
                        </a:cubicBezTo>
                        <a:cubicBezTo>
                          <a:pt x="533825" y="195702"/>
                          <a:pt x="527102" y="193153"/>
                          <a:pt x="504967" y="178395"/>
                        </a:cubicBezTo>
                        <a:cubicBezTo>
                          <a:pt x="468569" y="123798"/>
                          <a:pt x="516343" y="189772"/>
                          <a:pt x="470847" y="144276"/>
                        </a:cubicBezTo>
                        <a:cubicBezTo>
                          <a:pt x="442982" y="116411"/>
                          <a:pt x="474263" y="115842"/>
                          <a:pt x="416256" y="96508"/>
                        </a:cubicBezTo>
                        <a:cubicBezTo>
                          <a:pt x="398535" y="90602"/>
                          <a:pt x="377988" y="84199"/>
                          <a:pt x="361665" y="76037"/>
                        </a:cubicBezTo>
                        <a:cubicBezTo>
                          <a:pt x="354330" y="72369"/>
                          <a:pt x="348688" y="65720"/>
                          <a:pt x="341194" y="62389"/>
                        </a:cubicBezTo>
                        <a:cubicBezTo>
                          <a:pt x="328048" y="56546"/>
                          <a:pt x="300250" y="48741"/>
                          <a:pt x="300250" y="48741"/>
                        </a:cubicBezTo>
                        <a:cubicBezTo>
                          <a:pt x="241588" y="9631"/>
                          <a:pt x="315806" y="56518"/>
                          <a:pt x="259307" y="28270"/>
                        </a:cubicBezTo>
                        <a:cubicBezTo>
                          <a:pt x="251971" y="24602"/>
                          <a:pt x="246171" y="18290"/>
                          <a:pt x="238835" y="14622"/>
                        </a:cubicBezTo>
                        <a:cubicBezTo>
                          <a:pt x="224187" y="7298"/>
                          <a:pt x="189009" y="1526"/>
                          <a:pt x="177421" y="974"/>
                        </a:cubicBezTo>
                        <a:cubicBezTo>
                          <a:pt x="143340" y="-649"/>
                          <a:pt x="85299" y="-1301"/>
                          <a:pt x="61415" y="779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Freeform 16">
                  <a:extLst>
                    <a:ext uri="{FF2B5EF4-FFF2-40B4-BE49-F238E27FC236}">
                      <a16:creationId xmlns:a16="http://schemas.microsoft.com/office/drawing/2014/main" id="{EC5B57B1-0E06-3BD2-AB63-A28F30015094}"/>
                    </a:ext>
                  </a:extLst>
                </p:cNvPr>
                <p:cNvSpPr/>
                <p:nvPr/>
              </p:nvSpPr>
              <p:spPr>
                <a:xfrm>
                  <a:off x="6550925" y="3670996"/>
                  <a:ext cx="805218" cy="2156598"/>
                </a:xfrm>
                <a:custGeom>
                  <a:avLst/>
                  <a:gdLst>
                    <a:gd name="connsiteX0" fmla="*/ 716508 w 805218"/>
                    <a:gd name="connsiteY0" fmla="*/ 7076 h 2156598"/>
                    <a:gd name="connsiteX1" fmla="*/ 641445 w 805218"/>
                    <a:gd name="connsiteY1" fmla="*/ 252 h 2156598"/>
                    <a:gd name="connsiteX2" fmla="*/ 552735 w 805218"/>
                    <a:gd name="connsiteY2" fmla="*/ 20723 h 2156598"/>
                    <a:gd name="connsiteX3" fmla="*/ 532263 w 805218"/>
                    <a:gd name="connsiteY3" fmla="*/ 27547 h 2156598"/>
                    <a:gd name="connsiteX4" fmla="*/ 491320 w 805218"/>
                    <a:gd name="connsiteY4" fmla="*/ 54843 h 2156598"/>
                    <a:gd name="connsiteX5" fmla="*/ 470848 w 805218"/>
                    <a:gd name="connsiteY5" fmla="*/ 68491 h 2156598"/>
                    <a:gd name="connsiteX6" fmla="*/ 450376 w 805218"/>
                    <a:gd name="connsiteY6" fmla="*/ 75314 h 2156598"/>
                    <a:gd name="connsiteX7" fmla="*/ 416257 w 805218"/>
                    <a:gd name="connsiteY7" fmla="*/ 109434 h 2156598"/>
                    <a:gd name="connsiteX8" fmla="*/ 395785 w 805218"/>
                    <a:gd name="connsiteY8" fmla="*/ 123082 h 2156598"/>
                    <a:gd name="connsiteX9" fmla="*/ 375314 w 805218"/>
                    <a:gd name="connsiteY9" fmla="*/ 164025 h 2156598"/>
                    <a:gd name="connsiteX10" fmla="*/ 361666 w 805218"/>
                    <a:gd name="connsiteY10" fmla="*/ 204968 h 2156598"/>
                    <a:gd name="connsiteX11" fmla="*/ 348018 w 805218"/>
                    <a:gd name="connsiteY11" fmla="*/ 245911 h 2156598"/>
                    <a:gd name="connsiteX12" fmla="*/ 334371 w 805218"/>
                    <a:gd name="connsiteY12" fmla="*/ 293679 h 2156598"/>
                    <a:gd name="connsiteX13" fmla="*/ 327547 w 805218"/>
                    <a:gd name="connsiteY13" fmla="*/ 334622 h 2156598"/>
                    <a:gd name="connsiteX14" fmla="*/ 320723 w 805218"/>
                    <a:gd name="connsiteY14" fmla="*/ 361917 h 2156598"/>
                    <a:gd name="connsiteX15" fmla="*/ 307075 w 805218"/>
                    <a:gd name="connsiteY15" fmla="*/ 450628 h 2156598"/>
                    <a:gd name="connsiteX16" fmla="*/ 300251 w 805218"/>
                    <a:gd name="connsiteY16" fmla="*/ 477923 h 2156598"/>
                    <a:gd name="connsiteX17" fmla="*/ 286603 w 805218"/>
                    <a:gd name="connsiteY17" fmla="*/ 559810 h 2156598"/>
                    <a:gd name="connsiteX18" fmla="*/ 272956 w 805218"/>
                    <a:gd name="connsiteY18" fmla="*/ 607577 h 2156598"/>
                    <a:gd name="connsiteX19" fmla="*/ 259308 w 805218"/>
                    <a:gd name="connsiteY19" fmla="*/ 662168 h 2156598"/>
                    <a:gd name="connsiteX20" fmla="*/ 245660 w 805218"/>
                    <a:gd name="connsiteY20" fmla="*/ 723583 h 2156598"/>
                    <a:gd name="connsiteX21" fmla="*/ 232012 w 805218"/>
                    <a:gd name="connsiteY21" fmla="*/ 750879 h 2156598"/>
                    <a:gd name="connsiteX22" fmla="*/ 225188 w 805218"/>
                    <a:gd name="connsiteY22" fmla="*/ 778174 h 2156598"/>
                    <a:gd name="connsiteX23" fmla="*/ 211541 w 805218"/>
                    <a:gd name="connsiteY23" fmla="*/ 805470 h 2156598"/>
                    <a:gd name="connsiteX24" fmla="*/ 191069 w 805218"/>
                    <a:gd name="connsiteY24" fmla="*/ 873708 h 2156598"/>
                    <a:gd name="connsiteX25" fmla="*/ 150126 w 805218"/>
                    <a:gd name="connsiteY25" fmla="*/ 948771 h 2156598"/>
                    <a:gd name="connsiteX26" fmla="*/ 143302 w 805218"/>
                    <a:gd name="connsiteY26" fmla="*/ 969243 h 2156598"/>
                    <a:gd name="connsiteX27" fmla="*/ 122830 w 805218"/>
                    <a:gd name="connsiteY27" fmla="*/ 996538 h 2156598"/>
                    <a:gd name="connsiteX28" fmla="*/ 109182 w 805218"/>
                    <a:gd name="connsiteY28" fmla="*/ 1051129 h 2156598"/>
                    <a:gd name="connsiteX29" fmla="*/ 88711 w 805218"/>
                    <a:gd name="connsiteY29" fmla="*/ 1119368 h 2156598"/>
                    <a:gd name="connsiteX30" fmla="*/ 81887 w 805218"/>
                    <a:gd name="connsiteY30" fmla="*/ 1167135 h 2156598"/>
                    <a:gd name="connsiteX31" fmla="*/ 68239 w 805218"/>
                    <a:gd name="connsiteY31" fmla="*/ 1214903 h 2156598"/>
                    <a:gd name="connsiteX32" fmla="*/ 54591 w 805218"/>
                    <a:gd name="connsiteY32" fmla="*/ 1262670 h 2156598"/>
                    <a:gd name="connsiteX33" fmla="*/ 34120 w 805218"/>
                    <a:gd name="connsiteY33" fmla="*/ 1392323 h 2156598"/>
                    <a:gd name="connsiteX34" fmla="*/ 20472 w 805218"/>
                    <a:gd name="connsiteY34" fmla="*/ 1446914 h 2156598"/>
                    <a:gd name="connsiteX35" fmla="*/ 13648 w 805218"/>
                    <a:gd name="connsiteY35" fmla="*/ 1515153 h 2156598"/>
                    <a:gd name="connsiteX36" fmla="*/ 6824 w 805218"/>
                    <a:gd name="connsiteY36" fmla="*/ 1562920 h 2156598"/>
                    <a:gd name="connsiteX37" fmla="*/ 0 w 805218"/>
                    <a:gd name="connsiteY37" fmla="*/ 1617511 h 2156598"/>
                    <a:gd name="connsiteX38" fmla="*/ 6824 w 805218"/>
                    <a:gd name="connsiteY38" fmla="*/ 1815404 h 2156598"/>
                    <a:gd name="connsiteX39" fmla="*/ 13648 w 805218"/>
                    <a:gd name="connsiteY39" fmla="*/ 1904114 h 2156598"/>
                    <a:gd name="connsiteX40" fmla="*/ 6824 w 805218"/>
                    <a:gd name="connsiteY40" fmla="*/ 2006473 h 2156598"/>
                    <a:gd name="connsiteX41" fmla="*/ 13648 w 805218"/>
                    <a:gd name="connsiteY41" fmla="*/ 2102007 h 2156598"/>
                    <a:gd name="connsiteX42" fmla="*/ 27296 w 805218"/>
                    <a:gd name="connsiteY42" fmla="*/ 2122479 h 2156598"/>
                    <a:gd name="connsiteX43" fmla="*/ 88711 w 805218"/>
                    <a:gd name="connsiteY43" fmla="*/ 2156598 h 2156598"/>
                    <a:gd name="connsiteX44" fmla="*/ 129654 w 805218"/>
                    <a:gd name="connsiteY44" fmla="*/ 2149774 h 2156598"/>
                    <a:gd name="connsiteX45" fmla="*/ 170597 w 805218"/>
                    <a:gd name="connsiteY45" fmla="*/ 2136126 h 2156598"/>
                    <a:gd name="connsiteX46" fmla="*/ 191069 w 805218"/>
                    <a:gd name="connsiteY46" fmla="*/ 2115655 h 2156598"/>
                    <a:gd name="connsiteX47" fmla="*/ 252484 w 805218"/>
                    <a:gd name="connsiteY47" fmla="*/ 2061064 h 2156598"/>
                    <a:gd name="connsiteX48" fmla="*/ 279779 w 805218"/>
                    <a:gd name="connsiteY48" fmla="*/ 2020120 h 2156598"/>
                    <a:gd name="connsiteX49" fmla="*/ 293427 w 805218"/>
                    <a:gd name="connsiteY49" fmla="*/ 1992825 h 2156598"/>
                    <a:gd name="connsiteX50" fmla="*/ 320723 w 805218"/>
                    <a:gd name="connsiteY50" fmla="*/ 1958705 h 2156598"/>
                    <a:gd name="connsiteX51" fmla="*/ 348018 w 805218"/>
                    <a:gd name="connsiteY51" fmla="*/ 1917762 h 2156598"/>
                    <a:gd name="connsiteX52" fmla="*/ 375314 w 805218"/>
                    <a:gd name="connsiteY52" fmla="*/ 1890467 h 2156598"/>
                    <a:gd name="connsiteX53" fmla="*/ 388962 w 805218"/>
                    <a:gd name="connsiteY53" fmla="*/ 1869995 h 2156598"/>
                    <a:gd name="connsiteX54" fmla="*/ 409433 w 805218"/>
                    <a:gd name="connsiteY54" fmla="*/ 1842700 h 2156598"/>
                    <a:gd name="connsiteX55" fmla="*/ 443553 w 805218"/>
                    <a:gd name="connsiteY55" fmla="*/ 1774461 h 2156598"/>
                    <a:gd name="connsiteX56" fmla="*/ 477672 w 805218"/>
                    <a:gd name="connsiteY56" fmla="*/ 1726694 h 2156598"/>
                    <a:gd name="connsiteX57" fmla="*/ 491320 w 805218"/>
                    <a:gd name="connsiteY57" fmla="*/ 1692574 h 2156598"/>
                    <a:gd name="connsiteX58" fmla="*/ 504968 w 805218"/>
                    <a:gd name="connsiteY58" fmla="*/ 1665279 h 2156598"/>
                    <a:gd name="connsiteX59" fmla="*/ 525439 w 805218"/>
                    <a:gd name="connsiteY59" fmla="*/ 1624335 h 2156598"/>
                    <a:gd name="connsiteX60" fmla="*/ 545911 w 805218"/>
                    <a:gd name="connsiteY60" fmla="*/ 1569744 h 2156598"/>
                    <a:gd name="connsiteX61" fmla="*/ 552735 w 805218"/>
                    <a:gd name="connsiteY61" fmla="*/ 1549273 h 2156598"/>
                    <a:gd name="connsiteX62" fmla="*/ 580030 w 805218"/>
                    <a:gd name="connsiteY62" fmla="*/ 1501505 h 2156598"/>
                    <a:gd name="connsiteX63" fmla="*/ 586854 w 805218"/>
                    <a:gd name="connsiteY63" fmla="*/ 1481034 h 2156598"/>
                    <a:gd name="connsiteX64" fmla="*/ 600502 w 805218"/>
                    <a:gd name="connsiteY64" fmla="*/ 1453738 h 2156598"/>
                    <a:gd name="connsiteX65" fmla="*/ 620974 w 805218"/>
                    <a:gd name="connsiteY65" fmla="*/ 1412795 h 2156598"/>
                    <a:gd name="connsiteX66" fmla="*/ 641445 w 805218"/>
                    <a:gd name="connsiteY66" fmla="*/ 1365028 h 2156598"/>
                    <a:gd name="connsiteX67" fmla="*/ 648269 w 805218"/>
                    <a:gd name="connsiteY67" fmla="*/ 1337732 h 2156598"/>
                    <a:gd name="connsiteX68" fmla="*/ 661917 w 805218"/>
                    <a:gd name="connsiteY68" fmla="*/ 1310437 h 2156598"/>
                    <a:gd name="connsiteX69" fmla="*/ 689212 w 805218"/>
                    <a:gd name="connsiteY69" fmla="*/ 1235374 h 2156598"/>
                    <a:gd name="connsiteX70" fmla="*/ 702860 w 805218"/>
                    <a:gd name="connsiteY70" fmla="*/ 1187607 h 2156598"/>
                    <a:gd name="connsiteX71" fmla="*/ 716508 w 805218"/>
                    <a:gd name="connsiteY71" fmla="*/ 1146664 h 2156598"/>
                    <a:gd name="connsiteX72" fmla="*/ 723332 w 805218"/>
                    <a:gd name="connsiteY72" fmla="*/ 1119368 h 2156598"/>
                    <a:gd name="connsiteX73" fmla="*/ 730156 w 805218"/>
                    <a:gd name="connsiteY73" fmla="*/ 1098897 h 2156598"/>
                    <a:gd name="connsiteX74" fmla="*/ 736979 w 805218"/>
                    <a:gd name="connsiteY74" fmla="*/ 1071601 h 2156598"/>
                    <a:gd name="connsiteX75" fmla="*/ 757451 w 805218"/>
                    <a:gd name="connsiteY75" fmla="*/ 1010186 h 2156598"/>
                    <a:gd name="connsiteX76" fmla="*/ 764275 w 805218"/>
                    <a:gd name="connsiteY76" fmla="*/ 989714 h 2156598"/>
                    <a:gd name="connsiteX77" fmla="*/ 777923 w 805218"/>
                    <a:gd name="connsiteY77" fmla="*/ 914652 h 2156598"/>
                    <a:gd name="connsiteX78" fmla="*/ 791571 w 805218"/>
                    <a:gd name="connsiteY78" fmla="*/ 860061 h 2156598"/>
                    <a:gd name="connsiteX79" fmla="*/ 805218 w 805218"/>
                    <a:gd name="connsiteY79" fmla="*/ 764526 h 2156598"/>
                    <a:gd name="connsiteX80" fmla="*/ 798394 w 805218"/>
                    <a:gd name="connsiteY80" fmla="*/ 293679 h 2156598"/>
                    <a:gd name="connsiteX81" fmla="*/ 771099 w 805218"/>
                    <a:gd name="connsiteY81" fmla="*/ 198144 h 2156598"/>
                    <a:gd name="connsiteX82" fmla="*/ 764275 w 805218"/>
                    <a:gd name="connsiteY82" fmla="*/ 170849 h 2156598"/>
                    <a:gd name="connsiteX83" fmla="*/ 750627 w 805218"/>
                    <a:gd name="connsiteY83" fmla="*/ 102610 h 2156598"/>
                    <a:gd name="connsiteX84" fmla="*/ 736979 w 805218"/>
                    <a:gd name="connsiteY84" fmla="*/ 54843 h 2156598"/>
                    <a:gd name="connsiteX85" fmla="*/ 716508 w 805218"/>
                    <a:gd name="connsiteY85" fmla="*/ 7076 h 215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05218" h="2156598">
                      <a:moveTo>
                        <a:pt x="716508" y="7076"/>
                      </a:moveTo>
                      <a:cubicBezTo>
                        <a:pt x="700586" y="-2023"/>
                        <a:pt x="666569" y="252"/>
                        <a:pt x="641445" y="252"/>
                      </a:cubicBezTo>
                      <a:cubicBezTo>
                        <a:pt x="606014" y="252"/>
                        <a:pt x="585165" y="9913"/>
                        <a:pt x="552735" y="20723"/>
                      </a:cubicBezTo>
                      <a:cubicBezTo>
                        <a:pt x="545911" y="22998"/>
                        <a:pt x="538248" y="23557"/>
                        <a:pt x="532263" y="27547"/>
                      </a:cubicBezTo>
                      <a:lnTo>
                        <a:pt x="491320" y="54843"/>
                      </a:lnTo>
                      <a:cubicBezTo>
                        <a:pt x="484496" y="59392"/>
                        <a:pt x="478629" y="65898"/>
                        <a:pt x="470848" y="68491"/>
                      </a:cubicBezTo>
                      <a:lnTo>
                        <a:pt x="450376" y="75314"/>
                      </a:lnTo>
                      <a:cubicBezTo>
                        <a:pt x="395784" y="111711"/>
                        <a:pt x="461753" y="63938"/>
                        <a:pt x="416257" y="109434"/>
                      </a:cubicBezTo>
                      <a:cubicBezTo>
                        <a:pt x="410458" y="115233"/>
                        <a:pt x="402609" y="118533"/>
                        <a:pt x="395785" y="123082"/>
                      </a:cubicBezTo>
                      <a:cubicBezTo>
                        <a:pt x="370908" y="197721"/>
                        <a:pt x="410581" y="84676"/>
                        <a:pt x="375314" y="164025"/>
                      </a:cubicBezTo>
                      <a:cubicBezTo>
                        <a:pt x="369471" y="177171"/>
                        <a:pt x="366215" y="191320"/>
                        <a:pt x="361666" y="204968"/>
                      </a:cubicBezTo>
                      <a:lnTo>
                        <a:pt x="348018" y="245911"/>
                      </a:lnTo>
                      <a:cubicBezTo>
                        <a:pt x="341512" y="265427"/>
                        <a:pt x="338656" y="272252"/>
                        <a:pt x="334371" y="293679"/>
                      </a:cubicBezTo>
                      <a:cubicBezTo>
                        <a:pt x="331658" y="307246"/>
                        <a:pt x="330261" y="321055"/>
                        <a:pt x="327547" y="334622"/>
                      </a:cubicBezTo>
                      <a:cubicBezTo>
                        <a:pt x="325708" y="343818"/>
                        <a:pt x="322401" y="352690"/>
                        <a:pt x="320723" y="361917"/>
                      </a:cubicBezTo>
                      <a:cubicBezTo>
                        <a:pt x="307613" y="434019"/>
                        <a:pt x="320267" y="384670"/>
                        <a:pt x="307075" y="450628"/>
                      </a:cubicBezTo>
                      <a:cubicBezTo>
                        <a:pt x="305236" y="459824"/>
                        <a:pt x="301929" y="468696"/>
                        <a:pt x="300251" y="477923"/>
                      </a:cubicBezTo>
                      <a:cubicBezTo>
                        <a:pt x="286009" y="556252"/>
                        <a:pt x="300748" y="496161"/>
                        <a:pt x="286603" y="559810"/>
                      </a:cubicBezTo>
                      <a:cubicBezTo>
                        <a:pt x="272969" y="621161"/>
                        <a:pt x="286629" y="557439"/>
                        <a:pt x="272956" y="607577"/>
                      </a:cubicBezTo>
                      <a:cubicBezTo>
                        <a:pt x="268021" y="625673"/>
                        <a:pt x="262987" y="643775"/>
                        <a:pt x="259308" y="662168"/>
                      </a:cubicBezTo>
                      <a:cubicBezTo>
                        <a:pt x="257455" y="671434"/>
                        <a:pt x="249791" y="712568"/>
                        <a:pt x="245660" y="723583"/>
                      </a:cubicBezTo>
                      <a:cubicBezTo>
                        <a:pt x="242088" y="733108"/>
                        <a:pt x="235584" y="741354"/>
                        <a:pt x="232012" y="750879"/>
                      </a:cubicBezTo>
                      <a:cubicBezTo>
                        <a:pt x="228719" y="759660"/>
                        <a:pt x="228481" y="769393"/>
                        <a:pt x="225188" y="778174"/>
                      </a:cubicBezTo>
                      <a:cubicBezTo>
                        <a:pt x="221616" y="787699"/>
                        <a:pt x="215113" y="795945"/>
                        <a:pt x="211541" y="805470"/>
                      </a:cubicBezTo>
                      <a:cubicBezTo>
                        <a:pt x="196849" y="844651"/>
                        <a:pt x="214400" y="827044"/>
                        <a:pt x="191069" y="873708"/>
                      </a:cubicBezTo>
                      <a:cubicBezTo>
                        <a:pt x="160106" y="935635"/>
                        <a:pt x="175060" y="911372"/>
                        <a:pt x="150126" y="948771"/>
                      </a:cubicBezTo>
                      <a:cubicBezTo>
                        <a:pt x="147851" y="955595"/>
                        <a:pt x="146871" y="962998"/>
                        <a:pt x="143302" y="969243"/>
                      </a:cubicBezTo>
                      <a:cubicBezTo>
                        <a:pt x="137659" y="979118"/>
                        <a:pt x="127204" y="986040"/>
                        <a:pt x="122830" y="996538"/>
                      </a:cubicBezTo>
                      <a:cubicBezTo>
                        <a:pt x="115616" y="1013852"/>
                        <a:pt x="115113" y="1033334"/>
                        <a:pt x="109182" y="1051129"/>
                      </a:cubicBezTo>
                      <a:cubicBezTo>
                        <a:pt x="102063" y="1072487"/>
                        <a:pt x="92835" y="1096684"/>
                        <a:pt x="88711" y="1119368"/>
                      </a:cubicBezTo>
                      <a:cubicBezTo>
                        <a:pt x="85834" y="1135193"/>
                        <a:pt x="84764" y="1151310"/>
                        <a:pt x="81887" y="1167135"/>
                      </a:cubicBezTo>
                      <a:cubicBezTo>
                        <a:pt x="76554" y="1196467"/>
                        <a:pt x="75547" y="1189325"/>
                        <a:pt x="68239" y="1214903"/>
                      </a:cubicBezTo>
                      <a:cubicBezTo>
                        <a:pt x="51102" y="1274882"/>
                        <a:pt x="70953" y="1213585"/>
                        <a:pt x="54591" y="1262670"/>
                      </a:cubicBezTo>
                      <a:cubicBezTo>
                        <a:pt x="48408" y="1305956"/>
                        <a:pt x="43970" y="1349639"/>
                        <a:pt x="34120" y="1392323"/>
                      </a:cubicBezTo>
                      <a:cubicBezTo>
                        <a:pt x="29902" y="1410600"/>
                        <a:pt x="20472" y="1446914"/>
                        <a:pt x="20472" y="1446914"/>
                      </a:cubicBezTo>
                      <a:cubicBezTo>
                        <a:pt x="18197" y="1469660"/>
                        <a:pt x="16319" y="1492450"/>
                        <a:pt x="13648" y="1515153"/>
                      </a:cubicBezTo>
                      <a:cubicBezTo>
                        <a:pt x="11769" y="1531127"/>
                        <a:pt x="8950" y="1546977"/>
                        <a:pt x="6824" y="1562920"/>
                      </a:cubicBezTo>
                      <a:cubicBezTo>
                        <a:pt x="4400" y="1581098"/>
                        <a:pt x="2275" y="1599314"/>
                        <a:pt x="0" y="1617511"/>
                      </a:cubicBezTo>
                      <a:cubicBezTo>
                        <a:pt x="2275" y="1683475"/>
                        <a:pt x="3684" y="1749475"/>
                        <a:pt x="6824" y="1815404"/>
                      </a:cubicBezTo>
                      <a:cubicBezTo>
                        <a:pt x="8235" y="1845028"/>
                        <a:pt x="13648" y="1874457"/>
                        <a:pt x="13648" y="1904114"/>
                      </a:cubicBezTo>
                      <a:cubicBezTo>
                        <a:pt x="13648" y="1938309"/>
                        <a:pt x="9099" y="1972353"/>
                        <a:pt x="6824" y="2006473"/>
                      </a:cubicBezTo>
                      <a:cubicBezTo>
                        <a:pt x="9099" y="2038318"/>
                        <a:pt x="8100" y="2070567"/>
                        <a:pt x="13648" y="2102007"/>
                      </a:cubicBezTo>
                      <a:cubicBezTo>
                        <a:pt x="15073" y="2110084"/>
                        <a:pt x="21124" y="2117078"/>
                        <a:pt x="27296" y="2122479"/>
                      </a:cubicBezTo>
                      <a:cubicBezTo>
                        <a:pt x="56174" y="2147747"/>
                        <a:pt x="60594" y="2147226"/>
                        <a:pt x="88711" y="2156598"/>
                      </a:cubicBezTo>
                      <a:cubicBezTo>
                        <a:pt x="102359" y="2154323"/>
                        <a:pt x="116231" y="2153130"/>
                        <a:pt x="129654" y="2149774"/>
                      </a:cubicBezTo>
                      <a:cubicBezTo>
                        <a:pt x="143610" y="2146285"/>
                        <a:pt x="170597" y="2136126"/>
                        <a:pt x="170597" y="2136126"/>
                      </a:cubicBezTo>
                      <a:cubicBezTo>
                        <a:pt x="177421" y="2129302"/>
                        <a:pt x="183655" y="2121833"/>
                        <a:pt x="191069" y="2115655"/>
                      </a:cubicBezTo>
                      <a:cubicBezTo>
                        <a:pt x="221834" y="2090018"/>
                        <a:pt x="219311" y="2110825"/>
                        <a:pt x="252484" y="2061064"/>
                      </a:cubicBezTo>
                      <a:cubicBezTo>
                        <a:pt x="261582" y="2047416"/>
                        <a:pt x="272443" y="2034791"/>
                        <a:pt x="279779" y="2020120"/>
                      </a:cubicBezTo>
                      <a:cubicBezTo>
                        <a:pt x="284328" y="2011022"/>
                        <a:pt x="287784" y="2001289"/>
                        <a:pt x="293427" y="1992825"/>
                      </a:cubicBezTo>
                      <a:cubicBezTo>
                        <a:pt x="301506" y="1980706"/>
                        <a:pt x="312156" y="1970484"/>
                        <a:pt x="320723" y="1958705"/>
                      </a:cubicBezTo>
                      <a:cubicBezTo>
                        <a:pt x="330370" y="1945440"/>
                        <a:pt x="336420" y="1929360"/>
                        <a:pt x="348018" y="1917762"/>
                      </a:cubicBezTo>
                      <a:cubicBezTo>
                        <a:pt x="357117" y="1908664"/>
                        <a:pt x="366940" y="1900236"/>
                        <a:pt x="375314" y="1890467"/>
                      </a:cubicBezTo>
                      <a:cubicBezTo>
                        <a:pt x="380651" y="1884240"/>
                        <a:pt x="384195" y="1876669"/>
                        <a:pt x="388962" y="1869995"/>
                      </a:cubicBezTo>
                      <a:cubicBezTo>
                        <a:pt x="395572" y="1860740"/>
                        <a:pt x="403125" y="1852163"/>
                        <a:pt x="409433" y="1842700"/>
                      </a:cubicBezTo>
                      <a:cubicBezTo>
                        <a:pt x="489127" y="1723158"/>
                        <a:pt x="376106" y="1890084"/>
                        <a:pt x="443553" y="1774461"/>
                      </a:cubicBezTo>
                      <a:cubicBezTo>
                        <a:pt x="453412" y="1757559"/>
                        <a:pt x="467813" y="1743596"/>
                        <a:pt x="477672" y="1726694"/>
                      </a:cubicBezTo>
                      <a:cubicBezTo>
                        <a:pt x="483844" y="1716113"/>
                        <a:pt x="486345" y="1703768"/>
                        <a:pt x="491320" y="1692574"/>
                      </a:cubicBezTo>
                      <a:cubicBezTo>
                        <a:pt x="495451" y="1683278"/>
                        <a:pt x="500961" y="1674629"/>
                        <a:pt x="504968" y="1665279"/>
                      </a:cubicBezTo>
                      <a:cubicBezTo>
                        <a:pt x="521921" y="1625721"/>
                        <a:pt x="499208" y="1663682"/>
                        <a:pt x="525439" y="1624335"/>
                      </a:cubicBezTo>
                      <a:cubicBezTo>
                        <a:pt x="538020" y="1574014"/>
                        <a:pt x="524501" y="1619700"/>
                        <a:pt x="545911" y="1569744"/>
                      </a:cubicBezTo>
                      <a:cubicBezTo>
                        <a:pt x="548744" y="1563133"/>
                        <a:pt x="549518" y="1555706"/>
                        <a:pt x="552735" y="1549273"/>
                      </a:cubicBezTo>
                      <a:cubicBezTo>
                        <a:pt x="560936" y="1532870"/>
                        <a:pt x="571829" y="1517908"/>
                        <a:pt x="580030" y="1501505"/>
                      </a:cubicBezTo>
                      <a:cubicBezTo>
                        <a:pt x="583247" y="1495072"/>
                        <a:pt x="584021" y="1487645"/>
                        <a:pt x="586854" y="1481034"/>
                      </a:cubicBezTo>
                      <a:cubicBezTo>
                        <a:pt x="590861" y="1471684"/>
                        <a:pt x="596495" y="1463088"/>
                        <a:pt x="600502" y="1453738"/>
                      </a:cubicBezTo>
                      <a:cubicBezTo>
                        <a:pt x="617453" y="1414186"/>
                        <a:pt x="594746" y="1452137"/>
                        <a:pt x="620974" y="1412795"/>
                      </a:cubicBezTo>
                      <a:cubicBezTo>
                        <a:pt x="640561" y="1334440"/>
                        <a:pt x="613172" y="1430998"/>
                        <a:pt x="641445" y="1365028"/>
                      </a:cubicBezTo>
                      <a:cubicBezTo>
                        <a:pt x="645139" y="1356408"/>
                        <a:pt x="644976" y="1346514"/>
                        <a:pt x="648269" y="1337732"/>
                      </a:cubicBezTo>
                      <a:cubicBezTo>
                        <a:pt x="651841" y="1328207"/>
                        <a:pt x="657368" y="1319535"/>
                        <a:pt x="661917" y="1310437"/>
                      </a:cubicBezTo>
                      <a:cubicBezTo>
                        <a:pt x="677554" y="1247890"/>
                        <a:pt x="665161" y="1271453"/>
                        <a:pt x="689212" y="1235374"/>
                      </a:cubicBezTo>
                      <a:cubicBezTo>
                        <a:pt x="693761" y="1219452"/>
                        <a:pt x="697990" y="1203434"/>
                        <a:pt x="702860" y="1187607"/>
                      </a:cubicBezTo>
                      <a:cubicBezTo>
                        <a:pt x="707091" y="1173857"/>
                        <a:pt x="712374" y="1160443"/>
                        <a:pt x="716508" y="1146664"/>
                      </a:cubicBezTo>
                      <a:cubicBezTo>
                        <a:pt x="719203" y="1137681"/>
                        <a:pt x="720755" y="1128386"/>
                        <a:pt x="723332" y="1119368"/>
                      </a:cubicBezTo>
                      <a:cubicBezTo>
                        <a:pt x="725308" y="1112452"/>
                        <a:pt x="728180" y="1105813"/>
                        <a:pt x="730156" y="1098897"/>
                      </a:cubicBezTo>
                      <a:cubicBezTo>
                        <a:pt x="732732" y="1089879"/>
                        <a:pt x="734284" y="1080584"/>
                        <a:pt x="736979" y="1071601"/>
                      </a:cubicBezTo>
                      <a:cubicBezTo>
                        <a:pt x="743180" y="1050932"/>
                        <a:pt x="750627" y="1030658"/>
                        <a:pt x="757451" y="1010186"/>
                      </a:cubicBezTo>
                      <a:lnTo>
                        <a:pt x="764275" y="989714"/>
                      </a:lnTo>
                      <a:cubicBezTo>
                        <a:pt x="776105" y="906908"/>
                        <a:pt x="765053" y="972568"/>
                        <a:pt x="777923" y="914652"/>
                      </a:cubicBezTo>
                      <a:cubicBezTo>
                        <a:pt x="788903" y="865244"/>
                        <a:pt x="779377" y="896642"/>
                        <a:pt x="791571" y="860061"/>
                      </a:cubicBezTo>
                      <a:cubicBezTo>
                        <a:pt x="794965" y="839694"/>
                        <a:pt x="805218" y="781598"/>
                        <a:pt x="805218" y="764526"/>
                      </a:cubicBezTo>
                      <a:cubicBezTo>
                        <a:pt x="805218" y="607561"/>
                        <a:pt x="804505" y="450525"/>
                        <a:pt x="798394" y="293679"/>
                      </a:cubicBezTo>
                      <a:cubicBezTo>
                        <a:pt x="797216" y="263436"/>
                        <a:pt x="778439" y="227504"/>
                        <a:pt x="771099" y="198144"/>
                      </a:cubicBezTo>
                      <a:cubicBezTo>
                        <a:pt x="768824" y="189046"/>
                        <a:pt x="766240" y="180019"/>
                        <a:pt x="764275" y="170849"/>
                      </a:cubicBezTo>
                      <a:cubicBezTo>
                        <a:pt x="759414" y="148167"/>
                        <a:pt x="756253" y="125114"/>
                        <a:pt x="750627" y="102610"/>
                      </a:cubicBezTo>
                      <a:cubicBezTo>
                        <a:pt x="748440" y="93862"/>
                        <a:pt x="741875" y="64635"/>
                        <a:pt x="736979" y="54843"/>
                      </a:cubicBezTo>
                      <a:cubicBezTo>
                        <a:pt x="725797" y="32478"/>
                        <a:pt x="732430" y="16175"/>
                        <a:pt x="716508" y="7076"/>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reeform 14">
                <a:extLst>
                  <a:ext uri="{FF2B5EF4-FFF2-40B4-BE49-F238E27FC236}">
                    <a16:creationId xmlns:a16="http://schemas.microsoft.com/office/drawing/2014/main" id="{8ED9B358-9DFC-041A-FA84-7A88A741A71B}"/>
                  </a:ext>
                </a:extLst>
              </p:cNvPr>
              <p:cNvSpPr/>
              <p:nvPr/>
            </p:nvSpPr>
            <p:spPr>
              <a:xfrm>
                <a:off x="1241946" y="4667534"/>
                <a:ext cx="586854" cy="1187356"/>
              </a:xfrm>
              <a:custGeom>
                <a:avLst/>
                <a:gdLst>
                  <a:gd name="connsiteX0" fmla="*/ 375314 w 586854"/>
                  <a:gd name="connsiteY0" fmla="*/ 143302 h 1187356"/>
                  <a:gd name="connsiteX1" fmla="*/ 225188 w 586854"/>
                  <a:gd name="connsiteY1" fmla="*/ 34120 h 1187356"/>
                  <a:gd name="connsiteX2" fmla="*/ 204717 w 586854"/>
                  <a:gd name="connsiteY2" fmla="*/ 20472 h 1187356"/>
                  <a:gd name="connsiteX3" fmla="*/ 163773 w 586854"/>
                  <a:gd name="connsiteY3" fmla="*/ 0 h 1187356"/>
                  <a:gd name="connsiteX4" fmla="*/ 81887 w 586854"/>
                  <a:gd name="connsiteY4" fmla="*/ 13648 h 1187356"/>
                  <a:gd name="connsiteX5" fmla="*/ 40944 w 586854"/>
                  <a:gd name="connsiteY5" fmla="*/ 40944 h 1187356"/>
                  <a:gd name="connsiteX6" fmla="*/ 13648 w 586854"/>
                  <a:gd name="connsiteY6" fmla="*/ 81887 h 1187356"/>
                  <a:gd name="connsiteX7" fmla="*/ 0 w 586854"/>
                  <a:gd name="connsiteY7" fmla="*/ 143302 h 1187356"/>
                  <a:gd name="connsiteX8" fmla="*/ 20472 w 586854"/>
                  <a:gd name="connsiteY8" fmla="*/ 450376 h 1187356"/>
                  <a:gd name="connsiteX9" fmla="*/ 40944 w 586854"/>
                  <a:gd name="connsiteY9" fmla="*/ 498144 h 1187356"/>
                  <a:gd name="connsiteX10" fmla="*/ 61415 w 586854"/>
                  <a:gd name="connsiteY10" fmla="*/ 559559 h 1187356"/>
                  <a:gd name="connsiteX11" fmla="*/ 68239 w 586854"/>
                  <a:gd name="connsiteY11" fmla="*/ 580030 h 1187356"/>
                  <a:gd name="connsiteX12" fmla="*/ 88711 w 586854"/>
                  <a:gd name="connsiteY12" fmla="*/ 627797 h 1187356"/>
                  <a:gd name="connsiteX13" fmla="*/ 95535 w 586854"/>
                  <a:gd name="connsiteY13" fmla="*/ 655093 h 1187356"/>
                  <a:gd name="connsiteX14" fmla="*/ 102358 w 586854"/>
                  <a:gd name="connsiteY14" fmla="*/ 675565 h 1187356"/>
                  <a:gd name="connsiteX15" fmla="*/ 122830 w 586854"/>
                  <a:gd name="connsiteY15" fmla="*/ 743803 h 1187356"/>
                  <a:gd name="connsiteX16" fmla="*/ 136478 w 586854"/>
                  <a:gd name="connsiteY16" fmla="*/ 777923 h 1187356"/>
                  <a:gd name="connsiteX17" fmla="*/ 156950 w 586854"/>
                  <a:gd name="connsiteY17" fmla="*/ 818866 h 1187356"/>
                  <a:gd name="connsiteX18" fmla="*/ 184245 w 586854"/>
                  <a:gd name="connsiteY18" fmla="*/ 887105 h 1187356"/>
                  <a:gd name="connsiteX19" fmla="*/ 197893 w 586854"/>
                  <a:gd name="connsiteY19" fmla="*/ 907576 h 1187356"/>
                  <a:gd name="connsiteX20" fmla="*/ 204717 w 586854"/>
                  <a:gd name="connsiteY20" fmla="*/ 928048 h 1187356"/>
                  <a:gd name="connsiteX21" fmla="*/ 232012 w 586854"/>
                  <a:gd name="connsiteY21" fmla="*/ 968991 h 1187356"/>
                  <a:gd name="connsiteX22" fmla="*/ 245660 w 586854"/>
                  <a:gd name="connsiteY22" fmla="*/ 1003111 h 1187356"/>
                  <a:gd name="connsiteX23" fmla="*/ 266132 w 586854"/>
                  <a:gd name="connsiteY23" fmla="*/ 1030406 h 1187356"/>
                  <a:gd name="connsiteX24" fmla="*/ 279779 w 586854"/>
                  <a:gd name="connsiteY24" fmla="*/ 1050878 h 1187356"/>
                  <a:gd name="connsiteX25" fmla="*/ 307075 w 586854"/>
                  <a:gd name="connsiteY25" fmla="*/ 1098645 h 1187356"/>
                  <a:gd name="connsiteX26" fmla="*/ 327547 w 586854"/>
                  <a:gd name="connsiteY26" fmla="*/ 1125941 h 1187356"/>
                  <a:gd name="connsiteX27" fmla="*/ 354842 w 586854"/>
                  <a:gd name="connsiteY27" fmla="*/ 1166884 h 1187356"/>
                  <a:gd name="connsiteX28" fmla="*/ 436729 w 586854"/>
                  <a:gd name="connsiteY28" fmla="*/ 1187356 h 1187356"/>
                  <a:gd name="connsiteX29" fmla="*/ 498144 w 586854"/>
                  <a:gd name="connsiteY29" fmla="*/ 1180532 h 1187356"/>
                  <a:gd name="connsiteX30" fmla="*/ 518615 w 586854"/>
                  <a:gd name="connsiteY30" fmla="*/ 1173708 h 1187356"/>
                  <a:gd name="connsiteX31" fmla="*/ 525439 w 586854"/>
                  <a:gd name="connsiteY31" fmla="*/ 1153236 h 1187356"/>
                  <a:gd name="connsiteX32" fmla="*/ 539087 w 586854"/>
                  <a:gd name="connsiteY32" fmla="*/ 1132765 h 1187356"/>
                  <a:gd name="connsiteX33" fmla="*/ 566382 w 586854"/>
                  <a:gd name="connsiteY33" fmla="*/ 1050878 h 1187356"/>
                  <a:gd name="connsiteX34" fmla="*/ 573206 w 586854"/>
                  <a:gd name="connsiteY34" fmla="*/ 1030406 h 1187356"/>
                  <a:gd name="connsiteX35" fmla="*/ 580030 w 586854"/>
                  <a:gd name="connsiteY35" fmla="*/ 1009935 h 1187356"/>
                  <a:gd name="connsiteX36" fmla="*/ 586854 w 586854"/>
                  <a:gd name="connsiteY36" fmla="*/ 975815 h 1187356"/>
                  <a:gd name="connsiteX37" fmla="*/ 580030 w 586854"/>
                  <a:gd name="connsiteY37" fmla="*/ 736979 h 1187356"/>
                  <a:gd name="connsiteX38" fmla="*/ 573206 w 586854"/>
                  <a:gd name="connsiteY38" fmla="*/ 709684 h 1187356"/>
                  <a:gd name="connsiteX39" fmla="*/ 566382 w 586854"/>
                  <a:gd name="connsiteY39" fmla="*/ 675565 h 1187356"/>
                  <a:gd name="connsiteX40" fmla="*/ 552735 w 586854"/>
                  <a:gd name="connsiteY40" fmla="*/ 600502 h 1187356"/>
                  <a:gd name="connsiteX41" fmla="*/ 539087 w 586854"/>
                  <a:gd name="connsiteY41" fmla="*/ 552735 h 1187356"/>
                  <a:gd name="connsiteX42" fmla="*/ 525439 w 586854"/>
                  <a:gd name="connsiteY42" fmla="*/ 498144 h 1187356"/>
                  <a:gd name="connsiteX43" fmla="*/ 511791 w 586854"/>
                  <a:gd name="connsiteY43" fmla="*/ 450376 h 1187356"/>
                  <a:gd name="connsiteX44" fmla="*/ 504967 w 586854"/>
                  <a:gd name="connsiteY44" fmla="*/ 423081 h 1187356"/>
                  <a:gd name="connsiteX45" fmla="*/ 498144 w 586854"/>
                  <a:gd name="connsiteY45" fmla="*/ 402609 h 1187356"/>
                  <a:gd name="connsiteX46" fmla="*/ 491320 w 586854"/>
                  <a:gd name="connsiteY46" fmla="*/ 375314 h 1187356"/>
                  <a:gd name="connsiteX47" fmla="*/ 477672 w 586854"/>
                  <a:gd name="connsiteY47" fmla="*/ 341194 h 1187356"/>
                  <a:gd name="connsiteX48" fmla="*/ 470848 w 586854"/>
                  <a:gd name="connsiteY48" fmla="*/ 320723 h 1187356"/>
                  <a:gd name="connsiteX49" fmla="*/ 423081 w 586854"/>
                  <a:gd name="connsiteY49" fmla="*/ 259308 h 1187356"/>
                  <a:gd name="connsiteX50" fmla="*/ 402609 w 586854"/>
                  <a:gd name="connsiteY50" fmla="*/ 218365 h 1187356"/>
                  <a:gd name="connsiteX51" fmla="*/ 395785 w 586854"/>
                  <a:gd name="connsiteY51" fmla="*/ 197893 h 1187356"/>
                  <a:gd name="connsiteX52" fmla="*/ 382138 w 586854"/>
                  <a:gd name="connsiteY52" fmla="*/ 177421 h 1187356"/>
                  <a:gd name="connsiteX53" fmla="*/ 375314 w 586854"/>
                  <a:gd name="connsiteY53" fmla="*/ 143302 h 118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86854" h="1187356">
                    <a:moveTo>
                      <a:pt x="375314" y="143302"/>
                    </a:moveTo>
                    <a:cubicBezTo>
                      <a:pt x="349156" y="119419"/>
                      <a:pt x="297897" y="58356"/>
                      <a:pt x="225188" y="34120"/>
                    </a:cubicBezTo>
                    <a:cubicBezTo>
                      <a:pt x="218364" y="29571"/>
                      <a:pt x="212052" y="24140"/>
                      <a:pt x="204717" y="20472"/>
                    </a:cubicBezTo>
                    <a:cubicBezTo>
                      <a:pt x="148208" y="-7783"/>
                      <a:pt x="222448" y="39116"/>
                      <a:pt x="163773" y="0"/>
                    </a:cubicBezTo>
                    <a:cubicBezTo>
                      <a:pt x="152497" y="1253"/>
                      <a:pt x="101893" y="2533"/>
                      <a:pt x="81887" y="13648"/>
                    </a:cubicBezTo>
                    <a:cubicBezTo>
                      <a:pt x="67549" y="21614"/>
                      <a:pt x="40944" y="40944"/>
                      <a:pt x="40944" y="40944"/>
                    </a:cubicBezTo>
                    <a:cubicBezTo>
                      <a:pt x="31845" y="54592"/>
                      <a:pt x="17626" y="65974"/>
                      <a:pt x="13648" y="81887"/>
                    </a:cubicBezTo>
                    <a:cubicBezTo>
                      <a:pt x="4011" y="120434"/>
                      <a:pt x="8663" y="99986"/>
                      <a:pt x="0" y="143302"/>
                    </a:cubicBezTo>
                    <a:cubicBezTo>
                      <a:pt x="7331" y="414539"/>
                      <a:pt x="-13596" y="314106"/>
                      <a:pt x="20472" y="450376"/>
                    </a:cubicBezTo>
                    <a:cubicBezTo>
                      <a:pt x="29285" y="485629"/>
                      <a:pt x="22093" y="469868"/>
                      <a:pt x="40944" y="498144"/>
                    </a:cubicBezTo>
                    <a:lnTo>
                      <a:pt x="61415" y="559559"/>
                    </a:lnTo>
                    <a:cubicBezTo>
                      <a:pt x="63690" y="566383"/>
                      <a:pt x="65406" y="573419"/>
                      <a:pt x="68239" y="580030"/>
                    </a:cubicBezTo>
                    <a:cubicBezTo>
                      <a:pt x="75063" y="595952"/>
                      <a:pt x="82791" y="611517"/>
                      <a:pt x="88711" y="627797"/>
                    </a:cubicBezTo>
                    <a:cubicBezTo>
                      <a:pt x="91916" y="636611"/>
                      <a:pt x="92959" y="646075"/>
                      <a:pt x="95535" y="655093"/>
                    </a:cubicBezTo>
                    <a:cubicBezTo>
                      <a:pt x="97511" y="662009"/>
                      <a:pt x="100382" y="668649"/>
                      <a:pt x="102358" y="675565"/>
                    </a:cubicBezTo>
                    <a:cubicBezTo>
                      <a:pt x="112410" y="710749"/>
                      <a:pt x="106617" y="703271"/>
                      <a:pt x="122830" y="743803"/>
                    </a:cubicBezTo>
                    <a:cubicBezTo>
                      <a:pt x="127379" y="755176"/>
                      <a:pt x="132177" y="766454"/>
                      <a:pt x="136478" y="777923"/>
                    </a:cubicBezTo>
                    <a:cubicBezTo>
                      <a:pt x="148586" y="810210"/>
                      <a:pt x="136245" y="787808"/>
                      <a:pt x="156950" y="818866"/>
                    </a:cubicBezTo>
                    <a:cubicBezTo>
                      <a:pt x="166026" y="846098"/>
                      <a:pt x="168704" y="856025"/>
                      <a:pt x="184245" y="887105"/>
                    </a:cubicBezTo>
                    <a:cubicBezTo>
                      <a:pt x="187913" y="894440"/>
                      <a:pt x="193344" y="900752"/>
                      <a:pt x="197893" y="907576"/>
                    </a:cubicBezTo>
                    <a:cubicBezTo>
                      <a:pt x="200168" y="914400"/>
                      <a:pt x="201224" y="921760"/>
                      <a:pt x="204717" y="928048"/>
                    </a:cubicBezTo>
                    <a:cubicBezTo>
                      <a:pt x="212683" y="942386"/>
                      <a:pt x="225920" y="953762"/>
                      <a:pt x="232012" y="968991"/>
                    </a:cubicBezTo>
                    <a:cubicBezTo>
                      <a:pt x="236561" y="980364"/>
                      <a:pt x="239711" y="992403"/>
                      <a:pt x="245660" y="1003111"/>
                    </a:cubicBezTo>
                    <a:cubicBezTo>
                      <a:pt x="251183" y="1013053"/>
                      <a:pt x="259522" y="1021151"/>
                      <a:pt x="266132" y="1030406"/>
                    </a:cubicBezTo>
                    <a:cubicBezTo>
                      <a:pt x="270899" y="1037080"/>
                      <a:pt x="275710" y="1043757"/>
                      <a:pt x="279779" y="1050878"/>
                    </a:cubicBezTo>
                    <a:cubicBezTo>
                      <a:pt x="302622" y="1090854"/>
                      <a:pt x="283328" y="1065400"/>
                      <a:pt x="307075" y="1098645"/>
                    </a:cubicBezTo>
                    <a:cubicBezTo>
                      <a:pt x="313686" y="1107900"/>
                      <a:pt x="321025" y="1116624"/>
                      <a:pt x="327547" y="1125941"/>
                    </a:cubicBezTo>
                    <a:cubicBezTo>
                      <a:pt x="336953" y="1139378"/>
                      <a:pt x="339281" y="1161697"/>
                      <a:pt x="354842" y="1166884"/>
                    </a:cubicBezTo>
                    <a:cubicBezTo>
                      <a:pt x="408911" y="1184908"/>
                      <a:pt x="381595" y="1178167"/>
                      <a:pt x="436729" y="1187356"/>
                    </a:cubicBezTo>
                    <a:cubicBezTo>
                      <a:pt x="457201" y="1185081"/>
                      <a:pt x="477827" y="1183918"/>
                      <a:pt x="498144" y="1180532"/>
                    </a:cubicBezTo>
                    <a:cubicBezTo>
                      <a:pt x="505239" y="1179349"/>
                      <a:pt x="513529" y="1178794"/>
                      <a:pt x="518615" y="1173708"/>
                    </a:cubicBezTo>
                    <a:cubicBezTo>
                      <a:pt x="523701" y="1168622"/>
                      <a:pt x="522222" y="1159670"/>
                      <a:pt x="525439" y="1153236"/>
                    </a:cubicBezTo>
                    <a:cubicBezTo>
                      <a:pt x="529107" y="1145901"/>
                      <a:pt x="534538" y="1139589"/>
                      <a:pt x="539087" y="1132765"/>
                    </a:cubicBezTo>
                    <a:lnTo>
                      <a:pt x="566382" y="1050878"/>
                    </a:lnTo>
                    <a:lnTo>
                      <a:pt x="573206" y="1030406"/>
                    </a:lnTo>
                    <a:cubicBezTo>
                      <a:pt x="575481" y="1023582"/>
                      <a:pt x="578619" y="1016988"/>
                      <a:pt x="580030" y="1009935"/>
                    </a:cubicBezTo>
                    <a:lnTo>
                      <a:pt x="586854" y="975815"/>
                    </a:lnTo>
                    <a:cubicBezTo>
                      <a:pt x="584579" y="896203"/>
                      <a:pt x="584109" y="816519"/>
                      <a:pt x="580030" y="736979"/>
                    </a:cubicBezTo>
                    <a:cubicBezTo>
                      <a:pt x="579550" y="727613"/>
                      <a:pt x="575241" y="718839"/>
                      <a:pt x="573206" y="709684"/>
                    </a:cubicBezTo>
                    <a:cubicBezTo>
                      <a:pt x="570690" y="698362"/>
                      <a:pt x="568457" y="686976"/>
                      <a:pt x="566382" y="675565"/>
                    </a:cubicBezTo>
                    <a:cubicBezTo>
                      <a:pt x="558978" y="634842"/>
                      <a:pt x="561159" y="638414"/>
                      <a:pt x="552735" y="600502"/>
                    </a:cubicBezTo>
                    <a:cubicBezTo>
                      <a:pt x="539100" y="539139"/>
                      <a:pt x="552763" y="602879"/>
                      <a:pt x="539087" y="552735"/>
                    </a:cubicBezTo>
                    <a:cubicBezTo>
                      <a:pt x="534152" y="534639"/>
                      <a:pt x="530592" y="516179"/>
                      <a:pt x="525439" y="498144"/>
                    </a:cubicBezTo>
                    <a:cubicBezTo>
                      <a:pt x="520890" y="482221"/>
                      <a:pt x="516148" y="466352"/>
                      <a:pt x="511791" y="450376"/>
                    </a:cubicBezTo>
                    <a:cubicBezTo>
                      <a:pt x="509323" y="441328"/>
                      <a:pt x="507543" y="432099"/>
                      <a:pt x="504967" y="423081"/>
                    </a:cubicBezTo>
                    <a:cubicBezTo>
                      <a:pt x="502991" y="416165"/>
                      <a:pt x="500120" y="409525"/>
                      <a:pt x="498144" y="402609"/>
                    </a:cubicBezTo>
                    <a:cubicBezTo>
                      <a:pt x="495568" y="393591"/>
                      <a:pt x="494286" y="384211"/>
                      <a:pt x="491320" y="375314"/>
                    </a:cubicBezTo>
                    <a:cubicBezTo>
                      <a:pt x="487446" y="363693"/>
                      <a:pt x="481973" y="352663"/>
                      <a:pt x="477672" y="341194"/>
                    </a:cubicBezTo>
                    <a:cubicBezTo>
                      <a:pt x="475146" y="334459"/>
                      <a:pt x="474341" y="327011"/>
                      <a:pt x="470848" y="320723"/>
                    </a:cubicBezTo>
                    <a:cubicBezTo>
                      <a:pt x="450441" y="283989"/>
                      <a:pt x="447950" y="284176"/>
                      <a:pt x="423081" y="259308"/>
                    </a:cubicBezTo>
                    <a:cubicBezTo>
                      <a:pt x="405928" y="207850"/>
                      <a:pt x="429066" y="271278"/>
                      <a:pt x="402609" y="218365"/>
                    </a:cubicBezTo>
                    <a:cubicBezTo>
                      <a:pt x="399392" y="211931"/>
                      <a:pt x="399002" y="204327"/>
                      <a:pt x="395785" y="197893"/>
                    </a:cubicBezTo>
                    <a:cubicBezTo>
                      <a:pt x="392117" y="190558"/>
                      <a:pt x="385806" y="184756"/>
                      <a:pt x="382138" y="177421"/>
                    </a:cubicBezTo>
                    <a:cubicBezTo>
                      <a:pt x="366457" y="146059"/>
                      <a:pt x="401472" y="167185"/>
                      <a:pt x="375314" y="14330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reeform 21">
              <a:extLst>
                <a:ext uri="{FF2B5EF4-FFF2-40B4-BE49-F238E27FC236}">
                  <a16:creationId xmlns:a16="http://schemas.microsoft.com/office/drawing/2014/main" id="{D889B6AF-499B-1AEE-DB8A-0314C4E373C2}"/>
                </a:ext>
              </a:extLst>
            </p:cNvPr>
            <p:cNvSpPr/>
            <p:nvPr/>
          </p:nvSpPr>
          <p:spPr>
            <a:xfrm>
              <a:off x="477955" y="1861851"/>
              <a:ext cx="4027944" cy="3260992"/>
            </a:xfrm>
            <a:custGeom>
              <a:avLst/>
              <a:gdLst>
                <a:gd name="connsiteX0" fmla="*/ 2650835 w 4027944"/>
                <a:gd name="connsiteY0" fmla="*/ 1211855 h 3260992"/>
                <a:gd name="connsiteX1" fmla="*/ 2661852 w 4027944"/>
                <a:gd name="connsiteY1" fmla="*/ 1299990 h 3260992"/>
                <a:gd name="connsiteX2" fmla="*/ 2727953 w 4027944"/>
                <a:gd name="connsiteY2" fmla="*/ 1322024 h 3260992"/>
                <a:gd name="connsiteX3" fmla="*/ 2772021 w 4027944"/>
                <a:gd name="connsiteY3" fmla="*/ 1388125 h 3260992"/>
                <a:gd name="connsiteX4" fmla="*/ 2860156 w 4027944"/>
                <a:gd name="connsiteY4" fmla="*/ 1465243 h 3260992"/>
                <a:gd name="connsiteX5" fmla="*/ 2893206 w 4027944"/>
                <a:gd name="connsiteY5" fmla="*/ 1487277 h 3260992"/>
                <a:gd name="connsiteX6" fmla="*/ 2926257 w 4027944"/>
                <a:gd name="connsiteY6" fmla="*/ 1509310 h 3260992"/>
                <a:gd name="connsiteX7" fmla="*/ 2948291 w 4027944"/>
                <a:gd name="connsiteY7" fmla="*/ 1542361 h 3260992"/>
                <a:gd name="connsiteX8" fmla="*/ 3047443 w 4027944"/>
                <a:gd name="connsiteY8" fmla="*/ 1575412 h 3260992"/>
                <a:gd name="connsiteX9" fmla="*/ 3080493 w 4027944"/>
                <a:gd name="connsiteY9" fmla="*/ 1586429 h 3260992"/>
                <a:gd name="connsiteX10" fmla="*/ 3113544 w 4027944"/>
                <a:gd name="connsiteY10" fmla="*/ 1597445 h 3260992"/>
                <a:gd name="connsiteX11" fmla="*/ 3212696 w 4027944"/>
                <a:gd name="connsiteY11" fmla="*/ 1685580 h 3260992"/>
                <a:gd name="connsiteX12" fmla="*/ 3234729 w 4027944"/>
                <a:gd name="connsiteY12" fmla="*/ 1718631 h 3260992"/>
                <a:gd name="connsiteX13" fmla="*/ 3300831 w 4027944"/>
                <a:gd name="connsiteY13" fmla="*/ 1740665 h 3260992"/>
                <a:gd name="connsiteX14" fmla="*/ 3366932 w 4027944"/>
                <a:gd name="connsiteY14" fmla="*/ 1773715 h 3260992"/>
                <a:gd name="connsiteX15" fmla="*/ 3433033 w 4027944"/>
                <a:gd name="connsiteY15" fmla="*/ 1817783 h 3260992"/>
                <a:gd name="connsiteX16" fmla="*/ 3532185 w 4027944"/>
                <a:gd name="connsiteY16" fmla="*/ 1850833 h 3260992"/>
                <a:gd name="connsiteX17" fmla="*/ 3598286 w 4027944"/>
                <a:gd name="connsiteY17" fmla="*/ 1872867 h 3260992"/>
                <a:gd name="connsiteX18" fmla="*/ 3631337 w 4027944"/>
                <a:gd name="connsiteY18" fmla="*/ 1883884 h 3260992"/>
                <a:gd name="connsiteX19" fmla="*/ 3774556 w 4027944"/>
                <a:gd name="connsiteY19" fmla="*/ 1861850 h 3260992"/>
                <a:gd name="connsiteX20" fmla="*/ 3840657 w 4027944"/>
                <a:gd name="connsiteY20" fmla="*/ 1806766 h 3260992"/>
                <a:gd name="connsiteX21" fmla="*/ 3873708 w 4027944"/>
                <a:gd name="connsiteY21" fmla="*/ 1784732 h 3260992"/>
                <a:gd name="connsiteX22" fmla="*/ 3950826 w 4027944"/>
                <a:gd name="connsiteY22" fmla="*/ 1685580 h 3260992"/>
                <a:gd name="connsiteX23" fmla="*/ 3972859 w 4027944"/>
                <a:gd name="connsiteY23" fmla="*/ 1641513 h 3260992"/>
                <a:gd name="connsiteX24" fmla="*/ 3994893 w 4027944"/>
                <a:gd name="connsiteY24" fmla="*/ 1575412 h 3260992"/>
                <a:gd name="connsiteX25" fmla="*/ 4005910 w 4027944"/>
                <a:gd name="connsiteY25" fmla="*/ 1542361 h 3260992"/>
                <a:gd name="connsiteX26" fmla="*/ 4027944 w 4027944"/>
                <a:gd name="connsiteY26" fmla="*/ 1509310 h 3260992"/>
                <a:gd name="connsiteX27" fmla="*/ 4016927 w 4027944"/>
                <a:gd name="connsiteY27" fmla="*/ 1311007 h 3260992"/>
                <a:gd name="connsiteX28" fmla="*/ 4005910 w 4027944"/>
                <a:gd name="connsiteY28" fmla="*/ 1255922 h 3260992"/>
                <a:gd name="connsiteX29" fmla="*/ 3994893 w 4027944"/>
                <a:gd name="connsiteY29" fmla="*/ 1178804 h 3260992"/>
                <a:gd name="connsiteX30" fmla="*/ 3983876 w 4027944"/>
                <a:gd name="connsiteY30" fmla="*/ 1134737 h 3260992"/>
                <a:gd name="connsiteX31" fmla="*/ 3961843 w 4027944"/>
                <a:gd name="connsiteY31" fmla="*/ 1035585 h 3260992"/>
                <a:gd name="connsiteX32" fmla="*/ 3895741 w 4027944"/>
                <a:gd name="connsiteY32" fmla="*/ 925416 h 3260992"/>
                <a:gd name="connsiteX33" fmla="*/ 3851674 w 4027944"/>
                <a:gd name="connsiteY33" fmla="*/ 859315 h 3260992"/>
                <a:gd name="connsiteX34" fmla="*/ 3829640 w 4027944"/>
                <a:gd name="connsiteY34" fmla="*/ 826265 h 3260992"/>
                <a:gd name="connsiteX35" fmla="*/ 3807606 w 4027944"/>
                <a:gd name="connsiteY35" fmla="*/ 793214 h 3260992"/>
                <a:gd name="connsiteX36" fmla="*/ 3730488 w 4027944"/>
                <a:gd name="connsiteY36" fmla="*/ 727113 h 3260992"/>
                <a:gd name="connsiteX37" fmla="*/ 3664387 w 4027944"/>
                <a:gd name="connsiteY37" fmla="*/ 683045 h 3260992"/>
                <a:gd name="connsiteX38" fmla="*/ 3587269 w 4027944"/>
                <a:gd name="connsiteY38" fmla="*/ 627961 h 3260992"/>
                <a:gd name="connsiteX39" fmla="*/ 3554218 w 4027944"/>
                <a:gd name="connsiteY39" fmla="*/ 616944 h 3260992"/>
                <a:gd name="connsiteX40" fmla="*/ 3521168 w 4027944"/>
                <a:gd name="connsiteY40" fmla="*/ 594910 h 3260992"/>
                <a:gd name="connsiteX41" fmla="*/ 3410999 w 4027944"/>
                <a:gd name="connsiteY41" fmla="*/ 539826 h 3260992"/>
                <a:gd name="connsiteX42" fmla="*/ 3355915 w 4027944"/>
                <a:gd name="connsiteY42" fmla="*/ 506776 h 3260992"/>
                <a:gd name="connsiteX43" fmla="*/ 3267780 w 4027944"/>
                <a:gd name="connsiteY43" fmla="*/ 451691 h 3260992"/>
                <a:gd name="connsiteX44" fmla="*/ 3190662 w 4027944"/>
                <a:gd name="connsiteY44" fmla="*/ 429657 h 3260992"/>
                <a:gd name="connsiteX45" fmla="*/ 3113544 w 4027944"/>
                <a:gd name="connsiteY45" fmla="*/ 418641 h 3260992"/>
                <a:gd name="connsiteX46" fmla="*/ 3069476 w 4027944"/>
                <a:gd name="connsiteY46" fmla="*/ 407624 h 3260992"/>
                <a:gd name="connsiteX47" fmla="*/ 2871173 w 4027944"/>
                <a:gd name="connsiteY47" fmla="*/ 374573 h 3260992"/>
                <a:gd name="connsiteX48" fmla="*/ 2794055 w 4027944"/>
                <a:gd name="connsiteY48" fmla="*/ 352539 h 3260992"/>
                <a:gd name="connsiteX49" fmla="*/ 2705920 w 4027944"/>
                <a:gd name="connsiteY49" fmla="*/ 319489 h 3260992"/>
                <a:gd name="connsiteX50" fmla="*/ 2639818 w 4027944"/>
                <a:gd name="connsiteY50" fmla="*/ 286438 h 3260992"/>
                <a:gd name="connsiteX51" fmla="*/ 2606768 w 4027944"/>
                <a:gd name="connsiteY51" fmla="*/ 253388 h 3260992"/>
                <a:gd name="connsiteX52" fmla="*/ 2562700 w 4027944"/>
                <a:gd name="connsiteY52" fmla="*/ 242371 h 3260992"/>
                <a:gd name="connsiteX53" fmla="*/ 2529650 w 4027944"/>
                <a:gd name="connsiteY53" fmla="*/ 209320 h 3260992"/>
                <a:gd name="connsiteX54" fmla="*/ 2496599 w 4027944"/>
                <a:gd name="connsiteY54" fmla="*/ 198303 h 3260992"/>
                <a:gd name="connsiteX55" fmla="*/ 2419481 w 4027944"/>
                <a:gd name="connsiteY55" fmla="*/ 165253 h 3260992"/>
                <a:gd name="connsiteX56" fmla="*/ 2386431 w 4027944"/>
                <a:gd name="connsiteY56" fmla="*/ 143219 h 3260992"/>
                <a:gd name="connsiteX57" fmla="*/ 2232194 w 4027944"/>
                <a:gd name="connsiteY57" fmla="*/ 99151 h 3260992"/>
                <a:gd name="connsiteX58" fmla="*/ 2133043 w 4027944"/>
                <a:gd name="connsiteY58" fmla="*/ 66101 h 3260992"/>
                <a:gd name="connsiteX59" fmla="*/ 2099992 w 4027944"/>
                <a:gd name="connsiteY59" fmla="*/ 55084 h 3260992"/>
                <a:gd name="connsiteX60" fmla="*/ 2055925 w 4027944"/>
                <a:gd name="connsiteY60" fmla="*/ 44067 h 3260992"/>
                <a:gd name="connsiteX61" fmla="*/ 2022874 w 4027944"/>
                <a:gd name="connsiteY61" fmla="*/ 22033 h 3260992"/>
                <a:gd name="connsiteX62" fmla="*/ 1956773 w 4027944"/>
                <a:gd name="connsiteY62" fmla="*/ 0 h 3260992"/>
                <a:gd name="connsiteX63" fmla="*/ 1857621 w 4027944"/>
                <a:gd name="connsiteY63" fmla="*/ 11016 h 3260992"/>
                <a:gd name="connsiteX64" fmla="*/ 1824570 w 4027944"/>
                <a:gd name="connsiteY64" fmla="*/ 22033 h 3260992"/>
                <a:gd name="connsiteX65" fmla="*/ 1780503 w 4027944"/>
                <a:gd name="connsiteY65" fmla="*/ 33050 h 3260992"/>
                <a:gd name="connsiteX66" fmla="*/ 1626267 w 4027944"/>
                <a:gd name="connsiteY66" fmla="*/ 55084 h 3260992"/>
                <a:gd name="connsiteX67" fmla="*/ 1538132 w 4027944"/>
                <a:gd name="connsiteY67" fmla="*/ 77118 h 3260992"/>
                <a:gd name="connsiteX68" fmla="*/ 1494064 w 4027944"/>
                <a:gd name="connsiteY68" fmla="*/ 88135 h 3260992"/>
                <a:gd name="connsiteX69" fmla="*/ 1461014 w 4027944"/>
                <a:gd name="connsiteY69" fmla="*/ 99151 h 3260992"/>
                <a:gd name="connsiteX70" fmla="*/ 1361862 w 4027944"/>
                <a:gd name="connsiteY70" fmla="*/ 110168 h 3260992"/>
                <a:gd name="connsiteX71" fmla="*/ 1295761 w 4027944"/>
                <a:gd name="connsiteY71" fmla="*/ 132202 h 3260992"/>
                <a:gd name="connsiteX72" fmla="*/ 1262710 w 4027944"/>
                <a:gd name="connsiteY72" fmla="*/ 143219 h 3260992"/>
                <a:gd name="connsiteX73" fmla="*/ 1185592 w 4027944"/>
                <a:gd name="connsiteY73" fmla="*/ 165253 h 3260992"/>
                <a:gd name="connsiteX74" fmla="*/ 1141525 w 4027944"/>
                <a:gd name="connsiteY74" fmla="*/ 187286 h 3260992"/>
                <a:gd name="connsiteX75" fmla="*/ 1064406 w 4027944"/>
                <a:gd name="connsiteY75" fmla="*/ 209320 h 3260992"/>
                <a:gd name="connsiteX76" fmla="*/ 1031356 w 4027944"/>
                <a:gd name="connsiteY76" fmla="*/ 231354 h 3260992"/>
                <a:gd name="connsiteX77" fmla="*/ 987288 w 4027944"/>
                <a:gd name="connsiteY77" fmla="*/ 242371 h 3260992"/>
                <a:gd name="connsiteX78" fmla="*/ 921187 w 4027944"/>
                <a:gd name="connsiteY78" fmla="*/ 264404 h 3260992"/>
                <a:gd name="connsiteX79" fmla="*/ 888137 w 4027944"/>
                <a:gd name="connsiteY79" fmla="*/ 275421 h 3260992"/>
                <a:gd name="connsiteX80" fmla="*/ 811018 w 4027944"/>
                <a:gd name="connsiteY80" fmla="*/ 319489 h 3260992"/>
                <a:gd name="connsiteX81" fmla="*/ 733900 w 4027944"/>
                <a:gd name="connsiteY81" fmla="*/ 374573 h 3260992"/>
                <a:gd name="connsiteX82" fmla="*/ 689833 w 4027944"/>
                <a:gd name="connsiteY82" fmla="*/ 396607 h 3260992"/>
                <a:gd name="connsiteX83" fmla="*/ 656782 w 4027944"/>
                <a:gd name="connsiteY83" fmla="*/ 429657 h 3260992"/>
                <a:gd name="connsiteX84" fmla="*/ 623732 w 4027944"/>
                <a:gd name="connsiteY84" fmla="*/ 451691 h 3260992"/>
                <a:gd name="connsiteX85" fmla="*/ 601698 w 4027944"/>
                <a:gd name="connsiteY85" fmla="*/ 484742 h 3260992"/>
                <a:gd name="connsiteX86" fmla="*/ 535597 w 4027944"/>
                <a:gd name="connsiteY86" fmla="*/ 539826 h 3260992"/>
                <a:gd name="connsiteX87" fmla="*/ 480512 w 4027944"/>
                <a:gd name="connsiteY87" fmla="*/ 616944 h 3260992"/>
                <a:gd name="connsiteX88" fmla="*/ 458479 w 4027944"/>
                <a:gd name="connsiteY88" fmla="*/ 649995 h 3260992"/>
                <a:gd name="connsiteX89" fmla="*/ 447462 w 4027944"/>
                <a:gd name="connsiteY89" fmla="*/ 694062 h 3260992"/>
                <a:gd name="connsiteX90" fmla="*/ 425428 w 4027944"/>
                <a:gd name="connsiteY90" fmla="*/ 727113 h 3260992"/>
                <a:gd name="connsiteX91" fmla="*/ 414411 w 4027944"/>
                <a:gd name="connsiteY91" fmla="*/ 793214 h 3260992"/>
                <a:gd name="connsiteX92" fmla="*/ 392378 w 4027944"/>
                <a:gd name="connsiteY92" fmla="*/ 870332 h 3260992"/>
                <a:gd name="connsiteX93" fmla="*/ 370344 w 4027944"/>
                <a:gd name="connsiteY93" fmla="*/ 903383 h 3260992"/>
                <a:gd name="connsiteX94" fmla="*/ 326276 w 4027944"/>
                <a:gd name="connsiteY94" fmla="*/ 991518 h 3260992"/>
                <a:gd name="connsiteX95" fmla="*/ 304243 w 4027944"/>
                <a:gd name="connsiteY95" fmla="*/ 1046602 h 3260992"/>
                <a:gd name="connsiteX96" fmla="*/ 282209 w 4027944"/>
                <a:gd name="connsiteY96" fmla="*/ 1079653 h 3260992"/>
                <a:gd name="connsiteX97" fmla="*/ 271192 w 4027944"/>
                <a:gd name="connsiteY97" fmla="*/ 1112703 h 3260992"/>
                <a:gd name="connsiteX98" fmla="*/ 238141 w 4027944"/>
                <a:gd name="connsiteY98" fmla="*/ 1167788 h 3260992"/>
                <a:gd name="connsiteX99" fmla="*/ 227125 w 4027944"/>
                <a:gd name="connsiteY99" fmla="*/ 1200838 h 3260992"/>
                <a:gd name="connsiteX100" fmla="*/ 183057 w 4027944"/>
                <a:gd name="connsiteY100" fmla="*/ 1277956 h 3260992"/>
                <a:gd name="connsiteX101" fmla="*/ 138990 w 4027944"/>
                <a:gd name="connsiteY101" fmla="*/ 1377108 h 3260992"/>
                <a:gd name="connsiteX102" fmla="*/ 94922 w 4027944"/>
                <a:gd name="connsiteY102" fmla="*/ 1509310 h 3260992"/>
                <a:gd name="connsiteX103" fmla="*/ 83905 w 4027944"/>
                <a:gd name="connsiteY103" fmla="*/ 1553378 h 3260992"/>
                <a:gd name="connsiteX104" fmla="*/ 61872 w 4027944"/>
                <a:gd name="connsiteY104" fmla="*/ 1630496 h 3260992"/>
                <a:gd name="connsiteX105" fmla="*/ 50855 w 4027944"/>
                <a:gd name="connsiteY105" fmla="*/ 1685580 h 3260992"/>
                <a:gd name="connsiteX106" fmla="*/ 28821 w 4027944"/>
                <a:gd name="connsiteY106" fmla="*/ 1751682 h 3260992"/>
                <a:gd name="connsiteX107" fmla="*/ 17804 w 4027944"/>
                <a:gd name="connsiteY107" fmla="*/ 1784732 h 3260992"/>
                <a:gd name="connsiteX108" fmla="*/ 17804 w 4027944"/>
                <a:gd name="connsiteY108" fmla="*/ 2346592 h 3260992"/>
                <a:gd name="connsiteX109" fmla="*/ 28821 w 4027944"/>
                <a:gd name="connsiteY109" fmla="*/ 2467778 h 3260992"/>
                <a:gd name="connsiteX110" fmla="*/ 61872 w 4027944"/>
                <a:gd name="connsiteY110" fmla="*/ 2644048 h 3260992"/>
                <a:gd name="connsiteX111" fmla="*/ 83905 w 4027944"/>
                <a:gd name="connsiteY111" fmla="*/ 2798284 h 3260992"/>
                <a:gd name="connsiteX112" fmla="*/ 105939 w 4027944"/>
                <a:gd name="connsiteY112" fmla="*/ 2886419 h 3260992"/>
                <a:gd name="connsiteX113" fmla="*/ 116956 w 4027944"/>
                <a:gd name="connsiteY113" fmla="*/ 2930486 h 3260992"/>
                <a:gd name="connsiteX114" fmla="*/ 194074 w 4027944"/>
                <a:gd name="connsiteY114" fmla="*/ 3018621 h 3260992"/>
                <a:gd name="connsiteX115" fmla="*/ 227125 w 4027944"/>
                <a:gd name="connsiteY115" fmla="*/ 3051672 h 3260992"/>
                <a:gd name="connsiteX116" fmla="*/ 271192 w 4027944"/>
                <a:gd name="connsiteY116" fmla="*/ 3073706 h 3260992"/>
                <a:gd name="connsiteX117" fmla="*/ 304243 w 4027944"/>
                <a:gd name="connsiteY117" fmla="*/ 3106756 h 3260992"/>
                <a:gd name="connsiteX118" fmla="*/ 370344 w 4027944"/>
                <a:gd name="connsiteY118" fmla="*/ 3150824 h 3260992"/>
                <a:gd name="connsiteX119" fmla="*/ 403394 w 4027944"/>
                <a:gd name="connsiteY119" fmla="*/ 3172857 h 3260992"/>
                <a:gd name="connsiteX120" fmla="*/ 524580 w 4027944"/>
                <a:gd name="connsiteY120" fmla="*/ 3216925 h 3260992"/>
                <a:gd name="connsiteX121" fmla="*/ 590681 w 4027944"/>
                <a:gd name="connsiteY121" fmla="*/ 3238959 h 3260992"/>
                <a:gd name="connsiteX122" fmla="*/ 667799 w 4027944"/>
                <a:gd name="connsiteY122" fmla="*/ 3260992 h 3260992"/>
                <a:gd name="connsiteX123" fmla="*/ 899153 w 4027944"/>
                <a:gd name="connsiteY123" fmla="*/ 3249976 h 3260992"/>
                <a:gd name="connsiteX124" fmla="*/ 1009322 w 4027944"/>
                <a:gd name="connsiteY124" fmla="*/ 3205908 h 3260992"/>
                <a:gd name="connsiteX125" fmla="*/ 1042373 w 4027944"/>
                <a:gd name="connsiteY125" fmla="*/ 3183874 h 3260992"/>
                <a:gd name="connsiteX126" fmla="*/ 1075423 w 4027944"/>
                <a:gd name="connsiteY126" fmla="*/ 3150824 h 3260992"/>
                <a:gd name="connsiteX127" fmla="*/ 1185592 w 4027944"/>
                <a:gd name="connsiteY127" fmla="*/ 3073706 h 3260992"/>
                <a:gd name="connsiteX128" fmla="*/ 1218643 w 4027944"/>
                <a:gd name="connsiteY128" fmla="*/ 3040655 h 3260992"/>
                <a:gd name="connsiteX129" fmla="*/ 1251693 w 4027944"/>
                <a:gd name="connsiteY129" fmla="*/ 3018621 h 3260992"/>
                <a:gd name="connsiteX130" fmla="*/ 1317794 w 4027944"/>
                <a:gd name="connsiteY130" fmla="*/ 2952520 h 3260992"/>
                <a:gd name="connsiteX131" fmla="*/ 1383896 w 4027944"/>
                <a:gd name="connsiteY131" fmla="*/ 2886419 h 3260992"/>
                <a:gd name="connsiteX132" fmla="*/ 1516098 w 4027944"/>
                <a:gd name="connsiteY132" fmla="*/ 2776250 h 3260992"/>
                <a:gd name="connsiteX133" fmla="*/ 1549149 w 4027944"/>
                <a:gd name="connsiteY133" fmla="*/ 2743200 h 3260992"/>
                <a:gd name="connsiteX134" fmla="*/ 1593216 w 4027944"/>
                <a:gd name="connsiteY134" fmla="*/ 2677098 h 3260992"/>
                <a:gd name="connsiteX135" fmla="*/ 1604233 w 4027944"/>
                <a:gd name="connsiteY135" fmla="*/ 2644048 h 3260992"/>
                <a:gd name="connsiteX136" fmla="*/ 1670334 w 4027944"/>
                <a:gd name="connsiteY136" fmla="*/ 2566930 h 3260992"/>
                <a:gd name="connsiteX137" fmla="*/ 1692368 w 4027944"/>
                <a:gd name="connsiteY137" fmla="*/ 2533879 h 3260992"/>
                <a:gd name="connsiteX138" fmla="*/ 1725418 w 4027944"/>
                <a:gd name="connsiteY138" fmla="*/ 2456761 h 3260992"/>
                <a:gd name="connsiteX139" fmla="*/ 1736435 w 4027944"/>
                <a:gd name="connsiteY139" fmla="*/ 2412694 h 3260992"/>
                <a:gd name="connsiteX140" fmla="*/ 1758469 w 4027944"/>
                <a:gd name="connsiteY140" fmla="*/ 2379643 h 3260992"/>
                <a:gd name="connsiteX141" fmla="*/ 1780503 w 4027944"/>
                <a:gd name="connsiteY141" fmla="*/ 2313542 h 3260992"/>
                <a:gd name="connsiteX142" fmla="*/ 1802537 w 4027944"/>
                <a:gd name="connsiteY142" fmla="*/ 2247441 h 3260992"/>
                <a:gd name="connsiteX143" fmla="*/ 1824570 w 4027944"/>
                <a:gd name="connsiteY143" fmla="*/ 2214390 h 3260992"/>
                <a:gd name="connsiteX144" fmla="*/ 1857621 w 4027944"/>
                <a:gd name="connsiteY144" fmla="*/ 2115238 h 3260992"/>
                <a:gd name="connsiteX145" fmla="*/ 1890672 w 4027944"/>
                <a:gd name="connsiteY145" fmla="*/ 2016086 h 3260992"/>
                <a:gd name="connsiteX146" fmla="*/ 1901688 w 4027944"/>
                <a:gd name="connsiteY146" fmla="*/ 1983036 h 3260992"/>
                <a:gd name="connsiteX147" fmla="*/ 1912705 w 4027944"/>
                <a:gd name="connsiteY147" fmla="*/ 1949985 h 3260992"/>
                <a:gd name="connsiteX148" fmla="*/ 1923722 w 4027944"/>
                <a:gd name="connsiteY148" fmla="*/ 1894901 h 3260992"/>
                <a:gd name="connsiteX149" fmla="*/ 1901688 w 4027944"/>
                <a:gd name="connsiteY149" fmla="*/ 1509310 h 3260992"/>
                <a:gd name="connsiteX150" fmla="*/ 1879655 w 4027944"/>
                <a:gd name="connsiteY150" fmla="*/ 1410159 h 3260992"/>
                <a:gd name="connsiteX151" fmla="*/ 1857621 w 4027944"/>
                <a:gd name="connsiteY151" fmla="*/ 1299990 h 3260992"/>
                <a:gd name="connsiteX152" fmla="*/ 1846604 w 4027944"/>
                <a:gd name="connsiteY152" fmla="*/ 1167788 h 3260992"/>
                <a:gd name="connsiteX153" fmla="*/ 1835587 w 4027944"/>
                <a:gd name="connsiteY153" fmla="*/ 1101686 h 3260992"/>
                <a:gd name="connsiteX154" fmla="*/ 1813553 w 4027944"/>
                <a:gd name="connsiteY154" fmla="*/ 837282 h 3260992"/>
                <a:gd name="connsiteX155" fmla="*/ 1791520 w 4027944"/>
                <a:gd name="connsiteY155" fmla="*/ 738130 h 3260992"/>
                <a:gd name="connsiteX156" fmla="*/ 1780503 w 4027944"/>
                <a:gd name="connsiteY156" fmla="*/ 672029 h 3260992"/>
                <a:gd name="connsiteX157" fmla="*/ 1758469 w 4027944"/>
                <a:gd name="connsiteY157" fmla="*/ 572877 h 3260992"/>
                <a:gd name="connsiteX158" fmla="*/ 1747452 w 4027944"/>
                <a:gd name="connsiteY158" fmla="*/ 275421 h 3260992"/>
                <a:gd name="connsiteX159" fmla="*/ 1758469 w 4027944"/>
                <a:gd name="connsiteY159" fmla="*/ 242371 h 3260992"/>
                <a:gd name="connsiteX160" fmla="*/ 1791520 w 4027944"/>
                <a:gd name="connsiteY160" fmla="*/ 220337 h 3260992"/>
                <a:gd name="connsiteX161" fmla="*/ 1813553 w 4027944"/>
                <a:gd name="connsiteY161" fmla="*/ 187286 h 3260992"/>
                <a:gd name="connsiteX162" fmla="*/ 1846604 w 4027944"/>
                <a:gd name="connsiteY162" fmla="*/ 176269 h 3260992"/>
                <a:gd name="connsiteX163" fmla="*/ 1989823 w 4027944"/>
                <a:gd name="connsiteY163" fmla="*/ 187286 h 3260992"/>
                <a:gd name="connsiteX164" fmla="*/ 2022874 w 4027944"/>
                <a:gd name="connsiteY164" fmla="*/ 198303 h 3260992"/>
                <a:gd name="connsiteX165" fmla="*/ 2055925 w 4027944"/>
                <a:gd name="connsiteY165" fmla="*/ 231354 h 3260992"/>
                <a:gd name="connsiteX166" fmla="*/ 2088975 w 4027944"/>
                <a:gd name="connsiteY166" fmla="*/ 253388 h 3260992"/>
                <a:gd name="connsiteX167" fmla="*/ 2155076 w 4027944"/>
                <a:gd name="connsiteY167" fmla="*/ 352539 h 3260992"/>
                <a:gd name="connsiteX168" fmla="*/ 2177110 w 4027944"/>
                <a:gd name="connsiteY168" fmla="*/ 385590 h 3260992"/>
                <a:gd name="connsiteX169" fmla="*/ 2199144 w 4027944"/>
                <a:gd name="connsiteY169" fmla="*/ 418641 h 3260992"/>
                <a:gd name="connsiteX170" fmla="*/ 2265245 w 4027944"/>
                <a:gd name="connsiteY170" fmla="*/ 484742 h 3260992"/>
                <a:gd name="connsiteX171" fmla="*/ 2320329 w 4027944"/>
                <a:gd name="connsiteY171" fmla="*/ 539826 h 3260992"/>
                <a:gd name="connsiteX172" fmla="*/ 2364397 w 4027944"/>
                <a:gd name="connsiteY172" fmla="*/ 605927 h 3260992"/>
                <a:gd name="connsiteX173" fmla="*/ 2375414 w 4027944"/>
                <a:gd name="connsiteY173" fmla="*/ 638978 h 3260992"/>
                <a:gd name="connsiteX174" fmla="*/ 2397447 w 4027944"/>
                <a:gd name="connsiteY174" fmla="*/ 672029 h 3260992"/>
                <a:gd name="connsiteX175" fmla="*/ 2452532 w 4027944"/>
                <a:gd name="connsiteY175" fmla="*/ 771180 h 3260992"/>
                <a:gd name="connsiteX176" fmla="*/ 2507616 w 4027944"/>
                <a:gd name="connsiteY176" fmla="*/ 837282 h 3260992"/>
                <a:gd name="connsiteX177" fmla="*/ 2518633 w 4027944"/>
                <a:gd name="connsiteY177" fmla="*/ 870332 h 3260992"/>
                <a:gd name="connsiteX178" fmla="*/ 2562700 w 4027944"/>
                <a:gd name="connsiteY178" fmla="*/ 936433 h 3260992"/>
                <a:gd name="connsiteX179" fmla="*/ 2584734 w 4027944"/>
                <a:gd name="connsiteY179" fmla="*/ 1002535 h 3260992"/>
                <a:gd name="connsiteX180" fmla="*/ 2595751 w 4027944"/>
                <a:gd name="connsiteY180" fmla="*/ 1035585 h 3260992"/>
                <a:gd name="connsiteX181" fmla="*/ 2617785 w 4027944"/>
                <a:gd name="connsiteY181" fmla="*/ 1123720 h 3260992"/>
                <a:gd name="connsiteX182" fmla="*/ 2628802 w 4027944"/>
                <a:gd name="connsiteY182" fmla="*/ 1167788 h 3260992"/>
                <a:gd name="connsiteX183" fmla="*/ 2650835 w 4027944"/>
                <a:gd name="connsiteY183" fmla="*/ 1211855 h 326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4027944" h="3260992">
                  <a:moveTo>
                    <a:pt x="2650835" y="1211855"/>
                  </a:moveTo>
                  <a:cubicBezTo>
                    <a:pt x="2656343" y="1233889"/>
                    <a:pt x="2644874" y="1275735"/>
                    <a:pt x="2661852" y="1299990"/>
                  </a:cubicBezTo>
                  <a:cubicBezTo>
                    <a:pt x="2675171" y="1319017"/>
                    <a:pt x="2727953" y="1322024"/>
                    <a:pt x="2727953" y="1322024"/>
                  </a:cubicBezTo>
                  <a:cubicBezTo>
                    <a:pt x="2747314" y="1380106"/>
                    <a:pt x="2726174" y="1333108"/>
                    <a:pt x="2772021" y="1388125"/>
                  </a:cubicBezTo>
                  <a:cubicBezTo>
                    <a:pt x="2829402" y="1456982"/>
                    <a:pt x="2741724" y="1386288"/>
                    <a:pt x="2860156" y="1465243"/>
                  </a:cubicBezTo>
                  <a:lnTo>
                    <a:pt x="2893206" y="1487277"/>
                  </a:lnTo>
                  <a:lnTo>
                    <a:pt x="2926257" y="1509310"/>
                  </a:lnTo>
                  <a:cubicBezTo>
                    <a:pt x="2933602" y="1520327"/>
                    <a:pt x="2937063" y="1535343"/>
                    <a:pt x="2948291" y="1542361"/>
                  </a:cubicBezTo>
                  <a:cubicBezTo>
                    <a:pt x="2948293" y="1542362"/>
                    <a:pt x="3030917" y="1569903"/>
                    <a:pt x="3047443" y="1575412"/>
                  </a:cubicBezTo>
                  <a:lnTo>
                    <a:pt x="3080493" y="1586429"/>
                  </a:lnTo>
                  <a:lnTo>
                    <a:pt x="3113544" y="1597445"/>
                  </a:lnTo>
                  <a:cubicBezTo>
                    <a:pt x="3189007" y="1672910"/>
                    <a:pt x="3153717" y="1646263"/>
                    <a:pt x="3212696" y="1685580"/>
                  </a:cubicBezTo>
                  <a:cubicBezTo>
                    <a:pt x="3220040" y="1696597"/>
                    <a:pt x="3223501" y="1711613"/>
                    <a:pt x="3234729" y="1718631"/>
                  </a:cubicBezTo>
                  <a:cubicBezTo>
                    <a:pt x="3254424" y="1730941"/>
                    <a:pt x="3281506" y="1727782"/>
                    <a:pt x="3300831" y="1740665"/>
                  </a:cubicBezTo>
                  <a:cubicBezTo>
                    <a:pt x="3343544" y="1769140"/>
                    <a:pt x="3321320" y="1758511"/>
                    <a:pt x="3366932" y="1773715"/>
                  </a:cubicBezTo>
                  <a:cubicBezTo>
                    <a:pt x="3388966" y="1788404"/>
                    <a:pt x="3407911" y="1809409"/>
                    <a:pt x="3433033" y="1817783"/>
                  </a:cubicBezTo>
                  <a:lnTo>
                    <a:pt x="3532185" y="1850833"/>
                  </a:lnTo>
                  <a:lnTo>
                    <a:pt x="3598286" y="1872867"/>
                  </a:lnTo>
                  <a:lnTo>
                    <a:pt x="3631337" y="1883884"/>
                  </a:lnTo>
                  <a:cubicBezTo>
                    <a:pt x="3662931" y="1880725"/>
                    <a:pt x="3734853" y="1881702"/>
                    <a:pt x="3774556" y="1861850"/>
                  </a:cubicBezTo>
                  <a:cubicBezTo>
                    <a:pt x="3815581" y="1841337"/>
                    <a:pt x="3804113" y="1837219"/>
                    <a:pt x="3840657" y="1806766"/>
                  </a:cubicBezTo>
                  <a:cubicBezTo>
                    <a:pt x="3850829" y="1798290"/>
                    <a:pt x="3863536" y="1793209"/>
                    <a:pt x="3873708" y="1784732"/>
                  </a:cubicBezTo>
                  <a:cubicBezTo>
                    <a:pt x="3904796" y="1758825"/>
                    <a:pt x="3933279" y="1720675"/>
                    <a:pt x="3950826" y="1685580"/>
                  </a:cubicBezTo>
                  <a:cubicBezTo>
                    <a:pt x="3958170" y="1670891"/>
                    <a:pt x="3966760" y="1656761"/>
                    <a:pt x="3972859" y="1641513"/>
                  </a:cubicBezTo>
                  <a:cubicBezTo>
                    <a:pt x="3981485" y="1619949"/>
                    <a:pt x="3987548" y="1597446"/>
                    <a:pt x="3994893" y="1575412"/>
                  </a:cubicBezTo>
                  <a:cubicBezTo>
                    <a:pt x="3998565" y="1564395"/>
                    <a:pt x="3999468" y="1552024"/>
                    <a:pt x="4005910" y="1542361"/>
                  </a:cubicBezTo>
                  <a:lnTo>
                    <a:pt x="4027944" y="1509310"/>
                  </a:lnTo>
                  <a:cubicBezTo>
                    <a:pt x="4024272" y="1443209"/>
                    <a:pt x="4022662" y="1376961"/>
                    <a:pt x="4016927" y="1311007"/>
                  </a:cubicBezTo>
                  <a:cubicBezTo>
                    <a:pt x="4015305" y="1292352"/>
                    <a:pt x="4008988" y="1274393"/>
                    <a:pt x="4005910" y="1255922"/>
                  </a:cubicBezTo>
                  <a:cubicBezTo>
                    <a:pt x="4001641" y="1230308"/>
                    <a:pt x="3999538" y="1204352"/>
                    <a:pt x="3994893" y="1178804"/>
                  </a:cubicBezTo>
                  <a:cubicBezTo>
                    <a:pt x="3992184" y="1163907"/>
                    <a:pt x="3986845" y="1149584"/>
                    <a:pt x="3983876" y="1134737"/>
                  </a:cubicBezTo>
                  <a:cubicBezTo>
                    <a:pt x="3974800" y="1089356"/>
                    <a:pt x="3977921" y="1073100"/>
                    <a:pt x="3961843" y="1035585"/>
                  </a:cubicBezTo>
                  <a:cubicBezTo>
                    <a:pt x="3941519" y="988162"/>
                    <a:pt x="3927064" y="972401"/>
                    <a:pt x="3895741" y="925416"/>
                  </a:cubicBezTo>
                  <a:lnTo>
                    <a:pt x="3851674" y="859315"/>
                  </a:lnTo>
                  <a:lnTo>
                    <a:pt x="3829640" y="826265"/>
                  </a:lnTo>
                  <a:cubicBezTo>
                    <a:pt x="3822295" y="815248"/>
                    <a:pt x="3818623" y="800559"/>
                    <a:pt x="3807606" y="793214"/>
                  </a:cubicBezTo>
                  <a:cubicBezTo>
                    <a:pt x="3706186" y="725598"/>
                    <a:pt x="3864069" y="833978"/>
                    <a:pt x="3730488" y="727113"/>
                  </a:cubicBezTo>
                  <a:cubicBezTo>
                    <a:pt x="3709810" y="710570"/>
                    <a:pt x="3685572" y="698934"/>
                    <a:pt x="3664387" y="683045"/>
                  </a:cubicBezTo>
                  <a:cubicBezTo>
                    <a:pt x="3654407" y="675560"/>
                    <a:pt x="3603378" y="636015"/>
                    <a:pt x="3587269" y="627961"/>
                  </a:cubicBezTo>
                  <a:cubicBezTo>
                    <a:pt x="3576882" y="622768"/>
                    <a:pt x="3565235" y="620616"/>
                    <a:pt x="3554218" y="616944"/>
                  </a:cubicBezTo>
                  <a:cubicBezTo>
                    <a:pt x="3543201" y="609599"/>
                    <a:pt x="3532826" y="601187"/>
                    <a:pt x="3521168" y="594910"/>
                  </a:cubicBezTo>
                  <a:cubicBezTo>
                    <a:pt x="3485018" y="575445"/>
                    <a:pt x="3446206" y="560950"/>
                    <a:pt x="3410999" y="539826"/>
                  </a:cubicBezTo>
                  <a:cubicBezTo>
                    <a:pt x="3392638" y="528809"/>
                    <a:pt x="3373732" y="518654"/>
                    <a:pt x="3355915" y="506776"/>
                  </a:cubicBezTo>
                  <a:cubicBezTo>
                    <a:pt x="3298977" y="468817"/>
                    <a:pt x="3328030" y="477513"/>
                    <a:pt x="3267780" y="451691"/>
                  </a:cubicBezTo>
                  <a:cubicBezTo>
                    <a:pt x="3250394" y="444240"/>
                    <a:pt x="3206843" y="432599"/>
                    <a:pt x="3190662" y="429657"/>
                  </a:cubicBezTo>
                  <a:cubicBezTo>
                    <a:pt x="3165114" y="425012"/>
                    <a:pt x="3139092" y="423286"/>
                    <a:pt x="3113544" y="418641"/>
                  </a:cubicBezTo>
                  <a:cubicBezTo>
                    <a:pt x="3098647" y="415933"/>
                    <a:pt x="3084411" y="410113"/>
                    <a:pt x="3069476" y="407624"/>
                  </a:cubicBezTo>
                  <a:cubicBezTo>
                    <a:pt x="3000893" y="396193"/>
                    <a:pt x="2938637" y="397061"/>
                    <a:pt x="2871173" y="374573"/>
                  </a:cubicBezTo>
                  <a:cubicBezTo>
                    <a:pt x="2823758" y="358768"/>
                    <a:pt x="2849388" y="366373"/>
                    <a:pt x="2794055" y="352539"/>
                  </a:cubicBezTo>
                  <a:cubicBezTo>
                    <a:pt x="2719430" y="302791"/>
                    <a:pt x="2810748" y="357609"/>
                    <a:pt x="2705920" y="319489"/>
                  </a:cubicBezTo>
                  <a:cubicBezTo>
                    <a:pt x="2682768" y="311070"/>
                    <a:pt x="2660315" y="300103"/>
                    <a:pt x="2639818" y="286438"/>
                  </a:cubicBezTo>
                  <a:cubicBezTo>
                    <a:pt x="2626855" y="277796"/>
                    <a:pt x="2620295" y="261118"/>
                    <a:pt x="2606768" y="253388"/>
                  </a:cubicBezTo>
                  <a:cubicBezTo>
                    <a:pt x="2593622" y="245876"/>
                    <a:pt x="2577389" y="246043"/>
                    <a:pt x="2562700" y="242371"/>
                  </a:cubicBezTo>
                  <a:cubicBezTo>
                    <a:pt x="2551683" y="231354"/>
                    <a:pt x="2542613" y="217962"/>
                    <a:pt x="2529650" y="209320"/>
                  </a:cubicBezTo>
                  <a:cubicBezTo>
                    <a:pt x="2519987" y="202878"/>
                    <a:pt x="2506986" y="203497"/>
                    <a:pt x="2496599" y="198303"/>
                  </a:cubicBezTo>
                  <a:cubicBezTo>
                    <a:pt x="2420520" y="160263"/>
                    <a:pt x="2511194" y="188179"/>
                    <a:pt x="2419481" y="165253"/>
                  </a:cubicBezTo>
                  <a:cubicBezTo>
                    <a:pt x="2408464" y="157908"/>
                    <a:pt x="2398530" y="148597"/>
                    <a:pt x="2386431" y="143219"/>
                  </a:cubicBezTo>
                  <a:cubicBezTo>
                    <a:pt x="2322781" y="114930"/>
                    <a:pt x="2302207" y="122488"/>
                    <a:pt x="2232194" y="99151"/>
                  </a:cubicBezTo>
                  <a:lnTo>
                    <a:pt x="2133043" y="66101"/>
                  </a:lnTo>
                  <a:cubicBezTo>
                    <a:pt x="2122026" y="62429"/>
                    <a:pt x="2111258" y="57901"/>
                    <a:pt x="2099992" y="55084"/>
                  </a:cubicBezTo>
                  <a:lnTo>
                    <a:pt x="2055925" y="44067"/>
                  </a:lnTo>
                  <a:cubicBezTo>
                    <a:pt x="2044908" y="36722"/>
                    <a:pt x="2034974" y="27411"/>
                    <a:pt x="2022874" y="22033"/>
                  </a:cubicBezTo>
                  <a:cubicBezTo>
                    <a:pt x="2001650" y="12600"/>
                    <a:pt x="1956773" y="0"/>
                    <a:pt x="1956773" y="0"/>
                  </a:cubicBezTo>
                  <a:cubicBezTo>
                    <a:pt x="1923722" y="3672"/>
                    <a:pt x="1890423" y="5549"/>
                    <a:pt x="1857621" y="11016"/>
                  </a:cubicBezTo>
                  <a:cubicBezTo>
                    <a:pt x="1846166" y="12925"/>
                    <a:pt x="1835736" y="18843"/>
                    <a:pt x="1824570" y="22033"/>
                  </a:cubicBezTo>
                  <a:cubicBezTo>
                    <a:pt x="1810011" y="26193"/>
                    <a:pt x="1795438" y="30561"/>
                    <a:pt x="1780503" y="33050"/>
                  </a:cubicBezTo>
                  <a:cubicBezTo>
                    <a:pt x="1700009" y="46466"/>
                    <a:pt x="1699085" y="39480"/>
                    <a:pt x="1626267" y="55084"/>
                  </a:cubicBezTo>
                  <a:cubicBezTo>
                    <a:pt x="1596657" y="61429"/>
                    <a:pt x="1567510" y="69773"/>
                    <a:pt x="1538132" y="77118"/>
                  </a:cubicBezTo>
                  <a:cubicBezTo>
                    <a:pt x="1523443" y="80790"/>
                    <a:pt x="1508428" y="83347"/>
                    <a:pt x="1494064" y="88135"/>
                  </a:cubicBezTo>
                  <a:cubicBezTo>
                    <a:pt x="1483047" y="91807"/>
                    <a:pt x="1472469" y="97242"/>
                    <a:pt x="1461014" y="99151"/>
                  </a:cubicBezTo>
                  <a:cubicBezTo>
                    <a:pt x="1428212" y="104618"/>
                    <a:pt x="1394913" y="106496"/>
                    <a:pt x="1361862" y="110168"/>
                  </a:cubicBezTo>
                  <a:lnTo>
                    <a:pt x="1295761" y="132202"/>
                  </a:lnTo>
                  <a:cubicBezTo>
                    <a:pt x="1284744" y="135874"/>
                    <a:pt x="1273976" y="140402"/>
                    <a:pt x="1262710" y="143219"/>
                  </a:cubicBezTo>
                  <a:cubicBezTo>
                    <a:pt x="1240348" y="148810"/>
                    <a:pt x="1207719" y="155770"/>
                    <a:pt x="1185592" y="165253"/>
                  </a:cubicBezTo>
                  <a:cubicBezTo>
                    <a:pt x="1170497" y="171722"/>
                    <a:pt x="1156620" y="180817"/>
                    <a:pt x="1141525" y="187286"/>
                  </a:cubicBezTo>
                  <a:cubicBezTo>
                    <a:pt x="1119397" y="196769"/>
                    <a:pt x="1086770" y="203729"/>
                    <a:pt x="1064406" y="209320"/>
                  </a:cubicBezTo>
                  <a:cubicBezTo>
                    <a:pt x="1053389" y="216665"/>
                    <a:pt x="1043526" y="226138"/>
                    <a:pt x="1031356" y="231354"/>
                  </a:cubicBezTo>
                  <a:cubicBezTo>
                    <a:pt x="1017439" y="237319"/>
                    <a:pt x="1001791" y="238020"/>
                    <a:pt x="987288" y="242371"/>
                  </a:cubicBezTo>
                  <a:cubicBezTo>
                    <a:pt x="965042" y="249045"/>
                    <a:pt x="943221" y="257060"/>
                    <a:pt x="921187" y="264404"/>
                  </a:cubicBezTo>
                  <a:lnTo>
                    <a:pt x="888137" y="275421"/>
                  </a:lnTo>
                  <a:cubicBezTo>
                    <a:pt x="781582" y="355337"/>
                    <a:pt x="895133" y="277432"/>
                    <a:pt x="811018" y="319489"/>
                  </a:cubicBezTo>
                  <a:cubicBezTo>
                    <a:pt x="787711" y="331142"/>
                    <a:pt x="753861" y="362097"/>
                    <a:pt x="733900" y="374573"/>
                  </a:cubicBezTo>
                  <a:cubicBezTo>
                    <a:pt x="719973" y="383277"/>
                    <a:pt x="703197" y="387061"/>
                    <a:pt x="689833" y="396607"/>
                  </a:cubicBezTo>
                  <a:cubicBezTo>
                    <a:pt x="677155" y="405663"/>
                    <a:pt x="668751" y="419683"/>
                    <a:pt x="656782" y="429657"/>
                  </a:cubicBezTo>
                  <a:cubicBezTo>
                    <a:pt x="646610" y="438133"/>
                    <a:pt x="634749" y="444346"/>
                    <a:pt x="623732" y="451691"/>
                  </a:cubicBezTo>
                  <a:cubicBezTo>
                    <a:pt x="616387" y="462708"/>
                    <a:pt x="610175" y="474570"/>
                    <a:pt x="601698" y="484742"/>
                  </a:cubicBezTo>
                  <a:cubicBezTo>
                    <a:pt x="575192" y="516549"/>
                    <a:pt x="568092" y="518162"/>
                    <a:pt x="535597" y="539826"/>
                  </a:cubicBezTo>
                  <a:cubicBezTo>
                    <a:pt x="483657" y="617736"/>
                    <a:pt x="548855" y="521263"/>
                    <a:pt x="480512" y="616944"/>
                  </a:cubicBezTo>
                  <a:cubicBezTo>
                    <a:pt x="472816" y="627718"/>
                    <a:pt x="465823" y="638978"/>
                    <a:pt x="458479" y="649995"/>
                  </a:cubicBezTo>
                  <a:cubicBezTo>
                    <a:pt x="454807" y="664684"/>
                    <a:pt x="453426" y="680145"/>
                    <a:pt x="447462" y="694062"/>
                  </a:cubicBezTo>
                  <a:cubicBezTo>
                    <a:pt x="442246" y="706232"/>
                    <a:pt x="429615" y="714552"/>
                    <a:pt x="425428" y="727113"/>
                  </a:cubicBezTo>
                  <a:cubicBezTo>
                    <a:pt x="418364" y="748304"/>
                    <a:pt x="418792" y="771310"/>
                    <a:pt x="414411" y="793214"/>
                  </a:cubicBezTo>
                  <a:cubicBezTo>
                    <a:pt x="412059" y="804976"/>
                    <a:pt x="399377" y="856335"/>
                    <a:pt x="392378" y="870332"/>
                  </a:cubicBezTo>
                  <a:cubicBezTo>
                    <a:pt x="386457" y="882175"/>
                    <a:pt x="376684" y="891759"/>
                    <a:pt x="370344" y="903383"/>
                  </a:cubicBezTo>
                  <a:cubicBezTo>
                    <a:pt x="354615" y="932218"/>
                    <a:pt x="338474" y="961021"/>
                    <a:pt x="326276" y="991518"/>
                  </a:cubicBezTo>
                  <a:cubicBezTo>
                    <a:pt x="318932" y="1009879"/>
                    <a:pt x="313087" y="1028914"/>
                    <a:pt x="304243" y="1046602"/>
                  </a:cubicBezTo>
                  <a:cubicBezTo>
                    <a:pt x="298322" y="1058445"/>
                    <a:pt x="288131" y="1067810"/>
                    <a:pt x="282209" y="1079653"/>
                  </a:cubicBezTo>
                  <a:cubicBezTo>
                    <a:pt x="277016" y="1090040"/>
                    <a:pt x="276385" y="1102316"/>
                    <a:pt x="271192" y="1112703"/>
                  </a:cubicBezTo>
                  <a:cubicBezTo>
                    <a:pt x="261616" y="1131856"/>
                    <a:pt x="247717" y="1148635"/>
                    <a:pt x="238141" y="1167788"/>
                  </a:cubicBezTo>
                  <a:cubicBezTo>
                    <a:pt x="232948" y="1178175"/>
                    <a:pt x="231699" y="1190164"/>
                    <a:pt x="227125" y="1200838"/>
                  </a:cubicBezTo>
                  <a:cubicBezTo>
                    <a:pt x="210352" y="1239976"/>
                    <a:pt x="205186" y="1244764"/>
                    <a:pt x="183057" y="1277956"/>
                  </a:cubicBezTo>
                  <a:cubicBezTo>
                    <a:pt x="156836" y="1356618"/>
                    <a:pt x="173906" y="1324732"/>
                    <a:pt x="138990" y="1377108"/>
                  </a:cubicBezTo>
                  <a:cubicBezTo>
                    <a:pt x="112973" y="1481176"/>
                    <a:pt x="130499" y="1438158"/>
                    <a:pt x="94922" y="1509310"/>
                  </a:cubicBezTo>
                  <a:cubicBezTo>
                    <a:pt x="91250" y="1523999"/>
                    <a:pt x="88065" y="1538819"/>
                    <a:pt x="83905" y="1553378"/>
                  </a:cubicBezTo>
                  <a:cubicBezTo>
                    <a:pt x="65501" y="1617793"/>
                    <a:pt x="79093" y="1552998"/>
                    <a:pt x="61872" y="1630496"/>
                  </a:cubicBezTo>
                  <a:cubicBezTo>
                    <a:pt x="57810" y="1648775"/>
                    <a:pt x="55782" y="1667515"/>
                    <a:pt x="50855" y="1685580"/>
                  </a:cubicBezTo>
                  <a:cubicBezTo>
                    <a:pt x="44744" y="1707987"/>
                    <a:pt x="36166" y="1729648"/>
                    <a:pt x="28821" y="1751682"/>
                  </a:cubicBezTo>
                  <a:lnTo>
                    <a:pt x="17804" y="1784732"/>
                  </a:lnTo>
                  <a:cubicBezTo>
                    <a:pt x="-11802" y="2021574"/>
                    <a:pt x="748" y="1886076"/>
                    <a:pt x="17804" y="2346592"/>
                  </a:cubicBezTo>
                  <a:cubicBezTo>
                    <a:pt x="19305" y="2387126"/>
                    <a:pt x="23575" y="2427557"/>
                    <a:pt x="28821" y="2467778"/>
                  </a:cubicBezTo>
                  <a:cubicBezTo>
                    <a:pt x="42197" y="2570327"/>
                    <a:pt x="43798" y="2571751"/>
                    <a:pt x="61872" y="2644048"/>
                  </a:cubicBezTo>
                  <a:cubicBezTo>
                    <a:pt x="67239" y="2686987"/>
                    <a:pt x="74373" y="2753801"/>
                    <a:pt x="83905" y="2798284"/>
                  </a:cubicBezTo>
                  <a:cubicBezTo>
                    <a:pt x="90250" y="2827894"/>
                    <a:pt x="98594" y="2857041"/>
                    <a:pt x="105939" y="2886419"/>
                  </a:cubicBezTo>
                  <a:cubicBezTo>
                    <a:pt x="109611" y="2901108"/>
                    <a:pt x="109166" y="2917503"/>
                    <a:pt x="116956" y="2930486"/>
                  </a:cubicBezTo>
                  <a:cubicBezTo>
                    <a:pt x="168899" y="3017060"/>
                    <a:pt x="124775" y="2959223"/>
                    <a:pt x="194074" y="3018621"/>
                  </a:cubicBezTo>
                  <a:cubicBezTo>
                    <a:pt x="205904" y="3028760"/>
                    <a:pt x="214447" y="3042616"/>
                    <a:pt x="227125" y="3051672"/>
                  </a:cubicBezTo>
                  <a:cubicBezTo>
                    <a:pt x="240489" y="3061218"/>
                    <a:pt x="257828" y="3064160"/>
                    <a:pt x="271192" y="3073706"/>
                  </a:cubicBezTo>
                  <a:cubicBezTo>
                    <a:pt x="283870" y="3082762"/>
                    <a:pt x="291945" y="3097191"/>
                    <a:pt x="304243" y="3106756"/>
                  </a:cubicBezTo>
                  <a:cubicBezTo>
                    <a:pt x="325146" y="3123014"/>
                    <a:pt x="348310" y="3136135"/>
                    <a:pt x="370344" y="3150824"/>
                  </a:cubicBezTo>
                  <a:cubicBezTo>
                    <a:pt x="381361" y="3158168"/>
                    <a:pt x="390833" y="3168670"/>
                    <a:pt x="403394" y="3172857"/>
                  </a:cubicBezTo>
                  <a:cubicBezTo>
                    <a:pt x="596264" y="3237147"/>
                    <a:pt x="355968" y="3155611"/>
                    <a:pt x="524580" y="3216925"/>
                  </a:cubicBezTo>
                  <a:cubicBezTo>
                    <a:pt x="546407" y="3224862"/>
                    <a:pt x="568149" y="3233326"/>
                    <a:pt x="590681" y="3238959"/>
                  </a:cubicBezTo>
                  <a:cubicBezTo>
                    <a:pt x="646015" y="3252792"/>
                    <a:pt x="620385" y="3245188"/>
                    <a:pt x="667799" y="3260992"/>
                  </a:cubicBezTo>
                  <a:cubicBezTo>
                    <a:pt x="744917" y="3257320"/>
                    <a:pt x="822420" y="3258502"/>
                    <a:pt x="899153" y="3249976"/>
                  </a:cubicBezTo>
                  <a:cubicBezTo>
                    <a:pt x="927175" y="3246863"/>
                    <a:pt x="982424" y="3221278"/>
                    <a:pt x="1009322" y="3205908"/>
                  </a:cubicBezTo>
                  <a:cubicBezTo>
                    <a:pt x="1020818" y="3199339"/>
                    <a:pt x="1032201" y="3192351"/>
                    <a:pt x="1042373" y="3183874"/>
                  </a:cubicBezTo>
                  <a:cubicBezTo>
                    <a:pt x="1054342" y="3173900"/>
                    <a:pt x="1063125" y="3160389"/>
                    <a:pt x="1075423" y="3150824"/>
                  </a:cubicBezTo>
                  <a:cubicBezTo>
                    <a:pt x="1143678" y="3097737"/>
                    <a:pt x="1129440" y="3121836"/>
                    <a:pt x="1185592" y="3073706"/>
                  </a:cubicBezTo>
                  <a:cubicBezTo>
                    <a:pt x="1197422" y="3063566"/>
                    <a:pt x="1206674" y="3050629"/>
                    <a:pt x="1218643" y="3040655"/>
                  </a:cubicBezTo>
                  <a:cubicBezTo>
                    <a:pt x="1228815" y="3032179"/>
                    <a:pt x="1241797" y="3027418"/>
                    <a:pt x="1251693" y="3018621"/>
                  </a:cubicBezTo>
                  <a:cubicBezTo>
                    <a:pt x="1274982" y="2997919"/>
                    <a:pt x="1295760" y="2974554"/>
                    <a:pt x="1317794" y="2952520"/>
                  </a:cubicBezTo>
                  <a:lnTo>
                    <a:pt x="1383896" y="2886419"/>
                  </a:lnTo>
                  <a:cubicBezTo>
                    <a:pt x="1475926" y="2825065"/>
                    <a:pt x="1431269" y="2861078"/>
                    <a:pt x="1516098" y="2776250"/>
                  </a:cubicBezTo>
                  <a:cubicBezTo>
                    <a:pt x="1527115" y="2765233"/>
                    <a:pt x="1540507" y="2756164"/>
                    <a:pt x="1549149" y="2743200"/>
                  </a:cubicBezTo>
                  <a:cubicBezTo>
                    <a:pt x="1563838" y="2721166"/>
                    <a:pt x="1584842" y="2702220"/>
                    <a:pt x="1593216" y="2677098"/>
                  </a:cubicBezTo>
                  <a:cubicBezTo>
                    <a:pt x="1596888" y="2666081"/>
                    <a:pt x="1598471" y="2654131"/>
                    <a:pt x="1604233" y="2644048"/>
                  </a:cubicBezTo>
                  <a:cubicBezTo>
                    <a:pt x="1634241" y="2591534"/>
                    <a:pt x="1634814" y="2609554"/>
                    <a:pt x="1670334" y="2566930"/>
                  </a:cubicBezTo>
                  <a:cubicBezTo>
                    <a:pt x="1678811" y="2556758"/>
                    <a:pt x="1685799" y="2545375"/>
                    <a:pt x="1692368" y="2533879"/>
                  </a:cubicBezTo>
                  <a:cubicBezTo>
                    <a:pt x="1709160" y="2504494"/>
                    <a:pt x="1716588" y="2487666"/>
                    <a:pt x="1725418" y="2456761"/>
                  </a:cubicBezTo>
                  <a:cubicBezTo>
                    <a:pt x="1729577" y="2442202"/>
                    <a:pt x="1730471" y="2426611"/>
                    <a:pt x="1736435" y="2412694"/>
                  </a:cubicBezTo>
                  <a:cubicBezTo>
                    <a:pt x="1741651" y="2400524"/>
                    <a:pt x="1753091" y="2391743"/>
                    <a:pt x="1758469" y="2379643"/>
                  </a:cubicBezTo>
                  <a:cubicBezTo>
                    <a:pt x="1767902" y="2358419"/>
                    <a:pt x="1773158" y="2335576"/>
                    <a:pt x="1780503" y="2313542"/>
                  </a:cubicBezTo>
                  <a:cubicBezTo>
                    <a:pt x="1780503" y="2313541"/>
                    <a:pt x="1802536" y="2247442"/>
                    <a:pt x="1802537" y="2247441"/>
                  </a:cubicBezTo>
                  <a:cubicBezTo>
                    <a:pt x="1809881" y="2236424"/>
                    <a:pt x="1819193" y="2226489"/>
                    <a:pt x="1824570" y="2214390"/>
                  </a:cubicBezTo>
                  <a:cubicBezTo>
                    <a:pt x="1824572" y="2214385"/>
                    <a:pt x="1852112" y="2131766"/>
                    <a:pt x="1857621" y="2115238"/>
                  </a:cubicBezTo>
                  <a:lnTo>
                    <a:pt x="1890672" y="2016086"/>
                  </a:lnTo>
                  <a:lnTo>
                    <a:pt x="1901688" y="1983036"/>
                  </a:lnTo>
                  <a:cubicBezTo>
                    <a:pt x="1905360" y="1972019"/>
                    <a:pt x="1910427" y="1961372"/>
                    <a:pt x="1912705" y="1949985"/>
                  </a:cubicBezTo>
                  <a:lnTo>
                    <a:pt x="1923722" y="1894901"/>
                  </a:lnTo>
                  <a:cubicBezTo>
                    <a:pt x="1916382" y="1689386"/>
                    <a:pt x="1926094" y="1655751"/>
                    <a:pt x="1901688" y="1509310"/>
                  </a:cubicBezTo>
                  <a:cubicBezTo>
                    <a:pt x="1888569" y="1430593"/>
                    <a:pt x="1894513" y="1479496"/>
                    <a:pt x="1879655" y="1410159"/>
                  </a:cubicBezTo>
                  <a:cubicBezTo>
                    <a:pt x="1871808" y="1373540"/>
                    <a:pt x="1857621" y="1299990"/>
                    <a:pt x="1857621" y="1299990"/>
                  </a:cubicBezTo>
                  <a:cubicBezTo>
                    <a:pt x="1853949" y="1255923"/>
                    <a:pt x="1851487" y="1211738"/>
                    <a:pt x="1846604" y="1167788"/>
                  </a:cubicBezTo>
                  <a:cubicBezTo>
                    <a:pt x="1844137" y="1145587"/>
                    <a:pt x="1838197" y="1123871"/>
                    <a:pt x="1835587" y="1101686"/>
                  </a:cubicBezTo>
                  <a:cubicBezTo>
                    <a:pt x="1801273" y="810018"/>
                    <a:pt x="1850065" y="1165900"/>
                    <a:pt x="1813553" y="837282"/>
                  </a:cubicBezTo>
                  <a:cubicBezTo>
                    <a:pt x="1808741" y="793974"/>
                    <a:pt x="1799661" y="778835"/>
                    <a:pt x="1791520" y="738130"/>
                  </a:cubicBezTo>
                  <a:cubicBezTo>
                    <a:pt x="1787139" y="716226"/>
                    <a:pt x="1784499" y="694006"/>
                    <a:pt x="1780503" y="672029"/>
                  </a:cubicBezTo>
                  <a:cubicBezTo>
                    <a:pt x="1771178" y="620743"/>
                    <a:pt x="1770258" y="620033"/>
                    <a:pt x="1758469" y="572877"/>
                  </a:cubicBezTo>
                  <a:cubicBezTo>
                    <a:pt x="1737780" y="407365"/>
                    <a:pt x="1726706" y="420638"/>
                    <a:pt x="1747452" y="275421"/>
                  </a:cubicBezTo>
                  <a:cubicBezTo>
                    <a:pt x="1749094" y="263925"/>
                    <a:pt x="1751215" y="251439"/>
                    <a:pt x="1758469" y="242371"/>
                  </a:cubicBezTo>
                  <a:cubicBezTo>
                    <a:pt x="1766741" y="232032"/>
                    <a:pt x="1780503" y="227682"/>
                    <a:pt x="1791520" y="220337"/>
                  </a:cubicBezTo>
                  <a:cubicBezTo>
                    <a:pt x="1798864" y="209320"/>
                    <a:pt x="1803214" y="195557"/>
                    <a:pt x="1813553" y="187286"/>
                  </a:cubicBezTo>
                  <a:cubicBezTo>
                    <a:pt x="1822621" y="180031"/>
                    <a:pt x="1834991" y="176269"/>
                    <a:pt x="1846604" y="176269"/>
                  </a:cubicBezTo>
                  <a:cubicBezTo>
                    <a:pt x="1894485" y="176269"/>
                    <a:pt x="1942083" y="183614"/>
                    <a:pt x="1989823" y="187286"/>
                  </a:cubicBezTo>
                  <a:cubicBezTo>
                    <a:pt x="2000840" y="190958"/>
                    <a:pt x="2013211" y="191861"/>
                    <a:pt x="2022874" y="198303"/>
                  </a:cubicBezTo>
                  <a:cubicBezTo>
                    <a:pt x="2035838" y="206945"/>
                    <a:pt x="2043956" y="221380"/>
                    <a:pt x="2055925" y="231354"/>
                  </a:cubicBezTo>
                  <a:cubicBezTo>
                    <a:pt x="2066097" y="239830"/>
                    <a:pt x="2077958" y="246043"/>
                    <a:pt x="2088975" y="253388"/>
                  </a:cubicBezTo>
                  <a:lnTo>
                    <a:pt x="2155076" y="352539"/>
                  </a:lnTo>
                  <a:lnTo>
                    <a:pt x="2177110" y="385590"/>
                  </a:lnTo>
                  <a:cubicBezTo>
                    <a:pt x="2184455" y="396607"/>
                    <a:pt x="2189781" y="409278"/>
                    <a:pt x="2199144" y="418641"/>
                  </a:cubicBezTo>
                  <a:cubicBezTo>
                    <a:pt x="2221178" y="440675"/>
                    <a:pt x="2247960" y="458815"/>
                    <a:pt x="2265245" y="484742"/>
                  </a:cubicBezTo>
                  <a:cubicBezTo>
                    <a:pt x="2294624" y="528809"/>
                    <a:pt x="2276262" y="510447"/>
                    <a:pt x="2320329" y="539826"/>
                  </a:cubicBezTo>
                  <a:cubicBezTo>
                    <a:pt x="2335018" y="561860"/>
                    <a:pt x="2356023" y="580805"/>
                    <a:pt x="2364397" y="605927"/>
                  </a:cubicBezTo>
                  <a:cubicBezTo>
                    <a:pt x="2368069" y="616944"/>
                    <a:pt x="2370221" y="628591"/>
                    <a:pt x="2375414" y="638978"/>
                  </a:cubicBezTo>
                  <a:cubicBezTo>
                    <a:pt x="2381335" y="650821"/>
                    <a:pt x="2391526" y="660186"/>
                    <a:pt x="2397447" y="672029"/>
                  </a:cubicBezTo>
                  <a:cubicBezTo>
                    <a:pt x="2425154" y="727443"/>
                    <a:pt x="2383060" y="701706"/>
                    <a:pt x="2452532" y="771180"/>
                  </a:cubicBezTo>
                  <a:cubicBezTo>
                    <a:pt x="2476896" y="795545"/>
                    <a:pt x="2492278" y="806606"/>
                    <a:pt x="2507616" y="837282"/>
                  </a:cubicBezTo>
                  <a:cubicBezTo>
                    <a:pt x="2512809" y="847669"/>
                    <a:pt x="2512993" y="860181"/>
                    <a:pt x="2518633" y="870332"/>
                  </a:cubicBezTo>
                  <a:cubicBezTo>
                    <a:pt x="2531493" y="893481"/>
                    <a:pt x="2554326" y="911311"/>
                    <a:pt x="2562700" y="936433"/>
                  </a:cubicBezTo>
                  <a:lnTo>
                    <a:pt x="2584734" y="1002535"/>
                  </a:lnTo>
                  <a:cubicBezTo>
                    <a:pt x="2588406" y="1013552"/>
                    <a:pt x="2593474" y="1024198"/>
                    <a:pt x="2595751" y="1035585"/>
                  </a:cubicBezTo>
                  <a:cubicBezTo>
                    <a:pt x="2618150" y="1147578"/>
                    <a:pt x="2595200" y="1044673"/>
                    <a:pt x="2617785" y="1123720"/>
                  </a:cubicBezTo>
                  <a:cubicBezTo>
                    <a:pt x="2621945" y="1138279"/>
                    <a:pt x="2624642" y="1153229"/>
                    <a:pt x="2628802" y="1167788"/>
                  </a:cubicBezTo>
                  <a:cubicBezTo>
                    <a:pt x="2631992" y="1178954"/>
                    <a:pt x="2645327" y="1189821"/>
                    <a:pt x="2650835" y="1211855"/>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274890" y="0"/>
            <a:ext cx="8229600" cy="1097279"/>
          </a:xfrm>
        </p:spPr>
        <p:txBody>
          <a:bodyPr/>
          <a:lstStyle/>
          <a:p>
            <a:r>
              <a:rPr lang="en-US" dirty="0"/>
              <a:t>Equilibrium and Oscillation </a:t>
            </a:r>
            <a:r>
              <a:rPr lang="en-US" sz="2000" b="0" dirty="0"/>
              <a:t>(1 of 2)</a:t>
            </a:r>
            <a:endParaRPr lang="en-IN" sz="2000" dirty="0"/>
          </a:p>
        </p:txBody>
      </p:sp>
      <p:sp>
        <p:nvSpPr>
          <p:cNvPr id="3" name="Content Placeholder 2"/>
          <p:cNvSpPr>
            <a:spLocks noGrp="1"/>
          </p:cNvSpPr>
          <p:nvPr>
            <p:ph sz="quarter" idx="13"/>
          </p:nvPr>
        </p:nvSpPr>
        <p:spPr>
          <a:xfrm>
            <a:off x="274890" y="711024"/>
            <a:ext cx="8594220" cy="3598379"/>
          </a:xfrm>
        </p:spPr>
        <p:txBody>
          <a:bodyPr/>
          <a:lstStyle/>
          <a:p>
            <a:pPr indent="-255600"/>
            <a:r>
              <a:rPr lang="en-US" sz="2400" dirty="0">
                <a:latin typeface="+mn-lt"/>
              </a:rPr>
              <a:t>A marble </a:t>
            </a:r>
            <a:r>
              <a:rPr lang="en-US" sz="2400" dirty="0"/>
              <a:t>at the bottom of a bowl</a:t>
            </a:r>
            <a:r>
              <a:rPr lang="en-US" sz="2400" dirty="0">
                <a:latin typeface="+mn-lt"/>
              </a:rPr>
              <a:t> is in </a:t>
            </a:r>
            <a:r>
              <a:rPr lang="en-US" sz="2400" b="1" dirty="0">
                <a:latin typeface="+mn-lt"/>
              </a:rPr>
              <a:t>stable</a:t>
            </a:r>
            <a:r>
              <a:rPr lang="en-US" sz="2400" dirty="0">
                <a:latin typeface="+mn-lt"/>
              </a:rPr>
              <a:t> </a:t>
            </a:r>
            <a:r>
              <a:rPr lang="en-US" sz="2400" b="1" dirty="0">
                <a:latin typeface="+mn-lt"/>
              </a:rPr>
              <a:t>equilibrium</a:t>
            </a:r>
            <a:r>
              <a:rPr lang="en-US" sz="2400" dirty="0">
                <a:latin typeface="+mn-lt"/>
              </a:rPr>
              <a:t>.</a:t>
            </a:r>
          </a:p>
          <a:p>
            <a:pPr indent="-255600"/>
            <a:r>
              <a:rPr lang="en-US" sz="2400" dirty="0">
                <a:latin typeface="+mn-lt"/>
              </a:rPr>
              <a:t>Away from equilibrium, there is a net </a:t>
            </a:r>
            <a:r>
              <a:rPr lang="en-US" sz="2400" b="1" dirty="0"/>
              <a:t>restoring force</a:t>
            </a:r>
            <a:r>
              <a:rPr lang="en-US" sz="2400" dirty="0">
                <a:latin typeface="+mn-lt"/>
              </a:rPr>
              <a:t>.</a:t>
            </a:r>
          </a:p>
        </p:txBody>
      </p:sp>
      <p:sp>
        <p:nvSpPr>
          <p:cNvPr id="24" name="Oval 23">
            <a:extLst>
              <a:ext uri="{FF2B5EF4-FFF2-40B4-BE49-F238E27FC236}">
                <a16:creationId xmlns:a16="http://schemas.microsoft.com/office/drawing/2014/main" id="{6E49E40D-F31D-8D8F-3550-137FD61747CA}"/>
              </a:ext>
            </a:extLst>
          </p:cNvPr>
          <p:cNvSpPr/>
          <p:nvPr/>
        </p:nvSpPr>
        <p:spPr>
          <a:xfrm>
            <a:off x="3240394" y="2901971"/>
            <a:ext cx="498763" cy="498763"/>
          </a:xfrm>
          <a:prstGeom prst="ellipse">
            <a:avLst/>
          </a:prstGeom>
          <a:solidFill>
            <a:srgbClr val="F1AC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E0A0F51-C38F-627D-5418-FDB0D3E7D525}"/>
              </a:ext>
            </a:extLst>
          </p:cNvPr>
          <p:cNvGrpSpPr/>
          <p:nvPr/>
        </p:nvGrpSpPr>
        <p:grpSpPr>
          <a:xfrm>
            <a:off x="693497" y="1851616"/>
            <a:ext cx="6929397" cy="3364174"/>
            <a:chOff x="644194" y="2490716"/>
            <a:chExt cx="6929397" cy="3364174"/>
          </a:xfrm>
        </p:grpSpPr>
        <p:grpSp>
          <p:nvGrpSpPr>
            <p:cNvPr id="10" name="Group 9">
              <a:extLst>
                <a:ext uri="{FF2B5EF4-FFF2-40B4-BE49-F238E27FC236}">
                  <a16:creationId xmlns:a16="http://schemas.microsoft.com/office/drawing/2014/main" id="{F3091566-1B9A-2BE0-721C-B6A8ECCBA057}"/>
                </a:ext>
              </a:extLst>
            </p:cNvPr>
            <p:cNvGrpSpPr/>
            <p:nvPr/>
          </p:nvGrpSpPr>
          <p:grpSpPr>
            <a:xfrm>
              <a:off x="644194" y="2490716"/>
              <a:ext cx="6929397" cy="3336878"/>
              <a:chOff x="644194" y="2490716"/>
              <a:chExt cx="6929397" cy="3336878"/>
            </a:xfrm>
          </p:grpSpPr>
          <p:grpSp>
            <p:nvGrpSpPr>
              <p:cNvPr id="8" name="Group 7">
                <a:extLst>
                  <a:ext uri="{FF2B5EF4-FFF2-40B4-BE49-F238E27FC236}">
                    <a16:creationId xmlns:a16="http://schemas.microsoft.com/office/drawing/2014/main" id="{38155CFF-0D17-ADFF-2ED4-AC6A754D64AD}"/>
                  </a:ext>
                </a:extLst>
              </p:cNvPr>
              <p:cNvGrpSpPr/>
              <p:nvPr/>
            </p:nvGrpSpPr>
            <p:grpSpPr>
              <a:xfrm>
                <a:off x="644194" y="2490716"/>
                <a:ext cx="6929397" cy="3215188"/>
                <a:chOff x="644194" y="2490716"/>
                <a:chExt cx="6929397" cy="3215188"/>
              </a:xfrm>
            </p:grpSpPr>
            <p:grpSp>
              <p:nvGrpSpPr>
                <p:cNvPr id="6" name="Group 5">
                  <a:extLst>
                    <a:ext uri="{FF2B5EF4-FFF2-40B4-BE49-F238E27FC236}">
                      <a16:creationId xmlns:a16="http://schemas.microsoft.com/office/drawing/2014/main" id="{6946758A-C061-F1F9-C04E-BD372067A80F}"/>
                    </a:ext>
                  </a:extLst>
                </p:cNvPr>
                <p:cNvGrpSpPr/>
                <p:nvPr/>
              </p:nvGrpSpPr>
              <p:grpSpPr>
                <a:xfrm>
                  <a:off x="644194" y="2490716"/>
                  <a:ext cx="6929397" cy="3215188"/>
                  <a:chOff x="644194" y="2490716"/>
                  <a:chExt cx="6929397" cy="3215188"/>
                </a:xfrm>
              </p:grpSpPr>
              <p:pic>
                <p:nvPicPr>
                  <p:cNvPr id="4" name="Picture 3" descr="A diagram shows the forces acting on a ball in a bowl."/>
                  <p:cNvPicPr>
                    <a:picLocks noChangeAspect="1"/>
                  </p:cNvPicPr>
                  <p:nvPr/>
                </p:nvPicPr>
                <p:blipFill rotWithShape="1">
                  <a:blip r:embed="rId2">
                    <a:extLst>
                      <a:ext uri="{28A0092B-C50C-407E-A947-70E740481C1C}">
                        <a14:useLocalDpi xmlns:a14="http://schemas.microsoft.com/office/drawing/2010/main" val="0"/>
                      </a:ext>
                    </a:extLst>
                  </a:blip>
                  <a:srcRect t="16834" b="23389"/>
                  <a:stretch/>
                </p:blipFill>
                <p:spPr>
                  <a:xfrm>
                    <a:off x="644194" y="2588131"/>
                    <a:ext cx="6929397" cy="3117773"/>
                  </a:xfrm>
                  <a:prstGeom prst="rect">
                    <a:avLst/>
                  </a:prstGeom>
                </p:spPr>
              </p:pic>
              <p:sp>
                <p:nvSpPr>
                  <p:cNvPr id="5" name="Freeform 4">
                    <a:extLst>
                      <a:ext uri="{FF2B5EF4-FFF2-40B4-BE49-F238E27FC236}">
                        <a16:creationId xmlns:a16="http://schemas.microsoft.com/office/drawing/2014/main" id="{F30BED2D-BDAC-452D-6EB2-490D2C068BC6}"/>
                      </a:ext>
                    </a:extLst>
                  </p:cNvPr>
                  <p:cNvSpPr/>
                  <p:nvPr/>
                </p:nvSpPr>
                <p:spPr>
                  <a:xfrm>
                    <a:off x="5996617" y="2490716"/>
                    <a:ext cx="1366350" cy="1589965"/>
                  </a:xfrm>
                  <a:custGeom>
                    <a:avLst/>
                    <a:gdLst>
                      <a:gd name="connsiteX0" fmla="*/ 424655 w 1366350"/>
                      <a:gd name="connsiteY0" fmla="*/ 88711 h 1589965"/>
                      <a:gd name="connsiteX1" fmla="*/ 335944 w 1366350"/>
                      <a:gd name="connsiteY1" fmla="*/ 143302 h 1589965"/>
                      <a:gd name="connsiteX2" fmla="*/ 315473 w 1366350"/>
                      <a:gd name="connsiteY2" fmla="*/ 156950 h 1589965"/>
                      <a:gd name="connsiteX3" fmla="*/ 295001 w 1366350"/>
                      <a:gd name="connsiteY3" fmla="*/ 177421 h 1589965"/>
                      <a:gd name="connsiteX4" fmla="*/ 281353 w 1366350"/>
                      <a:gd name="connsiteY4" fmla="*/ 197893 h 1589965"/>
                      <a:gd name="connsiteX5" fmla="*/ 260882 w 1366350"/>
                      <a:gd name="connsiteY5" fmla="*/ 211541 h 1589965"/>
                      <a:gd name="connsiteX6" fmla="*/ 226762 w 1366350"/>
                      <a:gd name="connsiteY6" fmla="*/ 245660 h 1589965"/>
                      <a:gd name="connsiteX7" fmla="*/ 213114 w 1366350"/>
                      <a:gd name="connsiteY7" fmla="*/ 266132 h 1589965"/>
                      <a:gd name="connsiteX8" fmla="*/ 172171 w 1366350"/>
                      <a:gd name="connsiteY8" fmla="*/ 307075 h 1589965"/>
                      <a:gd name="connsiteX9" fmla="*/ 138052 w 1366350"/>
                      <a:gd name="connsiteY9" fmla="*/ 348018 h 1589965"/>
                      <a:gd name="connsiteX10" fmla="*/ 110756 w 1366350"/>
                      <a:gd name="connsiteY10" fmla="*/ 388962 h 1589965"/>
                      <a:gd name="connsiteX11" fmla="*/ 90284 w 1366350"/>
                      <a:gd name="connsiteY11" fmla="*/ 429905 h 1589965"/>
                      <a:gd name="connsiteX12" fmla="*/ 69813 w 1366350"/>
                      <a:gd name="connsiteY12" fmla="*/ 470848 h 1589965"/>
                      <a:gd name="connsiteX13" fmla="*/ 49341 w 1366350"/>
                      <a:gd name="connsiteY13" fmla="*/ 511791 h 1589965"/>
                      <a:gd name="connsiteX14" fmla="*/ 22046 w 1366350"/>
                      <a:gd name="connsiteY14" fmla="*/ 573206 h 1589965"/>
                      <a:gd name="connsiteX15" fmla="*/ 15222 w 1366350"/>
                      <a:gd name="connsiteY15" fmla="*/ 600502 h 1589965"/>
                      <a:gd name="connsiteX16" fmla="*/ 15222 w 1366350"/>
                      <a:gd name="connsiteY16" fmla="*/ 1084997 h 1589965"/>
                      <a:gd name="connsiteX17" fmla="*/ 28870 w 1366350"/>
                      <a:gd name="connsiteY17" fmla="*/ 1125941 h 1589965"/>
                      <a:gd name="connsiteX18" fmla="*/ 49341 w 1366350"/>
                      <a:gd name="connsiteY18" fmla="*/ 1166884 h 1589965"/>
                      <a:gd name="connsiteX19" fmla="*/ 56165 w 1366350"/>
                      <a:gd name="connsiteY19" fmla="*/ 1201003 h 1589965"/>
                      <a:gd name="connsiteX20" fmla="*/ 62989 w 1366350"/>
                      <a:gd name="connsiteY20" fmla="*/ 1221475 h 1589965"/>
                      <a:gd name="connsiteX21" fmla="*/ 69813 w 1366350"/>
                      <a:gd name="connsiteY21" fmla="*/ 1248771 h 1589965"/>
                      <a:gd name="connsiteX22" fmla="*/ 90284 w 1366350"/>
                      <a:gd name="connsiteY22" fmla="*/ 1310185 h 1589965"/>
                      <a:gd name="connsiteX23" fmla="*/ 117580 w 1366350"/>
                      <a:gd name="connsiteY23" fmla="*/ 1392072 h 1589965"/>
                      <a:gd name="connsiteX24" fmla="*/ 124404 w 1366350"/>
                      <a:gd name="connsiteY24" fmla="*/ 1412544 h 1589965"/>
                      <a:gd name="connsiteX25" fmla="*/ 158523 w 1366350"/>
                      <a:gd name="connsiteY25" fmla="*/ 1473959 h 1589965"/>
                      <a:gd name="connsiteX26" fmla="*/ 178995 w 1366350"/>
                      <a:gd name="connsiteY26" fmla="*/ 1494430 h 1589965"/>
                      <a:gd name="connsiteX27" fmla="*/ 219938 w 1366350"/>
                      <a:gd name="connsiteY27" fmla="*/ 1521726 h 1589965"/>
                      <a:gd name="connsiteX28" fmla="*/ 260882 w 1366350"/>
                      <a:gd name="connsiteY28" fmla="*/ 1549021 h 1589965"/>
                      <a:gd name="connsiteX29" fmla="*/ 301825 w 1366350"/>
                      <a:gd name="connsiteY29" fmla="*/ 1576317 h 1589965"/>
                      <a:gd name="connsiteX30" fmla="*/ 342768 w 1366350"/>
                      <a:gd name="connsiteY30" fmla="*/ 1589965 h 1589965"/>
                      <a:gd name="connsiteX31" fmla="*/ 383711 w 1366350"/>
                      <a:gd name="connsiteY31" fmla="*/ 1576317 h 1589965"/>
                      <a:gd name="connsiteX32" fmla="*/ 397359 w 1366350"/>
                      <a:gd name="connsiteY32" fmla="*/ 1555845 h 1589965"/>
                      <a:gd name="connsiteX33" fmla="*/ 438302 w 1366350"/>
                      <a:gd name="connsiteY33" fmla="*/ 1542197 h 1589965"/>
                      <a:gd name="connsiteX34" fmla="*/ 451950 w 1366350"/>
                      <a:gd name="connsiteY34" fmla="*/ 1521726 h 1589965"/>
                      <a:gd name="connsiteX35" fmla="*/ 492893 w 1366350"/>
                      <a:gd name="connsiteY35" fmla="*/ 1494430 h 1589965"/>
                      <a:gd name="connsiteX36" fmla="*/ 533837 w 1366350"/>
                      <a:gd name="connsiteY36" fmla="*/ 1467135 h 1589965"/>
                      <a:gd name="connsiteX37" fmla="*/ 554308 w 1366350"/>
                      <a:gd name="connsiteY37" fmla="*/ 1453487 h 1589965"/>
                      <a:gd name="connsiteX38" fmla="*/ 574780 w 1366350"/>
                      <a:gd name="connsiteY38" fmla="*/ 1439839 h 1589965"/>
                      <a:gd name="connsiteX39" fmla="*/ 629371 w 1366350"/>
                      <a:gd name="connsiteY39" fmla="*/ 1392072 h 1589965"/>
                      <a:gd name="connsiteX40" fmla="*/ 649843 w 1366350"/>
                      <a:gd name="connsiteY40" fmla="*/ 1378424 h 1589965"/>
                      <a:gd name="connsiteX41" fmla="*/ 663490 w 1366350"/>
                      <a:gd name="connsiteY41" fmla="*/ 1357953 h 1589965"/>
                      <a:gd name="connsiteX42" fmla="*/ 683962 w 1366350"/>
                      <a:gd name="connsiteY42" fmla="*/ 1344305 h 1589965"/>
                      <a:gd name="connsiteX43" fmla="*/ 724905 w 1366350"/>
                      <a:gd name="connsiteY43" fmla="*/ 1282890 h 1589965"/>
                      <a:gd name="connsiteX44" fmla="*/ 738553 w 1366350"/>
                      <a:gd name="connsiteY44" fmla="*/ 1262418 h 1589965"/>
                      <a:gd name="connsiteX45" fmla="*/ 772673 w 1366350"/>
                      <a:gd name="connsiteY45" fmla="*/ 1201003 h 1589965"/>
                      <a:gd name="connsiteX46" fmla="*/ 786320 w 1366350"/>
                      <a:gd name="connsiteY46" fmla="*/ 1180532 h 1589965"/>
                      <a:gd name="connsiteX47" fmla="*/ 806792 w 1366350"/>
                      <a:gd name="connsiteY47" fmla="*/ 1166884 h 1589965"/>
                      <a:gd name="connsiteX48" fmla="*/ 847735 w 1366350"/>
                      <a:gd name="connsiteY48" fmla="*/ 1105469 h 1589965"/>
                      <a:gd name="connsiteX49" fmla="*/ 861383 w 1366350"/>
                      <a:gd name="connsiteY49" fmla="*/ 1084997 h 1589965"/>
                      <a:gd name="connsiteX50" fmla="*/ 868207 w 1366350"/>
                      <a:gd name="connsiteY50" fmla="*/ 1064526 h 1589965"/>
                      <a:gd name="connsiteX51" fmla="*/ 888679 w 1366350"/>
                      <a:gd name="connsiteY51" fmla="*/ 1044054 h 1589965"/>
                      <a:gd name="connsiteX52" fmla="*/ 915974 w 1366350"/>
                      <a:gd name="connsiteY52" fmla="*/ 1003111 h 1589965"/>
                      <a:gd name="connsiteX53" fmla="*/ 929622 w 1366350"/>
                      <a:gd name="connsiteY53" fmla="*/ 982639 h 1589965"/>
                      <a:gd name="connsiteX54" fmla="*/ 950093 w 1366350"/>
                      <a:gd name="connsiteY54" fmla="*/ 962168 h 1589965"/>
                      <a:gd name="connsiteX55" fmla="*/ 984213 w 1366350"/>
                      <a:gd name="connsiteY55" fmla="*/ 928048 h 1589965"/>
                      <a:gd name="connsiteX56" fmla="*/ 1011508 w 1366350"/>
                      <a:gd name="connsiteY56" fmla="*/ 887105 h 1589965"/>
                      <a:gd name="connsiteX57" fmla="*/ 1031980 w 1366350"/>
                      <a:gd name="connsiteY57" fmla="*/ 846162 h 1589965"/>
                      <a:gd name="connsiteX58" fmla="*/ 1052452 w 1366350"/>
                      <a:gd name="connsiteY58" fmla="*/ 825690 h 1589965"/>
                      <a:gd name="connsiteX59" fmla="*/ 1086571 w 1366350"/>
                      <a:gd name="connsiteY59" fmla="*/ 791571 h 1589965"/>
                      <a:gd name="connsiteX60" fmla="*/ 1120690 w 1366350"/>
                      <a:gd name="connsiteY60" fmla="*/ 764275 h 1589965"/>
                      <a:gd name="connsiteX61" fmla="*/ 1134338 w 1366350"/>
                      <a:gd name="connsiteY61" fmla="*/ 743803 h 1589965"/>
                      <a:gd name="connsiteX62" fmla="*/ 1154810 w 1366350"/>
                      <a:gd name="connsiteY62" fmla="*/ 730156 h 1589965"/>
                      <a:gd name="connsiteX63" fmla="*/ 1188929 w 1366350"/>
                      <a:gd name="connsiteY63" fmla="*/ 689212 h 1589965"/>
                      <a:gd name="connsiteX64" fmla="*/ 1209401 w 1366350"/>
                      <a:gd name="connsiteY64" fmla="*/ 675565 h 1589965"/>
                      <a:gd name="connsiteX65" fmla="*/ 1236696 w 1366350"/>
                      <a:gd name="connsiteY65" fmla="*/ 634621 h 1589965"/>
                      <a:gd name="connsiteX66" fmla="*/ 1250344 w 1366350"/>
                      <a:gd name="connsiteY66" fmla="*/ 614150 h 1589965"/>
                      <a:gd name="connsiteX67" fmla="*/ 1270816 w 1366350"/>
                      <a:gd name="connsiteY67" fmla="*/ 607326 h 1589965"/>
                      <a:gd name="connsiteX68" fmla="*/ 1298111 w 1366350"/>
                      <a:gd name="connsiteY68" fmla="*/ 545911 h 1589965"/>
                      <a:gd name="connsiteX69" fmla="*/ 1304935 w 1366350"/>
                      <a:gd name="connsiteY69" fmla="*/ 525439 h 1589965"/>
                      <a:gd name="connsiteX70" fmla="*/ 1332231 w 1366350"/>
                      <a:gd name="connsiteY70" fmla="*/ 484496 h 1589965"/>
                      <a:gd name="connsiteX71" fmla="*/ 1345879 w 1366350"/>
                      <a:gd name="connsiteY71" fmla="*/ 443553 h 1589965"/>
                      <a:gd name="connsiteX72" fmla="*/ 1352702 w 1366350"/>
                      <a:gd name="connsiteY72" fmla="*/ 423081 h 1589965"/>
                      <a:gd name="connsiteX73" fmla="*/ 1366350 w 1366350"/>
                      <a:gd name="connsiteY73" fmla="*/ 361666 h 1589965"/>
                      <a:gd name="connsiteX74" fmla="*/ 1359526 w 1366350"/>
                      <a:gd name="connsiteY74" fmla="*/ 211541 h 1589965"/>
                      <a:gd name="connsiteX75" fmla="*/ 1352702 w 1366350"/>
                      <a:gd name="connsiteY75" fmla="*/ 191069 h 1589965"/>
                      <a:gd name="connsiteX76" fmla="*/ 1284464 w 1366350"/>
                      <a:gd name="connsiteY76" fmla="*/ 156950 h 1589965"/>
                      <a:gd name="connsiteX77" fmla="*/ 1263992 w 1366350"/>
                      <a:gd name="connsiteY77" fmla="*/ 150126 h 1589965"/>
                      <a:gd name="connsiteX78" fmla="*/ 1195753 w 1366350"/>
                      <a:gd name="connsiteY78" fmla="*/ 116006 h 1589965"/>
                      <a:gd name="connsiteX79" fmla="*/ 1161634 w 1366350"/>
                      <a:gd name="connsiteY79" fmla="*/ 95535 h 1589965"/>
                      <a:gd name="connsiteX80" fmla="*/ 1141162 w 1366350"/>
                      <a:gd name="connsiteY80" fmla="*/ 81887 h 1589965"/>
                      <a:gd name="connsiteX81" fmla="*/ 1113867 w 1366350"/>
                      <a:gd name="connsiteY81" fmla="*/ 75063 h 1589965"/>
                      <a:gd name="connsiteX82" fmla="*/ 1086571 w 1366350"/>
                      <a:gd name="connsiteY82" fmla="*/ 61415 h 1589965"/>
                      <a:gd name="connsiteX83" fmla="*/ 1045628 w 1366350"/>
                      <a:gd name="connsiteY83" fmla="*/ 47768 h 1589965"/>
                      <a:gd name="connsiteX84" fmla="*/ 1025156 w 1366350"/>
                      <a:gd name="connsiteY84" fmla="*/ 40944 h 1589965"/>
                      <a:gd name="connsiteX85" fmla="*/ 997861 w 1366350"/>
                      <a:gd name="connsiteY85" fmla="*/ 27296 h 1589965"/>
                      <a:gd name="connsiteX86" fmla="*/ 963741 w 1366350"/>
                      <a:gd name="connsiteY86" fmla="*/ 20472 h 1589965"/>
                      <a:gd name="connsiteX87" fmla="*/ 943270 w 1366350"/>
                      <a:gd name="connsiteY87" fmla="*/ 13648 h 1589965"/>
                      <a:gd name="connsiteX88" fmla="*/ 854559 w 1366350"/>
                      <a:gd name="connsiteY88" fmla="*/ 0 h 1589965"/>
                      <a:gd name="connsiteX89" fmla="*/ 561132 w 1366350"/>
                      <a:gd name="connsiteY89" fmla="*/ 6824 h 1589965"/>
                      <a:gd name="connsiteX90" fmla="*/ 451950 w 1366350"/>
                      <a:gd name="connsiteY90" fmla="*/ 20472 h 1589965"/>
                      <a:gd name="connsiteX91" fmla="*/ 404183 w 1366350"/>
                      <a:gd name="connsiteY91" fmla="*/ 54591 h 1589965"/>
                      <a:gd name="connsiteX92" fmla="*/ 424655 w 1366350"/>
                      <a:gd name="connsiteY92" fmla="*/ 88711 h 1589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366350" h="1589965">
                        <a:moveTo>
                          <a:pt x="424655" y="88711"/>
                        </a:moveTo>
                        <a:cubicBezTo>
                          <a:pt x="413282" y="103496"/>
                          <a:pt x="392142" y="105835"/>
                          <a:pt x="335944" y="143302"/>
                        </a:cubicBezTo>
                        <a:cubicBezTo>
                          <a:pt x="329120" y="147851"/>
                          <a:pt x="321272" y="151151"/>
                          <a:pt x="315473" y="156950"/>
                        </a:cubicBezTo>
                        <a:cubicBezTo>
                          <a:pt x="308649" y="163774"/>
                          <a:pt x="301179" y="170007"/>
                          <a:pt x="295001" y="177421"/>
                        </a:cubicBezTo>
                        <a:cubicBezTo>
                          <a:pt x="289750" y="183721"/>
                          <a:pt x="287152" y="192094"/>
                          <a:pt x="281353" y="197893"/>
                        </a:cubicBezTo>
                        <a:cubicBezTo>
                          <a:pt x="275554" y="203692"/>
                          <a:pt x="267706" y="206992"/>
                          <a:pt x="260882" y="211541"/>
                        </a:cubicBezTo>
                        <a:cubicBezTo>
                          <a:pt x="224485" y="266133"/>
                          <a:pt x="272258" y="200164"/>
                          <a:pt x="226762" y="245660"/>
                        </a:cubicBezTo>
                        <a:cubicBezTo>
                          <a:pt x="220963" y="251459"/>
                          <a:pt x="218563" y="260002"/>
                          <a:pt x="213114" y="266132"/>
                        </a:cubicBezTo>
                        <a:cubicBezTo>
                          <a:pt x="200291" y="280558"/>
                          <a:pt x="182877" y="291016"/>
                          <a:pt x="172171" y="307075"/>
                        </a:cubicBezTo>
                        <a:cubicBezTo>
                          <a:pt x="123400" y="380232"/>
                          <a:pt x="199351" y="269205"/>
                          <a:pt x="138052" y="348018"/>
                        </a:cubicBezTo>
                        <a:cubicBezTo>
                          <a:pt x="127982" y="360966"/>
                          <a:pt x="115943" y="373401"/>
                          <a:pt x="110756" y="388962"/>
                        </a:cubicBezTo>
                        <a:cubicBezTo>
                          <a:pt x="101338" y="417214"/>
                          <a:pt x="107922" y="403448"/>
                          <a:pt x="90284" y="429905"/>
                        </a:cubicBezTo>
                        <a:cubicBezTo>
                          <a:pt x="73136" y="481356"/>
                          <a:pt x="96266" y="417943"/>
                          <a:pt x="69813" y="470848"/>
                        </a:cubicBezTo>
                        <a:cubicBezTo>
                          <a:pt x="41561" y="527351"/>
                          <a:pt x="88453" y="453125"/>
                          <a:pt x="49341" y="511791"/>
                        </a:cubicBezTo>
                        <a:cubicBezTo>
                          <a:pt x="33100" y="560515"/>
                          <a:pt x="43673" y="540765"/>
                          <a:pt x="22046" y="573206"/>
                        </a:cubicBezTo>
                        <a:cubicBezTo>
                          <a:pt x="19771" y="582305"/>
                          <a:pt x="17061" y="591305"/>
                          <a:pt x="15222" y="600502"/>
                        </a:cubicBezTo>
                        <a:cubicBezTo>
                          <a:pt x="-16049" y="756853"/>
                          <a:pt x="9645" y="953022"/>
                          <a:pt x="15222" y="1084997"/>
                        </a:cubicBezTo>
                        <a:cubicBezTo>
                          <a:pt x="15829" y="1099370"/>
                          <a:pt x="24321" y="1112293"/>
                          <a:pt x="28870" y="1125941"/>
                        </a:cubicBezTo>
                        <a:cubicBezTo>
                          <a:pt x="38288" y="1154194"/>
                          <a:pt x="31702" y="1140425"/>
                          <a:pt x="49341" y="1166884"/>
                        </a:cubicBezTo>
                        <a:cubicBezTo>
                          <a:pt x="51616" y="1178257"/>
                          <a:pt x="53352" y="1189751"/>
                          <a:pt x="56165" y="1201003"/>
                        </a:cubicBezTo>
                        <a:cubicBezTo>
                          <a:pt x="57910" y="1207981"/>
                          <a:pt x="61013" y="1214559"/>
                          <a:pt x="62989" y="1221475"/>
                        </a:cubicBezTo>
                        <a:cubicBezTo>
                          <a:pt x="65566" y="1230493"/>
                          <a:pt x="67118" y="1239788"/>
                          <a:pt x="69813" y="1248771"/>
                        </a:cubicBezTo>
                        <a:cubicBezTo>
                          <a:pt x="76014" y="1269440"/>
                          <a:pt x="83461" y="1289714"/>
                          <a:pt x="90284" y="1310185"/>
                        </a:cubicBezTo>
                        <a:lnTo>
                          <a:pt x="117580" y="1392072"/>
                        </a:lnTo>
                        <a:lnTo>
                          <a:pt x="124404" y="1412544"/>
                        </a:lnTo>
                        <a:cubicBezTo>
                          <a:pt x="132984" y="1438284"/>
                          <a:pt x="135062" y="1450499"/>
                          <a:pt x="158523" y="1473959"/>
                        </a:cubicBezTo>
                        <a:cubicBezTo>
                          <a:pt x="165347" y="1480783"/>
                          <a:pt x="171377" y="1488505"/>
                          <a:pt x="178995" y="1494430"/>
                        </a:cubicBezTo>
                        <a:cubicBezTo>
                          <a:pt x="191942" y="1504500"/>
                          <a:pt x="208339" y="1510128"/>
                          <a:pt x="219938" y="1521726"/>
                        </a:cubicBezTo>
                        <a:cubicBezTo>
                          <a:pt x="245496" y="1547283"/>
                          <a:pt x="231255" y="1539145"/>
                          <a:pt x="260882" y="1549021"/>
                        </a:cubicBezTo>
                        <a:cubicBezTo>
                          <a:pt x="274530" y="1558120"/>
                          <a:pt x="286264" y="1571130"/>
                          <a:pt x="301825" y="1576317"/>
                        </a:cubicBezTo>
                        <a:lnTo>
                          <a:pt x="342768" y="1589965"/>
                        </a:lnTo>
                        <a:cubicBezTo>
                          <a:pt x="356416" y="1585416"/>
                          <a:pt x="375731" y="1588287"/>
                          <a:pt x="383711" y="1576317"/>
                        </a:cubicBezTo>
                        <a:cubicBezTo>
                          <a:pt x="388260" y="1569493"/>
                          <a:pt x="390404" y="1560192"/>
                          <a:pt x="397359" y="1555845"/>
                        </a:cubicBezTo>
                        <a:cubicBezTo>
                          <a:pt x="409558" y="1548220"/>
                          <a:pt x="438302" y="1542197"/>
                          <a:pt x="438302" y="1542197"/>
                        </a:cubicBezTo>
                        <a:cubicBezTo>
                          <a:pt x="442851" y="1535373"/>
                          <a:pt x="445778" y="1527126"/>
                          <a:pt x="451950" y="1521726"/>
                        </a:cubicBezTo>
                        <a:cubicBezTo>
                          <a:pt x="464294" y="1510925"/>
                          <a:pt x="479245" y="1503528"/>
                          <a:pt x="492893" y="1494430"/>
                        </a:cubicBezTo>
                        <a:lnTo>
                          <a:pt x="533837" y="1467135"/>
                        </a:lnTo>
                        <a:lnTo>
                          <a:pt x="554308" y="1453487"/>
                        </a:lnTo>
                        <a:lnTo>
                          <a:pt x="574780" y="1439839"/>
                        </a:lnTo>
                        <a:cubicBezTo>
                          <a:pt x="597527" y="1405721"/>
                          <a:pt x="581605" y="1423917"/>
                          <a:pt x="629371" y="1392072"/>
                        </a:cubicBezTo>
                        <a:lnTo>
                          <a:pt x="649843" y="1378424"/>
                        </a:lnTo>
                        <a:cubicBezTo>
                          <a:pt x="654392" y="1371600"/>
                          <a:pt x="657691" y="1363752"/>
                          <a:pt x="663490" y="1357953"/>
                        </a:cubicBezTo>
                        <a:cubicBezTo>
                          <a:pt x="669289" y="1352154"/>
                          <a:pt x="678561" y="1350477"/>
                          <a:pt x="683962" y="1344305"/>
                        </a:cubicBezTo>
                        <a:cubicBezTo>
                          <a:pt x="683977" y="1344288"/>
                          <a:pt x="718075" y="1293135"/>
                          <a:pt x="724905" y="1282890"/>
                        </a:cubicBezTo>
                        <a:cubicBezTo>
                          <a:pt x="729454" y="1276066"/>
                          <a:pt x="735959" y="1270199"/>
                          <a:pt x="738553" y="1262418"/>
                        </a:cubicBezTo>
                        <a:cubicBezTo>
                          <a:pt x="750564" y="1226386"/>
                          <a:pt x="741387" y="1247933"/>
                          <a:pt x="772673" y="1201003"/>
                        </a:cubicBezTo>
                        <a:cubicBezTo>
                          <a:pt x="777222" y="1194179"/>
                          <a:pt x="779496" y="1185081"/>
                          <a:pt x="786320" y="1180532"/>
                        </a:cubicBezTo>
                        <a:lnTo>
                          <a:pt x="806792" y="1166884"/>
                        </a:lnTo>
                        <a:lnTo>
                          <a:pt x="847735" y="1105469"/>
                        </a:lnTo>
                        <a:cubicBezTo>
                          <a:pt x="852284" y="1098645"/>
                          <a:pt x="858789" y="1092778"/>
                          <a:pt x="861383" y="1084997"/>
                        </a:cubicBezTo>
                        <a:cubicBezTo>
                          <a:pt x="863658" y="1078173"/>
                          <a:pt x="864217" y="1070511"/>
                          <a:pt x="868207" y="1064526"/>
                        </a:cubicBezTo>
                        <a:cubicBezTo>
                          <a:pt x="873560" y="1056496"/>
                          <a:pt x="882754" y="1051672"/>
                          <a:pt x="888679" y="1044054"/>
                        </a:cubicBezTo>
                        <a:cubicBezTo>
                          <a:pt x="898749" y="1031107"/>
                          <a:pt x="906876" y="1016759"/>
                          <a:pt x="915974" y="1003111"/>
                        </a:cubicBezTo>
                        <a:cubicBezTo>
                          <a:pt x="920523" y="996287"/>
                          <a:pt x="923823" y="988438"/>
                          <a:pt x="929622" y="982639"/>
                        </a:cubicBezTo>
                        <a:cubicBezTo>
                          <a:pt x="936446" y="975815"/>
                          <a:pt x="943915" y="969581"/>
                          <a:pt x="950093" y="962168"/>
                        </a:cubicBezTo>
                        <a:cubicBezTo>
                          <a:pt x="978526" y="928048"/>
                          <a:pt x="946681" y="953069"/>
                          <a:pt x="984213" y="928048"/>
                        </a:cubicBezTo>
                        <a:cubicBezTo>
                          <a:pt x="996205" y="892072"/>
                          <a:pt x="983111" y="921182"/>
                          <a:pt x="1011508" y="887105"/>
                        </a:cubicBezTo>
                        <a:cubicBezTo>
                          <a:pt x="1065206" y="822666"/>
                          <a:pt x="990937" y="907725"/>
                          <a:pt x="1031980" y="846162"/>
                        </a:cubicBezTo>
                        <a:cubicBezTo>
                          <a:pt x="1037333" y="838132"/>
                          <a:pt x="1046274" y="833104"/>
                          <a:pt x="1052452" y="825690"/>
                        </a:cubicBezTo>
                        <a:cubicBezTo>
                          <a:pt x="1080884" y="791570"/>
                          <a:pt x="1049039" y="816591"/>
                          <a:pt x="1086571" y="791571"/>
                        </a:cubicBezTo>
                        <a:cubicBezTo>
                          <a:pt x="1125685" y="732900"/>
                          <a:pt x="1073603" y="801946"/>
                          <a:pt x="1120690" y="764275"/>
                        </a:cubicBezTo>
                        <a:cubicBezTo>
                          <a:pt x="1127094" y="759152"/>
                          <a:pt x="1128539" y="749602"/>
                          <a:pt x="1134338" y="743803"/>
                        </a:cubicBezTo>
                        <a:cubicBezTo>
                          <a:pt x="1140137" y="738004"/>
                          <a:pt x="1148510" y="735406"/>
                          <a:pt x="1154810" y="730156"/>
                        </a:cubicBezTo>
                        <a:cubicBezTo>
                          <a:pt x="1221888" y="674259"/>
                          <a:pt x="1135251" y="742890"/>
                          <a:pt x="1188929" y="689212"/>
                        </a:cubicBezTo>
                        <a:cubicBezTo>
                          <a:pt x="1194728" y="683413"/>
                          <a:pt x="1202577" y="680114"/>
                          <a:pt x="1209401" y="675565"/>
                        </a:cubicBezTo>
                        <a:lnTo>
                          <a:pt x="1236696" y="634621"/>
                        </a:lnTo>
                        <a:cubicBezTo>
                          <a:pt x="1241245" y="627797"/>
                          <a:pt x="1242564" y="616743"/>
                          <a:pt x="1250344" y="614150"/>
                        </a:cubicBezTo>
                        <a:lnTo>
                          <a:pt x="1270816" y="607326"/>
                        </a:lnTo>
                        <a:cubicBezTo>
                          <a:pt x="1292444" y="574884"/>
                          <a:pt x="1281870" y="594635"/>
                          <a:pt x="1298111" y="545911"/>
                        </a:cubicBezTo>
                        <a:cubicBezTo>
                          <a:pt x="1300386" y="539087"/>
                          <a:pt x="1300945" y="531424"/>
                          <a:pt x="1304935" y="525439"/>
                        </a:cubicBezTo>
                        <a:cubicBezTo>
                          <a:pt x="1314034" y="511791"/>
                          <a:pt x="1327044" y="500057"/>
                          <a:pt x="1332231" y="484496"/>
                        </a:cubicBezTo>
                        <a:lnTo>
                          <a:pt x="1345879" y="443553"/>
                        </a:lnTo>
                        <a:cubicBezTo>
                          <a:pt x="1348154" y="436729"/>
                          <a:pt x="1350957" y="430059"/>
                          <a:pt x="1352702" y="423081"/>
                        </a:cubicBezTo>
                        <a:cubicBezTo>
                          <a:pt x="1362339" y="384533"/>
                          <a:pt x="1357687" y="404982"/>
                          <a:pt x="1366350" y="361666"/>
                        </a:cubicBezTo>
                        <a:cubicBezTo>
                          <a:pt x="1364075" y="311624"/>
                          <a:pt x="1363521" y="261475"/>
                          <a:pt x="1359526" y="211541"/>
                        </a:cubicBezTo>
                        <a:cubicBezTo>
                          <a:pt x="1358952" y="204371"/>
                          <a:pt x="1357788" y="196155"/>
                          <a:pt x="1352702" y="191069"/>
                        </a:cubicBezTo>
                        <a:cubicBezTo>
                          <a:pt x="1338647" y="177014"/>
                          <a:pt x="1302667" y="163776"/>
                          <a:pt x="1284464" y="156950"/>
                        </a:cubicBezTo>
                        <a:cubicBezTo>
                          <a:pt x="1277729" y="154424"/>
                          <a:pt x="1270523" y="153140"/>
                          <a:pt x="1263992" y="150126"/>
                        </a:cubicBezTo>
                        <a:cubicBezTo>
                          <a:pt x="1240902" y="139469"/>
                          <a:pt x="1217560" y="129090"/>
                          <a:pt x="1195753" y="116006"/>
                        </a:cubicBezTo>
                        <a:cubicBezTo>
                          <a:pt x="1184380" y="109182"/>
                          <a:pt x="1172881" y="102564"/>
                          <a:pt x="1161634" y="95535"/>
                        </a:cubicBezTo>
                        <a:cubicBezTo>
                          <a:pt x="1154679" y="91188"/>
                          <a:pt x="1148700" y="85118"/>
                          <a:pt x="1141162" y="81887"/>
                        </a:cubicBezTo>
                        <a:cubicBezTo>
                          <a:pt x="1132542" y="78193"/>
                          <a:pt x="1122648" y="78356"/>
                          <a:pt x="1113867" y="75063"/>
                        </a:cubicBezTo>
                        <a:cubicBezTo>
                          <a:pt x="1104342" y="71491"/>
                          <a:pt x="1096016" y="65193"/>
                          <a:pt x="1086571" y="61415"/>
                        </a:cubicBezTo>
                        <a:cubicBezTo>
                          <a:pt x="1073214" y="56072"/>
                          <a:pt x="1059276" y="52317"/>
                          <a:pt x="1045628" y="47768"/>
                        </a:cubicBezTo>
                        <a:cubicBezTo>
                          <a:pt x="1038804" y="45493"/>
                          <a:pt x="1031590" y="44161"/>
                          <a:pt x="1025156" y="40944"/>
                        </a:cubicBezTo>
                        <a:cubicBezTo>
                          <a:pt x="1016058" y="36395"/>
                          <a:pt x="1007511" y="30513"/>
                          <a:pt x="997861" y="27296"/>
                        </a:cubicBezTo>
                        <a:cubicBezTo>
                          <a:pt x="986858" y="23628"/>
                          <a:pt x="974993" y="23285"/>
                          <a:pt x="963741" y="20472"/>
                        </a:cubicBezTo>
                        <a:cubicBezTo>
                          <a:pt x="956763" y="18727"/>
                          <a:pt x="950248" y="15393"/>
                          <a:pt x="943270" y="13648"/>
                        </a:cubicBezTo>
                        <a:cubicBezTo>
                          <a:pt x="912010" y="5833"/>
                          <a:pt x="887705" y="4143"/>
                          <a:pt x="854559" y="0"/>
                        </a:cubicBezTo>
                        <a:lnTo>
                          <a:pt x="561132" y="6824"/>
                        </a:lnTo>
                        <a:cubicBezTo>
                          <a:pt x="537595" y="7729"/>
                          <a:pt x="478048" y="16744"/>
                          <a:pt x="451950" y="20472"/>
                        </a:cubicBezTo>
                        <a:cubicBezTo>
                          <a:pt x="413933" y="33145"/>
                          <a:pt x="410682" y="22097"/>
                          <a:pt x="404183" y="54591"/>
                        </a:cubicBezTo>
                        <a:cubicBezTo>
                          <a:pt x="403291" y="59052"/>
                          <a:pt x="436028" y="73926"/>
                          <a:pt x="424655" y="8871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reeform 6">
                  <a:extLst>
                    <a:ext uri="{FF2B5EF4-FFF2-40B4-BE49-F238E27FC236}">
                      <a16:creationId xmlns:a16="http://schemas.microsoft.com/office/drawing/2014/main" id="{B4309B7A-1585-25A1-51FA-5A3F5B0A8C6F}"/>
                    </a:ext>
                  </a:extLst>
                </p:cNvPr>
                <p:cNvSpPr/>
                <p:nvPr/>
              </p:nvSpPr>
              <p:spPr>
                <a:xfrm>
                  <a:off x="2477069" y="2510214"/>
                  <a:ext cx="873456" cy="1010908"/>
                </a:xfrm>
                <a:custGeom>
                  <a:avLst/>
                  <a:gdLst>
                    <a:gd name="connsiteX0" fmla="*/ 61415 w 873456"/>
                    <a:gd name="connsiteY0" fmla="*/ 7798 h 1010908"/>
                    <a:gd name="connsiteX1" fmla="*/ 34119 w 873456"/>
                    <a:gd name="connsiteY1" fmla="*/ 55565 h 1010908"/>
                    <a:gd name="connsiteX2" fmla="*/ 20471 w 873456"/>
                    <a:gd name="connsiteY2" fmla="*/ 96508 h 1010908"/>
                    <a:gd name="connsiteX3" fmla="*/ 13647 w 873456"/>
                    <a:gd name="connsiteY3" fmla="*/ 116980 h 1010908"/>
                    <a:gd name="connsiteX4" fmla="*/ 0 w 873456"/>
                    <a:gd name="connsiteY4" fmla="*/ 171571 h 1010908"/>
                    <a:gd name="connsiteX5" fmla="*/ 6824 w 873456"/>
                    <a:gd name="connsiteY5" fmla="*/ 314873 h 1010908"/>
                    <a:gd name="connsiteX6" fmla="*/ 20471 w 873456"/>
                    <a:gd name="connsiteY6" fmla="*/ 362640 h 1010908"/>
                    <a:gd name="connsiteX7" fmla="*/ 34119 w 873456"/>
                    <a:gd name="connsiteY7" fmla="*/ 424055 h 1010908"/>
                    <a:gd name="connsiteX8" fmla="*/ 40943 w 873456"/>
                    <a:gd name="connsiteY8" fmla="*/ 444526 h 1010908"/>
                    <a:gd name="connsiteX9" fmla="*/ 68238 w 873456"/>
                    <a:gd name="connsiteY9" fmla="*/ 540061 h 1010908"/>
                    <a:gd name="connsiteX10" fmla="*/ 75062 w 873456"/>
                    <a:gd name="connsiteY10" fmla="*/ 560532 h 1010908"/>
                    <a:gd name="connsiteX11" fmla="*/ 81886 w 873456"/>
                    <a:gd name="connsiteY11" fmla="*/ 581004 h 1010908"/>
                    <a:gd name="connsiteX12" fmla="*/ 122830 w 873456"/>
                    <a:gd name="connsiteY12" fmla="*/ 642419 h 1010908"/>
                    <a:gd name="connsiteX13" fmla="*/ 150125 w 873456"/>
                    <a:gd name="connsiteY13" fmla="*/ 683362 h 1010908"/>
                    <a:gd name="connsiteX14" fmla="*/ 191068 w 873456"/>
                    <a:gd name="connsiteY14" fmla="*/ 724305 h 1010908"/>
                    <a:gd name="connsiteX15" fmla="*/ 204716 w 873456"/>
                    <a:gd name="connsiteY15" fmla="*/ 744777 h 1010908"/>
                    <a:gd name="connsiteX16" fmla="*/ 245659 w 873456"/>
                    <a:gd name="connsiteY16" fmla="*/ 772073 h 1010908"/>
                    <a:gd name="connsiteX17" fmla="*/ 279779 w 873456"/>
                    <a:gd name="connsiteY17" fmla="*/ 806192 h 1010908"/>
                    <a:gd name="connsiteX18" fmla="*/ 313898 w 873456"/>
                    <a:gd name="connsiteY18" fmla="*/ 840311 h 1010908"/>
                    <a:gd name="connsiteX19" fmla="*/ 348018 w 873456"/>
                    <a:gd name="connsiteY19" fmla="*/ 881255 h 1010908"/>
                    <a:gd name="connsiteX20" fmla="*/ 368489 w 873456"/>
                    <a:gd name="connsiteY20" fmla="*/ 894902 h 1010908"/>
                    <a:gd name="connsiteX21" fmla="*/ 388961 w 873456"/>
                    <a:gd name="connsiteY21" fmla="*/ 915374 h 1010908"/>
                    <a:gd name="connsiteX22" fmla="*/ 409432 w 873456"/>
                    <a:gd name="connsiteY22" fmla="*/ 922198 h 1010908"/>
                    <a:gd name="connsiteX23" fmla="*/ 429904 w 873456"/>
                    <a:gd name="connsiteY23" fmla="*/ 935846 h 1010908"/>
                    <a:gd name="connsiteX24" fmla="*/ 450376 w 873456"/>
                    <a:gd name="connsiteY24" fmla="*/ 942670 h 1010908"/>
                    <a:gd name="connsiteX25" fmla="*/ 470847 w 873456"/>
                    <a:gd name="connsiteY25" fmla="*/ 956317 h 1010908"/>
                    <a:gd name="connsiteX26" fmla="*/ 511791 w 873456"/>
                    <a:gd name="connsiteY26" fmla="*/ 969965 h 1010908"/>
                    <a:gd name="connsiteX27" fmla="*/ 573206 w 873456"/>
                    <a:gd name="connsiteY27" fmla="*/ 990437 h 1010908"/>
                    <a:gd name="connsiteX28" fmla="*/ 593677 w 873456"/>
                    <a:gd name="connsiteY28" fmla="*/ 997261 h 1010908"/>
                    <a:gd name="connsiteX29" fmla="*/ 655092 w 873456"/>
                    <a:gd name="connsiteY29" fmla="*/ 1010908 h 1010908"/>
                    <a:gd name="connsiteX30" fmla="*/ 791570 w 873456"/>
                    <a:gd name="connsiteY30" fmla="*/ 1004085 h 1010908"/>
                    <a:gd name="connsiteX31" fmla="*/ 812041 w 873456"/>
                    <a:gd name="connsiteY31" fmla="*/ 997261 h 1010908"/>
                    <a:gd name="connsiteX32" fmla="*/ 832513 w 873456"/>
                    <a:gd name="connsiteY32" fmla="*/ 983613 h 1010908"/>
                    <a:gd name="connsiteX33" fmla="*/ 859809 w 873456"/>
                    <a:gd name="connsiteY33" fmla="*/ 942670 h 1010908"/>
                    <a:gd name="connsiteX34" fmla="*/ 873456 w 873456"/>
                    <a:gd name="connsiteY34" fmla="*/ 901726 h 1010908"/>
                    <a:gd name="connsiteX35" fmla="*/ 859809 w 873456"/>
                    <a:gd name="connsiteY35" fmla="*/ 737953 h 1010908"/>
                    <a:gd name="connsiteX36" fmla="*/ 852985 w 873456"/>
                    <a:gd name="connsiteY36" fmla="*/ 717482 h 1010908"/>
                    <a:gd name="connsiteX37" fmla="*/ 825689 w 873456"/>
                    <a:gd name="connsiteY37" fmla="*/ 676538 h 1010908"/>
                    <a:gd name="connsiteX38" fmla="*/ 812041 w 873456"/>
                    <a:gd name="connsiteY38" fmla="*/ 642419 h 1010908"/>
                    <a:gd name="connsiteX39" fmla="*/ 784746 w 873456"/>
                    <a:gd name="connsiteY39" fmla="*/ 601476 h 1010908"/>
                    <a:gd name="connsiteX40" fmla="*/ 771098 w 873456"/>
                    <a:gd name="connsiteY40" fmla="*/ 581004 h 1010908"/>
                    <a:gd name="connsiteX41" fmla="*/ 743803 w 873456"/>
                    <a:gd name="connsiteY41" fmla="*/ 546885 h 1010908"/>
                    <a:gd name="connsiteX42" fmla="*/ 730155 w 873456"/>
                    <a:gd name="connsiteY42" fmla="*/ 519589 h 1010908"/>
                    <a:gd name="connsiteX43" fmla="*/ 696035 w 873456"/>
                    <a:gd name="connsiteY43" fmla="*/ 478646 h 1010908"/>
                    <a:gd name="connsiteX44" fmla="*/ 668740 w 873456"/>
                    <a:gd name="connsiteY44" fmla="*/ 410407 h 1010908"/>
                    <a:gd name="connsiteX45" fmla="*/ 614149 w 873456"/>
                    <a:gd name="connsiteY45" fmla="*/ 308049 h 1010908"/>
                    <a:gd name="connsiteX46" fmla="*/ 600501 w 873456"/>
                    <a:gd name="connsiteY46" fmla="*/ 280753 h 1010908"/>
                    <a:gd name="connsiteX47" fmla="*/ 580030 w 873456"/>
                    <a:gd name="connsiteY47" fmla="*/ 260282 h 1010908"/>
                    <a:gd name="connsiteX48" fmla="*/ 552734 w 873456"/>
                    <a:gd name="connsiteY48" fmla="*/ 219338 h 1010908"/>
                    <a:gd name="connsiteX49" fmla="*/ 504967 w 873456"/>
                    <a:gd name="connsiteY49" fmla="*/ 178395 h 1010908"/>
                    <a:gd name="connsiteX50" fmla="*/ 470847 w 873456"/>
                    <a:gd name="connsiteY50" fmla="*/ 144276 h 1010908"/>
                    <a:gd name="connsiteX51" fmla="*/ 416256 w 873456"/>
                    <a:gd name="connsiteY51" fmla="*/ 96508 h 1010908"/>
                    <a:gd name="connsiteX52" fmla="*/ 361665 w 873456"/>
                    <a:gd name="connsiteY52" fmla="*/ 76037 h 1010908"/>
                    <a:gd name="connsiteX53" fmla="*/ 341194 w 873456"/>
                    <a:gd name="connsiteY53" fmla="*/ 62389 h 1010908"/>
                    <a:gd name="connsiteX54" fmla="*/ 300250 w 873456"/>
                    <a:gd name="connsiteY54" fmla="*/ 48741 h 1010908"/>
                    <a:gd name="connsiteX55" fmla="*/ 259307 w 873456"/>
                    <a:gd name="connsiteY55" fmla="*/ 28270 h 1010908"/>
                    <a:gd name="connsiteX56" fmla="*/ 238835 w 873456"/>
                    <a:gd name="connsiteY56" fmla="*/ 14622 h 1010908"/>
                    <a:gd name="connsiteX57" fmla="*/ 177421 w 873456"/>
                    <a:gd name="connsiteY57" fmla="*/ 974 h 1010908"/>
                    <a:gd name="connsiteX58" fmla="*/ 61415 w 873456"/>
                    <a:gd name="connsiteY58" fmla="*/ 7798 h 101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73456" h="1010908">
                      <a:moveTo>
                        <a:pt x="61415" y="7798"/>
                      </a:moveTo>
                      <a:cubicBezTo>
                        <a:pt x="37531" y="16897"/>
                        <a:pt x="41804" y="38914"/>
                        <a:pt x="34119" y="55565"/>
                      </a:cubicBezTo>
                      <a:cubicBezTo>
                        <a:pt x="28090" y="68627"/>
                        <a:pt x="25020" y="82860"/>
                        <a:pt x="20471" y="96508"/>
                      </a:cubicBezTo>
                      <a:cubicBezTo>
                        <a:pt x="18196" y="103332"/>
                        <a:pt x="15058" y="109927"/>
                        <a:pt x="13647" y="116980"/>
                      </a:cubicBezTo>
                      <a:cubicBezTo>
                        <a:pt x="5413" y="158152"/>
                        <a:pt x="10492" y="140096"/>
                        <a:pt x="0" y="171571"/>
                      </a:cubicBezTo>
                      <a:cubicBezTo>
                        <a:pt x="2275" y="219338"/>
                        <a:pt x="3011" y="267204"/>
                        <a:pt x="6824" y="314873"/>
                      </a:cubicBezTo>
                      <a:cubicBezTo>
                        <a:pt x="8009" y="329691"/>
                        <a:pt x="16343" y="348194"/>
                        <a:pt x="20471" y="362640"/>
                      </a:cubicBezTo>
                      <a:cubicBezTo>
                        <a:pt x="34483" y="411682"/>
                        <a:pt x="20045" y="367760"/>
                        <a:pt x="34119" y="424055"/>
                      </a:cubicBezTo>
                      <a:cubicBezTo>
                        <a:pt x="35864" y="431033"/>
                        <a:pt x="39050" y="437587"/>
                        <a:pt x="40943" y="444526"/>
                      </a:cubicBezTo>
                      <a:cubicBezTo>
                        <a:pt x="66647" y="538773"/>
                        <a:pt x="42089" y="461612"/>
                        <a:pt x="68238" y="540061"/>
                      </a:cubicBezTo>
                      <a:lnTo>
                        <a:pt x="75062" y="560532"/>
                      </a:lnTo>
                      <a:cubicBezTo>
                        <a:pt x="77337" y="567356"/>
                        <a:pt x="77896" y="575019"/>
                        <a:pt x="81886" y="581004"/>
                      </a:cubicBezTo>
                      <a:lnTo>
                        <a:pt x="122830" y="642419"/>
                      </a:lnTo>
                      <a:cubicBezTo>
                        <a:pt x="122832" y="642421"/>
                        <a:pt x="150124" y="683361"/>
                        <a:pt x="150125" y="683362"/>
                      </a:cubicBezTo>
                      <a:cubicBezTo>
                        <a:pt x="163773" y="697010"/>
                        <a:pt x="180362" y="708246"/>
                        <a:pt x="191068" y="724305"/>
                      </a:cubicBezTo>
                      <a:cubicBezTo>
                        <a:pt x="195617" y="731129"/>
                        <a:pt x="198544" y="739376"/>
                        <a:pt x="204716" y="744777"/>
                      </a:cubicBezTo>
                      <a:cubicBezTo>
                        <a:pt x="217060" y="755578"/>
                        <a:pt x="245659" y="772073"/>
                        <a:pt x="245659" y="772073"/>
                      </a:cubicBezTo>
                      <a:cubicBezTo>
                        <a:pt x="282056" y="826665"/>
                        <a:pt x="234283" y="760696"/>
                        <a:pt x="279779" y="806192"/>
                      </a:cubicBezTo>
                      <a:cubicBezTo>
                        <a:pt x="325270" y="851683"/>
                        <a:pt x="259310" y="803920"/>
                        <a:pt x="313898" y="840311"/>
                      </a:cubicBezTo>
                      <a:cubicBezTo>
                        <a:pt x="327318" y="860440"/>
                        <a:pt x="328315" y="864836"/>
                        <a:pt x="348018" y="881255"/>
                      </a:cubicBezTo>
                      <a:cubicBezTo>
                        <a:pt x="354318" y="886505"/>
                        <a:pt x="362189" y="889652"/>
                        <a:pt x="368489" y="894902"/>
                      </a:cubicBezTo>
                      <a:cubicBezTo>
                        <a:pt x="375903" y="901080"/>
                        <a:pt x="380931" y="910021"/>
                        <a:pt x="388961" y="915374"/>
                      </a:cubicBezTo>
                      <a:cubicBezTo>
                        <a:pt x="394946" y="919364"/>
                        <a:pt x="402999" y="918981"/>
                        <a:pt x="409432" y="922198"/>
                      </a:cubicBezTo>
                      <a:cubicBezTo>
                        <a:pt x="416768" y="925866"/>
                        <a:pt x="422568" y="932178"/>
                        <a:pt x="429904" y="935846"/>
                      </a:cubicBezTo>
                      <a:cubicBezTo>
                        <a:pt x="436338" y="939063"/>
                        <a:pt x="443942" y="939453"/>
                        <a:pt x="450376" y="942670"/>
                      </a:cubicBezTo>
                      <a:cubicBezTo>
                        <a:pt x="457711" y="946338"/>
                        <a:pt x="463353" y="952986"/>
                        <a:pt x="470847" y="956317"/>
                      </a:cubicBezTo>
                      <a:cubicBezTo>
                        <a:pt x="483993" y="962160"/>
                        <a:pt x="498143" y="965416"/>
                        <a:pt x="511791" y="969965"/>
                      </a:cubicBezTo>
                      <a:lnTo>
                        <a:pt x="573206" y="990437"/>
                      </a:lnTo>
                      <a:cubicBezTo>
                        <a:pt x="580030" y="992712"/>
                        <a:pt x="586624" y="995850"/>
                        <a:pt x="593677" y="997261"/>
                      </a:cubicBezTo>
                      <a:cubicBezTo>
                        <a:pt x="636993" y="1005924"/>
                        <a:pt x="616545" y="1001272"/>
                        <a:pt x="655092" y="1010908"/>
                      </a:cubicBezTo>
                      <a:cubicBezTo>
                        <a:pt x="700585" y="1008634"/>
                        <a:pt x="746192" y="1008031"/>
                        <a:pt x="791570" y="1004085"/>
                      </a:cubicBezTo>
                      <a:cubicBezTo>
                        <a:pt x="798736" y="1003462"/>
                        <a:pt x="805608" y="1000478"/>
                        <a:pt x="812041" y="997261"/>
                      </a:cubicBezTo>
                      <a:cubicBezTo>
                        <a:pt x="819377" y="993593"/>
                        <a:pt x="825689" y="988162"/>
                        <a:pt x="832513" y="983613"/>
                      </a:cubicBezTo>
                      <a:cubicBezTo>
                        <a:pt x="841612" y="969965"/>
                        <a:pt x="854622" y="958231"/>
                        <a:pt x="859809" y="942670"/>
                      </a:cubicBezTo>
                      <a:lnTo>
                        <a:pt x="873456" y="901726"/>
                      </a:lnTo>
                      <a:cubicBezTo>
                        <a:pt x="868796" y="808521"/>
                        <a:pt x="877136" y="798600"/>
                        <a:pt x="859809" y="737953"/>
                      </a:cubicBezTo>
                      <a:cubicBezTo>
                        <a:pt x="857833" y="731037"/>
                        <a:pt x="856478" y="723770"/>
                        <a:pt x="852985" y="717482"/>
                      </a:cubicBezTo>
                      <a:cubicBezTo>
                        <a:pt x="845019" y="703143"/>
                        <a:pt x="831781" y="691768"/>
                        <a:pt x="825689" y="676538"/>
                      </a:cubicBezTo>
                      <a:cubicBezTo>
                        <a:pt x="821140" y="665165"/>
                        <a:pt x="817907" y="653172"/>
                        <a:pt x="812041" y="642419"/>
                      </a:cubicBezTo>
                      <a:cubicBezTo>
                        <a:pt x="804187" y="628019"/>
                        <a:pt x="793844" y="615124"/>
                        <a:pt x="784746" y="601476"/>
                      </a:cubicBezTo>
                      <a:cubicBezTo>
                        <a:pt x="780197" y="594652"/>
                        <a:pt x="776221" y="587408"/>
                        <a:pt x="771098" y="581004"/>
                      </a:cubicBezTo>
                      <a:cubicBezTo>
                        <a:pt x="762000" y="569631"/>
                        <a:pt x="751882" y="559003"/>
                        <a:pt x="743803" y="546885"/>
                      </a:cubicBezTo>
                      <a:cubicBezTo>
                        <a:pt x="738160" y="538421"/>
                        <a:pt x="736068" y="527867"/>
                        <a:pt x="730155" y="519589"/>
                      </a:cubicBezTo>
                      <a:cubicBezTo>
                        <a:pt x="709623" y="490844"/>
                        <a:pt x="710160" y="509249"/>
                        <a:pt x="696035" y="478646"/>
                      </a:cubicBezTo>
                      <a:cubicBezTo>
                        <a:pt x="685769" y="456402"/>
                        <a:pt x="681344" y="431414"/>
                        <a:pt x="668740" y="410407"/>
                      </a:cubicBezTo>
                      <a:cubicBezTo>
                        <a:pt x="635184" y="354480"/>
                        <a:pt x="654200" y="388150"/>
                        <a:pt x="614149" y="308049"/>
                      </a:cubicBezTo>
                      <a:cubicBezTo>
                        <a:pt x="609600" y="298950"/>
                        <a:pt x="607694" y="287946"/>
                        <a:pt x="600501" y="280753"/>
                      </a:cubicBezTo>
                      <a:cubicBezTo>
                        <a:pt x="593677" y="273929"/>
                        <a:pt x="585955" y="267899"/>
                        <a:pt x="580030" y="260282"/>
                      </a:cubicBezTo>
                      <a:cubicBezTo>
                        <a:pt x="569960" y="247334"/>
                        <a:pt x="562981" y="232146"/>
                        <a:pt x="552734" y="219338"/>
                      </a:cubicBezTo>
                      <a:cubicBezTo>
                        <a:pt x="533825" y="195702"/>
                        <a:pt x="527102" y="193153"/>
                        <a:pt x="504967" y="178395"/>
                      </a:cubicBezTo>
                      <a:cubicBezTo>
                        <a:pt x="468569" y="123798"/>
                        <a:pt x="516343" y="189772"/>
                        <a:pt x="470847" y="144276"/>
                      </a:cubicBezTo>
                      <a:cubicBezTo>
                        <a:pt x="442982" y="116411"/>
                        <a:pt x="474263" y="115842"/>
                        <a:pt x="416256" y="96508"/>
                      </a:cubicBezTo>
                      <a:cubicBezTo>
                        <a:pt x="398535" y="90602"/>
                        <a:pt x="377988" y="84199"/>
                        <a:pt x="361665" y="76037"/>
                      </a:cubicBezTo>
                      <a:cubicBezTo>
                        <a:pt x="354330" y="72369"/>
                        <a:pt x="348688" y="65720"/>
                        <a:pt x="341194" y="62389"/>
                      </a:cubicBezTo>
                      <a:cubicBezTo>
                        <a:pt x="328048" y="56546"/>
                        <a:pt x="300250" y="48741"/>
                        <a:pt x="300250" y="48741"/>
                      </a:cubicBezTo>
                      <a:cubicBezTo>
                        <a:pt x="241588" y="9631"/>
                        <a:pt x="315806" y="56518"/>
                        <a:pt x="259307" y="28270"/>
                      </a:cubicBezTo>
                      <a:cubicBezTo>
                        <a:pt x="251971" y="24602"/>
                        <a:pt x="246171" y="18290"/>
                        <a:pt x="238835" y="14622"/>
                      </a:cubicBezTo>
                      <a:cubicBezTo>
                        <a:pt x="224187" y="7298"/>
                        <a:pt x="189009" y="1526"/>
                        <a:pt x="177421" y="974"/>
                      </a:cubicBezTo>
                      <a:cubicBezTo>
                        <a:pt x="143340" y="-649"/>
                        <a:pt x="85299" y="-1301"/>
                        <a:pt x="61415" y="779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eform 8">
                <a:extLst>
                  <a:ext uri="{FF2B5EF4-FFF2-40B4-BE49-F238E27FC236}">
                    <a16:creationId xmlns:a16="http://schemas.microsoft.com/office/drawing/2014/main" id="{F8C5AC48-7CCF-B675-D0F8-1118EE912A1B}"/>
                  </a:ext>
                </a:extLst>
              </p:cNvPr>
              <p:cNvSpPr/>
              <p:nvPr/>
            </p:nvSpPr>
            <p:spPr>
              <a:xfrm>
                <a:off x="6550925" y="3670996"/>
                <a:ext cx="805218" cy="2156598"/>
              </a:xfrm>
              <a:custGeom>
                <a:avLst/>
                <a:gdLst>
                  <a:gd name="connsiteX0" fmla="*/ 716508 w 805218"/>
                  <a:gd name="connsiteY0" fmla="*/ 7076 h 2156598"/>
                  <a:gd name="connsiteX1" fmla="*/ 641445 w 805218"/>
                  <a:gd name="connsiteY1" fmla="*/ 252 h 2156598"/>
                  <a:gd name="connsiteX2" fmla="*/ 552735 w 805218"/>
                  <a:gd name="connsiteY2" fmla="*/ 20723 h 2156598"/>
                  <a:gd name="connsiteX3" fmla="*/ 532263 w 805218"/>
                  <a:gd name="connsiteY3" fmla="*/ 27547 h 2156598"/>
                  <a:gd name="connsiteX4" fmla="*/ 491320 w 805218"/>
                  <a:gd name="connsiteY4" fmla="*/ 54843 h 2156598"/>
                  <a:gd name="connsiteX5" fmla="*/ 470848 w 805218"/>
                  <a:gd name="connsiteY5" fmla="*/ 68491 h 2156598"/>
                  <a:gd name="connsiteX6" fmla="*/ 450376 w 805218"/>
                  <a:gd name="connsiteY6" fmla="*/ 75314 h 2156598"/>
                  <a:gd name="connsiteX7" fmla="*/ 416257 w 805218"/>
                  <a:gd name="connsiteY7" fmla="*/ 109434 h 2156598"/>
                  <a:gd name="connsiteX8" fmla="*/ 395785 w 805218"/>
                  <a:gd name="connsiteY8" fmla="*/ 123082 h 2156598"/>
                  <a:gd name="connsiteX9" fmla="*/ 375314 w 805218"/>
                  <a:gd name="connsiteY9" fmla="*/ 164025 h 2156598"/>
                  <a:gd name="connsiteX10" fmla="*/ 361666 w 805218"/>
                  <a:gd name="connsiteY10" fmla="*/ 204968 h 2156598"/>
                  <a:gd name="connsiteX11" fmla="*/ 348018 w 805218"/>
                  <a:gd name="connsiteY11" fmla="*/ 245911 h 2156598"/>
                  <a:gd name="connsiteX12" fmla="*/ 334371 w 805218"/>
                  <a:gd name="connsiteY12" fmla="*/ 293679 h 2156598"/>
                  <a:gd name="connsiteX13" fmla="*/ 327547 w 805218"/>
                  <a:gd name="connsiteY13" fmla="*/ 334622 h 2156598"/>
                  <a:gd name="connsiteX14" fmla="*/ 320723 w 805218"/>
                  <a:gd name="connsiteY14" fmla="*/ 361917 h 2156598"/>
                  <a:gd name="connsiteX15" fmla="*/ 307075 w 805218"/>
                  <a:gd name="connsiteY15" fmla="*/ 450628 h 2156598"/>
                  <a:gd name="connsiteX16" fmla="*/ 300251 w 805218"/>
                  <a:gd name="connsiteY16" fmla="*/ 477923 h 2156598"/>
                  <a:gd name="connsiteX17" fmla="*/ 286603 w 805218"/>
                  <a:gd name="connsiteY17" fmla="*/ 559810 h 2156598"/>
                  <a:gd name="connsiteX18" fmla="*/ 272956 w 805218"/>
                  <a:gd name="connsiteY18" fmla="*/ 607577 h 2156598"/>
                  <a:gd name="connsiteX19" fmla="*/ 259308 w 805218"/>
                  <a:gd name="connsiteY19" fmla="*/ 662168 h 2156598"/>
                  <a:gd name="connsiteX20" fmla="*/ 245660 w 805218"/>
                  <a:gd name="connsiteY20" fmla="*/ 723583 h 2156598"/>
                  <a:gd name="connsiteX21" fmla="*/ 232012 w 805218"/>
                  <a:gd name="connsiteY21" fmla="*/ 750879 h 2156598"/>
                  <a:gd name="connsiteX22" fmla="*/ 225188 w 805218"/>
                  <a:gd name="connsiteY22" fmla="*/ 778174 h 2156598"/>
                  <a:gd name="connsiteX23" fmla="*/ 211541 w 805218"/>
                  <a:gd name="connsiteY23" fmla="*/ 805470 h 2156598"/>
                  <a:gd name="connsiteX24" fmla="*/ 191069 w 805218"/>
                  <a:gd name="connsiteY24" fmla="*/ 873708 h 2156598"/>
                  <a:gd name="connsiteX25" fmla="*/ 150126 w 805218"/>
                  <a:gd name="connsiteY25" fmla="*/ 948771 h 2156598"/>
                  <a:gd name="connsiteX26" fmla="*/ 143302 w 805218"/>
                  <a:gd name="connsiteY26" fmla="*/ 969243 h 2156598"/>
                  <a:gd name="connsiteX27" fmla="*/ 122830 w 805218"/>
                  <a:gd name="connsiteY27" fmla="*/ 996538 h 2156598"/>
                  <a:gd name="connsiteX28" fmla="*/ 109182 w 805218"/>
                  <a:gd name="connsiteY28" fmla="*/ 1051129 h 2156598"/>
                  <a:gd name="connsiteX29" fmla="*/ 88711 w 805218"/>
                  <a:gd name="connsiteY29" fmla="*/ 1119368 h 2156598"/>
                  <a:gd name="connsiteX30" fmla="*/ 81887 w 805218"/>
                  <a:gd name="connsiteY30" fmla="*/ 1167135 h 2156598"/>
                  <a:gd name="connsiteX31" fmla="*/ 68239 w 805218"/>
                  <a:gd name="connsiteY31" fmla="*/ 1214903 h 2156598"/>
                  <a:gd name="connsiteX32" fmla="*/ 54591 w 805218"/>
                  <a:gd name="connsiteY32" fmla="*/ 1262670 h 2156598"/>
                  <a:gd name="connsiteX33" fmla="*/ 34120 w 805218"/>
                  <a:gd name="connsiteY33" fmla="*/ 1392323 h 2156598"/>
                  <a:gd name="connsiteX34" fmla="*/ 20472 w 805218"/>
                  <a:gd name="connsiteY34" fmla="*/ 1446914 h 2156598"/>
                  <a:gd name="connsiteX35" fmla="*/ 13648 w 805218"/>
                  <a:gd name="connsiteY35" fmla="*/ 1515153 h 2156598"/>
                  <a:gd name="connsiteX36" fmla="*/ 6824 w 805218"/>
                  <a:gd name="connsiteY36" fmla="*/ 1562920 h 2156598"/>
                  <a:gd name="connsiteX37" fmla="*/ 0 w 805218"/>
                  <a:gd name="connsiteY37" fmla="*/ 1617511 h 2156598"/>
                  <a:gd name="connsiteX38" fmla="*/ 6824 w 805218"/>
                  <a:gd name="connsiteY38" fmla="*/ 1815404 h 2156598"/>
                  <a:gd name="connsiteX39" fmla="*/ 13648 w 805218"/>
                  <a:gd name="connsiteY39" fmla="*/ 1904114 h 2156598"/>
                  <a:gd name="connsiteX40" fmla="*/ 6824 w 805218"/>
                  <a:gd name="connsiteY40" fmla="*/ 2006473 h 2156598"/>
                  <a:gd name="connsiteX41" fmla="*/ 13648 w 805218"/>
                  <a:gd name="connsiteY41" fmla="*/ 2102007 h 2156598"/>
                  <a:gd name="connsiteX42" fmla="*/ 27296 w 805218"/>
                  <a:gd name="connsiteY42" fmla="*/ 2122479 h 2156598"/>
                  <a:gd name="connsiteX43" fmla="*/ 88711 w 805218"/>
                  <a:gd name="connsiteY43" fmla="*/ 2156598 h 2156598"/>
                  <a:gd name="connsiteX44" fmla="*/ 129654 w 805218"/>
                  <a:gd name="connsiteY44" fmla="*/ 2149774 h 2156598"/>
                  <a:gd name="connsiteX45" fmla="*/ 170597 w 805218"/>
                  <a:gd name="connsiteY45" fmla="*/ 2136126 h 2156598"/>
                  <a:gd name="connsiteX46" fmla="*/ 191069 w 805218"/>
                  <a:gd name="connsiteY46" fmla="*/ 2115655 h 2156598"/>
                  <a:gd name="connsiteX47" fmla="*/ 252484 w 805218"/>
                  <a:gd name="connsiteY47" fmla="*/ 2061064 h 2156598"/>
                  <a:gd name="connsiteX48" fmla="*/ 279779 w 805218"/>
                  <a:gd name="connsiteY48" fmla="*/ 2020120 h 2156598"/>
                  <a:gd name="connsiteX49" fmla="*/ 293427 w 805218"/>
                  <a:gd name="connsiteY49" fmla="*/ 1992825 h 2156598"/>
                  <a:gd name="connsiteX50" fmla="*/ 320723 w 805218"/>
                  <a:gd name="connsiteY50" fmla="*/ 1958705 h 2156598"/>
                  <a:gd name="connsiteX51" fmla="*/ 348018 w 805218"/>
                  <a:gd name="connsiteY51" fmla="*/ 1917762 h 2156598"/>
                  <a:gd name="connsiteX52" fmla="*/ 375314 w 805218"/>
                  <a:gd name="connsiteY52" fmla="*/ 1890467 h 2156598"/>
                  <a:gd name="connsiteX53" fmla="*/ 388962 w 805218"/>
                  <a:gd name="connsiteY53" fmla="*/ 1869995 h 2156598"/>
                  <a:gd name="connsiteX54" fmla="*/ 409433 w 805218"/>
                  <a:gd name="connsiteY54" fmla="*/ 1842700 h 2156598"/>
                  <a:gd name="connsiteX55" fmla="*/ 443553 w 805218"/>
                  <a:gd name="connsiteY55" fmla="*/ 1774461 h 2156598"/>
                  <a:gd name="connsiteX56" fmla="*/ 477672 w 805218"/>
                  <a:gd name="connsiteY56" fmla="*/ 1726694 h 2156598"/>
                  <a:gd name="connsiteX57" fmla="*/ 491320 w 805218"/>
                  <a:gd name="connsiteY57" fmla="*/ 1692574 h 2156598"/>
                  <a:gd name="connsiteX58" fmla="*/ 504968 w 805218"/>
                  <a:gd name="connsiteY58" fmla="*/ 1665279 h 2156598"/>
                  <a:gd name="connsiteX59" fmla="*/ 525439 w 805218"/>
                  <a:gd name="connsiteY59" fmla="*/ 1624335 h 2156598"/>
                  <a:gd name="connsiteX60" fmla="*/ 545911 w 805218"/>
                  <a:gd name="connsiteY60" fmla="*/ 1569744 h 2156598"/>
                  <a:gd name="connsiteX61" fmla="*/ 552735 w 805218"/>
                  <a:gd name="connsiteY61" fmla="*/ 1549273 h 2156598"/>
                  <a:gd name="connsiteX62" fmla="*/ 580030 w 805218"/>
                  <a:gd name="connsiteY62" fmla="*/ 1501505 h 2156598"/>
                  <a:gd name="connsiteX63" fmla="*/ 586854 w 805218"/>
                  <a:gd name="connsiteY63" fmla="*/ 1481034 h 2156598"/>
                  <a:gd name="connsiteX64" fmla="*/ 600502 w 805218"/>
                  <a:gd name="connsiteY64" fmla="*/ 1453738 h 2156598"/>
                  <a:gd name="connsiteX65" fmla="*/ 620974 w 805218"/>
                  <a:gd name="connsiteY65" fmla="*/ 1412795 h 2156598"/>
                  <a:gd name="connsiteX66" fmla="*/ 641445 w 805218"/>
                  <a:gd name="connsiteY66" fmla="*/ 1365028 h 2156598"/>
                  <a:gd name="connsiteX67" fmla="*/ 648269 w 805218"/>
                  <a:gd name="connsiteY67" fmla="*/ 1337732 h 2156598"/>
                  <a:gd name="connsiteX68" fmla="*/ 661917 w 805218"/>
                  <a:gd name="connsiteY68" fmla="*/ 1310437 h 2156598"/>
                  <a:gd name="connsiteX69" fmla="*/ 689212 w 805218"/>
                  <a:gd name="connsiteY69" fmla="*/ 1235374 h 2156598"/>
                  <a:gd name="connsiteX70" fmla="*/ 702860 w 805218"/>
                  <a:gd name="connsiteY70" fmla="*/ 1187607 h 2156598"/>
                  <a:gd name="connsiteX71" fmla="*/ 716508 w 805218"/>
                  <a:gd name="connsiteY71" fmla="*/ 1146664 h 2156598"/>
                  <a:gd name="connsiteX72" fmla="*/ 723332 w 805218"/>
                  <a:gd name="connsiteY72" fmla="*/ 1119368 h 2156598"/>
                  <a:gd name="connsiteX73" fmla="*/ 730156 w 805218"/>
                  <a:gd name="connsiteY73" fmla="*/ 1098897 h 2156598"/>
                  <a:gd name="connsiteX74" fmla="*/ 736979 w 805218"/>
                  <a:gd name="connsiteY74" fmla="*/ 1071601 h 2156598"/>
                  <a:gd name="connsiteX75" fmla="*/ 757451 w 805218"/>
                  <a:gd name="connsiteY75" fmla="*/ 1010186 h 2156598"/>
                  <a:gd name="connsiteX76" fmla="*/ 764275 w 805218"/>
                  <a:gd name="connsiteY76" fmla="*/ 989714 h 2156598"/>
                  <a:gd name="connsiteX77" fmla="*/ 777923 w 805218"/>
                  <a:gd name="connsiteY77" fmla="*/ 914652 h 2156598"/>
                  <a:gd name="connsiteX78" fmla="*/ 791571 w 805218"/>
                  <a:gd name="connsiteY78" fmla="*/ 860061 h 2156598"/>
                  <a:gd name="connsiteX79" fmla="*/ 805218 w 805218"/>
                  <a:gd name="connsiteY79" fmla="*/ 764526 h 2156598"/>
                  <a:gd name="connsiteX80" fmla="*/ 798394 w 805218"/>
                  <a:gd name="connsiteY80" fmla="*/ 293679 h 2156598"/>
                  <a:gd name="connsiteX81" fmla="*/ 771099 w 805218"/>
                  <a:gd name="connsiteY81" fmla="*/ 198144 h 2156598"/>
                  <a:gd name="connsiteX82" fmla="*/ 764275 w 805218"/>
                  <a:gd name="connsiteY82" fmla="*/ 170849 h 2156598"/>
                  <a:gd name="connsiteX83" fmla="*/ 750627 w 805218"/>
                  <a:gd name="connsiteY83" fmla="*/ 102610 h 2156598"/>
                  <a:gd name="connsiteX84" fmla="*/ 736979 w 805218"/>
                  <a:gd name="connsiteY84" fmla="*/ 54843 h 2156598"/>
                  <a:gd name="connsiteX85" fmla="*/ 716508 w 805218"/>
                  <a:gd name="connsiteY85" fmla="*/ 7076 h 215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05218" h="2156598">
                    <a:moveTo>
                      <a:pt x="716508" y="7076"/>
                    </a:moveTo>
                    <a:cubicBezTo>
                      <a:pt x="700586" y="-2023"/>
                      <a:pt x="666569" y="252"/>
                      <a:pt x="641445" y="252"/>
                    </a:cubicBezTo>
                    <a:cubicBezTo>
                      <a:pt x="606014" y="252"/>
                      <a:pt x="585165" y="9913"/>
                      <a:pt x="552735" y="20723"/>
                    </a:cubicBezTo>
                    <a:cubicBezTo>
                      <a:pt x="545911" y="22998"/>
                      <a:pt x="538248" y="23557"/>
                      <a:pt x="532263" y="27547"/>
                    </a:cubicBezTo>
                    <a:lnTo>
                      <a:pt x="491320" y="54843"/>
                    </a:lnTo>
                    <a:cubicBezTo>
                      <a:pt x="484496" y="59392"/>
                      <a:pt x="478629" y="65898"/>
                      <a:pt x="470848" y="68491"/>
                    </a:cubicBezTo>
                    <a:lnTo>
                      <a:pt x="450376" y="75314"/>
                    </a:lnTo>
                    <a:cubicBezTo>
                      <a:pt x="395784" y="111711"/>
                      <a:pt x="461753" y="63938"/>
                      <a:pt x="416257" y="109434"/>
                    </a:cubicBezTo>
                    <a:cubicBezTo>
                      <a:pt x="410458" y="115233"/>
                      <a:pt x="402609" y="118533"/>
                      <a:pt x="395785" y="123082"/>
                    </a:cubicBezTo>
                    <a:cubicBezTo>
                      <a:pt x="370908" y="197721"/>
                      <a:pt x="410581" y="84676"/>
                      <a:pt x="375314" y="164025"/>
                    </a:cubicBezTo>
                    <a:cubicBezTo>
                      <a:pt x="369471" y="177171"/>
                      <a:pt x="366215" y="191320"/>
                      <a:pt x="361666" y="204968"/>
                    </a:cubicBezTo>
                    <a:lnTo>
                      <a:pt x="348018" y="245911"/>
                    </a:lnTo>
                    <a:cubicBezTo>
                      <a:pt x="341512" y="265427"/>
                      <a:pt x="338656" y="272252"/>
                      <a:pt x="334371" y="293679"/>
                    </a:cubicBezTo>
                    <a:cubicBezTo>
                      <a:pt x="331658" y="307246"/>
                      <a:pt x="330261" y="321055"/>
                      <a:pt x="327547" y="334622"/>
                    </a:cubicBezTo>
                    <a:cubicBezTo>
                      <a:pt x="325708" y="343818"/>
                      <a:pt x="322401" y="352690"/>
                      <a:pt x="320723" y="361917"/>
                    </a:cubicBezTo>
                    <a:cubicBezTo>
                      <a:pt x="307613" y="434019"/>
                      <a:pt x="320267" y="384670"/>
                      <a:pt x="307075" y="450628"/>
                    </a:cubicBezTo>
                    <a:cubicBezTo>
                      <a:pt x="305236" y="459824"/>
                      <a:pt x="301929" y="468696"/>
                      <a:pt x="300251" y="477923"/>
                    </a:cubicBezTo>
                    <a:cubicBezTo>
                      <a:pt x="286009" y="556252"/>
                      <a:pt x="300748" y="496161"/>
                      <a:pt x="286603" y="559810"/>
                    </a:cubicBezTo>
                    <a:cubicBezTo>
                      <a:pt x="272969" y="621161"/>
                      <a:pt x="286629" y="557439"/>
                      <a:pt x="272956" y="607577"/>
                    </a:cubicBezTo>
                    <a:cubicBezTo>
                      <a:pt x="268021" y="625673"/>
                      <a:pt x="262987" y="643775"/>
                      <a:pt x="259308" y="662168"/>
                    </a:cubicBezTo>
                    <a:cubicBezTo>
                      <a:pt x="257455" y="671434"/>
                      <a:pt x="249791" y="712568"/>
                      <a:pt x="245660" y="723583"/>
                    </a:cubicBezTo>
                    <a:cubicBezTo>
                      <a:pt x="242088" y="733108"/>
                      <a:pt x="235584" y="741354"/>
                      <a:pt x="232012" y="750879"/>
                    </a:cubicBezTo>
                    <a:cubicBezTo>
                      <a:pt x="228719" y="759660"/>
                      <a:pt x="228481" y="769393"/>
                      <a:pt x="225188" y="778174"/>
                    </a:cubicBezTo>
                    <a:cubicBezTo>
                      <a:pt x="221616" y="787699"/>
                      <a:pt x="215113" y="795945"/>
                      <a:pt x="211541" y="805470"/>
                    </a:cubicBezTo>
                    <a:cubicBezTo>
                      <a:pt x="196849" y="844651"/>
                      <a:pt x="214400" y="827044"/>
                      <a:pt x="191069" y="873708"/>
                    </a:cubicBezTo>
                    <a:cubicBezTo>
                      <a:pt x="160106" y="935635"/>
                      <a:pt x="175060" y="911372"/>
                      <a:pt x="150126" y="948771"/>
                    </a:cubicBezTo>
                    <a:cubicBezTo>
                      <a:pt x="147851" y="955595"/>
                      <a:pt x="146871" y="962998"/>
                      <a:pt x="143302" y="969243"/>
                    </a:cubicBezTo>
                    <a:cubicBezTo>
                      <a:pt x="137659" y="979118"/>
                      <a:pt x="127204" y="986040"/>
                      <a:pt x="122830" y="996538"/>
                    </a:cubicBezTo>
                    <a:cubicBezTo>
                      <a:pt x="115616" y="1013852"/>
                      <a:pt x="115113" y="1033334"/>
                      <a:pt x="109182" y="1051129"/>
                    </a:cubicBezTo>
                    <a:cubicBezTo>
                      <a:pt x="102063" y="1072487"/>
                      <a:pt x="92835" y="1096684"/>
                      <a:pt x="88711" y="1119368"/>
                    </a:cubicBezTo>
                    <a:cubicBezTo>
                      <a:pt x="85834" y="1135193"/>
                      <a:pt x="84764" y="1151310"/>
                      <a:pt x="81887" y="1167135"/>
                    </a:cubicBezTo>
                    <a:cubicBezTo>
                      <a:pt x="76554" y="1196467"/>
                      <a:pt x="75547" y="1189325"/>
                      <a:pt x="68239" y="1214903"/>
                    </a:cubicBezTo>
                    <a:cubicBezTo>
                      <a:pt x="51102" y="1274882"/>
                      <a:pt x="70953" y="1213585"/>
                      <a:pt x="54591" y="1262670"/>
                    </a:cubicBezTo>
                    <a:cubicBezTo>
                      <a:pt x="48408" y="1305956"/>
                      <a:pt x="43970" y="1349639"/>
                      <a:pt x="34120" y="1392323"/>
                    </a:cubicBezTo>
                    <a:cubicBezTo>
                      <a:pt x="29902" y="1410600"/>
                      <a:pt x="20472" y="1446914"/>
                      <a:pt x="20472" y="1446914"/>
                    </a:cubicBezTo>
                    <a:cubicBezTo>
                      <a:pt x="18197" y="1469660"/>
                      <a:pt x="16319" y="1492450"/>
                      <a:pt x="13648" y="1515153"/>
                    </a:cubicBezTo>
                    <a:cubicBezTo>
                      <a:pt x="11769" y="1531127"/>
                      <a:pt x="8950" y="1546977"/>
                      <a:pt x="6824" y="1562920"/>
                    </a:cubicBezTo>
                    <a:cubicBezTo>
                      <a:pt x="4400" y="1581098"/>
                      <a:pt x="2275" y="1599314"/>
                      <a:pt x="0" y="1617511"/>
                    </a:cubicBezTo>
                    <a:cubicBezTo>
                      <a:pt x="2275" y="1683475"/>
                      <a:pt x="3684" y="1749475"/>
                      <a:pt x="6824" y="1815404"/>
                    </a:cubicBezTo>
                    <a:cubicBezTo>
                      <a:pt x="8235" y="1845028"/>
                      <a:pt x="13648" y="1874457"/>
                      <a:pt x="13648" y="1904114"/>
                    </a:cubicBezTo>
                    <a:cubicBezTo>
                      <a:pt x="13648" y="1938309"/>
                      <a:pt x="9099" y="1972353"/>
                      <a:pt x="6824" y="2006473"/>
                    </a:cubicBezTo>
                    <a:cubicBezTo>
                      <a:pt x="9099" y="2038318"/>
                      <a:pt x="8100" y="2070567"/>
                      <a:pt x="13648" y="2102007"/>
                    </a:cubicBezTo>
                    <a:cubicBezTo>
                      <a:pt x="15073" y="2110084"/>
                      <a:pt x="21124" y="2117078"/>
                      <a:pt x="27296" y="2122479"/>
                    </a:cubicBezTo>
                    <a:cubicBezTo>
                      <a:pt x="56174" y="2147747"/>
                      <a:pt x="60594" y="2147226"/>
                      <a:pt x="88711" y="2156598"/>
                    </a:cubicBezTo>
                    <a:cubicBezTo>
                      <a:pt x="102359" y="2154323"/>
                      <a:pt x="116231" y="2153130"/>
                      <a:pt x="129654" y="2149774"/>
                    </a:cubicBezTo>
                    <a:cubicBezTo>
                      <a:pt x="143610" y="2146285"/>
                      <a:pt x="170597" y="2136126"/>
                      <a:pt x="170597" y="2136126"/>
                    </a:cubicBezTo>
                    <a:cubicBezTo>
                      <a:pt x="177421" y="2129302"/>
                      <a:pt x="183655" y="2121833"/>
                      <a:pt x="191069" y="2115655"/>
                    </a:cubicBezTo>
                    <a:cubicBezTo>
                      <a:pt x="221834" y="2090018"/>
                      <a:pt x="219311" y="2110825"/>
                      <a:pt x="252484" y="2061064"/>
                    </a:cubicBezTo>
                    <a:cubicBezTo>
                      <a:pt x="261582" y="2047416"/>
                      <a:pt x="272443" y="2034791"/>
                      <a:pt x="279779" y="2020120"/>
                    </a:cubicBezTo>
                    <a:cubicBezTo>
                      <a:pt x="284328" y="2011022"/>
                      <a:pt x="287784" y="2001289"/>
                      <a:pt x="293427" y="1992825"/>
                    </a:cubicBezTo>
                    <a:cubicBezTo>
                      <a:pt x="301506" y="1980706"/>
                      <a:pt x="312156" y="1970484"/>
                      <a:pt x="320723" y="1958705"/>
                    </a:cubicBezTo>
                    <a:cubicBezTo>
                      <a:pt x="330370" y="1945440"/>
                      <a:pt x="336420" y="1929360"/>
                      <a:pt x="348018" y="1917762"/>
                    </a:cubicBezTo>
                    <a:cubicBezTo>
                      <a:pt x="357117" y="1908664"/>
                      <a:pt x="366940" y="1900236"/>
                      <a:pt x="375314" y="1890467"/>
                    </a:cubicBezTo>
                    <a:cubicBezTo>
                      <a:pt x="380651" y="1884240"/>
                      <a:pt x="384195" y="1876669"/>
                      <a:pt x="388962" y="1869995"/>
                    </a:cubicBezTo>
                    <a:cubicBezTo>
                      <a:pt x="395572" y="1860740"/>
                      <a:pt x="403125" y="1852163"/>
                      <a:pt x="409433" y="1842700"/>
                    </a:cubicBezTo>
                    <a:cubicBezTo>
                      <a:pt x="489127" y="1723158"/>
                      <a:pt x="376106" y="1890084"/>
                      <a:pt x="443553" y="1774461"/>
                    </a:cubicBezTo>
                    <a:cubicBezTo>
                      <a:pt x="453412" y="1757559"/>
                      <a:pt x="467813" y="1743596"/>
                      <a:pt x="477672" y="1726694"/>
                    </a:cubicBezTo>
                    <a:cubicBezTo>
                      <a:pt x="483844" y="1716113"/>
                      <a:pt x="486345" y="1703768"/>
                      <a:pt x="491320" y="1692574"/>
                    </a:cubicBezTo>
                    <a:cubicBezTo>
                      <a:pt x="495451" y="1683278"/>
                      <a:pt x="500961" y="1674629"/>
                      <a:pt x="504968" y="1665279"/>
                    </a:cubicBezTo>
                    <a:cubicBezTo>
                      <a:pt x="521921" y="1625721"/>
                      <a:pt x="499208" y="1663682"/>
                      <a:pt x="525439" y="1624335"/>
                    </a:cubicBezTo>
                    <a:cubicBezTo>
                      <a:pt x="538020" y="1574014"/>
                      <a:pt x="524501" y="1619700"/>
                      <a:pt x="545911" y="1569744"/>
                    </a:cubicBezTo>
                    <a:cubicBezTo>
                      <a:pt x="548744" y="1563133"/>
                      <a:pt x="549518" y="1555706"/>
                      <a:pt x="552735" y="1549273"/>
                    </a:cubicBezTo>
                    <a:cubicBezTo>
                      <a:pt x="560936" y="1532870"/>
                      <a:pt x="571829" y="1517908"/>
                      <a:pt x="580030" y="1501505"/>
                    </a:cubicBezTo>
                    <a:cubicBezTo>
                      <a:pt x="583247" y="1495072"/>
                      <a:pt x="584021" y="1487645"/>
                      <a:pt x="586854" y="1481034"/>
                    </a:cubicBezTo>
                    <a:cubicBezTo>
                      <a:pt x="590861" y="1471684"/>
                      <a:pt x="596495" y="1463088"/>
                      <a:pt x="600502" y="1453738"/>
                    </a:cubicBezTo>
                    <a:cubicBezTo>
                      <a:pt x="617453" y="1414186"/>
                      <a:pt x="594746" y="1452137"/>
                      <a:pt x="620974" y="1412795"/>
                    </a:cubicBezTo>
                    <a:cubicBezTo>
                      <a:pt x="640561" y="1334440"/>
                      <a:pt x="613172" y="1430998"/>
                      <a:pt x="641445" y="1365028"/>
                    </a:cubicBezTo>
                    <a:cubicBezTo>
                      <a:pt x="645139" y="1356408"/>
                      <a:pt x="644976" y="1346514"/>
                      <a:pt x="648269" y="1337732"/>
                    </a:cubicBezTo>
                    <a:cubicBezTo>
                      <a:pt x="651841" y="1328207"/>
                      <a:pt x="657368" y="1319535"/>
                      <a:pt x="661917" y="1310437"/>
                    </a:cubicBezTo>
                    <a:cubicBezTo>
                      <a:pt x="677554" y="1247890"/>
                      <a:pt x="665161" y="1271453"/>
                      <a:pt x="689212" y="1235374"/>
                    </a:cubicBezTo>
                    <a:cubicBezTo>
                      <a:pt x="693761" y="1219452"/>
                      <a:pt x="697990" y="1203434"/>
                      <a:pt x="702860" y="1187607"/>
                    </a:cubicBezTo>
                    <a:cubicBezTo>
                      <a:pt x="707091" y="1173857"/>
                      <a:pt x="712374" y="1160443"/>
                      <a:pt x="716508" y="1146664"/>
                    </a:cubicBezTo>
                    <a:cubicBezTo>
                      <a:pt x="719203" y="1137681"/>
                      <a:pt x="720755" y="1128386"/>
                      <a:pt x="723332" y="1119368"/>
                    </a:cubicBezTo>
                    <a:cubicBezTo>
                      <a:pt x="725308" y="1112452"/>
                      <a:pt x="728180" y="1105813"/>
                      <a:pt x="730156" y="1098897"/>
                    </a:cubicBezTo>
                    <a:cubicBezTo>
                      <a:pt x="732732" y="1089879"/>
                      <a:pt x="734284" y="1080584"/>
                      <a:pt x="736979" y="1071601"/>
                    </a:cubicBezTo>
                    <a:cubicBezTo>
                      <a:pt x="743180" y="1050932"/>
                      <a:pt x="750627" y="1030658"/>
                      <a:pt x="757451" y="1010186"/>
                    </a:cubicBezTo>
                    <a:lnTo>
                      <a:pt x="764275" y="989714"/>
                    </a:lnTo>
                    <a:cubicBezTo>
                      <a:pt x="776105" y="906908"/>
                      <a:pt x="765053" y="972568"/>
                      <a:pt x="777923" y="914652"/>
                    </a:cubicBezTo>
                    <a:cubicBezTo>
                      <a:pt x="788903" y="865244"/>
                      <a:pt x="779377" y="896642"/>
                      <a:pt x="791571" y="860061"/>
                    </a:cubicBezTo>
                    <a:cubicBezTo>
                      <a:pt x="794965" y="839694"/>
                      <a:pt x="805218" y="781598"/>
                      <a:pt x="805218" y="764526"/>
                    </a:cubicBezTo>
                    <a:cubicBezTo>
                      <a:pt x="805218" y="607561"/>
                      <a:pt x="804505" y="450525"/>
                      <a:pt x="798394" y="293679"/>
                    </a:cubicBezTo>
                    <a:cubicBezTo>
                      <a:pt x="797216" y="263436"/>
                      <a:pt x="778439" y="227504"/>
                      <a:pt x="771099" y="198144"/>
                    </a:cubicBezTo>
                    <a:cubicBezTo>
                      <a:pt x="768824" y="189046"/>
                      <a:pt x="766240" y="180019"/>
                      <a:pt x="764275" y="170849"/>
                    </a:cubicBezTo>
                    <a:cubicBezTo>
                      <a:pt x="759414" y="148167"/>
                      <a:pt x="756253" y="125114"/>
                      <a:pt x="750627" y="102610"/>
                    </a:cubicBezTo>
                    <a:cubicBezTo>
                      <a:pt x="748440" y="93862"/>
                      <a:pt x="741875" y="64635"/>
                      <a:pt x="736979" y="54843"/>
                    </a:cubicBezTo>
                    <a:cubicBezTo>
                      <a:pt x="725797" y="32478"/>
                      <a:pt x="732430" y="16175"/>
                      <a:pt x="716508" y="7076"/>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a:extLst>
                <a:ext uri="{FF2B5EF4-FFF2-40B4-BE49-F238E27FC236}">
                  <a16:creationId xmlns:a16="http://schemas.microsoft.com/office/drawing/2014/main" id="{408D529F-C835-15B2-63A6-9670DB55A53C}"/>
                </a:ext>
              </a:extLst>
            </p:cNvPr>
            <p:cNvSpPr/>
            <p:nvPr/>
          </p:nvSpPr>
          <p:spPr>
            <a:xfrm>
              <a:off x="1241946" y="4667534"/>
              <a:ext cx="586854" cy="1187356"/>
            </a:xfrm>
            <a:custGeom>
              <a:avLst/>
              <a:gdLst>
                <a:gd name="connsiteX0" fmla="*/ 375314 w 586854"/>
                <a:gd name="connsiteY0" fmla="*/ 143302 h 1187356"/>
                <a:gd name="connsiteX1" fmla="*/ 225188 w 586854"/>
                <a:gd name="connsiteY1" fmla="*/ 34120 h 1187356"/>
                <a:gd name="connsiteX2" fmla="*/ 204717 w 586854"/>
                <a:gd name="connsiteY2" fmla="*/ 20472 h 1187356"/>
                <a:gd name="connsiteX3" fmla="*/ 163773 w 586854"/>
                <a:gd name="connsiteY3" fmla="*/ 0 h 1187356"/>
                <a:gd name="connsiteX4" fmla="*/ 81887 w 586854"/>
                <a:gd name="connsiteY4" fmla="*/ 13648 h 1187356"/>
                <a:gd name="connsiteX5" fmla="*/ 40944 w 586854"/>
                <a:gd name="connsiteY5" fmla="*/ 40944 h 1187356"/>
                <a:gd name="connsiteX6" fmla="*/ 13648 w 586854"/>
                <a:gd name="connsiteY6" fmla="*/ 81887 h 1187356"/>
                <a:gd name="connsiteX7" fmla="*/ 0 w 586854"/>
                <a:gd name="connsiteY7" fmla="*/ 143302 h 1187356"/>
                <a:gd name="connsiteX8" fmla="*/ 20472 w 586854"/>
                <a:gd name="connsiteY8" fmla="*/ 450376 h 1187356"/>
                <a:gd name="connsiteX9" fmla="*/ 40944 w 586854"/>
                <a:gd name="connsiteY9" fmla="*/ 498144 h 1187356"/>
                <a:gd name="connsiteX10" fmla="*/ 61415 w 586854"/>
                <a:gd name="connsiteY10" fmla="*/ 559559 h 1187356"/>
                <a:gd name="connsiteX11" fmla="*/ 68239 w 586854"/>
                <a:gd name="connsiteY11" fmla="*/ 580030 h 1187356"/>
                <a:gd name="connsiteX12" fmla="*/ 88711 w 586854"/>
                <a:gd name="connsiteY12" fmla="*/ 627797 h 1187356"/>
                <a:gd name="connsiteX13" fmla="*/ 95535 w 586854"/>
                <a:gd name="connsiteY13" fmla="*/ 655093 h 1187356"/>
                <a:gd name="connsiteX14" fmla="*/ 102358 w 586854"/>
                <a:gd name="connsiteY14" fmla="*/ 675565 h 1187356"/>
                <a:gd name="connsiteX15" fmla="*/ 122830 w 586854"/>
                <a:gd name="connsiteY15" fmla="*/ 743803 h 1187356"/>
                <a:gd name="connsiteX16" fmla="*/ 136478 w 586854"/>
                <a:gd name="connsiteY16" fmla="*/ 777923 h 1187356"/>
                <a:gd name="connsiteX17" fmla="*/ 156950 w 586854"/>
                <a:gd name="connsiteY17" fmla="*/ 818866 h 1187356"/>
                <a:gd name="connsiteX18" fmla="*/ 184245 w 586854"/>
                <a:gd name="connsiteY18" fmla="*/ 887105 h 1187356"/>
                <a:gd name="connsiteX19" fmla="*/ 197893 w 586854"/>
                <a:gd name="connsiteY19" fmla="*/ 907576 h 1187356"/>
                <a:gd name="connsiteX20" fmla="*/ 204717 w 586854"/>
                <a:gd name="connsiteY20" fmla="*/ 928048 h 1187356"/>
                <a:gd name="connsiteX21" fmla="*/ 232012 w 586854"/>
                <a:gd name="connsiteY21" fmla="*/ 968991 h 1187356"/>
                <a:gd name="connsiteX22" fmla="*/ 245660 w 586854"/>
                <a:gd name="connsiteY22" fmla="*/ 1003111 h 1187356"/>
                <a:gd name="connsiteX23" fmla="*/ 266132 w 586854"/>
                <a:gd name="connsiteY23" fmla="*/ 1030406 h 1187356"/>
                <a:gd name="connsiteX24" fmla="*/ 279779 w 586854"/>
                <a:gd name="connsiteY24" fmla="*/ 1050878 h 1187356"/>
                <a:gd name="connsiteX25" fmla="*/ 307075 w 586854"/>
                <a:gd name="connsiteY25" fmla="*/ 1098645 h 1187356"/>
                <a:gd name="connsiteX26" fmla="*/ 327547 w 586854"/>
                <a:gd name="connsiteY26" fmla="*/ 1125941 h 1187356"/>
                <a:gd name="connsiteX27" fmla="*/ 354842 w 586854"/>
                <a:gd name="connsiteY27" fmla="*/ 1166884 h 1187356"/>
                <a:gd name="connsiteX28" fmla="*/ 436729 w 586854"/>
                <a:gd name="connsiteY28" fmla="*/ 1187356 h 1187356"/>
                <a:gd name="connsiteX29" fmla="*/ 498144 w 586854"/>
                <a:gd name="connsiteY29" fmla="*/ 1180532 h 1187356"/>
                <a:gd name="connsiteX30" fmla="*/ 518615 w 586854"/>
                <a:gd name="connsiteY30" fmla="*/ 1173708 h 1187356"/>
                <a:gd name="connsiteX31" fmla="*/ 525439 w 586854"/>
                <a:gd name="connsiteY31" fmla="*/ 1153236 h 1187356"/>
                <a:gd name="connsiteX32" fmla="*/ 539087 w 586854"/>
                <a:gd name="connsiteY32" fmla="*/ 1132765 h 1187356"/>
                <a:gd name="connsiteX33" fmla="*/ 566382 w 586854"/>
                <a:gd name="connsiteY33" fmla="*/ 1050878 h 1187356"/>
                <a:gd name="connsiteX34" fmla="*/ 573206 w 586854"/>
                <a:gd name="connsiteY34" fmla="*/ 1030406 h 1187356"/>
                <a:gd name="connsiteX35" fmla="*/ 580030 w 586854"/>
                <a:gd name="connsiteY35" fmla="*/ 1009935 h 1187356"/>
                <a:gd name="connsiteX36" fmla="*/ 586854 w 586854"/>
                <a:gd name="connsiteY36" fmla="*/ 975815 h 1187356"/>
                <a:gd name="connsiteX37" fmla="*/ 580030 w 586854"/>
                <a:gd name="connsiteY37" fmla="*/ 736979 h 1187356"/>
                <a:gd name="connsiteX38" fmla="*/ 573206 w 586854"/>
                <a:gd name="connsiteY38" fmla="*/ 709684 h 1187356"/>
                <a:gd name="connsiteX39" fmla="*/ 566382 w 586854"/>
                <a:gd name="connsiteY39" fmla="*/ 675565 h 1187356"/>
                <a:gd name="connsiteX40" fmla="*/ 552735 w 586854"/>
                <a:gd name="connsiteY40" fmla="*/ 600502 h 1187356"/>
                <a:gd name="connsiteX41" fmla="*/ 539087 w 586854"/>
                <a:gd name="connsiteY41" fmla="*/ 552735 h 1187356"/>
                <a:gd name="connsiteX42" fmla="*/ 525439 w 586854"/>
                <a:gd name="connsiteY42" fmla="*/ 498144 h 1187356"/>
                <a:gd name="connsiteX43" fmla="*/ 511791 w 586854"/>
                <a:gd name="connsiteY43" fmla="*/ 450376 h 1187356"/>
                <a:gd name="connsiteX44" fmla="*/ 504967 w 586854"/>
                <a:gd name="connsiteY44" fmla="*/ 423081 h 1187356"/>
                <a:gd name="connsiteX45" fmla="*/ 498144 w 586854"/>
                <a:gd name="connsiteY45" fmla="*/ 402609 h 1187356"/>
                <a:gd name="connsiteX46" fmla="*/ 491320 w 586854"/>
                <a:gd name="connsiteY46" fmla="*/ 375314 h 1187356"/>
                <a:gd name="connsiteX47" fmla="*/ 477672 w 586854"/>
                <a:gd name="connsiteY47" fmla="*/ 341194 h 1187356"/>
                <a:gd name="connsiteX48" fmla="*/ 470848 w 586854"/>
                <a:gd name="connsiteY48" fmla="*/ 320723 h 1187356"/>
                <a:gd name="connsiteX49" fmla="*/ 423081 w 586854"/>
                <a:gd name="connsiteY49" fmla="*/ 259308 h 1187356"/>
                <a:gd name="connsiteX50" fmla="*/ 402609 w 586854"/>
                <a:gd name="connsiteY50" fmla="*/ 218365 h 1187356"/>
                <a:gd name="connsiteX51" fmla="*/ 395785 w 586854"/>
                <a:gd name="connsiteY51" fmla="*/ 197893 h 1187356"/>
                <a:gd name="connsiteX52" fmla="*/ 382138 w 586854"/>
                <a:gd name="connsiteY52" fmla="*/ 177421 h 1187356"/>
                <a:gd name="connsiteX53" fmla="*/ 375314 w 586854"/>
                <a:gd name="connsiteY53" fmla="*/ 143302 h 118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86854" h="1187356">
                  <a:moveTo>
                    <a:pt x="375314" y="143302"/>
                  </a:moveTo>
                  <a:cubicBezTo>
                    <a:pt x="349156" y="119419"/>
                    <a:pt x="297897" y="58356"/>
                    <a:pt x="225188" y="34120"/>
                  </a:cubicBezTo>
                  <a:cubicBezTo>
                    <a:pt x="218364" y="29571"/>
                    <a:pt x="212052" y="24140"/>
                    <a:pt x="204717" y="20472"/>
                  </a:cubicBezTo>
                  <a:cubicBezTo>
                    <a:pt x="148208" y="-7783"/>
                    <a:pt x="222448" y="39116"/>
                    <a:pt x="163773" y="0"/>
                  </a:cubicBezTo>
                  <a:cubicBezTo>
                    <a:pt x="152497" y="1253"/>
                    <a:pt x="101893" y="2533"/>
                    <a:pt x="81887" y="13648"/>
                  </a:cubicBezTo>
                  <a:cubicBezTo>
                    <a:pt x="67549" y="21614"/>
                    <a:pt x="40944" y="40944"/>
                    <a:pt x="40944" y="40944"/>
                  </a:cubicBezTo>
                  <a:cubicBezTo>
                    <a:pt x="31845" y="54592"/>
                    <a:pt x="17626" y="65974"/>
                    <a:pt x="13648" y="81887"/>
                  </a:cubicBezTo>
                  <a:cubicBezTo>
                    <a:pt x="4011" y="120434"/>
                    <a:pt x="8663" y="99986"/>
                    <a:pt x="0" y="143302"/>
                  </a:cubicBezTo>
                  <a:cubicBezTo>
                    <a:pt x="7331" y="414539"/>
                    <a:pt x="-13596" y="314106"/>
                    <a:pt x="20472" y="450376"/>
                  </a:cubicBezTo>
                  <a:cubicBezTo>
                    <a:pt x="29285" y="485629"/>
                    <a:pt x="22093" y="469868"/>
                    <a:pt x="40944" y="498144"/>
                  </a:cubicBezTo>
                  <a:lnTo>
                    <a:pt x="61415" y="559559"/>
                  </a:lnTo>
                  <a:cubicBezTo>
                    <a:pt x="63690" y="566383"/>
                    <a:pt x="65406" y="573419"/>
                    <a:pt x="68239" y="580030"/>
                  </a:cubicBezTo>
                  <a:cubicBezTo>
                    <a:pt x="75063" y="595952"/>
                    <a:pt x="82791" y="611517"/>
                    <a:pt x="88711" y="627797"/>
                  </a:cubicBezTo>
                  <a:cubicBezTo>
                    <a:pt x="91916" y="636611"/>
                    <a:pt x="92959" y="646075"/>
                    <a:pt x="95535" y="655093"/>
                  </a:cubicBezTo>
                  <a:cubicBezTo>
                    <a:pt x="97511" y="662009"/>
                    <a:pt x="100382" y="668649"/>
                    <a:pt x="102358" y="675565"/>
                  </a:cubicBezTo>
                  <a:cubicBezTo>
                    <a:pt x="112410" y="710749"/>
                    <a:pt x="106617" y="703271"/>
                    <a:pt x="122830" y="743803"/>
                  </a:cubicBezTo>
                  <a:cubicBezTo>
                    <a:pt x="127379" y="755176"/>
                    <a:pt x="132177" y="766454"/>
                    <a:pt x="136478" y="777923"/>
                  </a:cubicBezTo>
                  <a:cubicBezTo>
                    <a:pt x="148586" y="810210"/>
                    <a:pt x="136245" y="787808"/>
                    <a:pt x="156950" y="818866"/>
                  </a:cubicBezTo>
                  <a:cubicBezTo>
                    <a:pt x="166026" y="846098"/>
                    <a:pt x="168704" y="856025"/>
                    <a:pt x="184245" y="887105"/>
                  </a:cubicBezTo>
                  <a:cubicBezTo>
                    <a:pt x="187913" y="894440"/>
                    <a:pt x="193344" y="900752"/>
                    <a:pt x="197893" y="907576"/>
                  </a:cubicBezTo>
                  <a:cubicBezTo>
                    <a:pt x="200168" y="914400"/>
                    <a:pt x="201224" y="921760"/>
                    <a:pt x="204717" y="928048"/>
                  </a:cubicBezTo>
                  <a:cubicBezTo>
                    <a:pt x="212683" y="942386"/>
                    <a:pt x="225920" y="953762"/>
                    <a:pt x="232012" y="968991"/>
                  </a:cubicBezTo>
                  <a:cubicBezTo>
                    <a:pt x="236561" y="980364"/>
                    <a:pt x="239711" y="992403"/>
                    <a:pt x="245660" y="1003111"/>
                  </a:cubicBezTo>
                  <a:cubicBezTo>
                    <a:pt x="251183" y="1013053"/>
                    <a:pt x="259522" y="1021151"/>
                    <a:pt x="266132" y="1030406"/>
                  </a:cubicBezTo>
                  <a:cubicBezTo>
                    <a:pt x="270899" y="1037080"/>
                    <a:pt x="275710" y="1043757"/>
                    <a:pt x="279779" y="1050878"/>
                  </a:cubicBezTo>
                  <a:cubicBezTo>
                    <a:pt x="302622" y="1090854"/>
                    <a:pt x="283328" y="1065400"/>
                    <a:pt x="307075" y="1098645"/>
                  </a:cubicBezTo>
                  <a:cubicBezTo>
                    <a:pt x="313686" y="1107900"/>
                    <a:pt x="321025" y="1116624"/>
                    <a:pt x="327547" y="1125941"/>
                  </a:cubicBezTo>
                  <a:cubicBezTo>
                    <a:pt x="336953" y="1139378"/>
                    <a:pt x="339281" y="1161697"/>
                    <a:pt x="354842" y="1166884"/>
                  </a:cubicBezTo>
                  <a:cubicBezTo>
                    <a:pt x="408911" y="1184908"/>
                    <a:pt x="381595" y="1178167"/>
                    <a:pt x="436729" y="1187356"/>
                  </a:cubicBezTo>
                  <a:cubicBezTo>
                    <a:pt x="457201" y="1185081"/>
                    <a:pt x="477827" y="1183918"/>
                    <a:pt x="498144" y="1180532"/>
                  </a:cubicBezTo>
                  <a:cubicBezTo>
                    <a:pt x="505239" y="1179349"/>
                    <a:pt x="513529" y="1178794"/>
                    <a:pt x="518615" y="1173708"/>
                  </a:cubicBezTo>
                  <a:cubicBezTo>
                    <a:pt x="523701" y="1168622"/>
                    <a:pt x="522222" y="1159670"/>
                    <a:pt x="525439" y="1153236"/>
                  </a:cubicBezTo>
                  <a:cubicBezTo>
                    <a:pt x="529107" y="1145901"/>
                    <a:pt x="534538" y="1139589"/>
                    <a:pt x="539087" y="1132765"/>
                  </a:cubicBezTo>
                  <a:lnTo>
                    <a:pt x="566382" y="1050878"/>
                  </a:lnTo>
                  <a:lnTo>
                    <a:pt x="573206" y="1030406"/>
                  </a:lnTo>
                  <a:cubicBezTo>
                    <a:pt x="575481" y="1023582"/>
                    <a:pt x="578619" y="1016988"/>
                    <a:pt x="580030" y="1009935"/>
                  </a:cubicBezTo>
                  <a:lnTo>
                    <a:pt x="586854" y="975815"/>
                  </a:lnTo>
                  <a:cubicBezTo>
                    <a:pt x="584579" y="896203"/>
                    <a:pt x="584109" y="816519"/>
                    <a:pt x="580030" y="736979"/>
                  </a:cubicBezTo>
                  <a:cubicBezTo>
                    <a:pt x="579550" y="727613"/>
                    <a:pt x="575241" y="718839"/>
                    <a:pt x="573206" y="709684"/>
                  </a:cubicBezTo>
                  <a:cubicBezTo>
                    <a:pt x="570690" y="698362"/>
                    <a:pt x="568457" y="686976"/>
                    <a:pt x="566382" y="675565"/>
                  </a:cubicBezTo>
                  <a:cubicBezTo>
                    <a:pt x="558978" y="634842"/>
                    <a:pt x="561159" y="638414"/>
                    <a:pt x="552735" y="600502"/>
                  </a:cubicBezTo>
                  <a:cubicBezTo>
                    <a:pt x="539100" y="539139"/>
                    <a:pt x="552763" y="602879"/>
                    <a:pt x="539087" y="552735"/>
                  </a:cubicBezTo>
                  <a:cubicBezTo>
                    <a:pt x="534152" y="534639"/>
                    <a:pt x="530592" y="516179"/>
                    <a:pt x="525439" y="498144"/>
                  </a:cubicBezTo>
                  <a:cubicBezTo>
                    <a:pt x="520890" y="482221"/>
                    <a:pt x="516148" y="466352"/>
                    <a:pt x="511791" y="450376"/>
                  </a:cubicBezTo>
                  <a:cubicBezTo>
                    <a:pt x="509323" y="441328"/>
                    <a:pt x="507543" y="432099"/>
                    <a:pt x="504967" y="423081"/>
                  </a:cubicBezTo>
                  <a:cubicBezTo>
                    <a:pt x="502991" y="416165"/>
                    <a:pt x="500120" y="409525"/>
                    <a:pt x="498144" y="402609"/>
                  </a:cubicBezTo>
                  <a:cubicBezTo>
                    <a:pt x="495568" y="393591"/>
                    <a:pt x="494286" y="384211"/>
                    <a:pt x="491320" y="375314"/>
                  </a:cubicBezTo>
                  <a:cubicBezTo>
                    <a:pt x="487446" y="363693"/>
                    <a:pt x="481973" y="352663"/>
                    <a:pt x="477672" y="341194"/>
                  </a:cubicBezTo>
                  <a:cubicBezTo>
                    <a:pt x="475146" y="334459"/>
                    <a:pt x="474341" y="327011"/>
                    <a:pt x="470848" y="320723"/>
                  </a:cubicBezTo>
                  <a:cubicBezTo>
                    <a:pt x="450441" y="283989"/>
                    <a:pt x="447950" y="284176"/>
                    <a:pt x="423081" y="259308"/>
                  </a:cubicBezTo>
                  <a:cubicBezTo>
                    <a:pt x="405928" y="207850"/>
                    <a:pt x="429066" y="271278"/>
                    <a:pt x="402609" y="218365"/>
                  </a:cubicBezTo>
                  <a:cubicBezTo>
                    <a:pt x="399392" y="211931"/>
                    <a:pt x="399002" y="204327"/>
                    <a:pt x="395785" y="197893"/>
                  </a:cubicBezTo>
                  <a:cubicBezTo>
                    <a:pt x="392117" y="190558"/>
                    <a:pt x="385806" y="184756"/>
                    <a:pt x="382138" y="177421"/>
                  </a:cubicBezTo>
                  <a:cubicBezTo>
                    <a:pt x="366457" y="146059"/>
                    <a:pt x="401472" y="167185"/>
                    <a:pt x="375314" y="14330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4365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itle 3"/>
              <p:cNvSpPr>
                <a:spLocks noGrp="1"/>
              </p:cNvSpPr>
              <p:nvPr>
                <p:ph type="title"/>
              </p:nvPr>
            </p:nvSpPr>
            <p:spPr/>
            <p:txBody>
              <a:bodyPr/>
              <a:lstStyle/>
              <a:p>
                <a:r>
                  <a:rPr lang="en-US" dirty="0"/>
                  <a:t>Acceleration in SHM  </a:t>
                </a:r>
                <a14:m>
                  <m:oMath xmlns:m="http://schemas.openxmlformats.org/officeDocument/2006/math">
                    <m:r>
                      <a:rPr lang="en-US" b="1" i="1" smtClean="0">
                        <a:latin typeface="Cambria Math" panose="02040503050406030204" pitchFamily="18" charset="0"/>
                      </a:rPr>
                      <m:t>↔</m:t>
                    </m:r>
                  </m:oMath>
                </a14:m>
                <a:r>
                  <a:rPr lang="en-IN" sz="2000" dirty="0"/>
                  <a:t>  </a:t>
                </a:r>
                <a:r>
                  <a:rPr lang="en-US" dirty="0"/>
                  <a:t>UCM</a:t>
                </a:r>
                <a:endParaRPr lang="en-IN" dirty="0"/>
              </a:p>
            </p:txBody>
          </p:sp>
        </mc:Choice>
        <mc:Fallback xmlns="">
          <p:sp>
            <p:nvSpPr>
              <p:cNvPr id="4" name="Title 3"/>
              <p:cNvSpPr>
                <a:spLocks noGrp="1" noRot="1" noChangeAspect="1" noMove="1" noResize="1" noEditPoints="1" noAdjustHandles="1" noChangeArrowheads="1" noChangeShapeType="1" noTextEdit="1"/>
              </p:cNvSpPr>
              <p:nvPr>
                <p:ph type="title"/>
              </p:nvPr>
            </p:nvSpPr>
            <p:spPr>
              <a:blipFill>
                <a:blip r:embed="rId2"/>
                <a:stretch>
                  <a:fillRect l="-2315" t="-4545"/>
                </a:stretch>
              </a:blipFill>
            </p:spPr>
            <p:txBody>
              <a:bodyPr/>
              <a:lstStyle/>
              <a:p>
                <a:r>
                  <a:rPr lang="en-US">
                    <a:noFill/>
                  </a:rPr>
                  <a:t> </a:t>
                </a:r>
              </a:p>
            </p:txBody>
          </p:sp>
        </mc:Fallback>
      </mc:AlternateContent>
      <p:grpSp>
        <p:nvGrpSpPr>
          <p:cNvPr id="16" name="Group 15">
            <a:extLst>
              <a:ext uri="{FF2B5EF4-FFF2-40B4-BE49-F238E27FC236}">
                <a16:creationId xmlns:a16="http://schemas.microsoft.com/office/drawing/2014/main" id="{C55C5ADE-BED1-17E1-E963-94713FC850AB}"/>
              </a:ext>
            </a:extLst>
          </p:cNvPr>
          <p:cNvGrpSpPr/>
          <p:nvPr/>
        </p:nvGrpSpPr>
        <p:grpSpPr>
          <a:xfrm>
            <a:off x="4432329" y="903525"/>
            <a:ext cx="4403558" cy="5739104"/>
            <a:chOff x="4601294" y="685759"/>
            <a:chExt cx="4403558" cy="5739104"/>
          </a:xfrm>
        </p:grpSpPr>
        <p:grpSp>
          <p:nvGrpSpPr>
            <p:cNvPr id="12" name="Group 11">
              <a:extLst>
                <a:ext uri="{FF2B5EF4-FFF2-40B4-BE49-F238E27FC236}">
                  <a16:creationId xmlns:a16="http://schemas.microsoft.com/office/drawing/2014/main" id="{A18E52DD-995C-7C1D-35EC-2BB3F29BD5AC}"/>
                </a:ext>
              </a:extLst>
            </p:cNvPr>
            <p:cNvGrpSpPr>
              <a:grpSpLocks noChangeAspect="1"/>
            </p:cNvGrpSpPr>
            <p:nvPr/>
          </p:nvGrpSpPr>
          <p:grpSpPr>
            <a:xfrm>
              <a:off x="4601294" y="685759"/>
              <a:ext cx="4403558" cy="5739104"/>
              <a:chOff x="4601294" y="1400317"/>
              <a:chExt cx="3855285" cy="5024546"/>
            </a:xfrm>
          </p:grpSpPr>
          <p:grpSp>
            <p:nvGrpSpPr>
              <p:cNvPr id="9" name="Group 8">
                <a:extLst>
                  <a:ext uri="{FF2B5EF4-FFF2-40B4-BE49-F238E27FC236}">
                    <a16:creationId xmlns:a16="http://schemas.microsoft.com/office/drawing/2014/main" id="{2463DB03-A092-5F21-1431-4D087A254F03}"/>
                  </a:ext>
                </a:extLst>
              </p:cNvPr>
              <p:cNvGrpSpPr/>
              <p:nvPr/>
            </p:nvGrpSpPr>
            <p:grpSpPr>
              <a:xfrm>
                <a:off x="4601294" y="1400317"/>
                <a:ext cx="3855285" cy="5024546"/>
                <a:chOff x="4601294" y="1400317"/>
                <a:chExt cx="3855285" cy="5024546"/>
              </a:xfrm>
            </p:grpSpPr>
            <p:pic>
              <p:nvPicPr>
                <p:cNvPr id="10" name="Picture 9" descr="Diagrams (a) to (c) show projection of position, velocity, and acceleration for a particle in uniform circular motion."/>
                <p:cNvPicPr>
                  <a:picLocks noChangeAspect="1"/>
                </p:cNvPicPr>
                <p:nvPr/>
              </p:nvPicPr>
              <p:blipFill rotWithShape="1">
                <a:blip r:embed="rId3">
                  <a:extLst>
                    <a:ext uri="{28A0092B-C50C-407E-A947-70E740481C1C}">
                      <a14:useLocalDpi xmlns:a14="http://schemas.microsoft.com/office/drawing/2010/main" val="0"/>
                    </a:ext>
                  </a:extLst>
                </a:blip>
                <a:srcRect l="67461" t="6690" r="10567"/>
                <a:stretch/>
              </p:blipFill>
              <p:spPr>
                <a:xfrm>
                  <a:off x="4601294" y="1400317"/>
                  <a:ext cx="3699205" cy="5024546"/>
                </a:xfrm>
                <a:prstGeom prst="rect">
                  <a:avLst/>
                </a:prstGeom>
              </p:spPr>
            </p:pic>
            <p:sp>
              <p:nvSpPr>
                <p:cNvPr id="8" name="Freeform 7">
                  <a:extLst>
                    <a:ext uri="{FF2B5EF4-FFF2-40B4-BE49-F238E27FC236}">
                      <a16:creationId xmlns:a16="http://schemas.microsoft.com/office/drawing/2014/main" id="{712FF35C-8522-9955-E663-8DCD9CE255FD}"/>
                    </a:ext>
                  </a:extLst>
                </p:cNvPr>
                <p:cNvSpPr/>
                <p:nvPr/>
              </p:nvSpPr>
              <p:spPr>
                <a:xfrm>
                  <a:off x="6957988" y="2405025"/>
                  <a:ext cx="1498591" cy="3347264"/>
                </a:xfrm>
                <a:custGeom>
                  <a:avLst/>
                  <a:gdLst>
                    <a:gd name="connsiteX0" fmla="*/ 1232701 w 1498591"/>
                    <a:gd name="connsiteY0" fmla="*/ 949 h 3347264"/>
                    <a:gd name="connsiteX1" fmla="*/ 1083544 w 1498591"/>
                    <a:gd name="connsiteY1" fmla="*/ 65801 h 3347264"/>
                    <a:gd name="connsiteX2" fmla="*/ 1077059 w 1498591"/>
                    <a:gd name="connsiteY2" fmla="*/ 85256 h 3347264"/>
                    <a:gd name="connsiteX3" fmla="*/ 1044633 w 1498591"/>
                    <a:gd name="connsiteY3" fmla="*/ 227928 h 3347264"/>
                    <a:gd name="connsiteX4" fmla="*/ 1038148 w 1498591"/>
                    <a:gd name="connsiteY4" fmla="*/ 299264 h 3347264"/>
                    <a:gd name="connsiteX5" fmla="*/ 1031663 w 1498591"/>
                    <a:gd name="connsiteY5" fmla="*/ 351145 h 3347264"/>
                    <a:gd name="connsiteX6" fmla="*/ 1031663 w 1498591"/>
                    <a:gd name="connsiteY6" fmla="*/ 694856 h 3347264"/>
                    <a:gd name="connsiteX7" fmla="*/ 1038148 w 1498591"/>
                    <a:gd name="connsiteY7" fmla="*/ 727281 h 3347264"/>
                    <a:gd name="connsiteX8" fmla="*/ 1064089 w 1498591"/>
                    <a:gd name="connsiteY8" fmla="*/ 798618 h 3347264"/>
                    <a:gd name="connsiteX9" fmla="*/ 1090029 w 1498591"/>
                    <a:gd name="connsiteY9" fmla="*/ 837528 h 3347264"/>
                    <a:gd name="connsiteX10" fmla="*/ 1115969 w 1498591"/>
                    <a:gd name="connsiteY10" fmla="*/ 876439 h 3347264"/>
                    <a:gd name="connsiteX11" fmla="*/ 1141910 w 1498591"/>
                    <a:gd name="connsiteY11" fmla="*/ 915349 h 3347264"/>
                    <a:gd name="connsiteX12" fmla="*/ 1148395 w 1498591"/>
                    <a:gd name="connsiteY12" fmla="*/ 934805 h 3347264"/>
                    <a:gd name="connsiteX13" fmla="*/ 1167850 w 1498591"/>
                    <a:gd name="connsiteY13" fmla="*/ 947775 h 3347264"/>
                    <a:gd name="connsiteX14" fmla="*/ 1200276 w 1498591"/>
                    <a:gd name="connsiteY14" fmla="*/ 980201 h 3347264"/>
                    <a:gd name="connsiteX15" fmla="*/ 1213246 w 1498591"/>
                    <a:gd name="connsiteY15" fmla="*/ 999656 h 3347264"/>
                    <a:gd name="connsiteX16" fmla="*/ 1232701 w 1498591"/>
                    <a:gd name="connsiteY16" fmla="*/ 1045052 h 3347264"/>
                    <a:gd name="connsiteX17" fmla="*/ 1258642 w 1498591"/>
                    <a:gd name="connsiteY17" fmla="*/ 1083962 h 3347264"/>
                    <a:gd name="connsiteX18" fmla="*/ 1271612 w 1498591"/>
                    <a:gd name="connsiteY18" fmla="*/ 1103418 h 3347264"/>
                    <a:gd name="connsiteX19" fmla="*/ 1304038 w 1498591"/>
                    <a:gd name="connsiteY19" fmla="*/ 1135843 h 3347264"/>
                    <a:gd name="connsiteX20" fmla="*/ 1310523 w 1498591"/>
                    <a:gd name="connsiteY20" fmla="*/ 1155298 h 3347264"/>
                    <a:gd name="connsiteX21" fmla="*/ 1336463 w 1498591"/>
                    <a:gd name="connsiteY21" fmla="*/ 1187724 h 3347264"/>
                    <a:gd name="connsiteX22" fmla="*/ 1349433 w 1498591"/>
                    <a:gd name="connsiteY22" fmla="*/ 1226635 h 3347264"/>
                    <a:gd name="connsiteX23" fmla="*/ 1355918 w 1498591"/>
                    <a:gd name="connsiteY23" fmla="*/ 1246090 h 3347264"/>
                    <a:gd name="connsiteX24" fmla="*/ 1368889 w 1498591"/>
                    <a:gd name="connsiteY24" fmla="*/ 1265545 h 3347264"/>
                    <a:gd name="connsiteX25" fmla="*/ 1336463 w 1498591"/>
                    <a:gd name="connsiteY25" fmla="*/ 1375792 h 3347264"/>
                    <a:gd name="connsiteX26" fmla="*/ 1317008 w 1498591"/>
                    <a:gd name="connsiteY26" fmla="*/ 1382277 h 3347264"/>
                    <a:gd name="connsiteX27" fmla="*/ 1278097 w 1498591"/>
                    <a:gd name="connsiteY27" fmla="*/ 1414703 h 3347264"/>
                    <a:gd name="connsiteX28" fmla="*/ 1258642 w 1498591"/>
                    <a:gd name="connsiteY28" fmla="*/ 1434158 h 3347264"/>
                    <a:gd name="connsiteX29" fmla="*/ 1239186 w 1498591"/>
                    <a:gd name="connsiteY29" fmla="*/ 1447128 h 3347264"/>
                    <a:gd name="connsiteX30" fmla="*/ 1219731 w 1498591"/>
                    <a:gd name="connsiteY30" fmla="*/ 1466584 h 3347264"/>
                    <a:gd name="connsiteX31" fmla="*/ 1200276 w 1498591"/>
                    <a:gd name="connsiteY31" fmla="*/ 1479554 h 3347264"/>
                    <a:gd name="connsiteX32" fmla="*/ 1167850 w 1498591"/>
                    <a:gd name="connsiteY32" fmla="*/ 1511979 h 3347264"/>
                    <a:gd name="connsiteX33" fmla="*/ 1148395 w 1498591"/>
                    <a:gd name="connsiteY33" fmla="*/ 1531435 h 3347264"/>
                    <a:gd name="connsiteX34" fmla="*/ 1128940 w 1498591"/>
                    <a:gd name="connsiteY34" fmla="*/ 1596286 h 3347264"/>
                    <a:gd name="connsiteX35" fmla="*/ 1122455 w 1498591"/>
                    <a:gd name="connsiteY35" fmla="*/ 1615741 h 3347264"/>
                    <a:gd name="connsiteX36" fmla="*/ 1102999 w 1498591"/>
                    <a:gd name="connsiteY36" fmla="*/ 1641681 h 3347264"/>
                    <a:gd name="connsiteX37" fmla="*/ 1083544 w 1498591"/>
                    <a:gd name="connsiteY37" fmla="*/ 1751928 h 3347264"/>
                    <a:gd name="connsiteX38" fmla="*/ 1070574 w 1498591"/>
                    <a:gd name="connsiteY38" fmla="*/ 1855690 h 3347264"/>
                    <a:gd name="connsiteX39" fmla="*/ 1057603 w 1498591"/>
                    <a:gd name="connsiteY39" fmla="*/ 1946481 h 3347264"/>
                    <a:gd name="connsiteX40" fmla="*/ 1051118 w 1498591"/>
                    <a:gd name="connsiteY40" fmla="*/ 1978907 h 3347264"/>
                    <a:gd name="connsiteX41" fmla="*/ 1038148 w 1498591"/>
                    <a:gd name="connsiteY41" fmla="*/ 2004847 h 3347264"/>
                    <a:gd name="connsiteX42" fmla="*/ 1025178 w 1498591"/>
                    <a:gd name="connsiteY42" fmla="*/ 2037273 h 3347264"/>
                    <a:gd name="connsiteX43" fmla="*/ 1018693 w 1498591"/>
                    <a:gd name="connsiteY43" fmla="*/ 2056728 h 3347264"/>
                    <a:gd name="connsiteX44" fmla="*/ 1012208 w 1498591"/>
                    <a:gd name="connsiteY44" fmla="*/ 2082669 h 3347264"/>
                    <a:gd name="connsiteX45" fmla="*/ 999238 w 1498591"/>
                    <a:gd name="connsiteY45" fmla="*/ 2102124 h 3347264"/>
                    <a:gd name="connsiteX46" fmla="*/ 966812 w 1498591"/>
                    <a:gd name="connsiteY46" fmla="*/ 2186430 h 3347264"/>
                    <a:gd name="connsiteX47" fmla="*/ 966812 w 1498591"/>
                    <a:gd name="connsiteY47" fmla="*/ 2186430 h 3347264"/>
                    <a:gd name="connsiteX48" fmla="*/ 947357 w 1498591"/>
                    <a:gd name="connsiteY48" fmla="*/ 2231826 h 3347264"/>
                    <a:gd name="connsiteX49" fmla="*/ 940872 w 1498591"/>
                    <a:gd name="connsiteY49" fmla="*/ 2251281 h 3347264"/>
                    <a:gd name="connsiteX50" fmla="*/ 927901 w 1498591"/>
                    <a:gd name="connsiteY50" fmla="*/ 2264252 h 3347264"/>
                    <a:gd name="connsiteX51" fmla="*/ 901961 w 1498591"/>
                    <a:gd name="connsiteY51" fmla="*/ 2303162 h 3347264"/>
                    <a:gd name="connsiteX52" fmla="*/ 901961 w 1498591"/>
                    <a:gd name="connsiteY52" fmla="*/ 2303162 h 3347264"/>
                    <a:gd name="connsiteX53" fmla="*/ 863050 w 1498591"/>
                    <a:gd name="connsiteY53" fmla="*/ 2374498 h 3347264"/>
                    <a:gd name="connsiteX54" fmla="*/ 850080 w 1498591"/>
                    <a:gd name="connsiteY54" fmla="*/ 2393954 h 3347264"/>
                    <a:gd name="connsiteX55" fmla="*/ 811169 w 1498591"/>
                    <a:gd name="connsiteY55" fmla="*/ 2426379 h 3347264"/>
                    <a:gd name="connsiteX56" fmla="*/ 791714 w 1498591"/>
                    <a:gd name="connsiteY56" fmla="*/ 2439349 h 3347264"/>
                    <a:gd name="connsiteX57" fmla="*/ 759289 w 1498591"/>
                    <a:gd name="connsiteY57" fmla="*/ 2471775 h 3347264"/>
                    <a:gd name="connsiteX58" fmla="*/ 746318 w 1498591"/>
                    <a:gd name="connsiteY58" fmla="*/ 2484745 h 3347264"/>
                    <a:gd name="connsiteX59" fmla="*/ 726863 w 1498591"/>
                    <a:gd name="connsiteY59" fmla="*/ 2504201 h 3347264"/>
                    <a:gd name="connsiteX60" fmla="*/ 674982 w 1498591"/>
                    <a:gd name="connsiteY60" fmla="*/ 2569052 h 3347264"/>
                    <a:gd name="connsiteX61" fmla="*/ 642557 w 1498591"/>
                    <a:gd name="connsiteY61" fmla="*/ 2607962 h 3347264"/>
                    <a:gd name="connsiteX62" fmla="*/ 616616 w 1498591"/>
                    <a:gd name="connsiteY62" fmla="*/ 2627418 h 3347264"/>
                    <a:gd name="connsiteX63" fmla="*/ 577706 w 1498591"/>
                    <a:gd name="connsiteY63" fmla="*/ 2679298 h 3347264"/>
                    <a:gd name="connsiteX64" fmla="*/ 564735 w 1498591"/>
                    <a:gd name="connsiteY64" fmla="*/ 2692269 h 3347264"/>
                    <a:gd name="connsiteX65" fmla="*/ 558250 w 1498591"/>
                    <a:gd name="connsiteY65" fmla="*/ 2711724 h 3347264"/>
                    <a:gd name="connsiteX66" fmla="*/ 519340 w 1498591"/>
                    <a:gd name="connsiteY66" fmla="*/ 2731179 h 3347264"/>
                    <a:gd name="connsiteX67" fmla="*/ 493399 w 1498591"/>
                    <a:gd name="connsiteY67" fmla="*/ 2757120 h 3347264"/>
                    <a:gd name="connsiteX68" fmla="*/ 473944 w 1498591"/>
                    <a:gd name="connsiteY68" fmla="*/ 2770090 h 3347264"/>
                    <a:gd name="connsiteX69" fmla="*/ 441518 w 1498591"/>
                    <a:gd name="connsiteY69" fmla="*/ 2802515 h 3347264"/>
                    <a:gd name="connsiteX70" fmla="*/ 409093 w 1498591"/>
                    <a:gd name="connsiteY70" fmla="*/ 2834941 h 3347264"/>
                    <a:gd name="connsiteX71" fmla="*/ 376667 w 1498591"/>
                    <a:gd name="connsiteY71" fmla="*/ 2867366 h 3347264"/>
                    <a:gd name="connsiteX72" fmla="*/ 363697 w 1498591"/>
                    <a:gd name="connsiteY72" fmla="*/ 2880337 h 3347264"/>
                    <a:gd name="connsiteX73" fmla="*/ 344242 w 1498591"/>
                    <a:gd name="connsiteY73" fmla="*/ 2886822 h 3347264"/>
                    <a:gd name="connsiteX74" fmla="*/ 285876 w 1498591"/>
                    <a:gd name="connsiteY74" fmla="*/ 2932218 h 3347264"/>
                    <a:gd name="connsiteX75" fmla="*/ 259935 w 1498591"/>
                    <a:gd name="connsiteY75" fmla="*/ 2964643 h 3347264"/>
                    <a:gd name="connsiteX76" fmla="*/ 240480 w 1498591"/>
                    <a:gd name="connsiteY76" fmla="*/ 3003554 h 3347264"/>
                    <a:gd name="connsiteX77" fmla="*/ 233995 w 1498591"/>
                    <a:gd name="connsiteY77" fmla="*/ 3023009 h 3347264"/>
                    <a:gd name="connsiteX78" fmla="*/ 208055 w 1498591"/>
                    <a:gd name="connsiteY78" fmla="*/ 3055435 h 3347264"/>
                    <a:gd name="connsiteX79" fmla="*/ 169144 w 1498591"/>
                    <a:gd name="connsiteY79" fmla="*/ 3081375 h 3347264"/>
                    <a:gd name="connsiteX80" fmla="*/ 149689 w 1498591"/>
                    <a:gd name="connsiteY80" fmla="*/ 3087860 h 3347264"/>
                    <a:gd name="connsiteX81" fmla="*/ 117263 w 1498591"/>
                    <a:gd name="connsiteY81" fmla="*/ 3107315 h 3347264"/>
                    <a:gd name="connsiteX82" fmla="*/ 104293 w 1498591"/>
                    <a:gd name="connsiteY82" fmla="*/ 3120286 h 3347264"/>
                    <a:gd name="connsiteX83" fmla="*/ 71867 w 1498591"/>
                    <a:gd name="connsiteY83" fmla="*/ 3146226 h 3347264"/>
                    <a:gd name="connsiteX84" fmla="*/ 65382 w 1498591"/>
                    <a:gd name="connsiteY84" fmla="*/ 3165681 h 3347264"/>
                    <a:gd name="connsiteX85" fmla="*/ 52412 w 1498591"/>
                    <a:gd name="connsiteY85" fmla="*/ 3178652 h 3347264"/>
                    <a:gd name="connsiteX86" fmla="*/ 39442 w 1498591"/>
                    <a:gd name="connsiteY86" fmla="*/ 3198107 h 3347264"/>
                    <a:gd name="connsiteX87" fmla="*/ 19986 w 1498591"/>
                    <a:gd name="connsiteY87" fmla="*/ 3230532 h 3347264"/>
                    <a:gd name="connsiteX88" fmla="*/ 13501 w 1498591"/>
                    <a:gd name="connsiteY88" fmla="*/ 3249988 h 3347264"/>
                    <a:gd name="connsiteX89" fmla="*/ 531 w 1498591"/>
                    <a:gd name="connsiteY89" fmla="*/ 3269443 h 3347264"/>
                    <a:gd name="connsiteX90" fmla="*/ 13501 w 1498591"/>
                    <a:gd name="connsiteY90" fmla="*/ 3340779 h 3347264"/>
                    <a:gd name="connsiteX91" fmla="*/ 58897 w 1498591"/>
                    <a:gd name="connsiteY91" fmla="*/ 3334294 h 3347264"/>
                    <a:gd name="connsiteX92" fmla="*/ 71867 w 1498591"/>
                    <a:gd name="connsiteY92" fmla="*/ 3314839 h 3347264"/>
                    <a:gd name="connsiteX93" fmla="*/ 117263 w 1498591"/>
                    <a:gd name="connsiteY93" fmla="*/ 3275928 h 3347264"/>
                    <a:gd name="connsiteX94" fmla="*/ 123748 w 1498591"/>
                    <a:gd name="connsiteY94" fmla="*/ 3256473 h 3347264"/>
                    <a:gd name="connsiteX95" fmla="*/ 143203 w 1498591"/>
                    <a:gd name="connsiteY95" fmla="*/ 3237018 h 3347264"/>
                    <a:gd name="connsiteX96" fmla="*/ 156174 w 1498591"/>
                    <a:gd name="connsiteY96" fmla="*/ 3217562 h 3347264"/>
                    <a:gd name="connsiteX97" fmla="*/ 182114 w 1498591"/>
                    <a:gd name="connsiteY97" fmla="*/ 3165681 h 3347264"/>
                    <a:gd name="connsiteX98" fmla="*/ 201569 w 1498591"/>
                    <a:gd name="connsiteY98" fmla="*/ 3126771 h 3347264"/>
                    <a:gd name="connsiteX99" fmla="*/ 208055 w 1498591"/>
                    <a:gd name="connsiteY99" fmla="*/ 3107315 h 3347264"/>
                    <a:gd name="connsiteX100" fmla="*/ 266421 w 1498591"/>
                    <a:gd name="connsiteY100" fmla="*/ 3074890 h 3347264"/>
                    <a:gd name="connsiteX101" fmla="*/ 305331 w 1498591"/>
                    <a:gd name="connsiteY101" fmla="*/ 3048949 h 3347264"/>
                    <a:gd name="connsiteX102" fmla="*/ 344242 w 1498591"/>
                    <a:gd name="connsiteY102" fmla="*/ 3029494 h 3347264"/>
                    <a:gd name="connsiteX103" fmla="*/ 402608 w 1498591"/>
                    <a:gd name="connsiteY103" fmla="*/ 2997069 h 3347264"/>
                    <a:gd name="connsiteX104" fmla="*/ 460974 w 1498591"/>
                    <a:gd name="connsiteY104" fmla="*/ 2958158 h 3347264"/>
                    <a:gd name="connsiteX105" fmla="*/ 480429 w 1498591"/>
                    <a:gd name="connsiteY105" fmla="*/ 2945188 h 3347264"/>
                    <a:gd name="connsiteX106" fmla="*/ 506369 w 1498591"/>
                    <a:gd name="connsiteY106" fmla="*/ 2932218 h 3347264"/>
                    <a:gd name="connsiteX107" fmla="*/ 545280 w 1498591"/>
                    <a:gd name="connsiteY107" fmla="*/ 2919247 h 3347264"/>
                    <a:gd name="connsiteX108" fmla="*/ 564735 w 1498591"/>
                    <a:gd name="connsiteY108" fmla="*/ 2906277 h 3347264"/>
                    <a:gd name="connsiteX109" fmla="*/ 668497 w 1498591"/>
                    <a:gd name="connsiteY109" fmla="*/ 2886822 h 3347264"/>
                    <a:gd name="connsiteX110" fmla="*/ 713893 w 1498591"/>
                    <a:gd name="connsiteY110" fmla="*/ 2880337 h 3347264"/>
                    <a:gd name="connsiteX111" fmla="*/ 778744 w 1498591"/>
                    <a:gd name="connsiteY111" fmla="*/ 2867366 h 3347264"/>
                    <a:gd name="connsiteX112" fmla="*/ 804684 w 1498591"/>
                    <a:gd name="connsiteY112" fmla="*/ 2860881 h 3347264"/>
                    <a:gd name="connsiteX113" fmla="*/ 869535 w 1498591"/>
                    <a:gd name="connsiteY113" fmla="*/ 2847911 h 3347264"/>
                    <a:gd name="connsiteX114" fmla="*/ 895476 w 1498591"/>
                    <a:gd name="connsiteY114" fmla="*/ 2880337 h 3347264"/>
                    <a:gd name="connsiteX115" fmla="*/ 914931 w 1498591"/>
                    <a:gd name="connsiteY115" fmla="*/ 2899792 h 3347264"/>
                    <a:gd name="connsiteX116" fmla="*/ 934386 w 1498591"/>
                    <a:gd name="connsiteY116" fmla="*/ 2945188 h 3347264"/>
                    <a:gd name="connsiteX117" fmla="*/ 940872 w 1498591"/>
                    <a:gd name="connsiteY117" fmla="*/ 2964643 h 3347264"/>
                    <a:gd name="connsiteX118" fmla="*/ 960327 w 1498591"/>
                    <a:gd name="connsiteY118" fmla="*/ 2984098 h 3347264"/>
                    <a:gd name="connsiteX119" fmla="*/ 973297 w 1498591"/>
                    <a:gd name="connsiteY119" fmla="*/ 3003554 h 3347264"/>
                    <a:gd name="connsiteX120" fmla="*/ 1005723 w 1498591"/>
                    <a:gd name="connsiteY120" fmla="*/ 3035979 h 3347264"/>
                    <a:gd name="connsiteX121" fmla="*/ 1031663 w 1498591"/>
                    <a:gd name="connsiteY121" fmla="*/ 3074890 h 3347264"/>
                    <a:gd name="connsiteX122" fmla="*/ 1044633 w 1498591"/>
                    <a:gd name="connsiteY122" fmla="*/ 3094345 h 3347264"/>
                    <a:gd name="connsiteX123" fmla="*/ 1051118 w 1498591"/>
                    <a:gd name="connsiteY123" fmla="*/ 3113801 h 3347264"/>
                    <a:gd name="connsiteX124" fmla="*/ 1064089 w 1498591"/>
                    <a:gd name="connsiteY124" fmla="*/ 3126771 h 3347264"/>
                    <a:gd name="connsiteX125" fmla="*/ 1077059 w 1498591"/>
                    <a:gd name="connsiteY125" fmla="*/ 3165681 h 3347264"/>
                    <a:gd name="connsiteX126" fmla="*/ 1102999 w 1498591"/>
                    <a:gd name="connsiteY126" fmla="*/ 3243503 h 3347264"/>
                    <a:gd name="connsiteX127" fmla="*/ 1109484 w 1498591"/>
                    <a:gd name="connsiteY127" fmla="*/ 3262958 h 3347264"/>
                    <a:gd name="connsiteX128" fmla="*/ 1115969 w 1498591"/>
                    <a:gd name="connsiteY128" fmla="*/ 3282413 h 3347264"/>
                    <a:gd name="connsiteX129" fmla="*/ 1167850 w 1498591"/>
                    <a:gd name="connsiteY129" fmla="*/ 3321324 h 3347264"/>
                    <a:gd name="connsiteX130" fmla="*/ 1187306 w 1498591"/>
                    <a:gd name="connsiteY130" fmla="*/ 3327809 h 3347264"/>
                    <a:gd name="connsiteX131" fmla="*/ 1226216 w 1498591"/>
                    <a:gd name="connsiteY131" fmla="*/ 3347264 h 3347264"/>
                    <a:gd name="connsiteX132" fmla="*/ 1265127 w 1498591"/>
                    <a:gd name="connsiteY132" fmla="*/ 3340779 h 3347264"/>
                    <a:gd name="connsiteX133" fmla="*/ 1304038 w 1498591"/>
                    <a:gd name="connsiteY133" fmla="*/ 3321324 h 3347264"/>
                    <a:gd name="connsiteX134" fmla="*/ 1336463 w 1498591"/>
                    <a:gd name="connsiteY134" fmla="*/ 3262958 h 3347264"/>
                    <a:gd name="connsiteX135" fmla="*/ 1349433 w 1498591"/>
                    <a:gd name="connsiteY135" fmla="*/ 3237018 h 3347264"/>
                    <a:gd name="connsiteX136" fmla="*/ 1362403 w 1498591"/>
                    <a:gd name="connsiteY136" fmla="*/ 3198107 h 3347264"/>
                    <a:gd name="connsiteX137" fmla="*/ 1368889 w 1498591"/>
                    <a:gd name="connsiteY137" fmla="*/ 3178652 h 3347264"/>
                    <a:gd name="connsiteX138" fmla="*/ 1375374 w 1498591"/>
                    <a:gd name="connsiteY138" fmla="*/ 3159196 h 3347264"/>
                    <a:gd name="connsiteX139" fmla="*/ 1388344 w 1498591"/>
                    <a:gd name="connsiteY139" fmla="*/ 3133256 h 3347264"/>
                    <a:gd name="connsiteX140" fmla="*/ 1394829 w 1498591"/>
                    <a:gd name="connsiteY140" fmla="*/ 3107315 h 3347264"/>
                    <a:gd name="connsiteX141" fmla="*/ 1401314 w 1498591"/>
                    <a:gd name="connsiteY141" fmla="*/ 3087860 h 3347264"/>
                    <a:gd name="connsiteX142" fmla="*/ 1420769 w 1498591"/>
                    <a:gd name="connsiteY142" fmla="*/ 3010039 h 3347264"/>
                    <a:gd name="connsiteX143" fmla="*/ 1427255 w 1498591"/>
                    <a:gd name="connsiteY143" fmla="*/ 2951673 h 3347264"/>
                    <a:gd name="connsiteX144" fmla="*/ 1433740 w 1498591"/>
                    <a:gd name="connsiteY144" fmla="*/ 2899792 h 3347264"/>
                    <a:gd name="connsiteX145" fmla="*/ 1446710 w 1498591"/>
                    <a:gd name="connsiteY145" fmla="*/ 2783060 h 3347264"/>
                    <a:gd name="connsiteX146" fmla="*/ 1453195 w 1498591"/>
                    <a:gd name="connsiteY146" fmla="*/ 2672813 h 3347264"/>
                    <a:gd name="connsiteX147" fmla="*/ 1459680 w 1498591"/>
                    <a:gd name="connsiteY147" fmla="*/ 2549596 h 3347264"/>
                    <a:gd name="connsiteX148" fmla="*/ 1466165 w 1498591"/>
                    <a:gd name="connsiteY148" fmla="*/ 2465290 h 3347264"/>
                    <a:gd name="connsiteX149" fmla="*/ 1479135 w 1498591"/>
                    <a:gd name="connsiteY149" fmla="*/ 2400439 h 3347264"/>
                    <a:gd name="connsiteX150" fmla="*/ 1492106 w 1498591"/>
                    <a:gd name="connsiteY150" fmla="*/ 2329103 h 3347264"/>
                    <a:gd name="connsiteX151" fmla="*/ 1498591 w 1498591"/>
                    <a:gd name="connsiteY151" fmla="*/ 2264252 h 3347264"/>
                    <a:gd name="connsiteX152" fmla="*/ 1485621 w 1498591"/>
                    <a:gd name="connsiteY152" fmla="*/ 2082669 h 3347264"/>
                    <a:gd name="connsiteX153" fmla="*/ 1479135 w 1498591"/>
                    <a:gd name="connsiteY153" fmla="*/ 1713018 h 3347264"/>
                    <a:gd name="connsiteX154" fmla="*/ 1472650 w 1498591"/>
                    <a:gd name="connsiteY154" fmla="*/ 1187724 h 3347264"/>
                    <a:gd name="connsiteX155" fmla="*/ 1459680 w 1498591"/>
                    <a:gd name="connsiteY155" fmla="*/ 1058022 h 3347264"/>
                    <a:gd name="connsiteX156" fmla="*/ 1446710 w 1498591"/>
                    <a:gd name="connsiteY156" fmla="*/ 993171 h 3347264"/>
                    <a:gd name="connsiteX157" fmla="*/ 1440225 w 1498591"/>
                    <a:gd name="connsiteY157" fmla="*/ 921835 h 3347264"/>
                    <a:gd name="connsiteX158" fmla="*/ 1433740 w 1498591"/>
                    <a:gd name="connsiteY158" fmla="*/ 895894 h 3347264"/>
                    <a:gd name="connsiteX159" fmla="*/ 1420769 w 1498591"/>
                    <a:gd name="connsiteY159" fmla="*/ 818073 h 3347264"/>
                    <a:gd name="connsiteX160" fmla="*/ 1414284 w 1498591"/>
                    <a:gd name="connsiteY160" fmla="*/ 753222 h 3347264"/>
                    <a:gd name="connsiteX161" fmla="*/ 1407799 w 1498591"/>
                    <a:gd name="connsiteY161" fmla="*/ 720796 h 3347264"/>
                    <a:gd name="connsiteX162" fmla="*/ 1388344 w 1498591"/>
                    <a:gd name="connsiteY162" fmla="*/ 584609 h 3347264"/>
                    <a:gd name="connsiteX163" fmla="*/ 1381859 w 1498591"/>
                    <a:gd name="connsiteY163" fmla="*/ 91741 h 3347264"/>
                    <a:gd name="connsiteX164" fmla="*/ 1355918 w 1498591"/>
                    <a:gd name="connsiteY164" fmla="*/ 39860 h 3347264"/>
                    <a:gd name="connsiteX165" fmla="*/ 1336463 w 1498591"/>
                    <a:gd name="connsiteY165" fmla="*/ 26890 h 3347264"/>
                    <a:gd name="connsiteX166" fmla="*/ 1232701 w 1498591"/>
                    <a:gd name="connsiteY166" fmla="*/ 949 h 334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498591" h="3347264">
                      <a:moveTo>
                        <a:pt x="1232701" y="949"/>
                      </a:moveTo>
                      <a:cubicBezTo>
                        <a:pt x="1190548" y="7434"/>
                        <a:pt x="1131215" y="39979"/>
                        <a:pt x="1083544" y="65801"/>
                      </a:cubicBezTo>
                      <a:cubicBezTo>
                        <a:pt x="1077533" y="69057"/>
                        <a:pt x="1078799" y="78645"/>
                        <a:pt x="1077059" y="85256"/>
                      </a:cubicBezTo>
                      <a:cubicBezTo>
                        <a:pt x="1066974" y="123577"/>
                        <a:pt x="1049955" y="182691"/>
                        <a:pt x="1044633" y="227928"/>
                      </a:cubicBezTo>
                      <a:cubicBezTo>
                        <a:pt x="1041843" y="251641"/>
                        <a:pt x="1040647" y="275518"/>
                        <a:pt x="1038148" y="299264"/>
                      </a:cubicBezTo>
                      <a:cubicBezTo>
                        <a:pt x="1036324" y="316596"/>
                        <a:pt x="1033825" y="333851"/>
                        <a:pt x="1031663" y="351145"/>
                      </a:cubicBezTo>
                      <a:cubicBezTo>
                        <a:pt x="1026207" y="520293"/>
                        <a:pt x="1020313" y="541634"/>
                        <a:pt x="1031663" y="694856"/>
                      </a:cubicBezTo>
                      <a:cubicBezTo>
                        <a:pt x="1032477" y="705848"/>
                        <a:pt x="1035757" y="716521"/>
                        <a:pt x="1038148" y="727281"/>
                      </a:cubicBezTo>
                      <a:cubicBezTo>
                        <a:pt x="1043840" y="752896"/>
                        <a:pt x="1050445" y="775879"/>
                        <a:pt x="1064089" y="798618"/>
                      </a:cubicBezTo>
                      <a:cubicBezTo>
                        <a:pt x="1072109" y="811985"/>
                        <a:pt x="1090029" y="837528"/>
                        <a:pt x="1090029" y="837528"/>
                      </a:cubicBezTo>
                      <a:cubicBezTo>
                        <a:pt x="1102431" y="874736"/>
                        <a:pt x="1087633" y="840008"/>
                        <a:pt x="1115969" y="876439"/>
                      </a:cubicBezTo>
                      <a:cubicBezTo>
                        <a:pt x="1125539" y="888743"/>
                        <a:pt x="1141910" y="915349"/>
                        <a:pt x="1141910" y="915349"/>
                      </a:cubicBezTo>
                      <a:cubicBezTo>
                        <a:pt x="1144072" y="921834"/>
                        <a:pt x="1144125" y="929467"/>
                        <a:pt x="1148395" y="934805"/>
                      </a:cubicBezTo>
                      <a:cubicBezTo>
                        <a:pt x="1153264" y="940891"/>
                        <a:pt x="1161984" y="942643"/>
                        <a:pt x="1167850" y="947775"/>
                      </a:cubicBezTo>
                      <a:cubicBezTo>
                        <a:pt x="1179354" y="957841"/>
                        <a:pt x="1191797" y="967482"/>
                        <a:pt x="1200276" y="980201"/>
                      </a:cubicBezTo>
                      <a:cubicBezTo>
                        <a:pt x="1204599" y="986686"/>
                        <a:pt x="1209760" y="992685"/>
                        <a:pt x="1213246" y="999656"/>
                      </a:cubicBezTo>
                      <a:cubicBezTo>
                        <a:pt x="1240078" y="1053320"/>
                        <a:pt x="1192222" y="977587"/>
                        <a:pt x="1232701" y="1045052"/>
                      </a:cubicBezTo>
                      <a:cubicBezTo>
                        <a:pt x="1240721" y="1058419"/>
                        <a:pt x="1249995" y="1070992"/>
                        <a:pt x="1258642" y="1083962"/>
                      </a:cubicBezTo>
                      <a:cubicBezTo>
                        <a:pt x="1262966" y="1090447"/>
                        <a:pt x="1266101" y="1097907"/>
                        <a:pt x="1271612" y="1103418"/>
                      </a:cubicBezTo>
                      <a:lnTo>
                        <a:pt x="1304038" y="1135843"/>
                      </a:lnTo>
                      <a:cubicBezTo>
                        <a:pt x="1306200" y="1142328"/>
                        <a:pt x="1307006" y="1149436"/>
                        <a:pt x="1310523" y="1155298"/>
                      </a:cubicBezTo>
                      <a:cubicBezTo>
                        <a:pt x="1333621" y="1193795"/>
                        <a:pt x="1314217" y="1137669"/>
                        <a:pt x="1336463" y="1187724"/>
                      </a:cubicBezTo>
                      <a:cubicBezTo>
                        <a:pt x="1342016" y="1200218"/>
                        <a:pt x="1345110" y="1213665"/>
                        <a:pt x="1349433" y="1226635"/>
                      </a:cubicBezTo>
                      <a:cubicBezTo>
                        <a:pt x="1351595" y="1233120"/>
                        <a:pt x="1352126" y="1240402"/>
                        <a:pt x="1355918" y="1246090"/>
                      </a:cubicBezTo>
                      <a:lnTo>
                        <a:pt x="1368889" y="1265545"/>
                      </a:lnTo>
                      <a:cubicBezTo>
                        <a:pt x="1367557" y="1280192"/>
                        <a:pt x="1371361" y="1364159"/>
                        <a:pt x="1336463" y="1375792"/>
                      </a:cubicBezTo>
                      <a:lnTo>
                        <a:pt x="1317008" y="1382277"/>
                      </a:lnTo>
                      <a:cubicBezTo>
                        <a:pt x="1260159" y="1439123"/>
                        <a:pt x="1332277" y="1369551"/>
                        <a:pt x="1278097" y="1414703"/>
                      </a:cubicBezTo>
                      <a:cubicBezTo>
                        <a:pt x="1271052" y="1420574"/>
                        <a:pt x="1265688" y="1428287"/>
                        <a:pt x="1258642" y="1434158"/>
                      </a:cubicBezTo>
                      <a:cubicBezTo>
                        <a:pt x="1252654" y="1439148"/>
                        <a:pt x="1245174" y="1442138"/>
                        <a:pt x="1239186" y="1447128"/>
                      </a:cubicBezTo>
                      <a:cubicBezTo>
                        <a:pt x="1232140" y="1452999"/>
                        <a:pt x="1226777" y="1460712"/>
                        <a:pt x="1219731" y="1466584"/>
                      </a:cubicBezTo>
                      <a:cubicBezTo>
                        <a:pt x="1213744" y="1471574"/>
                        <a:pt x="1206142" y="1474422"/>
                        <a:pt x="1200276" y="1479554"/>
                      </a:cubicBezTo>
                      <a:cubicBezTo>
                        <a:pt x="1188772" y="1489619"/>
                        <a:pt x="1178659" y="1501170"/>
                        <a:pt x="1167850" y="1511979"/>
                      </a:cubicBezTo>
                      <a:lnTo>
                        <a:pt x="1148395" y="1531435"/>
                      </a:lnTo>
                      <a:cubicBezTo>
                        <a:pt x="1138594" y="1570638"/>
                        <a:pt x="1144728" y="1548921"/>
                        <a:pt x="1128940" y="1596286"/>
                      </a:cubicBezTo>
                      <a:cubicBezTo>
                        <a:pt x="1126778" y="1602771"/>
                        <a:pt x="1126557" y="1610272"/>
                        <a:pt x="1122455" y="1615741"/>
                      </a:cubicBezTo>
                      <a:lnTo>
                        <a:pt x="1102999" y="1641681"/>
                      </a:lnTo>
                      <a:cubicBezTo>
                        <a:pt x="1088217" y="1730375"/>
                        <a:pt x="1095187" y="1693715"/>
                        <a:pt x="1083544" y="1751928"/>
                      </a:cubicBezTo>
                      <a:cubicBezTo>
                        <a:pt x="1069152" y="1910242"/>
                        <a:pt x="1084931" y="1764765"/>
                        <a:pt x="1070574" y="1855690"/>
                      </a:cubicBezTo>
                      <a:cubicBezTo>
                        <a:pt x="1065806" y="1885887"/>
                        <a:pt x="1063598" y="1916504"/>
                        <a:pt x="1057603" y="1946481"/>
                      </a:cubicBezTo>
                      <a:cubicBezTo>
                        <a:pt x="1055441" y="1957290"/>
                        <a:pt x="1054604" y="1968450"/>
                        <a:pt x="1051118" y="1978907"/>
                      </a:cubicBezTo>
                      <a:cubicBezTo>
                        <a:pt x="1048061" y="1988078"/>
                        <a:pt x="1042074" y="1996013"/>
                        <a:pt x="1038148" y="2004847"/>
                      </a:cubicBezTo>
                      <a:cubicBezTo>
                        <a:pt x="1033420" y="2015485"/>
                        <a:pt x="1029265" y="2026373"/>
                        <a:pt x="1025178" y="2037273"/>
                      </a:cubicBezTo>
                      <a:cubicBezTo>
                        <a:pt x="1022778" y="2043674"/>
                        <a:pt x="1020571" y="2050155"/>
                        <a:pt x="1018693" y="2056728"/>
                      </a:cubicBezTo>
                      <a:cubicBezTo>
                        <a:pt x="1016244" y="2065298"/>
                        <a:pt x="1015719" y="2074477"/>
                        <a:pt x="1012208" y="2082669"/>
                      </a:cubicBezTo>
                      <a:cubicBezTo>
                        <a:pt x="1009138" y="2089833"/>
                        <a:pt x="1003561" y="2095639"/>
                        <a:pt x="999238" y="2102124"/>
                      </a:cubicBezTo>
                      <a:cubicBezTo>
                        <a:pt x="988960" y="2153508"/>
                        <a:pt x="997681" y="2124690"/>
                        <a:pt x="966812" y="2186430"/>
                      </a:cubicBezTo>
                      <a:lnTo>
                        <a:pt x="966812" y="2186430"/>
                      </a:lnTo>
                      <a:cubicBezTo>
                        <a:pt x="951605" y="2232054"/>
                        <a:pt x="971396" y="2175735"/>
                        <a:pt x="947357" y="2231826"/>
                      </a:cubicBezTo>
                      <a:cubicBezTo>
                        <a:pt x="944664" y="2238109"/>
                        <a:pt x="944389" y="2245419"/>
                        <a:pt x="940872" y="2251281"/>
                      </a:cubicBezTo>
                      <a:cubicBezTo>
                        <a:pt x="937726" y="2256524"/>
                        <a:pt x="931570" y="2259360"/>
                        <a:pt x="927901" y="2264252"/>
                      </a:cubicBezTo>
                      <a:cubicBezTo>
                        <a:pt x="918548" y="2276722"/>
                        <a:pt x="910608" y="2290192"/>
                        <a:pt x="901961" y="2303162"/>
                      </a:cubicBezTo>
                      <a:lnTo>
                        <a:pt x="901961" y="2303162"/>
                      </a:lnTo>
                      <a:cubicBezTo>
                        <a:pt x="883201" y="2350064"/>
                        <a:pt x="895450" y="2325898"/>
                        <a:pt x="863050" y="2374498"/>
                      </a:cubicBezTo>
                      <a:cubicBezTo>
                        <a:pt x="858726" y="2380983"/>
                        <a:pt x="856565" y="2389631"/>
                        <a:pt x="850080" y="2393954"/>
                      </a:cubicBezTo>
                      <a:cubicBezTo>
                        <a:pt x="801777" y="2426156"/>
                        <a:pt x="861102" y="2384769"/>
                        <a:pt x="811169" y="2426379"/>
                      </a:cubicBezTo>
                      <a:cubicBezTo>
                        <a:pt x="805181" y="2431369"/>
                        <a:pt x="797580" y="2434217"/>
                        <a:pt x="791714" y="2439349"/>
                      </a:cubicBezTo>
                      <a:cubicBezTo>
                        <a:pt x="780211" y="2449415"/>
                        <a:pt x="770098" y="2460966"/>
                        <a:pt x="759289" y="2471775"/>
                      </a:cubicBezTo>
                      <a:lnTo>
                        <a:pt x="746318" y="2484745"/>
                      </a:lnTo>
                      <a:lnTo>
                        <a:pt x="726863" y="2504201"/>
                      </a:lnTo>
                      <a:cubicBezTo>
                        <a:pt x="708262" y="2560003"/>
                        <a:pt x="741955" y="2468593"/>
                        <a:pt x="674982" y="2569052"/>
                      </a:cubicBezTo>
                      <a:cubicBezTo>
                        <a:pt x="661640" y="2589066"/>
                        <a:pt x="661975" y="2591318"/>
                        <a:pt x="642557" y="2607962"/>
                      </a:cubicBezTo>
                      <a:cubicBezTo>
                        <a:pt x="634350" y="2614996"/>
                        <a:pt x="623887" y="2619420"/>
                        <a:pt x="616616" y="2627418"/>
                      </a:cubicBezTo>
                      <a:cubicBezTo>
                        <a:pt x="602075" y="2643413"/>
                        <a:pt x="592991" y="2664013"/>
                        <a:pt x="577706" y="2679298"/>
                      </a:cubicBezTo>
                      <a:lnTo>
                        <a:pt x="564735" y="2692269"/>
                      </a:lnTo>
                      <a:cubicBezTo>
                        <a:pt x="562573" y="2698754"/>
                        <a:pt x="562520" y="2706386"/>
                        <a:pt x="558250" y="2711724"/>
                      </a:cubicBezTo>
                      <a:cubicBezTo>
                        <a:pt x="549107" y="2723153"/>
                        <a:pt x="532156" y="2726907"/>
                        <a:pt x="519340" y="2731179"/>
                      </a:cubicBezTo>
                      <a:cubicBezTo>
                        <a:pt x="510693" y="2739826"/>
                        <a:pt x="503574" y="2750337"/>
                        <a:pt x="493399" y="2757120"/>
                      </a:cubicBezTo>
                      <a:cubicBezTo>
                        <a:pt x="486914" y="2761443"/>
                        <a:pt x="479810" y="2764958"/>
                        <a:pt x="473944" y="2770090"/>
                      </a:cubicBezTo>
                      <a:cubicBezTo>
                        <a:pt x="462440" y="2780155"/>
                        <a:pt x="452327" y="2791706"/>
                        <a:pt x="441518" y="2802515"/>
                      </a:cubicBezTo>
                      <a:lnTo>
                        <a:pt x="409093" y="2834941"/>
                      </a:lnTo>
                      <a:lnTo>
                        <a:pt x="376667" y="2867366"/>
                      </a:lnTo>
                      <a:cubicBezTo>
                        <a:pt x="372343" y="2871690"/>
                        <a:pt x="369498" y="2878403"/>
                        <a:pt x="363697" y="2880337"/>
                      </a:cubicBezTo>
                      <a:cubicBezTo>
                        <a:pt x="357212" y="2882499"/>
                        <a:pt x="350218" y="2883502"/>
                        <a:pt x="344242" y="2886822"/>
                      </a:cubicBezTo>
                      <a:cubicBezTo>
                        <a:pt x="321797" y="2899291"/>
                        <a:pt x="302176" y="2912658"/>
                        <a:pt x="285876" y="2932218"/>
                      </a:cubicBezTo>
                      <a:cubicBezTo>
                        <a:pt x="244988" y="2981285"/>
                        <a:pt x="297658" y="2926922"/>
                        <a:pt x="259935" y="2964643"/>
                      </a:cubicBezTo>
                      <a:cubicBezTo>
                        <a:pt x="243635" y="3013543"/>
                        <a:pt x="265623" y="2953268"/>
                        <a:pt x="240480" y="3003554"/>
                      </a:cubicBezTo>
                      <a:cubicBezTo>
                        <a:pt x="237423" y="3009668"/>
                        <a:pt x="237052" y="3016895"/>
                        <a:pt x="233995" y="3023009"/>
                      </a:cubicBezTo>
                      <a:cubicBezTo>
                        <a:pt x="228891" y="3033217"/>
                        <a:pt x="217704" y="3048198"/>
                        <a:pt x="208055" y="3055435"/>
                      </a:cubicBezTo>
                      <a:cubicBezTo>
                        <a:pt x="195584" y="3064788"/>
                        <a:pt x="183932" y="3076446"/>
                        <a:pt x="169144" y="3081375"/>
                      </a:cubicBezTo>
                      <a:lnTo>
                        <a:pt x="149689" y="3087860"/>
                      </a:lnTo>
                      <a:cubicBezTo>
                        <a:pt x="116818" y="3120728"/>
                        <a:pt x="159362" y="3082054"/>
                        <a:pt x="117263" y="3107315"/>
                      </a:cubicBezTo>
                      <a:cubicBezTo>
                        <a:pt x="112020" y="3110461"/>
                        <a:pt x="109067" y="3116466"/>
                        <a:pt x="104293" y="3120286"/>
                      </a:cubicBezTo>
                      <a:cubicBezTo>
                        <a:pt x="63376" y="3153021"/>
                        <a:pt x="103195" y="3114900"/>
                        <a:pt x="71867" y="3146226"/>
                      </a:cubicBezTo>
                      <a:cubicBezTo>
                        <a:pt x="69705" y="3152711"/>
                        <a:pt x="68899" y="3159819"/>
                        <a:pt x="65382" y="3165681"/>
                      </a:cubicBezTo>
                      <a:cubicBezTo>
                        <a:pt x="62236" y="3170924"/>
                        <a:pt x="56232" y="3173877"/>
                        <a:pt x="52412" y="3178652"/>
                      </a:cubicBezTo>
                      <a:cubicBezTo>
                        <a:pt x="47543" y="3184738"/>
                        <a:pt x="42928" y="3191136"/>
                        <a:pt x="39442" y="3198107"/>
                      </a:cubicBezTo>
                      <a:cubicBezTo>
                        <a:pt x="22606" y="3231780"/>
                        <a:pt x="45320" y="3205200"/>
                        <a:pt x="19986" y="3230532"/>
                      </a:cubicBezTo>
                      <a:cubicBezTo>
                        <a:pt x="17824" y="3237017"/>
                        <a:pt x="16558" y="3243874"/>
                        <a:pt x="13501" y="3249988"/>
                      </a:cubicBezTo>
                      <a:cubicBezTo>
                        <a:pt x="10015" y="3256959"/>
                        <a:pt x="1237" y="3261681"/>
                        <a:pt x="531" y="3269443"/>
                      </a:cubicBezTo>
                      <a:cubicBezTo>
                        <a:pt x="-2088" y="3298252"/>
                        <a:pt x="5408" y="3316500"/>
                        <a:pt x="13501" y="3340779"/>
                      </a:cubicBezTo>
                      <a:cubicBezTo>
                        <a:pt x="28633" y="3338617"/>
                        <a:pt x="44929" y="3340502"/>
                        <a:pt x="58897" y="3334294"/>
                      </a:cubicBezTo>
                      <a:cubicBezTo>
                        <a:pt x="66019" y="3331129"/>
                        <a:pt x="66795" y="3320757"/>
                        <a:pt x="71867" y="3314839"/>
                      </a:cubicBezTo>
                      <a:cubicBezTo>
                        <a:pt x="92835" y="3290376"/>
                        <a:pt x="94315" y="3291227"/>
                        <a:pt x="117263" y="3275928"/>
                      </a:cubicBezTo>
                      <a:cubicBezTo>
                        <a:pt x="119425" y="3269443"/>
                        <a:pt x="119956" y="3262161"/>
                        <a:pt x="123748" y="3256473"/>
                      </a:cubicBezTo>
                      <a:cubicBezTo>
                        <a:pt x="128835" y="3248842"/>
                        <a:pt x="137332" y="3244063"/>
                        <a:pt x="143203" y="3237018"/>
                      </a:cubicBezTo>
                      <a:cubicBezTo>
                        <a:pt x="148193" y="3231030"/>
                        <a:pt x="151850" y="3224047"/>
                        <a:pt x="156174" y="3217562"/>
                      </a:cubicBezTo>
                      <a:cubicBezTo>
                        <a:pt x="171078" y="3172851"/>
                        <a:pt x="159477" y="3188320"/>
                        <a:pt x="182114" y="3165681"/>
                      </a:cubicBezTo>
                      <a:cubicBezTo>
                        <a:pt x="198413" y="3116784"/>
                        <a:pt x="176428" y="3177053"/>
                        <a:pt x="201569" y="3126771"/>
                      </a:cubicBezTo>
                      <a:cubicBezTo>
                        <a:pt x="204626" y="3120657"/>
                        <a:pt x="203221" y="3112149"/>
                        <a:pt x="208055" y="3107315"/>
                      </a:cubicBezTo>
                      <a:cubicBezTo>
                        <a:pt x="230355" y="3085015"/>
                        <a:pt x="241956" y="3083045"/>
                        <a:pt x="266421" y="3074890"/>
                      </a:cubicBezTo>
                      <a:cubicBezTo>
                        <a:pt x="303300" y="3038011"/>
                        <a:pt x="267791" y="3067720"/>
                        <a:pt x="305331" y="3048949"/>
                      </a:cubicBezTo>
                      <a:cubicBezTo>
                        <a:pt x="355607" y="3023810"/>
                        <a:pt x="295348" y="3045791"/>
                        <a:pt x="344242" y="3029494"/>
                      </a:cubicBezTo>
                      <a:cubicBezTo>
                        <a:pt x="388840" y="2999762"/>
                        <a:pt x="368364" y="3008483"/>
                        <a:pt x="402608" y="2997069"/>
                      </a:cubicBezTo>
                      <a:lnTo>
                        <a:pt x="460974" y="2958158"/>
                      </a:lnTo>
                      <a:cubicBezTo>
                        <a:pt x="467459" y="2953835"/>
                        <a:pt x="473458" y="2948674"/>
                        <a:pt x="480429" y="2945188"/>
                      </a:cubicBezTo>
                      <a:cubicBezTo>
                        <a:pt x="489076" y="2940865"/>
                        <a:pt x="497393" y="2935808"/>
                        <a:pt x="506369" y="2932218"/>
                      </a:cubicBezTo>
                      <a:cubicBezTo>
                        <a:pt x="519063" y="2927140"/>
                        <a:pt x="533904" y="2926831"/>
                        <a:pt x="545280" y="2919247"/>
                      </a:cubicBezTo>
                      <a:cubicBezTo>
                        <a:pt x="551765" y="2914924"/>
                        <a:pt x="557410" y="2908941"/>
                        <a:pt x="564735" y="2906277"/>
                      </a:cubicBezTo>
                      <a:cubicBezTo>
                        <a:pt x="602156" y="2892669"/>
                        <a:pt x="629596" y="2892009"/>
                        <a:pt x="668497" y="2886822"/>
                      </a:cubicBezTo>
                      <a:cubicBezTo>
                        <a:pt x="683649" y="2884802"/>
                        <a:pt x="698840" y="2882994"/>
                        <a:pt x="713893" y="2880337"/>
                      </a:cubicBezTo>
                      <a:cubicBezTo>
                        <a:pt x="735603" y="2876506"/>
                        <a:pt x="757357" y="2872713"/>
                        <a:pt x="778744" y="2867366"/>
                      </a:cubicBezTo>
                      <a:cubicBezTo>
                        <a:pt x="787391" y="2865204"/>
                        <a:pt x="795944" y="2862629"/>
                        <a:pt x="804684" y="2860881"/>
                      </a:cubicBezTo>
                      <a:cubicBezTo>
                        <a:pt x="884187" y="2844981"/>
                        <a:pt x="809283" y="2862974"/>
                        <a:pt x="869535" y="2847911"/>
                      </a:cubicBezTo>
                      <a:cubicBezTo>
                        <a:pt x="907366" y="2860521"/>
                        <a:pt x="874400" y="2843453"/>
                        <a:pt x="895476" y="2880337"/>
                      </a:cubicBezTo>
                      <a:cubicBezTo>
                        <a:pt x="900026" y="2888300"/>
                        <a:pt x="908446" y="2893307"/>
                        <a:pt x="914931" y="2899792"/>
                      </a:cubicBezTo>
                      <a:cubicBezTo>
                        <a:pt x="930136" y="2945408"/>
                        <a:pt x="910350" y="2889105"/>
                        <a:pt x="934386" y="2945188"/>
                      </a:cubicBezTo>
                      <a:cubicBezTo>
                        <a:pt x="937079" y="2951471"/>
                        <a:pt x="937080" y="2958955"/>
                        <a:pt x="940872" y="2964643"/>
                      </a:cubicBezTo>
                      <a:cubicBezTo>
                        <a:pt x="945959" y="2972274"/>
                        <a:pt x="954456" y="2977052"/>
                        <a:pt x="960327" y="2984098"/>
                      </a:cubicBezTo>
                      <a:cubicBezTo>
                        <a:pt x="965317" y="2990086"/>
                        <a:pt x="968164" y="2997688"/>
                        <a:pt x="973297" y="3003554"/>
                      </a:cubicBezTo>
                      <a:cubicBezTo>
                        <a:pt x="983363" y="3015058"/>
                        <a:pt x="997244" y="3023261"/>
                        <a:pt x="1005723" y="3035979"/>
                      </a:cubicBezTo>
                      <a:lnTo>
                        <a:pt x="1031663" y="3074890"/>
                      </a:lnTo>
                      <a:lnTo>
                        <a:pt x="1044633" y="3094345"/>
                      </a:lnTo>
                      <a:cubicBezTo>
                        <a:pt x="1046795" y="3100830"/>
                        <a:pt x="1047601" y="3107939"/>
                        <a:pt x="1051118" y="3113801"/>
                      </a:cubicBezTo>
                      <a:cubicBezTo>
                        <a:pt x="1054264" y="3119044"/>
                        <a:pt x="1061354" y="3121302"/>
                        <a:pt x="1064089" y="3126771"/>
                      </a:cubicBezTo>
                      <a:cubicBezTo>
                        <a:pt x="1070203" y="3138999"/>
                        <a:pt x="1072736" y="3152711"/>
                        <a:pt x="1077059" y="3165681"/>
                      </a:cubicBezTo>
                      <a:lnTo>
                        <a:pt x="1102999" y="3243503"/>
                      </a:lnTo>
                      <a:lnTo>
                        <a:pt x="1109484" y="3262958"/>
                      </a:lnTo>
                      <a:cubicBezTo>
                        <a:pt x="1111646" y="3269443"/>
                        <a:pt x="1111135" y="3277579"/>
                        <a:pt x="1115969" y="3282413"/>
                      </a:cubicBezTo>
                      <a:cubicBezTo>
                        <a:pt x="1131333" y="3297777"/>
                        <a:pt x="1145852" y="3313992"/>
                        <a:pt x="1167850" y="3321324"/>
                      </a:cubicBezTo>
                      <a:lnTo>
                        <a:pt x="1187306" y="3327809"/>
                      </a:lnTo>
                      <a:cubicBezTo>
                        <a:pt x="1197142" y="3334367"/>
                        <a:pt x="1212791" y="3347264"/>
                        <a:pt x="1226216" y="3347264"/>
                      </a:cubicBezTo>
                      <a:cubicBezTo>
                        <a:pt x="1239365" y="3347264"/>
                        <a:pt x="1252157" y="3342941"/>
                        <a:pt x="1265127" y="3340779"/>
                      </a:cubicBezTo>
                      <a:cubicBezTo>
                        <a:pt x="1279004" y="3336153"/>
                        <a:pt x="1293686" y="3333155"/>
                        <a:pt x="1304038" y="3321324"/>
                      </a:cubicBezTo>
                      <a:cubicBezTo>
                        <a:pt x="1339426" y="3280881"/>
                        <a:pt x="1322568" y="3295379"/>
                        <a:pt x="1336463" y="3262958"/>
                      </a:cubicBezTo>
                      <a:cubicBezTo>
                        <a:pt x="1340271" y="3254072"/>
                        <a:pt x="1345843" y="3245994"/>
                        <a:pt x="1349433" y="3237018"/>
                      </a:cubicBezTo>
                      <a:cubicBezTo>
                        <a:pt x="1354511" y="3224324"/>
                        <a:pt x="1358079" y="3211077"/>
                        <a:pt x="1362403" y="3198107"/>
                      </a:cubicBezTo>
                      <a:lnTo>
                        <a:pt x="1368889" y="3178652"/>
                      </a:lnTo>
                      <a:cubicBezTo>
                        <a:pt x="1371051" y="3172167"/>
                        <a:pt x="1372317" y="3165310"/>
                        <a:pt x="1375374" y="3159196"/>
                      </a:cubicBezTo>
                      <a:lnTo>
                        <a:pt x="1388344" y="3133256"/>
                      </a:lnTo>
                      <a:cubicBezTo>
                        <a:pt x="1390506" y="3124609"/>
                        <a:pt x="1392380" y="3115885"/>
                        <a:pt x="1394829" y="3107315"/>
                      </a:cubicBezTo>
                      <a:cubicBezTo>
                        <a:pt x="1396707" y="3100742"/>
                        <a:pt x="1399831" y="3094533"/>
                        <a:pt x="1401314" y="3087860"/>
                      </a:cubicBezTo>
                      <a:cubicBezTo>
                        <a:pt x="1418779" y="3009266"/>
                        <a:pt x="1394561" y="3088662"/>
                        <a:pt x="1420769" y="3010039"/>
                      </a:cubicBezTo>
                      <a:cubicBezTo>
                        <a:pt x="1422931" y="2990584"/>
                        <a:pt x="1424968" y="2971114"/>
                        <a:pt x="1427255" y="2951673"/>
                      </a:cubicBezTo>
                      <a:cubicBezTo>
                        <a:pt x="1429291" y="2934364"/>
                        <a:pt x="1432088" y="2917142"/>
                        <a:pt x="1433740" y="2899792"/>
                      </a:cubicBezTo>
                      <a:cubicBezTo>
                        <a:pt x="1444402" y="2787835"/>
                        <a:pt x="1433395" y="2849639"/>
                        <a:pt x="1446710" y="2783060"/>
                      </a:cubicBezTo>
                      <a:cubicBezTo>
                        <a:pt x="1448872" y="2746311"/>
                        <a:pt x="1451153" y="2709569"/>
                        <a:pt x="1453195" y="2672813"/>
                      </a:cubicBezTo>
                      <a:cubicBezTo>
                        <a:pt x="1455476" y="2631747"/>
                        <a:pt x="1457114" y="2590645"/>
                        <a:pt x="1459680" y="2549596"/>
                      </a:cubicBezTo>
                      <a:cubicBezTo>
                        <a:pt x="1461438" y="2521466"/>
                        <a:pt x="1462520" y="2493238"/>
                        <a:pt x="1466165" y="2465290"/>
                      </a:cubicBezTo>
                      <a:cubicBezTo>
                        <a:pt x="1469016" y="2443430"/>
                        <a:pt x="1475510" y="2422184"/>
                        <a:pt x="1479135" y="2400439"/>
                      </a:cubicBezTo>
                      <a:cubicBezTo>
                        <a:pt x="1487433" y="2350656"/>
                        <a:pt x="1483042" y="2374422"/>
                        <a:pt x="1492106" y="2329103"/>
                      </a:cubicBezTo>
                      <a:cubicBezTo>
                        <a:pt x="1494268" y="2307486"/>
                        <a:pt x="1498591" y="2285977"/>
                        <a:pt x="1498591" y="2264252"/>
                      </a:cubicBezTo>
                      <a:cubicBezTo>
                        <a:pt x="1498591" y="2189113"/>
                        <a:pt x="1493072" y="2149727"/>
                        <a:pt x="1485621" y="2082669"/>
                      </a:cubicBezTo>
                      <a:cubicBezTo>
                        <a:pt x="1483459" y="1959452"/>
                        <a:pt x="1480921" y="1836241"/>
                        <a:pt x="1479135" y="1713018"/>
                      </a:cubicBezTo>
                      <a:cubicBezTo>
                        <a:pt x="1476597" y="1537925"/>
                        <a:pt x="1476415" y="1362795"/>
                        <a:pt x="1472650" y="1187724"/>
                      </a:cubicBezTo>
                      <a:cubicBezTo>
                        <a:pt x="1472191" y="1166394"/>
                        <a:pt x="1464390" y="1086281"/>
                        <a:pt x="1459680" y="1058022"/>
                      </a:cubicBezTo>
                      <a:cubicBezTo>
                        <a:pt x="1447656" y="985877"/>
                        <a:pt x="1458127" y="1090216"/>
                        <a:pt x="1446710" y="993171"/>
                      </a:cubicBezTo>
                      <a:cubicBezTo>
                        <a:pt x="1443920" y="969458"/>
                        <a:pt x="1443381" y="945502"/>
                        <a:pt x="1440225" y="921835"/>
                      </a:cubicBezTo>
                      <a:cubicBezTo>
                        <a:pt x="1439047" y="913000"/>
                        <a:pt x="1435334" y="904663"/>
                        <a:pt x="1433740" y="895894"/>
                      </a:cubicBezTo>
                      <a:cubicBezTo>
                        <a:pt x="1401609" y="719171"/>
                        <a:pt x="1447622" y="952318"/>
                        <a:pt x="1420769" y="818073"/>
                      </a:cubicBezTo>
                      <a:cubicBezTo>
                        <a:pt x="1418607" y="796456"/>
                        <a:pt x="1417155" y="774756"/>
                        <a:pt x="1414284" y="753222"/>
                      </a:cubicBezTo>
                      <a:cubicBezTo>
                        <a:pt x="1412827" y="742296"/>
                        <a:pt x="1409715" y="731651"/>
                        <a:pt x="1407799" y="720796"/>
                      </a:cubicBezTo>
                      <a:cubicBezTo>
                        <a:pt x="1393230" y="638234"/>
                        <a:pt x="1396528" y="658268"/>
                        <a:pt x="1388344" y="584609"/>
                      </a:cubicBezTo>
                      <a:cubicBezTo>
                        <a:pt x="1386182" y="420320"/>
                        <a:pt x="1387866" y="255935"/>
                        <a:pt x="1381859" y="91741"/>
                      </a:cubicBezTo>
                      <a:cubicBezTo>
                        <a:pt x="1381005" y="68390"/>
                        <a:pt x="1372274" y="52944"/>
                        <a:pt x="1355918" y="39860"/>
                      </a:cubicBezTo>
                      <a:cubicBezTo>
                        <a:pt x="1349832" y="34991"/>
                        <a:pt x="1344222" y="27629"/>
                        <a:pt x="1336463" y="26890"/>
                      </a:cubicBezTo>
                      <a:cubicBezTo>
                        <a:pt x="1297728" y="23201"/>
                        <a:pt x="1274854" y="-5536"/>
                        <a:pt x="1232701" y="94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a:extLst>
                  <a:ext uri="{FF2B5EF4-FFF2-40B4-BE49-F238E27FC236}">
                    <a16:creationId xmlns:a16="http://schemas.microsoft.com/office/drawing/2014/main" id="{D9D73A2A-4616-EF96-B534-5235DA35E228}"/>
                  </a:ext>
                </a:extLst>
              </p:cNvPr>
              <p:cNvSpPr/>
              <p:nvPr/>
            </p:nvSpPr>
            <p:spPr>
              <a:xfrm>
                <a:off x="6685914" y="1815830"/>
                <a:ext cx="1602052" cy="512323"/>
              </a:xfrm>
              <a:custGeom>
                <a:avLst/>
                <a:gdLst>
                  <a:gd name="connsiteX0" fmla="*/ 1439924 w 1602052"/>
                  <a:gd name="connsiteY0" fmla="*/ 128484 h 439769"/>
                  <a:gd name="connsiteX1" fmla="*/ 752503 w 1602052"/>
                  <a:gd name="connsiteY1" fmla="*/ 5267 h 439769"/>
                  <a:gd name="connsiteX2" fmla="*/ 395822 w 1602052"/>
                  <a:gd name="connsiteY2" fmla="*/ 18237 h 439769"/>
                  <a:gd name="connsiteX3" fmla="*/ 318001 w 1602052"/>
                  <a:gd name="connsiteY3" fmla="*/ 31207 h 439769"/>
                  <a:gd name="connsiteX4" fmla="*/ 259635 w 1602052"/>
                  <a:gd name="connsiteY4" fmla="*/ 44178 h 439769"/>
                  <a:gd name="connsiteX5" fmla="*/ 227209 w 1602052"/>
                  <a:gd name="connsiteY5" fmla="*/ 50663 h 439769"/>
                  <a:gd name="connsiteX6" fmla="*/ 136418 w 1602052"/>
                  <a:gd name="connsiteY6" fmla="*/ 76603 h 439769"/>
                  <a:gd name="connsiteX7" fmla="*/ 116963 w 1602052"/>
                  <a:gd name="connsiteY7" fmla="*/ 83088 h 439769"/>
                  <a:gd name="connsiteX8" fmla="*/ 78052 w 1602052"/>
                  <a:gd name="connsiteY8" fmla="*/ 109029 h 439769"/>
                  <a:gd name="connsiteX9" fmla="*/ 45626 w 1602052"/>
                  <a:gd name="connsiteY9" fmla="*/ 141454 h 439769"/>
                  <a:gd name="connsiteX10" fmla="*/ 6716 w 1602052"/>
                  <a:gd name="connsiteY10" fmla="*/ 193335 h 439769"/>
                  <a:gd name="connsiteX11" fmla="*/ 231 w 1602052"/>
                  <a:gd name="connsiteY11" fmla="*/ 212790 h 439769"/>
                  <a:gd name="connsiteX12" fmla="*/ 13201 w 1602052"/>
                  <a:gd name="connsiteY12" fmla="*/ 342493 h 439769"/>
                  <a:gd name="connsiteX13" fmla="*/ 26171 w 1602052"/>
                  <a:gd name="connsiteY13" fmla="*/ 361948 h 439769"/>
                  <a:gd name="connsiteX14" fmla="*/ 45626 w 1602052"/>
                  <a:gd name="connsiteY14" fmla="*/ 374918 h 439769"/>
                  <a:gd name="connsiteX15" fmla="*/ 97507 w 1602052"/>
                  <a:gd name="connsiteY15" fmla="*/ 400859 h 439769"/>
                  <a:gd name="connsiteX16" fmla="*/ 116963 w 1602052"/>
                  <a:gd name="connsiteY16" fmla="*/ 407344 h 439769"/>
                  <a:gd name="connsiteX17" fmla="*/ 246665 w 1602052"/>
                  <a:gd name="connsiteY17" fmla="*/ 400859 h 439769"/>
                  <a:gd name="connsiteX18" fmla="*/ 305031 w 1602052"/>
                  <a:gd name="connsiteY18" fmla="*/ 387888 h 439769"/>
                  <a:gd name="connsiteX19" fmla="*/ 343941 w 1602052"/>
                  <a:gd name="connsiteY19" fmla="*/ 381403 h 439769"/>
                  <a:gd name="connsiteX20" fmla="*/ 369882 w 1602052"/>
                  <a:gd name="connsiteY20" fmla="*/ 374918 h 439769"/>
                  <a:gd name="connsiteX21" fmla="*/ 415277 w 1602052"/>
                  <a:gd name="connsiteY21" fmla="*/ 368433 h 439769"/>
                  <a:gd name="connsiteX22" fmla="*/ 454188 w 1602052"/>
                  <a:gd name="connsiteY22" fmla="*/ 361948 h 439769"/>
                  <a:gd name="connsiteX23" fmla="*/ 499584 w 1602052"/>
                  <a:gd name="connsiteY23" fmla="*/ 355463 h 439769"/>
                  <a:gd name="connsiteX24" fmla="*/ 583890 w 1602052"/>
                  <a:gd name="connsiteY24" fmla="*/ 342493 h 439769"/>
                  <a:gd name="connsiteX25" fmla="*/ 1141609 w 1602052"/>
                  <a:gd name="connsiteY25" fmla="*/ 355463 h 439769"/>
                  <a:gd name="connsiteX26" fmla="*/ 1206460 w 1602052"/>
                  <a:gd name="connsiteY26" fmla="*/ 368433 h 439769"/>
                  <a:gd name="connsiteX27" fmla="*/ 1225916 w 1602052"/>
                  <a:gd name="connsiteY27" fmla="*/ 374918 h 439769"/>
                  <a:gd name="connsiteX28" fmla="*/ 1310222 w 1602052"/>
                  <a:gd name="connsiteY28" fmla="*/ 387888 h 439769"/>
                  <a:gd name="connsiteX29" fmla="*/ 1336163 w 1602052"/>
                  <a:gd name="connsiteY29" fmla="*/ 394373 h 439769"/>
                  <a:gd name="connsiteX30" fmla="*/ 1407499 w 1602052"/>
                  <a:gd name="connsiteY30" fmla="*/ 407344 h 439769"/>
                  <a:gd name="connsiteX31" fmla="*/ 1465865 w 1602052"/>
                  <a:gd name="connsiteY31" fmla="*/ 426799 h 439769"/>
                  <a:gd name="connsiteX32" fmla="*/ 1485320 w 1602052"/>
                  <a:gd name="connsiteY32" fmla="*/ 433284 h 439769"/>
                  <a:gd name="connsiteX33" fmla="*/ 1504775 w 1602052"/>
                  <a:gd name="connsiteY33" fmla="*/ 439769 h 439769"/>
                  <a:gd name="connsiteX34" fmla="*/ 1556656 w 1602052"/>
                  <a:gd name="connsiteY34" fmla="*/ 413829 h 439769"/>
                  <a:gd name="connsiteX35" fmla="*/ 1582597 w 1602052"/>
                  <a:gd name="connsiteY35" fmla="*/ 374918 h 439769"/>
                  <a:gd name="connsiteX36" fmla="*/ 1589082 w 1602052"/>
                  <a:gd name="connsiteY36" fmla="*/ 348978 h 439769"/>
                  <a:gd name="connsiteX37" fmla="*/ 1602052 w 1602052"/>
                  <a:gd name="connsiteY37" fmla="*/ 310067 h 439769"/>
                  <a:gd name="connsiteX38" fmla="*/ 1595567 w 1602052"/>
                  <a:gd name="connsiteY38" fmla="*/ 264671 h 439769"/>
                  <a:gd name="connsiteX39" fmla="*/ 1582597 w 1602052"/>
                  <a:gd name="connsiteY39" fmla="*/ 245216 h 439769"/>
                  <a:gd name="connsiteX40" fmla="*/ 1543686 w 1602052"/>
                  <a:gd name="connsiteY40" fmla="*/ 219276 h 439769"/>
                  <a:gd name="connsiteX41" fmla="*/ 1530716 w 1602052"/>
                  <a:gd name="connsiteY41" fmla="*/ 206305 h 439769"/>
                  <a:gd name="connsiteX42" fmla="*/ 1511260 w 1602052"/>
                  <a:gd name="connsiteY42" fmla="*/ 199820 h 439769"/>
                  <a:gd name="connsiteX43" fmla="*/ 1478835 w 1602052"/>
                  <a:gd name="connsiteY43" fmla="*/ 167395 h 439769"/>
                  <a:gd name="connsiteX44" fmla="*/ 1439924 w 1602052"/>
                  <a:gd name="connsiteY44" fmla="*/ 128484 h 43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02052" h="439769">
                    <a:moveTo>
                      <a:pt x="1439924" y="128484"/>
                    </a:moveTo>
                    <a:cubicBezTo>
                      <a:pt x="1318869" y="101463"/>
                      <a:pt x="983659" y="32822"/>
                      <a:pt x="752503" y="5267"/>
                    </a:cubicBezTo>
                    <a:cubicBezTo>
                      <a:pt x="641251" y="-7995"/>
                      <a:pt x="512323" y="6587"/>
                      <a:pt x="395822" y="18237"/>
                    </a:cubicBezTo>
                    <a:cubicBezTo>
                      <a:pt x="343653" y="31279"/>
                      <a:pt x="396952" y="19060"/>
                      <a:pt x="318001" y="31207"/>
                    </a:cubicBezTo>
                    <a:cubicBezTo>
                      <a:pt x="286226" y="36096"/>
                      <a:pt x="288676" y="37725"/>
                      <a:pt x="259635" y="44178"/>
                    </a:cubicBezTo>
                    <a:cubicBezTo>
                      <a:pt x="248875" y="46569"/>
                      <a:pt x="237949" y="48184"/>
                      <a:pt x="227209" y="50663"/>
                    </a:cubicBezTo>
                    <a:cubicBezTo>
                      <a:pt x="174284" y="62876"/>
                      <a:pt x="182868" y="61120"/>
                      <a:pt x="136418" y="76603"/>
                    </a:cubicBezTo>
                    <a:lnTo>
                      <a:pt x="116963" y="83088"/>
                    </a:lnTo>
                    <a:cubicBezTo>
                      <a:pt x="103993" y="91735"/>
                      <a:pt x="89075" y="98006"/>
                      <a:pt x="78052" y="109029"/>
                    </a:cubicBezTo>
                    <a:lnTo>
                      <a:pt x="45626" y="141454"/>
                    </a:lnTo>
                    <a:cubicBezTo>
                      <a:pt x="30264" y="156816"/>
                      <a:pt x="14047" y="171343"/>
                      <a:pt x="6716" y="193335"/>
                    </a:cubicBezTo>
                    <a:lnTo>
                      <a:pt x="231" y="212790"/>
                    </a:lnTo>
                    <a:cubicBezTo>
                      <a:pt x="610" y="219229"/>
                      <a:pt x="-3716" y="308658"/>
                      <a:pt x="13201" y="342493"/>
                    </a:cubicBezTo>
                    <a:cubicBezTo>
                      <a:pt x="16687" y="349464"/>
                      <a:pt x="20660" y="356437"/>
                      <a:pt x="26171" y="361948"/>
                    </a:cubicBezTo>
                    <a:cubicBezTo>
                      <a:pt x="31682" y="367459"/>
                      <a:pt x="39540" y="370049"/>
                      <a:pt x="45626" y="374918"/>
                    </a:cubicBezTo>
                    <a:cubicBezTo>
                      <a:pt x="77965" y="400788"/>
                      <a:pt x="31107" y="378725"/>
                      <a:pt x="97507" y="400859"/>
                    </a:cubicBezTo>
                    <a:lnTo>
                      <a:pt x="116963" y="407344"/>
                    </a:lnTo>
                    <a:cubicBezTo>
                      <a:pt x="160197" y="405182"/>
                      <a:pt x="203515" y="404311"/>
                      <a:pt x="246665" y="400859"/>
                    </a:cubicBezTo>
                    <a:cubicBezTo>
                      <a:pt x="265529" y="399350"/>
                      <a:pt x="286430" y="391608"/>
                      <a:pt x="305031" y="387888"/>
                    </a:cubicBezTo>
                    <a:cubicBezTo>
                      <a:pt x="317925" y="385309"/>
                      <a:pt x="331047" y="383982"/>
                      <a:pt x="343941" y="381403"/>
                    </a:cubicBezTo>
                    <a:cubicBezTo>
                      <a:pt x="352681" y="379655"/>
                      <a:pt x="361113" y="376512"/>
                      <a:pt x="369882" y="374918"/>
                    </a:cubicBezTo>
                    <a:cubicBezTo>
                      <a:pt x="384921" y="372184"/>
                      <a:pt x="400169" y="370757"/>
                      <a:pt x="415277" y="368433"/>
                    </a:cubicBezTo>
                    <a:cubicBezTo>
                      <a:pt x="428273" y="366434"/>
                      <a:pt x="441192" y="363947"/>
                      <a:pt x="454188" y="361948"/>
                    </a:cubicBezTo>
                    <a:cubicBezTo>
                      <a:pt x="469296" y="359624"/>
                      <a:pt x="484476" y="357787"/>
                      <a:pt x="499584" y="355463"/>
                    </a:cubicBezTo>
                    <a:cubicBezTo>
                      <a:pt x="616577" y="337465"/>
                      <a:pt x="452239" y="361300"/>
                      <a:pt x="583890" y="342493"/>
                    </a:cubicBezTo>
                    <a:cubicBezTo>
                      <a:pt x="666677" y="343627"/>
                      <a:pt x="974744" y="337899"/>
                      <a:pt x="1141609" y="355463"/>
                    </a:cubicBezTo>
                    <a:cubicBezTo>
                      <a:pt x="1161782" y="357586"/>
                      <a:pt x="1186423" y="362708"/>
                      <a:pt x="1206460" y="368433"/>
                    </a:cubicBezTo>
                    <a:cubicBezTo>
                      <a:pt x="1213033" y="370311"/>
                      <a:pt x="1219284" y="373260"/>
                      <a:pt x="1225916" y="374918"/>
                    </a:cubicBezTo>
                    <a:cubicBezTo>
                      <a:pt x="1265588" y="384836"/>
                      <a:pt x="1262966" y="380012"/>
                      <a:pt x="1310222" y="387888"/>
                    </a:cubicBezTo>
                    <a:cubicBezTo>
                      <a:pt x="1319014" y="389353"/>
                      <a:pt x="1327462" y="392439"/>
                      <a:pt x="1336163" y="394373"/>
                    </a:cubicBezTo>
                    <a:cubicBezTo>
                      <a:pt x="1363374" y="400420"/>
                      <a:pt x="1379317" y="402647"/>
                      <a:pt x="1407499" y="407344"/>
                    </a:cubicBezTo>
                    <a:lnTo>
                      <a:pt x="1465865" y="426799"/>
                    </a:lnTo>
                    <a:lnTo>
                      <a:pt x="1485320" y="433284"/>
                    </a:lnTo>
                    <a:lnTo>
                      <a:pt x="1504775" y="439769"/>
                    </a:lnTo>
                    <a:cubicBezTo>
                      <a:pt x="1537576" y="433209"/>
                      <a:pt x="1536577" y="439644"/>
                      <a:pt x="1556656" y="413829"/>
                    </a:cubicBezTo>
                    <a:cubicBezTo>
                      <a:pt x="1566226" y="401524"/>
                      <a:pt x="1582597" y="374918"/>
                      <a:pt x="1582597" y="374918"/>
                    </a:cubicBezTo>
                    <a:cubicBezTo>
                      <a:pt x="1584759" y="366271"/>
                      <a:pt x="1586521" y="357515"/>
                      <a:pt x="1589082" y="348978"/>
                    </a:cubicBezTo>
                    <a:cubicBezTo>
                      <a:pt x="1593011" y="335883"/>
                      <a:pt x="1602052" y="310067"/>
                      <a:pt x="1602052" y="310067"/>
                    </a:cubicBezTo>
                    <a:cubicBezTo>
                      <a:pt x="1599890" y="294935"/>
                      <a:pt x="1599959" y="279312"/>
                      <a:pt x="1595567" y="264671"/>
                    </a:cubicBezTo>
                    <a:cubicBezTo>
                      <a:pt x="1593327" y="257206"/>
                      <a:pt x="1588463" y="250348"/>
                      <a:pt x="1582597" y="245216"/>
                    </a:cubicBezTo>
                    <a:cubicBezTo>
                      <a:pt x="1570866" y="234951"/>
                      <a:pt x="1554708" y="230299"/>
                      <a:pt x="1543686" y="219276"/>
                    </a:cubicBezTo>
                    <a:cubicBezTo>
                      <a:pt x="1539363" y="214952"/>
                      <a:pt x="1535959" y="209451"/>
                      <a:pt x="1530716" y="206305"/>
                    </a:cubicBezTo>
                    <a:cubicBezTo>
                      <a:pt x="1524854" y="202788"/>
                      <a:pt x="1517745" y="201982"/>
                      <a:pt x="1511260" y="199820"/>
                    </a:cubicBezTo>
                    <a:cubicBezTo>
                      <a:pt x="1475594" y="176043"/>
                      <a:pt x="1505854" y="199819"/>
                      <a:pt x="1478835" y="167395"/>
                    </a:cubicBezTo>
                    <a:cubicBezTo>
                      <a:pt x="1456323" y="140380"/>
                      <a:pt x="1560979" y="155505"/>
                      <a:pt x="1439924" y="128484"/>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3" name="Content Placeholder 4">
                  <a:extLst>
                    <a:ext uri="{FF2B5EF4-FFF2-40B4-BE49-F238E27FC236}">
                      <a16:creationId xmlns:a16="http://schemas.microsoft.com/office/drawing/2014/main" id="{8FDB3283-DF4A-83D6-037D-BFF1062DA58E}"/>
                    </a:ext>
                  </a:extLst>
                </p:cNvPr>
                <p:cNvSpPr txBox="1">
                  <a:spLocks/>
                </p:cNvSpPr>
                <p:nvPr/>
              </p:nvSpPr>
              <p:spPr>
                <a:xfrm>
                  <a:off x="6642004" y="1746928"/>
                  <a:ext cx="814429" cy="53177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𝑐</m:t>
                            </m:r>
                          </m:sub>
                        </m:sSub>
                      </m:oMath>
                    </m:oMathPara>
                  </a14:m>
                  <a:endParaRPr lang="en-IN" sz="2400" dirty="0">
                    <a:latin typeface="+mn-lt"/>
                  </a:endParaRPr>
                </a:p>
              </p:txBody>
            </p:sp>
          </mc:Choice>
          <mc:Fallback xmlns="">
            <p:sp>
              <p:nvSpPr>
                <p:cNvPr id="13" name="Content Placeholder 4">
                  <a:extLst>
                    <a:ext uri="{FF2B5EF4-FFF2-40B4-BE49-F238E27FC236}">
                      <a16:creationId xmlns:a16="http://schemas.microsoft.com/office/drawing/2014/main" id="{8FDB3283-DF4A-83D6-037D-BFF1062DA58E}"/>
                    </a:ext>
                  </a:extLst>
                </p:cNvPr>
                <p:cNvSpPr txBox="1">
                  <a:spLocks noRot="1" noChangeAspect="1" noMove="1" noResize="1" noEditPoints="1" noAdjustHandles="1" noChangeArrowheads="1" noChangeShapeType="1" noTextEdit="1"/>
                </p:cNvSpPr>
                <p:nvPr/>
              </p:nvSpPr>
              <p:spPr>
                <a:xfrm>
                  <a:off x="6642004" y="1746928"/>
                  <a:ext cx="814429" cy="531778"/>
                </a:xfrm>
                <a:prstGeom prst="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Content Placeholder 4">
                  <a:extLst>
                    <a:ext uri="{FF2B5EF4-FFF2-40B4-BE49-F238E27FC236}">
                      <a16:creationId xmlns:a16="http://schemas.microsoft.com/office/drawing/2014/main" id="{B50EC06B-2FFA-1DBA-356B-C557CEFF3BA8}"/>
                    </a:ext>
                  </a:extLst>
                </p:cNvPr>
                <p:cNvSpPr txBox="1">
                  <a:spLocks/>
                </p:cNvSpPr>
                <p:nvPr/>
              </p:nvSpPr>
              <p:spPr>
                <a:xfrm>
                  <a:off x="6982375" y="5743062"/>
                  <a:ext cx="814429" cy="53177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𝑥</m:t>
                            </m:r>
                          </m:sub>
                        </m:sSub>
                      </m:oMath>
                    </m:oMathPara>
                  </a14:m>
                  <a:endParaRPr lang="en-IN" sz="2400" dirty="0">
                    <a:latin typeface="+mn-lt"/>
                  </a:endParaRPr>
                </a:p>
              </p:txBody>
            </p:sp>
          </mc:Choice>
          <mc:Fallback xmlns="">
            <p:sp>
              <p:nvSpPr>
                <p:cNvPr id="14" name="Content Placeholder 4">
                  <a:extLst>
                    <a:ext uri="{FF2B5EF4-FFF2-40B4-BE49-F238E27FC236}">
                      <a16:creationId xmlns:a16="http://schemas.microsoft.com/office/drawing/2014/main" id="{B50EC06B-2FFA-1DBA-356B-C557CEFF3BA8}"/>
                    </a:ext>
                  </a:extLst>
                </p:cNvPr>
                <p:cNvSpPr txBox="1">
                  <a:spLocks noRot="1" noChangeAspect="1" noMove="1" noResize="1" noEditPoints="1" noAdjustHandles="1" noChangeArrowheads="1" noChangeShapeType="1" noTextEdit="1"/>
                </p:cNvSpPr>
                <p:nvPr/>
              </p:nvSpPr>
              <p:spPr>
                <a:xfrm>
                  <a:off x="6982375" y="5743062"/>
                  <a:ext cx="814429" cy="531778"/>
                </a:xfrm>
                <a:prstGeom prst="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Content Placeholder 4">
                  <a:extLst>
                    <a:ext uri="{FF2B5EF4-FFF2-40B4-BE49-F238E27FC236}">
                      <a16:creationId xmlns:a16="http://schemas.microsoft.com/office/drawing/2014/main" id="{6211662A-8833-59FF-E7A8-14ECA0696F15}"/>
                    </a:ext>
                  </a:extLst>
                </p:cNvPr>
                <p:cNvSpPr txBox="1">
                  <a:spLocks/>
                </p:cNvSpPr>
                <p:nvPr/>
              </p:nvSpPr>
              <p:spPr>
                <a:xfrm>
                  <a:off x="5010287" y="1301572"/>
                  <a:ext cx="814429" cy="53177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𝜔</m:t>
                        </m:r>
                      </m:oMath>
                    </m:oMathPara>
                  </a14:m>
                  <a:endParaRPr lang="en-IN" sz="2400" dirty="0">
                    <a:latin typeface="+mn-lt"/>
                  </a:endParaRPr>
                </a:p>
              </p:txBody>
            </p:sp>
          </mc:Choice>
          <mc:Fallback xmlns="">
            <p:sp>
              <p:nvSpPr>
                <p:cNvPr id="15" name="Content Placeholder 4">
                  <a:extLst>
                    <a:ext uri="{FF2B5EF4-FFF2-40B4-BE49-F238E27FC236}">
                      <a16:creationId xmlns:a16="http://schemas.microsoft.com/office/drawing/2014/main" id="{6211662A-8833-59FF-E7A8-14ECA0696F15}"/>
                    </a:ext>
                  </a:extLst>
                </p:cNvPr>
                <p:cNvSpPr txBox="1">
                  <a:spLocks noRot="1" noChangeAspect="1" noMove="1" noResize="1" noEditPoints="1" noAdjustHandles="1" noChangeArrowheads="1" noChangeShapeType="1" noTextEdit="1"/>
                </p:cNvSpPr>
                <p:nvPr/>
              </p:nvSpPr>
              <p:spPr>
                <a:xfrm>
                  <a:off x="5010287" y="1301572"/>
                  <a:ext cx="814429" cy="531778"/>
                </a:xfrm>
                <a:prstGeom prst="rect">
                  <a:avLst/>
                </a:prstGeom>
                <a:blipFill>
                  <a:blip r:embed="rId7"/>
                  <a:stretch>
                    <a:fillRect/>
                  </a:stretch>
                </a:blipFill>
                <a:ln>
                  <a:noFill/>
                </a:ln>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3BB8056A-822C-D996-91B9-015A8CB4812D}"/>
              </a:ext>
            </a:extLst>
          </p:cNvPr>
          <p:cNvGrpSpPr/>
          <p:nvPr/>
        </p:nvGrpSpPr>
        <p:grpSpPr>
          <a:xfrm>
            <a:off x="7219433" y="337034"/>
            <a:ext cx="1924567" cy="1714082"/>
            <a:chOff x="7311872" y="533812"/>
            <a:chExt cx="1924567" cy="1714082"/>
          </a:xfrm>
        </p:grpSpPr>
        <p:pic>
          <p:nvPicPr>
            <p:cNvPr id="6" name="Picture 5" descr="Diagrams (a) to (c) show projection of position, velocity, and acceleration for a particle in uniform circular motion.">
              <a:extLst>
                <a:ext uri="{FF2B5EF4-FFF2-40B4-BE49-F238E27FC236}">
                  <a16:creationId xmlns:a16="http://schemas.microsoft.com/office/drawing/2014/main" id="{E29FE8ED-2FA8-3F57-B927-A3398718C88B}"/>
                </a:ext>
              </a:extLst>
            </p:cNvPr>
            <p:cNvPicPr>
              <a:picLocks noChangeAspect="1"/>
            </p:cNvPicPr>
            <p:nvPr/>
          </p:nvPicPr>
          <p:blipFill rotWithShape="1">
            <a:blip r:embed="rId3">
              <a:extLst>
                <a:ext uri="{28A0092B-C50C-407E-A947-70E740481C1C}">
                  <a14:useLocalDpi xmlns:a14="http://schemas.microsoft.com/office/drawing/2010/main" val="0"/>
                </a:ext>
              </a:extLst>
            </a:blip>
            <a:srcRect l="91413" r="1836" b="82739"/>
            <a:stretch/>
          </p:blipFill>
          <p:spPr>
            <a:xfrm>
              <a:off x="7442588" y="533812"/>
              <a:ext cx="1793851" cy="1466885"/>
            </a:xfrm>
            <a:prstGeom prst="rect">
              <a:avLst/>
            </a:prstGeom>
          </p:spPr>
        </p:pic>
        <mc:AlternateContent xmlns:mc="http://schemas.openxmlformats.org/markup-compatibility/2006" xmlns:a14="http://schemas.microsoft.com/office/drawing/2010/main">
          <mc:Choice Requires="a14">
            <p:sp>
              <p:nvSpPr>
                <p:cNvPr id="17" name="Content Placeholder 4">
                  <a:extLst>
                    <a:ext uri="{FF2B5EF4-FFF2-40B4-BE49-F238E27FC236}">
                      <a16:creationId xmlns:a16="http://schemas.microsoft.com/office/drawing/2014/main" id="{153C111E-629E-DC9F-34BC-33434F0681E8}"/>
                    </a:ext>
                  </a:extLst>
                </p:cNvPr>
                <p:cNvSpPr txBox="1">
                  <a:spLocks/>
                </p:cNvSpPr>
                <p:nvPr/>
              </p:nvSpPr>
              <p:spPr>
                <a:xfrm>
                  <a:off x="7311872" y="595281"/>
                  <a:ext cx="814429" cy="53177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𝑐</m:t>
                            </m:r>
                          </m:sub>
                        </m:sSub>
                      </m:oMath>
                    </m:oMathPara>
                  </a14:m>
                  <a:endParaRPr lang="en-IN" sz="2400" dirty="0">
                    <a:latin typeface="+mn-lt"/>
                  </a:endParaRPr>
                </a:p>
              </p:txBody>
            </p:sp>
          </mc:Choice>
          <mc:Fallback xmlns="">
            <p:sp>
              <p:nvSpPr>
                <p:cNvPr id="17" name="Content Placeholder 4">
                  <a:extLst>
                    <a:ext uri="{FF2B5EF4-FFF2-40B4-BE49-F238E27FC236}">
                      <a16:creationId xmlns:a16="http://schemas.microsoft.com/office/drawing/2014/main" id="{153C111E-629E-DC9F-34BC-33434F0681E8}"/>
                    </a:ext>
                  </a:extLst>
                </p:cNvPr>
                <p:cNvSpPr txBox="1">
                  <a:spLocks noRot="1" noChangeAspect="1" noMove="1" noResize="1" noEditPoints="1" noAdjustHandles="1" noChangeArrowheads="1" noChangeShapeType="1" noTextEdit="1"/>
                </p:cNvSpPr>
                <p:nvPr/>
              </p:nvSpPr>
              <p:spPr>
                <a:xfrm>
                  <a:off x="7311872" y="595281"/>
                  <a:ext cx="814429" cy="531778"/>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Content Placeholder 4">
                  <a:extLst>
                    <a:ext uri="{FF2B5EF4-FFF2-40B4-BE49-F238E27FC236}">
                      <a16:creationId xmlns:a16="http://schemas.microsoft.com/office/drawing/2014/main" id="{24ADBEEB-3D30-4DF5-4DA6-3D509BA3FA49}"/>
                    </a:ext>
                  </a:extLst>
                </p:cNvPr>
                <p:cNvSpPr txBox="1">
                  <a:spLocks/>
                </p:cNvSpPr>
                <p:nvPr/>
              </p:nvSpPr>
              <p:spPr>
                <a:xfrm>
                  <a:off x="7711066" y="1716116"/>
                  <a:ext cx="814429" cy="53177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𝑥</m:t>
                            </m:r>
                          </m:sub>
                        </m:sSub>
                      </m:oMath>
                    </m:oMathPara>
                  </a14:m>
                  <a:endParaRPr lang="en-IN" sz="2400" dirty="0">
                    <a:latin typeface="+mn-lt"/>
                  </a:endParaRPr>
                </a:p>
              </p:txBody>
            </p:sp>
          </mc:Choice>
          <mc:Fallback xmlns="">
            <p:sp>
              <p:nvSpPr>
                <p:cNvPr id="18" name="Content Placeholder 4">
                  <a:extLst>
                    <a:ext uri="{FF2B5EF4-FFF2-40B4-BE49-F238E27FC236}">
                      <a16:creationId xmlns:a16="http://schemas.microsoft.com/office/drawing/2014/main" id="{24ADBEEB-3D30-4DF5-4DA6-3D509BA3FA49}"/>
                    </a:ext>
                  </a:extLst>
                </p:cNvPr>
                <p:cNvSpPr txBox="1">
                  <a:spLocks noRot="1" noChangeAspect="1" noMove="1" noResize="1" noEditPoints="1" noAdjustHandles="1" noChangeArrowheads="1" noChangeShapeType="1" noTextEdit="1"/>
                </p:cNvSpPr>
                <p:nvPr/>
              </p:nvSpPr>
              <p:spPr>
                <a:xfrm>
                  <a:off x="7711066" y="1716116"/>
                  <a:ext cx="814429" cy="531778"/>
                </a:xfrm>
                <a:prstGeom prst="rect">
                  <a:avLst/>
                </a:prstGeom>
                <a:blipFill>
                  <a:blip r:embed="rId9"/>
                  <a:stretch>
                    <a:fillRect/>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 name="Content Placeholder 4"/>
              <p:cNvSpPr>
                <a:spLocks noGrp="1"/>
              </p:cNvSpPr>
              <p:nvPr>
                <p:ph sz="quarter" idx="13"/>
              </p:nvPr>
            </p:nvSpPr>
            <p:spPr>
              <a:xfrm>
                <a:off x="457200" y="931908"/>
                <a:ext cx="4716379" cy="453628"/>
              </a:xfrm>
            </p:spPr>
            <p:txBody>
              <a:bodyPr/>
              <a:lstStyle/>
              <a:p>
                <a:pPr indent="-255600"/>
                <a:r>
                  <a:rPr lang="en-US" sz="2200" dirty="0">
                    <a:latin typeface="+mn-lt"/>
                    <a:ea typeface="Lucida Grande"/>
                    <a:cs typeface="Lucida Grande"/>
                  </a:rPr>
                  <a:t>The centripetal acceleration is, </a:t>
                </a:r>
              </a:p>
              <a:p>
                <a:pPr marL="432" indent="0">
                  <a:buNone/>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ea typeface="Lucida Grande"/>
                          <a:cs typeface="Lucida Grande"/>
                        </a:rPr>
                        <m:t>𝑎</m:t>
                      </m:r>
                      <m:r>
                        <a:rPr lang="en-US" sz="2200" b="0" i="1" smtClean="0">
                          <a:latin typeface="Cambria Math" panose="02040503050406030204" pitchFamily="18" charset="0"/>
                          <a:ea typeface="Lucida Grande"/>
                          <a:cs typeface="Lucida Grande"/>
                        </a:rPr>
                        <m:t>=</m:t>
                      </m:r>
                      <m:f>
                        <m:fPr>
                          <m:ctrlPr>
                            <a:rPr lang="en-US" sz="2200" b="0" i="1" smtClean="0">
                              <a:latin typeface="Cambria Math" panose="02040503050406030204" pitchFamily="18" charset="0"/>
                              <a:ea typeface="Lucida Grande"/>
                              <a:cs typeface="Lucida Grande"/>
                            </a:rPr>
                          </m:ctrlPr>
                        </m:fPr>
                        <m:num>
                          <m:sSup>
                            <m:sSupPr>
                              <m:ctrlPr>
                                <a:rPr lang="en-US" sz="2200" b="0" i="1" smtClean="0">
                                  <a:latin typeface="Cambria Math" panose="02040503050406030204" pitchFamily="18" charset="0"/>
                                  <a:ea typeface="Lucida Grande"/>
                                  <a:cs typeface="Lucida Grande"/>
                                </a:rPr>
                              </m:ctrlPr>
                            </m:sSupPr>
                            <m:e>
                              <m:r>
                                <a:rPr lang="en-US" sz="2200" b="0" i="1" smtClean="0">
                                  <a:latin typeface="Cambria Math" panose="02040503050406030204" pitchFamily="18" charset="0"/>
                                  <a:ea typeface="Lucida Grande"/>
                                  <a:cs typeface="Lucida Grande"/>
                                </a:rPr>
                                <m:t>𝑣</m:t>
                              </m:r>
                            </m:e>
                            <m:sup>
                              <m:r>
                                <a:rPr lang="en-US" sz="2200" b="0" i="1" smtClean="0">
                                  <a:latin typeface="Cambria Math" panose="02040503050406030204" pitchFamily="18" charset="0"/>
                                  <a:ea typeface="Lucida Grande"/>
                                  <a:cs typeface="Lucida Grande"/>
                                </a:rPr>
                                <m:t>2</m:t>
                              </m:r>
                            </m:sup>
                          </m:sSup>
                        </m:num>
                        <m:den>
                          <m:r>
                            <a:rPr lang="en-US" sz="2200" b="0" i="1" smtClean="0">
                              <a:latin typeface="Cambria Math" panose="02040503050406030204" pitchFamily="18" charset="0"/>
                              <a:ea typeface="Lucida Grande"/>
                              <a:cs typeface="Lucida Grande"/>
                            </a:rPr>
                            <m:t>𝑟</m:t>
                          </m:r>
                        </m:den>
                      </m:f>
                      <m:r>
                        <a:rPr lang="en-US" sz="2200" b="0" i="1" smtClean="0">
                          <a:latin typeface="Cambria Math" panose="02040503050406030204" pitchFamily="18" charset="0"/>
                          <a:ea typeface="Lucida Grande"/>
                          <a:cs typeface="Lucida Grande"/>
                        </a:rPr>
                        <m:t>=</m:t>
                      </m:r>
                      <m:sSup>
                        <m:sSupPr>
                          <m:ctrlPr>
                            <a:rPr lang="en-US" sz="2200" b="0" i="1" smtClean="0">
                              <a:latin typeface="Cambria Math" panose="02040503050406030204" pitchFamily="18" charset="0"/>
                              <a:ea typeface="Lucida Grande"/>
                              <a:cs typeface="Lucida Grande"/>
                            </a:rPr>
                          </m:ctrlPr>
                        </m:sSupPr>
                        <m:e>
                          <m:r>
                            <a:rPr lang="en-US" sz="2200" b="0" i="1" smtClean="0">
                              <a:latin typeface="Cambria Math" panose="02040503050406030204" pitchFamily="18" charset="0"/>
                              <a:ea typeface="Lucida Grande"/>
                              <a:cs typeface="Lucida Grande"/>
                            </a:rPr>
                            <m:t>𝜔</m:t>
                          </m:r>
                        </m:e>
                        <m:sup>
                          <m:r>
                            <a:rPr lang="en-US" sz="2200" b="0" i="1" smtClean="0">
                              <a:latin typeface="Cambria Math" panose="02040503050406030204" pitchFamily="18" charset="0"/>
                              <a:ea typeface="Lucida Grande"/>
                              <a:cs typeface="Lucida Grande"/>
                            </a:rPr>
                            <m:t>2</m:t>
                          </m:r>
                        </m:sup>
                      </m:sSup>
                      <m:r>
                        <a:rPr lang="en-US" sz="2200" b="0" i="1" smtClean="0">
                          <a:latin typeface="Cambria Math" panose="02040503050406030204" pitchFamily="18" charset="0"/>
                          <a:ea typeface="Lucida Grande"/>
                          <a:cs typeface="Lucida Grande"/>
                        </a:rPr>
                        <m:t>𝐴</m:t>
                      </m:r>
                      <m:r>
                        <a:rPr lang="en-US" sz="2200" b="0" i="1" smtClean="0">
                          <a:latin typeface="Cambria Math" panose="02040503050406030204" pitchFamily="18" charset="0"/>
                          <a:ea typeface="Lucida Grande"/>
                          <a:cs typeface="Lucida Grande"/>
                        </a:rPr>
                        <m:t>.</m:t>
                      </m:r>
                    </m:oMath>
                  </m:oMathPara>
                </a14:m>
                <a:endParaRPr lang="en-US" sz="2200" dirty="0">
                  <a:latin typeface="+mn-lt"/>
                  <a:ea typeface="Lucida Grande"/>
                  <a:cs typeface="Lucida Grande"/>
                </a:endParaRPr>
              </a:p>
              <a:p>
                <a:pPr marL="343332" indent="-342900"/>
                <a:r>
                  <a:rPr lang="en-US" sz="2200" dirty="0">
                    <a:latin typeface="+mn-lt"/>
                    <a:ea typeface="Lucida Grande"/>
                    <a:cs typeface="Lucida Grande"/>
                  </a:rPr>
                  <a:t>The horizontal component of acceleration is:</a:t>
                </a:r>
              </a:p>
              <a:p>
                <a:pPr marL="432" indent="0">
                  <a:buNone/>
                </a:pPr>
                <a:r>
                  <a:rPr lang="en-US" sz="2200" dirty="0">
                    <a:latin typeface="+mn-lt"/>
                    <a:ea typeface="Lucida Grande"/>
                    <a:cs typeface="Lucida Grande"/>
                  </a:rPr>
                  <a:t>	     </a:t>
                </a:r>
                <a14:m>
                  <m:oMath xmlns:m="http://schemas.openxmlformats.org/officeDocument/2006/math">
                    <m:sSub>
                      <m:sSubPr>
                        <m:ctrlPr>
                          <a:rPr lang="en-US" sz="2200" b="0" i="1" smtClean="0">
                            <a:latin typeface="Cambria Math" panose="02040503050406030204" pitchFamily="18" charset="0"/>
                            <a:ea typeface="Lucida Grande"/>
                            <a:cs typeface="Lucida Grande"/>
                          </a:rPr>
                        </m:ctrlPr>
                      </m:sSubPr>
                      <m:e>
                        <m:r>
                          <a:rPr lang="en-US" sz="2200" b="0" i="1" smtClean="0">
                            <a:latin typeface="Cambria Math" panose="02040503050406030204" pitchFamily="18" charset="0"/>
                            <a:ea typeface="Lucida Grande"/>
                            <a:cs typeface="Lucida Grande"/>
                          </a:rPr>
                          <m:t>𝑎</m:t>
                        </m:r>
                      </m:e>
                      <m:sub>
                        <m:r>
                          <a:rPr lang="en-US" sz="2200" b="0" i="1" smtClean="0">
                            <a:latin typeface="Cambria Math" panose="02040503050406030204" pitchFamily="18" charset="0"/>
                            <a:ea typeface="Lucida Grande"/>
                            <a:cs typeface="Lucida Grande"/>
                          </a:rPr>
                          <m:t>𝑥</m:t>
                        </m:r>
                      </m:sub>
                    </m:sSub>
                    <m:r>
                      <a:rPr lang="en-US" sz="2200" b="0" i="1" smtClean="0">
                        <a:latin typeface="Cambria Math" panose="02040503050406030204" pitchFamily="18" charset="0"/>
                        <a:ea typeface="Lucida Grande"/>
                        <a:cs typeface="Lucida Grande"/>
                      </a:rPr>
                      <m:t>=−</m:t>
                    </m:r>
                    <m:sSup>
                      <m:sSupPr>
                        <m:ctrlPr>
                          <a:rPr lang="en-US" sz="2200" b="0" i="1" smtClean="0">
                            <a:latin typeface="Cambria Math" panose="02040503050406030204" pitchFamily="18" charset="0"/>
                            <a:ea typeface="Lucida Grande"/>
                            <a:cs typeface="Lucida Grande"/>
                          </a:rPr>
                        </m:ctrlPr>
                      </m:sSupPr>
                      <m:e>
                        <m:r>
                          <a:rPr lang="en-US" sz="2200" b="0" i="1" smtClean="0">
                            <a:latin typeface="Cambria Math" panose="02040503050406030204" pitchFamily="18" charset="0"/>
                            <a:ea typeface="Lucida Grande"/>
                            <a:cs typeface="Lucida Grande"/>
                          </a:rPr>
                          <m:t>𝜔</m:t>
                        </m:r>
                      </m:e>
                      <m:sup>
                        <m:r>
                          <a:rPr lang="en-US" sz="2200" b="0" i="1" smtClean="0">
                            <a:latin typeface="Cambria Math" panose="02040503050406030204" pitchFamily="18" charset="0"/>
                            <a:ea typeface="Lucida Grande"/>
                            <a:cs typeface="Lucida Grande"/>
                          </a:rPr>
                          <m:t>2</m:t>
                        </m:r>
                      </m:sup>
                    </m:sSup>
                    <m:r>
                      <a:rPr lang="en-US" sz="2200" b="0" i="1" smtClean="0">
                        <a:latin typeface="Cambria Math" panose="02040503050406030204" pitchFamily="18" charset="0"/>
                        <a:ea typeface="Lucida Grande"/>
                        <a:cs typeface="Lucida Grande"/>
                      </a:rPr>
                      <m:t>𝐴</m:t>
                    </m:r>
                    <m:r>
                      <a:rPr lang="en-US" sz="2200" b="0" i="1" smtClean="0">
                        <a:latin typeface="Cambria Math" panose="02040503050406030204" pitchFamily="18" charset="0"/>
                        <a:ea typeface="Lucida Grande"/>
                        <a:cs typeface="Lucida Grande"/>
                      </a:rPr>
                      <m:t> </m:t>
                    </m:r>
                    <m:r>
                      <m:rPr>
                        <m:sty m:val="p"/>
                      </m:rPr>
                      <a:rPr lang="en-US" sz="2200" b="0" i="0" smtClean="0">
                        <a:latin typeface="Cambria Math" panose="02040503050406030204" pitchFamily="18" charset="0"/>
                        <a:ea typeface="Lucida Grande"/>
                        <a:cs typeface="Lucida Grande"/>
                      </a:rPr>
                      <m:t>cos</m:t>
                    </m:r>
                    <m:r>
                      <a:rPr lang="en-US" sz="2200" b="0" i="1" smtClean="0">
                        <a:latin typeface="Cambria Math" panose="02040503050406030204" pitchFamily="18" charset="0"/>
                        <a:ea typeface="Lucida Grande"/>
                        <a:cs typeface="Lucida Grande"/>
                      </a:rPr>
                      <m:t>⁡(</m:t>
                    </m:r>
                    <m:r>
                      <a:rPr lang="en-US" sz="2200" b="0" i="1" smtClean="0">
                        <a:latin typeface="Cambria Math" panose="02040503050406030204" pitchFamily="18" charset="0"/>
                        <a:ea typeface="Lucida Grande"/>
                        <a:cs typeface="Lucida Grande"/>
                      </a:rPr>
                      <m:t>𝜔</m:t>
                    </m:r>
                    <m:r>
                      <a:rPr lang="en-US" sz="2200" b="0" i="1" smtClean="0">
                        <a:latin typeface="Cambria Math" panose="02040503050406030204" pitchFamily="18" charset="0"/>
                        <a:ea typeface="Lucida Grande"/>
                        <a:cs typeface="Lucida Grande"/>
                      </a:rPr>
                      <m:t>𝑡</m:t>
                    </m:r>
                    <m:r>
                      <a:rPr lang="en-US" sz="2200" b="0" i="1" smtClean="0">
                        <a:latin typeface="Cambria Math" panose="02040503050406030204" pitchFamily="18" charset="0"/>
                        <a:ea typeface="Lucida Grande"/>
                        <a:cs typeface="Lucida Grande"/>
                      </a:rPr>
                      <m:t>)</m:t>
                    </m:r>
                  </m:oMath>
                </a14:m>
                <a:endParaRPr lang="en-US" sz="2200" dirty="0">
                  <a:latin typeface="+mn-lt"/>
                  <a:ea typeface="Lucida Grande"/>
                  <a:cs typeface="Lucida Grande"/>
                </a:endParaRPr>
              </a:p>
              <a:p>
                <a:pPr marL="343332" indent="-342900"/>
                <a:r>
                  <a:rPr lang="en-US" sz="2200" dirty="0">
                    <a:latin typeface="+mn-lt"/>
                    <a:ea typeface="Lucida Grande"/>
                    <a:cs typeface="Lucida Grande"/>
                  </a:rPr>
                  <a:t>By Newton’s second law,</a:t>
                </a:r>
              </a:p>
              <a:p>
                <a:pPr marL="432" indent="0" algn="ctr">
                  <a:buNone/>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ea typeface="Lucida Grande"/>
                              <a:cs typeface="Lucida Grande"/>
                            </a:rPr>
                          </m:ctrlPr>
                        </m:sSubPr>
                        <m:e>
                          <m:r>
                            <a:rPr lang="en-US" sz="2200" b="0" i="1" smtClean="0">
                              <a:latin typeface="Cambria Math" panose="02040503050406030204" pitchFamily="18" charset="0"/>
                              <a:ea typeface="Lucida Grande"/>
                              <a:cs typeface="Lucida Grande"/>
                            </a:rPr>
                            <m:t>𝑎</m:t>
                          </m:r>
                        </m:e>
                        <m:sub>
                          <m:r>
                            <a:rPr lang="en-US" sz="2200" b="0" i="1" smtClean="0">
                              <a:latin typeface="Cambria Math" panose="02040503050406030204" pitchFamily="18" charset="0"/>
                              <a:ea typeface="Lucida Grande"/>
                              <a:cs typeface="Lucida Grande"/>
                            </a:rPr>
                            <m:t>𝑚𝑎𝑥</m:t>
                          </m:r>
                        </m:sub>
                      </m:sSub>
                      <m:r>
                        <a:rPr lang="en-US" sz="2200" b="0" i="1" smtClean="0">
                          <a:latin typeface="Cambria Math" panose="02040503050406030204" pitchFamily="18" charset="0"/>
                          <a:ea typeface="Lucida Grande"/>
                          <a:cs typeface="Lucida Grande"/>
                        </a:rPr>
                        <m:t>=</m:t>
                      </m:r>
                      <m:f>
                        <m:fPr>
                          <m:ctrlPr>
                            <a:rPr lang="en-US" sz="2200" b="0" i="1" smtClean="0">
                              <a:latin typeface="Cambria Math" panose="02040503050406030204" pitchFamily="18" charset="0"/>
                              <a:ea typeface="Lucida Grande"/>
                              <a:cs typeface="Lucida Grande"/>
                            </a:rPr>
                          </m:ctrlPr>
                        </m:fPr>
                        <m:num>
                          <m:sSub>
                            <m:sSubPr>
                              <m:ctrlPr>
                                <a:rPr lang="en-US" sz="2200" b="0" i="1" smtClean="0">
                                  <a:latin typeface="Cambria Math" panose="02040503050406030204" pitchFamily="18" charset="0"/>
                                  <a:ea typeface="Lucida Grande"/>
                                  <a:cs typeface="Lucida Grande"/>
                                </a:rPr>
                              </m:ctrlPr>
                            </m:sSubPr>
                            <m:e>
                              <m:r>
                                <a:rPr lang="en-US" sz="2200" b="0" i="1" smtClean="0">
                                  <a:latin typeface="Cambria Math" panose="02040503050406030204" pitchFamily="18" charset="0"/>
                                  <a:ea typeface="Lucida Grande"/>
                                  <a:cs typeface="Lucida Grande"/>
                                </a:rPr>
                                <m:t>𝐹</m:t>
                              </m:r>
                            </m:e>
                            <m:sub>
                              <m:r>
                                <a:rPr lang="en-US" sz="2200" b="0" i="1" smtClean="0">
                                  <a:latin typeface="Cambria Math" panose="02040503050406030204" pitchFamily="18" charset="0"/>
                                  <a:ea typeface="Lucida Grande"/>
                                  <a:cs typeface="Lucida Grande"/>
                                </a:rPr>
                                <m:t>𝑚𝑎𝑥</m:t>
                              </m:r>
                            </m:sub>
                          </m:sSub>
                        </m:num>
                        <m:den>
                          <m:r>
                            <a:rPr lang="en-US" sz="2200" b="0" i="1" smtClean="0">
                              <a:latin typeface="Cambria Math" panose="02040503050406030204" pitchFamily="18" charset="0"/>
                              <a:ea typeface="Lucida Grande"/>
                              <a:cs typeface="Lucida Grande"/>
                            </a:rPr>
                            <m:t>𝑚</m:t>
                          </m:r>
                        </m:den>
                      </m:f>
                      <m:r>
                        <a:rPr lang="en-US" sz="2200" b="0" i="1" smtClean="0">
                          <a:latin typeface="Cambria Math" panose="02040503050406030204" pitchFamily="18" charset="0"/>
                          <a:ea typeface="Lucida Grande"/>
                          <a:cs typeface="Lucida Grande"/>
                        </a:rPr>
                        <m:t>, </m:t>
                      </m:r>
                    </m:oMath>
                  </m:oMathPara>
                </a14:m>
                <a:endParaRPr lang="en-US" sz="2200" dirty="0">
                  <a:latin typeface="+mn-lt"/>
                  <a:ea typeface="Lucida Grande"/>
                  <a:cs typeface="Lucida Grande"/>
                </a:endParaRPr>
              </a:p>
              <a:p>
                <a:pPr marL="343332" indent="-342900"/>
                <a:r>
                  <a:rPr lang="en-US" sz="2200" dirty="0">
                    <a:latin typeface="+mn-lt"/>
                    <a:ea typeface="Lucida Grande"/>
                    <a:cs typeface="Lucida Grande"/>
                  </a:rPr>
                  <a:t>Giving an expression for the angular velocity:</a:t>
                </a:r>
              </a:p>
              <a:p>
                <a:pPr marL="432" indent="0">
                  <a:buNone/>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ea typeface="Lucida Grande"/>
                          <a:cs typeface="Lucida Grande"/>
                        </a:rPr>
                        <m:t>𝜔</m:t>
                      </m:r>
                      <m:r>
                        <a:rPr lang="en-US" sz="2200" b="0" i="1" smtClean="0">
                          <a:latin typeface="Cambria Math" panose="02040503050406030204" pitchFamily="18" charset="0"/>
                          <a:ea typeface="Lucida Grande"/>
                          <a:cs typeface="Lucida Grande"/>
                        </a:rPr>
                        <m:t>=</m:t>
                      </m:r>
                      <m:rad>
                        <m:radPr>
                          <m:degHide m:val="on"/>
                          <m:ctrlPr>
                            <a:rPr lang="en-US" sz="2200" b="0" i="1" smtClean="0">
                              <a:latin typeface="Cambria Math" panose="02040503050406030204" pitchFamily="18" charset="0"/>
                              <a:ea typeface="Lucida Grande"/>
                              <a:cs typeface="Lucida Grande"/>
                            </a:rPr>
                          </m:ctrlPr>
                        </m:radPr>
                        <m:deg/>
                        <m:e>
                          <m:f>
                            <m:fPr>
                              <m:ctrlPr>
                                <a:rPr lang="en-US" sz="2200" b="0" i="1" smtClean="0">
                                  <a:latin typeface="Cambria Math" panose="02040503050406030204" pitchFamily="18" charset="0"/>
                                  <a:ea typeface="Lucida Grande"/>
                                  <a:cs typeface="Lucida Grande"/>
                                </a:rPr>
                              </m:ctrlPr>
                            </m:fPr>
                            <m:num>
                              <m:sSub>
                                <m:sSubPr>
                                  <m:ctrlPr>
                                    <a:rPr lang="en-US" sz="2200" b="0" i="1" smtClean="0">
                                      <a:latin typeface="Cambria Math" panose="02040503050406030204" pitchFamily="18" charset="0"/>
                                      <a:ea typeface="Lucida Grande"/>
                                      <a:cs typeface="Lucida Grande"/>
                                    </a:rPr>
                                  </m:ctrlPr>
                                </m:sSubPr>
                                <m:e>
                                  <m:r>
                                    <a:rPr lang="en-US" sz="2200" b="0" i="1" smtClean="0">
                                      <a:latin typeface="Cambria Math" panose="02040503050406030204" pitchFamily="18" charset="0"/>
                                      <a:ea typeface="Lucida Grande"/>
                                      <a:cs typeface="Lucida Grande"/>
                                    </a:rPr>
                                    <m:t>𝐹</m:t>
                                  </m:r>
                                </m:e>
                                <m:sub>
                                  <m:r>
                                    <a:rPr lang="en-US" sz="2200" b="0" i="1" smtClean="0">
                                      <a:latin typeface="Cambria Math" panose="02040503050406030204" pitchFamily="18" charset="0"/>
                                      <a:ea typeface="Lucida Grande"/>
                                      <a:cs typeface="Lucida Grande"/>
                                    </a:rPr>
                                    <m:t>𝑚𝑎𝑥</m:t>
                                  </m:r>
                                </m:sub>
                              </m:sSub>
                            </m:num>
                            <m:den>
                              <m:r>
                                <a:rPr lang="en-US" sz="2200" b="0" i="1" smtClean="0">
                                  <a:latin typeface="Cambria Math" panose="02040503050406030204" pitchFamily="18" charset="0"/>
                                  <a:ea typeface="Lucida Grande"/>
                                  <a:cs typeface="Lucida Grande"/>
                                </a:rPr>
                                <m:t>𝑚𝐴</m:t>
                              </m:r>
                            </m:den>
                          </m:f>
                        </m:e>
                      </m:rad>
                    </m:oMath>
                  </m:oMathPara>
                </a14:m>
                <a:endParaRPr lang="en-US" sz="2200" dirty="0">
                  <a:latin typeface="+mn-lt"/>
                  <a:ea typeface="Lucida Grande"/>
                  <a:cs typeface="Lucida Grande"/>
                </a:endParaRPr>
              </a:p>
            </p:txBody>
          </p:sp>
        </mc:Choice>
        <mc:Fallback xmlns="">
          <p:sp>
            <p:nvSpPr>
              <p:cNvPr id="5" name="Content Placeholder 4"/>
              <p:cNvSpPr>
                <a:spLocks noGrp="1" noRot="1" noChangeAspect="1" noMove="1" noResize="1" noEditPoints="1" noAdjustHandles="1" noChangeArrowheads="1" noChangeShapeType="1" noTextEdit="1"/>
              </p:cNvSpPr>
              <p:nvPr>
                <p:ph sz="quarter" idx="13"/>
              </p:nvPr>
            </p:nvSpPr>
            <p:spPr>
              <a:xfrm>
                <a:off x="457200" y="931908"/>
                <a:ext cx="4716379" cy="453628"/>
              </a:xfrm>
              <a:blipFill>
                <a:blip r:embed="rId10"/>
                <a:stretch>
                  <a:fillRect l="-1613" b="-1102778"/>
                </a:stretch>
              </a:blipFill>
            </p:spPr>
            <p:txBody>
              <a:bodyPr/>
              <a:lstStyle/>
              <a:p>
                <a:r>
                  <a:rPr lang="en-US">
                    <a:noFill/>
                  </a:rPr>
                  <a:t> </a:t>
                </a:r>
              </a:p>
            </p:txBody>
          </p:sp>
        </mc:Fallback>
      </mc:AlternateContent>
    </p:spTree>
    <p:extLst>
      <p:ext uri="{BB962C8B-B14F-4D97-AF65-F5344CB8AC3E}">
        <p14:creationId xmlns:p14="http://schemas.microsoft.com/office/powerpoint/2010/main" val="54274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14.2 A Glider on a Spring</a:t>
            </a:r>
            <a:endParaRPr lang="en-IN" sz="2000" dirty="0"/>
          </a:p>
        </p:txBody>
      </p:sp>
      <p:sp>
        <p:nvSpPr>
          <p:cNvPr id="3" name="Content Placeholder 2"/>
          <p:cNvSpPr>
            <a:spLocks noGrp="1"/>
          </p:cNvSpPr>
          <p:nvPr>
            <p:ph sz="quarter" idx="13"/>
          </p:nvPr>
        </p:nvSpPr>
        <p:spPr>
          <a:xfrm>
            <a:off x="358047" y="950400"/>
            <a:ext cx="4572767" cy="3230826"/>
          </a:xfrm>
        </p:spPr>
        <p:txBody>
          <a:bodyPr/>
          <a:lstStyle/>
          <a:p>
            <a:pPr marL="0" indent="0">
              <a:buNone/>
            </a:pPr>
            <a:r>
              <a:rPr lang="en-US" sz="2200" dirty="0">
                <a:latin typeface="+mn-lt"/>
              </a:rPr>
              <a:t>A 5 kg mass on a spring oscillates horizontally at a frequency of 0.50 Hz. If the mass was pulled to the right of equilibrium by 12 cm and then released: </a:t>
            </a:r>
          </a:p>
          <a:p>
            <a:pPr marL="0" indent="0">
              <a:buNone/>
            </a:pPr>
            <a:endParaRPr lang="en-US" sz="2200" dirty="0">
              <a:latin typeface="+mn-lt"/>
            </a:endParaRPr>
          </a:p>
        </p:txBody>
      </p:sp>
      <p:pic>
        <p:nvPicPr>
          <p:cNvPr id="4" name="Picture 7" descr="A cubic mass m is on the floor and is attached by a spring to the wall on its left.">
            <a:extLst>
              <a:ext uri="{FF2B5EF4-FFF2-40B4-BE49-F238E27FC236}">
                <a16:creationId xmlns:a16="http://schemas.microsoft.com/office/drawing/2014/main" id="{EB122E92-8BA6-ECCC-984B-1765773C66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599" b="21071"/>
          <a:stretch>
            <a:fillRect/>
          </a:stretch>
        </p:blipFill>
        <p:spPr bwMode="auto">
          <a:xfrm>
            <a:off x="4792338" y="950400"/>
            <a:ext cx="3894462" cy="184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B35654EF-2BAB-EC56-A6CD-685FEAE29BBC}"/>
              </a:ext>
            </a:extLst>
          </p:cNvPr>
          <p:cNvSpPr txBox="1">
            <a:spLocks/>
          </p:cNvSpPr>
          <p:nvPr/>
        </p:nvSpPr>
        <p:spPr>
          <a:xfrm>
            <a:off x="358048" y="2992176"/>
            <a:ext cx="8640986" cy="3230826"/>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0" indent="0">
              <a:buFont typeface="Arial"/>
              <a:buNone/>
            </a:pPr>
            <a:endParaRPr lang="en-US" sz="2200" dirty="0">
              <a:latin typeface="+mn-lt"/>
            </a:endParaRPr>
          </a:p>
          <a:p>
            <a:pPr marL="0" indent="0">
              <a:buFont typeface="Arial"/>
              <a:buNone/>
            </a:pPr>
            <a:r>
              <a:rPr lang="en-US" sz="2200" dirty="0">
                <a:latin typeface="+mn-lt"/>
              </a:rPr>
              <a:t>What is the mass’s initial acceleration? </a:t>
            </a:r>
            <a:br>
              <a:rPr lang="en-US" sz="2200" dirty="0">
                <a:latin typeface="+mn-lt"/>
              </a:rPr>
            </a:br>
            <a:endParaRPr lang="en-US" sz="2200" dirty="0">
              <a:latin typeface="+mn-lt"/>
            </a:endParaRPr>
          </a:p>
          <a:p>
            <a:pPr marL="0" indent="0">
              <a:buFont typeface="Arial"/>
              <a:buNone/>
            </a:pPr>
            <a:endParaRPr lang="en-US" sz="2200" dirty="0">
              <a:latin typeface="+mn-lt"/>
            </a:endParaRPr>
          </a:p>
          <a:p>
            <a:pPr marL="0" indent="0">
              <a:buFont typeface="Arial"/>
              <a:buNone/>
            </a:pPr>
            <a:r>
              <a:rPr lang="en-US" sz="2200" dirty="0">
                <a:latin typeface="+mn-lt"/>
              </a:rPr>
              <a:t>What is the spring constant of the mass?</a:t>
            </a:r>
          </a:p>
        </p:txBody>
      </p:sp>
      <mc:AlternateContent xmlns:mc="http://schemas.openxmlformats.org/markup-compatibility/2006" xmlns:a14="http://schemas.microsoft.com/office/drawing/2010/main">
        <mc:Choice Requires="a14">
          <p:sp>
            <p:nvSpPr>
              <p:cNvPr id="6" name="Content Placeholder 6">
                <a:extLst>
                  <a:ext uri="{FF2B5EF4-FFF2-40B4-BE49-F238E27FC236}">
                    <a16:creationId xmlns:a16="http://schemas.microsoft.com/office/drawing/2014/main" id="{96295531-C588-4B0F-47D5-4D819C3F4B70}"/>
                  </a:ext>
                </a:extLst>
              </p:cNvPr>
              <p:cNvSpPr txBox="1">
                <a:spLocks/>
              </p:cNvSpPr>
              <p:nvPr/>
            </p:nvSpPr>
            <p:spPr>
              <a:xfrm>
                <a:off x="5952626" y="4472554"/>
                <a:ext cx="4238228" cy="251534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sz="2200" b="0" i="1" dirty="0" smtClean="0">
                              <a:latin typeface="Cambria Math" panose="02040503050406030204" pitchFamily="18" charset="0"/>
                            </a:rPr>
                          </m:ctrlPr>
                        </m:sSubPr>
                        <m:e>
                          <m:r>
                            <a:rPr lang="en-US" sz="2200" b="0" i="1" dirty="0" smtClean="0">
                              <a:latin typeface="Cambria Math" panose="02040503050406030204" pitchFamily="18" charset="0"/>
                            </a:rPr>
                            <m:t>𝑎</m:t>
                          </m:r>
                        </m:e>
                        <m:sub>
                          <m:r>
                            <a:rPr lang="en-US" sz="2200" b="0" i="1" dirty="0" smtClean="0">
                              <a:latin typeface="Cambria Math" panose="02040503050406030204" pitchFamily="18" charset="0"/>
                            </a:rPr>
                            <m:t>𝑖</m:t>
                          </m:r>
                        </m:sub>
                      </m:sSub>
                      <m:r>
                        <a:rPr lang="en-US" sz="2200" b="0" i="1" dirty="0" smtClean="0">
                          <a:latin typeface="Cambria Math" panose="02040503050406030204" pitchFamily="18" charset="0"/>
                        </a:rPr>
                        <m:t>=−1.2 </m:t>
                      </m:r>
                      <m:r>
                        <m:rPr>
                          <m:nor/>
                        </m:rPr>
                        <a:rPr lang="en-US" sz="2200" b="0" i="0" dirty="0" smtClean="0">
                          <a:latin typeface="Cambria Math" panose="02040503050406030204" pitchFamily="18" charset="0"/>
                        </a:rPr>
                        <m:t>m</m:t>
                      </m:r>
                      <m:r>
                        <m:rPr>
                          <m:nor/>
                        </m:rPr>
                        <a:rPr lang="en-US" sz="2200" b="0" i="0" dirty="0" smtClean="0">
                          <a:latin typeface="Cambria Math" panose="02040503050406030204" pitchFamily="18" charset="0"/>
                        </a:rPr>
                        <m:t>/</m:t>
                      </m:r>
                      <m:sSup>
                        <m:sSupPr>
                          <m:ctrlPr>
                            <a:rPr lang="en-US" sz="2200" b="0" i="1" dirty="0" smtClean="0">
                              <a:latin typeface="Cambria Math" panose="02040503050406030204" pitchFamily="18" charset="0"/>
                            </a:rPr>
                          </m:ctrlPr>
                        </m:sSupPr>
                        <m:e>
                          <m:r>
                            <m:rPr>
                              <m:nor/>
                            </m:rPr>
                            <a:rPr lang="en-US" sz="2200" b="0" i="0" dirty="0" smtClean="0">
                              <a:latin typeface="Cambria Math" panose="02040503050406030204" pitchFamily="18" charset="0"/>
                            </a:rPr>
                            <m:t>s</m:t>
                          </m:r>
                        </m:e>
                        <m:sup>
                          <m:r>
                            <m:rPr>
                              <m:nor/>
                            </m:rPr>
                            <a:rPr lang="en-US" sz="2200" b="0" i="0" dirty="0" smtClean="0">
                              <a:latin typeface="Cambria Math" panose="02040503050406030204" pitchFamily="18" charset="0"/>
                            </a:rPr>
                            <m:t>2</m:t>
                          </m:r>
                        </m:sup>
                      </m:sSup>
                    </m:oMath>
                  </m:oMathPara>
                </a14:m>
                <a:endParaRPr lang="en-US" sz="2200" dirty="0">
                  <a:latin typeface="+mn-lt"/>
                </a:endParaRPr>
              </a:p>
            </p:txBody>
          </p:sp>
        </mc:Choice>
        <mc:Fallback xmlns="">
          <p:sp>
            <p:nvSpPr>
              <p:cNvPr id="6" name="Content Placeholder 6">
                <a:extLst>
                  <a:ext uri="{FF2B5EF4-FFF2-40B4-BE49-F238E27FC236}">
                    <a16:creationId xmlns:a16="http://schemas.microsoft.com/office/drawing/2014/main" id="{96295531-C588-4B0F-47D5-4D819C3F4B70}"/>
                  </a:ext>
                </a:extLst>
              </p:cNvPr>
              <p:cNvSpPr txBox="1">
                <a:spLocks noRot="1" noChangeAspect="1" noMove="1" noResize="1" noEditPoints="1" noAdjustHandles="1" noChangeArrowheads="1" noChangeShapeType="1" noTextEdit="1"/>
              </p:cNvSpPr>
              <p:nvPr/>
            </p:nvSpPr>
            <p:spPr>
              <a:xfrm>
                <a:off x="5952626" y="4472554"/>
                <a:ext cx="4238228" cy="2515341"/>
              </a:xfrm>
              <a:prstGeom prst="rect">
                <a:avLst/>
              </a:prstGeom>
              <a:blipFill>
                <a:blip r:embed="rId3"/>
                <a:stretch>
                  <a:fillRect/>
                </a:stretch>
              </a:blipFill>
              <a:ln>
                <a:noFill/>
              </a:ln>
            </p:spPr>
            <p:txBody>
              <a:bodyPr/>
              <a:lstStyle/>
              <a:p>
                <a:r>
                  <a:rPr lang="en-US">
                    <a:noFill/>
                  </a:rPr>
                  <a:t> </a:t>
                </a:r>
              </a:p>
            </p:txBody>
          </p:sp>
        </mc:Fallback>
      </mc:AlternateContent>
      <p:sp>
        <p:nvSpPr>
          <p:cNvPr id="7" name="Rectangle 6">
            <a:extLst>
              <a:ext uri="{FF2B5EF4-FFF2-40B4-BE49-F238E27FC236}">
                <a16:creationId xmlns:a16="http://schemas.microsoft.com/office/drawing/2014/main" id="{12524C46-5509-E318-9A2E-C31BC0F44BC5}"/>
              </a:ext>
            </a:extLst>
          </p:cNvPr>
          <p:cNvSpPr/>
          <p:nvPr/>
        </p:nvSpPr>
        <p:spPr>
          <a:xfrm>
            <a:off x="7083707" y="4499325"/>
            <a:ext cx="1950052" cy="5240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Content Placeholder 6">
                <a:extLst>
                  <a:ext uri="{FF2B5EF4-FFF2-40B4-BE49-F238E27FC236}">
                    <a16:creationId xmlns:a16="http://schemas.microsoft.com/office/drawing/2014/main" id="{D535B461-0552-B5CC-A52C-013B38380557}"/>
                  </a:ext>
                </a:extLst>
              </p:cNvPr>
              <p:cNvSpPr txBox="1">
                <a:spLocks/>
              </p:cNvSpPr>
              <p:nvPr/>
            </p:nvSpPr>
            <p:spPr>
              <a:xfrm>
                <a:off x="5895520" y="5730224"/>
                <a:ext cx="4238228" cy="251534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0" indent="0">
                  <a:buNone/>
                </a:pPr>
                <a14:m>
                  <m:oMathPara xmlns:m="http://schemas.openxmlformats.org/officeDocument/2006/math">
                    <m:oMathParaPr>
                      <m:jc m:val="centerGroup"/>
                    </m:oMathParaPr>
                    <m:oMath xmlns:m="http://schemas.openxmlformats.org/officeDocument/2006/math">
                      <m:r>
                        <a:rPr lang="en-US" sz="2200" b="0" i="1" dirty="0" smtClean="0">
                          <a:latin typeface="Cambria Math" panose="02040503050406030204" pitchFamily="18" charset="0"/>
                        </a:rPr>
                        <m:t>𝑘</m:t>
                      </m:r>
                      <m:r>
                        <a:rPr lang="en-US" sz="2200" b="0" i="1" dirty="0" smtClean="0">
                          <a:latin typeface="Cambria Math" panose="02040503050406030204" pitchFamily="18" charset="0"/>
                        </a:rPr>
                        <m:t>=50 </m:t>
                      </m:r>
                      <m:r>
                        <m:rPr>
                          <m:nor/>
                        </m:rPr>
                        <a:rPr lang="en-US" sz="2200" b="0" i="0" dirty="0" smtClean="0">
                          <a:latin typeface="Cambria Math" panose="02040503050406030204" pitchFamily="18" charset="0"/>
                        </a:rPr>
                        <m:t>N</m:t>
                      </m:r>
                      <m:r>
                        <m:rPr>
                          <m:nor/>
                        </m:rPr>
                        <a:rPr lang="en-US" sz="2200" b="0" i="0" dirty="0" smtClean="0">
                          <a:latin typeface="Cambria Math" panose="02040503050406030204" pitchFamily="18" charset="0"/>
                        </a:rPr>
                        <m:t>/</m:t>
                      </m:r>
                      <m:r>
                        <m:rPr>
                          <m:nor/>
                        </m:rPr>
                        <a:rPr lang="en-US" sz="2200" b="0" i="0" dirty="0" smtClean="0">
                          <a:latin typeface="Cambria Math" panose="02040503050406030204" pitchFamily="18" charset="0"/>
                        </a:rPr>
                        <m:t>m</m:t>
                      </m:r>
                    </m:oMath>
                  </m:oMathPara>
                </a14:m>
                <a:endParaRPr lang="en-US" sz="2200" dirty="0">
                  <a:latin typeface="+mn-lt"/>
                </a:endParaRPr>
              </a:p>
            </p:txBody>
          </p:sp>
        </mc:Choice>
        <mc:Fallback xmlns="">
          <p:sp>
            <p:nvSpPr>
              <p:cNvPr id="8" name="Content Placeholder 6">
                <a:extLst>
                  <a:ext uri="{FF2B5EF4-FFF2-40B4-BE49-F238E27FC236}">
                    <a16:creationId xmlns:a16="http://schemas.microsoft.com/office/drawing/2014/main" id="{D535B461-0552-B5CC-A52C-013B38380557}"/>
                  </a:ext>
                </a:extLst>
              </p:cNvPr>
              <p:cNvSpPr txBox="1">
                <a:spLocks noRot="1" noChangeAspect="1" noMove="1" noResize="1" noEditPoints="1" noAdjustHandles="1" noChangeArrowheads="1" noChangeShapeType="1" noTextEdit="1"/>
              </p:cNvSpPr>
              <p:nvPr/>
            </p:nvSpPr>
            <p:spPr>
              <a:xfrm>
                <a:off x="5895520" y="5730224"/>
                <a:ext cx="4238228" cy="2515341"/>
              </a:xfrm>
              <a:prstGeom prst="rect">
                <a:avLst/>
              </a:prstGeom>
              <a:blipFill>
                <a:blip r:embed="rId4"/>
                <a:stretch>
                  <a:fillRect/>
                </a:stretch>
              </a:blipFill>
              <a:ln>
                <a:noFill/>
              </a:ln>
            </p:spPr>
            <p:txBody>
              <a:bodyPr/>
              <a:lstStyle/>
              <a:p>
                <a:r>
                  <a:rPr lang="en-US">
                    <a:noFill/>
                  </a:rPr>
                  <a:t> </a:t>
                </a:r>
              </a:p>
            </p:txBody>
          </p:sp>
        </mc:Fallback>
      </mc:AlternateContent>
      <p:sp>
        <p:nvSpPr>
          <p:cNvPr id="9" name="Rectangle 8">
            <a:extLst>
              <a:ext uri="{FF2B5EF4-FFF2-40B4-BE49-F238E27FC236}">
                <a16:creationId xmlns:a16="http://schemas.microsoft.com/office/drawing/2014/main" id="{101B8EF7-7353-4F7D-4EAB-234262168926}"/>
              </a:ext>
            </a:extLst>
          </p:cNvPr>
          <p:cNvSpPr/>
          <p:nvPr/>
        </p:nvSpPr>
        <p:spPr>
          <a:xfrm>
            <a:off x="7026601" y="5756995"/>
            <a:ext cx="1950052" cy="5240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458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QuickCheck 14.7 </a:t>
            </a:r>
            <a:r>
              <a:rPr lang="en-US" sz="2000" b="0" dirty="0"/>
              <a:t>(1 of 2)</a:t>
            </a:r>
            <a:endParaRPr lang="en-IN" sz="2000" dirty="0"/>
          </a:p>
        </p:txBody>
      </p:sp>
      <p:sp>
        <p:nvSpPr>
          <p:cNvPr id="4" name="Content Placeholder 3"/>
          <p:cNvSpPr>
            <a:spLocks noGrp="1"/>
          </p:cNvSpPr>
          <p:nvPr>
            <p:ph sz="quarter" idx="13"/>
          </p:nvPr>
        </p:nvSpPr>
        <p:spPr>
          <a:xfrm>
            <a:off x="457200" y="1556327"/>
            <a:ext cx="8229600" cy="1136940"/>
          </a:xfrm>
        </p:spPr>
        <p:txBody>
          <a:bodyPr/>
          <a:lstStyle/>
          <a:p>
            <a:pPr marL="0" indent="0">
              <a:buNone/>
            </a:pPr>
            <a:r>
              <a:rPr lang="en-US" sz="2200" dirty="0">
                <a:latin typeface="+mn-lt"/>
              </a:rPr>
              <a:t>A set of springs all have initial length 10 cm. Each spring now has a mass suspended from its end, and the different springs stretch as shown below.</a:t>
            </a:r>
          </a:p>
        </p:txBody>
      </p:sp>
      <p:pic>
        <p:nvPicPr>
          <p:cNvPr id="7" name="Picture 6" descr="A set of four springs each with initial lengths of 10 centimeters are suspended from a ceiling. Weights are attached to the springs, which elongate. Spring A has a 100 gram weight and elongates to 15 centimeters. Spring B has a 200 gram weight and elongates to 20 centimeters. Spring C has a 100 gram weight and elongates to 12 centimeters. &#10;Spring D has a 200 gram weight and elongates to 15 centimeters."/>
          <p:cNvPicPr>
            <a:picLocks noChangeAspect="1"/>
          </p:cNvPicPr>
          <p:nvPr/>
        </p:nvPicPr>
        <p:blipFill rotWithShape="1">
          <a:blip r:embed="rId3">
            <a:extLst>
              <a:ext uri="{28A0092B-C50C-407E-A947-70E740481C1C}">
                <a14:useLocalDpi xmlns:a14="http://schemas.microsoft.com/office/drawing/2010/main" val="0"/>
              </a:ext>
            </a:extLst>
          </a:blip>
          <a:srcRect t="5252"/>
          <a:stretch/>
        </p:blipFill>
        <p:spPr>
          <a:xfrm>
            <a:off x="1126347" y="2812254"/>
            <a:ext cx="6891305" cy="2348125"/>
          </a:xfrm>
          <a:prstGeom prst="rect">
            <a:avLst/>
          </a:prstGeom>
        </p:spPr>
      </p:pic>
      <p:sp>
        <p:nvSpPr>
          <p:cNvPr id="5" name="Content Placeholder 4"/>
          <p:cNvSpPr>
            <a:spLocks noGrp="1"/>
          </p:cNvSpPr>
          <p:nvPr>
            <p:ph sz="quarter" idx="14"/>
          </p:nvPr>
        </p:nvSpPr>
        <p:spPr>
          <a:xfrm>
            <a:off x="457200" y="5233526"/>
            <a:ext cx="8229600" cy="1140380"/>
          </a:xfrm>
        </p:spPr>
        <p:txBody>
          <a:bodyPr/>
          <a:lstStyle/>
          <a:p>
            <a:pPr marL="0" indent="0">
              <a:buNone/>
            </a:pPr>
            <a:r>
              <a:rPr lang="en-US" sz="2200" dirty="0">
                <a:latin typeface="+mn-lt"/>
              </a:rPr>
              <a:t>Now, each mass is pulled down by an additional 1 cm and released, so that it oscillates up and down. Which of the oscillating systems has the highest frequency?</a:t>
            </a:r>
          </a:p>
        </p:txBody>
      </p:sp>
    </p:spTree>
    <p:extLst>
      <p:ext uri="{BB962C8B-B14F-4D97-AF65-F5344CB8AC3E}">
        <p14:creationId xmlns:p14="http://schemas.microsoft.com/office/powerpoint/2010/main" val="1399155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Connecting SHM to Uniform Circular Motion </a:t>
            </a:r>
            <a:r>
              <a:rPr lang="en-US" sz="2000" b="0" dirty="0"/>
              <a:t>(5 of 5)</a:t>
            </a:r>
            <a:endParaRPr lang="en-IN" sz="2000" dirty="0"/>
          </a:p>
        </p:txBody>
      </p:sp>
      <mc:AlternateContent xmlns:mc="http://schemas.openxmlformats.org/markup-compatibility/2006" xmlns:a14="http://schemas.microsoft.com/office/drawing/2010/main">
        <mc:Choice Requires="a14">
          <p:sp>
            <p:nvSpPr>
              <p:cNvPr id="5" name="Content Placeholder 4"/>
              <p:cNvSpPr>
                <a:spLocks noGrp="1"/>
              </p:cNvSpPr>
              <p:nvPr>
                <p:ph sz="quarter" idx="13"/>
              </p:nvPr>
            </p:nvSpPr>
            <p:spPr>
              <a:xfrm>
                <a:off x="457200" y="1720652"/>
                <a:ext cx="3647661" cy="453628"/>
              </a:xfrm>
            </p:spPr>
            <p:txBody>
              <a:bodyPr/>
              <a:lstStyle/>
              <a:p>
                <a:pPr indent="-255600"/>
                <a:r>
                  <a:rPr lang="en-US" sz="2200" dirty="0">
                    <a:latin typeface="+mn-lt"/>
                    <a:ea typeface="Lucida Grande"/>
                    <a:cs typeface="Lucida Grande"/>
                  </a:rPr>
                  <a:t>Lastly, the centripetal acceleration is, </a:t>
                </a:r>
              </a:p>
              <a:p>
                <a:pPr marL="432" indent="0">
                  <a:buNone/>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ea typeface="Lucida Grande"/>
                          <a:cs typeface="Lucida Grande"/>
                        </a:rPr>
                        <m:t>𝑎</m:t>
                      </m:r>
                      <m:r>
                        <a:rPr lang="en-US" sz="2200" b="0" i="1" smtClean="0">
                          <a:latin typeface="Cambria Math" panose="02040503050406030204" pitchFamily="18" charset="0"/>
                          <a:ea typeface="Lucida Grande"/>
                          <a:cs typeface="Lucida Grande"/>
                        </a:rPr>
                        <m:t>=</m:t>
                      </m:r>
                      <m:f>
                        <m:fPr>
                          <m:ctrlPr>
                            <a:rPr lang="en-US" sz="2200" b="0" i="1" smtClean="0">
                              <a:latin typeface="Cambria Math" panose="02040503050406030204" pitchFamily="18" charset="0"/>
                              <a:ea typeface="Lucida Grande"/>
                              <a:cs typeface="Lucida Grande"/>
                            </a:rPr>
                          </m:ctrlPr>
                        </m:fPr>
                        <m:num>
                          <m:sSup>
                            <m:sSupPr>
                              <m:ctrlPr>
                                <a:rPr lang="en-US" sz="2200" b="0" i="1" smtClean="0">
                                  <a:latin typeface="Cambria Math" panose="02040503050406030204" pitchFamily="18" charset="0"/>
                                  <a:ea typeface="Lucida Grande"/>
                                  <a:cs typeface="Lucida Grande"/>
                                </a:rPr>
                              </m:ctrlPr>
                            </m:sSupPr>
                            <m:e>
                              <m:r>
                                <a:rPr lang="en-US" sz="2200" b="0" i="1" smtClean="0">
                                  <a:latin typeface="Cambria Math" panose="02040503050406030204" pitchFamily="18" charset="0"/>
                                  <a:ea typeface="Lucida Grande"/>
                                  <a:cs typeface="Lucida Grande"/>
                                </a:rPr>
                                <m:t>𝑣</m:t>
                              </m:r>
                            </m:e>
                            <m:sup>
                              <m:r>
                                <a:rPr lang="en-US" sz="2200" b="0" i="1" smtClean="0">
                                  <a:latin typeface="Cambria Math" panose="02040503050406030204" pitchFamily="18" charset="0"/>
                                  <a:ea typeface="Lucida Grande"/>
                                  <a:cs typeface="Lucida Grande"/>
                                </a:rPr>
                                <m:t>2</m:t>
                              </m:r>
                            </m:sup>
                          </m:sSup>
                        </m:num>
                        <m:den>
                          <m:r>
                            <a:rPr lang="en-US" sz="2200" b="0" i="1" smtClean="0">
                              <a:latin typeface="Cambria Math" panose="02040503050406030204" pitchFamily="18" charset="0"/>
                              <a:ea typeface="Lucida Grande"/>
                              <a:cs typeface="Lucida Grande"/>
                            </a:rPr>
                            <m:t>𝑅</m:t>
                          </m:r>
                        </m:den>
                      </m:f>
                      <m:r>
                        <a:rPr lang="en-US" sz="2200" b="0" i="1" smtClean="0">
                          <a:latin typeface="Cambria Math" panose="02040503050406030204" pitchFamily="18" charset="0"/>
                          <a:ea typeface="Lucida Grande"/>
                          <a:cs typeface="Lucida Grande"/>
                        </a:rPr>
                        <m:t>=</m:t>
                      </m:r>
                      <m:sSup>
                        <m:sSupPr>
                          <m:ctrlPr>
                            <a:rPr lang="en-US" sz="2200" b="0" i="1" smtClean="0">
                              <a:latin typeface="Cambria Math" panose="02040503050406030204" pitchFamily="18" charset="0"/>
                              <a:ea typeface="Lucida Grande"/>
                              <a:cs typeface="Lucida Grande"/>
                            </a:rPr>
                          </m:ctrlPr>
                        </m:sSupPr>
                        <m:e>
                          <m:r>
                            <a:rPr lang="en-US" sz="2200" b="0" i="1" smtClean="0">
                              <a:latin typeface="Cambria Math" panose="02040503050406030204" pitchFamily="18" charset="0"/>
                              <a:ea typeface="Lucida Grande"/>
                              <a:cs typeface="Lucida Grande"/>
                            </a:rPr>
                            <m:t>𝜔</m:t>
                          </m:r>
                        </m:e>
                        <m:sup>
                          <m:r>
                            <a:rPr lang="en-US" sz="2200" b="0" i="1" smtClean="0">
                              <a:latin typeface="Cambria Math" panose="02040503050406030204" pitchFamily="18" charset="0"/>
                              <a:ea typeface="Lucida Grande"/>
                              <a:cs typeface="Lucida Grande"/>
                            </a:rPr>
                            <m:t>2</m:t>
                          </m:r>
                        </m:sup>
                      </m:sSup>
                      <m:r>
                        <a:rPr lang="en-US" sz="2200" b="0" i="1" smtClean="0">
                          <a:latin typeface="Cambria Math" panose="02040503050406030204" pitchFamily="18" charset="0"/>
                          <a:ea typeface="Lucida Grande"/>
                          <a:cs typeface="Lucida Grande"/>
                        </a:rPr>
                        <m:t>𝐴</m:t>
                      </m:r>
                      <m:r>
                        <a:rPr lang="en-US" sz="2200" b="0" i="1" smtClean="0">
                          <a:latin typeface="Cambria Math" panose="02040503050406030204" pitchFamily="18" charset="0"/>
                          <a:ea typeface="Lucida Grande"/>
                          <a:cs typeface="Lucida Grande"/>
                        </a:rPr>
                        <m:t>.</m:t>
                      </m:r>
                    </m:oMath>
                  </m:oMathPara>
                </a14:m>
                <a:br>
                  <a:rPr lang="en-US" sz="2200" dirty="0">
                    <a:latin typeface="+mn-lt"/>
                    <a:ea typeface="Lucida Grande"/>
                    <a:cs typeface="Lucida Grande"/>
                  </a:rPr>
                </a:br>
                <a:endParaRPr lang="en-US" sz="2200" dirty="0">
                  <a:latin typeface="+mn-lt"/>
                  <a:ea typeface="Lucida Grande"/>
                  <a:cs typeface="Lucida Grande"/>
                </a:endParaRPr>
              </a:p>
              <a:p>
                <a:pPr marL="343332" indent="-342900"/>
                <a:r>
                  <a:rPr lang="en-US" sz="2200" dirty="0">
                    <a:latin typeface="+mn-lt"/>
                    <a:ea typeface="Lucida Grande"/>
                    <a:cs typeface="Lucida Grande"/>
                  </a:rPr>
                  <a:t>From Newton’s 2</a:t>
                </a:r>
                <a:r>
                  <a:rPr lang="en-US" sz="2200" baseline="30000" dirty="0">
                    <a:latin typeface="+mn-lt"/>
                    <a:ea typeface="Lucida Grande"/>
                    <a:cs typeface="Lucida Grande"/>
                  </a:rPr>
                  <a:t>nd</a:t>
                </a:r>
                <a:r>
                  <a:rPr lang="en-US" sz="2200" dirty="0">
                    <a:latin typeface="+mn-lt"/>
                    <a:ea typeface="Lucida Grande"/>
                    <a:cs typeface="Lucida Grande"/>
                  </a:rPr>
                  <a:t> law, </a:t>
                </a:r>
                <a:br>
                  <a:rPr lang="en-US" sz="2200" b="0" i="1" dirty="0">
                    <a:latin typeface="Cambria Math" panose="02040503050406030204" pitchFamily="18" charset="0"/>
                    <a:ea typeface="Lucida Grande"/>
                    <a:cs typeface="Lucida Grande"/>
                  </a:rPr>
                </a:br>
                <a14:m>
                  <m:oMath xmlns:m="http://schemas.openxmlformats.org/officeDocument/2006/math">
                    <m:r>
                      <a:rPr lang="en-US" sz="2200" b="0" i="1" smtClean="0">
                        <a:latin typeface="Cambria Math" panose="02040503050406030204" pitchFamily="18" charset="0"/>
                        <a:ea typeface="Lucida Grande"/>
                        <a:cs typeface="Lucida Grande"/>
                      </a:rPr>
                      <m:t>𝑎</m:t>
                    </m:r>
                    <m:r>
                      <a:rPr lang="en-US" sz="2200" b="0" i="1" smtClean="0">
                        <a:latin typeface="Cambria Math" panose="02040503050406030204" pitchFamily="18" charset="0"/>
                        <a:ea typeface="Lucida Grande"/>
                        <a:cs typeface="Lucida Grande"/>
                      </a:rPr>
                      <m:t>=−</m:t>
                    </m:r>
                    <m:f>
                      <m:fPr>
                        <m:ctrlPr>
                          <a:rPr lang="en-US" sz="2200" b="0" i="1" smtClean="0">
                            <a:latin typeface="Cambria Math" panose="02040503050406030204" pitchFamily="18" charset="0"/>
                            <a:ea typeface="Lucida Grande"/>
                            <a:cs typeface="Lucida Grande"/>
                          </a:rPr>
                        </m:ctrlPr>
                      </m:fPr>
                      <m:num>
                        <m:r>
                          <a:rPr lang="en-US" sz="2200" b="0" i="1" smtClean="0">
                            <a:latin typeface="Cambria Math" panose="02040503050406030204" pitchFamily="18" charset="0"/>
                            <a:ea typeface="Lucida Grande"/>
                            <a:cs typeface="Lucida Grande"/>
                          </a:rPr>
                          <m:t>𝑘</m:t>
                        </m:r>
                      </m:num>
                      <m:den>
                        <m:r>
                          <a:rPr lang="en-US" sz="2200" b="0" i="1" smtClean="0">
                            <a:latin typeface="Cambria Math" panose="02040503050406030204" pitchFamily="18" charset="0"/>
                            <a:ea typeface="Lucida Grande"/>
                            <a:cs typeface="Lucida Grande"/>
                          </a:rPr>
                          <m:t>𝑚</m:t>
                        </m:r>
                      </m:den>
                    </m:f>
                    <m:r>
                      <a:rPr lang="en-US" sz="2200" b="0" i="1" smtClean="0">
                        <a:latin typeface="Cambria Math" panose="02040503050406030204" pitchFamily="18" charset="0"/>
                        <a:ea typeface="Lucida Grande"/>
                        <a:cs typeface="Lucida Grande"/>
                      </a:rPr>
                      <m:t>𝐴</m:t>
                    </m:r>
                    <m:func>
                      <m:funcPr>
                        <m:ctrlPr>
                          <a:rPr lang="en-US" sz="2200" b="0" i="1" smtClean="0">
                            <a:latin typeface="Cambria Math" panose="02040503050406030204" pitchFamily="18" charset="0"/>
                            <a:ea typeface="Lucida Grande"/>
                            <a:cs typeface="Lucida Grande"/>
                          </a:rPr>
                        </m:ctrlPr>
                      </m:funcPr>
                      <m:fName>
                        <m:r>
                          <m:rPr>
                            <m:sty m:val="p"/>
                          </m:rPr>
                          <a:rPr lang="en-US" sz="2200" b="0" i="0" smtClean="0">
                            <a:latin typeface="Cambria Math" panose="02040503050406030204" pitchFamily="18" charset="0"/>
                            <a:ea typeface="Lucida Grande"/>
                            <a:cs typeface="Lucida Grande"/>
                          </a:rPr>
                          <m:t>cos</m:t>
                        </m:r>
                      </m:fName>
                      <m:e>
                        <m:d>
                          <m:dPr>
                            <m:ctrlPr>
                              <a:rPr lang="en-US" sz="2200" b="0" i="1" smtClean="0">
                                <a:latin typeface="Cambria Math" panose="02040503050406030204" pitchFamily="18" charset="0"/>
                                <a:ea typeface="Lucida Grande"/>
                                <a:cs typeface="Lucida Grande"/>
                              </a:rPr>
                            </m:ctrlPr>
                          </m:dPr>
                          <m:e>
                            <m:r>
                              <a:rPr lang="en-US" sz="2200" b="0" i="1" smtClean="0">
                                <a:latin typeface="Cambria Math" panose="02040503050406030204" pitchFamily="18" charset="0"/>
                                <a:ea typeface="Lucida Grande"/>
                                <a:cs typeface="Lucida Grande"/>
                              </a:rPr>
                              <m:t>𝜔</m:t>
                            </m:r>
                            <m:r>
                              <a:rPr lang="en-US" sz="2200" b="0" i="1" smtClean="0">
                                <a:latin typeface="Cambria Math" panose="02040503050406030204" pitchFamily="18" charset="0"/>
                                <a:ea typeface="Lucida Grande"/>
                                <a:cs typeface="Lucida Grande"/>
                              </a:rPr>
                              <m:t>𝑡</m:t>
                            </m:r>
                          </m:e>
                        </m:d>
                      </m:e>
                    </m:func>
                  </m:oMath>
                </a14:m>
                <a:endParaRPr lang="en-US" sz="2200" dirty="0">
                  <a:latin typeface="+mn-lt"/>
                  <a:ea typeface="Lucida Grande"/>
                  <a:cs typeface="Lucida Grande"/>
                </a:endParaRPr>
              </a:p>
              <a:p>
                <a:pPr marL="343332" indent="-342900"/>
                <a:r>
                  <a:rPr lang="en-US" sz="2200" dirty="0">
                    <a:latin typeface="+mn-lt"/>
                    <a:ea typeface="Lucida Grande"/>
                    <a:cs typeface="Lucida Grande"/>
                  </a:rPr>
                  <a:t>giving the angular velocity, </a:t>
                </a:r>
                <a:br>
                  <a:rPr lang="en-US" sz="2200" dirty="0">
                    <a:latin typeface="+mn-lt"/>
                    <a:ea typeface="Lucida Grande"/>
                    <a:cs typeface="Lucida Grande"/>
                  </a:rPr>
                </a:br>
                <a14:m>
                  <m:oMath xmlns:m="http://schemas.openxmlformats.org/officeDocument/2006/math">
                    <m:r>
                      <a:rPr lang="en-US" sz="2200" i="1" dirty="0" smtClean="0">
                        <a:latin typeface="Cambria Math" panose="02040503050406030204" pitchFamily="18" charset="0"/>
                        <a:ea typeface="Lucida Grande"/>
                        <a:cs typeface="Lucida Grande"/>
                      </a:rPr>
                      <m:t>𝜔</m:t>
                    </m:r>
                    <m:r>
                      <a:rPr lang="en-US" sz="2200" i="1" dirty="0" smtClean="0">
                        <a:latin typeface="Cambria Math" panose="02040503050406030204" pitchFamily="18" charset="0"/>
                        <a:ea typeface="Lucida Grande"/>
                        <a:cs typeface="Lucida Grande"/>
                      </a:rPr>
                      <m:t>=</m:t>
                    </m:r>
                    <m:rad>
                      <m:radPr>
                        <m:degHide m:val="on"/>
                        <m:ctrlPr>
                          <a:rPr lang="en-US" sz="2200" b="0" i="1" dirty="0" smtClean="0">
                            <a:latin typeface="Cambria Math" panose="02040503050406030204" pitchFamily="18" charset="0"/>
                            <a:ea typeface="Lucida Grande"/>
                            <a:cs typeface="Lucida Grande"/>
                          </a:rPr>
                        </m:ctrlPr>
                      </m:radPr>
                      <m:deg/>
                      <m:e>
                        <m:f>
                          <m:fPr>
                            <m:ctrlPr>
                              <a:rPr lang="en-US" sz="2200" b="0" i="1" dirty="0" smtClean="0">
                                <a:latin typeface="Cambria Math" panose="02040503050406030204" pitchFamily="18" charset="0"/>
                                <a:ea typeface="Lucida Grande"/>
                                <a:cs typeface="Lucida Grande"/>
                              </a:rPr>
                            </m:ctrlPr>
                          </m:fPr>
                          <m:num>
                            <m:r>
                              <a:rPr lang="en-US" sz="2200" b="0" i="1" dirty="0" smtClean="0">
                                <a:latin typeface="Cambria Math" panose="02040503050406030204" pitchFamily="18" charset="0"/>
                                <a:ea typeface="Lucida Grande"/>
                                <a:cs typeface="Lucida Grande"/>
                              </a:rPr>
                              <m:t>𝑘</m:t>
                            </m:r>
                          </m:num>
                          <m:den>
                            <m:r>
                              <a:rPr lang="en-US" sz="2200" b="0" i="1" dirty="0" smtClean="0">
                                <a:latin typeface="Cambria Math" panose="02040503050406030204" pitchFamily="18" charset="0"/>
                                <a:ea typeface="Lucida Grande"/>
                                <a:cs typeface="Lucida Grande"/>
                              </a:rPr>
                              <m:t>𝑚</m:t>
                            </m:r>
                          </m:den>
                        </m:f>
                      </m:e>
                    </m:rad>
                  </m:oMath>
                </a14:m>
                <a:endParaRPr lang="en-US" sz="2200" dirty="0">
                  <a:latin typeface="+mn-lt"/>
                  <a:ea typeface="Lucida Grande"/>
                  <a:cs typeface="Lucida Grande"/>
                </a:endParaRPr>
              </a:p>
            </p:txBody>
          </p:sp>
        </mc:Choice>
        <mc:Fallback xmlns="">
          <p:sp>
            <p:nvSpPr>
              <p:cNvPr id="5" name="Content Placeholder 4"/>
              <p:cNvSpPr>
                <a:spLocks noGrp="1" noRot="1" noChangeAspect="1" noMove="1" noResize="1" noEditPoints="1" noAdjustHandles="1" noChangeArrowheads="1" noChangeShapeType="1" noTextEdit="1"/>
              </p:cNvSpPr>
              <p:nvPr>
                <p:ph sz="quarter" idx="13"/>
              </p:nvPr>
            </p:nvSpPr>
            <p:spPr>
              <a:xfrm>
                <a:off x="457200" y="1720652"/>
                <a:ext cx="3647661" cy="453628"/>
              </a:xfrm>
              <a:blipFill>
                <a:blip r:embed="rId2"/>
                <a:stretch>
                  <a:fillRect l="-2083" b="-8486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6"/>
              <p:cNvSpPr>
                <a:spLocks noGrp="1"/>
              </p:cNvSpPr>
              <p:nvPr>
                <p:ph sz="quarter" idx="15"/>
              </p:nvPr>
            </p:nvSpPr>
            <p:spPr>
              <a:xfrm>
                <a:off x="4244009" y="5050287"/>
                <a:ext cx="5108713" cy="788048"/>
              </a:xfrm>
            </p:spPr>
            <p:txBody>
              <a:bodyPr/>
              <a:lstStyle/>
              <a:p>
                <a:pPr marL="432" indent="0">
                  <a:buNone/>
                </a:pPr>
                <a:r>
                  <a:rPr lang="en-US" sz="2200" dirty="0">
                    <a:latin typeface="+mn-lt"/>
                    <a:ea typeface="Lucida Grande"/>
                    <a:cs typeface="Lucida Grande"/>
                  </a:rPr>
                  <a:t>For simple harmonic motion, </a:t>
                </a:r>
                <a:r>
                  <a:rPr lang="en-US" sz="2200" b="1" dirty="0">
                    <a:ea typeface="Lucida Grande"/>
                    <a:cs typeface="Lucida Grande"/>
                  </a:rPr>
                  <a:t>the motion is completely specified</a:t>
                </a:r>
                <a:r>
                  <a:rPr lang="en-US" sz="2200" b="1" dirty="0">
                    <a:latin typeface="+mn-lt"/>
                    <a:ea typeface="Lucida Grande"/>
                    <a:cs typeface="Lucida Grande"/>
                  </a:rPr>
                  <a:t> by the amplitude (</a:t>
                </a:r>
                <a14:m>
                  <m:oMath xmlns:m="http://schemas.openxmlformats.org/officeDocument/2006/math">
                    <m:r>
                      <a:rPr lang="en-US" sz="2200" b="1" i="1" dirty="0" smtClean="0">
                        <a:latin typeface="Cambria Math" panose="02040503050406030204" pitchFamily="18" charset="0"/>
                        <a:ea typeface="Lucida Grande"/>
                        <a:cs typeface="Lucida Grande"/>
                      </a:rPr>
                      <m:t>𝑨</m:t>
                    </m:r>
                  </m:oMath>
                </a14:m>
                <a:r>
                  <a:rPr lang="en-US" sz="2200" b="1" dirty="0">
                    <a:latin typeface="+mn-lt"/>
                    <a:ea typeface="Lucida Grande"/>
                    <a:cs typeface="Lucida Grande"/>
                  </a:rPr>
                  <a:t>) and period (</a:t>
                </a:r>
                <a14:m>
                  <m:oMath xmlns:m="http://schemas.openxmlformats.org/officeDocument/2006/math">
                    <m:r>
                      <a:rPr lang="en-US" sz="2200" b="1" i="1" dirty="0" smtClean="0">
                        <a:latin typeface="Cambria Math" panose="02040503050406030204" pitchFamily="18" charset="0"/>
                        <a:ea typeface="Lucida Grande"/>
                        <a:cs typeface="Lucida Grande"/>
                      </a:rPr>
                      <m:t>𝑻</m:t>
                    </m:r>
                  </m:oMath>
                </a14:m>
                <a:r>
                  <a:rPr lang="en-US" sz="2200" b="1" dirty="0">
                    <a:latin typeface="+mn-lt"/>
                    <a:ea typeface="Lucida Grande"/>
                    <a:cs typeface="Lucida Grande"/>
                  </a:rPr>
                  <a:t>).</a:t>
                </a:r>
                <a:endParaRPr lang="en-US" sz="2200" dirty="0">
                  <a:latin typeface="+mn-lt"/>
                </a:endParaRPr>
              </a:p>
            </p:txBody>
          </p:sp>
        </mc:Choice>
        <mc:Fallback xmlns="">
          <p:sp>
            <p:nvSpPr>
              <p:cNvPr id="7" name="Content Placeholder 6"/>
              <p:cNvSpPr>
                <a:spLocks noGrp="1" noRot="1" noChangeAspect="1" noMove="1" noResize="1" noEditPoints="1" noAdjustHandles="1" noChangeArrowheads="1" noChangeShapeType="1" noTextEdit="1"/>
              </p:cNvSpPr>
              <p:nvPr>
                <p:ph sz="quarter" idx="15"/>
              </p:nvPr>
            </p:nvSpPr>
            <p:spPr>
              <a:xfrm>
                <a:off x="4244009" y="5050287"/>
                <a:ext cx="5108713" cy="788048"/>
              </a:xfrm>
              <a:blipFill>
                <a:blip r:embed="rId3"/>
                <a:stretch>
                  <a:fillRect l="-1489" b="-60317"/>
                </a:stretch>
              </a:blipFill>
            </p:spPr>
            <p:txBody>
              <a:bodyPr/>
              <a:lstStyle/>
              <a:p>
                <a:r>
                  <a:rPr lang="en-US">
                    <a:noFill/>
                  </a:rPr>
                  <a:t> </a:t>
                </a:r>
              </a:p>
            </p:txBody>
          </p:sp>
        </mc:Fallback>
      </mc:AlternateContent>
      <p:pic>
        <p:nvPicPr>
          <p:cNvPr id="10" name="Picture 9" descr="Diagrams (a) to (c) show projection of position, velocity, and acceleration for a particle in uniform circular motion."/>
          <p:cNvPicPr>
            <a:picLocks noChangeAspect="1"/>
          </p:cNvPicPr>
          <p:nvPr/>
        </p:nvPicPr>
        <p:blipFill rotWithShape="1">
          <a:blip r:embed="rId4">
            <a:extLst>
              <a:ext uri="{28A0092B-C50C-407E-A947-70E740481C1C}">
                <a14:useLocalDpi xmlns:a14="http://schemas.microsoft.com/office/drawing/2010/main" val="0"/>
              </a:ext>
            </a:extLst>
          </a:blip>
          <a:srcRect l="67461"/>
          <a:stretch/>
        </p:blipFill>
        <p:spPr>
          <a:xfrm>
            <a:off x="4890052" y="1173503"/>
            <a:ext cx="3448878" cy="3390099"/>
          </a:xfrm>
          <a:prstGeom prst="rect">
            <a:avLst/>
          </a:prstGeom>
        </p:spPr>
      </p:pic>
    </p:spTree>
    <p:extLst>
      <p:ext uri="{BB962C8B-B14F-4D97-AF65-F5344CB8AC3E}">
        <p14:creationId xmlns:p14="http://schemas.microsoft.com/office/powerpoint/2010/main" val="89542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 dirty="0">
                <a:solidFill>
                  <a:srgbClr val="FFFFFF"/>
                </a:solidFill>
              </a:rPr>
              <a:t>Icon of graph showing sinusoidal function</a:t>
            </a:r>
            <a:r>
              <a:rPr lang="en-US" dirty="0"/>
              <a:t> Sinusoidal Relationships </a:t>
            </a:r>
            <a:r>
              <a:rPr lang="en-US" sz="2000" b="0" dirty="0"/>
              <a:t>(2 of 2)</a:t>
            </a:r>
            <a:endParaRPr lang="en-IN" sz="2000"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650" y="377412"/>
            <a:ext cx="448337" cy="442662"/>
          </a:xfrm>
          <a:prstGeom prst="rect">
            <a:avLst/>
          </a:prstGeom>
        </p:spPr>
      </p:pic>
      <p:sp>
        <p:nvSpPr>
          <p:cNvPr id="4" name="Content Placeholder 3"/>
          <p:cNvSpPr>
            <a:spLocks noGrp="1"/>
          </p:cNvSpPr>
          <p:nvPr>
            <p:ph sz="quarter" idx="13"/>
          </p:nvPr>
        </p:nvSpPr>
        <p:spPr>
          <a:xfrm>
            <a:off x="457200" y="1391245"/>
            <a:ext cx="8229600" cy="3204359"/>
          </a:xfrm>
        </p:spPr>
        <p:txBody>
          <a:bodyPr/>
          <a:lstStyle/>
          <a:p>
            <a:pPr marL="0" indent="0">
              <a:buNone/>
            </a:pPr>
            <a:r>
              <a:rPr lang="en-US" sz="2200" b="1" dirty="0">
                <a:solidFill>
                  <a:schemeClr val="tx2"/>
                </a:solidFill>
                <a:latin typeface="+mn-lt"/>
              </a:rPr>
              <a:t>LIMITS</a:t>
            </a:r>
            <a:r>
              <a:rPr lang="en-US" sz="2200" i="1" dirty="0">
                <a:latin typeface="+mn-lt"/>
              </a:rPr>
              <a:t> </a:t>
            </a:r>
            <a:r>
              <a:rPr lang="en-US" sz="2200" dirty="0">
                <a:latin typeface="+mn-lt"/>
              </a:rPr>
              <a:t>If </a:t>
            </a:r>
            <a:r>
              <a:rPr lang="en-US" sz="2200" i="1" dirty="0">
                <a:latin typeface="+mn-lt"/>
              </a:rPr>
              <a:t>x </a:t>
            </a:r>
            <a:r>
              <a:rPr lang="en-US" sz="2200" dirty="0">
                <a:latin typeface="+mn-lt"/>
              </a:rPr>
              <a:t>is a sinusoidal function, then </a:t>
            </a:r>
            <a:r>
              <a:rPr lang="en-US" sz="2200" i="1" dirty="0">
                <a:latin typeface="+mn-lt"/>
              </a:rPr>
              <a:t>x </a:t>
            </a:r>
            <a:r>
              <a:rPr lang="en-US" sz="2200" dirty="0">
                <a:latin typeface="+mn-lt"/>
              </a:rPr>
              <a:t>is:</a:t>
            </a:r>
          </a:p>
          <a:p>
            <a:pPr marL="342900" indent="-342900">
              <a:buFont typeface="Wingdings" panose="05000000000000000000" pitchFamily="2" charset="2"/>
              <a:buChar char="§"/>
            </a:pPr>
            <a:r>
              <a:rPr lang="en-US" sz="2200" b="1" dirty="0">
                <a:latin typeface="+mn-lt"/>
              </a:rPr>
              <a:t>Bounded</a:t>
            </a:r>
            <a:r>
              <a:rPr lang="en-US" sz="2200" dirty="0">
                <a:latin typeface="+mn-lt"/>
              </a:rPr>
              <a:t>—it can take only values between </a:t>
            </a:r>
            <a:r>
              <a:rPr lang="en-US" sz="2200" i="1" dirty="0">
                <a:latin typeface="+mn-lt"/>
              </a:rPr>
              <a:t>A </a:t>
            </a:r>
            <a:r>
              <a:rPr lang="en-US" sz="2200" dirty="0">
                <a:latin typeface="+mn-lt"/>
              </a:rPr>
              <a:t>and −</a:t>
            </a:r>
            <a:r>
              <a:rPr lang="en-US" sz="2200" i="1" dirty="0">
                <a:latin typeface="+mn-lt"/>
              </a:rPr>
              <a:t>A</a:t>
            </a:r>
            <a:r>
              <a:rPr lang="en-US" sz="2200" dirty="0">
                <a:latin typeface="+mn-lt"/>
              </a:rPr>
              <a:t>.</a:t>
            </a:r>
          </a:p>
          <a:p>
            <a:pPr marL="342900" indent="-342900">
              <a:buFont typeface="Wingdings" panose="05000000000000000000" pitchFamily="2" charset="2"/>
              <a:buChar char="§"/>
            </a:pPr>
            <a:r>
              <a:rPr lang="en-US" sz="2200" b="1" dirty="0">
                <a:latin typeface="+mn-lt"/>
              </a:rPr>
              <a:t>Periodic</a:t>
            </a:r>
            <a:r>
              <a:rPr lang="en-US" sz="2200" dirty="0">
                <a:latin typeface="+mn-lt"/>
              </a:rPr>
              <a:t>—it repeats the same sequence of values over and over again.</a:t>
            </a:r>
          </a:p>
          <a:p>
            <a:pPr marL="341313" indent="0">
              <a:buNone/>
            </a:pPr>
            <a:r>
              <a:rPr lang="en-US" sz="2200" dirty="0">
                <a:latin typeface="+mn-lt"/>
              </a:rPr>
              <a:t>Whatever value </a:t>
            </a:r>
            <a:r>
              <a:rPr lang="en-US" sz="2200" i="1" dirty="0">
                <a:latin typeface="+mn-lt"/>
              </a:rPr>
              <a:t>x </a:t>
            </a:r>
            <a:r>
              <a:rPr lang="en-US" sz="2200" dirty="0">
                <a:latin typeface="+mn-lt"/>
              </a:rPr>
              <a:t>has at time </a:t>
            </a:r>
            <a:r>
              <a:rPr lang="en-US" sz="2200" i="1" dirty="0">
                <a:latin typeface="+mn-lt"/>
              </a:rPr>
              <a:t>t</a:t>
            </a:r>
            <a:r>
              <a:rPr lang="en-US" sz="2200" dirty="0">
                <a:latin typeface="+mn-lt"/>
              </a:rPr>
              <a:t>, it has the same value at </a:t>
            </a:r>
            <a:r>
              <a:rPr lang="en-US" sz="2200" i="1" dirty="0">
                <a:latin typeface="+mn-lt"/>
              </a:rPr>
              <a:t>t </a:t>
            </a:r>
            <a:r>
              <a:rPr lang="en-US" sz="2200" dirty="0">
                <a:latin typeface="+mn-lt"/>
              </a:rPr>
              <a:t>+ </a:t>
            </a:r>
            <a:r>
              <a:rPr lang="en-US" sz="2200" i="1" dirty="0">
                <a:latin typeface="+mn-lt"/>
              </a:rPr>
              <a:t>T</a:t>
            </a:r>
            <a:r>
              <a:rPr lang="en-US" sz="2200" dirty="0">
                <a:latin typeface="+mn-lt"/>
              </a:rPr>
              <a:t>.</a:t>
            </a:r>
          </a:p>
        </p:txBody>
      </p:sp>
    </p:spTree>
    <p:extLst>
      <p:ext uri="{BB962C8B-B14F-4D97-AF65-F5344CB8AC3E}">
        <p14:creationId xmlns:p14="http://schemas.microsoft.com/office/powerpoint/2010/main" val="2953579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14.2 Understanding the Motion of a Glider on a Spring </a:t>
            </a:r>
            <a:r>
              <a:rPr lang="en-US" sz="2000" b="0" dirty="0"/>
              <a:t>(2 of 3)</a:t>
            </a:r>
            <a:endParaRPr lang="en-IN" sz="2000" dirty="0"/>
          </a:p>
        </p:txBody>
      </p:sp>
      <p:sp>
        <p:nvSpPr>
          <p:cNvPr id="4" name="Content Placeholder 3"/>
          <p:cNvSpPr>
            <a:spLocks noGrp="1"/>
          </p:cNvSpPr>
          <p:nvPr>
            <p:ph sz="quarter" idx="13"/>
          </p:nvPr>
        </p:nvSpPr>
        <p:spPr>
          <a:xfrm>
            <a:off x="457200" y="1556327"/>
            <a:ext cx="4356847" cy="2267528"/>
          </a:xfrm>
        </p:spPr>
        <p:txBody>
          <a:bodyPr/>
          <a:lstStyle/>
          <a:p>
            <a:pPr marL="0" indent="0">
              <a:buNone/>
            </a:pPr>
            <a:r>
              <a:rPr lang="en-US" sz="2200" b="1" cap="small" dirty="0">
                <a:solidFill>
                  <a:schemeClr val="tx2"/>
                </a:solidFill>
                <a:latin typeface="+mn-lt"/>
              </a:rPr>
              <a:t>STRATEGIZE</a:t>
            </a:r>
            <a:r>
              <a:rPr lang="en-US" sz="2200" b="1" cap="small" dirty="0">
                <a:solidFill>
                  <a:srgbClr val="7030A0"/>
                </a:solidFill>
                <a:latin typeface="+mn-lt"/>
              </a:rPr>
              <a:t> </a:t>
            </a:r>
            <a:r>
              <a:rPr lang="en-US" sz="2200" dirty="0">
                <a:latin typeface="+mn-lt"/>
              </a:rPr>
              <a:t>The motion of the glider will be sinusoidal. It is released from rest at </a:t>
            </a:r>
            <a:r>
              <a:rPr lang="en-US" sz="2200" i="1" dirty="0">
                <a:latin typeface="+mn-lt"/>
              </a:rPr>
              <a:t>x</a:t>
            </a:r>
            <a:r>
              <a:rPr lang="en-US" sz="2200" dirty="0">
                <a:latin typeface="+mn-lt"/>
              </a:rPr>
              <a:t> = 12 cm, so its amplitude is 12 cm.</a:t>
            </a:r>
          </a:p>
          <a:p>
            <a:pPr marL="0" indent="0">
              <a:buNone/>
            </a:pPr>
            <a:r>
              <a:rPr lang="en-US" sz="2200" b="1" cap="small" dirty="0">
                <a:solidFill>
                  <a:schemeClr val="tx2"/>
                </a:solidFill>
                <a:latin typeface="+mn-lt"/>
              </a:rPr>
              <a:t>PREPARE </a:t>
            </a:r>
            <a:r>
              <a:rPr lang="en-US" sz="2200" dirty="0">
                <a:latin typeface="+mn-lt"/>
              </a:rPr>
              <a:t>The frequency is 0.50 Hz, so the period is</a:t>
            </a:r>
            <a:endParaRPr lang="en-IN" sz="2200" dirty="0">
              <a:latin typeface="+mn-lt"/>
            </a:endParaRPr>
          </a:p>
        </p:txBody>
      </p:sp>
      <p:pic>
        <p:nvPicPr>
          <p:cNvPr id="3" name="Picture 2" descr="T = 1 over f = 2.0 seconds period."/>
          <p:cNvPicPr>
            <a:picLocks noChangeAspect="1"/>
          </p:cNvPicPr>
          <p:nvPr/>
        </p:nvPicPr>
        <p:blipFill>
          <a:blip r:embed="rId2"/>
          <a:stretch>
            <a:fillRect/>
          </a:stretch>
        </p:blipFill>
        <p:spPr>
          <a:xfrm>
            <a:off x="2974518" y="3556154"/>
            <a:ext cx="1793127" cy="296910"/>
          </a:xfrm>
          <a:prstGeom prst="rect">
            <a:avLst/>
          </a:prstGeom>
        </p:spPr>
      </p:pic>
      <p:sp>
        <p:nvSpPr>
          <p:cNvPr id="5" name="Content Placeholder 4"/>
          <p:cNvSpPr>
            <a:spLocks noGrp="1"/>
          </p:cNvSpPr>
          <p:nvPr>
            <p:ph sz="quarter" idx="14"/>
          </p:nvPr>
        </p:nvSpPr>
        <p:spPr>
          <a:xfrm>
            <a:off x="457200" y="3792630"/>
            <a:ext cx="4632385" cy="1436837"/>
          </a:xfrm>
        </p:spPr>
        <p:txBody>
          <a:bodyPr/>
          <a:lstStyle/>
          <a:p>
            <a:pPr marL="0" indent="0">
              <a:buNone/>
            </a:pPr>
            <a:r>
              <a:rPr lang="en-US" sz="2200" dirty="0">
                <a:latin typeface="+mn-lt"/>
              </a:rPr>
              <a:t>The glider is released at maximum extension from the equilibrium position, meaning that we can take this point to be </a:t>
            </a:r>
            <a:r>
              <a:rPr lang="en-US" sz="2200" i="1" dirty="0">
                <a:latin typeface="+mn-lt"/>
              </a:rPr>
              <a:t>t </a:t>
            </a:r>
            <a:r>
              <a:rPr lang="en-US" sz="2200" dirty="0">
                <a:latin typeface="+mn-lt"/>
              </a:rPr>
              <a:t>= 0.</a:t>
            </a:r>
          </a:p>
        </p:txBody>
      </p:sp>
      <p:pic>
        <p:nvPicPr>
          <p:cNvPr id="9" name="Picture 8" descr="A position-versus-time graph shows a line plotted as a trough of a wav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9621" y="1531921"/>
            <a:ext cx="3832247" cy="2297155"/>
          </a:xfrm>
          <a:prstGeom prst="rect">
            <a:avLst/>
          </a:prstGeom>
        </p:spPr>
      </p:pic>
    </p:spTree>
    <p:extLst>
      <p:ext uri="{BB962C8B-B14F-4D97-AF65-F5344CB8AC3E}">
        <p14:creationId xmlns:p14="http://schemas.microsoft.com/office/powerpoint/2010/main" val="3301603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14.2 Understanding the Motion of a Glider on a Spring </a:t>
            </a:r>
            <a:r>
              <a:rPr lang="en-US" sz="2000" b="0" dirty="0"/>
              <a:t>(3 of 3)</a:t>
            </a:r>
            <a:endParaRPr lang="en-IN" sz="2000" dirty="0"/>
          </a:p>
        </p:txBody>
      </p:sp>
      <p:sp>
        <p:nvSpPr>
          <p:cNvPr id="3" name="Content Placeholder 2"/>
          <p:cNvSpPr>
            <a:spLocks noGrp="1"/>
          </p:cNvSpPr>
          <p:nvPr>
            <p:ph sz="quarter" idx="13"/>
          </p:nvPr>
        </p:nvSpPr>
        <p:spPr>
          <a:xfrm>
            <a:off x="457200" y="1556326"/>
            <a:ext cx="4426085" cy="2415599"/>
          </a:xfrm>
        </p:spPr>
        <p:txBody>
          <a:bodyPr/>
          <a:lstStyle/>
          <a:p>
            <a:pPr marL="0" indent="0">
              <a:buNone/>
            </a:pPr>
            <a:r>
              <a:rPr lang="en-US" sz="2200" b="1" dirty="0">
                <a:solidFill>
                  <a:schemeClr val="tx2"/>
                </a:solidFill>
                <a:latin typeface="+mn-lt"/>
              </a:rPr>
              <a:t>SOLVE </a:t>
            </a:r>
            <a:r>
              <a:rPr lang="en-US" sz="2200" dirty="0">
                <a:latin typeface="+mn-lt"/>
              </a:rPr>
              <a:t>1.0 s is exactly half the period. As the graph of the motion in the figure shows, half a cycle brings the glider to its left turning point, 12 cm to the left of the equilibrium position. The velocity at this point is zero.</a:t>
            </a:r>
          </a:p>
        </p:txBody>
      </p:sp>
      <p:sp>
        <p:nvSpPr>
          <p:cNvPr id="4" name="Content Placeholder 3"/>
          <p:cNvSpPr>
            <a:spLocks noGrp="1"/>
          </p:cNvSpPr>
          <p:nvPr>
            <p:ph sz="quarter" idx="14"/>
          </p:nvPr>
        </p:nvSpPr>
        <p:spPr>
          <a:xfrm>
            <a:off x="457201" y="4157236"/>
            <a:ext cx="8229600" cy="843266"/>
          </a:xfrm>
        </p:spPr>
        <p:txBody>
          <a:bodyPr/>
          <a:lstStyle/>
          <a:p>
            <a:pPr marL="0" indent="0">
              <a:buNone/>
            </a:pPr>
            <a:r>
              <a:rPr lang="en-US" sz="2200" b="1" dirty="0">
                <a:solidFill>
                  <a:schemeClr val="tx2"/>
                </a:solidFill>
                <a:latin typeface="+mn-lt"/>
              </a:rPr>
              <a:t>ASSESS</a:t>
            </a:r>
            <a:r>
              <a:rPr lang="en-US" sz="2200" dirty="0">
                <a:latin typeface="+mn-lt"/>
              </a:rPr>
              <a:t> Drawing a graph was an important step that helped us make sense of the motion.</a:t>
            </a:r>
          </a:p>
        </p:txBody>
      </p:sp>
      <p:pic>
        <p:nvPicPr>
          <p:cNvPr id="5" name="Picture 4" descr="A position-versus-time graph shows a line plotted as a trough of a wav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9621" y="1531923"/>
            <a:ext cx="3832247" cy="2297155"/>
          </a:xfrm>
          <a:prstGeom prst="rect">
            <a:avLst/>
          </a:prstGeom>
        </p:spPr>
      </p:pic>
    </p:spTree>
    <p:extLst>
      <p:ext uri="{BB962C8B-B14F-4D97-AF65-F5344CB8AC3E}">
        <p14:creationId xmlns:p14="http://schemas.microsoft.com/office/powerpoint/2010/main" val="1154276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ree graphs plot position, velocity, and acceleration against time."/>
          <p:cNvPicPr>
            <a:picLocks noChangeAspect="1"/>
          </p:cNvPicPr>
          <p:nvPr/>
        </p:nvPicPr>
        <p:blipFill rotWithShape="1">
          <a:blip r:embed="rId3">
            <a:extLst>
              <a:ext uri="{28A0092B-C50C-407E-A947-70E740481C1C}">
                <a14:useLocalDpi xmlns:a14="http://schemas.microsoft.com/office/drawing/2010/main" val="0"/>
              </a:ext>
            </a:extLst>
          </a:blip>
          <a:srcRect r="68842" b="57651"/>
          <a:stretch/>
        </p:blipFill>
        <p:spPr>
          <a:xfrm>
            <a:off x="4749867" y="732825"/>
            <a:ext cx="3846052" cy="1719071"/>
          </a:xfrm>
          <a:prstGeom prst="rect">
            <a:avLst/>
          </a:prstGeom>
        </p:spPr>
      </p:pic>
      <p:sp>
        <p:nvSpPr>
          <p:cNvPr id="2" name="Title 1"/>
          <p:cNvSpPr>
            <a:spLocks noGrp="1"/>
          </p:cNvSpPr>
          <p:nvPr>
            <p:ph type="title"/>
          </p:nvPr>
        </p:nvSpPr>
        <p:spPr/>
        <p:txBody>
          <a:bodyPr/>
          <a:lstStyle/>
          <a:p>
            <a:r>
              <a:rPr lang="en-US" dirty="0"/>
              <a:t>Simple Harmonic Motion</a:t>
            </a:r>
            <a:endParaRPr lang="en-IN" dirty="0"/>
          </a:p>
        </p:txBody>
      </p:sp>
      <mc:AlternateContent xmlns:mc="http://schemas.openxmlformats.org/markup-compatibility/2006" xmlns:a14="http://schemas.microsoft.com/office/drawing/2010/main">
        <mc:Choice Requires="a14">
          <p:sp>
            <p:nvSpPr>
              <p:cNvPr id="12" name="Content Placeholder 4">
                <a:extLst>
                  <a:ext uri="{FF2B5EF4-FFF2-40B4-BE49-F238E27FC236}">
                    <a16:creationId xmlns:a16="http://schemas.microsoft.com/office/drawing/2014/main" id="{1F90CB35-C97D-3ED7-6E4B-3A54CD313E53}"/>
                  </a:ext>
                </a:extLst>
              </p:cNvPr>
              <p:cNvSpPr txBox="1">
                <a:spLocks/>
              </p:cNvSpPr>
              <p:nvPr/>
            </p:nvSpPr>
            <p:spPr>
              <a:xfrm>
                <a:off x="457200" y="1131113"/>
                <a:ext cx="3360995" cy="75115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indent="-255600"/>
                <a:r>
                  <a:rPr lang="en-IN" sz="2200" dirty="0">
                    <a:latin typeface="+mn-lt"/>
                  </a:rPr>
                  <a:t>Position:</a:t>
                </a:r>
                <a:br>
                  <a:rPr lang="en-IN" sz="2200" dirty="0">
                    <a:latin typeface="+mn-lt"/>
                  </a:rPr>
                </a:br>
                <a14:m>
                  <m:oMath xmlns:m="http://schemas.openxmlformats.org/officeDocument/2006/math">
                    <m:r>
                      <a:rPr lang="en-US" sz="2200" b="0" i="0" smtClean="0">
                        <a:latin typeface="Cambria Math" panose="02040503050406030204" pitchFamily="18" charset="0"/>
                      </a:rPr>
                      <m:t> </m:t>
                    </m:r>
                    <m:r>
                      <a:rPr lang="en-US" sz="2200" i="1" smtClean="0">
                        <a:latin typeface="Cambria Math" panose="02040503050406030204" pitchFamily="18" charset="0"/>
                      </a:rPr>
                      <m:t>𝑥</m:t>
                    </m:r>
                    <m:r>
                      <a:rPr lang="en-US" sz="2200" smtClean="0">
                        <a:latin typeface="Cambria Math" panose="02040503050406030204" pitchFamily="18" charset="0"/>
                      </a:rPr>
                      <m:t>= </m:t>
                    </m:r>
                    <m:r>
                      <a:rPr lang="en-US" sz="2200" i="1" smtClean="0">
                        <a:latin typeface="Cambria Math" panose="02040503050406030204" pitchFamily="18" charset="0"/>
                      </a:rPr>
                      <m:t>𝐴</m:t>
                    </m:r>
                    <m:func>
                      <m:funcPr>
                        <m:ctrlPr>
                          <a:rPr lang="en-US" sz="2200" i="1" smtClean="0">
                            <a:latin typeface="Cambria Math" panose="02040503050406030204" pitchFamily="18" charset="0"/>
                          </a:rPr>
                        </m:ctrlPr>
                      </m:funcPr>
                      <m:fName>
                        <m:r>
                          <m:rPr>
                            <m:sty m:val="p"/>
                          </m:rPr>
                          <a:rPr lang="en-US" sz="2200" smtClean="0">
                            <a:latin typeface="Cambria Math" panose="02040503050406030204" pitchFamily="18" charset="0"/>
                          </a:rPr>
                          <m:t>cos</m:t>
                        </m:r>
                      </m:fName>
                      <m:e>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𝜔</m:t>
                            </m:r>
                            <m:r>
                              <a:rPr lang="en-US" sz="2200" b="0" i="1" smtClean="0">
                                <a:latin typeface="Cambria Math" panose="02040503050406030204" pitchFamily="18" charset="0"/>
                              </a:rPr>
                              <m:t>𝑡</m:t>
                            </m:r>
                          </m:e>
                        </m:d>
                      </m:e>
                    </m:func>
                  </m:oMath>
                </a14:m>
                <a:br>
                  <a:rPr lang="en-US" sz="2200" dirty="0">
                    <a:latin typeface="+mn-lt"/>
                  </a:rPr>
                </a:br>
                <a14:m>
                  <m:oMath xmlns:m="http://schemas.openxmlformats.org/officeDocument/2006/math">
                    <m:r>
                      <a:rPr lang="en-US" sz="2200" b="0" i="1" smtClean="0">
                        <a:latin typeface="Cambria Math" panose="02040503050406030204" pitchFamily="18" charset="0"/>
                      </a:rPr>
                      <m:t>𝜔</m:t>
                    </m:r>
                    <m:r>
                      <a:rPr lang="en-US" sz="2200" b="0" i="1" smtClean="0">
                        <a:latin typeface="Cambria Math" panose="02040503050406030204" pitchFamily="18" charset="0"/>
                      </a:rPr>
                      <m:t>=2</m:t>
                    </m:r>
                    <m:r>
                      <a:rPr lang="en-US" sz="2200" b="0" i="1" smtClean="0">
                        <a:latin typeface="Cambria Math" panose="02040503050406030204" pitchFamily="18" charset="0"/>
                      </a:rPr>
                      <m:t>𝜋</m:t>
                    </m:r>
                    <m:r>
                      <a:rPr lang="en-US" sz="2200" b="0" i="1" smtClean="0">
                        <a:latin typeface="Cambria Math" panose="02040503050406030204" pitchFamily="18" charset="0"/>
                      </a:rPr>
                      <m:t>𝑓</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2</m:t>
                        </m:r>
                        <m:r>
                          <a:rPr lang="en-US" sz="2200" b="0" i="1" smtClean="0">
                            <a:latin typeface="Cambria Math" panose="02040503050406030204" pitchFamily="18" charset="0"/>
                          </a:rPr>
                          <m:t>𝜋</m:t>
                        </m:r>
                      </m:num>
                      <m:den>
                        <m:r>
                          <a:rPr lang="en-US" sz="2200" b="0" i="1" smtClean="0">
                            <a:latin typeface="Cambria Math" panose="02040503050406030204" pitchFamily="18" charset="0"/>
                          </a:rPr>
                          <m:t>𝒯</m:t>
                        </m:r>
                      </m:den>
                    </m:f>
                  </m:oMath>
                </a14:m>
                <a:endParaRPr lang="en-IN" sz="2200" dirty="0">
                  <a:latin typeface="+mn-lt"/>
                </a:endParaRPr>
              </a:p>
            </p:txBody>
          </p:sp>
        </mc:Choice>
        <mc:Fallback xmlns="">
          <p:sp>
            <p:nvSpPr>
              <p:cNvPr id="12" name="Content Placeholder 4">
                <a:extLst>
                  <a:ext uri="{FF2B5EF4-FFF2-40B4-BE49-F238E27FC236}">
                    <a16:creationId xmlns:a16="http://schemas.microsoft.com/office/drawing/2014/main" id="{1F90CB35-C97D-3ED7-6E4B-3A54CD313E53}"/>
                  </a:ext>
                </a:extLst>
              </p:cNvPr>
              <p:cNvSpPr txBox="1">
                <a:spLocks noRot="1" noChangeAspect="1" noMove="1" noResize="1" noEditPoints="1" noAdjustHandles="1" noChangeArrowheads="1" noChangeShapeType="1" noTextEdit="1"/>
              </p:cNvSpPr>
              <p:nvPr/>
            </p:nvSpPr>
            <p:spPr>
              <a:xfrm>
                <a:off x="457200" y="1131113"/>
                <a:ext cx="3360995" cy="751159"/>
              </a:xfrm>
              <a:prstGeom prst="rect">
                <a:avLst/>
              </a:prstGeom>
              <a:blipFill>
                <a:blip r:embed="rId4"/>
                <a:stretch>
                  <a:fillRect l="-2264" b="-96667"/>
                </a:stretch>
              </a:blipFill>
              <a:ln>
                <a:noFill/>
              </a:ln>
            </p:spPr>
            <p:txBody>
              <a:bodyPr/>
              <a:lstStyle/>
              <a:p>
                <a:r>
                  <a:rPr lang="en-US">
                    <a:noFill/>
                  </a:rPr>
                  <a:t> </a:t>
                </a:r>
              </a:p>
            </p:txBody>
          </p:sp>
        </mc:Fallback>
      </mc:AlternateContent>
      <p:grpSp>
        <p:nvGrpSpPr>
          <p:cNvPr id="15" name="Group 14">
            <a:extLst>
              <a:ext uri="{FF2B5EF4-FFF2-40B4-BE49-F238E27FC236}">
                <a16:creationId xmlns:a16="http://schemas.microsoft.com/office/drawing/2014/main" id="{957C9133-B542-592B-5DD1-484449A33C56}"/>
              </a:ext>
            </a:extLst>
          </p:cNvPr>
          <p:cNvGrpSpPr/>
          <p:nvPr/>
        </p:nvGrpSpPr>
        <p:grpSpPr>
          <a:xfrm>
            <a:off x="457199" y="2451896"/>
            <a:ext cx="8015690" cy="1729867"/>
            <a:chOff x="457199" y="2451896"/>
            <a:chExt cx="8015690" cy="1729867"/>
          </a:xfrm>
        </p:grpSpPr>
        <p:pic>
          <p:nvPicPr>
            <p:cNvPr id="8" name="Picture 7" descr="Three graphs plot position, velocity, and acceleration against time.">
              <a:extLst>
                <a:ext uri="{FF2B5EF4-FFF2-40B4-BE49-F238E27FC236}">
                  <a16:creationId xmlns:a16="http://schemas.microsoft.com/office/drawing/2014/main" id="{4B251C7D-8A8D-F818-7ECE-69CD9815D97A}"/>
                </a:ext>
              </a:extLst>
            </p:cNvPr>
            <p:cNvPicPr>
              <a:picLocks noChangeAspect="1"/>
            </p:cNvPicPr>
            <p:nvPr/>
          </p:nvPicPr>
          <p:blipFill rotWithShape="1">
            <a:blip r:embed="rId3">
              <a:extLst>
                <a:ext uri="{28A0092B-C50C-407E-A947-70E740481C1C}">
                  <a14:useLocalDpi xmlns:a14="http://schemas.microsoft.com/office/drawing/2010/main" val="0"/>
                </a:ext>
              </a:extLst>
            </a:blip>
            <a:srcRect l="32324" r="34817" b="57385"/>
            <a:stretch/>
          </p:blipFill>
          <p:spPr>
            <a:xfrm>
              <a:off x="4416844" y="2451896"/>
              <a:ext cx="4056045" cy="1729867"/>
            </a:xfrm>
            <a:prstGeom prst="rect">
              <a:avLst/>
            </a:prstGeom>
          </p:spPr>
        </p:pic>
        <mc:AlternateContent xmlns:mc="http://schemas.openxmlformats.org/markup-compatibility/2006" xmlns:a14="http://schemas.microsoft.com/office/drawing/2010/main">
          <mc:Choice Requires="a14">
            <p:sp>
              <p:nvSpPr>
                <p:cNvPr id="13" name="Content Placeholder 4">
                  <a:extLst>
                    <a:ext uri="{FF2B5EF4-FFF2-40B4-BE49-F238E27FC236}">
                      <a16:creationId xmlns:a16="http://schemas.microsoft.com/office/drawing/2014/main" id="{69481919-DB63-F262-655F-328F1F4ACBA4}"/>
                    </a:ext>
                  </a:extLst>
                </p:cNvPr>
                <p:cNvSpPr txBox="1">
                  <a:spLocks/>
                </p:cNvSpPr>
                <p:nvPr/>
              </p:nvSpPr>
              <p:spPr>
                <a:xfrm>
                  <a:off x="457199" y="2798014"/>
                  <a:ext cx="3360995" cy="75115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indent="-255600"/>
                  <a:r>
                    <a:rPr lang="en-IN" sz="2200" dirty="0">
                      <a:latin typeface="+mn-lt"/>
                    </a:rPr>
                    <a:t>Velocity:</a:t>
                  </a:r>
                  <a:br>
                    <a:rPr lang="en-IN" sz="2200" dirty="0">
                      <a:latin typeface="+mn-lt"/>
                    </a:rPr>
                  </a:br>
                  <a14:m>
                    <m:oMath xmlns:m="http://schemas.openxmlformats.org/officeDocument/2006/math">
                      <m:r>
                        <a:rPr lang="en-US" sz="2200" b="0" i="0" smtClean="0">
                          <a:latin typeface="Cambria Math" panose="02040503050406030204" pitchFamily="18" charset="0"/>
                        </a:rPr>
                        <m:t>      </m:t>
                      </m:r>
                      <m:r>
                        <a:rPr lang="en-US" sz="2200" b="0" i="1" smtClean="0">
                          <a:latin typeface="Cambria Math" panose="02040503050406030204" pitchFamily="18" charset="0"/>
                        </a:rPr>
                        <m:t>𝑣</m:t>
                      </m:r>
                      <m:r>
                        <a:rPr lang="en-US" sz="2200" b="0" i="1" smtClean="0">
                          <a:latin typeface="Cambria Math" panose="02040503050406030204" pitchFamily="18" charset="0"/>
                        </a:rPr>
                        <m:t> </m:t>
                      </m:r>
                      <m:r>
                        <a:rPr lang="en-US" sz="2200"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m:t>
                          </m:r>
                          <m:r>
                            <a:rPr lang="en-US" sz="2200" b="0" i="1" smtClean="0">
                              <a:latin typeface="Cambria Math" panose="02040503050406030204" pitchFamily="18" charset="0"/>
                            </a:rPr>
                            <m:t>𝑣</m:t>
                          </m:r>
                        </m:e>
                        <m:sub>
                          <m:r>
                            <a:rPr lang="en-US" sz="2200" b="0" i="1" smtClean="0">
                              <a:latin typeface="Cambria Math" panose="02040503050406030204" pitchFamily="18" charset="0"/>
                            </a:rPr>
                            <m:t>𝑚𝑎𝑥</m:t>
                          </m:r>
                        </m:sub>
                      </m:sSub>
                      <m:func>
                        <m:funcPr>
                          <m:ctrlPr>
                            <a:rPr lang="en-US" sz="2200" b="0" i="1" smtClean="0">
                              <a:latin typeface="Cambria Math" panose="02040503050406030204" pitchFamily="18" charset="0"/>
                            </a:rPr>
                          </m:ctrlPr>
                        </m:funcPr>
                        <m:fName>
                          <m:r>
                            <m:rPr>
                              <m:sty m:val="p"/>
                            </m:rPr>
                            <a:rPr lang="en-US" sz="2200" b="0" i="0" smtClean="0">
                              <a:latin typeface="Cambria Math" panose="02040503050406030204" pitchFamily="18" charset="0"/>
                            </a:rPr>
                            <m:t>sin</m:t>
                          </m:r>
                        </m:fName>
                        <m:e>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𝜔</m:t>
                              </m:r>
                              <m:r>
                                <a:rPr lang="en-US" sz="2200" b="0" i="1" smtClean="0">
                                  <a:latin typeface="Cambria Math" panose="02040503050406030204" pitchFamily="18" charset="0"/>
                                </a:rPr>
                                <m:t>𝑡</m:t>
                              </m:r>
                            </m:e>
                          </m:d>
                        </m:e>
                      </m:func>
                    </m:oMath>
                  </a14:m>
                  <a:br>
                    <a:rPr lang="en-US" sz="2200" b="0" i="1" dirty="0">
                      <a:latin typeface="Cambria Math" panose="02040503050406030204" pitchFamily="18" charset="0"/>
                    </a:rPr>
                  </a:br>
                  <a14:m>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𝑣</m:t>
                          </m:r>
                        </m:e>
                        <m:sub>
                          <m:r>
                            <a:rPr lang="en-US" sz="2200" b="0" i="1" smtClean="0">
                              <a:latin typeface="Cambria Math" panose="02040503050406030204" pitchFamily="18" charset="0"/>
                            </a:rPr>
                            <m:t>𝑚𝑎𝑥</m:t>
                          </m:r>
                        </m:sub>
                      </m:sSub>
                      <m:r>
                        <a:rPr lang="en-US" sz="2200" b="0" i="1" smtClean="0">
                          <a:latin typeface="Cambria Math" panose="02040503050406030204" pitchFamily="18" charset="0"/>
                        </a:rPr>
                        <m:t>=</m:t>
                      </m:r>
                      <m:r>
                        <a:rPr lang="en-US" sz="2200" b="0" i="1" smtClean="0">
                          <a:latin typeface="Cambria Math" panose="02040503050406030204" pitchFamily="18" charset="0"/>
                        </a:rPr>
                        <m:t>𝜔</m:t>
                      </m:r>
                      <m:r>
                        <a:rPr lang="en-US" sz="2200" b="0" i="1" smtClean="0">
                          <a:latin typeface="Cambria Math" panose="02040503050406030204" pitchFamily="18" charset="0"/>
                        </a:rPr>
                        <m:t>𝐴</m:t>
                      </m:r>
                      <m:r>
                        <a:rPr lang="en-US" sz="2200" b="0" i="1" smtClean="0">
                          <a:latin typeface="Cambria Math" panose="02040503050406030204" pitchFamily="18" charset="0"/>
                        </a:rPr>
                        <m:t> </m:t>
                      </m:r>
                    </m:oMath>
                  </a14:m>
                  <a:endParaRPr lang="en-IN" sz="2200" dirty="0">
                    <a:latin typeface="+mn-lt"/>
                  </a:endParaRPr>
                </a:p>
              </p:txBody>
            </p:sp>
          </mc:Choice>
          <mc:Fallback xmlns="">
            <p:sp>
              <p:nvSpPr>
                <p:cNvPr id="13" name="Content Placeholder 4">
                  <a:extLst>
                    <a:ext uri="{FF2B5EF4-FFF2-40B4-BE49-F238E27FC236}">
                      <a16:creationId xmlns:a16="http://schemas.microsoft.com/office/drawing/2014/main" id="{69481919-DB63-F262-655F-328F1F4ACBA4}"/>
                    </a:ext>
                  </a:extLst>
                </p:cNvPr>
                <p:cNvSpPr txBox="1">
                  <a:spLocks noRot="1" noChangeAspect="1" noMove="1" noResize="1" noEditPoints="1" noAdjustHandles="1" noChangeArrowheads="1" noChangeShapeType="1" noTextEdit="1"/>
                </p:cNvSpPr>
                <p:nvPr/>
              </p:nvSpPr>
              <p:spPr>
                <a:xfrm>
                  <a:off x="457199" y="2798014"/>
                  <a:ext cx="3360995" cy="751159"/>
                </a:xfrm>
                <a:prstGeom prst="rect">
                  <a:avLst/>
                </a:prstGeom>
                <a:blipFill>
                  <a:blip r:embed="rId5"/>
                  <a:stretch>
                    <a:fillRect l="-2264" b="-63333"/>
                  </a:stretch>
                </a:blipFill>
                <a:ln>
                  <a:noFill/>
                </a:ln>
              </p:spPr>
              <p:txBody>
                <a:bodyPr/>
                <a:lstStyle/>
                <a:p>
                  <a:r>
                    <a:rPr lang="en-US">
                      <a:noFill/>
                    </a:rPr>
                    <a:t> </a:t>
                  </a:r>
                </a:p>
              </p:txBody>
            </p:sp>
          </mc:Fallback>
        </mc:AlternateContent>
      </p:grpSp>
      <p:grpSp>
        <p:nvGrpSpPr>
          <p:cNvPr id="16" name="Group 15">
            <a:extLst>
              <a:ext uri="{FF2B5EF4-FFF2-40B4-BE49-F238E27FC236}">
                <a16:creationId xmlns:a16="http://schemas.microsoft.com/office/drawing/2014/main" id="{23DB1B9A-B351-3952-FEA0-7634EF8F4221}"/>
              </a:ext>
            </a:extLst>
          </p:cNvPr>
          <p:cNvGrpSpPr/>
          <p:nvPr/>
        </p:nvGrpSpPr>
        <p:grpSpPr>
          <a:xfrm>
            <a:off x="457199" y="4319260"/>
            <a:ext cx="7971623" cy="1949338"/>
            <a:chOff x="457199" y="4319260"/>
            <a:chExt cx="7971623" cy="1949338"/>
          </a:xfrm>
        </p:grpSpPr>
        <p:pic>
          <p:nvPicPr>
            <p:cNvPr id="9" name="Picture 8" descr="Three graphs plot position, velocity, and acceleration against time.">
              <a:extLst>
                <a:ext uri="{FF2B5EF4-FFF2-40B4-BE49-F238E27FC236}">
                  <a16:creationId xmlns:a16="http://schemas.microsoft.com/office/drawing/2014/main" id="{77065DF0-DCBE-960F-D66C-B996D2658D98}"/>
                </a:ext>
              </a:extLst>
            </p:cNvPr>
            <p:cNvPicPr>
              <a:picLocks noChangeAspect="1"/>
            </p:cNvPicPr>
            <p:nvPr/>
          </p:nvPicPr>
          <p:blipFill rotWithShape="1">
            <a:blip r:embed="rId3">
              <a:extLst>
                <a:ext uri="{28A0092B-C50C-407E-A947-70E740481C1C}">
                  <a14:useLocalDpi xmlns:a14="http://schemas.microsoft.com/office/drawing/2010/main" val="0"/>
                </a:ext>
              </a:extLst>
            </a:blip>
            <a:srcRect l="67140" b="51978"/>
            <a:stretch/>
          </p:blipFill>
          <p:spPr>
            <a:xfrm>
              <a:off x="4372777" y="4319260"/>
              <a:ext cx="4056045" cy="1949338"/>
            </a:xfrm>
            <a:prstGeom prst="rect">
              <a:avLst/>
            </a:prstGeom>
          </p:spPr>
        </p:pic>
        <mc:AlternateContent xmlns:mc="http://schemas.openxmlformats.org/markup-compatibility/2006" xmlns:a14="http://schemas.microsoft.com/office/drawing/2010/main">
          <mc:Choice Requires="a14">
            <p:sp>
              <p:nvSpPr>
                <p:cNvPr id="14" name="Content Placeholder 4">
                  <a:extLst>
                    <a:ext uri="{FF2B5EF4-FFF2-40B4-BE49-F238E27FC236}">
                      <a16:creationId xmlns:a16="http://schemas.microsoft.com/office/drawing/2014/main" id="{8C62694E-9E00-2E49-F719-92F1CCD031A9}"/>
                    </a:ext>
                  </a:extLst>
                </p:cNvPr>
                <p:cNvSpPr txBox="1">
                  <a:spLocks/>
                </p:cNvSpPr>
                <p:nvPr/>
              </p:nvSpPr>
              <p:spPr>
                <a:xfrm>
                  <a:off x="457199" y="4344377"/>
                  <a:ext cx="3360995" cy="75115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indent="-255600"/>
                  <a:r>
                    <a:rPr lang="en-IN" sz="2200" dirty="0">
                      <a:latin typeface="+mn-lt"/>
                    </a:rPr>
                    <a:t>Acceleration:</a:t>
                  </a:r>
                  <a:br>
                    <a:rPr lang="en-IN" sz="2200" dirty="0">
                      <a:latin typeface="+mn-lt"/>
                    </a:rPr>
                  </a:br>
                  <a14:m>
                    <m:oMath xmlns:m="http://schemas.openxmlformats.org/officeDocument/2006/math">
                      <m:r>
                        <a:rPr lang="en-US" sz="2200" b="0" i="0" smtClean="0">
                          <a:latin typeface="Cambria Math" panose="02040503050406030204" pitchFamily="18" charset="0"/>
                        </a:rPr>
                        <m:t>      </m:t>
                      </m:r>
                      <m:r>
                        <a:rPr lang="en-US" sz="2200" b="0" i="1" smtClean="0">
                          <a:latin typeface="Cambria Math" panose="02040503050406030204" pitchFamily="18" charset="0"/>
                        </a:rPr>
                        <m:t>𝑎</m:t>
                      </m:r>
                      <m:r>
                        <a:rPr lang="en-US" sz="2200" b="0" i="1" smtClean="0">
                          <a:latin typeface="Cambria Math" panose="02040503050406030204" pitchFamily="18" charset="0"/>
                        </a:rPr>
                        <m:t> </m:t>
                      </m:r>
                      <m:r>
                        <a:rPr lang="en-US" sz="2200"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m:t>
                          </m:r>
                          <m:r>
                            <a:rPr lang="en-US" sz="2200" b="0" i="1" smtClean="0">
                              <a:latin typeface="Cambria Math" panose="02040503050406030204" pitchFamily="18" charset="0"/>
                            </a:rPr>
                            <m:t>𝑎</m:t>
                          </m:r>
                        </m:e>
                        <m:sub>
                          <m:r>
                            <a:rPr lang="en-US" sz="2200" b="0" i="1" smtClean="0">
                              <a:latin typeface="Cambria Math" panose="02040503050406030204" pitchFamily="18" charset="0"/>
                            </a:rPr>
                            <m:t>𝑚𝑎𝑥</m:t>
                          </m:r>
                        </m:sub>
                      </m:sSub>
                      <m:func>
                        <m:funcPr>
                          <m:ctrlPr>
                            <a:rPr lang="en-US" sz="2200" b="0" i="1" smtClean="0">
                              <a:latin typeface="Cambria Math" panose="02040503050406030204" pitchFamily="18" charset="0"/>
                            </a:rPr>
                          </m:ctrlPr>
                        </m:funcPr>
                        <m:fName>
                          <m:r>
                            <m:rPr>
                              <m:sty m:val="p"/>
                            </m:rPr>
                            <a:rPr lang="en-US" sz="2200" b="0" i="0" smtClean="0">
                              <a:latin typeface="Cambria Math" panose="02040503050406030204" pitchFamily="18" charset="0"/>
                            </a:rPr>
                            <m:t>cos</m:t>
                          </m:r>
                        </m:fName>
                        <m:e>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𝜔</m:t>
                              </m:r>
                              <m:r>
                                <a:rPr lang="en-US" sz="2200" b="0" i="1" smtClean="0">
                                  <a:latin typeface="Cambria Math" panose="02040503050406030204" pitchFamily="18" charset="0"/>
                                </a:rPr>
                                <m:t>𝑡</m:t>
                              </m:r>
                            </m:e>
                          </m:d>
                        </m:e>
                      </m:func>
                    </m:oMath>
                  </a14:m>
                  <a:br>
                    <a:rPr lang="en-US" sz="2200" b="0" i="1" dirty="0">
                      <a:latin typeface="Cambria Math" panose="02040503050406030204" pitchFamily="18" charset="0"/>
                    </a:rPr>
                  </a:br>
                  <a14:m>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𝑎</m:t>
                          </m:r>
                        </m:e>
                        <m:sub>
                          <m:r>
                            <a:rPr lang="en-US" sz="2200" b="0" i="1" smtClean="0">
                              <a:latin typeface="Cambria Math" panose="02040503050406030204" pitchFamily="18" charset="0"/>
                            </a:rPr>
                            <m:t>𝑚𝑎𝑥</m:t>
                          </m:r>
                        </m:sub>
                      </m:sSub>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𝜔</m:t>
                          </m:r>
                        </m:e>
                        <m:sup>
                          <m:r>
                            <a:rPr lang="en-US" sz="2200" b="0" i="1" smtClean="0">
                              <a:latin typeface="Cambria Math" panose="02040503050406030204" pitchFamily="18" charset="0"/>
                            </a:rPr>
                            <m:t>2</m:t>
                          </m:r>
                        </m:sup>
                      </m:sSup>
                      <m:r>
                        <a:rPr lang="en-US" sz="2200" b="0" i="1" smtClean="0">
                          <a:latin typeface="Cambria Math" panose="02040503050406030204" pitchFamily="18" charset="0"/>
                        </a:rPr>
                        <m:t>𝐴</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𝐹</m:t>
                              </m:r>
                            </m:e>
                            <m:sub>
                              <m:r>
                                <a:rPr lang="en-US" sz="2200" b="0" i="1" smtClean="0">
                                  <a:latin typeface="Cambria Math" panose="02040503050406030204" pitchFamily="18" charset="0"/>
                                </a:rPr>
                                <m:t>𝑚𝑎𝑥</m:t>
                              </m:r>
                            </m:sub>
                          </m:sSub>
                        </m:num>
                        <m:den>
                          <m:r>
                            <a:rPr lang="en-US" sz="2200" b="0" i="1" smtClean="0">
                              <a:latin typeface="Cambria Math" panose="02040503050406030204" pitchFamily="18" charset="0"/>
                            </a:rPr>
                            <m:t>𝑚</m:t>
                          </m:r>
                        </m:den>
                      </m:f>
                      <m:r>
                        <a:rPr lang="en-US" sz="2200" b="0" i="1" smtClean="0">
                          <a:latin typeface="Cambria Math" panose="02040503050406030204" pitchFamily="18" charset="0"/>
                        </a:rPr>
                        <m:t> </m:t>
                      </m:r>
                    </m:oMath>
                  </a14:m>
                  <a:endParaRPr lang="en-IN" sz="2200" dirty="0">
                    <a:latin typeface="+mn-lt"/>
                  </a:endParaRPr>
                </a:p>
              </p:txBody>
            </p:sp>
          </mc:Choice>
          <mc:Fallback xmlns="">
            <p:sp>
              <p:nvSpPr>
                <p:cNvPr id="14" name="Content Placeholder 4">
                  <a:extLst>
                    <a:ext uri="{FF2B5EF4-FFF2-40B4-BE49-F238E27FC236}">
                      <a16:creationId xmlns:a16="http://schemas.microsoft.com/office/drawing/2014/main" id="{8C62694E-9E00-2E49-F719-92F1CCD031A9}"/>
                    </a:ext>
                  </a:extLst>
                </p:cNvPr>
                <p:cNvSpPr txBox="1">
                  <a:spLocks noRot="1" noChangeAspect="1" noMove="1" noResize="1" noEditPoints="1" noAdjustHandles="1" noChangeArrowheads="1" noChangeShapeType="1" noTextEdit="1"/>
                </p:cNvSpPr>
                <p:nvPr/>
              </p:nvSpPr>
              <p:spPr>
                <a:xfrm>
                  <a:off x="457199" y="4344377"/>
                  <a:ext cx="3360995" cy="751159"/>
                </a:xfrm>
                <a:prstGeom prst="rect">
                  <a:avLst/>
                </a:prstGeom>
                <a:blipFill>
                  <a:blip r:embed="rId6"/>
                  <a:stretch>
                    <a:fillRect l="-2264" b="-91667"/>
                  </a:stretch>
                </a:blipFill>
                <a:ln>
                  <a:noFill/>
                </a:ln>
              </p:spPr>
              <p:txBody>
                <a:bodyPr/>
                <a:lstStyle/>
                <a:p>
                  <a:r>
                    <a:rPr lang="en-US">
                      <a:noFill/>
                    </a:rPr>
                    <a:t> </a:t>
                  </a:r>
                </a:p>
              </p:txBody>
            </p:sp>
          </mc:Fallback>
        </mc:AlternateContent>
      </p:grpSp>
    </p:spTree>
    <p:extLst>
      <p:ext uri="{BB962C8B-B14F-4D97-AF65-F5344CB8AC3E}">
        <p14:creationId xmlns:p14="http://schemas.microsoft.com/office/powerpoint/2010/main" val="217196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Section 14.4 Energy in Simple Harmonic Motion</a:t>
            </a:r>
            <a:endParaRPr lang="en-IN" dirty="0"/>
          </a:p>
        </p:txBody>
      </p:sp>
      <p:sp>
        <p:nvSpPr>
          <p:cNvPr id="3" name="Subtitle 2"/>
          <p:cNvSpPr>
            <a:spLocks noGrp="1"/>
          </p:cNvSpPr>
          <p:nvPr>
            <p:ph type="subTitle" idx="1"/>
          </p:nvPr>
        </p:nvSpPr>
        <p:spPr>
          <a:xfrm>
            <a:off x="674687" y="3962400"/>
            <a:ext cx="7794625" cy="581608"/>
          </a:xfrm>
        </p:spPr>
        <p:txBody>
          <a:bodyPr/>
          <a:lstStyle/>
          <a:p>
            <a:pPr marL="0" lvl="1">
              <a:spcBef>
                <a:spcPts val="0"/>
              </a:spcBef>
            </a:pPr>
            <a:r>
              <a:rPr lang="en-US" sz="2500" dirty="0">
                <a:solidFill>
                  <a:schemeClr val="tx2"/>
                </a:solidFill>
                <a:latin typeface="+mn-lt"/>
                <a:hlinkClick r:id="rId2" tooltip="https://mediaplayer.pearsoncmg.com/assets/pi1YAgKUwVW3GRzWfVTemkM2e_a0L_Zg"/>
              </a:rPr>
              <a:t>Prelecture Video: Details of Simple Harmonic Motion</a:t>
            </a:r>
            <a:endParaRPr lang="en-US" sz="2500" dirty="0">
              <a:solidFill>
                <a:schemeClr val="tx2"/>
              </a:solidFill>
              <a:latin typeface="+mn-lt"/>
            </a:endParaRPr>
          </a:p>
        </p:txBody>
      </p:sp>
    </p:spTree>
    <p:extLst>
      <p:ext uri="{BB962C8B-B14F-4D97-AF65-F5344CB8AC3E}">
        <p14:creationId xmlns:p14="http://schemas.microsoft.com/office/powerpoint/2010/main" val="1530259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10282" cy="1097279"/>
          </a:xfrm>
        </p:spPr>
        <p:txBody>
          <a:bodyPr/>
          <a:lstStyle/>
          <a:p>
            <a:r>
              <a:rPr lang="en-US" sz="3400" dirty="0"/>
              <a:t>Energy in Simple Harmonic Motion</a:t>
            </a:r>
            <a:endParaRPr lang="en-IN" sz="2000" dirty="0"/>
          </a:p>
        </p:txBody>
      </p:sp>
      <p:grpSp>
        <p:nvGrpSpPr>
          <p:cNvPr id="12" name="Group 11">
            <a:extLst>
              <a:ext uri="{FF2B5EF4-FFF2-40B4-BE49-F238E27FC236}">
                <a16:creationId xmlns:a16="http://schemas.microsoft.com/office/drawing/2014/main" id="{0209A53A-77BD-7E45-147B-AB09983115EF}"/>
              </a:ext>
            </a:extLst>
          </p:cNvPr>
          <p:cNvGrpSpPr>
            <a:grpSpLocks noChangeAspect="1"/>
          </p:cNvGrpSpPr>
          <p:nvPr/>
        </p:nvGrpSpPr>
        <p:grpSpPr>
          <a:xfrm>
            <a:off x="3982124" y="870925"/>
            <a:ext cx="5051578" cy="5217359"/>
            <a:chOff x="3445393" y="870925"/>
            <a:chExt cx="5588309" cy="5771704"/>
          </a:xfrm>
        </p:grpSpPr>
        <p:pic>
          <p:nvPicPr>
            <p:cNvPr id="6" name="Picture 5" descr="Diagram shows energy transformations for a mass on a spring."/>
            <p:cNvPicPr>
              <a:picLocks noChangeAspect="1"/>
            </p:cNvPicPr>
            <p:nvPr/>
          </p:nvPicPr>
          <p:blipFill rotWithShape="1">
            <a:blip r:embed="rId2"/>
            <a:srcRect t="13182" b="69566"/>
            <a:stretch/>
          </p:blipFill>
          <p:spPr>
            <a:xfrm>
              <a:off x="3551842" y="4469158"/>
              <a:ext cx="5389260" cy="2173471"/>
            </a:xfrm>
            <a:prstGeom prst="rect">
              <a:avLst/>
            </a:prstGeom>
          </p:spPr>
        </p:pic>
        <p:pic>
          <p:nvPicPr>
            <p:cNvPr id="8" name="Picture 7" descr="Three curves are plotted on the x Energy axis. A horizontal line labeled E = K + U crosses the positive Energy axis. A concave downward curve labeled Kinetic energy K begins at (negative A, 0), is tangent of to the horizontal line at the Energy axis, and ends at (A, 0). The point (negative A, 0) has a caption that reads, Turning point, and has a line that points to it. A concave upward curve labeled Potential energy U begins at negative A on the horizontal line, is tangent to origin, and ends at A on the horizontal line. Four dashed vertical lines are drawn at (negative A, 0), (negative .5 A, 0), (.5 A, 0), and (A, 0). A caption that reads, Energy, has a two sided arrow that points to the vertical lines through (negative A, 0) and (A, 0). Another caption that reads, Energy is purely potential, has two dotted lines points to the vertical lines through (negative A, 0) and (A, 0). A final caption the reads, Energy is purely kinetic has a dotted line that points to the Energy axis."/>
            <p:cNvPicPr>
              <a:picLocks noChangeAspect="1"/>
            </p:cNvPicPr>
            <p:nvPr/>
          </p:nvPicPr>
          <p:blipFill rotWithShape="1">
            <a:blip r:embed="rId3">
              <a:extLst>
                <a:ext uri="{28A0092B-C50C-407E-A947-70E740481C1C}">
                  <a14:useLocalDpi xmlns:a14="http://schemas.microsoft.com/office/drawing/2010/main" val="0"/>
                </a:ext>
              </a:extLst>
            </a:blip>
            <a:srcRect t="34298" b="3146"/>
            <a:stretch/>
          </p:blipFill>
          <p:spPr>
            <a:xfrm>
              <a:off x="3445393" y="870925"/>
              <a:ext cx="5588309" cy="3938180"/>
            </a:xfrm>
            <a:prstGeom prst="rect">
              <a:avLst/>
            </a:prstGeom>
          </p:spPr>
        </p:pic>
      </p:grpSp>
      <mc:AlternateContent xmlns:mc="http://schemas.openxmlformats.org/markup-compatibility/2006" xmlns:a14="http://schemas.microsoft.com/office/drawing/2010/main">
        <mc:Choice Requires="a14">
          <p:sp>
            <p:nvSpPr>
              <p:cNvPr id="9" name="Content Placeholder 5">
                <a:extLst>
                  <a:ext uri="{FF2B5EF4-FFF2-40B4-BE49-F238E27FC236}">
                    <a16:creationId xmlns:a16="http://schemas.microsoft.com/office/drawing/2014/main" id="{EA160DF8-3DAE-BB48-8229-BCC5E56FBCAF}"/>
                  </a:ext>
                </a:extLst>
              </p:cNvPr>
              <p:cNvSpPr txBox="1">
                <a:spLocks/>
              </p:cNvSpPr>
              <p:nvPr/>
            </p:nvSpPr>
            <p:spPr>
              <a:xfrm>
                <a:off x="190980" y="886825"/>
                <a:ext cx="3946967" cy="8516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indent="-255600"/>
                <a:r>
                  <a:rPr lang="en-US" sz="2400" dirty="0">
                    <a:latin typeface="+mn-lt"/>
                  </a:rPr>
                  <a:t>Total energy is conserved: </a:t>
                </a:r>
              </a:p>
              <a:p>
                <a:pPr marL="432"/>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  </m:t>
                      </m:r>
                      <m:sSub>
                        <m:sSubPr>
                          <m:ctrlPr>
                            <a:rPr lang="en-US" sz="2400" i="1" smtClean="0">
                              <a:latin typeface="Cambria Math" panose="02040503050406030204" pitchFamily="18" charset="0"/>
                            </a:rPr>
                          </m:ctrlPr>
                        </m:sSubPr>
                        <m:e>
                          <m:r>
                            <a:rPr lang="en-US" sz="2400" i="1" smtClean="0">
                              <a:latin typeface="Cambria Math" panose="02040503050406030204" pitchFamily="18" charset="0"/>
                            </a:rPr>
                            <m:t>𝐸</m:t>
                          </m:r>
                        </m:e>
                        <m:sub>
                          <m:r>
                            <a:rPr lang="en-US" sz="2400" i="1" smtClean="0">
                              <a:latin typeface="Cambria Math" panose="02040503050406030204" pitchFamily="18" charset="0"/>
                            </a:rPr>
                            <m:t>𝑓</m:t>
                          </m:r>
                        </m:sub>
                      </m:sSub>
                      <m:r>
                        <a:rPr lang="en-US" sz="2400" i="1" smtClean="0">
                          <a:latin typeface="Cambria Math" panose="02040503050406030204" pitchFamily="18" charset="0"/>
                        </a:rPr>
                        <m:t> −</m:t>
                      </m:r>
                      <m:sSub>
                        <m:sSubPr>
                          <m:ctrlPr>
                            <a:rPr lang="en-US" sz="2400" i="1" smtClean="0">
                              <a:latin typeface="Cambria Math" panose="02040503050406030204" pitchFamily="18" charset="0"/>
                            </a:rPr>
                          </m:ctrlPr>
                        </m:sSubPr>
                        <m:e>
                          <m:r>
                            <a:rPr lang="en-US" sz="2400" i="1" smtClean="0">
                              <a:latin typeface="Cambria Math" panose="02040503050406030204" pitchFamily="18" charset="0"/>
                            </a:rPr>
                            <m:t>𝐸</m:t>
                          </m:r>
                        </m:e>
                        <m:sub>
                          <m:r>
                            <a:rPr lang="en-US" sz="2400" i="1" smtClean="0">
                              <a:latin typeface="Cambria Math" panose="02040503050406030204" pitchFamily="18" charset="0"/>
                            </a:rPr>
                            <m:t>𝑖</m:t>
                          </m:r>
                        </m:sub>
                      </m:sSub>
                      <m:r>
                        <a:rPr lang="en-US" sz="2400" i="1" smtClean="0">
                          <a:latin typeface="Cambria Math" panose="02040503050406030204" pitchFamily="18" charset="0"/>
                        </a:rPr>
                        <m:t>=0,</m:t>
                      </m:r>
                    </m:oMath>
                    <m:oMath xmlns:m="http://schemas.openxmlformats.org/officeDocument/2006/math">
                      <m:r>
                        <m:rPr>
                          <m:sty m:val="p"/>
                        </m:rPr>
                        <a:rPr lang="en-US" sz="2400" smtClean="0">
                          <a:latin typeface="Cambria Math" panose="02040503050406030204" pitchFamily="18" charset="0"/>
                        </a:rPr>
                        <m:t>Δ</m:t>
                      </m:r>
                      <m:r>
                        <a:rPr lang="en-US" sz="2400" i="1" smtClean="0">
                          <a:latin typeface="Cambria Math" panose="02040503050406030204" pitchFamily="18" charset="0"/>
                        </a:rPr>
                        <m:t>𝐾</m:t>
                      </m:r>
                      <m:r>
                        <a:rPr lang="en-US" sz="2400" i="1" smtClean="0">
                          <a:latin typeface="Cambria Math" panose="02040503050406030204" pitchFamily="18" charset="0"/>
                        </a:rPr>
                        <m:t>+</m:t>
                      </m:r>
                      <m:r>
                        <m:rPr>
                          <m:sty m:val="p"/>
                        </m:rPr>
                        <a:rPr lang="en-US" sz="2400" smtClean="0">
                          <a:latin typeface="Cambria Math" panose="02040503050406030204" pitchFamily="18" charset="0"/>
                        </a:rPr>
                        <m:t>Δ</m:t>
                      </m:r>
                      <m:r>
                        <a:rPr lang="en-US" sz="2400" i="1" smtClean="0">
                          <a:latin typeface="Cambria Math" panose="02040503050406030204" pitchFamily="18" charset="0"/>
                        </a:rPr>
                        <m:t>𝑈</m:t>
                      </m:r>
                      <m:r>
                        <a:rPr lang="en-US" sz="2400" i="1" smtClean="0">
                          <a:latin typeface="Cambria Math" panose="02040503050406030204" pitchFamily="18" charset="0"/>
                        </a:rPr>
                        <m:t>=0,</m:t>
                      </m:r>
                    </m:oMath>
                  </m:oMathPara>
                </a14:m>
                <a:endParaRPr lang="en-US" sz="2400" dirty="0">
                  <a:latin typeface="+mn-lt"/>
                </a:endParaRPr>
              </a:p>
              <a:p>
                <a:pPr marL="432"/>
                <a:endParaRPr lang="en-US" sz="2400" dirty="0">
                  <a:latin typeface="+mn-lt"/>
                </a:endParaRPr>
              </a:p>
            </p:txBody>
          </p:sp>
        </mc:Choice>
        <mc:Fallback xmlns="">
          <p:sp>
            <p:nvSpPr>
              <p:cNvPr id="9" name="Content Placeholder 5">
                <a:extLst>
                  <a:ext uri="{FF2B5EF4-FFF2-40B4-BE49-F238E27FC236}">
                    <a16:creationId xmlns:a16="http://schemas.microsoft.com/office/drawing/2014/main" id="{EA160DF8-3DAE-BB48-8229-BCC5E56FBCAF}"/>
                  </a:ext>
                </a:extLst>
              </p:cNvPr>
              <p:cNvSpPr txBox="1">
                <a:spLocks noRot="1" noChangeAspect="1" noMove="1" noResize="1" noEditPoints="1" noAdjustHandles="1" noChangeArrowheads="1" noChangeShapeType="1" noTextEdit="1"/>
              </p:cNvSpPr>
              <p:nvPr/>
            </p:nvSpPr>
            <p:spPr>
              <a:xfrm>
                <a:off x="190980" y="886825"/>
                <a:ext cx="3946967" cy="851649"/>
              </a:xfrm>
              <a:prstGeom prst="rect">
                <a:avLst/>
              </a:prstGeom>
              <a:blipFill>
                <a:blip r:embed="rId4"/>
                <a:stretch>
                  <a:fillRect l="-2244" t="-5882" b="-42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ontent Placeholder 5">
                <a:extLst>
                  <a:ext uri="{FF2B5EF4-FFF2-40B4-BE49-F238E27FC236}">
                    <a16:creationId xmlns:a16="http://schemas.microsoft.com/office/drawing/2014/main" id="{4E159EEA-5E67-2B30-10A1-E3A0BDC0E723}"/>
                  </a:ext>
                </a:extLst>
              </p:cNvPr>
              <p:cNvSpPr txBox="1">
                <a:spLocks/>
              </p:cNvSpPr>
              <p:nvPr/>
            </p:nvSpPr>
            <p:spPr>
              <a:xfrm>
                <a:off x="190980" y="2347621"/>
                <a:ext cx="3946967" cy="8516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indent="-255600"/>
                <a:r>
                  <a:rPr lang="en-US" sz="2400" dirty="0">
                    <a:latin typeface="+mn-lt"/>
                  </a:rPr>
                  <a:t>For a spring: </a:t>
                </a:r>
              </a:p>
              <a:p>
                <a:pPr marL="432"/>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i="1" smtClean="0">
                              <a:latin typeface="Cambria Math" panose="02040503050406030204" pitchFamily="18" charset="0"/>
                            </a:rPr>
                            <m:t>𝑈</m:t>
                          </m:r>
                        </m:e>
                        <m:sub>
                          <m:r>
                            <a:rPr lang="en-US" sz="2400" b="0" i="1" smtClean="0">
                              <a:latin typeface="Cambria Math" panose="02040503050406030204" pitchFamily="18" charset="0"/>
                            </a:rPr>
                            <m:t>𝑠𝑝</m:t>
                          </m:r>
                        </m:sub>
                      </m:sSub>
                      <m:r>
                        <a:rPr lang="en-US" sz="240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r>
                        <a:rPr lang="en-US" sz="2400" b="0" i="1" smtClean="0">
                          <a:latin typeface="Cambria Math" panose="02040503050406030204" pitchFamily="18" charset="0"/>
                        </a:rPr>
                        <m:t>𝑘</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r>
                        <a:rPr lang="en-US" sz="2400" i="1" smtClean="0">
                          <a:latin typeface="Cambria Math" panose="02040503050406030204" pitchFamily="18" charset="0"/>
                        </a:rPr>
                        <m:t>,</m:t>
                      </m:r>
                    </m:oMath>
                  </m:oMathPara>
                </a14:m>
                <a:endParaRPr lang="en-US" sz="2400" dirty="0">
                  <a:latin typeface="+mn-lt"/>
                </a:endParaRPr>
              </a:p>
              <a:p>
                <a:pPr marL="432"/>
                <a:endParaRPr lang="en-US" sz="2400" dirty="0">
                  <a:latin typeface="+mn-lt"/>
                </a:endParaRPr>
              </a:p>
            </p:txBody>
          </p:sp>
        </mc:Choice>
        <mc:Fallback xmlns="">
          <p:sp>
            <p:nvSpPr>
              <p:cNvPr id="10" name="Content Placeholder 5">
                <a:extLst>
                  <a:ext uri="{FF2B5EF4-FFF2-40B4-BE49-F238E27FC236}">
                    <a16:creationId xmlns:a16="http://schemas.microsoft.com/office/drawing/2014/main" id="{4E159EEA-5E67-2B30-10A1-E3A0BDC0E723}"/>
                  </a:ext>
                </a:extLst>
              </p:cNvPr>
              <p:cNvSpPr txBox="1">
                <a:spLocks noRot="1" noChangeAspect="1" noMove="1" noResize="1" noEditPoints="1" noAdjustHandles="1" noChangeArrowheads="1" noChangeShapeType="1" noTextEdit="1"/>
              </p:cNvSpPr>
              <p:nvPr/>
            </p:nvSpPr>
            <p:spPr>
              <a:xfrm>
                <a:off x="190980" y="2347621"/>
                <a:ext cx="3946967" cy="851649"/>
              </a:xfrm>
              <a:prstGeom prst="rect">
                <a:avLst/>
              </a:prstGeom>
              <a:blipFill>
                <a:blip r:embed="rId5"/>
                <a:stretch>
                  <a:fillRect l="-2244" t="-5797" b="-391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ontent Placeholder 5">
                <a:extLst>
                  <a:ext uri="{FF2B5EF4-FFF2-40B4-BE49-F238E27FC236}">
                    <a16:creationId xmlns:a16="http://schemas.microsoft.com/office/drawing/2014/main" id="{F02FEC29-7868-0742-A658-1BAD828E5FE0}"/>
                  </a:ext>
                </a:extLst>
              </p:cNvPr>
              <p:cNvSpPr txBox="1">
                <a:spLocks/>
              </p:cNvSpPr>
              <p:nvPr/>
            </p:nvSpPr>
            <p:spPr>
              <a:xfrm>
                <a:off x="190979" y="3893835"/>
                <a:ext cx="3946967" cy="8516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indent="-255600"/>
                <a:r>
                  <a:rPr lang="en-US" sz="2400" dirty="0">
                    <a:latin typeface="+mn-lt"/>
                  </a:rPr>
                  <a:t>Released from rest: </a:t>
                </a:r>
              </a:p>
              <a:p>
                <a:pPr marL="432"/>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i="1" smtClean="0">
                              <a:latin typeface="Cambria Math" panose="02040503050406030204" pitchFamily="18" charset="0"/>
                            </a:rPr>
                            <m:t>𝑈</m:t>
                          </m:r>
                        </m:e>
                        <m:sub>
                          <m:r>
                            <a:rPr lang="en-US" sz="2400" b="0" i="1" smtClean="0">
                              <a:latin typeface="Cambria Math" panose="02040503050406030204" pitchFamily="18" charset="0"/>
                            </a:rPr>
                            <m:t>𝑖</m:t>
                          </m:r>
                        </m:sub>
                      </m:sSub>
                      <m:r>
                        <a:rPr lang="en-US" sz="240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r>
                        <a:rPr lang="en-US" sz="2400" b="0" i="1" smtClean="0">
                          <a:latin typeface="Cambria Math" panose="02040503050406030204" pitchFamily="18" charset="0"/>
                        </a:rPr>
                        <m:t>𝑘</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𝐴</m:t>
                          </m:r>
                        </m:e>
                        <m:sup>
                          <m:r>
                            <a:rPr lang="en-US" sz="2400" b="0" i="1" smtClean="0">
                              <a:latin typeface="Cambria Math" panose="02040503050406030204" pitchFamily="18" charset="0"/>
                            </a:rPr>
                            <m:t>2</m:t>
                          </m:r>
                        </m:sup>
                      </m:sSup>
                      <m:r>
                        <a:rPr lang="en-US" sz="2400" i="1" smtClean="0">
                          <a:latin typeface="Cambria Math" panose="02040503050406030204" pitchFamily="18" charset="0"/>
                        </a:rPr>
                        <m:t>,</m:t>
                      </m:r>
                    </m:oMath>
                  </m:oMathPara>
                </a14:m>
                <a:endParaRPr lang="en-US" sz="2400" dirty="0">
                  <a:latin typeface="+mn-lt"/>
                </a:endParaRPr>
              </a:p>
              <a:p>
                <a:pPr marL="432"/>
                <a:r>
                  <a:rPr lang="en-US" sz="2400" dirty="0">
                    <a:latin typeface="+mn-lt"/>
                  </a:rPr>
                  <a:t>Giving:   </a:t>
                </a:r>
              </a:p>
              <a:p>
                <a:pPr marL="432"/>
                <a:r>
                  <a:rPr lang="en-US" sz="2400" dirty="0">
                    <a:latin typeface="+mn-lt"/>
                  </a:rPr>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𝐾</m:t>
                        </m:r>
                      </m:e>
                      <m:sub>
                        <m:r>
                          <a:rPr lang="en-US" sz="2400" b="0" i="1" smtClean="0">
                            <a:latin typeface="Cambria Math" panose="02040503050406030204" pitchFamily="18" charset="0"/>
                          </a:rPr>
                          <m:t>𝑓</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𝑈</m:t>
                        </m:r>
                      </m:e>
                      <m:sub>
                        <m:r>
                          <a:rPr lang="en-US" sz="2400" b="0" i="1" smtClean="0">
                            <a:latin typeface="Cambria Math" panose="02040503050406030204" pitchFamily="18" charset="0"/>
                          </a:rPr>
                          <m:t>𝑓</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r>
                      <a:rPr lang="en-US" sz="2400" b="0" i="1" smtClean="0">
                        <a:latin typeface="Cambria Math" panose="02040503050406030204" pitchFamily="18" charset="0"/>
                      </a:rPr>
                      <m:t>𝑘𝐴</m:t>
                    </m:r>
                  </m:oMath>
                </a14:m>
                <a:endParaRPr lang="en-US" sz="2400" dirty="0">
                  <a:latin typeface="+mn-lt"/>
                </a:endParaRPr>
              </a:p>
              <a:p>
                <a:pPr marL="432"/>
                <a:endParaRPr lang="en-US" sz="2400" dirty="0">
                  <a:latin typeface="+mn-lt"/>
                </a:endParaRPr>
              </a:p>
              <a:p>
                <a:pPr marL="432"/>
                <a:endParaRPr lang="en-US" sz="2400" dirty="0">
                  <a:latin typeface="+mn-lt"/>
                </a:endParaRPr>
              </a:p>
              <a:p>
                <a:pPr marL="432"/>
                <a:endParaRPr lang="en-US" sz="2400" dirty="0">
                  <a:latin typeface="+mn-lt"/>
                </a:endParaRPr>
              </a:p>
            </p:txBody>
          </p:sp>
        </mc:Choice>
        <mc:Fallback xmlns="">
          <p:sp>
            <p:nvSpPr>
              <p:cNvPr id="11" name="Content Placeholder 5">
                <a:extLst>
                  <a:ext uri="{FF2B5EF4-FFF2-40B4-BE49-F238E27FC236}">
                    <a16:creationId xmlns:a16="http://schemas.microsoft.com/office/drawing/2014/main" id="{F02FEC29-7868-0742-A658-1BAD828E5FE0}"/>
                  </a:ext>
                </a:extLst>
              </p:cNvPr>
              <p:cNvSpPr txBox="1">
                <a:spLocks noRot="1" noChangeAspect="1" noMove="1" noResize="1" noEditPoints="1" noAdjustHandles="1" noChangeArrowheads="1" noChangeShapeType="1" noTextEdit="1"/>
              </p:cNvSpPr>
              <p:nvPr/>
            </p:nvSpPr>
            <p:spPr>
              <a:xfrm>
                <a:off x="190979" y="3893835"/>
                <a:ext cx="3946967" cy="851649"/>
              </a:xfrm>
              <a:prstGeom prst="rect">
                <a:avLst/>
              </a:prstGeom>
              <a:blipFill>
                <a:blip r:embed="rId6"/>
                <a:stretch>
                  <a:fillRect l="-2244" t="-5882" b="-139706"/>
                </a:stretch>
              </a:blipFill>
            </p:spPr>
            <p:txBody>
              <a:bodyPr/>
              <a:lstStyle/>
              <a:p>
                <a:r>
                  <a:rPr lang="en-US">
                    <a:noFill/>
                  </a:rPr>
                  <a:t> </a:t>
                </a:r>
              </a:p>
            </p:txBody>
          </p:sp>
        </mc:Fallback>
      </mc:AlternateContent>
    </p:spTree>
    <p:extLst>
      <p:ext uri="{BB962C8B-B14F-4D97-AF65-F5344CB8AC3E}">
        <p14:creationId xmlns:p14="http://schemas.microsoft.com/office/powerpoint/2010/main" val="187961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890" y="0"/>
            <a:ext cx="8229600" cy="1097279"/>
          </a:xfrm>
        </p:spPr>
        <p:txBody>
          <a:bodyPr/>
          <a:lstStyle/>
          <a:p>
            <a:r>
              <a:rPr lang="en-US" dirty="0"/>
              <a:t>Equilibrium and Oscillation </a:t>
            </a:r>
            <a:r>
              <a:rPr lang="en-US" sz="2000" b="0" dirty="0"/>
              <a:t>(1 of 2)</a:t>
            </a:r>
            <a:endParaRPr lang="en-IN" sz="2000"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3"/>
              </p:nvPr>
            </p:nvSpPr>
            <p:spPr>
              <a:xfrm>
                <a:off x="274890" y="711024"/>
                <a:ext cx="8594220" cy="3598379"/>
              </a:xfrm>
            </p:spPr>
            <p:txBody>
              <a:bodyPr/>
              <a:lstStyle/>
              <a:p>
                <a:pPr marL="432" indent="0">
                  <a:buNone/>
                </a:pPr>
                <a:r>
                  <a:rPr lang="en-US" sz="2400" dirty="0">
                    <a:latin typeface="+mn-lt"/>
                  </a:rPr>
                  <a:t>Oscillating systems are characterized by:</a:t>
                </a:r>
              </a:p>
              <a:p>
                <a:pPr indent="-255600"/>
                <a:r>
                  <a:rPr lang="en-US" sz="2400" b="1" dirty="0">
                    <a:latin typeface="+mn-lt"/>
                  </a:rPr>
                  <a:t>Amplitude </a:t>
                </a:r>
                <a14:m>
                  <m:oMath xmlns:m="http://schemas.openxmlformats.org/officeDocument/2006/math">
                    <m:r>
                      <a:rPr lang="en-US" sz="2400" b="1" i="1" dirty="0" smtClean="0">
                        <a:latin typeface="Cambria Math" panose="02040503050406030204" pitchFamily="18" charset="0"/>
                      </a:rPr>
                      <m:t>(</m:t>
                    </m:r>
                    <m:r>
                      <a:rPr lang="en-US" sz="2400" b="1" i="1" dirty="0" smtClean="0">
                        <a:latin typeface="Cambria Math" panose="02040503050406030204" pitchFamily="18" charset="0"/>
                      </a:rPr>
                      <m:t>𝑨</m:t>
                    </m:r>
                    <m:r>
                      <a:rPr lang="en-US" sz="2400" b="1" i="1" dirty="0" smtClean="0">
                        <a:latin typeface="Cambria Math" panose="02040503050406030204" pitchFamily="18" charset="0"/>
                      </a:rPr>
                      <m:t>)</m:t>
                    </m:r>
                  </m:oMath>
                </a14:m>
                <a:r>
                  <a:rPr lang="en-US" sz="2400" dirty="0">
                    <a:latin typeface="+mn-lt"/>
                  </a:rPr>
                  <a:t>: how far it moves from equilibrium</a:t>
                </a:r>
              </a:p>
              <a:p>
                <a:pPr indent="-255600"/>
                <a:r>
                  <a:rPr lang="en-US" sz="2400" b="1" dirty="0">
                    <a:latin typeface="+mn-lt"/>
                  </a:rPr>
                  <a:t>Period </a:t>
                </a:r>
                <a14:m>
                  <m:oMath xmlns:m="http://schemas.openxmlformats.org/officeDocument/2006/math">
                    <m:r>
                      <a:rPr lang="en-US" sz="2400" b="1" i="1" dirty="0" smtClean="0">
                        <a:latin typeface="Cambria Math" panose="02040503050406030204" pitchFamily="18" charset="0"/>
                      </a:rPr>
                      <m:t>(</m:t>
                    </m:r>
                    <m:r>
                      <a:rPr lang="en-US" sz="2400" b="1" i="1" dirty="0" smtClean="0">
                        <a:latin typeface="Cambria Math" panose="02040503050406030204" pitchFamily="18" charset="0"/>
                      </a:rPr>
                      <m:t>𝒯</m:t>
                    </m:r>
                    <m:r>
                      <a:rPr lang="en-US" sz="2400" b="1" i="1" dirty="0" smtClean="0">
                        <a:latin typeface="Cambria Math" panose="02040503050406030204" pitchFamily="18" charset="0"/>
                      </a:rPr>
                      <m:t>):</m:t>
                    </m:r>
                  </m:oMath>
                </a14:m>
                <a:r>
                  <a:rPr lang="en-US" sz="2400" dirty="0">
                    <a:latin typeface="+mn-lt"/>
                  </a:rPr>
                  <a:t> how long it takes to complete one cycle, or</a:t>
                </a:r>
                <a:br>
                  <a:rPr lang="en-US" sz="2400" dirty="0">
                    <a:latin typeface="+mn-lt"/>
                  </a:rPr>
                </a:br>
                <a:r>
                  <a:rPr lang="en-US" sz="2400" b="1" dirty="0">
                    <a:latin typeface="+mn-lt"/>
                  </a:rPr>
                  <a:t>Frequency </a:t>
                </a:r>
                <a14:m>
                  <m:oMath xmlns:m="http://schemas.openxmlformats.org/officeDocument/2006/math">
                    <m:r>
                      <a:rPr lang="en-US" sz="2400" b="1" i="1" dirty="0" smtClean="0">
                        <a:latin typeface="Cambria Math" panose="02040503050406030204" pitchFamily="18" charset="0"/>
                      </a:rPr>
                      <m:t>(</m:t>
                    </m:r>
                    <m:r>
                      <a:rPr lang="en-US" sz="2400" b="0" i="1" dirty="0" smtClean="0">
                        <a:latin typeface="Cambria Math" panose="02040503050406030204" pitchFamily="18" charset="0"/>
                      </a:rPr>
                      <m:t>𝑓</m:t>
                    </m:r>
                    <m:r>
                      <a:rPr lang="en-US" sz="2400" b="1" i="1" dirty="0" smtClean="0">
                        <a:latin typeface="Cambria Math" panose="02040503050406030204" pitchFamily="18" charset="0"/>
                      </a:rPr>
                      <m:t>)</m:t>
                    </m:r>
                  </m:oMath>
                </a14:m>
                <a:r>
                  <a:rPr lang="en-US" sz="2400" b="1" dirty="0">
                    <a:latin typeface="+mn-lt"/>
                  </a:rPr>
                  <a:t>:</a:t>
                </a:r>
                <a:r>
                  <a:rPr lang="en-US" sz="2400" dirty="0">
                    <a:latin typeface="+mn-lt"/>
                  </a:rPr>
                  <a:t> the number of cycles per second (Hz).</a:t>
                </a:r>
                <a:br>
                  <a:rPr lang="en-US" sz="2400" dirty="0">
                    <a:latin typeface="+mn-lt"/>
                  </a:rPr>
                </a:br>
                <a:r>
                  <a:rPr lang="en-US" sz="2400" dirty="0">
                    <a:latin typeface="+mn-lt"/>
                  </a:rPr>
                  <a:t>                    </a:t>
                </a:r>
                <a:endParaRPr lang="en-US" sz="2400" b="1" dirty="0">
                  <a:latin typeface="+mn-lt"/>
                </a:endParaRPr>
              </a:p>
            </p:txBody>
          </p:sp>
        </mc:Choice>
        <mc:Fallback xmlns="">
          <p:sp>
            <p:nvSpPr>
              <p:cNvPr id="3" name="Content Placeholder 2"/>
              <p:cNvSpPr>
                <a:spLocks noGrp="1" noRot="1" noChangeAspect="1" noMove="1" noResize="1" noEditPoints="1" noAdjustHandles="1" noChangeArrowheads="1" noChangeShapeType="1" noTextEdit="1"/>
              </p:cNvSpPr>
              <p:nvPr>
                <p:ph sz="quarter" idx="13"/>
              </p:nvPr>
            </p:nvSpPr>
            <p:spPr>
              <a:xfrm>
                <a:off x="274890" y="711024"/>
                <a:ext cx="8594220" cy="3598379"/>
              </a:xfrm>
              <a:blipFill>
                <a:blip r:embed="rId3"/>
                <a:stretch>
                  <a:fillRect l="-1180" t="-352"/>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4E0A0F51-C38F-627D-5418-FDB0D3E7D525}"/>
              </a:ext>
            </a:extLst>
          </p:cNvPr>
          <p:cNvGrpSpPr/>
          <p:nvPr/>
        </p:nvGrpSpPr>
        <p:grpSpPr>
          <a:xfrm>
            <a:off x="832393" y="2627316"/>
            <a:ext cx="6929397" cy="3364174"/>
            <a:chOff x="644194" y="2490716"/>
            <a:chExt cx="6929397" cy="3364174"/>
          </a:xfrm>
        </p:grpSpPr>
        <p:grpSp>
          <p:nvGrpSpPr>
            <p:cNvPr id="10" name="Group 9">
              <a:extLst>
                <a:ext uri="{FF2B5EF4-FFF2-40B4-BE49-F238E27FC236}">
                  <a16:creationId xmlns:a16="http://schemas.microsoft.com/office/drawing/2014/main" id="{F3091566-1B9A-2BE0-721C-B6A8ECCBA057}"/>
                </a:ext>
              </a:extLst>
            </p:cNvPr>
            <p:cNvGrpSpPr/>
            <p:nvPr/>
          </p:nvGrpSpPr>
          <p:grpSpPr>
            <a:xfrm>
              <a:off x="644194" y="2490716"/>
              <a:ext cx="6929397" cy="3336878"/>
              <a:chOff x="644194" y="2490716"/>
              <a:chExt cx="6929397" cy="3336878"/>
            </a:xfrm>
          </p:grpSpPr>
          <p:grpSp>
            <p:nvGrpSpPr>
              <p:cNvPr id="8" name="Group 7">
                <a:extLst>
                  <a:ext uri="{FF2B5EF4-FFF2-40B4-BE49-F238E27FC236}">
                    <a16:creationId xmlns:a16="http://schemas.microsoft.com/office/drawing/2014/main" id="{38155CFF-0D17-ADFF-2ED4-AC6A754D64AD}"/>
                  </a:ext>
                </a:extLst>
              </p:cNvPr>
              <p:cNvGrpSpPr/>
              <p:nvPr/>
            </p:nvGrpSpPr>
            <p:grpSpPr>
              <a:xfrm>
                <a:off x="644194" y="2490716"/>
                <a:ext cx="6929397" cy="3215188"/>
                <a:chOff x="644194" y="2490716"/>
                <a:chExt cx="6929397" cy="3215188"/>
              </a:xfrm>
            </p:grpSpPr>
            <p:grpSp>
              <p:nvGrpSpPr>
                <p:cNvPr id="6" name="Group 5">
                  <a:extLst>
                    <a:ext uri="{FF2B5EF4-FFF2-40B4-BE49-F238E27FC236}">
                      <a16:creationId xmlns:a16="http://schemas.microsoft.com/office/drawing/2014/main" id="{6946758A-C061-F1F9-C04E-BD372067A80F}"/>
                    </a:ext>
                  </a:extLst>
                </p:cNvPr>
                <p:cNvGrpSpPr/>
                <p:nvPr/>
              </p:nvGrpSpPr>
              <p:grpSpPr>
                <a:xfrm>
                  <a:off x="644194" y="2490716"/>
                  <a:ext cx="6929397" cy="3215188"/>
                  <a:chOff x="644194" y="2490716"/>
                  <a:chExt cx="6929397" cy="3215188"/>
                </a:xfrm>
              </p:grpSpPr>
              <p:pic>
                <p:nvPicPr>
                  <p:cNvPr id="4" name="Picture 3" descr="A diagram shows the forces acting on a ball in a bowl."/>
                  <p:cNvPicPr>
                    <a:picLocks noChangeAspect="1"/>
                  </p:cNvPicPr>
                  <p:nvPr/>
                </p:nvPicPr>
                <p:blipFill rotWithShape="1">
                  <a:blip r:embed="rId4">
                    <a:extLst>
                      <a:ext uri="{28A0092B-C50C-407E-A947-70E740481C1C}">
                        <a14:useLocalDpi xmlns:a14="http://schemas.microsoft.com/office/drawing/2010/main" val="0"/>
                      </a:ext>
                    </a:extLst>
                  </a:blip>
                  <a:srcRect t="16834" b="23389"/>
                  <a:stretch/>
                </p:blipFill>
                <p:spPr>
                  <a:xfrm>
                    <a:off x="644194" y="2588131"/>
                    <a:ext cx="6929397" cy="3117773"/>
                  </a:xfrm>
                  <a:prstGeom prst="rect">
                    <a:avLst/>
                  </a:prstGeom>
                </p:spPr>
              </p:pic>
              <p:sp>
                <p:nvSpPr>
                  <p:cNvPr id="5" name="Freeform 4">
                    <a:extLst>
                      <a:ext uri="{FF2B5EF4-FFF2-40B4-BE49-F238E27FC236}">
                        <a16:creationId xmlns:a16="http://schemas.microsoft.com/office/drawing/2014/main" id="{F30BED2D-BDAC-452D-6EB2-490D2C068BC6}"/>
                      </a:ext>
                    </a:extLst>
                  </p:cNvPr>
                  <p:cNvSpPr/>
                  <p:nvPr/>
                </p:nvSpPr>
                <p:spPr>
                  <a:xfrm>
                    <a:off x="5996617" y="2490716"/>
                    <a:ext cx="1366350" cy="1589965"/>
                  </a:xfrm>
                  <a:custGeom>
                    <a:avLst/>
                    <a:gdLst>
                      <a:gd name="connsiteX0" fmla="*/ 424655 w 1366350"/>
                      <a:gd name="connsiteY0" fmla="*/ 88711 h 1589965"/>
                      <a:gd name="connsiteX1" fmla="*/ 335944 w 1366350"/>
                      <a:gd name="connsiteY1" fmla="*/ 143302 h 1589965"/>
                      <a:gd name="connsiteX2" fmla="*/ 315473 w 1366350"/>
                      <a:gd name="connsiteY2" fmla="*/ 156950 h 1589965"/>
                      <a:gd name="connsiteX3" fmla="*/ 295001 w 1366350"/>
                      <a:gd name="connsiteY3" fmla="*/ 177421 h 1589965"/>
                      <a:gd name="connsiteX4" fmla="*/ 281353 w 1366350"/>
                      <a:gd name="connsiteY4" fmla="*/ 197893 h 1589965"/>
                      <a:gd name="connsiteX5" fmla="*/ 260882 w 1366350"/>
                      <a:gd name="connsiteY5" fmla="*/ 211541 h 1589965"/>
                      <a:gd name="connsiteX6" fmla="*/ 226762 w 1366350"/>
                      <a:gd name="connsiteY6" fmla="*/ 245660 h 1589965"/>
                      <a:gd name="connsiteX7" fmla="*/ 213114 w 1366350"/>
                      <a:gd name="connsiteY7" fmla="*/ 266132 h 1589965"/>
                      <a:gd name="connsiteX8" fmla="*/ 172171 w 1366350"/>
                      <a:gd name="connsiteY8" fmla="*/ 307075 h 1589965"/>
                      <a:gd name="connsiteX9" fmla="*/ 138052 w 1366350"/>
                      <a:gd name="connsiteY9" fmla="*/ 348018 h 1589965"/>
                      <a:gd name="connsiteX10" fmla="*/ 110756 w 1366350"/>
                      <a:gd name="connsiteY10" fmla="*/ 388962 h 1589965"/>
                      <a:gd name="connsiteX11" fmla="*/ 90284 w 1366350"/>
                      <a:gd name="connsiteY11" fmla="*/ 429905 h 1589965"/>
                      <a:gd name="connsiteX12" fmla="*/ 69813 w 1366350"/>
                      <a:gd name="connsiteY12" fmla="*/ 470848 h 1589965"/>
                      <a:gd name="connsiteX13" fmla="*/ 49341 w 1366350"/>
                      <a:gd name="connsiteY13" fmla="*/ 511791 h 1589965"/>
                      <a:gd name="connsiteX14" fmla="*/ 22046 w 1366350"/>
                      <a:gd name="connsiteY14" fmla="*/ 573206 h 1589965"/>
                      <a:gd name="connsiteX15" fmla="*/ 15222 w 1366350"/>
                      <a:gd name="connsiteY15" fmla="*/ 600502 h 1589965"/>
                      <a:gd name="connsiteX16" fmla="*/ 15222 w 1366350"/>
                      <a:gd name="connsiteY16" fmla="*/ 1084997 h 1589965"/>
                      <a:gd name="connsiteX17" fmla="*/ 28870 w 1366350"/>
                      <a:gd name="connsiteY17" fmla="*/ 1125941 h 1589965"/>
                      <a:gd name="connsiteX18" fmla="*/ 49341 w 1366350"/>
                      <a:gd name="connsiteY18" fmla="*/ 1166884 h 1589965"/>
                      <a:gd name="connsiteX19" fmla="*/ 56165 w 1366350"/>
                      <a:gd name="connsiteY19" fmla="*/ 1201003 h 1589965"/>
                      <a:gd name="connsiteX20" fmla="*/ 62989 w 1366350"/>
                      <a:gd name="connsiteY20" fmla="*/ 1221475 h 1589965"/>
                      <a:gd name="connsiteX21" fmla="*/ 69813 w 1366350"/>
                      <a:gd name="connsiteY21" fmla="*/ 1248771 h 1589965"/>
                      <a:gd name="connsiteX22" fmla="*/ 90284 w 1366350"/>
                      <a:gd name="connsiteY22" fmla="*/ 1310185 h 1589965"/>
                      <a:gd name="connsiteX23" fmla="*/ 117580 w 1366350"/>
                      <a:gd name="connsiteY23" fmla="*/ 1392072 h 1589965"/>
                      <a:gd name="connsiteX24" fmla="*/ 124404 w 1366350"/>
                      <a:gd name="connsiteY24" fmla="*/ 1412544 h 1589965"/>
                      <a:gd name="connsiteX25" fmla="*/ 158523 w 1366350"/>
                      <a:gd name="connsiteY25" fmla="*/ 1473959 h 1589965"/>
                      <a:gd name="connsiteX26" fmla="*/ 178995 w 1366350"/>
                      <a:gd name="connsiteY26" fmla="*/ 1494430 h 1589965"/>
                      <a:gd name="connsiteX27" fmla="*/ 219938 w 1366350"/>
                      <a:gd name="connsiteY27" fmla="*/ 1521726 h 1589965"/>
                      <a:gd name="connsiteX28" fmla="*/ 260882 w 1366350"/>
                      <a:gd name="connsiteY28" fmla="*/ 1549021 h 1589965"/>
                      <a:gd name="connsiteX29" fmla="*/ 301825 w 1366350"/>
                      <a:gd name="connsiteY29" fmla="*/ 1576317 h 1589965"/>
                      <a:gd name="connsiteX30" fmla="*/ 342768 w 1366350"/>
                      <a:gd name="connsiteY30" fmla="*/ 1589965 h 1589965"/>
                      <a:gd name="connsiteX31" fmla="*/ 383711 w 1366350"/>
                      <a:gd name="connsiteY31" fmla="*/ 1576317 h 1589965"/>
                      <a:gd name="connsiteX32" fmla="*/ 397359 w 1366350"/>
                      <a:gd name="connsiteY32" fmla="*/ 1555845 h 1589965"/>
                      <a:gd name="connsiteX33" fmla="*/ 438302 w 1366350"/>
                      <a:gd name="connsiteY33" fmla="*/ 1542197 h 1589965"/>
                      <a:gd name="connsiteX34" fmla="*/ 451950 w 1366350"/>
                      <a:gd name="connsiteY34" fmla="*/ 1521726 h 1589965"/>
                      <a:gd name="connsiteX35" fmla="*/ 492893 w 1366350"/>
                      <a:gd name="connsiteY35" fmla="*/ 1494430 h 1589965"/>
                      <a:gd name="connsiteX36" fmla="*/ 533837 w 1366350"/>
                      <a:gd name="connsiteY36" fmla="*/ 1467135 h 1589965"/>
                      <a:gd name="connsiteX37" fmla="*/ 554308 w 1366350"/>
                      <a:gd name="connsiteY37" fmla="*/ 1453487 h 1589965"/>
                      <a:gd name="connsiteX38" fmla="*/ 574780 w 1366350"/>
                      <a:gd name="connsiteY38" fmla="*/ 1439839 h 1589965"/>
                      <a:gd name="connsiteX39" fmla="*/ 629371 w 1366350"/>
                      <a:gd name="connsiteY39" fmla="*/ 1392072 h 1589965"/>
                      <a:gd name="connsiteX40" fmla="*/ 649843 w 1366350"/>
                      <a:gd name="connsiteY40" fmla="*/ 1378424 h 1589965"/>
                      <a:gd name="connsiteX41" fmla="*/ 663490 w 1366350"/>
                      <a:gd name="connsiteY41" fmla="*/ 1357953 h 1589965"/>
                      <a:gd name="connsiteX42" fmla="*/ 683962 w 1366350"/>
                      <a:gd name="connsiteY42" fmla="*/ 1344305 h 1589965"/>
                      <a:gd name="connsiteX43" fmla="*/ 724905 w 1366350"/>
                      <a:gd name="connsiteY43" fmla="*/ 1282890 h 1589965"/>
                      <a:gd name="connsiteX44" fmla="*/ 738553 w 1366350"/>
                      <a:gd name="connsiteY44" fmla="*/ 1262418 h 1589965"/>
                      <a:gd name="connsiteX45" fmla="*/ 772673 w 1366350"/>
                      <a:gd name="connsiteY45" fmla="*/ 1201003 h 1589965"/>
                      <a:gd name="connsiteX46" fmla="*/ 786320 w 1366350"/>
                      <a:gd name="connsiteY46" fmla="*/ 1180532 h 1589965"/>
                      <a:gd name="connsiteX47" fmla="*/ 806792 w 1366350"/>
                      <a:gd name="connsiteY47" fmla="*/ 1166884 h 1589965"/>
                      <a:gd name="connsiteX48" fmla="*/ 847735 w 1366350"/>
                      <a:gd name="connsiteY48" fmla="*/ 1105469 h 1589965"/>
                      <a:gd name="connsiteX49" fmla="*/ 861383 w 1366350"/>
                      <a:gd name="connsiteY49" fmla="*/ 1084997 h 1589965"/>
                      <a:gd name="connsiteX50" fmla="*/ 868207 w 1366350"/>
                      <a:gd name="connsiteY50" fmla="*/ 1064526 h 1589965"/>
                      <a:gd name="connsiteX51" fmla="*/ 888679 w 1366350"/>
                      <a:gd name="connsiteY51" fmla="*/ 1044054 h 1589965"/>
                      <a:gd name="connsiteX52" fmla="*/ 915974 w 1366350"/>
                      <a:gd name="connsiteY52" fmla="*/ 1003111 h 1589965"/>
                      <a:gd name="connsiteX53" fmla="*/ 929622 w 1366350"/>
                      <a:gd name="connsiteY53" fmla="*/ 982639 h 1589965"/>
                      <a:gd name="connsiteX54" fmla="*/ 950093 w 1366350"/>
                      <a:gd name="connsiteY54" fmla="*/ 962168 h 1589965"/>
                      <a:gd name="connsiteX55" fmla="*/ 984213 w 1366350"/>
                      <a:gd name="connsiteY55" fmla="*/ 928048 h 1589965"/>
                      <a:gd name="connsiteX56" fmla="*/ 1011508 w 1366350"/>
                      <a:gd name="connsiteY56" fmla="*/ 887105 h 1589965"/>
                      <a:gd name="connsiteX57" fmla="*/ 1031980 w 1366350"/>
                      <a:gd name="connsiteY57" fmla="*/ 846162 h 1589965"/>
                      <a:gd name="connsiteX58" fmla="*/ 1052452 w 1366350"/>
                      <a:gd name="connsiteY58" fmla="*/ 825690 h 1589965"/>
                      <a:gd name="connsiteX59" fmla="*/ 1086571 w 1366350"/>
                      <a:gd name="connsiteY59" fmla="*/ 791571 h 1589965"/>
                      <a:gd name="connsiteX60" fmla="*/ 1120690 w 1366350"/>
                      <a:gd name="connsiteY60" fmla="*/ 764275 h 1589965"/>
                      <a:gd name="connsiteX61" fmla="*/ 1134338 w 1366350"/>
                      <a:gd name="connsiteY61" fmla="*/ 743803 h 1589965"/>
                      <a:gd name="connsiteX62" fmla="*/ 1154810 w 1366350"/>
                      <a:gd name="connsiteY62" fmla="*/ 730156 h 1589965"/>
                      <a:gd name="connsiteX63" fmla="*/ 1188929 w 1366350"/>
                      <a:gd name="connsiteY63" fmla="*/ 689212 h 1589965"/>
                      <a:gd name="connsiteX64" fmla="*/ 1209401 w 1366350"/>
                      <a:gd name="connsiteY64" fmla="*/ 675565 h 1589965"/>
                      <a:gd name="connsiteX65" fmla="*/ 1236696 w 1366350"/>
                      <a:gd name="connsiteY65" fmla="*/ 634621 h 1589965"/>
                      <a:gd name="connsiteX66" fmla="*/ 1250344 w 1366350"/>
                      <a:gd name="connsiteY66" fmla="*/ 614150 h 1589965"/>
                      <a:gd name="connsiteX67" fmla="*/ 1270816 w 1366350"/>
                      <a:gd name="connsiteY67" fmla="*/ 607326 h 1589965"/>
                      <a:gd name="connsiteX68" fmla="*/ 1298111 w 1366350"/>
                      <a:gd name="connsiteY68" fmla="*/ 545911 h 1589965"/>
                      <a:gd name="connsiteX69" fmla="*/ 1304935 w 1366350"/>
                      <a:gd name="connsiteY69" fmla="*/ 525439 h 1589965"/>
                      <a:gd name="connsiteX70" fmla="*/ 1332231 w 1366350"/>
                      <a:gd name="connsiteY70" fmla="*/ 484496 h 1589965"/>
                      <a:gd name="connsiteX71" fmla="*/ 1345879 w 1366350"/>
                      <a:gd name="connsiteY71" fmla="*/ 443553 h 1589965"/>
                      <a:gd name="connsiteX72" fmla="*/ 1352702 w 1366350"/>
                      <a:gd name="connsiteY72" fmla="*/ 423081 h 1589965"/>
                      <a:gd name="connsiteX73" fmla="*/ 1366350 w 1366350"/>
                      <a:gd name="connsiteY73" fmla="*/ 361666 h 1589965"/>
                      <a:gd name="connsiteX74" fmla="*/ 1359526 w 1366350"/>
                      <a:gd name="connsiteY74" fmla="*/ 211541 h 1589965"/>
                      <a:gd name="connsiteX75" fmla="*/ 1352702 w 1366350"/>
                      <a:gd name="connsiteY75" fmla="*/ 191069 h 1589965"/>
                      <a:gd name="connsiteX76" fmla="*/ 1284464 w 1366350"/>
                      <a:gd name="connsiteY76" fmla="*/ 156950 h 1589965"/>
                      <a:gd name="connsiteX77" fmla="*/ 1263992 w 1366350"/>
                      <a:gd name="connsiteY77" fmla="*/ 150126 h 1589965"/>
                      <a:gd name="connsiteX78" fmla="*/ 1195753 w 1366350"/>
                      <a:gd name="connsiteY78" fmla="*/ 116006 h 1589965"/>
                      <a:gd name="connsiteX79" fmla="*/ 1161634 w 1366350"/>
                      <a:gd name="connsiteY79" fmla="*/ 95535 h 1589965"/>
                      <a:gd name="connsiteX80" fmla="*/ 1141162 w 1366350"/>
                      <a:gd name="connsiteY80" fmla="*/ 81887 h 1589965"/>
                      <a:gd name="connsiteX81" fmla="*/ 1113867 w 1366350"/>
                      <a:gd name="connsiteY81" fmla="*/ 75063 h 1589965"/>
                      <a:gd name="connsiteX82" fmla="*/ 1086571 w 1366350"/>
                      <a:gd name="connsiteY82" fmla="*/ 61415 h 1589965"/>
                      <a:gd name="connsiteX83" fmla="*/ 1045628 w 1366350"/>
                      <a:gd name="connsiteY83" fmla="*/ 47768 h 1589965"/>
                      <a:gd name="connsiteX84" fmla="*/ 1025156 w 1366350"/>
                      <a:gd name="connsiteY84" fmla="*/ 40944 h 1589965"/>
                      <a:gd name="connsiteX85" fmla="*/ 997861 w 1366350"/>
                      <a:gd name="connsiteY85" fmla="*/ 27296 h 1589965"/>
                      <a:gd name="connsiteX86" fmla="*/ 963741 w 1366350"/>
                      <a:gd name="connsiteY86" fmla="*/ 20472 h 1589965"/>
                      <a:gd name="connsiteX87" fmla="*/ 943270 w 1366350"/>
                      <a:gd name="connsiteY87" fmla="*/ 13648 h 1589965"/>
                      <a:gd name="connsiteX88" fmla="*/ 854559 w 1366350"/>
                      <a:gd name="connsiteY88" fmla="*/ 0 h 1589965"/>
                      <a:gd name="connsiteX89" fmla="*/ 561132 w 1366350"/>
                      <a:gd name="connsiteY89" fmla="*/ 6824 h 1589965"/>
                      <a:gd name="connsiteX90" fmla="*/ 451950 w 1366350"/>
                      <a:gd name="connsiteY90" fmla="*/ 20472 h 1589965"/>
                      <a:gd name="connsiteX91" fmla="*/ 404183 w 1366350"/>
                      <a:gd name="connsiteY91" fmla="*/ 54591 h 1589965"/>
                      <a:gd name="connsiteX92" fmla="*/ 424655 w 1366350"/>
                      <a:gd name="connsiteY92" fmla="*/ 88711 h 1589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366350" h="1589965">
                        <a:moveTo>
                          <a:pt x="424655" y="88711"/>
                        </a:moveTo>
                        <a:cubicBezTo>
                          <a:pt x="413282" y="103496"/>
                          <a:pt x="392142" y="105835"/>
                          <a:pt x="335944" y="143302"/>
                        </a:cubicBezTo>
                        <a:cubicBezTo>
                          <a:pt x="329120" y="147851"/>
                          <a:pt x="321272" y="151151"/>
                          <a:pt x="315473" y="156950"/>
                        </a:cubicBezTo>
                        <a:cubicBezTo>
                          <a:pt x="308649" y="163774"/>
                          <a:pt x="301179" y="170007"/>
                          <a:pt x="295001" y="177421"/>
                        </a:cubicBezTo>
                        <a:cubicBezTo>
                          <a:pt x="289750" y="183721"/>
                          <a:pt x="287152" y="192094"/>
                          <a:pt x="281353" y="197893"/>
                        </a:cubicBezTo>
                        <a:cubicBezTo>
                          <a:pt x="275554" y="203692"/>
                          <a:pt x="267706" y="206992"/>
                          <a:pt x="260882" y="211541"/>
                        </a:cubicBezTo>
                        <a:cubicBezTo>
                          <a:pt x="224485" y="266133"/>
                          <a:pt x="272258" y="200164"/>
                          <a:pt x="226762" y="245660"/>
                        </a:cubicBezTo>
                        <a:cubicBezTo>
                          <a:pt x="220963" y="251459"/>
                          <a:pt x="218563" y="260002"/>
                          <a:pt x="213114" y="266132"/>
                        </a:cubicBezTo>
                        <a:cubicBezTo>
                          <a:pt x="200291" y="280558"/>
                          <a:pt x="182877" y="291016"/>
                          <a:pt x="172171" y="307075"/>
                        </a:cubicBezTo>
                        <a:cubicBezTo>
                          <a:pt x="123400" y="380232"/>
                          <a:pt x="199351" y="269205"/>
                          <a:pt x="138052" y="348018"/>
                        </a:cubicBezTo>
                        <a:cubicBezTo>
                          <a:pt x="127982" y="360966"/>
                          <a:pt x="115943" y="373401"/>
                          <a:pt x="110756" y="388962"/>
                        </a:cubicBezTo>
                        <a:cubicBezTo>
                          <a:pt x="101338" y="417214"/>
                          <a:pt x="107922" y="403448"/>
                          <a:pt x="90284" y="429905"/>
                        </a:cubicBezTo>
                        <a:cubicBezTo>
                          <a:pt x="73136" y="481356"/>
                          <a:pt x="96266" y="417943"/>
                          <a:pt x="69813" y="470848"/>
                        </a:cubicBezTo>
                        <a:cubicBezTo>
                          <a:pt x="41561" y="527351"/>
                          <a:pt x="88453" y="453125"/>
                          <a:pt x="49341" y="511791"/>
                        </a:cubicBezTo>
                        <a:cubicBezTo>
                          <a:pt x="33100" y="560515"/>
                          <a:pt x="43673" y="540765"/>
                          <a:pt x="22046" y="573206"/>
                        </a:cubicBezTo>
                        <a:cubicBezTo>
                          <a:pt x="19771" y="582305"/>
                          <a:pt x="17061" y="591305"/>
                          <a:pt x="15222" y="600502"/>
                        </a:cubicBezTo>
                        <a:cubicBezTo>
                          <a:pt x="-16049" y="756853"/>
                          <a:pt x="9645" y="953022"/>
                          <a:pt x="15222" y="1084997"/>
                        </a:cubicBezTo>
                        <a:cubicBezTo>
                          <a:pt x="15829" y="1099370"/>
                          <a:pt x="24321" y="1112293"/>
                          <a:pt x="28870" y="1125941"/>
                        </a:cubicBezTo>
                        <a:cubicBezTo>
                          <a:pt x="38288" y="1154194"/>
                          <a:pt x="31702" y="1140425"/>
                          <a:pt x="49341" y="1166884"/>
                        </a:cubicBezTo>
                        <a:cubicBezTo>
                          <a:pt x="51616" y="1178257"/>
                          <a:pt x="53352" y="1189751"/>
                          <a:pt x="56165" y="1201003"/>
                        </a:cubicBezTo>
                        <a:cubicBezTo>
                          <a:pt x="57910" y="1207981"/>
                          <a:pt x="61013" y="1214559"/>
                          <a:pt x="62989" y="1221475"/>
                        </a:cubicBezTo>
                        <a:cubicBezTo>
                          <a:pt x="65566" y="1230493"/>
                          <a:pt x="67118" y="1239788"/>
                          <a:pt x="69813" y="1248771"/>
                        </a:cubicBezTo>
                        <a:cubicBezTo>
                          <a:pt x="76014" y="1269440"/>
                          <a:pt x="83461" y="1289714"/>
                          <a:pt x="90284" y="1310185"/>
                        </a:cubicBezTo>
                        <a:lnTo>
                          <a:pt x="117580" y="1392072"/>
                        </a:lnTo>
                        <a:lnTo>
                          <a:pt x="124404" y="1412544"/>
                        </a:lnTo>
                        <a:cubicBezTo>
                          <a:pt x="132984" y="1438284"/>
                          <a:pt x="135062" y="1450499"/>
                          <a:pt x="158523" y="1473959"/>
                        </a:cubicBezTo>
                        <a:cubicBezTo>
                          <a:pt x="165347" y="1480783"/>
                          <a:pt x="171377" y="1488505"/>
                          <a:pt x="178995" y="1494430"/>
                        </a:cubicBezTo>
                        <a:cubicBezTo>
                          <a:pt x="191942" y="1504500"/>
                          <a:pt x="208339" y="1510128"/>
                          <a:pt x="219938" y="1521726"/>
                        </a:cubicBezTo>
                        <a:cubicBezTo>
                          <a:pt x="245496" y="1547283"/>
                          <a:pt x="231255" y="1539145"/>
                          <a:pt x="260882" y="1549021"/>
                        </a:cubicBezTo>
                        <a:cubicBezTo>
                          <a:pt x="274530" y="1558120"/>
                          <a:pt x="286264" y="1571130"/>
                          <a:pt x="301825" y="1576317"/>
                        </a:cubicBezTo>
                        <a:lnTo>
                          <a:pt x="342768" y="1589965"/>
                        </a:lnTo>
                        <a:cubicBezTo>
                          <a:pt x="356416" y="1585416"/>
                          <a:pt x="375731" y="1588287"/>
                          <a:pt x="383711" y="1576317"/>
                        </a:cubicBezTo>
                        <a:cubicBezTo>
                          <a:pt x="388260" y="1569493"/>
                          <a:pt x="390404" y="1560192"/>
                          <a:pt x="397359" y="1555845"/>
                        </a:cubicBezTo>
                        <a:cubicBezTo>
                          <a:pt x="409558" y="1548220"/>
                          <a:pt x="438302" y="1542197"/>
                          <a:pt x="438302" y="1542197"/>
                        </a:cubicBezTo>
                        <a:cubicBezTo>
                          <a:pt x="442851" y="1535373"/>
                          <a:pt x="445778" y="1527126"/>
                          <a:pt x="451950" y="1521726"/>
                        </a:cubicBezTo>
                        <a:cubicBezTo>
                          <a:pt x="464294" y="1510925"/>
                          <a:pt x="479245" y="1503528"/>
                          <a:pt x="492893" y="1494430"/>
                        </a:cubicBezTo>
                        <a:lnTo>
                          <a:pt x="533837" y="1467135"/>
                        </a:lnTo>
                        <a:lnTo>
                          <a:pt x="554308" y="1453487"/>
                        </a:lnTo>
                        <a:lnTo>
                          <a:pt x="574780" y="1439839"/>
                        </a:lnTo>
                        <a:cubicBezTo>
                          <a:pt x="597527" y="1405721"/>
                          <a:pt x="581605" y="1423917"/>
                          <a:pt x="629371" y="1392072"/>
                        </a:cubicBezTo>
                        <a:lnTo>
                          <a:pt x="649843" y="1378424"/>
                        </a:lnTo>
                        <a:cubicBezTo>
                          <a:pt x="654392" y="1371600"/>
                          <a:pt x="657691" y="1363752"/>
                          <a:pt x="663490" y="1357953"/>
                        </a:cubicBezTo>
                        <a:cubicBezTo>
                          <a:pt x="669289" y="1352154"/>
                          <a:pt x="678561" y="1350477"/>
                          <a:pt x="683962" y="1344305"/>
                        </a:cubicBezTo>
                        <a:cubicBezTo>
                          <a:pt x="683977" y="1344288"/>
                          <a:pt x="718075" y="1293135"/>
                          <a:pt x="724905" y="1282890"/>
                        </a:cubicBezTo>
                        <a:cubicBezTo>
                          <a:pt x="729454" y="1276066"/>
                          <a:pt x="735959" y="1270199"/>
                          <a:pt x="738553" y="1262418"/>
                        </a:cubicBezTo>
                        <a:cubicBezTo>
                          <a:pt x="750564" y="1226386"/>
                          <a:pt x="741387" y="1247933"/>
                          <a:pt x="772673" y="1201003"/>
                        </a:cubicBezTo>
                        <a:cubicBezTo>
                          <a:pt x="777222" y="1194179"/>
                          <a:pt x="779496" y="1185081"/>
                          <a:pt x="786320" y="1180532"/>
                        </a:cubicBezTo>
                        <a:lnTo>
                          <a:pt x="806792" y="1166884"/>
                        </a:lnTo>
                        <a:lnTo>
                          <a:pt x="847735" y="1105469"/>
                        </a:lnTo>
                        <a:cubicBezTo>
                          <a:pt x="852284" y="1098645"/>
                          <a:pt x="858789" y="1092778"/>
                          <a:pt x="861383" y="1084997"/>
                        </a:cubicBezTo>
                        <a:cubicBezTo>
                          <a:pt x="863658" y="1078173"/>
                          <a:pt x="864217" y="1070511"/>
                          <a:pt x="868207" y="1064526"/>
                        </a:cubicBezTo>
                        <a:cubicBezTo>
                          <a:pt x="873560" y="1056496"/>
                          <a:pt x="882754" y="1051672"/>
                          <a:pt x="888679" y="1044054"/>
                        </a:cubicBezTo>
                        <a:cubicBezTo>
                          <a:pt x="898749" y="1031107"/>
                          <a:pt x="906876" y="1016759"/>
                          <a:pt x="915974" y="1003111"/>
                        </a:cubicBezTo>
                        <a:cubicBezTo>
                          <a:pt x="920523" y="996287"/>
                          <a:pt x="923823" y="988438"/>
                          <a:pt x="929622" y="982639"/>
                        </a:cubicBezTo>
                        <a:cubicBezTo>
                          <a:pt x="936446" y="975815"/>
                          <a:pt x="943915" y="969581"/>
                          <a:pt x="950093" y="962168"/>
                        </a:cubicBezTo>
                        <a:cubicBezTo>
                          <a:pt x="978526" y="928048"/>
                          <a:pt x="946681" y="953069"/>
                          <a:pt x="984213" y="928048"/>
                        </a:cubicBezTo>
                        <a:cubicBezTo>
                          <a:pt x="996205" y="892072"/>
                          <a:pt x="983111" y="921182"/>
                          <a:pt x="1011508" y="887105"/>
                        </a:cubicBezTo>
                        <a:cubicBezTo>
                          <a:pt x="1065206" y="822666"/>
                          <a:pt x="990937" y="907725"/>
                          <a:pt x="1031980" y="846162"/>
                        </a:cubicBezTo>
                        <a:cubicBezTo>
                          <a:pt x="1037333" y="838132"/>
                          <a:pt x="1046274" y="833104"/>
                          <a:pt x="1052452" y="825690"/>
                        </a:cubicBezTo>
                        <a:cubicBezTo>
                          <a:pt x="1080884" y="791570"/>
                          <a:pt x="1049039" y="816591"/>
                          <a:pt x="1086571" y="791571"/>
                        </a:cubicBezTo>
                        <a:cubicBezTo>
                          <a:pt x="1125685" y="732900"/>
                          <a:pt x="1073603" y="801946"/>
                          <a:pt x="1120690" y="764275"/>
                        </a:cubicBezTo>
                        <a:cubicBezTo>
                          <a:pt x="1127094" y="759152"/>
                          <a:pt x="1128539" y="749602"/>
                          <a:pt x="1134338" y="743803"/>
                        </a:cubicBezTo>
                        <a:cubicBezTo>
                          <a:pt x="1140137" y="738004"/>
                          <a:pt x="1148510" y="735406"/>
                          <a:pt x="1154810" y="730156"/>
                        </a:cubicBezTo>
                        <a:cubicBezTo>
                          <a:pt x="1221888" y="674259"/>
                          <a:pt x="1135251" y="742890"/>
                          <a:pt x="1188929" y="689212"/>
                        </a:cubicBezTo>
                        <a:cubicBezTo>
                          <a:pt x="1194728" y="683413"/>
                          <a:pt x="1202577" y="680114"/>
                          <a:pt x="1209401" y="675565"/>
                        </a:cubicBezTo>
                        <a:lnTo>
                          <a:pt x="1236696" y="634621"/>
                        </a:lnTo>
                        <a:cubicBezTo>
                          <a:pt x="1241245" y="627797"/>
                          <a:pt x="1242564" y="616743"/>
                          <a:pt x="1250344" y="614150"/>
                        </a:cubicBezTo>
                        <a:lnTo>
                          <a:pt x="1270816" y="607326"/>
                        </a:lnTo>
                        <a:cubicBezTo>
                          <a:pt x="1292444" y="574884"/>
                          <a:pt x="1281870" y="594635"/>
                          <a:pt x="1298111" y="545911"/>
                        </a:cubicBezTo>
                        <a:cubicBezTo>
                          <a:pt x="1300386" y="539087"/>
                          <a:pt x="1300945" y="531424"/>
                          <a:pt x="1304935" y="525439"/>
                        </a:cubicBezTo>
                        <a:cubicBezTo>
                          <a:pt x="1314034" y="511791"/>
                          <a:pt x="1327044" y="500057"/>
                          <a:pt x="1332231" y="484496"/>
                        </a:cubicBezTo>
                        <a:lnTo>
                          <a:pt x="1345879" y="443553"/>
                        </a:lnTo>
                        <a:cubicBezTo>
                          <a:pt x="1348154" y="436729"/>
                          <a:pt x="1350957" y="430059"/>
                          <a:pt x="1352702" y="423081"/>
                        </a:cubicBezTo>
                        <a:cubicBezTo>
                          <a:pt x="1362339" y="384533"/>
                          <a:pt x="1357687" y="404982"/>
                          <a:pt x="1366350" y="361666"/>
                        </a:cubicBezTo>
                        <a:cubicBezTo>
                          <a:pt x="1364075" y="311624"/>
                          <a:pt x="1363521" y="261475"/>
                          <a:pt x="1359526" y="211541"/>
                        </a:cubicBezTo>
                        <a:cubicBezTo>
                          <a:pt x="1358952" y="204371"/>
                          <a:pt x="1357788" y="196155"/>
                          <a:pt x="1352702" y="191069"/>
                        </a:cubicBezTo>
                        <a:cubicBezTo>
                          <a:pt x="1338647" y="177014"/>
                          <a:pt x="1302667" y="163776"/>
                          <a:pt x="1284464" y="156950"/>
                        </a:cubicBezTo>
                        <a:cubicBezTo>
                          <a:pt x="1277729" y="154424"/>
                          <a:pt x="1270523" y="153140"/>
                          <a:pt x="1263992" y="150126"/>
                        </a:cubicBezTo>
                        <a:cubicBezTo>
                          <a:pt x="1240902" y="139469"/>
                          <a:pt x="1217560" y="129090"/>
                          <a:pt x="1195753" y="116006"/>
                        </a:cubicBezTo>
                        <a:cubicBezTo>
                          <a:pt x="1184380" y="109182"/>
                          <a:pt x="1172881" y="102564"/>
                          <a:pt x="1161634" y="95535"/>
                        </a:cubicBezTo>
                        <a:cubicBezTo>
                          <a:pt x="1154679" y="91188"/>
                          <a:pt x="1148700" y="85118"/>
                          <a:pt x="1141162" y="81887"/>
                        </a:cubicBezTo>
                        <a:cubicBezTo>
                          <a:pt x="1132542" y="78193"/>
                          <a:pt x="1122648" y="78356"/>
                          <a:pt x="1113867" y="75063"/>
                        </a:cubicBezTo>
                        <a:cubicBezTo>
                          <a:pt x="1104342" y="71491"/>
                          <a:pt x="1096016" y="65193"/>
                          <a:pt x="1086571" y="61415"/>
                        </a:cubicBezTo>
                        <a:cubicBezTo>
                          <a:pt x="1073214" y="56072"/>
                          <a:pt x="1059276" y="52317"/>
                          <a:pt x="1045628" y="47768"/>
                        </a:cubicBezTo>
                        <a:cubicBezTo>
                          <a:pt x="1038804" y="45493"/>
                          <a:pt x="1031590" y="44161"/>
                          <a:pt x="1025156" y="40944"/>
                        </a:cubicBezTo>
                        <a:cubicBezTo>
                          <a:pt x="1016058" y="36395"/>
                          <a:pt x="1007511" y="30513"/>
                          <a:pt x="997861" y="27296"/>
                        </a:cubicBezTo>
                        <a:cubicBezTo>
                          <a:pt x="986858" y="23628"/>
                          <a:pt x="974993" y="23285"/>
                          <a:pt x="963741" y="20472"/>
                        </a:cubicBezTo>
                        <a:cubicBezTo>
                          <a:pt x="956763" y="18727"/>
                          <a:pt x="950248" y="15393"/>
                          <a:pt x="943270" y="13648"/>
                        </a:cubicBezTo>
                        <a:cubicBezTo>
                          <a:pt x="912010" y="5833"/>
                          <a:pt x="887705" y="4143"/>
                          <a:pt x="854559" y="0"/>
                        </a:cubicBezTo>
                        <a:lnTo>
                          <a:pt x="561132" y="6824"/>
                        </a:lnTo>
                        <a:cubicBezTo>
                          <a:pt x="537595" y="7729"/>
                          <a:pt x="478048" y="16744"/>
                          <a:pt x="451950" y="20472"/>
                        </a:cubicBezTo>
                        <a:cubicBezTo>
                          <a:pt x="413933" y="33145"/>
                          <a:pt x="410682" y="22097"/>
                          <a:pt x="404183" y="54591"/>
                        </a:cubicBezTo>
                        <a:cubicBezTo>
                          <a:pt x="403291" y="59052"/>
                          <a:pt x="436028" y="73926"/>
                          <a:pt x="424655" y="8871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reeform 6">
                  <a:extLst>
                    <a:ext uri="{FF2B5EF4-FFF2-40B4-BE49-F238E27FC236}">
                      <a16:creationId xmlns:a16="http://schemas.microsoft.com/office/drawing/2014/main" id="{B4309B7A-1585-25A1-51FA-5A3F5B0A8C6F}"/>
                    </a:ext>
                  </a:extLst>
                </p:cNvPr>
                <p:cNvSpPr/>
                <p:nvPr/>
              </p:nvSpPr>
              <p:spPr>
                <a:xfrm>
                  <a:off x="2477069" y="2510214"/>
                  <a:ext cx="873456" cy="1010908"/>
                </a:xfrm>
                <a:custGeom>
                  <a:avLst/>
                  <a:gdLst>
                    <a:gd name="connsiteX0" fmla="*/ 61415 w 873456"/>
                    <a:gd name="connsiteY0" fmla="*/ 7798 h 1010908"/>
                    <a:gd name="connsiteX1" fmla="*/ 34119 w 873456"/>
                    <a:gd name="connsiteY1" fmla="*/ 55565 h 1010908"/>
                    <a:gd name="connsiteX2" fmla="*/ 20471 w 873456"/>
                    <a:gd name="connsiteY2" fmla="*/ 96508 h 1010908"/>
                    <a:gd name="connsiteX3" fmla="*/ 13647 w 873456"/>
                    <a:gd name="connsiteY3" fmla="*/ 116980 h 1010908"/>
                    <a:gd name="connsiteX4" fmla="*/ 0 w 873456"/>
                    <a:gd name="connsiteY4" fmla="*/ 171571 h 1010908"/>
                    <a:gd name="connsiteX5" fmla="*/ 6824 w 873456"/>
                    <a:gd name="connsiteY5" fmla="*/ 314873 h 1010908"/>
                    <a:gd name="connsiteX6" fmla="*/ 20471 w 873456"/>
                    <a:gd name="connsiteY6" fmla="*/ 362640 h 1010908"/>
                    <a:gd name="connsiteX7" fmla="*/ 34119 w 873456"/>
                    <a:gd name="connsiteY7" fmla="*/ 424055 h 1010908"/>
                    <a:gd name="connsiteX8" fmla="*/ 40943 w 873456"/>
                    <a:gd name="connsiteY8" fmla="*/ 444526 h 1010908"/>
                    <a:gd name="connsiteX9" fmla="*/ 68238 w 873456"/>
                    <a:gd name="connsiteY9" fmla="*/ 540061 h 1010908"/>
                    <a:gd name="connsiteX10" fmla="*/ 75062 w 873456"/>
                    <a:gd name="connsiteY10" fmla="*/ 560532 h 1010908"/>
                    <a:gd name="connsiteX11" fmla="*/ 81886 w 873456"/>
                    <a:gd name="connsiteY11" fmla="*/ 581004 h 1010908"/>
                    <a:gd name="connsiteX12" fmla="*/ 122830 w 873456"/>
                    <a:gd name="connsiteY12" fmla="*/ 642419 h 1010908"/>
                    <a:gd name="connsiteX13" fmla="*/ 150125 w 873456"/>
                    <a:gd name="connsiteY13" fmla="*/ 683362 h 1010908"/>
                    <a:gd name="connsiteX14" fmla="*/ 191068 w 873456"/>
                    <a:gd name="connsiteY14" fmla="*/ 724305 h 1010908"/>
                    <a:gd name="connsiteX15" fmla="*/ 204716 w 873456"/>
                    <a:gd name="connsiteY15" fmla="*/ 744777 h 1010908"/>
                    <a:gd name="connsiteX16" fmla="*/ 245659 w 873456"/>
                    <a:gd name="connsiteY16" fmla="*/ 772073 h 1010908"/>
                    <a:gd name="connsiteX17" fmla="*/ 279779 w 873456"/>
                    <a:gd name="connsiteY17" fmla="*/ 806192 h 1010908"/>
                    <a:gd name="connsiteX18" fmla="*/ 313898 w 873456"/>
                    <a:gd name="connsiteY18" fmla="*/ 840311 h 1010908"/>
                    <a:gd name="connsiteX19" fmla="*/ 348018 w 873456"/>
                    <a:gd name="connsiteY19" fmla="*/ 881255 h 1010908"/>
                    <a:gd name="connsiteX20" fmla="*/ 368489 w 873456"/>
                    <a:gd name="connsiteY20" fmla="*/ 894902 h 1010908"/>
                    <a:gd name="connsiteX21" fmla="*/ 388961 w 873456"/>
                    <a:gd name="connsiteY21" fmla="*/ 915374 h 1010908"/>
                    <a:gd name="connsiteX22" fmla="*/ 409432 w 873456"/>
                    <a:gd name="connsiteY22" fmla="*/ 922198 h 1010908"/>
                    <a:gd name="connsiteX23" fmla="*/ 429904 w 873456"/>
                    <a:gd name="connsiteY23" fmla="*/ 935846 h 1010908"/>
                    <a:gd name="connsiteX24" fmla="*/ 450376 w 873456"/>
                    <a:gd name="connsiteY24" fmla="*/ 942670 h 1010908"/>
                    <a:gd name="connsiteX25" fmla="*/ 470847 w 873456"/>
                    <a:gd name="connsiteY25" fmla="*/ 956317 h 1010908"/>
                    <a:gd name="connsiteX26" fmla="*/ 511791 w 873456"/>
                    <a:gd name="connsiteY26" fmla="*/ 969965 h 1010908"/>
                    <a:gd name="connsiteX27" fmla="*/ 573206 w 873456"/>
                    <a:gd name="connsiteY27" fmla="*/ 990437 h 1010908"/>
                    <a:gd name="connsiteX28" fmla="*/ 593677 w 873456"/>
                    <a:gd name="connsiteY28" fmla="*/ 997261 h 1010908"/>
                    <a:gd name="connsiteX29" fmla="*/ 655092 w 873456"/>
                    <a:gd name="connsiteY29" fmla="*/ 1010908 h 1010908"/>
                    <a:gd name="connsiteX30" fmla="*/ 791570 w 873456"/>
                    <a:gd name="connsiteY30" fmla="*/ 1004085 h 1010908"/>
                    <a:gd name="connsiteX31" fmla="*/ 812041 w 873456"/>
                    <a:gd name="connsiteY31" fmla="*/ 997261 h 1010908"/>
                    <a:gd name="connsiteX32" fmla="*/ 832513 w 873456"/>
                    <a:gd name="connsiteY32" fmla="*/ 983613 h 1010908"/>
                    <a:gd name="connsiteX33" fmla="*/ 859809 w 873456"/>
                    <a:gd name="connsiteY33" fmla="*/ 942670 h 1010908"/>
                    <a:gd name="connsiteX34" fmla="*/ 873456 w 873456"/>
                    <a:gd name="connsiteY34" fmla="*/ 901726 h 1010908"/>
                    <a:gd name="connsiteX35" fmla="*/ 859809 w 873456"/>
                    <a:gd name="connsiteY35" fmla="*/ 737953 h 1010908"/>
                    <a:gd name="connsiteX36" fmla="*/ 852985 w 873456"/>
                    <a:gd name="connsiteY36" fmla="*/ 717482 h 1010908"/>
                    <a:gd name="connsiteX37" fmla="*/ 825689 w 873456"/>
                    <a:gd name="connsiteY37" fmla="*/ 676538 h 1010908"/>
                    <a:gd name="connsiteX38" fmla="*/ 812041 w 873456"/>
                    <a:gd name="connsiteY38" fmla="*/ 642419 h 1010908"/>
                    <a:gd name="connsiteX39" fmla="*/ 784746 w 873456"/>
                    <a:gd name="connsiteY39" fmla="*/ 601476 h 1010908"/>
                    <a:gd name="connsiteX40" fmla="*/ 771098 w 873456"/>
                    <a:gd name="connsiteY40" fmla="*/ 581004 h 1010908"/>
                    <a:gd name="connsiteX41" fmla="*/ 743803 w 873456"/>
                    <a:gd name="connsiteY41" fmla="*/ 546885 h 1010908"/>
                    <a:gd name="connsiteX42" fmla="*/ 730155 w 873456"/>
                    <a:gd name="connsiteY42" fmla="*/ 519589 h 1010908"/>
                    <a:gd name="connsiteX43" fmla="*/ 696035 w 873456"/>
                    <a:gd name="connsiteY43" fmla="*/ 478646 h 1010908"/>
                    <a:gd name="connsiteX44" fmla="*/ 668740 w 873456"/>
                    <a:gd name="connsiteY44" fmla="*/ 410407 h 1010908"/>
                    <a:gd name="connsiteX45" fmla="*/ 614149 w 873456"/>
                    <a:gd name="connsiteY45" fmla="*/ 308049 h 1010908"/>
                    <a:gd name="connsiteX46" fmla="*/ 600501 w 873456"/>
                    <a:gd name="connsiteY46" fmla="*/ 280753 h 1010908"/>
                    <a:gd name="connsiteX47" fmla="*/ 580030 w 873456"/>
                    <a:gd name="connsiteY47" fmla="*/ 260282 h 1010908"/>
                    <a:gd name="connsiteX48" fmla="*/ 552734 w 873456"/>
                    <a:gd name="connsiteY48" fmla="*/ 219338 h 1010908"/>
                    <a:gd name="connsiteX49" fmla="*/ 504967 w 873456"/>
                    <a:gd name="connsiteY49" fmla="*/ 178395 h 1010908"/>
                    <a:gd name="connsiteX50" fmla="*/ 470847 w 873456"/>
                    <a:gd name="connsiteY50" fmla="*/ 144276 h 1010908"/>
                    <a:gd name="connsiteX51" fmla="*/ 416256 w 873456"/>
                    <a:gd name="connsiteY51" fmla="*/ 96508 h 1010908"/>
                    <a:gd name="connsiteX52" fmla="*/ 361665 w 873456"/>
                    <a:gd name="connsiteY52" fmla="*/ 76037 h 1010908"/>
                    <a:gd name="connsiteX53" fmla="*/ 341194 w 873456"/>
                    <a:gd name="connsiteY53" fmla="*/ 62389 h 1010908"/>
                    <a:gd name="connsiteX54" fmla="*/ 300250 w 873456"/>
                    <a:gd name="connsiteY54" fmla="*/ 48741 h 1010908"/>
                    <a:gd name="connsiteX55" fmla="*/ 259307 w 873456"/>
                    <a:gd name="connsiteY55" fmla="*/ 28270 h 1010908"/>
                    <a:gd name="connsiteX56" fmla="*/ 238835 w 873456"/>
                    <a:gd name="connsiteY56" fmla="*/ 14622 h 1010908"/>
                    <a:gd name="connsiteX57" fmla="*/ 177421 w 873456"/>
                    <a:gd name="connsiteY57" fmla="*/ 974 h 1010908"/>
                    <a:gd name="connsiteX58" fmla="*/ 61415 w 873456"/>
                    <a:gd name="connsiteY58" fmla="*/ 7798 h 101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73456" h="1010908">
                      <a:moveTo>
                        <a:pt x="61415" y="7798"/>
                      </a:moveTo>
                      <a:cubicBezTo>
                        <a:pt x="37531" y="16897"/>
                        <a:pt x="41804" y="38914"/>
                        <a:pt x="34119" y="55565"/>
                      </a:cubicBezTo>
                      <a:cubicBezTo>
                        <a:pt x="28090" y="68627"/>
                        <a:pt x="25020" y="82860"/>
                        <a:pt x="20471" y="96508"/>
                      </a:cubicBezTo>
                      <a:cubicBezTo>
                        <a:pt x="18196" y="103332"/>
                        <a:pt x="15058" y="109927"/>
                        <a:pt x="13647" y="116980"/>
                      </a:cubicBezTo>
                      <a:cubicBezTo>
                        <a:pt x="5413" y="158152"/>
                        <a:pt x="10492" y="140096"/>
                        <a:pt x="0" y="171571"/>
                      </a:cubicBezTo>
                      <a:cubicBezTo>
                        <a:pt x="2275" y="219338"/>
                        <a:pt x="3011" y="267204"/>
                        <a:pt x="6824" y="314873"/>
                      </a:cubicBezTo>
                      <a:cubicBezTo>
                        <a:pt x="8009" y="329691"/>
                        <a:pt x="16343" y="348194"/>
                        <a:pt x="20471" y="362640"/>
                      </a:cubicBezTo>
                      <a:cubicBezTo>
                        <a:pt x="34483" y="411682"/>
                        <a:pt x="20045" y="367760"/>
                        <a:pt x="34119" y="424055"/>
                      </a:cubicBezTo>
                      <a:cubicBezTo>
                        <a:pt x="35864" y="431033"/>
                        <a:pt x="39050" y="437587"/>
                        <a:pt x="40943" y="444526"/>
                      </a:cubicBezTo>
                      <a:cubicBezTo>
                        <a:pt x="66647" y="538773"/>
                        <a:pt x="42089" y="461612"/>
                        <a:pt x="68238" y="540061"/>
                      </a:cubicBezTo>
                      <a:lnTo>
                        <a:pt x="75062" y="560532"/>
                      </a:lnTo>
                      <a:cubicBezTo>
                        <a:pt x="77337" y="567356"/>
                        <a:pt x="77896" y="575019"/>
                        <a:pt x="81886" y="581004"/>
                      </a:cubicBezTo>
                      <a:lnTo>
                        <a:pt x="122830" y="642419"/>
                      </a:lnTo>
                      <a:cubicBezTo>
                        <a:pt x="122832" y="642421"/>
                        <a:pt x="150124" y="683361"/>
                        <a:pt x="150125" y="683362"/>
                      </a:cubicBezTo>
                      <a:cubicBezTo>
                        <a:pt x="163773" y="697010"/>
                        <a:pt x="180362" y="708246"/>
                        <a:pt x="191068" y="724305"/>
                      </a:cubicBezTo>
                      <a:cubicBezTo>
                        <a:pt x="195617" y="731129"/>
                        <a:pt x="198544" y="739376"/>
                        <a:pt x="204716" y="744777"/>
                      </a:cubicBezTo>
                      <a:cubicBezTo>
                        <a:pt x="217060" y="755578"/>
                        <a:pt x="245659" y="772073"/>
                        <a:pt x="245659" y="772073"/>
                      </a:cubicBezTo>
                      <a:cubicBezTo>
                        <a:pt x="282056" y="826665"/>
                        <a:pt x="234283" y="760696"/>
                        <a:pt x="279779" y="806192"/>
                      </a:cubicBezTo>
                      <a:cubicBezTo>
                        <a:pt x="325270" y="851683"/>
                        <a:pt x="259310" y="803920"/>
                        <a:pt x="313898" y="840311"/>
                      </a:cubicBezTo>
                      <a:cubicBezTo>
                        <a:pt x="327318" y="860440"/>
                        <a:pt x="328315" y="864836"/>
                        <a:pt x="348018" y="881255"/>
                      </a:cubicBezTo>
                      <a:cubicBezTo>
                        <a:pt x="354318" y="886505"/>
                        <a:pt x="362189" y="889652"/>
                        <a:pt x="368489" y="894902"/>
                      </a:cubicBezTo>
                      <a:cubicBezTo>
                        <a:pt x="375903" y="901080"/>
                        <a:pt x="380931" y="910021"/>
                        <a:pt x="388961" y="915374"/>
                      </a:cubicBezTo>
                      <a:cubicBezTo>
                        <a:pt x="394946" y="919364"/>
                        <a:pt x="402999" y="918981"/>
                        <a:pt x="409432" y="922198"/>
                      </a:cubicBezTo>
                      <a:cubicBezTo>
                        <a:pt x="416768" y="925866"/>
                        <a:pt x="422568" y="932178"/>
                        <a:pt x="429904" y="935846"/>
                      </a:cubicBezTo>
                      <a:cubicBezTo>
                        <a:pt x="436338" y="939063"/>
                        <a:pt x="443942" y="939453"/>
                        <a:pt x="450376" y="942670"/>
                      </a:cubicBezTo>
                      <a:cubicBezTo>
                        <a:pt x="457711" y="946338"/>
                        <a:pt x="463353" y="952986"/>
                        <a:pt x="470847" y="956317"/>
                      </a:cubicBezTo>
                      <a:cubicBezTo>
                        <a:pt x="483993" y="962160"/>
                        <a:pt x="498143" y="965416"/>
                        <a:pt x="511791" y="969965"/>
                      </a:cubicBezTo>
                      <a:lnTo>
                        <a:pt x="573206" y="990437"/>
                      </a:lnTo>
                      <a:cubicBezTo>
                        <a:pt x="580030" y="992712"/>
                        <a:pt x="586624" y="995850"/>
                        <a:pt x="593677" y="997261"/>
                      </a:cubicBezTo>
                      <a:cubicBezTo>
                        <a:pt x="636993" y="1005924"/>
                        <a:pt x="616545" y="1001272"/>
                        <a:pt x="655092" y="1010908"/>
                      </a:cubicBezTo>
                      <a:cubicBezTo>
                        <a:pt x="700585" y="1008634"/>
                        <a:pt x="746192" y="1008031"/>
                        <a:pt x="791570" y="1004085"/>
                      </a:cubicBezTo>
                      <a:cubicBezTo>
                        <a:pt x="798736" y="1003462"/>
                        <a:pt x="805608" y="1000478"/>
                        <a:pt x="812041" y="997261"/>
                      </a:cubicBezTo>
                      <a:cubicBezTo>
                        <a:pt x="819377" y="993593"/>
                        <a:pt x="825689" y="988162"/>
                        <a:pt x="832513" y="983613"/>
                      </a:cubicBezTo>
                      <a:cubicBezTo>
                        <a:pt x="841612" y="969965"/>
                        <a:pt x="854622" y="958231"/>
                        <a:pt x="859809" y="942670"/>
                      </a:cubicBezTo>
                      <a:lnTo>
                        <a:pt x="873456" y="901726"/>
                      </a:lnTo>
                      <a:cubicBezTo>
                        <a:pt x="868796" y="808521"/>
                        <a:pt x="877136" y="798600"/>
                        <a:pt x="859809" y="737953"/>
                      </a:cubicBezTo>
                      <a:cubicBezTo>
                        <a:pt x="857833" y="731037"/>
                        <a:pt x="856478" y="723770"/>
                        <a:pt x="852985" y="717482"/>
                      </a:cubicBezTo>
                      <a:cubicBezTo>
                        <a:pt x="845019" y="703143"/>
                        <a:pt x="831781" y="691768"/>
                        <a:pt x="825689" y="676538"/>
                      </a:cubicBezTo>
                      <a:cubicBezTo>
                        <a:pt x="821140" y="665165"/>
                        <a:pt x="817907" y="653172"/>
                        <a:pt x="812041" y="642419"/>
                      </a:cubicBezTo>
                      <a:cubicBezTo>
                        <a:pt x="804187" y="628019"/>
                        <a:pt x="793844" y="615124"/>
                        <a:pt x="784746" y="601476"/>
                      </a:cubicBezTo>
                      <a:cubicBezTo>
                        <a:pt x="780197" y="594652"/>
                        <a:pt x="776221" y="587408"/>
                        <a:pt x="771098" y="581004"/>
                      </a:cubicBezTo>
                      <a:cubicBezTo>
                        <a:pt x="762000" y="569631"/>
                        <a:pt x="751882" y="559003"/>
                        <a:pt x="743803" y="546885"/>
                      </a:cubicBezTo>
                      <a:cubicBezTo>
                        <a:pt x="738160" y="538421"/>
                        <a:pt x="736068" y="527867"/>
                        <a:pt x="730155" y="519589"/>
                      </a:cubicBezTo>
                      <a:cubicBezTo>
                        <a:pt x="709623" y="490844"/>
                        <a:pt x="710160" y="509249"/>
                        <a:pt x="696035" y="478646"/>
                      </a:cubicBezTo>
                      <a:cubicBezTo>
                        <a:pt x="685769" y="456402"/>
                        <a:pt x="681344" y="431414"/>
                        <a:pt x="668740" y="410407"/>
                      </a:cubicBezTo>
                      <a:cubicBezTo>
                        <a:pt x="635184" y="354480"/>
                        <a:pt x="654200" y="388150"/>
                        <a:pt x="614149" y="308049"/>
                      </a:cubicBezTo>
                      <a:cubicBezTo>
                        <a:pt x="609600" y="298950"/>
                        <a:pt x="607694" y="287946"/>
                        <a:pt x="600501" y="280753"/>
                      </a:cubicBezTo>
                      <a:cubicBezTo>
                        <a:pt x="593677" y="273929"/>
                        <a:pt x="585955" y="267899"/>
                        <a:pt x="580030" y="260282"/>
                      </a:cubicBezTo>
                      <a:cubicBezTo>
                        <a:pt x="569960" y="247334"/>
                        <a:pt x="562981" y="232146"/>
                        <a:pt x="552734" y="219338"/>
                      </a:cubicBezTo>
                      <a:cubicBezTo>
                        <a:pt x="533825" y="195702"/>
                        <a:pt x="527102" y="193153"/>
                        <a:pt x="504967" y="178395"/>
                      </a:cubicBezTo>
                      <a:cubicBezTo>
                        <a:pt x="468569" y="123798"/>
                        <a:pt x="516343" y="189772"/>
                        <a:pt x="470847" y="144276"/>
                      </a:cubicBezTo>
                      <a:cubicBezTo>
                        <a:pt x="442982" y="116411"/>
                        <a:pt x="474263" y="115842"/>
                        <a:pt x="416256" y="96508"/>
                      </a:cubicBezTo>
                      <a:cubicBezTo>
                        <a:pt x="398535" y="90602"/>
                        <a:pt x="377988" y="84199"/>
                        <a:pt x="361665" y="76037"/>
                      </a:cubicBezTo>
                      <a:cubicBezTo>
                        <a:pt x="354330" y="72369"/>
                        <a:pt x="348688" y="65720"/>
                        <a:pt x="341194" y="62389"/>
                      </a:cubicBezTo>
                      <a:cubicBezTo>
                        <a:pt x="328048" y="56546"/>
                        <a:pt x="300250" y="48741"/>
                        <a:pt x="300250" y="48741"/>
                      </a:cubicBezTo>
                      <a:cubicBezTo>
                        <a:pt x="241588" y="9631"/>
                        <a:pt x="315806" y="56518"/>
                        <a:pt x="259307" y="28270"/>
                      </a:cubicBezTo>
                      <a:cubicBezTo>
                        <a:pt x="251971" y="24602"/>
                        <a:pt x="246171" y="18290"/>
                        <a:pt x="238835" y="14622"/>
                      </a:cubicBezTo>
                      <a:cubicBezTo>
                        <a:pt x="224187" y="7298"/>
                        <a:pt x="189009" y="1526"/>
                        <a:pt x="177421" y="974"/>
                      </a:cubicBezTo>
                      <a:cubicBezTo>
                        <a:pt x="143340" y="-649"/>
                        <a:pt x="85299" y="-1301"/>
                        <a:pt x="61415" y="779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eform 8">
                <a:extLst>
                  <a:ext uri="{FF2B5EF4-FFF2-40B4-BE49-F238E27FC236}">
                    <a16:creationId xmlns:a16="http://schemas.microsoft.com/office/drawing/2014/main" id="{F8C5AC48-7CCF-B675-D0F8-1118EE912A1B}"/>
                  </a:ext>
                </a:extLst>
              </p:cNvPr>
              <p:cNvSpPr/>
              <p:nvPr/>
            </p:nvSpPr>
            <p:spPr>
              <a:xfrm>
                <a:off x="6550925" y="3670996"/>
                <a:ext cx="805218" cy="2156598"/>
              </a:xfrm>
              <a:custGeom>
                <a:avLst/>
                <a:gdLst>
                  <a:gd name="connsiteX0" fmla="*/ 716508 w 805218"/>
                  <a:gd name="connsiteY0" fmla="*/ 7076 h 2156598"/>
                  <a:gd name="connsiteX1" fmla="*/ 641445 w 805218"/>
                  <a:gd name="connsiteY1" fmla="*/ 252 h 2156598"/>
                  <a:gd name="connsiteX2" fmla="*/ 552735 w 805218"/>
                  <a:gd name="connsiteY2" fmla="*/ 20723 h 2156598"/>
                  <a:gd name="connsiteX3" fmla="*/ 532263 w 805218"/>
                  <a:gd name="connsiteY3" fmla="*/ 27547 h 2156598"/>
                  <a:gd name="connsiteX4" fmla="*/ 491320 w 805218"/>
                  <a:gd name="connsiteY4" fmla="*/ 54843 h 2156598"/>
                  <a:gd name="connsiteX5" fmla="*/ 470848 w 805218"/>
                  <a:gd name="connsiteY5" fmla="*/ 68491 h 2156598"/>
                  <a:gd name="connsiteX6" fmla="*/ 450376 w 805218"/>
                  <a:gd name="connsiteY6" fmla="*/ 75314 h 2156598"/>
                  <a:gd name="connsiteX7" fmla="*/ 416257 w 805218"/>
                  <a:gd name="connsiteY7" fmla="*/ 109434 h 2156598"/>
                  <a:gd name="connsiteX8" fmla="*/ 395785 w 805218"/>
                  <a:gd name="connsiteY8" fmla="*/ 123082 h 2156598"/>
                  <a:gd name="connsiteX9" fmla="*/ 375314 w 805218"/>
                  <a:gd name="connsiteY9" fmla="*/ 164025 h 2156598"/>
                  <a:gd name="connsiteX10" fmla="*/ 361666 w 805218"/>
                  <a:gd name="connsiteY10" fmla="*/ 204968 h 2156598"/>
                  <a:gd name="connsiteX11" fmla="*/ 348018 w 805218"/>
                  <a:gd name="connsiteY11" fmla="*/ 245911 h 2156598"/>
                  <a:gd name="connsiteX12" fmla="*/ 334371 w 805218"/>
                  <a:gd name="connsiteY12" fmla="*/ 293679 h 2156598"/>
                  <a:gd name="connsiteX13" fmla="*/ 327547 w 805218"/>
                  <a:gd name="connsiteY13" fmla="*/ 334622 h 2156598"/>
                  <a:gd name="connsiteX14" fmla="*/ 320723 w 805218"/>
                  <a:gd name="connsiteY14" fmla="*/ 361917 h 2156598"/>
                  <a:gd name="connsiteX15" fmla="*/ 307075 w 805218"/>
                  <a:gd name="connsiteY15" fmla="*/ 450628 h 2156598"/>
                  <a:gd name="connsiteX16" fmla="*/ 300251 w 805218"/>
                  <a:gd name="connsiteY16" fmla="*/ 477923 h 2156598"/>
                  <a:gd name="connsiteX17" fmla="*/ 286603 w 805218"/>
                  <a:gd name="connsiteY17" fmla="*/ 559810 h 2156598"/>
                  <a:gd name="connsiteX18" fmla="*/ 272956 w 805218"/>
                  <a:gd name="connsiteY18" fmla="*/ 607577 h 2156598"/>
                  <a:gd name="connsiteX19" fmla="*/ 259308 w 805218"/>
                  <a:gd name="connsiteY19" fmla="*/ 662168 h 2156598"/>
                  <a:gd name="connsiteX20" fmla="*/ 245660 w 805218"/>
                  <a:gd name="connsiteY20" fmla="*/ 723583 h 2156598"/>
                  <a:gd name="connsiteX21" fmla="*/ 232012 w 805218"/>
                  <a:gd name="connsiteY21" fmla="*/ 750879 h 2156598"/>
                  <a:gd name="connsiteX22" fmla="*/ 225188 w 805218"/>
                  <a:gd name="connsiteY22" fmla="*/ 778174 h 2156598"/>
                  <a:gd name="connsiteX23" fmla="*/ 211541 w 805218"/>
                  <a:gd name="connsiteY23" fmla="*/ 805470 h 2156598"/>
                  <a:gd name="connsiteX24" fmla="*/ 191069 w 805218"/>
                  <a:gd name="connsiteY24" fmla="*/ 873708 h 2156598"/>
                  <a:gd name="connsiteX25" fmla="*/ 150126 w 805218"/>
                  <a:gd name="connsiteY25" fmla="*/ 948771 h 2156598"/>
                  <a:gd name="connsiteX26" fmla="*/ 143302 w 805218"/>
                  <a:gd name="connsiteY26" fmla="*/ 969243 h 2156598"/>
                  <a:gd name="connsiteX27" fmla="*/ 122830 w 805218"/>
                  <a:gd name="connsiteY27" fmla="*/ 996538 h 2156598"/>
                  <a:gd name="connsiteX28" fmla="*/ 109182 w 805218"/>
                  <a:gd name="connsiteY28" fmla="*/ 1051129 h 2156598"/>
                  <a:gd name="connsiteX29" fmla="*/ 88711 w 805218"/>
                  <a:gd name="connsiteY29" fmla="*/ 1119368 h 2156598"/>
                  <a:gd name="connsiteX30" fmla="*/ 81887 w 805218"/>
                  <a:gd name="connsiteY30" fmla="*/ 1167135 h 2156598"/>
                  <a:gd name="connsiteX31" fmla="*/ 68239 w 805218"/>
                  <a:gd name="connsiteY31" fmla="*/ 1214903 h 2156598"/>
                  <a:gd name="connsiteX32" fmla="*/ 54591 w 805218"/>
                  <a:gd name="connsiteY32" fmla="*/ 1262670 h 2156598"/>
                  <a:gd name="connsiteX33" fmla="*/ 34120 w 805218"/>
                  <a:gd name="connsiteY33" fmla="*/ 1392323 h 2156598"/>
                  <a:gd name="connsiteX34" fmla="*/ 20472 w 805218"/>
                  <a:gd name="connsiteY34" fmla="*/ 1446914 h 2156598"/>
                  <a:gd name="connsiteX35" fmla="*/ 13648 w 805218"/>
                  <a:gd name="connsiteY35" fmla="*/ 1515153 h 2156598"/>
                  <a:gd name="connsiteX36" fmla="*/ 6824 w 805218"/>
                  <a:gd name="connsiteY36" fmla="*/ 1562920 h 2156598"/>
                  <a:gd name="connsiteX37" fmla="*/ 0 w 805218"/>
                  <a:gd name="connsiteY37" fmla="*/ 1617511 h 2156598"/>
                  <a:gd name="connsiteX38" fmla="*/ 6824 w 805218"/>
                  <a:gd name="connsiteY38" fmla="*/ 1815404 h 2156598"/>
                  <a:gd name="connsiteX39" fmla="*/ 13648 w 805218"/>
                  <a:gd name="connsiteY39" fmla="*/ 1904114 h 2156598"/>
                  <a:gd name="connsiteX40" fmla="*/ 6824 w 805218"/>
                  <a:gd name="connsiteY40" fmla="*/ 2006473 h 2156598"/>
                  <a:gd name="connsiteX41" fmla="*/ 13648 w 805218"/>
                  <a:gd name="connsiteY41" fmla="*/ 2102007 h 2156598"/>
                  <a:gd name="connsiteX42" fmla="*/ 27296 w 805218"/>
                  <a:gd name="connsiteY42" fmla="*/ 2122479 h 2156598"/>
                  <a:gd name="connsiteX43" fmla="*/ 88711 w 805218"/>
                  <a:gd name="connsiteY43" fmla="*/ 2156598 h 2156598"/>
                  <a:gd name="connsiteX44" fmla="*/ 129654 w 805218"/>
                  <a:gd name="connsiteY44" fmla="*/ 2149774 h 2156598"/>
                  <a:gd name="connsiteX45" fmla="*/ 170597 w 805218"/>
                  <a:gd name="connsiteY45" fmla="*/ 2136126 h 2156598"/>
                  <a:gd name="connsiteX46" fmla="*/ 191069 w 805218"/>
                  <a:gd name="connsiteY46" fmla="*/ 2115655 h 2156598"/>
                  <a:gd name="connsiteX47" fmla="*/ 252484 w 805218"/>
                  <a:gd name="connsiteY47" fmla="*/ 2061064 h 2156598"/>
                  <a:gd name="connsiteX48" fmla="*/ 279779 w 805218"/>
                  <a:gd name="connsiteY48" fmla="*/ 2020120 h 2156598"/>
                  <a:gd name="connsiteX49" fmla="*/ 293427 w 805218"/>
                  <a:gd name="connsiteY49" fmla="*/ 1992825 h 2156598"/>
                  <a:gd name="connsiteX50" fmla="*/ 320723 w 805218"/>
                  <a:gd name="connsiteY50" fmla="*/ 1958705 h 2156598"/>
                  <a:gd name="connsiteX51" fmla="*/ 348018 w 805218"/>
                  <a:gd name="connsiteY51" fmla="*/ 1917762 h 2156598"/>
                  <a:gd name="connsiteX52" fmla="*/ 375314 w 805218"/>
                  <a:gd name="connsiteY52" fmla="*/ 1890467 h 2156598"/>
                  <a:gd name="connsiteX53" fmla="*/ 388962 w 805218"/>
                  <a:gd name="connsiteY53" fmla="*/ 1869995 h 2156598"/>
                  <a:gd name="connsiteX54" fmla="*/ 409433 w 805218"/>
                  <a:gd name="connsiteY54" fmla="*/ 1842700 h 2156598"/>
                  <a:gd name="connsiteX55" fmla="*/ 443553 w 805218"/>
                  <a:gd name="connsiteY55" fmla="*/ 1774461 h 2156598"/>
                  <a:gd name="connsiteX56" fmla="*/ 477672 w 805218"/>
                  <a:gd name="connsiteY56" fmla="*/ 1726694 h 2156598"/>
                  <a:gd name="connsiteX57" fmla="*/ 491320 w 805218"/>
                  <a:gd name="connsiteY57" fmla="*/ 1692574 h 2156598"/>
                  <a:gd name="connsiteX58" fmla="*/ 504968 w 805218"/>
                  <a:gd name="connsiteY58" fmla="*/ 1665279 h 2156598"/>
                  <a:gd name="connsiteX59" fmla="*/ 525439 w 805218"/>
                  <a:gd name="connsiteY59" fmla="*/ 1624335 h 2156598"/>
                  <a:gd name="connsiteX60" fmla="*/ 545911 w 805218"/>
                  <a:gd name="connsiteY60" fmla="*/ 1569744 h 2156598"/>
                  <a:gd name="connsiteX61" fmla="*/ 552735 w 805218"/>
                  <a:gd name="connsiteY61" fmla="*/ 1549273 h 2156598"/>
                  <a:gd name="connsiteX62" fmla="*/ 580030 w 805218"/>
                  <a:gd name="connsiteY62" fmla="*/ 1501505 h 2156598"/>
                  <a:gd name="connsiteX63" fmla="*/ 586854 w 805218"/>
                  <a:gd name="connsiteY63" fmla="*/ 1481034 h 2156598"/>
                  <a:gd name="connsiteX64" fmla="*/ 600502 w 805218"/>
                  <a:gd name="connsiteY64" fmla="*/ 1453738 h 2156598"/>
                  <a:gd name="connsiteX65" fmla="*/ 620974 w 805218"/>
                  <a:gd name="connsiteY65" fmla="*/ 1412795 h 2156598"/>
                  <a:gd name="connsiteX66" fmla="*/ 641445 w 805218"/>
                  <a:gd name="connsiteY66" fmla="*/ 1365028 h 2156598"/>
                  <a:gd name="connsiteX67" fmla="*/ 648269 w 805218"/>
                  <a:gd name="connsiteY67" fmla="*/ 1337732 h 2156598"/>
                  <a:gd name="connsiteX68" fmla="*/ 661917 w 805218"/>
                  <a:gd name="connsiteY68" fmla="*/ 1310437 h 2156598"/>
                  <a:gd name="connsiteX69" fmla="*/ 689212 w 805218"/>
                  <a:gd name="connsiteY69" fmla="*/ 1235374 h 2156598"/>
                  <a:gd name="connsiteX70" fmla="*/ 702860 w 805218"/>
                  <a:gd name="connsiteY70" fmla="*/ 1187607 h 2156598"/>
                  <a:gd name="connsiteX71" fmla="*/ 716508 w 805218"/>
                  <a:gd name="connsiteY71" fmla="*/ 1146664 h 2156598"/>
                  <a:gd name="connsiteX72" fmla="*/ 723332 w 805218"/>
                  <a:gd name="connsiteY72" fmla="*/ 1119368 h 2156598"/>
                  <a:gd name="connsiteX73" fmla="*/ 730156 w 805218"/>
                  <a:gd name="connsiteY73" fmla="*/ 1098897 h 2156598"/>
                  <a:gd name="connsiteX74" fmla="*/ 736979 w 805218"/>
                  <a:gd name="connsiteY74" fmla="*/ 1071601 h 2156598"/>
                  <a:gd name="connsiteX75" fmla="*/ 757451 w 805218"/>
                  <a:gd name="connsiteY75" fmla="*/ 1010186 h 2156598"/>
                  <a:gd name="connsiteX76" fmla="*/ 764275 w 805218"/>
                  <a:gd name="connsiteY76" fmla="*/ 989714 h 2156598"/>
                  <a:gd name="connsiteX77" fmla="*/ 777923 w 805218"/>
                  <a:gd name="connsiteY77" fmla="*/ 914652 h 2156598"/>
                  <a:gd name="connsiteX78" fmla="*/ 791571 w 805218"/>
                  <a:gd name="connsiteY78" fmla="*/ 860061 h 2156598"/>
                  <a:gd name="connsiteX79" fmla="*/ 805218 w 805218"/>
                  <a:gd name="connsiteY79" fmla="*/ 764526 h 2156598"/>
                  <a:gd name="connsiteX80" fmla="*/ 798394 w 805218"/>
                  <a:gd name="connsiteY80" fmla="*/ 293679 h 2156598"/>
                  <a:gd name="connsiteX81" fmla="*/ 771099 w 805218"/>
                  <a:gd name="connsiteY81" fmla="*/ 198144 h 2156598"/>
                  <a:gd name="connsiteX82" fmla="*/ 764275 w 805218"/>
                  <a:gd name="connsiteY82" fmla="*/ 170849 h 2156598"/>
                  <a:gd name="connsiteX83" fmla="*/ 750627 w 805218"/>
                  <a:gd name="connsiteY83" fmla="*/ 102610 h 2156598"/>
                  <a:gd name="connsiteX84" fmla="*/ 736979 w 805218"/>
                  <a:gd name="connsiteY84" fmla="*/ 54843 h 2156598"/>
                  <a:gd name="connsiteX85" fmla="*/ 716508 w 805218"/>
                  <a:gd name="connsiteY85" fmla="*/ 7076 h 215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05218" h="2156598">
                    <a:moveTo>
                      <a:pt x="716508" y="7076"/>
                    </a:moveTo>
                    <a:cubicBezTo>
                      <a:pt x="700586" y="-2023"/>
                      <a:pt x="666569" y="252"/>
                      <a:pt x="641445" y="252"/>
                    </a:cubicBezTo>
                    <a:cubicBezTo>
                      <a:pt x="606014" y="252"/>
                      <a:pt x="585165" y="9913"/>
                      <a:pt x="552735" y="20723"/>
                    </a:cubicBezTo>
                    <a:cubicBezTo>
                      <a:pt x="545911" y="22998"/>
                      <a:pt x="538248" y="23557"/>
                      <a:pt x="532263" y="27547"/>
                    </a:cubicBezTo>
                    <a:lnTo>
                      <a:pt x="491320" y="54843"/>
                    </a:lnTo>
                    <a:cubicBezTo>
                      <a:pt x="484496" y="59392"/>
                      <a:pt x="478629" y="65898"/>
                      <a:pt x="470848" y="68491"/>
                    </a:cubicBezTo>
                    <a:lnTo>
                      <a:pt x="450376" y="75314"/>
                    </a:lnTo>
                    <a:cubicBezTo>
                      <a:pt x="395784" y="111711"/>
                      <a:pt x="461753" y="63938"/>
                      <a:pt x="416257" y="109434"/>
                    </a:cubicBezTo>
                    <a:cubicBezTo>
                      <a:pt x="410458" y="115233"/>
                      <a:pt x="402609" y="118533"/>
                      <a:pt x="395785" y="123082"/>
                    </a:cubicBezTo>
                    <a:cubicBezTo>
                      <a:pt x="370908" y="197721"/>
                      <a:pt x="410581" y="84676"/>
                      <a:pt x="375314" y="164025"/>
                    </a:cubicBezTo>
                    <a:cubicBezTo>
                      <a:pt x="369471" y="177171"/>
                      <a:pt x="366215" y="191320"/>
                      <a:pt x="361666" y="204968"/>
                    </a:cubicBezTo>
                    <a:lnTo>
                      <a:pt x="348018" y="245911"/>
                    </a:lnTo>
                    <a:cubicBezTo>
                      <a:pt x="341512" y="265427"/>
                      <a:pt x="338656" y="272252"/>
                      <a:pt x="334371" y="293679"/>
                    </a:cubicBezTo>
                    <a:cubicBezTo>
                      <a:pt x="331658" y="307246"/>
                      <a:pt x="330261" y="321055"/>
                      <a:pt x="327547" y="334622"/>
                    </a:cubicBezTo>
                    <a:cubicBezTo>
                      <a:pt x="325708" y="343818"/>
                      <a:pt x="322401" y="352690"/>
                      <a:pt x="320723" y="361917"/>
                    </a:cubicBezTo>
                    <a:cubicBezTo>
                      <a:pt x="307613" y="434019"/>
                      <a:pt x="320267" y="384670"/>
                      <a:pt x="307075" y="450628"/>
                    </a:cubicBezTo>
                    <a:cubicBezTo>
                      <a:pt x="305236" y="459824"/>
                      <a:pt x="301929" y="468696"/>
                      <a:pt x="300251" y="477923"/>
                    </a:cubicBezTo>
                    <a:cubicBezTo>
                      <a:pt x="286009" y="556252"/>
                      <a:pt x="300748" y="496161"/>
                      <a:pt x="286603" y="559810"/>
                    </a:cubicBezTo>
                    <a:cubicBezTo>
                      <a:pt x="272969" y="621161"/>
                      <a:pt x="286629" y="557439"/>
                      <a:pt x="272956" y="607577"/>
                    </a:cubicBezTo>
                    <a:cubicBezTo>
                      <a:pt x="268021" y="625673"/>
                      <a:pt x="262987" y="643775"/>
                      <a:pt x="259308" y="662168"/>
                    </a:cubicBezTo>
                    <a:cubicBezTo>
                      <a:pt x="257455" y="671434"/>
                      <a:pt x="249791" y="712568"/>
                      <a:pt x="245660" y="723583"/>
                    </a:cubicBezTo>
                    <a:cubicBezTo>
                      <a:pt x="242088" y="733108"/>
                      <a:pt x="235584" y="741354"/>
                      <a:pt x="232012" y="750879"/>
                    </a:cubicBezTo>
                    <a:cubicBezTo>
                      <a:pt x="228719" y="759660"/>
                      <a:pt x="228481" y="769393"/>
                      <a:pt x="225188" y="778174"/>
                    </a:cubicBezTo>
                    <a:cubicBezTo>
                      <a:pt x="221616" y="787699"/>
                      <a:pt x="215113" y="795945"/>
                      <a:pt x="211541" y="805470"/>
                    </a:cubicBezTo>
                    <a:cubicBezTo>
                      <a:pt x="196849" y="844651"/>
                      <a:pt x="214400" y="827044"/>
                      <a:pt x="191069" y="873708"/>
                    </a:cubicBezTo>
                    <a:cubicBezTo>
                      <a:pt x="160106" y="935635"/>
                      <a:pt x="175060" y="911372"/>
                      <a:pt x="150126" y="948771"/>
                    </a:cubicBezTo>
                    <a:cubicBezTo>
                      <a:pt x="147851" y="955595"/>
                      <a:pt x="146871" y="962998"/>
                      <a:pt x="143302" y="969243"/>
                    </a:cubicBezTo>
                    <a:cubicBezTo>
                      <a:pt x="137659" y="979118"/>
                      <a:pt x="127204" y="986040"/>
                      <a:pt x="122830" y="996538"/>
                    </a:cubicBezTo>
                    <a:cubicBezTo>
                      <a:pt x="115616" y="1013852"/>
                      <a:pt x="115113" y="1033334"/>
                      <a:pt x="109182" y="1051129"/>
                    </a:cubicBezTo>
                    <a:cubicBezTo>
                      <a:pt x="102063" y="1072487"/>
                      <a:pt x="92835" y="1096684"/>
                      <a:pt x="88711" y="1119368"/>
                    </a:cubicBezTo>
                    <a:cubicBezTo>
                      <a:pt x="85834" y="1135193"/>
                      <a:pt x="84764" y="1151310"/>
                      <a:pt x="81887" y="1167135"/>
                    </a:cubicBezTo>
                    <a:cubicBezTo>
                      <a:pt x="76554" y="1196467"/>
                      <a:pt x="75547" y="1189325"/>
                      <a:pt x="68239" y="1214903"/>
                    </a:cubicBezTo>
                    <a:cubicBezTo>
                      <a:pt x="51102" y="1274882"/>
                      <a:pt x="70953" y="1213585"/>
                      <a:pt x="54591" y="1262670"/>
                    </a:cubicBezTo>
                    <a:cubicBezTo>
                      <a:pt x="48408" y="1305956"/>
                      <a:pt x="43970" y="1349639"/>
                      <a:pt x="34120" y="1392323"/>
                    </a:cubicBezTo>
                    <a:cubicBezTo>
                      <a:pt x="29902" y="1410600"/>
                      <a:pt x="20472" y="1446914"/>
                      <a:pt x="20472" y="1446914"/>
                    </a:cubicBezTo>
                    <a:cubicBezTo>
                      <a:pt x="18197" y="1469660"/>
                      <a:pt x="16319" y="1492450"/>
                      <a:pt x="13648" y="1515153"/>
                    </a:cubicBezTo>
                    <a:cubicBezTo>
                      <a:pt x="11769" y="1531127"/>
                      <a:pt x="8950" y="1546977"/>
                      <a:pt x="6824" y="1562920"/>
                    </a:cubicBezTo>
                    <a:cubicBezTo>
                      <a:pt x="4400" y="1581098"/>
                      <a:pt x="2275" y="1599314"/>
                      <a:pt x="0" y="1617511"/>
                    </a:cubicBezTo>
                    <a:cubicBezTo>
                      <a:pt x="2275" y="1683475"/>
                      <a:pt x="3684" y="1749475"/>
                      <a:pt x="6824" y="1815404"/>
                    </a:cubicBezTo>
                    <a:cubicBezTo>
                      <a:pt x="8235" y="1845028"/>
                      <a:pt x="13648" y="1874457"/>
                      <a:pt x="13648" y="1904114"/>
                    </a:cubicBezTo>
                    <a:cubicBezTo>
                      <a:pt x="13648" y="1938309"/>
                      <a:pt x="9099" y="1972353"/>
                      <a:pt x="6824" y="2006473"/>
                    </a:cubicBezTo>
                    <a:cubicBezTo>
                      <a:pt x="9099" y="2038318"/>
                      <a:pt x="8100" y="2070567"/>
                      <a:pt x="13648" y="2102007"/>
                    </a:cubicBezTo>
                    <a:cubicBezTo>
                      <a:pt x="15073" y="2110084"/>
                      <a:pt x="21124" y="2117078"/>
                      <a:pt x="27296" y="2122479"/>
                    </a:cubicBezTo>
                    <a:cubicBezTo>
                      <a:pt x="56174" y="2147747"/>
                      <a:pt x="60594" y="2147226"/>
                      <a:pt x="88711" y="2156598"/>
                    </a:cubicBezTo>
                    <a:cubicBezTo>
                      <a:pt x="102359" y="2154323"/>
                      <a:pt x="116231" y="2153130"/>
                      <a:pt x="129654" y="2149774"/>
                    </a:cubicBezTo>
                    <a:cubicBezTo>
                      <a:pt x="143610" y="2146285"/>
                      <a:pt x="170597" y="2136126"/>
                      <a:pt x="170597" y="2136126"/>
                    </a:cubicBezTo>
                    <a:cubicBezTo>
                      <a:pt x="177421" y="2129302"/>
                      <a:pt x="183655" y="2121833"/>
                      <a:pt x="191069" y="2115655"/>
                    </a:cubicBezTo>
                    <a:cubicBezTo>
                      <a:pt x="221834" y="2090018"/>
                      <a:pt x="219311" y="2110825"/>
                      <a:pt x="252484" y="2061064"/>
                    </a:cubicBezTo>
                    <a:cubicBezTo>
                      <a:pt x="261582" y="2047416"/>
                      <a:pt x="272443" y="2034791"/>
                      <a:pt x="279779" y="2020120"/>
                    </a:cubicBezTo>
                    <a:cubicBezTo>
                      <a:pt x="284328" y="2011022"/>
                      <a:pt x="287784" y="2001289"/>
                      <a:pt x="293427" y="1992825"/>
                    </a:cubicBezTo>
                    <a:cubicBezTo>
                      <a:pt x="301506" y="1980706"/>
                      <a:pt x="312156" y="1970484"/>
                      <a:pt x="320723" y="1958705"/>
                    </a:cubicBezTo>
                    <a:cubicBezTo>
                      <a:pt x="330370" y="1945440"/>
                      <a:pt x="336420" y="1929360"/>
                      <a:pt x="348018" y="1917762"/>
                    </a:cubicBezTo>
                    <a:cubicBezTo>
                      <a:pt x="357117" y="1908664"/>
                      <a:pt x="366940" y="1900236"/>
                      <a:pt x="375314" y="1890467"/>
                    </a:cubicBezTo>
                    <a:cubicBezTo>
                      <a:pt x="380651" y="1884240"/>
                      <a:pt x="384195" y="1876669"/>
                      <a:pt x="388962" y="1869995"/>
                    </a:cubicBezTo>
                    <a:cubicBezTo>
                      <a:pt x="395572" y="1860740"/>
                      <a:pt x="403125" y="1852163"/>
                      <a:pt x="409433" y="1842700"/>
                    </a:cubicBezTo>
                    <a:cubicBezTo>
                      <a:pt x="489127" y="1723158"/>
                      <a:pt x="376106" y="1890084"/>
                      <a:pt x="443553" y="1774461"/>
                    </a:cubicBezTo>
                    <a:cubicBezTo>
                      <a:pt x="453412" y="1757559"/>
                      <a:pt x="467813" y="1743596"/>
                      <a:pt x="477672" y="1726694"/>
                    </a:cubicBezTo>
                    <a:cubicBezTo>
                      <a:pt x="483844" y="1716113"/>
                      <a:pt x="486345" y="1703768"/>
                      <a:pt x="491320" y="1692574"/>
                    </a:cubicBezTo>
                    <a:cubicBezTo>
                      <a:pt x="495451" y="1683278"/>
                      <a:pt x="500961" y="1674629"/>
                      <a:pt x="504968" y="1665279"/>
                    </a:cubicBezTo>
                    <a:cubicBezTo>
                      <a:pt x="521921" y="1625721"/>
                      <a:pt x="499208" y="1663682"/>
                      <a:pt x="525439" y="1624335"/>
                    </a:cubicBezTo>
                    <a:cubicBezTo>
                      <a:pt x="538020" y="1574014"/>
                      <a:pt x="524501" y="1619700"/>
                      <a:pt x="545911" y="1569744"/>
                    </a:cubicBezTo>
                    <a:cubicBezTo>
                      <a:pt x="548744" y="1563133"/>
                      <a:pt x="549518" y="1555706"/>
                      <a:pt x="552735" y="1549273"/>
                    </a:cubicBezTo>
                    <a:cubicBezTo>
                      <a:pt x="560936" y="1532870"/>
                      <a:pt x="571829" y="1517908"/>
                      <a:pt x="580030" y="1501505"/>
                    </a:cubicBezTo>
                    <a:cubicBezTo>
                      <a:pt x="583247" y="1495072"/>
                      <a:pt x="584021" y="1487645"/>
                      <a:pt x="586854" y="1481034"/>
                    </a:cubicBezTo>
                    <a:cubicBezTo>
                      <a:pt x="590861" y="1471684"/>
                      <a:pt x="596495" y="1463088"/>
                      <a:pt x="600502" y="1453738"/>
                    </a:cubicBezTo>
                    <a:cubicBezTo>
                      <a:pt x="617453" y="1414186"/>
                      <a:pt x="594746" y="1452137"/>
                      <a:pt x="620974" y="1412795"/>
                    </a:cubicBezTo>
                    <a:cubicBezTo>
                      <a:pt x="640561" y="1334440"/>
                      <a:pt x="613172" y="1430998"/>
                      <a:pt x="641445" y="1365028"/>
                    </a:cubicBezTo>
                    <a:cubicBezTo>
                      <a:pt x="645139" y="1356408"/>
                      <a:pt x="644976" y="1346514"/>
                      <a:pt x="648269" y="1337732"/>
                    </a:cubicBezTo>
                    <a:cubicBezTo>
                      <a:pt x="651841" y="1328207"/>
                      <a:pt x="657368" y="1319535"/>
                      <a:pt x="661917" y="1310437"/>
                    </a:cubicBezTo>
                    <a:cubicBezTo>
                      <a:pt x="677554" y="1247890"/>
                      <a:pt x="665161" y="1271453"/>
                      <a:pt x="689212" y="1235374"/>
                    </a:cubicBezTo>
                    <a:cubicBezTo>
                      <a:pt x="693761" y="1219452"/>
                      <a:pt x="697990" y="1203434"/>
                      <a:pt x="702860" y="1187607"/>
                    </a:cubicBezTo>
                    <a:cubicBezTo>
                      <a:pt x="707091" y="1173857"/>
                      <a:pt x="712374" y="1160443"/>
                      <a:pt x="716508" y="1146664"/>
                    </a:cubicBezTo>
                    <a:cubicBezTo>
                      <a:pt x="719203" y="1137681"/>
                      <a:pt x="720755" y="1128386"/>
                      <a:pt x="723332" y="1119368"/>
                    </a:cubicBezTo>
                    <a:cubicBezTo>
                      <a:pt x="725308" y="1112452"/>
                      <a:pt x="728180" y="1105813"/>
                      <a:pt x="730156" y="1098897"/>
                    </a:cubicBezTo>
                    <a:cubicBezTo>
                      <a:pt x="732732" y="1089879"/>
                      <a:pt x="734284" y="1080584"/>
                      <a:pt x="736979" y="1071601"/>
                    </a:cubicBezTo>
                    <a:cubicBezTo>
                      <a:pt x="743180" y="1050932"/>
                      <a:pt x="750627" y="1030658"/>
                      <a:pt x="757451" y="1010186"/>
                    </a:cubicBezTo>
                    <a:lnTo>
                      <a:pt x="764275" y="989714"/>
                    </a:lnTo>
                    <a:cubicBezTo>
                      <a:pt x="776105" y="906908"/>
                      <a:pt x="765053" y="972568"/>
                      <a:pt x="777923" y="914652"/>
                    </a:cubicBezTo>
                    <a:cubicBezTo>
                      <a:pt x="788903" y="865244"/>
                      <a:pt x="779377" y="896642"/>
                      <a:pt x="791571" y="860061"/>
                    </a:cubicBezTo>
                    <a:cubicBezTo>
                      <a:pt x="794965" y="839694"/>
                      <a:pt x="805218" y="781598"/>
                      <a:pt x="805218" y="764526"/>
                    </a:cubicBezTo>
                    <a:cubicBezTo>
                      <a:pt x="805218" y="607561"/>
                      <a:pt x="804505" y="450525"/>
                      <a:pt x="798394" y="293679"/>
                    </a:cubicBezTo>
                    <a:cubicBezTo>
                      <a:pt x="797216" y="263436"/>
                      <a:pt x="778439" y="227504"/>
                      <a:pt x="771099" y="198144"/>
                    </a:cubicBezTo>
                    <a:cubicBezTo>
                      <a:pt x="768824" y="189046"/>
                      <a:pt x="766240" y="180019"/>
                      <a:pt x="764275" y="170849"/>
                    </a:cubicBezTo>
                    <a:cubicBezTo>
                      <a:pt x="759414" y="148167"/>
                      <a:pt x="756253" y="125114"/>
                      <a:pt x="750627" y="102610"/>
                    </a:cubicBezTo>
                    <a:cubicBezTo>
                      <a:pt x="748440" y="93862"/>
                      <a:pt x="741875" y="64635"/>
                      <a:pt x="736979" y="54843"/>
                    </a:cubicBezTo>
                    <a:cubicBezTo>
                      <a:pt x="725797" y="32478"/>
                      <a:pt x="732430" y="16175"/>
                      <a:pt x="716508" y="7076"/>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a:extLst>
                <a:ext uri="{FF2B5EF4-FFF2-40B4-BE49-F238E27FC236}">
                  <a16:creationId xmlns:a16="http://schemas.microsoft.com/office/drawing/2014/main" id="{408D529F-C835-15B2-63A6-9670DB55A53C}"/>
                </a:ext>
              </a:extLst>
            </p:cNvPr>
            <p:cNvSpPr/>
            <p:nvPr/>
          </p:nvSpPr>
          <p:spPr>
            <a:xfrm>
              <a:off x="1241946" y="4667534"/>
              <a:ext cx="586854" cy="1187356"/>
            </a:xfrm>
            <a:custGeom>
              <a:avLst/>
              <a:gdLst>
                <a:gd name="connsiteX0" fmla="*/ 375314 w 586854"/>
                <a:gd name="connsiteY0" fmla="*/ 143302 h 1187356"/>
                <a:gd name="connsiteX1" fmla="*/ 225188 w 586854"/>
                <a:gd name="connsiteY1" fmla="*/ 34120 h 1187356"/>
                <a:gd name="connsiteX2" fmla="*/ 204717 w 586854"/>
                <a:gd name="connsiteY2" fmla="*/ 20472 h 1187356"/>
                <a:gd name="connsiteX3" fmla="*/ 163773 w 586854"/>
                <a:gd name="connsiteY3" fmla="*/ 0 h 1187356"/>
                <a:gd name="connsiteX4" fmla="*/ 81887 w 586854"/>
                <a:gd name="connsiteY4" fmla="*/ 13648 h 1187356"/>
                <a:gd name="connsiteX5" fmla="*/ 40944 w 586854"/>
                <a:gd name="connsiteY5" fmla="*/ 40944 h 1187356"/>
                <a:gd name="connsiteX6" fmla="*/ 13648 w 586854"/>
                <a:gd name="connsiteY6" fmla="*/ 81887 h 1187356"/>
                <a:gd name="connsiteX7" fmla="*/ 0 w 586854"/>
                <a:gd name="connsiteY7" fmla="*/ 143302 h 1187356"/>
                <a:gd name="connsiteX8" fmla="*/ 20472 w 586854"/>
                <a:gd name="connsiteY8" fmla="*/ 450376 h 1187356"/>
                <a:gd name="connsiteX9" fmla="*/ 40944 w 586854"/>
                <a:gd name="connsiteY9" fmla="*/ 498144 h 1187356"/>
                <a:gd name="connsiteX10" fmla="*/ 61415 w 586854"/>
                <a:gd name="connsiteY10" fmla="*/ 559559 h 1187356"/>
                <a:gd name="connsiteX11" fmla="*/ 68239 w 586854"/>
                <a:gd name="connsiteY11" fmla="*/ 580030 h 1187356"/>
                <a:gd name="connsiteX12" fmla="*/ 88711 w 586854"/>
                <a:gd name="connsiteY12" fmla="*/ 627797 h 1187356"/>
                <a:gd name="connsiteX13" fmla="*/ 95535 w 586854"/>
                <a:gd name="connsiteY13" fmla="*/ 655093 h 1187356"/>
                <a:gd name="connsiteX14" fmla="*/ 102358 w 586854"/>
                <a:gd name="connsiteY14" fmla="*/ 675565 h 1187356"/>
                <a:gd name="connsiteX15" fmla="*/ 122830 w 586854"/>
                <a:gd name="connsiteY15" fmla="*/ 743803 h 1187356"/>
                <a:gd name="connsiteX16" fmla="*/ 136478 w 586854"/>
                <a:gd name="connsiteY16" fmla="*/ 777923 h 1187356"/>
                <a:gd name="connsiteX17" fmla="*/ 156950 w 586854"/>
                <a:gd name="connsiteY17" fmla="*/ 818866 h 1187356"/>
                <a:gd name="connsiteX18" fmla="*/ 184245 w 586854"/>
                <a:gd name="connsiteY18" fmla="*/ 887105 h 1187356"/>
                <a:gd name="connsiteX19" fmla="*/ 197893 w 586854"/>
                <a:gd name="connsiteY19" fmla="*/ 907576 h 1187356"/>
                <a:gd name="connsiteX20" fmla="*/ 204717 w 586854"/>
                <a:gd name="connsiteY20" fmla="*/ 928048 h 1187356"/>
                <a:gd name="connsiteX21" fmla="*/ 232012 w 586854"/>
                <a:gd name="connsiteY21" fmla="*/ 968991 h 1187356"/>
                <a:gd name="connsiteX22" fmla="*/ 245660 w 586854"/>
                <a:gd name="connsiteY22" fmla="*/ 1003111 h 1187356"/>
                <a:gd name="connsiteX23" fmla="*/ 266132 w 586854"/>
                <a:gd name="connsiteY23" fmla="*/ 1030406 h 1187356"/>
                <a:gd name="connsiteX24" fmla="*/ 279779 w 586854"/>
                <a:gd name="connsiteY24" fmla="*/ 1050878 h 1187356"/>
                <a:gd name="connsiteX25" fmla="*/ 307075 w 586854"/>
                <a:gd name="connsiteY25" fmla="*/ 1098645 h 1187356"/>
                <a:gd name="connsiteX26" fmla="*/ 327547 w 586854"/>
                <a:gd name="connsiteY26" fmla="*/ 1125941 h 1187356"/>
                <a:gd name="connsiteX27" fmla="*/ 354842 w 586854"/>
                <a:gd name="connsiteY27" fmla="*/ 1166884 h 1187356"/>
                <a:gd name="connsiteX28" fmla="*/ 436729 w 586854"/>
                <a:gd name="connsiteY28" fmla="*/ 1187356 h 1187356"/>
                <a:gd name="connsiteX29" fmla="*/ 498144 w 586854"/>
                <a:gd name="connsiteY29" fmla="*/ 1180532 h 1187356"/>
                <a:gd name="connsiteX30" fmla="*/ 518615 w 586854"/>
                <a:gd name="connsiteY30" fmla="*/ 1173708 h 1187356"/>
                <a:gd name="connsiteX31" fmla="*/ 525439 w 586854"/>
                <a:gd name="connsiteY31" fmla="*/ 1153236 h 1187356"/>
                <a:gd name="connsiteX32" fmla="*/ 539087 w 586854"/>
                <a:gd name="connsiteY32" fmla="*/ 1132765 h 1187356"/>
                <a:gd name="connsiteX33" fmla="*/ 566382 w 586854"/>
                <a:gd name="connsiteY33" fmla="*/ 1050878 h 1187356"/>
                <a:gd name="connsiteX34" fmla="*/ 573206 w 586854"/>
                <a:gd name="connsiteY34" fmla="*/ 1030406 h 1187356"/>
                <a:gd name="connsiteX35" fmla="*/ 580030 w 586854"/>
                <a:gd name="connsiteY35" fmla="*/ 1009935 h 1187356"/>
                <a:gd name="connsiteX36" fmla="*/ 586854 w 586854"/>
                <a:gd name="connsiteY36" fmla="*/ 975815 h 1187356"/>
                <a:gd name="connsiteX37" fmla="*/ 580030 w 586854"/>
                <a:gd name="connsiteY37" fmla="*/ 736979 h 1187356"/>
                <a:gd name="connsiteX38" fmla="*/ 573206 w 586854"/>
                <a:gd name="connsiteY38" fmla="*/ 709684 h 1187356"/>
                <a:gd name="connsiteX39" fmla="*/ 566382 w 586854"/>
                <a:gd name="connsiteY39" fmla="*/ 675565 h 1187356"/>
                <a:gd name="connsiteX40" fmla="*/ 552735 w 586854"/>
                <a:gd name="connsiteY40" fmla="*/ 600502 h 1187356"/>
                <a:gd name="connsiteX41" fmla="*/ 539087 w 586854"/>
                <a:gd name="connsiteY41" fmla="*/ 552735 h 1187356"/>
                <a:gd name="connsiteX42" fmla="*/ 525439 w 586854"/>
                <a:gd name="connsiteY42" fmla="*/ 498144 h 1187356"/>
                <a:gd name="connsiteX43" fmla="*/ 511791 w 586854"/>
                <a:gd name="connsiteY43" fmla="*/ 450376 h 1187356"/>
                <a:gd name="connsiteX44" fmla="*/ 504967 w 586854"/>
                <a:gd name="connsiteY44" fmla="*/ 423081 h 1187356"/>
                <a:gd name="connsiteX45" fmla="*/ 498144 w 586854"/>
                <a:gd name="connsiteY45" fmla="*/ 402609 h 1187356"/>
                <a:gd name="connsiteX46" fmla="*/ 491320 w 586854"/>
                <a:gd name="connsiteY46" fmla="*/ 375314 h 1187356"/>
                <a:gd name="connsiteX47" fmla="*/ 477672 w 586854"/>
                <a:gd name="connsiteY47" fmla="*/ 341194 h 1187356"/>
                <a:gd name="connsiteX48" fmla="*/ 470848 w 586854"/>
                <a:gd name="connsiteY48" fmla="*/ 320723 h 1187356"/>
                <a:gd name="connsiteX49" fmla="*/ 423081 w 586854"/>
                <a:gd name="connsiteY49" fmla="*/ 259308 h 1187356"/>
                <a:gd name="connsiteX50" fmla="*/ 402609 w 586854"/>
                <a:gd name="connsiteY50" fmla="*/ 218365 h 1187356"/>
                <a:gd name="connsiteX51" fmla="*/ 395785 w 586854"/>
                <a:gd name="connsiteY51" fmla="*/ 197893 h 1187356"/>
                <a:gd name="connsiteX52" fmla="*/ 382138 w 586854"/>
                <a:gd name="connsiteY52" fmla="*/ 177421 h 1187356"/>
                <a:gd name="connsiteX53" fmla="*/ 375314 w 586854"/>
                <a:gd name="connsiteY53" fmla="*/ 143302 h 118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86854" h="1187356">
                  <a:moveTo>
                    <a:pt x="375314" y="143302"/>
                  </a:moveTo>
                  <a:cubicBezTo>
                    <a:pt x="349156" y="119419"/>
                    <a:pt x="297897" y="58356"/>
                    <a:pt x="225188" y="34120"/>
                  </a:cubicBezTo>
                  <a:cubicBezTo>
                    <a:pt x="218364" y="29571"/>
                    <a:pt x="212052" y="24140"/>
                    <a:pt x="204717" y="20472"/>
                  </a:cubicBezTo>
                  <a:cubicBezTo>
                    <a:pt x="148208" y="-7783"/>
                    <a:pt x="222448" y="39116"/>
                    <a:pt x="163773" y="0"/>
                  </a:cubicBezTo>
                  <a:cubicBezTo>
                    <a:pt x="152497" y="1253"/>
                    <a:pt x="101893" y="2533"/>
                    <a:pt x="81887" y="13648"/>
                  </a:cubicBezTo>
                  <a:cubicBezTo>
                    <a:pt x="67549" y="21614"/>
                    <a:pt x="40944" y="40944"/>
                    <a:pt x="40944" y="40944"/>
                  </a:cubicBezTo>
                  <a:cubicBezTo>
                    <a:pt x="31845" y="54592"/>
                    <a:pt x="17626" y="65974"/>
                    <a:pt x="13648" y="81887"/>
                  </a:cubicBezTo>
                  <a:cubicBezTo>
                    <a:pt x="4011" y="120434"/>
                    <a:pt x="8663" y="99986"/>
                    <a:pt x="0" y="143302"/>
                  </a:cubicBezTo>
                  <a:cubicBezTo>
                    <a:pt x="7331" y="414539"/>
                    <a:pt x="-13596" y="314106"/>
                    <a:pt x="20472" y="450376"/>
                  </a:cubicBezTo>
                  <a:cubicBezTo>
                    <a:pt x="29285" y="485629"/>
                    <a:pt x="22093" y="469868"/>
                    <a:pt x="40944" y="498144"/>
                  </a:cubicBezTo>
                  <a:lnTo>
                    <a:pt x="61415" y="559559"/>
                  </a:lnTo>
                  <a:cubicBezTo>
                    <a:pt x="63690" y="566383"/>
                    <a:pt x="65406" y="573419"/>
                    <a:pt x="68239" y="580030"/>
                  </a:cubicBezTo>
                  <a:cubicBezTo>
                    <a:pt x="75063" y="595952"/>
                    <a:pt x="82791" y="611517"/>
                    <a:pt x="88711" y="627797"/>
                  </a:cubicBezTo>
                  <a:cubicBezTo>
                    <a:pt x="91916" y="636611"/>
                    <a:pt x="92959" y="646075"/>
                    <a:pt x="95535" y="655093"/>
                  </a:cubicBezTo>
                  <a:cubicBezTo>
                    <a:pt x="97511" y="662009"/>
                    <a:pt x="100382" y="668649"/>
                    <a:pt x="102358" y="675565"/>
                  </a:cubicBezTo>
                  <a:cubicBezTo>
                    <a:pt x="112410" y="710749"/>
                    <a:pt x="106617" y="703271"/>
                    <a:pt x="122830" y="743803"/>
                  </a:cubicBezTo>
                  <a:cubicBezTo>
                    <a:pt x="127379" y="755176"/>
                    <a:pt x="132177" y="766454"/>
                    <a:pt x="136478" y="777923"/>
                  </a:cubicBezTo>
                  <a:cubicBezTo>
                    <a:pt x="148586" y="810210"/>
                    <a:pt x="136245" y="787808"/>
                    <a:pt x="156950" y="818866"/>
                  </a:cubicBezTo>
                  <a:cubicBezTo>
                    <a:pt x="166026" y="846098"/>
                    <a:pt x="168704" y="856025"/>
                    <a:pt x="184245" y="887105"/>
                  </a:cubicBezTo>
                  <a:cubicBezTo>
                    <a:pt x="187913" y="894440"/>
                    <a:pt x="193344" y="900752"/>
                    <a:pt x="197893" y="907576"/>
                  </a:cubicBezTo>
                  <a:cubicBezTo>
                    <a:pt x="200168" y="914400"/>
                    <a:pt x="201224" y="921760"/>
                    <a:pt x="204717" y="928048"/>
                  </a:cubicBezTo>
                  <a:cubicBezTo>
                    <a:pt x="212683" y="942386"/>
                    <a:pt x="225920" y="953762"/>
                    <a:pt x="232012" y="968991"/>
                  </a:cubicBezTo>
                  <a:cubicBezTo>
                    <a:pt x="236561" y="980364"/>
                    <a:pt x="239711" y="992403"/>
                    <a:pt x="245660" y="1003111"/>
                  </a:cubicBezTo>
                  <a:cubicBezTo>
                    <a:pt x="251183" y="1013053"/>
                    <a:pt x="259522" y="1021151"/>
                    <a:pt x="266132" y="1030406"/>
                  </a:cubicBezTo>
                  <a:cubicBezTo>
                    <a:pt x="270899" y="1037080"/>
                    <a:pt x="275710" y="1043757"/>
                    <a:pt x="279779" y="1050878"/>
                  </a:cubicBezTo>
                  <a:cubicBezTo>
                    <a:pt x="302622" y="1090854"/>
                    <a:pt x="283328" y="1065400"/>
                    <a:pt x="307075" y="1098645"/>
                  </a:cubicBezTo>
                  <a:cubicBezTo>
                    <a:pt x="313686" y="1107900"/>
                    <a:pt x="321025" y="1116624"/>
                    <a:pt x="327547" y="1125941"/>
                  </a:cubicBezTo>
                  <a:cubicBezTo>
                    <a:pt x="336953" y="1139378"/>
                    <a:pt x="339281" y="1161697"/>
                    <a:pt x="354842" y="1166884"/>
                  </a:cubicBezTo>
                  <a:cubicBezTo>
                    <a:pt x="408911" y="1184908"/>
                    <a:pt x="381595" y="1178167"/>
                    <a:pt x="436729" y="1187356"/>
                  </a:cubicBezTo>
                  <a:cubicBezTo>
                    <a:pt x="457201" y="1185081"/>
                    <a:pt x="477827" y="1183918"/>
                    <a:pt x="498144" y="1180532"/>
                  </a:cubicBezTo>
                  <a:cubicBezTo>
                    <a:pt x="505239" y="1179349"/>
                    <a:pt x="513529" y="1178794"/>
                    <a:pt x="518615" y="1173708"/>
                  </a:cubicBezTo>
                  <a:cubicBezTo>
                    <a:pt x="523701" y="1168622"/>
                    <a:pt x="522222" y="1159670"/>
                    <a:pt x="525439" y="1153236"/>
                  </a:cubicBezTo>
                  <a:cubicBezTo>
                    <a:pt x="529107" y="1145901"/>
                    <a:pt x="534538" y="1139589"/>
                    <a:pt x="539087" y="1132765"/>
                  </a:cubicBezTo>
                  <a:lnTo>
                    <a:pt x="566382" y="1050878"/>
                  </a:lnTo>
                  <a:lnTo>
                    <a:pt x="573206" y="1030406"/>
                  </a:lnTo>
                  <a:cubicBezTo>
                    <a:pt x="575481" y="1023582"/>
                    <a:pt x="578619" y="1016988"/>
                    <a:pt x="580030" y="1009935"/>
                  </a:cubicBezTo>
                  <a:lnTo>
                    <a:pt x="586854" y="975815"/>
                  </a:lnTo>
                  <a:cubicBezTo>
                    <a:pt x="584579" y="896203"/>
                    <a:pt x="584109" y="816519"/>
                    <a:pt x="580030" y="736979"/>
                  </a:cubicBezTo>
                  <a:cubicBezTo>
                    <a:pt x="579550" y="727613"/>
                    <a:pt x="575241" y="718839"/>
                    <a:pt x="573206" y="709684"/>
                  </a:cubicBezTo>
                  <a:cubicBezTo>
                    <a:pt x="570690" y="698362"/>
                    <a:pt x="568457" y="686976"/>
                    <a:pt x="566382" y="675565"/>
                  </a:cubicBezTo>
                  <a:cubicBezTo>
                    <a:pt x="558978" y="634842"/>
                    <a:pt x="561159" y="638414"/>
                    <a:pt x="552735" y="600502"/>
                  </a:cubicBezTo>
                  <a:cubicBezTo>
                    <a:pt x="539100" y="539139"/>
                    <a:pt x="552763" y="602879"/>
                    <a:pt x="539087" y="552735"/>
                  </a:cubicBezTo>
                  <a:cubicBezTo>
                    <a:pt x="534152" y="534639"/>
                    <a:pt x="530592" y="516179"/>
                    <a:pt x="525439" y="498144"/>
                  </a:cubicBezTo>
                  <a:cubicBezTo>
                    <a:pt x="520890" y="482221"/>
                    <a:pt x="516148" y="466352"/>
                    <a:pt x="511791" y="450376"/>
                  </a:cubicBezTo>
                  <a:cubicBezTo>
                    <a:pt x="509323" y="441328"/>
                    <a:pt x="507543" y="432099"/>
                    <a:pt x="504967" y="423081"/>
                  </a:cubicBezTo>
                  <a:cubicBezTo>
                    <a:pt x="502991" y="416165"/>
                    <a:pt x="500120" y="409525"/>
                    <a:pt x="498144" y="402609"/>
                  </a:cubicBezTo>
                  <a:cubicBezTo>
                    <a:pt x="495568" y="393591"/>
                    <a:pt x="494286" y="384211"/>
                    <a:pt x="491320" y="375314"/>
                  </a:cubicBezTo>
                  <a:cubicBezTo>
                    <a:pt x="487446" y="363693"/>
                    <a:pt x="481973" y="352663"/>
                    <a:pt x="477672" y="341194"/>
                  </a:cubicBezTo>
                  <a:cubicBezTo>
                    <a:pt x="475146" y="334459"/>
                    <a:pt x="474341" y="327011"/>
                    <a:pt x="470848" y="320723"/>
                  </a:cubicBezTo>
                  <a:cubicBezTo>
                    <a:pt x="450441" y="283989"/>
                    <a:pt x="447950" y="284176"/>
                    <a:pt x="423081" y="259308"/>
                  </a:cubicBezTo>
                  <a:cubicBezTo>
                    <a:pt x="405928" y="207850"/>
                    <a:pt x="429066" y="271278"/>
                    <a:pt x="402609" y="218365"/>
                  </a:cubicBezTo>
                  <a:cubicBezTo>
                    <a:pt x="399392" y="211931"/>
                    <a:pt x="399002" y="204327"/>
                    <a:pt x="395785" y="197893"/>
                  </a:cubicBezTo>
                  <a:cubicBezTo>
                    <a:pt x="392117" y="190558"/>
                    <a:pt x="385806" y="184756"/>
                    <a:pt x="382138" y="177421"/>
                  </a:cubicBezTo>
                  <a:cubicBezTo>
                    <a:pt x="366457" y="146059"/>
                    <a:pt x="401472" y="167185"/>
                    <a:pt x="375314" y="14330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a:extLst>
              <a:ext uri="{FF2B5EF4-FFF2-40B4-BE49-F238E27FC236}">
                <a16:creationId xmlns:a16="http://schemas.microsoft.com/office/drawing/2014/main" id="{24C24446-AD3B-9CBE-34EF-9DC599F1C0B1}"/>
              </a:ext>
            </a:extLst>
          </p:cNvPr>
          <p:cNvSpPr/>
          <p:nvPr/>
        </p:nvSpPr>
        <p:spPr>
          <a:xfrm>
            <a:off x="3372596" y="3677394"/>
            <a:ext cx="498763" cy="498763"/>
          </a:xfrm>
          <a:prstGeom prst="ellipse">
            <a:avLst/>
          </a:prstGeom>
          <a:solidFill>
            <a:srgbClr val="F1AC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9546EE1A-715D-1E08-B5B3-DD6A264EF8DA}"/>
              </a:ext>
            </a:extLst>
          </p:cNvPr>
          <p:cNvGrpSpPr/>
          <p:nvPr/>
        </p:nvGrpSpPr>
        <p:grpSpPr>
          <a:xfrm>
            <a:off x="2922698" y="4053928"/>
            <a:ext cx="4289608" cy="2333050"/>
            <a:chOff x="2922698" y="4053928"/>
            <a:chExt cx="4289608" cy="2333050"/>
          </a:xfrm>
        </p:grpSpPr>
        <p:cxnSp>
          <p:nvCxnSpPr>
            <p:cNvPr id="15" name="Straight Connector 14">
              <a:extLst>
                <a:ext uri="{FF2B5EF4-FFF2-40B4-BE49-F238E27FC236}">
                  <a16:creationId xmlns:a16="http://schemas.microsoft.com/office/drawing/2014/main" id="{9B38DDA3-86CC-D4A9-7152-728E38305992}"/>
                </a:ext>
              </a:extLst>
            </p:cNvPr>
            <p:cNvCxnSpPr>
              <a:cxnSpLocks/>
            </p:cNvCxnSpPr>
            <p:nvPr/>
          </p:nvCxnSpPr>
          <p:spPr>
            <a:xfrm>
              <a:off x="3251650" y="5991490"/>
              <a:ext cx="36737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B54944-95AF-302D-9799-896152E0E40C}"/>
                </a:ext>
              </a:extLst>
            </p:cNvPr>
            <p:cNvCxnSpPr>
              <a:cxnSpLocks/>
            </p:cNvCxnSpPr>
            <p:nvPr/>
          </p:nvCxnSpPr>
          <p:spPr>
            <a:xfrm flipV="1">
              <a:off x="5096634" y="4725749"/>
              <a:ext cx="0" cy="1343642"/>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EC5B7A5-6A31-4FBE-A994-5F55AD4DD61A}"/>
                </a:ext>
              </a:extLst>
            </p:cNvPr>
            <p:cNvCxnSpPr>
              <a:cxnSpLocks/>
            </p:cNvCxnSpPr>
            <p:nvPr/>
          </p:nvCxnSpPr>
          <p:spPr>
            <a:xfrm flipV="1">
              <a:off x="3614443" y="4053928"/>
              <a:ext cx="0" cy="2015463"/>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C8F1EB6-16C8-9751-EFEC-D6C37CF0A56F}"/>
                </a:ext>
              </a:extLst>
            </p:cNvPr>
            <p:cNvCxnSpPr>
              <a:cxnSpLocks/>
            </p:cNvCxnSpPr>
            <p:nvPr/>
          </p:nvCxnSpPr>
          <p:spPr>
            <a:xfrm flipV="1">
              <a:off x="6599056" y="4053928"/>
              <a:ext cx="0" cy="2015463"/>
            </a:xfrm>
            <a:prstGeom prst="line">
              <a:avLst/>
            </a:prstGeom>
            <a:ln>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Content Placeholder 2">
                  <a:extLst>
                    <a:ext uri="{FF2B5EF4-FFF2-40B4-BE49-F238E27FC236}">
                      <a16:creationId xmlns:a16="http://schemas.microsoft.com/office/drawing/2014/main" id="{1F43B3A8-B54C-9C2D-75BA-53C4E06DD30D}"/>
                    </a:ext>
                  </a:extLst>
                </p:cNvPr>
                <p:cNvSpPr txBox="1">
                  <a:spLocks/>
                </p:cNvSpPr>
                <p:nvPr/>
              </p:nvSpPr>
              <p:spPr>
                <a:xfrm>
                  <a:off x="4506705" y="5959560"/>
                  <a:ext cx="1163674" cy="424055"/>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=0</m:t>
                        </m:r>
                      </m:oMath>
                    </m:oMathPara>
                  </a14:m>
                  <a:endParaRPr lang="en-US" sz="2400" dirty="0">
                    <a:latin typeface="+mn-lt"/>
                  </a:endParaRPr>
                </a:p>
              </p:txBody>
            </p:sp>
          </mc:Choice>
          <mc:Fallback xmlns="">
            <p:sp>
              <p:nvSpPr>
                <p:cNvPr id="27" name="Content Placeholder 2">
                  <a:extLst>
                    <a:ext uri="{FF2B5EF4-FFF2-40B4-BE49-F238E27FC236}">
                      <a16:creationId xmlns:a16="http://schemas.microsoft.com/office/drawing/2014/main" id="{1F43B3A8-B54C-9C2D-75BA-53C4E06DD30D}"/>
                    </a:ext>
                  </a:extLst>
                </p:cNvPr>
                <p:cNvSpPr txBox="1">
                  <a:spLocks noRot="1" noChangeAspect="1" noMove="1" noResize="1" noEditPoints="1" noAdjustHandles="1" noChangeArrowheads="1" noChangeShapeType="1" noTextEdit="1"/>
                </p:cNvSpPr>
                <p:nvPr/>
              </p:nvSpPr>
              <p:spPr>
                <a:xfrm>
                  <a:off x="4506705" y="5959560"/>
                  <a:ext cx="1163674" cy="424055"/>
                </a:xfrm>
                <a:prstGeom prst="rect">
                  <a:avLst/>
                </a:prstGeom>
                <a:blipFill>
                  <a:blip r:embed="rId5"/>
                  <a:stretch>
                    <a:fillRect b="-1470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Content Placeholder 2">
                  <a:extLst>
                    <a:ext uri="{FF2B5EF4-FFF2-40B4-BE49-F238E27FC236}">
                      <a16:creationId xmlns:a16="http://schemas.microsoft.com/office/drawing/2014/main" id="{C6841163-13BA-C997-AB35-81F3C0FC0EC8}"/>
                    </a:ext>
                  </a:extLst>
                </p:cNvPr>
                <p:cNvSpPr txBox="1">
                  <a:spLocks/>
                </p:cNvSpPr>
                <p:nvPr/>
              </p:nvSpPr>
              <p:spPr>
                <a:xfrm>
                  <a:off x="2922698" y="5962923"/>
                  <a:ext cx="1249117" cy="424055"/>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r>
                          <a:rPr lang="en-US" sz="2400" b="0" i="1" smtClean="0">
                            <a:latin typeface="Cambria Math" panose="02040503050406030204" pitchFamily="18" charset="0"/>
                          </a:rPr>
                          <m:t>𝐴</m:t>
                        </m:r>
                      </m:oMath>
                    </m:oMathPara>
                  </a14:m>
                  <a:endParaRPr lang="en-US" sz="2400" dirty="0">
                    <a:latin typeface="+mn-lt"/>
                  </a:endParaRPr>
                </a:p>
              </p:txBody>
            </p:sp>
          </mc:Choice>
          <mc:Fallback xmlns="">
            <p:sp>
              <p:nvSpPr>
                <p:cNvPr id="28" name="Content Placeholder 2">
                  <a:extLst>
                    <a:ext uri="{FF2B5EF4-FFF2-40B4-BE49-F238E27FC236}">
                      <a16:creationId xmlns:a16="http://schemas.microsoft.com/office/drawing/2014/main" id="{C6841163-13BA-C997-AB35-81F3C0FC0EC8}"/>
                    </a:ext>
                  </a:extLst>
                </p:cNvPr>
                <p:cNvSpPr txBox="1">
                  <a:spLocks noRot="1" noChangeAspect="1" noMove="1" noResize="1" noEditPoints="1" noAdjustHandles="1" noChangeArrowheads="1" noChangeShapeType="1" noTextEdit="1"/>
                </p:cNvSpPr>
                <p:nvPr/>
              </p:nvSpPr>
              <p:spPr>
                <a:xfrm>
                  <a:off x="2922698" y="5962923"/>
                  <a:ext cx="1249117" cy="424055"/>
                </a:xfrm>
                <a:prstGeom prst="rect">
                  <a:avLst/>
                </a:prstGeom>
                <a:blipFill>
                  <a:blip r:embed="rId6"/>
                  <a:stretch>
                    <a:fillRect b="-1142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Content Placeholder 2">
                  <a:extLst>
                    <a:ext uri="{FF2B5EF4-FFF2-40B4-BE49-F238E27FC236}">
                      <a16:creationId xmlns:a16="http://schemas.microsoft.com/office/drawing/2014/main" id="{CE7F939D-29C3-ABD3-DD49-B066B9F7A4A1}"/>
                    </a:ext>
                  </a:extLst>
                </p:cNvPr>
                <p:cNvSpPr txBox="1">
                  <a:spLocks/>
                </p:cNvSpPr>
                <p:nvPr/>
              </p:nvSpPr>
              <p:spPr>
                <a:xfrm>
                  <a:off x="5963189" y="5959561"/>
                  <a:ext cx="1249117" cy="424055"/>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𝐴</m:t>
                        </m:r>
                      </m:oMath>
                    </m:oMathPara>
                  </a14:m>
                  <a:endParaRPr lang="en-US" sz="2400" dirty="0">
                    <a:latin typeface="+mn-lt"/>
                  </a:endParaRPr>
                </a:p>
              </p:txBody>
            </p:sp>
          </mc:Choice>
          <mc:Fallback xmlns="">
            <p:sp>
              <p:nvSpPr>
                <p:cNvPr id="29" name="Content Placeholder 2">
                  <a:extLst>
                    <a:ext uri="{FF2B5EF4-FFF2-40B4-BE49-F238E27FC236}">
                      <a16:creationId xmlns:a16="http://schemas.microsoft.com/office/drawing/2014/main" id="{CE7F939D-29C3-ABD3-DD49-B066B9F7A4A1}"/>
                    </a:ext>
                  </a:extLst>
                </p:cNvPr>
                <p:cNvSpPr txBox="1">
                  <a:spLocks noRot="1" noChangeAspect="1" noMove="1" noResize="1" noEditPoints="1" noAdjustHandles="1" noChangeArrowheads="1" noChangeShapeType="1" noTextEdit="1"/>
                </p:cNvSpPr>
                <p:nvPr/>
              </p:nvSpPr>
              <p:spPr>
                <a:xfrm>
                  <a:off x="5963189" y="5959561"/>
                  <a:ext cx="1249117" cy="424055"/>
                </a:xfrm>
                <a:prstGeom prst="rect">
                  <a:avLst/>
                </a:prstGeom>
                <a:blipFill>
                  <a:blip r:embed="rId7"/>
                  <a:stretch>
                    <a:fillRect b="-14706"/>
                  </a:stretch>
                </a:blipFill>
                <a:ln>
                  <a:noFill/>
                </a:ln>
              </p:spPr>
              <p:txBody>
                <a:bodyPr/>
                <a:lstStyle/>
                <a:p>
                  <a:r>
                    <a:rPr lang="en-US">
                      <a:noFill/>
                    </a:rPr>
                    <a:t> </a:t>
                  </a:r>
                </a:p>
              </p:txBody>
            </p:sp>
          </mc:Fallback>
        </mc:AlternateContent>
      </p:grpSp>
    </p:spTree>
    <p:extLst>
      <p:ext uri="{BB962C8B-B14F-4D97-AF65-F5344CB8AC3E}">
        <p14:creationId xmlns:p14="http://schemas.microsoft.com/office/powerpoint/2010/main" val="236883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37" presetClass="path" presetSubtype="0" repeatCount="indefinite" accel="50000" decel="50000" autoRev="1" fill="remove" grpId="0" nodeType="withEffect">
                                  <p:stCondLst>
                                    <p:cond delay="0"/>
                                  </p:stCondLst>
                                  <p:endCondLst>
                                    <p:cond evt="onNext" delay="0">
                                      <p:tgtEl>
                                        <p:sldTgt/>
                                      </p:tgtEl>
                                    </p:cond>
                                  </p:endCondLst>
                                  <p:childTnLst>
                                    <p:animMotion origin="layout" path="M 3.05556E-6 -3.7037E-6 C 0.02725 0.02662 0.03264 0.03241 0.0585 0.05209 C 0.08628 0.07269 0.125 0.08449 0.16111 0.08403 C 0.19705 0.08357 0.24826 0.05857 0.26614 0.04375 C 0.28281 0.03357 0.29531 0.02176 0.32222 -3.7037E-6 " pathEditMode="relative" rAng="0" ptsTypes="AAAAA">
                                      <p:cBhvr>
                                        <p:cTn id="8" dur="2000" fill="hold"/>
                                        <p:tgtEl>
                                          <p:spTgt spid="13"/>
                                        </p:tgtEl>
                                        <p:attrNameLst>
                                          <p:attrName>ppt_x</p:attrName>
                                          <p:attrName>ppt_y</p:attrName>
                                        </p:attrNameLst>
                                      </p:cBhvr>
                                      <p:rCtr x="16111" y="42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5371"/>
            <a:ext cx="8274424" cy="1097279"/>
          </a:xfrm>
        </p:spPr>
        <p:txBody>
          <a:bodyPr/>
          <a:lstStyle/>
          <a:p>
            <a:r>
              <a:rPr lang="en-US" sz="3400" dirty="0"/>
              <a:t>Energy in Simple Harmonic Motion </a:t>
            </a:r>
            <a:r>
              <a:rPr lang="en-US" sz="2000" b="0" dirty="0"/>
              <a:t>(3 of 4)</a:t>
            </a:r>
            <a:endParaRPr lang="en-IN" sz="2000" dirty="0"/>
          </a:p>
        </p:txBody>
      </p:sp>
      <mc:AlternateContent xmlns:mc="http://schemas.openxmlformats.org/markup-compatibility/2006" xmlns:a14="http://schemas.microsoft.com/office/drawing/2010/main">
        <mc:Choice Requires="a14">
          <p:sp>
            <p:nvSpPr>
              <p:cNvPr id="5" name="Content Placeholder 4"/>
              <p:cNvSpPr>
                <a:spLocks noGrp="1"/>
              </p:cNvSpPr>
              <p:nvPr>
                <p:ph sz="quarter" idx="13"/>
              </p:nvPr>
            </p:nvSpPr>
            <p:spPr>
              <a:xfrm>
                <a:off x="457199" y="1125062"/>
                <a:ext cx="5318451" cy="878963"/>
              </a:xfrm>
            </p:spPr>
            <p:txBody>
              <a:bodyPr/>
              <a:lstStyle/>
              <a:p>
                <a:pPr indent="-255600"/>
                <a:r>
                  <a:rPr lang="en-US" sz="2400" dirty="0">
                    <a:latin typeface="+mn-lt"/>
                  </a:rPr>
                  <a:t>For the mass on a spring is:</a:t>
                </a:r>
              </a:p>
              <a:p>
                <a:pPr marL="432"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𝑈</m:t>
                          </m:r>
                        </m:e>
                        <m:sub>
                          <m:r>
                            <a:rPr lang="en-US" sz="2400" b="0" i="1" smtClean="0">
                              <a:latin typeface="Cambria Math" panose="02040503050406030204" pitchFamily="18" charset="0"/>
                            </a:rPr>
                            <m:t>𝑠</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r>
                        <a:rPr lang="en-US" sz="2400" b="0" i="1" smtClean="0">
                          <a:latin typeface="Cambria Math" panose="02040503050406030204" pitchFamily="18" charset="0"/>
                        </a:rPr>
                        <m:t>𝑘</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oMath>
                  </m:oMathPara>
                </a14:m>
                <a:endParaRPr lang="en-US" sz="2400" dirty="0">
                  <a:latin typeface="+mn-lt"/>
                </a:endParaRPr>
              </a:p>
            </p:txBody>
          </p:sp>
        </mc:Choice>
        <mc:Fallback xmlns="">
          <p:sp>
            <p:nvSpPr>
              <p:cNvPr id="5" name="Content Placeholder 4"/>
              <p:cNvSpPr>
                <a:spLocks noGrp="1" noRot="1" noChangeAspect="1" noMove="1" noResize="1" noEditPoints="1" noAdjustHandles="1" noChangeArrowheads="1" noChangeShapeType="1" noTextEdit="1"/>
              </p:cNvSpPr>
              <p:nvPr>
                <p:ph sz="quarter" idx="13"/>
              </p:nvPr>
            </p:nvSpPr>
            <p:spPr>
              <a:xfrm>
                <a:off x="457199" y="1125062"/>
                <a:ext cx="5318451" cy="878963"/>
              </a:xfrm>
              <a:blipFill>
                <a:blip r:embed="rId2"/>
                <a:stretch>
                  <a:fillRect l="-1671" b="-4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5"/>
              <p:cNvSpPr>
                <a:spLocks noGrp="1"/>
              </p:cNvSpPr>
              <p:nvPr>
                <p:ph sz="quarter" idx="14"/>
              </p:nvPr>
            </p:nvSpPr>
            <p:spPr>
              <a:xfrm>
                <a:off x="456920" y="2224913"/>
                <a:ext cx="5256242" cy="851649"/>
              </a:xfrm>
            </p:spPr>
            <p:txBody>
              <a:bodyPr/>
              <a:lstStyle/>
              <a:p>
                <a:pPr indent="-255600"/>
                <a:r>
                  <a:rPr lang="en-US" sz="2400" dirty="0">
                    <a:latin typeface="+mn-lt"/>
                  </a:rPr>
                  <a:t>The total energy is conserved: </a:t>
                </a:r>
              </a:p>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𝐸</m:t>
                          </m:r>
                        </m:e>
                        <m:sub>
                          <m:r>
                            <a:rPr lang="en-US" sz="2400" b="0" i="1" smtClean="0">
                              <a:latin typeface="Cambria Math" panose="02040503050406030204" pitchFamily="18" charset="0"/>
                            </a:rPr>
                            <m:t>𝑓</m:t>
                          </m:r>
                        </m:sub>
                      </m:sSub>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𝐸</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=0,</m:t>
                      </m:r>
                    </m:oMath>
                    <m:oMath xmlns:m="http://schemas.openxmlformats.org/officeDocument/2006/math">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𝐾</m:t>
                      </m:r>
                      <m:r>
                        <a:rPr lang="en-US" sz="2400" b="0" i="1" smtClean="0">
                          <a:latin typeface="Cambria Math" panose="02040503050406030204" pitchFamily="18" charset="0"/>
                        </a:rPr>
                        <m:t>+</m:t>
                      </m:r>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𝑈</m:t>
                      </m:r>
                      <m:r>
                        <a:rPr lang="en-US" sz="2400" b="0" i="1" smtClean="0">
                          <a:latin typeface="Cambria Math" panose="02040503050406030204" pitchFamily="18" charset="0"/>
                        </a:rPr>
                        <m:t>=0,</m:t>
                      </m:r>
                    </m:oMath>
                  </m:oMathPara>
                </a14:m>
                <a:endParaRPr lang="en-US" sz="2400" b="0" dirty="0">
                  <a:latin typeface="+mn-lt"/>
                </a:endParaRPr>
              </a:p>
              <a:p>
                <a:pPr marL="432" indent="0">
                  <a:buNone/>
                </a:pPr>
                <a:endParaRPr lang="en-US" sz="2400" b="0" dirty="0">
                  <a:latin typeface="+mn-lt"/>
                </a:endParaRPr>
              </a:p>
            </p:txBody>
          </p:sp>
        </mc:Choice>
        <mc:Fallback xmlns="">
          <p:sp>
            <p:nvSpPr>
              <p:cNvPr id="6" name="Content Placeholder 5"/>
              <p:cNvSpPr>
                <a:spLocks noGrp="1" noRot="1" noChangeAspect="1" noMove="1" noResize="1" noEditPoints="1" noAdjustHandles="1" noChangeArrowheads="1" noChangeShapeType="1" noTextEdit="1"/>
              </p:cNvSpPr>
              <p:nvPr>
                <p:ph sz="quarter" idx="14"/>
              </p:nvPr>
            </p:nvSpPr>
            <p:spPr>
              <a:xfrm>
                <a:off x="456920" y="2224913"/>
                <a:ext cx="5256242" cy="851649"/>
              </a:xfrm>
              <a:blipFill>
                <a:blip r:embed="rId3"/>
                <a:stretch>
                  <a:fillRect l="-1691" t="-1471" b="-47059"/>
                </a:stretch>
              </a:blipFill>
            </p:spPr>
            <p:txBody>
              <a:bodyPr/>
              <a:lstStyle/>
              <a:p>
                <a:r>
                  <a:rPr lang="en-US">
                    <a:noFill/>
                  </a:rPr>
                  <a:t> </a:t>
                </a:r>
              </a:p>
            </p:txBody>
          </p:sp>
        </mc:Fallback>
      </mc:AlternateContent>
      <p:pic>
        <p:nvPicPr>
          <p:cNvPr id="3" name="Picture 2" descr="E = K + U = 1 half times m times v squared + 1 half times k times x squared = constant."/>
          <p:cNvPicPr>
            <a:picLocks noChangeAspect="1"/>
          </p:cNvPicPr>
          <p:nvPr/>
        </p:nvPicPr>
        <p:blipFill>
          <a:blip r:embed="rId4"/>
          <a:stretch>
            <a:fillRect/>
          </a:stretch>
        </p:blipFill>
        <p:spPr>
          <a:xfrm>
            <a:off x="712813" y="4397301"/>
            <a:ext cx="4807224" cy="754973"/>
          </a:xfrm>
          <a:prstGeom prst="rect">
            <a:avLst/>
          </a:prstGeom>
        </p:spPr>
      </p:pic>
      <p:pic>
        <p:nvPicPr>
          <p:cNvPr id="8" name="Picture 7" descr="Diagram (a) and graph (b) show energy transformations for a mass on a spr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6680" y="1048419"/>
            <a:ext cx="2290400" cy="5354089"/>
          </a:xfrm>
          <a:prstGeom prst="rect">
            <a:avLst/>
          </a:prstGeom>
        </p:spPr>
      </p:pic>
    </p:spTree>
    <p:extLst>
      <p:ext uri="{BB962C8B-B14F-4D97-AF65-F5344CB8AC3E}">
        <p14:creationId xmlns:p14="http://schemas.microsoft.com/office/powerpoint/2010/main" val="3060653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5371"/>
            <a:ext cx="8274424" cy="1097279"/>
          </a:xfrm>
        </p:spPr>
        <p:txBody>
          <a:bodyPr/>
          <a:lstStyle/>
          <a:p>
            <a:r>
              <a:rPr lang="en-US" sz="3400" dirty="0"/>
              <a:t>Energy in Simple Harmonic Motion </a:t>
            </a:r>
            <a:r>
              <a:rPr lang="en-US" sz="2000" b="0" dirty="0"/>
              <a:t>(4 of 4)</a:t>
            </a:r>
            <a:endParaRPr lang="en-IN" sz="2000" dirty="0"/>
          </a:p>
        </p:txBody>
      </p:sp>
      <p:sp>
        <p:nvSpPr>
          <p:cNvPr id="5" name="Content Placeholder 4"/>
          <p:cNvSpPr>
            <a:spLocks noGrp="1"/>
          </p:cNvSpPr>
          <p:nvPr>
            <p:ph sz="quarter" idx="13"/>
          </p:nvPr>
        </p:nvSpPr>
        <p:spPr>
          <a:xfrm>
            <a:off x="457200" y="1556327"/>
            <a:ext cx="5533053" cy="869632"/>
          </a:xfrm>
        </p:spPr>
        <p:txBody>
          <a:bodyPr/>
          <a:lstStyle/>
          <a:p>
            <a:pPr indent="-255600"/>
            <a:r>
              <a:rPr lang="en-US" sz="2400" dirty="0">
                <a:latin typeface="+mn-lt"/>
              </a:rPr>
              <a:t>At maximum displacement, the energy is purely potential:</a:t>
            </a:r>
          </a:p>
        </p:txBody>
      </p:sp>
      <p:pic>
        <p:nvPicPr>
          <p:cNvPr id="2" name="Picture 1" descr="E left parenthesis at x = plus or minus A right parenthesis U sub max = 1 half times k times A squared."/>
          <p:cNvPicPr>
            <a:picLocks noChangeAspect="1"/>
          </p:cNvPicPr>
          <p:nvPr/>
        </p:nvPicPr>
        <p:blipFill>
          <a:blip r:embed="rId2"/>
          <a:stretch>
            <a:fillRect/>
          </a:stretch>
        </p:blipFill>
        <p:spPr>
          <a:xfrm>
            <a:off x="1432253" y="2525485"/>
            <a:ext cx="3582946" cy="762523"/>
          </a:xfrm>
          <a:prstGeom prst="rect">
            <a:avLst/>
          </a:prstGeom>
        </p:spPr>
      </p:pic>
      <p:sp>
        <p:nvSpPr>
          <p:cNvPr id="6" name="Content Placeholder 5"/>
          <p:cNvSpPr>
            <a:spLocks noGrp="1"/>
          </p:cNvSpPr>
          <p:nvPr>
            <p:ph sz="quarter" idx="14"/>
          </p:nvPr>
        </p:nvSpPr>
        <p:spPr>
          <a:xfrm>
            <a:off x="457200" y="3523688"/>
            <a:ext cx="5533053" cy="886947"/>
          </a:xfrm>
        </p:spPr>
        <p:txBody>
          <a:bodyPr/>
          <a:lstStyle/>
          <a:p>
            <a:pPr indent="-255600"/>
            <a:r>
              <a:rPr lang="en-US" sz="2400" dirty="0">
                <a:latin typeface="+mn-lt"/>
              </a:rPr>
              <a:t>At </a:t>
            </a:r>
            <a:r>
              <a:rPr lang="en-US" sz="2400" i="1" dirty="0">
                <a:latin typeface="+mn-lt"/>
              </a:rPr>
              <a:t>x </a:t>
            </a:r>
            <a:r>
              <a:rPr lang="en-US" sz="2400" dirty="0">
                <a:latin typeface="+mn-lt"/>
              </a:rPr>
              <a:t>= 0, the equilibrium position, the energy is purely kinetic:</a:t>
            </a:r>
          </a:p>
        </p:txBody>
      </p:sp>
      <p:pic>
        <p:nvPicPr>
          <p:cNvPr id="3" name="Picture 2" descr="E left parenthesis at x = 0 right parenthesis = K sub max = 1 half times m times left parenthesis v sub max right parenthesis squared."/>
          <p:cNvPicPr>
            <a:picLocks noChangeAspect="1"/>
          </p:cNvPicPr>
          <p:nvPr/>
        </p:nvPicPr>
        <p:blipFill>
          <a:blip r:embed="rId3"/>
          <a:stretch>
            <a:fillRect/>
          </a:stretch>
        </p:blipFill>
        <p:spPr>
          <a:xfrm>
            <a:off x="1238855" y="4510629"/>
            <a:ext cx="3969742" cy="762523"/>
          </a:xfrm>
          <a:prstGeom prst="rect">
            <a:avLst/>
          </a:prstGeom>
        </p:spPr>
      </p:pic>
      <p:pic>
        <p:nvPicPr>
          <p:cNvPr id="8" name="Picture 7" descr="Diagram (a) and graph (b) show energy transformations for a mass on a spr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6680" y="1048419"/>
            <a:ext cx="2290400" cy="5354089"/>
          </a:xfrm>
          <a:prstGeom prst="rect">
            <a:avLst/>
          </a:prstGeom>
        </p:spPr>
      </p:pic>
    </p:spTree>
    <p:extLst>
      <p:ext uri="{BB962C8B-B14F-4D97-AF65-F5344CB8AC3E}">
        <p14:creationId xmlns:p14="http://schemas.microsoft.com/office/powerpoint/2010/main" val="3464990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the Frequency for Simple Harmonic Motion </a:t>
            </a:r>
            <a:r>
              <a:rPr lang="en-US" sz="2000" b="0" dirty="0"/>
              <a:t>(1 of 2)</a:t>
            </a:r>
            <a:endParaRPr lang="en-IN" sz="2000" dirty="0"/>
          </a:p>
        </p:txBody>
      </p:sp>
      <p:sp>
        <p:nvSpPr>
          <p:cNvPr id="3" name="Content Placeholder 2"/>
          <p:cNvSpPr>
            <a:spLocks noGrp="1"/>
          </p:cNvSpPr>
          <p:nvPr>
            <p:ph sz="quarter" idx="13"/>
          </p:nvPr>
        </p:nvSpPr>
        <p:spPr>
          <a:xfrm>
            <a:off x="457200" y="1556328"/>
            <a:ext cx="8229600" cy="792320"/>
          </a:xfrm>
        </p:spPr>
        <p:txBody>
          <a:bodyPr/>
          <a:lstStyle/>
          <a:p>
            <a:pPr marL="255600" indent="-255600">
              <a:buFont typeface="Arial" panose="020B0604020202020204" pitchFamily="34" charset="0"/>
              <a:buChar char="•"/>
            </a:pPr>
            <a:r>
              <a:rPr lang="en-US" sz="2200" dirty="0">
                <a:latin typeface="+mn-lt"/>
              </a:rPr>
              <a:t>Because of conservation of energy, the maximum potential energy must be equal to the maximum kinetic energy:</a:t>
            </a:r>
          </a:p>
        </p:txBody>
      </p:sp>
      <p:pic>
        <p:nvPicPr>
          <p:cNvPr id="4" name="Picture 3" descr="1 half times m times left parenthesis v sub max right parenthesis squared = 1 half k times A squared. "/>
          <p:cNvPicPr>
            <a:picLocks noChangeAspect="1"/>
          </p:cNvPicPr>
          <p:nvPr/>
        </p:nvPicPr>
        <p:blipFill>
          <a:blip r:embed="rId2"/>
          <a:stretch>
            <a:fillRect/>
          </a:stretch>
        </p:blipFill>
        <p:spPr>
          <a:xfrm>
            <a:off x="3608514" y="2400465"/>
            <a:ext cx="1926972" cy="609091"/>
          </a:xfrm>
          <a:prstGeom prst="rect">
            <a:avLst/>
          </a:prstGeom>
        </p:spPr>
      </p:pic>
      <p:sp>
        <p:nvSpPr>
          <p:cNvPr id="6" name="Content Placeholder 5"/>
          <p:cNvSpPr>
            <a:spLocks noGrp="1"/>
          </p:cNvSpPr>
          <p:nvPr>
            <p:ph sz="quarter" idx="14"/>
          </p:nvPr>
        </p:nvSpPr>
        <p:spPr>
          <a:xfrm>
            <a:off x="459728" y="2977691"/>
            <a:ext cx="5605170" cy="457666"/>
          </a:xfrm>
        </p:spPr>
        <p:txBody>
          <a:bodyPr/>
          <a:lstStyle/>
          <a:p>
            <a:pPr marL="255600" indent="-255600"/>
            <a:r>
              <a:rPr lang="en-US" sz="2200" dirty="0">
                <a:latin typeface="+mn-lt"/>
              </a:rPr>
              <a:t>Solving for the maximum velocity we find:</a:t>
            </a:r>
          </a:p>
        </p:txBody>
      </p:sp>
      <p:pic>
        <p:nvPicPr>
          <p:cNvPr id="12" name="Picture 11" descr="V sub max = square root of k divided by m times A."/>
          <p:cNvPicPr>
            <a:picLocks noChangeAspect="1"/>
          </p:cNvPicPr>
          <p:nvPr/>
        </p:nvPicPr>
        <p:blipFill>
          <a:blip r:embed="rId3"/>
          <a:stretch>
            <a:fillRect/>
          </a:stretch>
        </p:blipFill>
        <p:spPr>
          <a:xfrm>
            <a:off x="5979809" y="2898066"/>
            <a:ext cx="1367269" cy="725515"/>
          </a:xfrm>
          <a:prstGeom prst="rect">
            <a:avLst/>
          </a:prstGeom>
        </p:spPr>
      </p:pic>
      <p:sp>
        <p:nvSpPr>
          <p:cNvPr id="7" name="Content Placeholder 6"/>
          <p:cNvSpPr>
            <a:spLocks noGrp="1"/>
          </p:cNvSpPr>
          <p:nvPr>
            <p:ph sz="quarter" idx="15"/>
          </p:nvPr>
        </p:nvSpPr>
        <p:spPr>
          <a:xfrm>
            <a:off x="459728" y="3827326"/>
            <a:ext cx="3137487" cy="501483"/>
          </a:xfrm>
        </p:spPr>
        <p:txBody>
          <a:bodyPr/>
          <a:lstStyle/>
          <a:p>
            <a:pPr marL="255600" indent="-255600"/>
            <a:r>
              <a:rPr lang="en-US" sz="2200" dirty="0">
                <a:latin typeface="+mn-lt"/>
              </a:rPr>
              <a:t>Earlier we found that:</a:t>
            </a:r>
          </a:p>
        </p:txBody>
      </p:sp>
      <p:pic>
        <p:nvPicPr>
          <p:cNvPr id="13" name="Picture 12" descr="V sub max = 2 pi times f times A."/>
          <p:cNvPicPr>
            <a:picLocks noChangeAspect="1"/>
          </p:cNvPicPr>
          <p:nvPr/>
        </p:nvPicPr>
        <p:blipFill>
          <a:blip r:embed="rId4"/>
          <a:stretch>
            <a:fillRect/>
          </a:stretch>
        </p:blipFill>
        <p:spPr>
          <a:xfrm>
            <a:off x="1723412" y="4573348"/>
            <a:ext cx="1307579" cy="374403"/>
          </a:xfrm>
          <a:prstGeom prst="rect">
            <a:avLst/>
          </a:prstGeom>
        </p:spPr>
      </p:pic>
      <p:pic>
        <p:nvPicPr>
          <p:cNvPr id="5" name="Picture 4" descr="Frequency and period of S H M for mass m on a spring with constant k is. F = 1 over 2 pi times square root of k divided b m and T = 2 pi times square root of m divided by k. "/>
          <p:cNvPicPr>
            <a:picLocks noChangeAspect="1"/>
          </p:cNvPicPr>
          <p:nvPr/>
        </p:nvPicPr>
        <p:blipFill rotWithShape="1">
          <a:blip r:embed="rId5"/>
          <a:srcRect l="3369" t="1408" r="3724" b="8941"/>
          <a:stretch/>
        </p:blipFill>
        <p:spPr>
          <a:xfrm>
            <a:off x="4335107" y="3827326"/>
            <a:ext cx="3894945" cy="1238622"/>
          </a:xfrm>
          <a:prstGeom prst="rect">
            <a:avLst/>
          </a:prstGeom>
        </p:spPr>
      </p:pic>
    </p:spTree>
    <p:extLst>
      <p:ext uri="{BB962C8B-B14F-4D97-AF65-F5344CB8AC3E}">
        <p14:creationId xmlns:p14="http://schemas.microsoft.com/office/powerpoint/2010/main" val="3400977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QuickCheck 14.7 </a:t>
            </a:r>
            <a:r>
              <a:rPr lang="en-US" sz="2000" b="0" dirty="0"/>
              <a:t>(1 of 2)</a:t>
            </a:r>
            <a:endParaRPr lang="en-IN" sz="2000" dirty="0"/>
          </a:p>
        </p:txBody>
      </p:sp>
      <p:sp>
        <p:nvSpPr>
          <p:cNvPr id="4" name="Content Placeholder 3"/>
          <p:cNvSpPr>
            <a:spLocks noGrp="1"/>
          </p:cNvSpPr>
          <p:nvPr>
            <p:ph sz="quarter" idx="13"/>
          </p:nvPr>
        </p:nvSpPr>
        <p:spPr>
          <a:xfrm>
            <a:off x="457200" y="1556327"/>
            <a:ext cx="8229600" cy="1136940"/>
          </a:xfrm>
        </p:spPr>
        <p:txBody>
          <a:bodyPr/>
          <a:lstStyle/>
          <a:p>
            <a:pPr marL="0" indent="0">
              <a:buNone/>
            </a:pPr>
            <a:r>
              <a:rPr lang="en-US" sz="2200" dirty="0">
                <a:latin typeface="+mn-lt"/>
              </a:rPr>
              <a:t>A set of springs all have initial length 10 cm. Each spring now has a mass suspended from its end, and the different springs stretch as shown below.</a:t>
            </a:r>
          </a:p>
        </p:txBody>
      </p:sp>
      <p:pic>
        <p:nvPicPr>
          <p:cNvPr id="7" name="Picture 6" descr="A set of four springs each with initial lengths of 10 centimeters are suspended from a ceiling. Weights are attached to the springs, which elongate. Spring A has a 100 gram weight and elongates to 15 centimeters. Spring B has a 200 gram weight and elongates to 20 centimeters. Spring C has a 100 gram weight and elongates to 12 centimeters. &#10;Spring D has a 200 gram weight and elongates to 15 centimeters."/>
          <p:cNvPicPr>
            <a:picLocks noChangeAspect="1"/>
          </p:cNvPicPr>
          <p:nvPr/>
        </p:nvPicPr>
        <p:blipFill rotWithShape="1">
          <a:blip r:embed="rId3">
            <a:extLst>
              <a:ext uri="{28A0092B-C50C-407E-A947-70E740481C1C}">
                <a14:useLocalDpi xmlns:a14="http://schemas.microsoft.com/office/drawing/2010/main" val="0"/>
              </a:ext>
            </a:extLst>
          </a:blip>
          <a:srcRect t="5252"/>
          <a:stretch/>
        </p:blipFill>
        <p:spPr>
          <a:xfrm>
            <a:off x="1126347" y="2812254"/>
            <a:ext cx="6891305" cy="2348125"/>
          </a:xfrm>
          <a:prstGeom prst="rect">
            <a:avLst/>
          </a:prstGeom>
        </p:spPr>
      </p:pic>
      <p:sp>
        <p:nvSpPr>
          <p:cNvPr id="5" name="Content Placeholder 4"/>
          <p:cNvSpPr>
            <a:spLocks noGrp="1"/>
          </p:cNvSpPr>
          <p:nvPr>
            <p:ph sz="quarter" idx="14"/>
          </p:nvPr>
        </p:nvSpPr>
        <p:spPr>
          <a:xfrm>
            <a:off x="457200" y="5233526"/>
            <a:ext cx="8229600" cy="1140380"/>
          </a:xfrm>
        </p:spPr>
        <p:txBody>
          <a:bodyPr/>
          <a:lstStyle/>
          <a:p>
            <a:pPr marL="0" indent="0">
              <a:buNone/>
            </a:pPr>
            <a:r>
              <a:rPr lang="en-US" sz="2200" dirty="0">
                <a:latin typeface="+mn-lt"/>
              </a:rPr>
              <a:t>Now, each mass is pulled down by an additional 1 cm and released, so that it oscillates up and down. Which of the oscillating systems has the highest frequency?</a:t>
            </a:r>
          </a:p>
        </p:txBody>
      </p:sp>
    </p:spTree>
    <p:extLst>
      <p:ext uri="{BB962C8B-B14F-4D97-AF65-F5344CB8AC3E}">
        <p14:creationId xmlns:p14="http://schemas.microsoft.com/office/powerpoint/2010/main" val="2046475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890" y="0"/>
            <a:ext cx="8229600" cy="1097279"/>
          </a:xfrm>
        </p:spPr>
        <p:txBody>
          <a:bodyPr/>
          <a:lstStyle/>
          <a:p>
            <a:r>
              <a:rPr lang="en-US" dirty="0"/>
              <a:t>Equilibrium and Oscillation </a:t>
            </a:r>
            <a:r>
              <a:rPr lang="en-US" sz="2000" b="0" dirty="0"/>
              <a:t>(1 of 2)</a:t>
            </a:r>
            <a:endParaRPr lang="en-IN" sz="2000"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3"/>
              </p:nvPr>
            </p:nvSpPr>
            <p:spPr>
              <a:xfrm>
                <a:off x="274890" y="711024"/>
                <a:ext cx="8594220" cy="3598379"/>
              </a:xfrm>
            </p:spPr>
            <p:txBody>
              <a:bodyPr/>
              <a:lstStyle/>
              <a:p>
                <a:pPr marL="432" indent="0">
                  <a:buNone/>
                </a:pPr>
                <a:r>
                  <a:rPr lang="en-US" sz="2400" dirty="0">
                    <a:latin typeface="+mn-lt"/>
                  </a:rPr>
                  <a:t>Oscillating systems are characterized by:</a:t>
                </a:r>
              </a:p>
              <a:p>
                <a:pPr indent="-255600"/>
                <a:r>
                  <a:rPr lang="en-US" sz="2400" b="1" dirty="0">
                    <a:latin typeface="+mn-lt"/>
                  </a:rPr>
                  <a:t>Amplitude </a:t>
                </a:r>
                <a14:m>
                  <m:oMath xmlns:m="http://schemas.openxmlformats.org/officeDocument/2006/math">
                    <m:r>
                      <a:rPr lang="en-US" sz="2400" b="1" i="1" dirty="0" smtClean="0">
                        <a:latin typeface="Cambria Math" panose="02040503050406030204" pitchFamily="18" charset="0"/>
                      </a:rPr>
                      <m:t>(</m:t>
                    </m:r>
                    <m:r>
                      <a:rPr lang="en-US" sz="2400" b="1" i="1" dirty="0" smtClean="0">
                        <a:latin typeface="Cambria Math" panose="02040503050406030204" pitchFamily="18" charset="0"/>
                      </a:rPr>
                      <m:t>𝑨</m:t>
                    </m:r>
                    <m:r>
                      <a:rPr lang="en-US" sz="2400" b="1" i="1" dirty="0" smtClean="0">
                        <a:latin typeface="Cambria Math" panose="02040503050406030204" pitchFamily="18" charset="0"/>
                      </a:rPr>
                      <m:t>)</m:t>
                    </m:r>
                  </m:oMath>
                </a14:m>
                <a:r>
                  <a:rPr lang="en-US" sz="2400" dirty="0">
                    <a:latin typeface="+mn-lt"/>
                  </a:rPr>
                  <a:t>: how far it moves from equilibrium</a:t>
                </a:r>
              </a:p>
              <a:p>
                <a:pPr indent="-255600"/>
                <a:r>
                  <a:rPr lang="en-US" sz="2400" b="1" dirty="0">
                    <a:latin typeface="+mn-lt"/>
                  </a:rPr>
                  <a:t>Period </a:t>
                </a:r>
                <a14:m>
                  <m:oMath xmlns:m="http://schemas.openxmlformats.org/officeDocument/2006/math">
                    <m:r>
                      <a:rPr lang="en-US" sz="2400" b="1" i="1" dirty="0" smtClean="0">
                        <a:latin typeface="Cambria Math" panose="02040503050406030204" pitchFamily="18" charset="0"/>
                      </a:rPr>
                      <m:t>(</m:t>
                    </m:r>
                    <m:r>
                      <a:rPr lang="en-US" sz="2400" b="1" i="1" dirty="0" smtClean="0">
                        <a:latin typeface="Cambria Math" panose="02040503050406030204" pitchFamily="18" charset="0"/>
                      </a:rPr>
                      <m:t>𝒯</m:t>
                    </m:r>
                    <m:r>
                      <a:rPr lang="en-US" sz="2400" b="1" i="1" dirty="0" smtClean="0">
                        <a:latin typeface="Cambria Math" panose="02040503050406030204" pitchFamily="18" charset="0"/>
                      </a:rPr>
                      <m:t>):</m:t>
                    </m:r>
                  </m:oMath>
                </a14:m>
                <a:r>
                  <a:rPr lang="en-US" sz="2400" dirty="0">
                    <a:latin typeface="+mn-lt"/>
                  </a:rPr>
                  <a:t> how long it takes to complete one cycle, or</a:t>
                </a:r>
                <a:br>
                  <a:rPr lang="en-US" sz="2400" dirty="0">
                    <a:latin typeface="+mn-lt"/>
                  </a:rPr>
                </a:br>
                <a:r>
                  <a:rPr lang="en-US" sz="2400" b="1" dirty="0">
                    <a:latin typeface="+mn-lt"/>
                  </a:rPr>
                  <a:t>Frequency </a:t>
                </a:r>
                <a14:m>
                  <m:oMath xmlns:m="http://schemas.openxmlformats.org/officeDocument/2006/math">
                    <m:r>
                      <a:rPr lang="en-US" sz="2400" b="1" i="1" dirty="0" smtClean="0">
                        <a:latin typeface="Cambria Math" panose="02040503050406030204" pitchFamily="18" charset="0"/>
                      </a:rPr>
                      <m:t>(</m:t>
                    </m:r>
                    <m:r>
                      <a:rPr lang="en-US" sz="2400" b="0" i="1" dirty="0" smtClean="0">
                        <a:latin typeface="Cambria Math" panose="02040503050406030204" pitchFamily="18" charset="0"/>
                      </a:rPr>
                      <m:t>𝑓</m:t>
                    </m:r>
                    <m:r>
                      <a:rPr lang="en-US" sz="2400" b="1" i="1" dirty="0" smtClean="0">
                        <a:latin typeface="Cambria Math" panose="02040503050406030204" pitchFamily="18" charset="0"/>
                      </a:rPr>
                      <m:t>)</m:t>
                    </m:r>
                  </m:oMath>
                </a14:m>
                <a:r>
                  <a:rPr lang="en-US" sz="2400" b="1" dirty="0">
                    <a:latin typeface="+mn-lt"/>
                  </a:rPr>
                  <a:t>:</a:t>
                </a:r>
                <a:r>
                  <a:rPr lang="en-US" sz="2400" dirty="0">
                    <a:latin typeface="+mn-lt"/>
                  </a:rPr>
                  <a:t> the number of cycles per second (Hz).</a:t>
                </a:r>
                <a:br>
                  <a:rPr lang="en-US" sz="2400" dirty="0">
                    <a:latin typeface="+mn-lt"/>
                  </a:rPr>
                </a:br>
                <a:r>
                  <a:rPr lang="en-US" sz="2400" dirty="0">
                    <a:latin typeface="+mn-lt"/>
                  </a:rPr>
                  <a:t>                    </a:t>
                </a:r>
                <a:endParaRPr lang="en-US" sz="2400" b="1" dirty="0">
                  <a:latin typeface="+mn-lt"/>
                </a:endParaRPr>
              </a:p>
            </p:txBody>
          </p:sp>
        </mc:Choice>
        <mc:Fallback xmlns="">
          <p:sp>
            <p:nvSpPr>
              <p:cNvPr id="3" name="Content Placeholder 2"/>
              <p:cNvSpPr>
                <a:spLocks noGrp="1" noRot="1" noChangeAspect="1" noMove="1" noResize="1" noEditPoints="1" noAdjustHandles="1" noChangeArrowheads="1" noChangeShapeType="1" noTextEdit="1"/>
              </p:cNvSpPr>
              <p:nvPr>
                <p:ph sz="quarter" idx="13"/>
              </p:nvPr>
            </p:nvSpPr>
            <p:spPr>
              <a:xfrm>
                <a:off x="274890" y="711024"/>
                <a:ext cx="8594220" cy="3598379"/>
              </a:xfrm>
              <a:blipFill>
                <a:blip r:embed="rId3"/>
                <a:stretch>
                  <a:fillRect l="-1180" t="-352"/>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4E0A0F51-C38F-627D-5418-FDB0D3E7D525}"/>
              </a:ext>
            </a:extLst>
          </p:cNvPr>
          <p:cNvGrpSpPr/>
          <p:nvPr/>
        </p:nvGrpSpPr>
        <p:grpSpPr>
          <a:xfrm>
            <a:off x="832393" y="2627316"/>
            <a:ext cx="6929397" cy="3364174"/>
            <a:chOff x="644194" y="2490716"/>
            <a:chExt cx="6929397" cy="3364174"/>
          </a:xfrm>
        </p:grpSpPr>
        <p:grpSp>
          <p:nvGrpSpPr>
            <p:cNvPr id="10" name="Group 9">
              <a:extLst>
                <a:ext uri="{FF2B5EF4-FFF2-40B4-BE49-F238E27FC236}">
                  <a16:creationId xmlns:a16="http://schemas.microsoft.com/office/drawing/2014/main" id="{F3091566-1B9A-2BE0-721C-B6A8ECCBA057}"/>
                </a:ext>
              </a:extLst>
            </p:cNvPr>
            <p:cNvGrpSpPr/>
            <p:nvPr/>
          </p:nvGrpSpPr>
          <p:grpSpPr>
            <a:xfrm>
              <a:off x="644194" y="2490716"/>
              <a:ext cx="6929397" cy="3336878"/>
              <a:chOff x="644194" y="2490716"/>
              <a:chExt cx="6929397" cy="3336878"/>
            </a:xfrm>
          </p:grpSpPr>
          <p:grpSp>
            <p:nvGrpSpPr>
              <p:cNvPr id="8" name="Group 7">
                <a:extLst>
                  <a:ext uri="{FF2B5EF4-FFF2-40B4-BE49-F238E27FC236}">
                    <a16:creationId xmlns:a16="http://schemas.microsoft.com/office/drawing/2014/main" id="{38155CFF-0D17-ADFF-2ED4-AC6A754D64AD}"/>
                  </a:ext>
                </a:extLst>
              </p:cNvPr>
              <p:cNvGrpSpPr/>
              <p:nvPr/>
            </p:nvGrpSpPr>
            <p:grpSpPr>
              <a:xfrm>
                <a:off x="644194" y="2490716"/>
                <a:ext cx="6929397" cy="3215188"/>
                <a:chOff x="644194" y="2490716"/>
                <a:chExt cx="6929397" cy="3215188"/>
              </a:xfrm>
            </p:grpSpPr>
            <p:grpSp>
              <p:nvGrpSpPr>
                <p:cNvPr id="6" name="Group 5">
                  <a:extLst>
                    <a:ext uri="{FF2B5EF4-FFF2-40B4-BE49-F238E27FC236}">
                      <a16:creationId xmlns:a16="http://schemas.microsoft.com/office/drawing/2014/main" id="{6946758A-C061-F1F9-C04E-BD372067A80F}"/>
                    </a:ext>
                  </a:extLst>
                </p:cNvPr>
                <p:cNvGrpSpPr/>
                <p:nvPr/>
              </p:nvGrpSpPr>
              <p:grpSpPr>
                <a:xfrm>
                  <a:off x="644194" y="2490716"/>
                  <a:ext cx="6929397" cy="3215188"/>
                  <a:chOff x="644194" y="2490716"/>
                  <a:chExt cx="6929397" cy="3215188"/>
                </a:xfrm>
              </p:grpSpPr>
              <p:pic>
                <p:nvPicPr>
                  <p:cNvPr id="4" name="Picture 3" descr="A diagram shows the forces acting on a ball in a bowl."/>
                  <p:cNvPicPr>
                    <a:picLocks noChangeAspect="1"/>
                  </p:cNvPicPr>
                  <p:nvPr/>
                </p:nvPicPr>
                <p:blipFill rotWithShape="1">
                  <a:blip r:embed="rId4">
                    <a:extLst>
                      <a:ext uri="{28A0092B-C50C-407E-A947-70E740481C1C}">
                        <a14:useLocalDpi xmlns:a14="http://schemas.microsoft.com/office/drawing/2010/main" val="0"/>
                      </a:ext>
                    </a:extLst>
                  </a:blip>
                  <a:srcRect t="16834" b="23389"/>
                  <a:stretch/>
                </p:blipFill>
                <p:spPr>
                  <a:xfrm>
                    <a:off x="644194" y="2588131"/>
                    <a:ext cx="6929397" cy="3117773"/>
                  </a:xfrm>
                  <a:prstGeom prst="rect">
                    <a:avLst/>
                  </a:prstGeom>
                </p:spPr>
              </p:pic>
              <p:sp>
                <p:nvSpPr>
                  <p:cNvPr id="5" name="Freeform 4">
                    <a:extLst>
                      <a:ext uri="{FF2B5EF4-FFF2-40B4-BE49-F238E27FC236}">
                        <a16:creationId xmlns:a16="http://schemas.microsoft.com/office/drawing/2014/main" id="{F30BED2D-BDAC-452D-6EB2-490D2C068BC6}"/>
                      </a:ext>
                    </a:extLst>
                  </p:cNvPr>
                  <p:cNvSpPr/>
                  <p:nvPr/>
                </p:nvSpPr>
                <p:spPr>
                  <a:xfrm>
                    <a:off x="5996617" y="2490716"/>
                    <a:ext cx="1366350" cy="1589965"/>
                  </a:xfrm>
                  <a:custGeom>
                    <a:avLst/>
                    <a:gdLst>
                      <a:gd name="connsiteX0" fmla="*/ 424655 w 1366350"/>
                      <a:gd name="connsiteY0" fmla="*/ 88711 h 1589965"/>
                      <a:gd name="connsiteX1" fmla="*/ 335944 w 1366350"/>
                      <a:gd name="connsiteY1" fmla="*/ 143302 h 1589965"/>
                      <a:gd name="connsiteX2" fmla="*/ 315473 w 1366350"/>
                      <a:gd name="connsiteY2" fmla="*/ 156950 h 1589965"/>
                      <a:gd name="connsiteX3" fmla="*/ 295001 w 1366350"/>
                      <a:gd name="connsiteY3" fmla="*/ 177421 h 1589965"/>
                      <a:gd name="connsiteX4" fmla="*/ 281353 w 1366350"/>
                      <a:gd name="connsiteY4" fmla="*/ 197893 h 1589965"/>
                      <a:gd name="connsiteX5" fmla="*/ 260882 w 1366350"/>
                      <a:gd name="connsiteY5" fmla="*/ 211541 h 1589965"/>
                      <a:gd name="connsiteX6" fmla="*/ 226762 w 1366350"/>
                      <a:gd name="connsiteY6" fmla="*/ 245660 h 1589965"/>
                      <a:gd name="connsiteX7" fmla="*/ 213114 w 1366350"/>
                      <a:gd name="connsiteY7" fmla="*/ 266132 h 1589965"/>
                      <a:gd name="connsiteX8" fmla="*/ 172171 w 1366350"/>
                      <a:gd name="connsiteY8" fmla="*/ 307075 h 1589965"/>
                      <a:gd name="connsiteX9" fmla="*/ 138052 w 1366350"/>
                      <a:gd name="connsiteY9" fmla="*/ 348018 h 1589965"/>
                      <a:gd name="connsiteX10" fmla="*/ 110756 w 1366350"/>
                      <a:gd name="connsiteY10" fmla="*/ 388962 h 1589965"/>
                      <a:gd name="connsiteX11" fmla="*/ 90284 w 1366350"/>
                      <a:gd name="connsiteY11" fmla="*/ 429905 h 1589965"/>
                      <a:gd name="connsiteX12" fmla="*/ 69813 w 1366350"/>
                      <a:gd name="connsiteY12" fmla="*/ 470848 h 1589965"/>
                      <a:gd name="connsiteX13" fmla="*/ 49341 w 1366350"/>
                      <a:gd name="connsiteY13" fmla="*/ 511791 h 1589965"/>
                      <a:gd name="connsiteX14" fmla="*/ 22046 w 1366350"/>
                      <a:gd name="connsiteY14" fmla="*/ 573206 h 1589965"/>
                      <a:gd name="connsiteX15" fmla="*/ 15222 w 1366350"/>
                      <a:gd name="connsiteY15" fmla="*/ 600502 h 1589965"/>
                      <a:gd name="connsiteX16" fmla="*/ 15222 w 1366350"/>
                      <a:gd name="connsiteY16" fmla="*/ 1084997 h 1589965"/>
                      <a:gd name="connsiteX17" fmla="*/ 28870 w 1366350"/>
                      <a:gd name="connsiteY17" fmla="*/ 1125941 h 1589965"/>
                      <a:gd name="connsiteX18" fmla="*/ 49341 w 1366350"/>
                      <a:gd name="connsiteY18" fmla="*/ 1166884 h 1589965"/>
                      <a:gd name="connsiteX19" fmla="*/ 56165 w 1366350"/>
                      <a:gd name="connsiteY19" fmla="*/ 1201003 h 1589965"/>
                      <a:gd name="connsiteX20" fmla="*/ 62989 w 1366350"/>
                      <a:gd name="connsiteY20" fmla="*/ 1221475 h 1589965"/>
                      <a:gd name="connsiteX21" fmla="*/ 69813 w 1366350"/>
                      <a:gd name="connsiteY21" fmla="*/ 1248771 h 1589965"/>
                      <a:gd name="connsiteX22" fmla="*/ 90284 w 1366350"/>
                      <a:gd name="connsiteY22" fmla="*/ 1310185 h 1589965"/>
                      <a:gd name="connsiteX23" fmla="*/ 117580 w 1366350"/>
                      <a:gd name="connsiteY23" fmla="*/ 1392072 h 1589965"/>
                      <a:gd name="connsiteX24" fmla="*/ 124404 w 1366350"/>
                      <a:gd name="connsiteY24" fmla="*/ 1412544 h 1589965"/>
                      <a:gd name="connsiteX25" fmla="*/ 158523 w 1366350"/>
                      <a:gd name="connsiteY25" fmla="*/ 1473959 h 1589965"/>
                      <a:gd name="connsiteX26" fmla="*/ 178995 w 1366350"/>
                      <a:gd name="connsiteY26" fmla="*/ 1494430 h 1589965"/>
                      <a:gd name="connsiteX27" fmla="*/ 219938 w 1366350"/>
                      <a:gd name="connsiteY27" fmla="*/ 1521726 h 1589965"/>
                      <a:gd name="connsiteX28" fmla="*/ 260882 w 1366350"/>
                      <a:gd name="connsiteY28" fmla="*/ 1549021 h 1589965"/>
                      <a:gd name="connsiteX29" fmla="*/ 301825 w 1366350"/>
                      <a:gd name="connsiteY29" fmla="*/ 1576317 h 1589965"/>
                      <a:gd name="connsiteX30" fmla="*/ 342768 w 1366350"/>
                      <a:gd name="connsiteY30" fmla="*/ 1589965 h 1589965"/>
                      <a:gd name="connsiteX31" fmla="*/ 383711 w 1366350"/>
                      <a:gd name="connsiteY31" fmla="*/ 1576317 h 1589965"/>
                      <a:gd name="connsiteX32" fmla="*/ 397359 w 1366350"/>
                      <a:gd name="connsiteY32" fmla="*/ 1555845 h 1589965"/>
                      <a:gd name="connsiteX33" fmla="*/ 438302 w 1366350"/>
                      <a:gd name="connsiteY33" fmla="*/ 1542197 h 1589965"/>
                      <a:gd name="connsiteX34" fmla="*/ 451950 w 1366350"/>
                      <a:gd name="connsiteY34" fmla="*/ 1521726 h 1589965"/>
                      <a:gd name="connsiteX35" fmla="*/ 492893 w 1366350"/>
                      <a:gd name="connsiteY35" fmla="*/ 1494430 h 1589965"/>
                      <a:gd name="connsiteX36" fmla="*/ 533837 w 1366350"/>
                      <a:gd name="connsiteY36" fmla="*/ 1467135 h 1589965"/>
                      <a:gd name="connsiteX37" fmla="*/ 554308 w 1366350"/>
                      <a:gd name="connsiteY37" fmla="*/ 1453487 h 1589965"/>
                      <a:gd name="connsiteX38" fmla="*/ 574780 w 1366350"/>
                      <a:gd name="connsiteY38" fmla="*/ 1439839 h 1589965"/>
                      <a:gd name="connsiteX39" fmla="*/ 629371 w 1366350"/>
                      <a:gd name="connsiteY39" fmla="*/ 1392072 h 1589965"/>
                      <a:gd name="connsiteX40" fmla="*/ 649843 w 1366350"/>
                      <a:gd name="connsiteY40" fmla="*/ 1378424 h 1589965"/>
                      <a:gd name="connsiteX41" fmla="*/ 663490 w 1366350"/>
                      <a:gd name="connsiteY41" fmla="*/ 1357953 h 1589965"/>
                      <a:gd name="connsiteX42" fmla="*/ 683962 w 1366350"/>
                      <a:gd name="connsiteY42" fmla="*/ 1344305 h 1589965"/>
                      <a:gd name="connsiteX43" fmla="*/ 724905 w 1366350"/>
                      <a:gd name="connsiteY43" fmla="*/ 1282890 h 1589965"/>
                      <a:gd name="connsiteX44" fmla="*/ 738553 w 1366350"/>
                      <a:gd name="connsiteY44" fmla="*/ 1262418 h 1589965"/>
                      <a:gd name="connsiteX45" fmla="*/ 772673 w 1366350"/>
                      <a:gd name="connsiteY45" fmla="*/ 1201003 h 1589965"/>
                      <a:gd name="connsiteX46" fmla="*/ 786320 w 1366350"/>
                      <a:gd name="connsiteY46" fmla="*/ 1180532 h 1589965"/>
                      <a:gd name="connsiteX47" fmla="*/ 806792 w 1366350"/>
                      <a:gd name="connsiteY47" fmla="*/ 1166884 h 1589965"/>
                      <a:gd name="connsiteX48" fmla="*/ 847735 w 1366350"/>
                      <a:gd name="connsiteY48" fmla="*/ 1105469 h 1589965"/>
                      <a:gd name="connsiteX49" fmla="*/ 861383 w 1366350"/>
                      <a:gd name="connsiteY49" fmla="*/ 1084997 h 1589965"/>
                      <a:gd name="connsiteX50" fmla="*/ 868207 w 1366350"/>
                      <a:gd name="connsiteY50" fmla="*/ 1064526 h 1589965"/>
                      <a:gd name="connsiteX51" fmla="*/ 888679 w 1366350"/>
                      <a:gd name="connsiteY51" fmla="*/ 1044054 h 1589965"/>
                      <a:gd name="connsiteX52" fmla="*/ 915974 w 1366350"/>
                      <a:gd name="connsiteY52" fmla="*/ 1003111 h 1589965"/>
                      <a:gd name="connsiteX53" fmla="*/ 929622 w 1366350"/>
                      <a:gd name="connsiteY53" fmla="*/ 982639 h 1589965"/>
                      <a:gd name="connsiteX54" fmla="*/ 950093 w 1366350"/>
                      <a:gd name="connsiteY54" fmla="*/ 962168 h 1589965"/>
                      <a:gd name="connsiteX55" fmla="*/ 984213 w 1366350"/>
                      <a:gd name="connsiteY55" fmla="*/ 928048 h 1589965"/>
                      <a:gd name="connsiteX56" fmla="*/ 1011508 w 1366350"/>
                      <a:gd name="connsiteY56" fmla="*/ 887105 h 1589965"/>
                      <a:gd name="connsiteX57" fmla="*/ 1031980 w 1366350"/>
                      <a:gd name="connsiteY57" fmla="*/ 846162 h 1589965"/>
                      <a:gd name="connsiteX58" fmla="*/ 1052452 w 1366350"/>
                      <a:gd name="connsiteY58" fmla="*/ 825690 h 1589965"/>
                      <a:gd name="connsiteX59" fmla="*/ 1086571 w 1366350"/>
                      <a:gd name="connsiteY59" fmla="*/ 791571 h 1589965"/>
                      <a:gd name="connsiteX60" fmla="*/ 1120690 w 1366350"/>
                      <a:gd name="connsiteY60" fmla="*/ 764275 h 1589965"/>
                      <a:gd name="connsiteX61" fmla="*/ 1134338 w 1366350"/>
                      <a:gd name="connsiteY61" fmla="*/ 743803 h 1589965"/>
                      <a:gd name="connsiteX62" fmla="*/ 1154810 w 1366350"/>
                      <a:gd name="connsiteY62" fmla="*/ 730156 h 1589965"/>
                      <a:gd name="connsiteX63" fmla="*/ 1188929 w 1366350"/>
                      <a:gd name="connsiteY63" fmla="*/ 689212 h 1589965"/>
                      <a:gd name="connsiteX64" fmla="*/ 1209401 w 1366350"/>
                      <a:gd name="connsiteY64" fmla="*/ 675565 h 1589965"/>
                      <a:gd name="connsiteX65" fmla="*/ 1236696 w 1366350"/>
                      <a:gd name="connsiteY65" fmla="*/ 634621 h 1589965"/>
                      <a:gd name="connsiteX66" fmla="*/ 1250344 w 1366350"/>
                      <a:gd name="connsiteY66" fmla="*/ 614150 h 1589965"/>
                      <a:gd name="connsiteX67" fmla="*/ 1270816 w 1366350"/>
                      <a:gd name="connsiteY67" fmla="*/ 607326 h 1589965"/>
                      <a:gd name="connsiteX68" fmla="*/ 1298111 w 1366350"/>
                      <a:gd name="connsiteY68" fmla="*/ 545911 h 1589965"/>
                      <a:gd name="connsiteX69" fmla="*/ 1304935 w 1366350"/>
                      <a:gd name="connsiteY69" fmla="*/ 525439 h 1589965"/>
                      <a:gd name="connsiteX70" fmla="*/ 1332231 w 1366350"/>
                      <a:gd name="connsiteY70" fmla="*/ 484496 h 1589965"/>
                      <a:gd name="connsiteX71" fmla="*/ 1345879 w 1366350"/>
                      <a:gd name="connsiteY71" fmla="*/ 443553 h 1589965"/>
                      <a:gd name="connsiteX72" fmla="*/ 1352702 w 1366350"/>
                      <a:gd name="connsiteY72" fmla="*/ 423081 h 1589965"/>
                      <a:gd name="connsiteX73" fmla="*/ 1366350 w 1366350"/>
                      <a:gd name="connsiteY73" fmla="*/ 361666 h 1589965"/>
                      <a:gd name="connsiteX74" fmla="*/ 1359526 w 1366350"/>
                      <a:gd name="connsiteY74" fmla="*/ 211541 h 1589965"/>
                      <a:gd name="connsiteX75" fmla="*/ 1352702 w 1366350"/>
                      <a:gd name="connsiteY75" fmla="*/ 191069 h 1589965"/>
                      <a:gd name="connsiteX76" fmla="*/ 1284464 w 1366350"/>
                      <a:gd name="connsiteY76" fmla="*/ 156950 h 1589965"/>
                      <a:gd name="connsiteX77" fmla="*/ 1263992 w 1366350"/>
                      <a:gd name="connsiteY77" fmla="*/ 150126 h 1589965"/>
                      <a:gd name="connsiteX78" fmla="*/ 1195753 w 1366350"/>
                      <a:gd name="connsiteY78" fmla="*/ 116006 h 1589965"/>
                      <a:gd name="connsiteX79" fmla="*/ 1161634 w 1366350"/>
                      <a:gd name="connsiteY79" fmla="*/ 95535 h 1589965"/>
                      <a:gd name="connsiteX80" fmla="*/ 1141162 w 1366350"/>
                      <a:gd name="connsiteY80" fmla="*/ 81887 h 1589965"/>
                      <a:gd name="connsiteX81" fmla="*/ 1113867 w 1366350"/>
                      <a:gd name="connsiteY81" fmla="*/ 75063 h 1589965"/>
                      <a:gd name="connsiteX82" fmla="*/ 1086571 w 1366350"/>
                      <a:gd name="connsiteY82" fmla="*/ 61415 h 1589965"/>
                      <a:gd name="connsiteX83" fmla="*/ 1045628 w 1366350"/>
                      <a:gd name="connsiteY83" fmla="*/ 47768 h 1589965"/>
                      <a:gd name="connsiteX84" fmla="*/ 1025156 w 1366350"/>
                      <a:gd name="connsiteY84" fmla="*/ 40944 h 1589965"/>
                      <a:gd name="connsiteX85" fmla="*/ 997861 w 1366350"/>
                      <a:gd name="connsiteY85" fmla="*/ 27296 h 1589965"/>
                      <a:gd name="connsiteX86" fmla="*/ 963741 w 1366350"/>
                      <a:gd name="connsiteY86" fmla="*/ 20472 h 1589965"/>
                      <a:gd name="connsiteX87" fmla="*/ 943270 w 1366350"/>
                      <a:gd name="connsiteY87" fmla="*/ 13648 h 1589965"/>
                      <a:gd name="connsiteX88" fmla="*/ 854559 w 1366350"/>
                      <a:gd name="connsiteY88" fmla="*/ 0 h 1589965"/>
                      <a:gd name="connsiteX89" fmla="*/ 561132 w 1366350"/>
                      <a:gd name="connsiteY89" fmla="*/ 6824 h 1589965"/>
                      <a:gd name="connsiteX90" fmla="*/ 451950 w 1366350"/>
                      <a:gd name="connsiteY90" fmla="*/ 20472 h 1589965"/>
                      <a:gd name="connsiteX91" fmla="*/ 404183 w 1366350"/>
                      <a:gd name="connsiteY91" fmla="*/ 54591 h 1589965"/>
                      <a:gd name="connsiteX92" fmla="*/ 424655 w 1366350"/>
                      <a:gd name="connsiteY92" fmla="*/ 88711 h 1589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366350" h="1589965">
                        <a:moveTo>
                          <a:pt x="424655" y="88711"/>
                        </a:moveTo>
                        <a:cubicBezTo>
                          <a:pt x="413282" y="103496"/>
                          <a:pt x="392142" y="105835"/>
                          <a:pt x="335944" y="143302"/>
                        </a:cubicBezTo>
                        <a:cubicBezTo>
                          <a:pt x="329120" y="147851"/>
                          <a:pt x="321272" y="151151"/>
                          <a:pt x="315473" y="156950"/>
                        </a:cubicBezTo>
                        <a:cubicBezTo>
                          <a:pt x="308649" y="163774"/>
                          <a:pt x="301179" y="170007"/>
                          <a:pt x="295001" y="177421"/>
                        </a:cubicBezTo>
                        <a:cubicBezTo>
                          <a:pt x="289750" y="183721"/>
                          <a:pt x="287152" y="192094"/>
                          <a:pt x="281353" y="197893"/>
                        </a:cubicBezTo>
                        <a:cubicBezTo>
                          <a:pt x="275554" y="203692"/>
                          <a:pt x="267706" y="206992"/>
                          <a:pt x="260882" y="211541"/>
                        </a:cubicBezTo>
                        <a:cubicBezTo>
                          <a:pt x="224485" y="266133"/>
                          <a:pt x="272258" y="200164"/>
                          <a:pt x="226762" y="245660"/>
                        </a:cubicBezTo>
                        <a:cubicBezTo>
                          <a:pt x="220963" y="251459"/>
                          <a:pt x="218563" y="260002"/>
                          <a:pt x="213114" y="266132"/>
                        </a:cubicBezTo>
                        <a:cubicBezTo>
                          <a:pt x="200291" y="280558"/>
                          <a:pt x="182877" y="291016"/>
                          <a:pt x="172171" y="307075"/>
                        </a:cubicBezTo>
                        <a:cubicBezTo>
                          <a:pt x="123400" y="380232"/>
                          <a:pt x="199351" y="269205"/>
                          <a:pt x="138052" y="348018"/>
                        </a:cubicBezTo>
                        <a:cubicBezTo>
                          <a:pt x="127982" y="360966"/>
                          <a:pt x="115943" y="373401"/>
                          <a:pt x="110756" y="388962"/>
                        </a:cubicBezTo>
                        <a:cubicBezTo>
                          <a:pt x="101338" y="417214"/>
                          <a:pt x="107922" y="403448"/>
                          <a:pt x="90284" y="429905"/>
                        </a:cubicBezTo>
                        <a:cubicBezTo>
                          <a:pt x="73136" y="481356"/>
                          <a:pt x="96266" y="417943"/>
                          <a:pt x="69813" y="470848"/>
                        </a:cubicBezTo>
                        <a:cubicBezTo>
                          <a:pt x="41561" y="527351"/>
                          <a:pt x="88453" y="453125"/>
                          <a:pt x="49341" y="511791"/>
                        </a:cubicBezTo>
                        <a:cubicBezTo>
                          <a:pt x="33100" y="560515"/>
                          <a:pt x="43673" y="540765"/>
                          <a:pt x="22046" y="573206"/>
                        </a:cubicBezTo>
                        <a:cubicBezTo>
                          <a:pt x="19771" y="582305"/>
                          <a:pt x="17061" y="591305"/>
                          <a:pt x="15222" y="600502"/>
                        </a:cubicBezTo>
                        <a:cubicBezTo>
                          <a:pt x="-16049" y="756853"/>
                          <a:pt x="9645" y="953022"/>
                          <a:pt x="15222" y="1084997"/>
                        </a:cubicBezTo>
                        <a:cubicBezTo>
                          <a:pt x="15829" y="1099370"/>
                          <a:pt x="24321" y="1112293"/>
                          <a:pt x="28870" y="1125941"/>
                        </a:cubicBezTo>
                        <a:cubicBezTo>
                          <a:pt x="38288" y="1154194"/>
                          <a:pt x="31702" y="1140425"/>
                          <a:pt x="49341" y="1166884"/>
                        </a:cubicBezTo>
                        <a:cubicBezTo>
                          <a:pt x="51616" y="1178257"/>
                          <a:pt x="53352" y="1189751"/>
                          <a:pt x="56165" y="1201003"/>
                        </a:cubicBezTo>
                        <a:cubicBezTo>
                          <a:pt x="57910" y="1207981"/>
                          <a:pt x="61013" y="1214559"/>
                          <a:pt x="62989" y="1221475"/>
                        </a:cubicBezTo>
                        <a:cubicBezTo>
                          <a:pt x="65566" y="1230493"/>
                          <a:pt x="67118" y="1239788"/>
                          <a:pt x="69813" y="1248771"/>
                        </a:cubicBezTo>
                        <a:cubicBezTo>
                          <a:pt x="76014" y="1269440"/>
                          <a:pt x="83461" y="1289714"/>
                          <a:pt x="90284" y="1310185"/>
                        </a:cubicBezTo>
                        <a:lnTo>
                          <a:pt x="117580" y="1392072"/>
                        </a:lnTo>
                        <a:lnTo>
                          <a:pt x="124404" y="1412544"/>
                        </a:lnTo>
                        <a:cubicBezTo>
                          <a:pt x="132984" y="1438284"/>
                          <a:pt x="135062" y="1450499"/>
                          <a:pt x="158523" y="1473959"/>
                        </a:cubicBezTo>
                        <a:cubicBezTo>
                          <a:pt x="165347" y="1480783"/>
                          <a:pt x="171377" y="1488505"/>
                          <a:pt x="178995" y="1494430"/>
                        </a:cubicBezTo>
                        <a:cubicBezTo>
                          <a:pt x="191942" y="1504500"/>
                          <a:pt x="208339" y="1510128"/>
                          <a:pt x="219938" y="1521726"/>
                        </a:cubicBezTo>
                        <a:cubicBezTo>
                          <a:pt x="245496" y="1547283"/>
                          <a:pt x="231255" y="1539145"/>
                          <a:pt x="260882" y="1549021"/>
                        </a:cubicBezTo>
                        <a:cubicBezTo>
                          <a:pt x="274530" y="1558120"/>
                          <a:pt x="286264" y="1571130"/>
                          <a:pt x="301825" y="1576317"/>
                        </a:cubicBezTo>
                        <a:lnTo>
                          <a:pt x="342768" y="1589965"/>
                        </a:lnTo>
                        <a:cubicBezTo>
                          <a:pt x="356416" y="1585416"/>
                          <a:pt x="375731" y="1588287"/>
                          <a:pt x="383711" y="1576317"/>
                        </a:cubicBezTo>
                        <a:cubicBezTo>
                          <a:pt x="388260" y="1569493"/>
                          <a:pt x="390404" y="1560192"/>
                          <a:pt x="397359" y="1555845"/>
                        </a:cubicBezTo>
                        <a:cubicBezTo>
                          <a:pt x="409558" y="1548220"/>
                          <a:pt x="438302" y="1542197"/>
                          <a:pt x="438302" y="1542197"/>
                        </a:cubicBezTo>
                        <a:cubicBezTo>
                          <a:pt x="442851" y="1535373"/>
                          <a:pt x="445778" y="1527126"/>
                          <a:pt x="451950" y="1521726"/>
                        </a:cubicBezTo>
                        <a:cubicBezTo>
                          <a:pt x="464294" y="1510925"/>
                          <a:pt x="479245" y="1503528"/>
                          <a:pt x="492893" y="1494430"/>
                        </a:cubicBezTo>
                        <a:lnTo>
                          <a:pt x="533837" y="1467135"/>
                        </a:lnTo>
                        <a:lnTo>
                          <a:pt x="554308" y="1453487"/>
                        </a:lnTo>
                        <a:lnTo>
                          <a:pt x="574780" y="1439839"/>
                        </a:lnTo>
                        <a:cubicBezTo>
                          <a:pt x="597527" y="1405721"/>
                          <a:pt x="581605" y="1423917"/>
                          <a:pt x="629371" y="1392072"/>
                        </a:cubicBezTo>
                        <a:lnTo>
                          <a:pt x="649843" y="1378424"/>
                        </a:lnTo>
                        <a:cubicBezTo>
                          <a:pt x="654392" y="1371600"/>
                          <a:pt x="657691" y="1363752"/>
                          <a:pt x="663490" y="1357953"/>
                        </a:cubicBezTo>
                        <a:cubicBezTo>
                          <a:pt x="669289" y="1352154"/>
                          <a:pt x="678561" y="1350477"/>
                          <a:pt x="683962" y="1344305"/>
                        </a:cubicBezTo>
                        <a:cubicBezTo>
                          <a:pt x="683977" y="1344288"/>
                          <a:pt x="718075" y="1293135"/>
                          <a:pt x="724905" y="1282890"/>
                        </a:cubicBezTo>
                        <a:cubicBezTo>
                          <a:pt x="729454" y="1276066"/>
                          <a:pt x="735959" y="1270199"/>
                          <a:pt x="738553" y="1262418"/>
                        </a:cubicBezTo>
                        <a:cubicBezTo>
                          <a:pt x="750564" y="1226386"/>
                          <a:pt x="741387" y="1247933"/>
                          <a:pt x="772673" y="1201003"/>
                        </a:cubicBezTo>
                        <a:cubicBezTo>
                          <a:pt x="777222" y="1194179"/>
                          <a:pt x="779496" y="1185081"/>
                          <a:pt x="786320" y="1180532"/>
                        </a:cubicBezTo>
                        <a:lnTo>
                          <a:pt x="806792" y="1166884"/>
                        </a:lnTo>
                        <a:lnTo>
                          <a:pt x="847735" y="1105469"/>
                        </a:lnTo>
                        <a:cubicBezTo>
                          <a:pt x="852284" y="1098645"/>
                          <a:pt x="858789" y="1092778"/>
                          <a:pt x="861383" y="1084997"/>
                        </a:cubicBezTo>
                        <a:cubicBezTo>
                          <a:pt x="863658" y="1078173"/>
                          <a:pt x="864217" y="1070511"/>
                          <a:pt x="868207" y="1064526"/>
                        </a:cubicBezTo>
                        <a:cubicBezTo>
                          <a:pt x="873560" y="1056496"/>
                          <a:pt x="882754" y="1051672"/>
                          <a:pt x="888679" y="1044054"/>
                        </a:cubicBezTo>
                        <a:cubicBezTo>
                          <a:pt x="898749" y="1031107"/>
                          <a:pt x="906876" y="1016759"/>
                          <a:pt x="915974" y="1003111"/>
                        </a:cubicBezTo>
                        <a:cubicBezTo>
                          <a:pt x="920523" y="996287"/>
                          <a:pt x="923823" y="988438"/>
                          <a:pt x="929622" y="982639"/>
                        </a:cubicBezTo>
                        <a:cubicBezTo>
                          <a:pt x="936446" y="975815"/>
                          <a:pt x="943915" y="969581"/>
                          <a:pt x="950093" y="962168"/>
                        </a:cubicBezTo>
                        <a:cubicBezTo>
                          <a:pt x="978526" y="928048"/>
                          <a:pt x="946681" y="953069"/>
                          <a:pt x="984213" y="928048"/>
                        </a:cubicBezTo>
                        <a:cubicBezTo>
                          <a:pt x="996205" y="892072"/>
                          <a:pt x="983111" y="921182"/>
                          <a:pt x="1011508" y="887105"/>
                        </a:cubicBezTo>
                        <a:cubicBezTo>
                          <a:pt x="1065206" y="822666"/>
                          <a:pt x="990937" y="907725"/>
                          <a:pt x="1031980" y="846162"/>
                        </a:cubicBezTo>
                        <a:cubicBezTo>
                          <a:pt x="1037333" y="838132"/>
                          <a:pt x="1046274" y="833104"/>
                          <a:pt x="1052452" y="825690"/>
                        </a:cubicBezTo>
                        <a:cubicBezTo>
                          <a:pt x="1080884" y="791570"/>
                          <a:pt x="1049039" y="816591"/>
                          <a:pt x="1086571" y="791571"/>
                        </a:cubicBezTo>
                        <a:cubicBezTo>
                          <a:pt x="1125685" y="732900"/>
                          <a:pt x="1073603" y="801946"/>
                          <a:pt x="1120690" y="764275"/>
                        </a:cubicBezTo>
                        <a:cubicBezTo>
                          <a:pt x="1127094" y="759152"/>
                          <a:pt x="1128539" y="749602"/>
                          <a:pt x="1134338" y="743803"/>
                        </a:cubicBezTo>
                        <a:cubicBezTo>
                          <a:pt x="1140137" y="738004"/>
                          <a:pt x="1148510" y="735406"/>
                          <a:pt x="1154810" y="730156"/>
                        </a:cubicBezTo>
                        <a:cubicBezTo>
                          <a:pt x="1221888" y="674259"/>
                          <a:pt x="1135251" y="742890"/>
                          <a:pt x="1188929" y="689212"/>
                        </a:cubicBezTo>
                        <a:cubicBezTo>
                          <a:pt x="1194728" y="683413"/>
                          <a:pt x="1202577" y="680114"/>
                          <a:pt x="1209401" y="675565"/>
                        </a:cubicBezTo>
                        <a:lnTo>
                          <a:pt x="1236696" y="634621"/>
                        </a:lnTo>
                        <a:cubicBezTo>
                          <a:pt x="1241245" y="627797"/>
                          <a:pt x="1242564" y="616743"/>
                          <a:pt x="1250344" y="614150"/>
                        </a:cubicBezTo>
                        <a:lnTo>
                          <a:pt x="1270816" y="607326"/>
                        </a:lnTo>
                        <a:cubicBezTo>
                          <a:pt x="1292444" y="574884"/>
                          <a:pt x="1281870" y="594635"/>
                          <a:pt x="1298111" y="545911"/>
                        </a:cubicBezTo>
                        <a:cubicBezTo>
                          <a:pt x="1300386" y="539087"/>
                          <a:pt x="1300945" y="531424"/>
                          <a:pt x="1304935" y="525439"/>
                        </a:cubicBezTo>
                        <a:cubicBezTo>
                          <a:pt x="1314034" y="511791"/>
                          <a:pt x="1327044" y="500057"/>
                          <a:pt x="1332231" y="484496"/>
                        </a:cubicBezTo>
                        <a:lnTo>
                          <a:pt x="1345879" y="443553"/>
                        </a:lnTo>
                        <a:cubicBezTo>
                          <a:pt x="1348154" y="436729"/>
                          <a:pt x="1350957" y="430059"/>
                          <a:pt x="1352702" y="423081"/>
                        </a:cubicBezTo>
                        <a:cubicBezTo>
                          <a:pt x="1362339" y="384533"/>
                          <a:pt x="1357687" y="404982"/>
                          <a:pt x="1366350" y="361666"/>
                        </a:cubicBezTo>
                        <a:cubicBezTo>
                          <a:pt x="1364075" y="311624"/>
                          <a:pt x="1363521" y="261475"/>
                          <a:pt x="1359526" y="211541"/>
                        </a:cubicBezTo>
                        <a:cubicBezTo>
                          <a:pt x="1358952" y="204371"/>
                          <a:pt x="1357788" y="196155"/>
                          <a:pt x="1352702" y="191069"/>
                        </a:cubicBezTo>
                        <a:cubicBezTo>
                          <a:pt x="1338647" y="177014"/>
                          <a:pt x="1302667" y="163776"/>
                          <a:pt x="1284464" y="156950"/>
                        </a:cubicBezTo>
                        <a:cubicBezTo>
                          <a:pt x="1277729" y="154424"/>
                          <a:pt x="1270523" y="153140"/>
                          <a:pt x="1263992" y="150126"/>
                        </a:cubicBezTo>
                        <a:cubicBezTo>
                          <a:pt x="1240902" y="139469"/>
                          <a:pt x="1217560" y="129090"/>
                          <a:pt x="1195753" y="116006"/>
                        </a:cubicBezTo>
                        <a:cubicBezTo>
                          <a:pt x="1184380" y="109182"/>
                          <a:pt x="1172881" y="102564"/>
                          <a:pt x="1161634" y="95535"/>
                        </a:cubicBezTo>
                        <a:cubicBezTo>
                          <a:pt x="1154679" y="91188"/>
                          <a:pt x="1148700" y="85118"/>
                          <a:pt x="1141162" y="81887"/>
                        </a:cubicBezTo>
                        <a:cubicBezTo>
                          <a:pt x="1132542" y="78193"/>
                          <a:pt x="1122648" y="78356"/>
                          <a:pt x="1113867" y="75063"/>
                        </a:cubicBezTo>
                        <a:cubicBezTo>
                          <a:pt x="1104342" y="71491"/>
                          <a:pt x="1096016" y="65193"/>
                          <a:pt x="1086571" y="61415"/>
                        </a:cubicBezTo>
                        <a:cubicBezTo>
                          <a:pt x="1073214" y="56072"/>
                          <a:pt x="1059276" y="52317"/>
                          <a:pt x="1045628" y="47768"/>
                        </a:cubicBezTo>
                        <a:cubicBezTo>
                          <a:pt x="1038804" y="45493"/>
                          <a:pt x="1031590" y="44161"/>
                          <a:pt x="1025156" y="40944"/>
                        </a:cubicBezTo>
                        <a:cubicBezTo>
                          <a:pt x="1016058" y="36395"/>
                          <a:pt x="1007511" y="30513"/>
                          <a:pt x="997861" y="27296"/>
                        </a:cubicBezTo>
                        <a:cubicBezTo>
                          <a:pt x="986858" y="23628"/>
                          <a:pt x="974993" y="23285"/>
                          <a:pt x="963741" y="20472"/>
                        </a:cubicBezTo>
                        <a:cubicBezTo>
                          <a:pt x="956763" y="18727"/>
                          <a:pt x="950248" y="15393"/>
                          <a:pt x="943270" y="13648"/>
                        </a:cubicBezTo>
                        <a:cubicBezTo>
                          <a:pt x="912010" y="5833"/>
                          <a:pt x="887705" y="4143"/>
                          <a:pt x="854559" y="0"/>
                        </a:cubicBezTo>
                        <a:lnTo>
                          <a:pt x="561132" y="6824"/>
                        </a:lnTo>
                        <a:cubicBezTo>
                          <a:pt x="537595" y="7729"/>
                          <a:pt x="478048" y="16744"/>
                          <a:pt x="451950" y="20472"/>
                        </a:cubicBezTo>
                        <a:cubicBezTo>
                          <a:pt x="413933" y="33145"/>
                          <a:pt x="410682" y="22097"/>
                          <a:pt x="404183" y="54591"/>
                        </a:cubicBezTo>
                        <a:cubicBezTo>
                          <a:pt x="403291" y="59052"/>
                          <a:pt x="436028" y="73926"/>
                          <a:pt x="424655" y="8871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reeform 6">
                  <a:extLst>
                    <a:ext uri="{FF2B5EF4-FFF2-40B4-BE49-F238E27FC236}">
                      <a16:creationId xmlns:a16="http://schemas.microsoft.com/office/drawing/2014/main" id="{B4309B7A-1585-25A1-51FA-5A3F5B0A8C6F}"/>
                    </a:ext>
                  </a:extLst>
                </p:cNvPr>
                <p:cNvSpPr/>
                <p:nvPr/>
              </p:nvSpPr>
              <p:spPr>
                <a:xfrm>
                  <a:off x="2477069" y="2510214"/>
                  <a:ext cx="873456" cy="1010908"/>
                </a:xfrm>
                <a:custGeom>
                  <a:avLst/>
                  <a:gdLst>
                    <a:gd name="connsiteX0" fmla="*/ 61415 w 873456"/>
                    <a:gd name="connsiteY0" fmla="*/ 7798 h 1010908"/>
                    <a:gd name="connsiteX1" fmla="*/ 34119 w 873456"/>
                    <a:gd name="connsiteY1" fmla="*/ 55565 h 1010908"/>
                    <a:gd name="connsiteX2" fmla="*/ 20471 w 873456"/>
                    <a:gd name="connsiteY2" fmla="*/ 96508 h 1010908"/>
                    <a:gd name="connsiteX3" fmla="*/ 13647 w 873456"/>
                    <a:gd name="connsiteY3" fmla="*/ 116980 h 1010908"/>
                    <a:gd name="connsiteX4" fmla="*/ 0 w 873456"/>
                    <a:gd name="connsiteY4" fmla="*/ 171571 h 1010908"/>
                    <a:gd name="connsiteX5" fmla="*/ 6824 w 873456"/>
                    <a:gd name="connsiteY5" fmla="*/ 314873 h 1010908"/>
                    <a:gd name="connsiteX6" fmla="*/ 20471 w 873456"/>
                    <a:gd name="connsiteY6" fmla="*/ 362640 h 1010908"/>
                    <a:gd name="connsiteX7" fmla="*/ 34119 w 873456"/>
                    <a:gd name="connsiteY7" fmla="*/ 424055 h 1010908"/>
                    <a:gd name="connsiteX8" fmla="*/ 40943 w 873456"/>
                    <a:gd name="connsiteY8" fmla="*/ 444526 h 1010908"/>
                    <a:gd name="connsiteX9" fmla="*/ 68238 w 873456"/>
                    <a:gd name="connsiteY9" fmla="*/ 540061 h 1010908"/>
                    <a:gd name="connsiteX10" fmla="*/ 75062 w 873456"/>
                    <a:gd name="connsiteY10" fmla="*/ 560532 h 1010908"/>
                    <a:gd name="connsiteX11" fmla="*/ 81886 w 873456"/>
                    <a:gd name="connsiteY11" fmla="*/ 581004 h 1010908"/>
                    <a:gd name="connsiteX12" fmla="*/ 122830 w 873456"/>
                    <a:gd name="connsiteY12" fmla="*/ 642419 h 1010908"/>
                    <a:gd name="connsiteX13" fmla="*/ 150125 w 873456"/>
                    <a:gd name="connsiteY13" fmla="*/ 683362 h 1010908"/>
                    <a:gd name="connsiteX14" fmla="*/ 191068 w 873456"/>
                    <a:gd name="connsiteY14" fmla="*/ 724305 h 1010908"/>
                    <a:gd name="connsiteX15" fmla="*/ 204716 w 873456"/>
                    <a:gd name="connsiteY15" fmla="*/ 744777 h 1010908"/>
                    <a:gd name="connsiteX16" fmla="*/ 245659 w 873456"/>
                    <a:gd name="connsiteY16" fmla="*/ 772073 h 1010908"/>
                    <a:gd name="connsiteX17" fmla="*/ 279779 w 873456"/>
                    <a:gd name="connsiteY17" fmla="*/ 806192 h 1010908"/>
                    <a:gd name="connsiteX18" fmla="*/ 313898 w 873456"/>
                    <a:gd name="connsiteY18" fmla="*/ 840311 h 1010908"/>
                    <a:gd name="connsiteX19" fmla="*/ 348018 w 873456"/>
                    <a:gd name="connsiteY19" fmla="*/ 881255 h 1010908"/>
                    <a:gd name="connsiteX20" fmla="*/ 368489 w 873456"/>
                    <a:gd name="connsiteY20" fmla="*/ 894902 h 1010908"/>
                    <a:gd name="connsiteX21" fmla="*/ 388961 w 873456"/>
                    <a:gd name="connsiteY21" fmla="*/ 915374 h 1010908"/>
                    <a:gd name="connsiteX22" fmla="*/ 409432 w 873456"/>
                    <a:gd name="connsiteY22" fmla="*/ 922198 h 1010908"/>
                    <a:gd name="connsiteX23" fmla="*/ 429904 w 873456"/>
                    <a:gd name="connsiteY23" fmla="*/ 935846 h 1010908"/>
                    <a:gd name="connsiteX24" fmla="*/ 450376 w 873456"/>
                    <a:gd name="connsiteY24" fmla="*/ 942670 h 1010908"/>
                    <a:gd name="connsiteX25" fmla="*/ 470847 w 873456"/>
                    <a:gd name="connsiteY25" fmla="*/ 956317 h 1010908"/>
                    <a:gd name="connsiteX26" fmla="*/ 511791 w 873456"/>
                    <a:gd name="connsiteY26" fmla="*/ 969965 h 1010908"/>
                    <a:gd name="connsiteX27" fmla="*/ 573206 w 873456"/>
                    <a:gd name="connsiteY27" fmla="*/ 990437 h 1010908"/>
                    <a:gd name="connsiteX28" fmla="*/ 593677 w 873456"/>
                    <a:gd name="connsiteY28" fmla="*/ 997261 h 1010908"/>
                    <a:gd name="connsiteX29" fmla="*/ 655092 w 873456"/>
                    <a:gd name="connsiteY29" fmla="*/ 1010908 h 1010908"/>
                    <a:gd name="connsiteX30" fmla="*/ 791570 w 873456"/>
                    <a:gd name="connsiteY30" fmla="*/ 1004085 h 1010908"/>
                    <a:gd name="connsiteX31" fmla="*/ 812041 w 873456"/>
                    <a:gd name="connsiteY31" fmla="*/ 997261 h 1010908"/>
                    <a:gd name="connsiteX32" fmla="*/ 832513 w 873456"/>
                    <a:gd name="connsiteY32" fmla="*/ 983613 h 1010908"/>
                    <a:gd name="connsiteX33" fmla="*/ 859809 w 873456"/>
                    <a:gd name="connsiteY33" fmla="*/ 942670 h 1010908"/>
                    <a:gd name="connsiteX34" fmla="*/ 873456 w 873456"/>
                    <a:gd name="connsiteY34" fmla="*/ 901726 h 1010908"/>
                    <a:gd name="connsiteX35" fmla="*/ 859809 w 873456"/>
                    <a:gd name="connsiteY35" fmla="*/ 737953 h 1010908"/>
                    <a:gd name="connsiteX36" fmla="*/ 852985 w 873456"/>
                    <a:gd name="connsiteY36" fmla="*/ 717482 h 1010908"/>
                    <a:gd name="connsiteX37" fmla="*/ 825689 w 873456"/>
                    <a:gd name="connsiteY37" fmla="*/ 676538 h 1010908"/>
                    <a:gd name="connsiteX38" fmla="*/ 812041 w 873456"/>
                    <a:gd name="connsiteY38" fmla="*/ 642419 h 1010908"/>
                    <a:gd name="connsiteX39" fmla="*/ 784746 w 873456"/>
                    <a:gd name="connsiteY39" fmla="*/ 601476 h 1010908"/>
                    <a:gd name="connsiteX40" fmla="*/ 771098 w 873456"/>
                    <a:gd name="connsiteY40" fmla="*/ 581004 h 1010908"/>
                    <a:gd name="connsiteX41" fmla="*/ 743803 w 873456"/>
                    <a:gd name="connsiteY41" fmla="*/ 546885 h 1010908"/>
                    <a:gd name="connsiteX42" fmla="*/ 730155 w 873456"/>
                    <a:gd name="connsiteY42" fmla="*/ 519589 h 1010908"/>
                    <a:gd name="connsiteX43" fmla="*/ 696035 w 873456"/>
                    <a:gd name="connsiteY43" fmla="*/ 478646 h 1010908"/>
                    <a:gd name="connsiteX44" fmla="*/ 668740 w 873456"/>
                    <a:gd name="connsiteY44" fmla="*/ 410407 h 1010908"/>
                    <a:gd name="connsiteX45" fmla="*/ 614149 w 873456"/>
                    <a:gd name="connsiteY45" fmla="*/ 308049 h 1010908"/>
                    <a:gd name="connsiteX46" fmla="*/ 600501 w 873456"/>
                    <a:gd name="connsiteY46" fmla="*/ 280753 h 1010908"/>
                    <a:gd name="connsiteX47" fmla="*/ 580030 w 873456"/>
                    <a:gd name="connsiteY47" fmla="*/ 260282 h 1010908"/>
                    <a:gd name="connsiteX48" fmla="*/ 552734 w 873456"/>
                    <a:gd name="connsiteY48" fmla="*/ 219338 h 1010908"/>
                    <a:gd name="connsiteX49" fmla="*/ 504967 w 873456"/>
                    <a:gd name="connsiteY49" fmla="*/ 178395 h 1010908"/>
                    <a:gd name="connsiteX50" fmla="*/ 470847 w 873456"/>
                    <a:gd name="connsiteY50" fmla="*/ 144276 h 1010908"/>
                    <a:gd name="connsiteX51" fmla="*/ 416256 w 873456"/>
                    <a:gd name="connsiteY51" fmla="*/ 96508 h 1010908"/>
                    <a:gd name="connsiteX52" fmla="*/ 361665 w 873456"/>
                    <a:gd name="connsiteY52" fmla="*/ 76037 h 1010908"/>
                    <a:gd name="connsiteX53" fmla="*/ 341194 w 873456"/>
                    <a:gd name="connsiteY53" fmla="*/ 62389 h 1010908"/>
                    <a:gd name="connsiteX54" fmla="*/ 300250 w 873456"/>
                    <a:gd name="connsiteY54" fmla="*/ 48741 h 1010908"/>
                    <a:gd name="connsiteX55" fmla="*/ 259307 w 873456"/>
                    <a:gd name="connsiteY55" fmla="*/ 28270 h 1010908"/>
                    <a:gd name="connsiteX56" fmla="*/ 238835 w 873456"/>
                    <a:gd name="connsiteY56" fmla="*/ 14622 h 1010908"/>
                    <a:gd name="connsiteX57" fmla="*/ 177421 w 873456"/>
                    <a:gd name="connsiteY57" fmla="*/ 974 h 1010908"/>
                    <a:gd name="connsiteX58" fmla="*/ 61415 w 873456"/>
                    <a:gd name="connsiteY58" fmla="*/ 7798 h 101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73456" h="1010908">
                      <a:moveTo>
                        <a:pt x="61415" y="7798"/>
                      </a:moveTo>
                      <a:cubicBezTo>
                        <a:pt x="37531" y="16897"/>
                        <a:pt x="41804" y="38914"/>
                        <a:pt x="34119" y="55565"/>
                      </a:cubicBezTo>
                      <a:cubicBezTo>
                        <a:pt x="28090" y="68627"/>
                        <a:pt x="25020" y="82860"/>
                        <a:pt x="20471" y="96508"/>
                      </a:cubicBezTo>
                      <a:cubicBezTo>
                        <a:pt x="18196" y="103332"/>
                        <a:pt x="15058" y="109927"/>
                        <a:pt x="13647" y="116980"/>
                      </a:cubicBezTo>
                      <a:cubicBezTo>
                        <a:pt x="5413" y="158152"/>
                        <a:pt x="10492" y="140096"/>
                        <a:pt x="0" y="171571"/>
                      </a:cubicBezTo>
                      <a:cubicBezTo>
                        <a:pt x="2275" y="219338"/>
                        <a:pt x="3011" y="267204"/>
                        <a:pt x="6824" y="314873"/>
                      </a:cubicBezTo>
                      <a:cubicBezTo>
                        <a:pt x="8009" y="329691"/>
                        <a:pt x="16343" y="348194"/>
                        <a:pt x="20471" y="362640"/>
                      </a:cubicBezTo>
                      <a:cubicBezTo>
                        <a:pt x="34483" y="411682"/>
                        <a:pt x="20045" y="367760"/>
                        <a:pt x="34119" y="424055"/>
                      </a:cubicBezTo>
                      <a:cubicBezTo>
                        <a:pt x="35864" y="431033"/>
                        <a:pt x="39050" y="437587"/>
                        <a:pt x="40943" y="444526"/>
                      </a:cubicBezTo>
                      <a:cubicBezTo>
                        <a:pt x="66647" y="538773"/>
                        <a:pt x="42089" y="461612"/>
                        <a:pt x="68238" y="540061"/>
                      </a:cubicBezTo>
                      <a:lnTo>
                        <a:pt x="75062" y="560532"/>
                      </a:lnTo>
                      <a:cubicBezTo>
                        <a:pt x="77337" y="567356"/>
                        <a:pt x="77896" y="575019"/>
                        <a:pt x="81886" y="581004"/>
                      </a:cubicBezTo>
                      <a:lnTo>
                        <a:pt x="122830" y="642419"/>
                      </a:lnTo>
                      <a:cubicBezTo>
                        <a:pt x="122832" y="642421"/>
                        <a:pt x="150124" y="683361"/>
                        <a:pt x="150125" y="683362"/>
                      </a:cubicBezTo>
                      <a:cubicBezTo>
                        <a:pt x="163773" y="697010"/>
                        <a:pt x="180362" y="708246"/>
                        <a:pt x="191068" y="724305"/>
                      </a:cubicBezTo>
                      <a:cubicBezTo>
                        <a:pt x="195617" y="731129"/>
                        <a:pt x="198544" y="739376"/>
                        <a:pt x="204716" y="744777"/>
                      </a:cubicBezTo>
                      <a:cubicBezTo>
                        <a:pt x="217060" y="755578"/>
                        <a:pt x="245659" y="772073"/>
                        <a:pt x="245659" y="772073"/>
                      </a:cubicBezTo>
                      <a:cubicBezTo>
                        <a:pt x="282056" y="826665"/>
                        <a:pt x="234283" y="760696"/>
                        <a:pt x="279779" y="806192"/>
                      </a:cubicBezTo>
                      <a:cubicBezTo>
                        <a:pt x="325270" y="851683"/>
                        <a:pt x="259310" y="803920"/>
                        <a:pt x="313898" y="840311"/>
                      </a:cubicBezTo>
                      <a:cubicBezTo>
                        <a:pt x="327318" y="860440"/>
                        <a:pt x="328315" y="864836"/>
                        <a:pt x="348018" y="881255"/>
                      </a:cubicBezTo>
                      <a:cubicBezTo>
                        <a:pt x="354318" y="886505"/>
                        <a:pt x="362189" y="889652"/>
                        <a:pt x="368489" y="894902"/>
                      </a:cubicBezTo>
                      <a:cubicBezTo>
                        <a:pt x="375903" y="901080"/>
                        <a:pt x="380931" y="910021"/>
                        <a:pt x="388961" y="915374"/>
                      </a:cubicBezTo>
                      <a:cubicBezTo>
                        <a:pt x="394946" y="919364"/>
                        <a:pt x="402999" y="918981"/>
                        <a:pt x="409432" y="922198"/>
                      </a:cubicBezTo>
                      <a:cubicBezTo>
                        <a:pt x="416768" y="925866"/>
                        <a:pt x="422568" y="932178"/>
                        <a:pt x="429904" y="935846"/>
                      </a:cubicBezTo>
                      <a:cubicBezTo>
                        <a:pt x="436338" y="939063"/>
                        <a:pt x="443942" y="939453"/>
                        <a:pt x="450376" y="942670"/>
                      </a:cubicBezTo>
                      <a:cubicBezTo>
                        <a:pt x="457711" y="946338"/>
                        <a:pt x="463353" y="952986"/>
                        <a:pt x="470847" y="956317"/>
                      </a:cubicBezTo>
                      <a:cubicBezTo>
                        <a:pt x="483993" y="962160"/>
                        <a:pt x="498143" y="965416"/>
                        <a:pt x="511791" y="969965"/>
                      </a:cubicBezTo>
                      <a:lnTo>
                        <a:pt x="573206" y="990437"/>
                      </a:lnTo>
                      <a:cubicBezTo>
                        <a:pt x="580030" y="992712"/>
                        <a:pt x="586624" y="995850"/>
                        <a:pt x="593677" y="997261"/>
                      </a:cubicBezTo>
                      <a:cubicBezTo>
                        <a:pt x="636993" y="1005924"/>
                        <a:pt x="616545" y="1001272"/>
                        <a:pt x="655092" y="1010908"/>
                      </a:cubicBezTo>
                      <a:cubicBezTo>
                        <a:pt x="700585" y="1008634"/>
                        <a:pt x="746192" y="1008031"/>
                        <a:pt x="791570" y="1004085"/>
                      </a:cubicBezTo>
                      <a:cubicBezTo>
                        <a:pt x="798736" y="1003462"/>
                        <a:pt x="805608" y="1000478"/>
                        <a:pt x="812041" y="997261"/>
                      </a:cubicBezTo>
                      <a:cubicBezTo>
                        <a:pt x="819377" y="993593"/>
                        <a:pt x="825689" y="988162"/>
                        <a:pt x="832513" y="983613"/>
                      </a:cubicBezTo>
                      <a:cubicBezTo>
                        <a:pt x="841612" y="969965"/>
                        <a:pt x="854622" y="958231"/>
                        <a:pt x="859809" y="942670"/>
                      </a:cubicBezTo>
                      <a:lnTo>
                        <a:pt x="873456" y="901726"/>
                      </a:lnTo>
                      <a:cubicBezTo>
                        <a:pt x="868796" y="808521"/>
                        <a:pt x="877136" y="798600"/>
                        <a:pt x="859809" y="737953"/>
                      </a:cubicBezTo>
                      <a:cubicBezTo>
                        <a:pt x="857833" y="731037"/>
                        <a:pt x="856478" y="723770"/>
                        <a:pt x="852985" y="717482"/>
                      </a:cubicBezTo>
                      <a:cubicBezTo>
                        <a:pt x="845019" y="703143"/>
                        <a:pt x="831781" y="691768"/>
                        <a:pt x="825689" y="676538"/>
                      </a:cubicBezTo>
                      <a:cubicBezTo>
                        <a:pt x="821140" y="665165"/>
                        <a:pt x="817907" y="653172"/>
                        <a:pt x="812041" y="642419"/>
                      </a:cubicBezTo>
                      <a:cubicBezTo>
                        <a:pt x="804187" y="628019"/>
                        <a:pt x="793844" y="615124"/>
                        <a:pt x="784746" y="601476"/>
                      </a:cubicBezTo>
                      <a:cubicBezTo>
                        <a:pt x="780197" y="594652"/>
                        <a:pt x="776221" y="587408"/>
                        <a:pt x="771098" y="581004"/>
                      </a:cubicBezTo>
                      <a:cubicBezTo>
                        <a:pt x="762000" y="569631"/>
                        <a:pt x="751882" y="559003"/>
                        <a:pt x="743803" y="546885"/>
                      </a:cubicBezTo>
                      <a:cubicBezTo>
                        <a:pt x="738160" y="538421"/>
                        <a:pt x="736068" y="527867"/>
                        <a:pt x="730155" y="519589"/>
                      </a:cubicBezTo>
                      <a:cubicBezTo>
                        <a:pt x="709623" y="490844"/>
                        <a:pt x="710160" y="509249"/>
                        <a:pt x="696035" y="478646"/>
                      </a:cubicBezTo>
                      <a:cubicBezTo>
                        <a:pt x="685769" y="456402"/>
                        <a:pt x="681344" y="431414"/>
                        <a:pt x="668740" y="410407"/>
                      </a:cubicBezTo>
                      <a:cubicBezTo>
                        <a:pt x="635184" y="354480"/>
                        <a:pt x="654200" y="388150"/>
                        <a:pt x="614149" y="308049"/>
                      </a:cubicBezTo>
                      <a:cubicBezTo>
                        <a:pt x="609600" y="298950"/>
                        <a:pt x="607694" y="287946"/>
                        <a:pt x="600501" y="280753"/>
                      </a:cubicBezTo>
                      <a:cubicBezTo>
                        <a:pt x="593677" y="273929"/>
                        <a:pt x="585955" y="267899"/>
                        <a:pt x="580030" y="260282"/>
                      </a:cubicBezTo>
                      <a:cubicBezTo>
                        <a:pt x="569960" y="247334"/>
                        <a:pt x="562981" y="232146"/>
                        <a:pt x="552734" y="219338"/>
                      </a:cubicBezTo>
                      <a:cubicBezTo>
                        <a:pt x="533825" y="195702"/>
                        <a:pt x="527102" y="193153"/>
                        <a:pt x="504967" y="178395"/>
                      </a:cubicBezTo>
                      <a:cubicBezTo>
                        <a:pt x="468569" y="123798"/>
                        <a:pt x="516343" y="189772"/>
                        <a:pt x="470847" y="144276"/>
                      </a:cubicBezTo>
                      <a:cubicBezTo>
                        <a:pt x="442982" y="116411"/>
                        <a:pt x="474263" y="115842"/>
                        <a:pt x="416256" y="96508"/>
                      </a:cubicBezTo>
                      <a:cubicBezTo>
                        <a:pt x="398535" y="90602"/>
                        <a:pt x="377988" y="84199"/>
                        <a:pt x="361665" y="76037"/>
                      </a:cubicBezTo>
                      <a:cubicBezTo>
                        <a:pt x="354330" y="72369"/>
                        <a:pt x="348688" y="65720"/>
                        <a:pt x="341194" y="62389"/>
                      </a:cubicBezTo>
                      <a:cubicBezTo>
                        <a:pt x="328048" y="56546"/>
                        <a:pt x="300250" y="48741"/>
                        <a:pt x="300250" y="48741"/>
                      </a:cubicBezTo>
                      <a:cubicBezTo>
                        <a:pt x="241588" y="9631"/>
                        <a:pt x="315806" y="56518"/>
                        <a:pt x="259307" y="28270"/>
                      </a:cubicBezTo>
                      <a:cubicBezTo>
                        <a:pt x="251971" y="24602"/>
                        <a:pt x="246171" y="18290"/>
                        <a:pt x="238835" y="14622"/>
                      </a:cubicBezTo>
                      <a:cubicBezTo>
                        <a:pt x="224187" y="7298"/>
                        <a:pt x="189009" y="1526"/>
                        <a:pt x="177421" y="974"/>
                      </a:cubicBezTo>
                      <a:cubicBezTo>
                        <a:pt x="143340" y="-649"/>
                        <a:pt x="85299" y="-1301"/>
                        <a:pt x="61415" y="779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eform 8">
                <a:extLst>
                  <a:ext uri="{FF2B5EF4-FFF2-40B4-BE49-F238E27FC236}">
                    <a16:creationId xmlns:a16="http://schemas.microsoft.com/office/drawing/2014/main" id="{F8C5AC48-7CCF-B675-D0F8-1118EE912A1B}"/>
                  </a:ext>
                </a:extLst>
              </p:cNvPr>
              <p:cNvSpPr/>
              <p:nvPr/>
            </p:nvSpPr>
            <p:spPr>
              <a:xfrm>
                <a:off x="6550925" y="3670996"/>
                <a:ext cx="805218" cy="2156598"/>
              </a:xfrm>
              <a:custGeom>
                <a:avLst/>
                <a:gdLst>
                  <a:gd name="connsiteX0" fmla="*/ 716508 w 805218"/>
                  <a:gd name="connsiteY0" fmla="*/ 7076 h 2156598"/>
                  <a:gd name="connsiteX1" fmla="*/ 641445 w 805218"/>
                  <a:gd name="connsiteY1" fmla="*/ 252 h 2156598"/>
                  <a:gd name="connsiteX2" fmla="*/ 552735 w 805218"/>
                  <a:gd name="connsiteY2" fmla="*/ 20723 h 2156598"/>
                  <a:gd name="connsiteX3" fmla="*/ 532263 w 805218"/>
                  <a:gd name="connsiteY3" fmla="*/ 27547 h 2156598"/>
                  <a:gd name="connsiteX4" fmla="*/ 491320 w 805218"/>
                  <a:gd name="connsiteY4" fmla="*/ 54843 h 2156598"/>
                  <a:gd name="connsiteX5" fmla="*/ 470848 w 805218"/>
                  <a:gd name="connsiteY5" fmla="*/ 68491 h 2156598"/>
                  <a:gd name="connsiteX6" fmla="*/ 450376 w 805218"/>
                  <a:gd name="connsiteY6" fmla="*/ 75314 h 2156598"/>
                  <a:gd name="connsiteX7" fmla="*/ 416257 w 805218"/>
                  <a:gd name="connsiteY7" fmla="*/ 109434 h 2156598"/>
                  <a:gd name="connsiteX8" fmla="*/ 395785 w 805218"/>
                  <a:gd name="connsiteY8" fmla="*/ 123082 h 2156598"/>
                  <a:gd name="connsiteX9" fmla="*/ 375314 w 805218"/>
                  <a:gd name="connsiteY9" fmla="*/ 164025 h 2156598"/>
                  <a:gd name="connsiteX10" fmla="*/ 361666 w 805218"/>
                  <a:gd name="connsiteY10" fmla="*/ 204968 h 2156598"/>
                  <a:gd name="connsiteX11" fmla="*/ 348018 w 805218"/>
                  <a:gd name="connsiteY11" fmla="*/ 245911 h 2156598"/>
                  <a:gd name="connsiteX12" fmla="*/ 334371 w 805218"/>
                  <a:gd name="connsiteY12" fmla="*/ 293679 h 2156598"/>
                  <a:gd name="connsiteX13" fmla="*/ 327547 w 805218"/>
                  <a:gd name="connsiteY13" fmla="*/ 334622 h 2156598"/>
                  <a:gd name="connsiteX14" fmla="*/ 320723 w 805218"/>
                  <a:gd name="connsiteY14" fmla="*/ 361917 h 2156598"/>
                  <a:gd name="connsiteX15" fmla="*/ 307075 w 805218"/>
                  <a:gd name="connsiteY15" fmla="*/ 450628 h 2156598"/>
                  <a:gd name="connsiteX16" fmla="*/ 300251 w 805218"/>
                  <a:gd name="connsiteY16" fmla="*/ 477923 h 2156598"/>
                  <a:gd name="connsiteX17" fmla="*/ 286603 w 805218"/>
                  <a:gd name="connsiteY17" fmla="*/ 559810 h 2156598"/>
                  <a:gd name="connsiteX18" fmla="*/ 272956 w 805218"/>
                  <a:gd name="connsiteY18" fmla="*/ 607577 h 2156598"/>
                  <a:gd name="connsiteX19" fmla="*/ 259308 w 805218"/>
                  <a:gd name="connsiteY19" fmla="*/ 662168 h 2156598"/>
                  <a:gd name="connsiteX20" fmla="*/ 245660 w 805218"/>
                  <a:gd name="connsiteY20" fmla="*/ 723583 h 2156598"/>
                  <a:gd name="connsiteX21" fmla="*/ 232012 w 805218"/>
                  <a:gd name="connsiteY21" fmla="*/ 750879 h 2156598"/>
                  <a:gd name="connsiteX22" fmla="*/ 225188 w 805218"/>
                  <a:gd name="connsiteY22" fmla="*/ 778174 h 2156598"/>
                  <a:gd name="connsiteX23" fmla="*/ 211541 w 805218"/>
                  <a:gd name="connsiteY23" fmla="*/ 805470 h 2156598"/>
                  <a:gd name="connsiteX24" fmla="*/ 191069 w 805218"/>
                  <a:gd name="connsiteY24" fmla="*/ 873708 h 2156598"/>
                  <a:gd name="connsiteX25" fmla="*/ 150126 w 805218"/>
                  <a:gd name="connsiteY25" fmla="*/ 948771 h 2156598"/>
                  <a:gd name="connsiteX26" fmla="*/ 143302 w 805218"/>
                  <a:gd name="connsiteY26" fmla="*/ 969243 h 2156598"/>
                  <a:gd name="connsiteX27" fmla="*/ 122830 w 805218"/>
                  <a:gd name="connsiteY27" fmla="*/ 996538 h 2156598"/>
                  <a:gd name="connsiteX28" fmla="*/ 109182 w 805218"/>
                  <a:gd name="connsiteY28" fmla="*/ 1051129 h 2156598"/>
                  <a:gd name="connsiteX29" fmla="*/ 88711 w 805218"/>
                  <a:gd name="connsiteY29" fmla="*/ 1119368 h 2156598"/>
                  <a:gd name="connsiteX30" fmla="*/ 81887 w 805218"/>
                  <a:gd name="connsiteY30" fmla="*/ 1167135 h 2156598"/>
                  <a:gd name="connsiteX31" fmla="*/ 68239 w 805218"/>
                  <a:gd name="connsiteY31" fmla="*/ 1214903 h 2156598"/>
                  <a:gd name="connsiteX32" fmla="*/ 54591 w 805218"/>
                  <a:gd name="connsiteY32" fmla="*/ 1262670 h 2156598"/>
                  <a:gd name="connsiteX33" fmla="*/ 34120 w 805218"/>
                  <a:gd name="connsiteY33" fmla="*/ 1392323 h 2156598"/>
                  <a:gd name="connsiteX34" fmla="*/ 20472 w 805218"/>
                  <a:gd name="connsiteY34" fmla="*/ 1446914 h 2156598"/>
                  <a:gd name="connsiteX35" fmla="*/ 13648 w 805218"/>
                  <a:gd name="connsiteY35" fmla="*/ 1515153 h 2156598"/>
                  <a:gd name="connsiteX36" fmla="*/ 6824 w 805218"/>
                  <a:gd name="connsiteY36" fmla="*/ 1562920 h 2156598"/>
                  <a:gd name="connsiteX37" fmla="*/ 0 w 805218"/>
                  <a:gd name="connsiteY37" fmla="*/ 1617511 h 2156598"/>
                  <a:gd name="connsiteX38" fmla="*/ 6824 w 805218"/>
                  <a:gd name="connsiteY38" fmla="*/ 1815404 h 2156598"/>
                  <a:gd name="connsiteX39" fmla="*/ 13648 w 805218"/>
                  <a:gd name="connsiteY39" fmla="*/ 1904114 h 2156598"/>
                  <a:gd name="connsiteX40" fmla="*/ 6824 w 805218"/>
                  <a:gd name="connsiteY40" fmla="*/ 2006473 h 2156598"/>
                  <a:gd name="connsiteX41" fmla="*/ 13648 w 805218"/>
                  <a:gd name="connsiteY41" fmla="*/ 2102007 h 2156598"/>
                  <a:gd name="connsiteX42" fmla="*/ 27296 w 805218"/>
                  <a:gd name="connsiteY42" fmla="*/ 2122479 h 2156598"/>
                  <a:gd name="connsiteX43" fmla="*/ 88711 w 805218"/>
                  <a:gd name="connsiteY43" fmla="*/ 2156598 h 2156598"/>
                  <a:gd name="connsiteX44" fmla="*/ 129654 w 805218"/>
                  <a:gd name="connsiteY44" fmla="*/ 2149774 h 2156598"/>
                  <a:gd name="connsiteX45" fmla="*/ 170597 w 805218"/>
                  <a:gd name="connsiteY45" fmla="*/ 2136126 h 2156598"/>
                  <a:gd name="connsiteX46" fmla="*/ 191069 w 805218"/>
                  <a:gd name="connsiteY46" fmla="*/ 2115655 h 2156598"/>
                  <a:gd name="connsiteX47" fmla="*/ 252484 w 805218"/>
                  <a:gd name="connsiteY47" fmla="*/ 2061064 h 2156598"/>
                  <a:gd name="connsiteX48" fmla="*/ 279779 w 805218"/>
                  <a:gd name="connsiteY48" fmla="*/ 2020120 h 2156598"/>
                  <a:gd name="connsiteX49" fmla="*/ 293427 w 805218"/>
                  <a:gd name="connsiteY49" fmla="*/ 1992825 h 2156598"/>
                  <a:gd name="connsiteX50" fmla="*/ 320723 w 805218"/>
                  <a:gd name="connsiteY50" fmla="*/ 1958705 h 2156598"/>
                  <a:gd name="connsiteX51" fmla="*/ 348018 w 805218"/>
                  <a:gd name="connsiteY51" fmla="*/ 1917762 h 2156598"/>
                  <a:gd name="connsiteX52" fmla="*/ 375314 w 805218"/>
                  <a:gd name="connsiteY52" fmla="*/ 1890467 h 2156598"/>
                  <a:gd name="connsiteX53" fmla="*/ 388962 w 805218"/>
                  <a:gd name="connsiteY53" fmla="*/ 1869995 h 2156598"/>
                  <a:gd name="connsiteX54" fmla="*/ 409433 w 805218"/>
                  <a:gd name="connsiteY54" fmla="*/ 1842700 h 2156598"/>
                  <a:gd name="connsiteX55" fmla="*/ 443553 w 805218"/>
                  <a:gd name="connsiteY55" fmla="*/ 1774461 h 2156598"/>
                  <a:gd name="connsiteX56" fmla="*/ 477672 w 805218"/>
                  <a:gd name="connsiteY56" fmla="*/ 1726694 h 2156598"/>
                  <a:gd name="connsiteX57" fmla="*/ 491320 w 805218"/>
                  <a:gd name="connsiteY57" fmla="*/ 1692574 h 2156598"/>
                  <a:gd name="connsiteX58" fmla="*/ 504968 w 805218"/>
                  <a:gd name="connsiteY58" fmla="*/ 1665279 h 2156598"/>
                  <a:gd name="connsiteX59" fmla="*/ 525439 w 805218"/>
                  <a:gd name="connsiteY59" fmla="*/ 1624335 h 2156598"/>
                  <a:gd name="connsiteX60" fmla="*/ 545911 w 805218"/>
                  <a:gd name="connsiteY60" fmla="*/ 1569744 h 2156598"/>
                  <a:gd name="connsiteX61" fmla="*/ 552735 w 805218"/>
                  <a:gd name="connsiteY61" fmla="*/ 1549273 h 2156598"/>
                  <a:gd name="connsiteX62" fmla="*/ 580030 w 805218"/>
                  <a:gd name="connsiteY62" fmla="*/ 1501505 h 2156598"/>
                  <a:gd name="connsiteX63" fmla="*/ 586854 w 805218"/>
                  <a:gd name="connsiteY63" fmla="*/ 1481034 h 2156598"/>
                  <a:gd name="connsiteX64" fmla="*/ 600502 w 805218"/>
                  <a:gd name="connsiteY64" fmla="*/ 1453738 h 2156598"/>
                  <a:gd name="connsiteX65" fmla="*/ 620974 w 805218"/>
                  <a:gd name="connsiteY65" fmla="*/ 1412795 h 2156598"/>
                  <a:gd name="connsiteX66" fmla="*/ 641445 w 805218"/>
                  <a:gd name="connsiteY66" fmla="*/ 1365028 h 2156598"/>
                  <a:gd name="connsiteX67" fmla="*/ 648269 w 805218"/>
                  <a:gd name="connsiteY67" fmla="*/ 1337732 h 2156598"/>
                  <a:gd name="connsiteX68" fmla="*/ 661917 w 805218"/>
                  <a:gd name="connsiteY68" fmla="*/ 1310437 h 2156598"/>
                  <a:gd name="connsiteX69" fmla="*/ 689212 w 805218"/>
                  <a:gd name="connsiteY69" fmla="*/ 1235374 h 2156598"/>
                  <a:gd name="connsiteX70" fmla="*/ 702860 w 805218"/>
                  <a:gd name="connsiteY70" fmla="*/ 1187607 h 2156598"/>
                  <a:gd name="connsiteX71" fmla="*/ 716508 w 805218"/>
                  <a:gd name="connsiteY71" fmla="*/ 1146664 h 2156598"/>
                  <a:gd name="connsiteX72" fmla="*/ 723332 w 805218"/>
                  <a:gd name="connsiteY72" fmla="*/ 1119368 h 2156598"/>
                  <a:gd name="connsiteX73" fmla="*/ 730156 w 805218"/>
                  <a:gd name="connsiteY73" fmla="*/ 1098897 h 2156598"/>
                  <a:gd name="connsiteX74" fmla="*/ 736979 w 805218"/>
                  <a:gd name="connsiteY74" fmla="*/ 1071601 h 2156598"/>
                  <a:gd name="connsiteX75" fmla="*/ 757451 w 805218"/>
                  <a:gd name="connsiteY75" fmla="*/ 1010186 h 2156598"/>
                  <a:gd name="connsiteX76" fmla="*/ 764275 w 805218"/>
                  <a:gd name="connsiteY76" fmla="*/ 989714 h 2156598"/>
                  <a:gd name="connsiteX77" fmla="*/ 777923 w 805218"/>
                  <a:gd name="connsiteY77" fmla="*/ 914652 h 2156598"/>
                  <a:gd name="connsiteX78" fmla="*/ 791571 w 805218"/>
                  <a:gd name="connsiteY78" fmla="*/ 860061 h 2156598"/>
                  <a:gd name="connsiteX79" fmla="*/ 805218 w 805218"/>
                  <a:gd name="connsiteY79" fmla="*/ 764526 h 2156598"/>
                  <a:gd name="connsiteX80" fmla="*/ 798394 w 805218"/>
                  <a:gd name="connsiteY80" fmla="*/ 293679 h 2156598"/>
                  <a:gd name="connsiteX81" fmla="*/ 771099 w 805218"/>
                  <a:gd name="connsiteY81" fmla="*/ 198144 h 2156598"/>
                  <a:gd name="connsiteX82" fmla="*/ 764275 w 805218"/>
                  <a:gd name="connsiteY82" fmla="*/ 170849 h 2156598"/>
                  <a:gd name="connsiteX83" fmla="*/ 750627 w 805218"/>
                  <a:gd name="connsiteY83" fmla="*/ 102610 h 2156598"/>
                  <a:gd name="connsiteX84" fmla="*/ 736979 w 805218"/>
                  <a:gd name="connsiteY84" fmla="*/ 54843 h 2156598"/>
                  <a:gd name="connsiteX85" fmla="*/ 716508 w 805218"/>
                  <a:gd name="connsiteY85" fmla="*/ 7076 h 215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05218" h="2156598">
                    <a:moveTo>
                      <a:pt x="716508" y="7076"/>
                    </a:moveTo>
                    <a:cubicBezTo>
                      <a:pt x="700586" y="-2023"/>
                      <a:pt x="666569" y="252"/>
                      <a:pt x="641445" y="252"/>
                    </a:cubicBezTo>
                    <a:cubicBezTo>
                      <a:pt x="606014" y="252"/>
                      <a:pt x="585165" y="9913"/>
                      <a:pt x="552735" y="20723"/>
                    </a:cubicBezTo>
                    <a:cubicBezTo>
                      <a:pt x="545911" y="22998"/>
                      <a:pt x="538248" y="23557"/>
                      <a:pt x="532263" y="27547"/>
                    </a:cubicBezTo>
                    <a:lnTo>
                      <a:pt x="491320" y="54843"/>
                    </a:lnTo>
                    <a:cubicBezTo>
                      <a:pt x="484496" y="59392"/>
                      <a:pt x="478629" y="65898"/>
                      <a:pt x="470848" y="68491"/>
                    </a:cubicBezTo>
                    <a:lnTo>
                      <a:pt x="450376" y="75314"/>
                    </a:lnTo>
                    <a:cubicBezTo>
                      <a:pt x="395784" y="111711"/>
                      <a:pt x="461753" y="63938"/>
                      <a:pt x="416257" y="109434"/>
                    </a:cubicBezTo>
                    <a:cubicBezTo>
                      <a:pt x="410458" y="115233"/>
                      <a:pt x="402609" y="118533"/>
                      <a:pt x="395785" y="123082"/>
                    </a:cubicBezTo>
                    <a:cubicBezTo>
                      <a:pt x="370908" y="197721"/>
                      <a:pt x="410581" y="84676"/>
                      <a:pt x="375314" y="164025"/>
                    </a:cubicBezTo>
                    <a:cubicBezTo>
                      <a:pt x="369471" y="177171"/>
                      <a:pt x="366215" y="191320"/>
                      <a:pt x="361666" y="204968"/>
                    </a:cubicBezTo>
                    <a:lnTo>
                      <a:pt x="348018" y="245911"/>
                    </a:lnTo>
                    <a:cubicBezTo>
                      <a:pt x="341512" y="265427"/>
                      <a:pt x="338656" y="272252"/>
                      <a:pt x="334371" y="293679"/>
                    </a:cubicBezTo>
                    <a:cubicBezTo>
                      <a:pt x="331658" y="307246"/>
                      <a:pt x="330261" y="321055"/>
                      <a:pt x="327547" y="334622"/>
                    </a:cubicBezTo>
                    <a:cubicBezTo>
                      <a:pt x="325708" y="343818"/>
                      <a:pt x="322401" y="352690"/>
                      <a:pt x="320723" y="361917"/>
                    </a:cubicBezTo>
                    <a:cubicBezTo>
                      <a:pt x="307613" y="434019"/>
                      <a:pt x="320267" y="384670"/>
                      <a:pt x="307075" y="450628"/>
                    </a:cubicBezTo>
                    <a:cubicBezTo>
                      <a:pt x="305236" y="459824"/>
                      <a:pt x="301929" y="468696"/>
                      <a:pt x="300251" y="477923"/>
                    </a:cubicBezTo>
                    <a:cubicBezTo>
                      <a:pt x="286009" y="556252"/>
                      <a:pt x="300748" y="496161"/>
                      <a:pt x="286603" y="559810"/>
                    </a:cubicBezTo>
                    <a:cubicBezTo>
                      <a:pt x="272969" y="621161"/>
                      <a:pt x="286629" y="557439"/>
                      <a:pt x="272956" y="607577"/>
                    </a:cubicBezTo>
                    <a:cubicBezTo>
                      <a:pt x="268021" y="625673"/>
                      <a:pt x="262987" y="643775"/>
                      <a:pt x="259308" y="662168"/>
                    </a:cubicBezTo>
                    <a:cubicBezTo>
                      <a:pt x="257455" y="671434"/>
                      <a:pt x="249791" y="712568"/>
                      <a:pt x="245660" y="723583"/>
                    </a:cubicBezTo>
                    <a:cubicBezTo>
                      <a:pt x="242088" y="733108"/>
                      <a:pt x="235584" y="741354"/>
                      <a:pt x="232012" y="750879"/>
                    </a:cubicBezTo>
                    <a:cubicBezTo>
                      <a:pt x="228719" y="759660"/>
                      <a:pt x="228481" y="769393"/>
                      <a:pt x="225188" y="778174"/>
                    </a:cubicBezTo>
                    <a:cubicBezTo>
                      <a:pt x="221616" y="787699"/>
                      <a:pt x="215113" y="795945"/>
                      <a:pt x="211541" y="805470"/>
                    </a:cubicBezTo>
                    <a:cubicBezTo>
                      <a:pt x="196849" y="844651"/>
                      <a:pt x="214400" y="827044"/>
                      <a:pt x="191069" y="873708"/>
                    </a:cubicBezTo>
                    <a:cubicBezTo>
                      <a:pt x="160106" y="935635"/>
                      <a:pt x="175060" y="911372"/>
                      <a:pt x="150126" y="948771"/>
                    </a:cubicBezTo>
                    <a:cubicBezTo>
                      <a:pt x="147851" y="955595"/>
                      <a:pt x="146871" y="962998"/>
                      <a:pt x="143302" y="969243"/>
                    </a:cubicBezTo>
                    <a:cubicBezTo>
                      <a:pt x="137659" y="979118"/>
                      <a:pt x="127204" y="986040"/>
                      <a:pt x="122830" y="996538"/>
                    </a:cubicBezTo>
                    <a:cubicBezTo>
                      <a:pt x="115616" y="1013852"/>
                      <a:pt x="115113" y="1033334"/>
                      <a:pt x="109182" y="1051129"/>
                    </a:cubicBezTo>
                    <a:cubicBezTo>
                      <a:pt x="102063" y="1072487"/>
                      <a:pt x="92835" y="1096684"/>
                      <a:pt x="88711" y="1119368"/>
                    </a:cubicBezTo>
                    <a:cubicBezTo>
                      <a:pt x="85834" y="1135193"/>
                      <a:pt x="84764" y="1151310"/>
                      <a:pt x="81887" y="1167135"/>
                    </a:cubicBezTo>
                    <a:cubicBezTo>
                      <a:pt x="76554" y="1196467"/>
                      <a:pt x="75547" y="1189325"/>
                      <a:pt x="68239" y="1214903"/>
                    </a:cubicBezTo>
                    <a:cubicBezTo>
                      <a:pt x="51102" y="1274882"/>
                      <a:pt x="70953" y="1213585"/>
                      <a:pt x="54591" y="1262670"/>
                    </a:cubicBezTo>
                    <a:cubicBezTo>
                      <a:pt x="48408" y="1305956"/>
                      <a:pt x="43970" y="1349639"/>
                      <a:pt x="34120" y="1392323"/>
                    </a:cubicBezTo>
                    <a:cubicBezTo>
                      <a:pt x="29902" y="1410600"/>
                      <a:pt x="20472" y="1446914"/>
                      <a:pt x="20472" y="1446914"/>
                    </a:cubicBezTo>
                    <a:cubicBezTo>
                      <a:pt x="18197" y="1469660"/>
                      <a:pt x="16319" y="1492450"/>
                      <a:pt x="13648" y="1515153"/>
                    </a:cubicBezTo>
                    <a:cubicBezTo>
                      <a:pt x="11769" y="1531127"/>
                      <a:pt x="8950" y="1546977"/>
                      <a:pt x="6824" y="1562920"/>
                    </a:cubicBezTo>
                    <a:cubicBezTo>
                      <a:pt x="4400" y="1581098"/>
                      <a:pt x="2275" y="1599314"/>
                      <a:pt x="0" y="1617511"/>
                    </a:cubicBezTo>
                    <a:cubicBezTo>
                      <a:pt x="2275" y="1683475"/>
                      <a:pt x="3684" y="1749475"/>
                      <a:pt x="6824" y="1815404"/>
                    </a:cubicBezTo>
                    <a:cubicBezTo>
                      <a:pt x="8235" y="1845028"/>
                      <a:pt x="13648" y="1874457"/>
                      <a:pt x="13648" y="1904114"/>
                    </a:cubicBezTo>
                    <a:cubicBezTo>
                      <a:pt x="13648" y="1938309"/>
                      <a:pt x="9099" y="1972353"/>
                      <a:pt x="6824" y="2006473"/>
                    </a:cubicBezTo>
                    <a:cubicBezTo>
                      <a:pt x="9099" y="2038318"/>
                      <a:pt x="8100" y="2070567"/>
                      <a:pt x="13648" y="2102007"/>
                    </a:cubicBezTo>
                    <a:cubicBezTo>
                      <a:pt x="15073" y="2110084"/>
                      <a:pt x="21124" y="2117078"/>
                      <a:pt x="27296" y="2122479"/>
                    </a:cubicBezTo>
                    <a:cubicBezTo>
                      <a:pt x="56174" y="2147747"/>
                      <a:pt x="60594" y="2147226"/>
                      <a:pt x="88711" y="2156598"/>
                    </a:cubicBezTo>
                    <a:cubicBezTo>
                      <a:pt x="102359" y="2154323"/>
                      <a:pt x="116231" y="2153130"/>
                      <a:pt x="129654" y="2149774"/>
                    </a:cubicBezTo>
                    <a:cubicBezTo>
                      <a:pt x="143610" y="2146285"/>
                      <a:pt x="170597" y="2136126"/>
                      <a:pt x="170597" y="2136126"/>
                    </a:cubicBezTo>
                    <a:cubicBezTo>
                      <a:pt x="177421" y="2129302"/>
                      <a:pt x="183655" y="2121833"/>
                      <a:pt x="191069" y="2115655"/>
                    </a:cubicBezTo>
                    <a:cubicBezTo>
                      <a:pt x="221834" y="2090018"/>
                      <a:pt x="219311" y="2110825"/>
                      <a:pt x="252484" y="2061064"/>
                    </a:cubicBezTo>
                    <a:cubicBezTo>
                      <a:pt x="261582" y="2047416"/>
                      <a:pt x="272443" y="2034791"/>
                      <a:pt x="279779" y="2020120"/>
                    </a:cubicBezTo>
                    <a:cubicBezTo>
                      <a:pt x="284328" y="2011022"/>
                      <a:pt x="287784" y="2001289"/>
                      <a:pt x="293427" y="1992825"/>
                    </a:cubicBezTo>
                    <a:cubicBezTo>
                      <a:pt x="301506" y="1980706"/>
                      <a:pt x="312156" y="1970484"/>
                      <a:pt x="320723" y="1958705"/>
                    </a:cubicBezTo>
                    <a:cubicBezTo>
                      <a:pt x="330370" y="1945440"/>
                      <a:pt x="336420" y="1929360"/>
                      <a:pt x="348018" y="1917762"/>
                    </a:cubicBezTo>
                    <a:cubicBezTo>
                      <a:pt x="357117" y="1908664"/>
                      <a:pt x="366940" y="1900236"/>
                      <a:pt x="375314" y="1890467"/>
                    </a:cubicBezTo>
                    <a:cubicBezTo>
                      <a:pt x="380651" y="1884240"/>
                      <a:pt x="384195" y="1876669"/>
                      <a:pt x="388962" y="1869995"/>
                    </a:cubicBezTo>
                    <a:cubicBezTo>
                      <a:pt x="395572" y="1860740"/>
                      <a:pt x="403125" y="1852163"/>
                      <a:pt x="409433" y="1842700"/>
                    </a:cubicBezTo>
                    <a:cubicBezTo>
                      <a:pt x="489127" y="1723158"/>
                      <a:pt x="376106" y="1890084"/>
                      <a:pt x="443553" y="1774461"/>
                    </a:cubicBezTo>
                    <a:cubicBezTo>
                      <a:pt x="453412" y="1757559"/>
                      <a:pt x="467813" y="1743596"/>
                      <a:pt x="477672" y="1726694"/>
                    </a:cubicBezTo>
                    <a:cubicBezTo>
                      <a:pt x="483844" y="1716113"/>
                      <a:pt x="486345" y="1703768"/>
                      <a:pt x="491320" y="1692574"/>
                    </a:cubicBezTo>
                    <a:cubicBezTo>
                      <a:pt x="495451" y="1683278"/>
                      <a:pt x="500961" y="1674629"/>
                      <a:pt x="504968" y="1665279"/>
                    </a:cubicBezTo>
                    <a:cubicBezTo>
                      <a:pt x="521921" y="1625721"/>
                      <a:pt x="499208" y="1663682"/>
                      <a:pt x="525439" y="1624335"/>
                    </a:cubicBezTo>
                    <a:cubicBezTo>
                      <a:pt x="538020" y="1574014"/>
                      <a:pt x="524501" y="1619700"/>
                      <a:pt x="545911" y="1569744"/>
                    </a:cubicBezTo>
                    <a:cubicBezTo>
                      <a:pt x="548744" y="1563133"/>
                      <a:pt x="549518" y="1555706"/>
                      <a:pt x="552735" y="1549273"/>
                    </a:cubicBezTo>
                    <a:cubicBezTo>
                      <a:pt x="560936" y="1532870"/>
                      <a:pt x="571829" y="1517908"/>
                      <a:pt x="580030" y="1501505"/>
                    </a:cubicBezTo>
                    <a:cubicBezTo>
                      <a:pt x="583247" y="1495072"/>
                      <a:pt x="584021" y="1487645"/>
                      <a:pt x="586854" y="1481034"/>
                    </a:cubicBezTo>
                    <a:cubicBezTo>
                      <a:pt x="590861" y="1471684"/>
                      <a:pt x="596495" y="1463088"/>
                      <a:pt x="600502" y="1453738"/>
                    </a:cubicBezTo>
                    <a:cubicBezTo>
                      <a:pt x="617453" y="1414186"/>
                      <a:pt x="594746" y="1452137"/>
                      <a:pt x="620974" y="1412795"/>
                    </a:cubicBezTo>
                    <a:cubicBezTo>
                      <a:pt x="640561" y="1334440"/>
                      <a:pt x="613172" y="1430998"/>
                      <a:pt x="641445" y="1365028"/>
                    </a:cubicBezTo>
                    <a:cubicBezTo>
                      <a:pt x="645139" y="1356408"/>
                      <a:pt x="644976" y="1346514"/>
                      <a:pt x="648269" y="1337732"/>
                    </a:cubicBezTo>
                    <a:cubicBezTo>
                      <a:pt x="651841" y="1328207"/>
                      <a:pt x="657368" y="1319535"/>
                      <a:pt x="661917" y="1310437"/>
                    </a:cubicBezTo>
                    <a:cubicBezTo>
                      <a:pt x="677554" y="1247890"/>
                      <a:pt x="665161" y="1271453"/>
                      <a:pt x="689212" y="1235374"/>
                    </a:cubicBezTo>
                    <a:cubicBezTo>
                      <a:pt x="693761" y="1219452"/>
                      <a:pt x="697990" y="1203434"/>
                      <a:pt x="702860" y="1187607"/>
                    </a:cubicBezTo>
                    <a:cubicBezTo>
                      <a:pt x="707091" y="1173857"/>
                      <a:pt x="712374" y="1160443"/>
                      <a:pt x="716508" y="1146664"/>
                    </a:cubicBezTo>
                    <a:cubicBezTo>
                      <a:pt x="719203" y="1137681"/>
                      <a:pt x="720755" y="1128386"/>
                      <a:pt x="723332" y="1119368"/>
                    </a:cubicBezTo>
                    <a:cubicBezTo>
                      <a:pt x="725308" y="1112452"/>
                      <a:pt x="728180" y="1105813"/>
                      <a:pt x="730156" y="1098897"/>
                    </a:cubicBezTo>
                    <a:cubicBezTo>
                      <a:pt x="732732" y="1089879"/>
                      <a:pt x="734284" y="1080584"/>
                      <a:pt x="736979" y="1071601"/>
                    </a:cubicBezTo>
                    <a:cubicBezTo>
                      <a:pt x="743180" y="1050932"/>
                      <a:pt x="750627" y="1030658"/>
                      <a:pt x="757451" y="1010186"/>
                    </a:cubicBezTo>
                    <a:lnTo>
                      <a:pt x="764275" y="989714"/>
                    </a:lnTo>
                    <a:cubicBezTo>
                      <a:pt x="776105" y="906908"/>
                      <a:pt x="765053" y="972568"/>
                      <a:pt x="777923" y="914652"/>
                    </a:cubicBezTo>
                    <a:cubicBezTo>
                      <a:pt x="788903" y="865244"/>
                      <a:pt x="779377" y="896642"/>
                      <a:pt x="791571" y="860061"/>
                    </a:cubicBezTo>
                    <a:cubicBezTo>
                      <a:pt x="794965" y="839694"/>
                      <a:pt x="805218" y="781598"/>
                      <a:pt x="805218" y="764526"/>
                    </a:cubicBezTo>
                    <a:cubicBezTo>
                      <a:pt x="805218" y="607561"/>
                      <a:pt x="804505" y="450525"/>
                      <a:pt x="798394" y="293679"/>
                    </a:cubicBezTo>
                    <a:cubicBezTo>
                      <a:pt x="797216" y="263436"/>
                      <a:pt x="778439" y="227504"/>
                      <a:pt x="771099" y="198144"/>
                    </a:cubicBezTo>
                    <a:cubicBezTo>
                      <a:pt x="768824" y="189046"/>
                      <a:pt x="766240" y="180019"/>
                      <a:pt x="764275" y="170849"/>
                    </a:cubicBezTo>
                    <a:cubicBezTo>
                      <a:pt x="759414" y="148167"/>
                      <a:pt x="756253" y="125114"/>
                      <a:pt x="750627" y="102610"/>
                    </a:cubicBezTo>
                    <a:cubicBezTo>
                      <a:pt x="748440" y="93862"/>
                      <a:pt x="741875" y="64635"/>
                      <a:pt x="736979" y="54843"/>
                    </a:cubicBezTo>
                    <a:cubicBezTo>
                      <a:pt x="725797" y="32478"/>
                      <a:pt x="732430" y="16175"/>
                      <a:pt x="716508" y="7076"/>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a:extLst>
                <a:ext uri="{FF2B5EF4-FFF2-40B4-BE49-F238E27FC236}">
                  <a16:creationId xmlns:a16="http://schemas.microsoft.com/office/drawing/2014/main" id="{408D529F-C835-15B2-63A6-9670DB55A53C}"/>
                </a:ext>
              </a:extLst>
            </p:cNvPr>
            <p:cNvSpPr/>
            <p:nvPr/>
          </p:nvSpPr>
          <p:spPr>
            <a:xfrm>
              <a:off x="1241946" y="4667534"/>
              <a:ext cx="586854" cy="1187356"/>
            </a:xfrm>
            <a:custGeom>
              <a:avLst/>
              <a:gdLst>
                <a:gd name="connsiteX0" fmla="*/ 375314 w 586854"/>
                <a:gd name="connsiteY0" fmla="*/ 143302 h 1187356"/>
                <a:gd name="connsiteX1" fmla="*/ 225188 w 586854"/>
                <a:gd name="connsiteY1" fmla="*/ 34120 h 1187356"/>
                <a:gd name="connsiteX2" fmla="*/ 204717 w 586854"/>
                <a:gd name="connsiteY2" fmla="*/ 20472 h 1187356"/>
                <a:gd name="connsiteX3" fmla="*/ 163773 w 586854"/>
                <a:gd name="connsiteY3" fmla="*/ 0 h 1187356"/>
                <a:gd name="connsiteX4" fmla="*/ 81887 w 586854"/>
                <a:gd name="connsiteY4" fmla="*/ 13648 h 1187356"/>
                <a:gd name="connsiteX5" fmla="*/ 40944 w 586854"/>
                <a:gd name="connsiteY5" fmla="*/ 40944 h 1187356"/>
                <a:gd name="connsiteX6" fmla="*/ 13648 w 586854"/>
                <a:gd name="connsiteY6" fmla="*/ 81887 h 1187356"/>
                <a:gd name="connsiteX7" fmla="*/ 0 w 586854"/>
                <a:gd name="connsiteY7" fmla="*/ 143302 h 1187356"/>
                <a:gd name="connsiteX8" fmla="*/ 20472 w 586854"/>
                <a:gd name="connsiteY8" fmla="*/ 450376 h 1187356"/>
                <a:gd name="connsiteX9" fmla="*/ 40944 w 586854"/>
                <a:gd name="connsiteY9" fmla="*/ 498144 h 1187356"/>
                <a:gd name="connsiteX10" fmla="*/ 61415 w 586854"/>
                <a:gd name="connsiteY10" fmla="*/ 559559 h 1187356"/>
                <a:gd name="connsiteX11" fmla="*/ 68239 w 586854"/>
                <a:gd name="connsiteY11" fmla="*/ 580030 h 1187356"/>
                <a:gd name="connsiteX12" fmla="*/ 88711 w 586854"/>
                <a:gd name="connsiteY12" fmla="*/ 627797 h 1187356"/>
                <a:gd name="connsiteX13" fmla="*/ 95535 w 586854"/>
                <a:gd name="connsiteY13" fmla="*/ 655093 h 1187356"/>
                <a:gd name="connsiteX14" fmla="*/ 102358 w 586854"/>
                <a:gd name="connsiteY14" fmla="*/ 675565 h 1187356"/>
                <a:gd name="connsiteX15" fmla="*/ 122830 w 586854"/>
                <a:gd name="connsiteY15" fmla="*/ 743803 h 1187356"/>
                <a:gd name="connsiteX16" fmla="*/ 136478 w 586854"/>
                <a:gd name="connsiteY16" fmla="*/ 777923 h 1187356"/>
                <a:gd name="connsiteX17" fmla="*/ 156950 w 586854"/>
                <a:gd name="connsiteY17" fmla="*/ 818866 h 1187356"/>
                <a:gd name="connsiteX18" fmla="*/ 184245 w 586854"/>
                <a:gd name="connsiteY18" fmla="*/ 887105 h 1187356"/>
                <a:gd name="connsiteX19" fmla="*/ 197893 w 586854"/>
                <a:gd name="connsiteY19" fmla="*/ 907576 h 1187356"/>
                <a:gd name="connsiteX20" fmla="*/ 204717 w 586854"/>
                <a:gd name="connsiteY20" fmla="*/ 928048 h 1187356"/>
                <a:gd name="connsiteX21" fmla="*/ 232012 w 586854"/>
                <a:gd name="connsiteY21" fmla="*/ 968991 h 1187356"/>
                <a:gd name="connsiteX22" fmla="*/ 245660 w 586854"/>
                <a:gd name="connsiteY22" fmla="*/ 1003111 h 1187356"/>
                <a:gd name="connsiteX23" fmla="*/ 266132 w 586854"/>
                <a:gd name="connsiteY23" fmla="*/ 1030406 h 1187356"/>
                <a:gd name="connsiteX24" fmla="*/ 279779 w 586854"/>
                <a:gd name="connsiteY24" fmla="*/ 1050878 h 1187356"/>
                <a:gd name="connsiteX25" fmla="*/ 307075 w 586854"/>
                <a:gd name="connsiteY25" fmla="*/ 1098645 h 1187356"/>
                <a:gd name="connsiteX26" fmla="*/ 327547 w 586854"/>
                <a:gd name="connsiteY26" fmla="*/ 1125941 h 1187356"/>
                <a:gd name="connsiteX27" fmla="*/ 354842 w 586854"/>
                <a:gd name="connsiteY27" fmla="*/ 1166884 h 1187356"/>
                <a:gd name="connsiteX28" fmla="*/ 436729 w 586854"/>
                <a:gd name="connsiteY28" fmla="*/ 1187356 h 1187356"/>
                <a:gd name="connsiteX29" fmla="*/ 498144 w 586854"/>
                <a:gd name="connsiteY29" fmla="*/ 1180532 h 1187356"/>
                <a:gd name="connsiteX30" fmla="*/ 518615 w 586854"/>
                <a:gd name="connsiteY30" fmla="*/ 1173708 h 1187356"/>
                <a:gd name="connsiteX31" fmla="*/ 525439 w 586854"/>
                <a:gd name="connsiteY31" fmla="*/ 1153236 h 1187356"/>
                <a:gd name="connsiteX32" fmla="*/ 539087 w 586854"/>
                <a:gd name="connsiteY32" fmla="*/ 1132765 h 1187356"/>
                <a:gd name="connsiteX33" fmla="*/ 566382 w 586854"/>
                <a:gd name="connsiteY33" fmla="*/ 1050878 h 1187356"/>
                <a:gd name="connsiteX34" fmla="*/ 573206 w 586854"/>
                <a:gd name="connsiteY34" fmla="*/ 1030406 h 1187356"/>
                <a:gd name="connsiteX35" fmla="*/ 580030 w 586854"/>
                <a:gd name="connsiteY35" fmla="*/ 1009935 h 1187356"/>
                <a:gd name="connsiteX36" fmla="*/ 586854 w 586854"/>
                <a:gd name="connsiteY36" fmla="*/ 975815 h 1187356"/>
                <a:gd name="connsiteX37" fmla="*/ 580030 w 586854"/>
                <a:gd name="connsiteY37" fmla="*/ 736979 h 1187356"/>
                <a:gd name="connsiteX38" fmla="*/ 573206 w 586854"/>
                <a:gd name="connsiteY38" fmla="*/ 709684 h 1187356"/>
                <a:gd name="connsiteX39" fmla="*/ 566382 w 586854"/>
                <a:gd name="connsiteY39" fmla="*/ 675565 h 1187356"/>
                <a:gd name="connsiteX40" fmla="*/ 552735 w 586854"/>
                <a:gd name="connsiteY40" fmla="*/ 600502 h 1187356"/>
                <a:gd name="connsiteX41" fmla="*/ 539087 w 586854"/>
                <a:gd name="connsiteY41" fmla="*/ 552735 h 1187356"/>
                <a:gd name="connsiteX42" fmla="*/ 525439 w 586854"/>
                <a:gd name="connsiteY42" fmla="*/ 498144 h 1187356"/>
                <a:gd name="connsiteX43" fmla="*/ 511791 w 586854"/>
                <a:gd name="connsiteY43" fmla="*/ 450376 h 1187356"/>
                <a:gd name="connsiteX44" fmla="*/ 504967 w 586854"/>
                <a:gd name="connsiteY44" fmla="*/ 423081 h 1187356"/>
                <a:gd name="connsiteX45" fmla="*/ 498144 w 586854"/>
                <a:gd name="connsiteY45" fmla="*/ 402609 h 1187356"/>
                <a:gd name="connsiteX46" fmla="*/ 491320 w 586854"/>
                <a:gd name="connsiteY46" fmla="*/ 375314 h 1187356"/>
                <a:gd name="connsiteX47" fmla="*/ 477672 w 586854"/>
                <a:gd name="connsiteY47" fmla="*/ 341194 h 1187356"/>
                <a:gd name="connsiteX48" fmla="*/ 470848 w 586854"/>
                <a:gd name="connsiteY48" fmla="*/ 320723 h 1187356"/>
                <a:gd name="connsiteX49" fmla="*/ 423081 w 586854"/>
                <a:gd name="connsiteY49" fmla="*/ 259308 h 1187356"/>
                <a:gd name="connsiteX50" fmla="*/ 402609 w 586854"/>
                <a:gd name="connsiteY50" fmla="*/ 218365 h 1187356"/>
                <a:gd name="connsiteX51" fmla="*/ 395785 w 586854"/>
                <a:gd name="connsiteY51" fmla="*/ 197893 h 1187356"/>
                <a:gd name="connsiteX52" fmla="*/ 382138 w 586854"/>
                <a:gd name="connsiteY52" fmla="*/ 177421 h 1187356"/>
                <a:gd name="connsiteX53" fmla="*/ 375314 w 586854"/>
                <a:gd name="connsiteY53" fmla="*/ 143302 h 118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86854" h="1187356">
                  <a:moveTo>
                    <a:pt x="375314" y="143302"/>
                  </a:moveTo>
                  <a:cubicBezTo>
                    <a:pt x="349156" y="119419"/>
                    <a:pt x="297897" y="58356"/>
                    <a:pt x="225188" y="34120"/>
                  </a:cubicBezTo>
                  <a:cubicBezTo>
                    <a:pt x="218364" y="29571"/>
                    <a:pt x="212052" y="24140"/>
                    <a:pt x="204717" y="20472"/>
                  </a:cubicBezTo>
                  <a:cubicBezTo>
                    <a:pt x="148208" y="-7783"/>
                    <a:pt x="222448" y="39116"/>
                    <a:pt x="163773" y="0"/>
                  </a:cubicBezTo>
                  <a:cubicBezTo>
                    <a:pt x="152497" y="1253"/>
                    <a:pt x="101893" y="2533"/>
                    <a:pt x="81887" y="13648"/>
                  </a:cubicBezTo>
                  <a:cubicBezTo>
                    <a:pt x="67549" y="21614"/>
                    <a:pt x="40944" y="40944"/>
                    <a:pt x="40944" y="40944"/>
                  </a:cubicBezTo>
                  <a:cubicBezTo>
                    <a:pt x="31845" y="54592"/>
                    <a:pt x="17626" y="65974"/>
                    <a:pt x="13648" y="81887"/>
                  </a:cubicBezTo>
                  <a:cubicBezTo>
                    <a:pt x="4011" y="120434"/>
                    <a:pt x="8663" y="99986"/>
                    <a:pt x="0" y="143302"/>
                  </a:cubicBezTo>
                  <a:cubicBezTo>
                    <a:pt x="7331" y="414539"/>
                    <a:pt x="-13596" y="314106"/>
                    <a:pt x="20472" y="450376"/>
                  </a:cubicBezTo>
                  <a:cubicBezTo>
                    <a:pt x="29285" y="485629"/>
                    <a:pt x="22093" y="469868"/>
                    <a:pt x="40944" y="498144"/>
                  </a:cubicBezTo>
                  <a:lnTo>
                    <a:pt x="61415" y="559559"/>
                  </a:lnTo>
                  <a:cubicBezTo>
                    <a:pt x="63690" y="566383"/>
                    <a:pt x="65406" y="573419"/>
                    <a:pt x="68239" y="580030"/>
                  </a:cubicBezTo>
                  <a:cubicBezTo>
                    <a:pt x="75063" y="595952"/>
                    <a:pt x="82791" y="611517"/>
                    <a:pt x="88711" y="627797"/>
                  </a:cubicBezTo>
                  <a:cubicBezTo>
                    <a:pt x="91916" y="636611"/>
                    <a:pt x="92959" y="646075"/>
                    <a:pt x="95535" y="655093"/>
                  </a:cubicBezTo>
                  <a:cubicBezTo>
                    <a:pt x="97511" y="662009"/>
                    <a:pt x="100382" y="668649"/>
                    <a:pt x="102358" y="675565"/>
                  </a:cubicBezTo>
                  <a:cubicBezTo>
                    <a:pt x="112410" y="710749"/>
                    <a:pt x="106617" y="703271"/>
                    <a:pt x="122830" y="743803"/>
                  </a:cubicBezTo>
                  <a:cubicBezTo>
                    <a:pt x="127379" y="755176"/>
                    <a:pt x="132177" y="766454"/>
                    <a:pt x="136478" y="777923"/>
                  </a:cubicBezTo>
                  <a:cubicBezTo>
                    <a:pt x="148586" y="810210"/>
                    <a:pt x="136245" y="787808"/>
                    <a:pt x="156950" y="818866"/>
                  </a:cubicBezTo>
                  <a:cubicBezTo>
                    <a:pt x="166026" y="846098"/>
                    <a:pt x="168704" y="856025"/>
                    <a:pt x="184245" y="887105"/>
                  </a:cubicBezTo>
                  <a:cubicBezTo>
                    <a:pt x="187913" y="894440"/>
                    <a:pt x="193344" y="900752"/>
                    <a:pt x="197893" y="907576"/>
                  </a:cubicBezTo>
                  <a:cubicBezTo>
                    <a:pt x="200168" y="914400"/>
                    <a:pt x="201224" y="921760"/>
                    <a:pt x="204717" y="928048"/>
                  </a:cubicBezTo>
                  <a:cubicBezTo>
                    <a:pt x="212683" y="942386"/>
                    <a:pt x="225920" y="953762"/>
                    <a:pt x="232012" y="968991"/>
                  </a:cubicBezTo>
                  <a:cubicBezTo>
                    <a:pt x="236561" y="980364"/>
                    <a:pt x="239711" y="992403"/>
                    <a:pt x="245660" y="1003111"/>
                  </a:cubicBezTo>
                  <a:cubicBezTo>
                    <a:pt x="251183" y="1013053"/>
                    <a:pt x="259522" y="1021151"/>
                    <a:pt x="266132" y="1030406"/>
                  </a:cubicBezTo>
                  <a:cubicBezTo>
                    <a:pt x="270899" y="1037080"/>
                    <a:pt x="275710" y="1043757"/>
                    <a:pt x="279779" y="1050878"/>
                  </a:cubicBezTo>
                  <a:cubicBezTo>
                    <a:pt x="302622" y="1090854"/>
                    <a:pt x="283328" y="1065400"/>
                    <a:pt x="307075" y="1098645"/>
                  </a:cubicBezTo>
                  <a:cubicBezTo>
                    <a:pt x="313686" y="1107900"/>
                    <a:pt x="321025" y="1116624"/>
                    <a:pt x="327547" y="1125941"/>
                  </a:cubicBezTo>
                  <a:cubicBezTo>
                    <a:pt x="336953" y="1139378"/>
                    <a:pt x="339281" y="1161697"/>
                    <a:pt x="354842" y="1166884"/>
                  </a:cubicBezTo>
                  <a:cubicBezTo>
                    <a:pt x="408911" y="1184908"/>
                    <a:pt x="381595" y="1178167"/>
                    <a:pt x="436729" y="1187356"/>
                  </a:cubicBezTo>
                  <a:cubicBezTo>
                    <a:pt x="457201" y="1185081"/>
                    <a:pt x="477827" y="1183918"/>
                    <a:pt x="498144" y="1180532"/>
                  </a:cubicBezTo>
                  <a:cubicBezTo>
                    <a:pt x="505239" y="1179349"/>
                    <a:pt x="513529" y="1178794"/>
                    <a:pt x="518615" y="1173708"/>
                  </a:cubicBezTo>
                  <a:cubicBezTo>
                    <a:pt x="523701" y="1168622"/>
                    <a:pt x="522222" y="1159670"/>
                    <a:pt x="525439" y="1153236"/>
                  </a:cubicBezTo>
                  <a:cubicBezTo>
                    <a:pt x="529107" y="1145901"/>
                    <a:pt x="534538" y="1139589"/>
                    <a:pt x="539087" y="1132765"/>
                  </a:cubicBezTo>
                  <a:lnTo>
                    <a:pt x="566382" y="1050878"/>
                  </a:lnTo>
                  <a:lnTo>
                    <a:pt x="573206" y="1030406"/>
                  </a:lnTo>
                  <a:cubicBezTo>
                    <a:pt x="575481" y="1023582"/>
                    <a:pt x="578619" y="1016988"/>
                    <a:pt x="580030" y="1009935"/>
                  </a:cubicBezTo>
                  <a:lnTo>
                    <a:pt x="586854" y="975815"/>
                  </a:lnTo>
                  <a:cubicBezTo>
                    <a:pt x="584579" y="896203"/>
                    <a:pt x="584109" y="816519"/>
                    <a:pt x="580030" y="736979"/>
                  </a:cubicBezTo>
                  <a:cubicBezTo>
                    <a:pt x="579550" y="727613"/>
                    <a:pt x="575241" y="718839"/>
                    <a:pt x="573206" y="709684"/>
                  </a:cubicBezTo>
                  <a:cubicBezTo>
                    <a:pt x="570690" y="698362"/>
                    <a:pt x="568457" y="686976"/>
                    <a:pt x="566382" y="675565"/>
                  </a:cubicBezTo>
                  <a:cubicBezTo>
                    <a:pt x="558978" y="634842"/>
                    <a:pt x="561159" y="638414"/>
                    <a:pt x="552735" y="600502"/>
                  </a:cubicBezTo>
                  <a:cubicBezTo>
                    <a:pt x="539100" y="539139"/>
                    <a:pt x="552763" y="602879"/>
                    <a:pt x="539087" y="552735"/>
                  </a:cubicBezTo>
                  <a:cubicBezTo>
                    <a:pt x="534152" y="534639"/>
                    <a:pt x="530592" y="516179"/>
                    <a:pt x="525439" y="498144"/>
                  </a:cubicBezTo>
                  <a:cubicBezTo>
                    <a:pt x="520890" y="482221"/>
                    <a:pt x="516148" y="466352"/>
                    <a:pt x="511791" y="450376"/>
                  </a:cubicBezTo>
                  <a:cubicBezTo>
                    <a:pt x="509323" y="441328"/>
                    <a:pt x="507543" y="432099"/>
                    <a:pt x="504967" y="423081"/>
                  </a:cubicBezTo>
                  <a:cubicBezTo>
                    <a:pt x="502991" y="416165"/>
                    <a:pt x="500120" y="409525"/>
                    <a:pt x="498144" y="402609"/>
                  </a:cubicBezTo>
                  <a:cubicBezTo>
                    <a:pt x="495568" y="393591"/>
                    <a:pt x="494286" y="384211"/>
                    <a:pt x="491320" y="375314"/>
                  </a:cubicBezTo>
                  <a:cubicBezTo>
                    <a:pt x="487446" y="363693"/>
                    <a:pt x="481973" y="352663"/>
                    <a:pt x="477672" y="341194"/>
                  </a:cubicBezTo>
                  <a:cubicBezTo>
                    <a:pt x="475146" y="334459"/>
                    <a:pt x="474341" y="327011"/>
                    <a:pt x="470848" y="320723"/>
                  </a:cubicBezTo>
                  <a:cubicBezTo>
                    <a:pt x="450441" y="283989"/>
                    <a:pt x="447950" y="284176"/>
                    <a:pt x="423081" y="259308"/>
                  </a:cubicBezTo>
                  <a:cubicBezTo>
                    <a:pt x="405928" y="207850"/>
                    <a:pt x="429066" y="271278"/>
                    <a:pt x="402609" y="218365"/>
                  </a:cubicBezTo>
                  <a:cubicBezTo>
                    <a:pt x="399392" y="211931"/>
                    <a:pt x="399002" y="204327"/>
                    <a:pt x="395785" y="197893"/>
                  </a:cubicBezTo>
                  <a:cubicBezTo>
                    <a:pt x="392117" y="190558"/>
                    <a:pt x="385806" y="184756"/>
                    <a:pt x="382138" y="177421"/>
                  </a:cubicBezTo>
                  <a:cubicBezTo>
                    <a:pt x="366457" y="146059"/>
                    <a:pt x="401472" y="167185"/>
                    <a:pt x="375314" y="14330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a:extLst>
              <a:ext uri="{FF2B5EF4-FFF2-40B4-BE49-F238E27FC236}">
                <a16:creationId xmlns:a16="http://schemas.microsoft.com/office/drawing/2014/main" id="{24C24446-AD3B-9CBE-34EF-9DC599F1C0B1}"/>
              </a:ext>
            </a:extLst>
          </p:cNvPr>
          <p:cNvSpPr/>
          <p:nvPr/>
        </p:nvSpPr>
        <p:spPr>
          <a:xfrm>
            <a:off x="3372596" y="3677394"/>
            <a:ext cx="498763" cy="498763"/>
          </a:xfrm>
          <a:prstGeom prst="ellipse">
            <a:avLst/>
          </a:prstGeom>
          <a:solidFill>
            <a:srgbClr val="F1AC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9546EE1A-715D-1E08-B5B3-DD6A264EF8DA}"/>
              </a:ext>
            </a:extLst>
          </p:cNvPr>
          <p:cNvGrpSpPr/>
          <p:nvPr/>
        </p:nvGrpSpPr>
        <p:grpSpPr>
          <a:xfrm>
            <a:off x="2922698" y="4053928"/>
            <a:ext cx="4289608" cy="2333050"/>
            <a:chOff x="2922698" y="4053928"/>
            <a:chExt cx="4289608" cy="2333050"/>
          </a:xfrm>
        </p:grpSpPr>
        <p:cxnSp>
          <p:nvCxnSpPr>
            <p:cNvPr id="15" name="Straight Connector 14">
              <a:extLst>
                <a:ext uri="{FF2B5EF4-FFF2-40B4-BE49-F238E27FC236}">
                  <a16:creationId xmlns:a16="http://schemas.microsoft.com/office/drawing/2014/main" id="{9B38DDA3-86CC-D4A9-7152-728E38305992}"/>
                </a:ext>
              </a:extLst>
            </p:cNvPr>
            <p:cNvCxnSpPr>
              <a:cxnSpLocks/>
            </p:cNvCxnSpPr>
            <p:nvPr/>
          </p:nvCxnSpPr>
          <p:spPr>
            <a:xfrm>
              <a:off x="3251650" y="5991490"/>
              <a:ext cx="36737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B54944-95AF-302D-9799-896152E0E40C}"/>
                </a:ext>
              </a:extLst>
            </p:cNvPr>
            <p:cNvCxnSpPr>
              <a:cxnSpLocks/>
            </p:cNvCxnSpPr>
            <p:nvPr/>
          </p:nvCxnSpPr>
          <p:spPr>
            <a:xfrm flipV="1">
              <a:off x="5096634" y="4725749"/>
              <a:ext cx="0" cy="1343642"/>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EC5B7A5-6A31-4FBE-A994-5F55AD4DD61A}"/>
                </a:ext>
              </a:extLst>
            </p:cNvPr>
            <p:cNvCxnSpPr>
              <a:cxnSpLocks/>
            </p:cNvCxnSpPr>
            <p:nvPr/>
          </p:nvCxnSpPr>
          <p:spPr>
            <a:xfrm flipV="1">
              <a:off x="3614443" y="4053928"/>
              <a:ext cx="0" cy="2015463"/>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C8F1EB6-16C8-9751-EFEC-D6C37CF0A56F}"/>
                </a:ext>
              </a:extLst>
            </p:cNvPr>
            <p:cNvCxnSpPr>
              <a:cxnSpLocks/>
            </p:cNvCxnSpPr>
            <p:nvPr/>
          </p:nvCxnSpPr>
          <p:spPr>
            <a:xfrm flipV="1">
              <a:off x="6599056" y="4053928"/>
              <a:ext cx="0" cy="2015463"/>
            </a:xfrm>
            <a:prstGeom prst="line">
              <a:avLst/>
            </a:prstGeom>
            <a:ln>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Content Placeholder 2">
                  <a:extLst>
                    <a:ext uri="{FF2B5EF4-FFF2-40B4-BE49-F238E27FC236}">
                      <a16:creationId xmlns:a16="http://schemas.microsoft.com/office/drawing/2014/main" id="{1F43B3A8-B54C-9C2D-75BA-53C4E06DD30D}"/>
                    </a:ext>
                  </a:extLst>
                </p:cNvPr>
                <p:cNvSpPr txBox="1">
                  <a:spLocks/>
                </p:cNvSpPr>
                <p:nvPr/>
              </p:nvSpPr>
              <p:spPr>
                <a:xfrm>
                  <a:off x="4506705" y="5959560"/>
                  <a:ext cx="1163674" cy="424055"/>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=0</m:t>
                        </m:r>
                      </m:oMath>
                    </m:oMathPara>
                  </a14:m>
                  <a:endParaRPr lang="en-US" sz="2400" dirty="0">
                    <a:latin typeface="+mn-lt"/>
                  </a:endParaRPr>
                </a:p>
              </p:txBody>
            </p:sp>
          </mc:Choice>
          <mc:Fallback xmlns="">
            <p:sp>
              <p:nvSpPr>
                <p:cNvPr id="27" name="Content Placeholder 2">
                  <a:extLst>
                    <a:ext uri="{FF2B5EF4-FFF2-40B4-BE49-F238E27FC236}">
                      <a16:creationId xmlns:a16="http://schemas.microsoft.com/office/drawing/2014/main" id="{1F43B3A8-B54C-9C2D-75BA-53C4E06DD30D}"/>
                    </a:ext>
                  </a:extLst>
                </p:cNvPr>
                <p:cNvSpPr txBox="1">
                  <a:spLocks noRot="1" noChangeAspect="1" noMove="1" noResize="1" noEditPoints="1" noAdjustHandles="1" noChangeArrowheads="1" noChangeShapeType="1" noTextEdit="1"/>
                </p:cNvSpPr>
                <p:nvPr/>
              </p:nvSpPr>
              <p:spPr>
                <a:xfrm>
                  <a:off x="4506705" y="5959560"/>
                  <a:ext cx="1163674" cy="424055"/>
                </a:xfrm>
                <a:prstGeom prst="rect">
                  <a:avLst/>
                </a:prstGeom>
                <a:blipFill>
                  <a:blip r:embed="rId5"/>
                  <a:stretch>
                    <a:fillRect b="-1470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Content Placeholder 2">
                  <a:extLst>
                    <a:ext uri="{FF2B5EF4-FFF2-40B4-BE49-F238E27FC236}">
                      <a16:creationId xmlns:a16="http://schemas.microsoft.com/office/drawing/2014/main" id="{C6841163-13BA-C997-AB35-81F3C0FC0EC8}"/>
                    </a:ext>
                  </a:extLst>
                </p:cNvPr>
                <p:cNvSpPr txBox="1">
                  <a:spLocks/>
                </p:cNvSpPr>
                <p:nvPr/>
              </p:nvSpPr>
              <p:spPr>
                <a:xfrm>
                  <a:off x="2922698" y="5962923"/>
                  <a:ext cx="1249117" cy="424055"/>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r>
                          <a:rPr lang="en-US" sz="2400" b="0" i="1" smtClean="0">
                            <a:latin typeface="Cambria Math" panose="02040503050406030204" pitchFamily="18" charset="0"/>
                          </a:rPr>
                          <m:t>𝐴</m:t>
                        </m:r>
                      </m:oMath>
                    </m:oMathPara>
                  </a14:m>
                  <a:endParaRPr lang="en-US" sz="2400" dirty="0">
                    <a:latin typeface="+mn-lt"/>
                  </a:endParaRPr>
                </a:p>
              </p:txBody>
            </p:sp>
          </mc:Choice>
          <mc:Fallback xmlns="">
            <p:sp>
              <p:nvSpPr>
                <p:cNvPr id="28" name="Content Placeholder 2">
                  <a:extLst>
                    <a:ext uri="{FF2B5EF4-FFF2-40B4-BE49-F238E27FC236}">
                      <a16:creationId xmlns:a16="http://schemas.microsoft.com/office/drawing/2014/main" id="{C6841163-13BA-C997-AB35-81F3C0FC0EC8}"/>
                    </a:ext>
                  </a:extLst>
                </p:cNvPr>
                <p:cNvSpPr txBox="1">
                  <a:spLocks noRot="1" noChangeAspect="1" noMove="1" noResize="1" noEditPoints="1" noAdjustHandles="1" noChangeArrowheads="1" noChangeShapeType="1" noTextEdit="1"/>
                </p:cNvSpPr>
                <p:nvPr/>
              </p:nvSpPr>
              <p:spPr>
                <a:xfrm>
                  <a:off x="2922698" y="5962923"/>
                  <a:ext cx="1249117" cy="424055"/>
                </a:xfrm>
                <a:prstGeom prst="rect">
                  <a:avLst/>
                </a:prstGeom>
                <a:blipFill>
                  <a:blip r:embed="rId6"/>
                  <a:stretch>
                    <a:fillRect b="-1142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Content Placeholder 2">
                  <a:extLst>
                    <a:ext uri="{FF2B5EF4-FFF2-40B4-BE49-F238E27FC236}">
                      <a16:creationId xmlns:a16="http://schemas.microsoft.com/office/drawing/2014/main" id="{CE7F939D-29C3-ABD3-DD49-B066B9F7A4A1}"/>
                    </a:ext>
                  </a:extLst>
                </p:cNvPr>
                <p:cNvSpPr txBox="1">
                  <a:spLocks/>
                </p:cNvSpPr>
                <p:nvPr/>
              </p:nvSpPr>
              <p:spPr>
                <a:xfrm>
                  <a:off x="5963189" y="5959561"/>
                  <a:ext cx="1249117" cy="424055"/>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𝐴</m:t>
                        </m:r>
                      </m:oMath>
                    </m:oMathPara>
                  </a14:m>
                  <a:endParaRPr lang="en-US" sz="2400" dirty="0">
                    <a:latin typeface="+mn-lt"/>
                  </a:endParaRPr>
                </a:p>
              </p:txBody>
            </p:sp>
          </mc:Choice>
          <mc:Fallback xmlns="">
            <p:sp>
              <p:nvSpPr>
                <p:cNvPr id="29" name="Content Placeholder 2">
                  <a:extLst>
                    <a:ext uri="{FF2B5EF4-FFF2-40B4-BE49-F238E27FC236}">
                      <a16:creationId xmlns:a16="http://schemas.microsoft.com/office/drawing/2014/main" id="{CE7F939D-29C3-ABD3-DD49-B066B9F7A4A1}"/>
                    </a:ext>
                  </a:extLst>
                </p:cNvPr>
                <p:cNvSpPr txBox="1">
                  <a:spLocks noRot="1" noChangeAspect="1" noMove="1" noResize="1" noEditPoints="1" noAdjustHandles="1" noChangeArrowheads="1" noChangeShapeType="1" noTextEdit="1"/>
                </p:cNvSpPr>
                <p:nvPr/>
              </p:nvSpPr>
              <p:spPr>
                <a:xfrm>
                  <a:off x="5963189" y="5959561"/>
                  <a:ext cx="1249117" cy="424055"/>
                </a:xfrm>
                <a:prstGeom prst="rect">
                  <a:avLst/>
                </a:prstGeom>
                <a:blipFill>
                  <a:blip r:embed="rId7"/>
                  <a:stretch>
                    <a:fillRect b="-14706"/>
                  </a:stretch>
                </a:blipFill>
                <a:ln>
                  <a:noFill/>
                </a:ln>
              </p:spPr>
              <p:txBody>
                <a:bodyPr/>
                <a:lstStyle/>
                <a:p>
                  <a:r>
                    <a:rPr lang="en-US">
                      <a:noFill/>
                    </a:rPr>
                    <a:t> </a:t>
                  </a:r>
                </a:p>
              </p:txBody>
            </p:sp>
          </mc:Fallback>
        </mc:AlternateContent>
      </p:grpSp>
    </p:spTree>
    <p:extLst>
      <p:ext uri="{BB962C8B-B14F-4D97-AF65-F5344CB8AC3E}">
        <p14:creationId xmlns:p14="http://schemas.microsoft.com/office/powerpoint/2010/main" val="273659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37" presetClass="path" presetSubtype="0" repeatCount="indefinite" accel="50000" decel="50000" autoRev="1" fill="remove" grpId="0" nodeType="withEffect">
                                  <p:stCondLst>
                                    <p:cond delay="0"/>
                                  </p:stCondLst>
                                  <p:endCondLst>
                                    <p:cond evt="onNext" delay="0">
                                      <p:tgtEl>
                                        <p:sldTgt/>
                                      </p:tgtEl>
                                    </p:cond>
                                  </p:endCondLst>
                                  <p:childTnLst>
                                    <p:animMotion origin="layout" path="M 3.05556E-6 -3.7037E-6 C 0.02725 0.02662 0.03264 0.03241 0.0585 0.05209 C 0.08628 0.07269 0.125 0.08449 0.16111 0.08403 C 0.19705 0.08357 0.24826 0.05857 0.26614 0.04375 C 0.28281 0.03357 0.29531 0.02176 0.32222 -3.7037E-6 " pathEditMode="relative" rAng="0" ptsTypes="AAAAA">
                                      <p:cBhvr>
                                        <p:cTn id="8" dur="2000" fill="hold"/>
                                        <p:tgtEl>
                                          <p:spTgt spid="13"/>
                                        </p:tgtEl>
                                        <p:attrNameLst>
                                          <p:attrName>ppt_x</p:attrName>
                                          <p:attrName>ppt_y</p:attrName>
                                        </p:attrNameLst>
                                      </p:cBhvr>
                                      <p:rCtr x="16111" y="42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Section 14.6 Damped Oscillations</a:t>
            </a:r>
            <a:endParaRPr lang="en-IN" dirty="0"/>
          </a:p>
        </p:txBody>
      </p:sp>
      <p:sp>
        <p:nvSpPr>
          <p:cNvPr id="3" name="Subtitle 2"/>
          <p:cNvSpPr>
            <a:spLocks noGrp="1"/>
          </p:cNvSpPr>
          <p:nvPr>
            <p:ph type="subTitle" idx="1"/>
          </p:nvPr>
        </p:nvSpPr>
        <p:spPr>
          <a:xfrm>
            <a:off x="674687" y="3962400"/>
            <a:ext cx="7794625" cy="519953"/>
          </a:xfrm>
        </p:spPr>
        <p:txBody>
          <a:bodyPr/>
          <a:lstStyle/>
          <a:p>
            <a:pPr marL="0" lvl="1">
              <a:spcBef>
                <a:spcPts val="0"/>
              </a:spcBef>
            </a:pPr>
            <a:r>
              <a:rPr lang="en-US" sz="2500" dirty="0">
                <a:solidFill>
                  <a:schemeClr val="tx2"/>
                </a:solidFill>
                <a:latin typeface="+mn-lt"/>
                <a:hlinkClick r:id="rId2" tooltip="https://mediaplayer.pearsoncmg.com/assets/RjdHmEwKZBcY0ijsAekRr_p26sz3hoU_"/>
              </a:rPr>
              <a:t>Prelecture Video: Damping and Resonance</a:t>
            </a:r>
            <a:endParaRPr lang="en-US" sz="2500" dirty="0">
              <a:solidFill>
                <a:schemeClr val="tx2"/>
              </a:solidFill>
              <a:latin typeface="+mn-lt"/>
            </a:endParaRPr>
          </a:p>
        </p:txBody>
      </p:sp>
    </p:spTree>
    <p:extLst>
      <p:ext uri="{BB962C8B-B14F-4D97-AF65-F5344CB8AC3E}">
        <p14:creationId xmlns:p14="http://schemas.microsoft.com/office/powerpoint/2010/main" val="33083630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Damped Oscillation</a:t>
            </a:r>
            <a:endParaRPr lang="en-IN" sz="2000" dirty="0"/>
          </a:p>
        </p:txBody>
      </p:sp>
      <p:sp>
        <p:nvSpPr>
          <p:cNvPr id="3" name="Content Placeholder 2"/>
          <p:cNvSpPr>
            <a:spLocks noGrp="1"/>
          </p:cNvSpPr>
          <p:nvPr>
            <p:ph sz="quarter" idx="13"/>
          </p:nvPr>
        </p:nvSpPr>
        <p:spPr>
          <a:xfrm>
            <a:off x="322545" y="4200480"/>
            <a:ext cx="8498910" cy="3239558"/>
          </a:xfrm>
        </p:spPr>
        <p:txBody>
          <a:bodyPr/>
          <a:lstStyle/>
          <a:p>
            <a:pPr indent="-255600"/>
            <a:r>
              <a:rPr lang="en-US" sz="2400" b="1" dirty="0"/>
              <a:t>Damped oscillations</a:t>
            </a:r>
            <a:r>
              <a:rPr lang="en-US" sz="2400" dirty="0"/>
              <a:t> decay and stop due to dissipation</a:t>
            </a:r>
            <a:r>
              <a:rPr lang="en-US" sz="2400" b="1" dirty="0"/>
              <a:t>.</a:t>
            </a:r>
            <a:endParaRPr lang="en-US" sz="2400" dirty="0"/>
          </a:p>
          <a:p>
            <a:pPr indent="-255600"/>
            <a:r>
              <a:rPr lang="en-US" sz="2400" dirty="0">
                <a:latin typeface="+mn-lt"/>
              </a:rPr>
              <a:t>For a pendulum, energy is lost due to air resistance (</a:t>
            </a:r>
            <a:r>
              <a:rPr lang="en-US" sz="2400" b="1" dirty="0">
                <a:latin typeface="+mn-lt"/>
              </a:rPr>
              <a:t>drag)</a:t>
            </a:r>
          </a:p>
          <a:p>
            <a:pPr indent="-255600"/>
            <a:r>
              <a:rPr lang="en-US" sz="2400" dirty="0">
                <a:latin typeface="+mn-lt"/>
              </a:rPr>
              <a:t>The amplitude oscillations is bounded by an </a:t>
            </a:r>
            <a:r>
              <a:rPr lang="en-US" sz="2400" b="1" dirty="0">
                <a:latin typeface="+mn-lt"/>
              </a:rPr>
              <a:t>envelope.</a:t>
            </a:r>
          </a:p>
        </p:txBody>
      </p:sp>
      <p:pic>
        <p:nvPicPr>
          <p:cNvPr id="5" name="Picture 4" descr="Playground Swings for Commercial Playgrounds - Landscape Structures">
            <a:extLst>
              <a:ext uri="{FF2B5EF4-FFF2-40B4-BE49-F238E27FC236}">
                <a16:creationId xmlns:a16="http://schemas.microsoft.com/office/drawing/2014/main" id="{BBD90685-F44B-BFDF-E192-1707F4F89D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921" y="1266825"/>
            <a:ext cx="4051276" cy="2268714"/>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41906625-DD31-AC00-398D-FCAF94C37ED6}"/>
              </a:ext>
            </a:extLst>
          </p:cNvPr>
          <p:cNvGrpSpPr/>
          <p:nvPr/>
        </p:nvGrpSpPr>
        <p:grpSpPr>
          <a:xfrm>
            <a:off x="4643805" y="611385"/>
            <a:ext cx="4359864" cy="3579593"/>
            <a:chOff x="4722312" y="170873"/>
            <a:chExt cx="4359864" cy="3579593"/>
          </a:xfrm>
        </p:grpSpPr>
        <p:grpSp>
          <p:nvGrpSpPr>
            <p:cNvPr id="17" name="Group 16">
              <a:extLst>
                <a:ext uri="{FF2B5EF4-FFF2-40B4-BE49-F238E27FC236}">
                  <a16:creationId xmlns:a16="http://schemas.microsoft.com/office/drawing/2014/main" id="{A4AB5953-0FF6-9953-FB92-252914C284FC}"/>
                </a:ext>
              </a:extLst>
            </p:cNvPr>
            <p:cNvGrpSpPr/>
            <p:nvPr/>
          </p:nvGrpSpPr>
          <p:grpSpPr>
            <a:xfrm>
              <a:off x="4722312" y="170873"/>
              <a:ext cx="4265112" cy="3579593"/>
              <a:chOff x="4722312" y="170873"/>
              <a:chExt cx="4265112" cy="3579593"/>
            </a:xfrm>
          </p:grpSpPr>
          <p:grpSp>
            <p:nvGrpSpPr>
              <p:cNvPr id="7" name="Group 6">
                <a:extLst>
                  <a:ext uri="{FF2B5EF4-FFF2-40B4-BE49-F238E27FC236}">
                    <a16:creationId xmlns:a16="http://schemas.microsoft.com/office/drawing/2014/main" id="{4E5993D7-6B1B-B876-2AA8-38C204EB8A1C}"/>
                  </a:ext>
                </a:extLst>
              </p:cNvPr>
              <p:cNvGrpSpPr/>
              <p:nvPr/>
            </p:nvGrpSpPr>
            <p:grpSpPr>
              <a:xfrm>
                <a:off x="4722312" y="170873"/>
                <a:ext cx="4265112" cy="3579593"/>
                <a:chOff x="4640509" y="2705622"/>
                <a:chExt cx="4365705" cy="3743080"/>
              </a:xfrm>
            </p:grpSpPr>
            <p:grpSp>
              <p:nvGrpSpPr>
                <p:cNvPr id="8" name="Group 7">
                  <a:extLst>
                    <a:ext uri="{FF2B5EF4-FFF2-40B4-BE49-F238E27FC236}">
                      <a16:creationId xmlns:a16="http://schemas.microsoft.com/office/drawing/2014/main" id="{8A0EEA03-34B9-B245-F972-E58EB54A7BA5}"/>
                    </a:ext>
                  </a:extLst>
                </p:cNvPr>
                <p:cNvGrpSpPr/>
                <p:nvPr/>
              </p:nvGrpSpPr>
              <p:grpSpPr>
                <a:xfrm>
                  <a:off x="4777263" y="2705622"/>
                  <a:ext cx="4228951" cy="3743080"/>
                  <a:chOff x="4777263" y="2705622"/>
                  <a:chExt cx="4228951" cy="3743080"/>
                </a:xfrm>
              </p:grpSpPr>
              <p:grpSp>
                <p:nvGrpSpPr>
                  <p:cNvPr id="12" name="Group 11">
                    <a:extLst>
                      <a:ext uri="{FF2B5EF4-FFF2-40B4-BE49-F238E27FC236}">
                        <a16:creationId xmlns:a16="http://schemas.microsoft.com/office/drawing/2014/main" id="{DC0DB14E-86E2-E837-9759-871B74CF1D87}"/>
                      </a:ext>
                    </a:extLst>
                  </p:cNvPr>
                  <p:cNvGrpSpPr/>
                  <p:nvPr/>
                </p:nvGrpSpPr>
                <p:grpSpPr>
                  <a:xfrm>
                    <a:off x="4777263" y="2705622"/>
                    <a:ext cx="4228951" cy="3743080"/>
                    <a:chOff x="4777263" y="2705622"/>
                    <a:chExt cx="4228951" cy="3743080"/>
                  </a:xfrm>
                </p:grpSpPr>
                <p:pic>
                  <p:nvPicPr>
                    <p:cNvPr id="14" name="Picture 13" descr="a): A diagram shows that initially there is a large difference between the heights of successive peaks of oscillator motion, but later this difference is much smaller.">
                      <a:extLst>
                        <a:ext uri="{FF2B5EF4-FFF2-40B4-BE49-F238E27FC236}">
                          <a16:creationId xmlns:a16="http://schemas.microsoft.com/office/drawing/2014/main" id="{7BE1139A-5FC8-BC7E-BCB4-B24B64446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3038" y="2782019"/>
                      <a:ext cx="3969157" cy="3666683"/>
                    </a:xfrm>
                    <a:prstGeom prst="rect">
                      <a:avLst/>
                    </a:prstGeom>
                  </p:spPr>
                </p:pic>
                <p:sp>
                  <p:nvSpPr>
                    <p:cNvPr id="15" name="Freeform 14">
                      <a:extLst>
                        <a:ext uri="{FF2B5EF4-FFF2-40B4-BE49-F238E27FC236}">
                          <a16:creationId xmlns:a16="http://schemas.microsoft.com/office/drawing/2014/main" id="{FB0CB38E-D590-3287-C970-446008B53335}"/>
                        </a:ext>
                      </a:extLst>
                    </p:cNvPr>
                    <p:cNvSpPr/>
                    <p:nvPr/>
                  </p:nvSpPr>
                  <p:spPr>
                    <a:xfrm>
                      <a:off x="4777263" y="2705622"/>
                      <a:ext cx="4228951" cy="2005417"/>
                    </a:xfrm>
                    <a:custGeom>
                      <a:avLst/>
                      <a:gdLst>
                        <a:gd name="connsiteX0" fmla="*/ 7679 w 4228951"/>
                        <a:gd name="connsiteY0" fmla="*/ 325677 h 2005417"/>
                        <a:gd name="connsiteX1" fmla="*/ 45258 w 4228951"/>
                        <a:gd name="connsiteY1" fmla="*/ 551145 h 2005417"/>
                        <a:gd name="connsiteX2" fmla="*/ 82836 w 4228951"/>
                        <a:gd name="connsiteY2" fmla="*/ 563671 h 2005417"/>
                        <a:gd name="connsiteX3" fmla="*/ 208096 w 4228951"/>
                        <a:gd name="connsiteY3" fmla="*/ 538619 h 2005417"/>
                        <a:gd name="connsiteX4" fmla="*/ 245674 w 4228951"/>
                        <a:gd name="connsiteY4" fmla="*/ 513567 h 2005417"/>
                        <a:gd name="connsiteX5" fmla="*/ 308304 w 4228951"/>
                        <a:gd name="connsiteY5" fmla="*/ 463463 h 2005417"/>
                        <a:gd name="connsiteX6" fmla="*/ 345882 w 4228951"/>
                        <a:gd name="connsiteY6" fmla="*/ 425885 h 2005417"/>
                        <a:gd name="connsiteX7" fmla="*/ 383460 w 4228951"/>
                        <a:gd name="connsiteY7" fmla="*/ 400833 h 2005417"/>
                        <a:gd name="connsiteX8" fmla="*/ 446090 w 4228951"/>
                        <a:gd name="connsiteY8" fmla="*/ 350729 h 2005417"/>
                        <a:gd name="connsiteX9" fmla="*/ 471142 w 4228951"/>
                        <a:gd name="connsiteY9" fmla="*/ 313151 h 2005417"/>
                        <a:gd name="connsiteX10" fmla="*/ 496195 w 4228951"/>
                        <a:gd name="connsiteY10" fmla="*/ 288099 h 2005417"/>
                        <a:gd name="connsiteX11" fmla="*/ 521247 w 4228951"/>
                        <a:gd name="connsiteY11" fmla="*/ 212942 h 2005417"/>
                        <a:gd name="connsiteX12" fmla="*/ 546299 w 4228951"/>
                        <a:gd name="connsiteY12" fmla="*/ 125260 h 2005417"/>
                        <a:gd name="connsiteX13" fmla="*/ 571351 w 4228951"/>
                        <a:gd name="connsiteY13" fmla="*/ 87682 h 2005417"/>
                        <a:gd name="connsiteX14" fmla="*/ 608929 w 4228951"/>
                        <a:gd name="connsiteY14" fmla="*/ 75156 h 2005417"/>
                        <a:gd name="connsiteX15" fmla="*/ 709137 w 4228951"/>
                        <a:gd name="connsiteY15" fmla="*/ 87682 h 2005417"/>
                        <a:gd name="connsiteX16" fmla="*/ 784293 w 4228951"/>
                        <a:gd name="connsiteY16" fmla="*/ 137786 h 2005417"/>
                        <a:gd name="connsiteX17" fmla="*/ 821871 w 4228951"/>
                        <a:gd name="connsiteY17" fmla="*/ 150312 h 2005417"/>
                        <a:gd name="connsiteX18" fmla="*/ 897027 w 4228951"/>
                        <a:gd name="connsiteY18" fmla="*/ 200416 h 2005417"/>
                        <a:gd name="connsiteX19" fmla="*/ 972184 w 4228951"/>
                        <a:gd name="connsiteY19" fmla="*/ 225468 h 2005417"/>
                        <a:gd name="connsiteX20" fmla="*/ 1009762 w 4228951"/>
                        <a:gd name="connsiteY20" fmla="*/ 237994 h 2005417"/>
                        <a:gd name="connsiteX21" fmla="*/ 1047340 w 4228951"/>
                        <a:gd name="connsiteY21" fmla="*/ 263046 h 2005417"/>
                        <a:gd name="connsiteX22" fmla="*/ 1072392 w 4228951"/>
                        <a:gd name="connsiteY22" fmla="*/ 288099 h 2005417"/>
                        <a:gd name="connsiteX23" fmla="*/ 1109970 w 4228951"/>
                        <a:gd name="connsiteY23" fmla="*/ 300625 h 2005417"/>
                        <a:gd name="connsiteX24" fmla="*/ 1185126 w 4228951"/>
                        <a:gd name="connsiteY24" fmla="*/ 350729 h 2005417"/>
                        <a:gd name="connsiteX25" fmla="*/ 1222704 w 4228951"/>
                        <a:gd name="connsiteY25" fmla="*/ 375781 h 2005417"/>
                        <a:gd name="connsiteX26" fmla="*/ 1260282 w 4228951"/>
                        <a:gd name="connsiteY26" fmla="*/ 400833 h 2005417"/>
                        <a:gd name="connsiteX27" fmla="*/ 1285334 w 4228951"/>
                        <a:gd name="connsiteY27" fmla="*/ 438411 h 2005417"/>
                        <a:gd name="connsiteX28" fmla="*/ 1322912 w 4228951"/>
                        <a:gd name="connsiteY28" fmla="*/ 450937 h 2005417"/>
                        <a:gd name="connsiteX29" fmla="*/ 1335438 w 4228951"/>
                        <a:gd name="connsiteY29" fmla="*/ 488515 h 2005417"/>
                        <a:gd name="connsiteX30" fmla="*/ 1373016 w 4228951"/>
                        <a:gd name="connsiteY30" fmla="*/ 563671 h 2005417"/>
                        <a:gd name="connsiteX31" fmla="*/ 1360490 w 4228951"/>
                        <a:gd name="connsiteY31" fmla="*/ 626301 h 2005417"/>
                        <a:gd name="connsiteX32" fmla="*/ 1322912 w 4228951"/>
                        <a:gd name="connsiteY32" fmla="*/ 613775 h 2005417"/>
                        <a:gd name="connsiteX33" fmla="*/ 1272808 w 4228951"/>
                        <a:gd name="connsiteY33" fmla="*/ 626301 h 2005417"/>
                        <a:gd name="connsiteX34" fmla="*/ 1160074 w 4228951"/>
                        <a:gd name="connsiteY34" fmla="*/ 663879 h 2005417"/>
                        <a:gd name="connsiteX35" fmla="*/ 1122496 w 4228951"/>
                        <a:gd name="connsiteY35" fmla="*/ 676405 h 2005417"/>
                        <a:gd name="connsiteX36" fmla="*/ 784293 w 4228951"/>
                        <a:gd name="connsiteY36" fmla="*/ 688931 h 2005417"/>
                        <a:gd name="connsiteX37" fmla="*/ 721663 w 4228951"/>
                        <a:gd name="connsiteY37" fmla="*/ 726510 h 2005417"/>
                        <a:gd name="connsiteX38" fmla="*/ 771767 w 4228951"/>
                        <a:gd name="connsiteY38" fmla="*/ 864296 h 2005417"/>
                        <a:gd name="connsiteX39" fmla="*/ 972184 w 4228951"/>
                        <a:gd name="connsiteY39" fmla="*/ 901874 h 2005417"/>
                        <a:gd name="connsiteX40" fmla="*/ 1135022 w 4228951"/>
                        <a:gd name="connsiteY40" fmla="*/ 926926 h 2005417"/>
                        <a:gd name="connsiteX41" fmla="*/ 1347964 w 4228951"/>
                        <a:gd name="connsiteY41" fmla="*/ 914400 h 2005417"/>
                        <a:gd name="connsiteX42" fmla="*/ 1423121 w 4228951"/>
                        <a:gd name="connsiteY42" fmla="*/ 889348 h 2005417"/>
                        <a:gd name="connsiteX43" fmla="*/ 1460699 w 4228951"/>
                        <a:gd name="connsiteY43" fmla="*/ 876822 h 2005417"/>
                        <a:gd name="connsiteX44" fmla="*/ 1585959 w 4228951"/>
                        <a:gd name="connsiteY44" fmla="*/ 901874 h 2005417"/>
                        <a:gd name="connsiteX45" fmla="*/ 1661115 w 4228951"/>
                        <a:gd name="connsiteY45" fmla="*/ 951978 h 2005417"/>
                        <a:gd name="connsiteX46" fmla="*/ 1686167 w 4228951"/>
                        <a:gd name="connsiteY46" fmla="*/ 1027134 h 2005417"/>
                        <a:gd name="connsiteX47" fmla="*/ 1698693 w 4228951"/>
                        <a:gd name="connsiteY47" fmla="*/ 1064712 h 2005417"/>
                        <a:gd name="connsiteX48" fmla="*/ 1711219 w 4228951"/>
                        <a:gd name="connsiteY48" fmla="*/ 1114816 h 2005417"/>
                        <a:gd name="connsiteX49" fmla="*/ 1736271 w 4228951"/>
                        <a:gd name="connsiteY49" fmla="*/ 1189973 h 2005417"/>
                        <a:gd name="connsiteX50" fmla="*/ 1786375 w 4228951"/>
                        <a:gd name="connsiteY50" fmla="*/ 1265129 h 2005417"/>
                        <a:gd name="connsiteX51" fmla="*/ 1811427 w 4228951"/>
                        <a:gd name="connsiteY51" fmla="*/ 1302707 h 2005417"/>
                        <a:gd name="connsiteX52" fmla="*/ 1823953 w 4228951"/>
                        <a:gd name="connsiteY52" fmla="*/ 1340285 h 2005417"/>
                        <a:gd name="connsiteX53" fmla="*/ 1861532 w 4228951"/>
                        <a:gd name="connsiteY53" fmla="*/ 1352811 h 2005417"/>
                        <a:gd name="connsiteX54" fmla="*/ 1911636 w 4228951"/>
                        <a:gd name="connsiteY54" fmla="*/ 1415441 h 2005417"/>
                        <a:gd name="connsiteX55" fmla="*/ 1936688 w 4228951"/>
                        <a:gd name="connsiteY55" fmla="*/ 1453019 h 2005417"/>
                        <a:gd name="connsiteX56" fmla="*/ 2049422 w 4228951"/>
                        <a:gd name="connsiteY56" fmla="*/ 1503123 h 2005417"/>
                        <a:gd name="connsiteX57" fmla="*/ 2087000 w 4228951"/>
                        <a:gd name="connsiteY57" fmla="*/ 1515649 h 2005417"/>
                        <a:gd name="connsiteX58" fmla="*/ 2199734 w 4228951"/>
                        <a:gd name="connsiteY58" fmla="*/ 1553227 h 2005417"/>
                        <a:gd name="connsiteX59" fmla="*/ 2237312 w 4228951"/>
                        <a:gd name="connsiteY59" fmla="*/ 1565753 h 2005417"/>
                        <a:gd name="connsiteX60" fmla="*/ 2350047 w 4228951"/>
                        <a:gd name="connsiteY60" fmla="*/ 1590805 h 2005417"/>
                        <a:gd name="connsiteX61" fmla="*/ 2387625 w 4228951"/>
                        <a:gd name="connsiteY61" fmla="*/ 1603331 h 2005417"/>
                        <a:gd name="connsiteX62" fmla="*/ 2525411 w 4228951"/>
                        <a:gd name="connsiteY62" fmla="*/ 1640910 h 2005417"/>
                        <a:gd name="connsiteX63" fmla="*/ 2562989 w 4228951"/>
                        <a:gd name="connsiteY63" fmla="*/ 1653436 h 2005417"/>
                        <a:gd name="connsiteX64" fmla="*/ 2600567 w 4228951"/>
                        <a:gd name="connsiteY64" fmla="*/ 1678488 h 2005417"/>
                        <a:gd name="connsiteX65" fmla="*/ 2650671 w 4228951"/>
                        <a:gd name="connsiteY65" fmla="*/ 1753644 h 2005417"/>
                        <a:gd name="connsiteX66" fmla="*/ 2813510 w 4228951"/>
                        <a:gd name="connsiteY66" fmla="*/ 1791222 h 2005417"/>
                        <a:gd name="connsiteX67" fmla="*/ 3352129 w 4228951"/>
                        <a:gd name="connsiteY67" fmla="*/ 1791222 h 2005417"/>
                        <a:gd name="connsiteX68" fmla="*/ 3339603 w 4228951"/>
                        <a:gd name="connsiteY68" fmla="*/ 1878904 h 2005417"/>
                        <a:gd name="connsiteX69" fmla="*/ 3251921 w 4228951"/>
                        <a:gd name="connsiteY69" fmla="*/ 1929008 h 2005417"/>
                        <a:gd name="connsiteX70" fmla="*/ 3264447 w 4228951"/>
                        <a:gd name="connsiteY70" fmla="*/ 2004164 h 2005417"/>
                        <a:gd name="connsiteX71" fmla="*/ 3314551 w 4228951"/>
                        <a:gd name="connsiteY71" fmla="*/ 1991638 h 2005417"/>
                        <a:gd name="connsiteX72" fmla="*/ 3389707 w 4228951"/>
                        <a:gd name="connsiteY72" fmla="*/ 1941534 h 2005417"/>
                        <a:gd name="connsiteX73" fmla="*/ 3464863 w 4228951"/>
                        <a:gd name="connsiteY73" fmla="*/ 1903956 h 2005417"/>
                        <a:gd name="connsiteX74" fmla="*/ 3502441 w 4228951"/>
                        <a:gd name="connsiteY74" fmla="*/ 1866378 h 2005417"/>
                        <a:gd name="connsiteX75" fmla="*/ 3615175 w 4228951"/>
                        <a:gd name="connsiteY75" fmla="*/ 1791222 h 2005417"/>
                        <a:gd name="connsiteX76" fmla="*/ 3652753 w 4228951"/>
                        <a:gd name="connsiteY76" fmla="*/ 1766170 h 2005417"/>
                        <a:gd name="connsiteX77" fmla="*/ 3765488 w 4228951"/>
                        <a:gd name="connsiteY77" fmla="*/ 1728592 h 2005417"/>
                        <a:gd name="connsiteX78" fmla="*/ 3803066 w 4228951"/>
                        <a:gd name="connsiteY78" fmla="*/ 1716066 h 2005417"/>
                        <a:gd name="connsiteX79" fmla="*/ 3878222 w 4228951"/>
                        <a:gd name="connsiteY79" fmla="*/ 1678488 h 2005417"/>
                        <a:gd name="connsiteX80" fmla="*/ 3928326 w 4228951"/>
                        <a:gd name="connsiteY80" fmla="*/ 1665962 h 2005417"/>
                        <a:gd name="connsiteX81" fmla="*/ 4003482 w 4228951"/>
                        <a:gd name="connsiteY81" fmla="*/ 1640910 h 2005417"/>
                        <a:gd name="connsiteX82" fmla="*/ 4041060 w 4228951"/>
                        <a:gd name="connsiteY82" fmla="*/ 1628383 h 2005417"/>
                        <a:gd name="connsiteX83" fmla="*/ 4128742 w 4228951"/>
                        <a:gd name="connsiteY83" fmla="*/ 1603331 h 2005417"/>
                        <a:gd name="connsiteX84" fmla="*/ 4166321 w 4228951"/>
                        <a:gd name="connsiteY84" fmla="*/ 1578279 h 2005417"/>
                        <a:gd name="connsiteX85" fmla="*/ 4228951 w 4228951"/>
                        <a:gd name="connsiteY85" fmla="*/ 1365337 h 2005417"/>
                        <a:gd name="connsiteX86" fmla="*/ 4216425 w 4228951"/>
                        <a:gd name="connsiteY86" fmla="*/ 926926 h 2005417"/>
                        <a:gd name="connsiteX87" fmla="*/ 4203899 w 4228951"/>
                        <a:gd name="connsiteY87" fmla="*/ 864296 h 2005417"/>
                        <a:gd name="connsiteX88" fmla="*/ 4228951 w 4228951"/>
                        <a:gd name="connsiteY88" fmla="*/ 413359 h 2005417"/>
                        <a:gd name="connsiteX89" fmla="*/ 4203899 w 4228951"/>
                        <a:gd name="connsiteY89" fmla="*/ 212942 h 2005417"/>
                        <a:gd name="connsiteX90" fmla="*/ 4141269 w 4228951"/>
                        <a:gd name="connsiteY90" fmla="*/ 150312 h 2005417"/>
                        <a:gd name="connsiteX91" fmla="*/ 4116216 w 4228951"/>
                        <a:gd name="connsiteY91" fmla="*/ 125260 h 2005417"/>
                        <a:gd name="connsiteX92" fmla="*/ 3752962 w 4228951"/>
                        <a:gd name="connsiteY92" fmla="*/ 87682 h 2005417"/>
                        <a:gd name="connsiteX93" fmla="*/ 3590123 w 4228951"/>
                        <a:gd name="connsiteY93" fmla="*/ 75156 h 2005417"/>
                        <a:gd name="connsiteX94" fmla="*/ 3514967 w 4228951"/>
                        <a:gd name="connsiteY94" fmla="*/ 62630 h 2005417"/>
                        <a:gd name="connsiteX95" fmla="*/ 3389707 w 4228951"/>
                        <a:gd name="connsiteY95" fmla="*/ 25052 h 2005417"/>
                        <a:gd name="connsiteX96" fmla="*/ 3276973 w 4228951"/>
                        <a:gd name="connsiteY96" fmla="*/ 0 h 2005417"/>
                        <a:gd name="connsiteX97" fmla="*/ 2299942 w 4228951"/>
                        <a:gd name="connsiteY97" fmla="*/ 25052 h 2005417"/>
                        <a:gd name="connsiteX98" fmla="*/ 2124578 w 4228951"/>
                        <a:gd name="connsiteY98" fmla="*/ 50104 h 2005417"/>
                        <a:gd name="connsiteX99" fmla="*/ 2024370 w 4228951"/>
                        <a:gd name="connsiteY99" fmla="*/ 62630 h 2005417"/>
                        <a:gd name="connsiteX100" fmla="*/ 1022288 w 4228951"/>
                        <a:gd name="connsiteY100" fmla="*/ 50104 h 2005417"/>
                        <a:gd name="connsiteX101" fmla="*/ 922079 w 4228951"/>
                        <a:gd name="connsiteY101" fmla="*/ 37578 h 2005417"/>
                        <a:gd name="connsiteX102" fmla="*/ 696611 w 4228951"/>
                        <a:gd name="connsiteY102" fmla="*/ 12526 h 2005417"/>
                        <a:gd name="connsiteX103" fmla="*/ 308304 w 4228951"/>
                        <a:gd name="connsiteY103" fmla="*/ 25052 h 2005417"/>
                        <a:gd name="connsiteX104" fmla="*/ 170518 w 4228951"/>
                        <a:gd name="connsiteY104" fmla="*/ 50104 h 2005417"/>
                        <a:gd name="connsiteX105" fmla="*/ 132940 w 4228951"/>
                        <a:gd name="connsiteY105" fmla="*/ 75156 h 2005417"/>
                        <a:gd name="connsiteX106" fmla="*/ 95362 w 4228951"/>
                        <a:gd name="connsiteY106" fmla="*/ 112734 h 2005417"/>
                        <a:gd name="connsiteX107" fmla="*/ 70310 w 4228951"/>
                        <a:gd name="connsiteY107" fmla="*/ 150312 h 2005417"/>
                        <a:gd name="connsiteX108" fmla="*/ 45258 w 4228951"/>
                        <a:gd name="connsiteY108" fmla="*/ 225468 h 2005417"/>
                        <a:gd name="connsiteX109" fmla="*/ 7679 w 4228951"/>
                        <a:gd name="connsiteY109" fmla="*/ 325677 h 200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228951" h="2005417">
                          <a:moveTo>
                            <a:pt x="7679" y="325677"/>
                          </a:moveTo>
                          <a:cubicBezTo>
                            <a:pt x="7679" y="379956"/>
                            <a:pt x="-25247" y="508843"/>
                            <a:pt x="45258" y="551145"/>
                          </a:cubicBezTo>
                          <a:cubicBezTo>
                            <a:pt x="56580" y="557938"/>
                            <a:pt x="70310" y="559496"/>
                            <a:pt x="82836" y="563671"/>
                          </a:cubicBezTo>
                          <a:cubicBezTo>
                            <a:pt x="115149" y="559055"/>
                            <a:pt x="173116" y="556109"/>
                            <a:pt x="208096" y="538619"/>
                          </a:cubicBezTo>
                          <a:cubicBezTo>
                            <a:pt x="221561" y="531886"/>
                            <a:pt x="233148" y="521918"/>
                            <a:pt x="245674" y="513567"/>
                          </a:cubicBezTo>
                          <a:cubicBezTo>
                            <a:pt x="301702" y="429525"/>
                            <a:pt x="235700" y="511866"/>
                            <a:pt x="308304" y="463463"/>
                          </a:cubicBezTo>
                          <a:cubicBezTo>
                            <a:pt x="323043" y="453637"/>
                            <a:pt x="332273" y="437226"/>
                            <a:pt x="345882" y="425885"/>
                          </a:cubicBezTo>
                          <a:cubicBezTo>
                            <a:pt x="357447" y="416247"/>
                            <a:pt x="370934" y="409184"/>
                            <a:pt x="383460" y="400833"/>
                          </a:cubicBezTo>
                          <a:cubicBezTo>
                            <a:pt x="455256" y="293140"/>
                            <a:pt x="359657" y="419875"/>
                            <a:pt x="446090" y="350729"/>
                          </a:cubicBezTo>
                          <a:cubicBezTo>
                            <a:pt x="457845" y="341325"/>
                            <a:pt x="461737" y="324906"/>
                            <a:pt x="471142" y="313151"/>
                          </a:cubicBezTo>
                          <a:cubicBezTo>
                            <a:pt x="478520" y="303929"/>
                            <a:pt x="487844" y="296450"/>
                            <a:pt x="496195" y="288099"/>
                          </a:cubicBezTo>
                          <a:cubicBezTo>
                            <a:pt x="504546" y="263047"/>
                            <a:pt x="514842" y="238561"/>
                            <a:pt x="521247" y="212942"/>
                          </a:cubicBezTo>
                          <a:cubicBezTo>
                            <a:pt x="525260" y="196889"/>
                            <a:pt x="537314" y="143230"/>
                            <a:pt x="546299" y="125260"/>
                          </a:cubicBezTo>
                          <a:cubicBezTo>
                            <a:pt x="553032" y="111795"/>
                            <a:pt x="559596" y="97086"/>
                            <a:pt x="571351" y="87682"/>
                          </a:cubicBezTo>
                          <a:cubicBezTo>
                            <a:pt x="581661" y="79434"/>
                            <a:pt x="596403" y="79331"/>
                            <a:pt x="608929" y="75156"/>
                          </a:cubicBezTo>
                          <a:cubicBezTo>
                            <a:pt x="642332" y="79331"/>
                            <a:pt x="677436" y="76360"/>
                            <a:pt x="709137" y="87682"/>
                          </a:cubicBezTo>
                          <a:cubicBezTo>
                            <a:pt x="737492" y="97809"/>
                            <a:pt x="755729" y="128265"/>
                            <a:pt x="784293" y="137786"/>
                          </a:cubicBezTo>
                          <a:cubicBezTo>
                            <a:pt x="796819" y="141961"/>
                            <a:pt x="810329" y="143900"/>
                            <a:pt x="821871" y="150312"/>
                          </a:cubicBezTo>
                          <a:cubicBezTo>
                            <a:pt x="848191" y="164934"/>
                            <a:pt x="868463" y="190895"/>
                            <a:pt x="897027" y="200416"/>
                          </a:cubicBezTo>
                          <a:lnTo>
                            <a:pt x="972184" y="225468"/>
                          </a:lnTo>
                          <a:cubicBezTo>
                            <a:pt x="984710" y="229643"/>
                            <a:pt x="998776" y="230670"/>
                            <a:pt x="1009762" y="237994"/>
                          </a:cubicBezTo>
                          <a:cubicBezTo>
                            <a:pt x="1022288" y="246345"/>
                            <a:pt x="1035585" y="253641"/>
                            <a:pt x="1047340" y="263046"/>
                          </a:cubicBezTo>
                          <a:cubicBezTo>
                            <a:pt x="1056562" y="270424"/>
                            <a:pt x="1062265" y="282023"/>
                            <a:pt x="1072392" y="288099"/>
                          </a:cubicBezTo>
                          <a:cubicBezTo>
                            <a:pt x="1083714" y="294892"/>
                            <a:pt x="1098428" y="294213"/>
                            <a:pt x="1109970" y="300625"/>
                          </a:cubicBezTo>
                          <a:cubicBezTo>
                            <a:pt x="1136290" y="315247"/>
                            <a:pt x="1160074" y="334028"/>
                            <a:pt x="1185126" y="350729"/>
                          </a:cubicBezTo>
                          <a:lnTo>
                            <a:pt x="1222704" y="375781"/>
                          </a:lnTo>
                          <a:lnTo>
                            <a:pt x="1260282" y="400833"/>
                          </a:lnTo>
                          <a:cubicBezTo>
                            <a:pt x="1268633" y="413359"/>
                            <a:pt x="1273579" y="429007"/>
                            <a:pt x="1285334" y="438411"/>
                          </a:cubicBezTo>
                          <a:cubicBezTo>
                            <a:pt x="1295644" y="446659"/>
                            <a:pt x="1313576" y="441601"/>
                            <a:pt x="1322912" y="450937"/>
                          </a:cubicBezTo>
                          <a:cubicBezTo>
                            <a:pt x="1332248" y="460273"/>
                            <a:pt x="1329533" y="476705"/>
                            <a:pt x="1335438" y="488515"/>
                          </a:cubicBezTo>
                          <a:cubicBezTo>
                            <a:pt x="1384002" y="585643"/>
                            <a:pt x="1341532" y="469218"/>
                            <a:pt x="1373016" y="563671"/>
                          </a:cubicBezTo>
                          <a:cubicBezTo>
                            <a:pt x="1368841" y="584548"/>
                            <a:pt x="1375544" y="611247"/>
                            <a:pt x="1360490" y="626301"/>
                          </a:cubicBezTo>
                          <a:cubicBezTo>
                            <a:pt x="1351154" y="635637"/>
                            <a:pt x="1336116" y="613775"/>
                            <a:pt x="1322912" y="613775"/>
                          </a:cubicBezTo>
                          <a:cubicBezTo>
                            <a:pt x="1305697" y="613775"/>
                            <a:pt x="1289297" y="621354"/>
                            <a:pt x="1272808" y="626301"/>
                          </a:cubicBezTo>
                          <a:lnTo>
                            <a:pt x="1160074" y="663879"/>
                          </a:lnTo>
                          <a:cubicBezTo>
                            <a:pt x="1147548" y="668054"/>
                            <a:pt x="1135691" y="675916"/>
                            <a:pt x="1122496" y="676405"/>
                          </a:cubicBezTo>
                          <a:lnTo>
                            <a:pt x="784293" y="688931"/>
                          </a:lnTo>
                          <a:cubicBezTo>
                            <a:pt x="771555" y="693177"/>
                            <a:pt x="723812" y="702867"/>
                            <a:pt x="721663" y="726510"/>
                          </a:cubicBezTo>
                          <a:cubicBezTo>
                            <a:pt x="714423" y="806152"/>
                            <a:pt x="711262" y="837405"/>
                            <a:pt x="771767" y="864296"/>
                          </a:cubicBezTo>
                          <a:cubicBezTo>
                            <a:pt x="852793" y="900308"/>
                            <a:pt x="874576" y="890391"/>
                            <a:pt x="972184" y="901874"/>
                          </a:cubicBezTo>
                          <a:cubicBezTo>
                            <a:pt x="1026984" y="908321"/>
                            <a:pt x="1080658" y="917865"/>
                            <a:pt x="1135022" y="926926"/>
                          </a:cubicBezTo>
                          <a:cubicBezTo>
                            <a:pt x="1206003" y="922751"/>
                            <a:pt x="1277458" y="923596"/>
                            <a:pt x="1347964" y="914400"/>
                          </a:cubicBezTo>
                          <a:cubicBezTo>
                            <a:pt x="1374150" y="910984"/>
                            <a:pt x="1398069" y="897699"/>
                            <a:pt x="1423121" y="889348"/>
                          </a:cubicBezTo>
                          <a:lnTo>
                            <a:pt x="1460699" y="876822"/>
                          </a:lnTo>
                          <a:cubicBezTo>
                            <a:pt x="1482483" y="879934"/>
                            <a:pt x="1555688" y="885057"/>
                            <a:pt x="1585959" y="901874"/>
                          </a:cubicBezTo>
                          <a:cubicBezTo>
                            <a:pt x="1612279" y="916496"/>
                            <a:pt x="1661115" y="951978"/>
                            <a:pt x="1661115" y="951978"/>
                          </a:cubicBezTo>
                          <a:lnTo>
                            <a:pt x="1686167" y="1027134"/>
                          </a:lnTo>
                          <a:cubicBezTo>
                            <a:pt x="1690342" y="1039660"/>
                            <a:pt x="1695491" y="1051903"/>
                            <a:pt x="1698693" y="1064712"/>
                          </a:cubicBezTo>
                          <a:cubicBezTo>
                            <a:pt x="1702868" y="1081413"/>
                            <a:pt x="1706272" y="1098327"/>
                            <a:pt x="1711219" y="1114816"/>
                          </a:cubicBezTo>
                          <a:cubicBezTo>
                            <a:pt x="1718807" y="1140110"/>
                            <a:pt x="1721623" y="1168001"/>
                            <a:pt x="1736271" y="1189973"/>
                          </a:cubicBezTo>
                          <a:lnTo>
                            <a:pt x="1786375" y="1265129"/>
                          </a:lnTo>
                          <a:cubicBezTo>
                            <a:pt x="1794726" y="1277655"/>
                            <a:pt x="1806666" y="1288425"/>
                            <a:pt x="1811427" y="1302707"/>
                          </a:cubicBezTo>
                          <a:cubicBezTo>
                            <a:pt x="1815602" y="1315233"/>
                            <a:pt x="1814617" y="1330949"/>
                            <a:pt x="1823953" y="1340285"/>
                          </a:cubicBezTo>
                          <a:cubicBezTo>
                            <a:pt x="1833290" y="1349621"/>
                            <a:pt x="1849006" y="1348636"/>
                            <a:pt x="1861532" y="1352811"/>
                          </a:cubicBezTo>
                          <a:cubicBezTo>
                            <a:pt x="1885918" y="1425968"/>
                            <a:pt x="1854978" y="1358783"/>
                            <a:pt x="1911636" y="1415441"/>
                          </a:cubicBezTo>
                          <a:cubicBezTo>
                            <a:pt x="1922281" y="1426086"/>
                            <a:pt x="1926043" y="1442374"/>
                            <a:pt x="1936688" y="1453019"/>
                          </a:cubicBezTo>
                          <a:cubicBezTo>
                            <a:pt x="1966463" y="1482794"/>
                            <a:pt x="2012213" y="1490720"/>
                            <a:pt x="2049422" y="1503123"/>
                          </a:cubicBezTo>
                          <a:lnTo>
                            <a:pt x="2087000" y="1515649"/>
                          </a:lnTo>
                          <a:lnTo>
                            <a:pt x="2199734" y="1553227"/>
                          </a:lnTo>
                          <a:cubicBezTo>
                            <a:pt x="2212260" y="1557402"/>
                            <a:pt x="2224365" y="1563164"/>
                            <a:pt x="2237312" y="1565753"/>
                          </a:cubicBezTo>
                          <a:cubicBezTo>
                            <a:pt x="2280359" y="1574362"/>
                            <a:pt x="2308773" y="1579013"/>
                            <a:pt x="2350047" y="1590805"/>
                          </a:cubicBezTo>
                          <a:cubicBezTo>
                            <a:pt x="2362743" y="1594432"/>
                            <a:pt x="2374816" y="1600129"/>
                            <a:pt x="2387625" y="1603331"/>
                          </a:cubicBezTo>
                          <a:cubicBezTo>
                            <a:pt x="2529263" y="1638740"/>
                            <a:pt x="2364179" y="1587164"/>
                            <a:pt x="2525411" y="1640910"/>
                          </a:cubicBezTo>
                          <a:cubicBezTo>
                            <a:pt x="2537937" y="1645085"/>
                            <a:pt x="2552003" y="1646112"/>
                            <a:pt x="2562989" y="1653436"/>
                          </a:cubicBezTo>
                          <a:lnTo>
                            <a:pt x="2600567" y="1678488"/>
                          </a:lnTo>
                          <a:cubicBezTo>
                            <a:pt x="2617268" y="1703540"/>
                            <a:pt x="2622107" y="1744123"/>
                            <a:pt x="2650671" y="1753644"/>
                          </a:cubicBezTo>
                          <a:cubicBezTo>
                            <a:pt x="2753836" y="1788032"/>
                            <a:pt x="2699685" y="1774962"/>
                            <a:pt x="2813510" y="1791222"/>
                          </a:cubicBezTo>
                          <a:cubicBezTo>
                            <a:pt x="2958856" y="1781532"/>
                            <a:pt x="3235505" y="1756667"/>
                            <a:pt x="3352129" y="1791222"/>
                          </a:cubicBezTo>
                          <a:cubicBezTo>
                            <a:pt x="3380437" y="1799609"/>
                            <a:pt x="3345393" y="1849953"/>
                            <a:pt x="3339603" y="1878904"/>
                          </a:cubicBezTo>
                          <a:cubicBezTo>
                            <a:pt x="3327552" y="1939158"/>
                            <a:pt x="3323738" y="1917038"/>
                            <a:pt x="3251921" y="1929008"/>
                          </a:cubicBezTo>
                          <a:cubicBezTo>
                            <a:pt x="3244573" y="1951052"/>
                            <a:pt x="3220739" y="1989595"/>
                            <a:pt x="3264447" y="2004164"/>
                          </a:cubicBezTo>
                          <a:cubicBezTo>
                            <a:pt x="3280779" y="2009608"/>
                            <a:pt x="3297850" y="1995813"/>
                            <a:pt x="3314551" y="1991638"/>
                          </a:cubicBezTo>
                          <a:cubicBezTo>
                            <a:pt x="3339603" y="1974937"/>
                            <a:pt x="3361143" y="1951055"/>
                            <a:pt x="3389707" y="1941534"/>
                          </a:cubicBezTo>
                          <a:cubicBezTo>
                            <a:pt x="3427369" y="1928980"/>
                            <a:pt x="3432487" y="1930936"/>
                            <a:pt x="3464863" y="1903956"/>
                          </a:cubicBezTo>
                          <a:cubicBezTo>
                            <a:pt x="3478472" y="1892615"/>
                            <a:pt x="3488458" y="1877254"/>
                            <a:pt x="3502441" y="1866378"/>
                          </a:cubicBezTo>
                          <a:lnTo>
                            <a:pt x="3615175" y="1791222"/>
                          </a:lnTo>
                          <a:cubicBezTo>
                            <a:pt x="3627701" y="1782871"/>
                            <a:pt x="3638471" y="1770931"/>
                            <a:pt x="3652753" y="1766170"/>
                          </a:cubicBezTo>
                          <a:lnTo>
                            <a:pt x="3765488" y="1728592"/>
                          </a:lnTo>
                          <a:cubicBezTo>
                            <a:pt x="3778014" y="1724417"/>
                            <a:pt x="3792080" y="1723390"/>
                            <a:pt x="3803066" y="1716066"/>
                          </a:cubicBezTo>
                          <a:cubicBezTo>
                            <a:pt x="3844239" y="1688617"/>
                            <a:pt x="3832845" y="1691453"/>
                            <a:pt x="3878222" y="1678488"/>
                          </a:cubicBezTo>
                          <a:cubicBezTo>
                            <a:pt x="3894775" y="1673759"/>
                            <a:pt x="3911837" y="1670909"/>
                            <a:pt x="3928326" y="1665962"/>
                          </a:cubicBezTo>
                          <a:cubicBezTo>
                            <a:pt x="3953619" y="1658374"/>
                            <a:pt x="3978430" y="1649261"/>
                            <a:pt x="4003482" y="1640910"/>
                          </a:cubicBezTo>
                          <a:cubicBezTo>
                            <a:pt x="4016008" y="1636735"/>
                            <a:pt x="4028251" y="1631585"/>
                            <a:pt x="4041060" y="1628383"/>
                          </a:cubicBezTo>
                          <a:cubicBezTo>
                            <a:pt x="4057114" y="1624369"/>
                            <a:pt x="4110772" y="1612316"/>
                            <a:pt x="4128742" y="1603331"/>
                          </a:cubicBezTo>
                          <a:cubicBezTo>
                            <a:pt x="4142207" y="1596598"/>
                            <a:pt x="4153795" y="1586630"/>
                            <a:pt x="4166321" y="1578279"/>
                          </a:cubicBezTo>
                          <a:cubicBezTo>
                            <a:pt x="4242007" y="1464750"/>
                            <a:pt x="4213699" y="1533108"/>
                            <a:pt x="4228951" y="1365337"/>
                          </a:cubicBezTo>
                          <a:cubicBezTo>
                            <a:pt x="4224776" y="1219200"/>
                            <a:pt x="4223726" y="1072940"/>
                            <a:pt x="4216425" y="926926"/>
                          </a:cubicBezTo>
                          <a:cubicBezTo>
                            <a:pt x="4215362" y="905662"/>
                            <a:pt x="4203899" y="885586"/>
                            <a:pt x="4203899" y="864296"/>
                          </a:cubicBezTo>
                          <a:cubicBezTo>
                            <a:pt x="4203899" y="742798"/>
                            <a:pt x="4219553" y="544935"/>
                            <a:pt x="4228951" y="413359"/>
                          </a:cubicBezTo>
                          <a:cubicBezTo>
                            <a:pt x="4226560" y="382279"/>
                            <a:pt x="4230937" y="267017"/>
                            <a:pt x="4203899" y="212942"/>
                          </a:cubicBezTo>
                          <a:cubicBezTo>
                            <a:pt x="4178847" y="162839"/>
                            <a:pt x="4183022" y="183714"/>
                            <a:pt x="4141269" y="150312"/>
                          </a:cubicBezTo>
                          <a:cubicBezTo>
                            <a:pt x="4132047" y="142935"/>
                            <a:pt x="4126779" y="130541"/>
                            <a:pt x="4116216" y="125260"/>
                          </a:cubicBezTo>
                          <a:cubicBezTo>
                            <a:pt x="4009900" y="72103"/>
                            <a:pt x="3848926" y="93013"/>
                            <a:pt x="3752962" y="87682"/>
                          </a:cubicBezTo>
                          <a:cubicBezTo>
                            <a:pt x="3698606" y="84662"/>
                            <a:pt x="3644403" y="79331"/>
                            <a:pt x="3590123" y="75156"/>
                          </a:cubicBezTo>
                          <a:cubicBezTo>
                            <a:pt x="3565071" y="70981"/>
                            <a:pt x="3539871" y="67611"/>
                            <a:pt x="3514967" y="62630"/>
                          </a:cubicBezTo>
                          <a:cubicBezTo>
                            <a:pt x="3415562" y="42749"/>
                            <a:pt x="3517521" y="57006"/>
                            <a:pt x="3389707" y="25052"/>
                          </a:cubicBezTo>
                          <a:cubicBezTo>
                            <a:pt x="3318949" y="7362"/>
                            <a:pt x="3356484" y="15902"/>
                            <a:pt x="3276973" y="0"/>
                          </a:cubicBezTo>
                          <a:cubicBezTo>
                            <a:pt x="3053447" y="4064"/>
                            <a:pt x="2582508" y="6822"/>
                            <a:pt x="2299942" y="25052"/>
                          </a:cubicBezTo>
                          <a:cubicBezTo>
                            <a:pt x="2227706" y="29712"/>
                            <a:pt x="2192821" y="40355"/>
                            <a:pt x="2124578" y="50104"/>
                          </a:cubicBezTo>
                          <a:cubicBezTo>
                            <a:pt x="2091254" y="54865"/>
                            <a:pt x="2057773" y="58455"/>
                            <a:pt x="2024370" y="62630"/>
                          </a:cubicBezTo>
                          <a:lnTo>
                            <a:pt x="1022288" y="50104"/>
                          </a:lnTo>
                          <a:cubicBezTo>
                            <a:pt x="988634" y="49339"/>
                            <a:pt x="955536" y="41295"/>
                            <a:pt x="922079" y="37578"/>
                          </a:cubicBezTo>
                          <a:cubicBezTo>
                            <a:pt x="636329" y="5828"/>
                            <a:pt x="940335" y="42991"/>
                            <a:pt x="696611" y="12526"/>
                          </a:cubicBezTo>
                          <a:lnTo>
                            <a:pt x="308304" y="25052"/>
                          </a:lnTo>
                          <a:cubicBezTo>
                            <a:pt x="279436" y="26532"/>
                            <a:pt x="206911" y="31908"/>
                            <a:pt x="170518" y="50104"/>
                          </a:cubicBezTo>
                          <a:cubicBezTo>
                            <a:pt x="157053" y="56837"/>
                            <a:pt x="144505" y="65518"/>
                            <a:pt x="132940" y="75156"/>
                          </a:cubicBezTo>
                          <a:cubicBezTo>
                            <a:pt x="119331" y="86497"/>
                            <a:pt x="106703" y="99125"/>
                            <a:pt x="95362" y="112734"/>
                          </a:cubicBezTo>
                          <a:cubicBezTo>
                            <a:pt x="85724" y="124299"/>
                            <a:pt x="76424" y="136555"/>
                            <a:pt x="70310" y="150312"/>
                          </a:cubicBezTo>
                          <a:cubicBezTo>
                            <a:pt x="59585" y="174443"/>
                            <a:pt x="53609" y="200416"/>
                            <a:pt x="45258" y="225468"/>
                          </a:cubicBezTo>
                          <a:cubicBezTo>
                            <a:pt x="26130" y="282852"/>
                            <a:pt x="7679" y="271398"/>
                            <a:pt x="7679" y="3256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reeform 12">
                    <a:extLst>
                      <a:ext uri="{FF2B5EF4-FFF2-40B4-BE49-F238E27FC236}">
                        <a16:creationId xmlns:a16="http://schemas.microsoft.com/office/drawing/2014/main" id="{E52B18A0-5DF6-F1E8-6578-DC44FD81898A}"/>
                      </a:ext>
                    </a:extLst>
                  </p:cNvPr>
                  <p:cNvSpPr/>
                  <p:nvPr/>
                </p:nvSpPr>
                <p:spPr>
                  <a:xfrm>
                    <a:off x="6008255" y="3282321"/>
                    <a:ext cx="2244436" cy="1395897"/>
                  </a:xfrm>
                  <a:custGeom>
                    <a:avLst/>
                    <a:gdLst>
                      <a:gd name="connsiteX0" fmla="*/ 64654 w 2244436"/>
                      <a:gd name="connsiteY0" fmla="*/ 1206 h 1395897"/>
                      <a:gd name="connsiteX1" fmla="*/ 69272 w 2244436"/>
                      <a:gd name="connsiteY1" fmla="*/ 61243 h 1395897"/>
                      <a:gd name="connsiteX2" fmla="*/ 50800 w 2244436"/>
                      <a:gd name="connsiteY2" fmla="*/ 153606 h 1395897"/>
                      <a:gd name="connsiteX3" fmla="*/ 46181 w 2244436"/>
                      <a:gd name="connsiteY3" fmla="*/ 167461 h 1395897"/>
                      <a:gd name="connsiteX4" fmla="*/ 27709 w 2244436"/>
                      <a:gd name="connsiteY4" fmla="*/ 190552 h 1395897"/>
                      <a:gd name="connsiteX5" fmla="*/ 23090 w 2244436"/>
                      <a:gd name="connsiteY5" fmla="*/ 204406 h 1395897"/>
                      <a:gd name="connsiteX6" fmla="*/ 13854 w 2244436"/>
                      <a:gd name="connsiteY6" fmla="*/ 213643 h 1395897"/>
                      <a:gd name="connsiteX7" fmla="*/ 4618 w 2244436"/>
                      <a:gd name="connsiteY7" fmla="*/ 241352 h 1395897"/>
                      <a:gd name="connsiteX8" fmla="*/ 0 w 2244436"/>
                      <a:gd name="connsiteY8" fmla="*/ 255206 h 1395897"/>
                      <a:gd name="connsiteX9" fmla="*/ 4618 w 2244436"/>
                      <a:gd name="connsiteY9" fmla="*/ 338334 h 1395897"/>
                      <a:gd name="connsiteX10" fmla="*/ 13854 w 2244436"/>
                      <a:gd name="connsiteY10" fmla="*/ 370661 h 1395897"/>
                      <a:gd name="connsiteX11" fmla="*/ 18472 w 2244436"/>
                      <a:gd name="connsiteY11" fmla="*/ 324479 h 1395897"/>
                      <a:gd name="connsiteX12" fmla="*/ 23090 w 2244436"/>
                      <a:gd name="connsiteY12" fmla="*/ 310624 h 1395897"/>
                      <a:gd name="connsiteX13" fmla="*/ 27709 w 2244436"/>
                      <a:gd name="connsiteY13" fmla="*/ 324479 h 1395897"/>
                      <a:gd name="connsiteX14" fmla="*/ 55418 w 2244436"/>
                      <a:gd name="connsiteY14" fmla="*/ 338334 h 1395897"/>
                      <a:gd name="connsiteX15" fmla="*/ 60036 w 2244436"/>
                      <a:gd name="connsiteY15" fmla="*/ 361424 h 1395897"/>
                      <a:gd name="connsiteX16" fmla="*/ 73890 w 2244436"/>
                      <a:gd name="connsiteY16" fmla="*/ 402988 h 1395897"/>
                      <a:gd name="connsiteX17" fmla="*/ 87745 w 2244436"/>
                      <a:gd name="connsiteY17" fmla="*/ 430697 h 1395897"/>
                      <a:gd name="connsiteX18" fmla="*/ 129309 w 2244436"/>
                      <a:gd name="connsiteY18" fmla="*/ 449170 h 1395897"/>
                      <a:gd name="connsiteX19" fmla="*/ 161636 w 2244436"/>
                      <a:gd name="connsiteY19" fmla="*/ 458406 h 1395897"/>
                      <a:gd name="connsiteX20" fmla="*/ 198581 w 2244436"/>
                      <a:gd name="connsiteY20" fmla="*/ 467643 h 1395897"/>
                      <a:gd name="connsiteX21" fmla="*/ 212436 w 2244436"/>
                      <a:gd name="connsiteY21" fmla="*/ 476879 h 1395897"/>
                      <a:gd name="connsiteX22" fmla="*/ 244763 w 2244436"/>
                      <a:gd name="connsiteY22" fmla="*/ 486115 h 1395897"/>
                      <a:gd name="connsiteX23" fmla="*/ 281709 w 2244436"/>
                      <a:gd name="connsiteY23" fmla="*/ 504588 h 1395897"/>
                      <a:gd name="connsiteX24" fmla="*/ 314036 w 2244436"/>
                      <a:gd name="connsiteY24" fmla="*/ 513824 h 1395897"/>
                      <a:gd name="connsiteX25" fmla="*/ 327890 w 2244436"/>
                      <a:gd name="connsiteY25" fmla="*/ 518443 h 1395897"/>
                      <a:gd name="connsiteX26" fmla="*/ 346363 w 2244436"/>
                      <a:gd name="connsiteY26" fmla="*/ 523061 h 1395897"/>
                      <a:gd name="connsiteX27" fmla="*/ 360218 w 2244436"/>
                      <a:gd name="connsiteY27" fmla="*/ 527679 h 1395897"/>
                      <a:gd name="connsiteX28" fmla="*/ 387927 w 2244436"/>
                      <a:gd name="connsiteY28" fmla="*/ 532297 h 1395897"/>
                      <a:gd name="connsiteX29" fmla="*/ 411018 w 2244436"/>
                      <a:gd name="connsiteY29" fmla="*/ 541534 h 1395897"/>
                      <a:gd name="connsiteX30" fmla="*/ 434109 w 2244436"/>
                      <a:gd name="connsiteY30" fmla="*/ 546152 h 1395897"/>
                      <a:gd name="connsiteX31" fmla="*/ 452581 w 2244436"/>
                      <a:gd name="connsiteY31" fmla="*/ 550770 h 1395897"/>
                      <a:gd name="connsiteX32" fmla="*/ 480290 w 2244436"/>
                      <a:gd name="connsiteY32" fmla="*/ 560006 h 1395897"/>
                      <a:gd name="connsiteX33" fmla="*/ 498763 w 2244436"/>
                      <a:gd name="connsiteY33" fmla="*/ 564624 h 1395897"/>
                      <a:gd name="connsiteX34" fmla="*/ 526472 w 2244436"/>
                      <a:gd name="connsiteY34" fmla="*/ 573861 h 1395897"/>
                      <a:gd name="connsiteX35" fmla="*/ 554181 w 2244436"/>
                      <a:gd name="connsiteY35" fmla="*/ 578479 h 1395897"/>
                      <a:gd name="connsiteX36" fmla="*/ 568036 w 2244436"/>
                      <a:gd name="connsiteY36" fmla="*/ 583097 h 1395897"/>
                      <a:gd name="connsiteX37" fmla="*/ 614218 w 2244436"/>
                      <a:gd name="connsiteY37" fmla="*/ 592334 h 1395897"/>
                      <a:gd name="connsiteX38" fmla="*/ 651163 w 2244436"/>
                      <a:gd name="connsiteY38" fmla="*/ 606188 h 1395897"/>
                      <a:gd name="connsiteX39" fmla="*/ 674254 w 2244436"/>
                      <a:gd name="connsiteY39" fmla="*/ 610806 h 1395897"/>
                      <a:gd name="connsiteX40" fmla="*/ 692727 w 2244436"/>
                      <a:gd name="connsiteY40" fmla="*/ 620043 h 1395897"/>
                      <a:gd name="connsiteX41" fmla="*/ 734290 w 2244436"/>
                      <a:gd name="connsiteY41" fmla="*/ 629279 h 1395897"/>
                      <a:gd name="connsiteX42" fmla="*/ 780472 w 2244436"/>
                      <a:gd name="connsiteY42" fmla="*/ 647752 h 1395897"/>
                      <a:gd name="connsiteX43" fmla="*/ 817418 w 2244436"/>
                      <a:gd name="connsiteY43" fmla="*/ 666224 h 1395897"/>
                      <a:gd name="connsiteX44" fmla="*/ 835890 w 2244436"/>
                      <a:gd name="connsiteY44" fmla="*/ 675461 h 1395897"/>
                      <a:gd name="connsiteX45" fmla="*/ 854363 w 2244436"/>
                      <a:gd name="connsiteY45" fmla="*/ 680079 h 1395897"/>
                      <a:gd name="connsiteX46" fmla="*/ 882072 w 2244436"/>
                      <a:gd name="connsiteY46" fmla="*/ 698552 h 1395897"/>
                      <a:gd name="connsiteX47" fmla="*/ 909781 w 2244436"/>
                      <a:gd name="connsiteY47" fmla="*/ 717024 h 1395897"/>
                      <a:gd name="connsiteX48" fmla="*/ 955963 w 2244436"/>
                      <a:gd name="connsiteY48" fmla="*/ 726261 h 1395897"/>
                      <a:gd name="connsiteX49" fmla="*/ 1006763 w 2244436"/>
                      <a:gd name="connsiteY49" fmla="*/ 744734 h 1395897"/>
                      <a:gd name="connsiteX50" fmla="*/ 1029854 w 2244436"/>
                      <a:gd name="connsiteY50" fmla="*/ 753970 h 1395897"/>
                      <a:gd name="connsiteX51" fmla="*/ 1057563 w 2244436"/>
                      <a:gd name="connsiteY51" fmla="*/ 758588 h 1395897"/>
                      <a:gd name="connsiteX52" fmla="*/ 1085272 w 2244436"/>
                      <a:gd name="connsiteY52" fmla="*/ 767824 h 1395897"/>
                      <a:gd name="connsiteX53" fmla="*/ 1112981 w 2244436"/>
                      <a:gd name="connsiteY53" fmla="*/ 772443 h 1395897"/>
                      <a:gd name="connsiteX54" fmla="*/ 1140690 w 2244436"/>
                      <a:gd name="connsiteY54" fmla="*/ 781679 h 1395897"/>
                      <a:gd name="connsiteX55" fmla="*/ 1196109 w 2244436"/>
                      <a:gd name="connsiteY55" fmla="*/ 790915 h 1395897"/>
                      <a:gd name="connsiteX56" fmla="*/ 1219200 w 2244436"/>
                      <a:gd name="connsiteY56" fmla="*/ 800152 h 1395897"/>
                      <a:gd name="connsiteX57" fmla="*/ 1297709 w 2244436"/>
                      <a:gd name="connsiteY57" fmla="*/ 809388 h 1395897"/>
                      <a:gd name="connsiteX58" fmla="*/ 1325418 w 2244436"/>
                      <a:gd name="connsiteY58" fmla="*/ 814006 h 1395897"/>
                      <a:gd name="connsiteX59" fmla="*/ 1357745 w 2244436"/>
                      <a:gd name="connsiteY59" fmla="*/ 818624 h 1395897"/>
                      <a:gd name="connsiteX60" fmla="*/ 1403927 w 2244436"/>
                      <a:gd name="connsiteY60" fmla="*/ 827861 h 1395897"/>
                      <a:gd name="connsiteX61" fmla="*/ 1427018 w 2244436"/>
                      <a:gd name="connsiteY61" fmla="*/ 832479 h 1395897"/>
                      <a:gd name="connsiteX62" fmla="*/ 1450109 w 2244436"/>
                      <a:gd name="connsiteY62" fmla="*/ 841715 h 1395897"/>
                      <a:gd name="connsiteX63" fmla="*/ 1468581 w 2244436"/>
                      <a:gd name="connsiteY63" fmla="*/ 846334 h 1395897"/>
                      <a:gd name="connsiteX64" fmla="*/ 1505527 w 2244436"/>
                      <a:gd name="connsiteY64" fmla="*/ 855570 h 1395897"/>
                      <a:gd name="connsiteX65" fmla="*/ 1542472 w 2244436"/>
                      <a:gd name="connsiteY65" fmla="*/ 878661 h 1395897"/>
                      <a:gd name="connsiteX66" fmla="*/ 1560945 w 2244436"/>
                      <a:gd name="connsiteY66" fmla="*/ 887897 h 1395897"/>
                      <a:gd name="connsiteX67" fmla="*/ 1602509 w 2244436"/>
                      <a:gd name="connsiteY67" fmla="*/ 915606 h 1395897"/>
                      <a:gd name="connsiteX68" fmla="*/ 1620981 w 2244436"/>
                      <a:gd name="connsiteY68" fmla="*/ 924843 h 1395897"/>
                      <a:gd name="connsiteX69" fmla="*/ 1639454 w 2244436"/>
                      <a:gd name="connsiteY69" fmla="*/ 938697 h 1395897"/>
                      <a:gd name="connsiteX70" fmla="*/ 1681018 w 2244436"/>
                      <a:gd name="connsiteY70" fmla="*/ 961788 h 1395897"/>
                      <a:gd name="connsiteX71" fmla="*/ 1708727 w 2244436"/>
                      <a:gd name="connsiteY71" fmla="*/ 980261 h 1395897"/>
                      <a:gd name="connsiteX72" fmla="*/ 1727200 w 2244436"/>
                      <a:gd name="connsiteY72" fmla="*/ 994115 h 1395897"/>
                      <a:gd name="connsiteX73" fmla="*/ 1736436 w 2244436"/>
                      <a:gd name="connsiteY73" fmla="*/ 1003352 h 1395897"/>
                      <a:gd name="connsiteX74" fmla="*/ 1778000 w 2244436"/>
                      <a:gd name="connsiteY74" fmla="*/ 1031061 h 1395897"/>
                      <a:gd name="connsiteX75" fmla="*/ 1791854 w 2244436"/>
                      <a:gd name="connsiteY75" fmla="*/ 1040297 h 1395897"/>
                      <a:gd name="connsiteX76" fmla="*/ 1805709 w 2244436"/>
                      <a:gd name="connsiteY76" fmla="*/ 1049534 h 1395897"/>
                      <a:gd name="connsiteX77" fmla="*/ 1819563 w 2244436"/>
                      <a:gd name="connsiteY77" fmla="*/ 1054152 h 1395897"/>
                      <a:gd name="connsiteX78" fmla="*/ 1828800 w 2244436"/>
                      <a:gd name="connsiteY78" fmla="*/ 1063388 h 1395897"/>
                      <a:gd name="connsiteX79" fmla="*/ 1856509 w 2244436"/>
                      <a:gd name="connsiteY79" fmla="*/ 1072624 h 1395897"/>
                      <a:gd name="connsiteX80" fmla="*/ 1865745 w 2244436"/>
                      <a:gd name="connsiteY80" fmla="*/ 1081861 h 1395897"/>
                      <a:gd name="connsiteX81" fmla="*/ 1893454 w 2244436"/>
                      <a:gd name="connsiteY81" fmla="*/ 1091097 h 1395897"/>
                      <a:gd name="connsiteX82" fmla="*/ 1921163 w 2244436"/>
                      <a:gd name="connsiteY82" fmla="*/ 1109570 h 1395897"/>
                      <a:gd name="connsiteX83" fmla="*/ 1939636 w 2244436"/>
                      <a:gd name="connsiteY83" fmla="*/ 1128043 h 1395897"/>
                      <a:gd name="connsiteX84" fmla="*/ 1967345 w 2244436"/>
                      <a:gd name="connsiteY84" fmla="*/ 1137279 h 1395897"/>
                      <a:gd name="connsiteX85" fmla="*/ 1995054 w 2244436"/>
                      <a:gd name="connsiteY85" fmla="*/ 1146515 h 1395897"/>
                      <a:gd name="connsiteX86" fmla="*/ 2008909 w 2244436"/>
                      <a:gd name="connsiteY86" fmla="*/ 1151134 h 1395897"/>
                      <a:gd name="connsiteX87" fmla="*/ 2041236 w 2244436"/>
                      <a:gd name="connsiteY87" fmla="*/ 1183461 h 1395897"/>
                      <a:gd name="connsiteX88" fmla="*/ 2045854 w 2244436"/>
                      <a:gd name="connsiteY88" fmla="*/ 1197315 h 1395897"/>
                      <a:gd name="connsiteX89" fmla="*/ 2036618 w 2244436"/>
                      <a:gd name="connsiteY89" fmla="*/ 1225024 h 1395897"/>
                      <a:gd name="connsiteX90" fmla="*/ 2032000 w 2244436"/>
                      <a:gd name="connsiteY90" fmla="*/ 1206552 h 1395897"/>
                      <a:gd name="connsiteX91" fmla="*/ 2041236 w 2244436"/>
                      <a:gd name="connsiteY91" fmla="*/ 1234261 h 1395897"/>
                      <a:gd name="connsiteX92" fmla="*/ 2045854 w 2244436"/>
                      <a:gd name="connsiteY92" fmla="*/ 1252734 h 1395897"/>
                      <a:gd name="connsiteX93" fmla="*/ 2050472 w 2244436"/>
                      <a:gd name="connsiteY93" fmla="*/ 1266588 h 1395897"/>
                      <a:gd name="connsiteX94" fmla="*/ 2045854 w 2244436"/>
                      <a:gd name="connsiteY94" fmla="*/ 1280443 h 1395897"/>
                      <a:gd name="connsiteX95" fmla="*/ 2055090 w 2244436"/>
                      <a:gd name="connsiteY95" fmla="*/ 1326624 h 1395897"/>
                      <a:gd name="connsiteX96" fmla="*/ 2050472 w 2244436"/>
                      <a:gd name="connsiteY96" fmla="*/ 1345097 h 1395897"/>
                      <a:gd name="connsiteX97" fmla="*/ 2036618 w 2244436"/>
                      <a:gd name="connsiteY97" fmla="*/ 1349715 h 1395897"/>
                      <a:gd name="connsiteX98" fmla="*/ 2027381 w 2244436"/>
                      <a:gd name="connsiteY98" fmla="*/ 1358952 h 1395897"/>
                      <a:gd name="connsiteX99" fmla="*/ 2036618 w 2244436"/>
                      <a:gd name="connsiteY99" fmla="*/ 1368188 h 1395897"/>
                      <a:gd name="connsiteX100" fmla="*/ 2041236 w 2244436"/>
                      <a:gd name="connsiteY100" fmla="*/ 1382043 h 1395897"/>
                      <a:gd name="connsiteX101" fmla="*/ 2068945 w 2244436"/>
                      <a:gd name="connsiteY101" fmla="*/ 1395897 h 1395897"/>
                      <a:gd name="connsiteX102" fmla="*/ 2101272 w 2244436"/>
                      <a:gd name="connsiteY102" fmla="*/ 1391279 h 1395897"/>
                      <a:gd name="connsiteX103" fmla="*/ 2124363 w 2244436"/>
                      <a:gd name="connsiteY103" fmla="*/ 1372806 h 1395897"/>
                      <a:gd name="connsiteX104" fmla="*/ 2138218 w 2244436"/>
                      <a:gd name="connsiteY104" fmla="*/ 1368188 h 1395897"/>
                      <a:gd name="connsiteX105" fmla="*/ 2147454 w 2244436"/>
                      <a:gd name="connsiteY105" fmla="*/ 1354334 h 1395897"/>
                      <a:gd name="connsiteX106" fmla="*/ 2156690 w 2244436"/>
                      <a:gd name="connsiteY106" fmla="*/ 1345097 h 1395897"/>
                      <a:gd name="connsiteX107" fmla="*/ 2175163 w 2244436"/>
                      <a:gd name="connsiteY107" fmla="*/ 1317388 h 1395897"/>
                      <a:gd name="connsiteX108" fmla="*/ 2184400 w 2244436"/>
                      <a:gd name="connsiteY108" fmla="*/ 1303534 h 1395897"/>
                      <a:gd name="connsiteX109" fmla="*/ 2202872 w 2244436"/>
                      <a:gd name="connsiteY109" fmla="*/ 1266588 h 1395897"/>
                      <a:gd name="connsiteX110" fmla="*/ 2212109 w 2244436"/>
                      <a:gd name="connsiteY110" fmla="*/ 1243497 h 1395897"/>
                      <a:gd name="connsiteX111" fmla="*/ 2230581 w 2244436"/>
                      <a:gd name="connsiteY111" fmla="*/ 1206552 h 1395897"/>
                      <a:gd name="connsiteX112" fmla="*/ 2235200 w 2244436"/>
                      <a:gd name="connsiteY112" fmla="*/ 1192697 h 1395897"/>
                      <a:gd name="connsiteX113" fmla="*/ 2244436 w 2244436"/>
                      <a:gd name="connsiteY113" fmla="*/ 1160370 h 1395897"/>
                      <a:gd name="connsiteX114" fmla="*/ 2239818 w 2244436"/>
                      <a:gd name="connsiteY114" fmla="*/ 1095715 h 1395897"/>
                      <a:gd name="connsiteX115" fmla="*/ 2225963 w 2244436"/>
                      <a:gd name="connsiteY115" fmla="*/ 1077243 h 1395897"/>
                      <a:gd name="connsiteX116" fmla="*/ 2207490 w 2244436"/>
                      <a:gd name="connsiteY116" fmla="*/ 1058770 h 1395897"/>
                      <a:gd name="connsiteX117" fmla="*/ 2179781 w 2244436"/>
                      <a:gd name="connsiteY117" fmla="*/ 1021824 h 1395897"/>
                      <a:gd name="connsiteX118" fmla="*/ 2152072 w 2244436"/>
                      <a:gd name="connsiteY118" fmla="*/ 994115 h 1395897"/>
                      <a:gd name="connsiteX119" fmla="*/ 2119745 w 2244436"/>
                      <a:gd name="connsiteY119" fmla="*/ 975643 h 1395897"/>
                      <a:gd name="connsiteX120" fmla="*/ 2087418 w 2244436"/>
                      <a:gd name="connsiteY120" fmla="*/ 957170 h 1395897"/>
                      <a:gd name="connsiteX121" fmla="*/ 2073563 w 2244436"/>
                      <a:gd name="connsiteY121" fmla="*/ 943315 h 1395897"/>
                      <a:gd name="connsiteX122" fmla="*/ 2055090 w 2244436"/>
                      <a:gd name="connsiteY122" fmla="*/ 934079 h 1395897"/>
                      <a:gd name="connsiteX123" fmla="*/ 2032000 w 2244436"/>
                      <a:gd name="connsiteY123" fmla="*/ 915606 h 1395897"/>
                      <a:gd name="connsiteX124" fmla="*/ 2018145 w 2244436"/>
                      <a:gd name="connsiteY124" fmla="*/ 906370 h 1395897"/>
                      <a:gd name="connsiteX125" fmla="*/ 1995054 w 2244436"/>
                      <a:gd name="connsiteY125" fmla="*/ 883279 h 1395897"/>
                      <a:gd name="connsiteX126" fmla="*/ 1981200 w 2244436"/>
                      <a:gd name="connsiteY126" fmla="*/ 874043 h 1395897"/>
                      <a:gd name="connsiteX127" fmla="*/ 1930400 w 2244436"/>
                      <a:gd name="connsiteY127" fmla="*/ 832479 h 1395897"/>
                      <a:gd name="connsiteX128" fmla="*/ 1911927 w 2244436"/>
                      <a:gd name="connsiteY128" fmla="*/ 823243 h 1395897"/>
                      <a:gd name="connsiteX129" fmla="*/ 1754909 w 2244436"/>
                      <a:gd name="connsiteY129" fmla="*/ 814006 h 1395897"/>
                      <a:gd name="connsiteX130" fmla="*/ 1533236 w 2244436"/>
                      <a:gd name="connsiteY130" fmla="*/ 800152 h 1395897"/>
                      <a:gd name="connsiteX131" fmla="*/ 1454727 w 2244436"/>
                      <a:gd name="connsiteY131" fmla="*/ 790915 h 1395897"/>
                      <a:gd name="connsiteX132" fmla="*/ 1311563 w 2244436"/>
                      <a:gd name="connsiteY132" fmla="*/ 749352 h 1395897"/>
                      <a:gd name="connsiteX133" fmla="*/ 1163781 w 2244436"/>
                      <a:gd name="connsiteY133" fmla="*/ 689315 h 1395897"/>
                      <a:gd name="connsiteX134" fmla="*/ 1029854 w 2244436"/>
                      <a:gd name="connsiteY134" fmla="*/ 624661 h 1395897"/>
                      <a:gd name="connsiteX135" fmla="*/ 965200 w 2244436"/>
                      <a:gd name="connsiteY135" fmla="*/ 596952 h 1395897"/>
                      <a:gd name="connsiteX136" fmla="*/ 900545 w 2244436"/>
                      <a:gd name="connsiteY136" fmla="*/ 564624 h 1395897"/>
                      <a:gd name="connsiteX137" fmla="*/ 785090 w 2244436"/>
                      <a:gd name="connsiteY137" fmla="*/ 518443 h 1395897"/>
                      <a:gd name="connsiteX138" fmla="*/ 720436 w 2244436"/>
                      <a:gd name="connsiteY138" fmla="*/ 490734 h 1395897"/>
                      <a:gd name="connsiteX139" fmla="*/ 678872 w 2244436"/>
                      <a:gd name="connsiteY139" fmla="*/ 476879 h 1395897"/>
                      <a:gd name="connsiteX140" fmla="*/ 641927 w 2244436"/>
                      <a:gd name="connsiteY140" fmla="*/ 463024 h 1395897"/>
                      <a:gd name="connsiteX141" fmla="*/ 609600 w 2244436"/>
                      <a:gd name="connsiteY141" fmla="*/ 449170 h 1395897"/>
                      <a:gd name="connsiteX142" fmla="*/ 577272 w 2244436"/>
                      <a:gd name="connsiteY142" fmla="*/ 439934 h 1395897"/>
                      <a:gd name="connsiteX143" fmla="*/ 512618 w 2244436"/>
                      <a:gd name="connsiteY143" fmla="*/ 416843 h 1395897"/>
                      <a:gd name="connsiteX144" fmla="*/ 503381 w 2244436"/>
                      <a:gd name="connsiteY144" fmla="*/ 407606 h 1395897"/>
                      <a:gd name="connsiteX145" fmla="*/ 475672 w 2244436"/>
                      <a:gd name="connsiteY145" fmla="*/ 384515 h 1395897"/>
                      <a:gd name="connsiteX146" fmla="*/ 457200 w 2244436"/>
                      <a:gd name="connsiteY146" fmla="*/ 352188 h 1395897"/>
                      <a:gd name="connsiteX147" fmla="*/ 438727 w 2244436"/>
                      <a:gd name="connsiteY147" fmla="*/ 347570 h 1395897"/>
                      <a:gd name="connsiteX148" fmla="*/ 401781 w 2244436"/>
                      <a:gd name="connsiteY148" fmla="*/ 329097 h 1395897"/>
                      <a:gd name="connsiteX149" fmla="*/ 364836 w 2244436"/>
                      <a:gd name="connsiteY149" fmla="*/ 306006 h 1395897"/>
                      <a:gd name="connsiteX150" fmla="*/ 355600 w 2244436"/>
                      <a:gd name="connsiteY150" fmla="*/ 292152 h 1395897"/>
                      <a:gd name="connsiteX151" fmla="*/ 327890 w 2244436"/>
                      <a:gd name="connsiteY151" fmla="*/ 269061 h 1395897"/>
                      <a:gd name="connsiteX152" fmla="*/ 290945 w 2244436"/>
                      <a:gd name="connsiteY152" fmla="*/ 236734 h 1395897"/>
                      <a:gd name="connsiteX153" fmla="*/ 277090 w 2244436"/>
                      <a:gd name="connsiteY153" fmla="*/ 213643 h 1395897"/>
                      <a:gd name="connsiteX154" fmla="*/ 267854 w 2244436"/>
                      <a:gd name="connsiteY154" fmla="*/ 204406 h 1395897"/>
                      <a:gd name="connsiteX155" fmla="*/ 235527 w 2244436"/>
                      <a:gd name="connsiteY155" fmla="*/ 162843 h 1395897"/>
                      <a:gd name="connsiteX156" fmla="*/ 230909 w 2244436"/>
                      <a:gd name="connsiteY156" fmla="*/ 148988 h 1395897"/>
                      <a:gd name="connsiteX157" fmla="*/ 221672 w 2244436"/>
                      <a:gd name="connsiteY157" fmla="*/ 139752 h 1395897"/>
                      <a:gd name="connsiteX158" fmla="*/ 212436 w 2244436"/>
                      <a:gd name="connsiteY158" fmla="*/ 125897 h 1395897"/>
                      <a:gd name="connsiteX159" fmla="*/ 207818 w 2244436"/>
                      <a:gd name="connsiteY159" fmla="*/ 112043 h 1395897"/>
                      <a:gd name="connsiteX160" fmla="*/ 184727 w 2244436"/>
                      <a:gd name="connsiteY160" fmla="*/ 88952 h 1395897"/>
                      <a:gd name="connsiteX161" fmla="*/ 166254 w 2244436"/>
                      <a:gd name="connsiteY161" fmla="*/ 61243 h 1395897"/>
                      <a:gd name="connsiteX162" fmla="*/ 157018 w 2244436"/>
                      <a:gd name="connsiteY162" fmla="*/ 47388 h 1395897"/>
                      <a:gd name="connsiteX163" fmla="*/ 138545 w 2244436"/>
                      <a:gd name="connsiteY163" fmla="*/ 28915 h 1395897"/>
                      <a:gd name="connsiteX164" fmla="*/ 101600 w 2244436"/>
                      <a:gd name="connsiteY164" fmla="*/ 19679 h 1395897"/>
                      <a:gd name="connsiteX165" fmla="*/ 64654 w 2244436"/>
                      <a:gd name="connsiteY165" fmla="*/ 1206 h 139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2244436" h="1395897">
                        <a:moveTo>
                          <a:pt x="64654" y="1206"/>
                        </a:moveTo>
                        <a:cubicBezTo>
                          <a:pt x="59266" y="8133"/>
                          <a:pt x="70015" y="41185"/>
                          <a:pt x="69272" y="61243"/>
                        </a:cubicBezTo>
                        <a:cubicBezTo>
                          <a:pt x="67503" y="108996"/>
                          <a:pt x="62965" y="117112"/>
                          <a:pt x="50800" y="153606"/>
                        </a:cubicBezTo>
                        <a:cubicBezTo>
                          <a:pt x="49260" y="158224"/>
                          <a:pt x="48881" y="163410"/>
                          <a:pt x="46181" y="167461"/>
                        </a:cubicBezTo>
                        <a:cubicBezTo>
                          <a:pt x="34530" y="184938"/>
                          <a:pt x="40869" y="177390"/>
                          <a:pt x="27709" y="190552"/>
                        </a:cubicBezTo>
                        <a:cubicBezTo>
                          <a:pt x="26169" y="195170"/>
                          <a:pt x="25595" y="200232"/>
                          <a:pt x="23090" y="204406"/>
                        </a:cubicBezTo>
                        <a:cubicBezTo>
                          <a:pt x="20850" y="208140"/>
                          <a:pt x="15801" y="209749"/>
                          <a:pt x="13854" y="213643"/>
                        </a:cubicBezTo>
                        <a:cubicBezTo>
                          <a:pt x="9500" y="222351"/>
                          <a:pt x="7697" y="232116"/>
                          <a:pt x="4618" y="241352"/>
                        </a:cubicBezTo>
                        <a:lnTo>
                          <a:pt x="0" y="255206"/>
                        </a:lnTo>
                        <a:cubicBezTo>
                          <a:pt x="1539" y="282915"/>
                          <a:pt x="2106" y="310696"/>
                          <a:pt x="4618" y="338334"/>
                        </a:cubicBezTo>
                        <a:cubicBezTo>
                          <a:pt x="5343" y="346306"/>
                          <a:pt x="11121" y="362461"/>
                          <a:pt x="13854" y="370661"/>
                        </a:cubicBezTo>
                        <a:cubicBezTo>
                          <a:pt x="15393" y="355267"/>
                          <a:pt x="16120" y="339770"/>
                          <a:pt x="18472" y="324479"/>
                        </a:cubicBezTo>
                        <a:cubicBezTo>
                          <a:pt x="19212" y="319667"/>
                          <a:pt x="18222" y="310624"/>
                          <a:pt x="23090" y="310624"/>
                        </a:cubicBezTo>
                        <a:cubicBezTo>
                          <a:pt x="27958" y="310624"/>
                          <a:pt x="24668" y="320678"/>
                          <a:pt x="27709" y="324479"/>
                        </a:cubicBezTo>
                        <a:cubicBezTo>
                          <a:pt x="34219" y="332617"/>
                          <a:pt x="46292" y="335292"/>
                          <a:pt x="55418" y="338334"/>
                        </a:cubicBezTo>
                        <a:cubicBezTo>
                          <a:pt x="56957" y="346031"/>
                          <a:pt x="57971" y="353851"/>
                          <a:pt x="60036" y="361424"/>
                        </a:cubicBezTo>
                        <a:cubicBezTo>
                          <a:pt x="60038" y="361431"/>
                          <a:pt x="71579" y="396057"/>
                          <a:pt x="73890" y="402988"/>
                        </a:cubicBezTo>
                        <a:cubicBezTo>
                          <a:pt x="77646" y="414255"/>
                          <a:pt x="78794" y="421746"/>
                          <a:pt x="87745" y="430697"/>
                        </a:cubicBezTo>
                        <a:cubicBezTo>
                          <a:pt x="98724" y="441676"/>
                          <a:pt x="115588" y="444596"/>
                          <a:pt x="129309" y="449170"/>
                        </a:cubicBezTo>
                        <a:cubicBezTo>
                          <a:pt x="162531" y="460244"/>
                          <a:pt x="121038" y="446807"/>
                          <a:pt x="161636" y="458406"/>
                        </a:cubicBezTo>
                        <a:cubicBezTo>
                          <a:pt x="194779" y="467875"/>
                          <a:pt x="151621" y="458249"/>
                          <a:pt x="198581" y="467643"/>
                        </a:cubicBezTo>
                        <a:cubicBezTo>
                          <a:pt x="203199" y="470722"/>
                          <a:pt x="207472" y="474397"/>
                          <a:pt x="212436" y="476879"/>
                        </a:cubicBezTo>
                        <a:cubicBezTo>
                          <a:pt x="219062" y="480192"/>
                          <a:pt x="238843" y="484635"/>
                          <a:pt x="244763" y="486115"/>
                        </a:cubicBezTo>
                        <a:cubicBezTo>
                          <a:pt x="257078" y="492273"/>
                          <a:pt x="268647" y="500234"/>
                          <a:pt x="281709" y="504588"/>
                        </a:cubicBezTo>
                        <a:cubicBezTo>
                          <a:pt x="314946" y="515667"/>
                          <a:pt x="273418" y="502218"/>
                          <a:pt x="314036" y="513824"/>
                        </a:cubicBezTo>
                        <a:cubicBezTo>
                          <a:pt x="318717" y="515161"/>
                          <a:pt x="323209" y="517106"/>
                          <a:pt x="327890" y="518443"/>
                        </a:cubicBezTo>
                        <a:cubicBezTo>
                          <a:pt x="333993" y="520187"/>
                          <a:pt x="340260" y="521317"/>
                          <a:pt x="346363" y="523061"/>
                        </a:cubicBezTo>
                        <a:cubicBezTo>
                          <a:pt x="351044" y="524398"/>
                          <a:pt x="355466" y="526623"/>
                          <a:pt x="360218" y="527679"/>
                        </a:cubicBezTo>
                        <a:cubicBezTo>
                          <a:pt x="369359" y="529710"/>
                          <a:pt x="378691" y="530758"/>
                          <a:pt x="387927" y="532297"/>
                        </a:cubicBezTo>
                        <a:cubicBezTo>
                          <a:pt x="395624" y="535376"/>
                          <a:pt x="403078" y="539152"/>
                          <a:pt x="411018" y="541534"/>
                        </a:cubicBezTo>
                        <a:cubicBezTo>
                          <a:pt x="418536" y="543790"/>
                          <a:pt x="426446" y="544449"/>
                          <a:pt x="434109" y="546152"/>
                        </a:cubicBezTo>
                        <a:cubicBezTo>
                          <a:pt x="440305" y="547529"/>
                          <a:pt x="446502" y="548946"/>
                          <a:pt x="452581" y="550770"/>
                        </a:cubicBezTo>
                        <a:cubicBezTo>
                          <a:pt x="461906" y="553568"/>
                          <a:pt x="470845" y="557645"/>
                          <a:pt x="480290" y="560006"/>
                        </a:cubicBezTo>
                        <a:cubicBezTo>
                          <a:pt x="486448" y="561545"/>
                          <a:pt x="492684" y="562800"/>
                          <a:pt x="498763" y="564624"/>
                        </a:cubicBezTo>
                        <a:cubicBezTo>
                          <a:pt x="508088" y="567422"/>
                          <a:pt x="516868" y="572260"/>
                          <a:pt x="526472" y="573861"/>
                        </a:cubicBezTo>
                        <a:cubicBezTo>
                          <a:pt x="535708" y="575400"/>
                          <a:pt x="545040" y="576448"/>
                          <a:pt x="554181" y="578479"/>
                        </a:cubicBezTo>
                        <a:cubicBezTo>
                          <a:pt x="558933" y="579535"/>
                          <a:pt x="563355" y="581760"/>
                          <a:pt x="568036" y="583097"/>
                        </a:cubicBezTo>
                        <a:cubicBezTo>
                          <a:pt x="587324" y="588607"/>
                          <a:pt x="592448" y="588705"/>
                          <a:pt x="614218" y="592334"/>
                        </a:cubicBezTo>
                        <a:cubicBezTo>
                          <a:pt x="621277" y="595158"/>
                          <a:pt x="641512" y="603775"/>
                          <a:pt x="651163" y="606188"/>
                        </a:cubicBezTo>
                        <a:cubicBezTo>
                          <a:pt x="658778" y="608092"/>
                          <a:pt x="666557" y="609267"/>
                          <a:pt x="674254" y="610806"/>
                        </a:cubicBezTo>
                        <a:cubicBezTo>
                          <a:pt x="680412" y="613885"/>
                          <a:pt x="686281" y="617626"/>
                          <a:pt x="692727" y="620043"/>
                        </a:cubicBezTo>
                        <a:cubicBezTo>
                          <a:pt x="716396" y="628919"/>
                          <a:pt x="707967" y="620504"/>
                          <a:pt x="734290" y="629279"/>
                        </a:cubicBezTo>
                        <a:cubicBezTo>
                          <a:pt x="750019" y="634522"/>
                          <a:pt x="765642" y="640338"/>
                          <a:pt x="780472" y="647752"/>
                        </a:cubicBezTo>
                        <a:lnTo>
                          <a:pt x="817418" y="666224"/>
                        </a:lnTo>
                        <a:cubicBezTo>
                          <a:pt x="823575" y="669303"/>
                          <a:pt x="829211" y="673791"/>
                          <a:pt x="835890" y="675461"/>
                        </a:cubicBezTo>
                        <a:lnTo>
                          <a:pt x="854363" y="680079"/>
                        </a:lnTo>
                        <a:cubicBezTo>
                          <a:pt x="863599" y="686237"/>
                          <a:pt x="874222" y="690703"/>
                          <a:pt x="882072" y="698552"/>
                        </a:cubicBezTo>
                        <a:cubicBezTo>
                          <a:pt x="891933" y="708411"/>
                          <a:pt x="894125" y="712551"/>
                          <a:pt x="909781" y="717024"/>
                        </a:cubicBezTo>
                        <a:cubicBezTo>
                          <a:pt x="924876" y="721337"/>
                          <a:pt x="941387" y="720431"/>
                          <a:pt x="955963" y="726261"/>
                        </a:cubicBezTo>
                        <a:cubicBezTo>
                          <a:pt x="1013335" y="749209"/>
                          <a:pt x="941545" y="721018"/>
                          <a:pt x="1006763" y="744734"/>
                        </a:cubicBezTo>
                        <a:cubicBezTo>
                          <a:pt x="1014554" y="747567"/>
                          <a:pt x="1021856" y="751789"/>
                          <a:pt x="1029854" y="753970"/>
                        </a:cubicBezTo>
                        <a:cubicBezTo>
                          <a:pt x="1038888" y="756434"/>
                          <a:pt x="1048479" y="756317"/>
                          <a:pt x="1057563" y="758588"/>
                        </a:cubicBezTo>
                        <a:cubicBezTo>
                          <a:pt x="1067008" y="760949"/>
                          <a:pt x="1075827" y="765463"/>
                          <a:pt x="1085272" y="767824"/>
                        </a:cubicBezTo>
                        <a:cubicBezTo>
                          <a:pt x="1094356" y="770095"/>
                          <a:pt x="1103897" y="770172"/>
                          <a:pt x="1112981" y="772443"/>
                        </a:cubicBezTo>
                        <a:cubicBezTo>
                          <a:pt x="1122426" y="774804"/>
                          <a:pt x="1131186" y="779567"/>
                          <a:pt x="1140690" y="781679"/>
                        </a:cubicBezTo>
                        <a:cubicBezTo>
                          <a:pt x="1158972" y="785741"/>
                          <a:pt x="1196109" y="790915"/>
                          <a:pt x="1196109" y="790915"/>
                        </a:cubicBezTo>
                        <a:cubicBezTo>
                          <a:pt x="1203806" y="793994"/>
                          <a:pt x="1211202" y="797971"/>
                          <a:pt x="1219200" y="800152"/>
                        </a:cubicBezTo>
                        <a:cubicBezTo>
                          <a:pt x="1238967" y="805543"/>
                          <a:pt x="1282461" y="807594"/>
                          <a:pt x="1297709" y="809388"/>
                        </a:cubicBezTo>
                        <a:cubicBezTo>
                          <a:pt x="1307009" y="810482"/>
                          <a:pt x="1316163" y="812582"/>
                          <a:pt x="1325418" y="814006"/>
                        </a:cubicBezTo>
                        <a:cubicBezTo>
                          <a:pt x="1336176" y="815661"/>
                          <a:pt x="1347026" y="816732"/>
                          <a:pt x="1357745" y="818624"/>
                        </a:cubicBezTo>
                        <a:cubicBezTo>
                          <a:pt x="1373205" y="821352"/>
                          <a:pt x="1388533" y="824782"/>
                          <a:pt x="1403927" y="827861"/>
                        </a:cubicBezTo>
                        <a:cubicBezTo>
                          <a:pt x="1411624" y="829400"/>
                          <a:pt x="1419730" y="829564"/>
                          <a:pt x="1427018" y="832479"/>
                        </a:cubicBezTo>
                        <a:cubicBezTo>
                          <a:pt x="1434715" y="835558"/>
                          <a:pt x="1442245" y="839093"/>
                          <a:pt x="1450109" y="841715"/>
                        </a:cubicBezTo>
                        <a:cubicBezTo>
                          <a:pt x="1456130" y="843722"/>
                          <a:pt x="1462478" y="844590"/>
                          <a:pt x="1468581" y="846334"/>
                        </a:cubicBezTo>
                        <a:cubicBezTo>
                          <a:pt x="1501701" y="855798"/>
                          <a:pt x="1458606" y="846186"/>
                          <a:pt x="1505527" y="855570"/>
                        </a:cubicBezTo>
                        <a:cubicBezTo>
                          <a:pt x="1517842" y="863267"/>
                          <a:pt x="1529483" y="872167"/>
                          <a:pt x="1542472" y="878661"/>
                        </a:cubicBezTo>
                        <a:cubicBezTo>
                          <a:pt x="1548630" y="881740"/>
                          <a:pt x="1555107" y="884248"/>
                          <a:pt x="1560945" y="887897"/>
                        </a:cubicBezTo>
                        <a:cubicBezTo>
                          <a:pt x="1616509" y="922624"/>
                          <a:pt x="1537937" y="879732"/>
                          <a:pt x="1602509" y="915606"/>
                        </a:cubicBezTo>
                        <a:cubicBezTo>
                          <a:pt x="1608527" y="918949"/>
                          <a:pt x="1615143" y="921194"/>
                          <a:pt x="1620981" y="924843"/>
                        </a:cubicBezTo>
                        <a:cubicBezTo>
                          <a:pt x="1627508" y="928922"/>
                          <a:pt x="1633050" y="934428"/>
                          <a:pt x="1639454" y="938697"/>
                        </a:cubicBezTo>
                        <a:cubicBezTo>
                          <a:pt x="1691309" y="973267"/>
                          <a:pt x="1636983" y="935367"/>
                          <a:pt x="1681018" y="961788"/>
                        </a:cubicBezTo>
                        <a:cubicBezTo>
                          <a:pt x="1690537" y="967499"/>
                          <a:pt x="1699846" y="973601"/>
                          <a:pt x="1708727" y="980261"/>
                        </a:cubicBezTo>
                        <a:cubicBezTo>
                          <a:pt x="1714885" y="984879"/>
                          <a:pt x="1721287" y="989188"/>
                          <a:pt x="1727200" y="994115"/>
                        </a:cubicBezTo>
                        <a:cubicBezTo>
                          <a:pt x="1730545" y="996902"/>
                          <a:pt x="1732915" y="1000791"/>
                          <a:pt x="1736436" y="1003352"/>
                        </a:cubicBezTo>
                        <a:cubicBezTo>
                          <a:pt x="1749902" y="1013146"/>
                          <a:pt x="1764145" y="1021825"/>
                          <a:pt x="1778000" y="1031061"/>
                        </a:cubicBezTo>
                        <a:lnTo>
                          <a:pt x="1791854" y="1040297"/>
                        </a:lnTo>
                        <a:cubicBezTo>
                          <a:pt x="1796472" y="1043376"/>
                          <a:pt x="1800443" y="1047779"/>
                          <a:pt x="1805709" y="1049534"/>
                        </a:cubicBezTo>
                        <a:lnTo>
                          <a:pt x="1819563" y="1054152"/>
                        </a:lnTo>
                        <a:cubicBezTo>
                          <a:pt x="1822642" y="1057231"/>
                          <a:pt x="1824906" y="1061441"/>
                          <a:pt x="1828800" y="1063388"/>
                        </a:cubicBezTo>
                        <a:cubicBezTo>
                          <a:pt x="1837508" y="1067742"/>
                          <a:pt x="1856509" y="1072624"/>
                          <a:pt x="1856509" y="1072624"/>
                        </a:cubicBezTo>
                        <a:cubicBezTo>
                          <a:pt x="1859588" y="1075703"/>
                          <a:pt x="1861851" y="1079914"/>
                          <a:pt x="1865745" y="1081861"/>
                        </a:cubicBezTo>
                        <a:cubicBezTo>
                          <a:pt x="1874453" y="1086215"/>
                          <a:pt x="1893454" y="1091097"/>
                          <a:pt x="1893454" y="1091097"/>
                        </a:cubicBezTo>
                        <a:cubicBezTo>
                          <a:pt x="1902690" y="1097255"/>
                          <a:pt x="1913314" y="1101721"/>
                          <a:pt x="1921163" y="1109570"/>
                        </a:cubicBezTo>
                        <a:cubicBezTo>
                          <a:pt x="1927321" y="1115728"/>
                          <a:pt x="1931375" y="1125289"/>
                          <a:pt x="1939636" y="1128043"/>
                        </a:cubicBezTo>
                        <a:lnTo>
                          <a:pt x="1967345" y="1137279"/>
                        </a:lnTo>
                        <a:lnTo>
                          <a:pt x="1995054" y="1146515"/>
                        </a:lnTo>
                        <a:lnTo>
                          <a:pt x="2008909" y="1151134"/>
                        </a:lnTo>
                        <a:cubicBezTo>
                          <a:pt x="2030081" y="1182894"/>
                          <a:pt x="2016850" y="1175333"/>
                          <a:pt x="2041236" y="1183461"/>
                        </a:cubicBezTo>
                        <a:cubicBezTo>
                          <a:pt x="2042775" y="1188079"/>
                          <a:pt x="2046392" y="1192477"/>
                          <a:pt x="2045854" y="1197315"/>
                        </a:cubicBezTo>
                        <a:cubicBezTo>
                          <a:pt x="2044779" y="1206991"/>
                          <a:pt x="2036618" y="1225024"/>
                          <a:pt x="2036618" y="1225024"/>
                        </a:cubicBezTo>
                        <a:cubicBezTo>
                          <a:pt x="2035079" y="1218867"/>
                          <a:pt x="2029162" y="1200875"/>
                          <a:pt x="2032000" y="1206552"/>
                        </a:cubicBezTo>
                        <a:cubicBezTo>
                          <a:pt x="2036354" y="1215260"/>
                          <a:pt x="2038875" y="1224816"/>
                          <a:pt x="2041236" y="1234261"/>
                        </a:cubicBezTo>
                        <a:cubicBezTo>
                          <a:pt x="2042775" y="1240419"/>
                          <a:pt x="2044110" y="1246631"/>
                          <a:pt x="2045854" y="1252734"/>
                        </a:cubicBezTo>
                        <a:cubicBezTo>
                          <a:pt x="2047191" y="1257415"/>
                          <a:pt x="2048933" y="1261970"/>
                          <a:pt x="2050472" y="1266588"/>
                        </a:cubicBezTo>
                        <a:cubicBezTo>
                          <a:pt x="2048933" y="1271206"/>
                          <a:pt x="2045854" y="1275575"/>
                          <a:pt x="2045854" y="1280443"/>
                        </a:cubicBezTo>
                        <a:cubicBezTo>
                          <a:pt x="2045854" y="1291767"/>
                          <a:pt x="2052038" y="1314417"/>
                          <a:pt x="2055090" y="1326624"/>
                        </a:cubicBezTo>
                        <a:cubicBezTo>
                          <a:pt x="2053551" y="1332782"/>
                          <a:pt x="2054437" y="1340141"/>
                          <a:pt x="2050472" y="1345097"/>
                        </a:cubicBezTo>
                        <a:cubicBezTo>
                          <a:pt x="2047431" y="1348898"/>
                          <a:pt x="2040792" y="1347210"/>
                          <a:pt x="2036618" y="1349715"/>
                        </a:cubicBezTo>
                        <a:cubicBezTo>
                          <a:pt x="2032884" y="1351955"/>
                          <a:pt x="2030460" y="1355873"/>
                          <a:pt x="2027381" y="1358952"/>
                        </a:cubicBezTo>
                        <a:cubicBezTo>
                          <a:pt x="2030460" y="1362031"/>
                          <a:pt x="2034378" y="1364454"/>
                          <a:pt x="2036618" y="1368188"/>
                        </a:cubicBezTo>
                        <a:cubicBezTo>
                          <a:pt x="2039123" y="1372362"/>
                          <a:pt x="2038195" y="1378242"/>
                          <a:pt x="2041236" y="1382043"/>
                        </a:cubicBezTo>
                        <a:cubicBezTo>
                          <a:pt x="2047747" y="1390182"/>
                          <a:pt x="2059818" y="1392855"/>
                          <a:pt x="2068945" y="1395897"/>
                        </a:cubicBezTo>
                        <a:cubicBezTo>
                          <a:pt x="2079721" y="1394358"/>
                          <a:pt x="2090846" y="1394407"/>
                          <a:pt x="2101272" y="1391279"/>
                        </a:cubicBezTo>
                        <a:cubicBezTo>
                          <a:pt x="2119764" y="1385732"/>
                          <a:pt x="2110407" y="1381180"/>
                          <a:pt x="2124363" y="1372806"/>
                        </a:cubicBezTo>
                        <a:cubicBezTo>
                          <a:pt x="2128537" y="1370301"/>
                          <a:pt x="2133600" y="1369727"/>
                          <a:pt x="2138218" y="1368188"/>
                        </a:cubicBezTo>
                        <a:cubicBezTo>
                          <a:pt x="2141297" y="1363570"/>
                          <a:pt x="2143987" y="1358668"/>
                          <a:pt x="2147454" y="1354334"/>
                        </a:cubicBezTo>
                        <a:cubicBezTo>
                          <a:pt x="2150174" y="1350934"/>
                          <a:pt x="2154078" y="1348580"/>
                          <a:pt x="2156690" y="1345097"/>
                        </a:cubicBezTo>
                        <a:cubicBezTo>
                          <a:pt x="2163350" y="1336216"/>
                          <a:pt x="2169005" y="1326624"/>
                          <a:pt x="2175163" y="1317388"/>
                        </a:cubicBezTo>
                        <a:cubicBezTo>
                          <a:pt x="2178242" y="1312770"/>
                          <a:pt x="2181918" y="1308498"/>
                          <a:pt x="2184400" y="1303534"/>
                        </a:cubicBezTo>
                        <a:cubicBezTo>
                          <a:pt x="2190557" y="1291219"/>
                          <a:pt x="2197758" y="1279372"/>
                          <a:pt x="2202872" y="1266588"/>
                        </a:cubicBezTo>
                        <a:cubicBezTo>
                          <a:pt x="2205951" y="1258891"/>
                          <a:pt x="2208635" y="1251024"/>
                          <a:pt x="2212109" y="1243497"/>
                        </a:cubicBezTo>
                        <a:cubicBezTo>
                          <a:pt x="2217879" y="1230996"/>
                          <a:pt x="2226226" y="1219614"/>
                          <a:pt x="2230581" y="1206552"/>
                        </a:cubicBezTo>
                        <a:cubicBezTo>
                          <a:pt x="2232121" y="1201934"/>
                          <a:pt x="2233863" y="1197378"/>
                          <a:pt x="2235200" y="1192697"/>
                        </a:cubicBezTo>
                        <a:cubicBezTo>
                          <a:pt x="2246803" y="1152087"/>
                          <a:pt x="2233359" y="1193601"/>
                          <a:pt x="2244436" y="1160370"/>
                        </a:cubicBezTo>
                        <a:cubicBezTo>
                          <a:pt x="2242897" y="1138818"/>
                          <a:pt x="2244505" y="1116807"/>
                          <a:pt x="2239818" y="1095715"/>
                        </a:cubicBezTo>
                        <a:cubicBezTo>
                          <a:pt x="2238148" y="1088201"/>
                          <a:pt x="2231032" y="1083035"/>
                          <a:pt x="2225963" y="1077243"/>
                        </a:cubicBezTo>
                        <a:cubicBezTo>
                          <a:pt x="2220228" y="1070689"/>
                          <a:pt x="2207490" y="1058770"/>
                          <a:pt x="2207490" y="1058770"/>
                        </a:cubicBezTo>
                        <a:cubicBezTo>
                          <a:pt x="2199430" y="1034588"/>
                          <a:pt x="2206314" y="1048357"/>
                          <a:pt x="2179781" y="1021824"/>
                        </a:cubicBezTo>
                        <a:lnTo>
                          <a:pt x="2152072" y="994115"/>
                        </a:lnTo>
                        <a:cubicBezTo>
                          <a:pt x="2132490" y="981060"/>
                          <a:pt x="2143182" y="987361"/>
                          <a:pt x="2119745" y="975643"/>
                        </a:cubicBezTo>
                        <a:cubicBezTo>
                          <a:pt x="2082254" y="938152"/>
                          <a:pt x="2130834" y="981980"/>
                          <a:pt x="2087418" y="957170"/>
                        </a:cubicBezTo>
                        <a:cubicBezTo>
                          <a:pt x="2081747" y="953930"/>
                          <a:pt x="2078878" y="947111"/>
                          <a:pt x="2073563" y="943315"/>
                        </a:cubicBezTo>
                        <a:cubicBezTo>
                          <a:pt x="2067961" y="939314"/>
                          <a:pt x="2060818" y="937898"/>
                          <a:pt x="2055090" y="934079"/>
                        </a:cubicBezTo>
                        <a:cubicBezTo>
                          <a:pt x="2046889" y="928611"/>
                          <a:pt x="2039885" y="921520"/>
                          <a:pt x="2032000" y="915606"/>
                        </a:cubicBezTo>
                        <a:cubicBezTo>
                          <a:pt x="2027560" y="912276"/>
                          <a:pt x="2022322" y="910025"/>
                          <a:pt x="2018145" y="906370"/>
                        </a:cubicBezTo>
                        <a:cubicBezTo>
                          <a:pt x="2009953" y="899202"/>
                          <a:pt x="2003246" y="890447"/>
                          <a:pt x="1995054" y="883279"/>
                        </a:cubicBezTo>
                        <a:cubicBezTo>
                          <a:pt x="1990877" y="879624"/>
                          <a:pt x="1985464" y="877596"/>
                          <a:pt x="1981200" y="874043"/>
                        </a:cubicBezTo>
                        <a:cubicBezTo>
                          <a:pt x="1957511" y="854302"/>
                          <a:pt x="1970093" y="852324"/>
                          <a:pt x="1930400" y="832479"/>
                        </a:cubicBezTo>
                        <a:cubicBezTo>
                          <a:pt x="1924242" y="829400"/>
                          <a:pt x="1918727" y="824317"/>
                          <a:pt x="1911927" y="823243"/>
                        </a:cubicBezTo>
                        <a:cubicBezTo>
                          <a:pt x="1898621" y="821142"/>
                          <a:pt x="1757947" y="814187"/>
                          <a:pt x="1754909" y="814006"/>
                        </a:cubicBezTo>
                        <a:lnTo>
                          <a:pt x="1533236" y="800152"/>
                        </a:lnTo>
                        <a:cubicBezTo>
                          <a:pt x="1507066" y="797073"/>
                          <a:pt x="1480652" y="795629"/>
                          <a:pt x="1454727" y="790915"/>
                        </a:cubicBezTo>
                        <a:cubicBezTo>
                          <a:pt x="1414299" y="783565"/>
                          <a:pt x="1350201" y="764150"/>
                          <a:pt x="1311563" y="749352"/>
                        </a:cubicBezTo>
                        <a:cubicBezTo>
                          <a:pt x="1261909" y="730336"/>
                          <a:pt x="1211664" y="712431"/>
                          <a:pt x="1163781" y="689315"/>
                        </a:cubicBezTo>
                        <a:cubicBezTo>
                          <a:pt x="1119139" y="667764"/>
                          <a:pt x="1075418" y="644189"/>
                          <a:pt x="1029854" y="624661"/>
                        </a:cubicBezTo>
                        <a:cubicBezTo>
                          <a:pt x="1008303" y="615425"/>
                          <a:pt x="986467" y="606826"/>
                          <a:pt x="965200" y="596952"/>
                        </a:cubicBezTo>
                        <a:cubicBezTo>
                          <a:pt x="943345" y="586805"/>
                          <a:pt x="922633" y="574252"/>
                          <a:pt x="900545" y="564624"/>
                        </a:cubicBezTo>
                        <a:cubicBezTo>
                          <a:pt x="862548" y="548061"/>
                          <a:pt x="822163" y="536981"/>
                          <a:pt x="785090" y="518443"/>
                        </a:cubicBezTo>
                        <a:cubicBezTo>
                          <a:pt x="757024" y="504408"/>
                          <a:pt x="760403" y="505458"/>
                          <a:pt x="720436" y="490734"/>
                        </a:cubicBezTo>
                        <a:cubicBezTo>
                          <a:pt x="706732" y="485685"/>
                          <a:pt x="692644" y="481740"/>
                          <a:pt x="678872" y="476879"/>
                        </a:cubicBezTo>
                        <a:cubicBezTo>
                          <a:pt x="666469" y="472501"/>
                          <a:pt x="654139" y="467909"/>
                          <a:pt x="641927" y="463024"/>
                        </a:cubicBezTo>
                        <a:cubicBezTo>
                          <a:pt x="631042" y="458670"/>
                          <a:pt x="620641" y="453113"/>
                          <a:pt x="609600" y="449170"/>
                        </a:cubicBezTo>
                        <a:cubicBezTo>
                          <a:pt x="599046" y="445401"/>
                          <a:pt x="587840" y="443664"/>
                          <a:pt x="577272" y="439934"/>
                        </a:cubicBezTo>
                        <a:cubicBezTo>
                          <a:pt x="501385" y="413151"/>
                          <a:pt x="556290" y="427761"/>
                          <a:pt x="512618" y="416843"/>
                        </a:cubicBezTo>
                        <a:cubicBezTo>
                          <a:pt x="509539" y="413764"/>
                          <a:pt x="506658" y="410473"/>
                          <a:pt x="503381" y="407606"/>
                        </a:cubicBezTo>
                        <a:cubicBezTo>
                          <a:pt x="494333" y="399689"/>
                          <a:pt x="483369" y="393751"/>
                          <a:pt x="475672" y="384515"/>
                        </a:cubicBezTo>
                        <a:cubicBezTo>
                          <a:pt x="467727" y="374981"/>
                          <a:pt x="465976" y="360964"/>
                          <a:pt x="457200" y="352188"/>
                        </a:cubicBezTo>
                        <a:cubicBezTo>
                          <a:pt x="452712" y="347700"/>
                          <a:pt x="444586" y="350011"/>
                          <a:pt x="438727" y="347570"/>
                        </a:cubicBezTo>
                        <a:cubicBezTo>
                          <a:pt x="426017" y="342274"/>
                          <a:pt x="414096" y="335255"/>
                          <a:pt x="401781" y="329097"/>
                        </a:cubicBezTo>
                        <a:cubicBezTo>
                          <a:pt x="387148" y="321780"/>
                          <a:pt x="376827" y="317997"/>
                          <a:pt x="364836" y="306006"/>
                        </a:cubicBezTo>
                        <a:cubicBezTo>
                          <a:pt x="360911" y="302081"/>
                          <a:pt x="359525" y="296076"/>
                          <a:pt x="355600" y="292152"/>
                        </a:cubicBezTo>
                        <a:cubicBezTo>
                          <a:pt x="347098" y="283650"/>
                          <a:pt x="336827" y="277104"/>
                          <a:pt x="327890" y="269061"/>
                        </a:cubicBezTo>
                        <a:cubicBezTo>
                          <a:pt x="288029" y="233186"/>
                          <a:pt x="330479" y="266383"/>
                          <a:pt x="290945" y="236734"/>
                        </a:cubicBezTo>
                        <a:cubicBezTo>
                          <a:pt x="286327" y="229037"/>
                          <a:pt x="282307" y="220947"/>
                          <a:pt x="277090" y="213643"/>
                        </a:cubicBezTo>
                        <a:cubicBezTo>
                          <a:pt x="274559" y="210100"/>
                          <a:pt x="270466" y="207889"/>
                          <a:pt x="267854" y="204406"/>
                        </a:cubicBezTo>
                        <a:cubicBezTo>
                          <a:pt x="234715" y="160219"/>
                          <a:pt x="263728" y="191044"/>
                          <a:pt x="235527" y="162843"/>
                        </a:cubicBezTo>
                        <a:cubicBezTo>
                          <a:pt x="233988" y="158225"/>
                          <a:pt x="233414" y="153162"/>
                          <a:pt x="230909" y="148988"/>
                        </a:cubicBezTo>
                        <a:cubicBezTo>
                          <a:pt x="228669" y="145254"/>
                          <a:pt x="224392" y="143152"/>
                          <a:pt x="221672" y="139752"/>
                        </a:cubicBezTo>
                        <a:cubicBezTo>
                          <a:pt x="218205" y="135418"/>
                          <a:pt x="214918" y="130861"/>
                          <a:pt x="212436" y="125897"/>
                        </a:cubicBezTo>
                        <a:cubicBezTo>
                          <a:pt x="210259" y="121543"/>
                          <a:pt x="210739" y="115937"/>
                          <a:pt x="207818" y="112043"/>
                        </a:cubicBezTo>
                        <a:cubicBezTo>
                          <a:pt x="201287" y="103335"/>
                          <a:pt x="184727" y="88952"/>
                          <a:pt x="184727" y="88952"/>
                        </a:cubicBezTo>
                        <a:cubicBezTo>
                          <a:pt x="176611" y="64602"/>
                          <a:pt x="185474" y="84306"/>
                          <a:pt x="166254" y="61243"/>
                        </a:cubicBezTo>
                        <a:cubicBezTo>
                          <a:pt x="162701" y="56979"/>
                          <a:pt x="160630" y="51602"/>
                          <a:pt x="157018" y="47388"/>
                        </a:cubicBezTo>
                        <a:cubicBezTo>
                          <a:pt x="151351" y="40776"/>
                          <a:pt x="146806" y="31669"/>
                          <a:pt x="138545" y="28915"/>
                        </a:cubicBezTo>
                        <a:cubicBezTo>
                          <a:pt x="120701" y="22967"/>
                          <a:pt x="123889" y="23394"/>
                          <a:pt x="101600" y="19679"/>
                        </a:cubicBezTo>
                        <a:cubicBezTo>
                          <a:pt x="100081" y="19426"/>
                          <a:pt x="70042" y="-5721"/>
                          <a:pt x="64654" y="1206"/>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EA0C352B-1052-6118-5EF4-63B16A8F8DDA}"/>
                        </a:ext>
                      </a:extLst>
                    </p:cNvPr>
                    <p:cNvSpPr txBox="1">
                      <a:spLocks/>
                    </p:cNvSpPr>
                    <p:nvPr/>
                  </p:nvSpPr>
                  <p:spPr>
                    <a:xfrm>
                      <a:off x="4832033" y="3003710"/>
                      <a:ext cx="510963" cy="557221"/>
                    </a:xfrm>
                    <a:prstGeom prst="rect">
                      <a:avLst/>
                    </a:prstGeom>
                    <a:solidFill>
                      <a:schemeClr val="bg1"/>
                    </a:solid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Font typeface="Arial"/>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0</m:t>
                                </m:r>
                              </m:sub>
                            </m:sSub>
                          </m:oMath>
                        </m:oMathPara>
                      </a14:m>
                      <a:endParaRPr lang="en-US" sz="2400" dirty="0">
                        <a:latin typeface="+mn-lt"/>
                      </a:endParaRPr>
                    </a:p>
                  </p:txBody>
                </p:sp>
              </mc:Choice>
              <mc:Fallback xmlns="">
                <p:sp>
                  <p:nvSpPr>
                    <p:cNvPr id="9" name="Content Placeholder 2">
                      <a:extLst>
                        <a:ext uri="{FF2B5EF4-FFF2-40B4-BE49-F238E27FC236}">
                          <a16:creationId xmlns:a16="http://schemas.microsoft.com/office/drawing/2014/main" id="{EA0C352B-1052-6118-5EF4-63B16A8F8DDA}"/>
                        </a:ext>
                      </a:extLst>
                    </p:cNvPr>
                    <p:cNvSpPr txBox="1">
                      <a:spLocks noRot="1" noChangeAspect="1" noMove="1" noResize="1" noEditPoints="1" noAdjustHandles="1" noChangeArrowheads="1" noChangeShapeType="1" noTextEdit="1"/>
                    </p:cNvSpPr>
                    <p:nvPr/>
                  </p:nvSpPr>
                  <p:spPr>
                    <a:xfrm>
                      <a:off x="4832033" y="3003710"/>
                      <a:ext cx="510963" cy="557221"/>
                    </a:xfrm>
                    <a:prstGeom prst="rect">
                      <a:avLst/>
                    </a:prstGeom>
                    <a:blipFill>
                      <a:blip r:embed="rId4"/>
                      <a:stretch>
                        <a:fillRect l="-25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14C40BE5-1B20-90B5-BD93-078CA5709004}"/>
                        </a:ext>
                      </a:extLst>
                    </p:cNvPr>
                    <p:cNvSpPr txBox="1">
                      <a:spLocks/>
                    </p:cNvSpPr>
                    <p:nvPr/>
                  </p:nvSpPr>
                  <p:spPr>
                    <a:xfrm>
                      <a:off x="4640509" y="5868425"/>
                      <a:ext cx="702487" cy="557221"/>
                    </a:xfrm>
                    <a:prstGeom prst="rect">
                      <a:avLst/>
                    </a:prstGeom>
                    <a:solidFill>
                      <a:schemeClr val="bg1"/>
                    </a:solid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Font typeface="Arial"/>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m:t>
                                </m:r>
                                <m:r>
                                  <a:rPr lang="en-US" sz="2400" b="0" i="1" smtClean="0">
                                    <a:latin typeface="Cambria Math" panose="02040503050406030204" pitchFamily="18" charset="0"/>
                                  </a:rPr>
                                  <m:t>𝐴</m:t>
                                </m:r>
                              </m:e>
                              <m:sub>
                                <m:r>
                                  <a:rPr lang="en-US" sz="2400" b="0" i="1" smtClean="0">
                                    <a:latin typeface="Cambria Math" panose="02040503050406030204" pitchFamily="18" charset="0"/>
                                  </a:rPr>
                                  <m:t>0</m:t>
                                </m:r>
                              </m:sub>
                            </m:sSub>
                          </m:oMath>
                        </m:oMathPara>
                      </a14:m>
                      <a:endParaRPr lang="en-US" sz="2400" dirty="0">
                        <a:latin typeface="+mn-lt"/>
                      </a:endParaRPr>
                    </a:p>
                  </p:txBody>
                </p:sp>
              </mc:Choice>
              <mc:Fallback xmlns="">
                <p:sp>
                  <p:nvSpPr>
                    <p:cNvPr id="10" name="Content Placeholder 2">
                      <a:extLst>
                        <a:ext uri="{FF2B5EF4-FFF2-40B4-BE49-F238E27FC236}">
                          <a16:creationId xmlns:a16="http://schemas.microsoft.com/office/drawing/2014/main" id="{14C40BE5-1B20-90B5-BD93-078CA5709004}"/>
                        </a:ext>
                      </a:extLst>
                    </p:cNvPr>
                    <p:cNvSpPr txBox="1">
                      <a:spLocks noRot="1" noChangeAspect="1" noMove="1" noResize="1" noEditPoints="1" noAdjustHandles="1" noChangeArrowheads="1" noChangeShapeType="1" noTextEdit="1"/>
                    </p:cNvSpPr>
                    <p:nvPr/>
                  </p:nvSpPr>
                  <p:spPr>
                    <a:xfrm>
                      <a:off x="4640509" y="5868425"/>
                      <a:ext cx="702487" cy="557221"/>
                    </a:xfrm>
                    <a:prstGeom prst="rect">
                      <a:avLst/>
                    </a:prstGeom>
                    <a:blipFill>
                      <a:blip r:embed="rId5"/>
                      <a:stretch>
                        <a:fillRect r="-363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ontent Placeholder 2">
                      <a:extLst>
                        <a:ext uri="{FF2B5EF4-FFF2-40B4-BE49-F238E27FC236}">
                          <a16:creationId xmlns:a16="http://schemas.microsoft.com/office/drawing/2014/main" id="{6FB6A34C-40F8-600A-55A0-FCD8DBE1098D}"/>
                        </a:ext>
                      </a:extLst>
                    </p:cNvPr>
                    <p:cNvSpPr txBox="1">
                      <a:spLocks/>
                    </p:cNvSpPr>
                    <p:nvPr/>
                  </p:nvSpPr>
                  <p:spPr>
                    <a:xfrm>
                      <a:off x="4876002" y="4472716"/>
                      <a:ext cx="450017" cy="557221"/>
                    </a:xfrm>
                    <a:prstGeom prst="rect">
                      <a:avLst/>
                    </a:prstGeom>
                    <a:solidFill>
                      <a:schemeClr val="bg1"/>
                    </a:solid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Font typeface="Arial"/>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0</m:t>
                            </m:r>
                          </m:oMath>
                        </m:oMathPara>
                      </a14:m>
                      <a:endParaRPr lang="en-US" sz="2400" dirty="0">
                        <a:latin typeface="+mn-lt"/>
                      </a:endParaRPr>
                    </a:p>
                  </p:txBody>
                </p:sp>
              </mc:Choice>
              <mc:Fallback xmlns="">
                <p:sp>
                  <p:nvSpPr>
                    <p:cNvPr id="11" name="Content Placeholder 2">
                      <a:extLst>
                        <a:ext uri="{FF2B5EF4-FFF2-40B4-BE49-F238E27FC236}">
                          <a16:creationId xmlns:a16="http://schemas.microsoft.com/office/drawing/2014/main" id="{6FB6A34C-40F8-600A-55A0-FCD8DBE1098D}"/>
                        </a:ext>
                      </a:extLst>
                    </p:cNvPr>
                    <p:cNvSpPr txBox="1">
                      <a:spLocks noRot="1" noChangeAspect="1" noMove="1" noResize="1" noEditPoints="1" noAdjustHandles="1" noChangeArrowheads="1" noChangeShapeType="1" noTextEdit="1"/>
                    </p:cNvSpPr>
                    <p:nvPr/>
                  </p:nvSpPr>
                  <p:spPr>
                    <a:xfrm>
                      <a:off x="4876002" y="4472716"/>
                      <a:ext cx="450017" cy="557221"/>
                    </a:xfrm>
                    <a:prstGeom prst="rect">
                      <a:avLst/>
                    </a:prstGeom>
                    <a:blipFill>
                      <a:blip r:embed="rId6"/>
                      <a:stretch>
                        <a:fillRect/>
                      </a:stretch>
                    </a:blipFill>
                    <a:ln>
                      <a:noFill/>
                    </a:ln>
                  </p:spPr>
                  <p:txBody>
                    <a:bodyPr/>
                    <a:lstStyle/>
                    <a:p>
                      <a:r>
                        <a:rPr lang="en-US">
                          <a:noFill/>
                        </a:rPr>
                        <a:t> </a:t>
                      </a:r>
                    </a:p>
                  </p:txBody>
                </p:sp>
              </mc:Fallback>
            </mc:AlternateContent>
          </p:grpSp>
          <p:sp>
            <p:nvSpPr>
              <p:cNvPr id="16" name="Freeform 15">
                <a:extLst>
                  <a:ext uri="{FF2B5EF4-FFF2-40B4-BE49-F238E27FC236}">
                    <a16:creationId xmlns:a16="http://schemas.microsoft.com/office/drawing/2014/main" id="{B9ADDA4C-91F3-4B86-DADF-9BEF077632DB}"/>
                  </a:ext>
                </a:extLst>
              </p:cNvPr>
              <p:cNvSpPr/>
              <p:nvPr/>
            </p:nvSpPr>
            <p:spPr>
              <a:xfrm>
                <a:off x="5495721" y="533400"/>
                <a:ext cx="2607256" cy="1466850"/>
              </a:xfrm>
              <a:custGeom>
                <a:avLst/>
                <a:gdLst>
                  <a:gd name="connsiteX0" fmla="*/ 181179 w 2607256"/>
                  <a:gd name="connsiteY0" fmla="*/ 57150 h 1466850"/>
                  <a:gd name="connsiteX1" fmla="*/ 104979 w 2607256"/>
                  <a:gd name="connsiteY1" fmla="*/ 107950 h 1466850"/>
                  <a:gd name="connsiteX2" fmla="*/ 79579 w 2607256"/>
                  <a:gd name="connsiteY2" fmla="*/ 114300 h 1466850"/>
                  <a:gd name="connsiteX3" fmla="*/ 60529 w 2607256"/>
                  <a:gd name="connsiteY3" fmla="*/ 127000 h 1466850"/>
                  <a:gd name="connsiteX4" fmla="*/ 16079 w 2607256"/>
                  <a:gd name="connsiteY4" fmla="*/ 177800 h 1466850"/>
                  <a:gd name="connsiteX5" fmla="*/ 3379 w 2607256"/>
                  <a:gd name="connsiteY5" fmla="*/ 215900 h 1466850"/>
                  <a:gd name="connsiteX6" fmla="*/ 22429 w 2607256"/>
                  <a:gd name="connsiteY6" fmla="*/ 228600 h 1466850"/>
                  <a:gd name="connsiteX7" fmla="*/ 60529 w 2607256"/>
                  <a:gd name="connsiteY7" fmla="*/ 247650 h 1466850"/>
                  <a:gd name="connsiteX8" fmla="*/ 66879 w 2607256"/>
                  <a:gd name="connsiteY8" fmla="*/ 266700 h 1466850"/>
                  <a:gd name="connsiteX9" fmla="*/ 104979 w 2607256"/>
                  <a:gd name="connsiteY9" fmla="*/ 298450 h 1466850"/>
                  <a:gd name="connsiteX10" fmla="*/ 136729 w 2607256"/>
                  <a:gd name="connsiteY10" fmla="*/ 330200 h 1466850"/>
                  <a:gd name="connsiteX11" fmla="*/ 149429 w 2607256"/>
                  <a:gd name="connsiteY11" fmla="*/ 349250 h 1466850"/>
                  <a:gd name="connsiteX12" fmla="*/ 181179 w 2607256"/>
                  <a:gd name="connsiteY12" fmla="*/ 387350 h 1466850"/>
                  <a:gd name="connsiteX13" fmla="*/ 193879 w 2607256"/>
                  <a:gd name="connsiteY13" fmla="*/ 412750 h 1466850"/>
                  <a:gd name="connsiteX14" fmla="*/ 212929 w 2607256"/>
                  <a:gd name="connsiteY14" fmla="*/ 431800 h 1466850"/>
                  <a:gd name="connsiteX15" fmla="*/ 238329 w 2607256"/>
                  <a:gd name="connsiteY15" fmla="*/ 469900 h 1466850"/>
                  <a:gd name="connsiteX16" fmla="*/ 251029 w 2607256"/>
                  <a:gd name="connsiteY16" fmla="*/ 488950 h 1466850"/>
                  <a:gd name="connsiteX17" fmla="*/ 257379 w 2607256"/>
                  <a:gd name="connsiteY17" fmla="*/ 508000 h 1466850"/>
                  <a:gd name="connsiteX18" fmla="*/ 276429 w 2607256"/>
                  <a:gd name="connsiteY18" fmla="*/ 520700 h 1466850"/>
                  <a:gd name="connsiteX19" fmla="*/ 289129 w 2607256"/>
                  <a:gd name="connsiteY19" fmla="*/ 539750 h 1466850"/>
                  <a:gd name="connsiteX20" fmla="*/ 295479 w 2607256"/>
                  <a:gd name="connsiteY20" fmla="*/ 558800 h 1466850"/>
                  <a:gd name="connsiteX21" fmla="*/ 371679 w 2607256"/>
                  <a:gd name="connsiteY21" fmla="*/ 596900 h 1466850"/>
                  <a:gd name="connsiteX22" fmla="*/ 390729 w 2607256"/>
                  <a:gd name="connsiteY22" fmla="*/ 609600 h 1466850"/>
                  <a:gd name="connsiteX23" fmla="*/ 428829 w 2607256"/>
                  <a:gd name="connsiteY23" fmla="*/ 622300 h 1466850"/>
                  <a:gd name="connsiteX24" fmla="*/ 473279 w 2607256"/>
                  <a:gd name="connsiteY24" fmla="*/ 635000 h 1466850"/>
                  <a:gd name="connsiteX25" fmla="*/ 511379 w 2607256"/>
                  <a:gd name="connsiteY25" fmla="*/ 654050 h 1466850"/>
                  <a:gd name="connsiteX26" fmla="*/ 530429 w 2607256"/>
                  <a:gd name="connsiteY26" fmla="*/ 666750 h 1466850"/>
                  <a:gd name="connsiteX27" fmla="*/ 568529 w 2607256"/>
                  <a:gd name="connsiteY27" fmla="*/ 679450 h 1466850"/>
                  <a:gd name="connsiteX28" fmla="*/ 587579 w 2607256"/>
                  <a:gd name="connsiteY28" fmla="*/ 685800 h 1466850"/>
                  <a:gd name="connsiteX29" fmla="*/ 632029 w 2607256"/>
                  <a:gd name="connsiteY29" fmla="*/ 698500 h 1466850"/>
                  <a:gd name="connsiteX30" fmla="*/ 657429 w 2607256"/>
                  <a:gd name="connsiteY30" fmla="*/ 711200 h 1466850"/>
                  <a:gd name="connsiteX31" fmla="*/ 714579 w 2607256"/>
                  <a:gd name="connsiteY31" fmla="*/ 730250 h 1466850"/>
                  <a:gd name="connsiteX32" fmla="*/ 752679 w 2607256"/>
                  <a:gd name="connsiteY32" fmla="*/ 742950 h 1466850"/>
                  <a:gd name="connsiteX33" fmla="*/ 822529 w 2607256"/>
                  <a:gd name="connsiteY33" fmla="*/ 768350 h 1466850"/>
                  <a:gd name="connsiteX34" fmla="*/ 873329 w 2607256"/>
                  <a:gd name="connsiteY34" fmla="*/ 781050 h 1466850"/>
                  <a:gd name="connsiteX35" fmla="*/ 905079 w 2607256"/>
                  <a:gd name="connsiteY35" fmla="*/ 787400 h 1466850"/>
                  <a:gd name="connsiteX36" fmla="*/ 943179 w 2607256"/>
                  <a:gd name="connsiteY36" fmla="*/ 800100 h 1466850"/>
                  <a:gd name="connsiteX37" fmla="*/ 974929 w 2607256"/>
                  <a:gd name="connsiteY37" fmla="*/ 806450 h 1466850"/>
                  <a:gd name="connsiteX38" fmla="*/ 1032079 w 2607256"/>
                  <a:gd name="connsiteY38" fmla="*/ 831850 h 1466850"/>
                  <a:gd name="connsiteX39" fmla="*/ 1089229 w 2607256"/>
                  <a:gd name="connsiteY39" fmla="*/ 876300 h 1466850"/>
                  <a:gd name="connsiteX40" fmla="*/ 1101929 w 2607256"/>
                  <a:gd name="connsiteY40" fmla="*/ 895350 h 1466850"/>
                  <a:gd name="connsiteX41" fmla="*/ 1159079 w 2607256"/>
                  <a:gd name="connsiteY41" fmla="*/ 920750 h 1466850"/>
                  <a:gd name="connsiteX42" fmla="*/ 1178129 w 2607256"/>
                  <a:gd name="connsiteY42" fmla="*/ 933450 h 1466850"/>
                  <a:gd name="connsiteX43" fmla="*/ 1197179 w 2607256"/>
                  <a:gd name="connsiteY43" fmla="*/ 939800 h 1466850"/>
                  <a:gd name="connsiteX44" fmla="*/ 1235279 w 2607256"/>
                  <a:gd name="connsiteY44" fmla="*/ 965200 h 1466850"/>
                  <a:gd name="connsiteX45" fmla="*/ 1254329 w 2607256"/>
                  <a:gd name="connsiteY45" fmla="*/ 971550 h 1466850"/>
                  <a:gd name="connsiteX46" fmla="*/ 1355929 w 2607256"/>
                  <a:gd name="connsiteY46" fmla="*/ 1047750 h 1466850"/>
                  <a:gd name="connsiteX47" fmla="*/ 1406729 w 2607256"/>
                  <a:gd name="connsiteY47" fmla="*/ 1085850 h 1466850"/>
                  <a:gd name="connsiteX48" fmla="*/ 1425779 w 2607256"/>
                  <a:gd name="connsiteY48" fmla="*/ 1092200 h 1466850"/>
                  <a:gd name="connsiteX49" fmla="*/ 1463879 w 2607256"/>
                  <a:gd name="connsiteY49" fmla="*/ 1117600 h 1466850"/>
                  <a:gd name="connsiteX50" fmla="*/ 1489279 w 2607256"/>
                  <a:gd name="connsiteY50" fmla="*/ 1130300 h 1466850"/>
                  <a:gd name="connsiteX51" fmla="*/ 1552779 w 2607256"/>
                  <a:gd name="connsiteY51" fmla="*/ 1168400 h 1466850"/>
                  <a:gd name="connsiteX52" fmla="*/ 1597229 w 2607256"/>
                  <a:gd name="connsiteY52" fmla="*/ 1193800 h 1466850"/>
                  <a:gd name="connsiteX53" fmla="*/ 1622629 w 2607256"/>
                  <a:gd name="connsiteY53" fmla="*/ 1206500 h 1466850"/>
                  <a:gd name="connsiteX54" fmla="*/ 1673429 w 2607256"/>
                  <a:gd name="connsiteY54" fmla="*/ 1244600 h 1466850"/>
                  <a:gd name="connsiteX55" fmla="*/ 1711529 w 2607256"/>
                  <a:gd name="connsiteY55" fmla="*/ 1270000 h 1466850"/>
                  <a:gd name="connsiteX56" fmla="*/ 1787729 w 2607256"/>
                  <a:gd name="connsiteY56" fmla="*/ 1333500 h 1466850"/>
                  <a:gd name="connsiteX57" fmla="*/ 1806779 w 2607256"/>
                  <a:gd name="connsiteY57" fmla="*/ 1346200 h 1466850"/>
                  <a:gd name="connsiteX58" fmla="*/ 1844879 w 2607256"/>
                  <a:gd name="connsiteY58" fmla="*/ 1358900 h 1466850"/>
                  <a:gd name="connsiteX59" fmla="*/ 1863929 w 2607256"/>
                  <a:gd name="connsiteY59" fmla="*/ 1365250 h 1466850"/>
                  <a:gd name="connsiteX60" fmla="*/ 1940129 w 2607256"/>
                  <a:gd name="connsiteY60" fmla="*/ 1403350 h 1466850"/>
                  <a:gd name="connsiteX61" fmla="*/ 1959179 w 2607256"/>
                  <a:gd name="connsiteY61" fmla="*/ 1409700 h 1466850"/>
                  <a:gd name="connsiteX62" fmla="*/ 2067129 w 2607256"/>
                  <a:gd name="connsiteY62" fmla="*/ 1416050 h 1466850"/>
                  <a:gd name="connsiteX63" fmla="*/ 2213179 w 2607256"/>
                  <a:gd name="connsiteY63" fmla="*/ 1416050 h 1466850"/>
                  <a:gd name="connsiteX64" fmla="*/ 2270329 w 2607256"/>
                  <a:gd name="connsiteY64" fmla="*/ 1441450 h 1466850"/>
                  <a:gd name="connsiteX65" fmla="*/ 2289379 w 2607256"/>
                  <a:gd name="connsiteY65" fmla="*/ 1447800 h 1466850"/>
                  <a:gd name="connsiteX66" fmla="*/ 2517979 w 2607256"/>
                  <a:gd name="connsiteY66" fmla="*/ 1447800 h 1466850"/>
                  <a:gd name="connsiteX67" fmla="*/ 2537029 w 2607256"/>
                  <a:gd name="connsiteY67" fmla="*/ 1460500 h 1466850"/>
                  <a:gd name="connsiteX68" fmla="*/ 2556079 w 2607256"/>
                  <a:gd name="connsiteY68" fmla="*/ 1466850 h 1466850"/>
                  <a:gd name="connsiteX69" fmla="*/ 2600529 w 2607256"/>
                  <a:gd name="connsiteY69" fmla="*/ 1460500 h 1466850"/>
                  <a:gd name="connsiteX70" fmla="*/ 2606879 w 2607256"/>
                  <a:gd name="connsiteY70" fmla="*/ 1441450 h 1466850"/>
                  <a:gd name="connsiteX71" fmla="*/ 2587829 w 2607256"/>
                  <a:gd name="connsiteY71" fmla="*/ 1327150 h 1466850"/>
                  <a:gd name="connsiteX72" fmla="*/ 2556079 w 2607256"/>
                  <a:gd name="connsiteY72" fmla="*/ 1282700 h 1466850"/>
                  <a:gd name="connsiteX73" fmla="*/ 2549729 w 2607256"/>
                  <a:gd name="connsiteY73" fmla="*/ 1263650 h 1466850"/>
                  <a:gd name="connsiteX74" fmla="*/ 2530679 w 2607256"/>
                  <a:gd name="connsiteY74" fmla="*/ 1244600 h 1466850"/>
                  <a:gd name="connsiteX75" fmla="*/ 2517979 w 2607256"/>
                  <a:gd name="connsiteY75" fmla="*/ 1225550 h 1466850"/>
                  <a:gd name="connsiteX76" fmla="*/ 2505279 w 2607256"/>
                  <a:gd name="connsiteY76" fmla="*/ 1200150 h 1466850"/>
                  <a:gd name="connsiteX77" fmla="*/ 2467179 w 2607256"/>
                  <a:gd name="connsiteY77" fmla="*/ 1162050 h 1466850"/>
                  <a:gd name="connsiteX78" fmla="*/ 2410029 w 2607256"/>
                  <a:gd name="connsiteY78" fmla="*/ 1111250 h 1466850"/>
                  <a:gd name="connsiteX79" fmla="*/ 2340179 w 2607256"/>
                  <a:gd name="connsiteY79" fmla="*/ 1066800 h 1466850"/>
                  <a:gd name="connsiteX80" fmla="*/ 2238579 w 2607256"/>
                  <a:gd name="connsiteY80" fmla="*/ 990600 h 1466850"/>
                  <a:gd name="connsiteX81" fmla="*/ 2206829 w 2607256"/>
                  <a:gd name="connsiteY81" fmla="*/ 965200 h 1466850"/>
                  <a:gd name="connsiteX82" fmla="*/ 2175079 w 2607256"/>
                  <a:gd name="connsiteY82" fmla="*/ 933450 h 1466850"/>
                  <a:gd name="connsiteX83" fmla="*/ 2035379 w 2607256"/>
                  <a:gd name="connsiteY83" fmla="*/ 838200 h 1466850"/>
                  <a:gd name="connsiteX84" fmla="*/ 2016329 w 2607256"/>
                  <a:gd name="connsiteY84" fmla="*/ 819150 h 1466850"/>
                  <a:gd name="connsiteX85" fmla="*/ 1927429 w 2607256"/>
                  <a:gd name="connsiteY85" fmla="*/ 768350 h 1466850"/>
                  <a:gd name="connsiteX86" fmla="*/ 1882979 w 2607256"/>
                  <a:gd name="connsiteY86" fmla="*/ 742950 h 1466850"/>
                  <a:gd name="connsiteX87" fmla="*/ 1838529 w 2607256"/>
                  <a:gd name="connsiteY87" fmla="*/ 717550 h 1466850"/>
                  <a:gd name="connsiteX88" fmla="*/ 1800429 w 2607256"/>
                  <a:gd name="connsiteY88" fmla="*/ 698500 h 1466850"/>
                  <a:gd name="connsiteX89" fmla="*/ 1762329 w 2607256"/>
                  <a:gd name="connsiteY89" fmla="*/ 673100 h 1466850"/>
                  <a:gd name="connsiteX90" fmla="*/ 1679779 w 2607256"/>
                  <a:gd name="connsiteY90" fmla="*/ 622300 h 1466850"/>
                  <a:gd name="connsiteX91" fmla="*/ 1571829 w 2607256"/>
                  <a:gd name="connsiteY91" fmla="*/ 533400 h 1466850"/>
                  <a:gd name="connsiteX92" fmla="*/ 1425779 w 2607256"/>
                  <a:gd name="connsiteY92" fmla="*/ 400050 h 1466850"/>
                  <a:gd name="connsiteX93" fmla="*/ 1349579 w 2607256"/>
                  <a:gd name="connsiteY93" fmla="*/ 336550 h 1466850"/>
                  <a:gd name="connsiteX94" fmla="*/ 1305129 w 2607256"/>
                  <a:gd name="connsiteY94" fmla="*/ 304800 h 1466850"/>
                  <a:gd name="connsiteX95" fmla="*/ 1260679 w 2607256"/>
                  <a:gd name="connsiteY95" fmla="*/ 279400 h 1466850"/>
                  <a:gd name="connsiteX96" fmla="*/ 1190829 w 2607256"/>
                  <a:gd name="connsiteY96" fmla="*/ 228600 h 1466850"/>
                  <a:gd name="connsiteX97" fmla="*/ 1152729 w 2607256"/>
                  <a:gd name="connsiteY97" fmla="*/ 215900 h 1466850"/>
                  <a:gd name="connsiteX98" fmla="*/ 1127329 w 2607256"/>
                  <a:gd name="connsiteY98" fmla="*/ 203200 h 1466850"/>
                  <a:gd name="connsiteX99" fmla="*/ 1095579 w 2607256"/>
                  <a:gd name="connsiteY99" fmla="*/ 190500 h 1466850"/>
                  <a:gd name="connsiteX100" fmla="*/ 1076529 w 2607256"/>
                  <a:gd name="connsiteY100" fmla="*/ 177800 h 1466850"/>
                  <a:gd name="connsiteX101" fmla="*/ 854279 w 2607256"/>
                  <a:gd name="connsiteY101" fmla="*/ 171450 h 1466850"/>
                  <a:gd name="connsiteX102" fmla="*/ 809829 w 2607256"/>
                  <a:gd name="connsiteY102" fmla="*/ 152400 h 1466850"/>
                  <a:gd name="connsiteX103" fmla="*/ 790779 w 2607256"/>
                  <a:gd name="connsiteY103" fmla="*/ 146050 h 1466850"/>
                  <a:gd name="connsiteX104" fmla="*/ 720929 w 2607256"/>
                  <a:gd name="connsiteY104" fmla="*/ 114300 h 1466850"/>
                  <a:gd name="connsiteX105" fmla="*/ 682829 w 2607256"/>
                  <a:gd name="connsiteY105" fmla="*/ 88900 h 1466850"/>
                  <a:gd name="connsiteX106" fmla="*/ 663779 w 2607256"/>
                  <a:gd name="connsiteY106" fmla="*/ 82550 h 1466850"/>
                  <a:gd name="connsiteX107" fmla="*/ 638379 w 2607256"/>
                  <a:gd name="connsiteY107" fmla="*/ 69850 h 1466850"/>
                  <a:gd name="connsiteX108" fmla="*/ 612979 w 2607256"/>
                  <a:gd name="connsiteY108" fmla="*/ 63500 h 1466850"/>
                  <a:gd name="connsiteX109" fmla="*/ 555829 w 2607256"/>
                  <a:gd name="connsiteY109" fmla="*/ 44450 h 1466850"/>
                  <a:gd name="connsiteX110" fmla="*/ 536779 w 2607256"/>
                  <a:gd name="connsiteY110" fmla="*/ 38100 h 1466850"/>
                  <a:gd name="connsiteX111" fmla="*/ 511379 w 2607256"/>
                  <a:gd name="connsiteY111" fmla="*/ 31750 h 1466850"/>
                  <a:gd name="connsiteX112" fmla="*/ 492329 w 2607256"/>
                  <a:gd name="connsiteY112" fmla="*/ 25400 h 1466850"/>
                  <a:gd name="connsiteX113" fmla="*/ 460579 w 2607256"/>
                  <a:gd name="connsiteY113" fmla="*/ 19050 h 1466850"/>
                  <a:gd name="connsiteX114" fmla="*/ 378029 w 2607256"/>
                  <a:gd name="connsiteY114" fmla="*/ 0 h 1466850"/>
                  <a:gd name="connsiteX115" fmla="*/ 219279 w 2607256"/>
                  <a:gd name="connsiteY115" fmla="*/ 6350 h 1466850"/>
                  <a:gd name="connsiteX116" fmla="*/ 193879 w 2607256"/>
                  <a:gd name="connsiteY116" fmla="*/ 12700 h 1466850"/>
                  <a:gd name="connsiteX117" fmla="*/ 181179 w 2607256"/>
                  <a:gd name="connsiteY117" fmla="*/ 31750 h 1466850"/>
                  <a:gd name="connsiteX118" fmla="*/ 174829 w 2607256"/>
                  <a:gd name="connsiteY118" fmla="*/ 57150 h 1466850"/>
                  <a:gd name="connsiteX119" fmla="*/ 181179 w 2607256"/>
                  <a:gd name="connsiteY119" fmla="*/ 57150 h 14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607256" h="1466850">
                    <a:moveTo>
                      <a:pt x="181179" y="57150"/>
                    </a:moveTo>
                    <a:cubicBezTo>
                      <a:pt x="169537" y="65617"/>
                      <a:pt x="131586" y="92984"/>
                      <a:pt x="104979" y="107950"/>
                    </a:cubicBezTo>
                    <a:cubicBezTo>
                      <a:pt x="97373" y="112229"/>
                      <a:pt x="87601" y="110862"/>
                      <a:pt x="79579" y="114300"/>
                    </a:cubicBezTo>
                    <a:cubicBezTo>
                      <a:pt x="72564" y="117306"/>
                      <a:pt x="66879" y="122767"/>
                      <a:pt x="60529" y="127000"/>
                    </a:cubicBezTo>
                    <a:cubicBezTo>
                      <a:pt x="30896" y="171450"/>
                      <a:pt x="47829" y="156633"/>
                      <a:pt x="16079" y="177800"/>
                    </a:cubicBezTo>
                    <a:cubicBezTo>
                      <a:pt x="11846" y="190500"/>
                      <a:pt x="-7760" y="208474"/>
                      <a:pt x="3379" y="215900"/>
                    </a:cubicBezTo>
                    <a:cubicBezTo>
                      <a:pt x="9729" y="220133"/>
                      <a:pt x="15603" y="225187"/>
                      <a:pt x="22429" y="228600"/>
                    </a:cubicBezTo>
                    <a:cubicBezTo>
                      <a:pt x="75009" y="254890"/>
                      <a:pt x="5934" y="211254"/>
                      <a:pt x="60529" y="247650"/>
                    </a:cubicBezTo>
                    <a:cubicBezTo>
                      <a:pt x="62646" y="254000"/>
                      <a:pt x="63166" y="261131"/>
                      <a:pt x="66879" y="266700"/>
                    </a:cubicBezTo>
                    <a:cubicBezTo>
                      <a:pt x="76658" y="281368"/>
                      <a:pt x="90922" y="289079"/>
                      <a:pt x="104979" y="298450"/>
                    </a:cubicBezTo>
                    <a:cubicBezTo>
                      <a:pt x="138846" y="349250"/>
                      <a:pt x="94396" y="287867"/>
                      <a:pt x="136729" y="330200"/>
                    </a:cubicBezTo>
                    <a:cubicBezTo>
                      <a:pt x="142125" y="335596"/>
                      <a:pt x="144543" y="343387"/>
                      <a:pt x="149429" y="349250"/>
                    </a:cubicBezTo>
                    <a:cubicBezTo>
                      <a:pt x="173308" y="377905"/>
                      <a:pt x="163980" y="357252"/>
                      <a:pt x="181179" y="387350"/>
                    </a:cubicBezTo>
                    <a:cubicBezTo>
                      <a:pt x="185875" y="395569"/>
                      <a:pt x="188377" y="405047"/>
                      <a:pt x="193879" y="412750"/>
                    </a:cubicBezTo>
                    <a:cubicBezTo>
                      <a:pt x="199099" y="420058"/>
                      <a:pt x="207416" y="424711"/>
                      <a:pt x="212929" y="431800"/>
                    </a:cubicBezTo>
                    <a:cubicBezTo>
                      <a:pt x="222300" y="443848"/>
                      <a:pt x="229862" y="457200"/>
                      <a:pt x="238329" y="469900"/>
                    </a:cubicBezTo>
                    <a:cubicBezTo>
                      <a:pt x="242562" y="476250"/>
                      <a:pt x="248616" y="481710"/>
                      <a:pt x="251029" y="488950"/>
                    </a:cubicBezTo>
                    <a:cubicBezTo>
                      <a:pt x="253146" y="495300"/>
                      <a:pt x="253198" y="502773"/>
                      <a:pt x="257379" y="508000"/>
                    </a:cubicBezTo>
                    <a:cubicBezTo>
                      <a:pt x="262147" y="513959"/>
                      <a:pt x="270079" y="516467"/>
                      <a:pt x="276429" y="520700"/>
                    </a:cubicBezTo>
                    <a:cubicBezTo>
                      <a:pt x="280662" y="527050"/>
                      <a:pt x="285716" y="532924"/>
                      <a:pt x="289129" y="539750"/>
                    </a:cubicBezTo>
                    <a:cubicBezTo>
                      <a:pt x="292122" y="545737"/>
                      <a:pt x="290746" y="554067"/>
                      <a:pt x="295479" y="558800"/>
                    </a:cubicBezTo>
                    <a:cubicBezTo>
                      <a:pt x="355430" y="618751"/>
                      <a:pt x="309704" y="555583"/>
                      <a:pt x="371679" y="596900"/>
                    </a:cubicBezTo>
                    <a:cubicBezTo>
                      <a:pt x="378029" y="601133"/>
                      <a:pt x="383755" y="606500"/>
                      <a:pt x="390729" y="609600"/>
                    </a:cubicBezTo>
                    <a:cubicBezTo>
                      <a:pt x="402962" y="615037"/>
                      <a:pt x="416129" y="618067"/>
                      <a:pt x="428829" y="622300"/>
                    </a:cubicBezTo>
                    <a:cubicBezTo>
                      <a:pt x="456158" y="631410"/>
                      <a:pt x="441385" y="627027"/>
                      <a:pt x="473279" y="635000"/>
                    </a:cubicBezTo>
                    <a:cubicBezTo>
                      <a:pt x="527874" y="671396"/>
                      <a:pt x="458799" y="627760"/>
                      <a:pt x="511379" y="654050"/>
                    </a:cubicBezTo>
                    <a:cubicBezTo>
                      <a:pt x="518205" y="657463"/>
                      <a:pt x="523455" y="663650"/>
                      <a:pt x="530429" y="666750"/>
                    </a:cubicBezTo>
                    <a:cubicBezTo>
                      <a:pt x="542662" y="672187"/>
                      <a:pt x="555829" y="675217"/>
                      <a:pt x="568529" y="679450"/>
                    </a:cubicBezTo>
                    <a:cubicBezTo>
                      <a:pt x="574879" y="681567"/>
                      <a:pt x="581085" y="684177"/>
                      <a:pt x="587579" y="685800"/>
                    </a:cubicBezTo>
                    <a:cubicBezTo>
                      <a:pt x="600468" y="689022"/>
                      <a:pt x="619275" y="693034"/>
                      <a:pt x="632029" y="698500"/>
                    </a:cubicBezTo>
                    <a:cubicBezTo>
                      <a:pt x="640730" y="702229"/>
                      <a:pt x="648640" y="707684"/>
                      <a:pt x="657429" y="711200"/>
                    </a:cubicBezTo>
                    <a:lnTo>
                      <a:pt x="714579" y="730250"/>
                    </a:lnTo>
                    <a:cubicBezTo>
                      <a:pt x="727279" y="734483"/>
                      <a:pt x="740250" y="737978"/>
                      <a:pt x="752679" y="742950"/>
                    </a:cubicBezTo>
                    <a:cubicBezTo>
                      <a:pt x="773720" y="751367"/>
                      <a:pt x="800790" y="762915"/>
                      <a:pt x="822529" y="768350"/>
                    </a:cubicBezTo>
                    <a:cubicBezTo>
                      <a:pt x="839462" y="772583"/>
                      <a:pt x="856213" y="777627"/>
                      <a:pt x="873329" y="781050"/>
                    </a:cubicBezTo>
                    <a:cubicBezTo>
                      <a:pt x="883912" y="783167"/>
                      <a:pt x="894666" y="784560"/>
                      <a:pt x="905079" y="787400"/>
                    </a:cubicBezTo>
                    <a:cubicBezTo>
                      <a:pt x="917994" y="790922"/>
                      <a:pt x="930264" y="796578"/>
                      <a:pt x="943179" y="800100"/>
                    </a:cubicBezTo>
                    <a:cubicBezTo>
                      <a:pt x="953592" y="802940"/>
                      <a:pt x="964591" y="803349"/>
                      <a:pt x="974929" y="806450"/>
                    </a:cubicBezTo>
                    <a:cubicBezTo>
                      <a:pt x="990287" y="811057"/>
                      <a:pt x="1017395" y="823692"/>
                      <a:pt x="1032079" y="831850"/>
                    </a:cubicBezTo>
                    <a:cubicBezTo>
                      <a:pt x="1061447" y="848165"/>
                      <a:pt x="1067374" y="850802"/>
                      <a:pt x="1089229" y="876300"/>
                    </a:cubicBezTo>
                    <a:cubicBezTo>
                      <a:pt x="1094196" y="882094"/>
                      <a:pt x="1096066" y="890464"/>
                      <a:pt x="1101929" y="895350"/>
                    </a:cubicBezTo>
                    <a:cubicBezTo>
                      <a:pt x="1112029" y="903766"/>
                      <a:pt x="1149241" y="915831"/>
                      <a:pt x="1159079" y="920750"/>
                    </a:cubicBezTo>
                    <a:cubicBezTo>
                      <a:pt x="1165905" y="924163"/>
                      <a:pt x="1171303" y="930037"/>
                      <a:pt x="1178129" y="933450"/>
                    </a:cubicBezTo>
                    <a:cubicBezTo>
                      <a:pt x="1184116" y="936443"/>
                      <a:pt x="1191328" y="936549"/>
                      <a:pt x="1197179" y="939800"/>
                    </a:cubicBezTo>
                    <a:cubicBezTo>
                      <a:pt x="1210522" y="947213"/>
                      <a:pt x="1220799" y="960373"/>
                      <a:pt x="1235279" y="965200"/>
                    </a:cubicBezTo>
                    <a:cubicBezTo>
                      <a:pt x="1241629" y="967317"/>
                      <a:pt x="1248478" y="968299"/>
                      <a:pt x="1254329" y="971550"/>
                    </a:cubicBezTo>
                    <a:cubicBezTo>
                      <a:pt x="1287413" y="989930"/>
                      <a:pt x="1329472" y="1026584"/>
                      <a:pt x="1355929" y="1047750"/>
                    </a:cubicBezTo>
                    <a:cubicBezTo>
                      <a:pt x="1363717" y="1053981"/>
                      <a:pt x="1393250" y="1079111"/>
                      <a:pt x="1406729" y="1085850"/>
                    </a:cubicBezTo>
                    <a:cubicBezTo>
                      <a:pt x="1412716" y="1088843"/>
                      <a:pt x="1419928" y="1088949"/>
                      <a:pt x="1425779" y="1092200"/>
                    </a:cubicBezTo>
                    <a:cubicBezTo>
                      <a:pt x="1439122" y="1099613"/>
                      <a:pt x="1450227" y="1110774"/>
                      <a:pt x="1463879" y="1117600"/>
                    </a:cubicBezTo>
                    <a:cubicBezTo>
                      <a:pt x="1472346" y="1121833"/>
                      <a:pt x="1481060" y="1125604"/>
                      <a:pt x="1489279" y="1130300"/>
                    </a:cubicBezTo>
                    <a:cubicBezTo>
                      <a:pt x="1510711" y="1142547"/>
                      <a:pt x="1530701" y="1157361"/>
                      <a:pt x="1552779" y="1168400"/>
                    </a:cubicBezTo>
                    <a:cubicBezTo>
                      <a:pt x="1629536" y="1206778"/>
                      <a:pt x="1534401" y="1157898"/>
                      <a:pt x="1597229" y="1193800"/>
                    </a:cubicBezTo>
                    <a:cubicBezTo>
                      <a:pt x="1605448" y="1198496"/>
                      <a:pt x="1614753" y="1201249"/>
                      <a:pt x="1622629" y="1206500"/>
                    </a:cubicBezTo>
                    <a:cubicBezTo>
                      <a:pt x="1640241" y="1218241"/>
                      <a:pt x="1655817" y="1232859"/>
                      <a:pt x="1673429" y="1244600"/>
                    </a:cubicBezTo>
                    <a:cubicBezTo>
                      <a:pt x="1686129" y="1253067"/>
                      <a:pt x="1700736" y="1259207"/>
                      <a:pt x="1711529" y="1270000"/>
                    </a:cubicBezTo>
                    <a:cubicBezTo>
                      <a:pt x="1760422" y="1318893"/>
                      <a:pt x="1734685" y="1298137"/>
                      <a:pt x="1787729" y="1333500"/>
                    </a:cubicBezTo>
                    <a:cubicBezTo>
                      <a:pt x="1794079" y="1337733"/>
                      <a:pt x="1799539" y="1343787"/>
                      <a:pt x="1806779" y="1346200"/>
                    </a:cubicBezTo>
                    <a:lnTo>
                      <a:pt x="1844879" y="1358900"/>
                    </a:lnTo>
                    <a:cubicBezTo>
                      <a:pt x="1851229" y="1361017"/>
                      <a:pt x="1858360" y="1361537"/>
                      <a:pt x="1863929" y="1365250"/>
                    </a:cubicBezTo>
                    <a:cubicBezTo>
                      <a:pt x="1913168" y="1398076"/>
                      <a:pt x="1887549" y="1385823"/>
                      <a:pt x="1940129" y="1403350"/>
                    </a:cubicBezTo>
                    <a:cubicBezTo>
                      <a:pt x="1946479" y="1405467"/>
                      <a:pt x="1952497" y="1409307"/>
                      <a:pt x="1959179" y="1409700"/>
                    </a:cubicBezTo>
                    <a:lnTo>
                      <a:pt x="2067129" y="1416050"/>
                    </a:lnTo>
                    <a:cubicBezTo>
                      <a:pt x="2132980" y="1409465"/>
                      <a:pt x="2141997" y="1404811"/>
                      <a:pt x="2213179" y="1416050"/>
                    </a:cubicBezTo>
                    <a:cubicBezTo>
                      <a:pt x="2261066" y="1423611"/>
                      <a:pt x="2238688" y="1425630"/>
                      <a:pt x="2270329" y="1441450"/>
                    </a:cubicBezTo>
                    <a:cubicBezTo>
                      <a:pt x="2276316" y="1444443"/>
                      <a:pt x="2283029" y="1445683"/>
                      <a:pt x="2289379" y="1447800"/>
                    </a:cubicBezTo>
                    <a:cubicBezTo>
                      <a:pt x="2380938" y="1432540"/>
                      <a:pt x="2360070" y="1433445"/>
                      <a:pt x="2517979" y="1447800"/>
                    </a:cubicBezTo>
                    <a:cubicBezTo>
                      <a:pt x="2525579" y="1448491"/>
                      <a:pt x="2530203" y="1457087"/>
                      <a:pt x="2537029" y="1460500"/>
                    </a:cubicBezTo>
                    <a:cubicBezTo>
                      <a:pt x="2543016" y="1463493"/>
                      <a:pt x="2549729" y="1464733"/>
                      <a:pt x="2556079" y="1466850"/>
                    </a:cubicBezTo>
                    <a:cubicBezTo>
                      <a:pt x="2570896" y="1464733"/>
                      <a:pt x="2587142" y="1467193"/>
                      <a:pt x="2600529" y="1460500"/>
                    </a:cubicBezTo>
                    <a:cubicBezTo>
                      <a:pt x="2606516" y="1457507"/>
                      <a:pt x="2606879" y="1448143"/>
                      <a:pt x="2606879" y="1441450"/>
                    </a:cubicBezTo>
                    <a:cubicBezTo>
                      <a:pt x="2606879" y="1386970"/>
                      <a:pt x="2611577" y="1365147"/>
                      <a:pt x="2587829" y="1327150"/>
                    </a:cubicBezTo>
                    <a:cubicBezTo>
                      <a:pt x="2580638" y="1315645"/>
                      <a:pt x="2562796" y="1296134"/>
                      <a:pt x="2556079" y="1282700"/>
                    </a:cubicBezTo>
                    <a:cubicBezTo>
                      <a:pt x="2553086" y="1276713"/>
                      <a:pt x="2553442" y="1269219"/>
                      <a:pt x="2549729" y="1263650"/>
                    </a:cubicBezTo>
                    <a:cubicBezTo>
                      <a:pt x="2544748" y="1256178"/>
                      <a:pt x="2536428" y="1251499"/>
                      <a:pt x="2530679" y="1244600"/>
                    </a:cubicBezTo>
                    <a:cubicBezTo>
                      <a:pt x="2525793" y="1238737"/>
                      <a:pt x="2521765" y="1232176"/>
                      <a:pt x="2517979" y="1225550"/>
                    </a:cubicBezTo>
                    <a:cubicBezTo>
                      <a:pt x="2513283" y="1217331"/>
                      <a:pt x="2511192" y="1207542"/>
                      <a:pt x="2505279" y="1200150"/>
                    </a:cubicBezTo>
                    <a:cubicBezTo>
                      <a:pt x="2494059" y="1186125"/>
                      <a:pt x="2479879" y="1174750"/>
                      <a:pt x="2467179" y="1162050"/>
                    </a:cubicBezTo>
                    <a:cubicBezTo>
                      <a:pt x="2448535" y="1143406"/>
                      <a:pt x="2432634" y="1125635"/>
                      <a:pt x="2410029" y="1111250"/>
                    </a:cubicBezTo>
                    <a:cubicBezTo>
                      <a:pt x="2248570" y="1008503"/>
                      <a:pt x="2489194" y="1175175"/>
                      <a:pt x="2340179" y="1066800"/>
                    </a:cubicBezTo>
                    <a:cubicBezTo>
                      <a:pt x="2228980" y="985928"/>
                      <a:pt x="2403761" y="1122746"/>
                      <a:pt x="2238579" y="990600"/>
                    </a:cubicBezTo>
                    <a:cubicBezTo>
                      <a:pt x="2227996" y="982133"/>
                      <a:pt x="2216413" y="974784"/>
                      <a:pt x="2206829" y="965200"/>
                    </a:cubicBezTo>
                    <a:cubicBezTo>
                      <a:pt x="2196246" y="954617"/>
                      <a:pt x="2186968" y="942542"/>
                      <a:pt x="2175079" y="933450"/>
                    </a:cubicBezTo>
                    <a:cubicBezTo>
                      <a:pt x="2170006" y="929570"/>
                      <a:pt x="2045493" y="848314"/>
                      <a:pt x="2035379" y="838200"/>
                    </a:cubicBezTo>
                    <a:cubicBezTo>
                      <a:pt x="2029029" y="831850"/>
                      <a:pt x="2023869" y="824029"/>
                      <a:pt x="2016329" y="819150"/>
                    </a:cubicBezTo>
                    <a:cubicBezTo>
                      <a:pt x="1987674" y="800609"/>
                      <a:pt x="1957062" y="785283"/>
                      <a:pt x="1927429" y="768350"/>
                    </a:cubicBezTo>
                    <a:lnTo>
                      <a:pt x="1882979" y="742950"/>
                    </a:lnTo>
                    <a:cubicBezTo>
                      <a:pt x="1868162" y="734483"/>
                      <a:pt x="1853793" y="725182"/>
                      <a:pt x="1838529" y="717550"/>
                    </a:cubicBezTo>
                    <a:cubicBezTo>
                      <a:pt x="1825829" y="711200"/>
                      <a:pt x="1812694" y="705654"/>
                      <a:pt x="1800429" y="698500"/>
                    </a:cubicBezTo>
                    <a:cubicBezTo>
                      <a:pt x="1787245" y="690809"/>
                      <a:pt x="1775328" y="681100"/>
                      <a:pt x="1762329" y="673100"/>
                    </a:cubicBezTo>
                    <a:cubicBezTo>
                      <a:pt x="1730000" y="653205"/>
                      <a:pt x="1709384" y="645469"/>
                      <a:pt x="1679779" y="622300"/>
                    </a:cubicBezTo>
                    <a:cubicBezTo>
                      <a:pt x="1643070" y="593571"/>
                      <a:pt x="1604791" y="566362"/>
                      <a:pt x="1571829" y="533400"/>
                    </a:cubicBezTo>
                    <a:cubicBezTo>
                      <a:pt x="1502469" y="464040"/>
                      <a:pt x="1540054" y="500041"/>
                      <a:pt x="1425779" y="400050"/>
                    </a:cubicBezTo>
                    <a:cubicBezTo>
                      <a:pt x="1413204" y="389047"/>
                      <a:pt x="1367283" y="349195"/>
                      <a:pt x="1349579" y="336550"/>
                    </a:cubicBezTo>
                    <a:cubicBezTo>
                      <a:pt x="1334762" y="325967"/>
                      <a:pt x="1320445" y="314646"/>
                      <a:pt x="1305129" y="304800"/>
                    </a:cubicBezTo>
                    <a:cubicBezTo>
                      <a:pt x="1290774" y="295572"/>
                      <a:pt x="1274710" y="289114"/>
                      <a:pt x="1260679" y="279400"/>
                    </a:cubicBezTo>
                    <a:cubicBezTo>
                      <a:pt x="1222508" y="252974"/>
                      <a:pt x="1229729" y="246282"/>
                      <a:pt x="1190829" y="228600"/>
                    </a:cubicBezTo>
                    <a:cubicBezTo>
                      <a:pt x="1178642" y="223060"/>
                      <a:pt x="1165158" y="220872"/>
                      <a:pt x="1152729" y="215900"/>
                    </a:cubicBezTo>
                    <a:cubicBezTo>
                      <a:pt x="1143940" y="212384"/>
                      <a:pt x="1135979" y="207045"/>
                      <a:pt x="1127329" y="203200"/>
                    </a:cubicBezTo>
                    <a:cubicBezTo>
                      <a:pt x="1116913" y="198571"/>
                      <a:pt x="1105774" y="195598"/>
                      <a:pt x="1095579" y="190500"/>
                    </a:cubicBezTo>
                    <a:cubicBezTo>
                      <a:pt x="1088753" y="187087"/>
                      <a:pt x="1084137" y="178401"/>
                      <a:pt x="1076529" y="177800"/>
                    </a:cubicBezTo>
                    <a:cubicBezTo>
                      <a:pt x="1002645" y="171967"/>
                      <a:pt x="928362" y="173567"/>
                      <a:pt x="854279" y="171450"/>
                    </a:cubicBezTo>
                    <a:cubicBezTo>
                      <a:pt x="801416" y="158234"/>
                      <a:pt x="853682" y="174326"/>
                      <a:pt x="809829" y="152400"/>
                    </a:cubicBezTo>
                    <a:cubicBezTo>
                      <a:pt x="803842" y="149407"/>
                      <a:pt x="797046" y="148400"/>
                      <a:pt x="790779" y="146050"/>
                    </a:cubicBezTo>
                    <a:cubicBezTo>
                      <a:pt x="766746" y="137037"/>
                      <a:pt x="743189" y="127285"/>
                      <a:pt x="720929" y="114300"/>
                    </a:cubicBezTo>
                    <a:cubicBezTo>
                      <a:pt x="707745" y="106609"/>
                      <a:pt x="697309" y="93727"/>
                      <a:pt x="682829" y="88900"/>
                    </a:cubicBezTo>
                    <a:cubicBezTo>
                      <a:pt x="676479" y="86783"/>
                      <a:pt x="669931" y="85187"/>
                      <a:pt x="663779" y="82550"/>
                    </a:cubicBezTo>
                    <a:cubicBezTo>
                      <a:pt x="655078" y="78821"/>
                      <a:pt x="647242" y="73174"/>
                      <a:pt x="638379" y="69850"/>
                    </a:cubicBezTo>
                    <a:cubicBezTo>
                      <a:pt x="630207" y="66786"/>
                      <a:pt x="621338" y="66008"/>
                      <a:pt x="612979" y="63500"/>
                    </a:cubicBezTo>
                    <a:lnTo>
                      <a:pt x="555829" y="44450"/>
                    </a:lnTo>
                    <a:cubicBezTo>
                      <a:pt x="549479" y="42333"/>
                      <a:pt x="543273" y="39723"/>
                      <a:pt x="536779" y="38100"/>
                    </a:cubicBezTo>
                    <a:cubicBezTo>
                      <a:pt x="528312" y="35983"/>
                      <a:pt x="519770" y="34148"/>
                      <a:pt x="511379" y="31750"/>
                    </a:cubicBezTo>
                    <a:cubicBezTo>
                      <a:pt x="504943" y="29911"/>
                      <a:pt x="498823" y="27023"/>
                      <a:pt x="492329" y="25400"/>
                    </a:cubicBezTo>
                    <a:cubicBezTo>
                      <a:pt x="481858" y="22782"/>
                      <a:pt x="470992" y="21890"/>
                      <a:pt x="460579" y="19050"/>
                    </a:cubicBezTo>
                    <a:cubicBezTo>
                      <a:pt x="383874" y="-1870"/>
                      <a:pt x="463018" y="12141"/>
                      <a:pt x="378029" y="0"/>
                    </a:cubicBezTo>
                    <a:cubicBezTo>
                      <a:pt x="325112" y="2117"/>
                      <a:pt x="272112" y="2706"/>
                      <a:pt x="219279" y="6350"/>
                    </a:cubicBezTo>
                    <a:cubicBezTo>
                      <a:pt x="210572" y="6950"/>
                      <a:pt x="201141" y="7859"/>
                      <a:pt x="193879" y="12700"/>
                    </a:cubicBezTo>
                    <a:cubicBezTo>
                      <a:pt x="187529" y="16933"/>
                      <a:pt x="185412" y="25400"/>
                      <a:pt x="181179" y="31750"/>
                    </a:cubicBezTo>
                    <a:cubicBezTo>
                      <a:pt x="179062" y="40217"/>
                      <a:pt x="177227" y="48759"/>
                      <a:pt x="174829" y="57150"/>
                    </a:cubicBezTo>
                    <a:cubicBezTo>
                      <a:pt x="167810" y="81718"/>
                      <a:pt x="192821" y="48683"/>
                      <a:pt x="181179" y="5715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8" name="Content Placeholder 2">
                  <a:extLst>
                    <a:ext uri="{FF2B5EF4-FFF2-40B4-BE49-F238E27FC236}">
                      <a16:creationId xmlns:a16="http://schemas.microsoft.com/office/drawing/2014/main" id="{A0AE2D37-72F0-CE8E-435B-675EE23A5B02}"/>
                    </a:ext>
                  </a:extLst>
                </p:cNvPr>
                <p:cNvSpPr txBox="1">
                  <a:spLocks/>
                </p:cNvSpPr>
                <p:nvPr/>
              </p:nvSpPr>
              <p:spPr>
                <a:xfrm>
                  <a:off x="8695493" y="1808570"/>
                  <a:ext cx="386683" cy="532883"/>
                </a:xfrm>
                <a:prstGeom prst="rect">
                  <a:avLst/>
                </a:prstGeom>
                <a:solidFill>
                  <a:schemeClr val="bg1"/>
                </a:solid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Font typeface="Arial"/>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𝑡</m:t>
                        </m:r>
                      </m:oMath>
                    </m:oMathPara>
                  </a14:m>
                  <a:endParaRPr lang="en-US" sz="2400" dirty="0">
                    <a:latin typeface="+mn-lt"/>
                  </a:endParaRPr>
                </a:p>
              </p:txBody>
            </p:sp>
          </mc:Choice>
          <mc:Fallback xmlns="">
            <p:sp>
              <p:nvSpPr>
                <p:cNvPr id="18" name="Content Placeholder 2">
                  <a:extLst>
                    <a:ext uri="{FF2B5EF4-FFF2-40B4-BE49-F238E27FC236}">
                      <a16:creationId xmlns:a16="http://schemas.microsoft.com/office/drawing/2014/main" id="{A0AE2D37-72F0-CE8E-435B-675EE23A5B02}"/>
                    </a:ext>
                  </a:extLst>
                </p:cNvPr>
                <p:cNvSpPr txBox="1">
                  <a:spLocks noRot="1" noChangeAspect="1" noMove="1" noResize="1" noEditPoints="1" noAdjustHandles="1" noChangeArrowheads="1" noChangeShapeType="1" noTextEdit="1"/>
                </p:cNvSpPr>
                <p:nvPr/>
              </p:nvSpPr>
              <p:spPr>
                <a:xfrm>
                  <a:off x="8695493" y="1808570"/>
                  <a:ext cx="386683" cy="532883"/>
                </a:xfrm>
                <a:prstGeom prst="rect">
                  <a:avLst/>
                </a:prstGeom>
                <a:blipFill>
                  <a:blip r:embed="rId7"/>
                  <a:stretch>
                    <a:fillRect/>
                  </a:stretch>
                </a:blipFill>
                <a:ln>
                  <a:noFill/>
                </a:ln>
              </p:spPr>
              <p:txBody>
                <a:bodyPr/>
                <a:lstStyle/>
                <a:p>
                  <a:r>
                    <a:rPr lang="en-US">
                      <a:noFill/>
                    </a:rPr>
                    <a:t> </a:t>
                  </a:r>
                </a:p>
              </p:txBody>
            </p:sp>
          </mc:Fallback>
        </mc:AlternateContent>
      </p:grpSp>
      <p:grpSp>
        <p:nvGrpSpPr>
          <p:cNvPr id="26" name="Group 25">
            <a:extLst>
              <a:ext uri="{FF2B5EF4-FFF2-40B4-BE49-F238E27FC236}">
                <a16:creationId xmlns:a16="http://schemas.microsoft.com/office/drawing/2014/main" id="{DF1CBEB4-8543-4C95-26C3-2488980F3570}"/>
              </a:ext>
            </a:extLst>
          </p:cNvPr>
          <p:cNvGrpSpPr/>
          <p:nvPr/>
        </p:nvGrpSpPr>
        <p:grpSpPr>
          <a:xfrm>
            <a:off x="5407355" y="1100275"/>
            <a:ext cx="3382568" cy="2914934"/>
            <a:chOff x="5407355" y="1100275"/>
            <a:chExt cx="3382568" cy="2914934"/>
          </a:xfrm>
        </p:grpSpPr>
        <p:sp>
          <p:nvSpPr>
            <p:cNvPr id="20" name="Freeform 19">
              <a:extLst>
                <a:ext uri="{FF2B5EF4-FFF2-40B4-BE49-F238E27FC236}">
                  <a16:creationId xmlns:a16="http://schemas.microsoft.com/office/drawing/2014/main" id="{7A2D0FE8-CA67-163D-3C35-D601B179EE03}"/>
                </a:ext>
              </a:extLst>
            </p:cNvPr>
            <p:cNvSpPr/>
            <p:nvPr/>
          </p:nvSpPr>
          <p:spPr>
            <a:xfrm>
              <a:off x="5407355" y="1100275"/>
              <a:ext cx="3156857" cy="1371600"/>
            </a:xfrm>
            <a:custGeom>
              <a:avLst/>
              <a:gdLst>
                <a:gd name="connsiteX0" fmla="*/ 0 w 3156857"/>
                <a:gd name="connsiteY0" fmla="*/ 0 h 1371600"/>
                <a:gd name="connsiteX1" fmla="*/ 3156857 w 3156857"/>
                <a:gd name="connsiteY1" fmla="*/ 1371600 h 1371600"/>
                <a:gd name="connsiteX0" fmla="*/ 0 w 3156857"/>
                <a:gd name="connsiteY0" fmla="*/ 0 h 1371600"/>
                <a:gd name="connsiteX1" fmla="*/ 3156857 w 3156857"/>
                <a:gd name="connsiteY1" fmla="*/ 1371600 h 1371600"/>
                <a:gd name="connsiteX0" fmla="*/ 0 w 3156857"/>
                <a:gd name="connsiteY0" fmla="*/ 0 h 1371600"/>
                <a:gd name="connsiteX1" fmla="*/ 3156857 w 3156857"/>
                <a:gd name="connsiteY1" fmla="*/ 1371600 h 1371600"/>
                <a:gd name="connsiteX0" fmla="*/ 0 w 3156857"/>
                <a:gd name="connsiteY0" fmla="*/ 0 h 1371600"/>
                <a:gd name="connsiteX1" fmla="*/ 3156857 w 3156857"/>
                <a:gd name="connsiteY1" fmla="*/ 1371600 h 1371600"/>
              </a:gdLst>
              <a:ahLst/>
              <a:cxnLst>
                <a:cxn ang="0">
                  <a:pos x="connsiteX0" y="connsiteY0"/>
                </a:cxn>
                <a:cxn ang="0">
                  <a:pos x="connsiteX1" y="connsiteY1"/>
                </a:cxn>
              </a:cxnLst>
              <a:rect l="l" t="t" r="r" b="b"/>
              <a:pathLst>
                <a:path w="3156857" h="1371600">
                  <a:moveTo>
                    <a:pt x="0" y="0"/>
                  </a:moveTo>
                  <a:cubicBezTo>
                    <a:pt x="159658" y="119743"/>
                    <a:pt x="384628" y="1219199"/>
                    <a:pt x="3156857" y="1371600"/>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20">
              <a:extLst>
                <a:ext uri="{FF2B5EF4-FFF2-40B4-BE49-F238E27FC236}">
                  <a16:creationId xmlns:a16="http://schemas.microsoft.com/office/drawing/2014/main" id="{DDB0B4C7-3C6E-FFB4-D275-5B91E1881CAF}"/>
                </a:ext>
              </a:extLst>
            </p:cNvPr>
            <p:cNvSpPr/>
            <p:nvPr/>
          </p:nvSpPr>
          <p:spPr>
            <a:xfrm flipV="1">
              <a:off x="5432032" y="2643609"/>
              <a:ext cx="3156857" cy="1371600"/>
            </a:xfrm>
            <a:custGeom>
              <a:avLst/>
              <a:gdLst>
                <a:gd name="connsiteX0" fmla="*/ 0 w 3156857"/>
                <a:gd name="connsiteY0" fmla="*/ 0 h 1371600"/>
                <a:gd name="connsiteX1" fmla="*/ 3156857 w 3156857"/>
                <a:gd name="connsiteY1" fmla="*/ 1371600 h 1371600"/>
                <a:gd name="connsiteX0" fmla="*/ 0 w 3156857"/>
                <a:gd name="connsiteY0" fmla="*/ 0 h 1371600"/>
                <a:gd name="connsiteX1" fmla="*/ 3156857 w 3156857"/>
                <a:gd name="connsiteY1" fmla="*/ 1371600 h 1371600"/>
                <a:gd name="connsiteX0" fmla="*/ 0 w 3156857"/>
                <a:gd name="connsiteY0" fmla="*/ 0 h 1371600"/>
                <a:gd name="connsiteX1" fmla="*/ 3156857 w 3156857"/>
                <a:gd name="connsiteY1" fmla="*/ 1371600 h 1371600"/>
                <a:gd name="connsiteX0" fmla="*/ 0 w 3156857"/>
                <a:gd name="connsiteY0" fmla="*/ 0 h 1371600"/>
                <a:gd name="connsiteX1" fmla="*/ 3156857 w 3156857"/>
                <a:gd name="connsiteY1" fmla="*/ 1371600 h 1371600"/>
              </a:gdLst>
              <a:ahLst/>
              <a:cxnLst>
                <a:cxn ang="0">
                  <a:pos x="connsiteX0" y="connsiteY0"/>
                </a:cxn>
                <a:cxn ang="0">
                  <a:pos x="connsiteX1" y="connsiteY1"/>
                </a:cxn>
              </a:cxnLst>
              <a:rect l="l" t="t" r="r" b="b"/>
              <a:pathLst>
                <a:path w="3156857" h="1371600">
                  <a:moveTo>
                    <a:pt x="0" y="0"/>
                  </a:moveTo>
                  <a:cubicBezTo>
                    <a:pt x="159658" y="119743"/>
                    <a:pt x="384628" y="1219199"/>
                    <a:pt x="3156857" y="1371600"/>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1FD0078D-CE65-3B60-47A4-CE35D982D03C}"/>
                </a:ext>
              </a:extLst>
            </p:cNvPr>
            <p:cNvGrpSpPr/>
            <p:nvPr/>
          </p:nvGrpSpPr>
          <p:grpSpPr>
            <a:xfrm>
              <a:off x="6747641" y="1850985"/>
              <a:ext cx="2042282" cy="1757593"/>
              <a:chOff x="6747641" y="1850985"/>
              <a:chExt cx="2042282" cy="1757593"/>
            </a:xfrm>
          </p:grpSpPr>
          <p:sp>
            <p:nvSpPr>
              <p:cNvPr id="22" name="Content Placeholder 2">
                <a:extLst>
                  <a:ext uri="{FF2B5EF4-FFF2-40B4-BE49-F238E27FC236}">
                    <a16:creationId xmlns:a16="http://schemas.microsoft.com/office/drawing/2014/main" id="{824C5E68-DD90-D787-2C10-3AECB84AFD04}"/>
                  </a:ext>
                </a:extLst>
              </p:cNvPr>
              <p:cNvSpPr txBox="1">
                <a:spLocks/>
              </p:cNvSpPr>
              <p:nvPr/>
            </p:nvSpPr>
            <p:spPr>
              <a:xfrm>
                <a:off x="7133247" y="3116911"/>
                <a:ext cx="1656676" cy="491667"/>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r>
                  <a:rPr lang="en-US" sz="2400" b="1" dirty="0">
                    <a:latin typeface="+mn-lt"/>
                  </a:rPr>
                  <a:t>envelope</a:t>
                </a:r>
              </a:p>
            </p:txBody>
          </p:sp>
          <p:sp>
            <p:nvSpPr>
              <p:cNvPr id="23" name="Freeform 22">
                <a:extLst>
                  <a:ext uri="{FF2B5EF4-FFF2-40B4-BE49-F238E27FC236}">
                    <a16:creationId xmlns:a16="http://schemas.microsoft.com/office/drawing/2014/main" id="{2363CA44-5801-15E0-8B7D-874FC4EC12B8}"/>
                  </a:ext>
                </a:extLst>
              </p:cNvPr>
              <p:cNvSpPr/>
              <p:nvPr/>
            </p:nvSpPr>
            <p:spPr>
              <a:xfrm>
                <a:off x="6747641" y="3105703"/>
                <a:ext cx="332832" cy="323297"/>
              </a:xfrm>
              <a:custGeom>
                <a:avLst/>
                <a:gdLst>
                  <a:gd name="connsiteX0" fmla="*/ 515007 w 515007"/>
                  <a:gd name="connsiteY0" fmla="*/ 115614 h 115614"/>
                  <a:gd name="connsiteX1" fmla="*/ 0 w 515007"/>
                  <a:gd name="connsiteY1" fmla="*/ 0 h 115614"/>
                  <a:gd name="connsiteX0" fmla="*/ 515007 w 515007"/>
                  <a:gd name="connsiteY0" fmla="*/ 115614 h 115614"/>
                  <a:gd name="connsiteX1" fmla="*/ 0 w 515007"/>
                  <a:gd name="connsiteY1" fmla="*/ 0 h 115614"/>
                </a:gdLst>
                <a:ahLst/>
                <a:cxnLst>
                  <a:cxn ang="0">
                    <a:pos x="connsiteX0" y="connsiteY0"/>
                  </a:cxn>
                  <a:cxn ang="0">
                    <a:pos x="connsiteX1" y="connsiteY1"/>
                  </a:cxn>
                </a:cxnLst>
                <a:rect l="l" t="t" r="r" b="b"/>
                <a:pathLst>
                  <a:path w="515007" h="115614">
                    <a:moveTo>
                      <a:pt x="515007" y="115614"/>
                    </a:moveTo>
                    <a:cubicBezTo>
                      <a:pt x="300420" y="73572"/>
                      <a:pt x="64813" y="94593"/>
                      <a:pt x="0" y="0"/>
                    </a:cubicBez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8BFC4A4A-9E50-BEC0-39BA-1E815684A1DD}"/>
                  </a:ext>
                </a:extLst>
              </p:cNvPr>
              <p:cNvSpPr/>
              <p:nvPr/>
            </p:nvSpPr>
            <p:spPr>
              <a:xfrm>
                <a:off x="7133248" y="1850985"/>
                <a:ext cx="912250" cy="1370332"/>
              </a:xfrm>
              <a:custGeom>
                <a:avLst/>
                <a:gdLst>
                  <a:gd name="connsiteX0" fmla="*/ 515007 w 515007"/>
                  <a:gd name="connsiteY0" fmla="*/ 115614 h 115614"/>
                  <a:gd name="connsiteX1" fmla="*/ 0 w 515007"/>
                  <a:gd name="connsiteY1" fmla="*/ 0 h 115614"/>
                  <a:gd name="connsiteX0" fmla="*/ 515007 w 520326"/>
                  <a:gd name="connsiteY0" fmla="*/ 115614 h 115614"/>
                  <a:gd name="connsiteX1" fmla="*/ 0 w 520326"/>
                  <a:gd name="connsiteY1" fmla="*/ 0 h 115614"/>
                  <a:gd name="connsiteX0" fmla="*/ 515007 w 520979"/>
                  <a:gd name="connsiteY0" fmla="*/ 127383 h 127383"/>
                  <a:gd name="connsiteX1" fmla="*/ 0 w 520979"/>
                  <a:gd name="connsiteY1" fmla="*/ 11769 h 127383"/>
                </a:gdLst>
                <a:ahLst/>
                <a:cxnLst>
                  <a:cxn ang="0">
                    <a:pos x="connsiteX0" y="connsiteY0"/>
                  </a:cxn>
                  <a:cxn ang="0">
                    <a:pos x="connsiteX1" y="connsiteY1"/>
                  </a:cxn>
                </a:cxnLst>
                <a:rect l="l" t="t" r="r" b="b"/>
                <a:pathLst>
                  <a:path w="520979" h="127383">
                    <a:moveTo>
                      <a:pt x="515007" y="127383"/>
                    </a:moveTo>
                    <a:cubicBezTo>
                      <a:pt x="576530" y="77525"/>
                      <a:pt x="145857" y="-36815"/>
                      <a:pt x="0" y="11769"/>
                    </a:cubicBez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21456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D586E93F-FE6D-9833-48DF-0093AB4A5879}"/>
              </a:ext>
            </a:extLst>
          </p:cNvPr>
          <p:cNvGrpSpPr/>
          <p:nvPr/>
        </p:nvGrpSpPr>
        <p:grpSpPr>
          <a:xfrm>
            <a:off x="4572000" y="2705622"/>
            <a:ext cx="4365705" cy="3743080"/>
            <a:chOff x="4640509" y="2705622"/>
            <a:chExt cx="4365705" cy="3743080"/>
          </a:xfrm>
        </p:grpSpPr>
        <p:grpSp>
          <p:nvGrpSpPr>
            <p:cNvPr id="27" name="Group 26">
              <a:extLst>
                <a:ext uri="{FF2B5EF4-FFF2-40B4-BE49-F238E27FC236}">
                  <a16:creationId xmlns:a16="http://schemas.microsoft.com/office/drawing/2014/main" id="{72BA357A-AD1A-4608-2CFD-8FE7EB6EE469}"/>
                </a:ext>
              </a:extLst>
            </p:cNvPr>
            <p:cNvGrpSpPr/>
            <p:nvPr/>
          </p:nvGrpSpPr>
          <p:grpSpPr>
            <a:xfrm>
              <a:off x="4777263" y="2705622"/>
              <a:ext cx="4228951" cy="3743080"/>
              <a:chOff x="4777263" y="2705622"/>
              <a:chExt cx="4228951" cy="3743080"/>
            </a:xfrm>
          </p:grpSpPr>
          <p:grpSp>
            <p:nvGrpSpPr>
              <p:cNvPr id="25" name="Group 24">
                <a:extLst>
                  <a:ext uri="{FF2B5EF4-FFF2-40B4-BE49-F238E27FC236}">
                    <a16:creationId xmlns:a16="http://schemas.microsoft.com/office/drawing/2014/main" id="{7686565D-C1FC-BFCE-BF7A-D690B28109AC}"/>
                  </a:ext>
                </a:extLst>
              </p:cNvPr>
              <p:cNvGrpSpPr/>
              <p:nvPr/>
            </p:nvGrpSpPr>
            <p:grpSpPr>
              <a:xfrm>
                <a:off x="4777263" y="2705622"/>
                <a:ext cx="4228951" cy="3743080"/>
                <a:chOff x="4777263" y="2705622"/>
                <a:chExt cx="4228951" cy="3743080"/>
              </a:xfrm>
            </p:grpSpPr>
            <p:pic>
              <p:nvPicPr>
                <p:cNvPr id="3" name="Picture 2" descr="a): A diagram shows that initially there is a large difference between the heights of successive peaks of oscillator motion, but later this difference is much small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3038" y="2782019"/>
                  <a:ext cx="3969157" cy="3666683"/>
                </a:xfrm>
                <a:prstGeom prst="rect">
                  <a:avLst/>
                </a:prstGeom>
              </p:spPr>
            </p:pic>
            <p:sp>
              <p:nvSpPr>
                <p:cNvPr id="24" name="Freeform 23">
                  <a:extLst>
                    <a:ext uri="{FF2B5EF4-FFF2-40B4-BE49-F238E27FC236}">
                      <a16:creationId xmlns:a16="http://schemas.microsoft.com/office/drawing/2014/main" id="{6174C50E-FE7E-2F05-42E0-C1D4298195B5}"/>
                    </a:ext>
                  </a:extLst>
                </p:cNvPr>
                <p:cNvSpPr/>
                <p:nvPr/>
              </p:nvSpPr>
              <p:spPr>
                <a:xfrm>
                  <a:off x="4777263" y="2705622"/>
                  <a:ext cx="4228951" cy="2005417"/>
                </a:xfrm>
                <a:custGeom>
                  <a:avLst/>
                  <a:gdLst>
                    <a:gd name="connsiteX0" fmla="*/ 7679 w 4228951"/>
                    <a:gd name="connsiteY0" fmla="*/ 325677 h 2005417"/>
                    <a:gd name="connsiteX1" fmla="*/ 45258 w 4228951"/>
                    <a:gd name="connsiteY1" fmla="*/ 551145 h 2005417"/>
                    <a:gd name="connsiteX2" fmla="*/ 82836 w 4228951"/>
                    <a:gd name="connsiteY2" fmla="*/ 563671 h 2005417"/>
                    <a:gd name="connsiteX3" fmla="*/ 208096 w 4228951"/>
                    <a:gd name="connsiteY3" fmla="*/ 538619 h 2005417"/>
                    <a:gd name="connsiteX4" fmla="*/ 245674 w 4228951"/>
                    <a:gd name="connsiteY4" fmla="*/ 513567 h 2005417"/>
                    <a:gd name="connsiteX5" fmla="*/ 308304 w 4228951"/>
                    <a:gd name="connsiteY5" fmla="*/ 463463 h 2005417"/>
                    <a:gd name="connsiteX6" fmla="*/ 345882 w 4228951"/>
                    <a:gd name="connsiteY6" fmla="*/ 425885 h 2005417"/>
                    <a:gd name="connsiteX7" fmla="*/ 383460 w 4228951"/>
                    <a:gd name="connsiteY7" fmla="*/ 400833 h 2005417"/>
                    <a:gd name="connsiteX8" fmla="*/ 446090 w 4228951"/>
                    <a:gd name="connsiteY8" fmla="*/ 350729 h 2005417"/>
                    <a:gd name="connsiteX9" fmla="*/ 471142 w 4228951"/>
                    <a:gd name="connsiteY9" fmla="*/ 313151 h 2005417"/>
                    <a:gd name="connsiteX10" fmla="*/ 496195 w 4228951"/>
                    <a:gd name="connsiteY10" fmla="*/ 288099 h 2005417"/>
                    <a:gd name="connsiteX11" fmla="*/ 521247 w 4228951"/>
                    <a:gd name="connsiteY11" fmla="*/ 212942 h 2005417"/>
                    <a:gd name="connsiteX12" fmla="*/ 546299 w 4228951"/>
                    <a:gd name="connsiteY12" fmla="*/ 125260 h 2005417"/>
                    <a:gd name="connsiteX13" fmla="*/ 571351 w 4228951"/>
                    <a:gd name="connsiteY13" fmla="*/ 87682 h 2005417"/>
                    <a:gd name="connsiteX14" fmla="*/ 608929 w 4228951"/>
                    <a:gd name="connsiteY14" fmla="*/ 75156 h 2005417"/>
                    <a:gd name="connsiteX15" fmla="*/ 709137 w 4228951"/>
                    <a:gd name="connsiteY15" fmla="*/ 87682 h 2005417"/>
                    <a:gd name="connsiteX16" fmla="*/ 784293 w 4228951"/>
                    <a:gd name="connsiteY16" fmla="*/ 137786 h 2005417"/>
                    <a:gd name="connsiteX17" fmla="*/ 821871 w 4228951"/>
                    <a:gd name="connsiteY17" fmla="*/ 150312 h 2005417"/>
                    <a:gd name="connsiteX18" fmla="*/ 897027 w 4228951"/>
                    <a:gd name="connsiteY18" fmla="*/ 200416 h 2005417"/>
                    <a:gd name="connsiteX19" fmla="*/ 972184 w 4228951"/>
                    <a:gd name="connsiteY19" fmla="*/ 225468 h 2005417"/>
                    <a:gd name="connsiteX20" fmla="*/ 1009762 w 4228951"/>
                    <a:gd name="connsiteY20" fmla="*/ 237994 h 2005417"/>
                    <a:gd name="connsiteX21" fmla="*/ 1047340 w 4228951"/>
                    <a:gd name="connsiteY21" fmla="*/ 263046 h 2005417"/>
                    <a:gd name="connsiteX22" fmla="*/ 1072392 w 4228951"/>
                    <a:gd name="connsiteY22" fmla="*/ 288099 h 2005417"/>
                    <a:gd name="connsiteX23" fmla="*/ 1109970 w 4228951"/>
                    <a:gd name="connsiteY23" fmla="*/ 300625 h 2005417"/>
                    <a:gd name="connsiteX24" fmla="*/ 1185126 w 4228951"/>
                    <a:gd name="connsiteY24" fmla="*/ 350729 h 2005417"/>
                    <a:gd name="connsiteX25" fmla="*/ 1222704 w 4228951"/>
                    <a:gd name="connsiteY25" fmla="*/ 375781 h 2005417"/>
                    <a:gd name="connsiteX26" fmla="*/ 1260282 w 4228951"/>
                    <a:gd name="connsiteY26" fmla="*/ 400833 h 2005417"/>
                    <a:gd name="connsiteX27" fmla="*/ 1285334 w 4228951"/>
                    <a:gd name="connsiteY27" fmla="*/ 438411 h 2005417"/>
                    <a:gd name="connsiteX28" fmla="*/ 1322912 w 4228951"/>
                    <a:gd name="connsiteY28" fmla="*/ 450937 h 2005417"/>
                    <a:gd name="connsiteX29" fmla="*/ 1335438 w 4228951"/>
                    <a:gd name="connsiteY29" fmla="*/ 488515 h 2005417"/>
                    <a:gd name="connsiteX30" fmla="*/ 1373016 w 4228951"/>
                    <a:gd name="connsiteY30" fmla="*/ 563671 h 2005417"/>
                    <a:gd name="connsiteX31" fmla="*/ 1360490 w 4228951"/>
                    <a:gd name="connsiteY31" fmla="*/ 626301 h 2005417"/>
                    <a:gd name="connsiteX32" fmla="*/ 1322912 w 4228951"/>
                    <a:gd name="connsiteY32" fmla="*/ 613775 h 2005417"/>
                    <a:gd name="connsiteX33" fmla="*/ 1272808 w 4228951"/>
                    <a:gd name="connsiteY33" fmla="*/ 626301 h 2005417"/>
                    <a:gd name="connsiteX34" fmla="*/ 1160074 w 4228951"/>
                    <a:gd name="connsiteY34" fmla="*/ 663879 h 2005417"/>
                    <a:gd name="connsiteX35" fmla="*/ 1122496 w 4228951"/>
                    <a:gd name="connsiteY35" fmla="*/ 676405 h 2005417"/>
                    <a:gd name="connsiteX36" fmla="*/ 784293 w 4228951"/>
                    <a:gd name="connsiteY36" fmla="*/ 688931 h 2005417"/>
                    <a:gd name="connsiteX37" fmla="*/ 721663 w 4228951"/>
                    <a:gd name="connsiteY37" fmla="*/ 726510 h 2005417"/>
                    <a:gd name="connsiteX38" fmla="*/ 771767 w 4228951"/>
                    <a:gd name="connsiteY38" fmla="*/ 864296 h 2005417"/>
                    <a:gd name="connsiteX39" fmla="*/ 972184 w 4228951"/>
                    <a:gd name="connsiteY39" fmla="*/ 901874 h 2005417"/>
                    <a:gd name="connsiteX40" fmla="*/ 1135022 w 4228951"/>
                    <a:gd name="connsiteY40" fmla="*/ 926926 h 2005417"/>
                    <a:gd name="connsiteX41" fmla="*/ 1347964 w 4228951"/>
                    <a:gd name="connsiteY41" fmla="*/ 914400 h 2005417"/>
                    <a:gd name="connsiteX42" fmla="*/ 1423121 w 4228951"/>
                    <a:gd name="connsiteY42" fmla="*/ 889348 h 2005417"/>
                    <a:gd name="connsiteX43" fmla="*/ 1460699 w 4228951"/>
                    <a:gd name="connsiteY43" fmla="*/ 876822 h 2005417"/>
                    <a:gd name="connsiteX44" fmla="*/ 1585959 w 4228951"/>
                    <a:gd name="connsiteY44" fmla="*/ 901874 h 2005417"/>
                    <a:gd name="connsiteX45" fmla="*/ 1661115 w 4228951"/>
                    <a:gd name="connsiteY45" fmla="*/ 951978 h 2005417"/>
                    <a:gd name="connsiteX46" fmla="*/ 1686167 w 4228951"/>
                    <a:gd name="connsiteY46" fmla="*/ 1027134 h 2005417"/>
                    <a:gd name="connsiteX47" fmla="*/ 1698693 w 4228951"/>
                    <a:gd name="connsiteY47" fmla="*/ 1064712 h 2005417"/>
                    <a:gd name="connsiteX48" fmla="*/ 1711219 w 4228951"/>
                    <a:gd name="connsiteY48" fmla="*/ 1114816 h 2005417"/>
                    <a:gd name="connsiteX49" fmla="*/ 1736271 w 4228951"/>
                    <a:gd name="connsiteY49" fmla="*/ 1189973 h 2005417"/>
                    <a:gd name="connsiteX50" fmla="*/ 1786375 w 4228951"/>
                    <a:gd name="connsiteY50" fmla="*/ 1265129 h 2005417"/>
                    <a:gd name="connsiteX51" fmla="*/ 1811427 w 4228951"/>
                    <a:gd name="connsiteY51" fmla="*/ 1302707 h 2005417"/>
                    <a:gd name="connsiteX52" fmla="*/ 1823953 w 4228951"/>
                    <a:gd name="connsiteY52" fmla="*/ 1340285 h 2005417"/>
                    <a:gd name="connsiteX53" fmla="*/ 1861532 w 4228951"/>
                    <a:gd name="connsiteY53" fmla="*/ 1352811 h 2005417"/>
                    <a:gd name="connsiteX54" fmla="*/ 1911636 w 4228951"/>
                    <a:gd name="connsiteY54" fmla="*/ 1415441 h 2005417"/>
                    <a:gd name="connsiteX55" fmla="*/ 1936688 w 4228951"/>
                    <a:gd name="connsiteY55" fmla="*/ 1453019 h 2005417"/>
                    <a:gd name="connsiteX56" fmla="*/ 2049422 w 4228951"/>
                    <a:gd name="connsiteY56" fmla="*/ 1503123 h 2005417"/>
                    <a:gd name="connsiteX57" fmla="*/ 2087000 w 4228951"/>
                    <a:gd name="connsiteY57" fmla="*/ 1515649 h 2005417"/>
                    <a:gd name="connsiteX58" fmla="*/ 2199734 w 4228951"/>
                    <a:gd name="connsiteY58" fmla="*/ 1553227 h 2005417"/>
                    <a:gd name="connsiteX59" fmla="*/ 2237312 w 4228951"/>
                    <a:gd name="connsiteY59" fmla="*/ 1565753 h 2005417"/>
                    <a:gd name="connsiteX60" fmla="*/ 2350047 w 4228951"/>
                    <a:gd name="connsiteY60" fmla="*/ 1590805 h 2005417"/>
                    <a:gd name="connsiteX61" fmla="*/ 2387625 w 4228951"/>
                    <a:gd name="connsiteY61" fmla="*/ 1603331 h 2005417"/>
                    <a:gd name="connsiteX62" fmla="*/ 2525411 w 4228951"/>
                    <a:gd name="connsiteY62" fmla="*/ 1640910 h 2005417"/>
                    <a:gd name="connsiteX63" fmla="*/ 2562989 w 4228951"/>
                    <a:gd name="connsiteY63" fmla="*/ 1653436 h 2005417"/>
                    <a:gd name="connsiteX64" fmla="*/ 2600567 w 4228951"/>
                    <a:gd name="connsiteY64" fmla="*/ 1678488 h 2005417"/>
                    <a:gd name="connsiteX65" fmla="*/ 2650671 w 4228951"/>
                    <a:gd name="connsiteY65" fmla="*/ 1753644 h 2005417"/>
                    <a:gd name="connsiteX66" fmla="*/ 2813510 w 4228951"/>
                    <a:gd name="connsiteY66" fmla="*/ 1791222 h 2005417"/>
                    <a:gd name="connsiteX67" fmla="*/ 3352129 w 4228951"/>
                    <a:gd name="connsiteY67" fmla="*/ 1791222 h 2005417"/>
                    <a:gd name="connsiteX68" fmla="*/ 3339603 w 4228951"/>
                    <a:gd name="connsiteY68" fmla="*/ 1878904 h 2005417"/>
                    <a:gd name="connsiteX69" fmla="*/ 3251921 w 4228951"/>
                    <a:gd name="connsiteY69" fmla="*/ 1929008 h 2005417"/>
                    <a:gd name="connsiteX70" fmla="*/ 3264447 w 4228951"/>
                    <a:gd name="connsiteY70" fmla="*/ 2004164 h 2005417"/>
                    <a:gd name="connsiteX71" fmla="*/ 3314551 w 4228951"/>
                    <a:gd name="connsiteY71" fmla="*/ 1991638 h 2005417"/>
                    <a:gd name="connsiteX72" fmla="*/ 3389707 w 4228951"/>
                    <a:gd name="connsiteY72" fmla="*/ 1941534 h 2005417"/>
                    <a:gd name="connsiteX73" fmla="*/ 3464863 w 4228951"/>
                    <a:gd name="connsiteY73" fmla="*/ 1903956 h 2005417"/>
                    <a:gd name="connsiteX74" fmla="*/ 3502441 w 4228951"/>
                    <a:gd name="connsiteY74" fmla="*/ 1866378 h 2005417"/>
                    <a:gd name="connsiteX75" fmla="*/ 3615175 w 4228951"/>
                    <a:gd name="connsiteY75" fmla="*/ 1791222 h 2005417"/>
                    <a:gd name="connsiteX76" fmla="*/ 3652753 w 4228951"/>
                    <a:gd name="connsiteY76" fmla="*/ 1766170 h 2005417"/>
                    <a:gd name="connsiteX77" fmla="*/ 3765488 w 4228951"/>
                    <a:gd name="connsiteY77" fmla="*/ 1728592 h 2005417"/>
                    <a:gd name="connsiteX78" fmla="*/ 3803066 w 4228951"/>
                    <a:gd name="connsiteY78" fmla="*/ 1716066 h 2005417"/>
                    <a:gd name="connsiteX79" fmla="*/ 3878222 w 4228951"/>
                    <a:gd name="connsiteY79" fmla="*/ 1678488 h 2005417"/>
                    <a:gd name="connsiteX80" fmla="*/ 3928326 w 4228951"/>
                    <a:gd name="connsiteY80" fmla="*/ 1665962 h 2005417"/>
                    <a:gd name="connsiteX81" fmla="*/ 4003482 w 4228951"/>
                    <a:gd name="connsiteY81" fmla="*/ 1640910 h 2005417"/>
                    <a:gd name="connsiteX82" fmla="*/ 4041060 w 4228951"/>
                    <a:gd name="connsiteY82" fmla="*/ 1628383 h 2005417"/>
                    <a:gd name="connsiteX83" fmla="*/ 4128742 w 4228951"/>
                    <a:gd name="connsiteY83" fmla="*/ 1603331 h 2005417"/>
                    <a:gd name="connsiteX84" fmla="*/ 4166321 w 4228951"/>
                    <a:gd name="connsiteY84" fmla="*/ 1578279 h 2005417"/>
                    <a:gd name="connsiteX85" fmla="*/ 4228951 w 4228951"/>
                    <a:gd name="connsiteY85" fmla="*/ 1365337 h 2005417"/>
                    <a:gd name="connsiteX86" fmla="*/ 4216425 w 4228951"/>
                    <a:gd name="connsiteY86" fmla="*/ 926926 h 2005417"/>
                    <a:gd name="connsiteX87" fmla="*/ 4203899 w 4228951"/>
                    <a:gd name="connsiteY87" fmla="*/ 864296 h 2005417"/>
                    <a:gd name="connsiteX88" fmla="*/ 4228951 w 4228951"/>
                    <a:gd name="connsiteY88" fmla="*/ 413359 h 2005417"/>
                    <a:gd name="connsiteX89" fmla="*/ 4203899 w 4228951"/>
                    <a:gd name="connsiteY89" fmla="*/ 212942 h 2005417"/>
                    <a:gd name="connsiteX90" fmla="*/ 4141269 w 4228951"/>
                    <a:gd name="connsiteY90" fmla="*/ 150312 h 2005417"/>
                    <a:gd name="connsiteX91" fmla="*/ 4116216 w 4228951"/>
                    <a:gd name="connsiteY91" fmla="*/ 125260 h 2005417"/>
                    <a:gd name="connsiteX92" fmla="*/ 3752962 w 4228951"/>
                    <a:gd name="connsiteY92" fmla="*/ 87682 h 2005417"/>
                    <a:gd name="connsiteX93" fmla="*/ 3590123 w 4228951"/>
                    <a:gd name="connsiteY93" fmla="*/ 75156 h 2005417"/>
                    <a:gd name="connsiteX94" fmla="*/ 3514967 w 4228951"/>
                    <a:gd name="connsiteY94" fmla="*/ 62630 h 2005417"/>
                    <a:gd name="connsiteX95" fmla="*/ 3389707 w 4228951"/>
                    <a:gd name="connsiteY95" fmla="*/ 25052 h 2005417"/>
                    <a:gd name="connsiteX96" fmla="*/ 3276973 w 4228951"/>
                    <a:gd name="connsiteY96" fmla="*/ 0 h 2005417"/>
                    <a:gd name="connsiteX97" fmla="*/ 2299942 w 4228951"/>
                    <a:gd name="connsiteY97" fmla="*/ 25052 h 2005417"/>
                    <a:gd name="connsiteX98" fmla="*/ 2124578 w 4228951"/>
                    <a:gd name="connsiteY98" fmla="*/ 50104 h 2005417"/>
                    <a:gd name="connsiteX99" fmla="*/ 2024370 w 4228951"/>
                    <a:gd name="connsiteY99" fmla="*/ 62630 h 2005417"/>
                    <a:gd name="connsiteX100" fmla="*/ 1022288 w 4228951"/>
                    <a:gd name="connsiteY100" fmla="*/ 50104 h 2005417"/>
                    <a:gd name="connsiteX101" fmla="*/ 922079 w 4228951"/>
                    <a:gd name="connsiteY101" fmla="*/ 37578 h 2005417"/>
                    <a:gd name="connsiteX102" fmla="*/ 696611 w 4228951"/>
                    <a:gd name="connsiteY102" fmla="*/ 12526 h 2005417"/>
                    <a:gd name="connsiteX103" fmla="*/ 308304 w 4228951"/>
                    <a:gd name="connsiteY103" fmla="*/ 25052 h 2005417"/>
                    <a:gd name="connsiteX104" fmla="*/ 170518 w 4228951"/>
                    <a:gd name="connsiteY104" fmla="*/ 50104 h 2005417"/>
                    <a:gd name="connsiteX105" fmla="*/ 132940 w 4228951"/>
                    <a:gd name="connsiteY105" fmla="*/ 75156 h 2005417"/>
                    <a:gd name="connsiteX106" fmla="*/ 95362 w 4228951"/>
                    <a:gd name="connsiteY106" fmla="*/ 112734 h 2005417"/>
                    <a:gd name="connsiteX107" fmla="*/ 70310 w 4228951"/>
                    <a:gd name="connsiteY107" fmla="*/ 150312 h 2005417"/>
                    <a:gd name="connsiteX108" fmla="*/ 45258 w 4228951"/>
                    <a:gd name="connsiteY108" fmla="*/ 225468 h 2005417"/>
                    <a:gd name="connsiteX109" fmla="*/ 7679 w 4228951"/>
                    <a:gd name="connsiteY109" fmla="*/ 325677 h 200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228951" h="2005417">
                      <a:moveTo>
                        <a:pt x="7679" y="325677"/>
                      </a:moveTo>
                      <a:cubicBezTo>
                        <a:pt x="7679" y="379956"/>
                        <a:pt x="-25247" y="508843"/>
                        <a:pt x="45258" y="551145"/>
                      </a:cubicBezTo>
                      <a:cubicBezTo>
                        <a:pt x="56580" y="557938"/>
                        <a:pt x="70310" y="559496"/>
                        <a:pt x="82836" y="563671"/>
                      </a:cubicBezTo>
                      <a:cubicBezTo>
                        <a:pt x="115149" y="559055"/>
                        <a:pt x="173116" y="556109"/>
                        <a:pt x="208096" y="538619"/>
                      </a:cubicBezTo>
                      <a:cubicBezTo>
                        <a:pt x="221561" y="531886"/>
                        <a:pt x="233148" y="521918"/>
                        <a:pt x="245674" y="513567"/>
                      </a:cubicBezTo>
                      <a:cubicBezTo>
                        <a:pt x="301702" y="429525"/>
                        <a:pt x="235700" y="511866"/>
                        <a:pt x="308304" y="463463"/>
                      </a:cubicBezTo>
                      <a:cubicBezTo>
                        <a:pt x="323043" y="453637"/>
                        <a:pt x="332273" y="437226"/>
                        <a:pt x="345882" y="425885"/>
                      </a:cubicBezTo>
                      <a:cubicBezTo>
                        <a:pt x="357447" y="416247"/>
                        <a:pt x="370934" y="409184"/>
                        <a:pt x="383460" y="400833"/>
                      </a:cubicBezTo>
                      <a:cubicBezTo>
                        <a:pt x="455256" y="293140"/>
                        <a:pt x="359657" y="419875"/>
                        <a:pt x="446090" y="350729"/>
                      </a:cubicBezTo>
                      <a:cubicBezTo>
                        <a:pt x="457845" y="341325"/>
                        <a:pt x="461737" y="324906"/>
                        <a:pt x="471142" y="313151"/>
                      </a:cubicBezTo>
                      <a:cubicBezTo>
                        <a:pt x="478520" y="303929"/>
                        <a:pt x="487844" y="296450"/>
                        <a:pt x="496195" y="288099"/>
                      </a:cubicBezTo>
                      <a:cubicBezTo>
                        <a:pt x="504546" y="263047"/>
                        <a:pt x="514842" y="238561"/>
                        <a:pt x="521247" y="212942"/>
                      </a:cubicBezTo>
                      <a:cubicBezTo>
                        <a:pt x="525260" y="196889"/>
                        <a:pt x="537314" y="143230"/>
                        <a:pt x="546299" y="125260"/>
                      </a:cubicBezTo>
                      <a:cubicBezTo>
                        <a:pt x="553032" y="111795"/>
                        <a:pt x="559596" y="97086"/>
                        <a:pt x="571351" y="87682"/>
                      </a:cubicBezTo>
                      <a:cubicBezTo>
                        <a:pt x="581661" y="79434"/>
                        <a:pt x="596403" y="79331"/>
                        <a:pt x="608929" y="75156"/>
                      </a:cubicBezTo>
                      <a:cubicBezTo>
                        <a:pt x="642332" y="79331"/>
                        <a:pt x="677436" y="76360"/>
                        <a:pt x="709137" y="87682"/>
                      </a:cubicBezTo>
                      <a:cubicBezTo>
                        <a:pt x="737492" y="97809"/>
                        <a:pt x="755729" y="128265"/>
                        <a:pt x="784293" y="137786"/>
                      </a:cubicBezTo>
                      <a:cubicBezTo>
                        <a:pt x="796819" y="141961"/>
                        <a:pt x="810329" y="143900"/>
                        <a:pt x="821871" y="150312"/>
                      </a:cubicBezTo>
                      <a:cubicBezTo>
                        <a:pt x="848191" y="164934"/>
                        <a:pt x="868463" y="190895"/>
                        <a:pt x="897027" y="200416"/>
                      </a:cubicBezTo>
                      <a:lnTo>
                        <a:pt x="972184" y="225468"/>
                      </a:lnTo>
                      <a:cubicBezTo>
                        <a:pt x="984710" y="229643"/>
                        <a:pt x="998776" y="230670"/>
                        <a:pt x="1009762" y="237994"/>
                      </a:cubicBezTo>
                      <a:cubicBezTo>
                        <a:pt x="1022288" y="246345"/>
                        <a:pt x="1035585" y="253641"/>
                        <a:pt x="1047340" y="263046"/>
                      </a:cubicBezTo>
                      <a:cubicBezTo>
                        <a:pt x="1056562" y="270424"/>
                        <a:pt x="1062265" y="282023"/>
                        <a:pt x="1072392" y="288099"/>
                      </a:cubicBezTo>
                      <a:cubicBezTo>
                        <a:pt x="1083714" y="294892"/>
                        <a:pt x="1098428" y="294213"/>
                        <a:pt x="1109970" y="300625"/>
                      </a:cubicBezTo>
                      <a:cubicBezTo>
                        <a:pt x="1136290" y="315247"/>
                        <a:pt x="1160074" y="334028"/>
                        <a:pt x="1185126" y="350729"/>
                      </a:cubicBezTo>
                      <a:lnTo>
                        <a:pt x="1222704" y="375781"/>
                      </a:lnTo>
                      <a:lnTo>
                        <a:pt x="1260282" y="400833"/>
                      </a:lnTo>
                      <a:cubicBezTo>
                        <a:pt x="1268633" y="413359"/>
                        <a:pt x="1273579" y="429007"/>
                        <a:pt x="1285334" y="438411"/>
                      </a:cubicBezTo>
                      <a:cubicBezTo>
                        <a:pt x="1295644" y="446659"/>
                        <a:pt x="1313576" y="441601"/>
                        <a:pt x="1322912" y="450937"/>
                      </a:cubicBezTo>
                      <a:cubicBezTo>
                        <a:pt x="1332248" y="460273"/>
                        <a:pt x="1329533" y="476705"/>
                        <a:pt x="1335438" y="488515"/>
                      </a:cubicBezTo>
                      <a:cubicBezTo>
                        <a:pt x="1384002" y="585643"/>
                        <a:pt x="1341532" y="469218"/>
                        <a:pt x="1373016" y="563671"/>
                      </a:cubicBezTo>
                      <a:cubicBezTo>
                        <a:pt x="1368841" y="584548"/>
                        <a:pt x="1375544" y="611247"/>
                        <a:pt x="1360490" y="626301"/>
                      </a:cubicBezTo>
                      <a:cubicBezTo>
                        <a:pt x="1351154" y="635637"/>
                        <a:pt x="1336116" y="613775"/>
                        <a:pt x="1322912" y="613775"/>
                      </a:cubicBezTo>
                      <a:cubicBezTo>
                        <a:pt x="1305697" y="613775"/>
                        <a:pt x="1289297" y="621354"/>
                        <a:pt x="1272808" y="626301"/>
                      </a:cubicBezTo>
                      <a:lnTo>
                        <a:pt x="1160074" y="663879"/>
                      </a:lnTo>
                      <a:cubicBezTo>
                        <a:pt x="1147548" y="668054"/>
                        <a:pt x="1135691" y="675916"/>
                        <a:pt x="1122496" y="676405"/>
                      </a:cubicBezTo>
                      <a:lnTo>
                        <a:pt x="784293" y="688931"/>
                      </a:lnTo>
                      <a:cubicBezTo>
                        <a:pt x="771555" y="693177"/>
                        <a:pt x="723812" y="702867"/>
                        <a:pt x="721663" y="726510"/>
                      </a:cubicBezTo>
                      <a:cubicBezTo>
                        <a:pt x="714423" y="806152"/>
                        <a:pt x="711262" y="837405"/>
                        <a:pt x="771767" y="864296"/>
                      </a:cubicBezTo>
                      <a:cubicBezTo>
                        <a:pt x="852793" y="900308"/>
                        <a:pt x="874576" y="890391"/>
                        <a:pt x="972184" y="901874"/>
                      </a:cubicBezTo>
                      <a:cubicBezTo>
                        <a:pt x="1026984" y="908321"/>
                        <a:pt x="1080658" y="917865"/>
                        <a:pt x="1135022" y="926926"/>
                      </a:cubicBezTo>
                      <a:cubicBezTo>
                        <a:pt x="1206003" y="922751"/>
                        <a:pt x="1277458" y="923596"/>
                        <a:pt x="1347964" y="914400"/>
                      </a:cubicBezTo>
                      <a:cubicBezTo>
                        <a:pt x="1374150" y="910984"/>
                        <a:pt x="1398069" y="897699"/>
                        <a:pt x="1423121" y="889348"/>
                      </a:cubicBezTo>
                      <a:lnTo>
                        <a:pt x="1460699" y="876822"/>
                      </a:lnTo>
                      <a:cubicBezTo>
                        <a:pt x="1482483" y="879934"/>
                        <a:pt x="1555688" y="885057"/>
                        <a:pt x="1585959" y="901874"/>
                      </a:cubicBezTo>
                      <a:cubicBezTo>
                        <a:pt x="1612279" y="916496"/>
                        <a:pt x="1661115" y="951978"/>
                        <a:pt x="1661115" y="951978"/>
                      </a:cubicBezTo>
                      <a:lnTo>
                        <a:pt x="1686167" y="1027134"/>
                      </a:lnTo>
                      <a:cubicBezTo>
                        <a:pt x="1690342" y="1039660"/>
                        <a:pt x="1695491" y="1051903"/>
                        <a:pt x="1698693" y="1064712"/>
                      </a:cubicBezTo>
                      <a:cubicBezTo>
                        <a:pt x="1702868" y="1081413"/>
                        <a:pt x="1706272" y="1098327"/>
                        <a:pt x="1711219" y="1114816"/>
                      </a:cubicBezTo>
                      <a:cubicBezTo>
                        <a:pt x="1718807" y="1140110"/>
                        <a:pt x="1721623" y="1168001"/>
                        <a:pt x="1736271" y="1189973"/>
                      </a:cubicBezTo>
                      <a:lnTo>
                        <a:pt x="1786375" y="1265129"/>
                      </a:lnTo>
                      <a:cubicBezTo>
                        <a:pt x="1794726" y="1277655"/>
                        <a:pt x="1806666" y="1288425"/>
                        <a:pt x="1811427" y="1302707"/>
                      </a:cubicBezTo>
                      <a:cubicBezTo>
                        <a:pt x="1815602" y="1315233"/>
                        <a:pt x="1814617" y="1330949"/>
                        <a:pt x="1823953" y="1340285"/>
                      </a:cubicBezTo>
                      <a:cubicBezTo>
                        <a:pt x="1833290" y="1349621"/>
                        <a:pt x="1849006" y="1348636"/>
                        <a:pt x="1861532" y="1352811"/>
                      </a:cubicBezTo>
                      <a:cubicBezTo>
                        <a:pt x="1885918" y="1425968"/>
                        <a:pt x="1854978" y="1358783"/>
                        <a:pt x="1911636" y="1415441"/>
                      </a:cubicBezTo>
                      <a:cubicBezTo>
                        <a:pt x="1922281" y="1426086"/>
                        <a:pt x="1926043" y="1442374"/>
                        <a:pt x="1936688" y="1453019"/>
                      </a:cubicBezTo>
                      <a:cubicBezTo>
                        <a:pt x="1966463" y="1482794"/>
                        <a:pt x="2012213" y="1490720"/>
                        <a:pt x="2049422" y="1503123"/>
                      </a:cubicBezTo>
                      <a:lnTo>
                        <a:pt x="2087000" y="1515649"/>
                      </a:lnTo>
                      <a:lnTo>
                        <a:pt x="2199734" y="1553227"/>
                      </a:lnTo>
                      <a:cubicBezTo>
                        <a:pt x="2212260" y="1557402"/>
                        <a:pt x="2224365" y="1563164"/>
                        <a:pt x="2237312" y="1565753"/>
                      </a:cubicBezTo>
                      <a:cubicBezTo>
                        <a:pt x="2280359" y="1574362"/>
                        <a:pt x="2308773" y="1579013"/>
                        <a:pt x="2350047" y="1590805"/>
                      </a:cubicBezTo>
                      <a:cubicBezTo>
                        <a:pt x="2362743" y="1594432"/>
                        <a:pt x="2374816" y="1600129"/>
                        <a:pt x="2387625" y="1603331"/>
                      </a:cubicBezTo>
                      <a:cubicBezTo>
                        <a:pt x="2529263" y="1638740"/>
                        <a:pt x="2364179" y="1587164"/>
                        <a:pt x="2525411" y="1640910"/>
                      </a:cubicBezTo>
                      <a:cubicBezTo>
                        <a:pt x="2537937" y="1645085"/>
                        <a:pt x="2552003" y="1646112"/>
                        <a:pt x="2562989" y="1653436"/>
                      </a:cubicBezTo>
                      <a:lnTo>
                        <a:pt x="2600567" y="1678488"/>
                      </a:lnTo>
                      <a:cubicBezTo>
                        <a:pt x="2617268" y="1703540"/>
                        <a:pt x="2622107" y="1744123"/>
                        <a:pt x="2650671" y="1753644"/>
                      </a:cubicBezTo>
                      <a:cubicBezTo>
                        <a:pt x="2753836" y="1788032"/>
                        <a:pt x="2699685" y="1774962"/>
                        <a:pt x="2813510" y="1791222"/>
                      </a:cubicBezTo>
                      <a:cubicBezTo>
                        <a:pt x="2958856" y="1781532"/>
                        <a:pt x="3235505" y="1756667"/>
                        <a:pt x="3352129" y="1791222"/>
                      </a:cubicBezTo>
                      <a:cubicBezTo>
                        <a:pt x="3380437" y="1799609"/>
                        <a:pt x="3345393" y="1849953"/>
                        <a:pt x="3339603" y="1878904"/>
                      </a:cubicBezTo>
                      <a:cubicBezTo>
                        <a:pt x="3327552" y="1939158"/>
                        <a:pt x="3323738" y="1917038"/>
                        <a:pt x="3251921" y="1929008"/>
                      </a:cubicBezTo>
                      <a:cubicBezTo>
                        <a:pt x="3244573" y="1951052"/>
                        <a:pt x="3220739" y="1989595"/>
                        <a:pt x="3264447" y="2004164"/>
                      </a:cubicBezTo>
                      <a:cubicBezTo>
                        <a:pt x="3280779" y="2009608"/>
                        <a:pt x="3297850" y="1995813"/>
                        <a:pt x="3314551" y="1991638"/>
                      </a:cubicBezTo>
                      <a:cubicBezTo>
                        <a:pt x="3339603" y="1974937"/>
                        <a:pt x="3361143" y="1951055"/>
                        <a:pt x="3389707" y="1941534"/>
                      </a:cubicBezTo>
                      <a:cubicBezTo>
                        <a:pt x="3427369" y="1928980"/>
                        <a:pt x="3432487" y="1930936"/>
                        <a:pt x="3464863" y="1903956"/>
                      </a:cubicBezTo>
                      <a:cubicBezTo>
                        <a:pt x="3478472" y="1892615"/>
                        <a:pt x="3488458" y="1877254"/>
                        <a:pt x="3502441" y="1866378"/>
                      </a:cubicBezTo>
                      <a:lnTo>
                        <a:pt x="3615175" y="1791222"/>
                      </a:lnTo>
                      <a:cubicBezTo>
                        <a:pt x="3627701" y="1782871"/>
                        <a:pt x="3638471" y="1770931"/>
                        <a:pt x="3652753" y="1766170"/>
                      </a:cubicBezTo>
                      <a:lnTo>
                        <a:pt x="3765488" y="1728592"/>
                      </a:lnTo>
                      <a:cubicBezTo>
                        <a:pt x="3778014" y="1724417"/>
                        <a:pt x="3792080" y="1723390"/>
                        <a:pt x="3803066" y="1716066"/>
                      </a:cubicBezTo>
                      <a:cubicBezTo>
                        <a:pt x="3844239" y="1688617"/>
                        <a:pt x="3832845" y="1691453"/>
                        <a:pt x="3878222" y="1678488"/>
                      </a:cubicBezTo>
                      <a:cubicBezTo>
                        <a:pt x="3894775" y="1673759"/>
                        <a:pt x="3911837" y="1670909"/>
                        <a:pt x="3928326" y="1665962"/>
                      </a:cubicBezTo>
                      <a:cubicBezTo>
                        <a:pt x="3953619" y="1658374"/>
                        <a:pt x="3978430" y="1649261"/>
                        <a:pt x="4003482" y="1640910"/>
                      </a:cubicBezTo>
                      <a:cubicBezTo>
                        <a:pt x="4016008" y="1636735"/>
                        <a:pt x="4028251" y="1631585"/>
                        <a:pt x="4041060" y="1628383"/>
                      </a:cubicBezTo>
                      <a:cubicBezTo>
                        <a:pt x="4057114" y="1624369"/>
                        <a:pt x="4110772" y="1612316"/>
                        <a:pt x="4128742" y="1603331"/>
                      </a:cubicBezTo>
                      <a:cubicBezTo>
                        <a:pt x="4142207" y="1596598"/>
                        <a:pt x="4153795" y="1586630"/>
                        <a:pt x="4166321" y="1578279"/>
                      </a:cubicBezTo>
                      <a:cubicBezTo>
                        <a:pt x="4242007" y="1464750"/>
                        <a:pt x="4213699" y="1533108"/>
                        <a:pt x="4228951" y="1365337"/>
                      </a:cubicBezTo>
                      <a:cubicBezTo>
                        <a:pt x="4224776" y="1219200"/>
                        <a:pt x="4223726" y="1072940"/>
                        <a:pt x="4216425" y="926926"/>
                      </a:cubicBezTo>
                      <a:cubicBezTo>
                        <a:pt x="4215362" y="905662"/>
                        <a:pt x="4203899" y="885586"/>
                        <a:pt x="4203899" y="864296"/>
                      </a:cubicBezTo>
                      <a:cubicBezTo>
                        <a:pt x="4203899" y="742798"/>
                        <a:pt x="4219553" y="544935"/>
                        <a:pt x="4228951" y="413359"/>
                      </a:cubicBezTo>
                      <a:cubicBezTo>
                        <a:pt x="4226560" y="382279"/>
                        <a:pt x="4230937" y="267017"/>
                        <a:pt x="4203899" y="212942"/>
                      </a:cubicBezTo>
                      <a:cubicBezTo>
                        <a:pt x="4178847" y="162839"/>
                        <a:pt x="4183022" y="183714"/>
                        <a:pt x="4141269" y="150312"/>
                      </a:cubicBezTo>
                      <a:cubicBezTo>
                        <a:pt x="4132047" y="142935"/>
                        <a:pt x="4126779" y="130541"/>
                        <a:pt x="4116216" y="125260"/>
                      </a:cubicBezTo>
                      <a:cubicBezTo>
                        <a:pt x="4009900" y="72103"/>
                        <a:pt x="3848926" y="93013"/>
                        <a:pt x="3752962" y="87682"/>
                      </a:cubicBezTo>
                      <a:cubicBezTo>
                        <a:pt x="3698606" y="84662"/>
                        <a:pt x="3644403" y="79331"/>
                        <a:pt x="3590123" y="75156"/>
                      </a:cubicBezTo>
                      <a:cubicBezTo>
                        <a:pt x="3565071" y="70981"/>
                        <a:pt x="3539871" y="67611"/>
                        <a:pt x="3514967" y="62630"/>
                      </a:cubicBezTo>
                      <a:cubicBezTo>
                        <a:pt x="3415562" y="42749"/>
                        <a:pt x="3517521" y="57006"/>
                        <a:pt x="3389707" y="25052"/>
                      </a:cubicBezTo>
                      <a:cubicBezTo>
                        <a:pt x="3318949" y="7362"/>
                        <a:pt x="3356484" y="15902"/>
                        <a:pt x="3276973" y="0"/>
                      </a:cubicBezTo>
                      <a:cubicBezTo>
                        <a:pt x="3053447" y="4064"/>
                        <a:pt x="2582508" y="6822"/>
                        <a:pt x="2299942" y="25052"/>
                      </a:cubicBezTo>
                      <a:cubicBezTo>
                        <a:pt x="2227706" y="29712"/>
                        <a:pt x="2192821" y="40355"/>
                        <a:pt x="2124578" y="50104"/>
                      </a:cubicBezTo>
                      <a:cubicBezTo>
                        <a:pt x="2091254" y="54865"/>
                        <a:pt x="2057773" y="58455"/>
                        <a:pt x="2024370" y="62630"/>
                      </a:cubicBezTo>
                      <a:lnTo>
                        <a:pt x="1022288" y="50104"/>
                      </a:lnTo>
                      <a:cubicBezTo>
                        <a:pt x="988634" y="49339"/>
                        <a:pt x="955536" y="41295"/>
                        <a:pt x="922079" y="37578"/>
                      </a:cubicBezTo>
                      <a:cubicBezTo>
                        <a:pt x="636329" y="5828"/>
                        <a:pt x="940335" y="42991"/>
                        <a:pt x="696611" y="12526"/>
                      </a:cubicBezTo>
                      <a:lnTo>
                        <a:pt x="308304" y="25052"/>
                      </a:lnTo>
                      <a:cubicBezTo>
                        <a:pt x="279436" y="26532"/>
                        <a:pt x="206911" y="31908"/>
                        <a:pt x="170518" y="50104"/>
                      </a:cubicBezTo>
                      <a:cubicBezTo>
                        <a:pt x="157053" y="56837"/>
                        <a:pt x="144505" y="65518"/>
                        <a:pt x="132940" y="75156"/>
                      </a:cubicBezTo>
                      <a:cubicBezTo>
                        <a:pt x="119331" y="86497"/>
                        <a:pt x="106703" y="99125"/>
                        <a:pt x="95362" y="112734"/>
                      </a:cubicBezTo>
                      <a:cubicBezTo>
                        <a:pt x="85724" y="124299"/>
                        <a:pt x="76424" y="136555"/>
                        <a:pt x="70310" y="150312"/>
                      </a:cubicBezTo>
                      <a:cubicBezTo>
                        <a:pt x="59585" y="174443"/>
                        <a:pt x="53609" y="200416"/>
                        <a:pt x="45258" y="225468"/>
                      </a:cubicBezTo>
                      <a:cubicBezTo>
                        <a:pt x="26130" y="282852"/>
                        <a:pt x="7679" y="271398"/>
                        <a:pt x="7679" y="3256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reeform 25">
                <a:extLst>
                  <a:ext uri="{FF2B5EF4-FFF2-40B4-BE49-F238E27FC236}">
                    <a16:creationId xmlns:a16="http://schemas.microsoft.com/office/drawing/2014/main" id="{82BC50C6-D612-A957-4317-BAD3F5D78F24}"/>
                  </a:ext>
                </a:extLst>
              </p:cNvPr>
              <p:cNvSpPr/>
              <p:nvPr/>
            </p:nvSpPr>
            <p:spPr>
              <a:xfrm>
                <a:off x="6008255" y="3282321"/>
                <a:ext cx="2244436" cy="1395897"/>
              </a:xfrm>
              <a:custGeom>
                <a:avLst/>
                <a:gdLst>
                  <a:gd name="connsiteX0" fmla="*/ 64654 w 2244436"/>
                  <a:gd name="connsiteY0" fmla="*/ 1206 h 1395897"/>
                  <a:gd name="connsiteX1" fmla="*/ 69272 w 2244436"/>
                  <a:gd name="connsiteY1" fmla="*/ 61243 h 1395897"/>
                  <a:gd name="connsiteX2" fmla="*/ 50800 w 2244436"/>
                  <a:gd name="connsiteY2" fmla="*/ 153606 h 1395897"/>
                  <a:gd name="connsiteX3" fmla="*/ 46181 w 2244436"/>
                  <a:gd name="connsiteY3" fmla="*/ 167461 h 1395897"/>
                  <a:gd name="connsiteX4" fmla="*/ 27709 w 2244436"/>
                  <a:gd name="connsiteY4" fmla="*/ 190552 h 1395897"/>
                  <a:gd name="connsiteX5" fmla="*/ 23090 w 2244436"/>
                  <a:gd name="connsiteY5" fmla="*/ 204406 h 1395897"/>
                  <a:gd name="connsiteX6" fmla="*/ 13854 w 2244436"/>
                  <a:gd name="connsiteY6" fmla="*/ 213643 h 1395897"/>
                  <a:gd name="connsiteX7" fmla="*/ 4618 w 2244436"/>
                  <a:gd name="connsiteY7" fmla="*/ 241352 h 1395897"/>
                  <a:gd name="connsiteX8" fmla="*/ 0 w 2244436"/>
                  <a:gd name="connsiteY8" fmla="*/ 255206 h 1395897"/>
                  <a:gd name="connsiteX9" fmla="*/ 4618 w 2244436"/>
                  <a:gd name="connsiteY9" fmla="*/ 338334 h 1395897"/>
                  <a:gd name="connsiteX10" fmla="*/ 13854 w 2244436"/>
                  <a:gd name="connsiteY10" fmla="*/ 370661 h 1395897"/>
                  <a:gd name="connsiteX11" fmla="*/ 18472 w 2244436"/>
                  <a:gd name="connsiteY11" fmla="*/ 324479 h 1395897"/>
                  <a:gd name="connsiteX12" fmla="*/ 23090 w 2244436"/>
                  <a:gd name="connsiteY12" fmla="*/ 310624 h 1395897"/>
                  <a:gd name="connsiteX13" fmla="*/ 27709 w 2244436"/>
                  <a:gd name="connsiteY13" fmla="*/ 324479 h 1395897"/>
                  <a:gd name="connsiteX14" fmla="*/ 55418 w 2244436"/>
                  <a:gd name="connsiteY14" fmla="*/ 338334 h 1395897"/>
                  <a:gd name="connsiteX15" fmla="*/ 60036 w 2244436"/>
                  <a:gd name="connsiteY15" fmla="*/ 361424 h 1395897"/>
                  <a:gd name="connsiteX16" fmla="*/ 73890 w 2244436"/>
                  <a:gd name="connsiteY16" fmla="*/ 402988 h 1395897"/>
                  <a:gd name="connsiteX17" fmla="*/ 87745 w 2244436"/>
                  <a:gd name="connsiteY17" fmla="*/ 430697 h 1395897"/>
                  <a:gd name="connsiteX18" fmla="*/ 129309 w 2244436"/>
                  <a:gd name="connsiteY18" fmla="*/ 449170 h 1395897"/>
                  <a:gd name="connsiteX19" fmla="*/ 161636 w 2244436"/>
                  <a:gd name="connsiteY19" fmla="*/ 458406 h 1395897"/>
                  <a:gd name="connsiteX20" fmla="*/ 198581 w 2244436"/>
                  <a:gd name="connsiteY20" fmla="*/ 467643 h 1395897"/>
                  <a:gd name="connsiteX21" fmla="*/ 212436 w 2244436"/>
                  <a:gd name="connsiteY21" fmla="*/ 476879 h 1395897"/>
                  <a:gd name="connsiteX22" fmla="*/ 244763 w 2244436"/>
                  <a:gd name="connsiteY22" fmla="*/ 486115 h 1395897"/>
                  <a:gd name="connsiteX23" fmla="*/ 281709 w 2244436"/>
                  <a:gd name="connsiteY23" fmla="*/ 504588 h 1395897"/>
                  <a:gd name="connsiteX24" fmla="*/ 314036 w 2244436"/>
                  <a:gd name="connsiteY24" fmla="*/ 513824 h 1395897"/>
                  <a:gd name="connsiteX25" fmla="*/ 327890 w 2244436"/>
                  <a:gd name="connsiteY25" fmla="*/ 518443 h 1395897"/>
                  <a:gd name="connsiteX26" fmla="*/ 346363 w 2244436"/>
                  <a:gd name="connsiteY26" fmla="*/ 523061 h 1395897"/>
                  <a:gd name="connsiteX27" fmla="*/ 360218 w 2244436"/>
                  <a:gd name="connsiteY27" fmla="*/ 527679 h 1395897"/>
                  <a:gd name="connsiteX28" fmla="*/ 387927 w 2244436"/>
                  <a:gd name="connsiteY28" fmla="*/ 532297 h 1395897"/>
                  <a:gd name="connsiteX29" fmla="*/ 411018 w 2244436"/>
                  <a:gd name="connsiteY29" fmla="*/ 541534 h 1395897"/>
                  <a:gd name="connsiteX30" fmla="*/ 434109 w 2244436"/>
                  <a:gd name="connsiteY30" fmla="*/ 546152 h 1395897"/>
                  <a:gd name="connsiteX31" fmla="*/ 452581 w 2244436"/>
                  <a:gd name="connsiteY31" fmla="*/ 550770 h 1395897"/>
                  <a:gd name="connsiteX32" fmla="*/ 480290 w 2244436"/>
                  <a:gd name="connsiteY32" fmla="*/ 560006 h 1395897"/>
                  <a:gd name="connsiteX33" fmla="*/ 498763 w 2244436"/>
                  <a:gd name="connsiteY33" fmla="*/ 564624 h 1395897"/>
                  <a:gd name="connsiteX34" fmla="*/ 526472 w 2244436"/>
                  <a:gd name="connsiteY34" fmla="*/ 573861 h 1395897"/>
                  <a:gd name="connsiteX35" fmla="*/ 554181 w 2244436"/>
                  <a:gd name="connsiteY35" fmla="*/ 578479 h 1395897"/>
                  <a:gd name="connsiteX36" fmla="*/ 568036 w 2244436"/>
                  <a:gd name="connsiteY36" fmla="*/ 583097 h 1395897"/>
                  <a:gd name="connsiteX37" fmla="*/ 614218 w 2244436"/>
                  <a:gd name="connsiteY37" fmla="*/ 592334 h 1395897"/>
                  <a:gd name="connsiteX38" fmla="*/ 651163 w 2244436"/>
                  <a:gd name="connsiteY38" fmla="*/ 606188 h 1395897"/>
                  <a:gd name="connsiteX39" fmla="*/ 674254 w 2244436"/>
                  <a:gd name="connsiteY39" fmla="*/ 610806 h 1395897"/>
                  <a:gd name="connsiteX40" fmla="*/ 692727 w 2244436"/>
                  <a:gd name="connsiteY40" fmla="*/ 620043 h 1395897"/>
                  <a:gd name="connsiteX41" fmla="*/ 734290 w 2244436"/>
                  <a:gd name="connsiteY41" fmla="*/ 629279 h 1395897"/>
                  <a:gd name="connsiteX42" fmla="*/ 780472 w 2244436"/>
                  <a:gd name="connsiteY42" fmla="*/ 647752 h 1395897"/>
                  <a:gd name="connsiteX43" fmla="*/ 817418 w 2244436"/>
                  <a:gd name="connsiteY43" fmla="*/ 666224 h 1395897"/>
                  <a:gd name="connsiteX44" fmla="*/ 835890 w 2244436"/>
                  <a:gd name="connsiteY44" fmla="*/ 675461 h 1395897"/>
                  <a:gd name="connsiteX45" fmla="*/ 854363 w 2244436"/>
                  <a:gd name="connsiteY45" fmla="*/ 680079 h 1395897"/>
                  <a:gd name="connsiteX46" fmla="*/ 882072 w 2244436"/>
                  <a:gd name="connsiteY46" fmla="*/ 698552 h 1395897"/>
                  <a:gd name="connsiteX47" fmla="*/ 909781 w 2244436"/>
                  <a:gd name="connsiteY47" fmla="*/ 717024 h 1395897"/>
                  <a:gd name="connsiteX48" fmla="*/ 955963 w 2244436"/>
                  <a:gd name="connsiteY48" fmla="*/ 726261 h 1395897"/>
                  <a:gd name="connsiteX49" fmla="*/ 1006763 w 2244436"/>
                  <a:gd name="connsiteY49" fmla="*/ 744734 h 1395897"/>
                  <a:gd name="connsiteX50" fmla="*/ 1029854 w 2244436"/>
                  <a:gd name="connsiteY50" fmla="*/ 753970 h 1395897"/>
                  <a:gd name="connsiteX51" fmla="*/ 1057563 w 2244436"/>
                  <a:gd name="connsiteY51" fmla="*/ 758588 h 1395897"/>
                  <a:gd name="connsiteX52" fmla="*/ 1085272 w 2244436"/>
                  <a:gd name="connsiteY52" fmla="*/ 767824 h 1395897"/>
                  <a:gd name="connsiteX53" fmla="*/ 1112981 w 2244436"/>
                  <a:gd name="connsiteY53" fmla="*/ 772443 h 1395897"/>
                  <a:gd name="connsiteX54" fmla="*/ 1140690 w 2244436"/>
                  <a:gd name="connsiteY54" fmla="*/ 781679 h 1395897"/>
                  <a:gd name="connsiteX55" fmla="*/ 1196109 w 2244436"/>
                  <a:gd name="connsiteY55" fmla="*/ 790915 h 1395897"/>
                  <a:gd name="connsiteX56" fmla="*/ 1219200 w 2244436"/>
                  <a:gd name="connsiteY56" fmla="*/ 800152 h 1395897"/>
                  <a:gd name="connsiteX57" fmla="*/ 1297709 w 2244436"/>
                  <a:gd name="connsiteY57" fmla="*/ 809388 h 1395897"/>
                  <a:gd name="connsiteX58" fmla="*/ 1325418 w 2244436"/>
                  <a:gd name="connsiteY58" fmla="*/ 814006 h 1395897"/>
                  <a:gd name="connsiteX59" fmla="*/ 1357745 w 2244436"/>
                  <a:gd name="connsiteY59" fmla="*/ 818624 h 1395897"/>
                  <a:gd name="connsiteX60" fmla="*/ 1403927 w 2244436"/>
                  <a:gd name="connsiteY60" fmla="*/ 827861 h 1395897"/>
                  <a:gd name="connsiteX61" fmla="*/ 1427018 w 2244436"/>
                  <a:gd name="connsiteY61" fmla="*/ 832479 h 1395897"/>
                  <a:gd name="connsiteX62" fmla="*/ 1450109 w 2244436"/>
                  <a:gd name="connsiteY62" fmla="*/ 841715 h 1395897"/>
                  <a:gd name="connsiteX63" fmla="*/ 1468581 w 2244436"/>
                  <a:gd name="connsiteY63" fmla="*/ 846334 h 1395897"/>
                  <a:gd name="connsiteX64" fmla="*/ 1505527 w 2244436"/>
                  <a:gd name="connsiteY64" fmla="*/ 855570 h 1395897"/>
                  <a:gd name="connsiteX65" fmla="*/ 1542472 w 2244436"/>
                  <a:gd name="connsiteY65" fmla="*/ 878661 h 1395897"/>
                  <a:gd name="connsiteX66" fmla="*/ 1560945 w 2244436"/>
                  <a:gd name="connsiteY66" fmla="*/ 887897 h 1395897"/>
                  <a:gd name="connsiteX67" fmla="*/ 1602509 w 2244436"/>
                  <a:gd name="connsiteY67" fmla="*/ 915606 h 1395897"/>
                  <a:gd name="connsiteX68" fmla="*/ 1620981 w 2244436"/>
                  <a:gd name="connsiteY68" fmla="*/ 924843 h 1395897"/>
                  <a:gd name="connsiteX69" fmla="*/ 1639454 w 2244436"/>
                  <a:gd name="connsiteY69" fmla="*/ 938697 h 1395897"/>
                  <a:gd name="connsiteX70" fmla="*/ 1681018 w 2244436"/>
                  <a:gd name="connsiteY70" fmla="*/ 961788 h 1395897"/>
                  <a:gd name="connsiteX71" fmla="*/ 1708727 w 2244436"/>
                  <a:gd name="connsiteY71" fmla="*/ 980261 h 1395897"/>
                  <a:gd name="connsiteX72" fmla="*/ 1727200 w 2244436"/>
                  <a:gd name="connsiteY72" fmla="*/ 994115 h 1395897"/>
                  <a:gd name="connsiteX73" fmla="*/ 1736436 w 2244436"/>
                  <a:gd name="connsiteY73" fmla="*/ 1003352 h 1395897"/>
                  <a:gd name="connsiteX74" fmla="*/ 1778000 w 2244436"/>
                  <a:gd name="connsiteY74" fmla="*/ 1031061 h 1395897"/>
                  <a:gd name="connsiteX75" fmla="*/ 1791854 w 2244436"/>
                  <a:gd name="connsiteY75" fmla="*/ 1040297 h 1395897"/>
                  <a:gd name="connsiteX76" fmla="*/ 1805709 w 2244436"/>
                  <a:gd name="connsiteY76" fmla="*/ 1049534 h 1395897"/>
                  <a:gd name="connsiteX77" fmla="*/ 1819563 w 2244436"/>
                  <a:gd name="connsiteY77" fmla="*/ 1054152 h 1395897"/>
                  <a:gd name="connsiteX78" fmla="*/ 1828800 w 2244436"/>
                  <a:gd name="connsiteY78" fmla="*/ 1063388 h 1395897"/>
                  <a:gd name="connsiteX79" fmla="*/ 1856509 w 2244436"/>
                  <a:gd name="connsiteY79" fmla="*/ 1072624 h 1395897"/>
                  <a:gd name="connsiteX80" fmla="*/ 1865745 w 2244436"/>
                  <a:gd name="connsiteY80" fmla="*/ 1081861 h 1395897"/>
                  <a:gd name="connsiteX81" fmla="*/ 1893454 w 2244436"/>
                  <a:gd name="connsiteY81" fmla="*/ 1091097 h 1395897"/>
                  <a:gd name="connsiteX82" fmla="*/ 1921163 w 2244436"/>
                  <a:gd name="connsiteY82" fmla="*/ 1109570 h 1395897"/>
                  <a:gd name="connsiteX83" fmla="*/ 1939636 w 2244436"/>
                  <a:gd name="connsiteY83" fmla="*/ 1128043 h 1395897"/>
                  <a:gd name="connsiteX84" fmla="*/ 1967345 w 2244436"/>
                  <a:gd name="connsiteY84" fmla="*/ 1137279 h 1395897"/>
                  <a:gd name="connsiteX85" fmla="*/ 1995054 w 2244436"/>
                  <a:gd name="connsiteY85" fmla="*/ 1146515 h 1395897"/>
                  <a:gd name="connsiteX86" fmla="*/ 2008909 w 2244436"/>
                  <a:gd name="connsiteY86" fmla="*/ 1151134 h 1395897"/>
                  <a:gd name="connsiteX87" fmla="*/ 2041236 w 2244436"/>
                  <a:gd name="connsiteY87" fmla="*/ 1183461 h 1395897"/>
                  <a:gd name="connsiteX88" fmla="*/ 2045854 w 2244436"/>
                  <a:gd name="connsiteY88" fmla="*/ 1197315 h 1395897"/>
                  <a:gd name="connsiteX89" fmla="*/ 2036618 w 2244436"/>
                  <a:gd name="connsiteY89" fmla="*/ 1225024 h 1395897"/>
                  <a:gd name="connsiteX90" fmla="*/ 2032000 w 2244436"/>
                  <a:gd name="connsiteY90" fmla="*/ 1206552 h 1395897"/>
                  <a:gd name="connsiteX91" fmla="*/ 2041236 w 2244436"/>
                  <a:gd name="connsiteY91" fmla="*/ 1234261 h 1395897"/>
                  <a:gd name="connsiteX92" fmla="*/ 2045854 w 2244436"/>
                  <a:gd name="connsiteY92" fmla="*/ 1252734 h 1395897"/>
                  <a:gd name="connsiteX93" fmla="*/ 2050472 w 2244436"/>
                  <a:gd name="connsiteY93" fmla="*/ 1266588 h 1395897"/>
                  <a:gd name="connsiteX94" fmla="*/ 2045854 w 2244436"/>
                  <a:gd name="connsiteY94" fmla="*/ 1280443 h 1395897"/>
                  <a:gd name="connsiteX95" fmla="*/ 2055090 w 2244436"/>
                  <a:gd name="connsiteY95" fmla="*/ 1326624 h 1395897"/>
                  <a:gd name="connsiteX96" fmla="*/ 2050472 w 2244436"/>
                  <a:gd name="connsiteY96" fmla="*/ 1345097 h 1395897"/>
                  <a:gd name="connsiteX97" fmla="*/ 2036618 w 2244436"/>
                  <a:gd name="connsiteY97" fmla="*/ 1349715 h 1395897"/>
                  <a:gd name="connsiteX98" fmla="*/ 2027381 w 2244436"/>
                  <a:gd name="connsiteY98" fmla="*/ 1358952 h 1395897"/>
                  <a:gd name="connsiteX99" fmla="*/ 2036618 w 2244436"/>
                  <a:gd name="connsiteY99" fmla="*/ 1368188 h 1395897"/>
                  <a:gd name="connsiteX100" fmla="*/ 2041236 w 2244436"/>
                  <a:gd name="connsiteY100" fmla="*/ 1382043 h 1395897"/>
                  <a:gd name="connsiteX101" fmla="*/ 2068945 w 2244436"/>
                  <a:gd name="connsiteY101" fmla="*/ 1395897 h 1395897"/>
                  <a:gd name="connsiteX102" fmla="*/ 2101272 w 2244436"/>
                  <a:gd name="connsiteY102" fmla="*/ 1391279 h 1395897"/>
                  <a:gd name="connsiteX103" fmla="*/ 2124363 w 2244436"/>
                  <a:gd name="connsiteY103" fmla="*/ 1372806 h 1395897"/>
                  <a:gd name="connsiteX104" fmla="*/ 2138218 w 2244436"/>
                  <a:gd name="connsiteY104" fmla="*/ 1368188 h 1395897"/>
                  <a:gd name="connsiteX105" fmla="*/ 2147454 w 2244436"/>
                  <a:gd name="connsiteY105" fmla="*/ 1354334 h 1395897"/>
                  <a:gd name="connsiteX106" fmla="*/ 2156690 w 2244436"/>
                  <a:gd name="connsiteY106" fmla="*/ 1345097 h 1395897"/>
                  <a:gd name="connsiteX107" fmla="*/ 2175163 w 2244436"/>
                  <a:gd name="connsiteY107" fmla="*/ 1317388 h 1395897"/>
                  <a:gd name="connsiteX108" fmla="*/ 2184400 w 2244436"/>
                  <a:gd name="connsiteY108" fmla="*/ 1303534 h 1395897"/>
                  <a:gd name="connsiteX109" fmla="*/ 2202872 w 2244436"/>
                  <a:gd name="connsiteY109" fmla="*/ 1266588 h 1395897"/>
                  <a:gd name="connsiteX110" fmla="*/ 2212109 w 2244436"/>
                  <a:gd name="connsiteY110" fmla="*/ 1243497 h 1395897"/>
                  <a:gd name="connsiteX111" fmla="*/ 2230581 w 2244436"/>
                  <a:gd name="connsiteY111" fmla="*/ 1206552 h 1395897"/>
                  <a:gd name="connsiteX112" fmla="*/ 2235200 w 2244436"/>
                  <a:gd name="connsiteY112" fmla="*/ 1192697 h 1395897"/>
                  <a:gd name="connsiteX113" fmla="*/ 2244436 w 2244436"/>
                  <a:gd name="connsiteY113" fmla="*/ 1160370 h 1395897"/>
                  <a:gd name="connsiteX114" fmla="*/ 2239818 w 2244436"/>
                  <a:gd name="connsiteY114" fmla="*/ 1095715 h 1395897"/>
                  <a:gd name="connsiteX115" fmla="*/ 2225963 w 2244436"/>
                  <a:gd name="connsiteY115" fmla="*/ 1077243 h 1395897"/>
                  <a:gd name="connsiteX116" fmla="*/ 2207490 w 2244436"/>
                  <a:gd name="connsiteY116" fmla="*/ 1058770 h 1395897"/>
                  <a:gd name="connsiteX117" fmla="*/ 2179781 w 2244436"/>
                  <a:gd name="connsiteY117" fmla="*/ 1021824 h 1395897"/>
                  <a:gd name="connsiteX118" fmla="*/ 2152072 w 2244436"/>
                  <a:gd name="connsiteY118" fmla="*/ 994115 h 1395897"/>
                  <a:gd name="connsiteX119" fmla="*/ 2119745 w 2244436"/>
                  <a:gd name="connsiteY119" fmla="*/ 975643 h 1395897"/>
                  <a:gd name="connsiteX120" fmla="*/ 2087418 w 2244436"/>
                  <a:gd name="connsiteY120" fmla="*/ 957170 h 1395897"/>
                  <a:gd name="connsiteX121" fmla="*/ 2073563 w 2244436"/>
                  <a:gd name="connsiteY121" fmla="*/ 943315 h 1395897"/>
                  <a:gd name="connsiteX122" fmla="*/ 2055090 w 2244436"/>
                  <a:gd name="connsiteY122" fmla="*/ 934079 h 1395897"/>
                  <a:gd name="connsiteX123" fmla="*/ 2032000 w 2244436"/>
                  <a:gd name="connsiteY123" fmla="*/ 915606 h 1395897"/>
                  <a:gd name="connsiteX124" fmla="*/ 2018145 w 2244436"/>
                  <a:gd name="connsiteY124" fmla="*/ 906370 h 1395897"/>
                  <a:gd name="connsiteX125" fmla="*/ 1995054 w 2244436"/>
                  <a:gd name="connsiteY125" fmla="*/ 883279 h 1395897"/>
                  <a:gd name="connsiteX126" fmla="*/ 1981200 w 2244436"/>
                  <a:gd name="connsiteY126" fmla="*/ 874043 h 1395897"/>
                  <a:gd name="connsiteX127" fmla="*/ 1930400 w 2244436"/>
                  <a:gd name="connsiteY127" fmla="*/ 832479 h 1395897"/>
                  <a:gd name="connsiteX128" fmla="*/ 1911927 w 2244436"/>
                  <a:gd name="connsiteY128" fmla="*/ 823243 h 1395897"/>
                  <a:gd name="connsiteX129" fmla="*/ 1754909 w 2244436"/>
                  <a:gd name="connsiteY129" fmla="*/ 814006 h 1395897"/>
                  <a:gd name="connsiteX130" fmla="*/ 1533236 w 2244436"/>
                  <a:gd name="connsiteY130" fmla="*/ 800152 h 1395897"/>
                  <a:gd name="connsiteX131" fmla="*/ 1454727 w 2244436"/>
                  <a:gd name="connsiteY131" fmla="*/ 790915 h 1395897"/>
                  <a:gd name="connsiteX132" fmla="*/ 1311563 w 2244436"/>
                  <a:gd name="connsiteY132" fmla="*/ 749352 h 1395897"/>
                  <a:gd name="connsiteX133" fmla="*/ 1163781 w 2244436"/>
                  <a:gd name="connsiteY133" fmla="*/ 689315 h 1395897"/>
                  <a:gd name="connsiteX134" fmla="*/ 1029854 w 2244436"/>
                  <a:gd name="connsiteY134" fmla="*/ 624661 h 1395897"/>
                  <a:gd name="connsiteX135" fmla="*/ 965200 w 2244436"/>
                  <a:gd name="connsiteY135" fmla="*/ 596952 h 1395897"/>
                  <a:gd name="connsiteX136" fmla="*/ 900545 w 2244436"/>
                  <a:gd name="connsiteY136" fmla="*/ 564624 h 1395897"/>
                  <a:gd name="connsiteX137" fmla="*/ 785090 w 2244436"/>
                  <a:gd name="connsiteY137" fmla="*/ 518443 h 1395897"/>
                  <a:gd name="connsiteX138" fmla="*/ 720436 w 2244436"/>
                  <a:gd name="connsiteY138" fmla="*/ 490734 h 1395897"/>
                  <a:gd name="connsiteX139" fmla="*/ 678872 w 2244436"/>
                  <a:gd name="connsiteY139" fmla="*/ 476879 h 1395897"/>
                  <a:gd name="connsiteX140" fmla="*/ 641927 w 2244436"/>
                  <a:gd name="connsiteY140" fmla="*/ 463024 h 1395897"/>
                  <a:gd name="connsiteX141" fmla="*/ 609600 w 2244436"/>
                  <a:gd name="connsiteY141" fmla="*/ 449170 h 1395897"/>
                  <a:gd name="connsiteX142" fmla="*/ 577272 w 2244436"/>
                  <a:gd name="connsiteY142" fmla="*/ 439934 h 1395897"/>
                  <a:gd name="connsiteX143" fmla="*/ 512618 w 2244436"/>
                  <a:gd name="connsiteY143" fmla="*/ 416843 h 1395897"/>
                  <a:gd name="connsiteX144" fmla="*/ 503381 w 2244436"/>
                  <a:gd name="connsiteY144" fmla="*/ 407606 h 1395897"/>
                  <a:gd name="connsiteX145" fmla="*/ 475672 w 2244436"/>
                  <a:gd name="connsiteY145" fmla="*/ 384515 h 1395897"/>
                  <a:gd name="connsiteX146" fmla="*/ 457200 w 2244436"/>
                  <a:gd name="connsiteY146" fmla="*/ 352188 h 1395897"/>
                  <a:gd name="connsiteX147" fmla="*/ 438727 w 2244436"/>
                  <a:gd name="connsiteY147" fmla="*/ 347570 h 1395897"/>
                  <a:gd name="connsiteX148" fmla="*/ 401781 w 2244436"/>
                  <a:gd name="connsiteY148" fmla="*/ 329097 h 1395897"/>
                  <a:gd name="connsiteX149" fmla="*/ 364836 w 2244436"/>
                  <a:gd name="connsiteY149" fmla="*/ 306006 h 1395897"/>
                  <a:gd name="connsiteX150" fmla="*/ 355600 w 2244436"/>
                  <a:gd name="connsiteY150" fmla="*/ 292152 h 1395897"/>
                  <a:gd name="connsiteX151" fmla="*/ 327890 w 2244436"/>
                  <a:gd name="connsiteY151" fmla="*/ 269061 h 1395897"/>
                  <a:gd name="connsiteX152" fmla="*/ 290945 w 2244436"/>
                  <a:gd name="connsiteY152" fmla="*/ 236734 h 1395897"/>
                  <a:gd name="connsiteX153" fmla="*/ 277090 w 2244436"/>
                  <a:gd name="connsiteY153" fmla="*/ 213643 h 1395897"/>
                  <a:gd name="connsiteX154" fmla="*/ 267854 w 2244436"/>
                  <a:gd name="connsiteY154" fmla="*/ 204406 h 1395897"/>
                  <a:gd name="connsiteX155" fmla="*/ 235527 w 2244436"/>
                  <a:gd name="connsiteY155" fmla="*/ 162843 h 1395897"/>
                  <a:gd name="connsiteX156" fmla="*/ 230909 w 2244436"/>
                  <a:gd name="connsiteY156" fmla="*/ 148988 h 1395897"/>
                  <a:gd name="connsiteX157" fmla="*/ 221672 w 2244436"/>
                  <a:gd name="connsiteY157" fmla="*/ 139752 h 1395897"/>
                  <a:gd name="connsiteX158" fmla="*/ 212436 w 2244436"/>
                  <a:gd name="connsiteY158" fmla="*/ 125897 h 1395897"/>
                  <a:gd name="connsiteX159" fmla="*/ 207818 w 2244436"/>
                  <a:gd name="connsiteY159" fmla="*/ 112043 h 1395897"/>
                  <a:gd name="connsiteX160" fmla="*/ 184727 w 2244436"/>
                  <a:gd name="connsiteY160" fmla="*/ 88952 h 1395897"/>
                  <a:gd name="connsiteX161" fmla="*/ 166254 w 2244436"/>
                  <a:gd name="connsiteY161" fmla="*/ 61243 h 1395897"/>
                  <a:gd name="connsiteX162" fmla="*/ 157018 w 2244436"/>
                  <a:gd name="connsiteY162" fmla="*/ 47388 h 1395897"/>
                  <a:gd name="connsiteX163" fmla="*/ 138545 w 2244436"/>
                  <a:gd name="connsiteY163" fmla="*/ 28915 h 1395897"/>
                  <a:gd name="connsiteX164" fmla="*/ 101600 w 2244436"/>
                  <a:gd name="connsiteY164" fmla="*/ 19679 h 1395897"/>
                  <a:gd name="connsiteX165" fmla="*/ 64654 w 2244436"/>
                  <a:gd name="connsiteY165" fmla="*/ 1206 h 139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2244436" h="1395897">
                    <a:moveTo>
                      <a:pt x="64654" y="1206"/>
                    </a:moveTo>
                    <a:cubicBezTo>
                      <a:pt x="59266" y="8133"/>
                      <a:pt x="70015" y="41185"/>
                      <a:pt x="69272" y="61243"/>
                    </a:cubicBezTo>
                    <a:cubicBezTo>
                      <a:pt x="67503" y="108996"/>
                      <a:pt x="62965" y="117112"/>
                      <a:pt x="50800" y="153606"/>
                    </a:cubicBezTo>
                    <a:cubicBezTo>
                      <a:pt x="49260" y="158224"/>
                      <a:pt x="48881" y="163410"/>
                      <a:pt x="46181" y="167461"/>
                    </a:cubicBezTo>
                    <a:cubicBezTo>
                      <a:pt x="34530" y="184938"/>
                      <a:pt x="40869" y="177390"/>
                      <a:pt x="27709" y="190552"/>
                    </a:cubicBezTo>
                    <a:cubicBezTo>
                      <a:pt x="26169" y="195170"/>
                      <a:pt x="25595" y="200232"/>
                      <a:pt x="23090" y="204406"/>
                    </a:cubicBezTo>
                    <a:cubicBezTo>
                      <a:pt x="20850" y="208140"/>
                      <a:pt x="15801" y="209749"/>
                      <a:pt x="13854" y="213643"/>
                    </a:cubicBezTo>
                    <a:cubicBezTo>
                      <a:pt x="9500" y="222351"/>
                      <a:pt x="7697" y="232116"/>
                      <a:pt x="4618" y="241352"/>
                    </a:cubicBezTo>
                    <a:lnTo>
                      <a:pt x="0" y="255206"/>
                    </a:lnTo>
                    <a:cubicBezTo>
                      <a:pt x="1539" y="282915"/>
                      <a:pt x="2106" y="310696"/>
                      <a:pt x="4618" y="338334"/>
                    </a:cubicBezTo>
                    <a:cubicBezTo>
                      <a:pt x="5343" y="346306"/>
                      <a:pt x="11121" y="362461"/>
                      <a:pt x="13854" y="370661"/>
                    </a:cubicBezTo>
                    <a:cubicBezTo>
                      <a:pt x="15393" y="355267"/>
                      <a:pt x="16120" y="339770"/>
                      <a:pt x="18472" y="324479"/>
                    </a:cubicBezTo>
                    <a:cubicBezTo>
                      <a:pt x="19212" y="319667"/>
                      <a:pt x="18222" y="310624"/>
                      <a:pt x="23090" y="310624"/>
                    </a:cubicBezTo>
                    <a:cubicBezTo>
                      <a:pt x="27958" y="310624"/>
                      <a:pt x="24668" y="320678"/>
                      <a:pt x="27709" y="324479"/>
                    </a:cubicBezTo>
                    <a:cubicBezTo>
                      <a:pt x="34219" y="332617"/>
                      <a:pt x="46292" y="335292"/>
                      <a:pt x="55418" y="338334"/>
                    </a:cubicBezTo>
                    <a:cubicBezTo>
                      <a:pt x="56957" y="346031"/>
                      <a:pt x="57971" y="353851"/>
                      <a:pt x="60036" y="361424"/>
                    </a:cubicBezTo>
                    <a:cubicBezTo>
                      <a:pt x="60038" y="361431"/>
                      <a:pt x="71579" y="396057"/>
                      <a:pt x="73890" y="402988"/>
                    </a:cubicBezTo>
                    <a:cubicBezTo>
                      <a:pt x="77646" y="414255"/>
                      <a:pt x="78794" y="421746"/>
                      <a:pt x="87745" y="430697"/>
                    </a:cubicBezTo>
                    <a:cubicBezTo>
                      <a:pt x="98724" y="441676"/>
                      <a:pt x="115588" y="444596"/>
                      <a:pt x="129309" y="449170"/>
                    </a:cubicBezTo>
                    <a:cubicBezTo>
                      <a:pt x="162531" y="460244"/>
                      <a:pt x="121038" y="446807"/>
                      <a:pt x="161636" y="458406"/>
                    </a:cubicBezTo>
                    <a:cubicBezTo>
                      <a:pt x="194779" y="467875"/>
                      <a:pt x="151621" y="458249"/>
                      <a:pt x="198581" y="467643"/>
                    </a:cubicBezTo>
                    <a:cubicBezTo>
                      <a:pt x="203199" y="470722"/>
                      <a:pt x="207472" y="474397"/>
                      <a:pt x="212436" y="476879"/>
                    </a:cubicBezTo>
                    <a:cubicBezTo>
                      <a:pt x="219062" y="480192"/>
                      <a:pt x="238843" y="484635"/>
                      <a:pt x="244763" y="486115"/>
                    </a:cubicBezTo>
                    <a:cubicBezTo>
                      <a:pt x="257078" y="492273"/>
                      <a:pt x="268647" y="500234"/>
                      <a:pt x="281709" y="504588"/>
                    </a:cubicBezTo>
                    <a:cubicBezTo>
                      <a:pt x="314946" y="515667"/>
                      <a:pt x="273418" y="502218"/>
                      <a:pt x="314036" y="513824"/>
                    </a:cubicBezTo>
                    <a:cubicBezTo>
                      <a:pt x="318717" y="515161"/>
                      <a:pt x="323209" y="517106"/>
                      <a:pt x="327890" y="518443"/>
                    </a:cubicBezTo>
                    <a:cubicBezTo>
                      <a:pt x="333993" y="520187"/>
                      <a:pt x="340260" y="521317"/>
                      <a:pt x="346363" y="523061"/>
                    </a:cubicBezTo>
                    <a:cubicBezTo>
                      <a:pt x="351044" y="524398"/>
                      <a:pt x="355466" y="526623"/>
                      <a:pt x="360218" y="527679"/>
                    </a:cubicBezTo>
                    <a:cubicBezTo>
                      <a:pt x="369359" y="529710"/>
                      <a:pt x="378691" y="530758"/>
                      <a:pt x="387927" y="532297"/>
                    </a:cubicBezTo>
                    <a:cubicBezTo>
                      <a:pt x="395624" y="535376"/>
                      <a:pt x="403078" y="539152"/>
                      <a:pt x="411018" y="541534"/>
                    </a:cubicBezTo>
                    <a:cubicBezTo>
                      <a:pt x="418536" y="543790"/>
                      <a:pt x="426446" y="544449"/>
                      <a:pt x="434109" y="546152"/>
                    </a:cubicBezTo>
                    <a:cubicBezTo>
                      <a:pt x="440305" y="547529"/>
                      <a:pt x="446502" y="548946"/>
                      <a:pt x="452581" y="550770"/>
                    </a:cubicBezTo>
                    <a:cubicBezTo>
                      <a:pt x="461906" y="553568"/>
                      <a:pt x="470845" y="557645"/>
                      <a:pt x="480290" y="560006"/>
                    </a:cubicBezTo>
                    <a:cubicBezTo>
                      <a:pt x="486448" y="561545"/>
                      <a:pt x="492684" y="562800"/>
                      <a:pt x="498763" y="564624"/>
                    </a:cubicBezTo>
                    <a:cubicBezTo>
                      <a:pt x="508088" y="567422"/>
                      <a:pt x="516868" y="572260"/>
                      <a:pt x="526472" y="573861"/>
                    </a:cubicBezTo>
                    <a:cubicBezTo>
                      <a:pt x="535708" y="575400"/>
                      <a:pt x="545040" y="576448"/>
                      <a:pt x="554181" y="578479"/>
                    </a:cubicBezTo>
                    <a:cubicBezTo>
                      <a:pt x="558933" y="579535"/>
                      <a:pt x="563355" y="581760"/>
                      <a:pt x="568036" y="583097"/>
                    </a:cubicBezTo>
                    <a:cubicBezTo>
                      <a:pt x="587324" y="588607"/>
                      <a:pt x="592448" y="588705"/>
                      <a:pt x="614218" y="592334"/>
                    </a:cubicBezTo>
                    <a:cubicBezTo>
                      <a:pt x="621277" y="595158"/>
                      <a:pt x="641512" y="603775"/>
                      <a:pt x="651163" y="606188"/>
                    </a:cubicBezTo>
                    <a:cubicBezTo>
                      <a:pt x="658778" y="608092"/>
                      <a:pt x="666557" y="609267"/>
                      <a:pt x="674254" y="610806"/>
                    </a:cubicBezTo>
                    <a:cubicBezTo>
                      <a:pt x="680412" y="613885"/>
                      <a:pt x="686281" y="617626"/>
                      <a:pt x="692727" y="620043"/>
                    </a:cubicBezTo>
                    <a:cubicBezTo>
                      <a:pt x="716396" y="628919"/>
                      <a:pt x="707967" y="620504"/>
                      <a:pt x="734290" y="629279"/>
                    </a:cubicBezTo>
                    <a:cubicBezTo>
                      <a:pt x="750019" y="634522"/>
                      <a:pt x="765642" y="640338"/>
                      <a:pt x="780472" y="647752"/>
                    </a:cubicBezTo>
                    <a:lnTo>
                      <a:pt x="817418" y="666224"/>
                    </a:lnTo>
                    <a:cubicBezTo>
                      <a:pt x="823575" y="669303"/>
                      <a:pt x="829211" y="673791"/>
                      <a:pt x="835890" y="675461"/>
                    </a:cubicBezTo>
                    <a:lnTo>
                      <a:pt x="854363" y="680079"/>
                    </a:lnTo>
                    <a:cubicBezTo>
                      <a:pt x="863599" y="686237"/>
                      <a:pt x="874222" y="690703"/>
                      <a:pt x="882072" y="698552"/>
                    </a:cubicBezTo>
                    <a:cubicBezTo>
                      <a:pt x="891933" y="708411"/>
                      <a:pt x="894125" y="712551"/>
                      <a:pt x="909781" y="717024"/>
                    </a:cubicBezTo>
                    <a:cubicBezTo>
                      <a:pt x="924876" y="721337"/>
                      <a:pt x="941387" y="720431"/>
                      <a:pt x="955963" y="726261"/>
                    </a:cubicBezTo>
                    <a:cubicBezTo>
                      <a:pt x="1013335" y="749209"/>
                      <a:pt x="941545" y="721018"/>
                      <a:pt x="1006763" y="744734"/>
                    </a:cubicBezTo>
                    <a:cubicBezTo>
                      <a:pt x="1014554" y="747567"/>
                      <a:pt x="1021856" y="751789"/>
                      <a:pt x="1029854" y="753970"/>
                    </a:cubicBezTo>
                    <a:cubicBezTo>
                      <a:pt x="1038888" y="756434"/>
                      <a:pt x="1048479" y="756317"/>
                      <a:pt x="1057563" y="758588"/>
                    </a:cubicBezTo>
                    <a:cubicBezTo>
                      <a:pt x="1067008" y="760949"/>
                      <a:pt x="1075827" y="765463"/>
                      <a:pt x="1085272" y="767824"/>
                    </a:cubicBezTo>
                    <a:cubicBezTo>
                      <a:pt x="1094356" y="770095"/>
                      <a:pt x="1103897" y="770172"/>
                      <a:pt x="1112981" y="772443"/>
                    </a:cubicBezTo>
                    <a:cubicBezTo>
                      <a:pt x="1122426" y="774804"/>
                      <a:pt x="1131186" y="779567"/>
                      <a:pt x="1140690" y="781679"/>
                    </a:cubicBezTo>
                    <a:cubicBezTo>
                      <a:pt x="1158972" y="785741"/>
                      <a:pt x="1196109" y="790915"/>
                      <a:pt x="1196109" y="790915"/>
                    </a:cubicBezTo>
                    <a:cubicBezTo>
                      <a:pt x="1203806" y="793994"/>
                      <a:pt x="1211202" y="797971"/>
                      <a:pt x="1219200" y="800152"/>
                    </a:cubicBezTo>
                    <a:cubicBezTo>
                      <a:pt x="1238967" y="805543"/>
                      <a:pt x="1282461" y="807594"/>
                      <a:pt x="1297709" y="809388"/>
                    </a:cubicBezTo>
                    <a:cubicBezTo>
                      <a:pt x="1307009" y="810482"/>
                      <a:pt x="1316163" y="812582"/>
                      <a:pt x="1325418" y="814006"/>
                    </a:cubicBezTo>
                    <a:cubicBezTo>
                      <a:pt x="1336176" y="815661"/>
                      <a:pt x="1347026" y="816732"/>
                      <a:pt x="1357745" y="818624"/>
                    </a:cubicBezTo>
                    <a:cubicBezTo>
                      <a:pt x="1373205" y="821352"/>
                      <a:pt x="1388533" y="824782"/>
                      <a:pt x="1403927" y="827861"/>
                    </a:cubicBezTo>
                    <a:cubicBezTo>
                      <a:pt x="1411624" y="829400"/>
                      <a:pt x="1419730" y="829564"/>
                      <a:pt x="1427018" y="832479"/>
                    </a:cubicBezTo>
                    <a:cubicBezTo>
                      <a:pt x="1434715" y="835558"/>
                      <a:pt x="1442245" y="839093"/>
                      <a:pt x="1450109" y="841715"/>
                    </a:cubicBezTo>
                    <a:cubicBezTo>
                      <a:pt x="1456130" y="843722"/>
                      <a:pt x="1462478" y="844590"/>
                      <a:pt x="1468581" y="846334"/>
                    </a:cubicBezTo>
                    <a:cubicBezTo>
                      <a:pt x="1501701" y="855798"/>
                      <a:pt x="1458606" y="846186"/>
                      <a:pt x="1505527" y="855570"/>
                    </a:cubicBezTo>
                    <a:cubicBezTo>
                      <a:pt x="1517842" y="863267"/>
                      <a:pt x="1529483" y="872167"/>
                      <a:pt x="1542472" y="878661"/>
                    </a:cubicBezTo>
                    <a:cubicBezTo>
                      <a:pt x="1548630" y="881740"/>
                      <a:pt x="1555107" y="884248"/>
                      <a:pt x="1560945" y="887897"/>
                    </a:cubicBezTo>
                    <a:cubicBezTo>
                      <a:pt x="1616509" y="922624"/>
                      <a:pt x="1537937" y="879732"/>
                      <a:pt x="1602509" y="915606"/>
                    </a:cubicBezTo>
                    <a:cubicBezTo>
                      <a:pt x="1608527" y="918949"/>
                      <a:pt x="1615143" y="921194"/>
                      <a:pt x="1620981" y="924843"/>
                    </a:cubicBezTo>
                    <a:cubicBezTo>
                      <a:pt x="1627508" y="928922"/>
                      <a:pt x="1633050" y="934428"/>
                      <a:pt x="1639454" y="938697"/>
                    </a:cubicBezTo>
                    <a:cubicBezTo>
                      <a:pt x="1691309" y="973267"/>
                      <a:pt x="1636983" y="935367"/>
                      <a:pt x="1681018" y="961788"/>
                    </a:cubicBezTo>
                    <a:cubicBezTo>
                      <a:pt x="1690537" y="967499"/>
                      <a:pt x="1699846" y="973601"/>
                      <a:pt x="1708727" y="980261"/>
                    </a:cubicBezTo>
                    <a:cubicBezTo>
                      <a:pt x="1714885" y="984879"/>
                      <a:pt x="1721287" y="989188"/>
                      <a:pt x="1727200" y="994115"/>
                    </a:cubicBezTo>
                    <a:cubicBezTo>
                      <a:pt x="1730545" y="996902"/>
                      <a:pt x="1732915" y="1000791"/>
                      <a:pt x="1736436" y="1003352"/>
                    </a:cubicBezTo>
                    <a:cubicBezTo>
                      <a:pt x="1749902" y="1013146"/>
                      <a:pt x="1764145" y="1021825"/>
                      <a:pt x="1778000" y="1031061"/>
                    </a:cubicBezTo>
                    <a:lnTo>
                      <a:pt x="1791854" y="1040297"/>
                    </a:lnTo>
                    <a:cubicBezTo>
                      <a:pt x="1796472" y="1043376"/>
                      <a:pt x="1800443" y="1047779"/>
                      <a:pt x="1805709" y="1049534"/>
                    </a:cubicBezTo>
                    <a:lnTo>
                      <a:pt x="1819563" y="1054152"/>
                    </a:lnTo>
                    <a:cubicBezTo>
                      <a:pt x="1822642" y="1057231"/>
                      <a:pt x="1824906" y="1061441"/>
                      <a:pt x="1828800" y="1063388"/>
                    </a:cubicBezTo>
                    <a:cubicBezTo>
                      <a:pt x="1837508" y="1067742"/>
                      <a:pt x="1856509" y="1072624"/>
                      <a:pt x="1856509" y="1072624"/>
                    </a:cubicBezTo>
                    <a:cubicBezTo>
                      <a:pt x="1859588" y="1075703"/>
                      <a:pt x="1861851" y="1079914"/>
                      <a:pt x="1865745" y="1081861"/>
                    </a:cubicBezTo>
                    <a:cubicBezTo>
                      <a:pt x="1874453" y="1086215"/>
                      <a:pt x="1893454" y="1091097"/>
                      <a:pt x="1893454" y="1091097"/>
                    </a:cubicBezTo>
                    <a:cubicBezTo>
                      <a:pt x="1902690" y="1097255"/>
                      <a:pt x="1913314" y="1101721"/>
                      <a:pt x="1921163" y="1109570"/>
                    </a:cubicBezTo>
                    <a:cubicBezTo>
                      <a:pt x="1927321" y="1115728"/>
                      <a:pt x="1931375" y="1125289"/>
                      <a:pt x="1939636" y="1128043"/>
                    </a:cubicBezTo>
                    <a:lnTo>
                      <a:pt x="1967345" y="1137279"/>
                    </a:lnTo>
                    <a:lnTo>
                      <a:pt x="1995054" y="1146515"/>
                    </a:lnTo>
                    <a:lnTo>
                      <a:pt x="2008909" y="1151134"/>
                    </a:lnTo>
                    <a:cubicBezTo>
                      <a:pt x="2030081" y="1182894"/>
                      <a:pt x="2016850" y="1175333"/>
                      <a:pt x="2041236" y="1183461"/>
                    </a:cubicBezTo>
                    <a:cubicBezTo>
                      <a:pt x="2042775" y="1188079"/>
                      <a:pt x="2046392" y="1192477"/>
                      <a:pt x="2045854" y="1197315"/>
                    </a:cubicBezTo>
                    <a:cubicBezTo>
                      <a:pt x="2044779" y="1206991"/>
                      <a:pt x="2036618" y="1225024"/>
                      <a:pt x="2036618" y="1225024"/>
                    </a:cubicBezTo>
                    <a:cubicBezTo>
                      <a:pt x="2035079" y="1218867"/>
                      <a:pt x="2029162" y="1200875"/>
                      <a:pt x="2032000" y="1206552"/>
                    </a:cubicBezTo>
                    <a:cubicBezTo>
                      <a:pt x="2036354" y="1215260"/>
                      <a:pt x="2038875" y="1224816"/>
                      <a:pt x="2041236" y="1234261"/>
                    </a:cubicBezTo>
                    <a:cubicBezTo>
                      <a:pt x="2042775" y="1240419"/>
                      <a:pt x="2044110" y="1246631"/>
                      <a:pt x="2045854" y="1252734"/>
                    </a:cubicBezTo>
                    <a:cubicBezTo>
                      <a:pt x="2047191" y="1257415"/>
                      <a:pt x="2048933" y="1261970"/>
                      <a:pt x="2050472" y="1266588"/>
                    </a:cubicBezTo>
                    <a:cubicBezTo>
                      <a:pt x="2048933" y="1271206"/>
                      <a:pt x="2045854" y="1275575"/>
                      <a:pt x="2045854" y="1280443"/>
                    </a:cubicBezTo>
                    <a:cubicBezTo>
                      <a:pt x="2045854" y="1291767"/>
                      <a:pt x="2052038" y="1314417"/>
                      <a:pt x="2055090" y="1326624"/>
                    </a:cubicBezTo>
                    <a:cubicBezTo>
                      <a:pt x="2053551" y="1332782"/>
                      <a:pt x="2054437" y="1340141"/>
                      <a:pt x="2050472" y="1345097"/>
                    </a:cubicBezTo>
                    <a:cubicBezTo>
                      <a:pt x="2047431" y="1348898"/>
                      <a:pt x="2040792" y="1347210"/>
                      <a:pt x="2036618" y="1349715"/>
                    </a:cubicBezTo>
                    <a:cubicBezTo>
                      <a:pt x="2032884" y="1351955"/>
                      <a:pt x="2030460" y="1355873"/>
                      <a:pt x="2027381" y="1358952"/>
                    </a:cubicBezTo>
                    <a:cubicBezTo>
                      <a:pt x="2030460" y="1362031"/>
                      <a:pt x="2034378" y="1364454"/>
                      <a:pt x="2036618" y="1368188"/>
                    </a:cubicBezTo>
                    <a:cubicBezTo>
                      <a:pt x="2039123" y="1372362"/>
                      <a:pt x="2038195" y="1378242"/>
                      <a:pt x="2041236" y="1382043"/>
                    </a:cubicBezTo>
                    <a:cubicBezTo>
                      <a:pt x="2047747" y="1390182"/>
                      <a:pt x="2059818" y="1392855"/>
                      <a:pt x="2068945" y="1395897"/>
                    </a:cubicBezTo>
                    <a:cubicBezTo>
                      <a:pt x="2079721" y="1394358"/>
                      <a:pt x="2090846" y="1394407"/>
                      <a:pt x="2101272" y="1391279"/>
                    </a:cubicBezTo>
                    <a:cubicBezTo>
                      <a:pt x="2119764" y="1385732"/>
                      <a:pt x="2110407" y="1381180"/>
                      <a:pt x="2124363" y="1372806"/>
                    </a:cubicBezTo>
                    <a:cubicBezTo>
                      <a:pt x="2128537" y="1370301"/>
                      <a:pt x="2133600" y="1369727"/>
                      <a:pt x="2138218" y="1368188"/>
                    </a:cubicBezTo>
                    <a:cubicBezTo>
                      <a:pt x="2141297" y="1363570"/>
                      <a:pt x="2143987" y="1358668"/>
                      <a:pt x="2147454" y="1354334"/>
                    </a:cubicBezTo>
                    <a:cubicBezTo>
                      <a:pt x="2150174" y="1350934"/>
                      <a:pt x="2154078" y="1348580"/>
                      <a:pt x="2156690" y="1345097"/>
                    </a:cubicBezTo>
                    <a:cubicBezTo>
                      <a:pt x="2163350" y="1336216"/>
                      <a:pt x="2169005" y="1326624"/>
                      <a:pt x="2175163" y="1317388"/>
                    </a:cubicBezTo>
                    <a:cubicBezTo>
                      <a:pt x="2178242" y="1312770"/>
                      <a:pt x="2181918" y="1308498"/>
                      <a:pt x="2184400" y="1303534"/>
                    </a:cubicBezTo>
                    <a:cubicBezTo>
                      <a:pt x="2190557" y="1291219"/>
                      <a:pt x="2197758" y="1279372"/>
                      <a:pt x="2202872" y="1266588"/>
                    </a:cubicBezTo>
                    <a:cubicBezTo>
                      <a:pt x="2205951" y="1258891"/>
                      <a:pt x="2208635" y="1251024"/>
                      <a:pt x="2212109" y="1243497"/>
                    </a:cubicBezTo>
                    <a:cubicBezTo>
                      <a:pt x="2217879" y="1230996"/>
                      <a:pt x="2226226" y="1219614"/>
                      <a:pt x="2230581" y="1206552"/>
                    </a:cubicBezTo>
                    <a:cubicBezTo>
                      <a:pt x="2232121" y="1201934"/>
                      <a:pt x="2233863" y="1197378"/>
                      <a:pt x="2235200" y="1192697"/>
                    </a:cubicBezTo>
                    <a:cubicBezTo>
                      <a:pt x="2246803" y="1152087"/>
                      <a:pt x="2233359" y="1193601"/>
                      <a:pt x="2244436" y="1160370"/>
                    </a:cubicBezTo>
                    <a:cubicBezTo>
                      <a:pt x="2242897" y="1138818"/>
                      <a:pt x="2244505" y="1116807"/>
                      <a:pt x="2239818" y="1095715"/>
                    </a:cubicBezTo>
                    <a:cubicBezTo>
                      <a:pt x="2238148" y="1088201"/>
                      <a:pt x="2231032" y="1083035"/>
                      <a:pt x="2225963" y="1077243"/>
                    </a:cubicBezTo>
                    <a:cubicBezTo>
                      <a:pt x="2220228" y="1070689"/>
                      <a:pt x="2207490" y="1058770"/>
                      <a:pt x="2207490" y="1058770"/>
                    </a:cubicBezTo>
                    <a:cubicBezTo>
                      <a:pt x="2199430" y="1034588"/>
                      <a:pt x="2206314" y="1048357"/>
                      <a:pt x="2179781" y="1021824"/>
                    </a:cubicBezTo>
                    <a:lnTo>
                      <a:pt x="2152072" y="994115"/>
                    </a:lnTo>
                    <a:cubicBezTo>
                      <a:pt x="2132490" y="981060"/>
                      <a:pt x="2143182" y="987361"/>
                      <a:pt x="2119745" y="975643"/>
                    </a:cubicBezTo>
                    <a:cubicBezTo>
                      <a:pt x="2082254" y="938152"/>
                      <a:pt x="2130834" y="981980"/>
                      <a:pt x="2087418" y="957170"/>
                    </a:cubicBezTo>
                    <a:cubicBezTo>
                      <a:pt x="2081747" y="953930"/>
                      <a:pt x="2078878" y="947111"/>
                      <a:pt x="2073563" y="943315"/>
                    </a:cubicBezTo>
                    <a:cubicBezTo>
                      <a:pt x="2067961" y="939314"/>
                      <a:pt x="2060818" y="937898"/>
                      <a:pt x="2055090" y="934079"/>
                    </a:cubicBezTo>
                    <a:cubicBezTo>
                      <a:pt x="2046889" y="928611"/>
                      <a:pt x="2039885" y="921520"/>
                      <a:pt x="2032000" y="915606"/>
                    </a:cubicBezTo>
                    <a:cubicBezTo>
                      <a:pt x="2027560" y="912276"/>
                      <a:pt x="2022322" y="910025"/>
                      <a:pt x="2018145" y="906370"/>
                    </a:cubicBezTo>
                    <a:cubicBezTo>
                      <a:pt x="2009953" y="899202"/>
                      <a:pt x="2003246" y="890447"/>
                      <a:pt x="1995054" y="883279"/>
                    </a:cubicBezTo>
                    <a:cubicBezTo>
                      <a:pt x="1990877" y="879624"/>
                      <a:pt x="1985464" y="877596"/>
                      <a:pt x="1981200" y="874043"/>
                    </a:cubicBezTo>
                    <a:cubicBezTo>
                      <a:pt x="1957511" y="854302"/>
                      <a:pt x="1970093" y="852324"/>
                      <a:pt x="1930400" y="832479"/>
                    </a:cubicBezTo>
                    <a:cubicBezTo>
                      <a:pt x="1924242" y="829400"/>
                      <a:pt x="1918727" y="824317"/>
                      <a:pt x="1911927" y="823243"/>
                    </a:cubicBezTo>
                    <a:cubicBezTo>
                      <a:pt x="1898621" y="821142"/>
                      <a:pt x="1757947" y="814187"/>
                      <a:pt x="1754909" y="814006"/>
                    </a:cubicBezTo>
                    <a:lnTo>
                      <a:pt x="1533236" y="800152"/>
                    </a:lnTo>
                    <a:cubicBezTo>
                      <a:pt x="1507066" y="797073"/>
                      <a:pt x="1480652" y="795629"/>
                      <a:pt x="1454727" y="790915"/>
                    </a:cubicBezTo>
                    <a:cubicBezTo>
                      <a:pt x="1414299" y="783565"/>
                      <a:pt x="1350201" y="764150"/>
                      <a:pt x="1311563" y="749352"/>
                    </a:cubicBezTo>
                    <a:cubicBezTo>
                      <a:pt x="1261909" y="730336"/>
                      <a:pt x="1211664" y="712431"/>
                      <a:pt x="1163781" y="689315"/>
                    </a:cubicBezTo>
                    <a:cubicBezTo>
                      <a:pt x="1119139" y="667764"/>
                      <a:pt x="1075418" y="644189"/>
                      <a:pt x="1029854" y="624661"/>
                    </a:cubicBezTo>
                    <a:cubicBezTo>
                      <a:pt x="1008303" y="615425"/>
                      <a:pt x="986467" y="606826"/>
                      <a:pt x="965200" y="596952"/>
                    </a:cubicBezTo>
                    <a:cubicBezTo>
                      <a:pt x="943345" y="586805"/>
                      <a:pt x="922633" y="574252"/>
                      <a:pt x="900545" y="564624"/>
                    </a:cubicBezTo>
                    <a:cubicBezTo>
                      <a:pt x="862548" y="548061"/>
                      <a:pt x="822163" y="536981"/>
                      <a:pt x="785090" y="518443"/>
                    </a:cubicBezTo>
                    <a:cubicBezTo>
                      <a:pt x="757024" y="504408"/>
                      <a:pt x="760403" y="505458"/>
                      <a:pt x="720436" y="490734"/>
                    </a:cubicBezTo>
                    <a:cubicBezTo>
                      <a:pt x="706732" y="485685"/>
                      <a:pt x="692644" y="481740"/>
                      <a:pt x="678872" y="476879"/>
                    </a:cubicBezTo>
                    <a:cubicBezTo>
                      <a:pt x="666469" y="472501"/>
                      <a:pt x="654139" y="467909"/>
                      <a:pt x="641927" y="463024"/>
                    </a:cubicBezTo>
                    <a:cubicBezTo>
                      <a:pt x="631042" y="458670"/>
                      <a:pt x="620641" y="453113"/>
                      <a:pt x="609600" y="449170"/>
                    </a:cubicBezTo>
                    <a:cubicBezTo>
                      <a:pt x="599046" y="445401"/>
                      <a:pt x="587840" y="443664"/>
                      <a:pt x="577272" y="439934"/>
                    </a:cubicBezTo>
                    <a:cubicBezTo>
                      <a:pt x="501385" y="413151"/>
                      <a:pt x="556290" y="427761"/>
                      <a:pt x="512618" y="416843"/>
                    </a:cubicBezTo>
                    <a:cubicBezTo>
                      <a:pt x="509539" y="413764"/>
                      <a:pt x="506658" y="410473"/>
                      <a:pt x="503381" y="407606"/>
                    </a:cubicBezTo>
                    <a:cubicBezTo>
                      <a:pt x="494333" y="399689"/>
                      <a:pt x="483369" y="393751"/>
                      <a:pt x="475672" y="384515"/>
                    </a:cubicBezTo>
                    <a:cubicBezTo>
                      <a:pt x="467727" y="374981"/>
                      <a:pt x="465976" y="360964"/>
                      <a:pt x="457200" y="352188"/>
                    </a:cubicBezTo>
                    <a:cubicBezTo>
                      <a:pt x="452712" y="347700"/>
                      <a:pt x="444586" y="350011"/>
                      <a:pt x="438727" y="347570"/>
                    </a:cubicBezTo>
                    <a:cubicBezTo>
                      <a:pt x="426017" y="342274"/>
                      <a:pt x="414096" y="335255"/>
                      <a:pt x="401781" y="329097"/>
                    </a:cubicBezTo>
                    <a:cubicBezTo>
                      <a:pt x="387148" y="321780"/>
                      <a:pt x="376827" y="317997"/>
                      <a:pt x="364836" y="306006"/>
                    </a:cubicBezTo>
                    <a:cubicBezTo>
                      <a:pt x="360911" y="302081"/>
                      <a:pt x="359525" y="296076"/>
                      <a:pt x="355600" y="292152"/>
                    </a:cubicBezTo>
                    <a:cubicBezTo>
                      <a:pt x="347098" y="283650"/>
                      <a:pt x="336827" y="277104"/>
                      <a:pt x="327890" y="269061"/>
                    </a:cubicBezTo>
                    <a:cubicBezTo>
                      <a:pt x="288029" y="233186"/>
                      <a:pt x="330479" y="266383"/>
                      <a:pt x="290945" y="236734"/>
                    </a:cubicBezTo>
                    <a:cubicBezTo>
                      <a:pt x="286327" y="229037"/>
                      <a:pt x="282307" y="220947"/>
                      <a:pt x="277090" y="213643"/>
                    </a:cubicBezTo>
                    <a:cubicBezTo>
                      <a:pt x="274559" y="210100"/>
                      <a:pt x="270466" y="207889"/>
                      <a:pt x="267854" y="204406"/>
                    </a:cubicBezTo>
                    <a:cubicBezTo>
                      <a:pt x="234715" y="160219"/>
                      <a:pt x="263728" y="191044"/>
                      <a:pt x="235527" y="162843"/>
                    </a:cubicBezTo>
                    <a:cubicBezTo>
                      <a:pt x="233988" y="158225"/>
                      <a:pt x="233414" y="153162"/>
                      <a:pt x="230909" y="148988"/>
                    </a:cubicBezTo>
                    <a:cubicBezTo>
                      <a:pt x="228669" y="145254"/>
                      <a:pt x="224392" y="143152"/>
                      <a:pt x="221672" y="139752"/>
                    </a:cubicBezTo>
                    <a:cubicBezTo>
                      <a:pt x="218205" y="135418"/>
                      <a:pt x="214918" y="130861"/>
                      <a:pt x="212436" y="125897"/>
                    </a:cubicBezTo>
                    <a:cubicBezTo>
                      <a:pt x="210259" y="121543"/>
                      <a:pt x="210739" y="115937"/>
                      <a:pt x="207818" y="112043"/>
                    </a:cubicBezTo>
                    <a:cubicBezTo>
                      <a:pt x="201287" y="103335"/>
                      <a:pt x="184727" y="88952"/>
                      <a:pt x="184727" y="88952"/>
                    </a:cubicBezTo>
                    <a:cubicBezTo>
                      <a:pt x="176611" y="64602"/>
                      <a:pt x="185474" y="84306"/>
                      <a:pt x="166254" y="61243"/>
                    </a:cubicBezTo>
                    <a:cubicBezTo>
                      <a:pt x="162701" y="56979"/>
                      <a:pt x="160630" y="51602"/>
                      <a:pt x="157018" y="47388"/>
                    </a:cubicBezTo>
                    <a:cubicBezTo>
                      <a:pt x="151351" y="40776"/>
                      <a:pt x="146806" y="31669"/>
                      <a:pt x="138545" y="28915"/>
                    </a:cubicBezTo>
                    <a:cubicBezTo>
                      <a:pt x="120701" y="22967"/>
                      <a:pt x="123889" y="23394"/>
                      <a:pt x="101600" y="19679"/>
                    </a:cubicBezTo>
                    <a:cubicBezTo>
                      <a:pt x="100081" y="19426"/>
                      <a:pt x="70042" y="-5721"/>
                      <a:pt x="64654" y="1206"/>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1" name="Content Placeholder 2">
                  <a:extLst>
                    <a:ext uri="{FF2B5EF4-FFF2-40B4-BE49-F238E27FC236}">
                      <a16:creationId xmlns:a16="http://schemas.microsoft.com/office/drawing/2014/main" id="{F5906DBC-9316-79C6-CAC1-47A8FD278D94}"/>
                    </a:ext>
                  </a:extLst>
                </p:cNvPr>
                <p:cNvSpPr txBox="1">
                  <a:spLocks/>
                </p:cNvSpPr>
                <p:nvPr/>
              </p:nvSpPr>
              <p:spPr>
                <a:xfrm>
                  <a:off x="4832033" y="3003710"/>
                  <a:ext cx="510963" cy="557221"/>
                </a:xfrm>
                <a:prstGeom prst="rect">
                  <a:avLst/>
                </a:prstGeom>
                <a:solidFill>
                  <a:schemeClr val="bg1"/>
                </a:solid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Font typeface="Arial"/>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0</m:t>
                            </m:r>
                          </m:sub>
                        </m:sSub>
                      </m:oMath>
                    </m:oMathPara>
                  </a14:m>
                  <a:endParaRPr lang="en-US" sz="2400" dirty="0">
                    <a:latin typeface="+mn-lt"/>
                  </a:endParaRPr>
                </a:p>
              </p:txBody>
            </p:sp>
          </mc:Choice>
          <mc:Fallback xmlns="">
            <p:sp>
              <p:nvSpPr>
                <p:cNvPr id="31" name="Content Placeholder 2">
                  <a:extLst>
                    <a:ext uri="{FF2B5EF4-FFF2-40B4-BE49-F238E27FC236}">
                      <a16:creationId xmlns:a16="http://schemas.microsoft.com/office/drawing/2014/main" id="{F5906DBC-9316-79C6-CAC1-47A8FD278D94}"/>
                    </a:ext>
                  </a:extLst>
                </p:cNvPr>
                <p:cNvSpPr txBox="1">
                  <a:spLocks noRot="1" noChangeAspect="1" noMove="1" noResize="1" noEditPoints="1" noAdjustHandles="1" noChangeArrowheads="1" noChangeShapeType="1" noTextEdit="1"/>
                </p:cNvSpPr>
                <p:nvPr/>
              </p:nvSpPr>
              <p:spPr>
                <a:xfrm>
                  <a:off x="4832033" y="3003710"/>
                  <a:ext cx="510963" cy="557221"/>
                </a:xfrm>
                <a:prstGeom prst="rect">
                  <a:avLst/>
                </a:prstGeom>
                <a:blipFill>
                  <a:blip r:embed="rId4"/>
                  <a:stretch>
                    <a:fillRect l="-238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Content Placeholder 2">
                  <a:extLst>
                    <a:ext uri="{FF2B5EF4-FFF2-40B4-BE49-F238E27FC236}">
                      <a16:creationId xmlns:a16="http://schemas.microsoft.com/office/drawing/2014/main" id="{2CA0CD28-A656-1BDE-0D70-7FD33C067150}"/>
                    </a:ext>
                  </a:extLst>
                </p:cNvPr>
                <p:cNvSpPr txBox="1">
                  <a:spLocks/>
                </p:cNvSpPr>
                <p:nvPr/>
              </p:nvSpPr>
              <p:spPr>
                <a:xfrm>
                  <a:off x="4640509" y="5868425"/>
                  <a:ext cx="702487" cy="557221"/>
                </a:xfrm>
                <a:prstGeom prst="rect">
                  <a:avLst/>
                </a:prstGeom>
                <a:solidFill>
                  <a:schemeClr val="bg1"/>
                </a:solid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Font typeface="Arial"/>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m:t>
                            </m:r>
                            <m:r>
                              <a:rPr lang="en-US" sz="2400" b="0" i="1" smtClean="0">
                                <a:latin typeface="Cambria Math" panose="02040503050406030204" pitchFamily="18" charset="0"/>
                              </a:rPr>
                              <m:t>𝐴</m:t>
                            </m:r>
                          </m:e>
                          <m:sub>
                            <m:r>
                              <a:rPr lang="en-US" sz="2400" b="0" i="1" smtClean="0">
                                <a:latin typeface="Cambria Math" panose="02040503050406030204" pitchFamily="18" charset="0"/>
                              </a:rPr>
                              <m:t>0</m:t>
                            </m:r>
                          </m:sub>
                        </m:sSub>
                      </m:oMath>
                    </m:oMathPara>
                  </a14:m>
                  <a:endParaRPr lang="en-US" sz="2400" dirty="0">
                    <a:latin typeface="+mn-lt"/>
                  </a:endParaRPr>
                </a:p>
              </p:txBody>
            </p:sp>
          </mc:Choice>
          <mc:Fallback xmlns="">
            <p:sp>
              <p:nvSpPr>
                <p:cNvPr id="32" name="Content Placeholder 2">
                  <a:extLst>
                    <a:ext uri="{FF2B5EF4-FFF2-40B4-BE49-F238E27FC236}">
                      <a16:creationId xmlns:a16="http://schemas.microsoft.com/office/drawing/2014/main" id="{2CA0CD28-A656-1BDE-0D70-7FD33C067150}"/>
                    </a:ext>
                  </a:extLst>
                </p:cNvPr>
                <p:cNvSpPr txBox="1">
                  <a:spLocks noRot="1" noChangeAspect="1" noMove="1" noResize="1" noEditPoints="1" noAdjustHandles="1" noChangeArrowheads="1" noChangeShapeType="1" noTextEdit="1"/>
                </p:cNvSpPr>
                <p:nvPr/>
              </p:nvSpPr>
              <p:spPr>
                <a:xfrm>
                  <a:off x="4640509" y="5868425"/>
                  <a:ext cx="702487" cy="557221"/>
                </a:xfrm>
                <a:prstGeom prst="rect">
                  <a:avLst/>
                </a:prstGeom>
                <a:blipFill>
                  <a:blip r:embed="rId5"/>
                  <a:stretch>
                    <a:fillRect r="-178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Content Placeholder 2">
                  <a:extLst>
                    <a:ext uri="{FF2B5EF4-FFF2-40B4-BE49-F238E27FC236}">
                      <a16:creationId xmlns:a16="http://schemas.microsoft.com/office/drawing/2014/main" id="{6826498E-41E2-4BAE-20C9-0871F1FC96F0}"/>
                    </a:ext>
                  </a:extLst>
                </p:cNvPr>
                <p:cNvSpPr txBox="1">
                  <a:spLocks/>
                </p:cNvSpPr>
                <p:nvPr/>
              </p:nvSpPr>
              <p:spPr>
                <a:xfrm>
                  <a:off x="4876002" y="4472716"/>
                  <a:ext cx="450017" cy="557221"/>
                </a:xfrm>
                <a:prstGeom prst="rect">
                  <a:avLst/>
                </a:prstGeom>
                <a:solidFill>
                  <a:schemeClr val="bg1"/>
                </a:solid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Font typeface="Arial"/>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0</m:t>
                        </m:r>
                      </m:oMath>
                    </m:oMathPara>
                  </a14:m>
                  <a:endParaRPr lang="en-US" sz="2400" dirty="0">
                    <a:latin typeface="+mn-lt"/>
                  </a:endParaRPr>
                </a:p>
              </p:txBody>
            </p:sp>
          </mc:Choice>
          <mc:Fallback xmlns="">
            <p:sp>
              <p:nvSpPr>
                <p:cNvPr id="33" name="Content Placeholder 2">
                  <a:extLst>
                    <a:ext uri="{FF2B5EF4-FFF2-40B4-BE49-F238E27FC236}">
                      <a16:creationId xmlns:a16="http://schemas.microsoft.com/office/drawing/2014/main" id="{6826498E-41E2-4BAE-20C9-0871F1FC96F0}"/>
                    </a:ext>
                  </a:extLst>
                </p:cNvPr>
                <p:cNvSpPr txBox="1">
                  <a:spLocks noRot="1" noChangeAspect="1" noMove="1" noResize="1" noEditPoints="1" noAdjustHandles="1" noChangeArrowheads="1" noChangeShapeType="1" noTextEdit="1"/>
                </p:cNvSpPr>
                <p:nvPr/>
              </p:nvSpPr>
              <p:spPr>
                <a:xfrm>
                  <a:off x="4876002" y="4472716"/>
                  <a:ext cx="450017" cy="557221"/>
                </a:xfrm>
                <a:prstGeom prst="rect">
                  <a:avLst/>
                </a:prstGeom>
                <a:blipFill>
                  <a:blip r:embed="rId6"/>
                  <a:stretch>
                    <a:fillRect/>
                  </a:stretch>
                </a:blipFill>
                <a:ln>
                  <a:noFill/>
                </a:ln>
              </p:spPr>
              <p:txBody>
                <a:bodyPr/>
                <a:lstStyle/>
                <a:p>
                  <a:r>
                    <a:rPr lang="en-US">
                      <a:noFill/>
                    </a:rPr>
                    <a:t> </a:t>
                  </a:r>
                </a:p>
              </p:txBody>
            </p:sp>
          </mc:Fallback>
        </mc:AlternateContent>
      </p:grpSp>
      <p:sp>
        <p:nvSpPr>
          <p:cNvPr id="2" name="Title 1"/>
          <p:cNvSpPr>
            <a:spLocks noGrp="1"/>
          </p:cNvSpPr>
          <p:nvPr>
            <p:ph type="title"/>
          </p:nvPr>
        </p:nvSpPr>
        <p:spPr>
          <a:xfrm>
            <a:off x="380014" y="73614"/>
            <a:ext cx="8229600" cy="1097279"/>
          </a:xfrm>
        </p:spPr>
        <p:txBody>
          <a:bodyPr/>
          <a:lstStyle/>
          <a:p>
            <a:r>
              <a:rPr lang="en-US" dirty="0"/>
              <a:t>Damped Oscillation</a:t>
            </a:r>
            <a:endParaRPr lang="en-IN" sz="2000" dirty="0"/>
          </a:p>
        </p:txBody>
      </p:sp>
      <p:pic>
        <p:nvPicPr>
          <p:cNvPr id="22" name="Picture 2" descr="75 Guitar String Vibration Stock Photos, Pictures &amp; Royalty-Free Images -  iStock">
            <a:extLst>
              <a:ext uri="{FF2B5EF4-FFF2-40B4-BE49-F238E27FC236}">
                <a16:creationId xmlns:a16="http://schemas.microsoft.com/office/drawing/2014/main" id="{3889B7E4-5051-B732-55D1-7A97AD9E4A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4170" y="96670"/>
            <a:ext cx="4028025" cy="268534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3" name="Content Placeholder 2">
                <a:extLst>
                  <a:ext uri="{FF2B5EF4-FFF2-40B4-BE49-F238E27FC236}">
                    <a16:creationId xmlns:a16="http://schemas.microsoft.com/office/drawing/2014/main" id="{2B7C1155-9267-D8D9-9AD1-A5E115E99E87}"/>
                  </a:ext>
                </a:extLst>
              </p:cNvPr>
              <p:cNvSpPr>
                <a:spLocks noGrp="1"/>
              </p:cNvSpPr>
              <p:nvPr>
                <p:ph sz="quarter" idx="13"/>
              </p:nvPr>
            </p:nvSpPr>
            <p:spPr>
              <a:xfrm>
                <a:off x="264787" y="869343"/>
                <a:ext cx="4544156" cy="3239558"/>
              </a:xfrm>
            </p:spPr>
            <p:txBody>
              <a:bodyPr/>
              <a:lstStyle/>
              <a:p>
                <a:pPr marL="432" indent="0">
                  <a:buNone/>
                </a:pPr>
                <a:r>
                  <a:rPr lang="en-US" sz="2400" dirty="0">
                    <a:solidFill>
                      <a:srgbClr val="007FA3"/>
                    </a:solidFill>
                    <a:latin typeface="+mn-lt"/>
                  </a:rPr>
                  <a:t>1) </a:t>
                </a:r>
                <a:r>
                  <a:rPr lang="en-US" sz="2400" dirty="0">
                    <a:latin typeface="+mn-lt"/>
                  </a:rPr>
                  <a:t>Large amplitude oscillations</a:t>
                </a:r>
                <a:br>
                  <a:rPr lang="en-US" sz="2400" dirty="0">
                    <a:latin typeface="+mn-lt"/>
                  </a:rPr>
                </a:br>
                <a:r>
                  <a:rPr lang="en-US" sz="2400" dirty="0">
                    <a:latin typeface="+mn-lt"/>
                  </a:rPr>
                  <a:t>    experience larger dissipation. </a:t>
                </a:r>
              </a:p>
              <a:p>
                <a:pPr marL="432" indent="0">
                  <a:buNone/>
                </a:pPr>
                <a:r>
                  <a:rPr lang="en-US" sz="2400" dirty="0">
                    <a:solidFill>
                      <a:srgbClr val="007FA3"/>
                    </a:solidFill>
                    <a:latin typeface="+mn-lt"/>
                  </a:rPr>
                  <a:t>2) </a:t>
                </a:r>
                <a:r>
                  <a:rPr lang="en-US" sz="2400" dirty="0">
                    <a:latin typeface="+mn-lt"/>
                  </a:rPr>
                  <a:t>As the amplitude decreases,</a:t>
                </a:r>
                <a:br>
                  <a:rPr lang="en-US" sz="2400" dirty="0">
                    <a:latin typeface="+mn-lt"/>
                  </a:rPr>
                </a:br>
                <a:r>
                  <a:rPr lang="en-US" sz="2400" dirty="0">
                    <a:latin typeface="+mn-lt"/>
                  </a:rPr>
                  <a:t>    the </a:t>
                </a:r>
                <a:r>
                  <a:rPr lang="en-US" sz="2400" b="1" dirty="0">
                    <a:latin typeface="+mn-lt"/>
                  </a:rPr>
                  <a:t>rate</a:t>
                </a:r>
                <a:r>
                  <a:rPr lang="en-US" sz="2400" dirty="0">
                    <a:latin typeface="+mn-lt"/>
                  </a:rPr>
                  <a:t> </a:t>
                </a:r>
                <a:r>
                  <a:rPr lang="en-US" sz="2400" b="1" dirty="0">
                    <a:latin typeface="+mn-lt"/>
                  </a:rPr>
                  <a:t>of decay </a:t>
                </a:r>
                <a:r>
                  <a:rPr lang="en-US" sz="2400" dirty="0">
                    <a:latin typeface="+mn-lt"/>
                  </a:rPr>
                  <a:t>decreases.</a:t>
                </a:r>
              </a:p>
              <a:p>
                <a:pPr marL="432" indent="0">
                  <a:buNone/>
                </a:pPr>
                <a:r>
                  <a:rPr lang="en-US" sz="2400" dirty="0">
                    <a:latin typeface="+mn-lt"/>
                  </a:rPr>
                  <a:t>The basic model for the rate of amplitude decay is:</a:t>
                </a:r>
              </a:p>
              <a:p>
                <a:pPr marL="432" indent="0">
                  <a:buNone/>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𝐴</m:t>
                          </m:r>
                        </m:num>
                        <m:den>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𝑡</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𝐴</m:t>
                          </m:r>
                        </m:num>
                        <m:den>
                          <m:r>
                            <a:rPr lang="en-US" sz="2400" b="0" i="1" smtClean="0">
                              <a:latin typeface="Cambria Math" panose="02040503050406030204" pitchFamily="18" charset="0"/>
                            </a:rPr>
                            <m:t>𝜏</m:t>
                          </m:r>
                        </m:den>
                      </m:f>
                      <m:r>
                        <a:rPr lang="en-US" sz="2400" b="0" i="1" smtClean="0">
                          <a:latin typeface="Cambria Math" panose="02040503050406030204" pitchFamily="18" charset="0"/>
                        </a:rPr>
                        <m:t> </m:t>
                      </m:r>
                    </m:oMath>
                  </m:oMathPara>
                </a14:m>
                <a:endParaRPr lang="en-US" sz="2400" dirty="0">
                  <a:latin typeface="+mn-lt"/>
                </a:endParaRPr>
              </a:p>
            </p:txBody>
          </p:sp>
        </mc:Choice>
        <mc:Fallback xmlns="">
          <p:sp>
            <p:nvSpPr>
              <p:cNvPr id="23" name="Content Placeholder 2">
                <a:extLst>
                  <a:ext uri="{FF2B5EF4-FFF2-40B4-BE49-F238E27FC236}">
                    <a16:creationId xmlns:a16="http://schemas.microsoft.com/office/drawing/2014/main" id="{2B7C1155-9267-D8D9-9AD1-A5E115E99E87}"/>
                  </a:ext>
                </a:extLst>
              </p:cNvPr>
              <p:cNvSpPr>
                <a:spLocks noGrp="1" noRot="1" noChangeAspect="1" noMove="1" noResize="1" noEditPoints="1" noAdjustHandles="1" noChangeArrowheads="1" noChangeShapeType="1" noTextEdit="1"/>
              </p:cNvSpPr>
              <p:nvPr>
                <p:ph sz="quarter" idx="13"/>
              </p:nvPr>
            </p:nvSpPr>
            <p:spPr>
              <a:xfrm>
                <a:off x="264787" y="869343"/>
                <a:ext cx="4544156" cy="3239558"/>
              </a:xfrm>
              <a:blipFill>
                <a:blip r:embed="rId8"/>
                <a:stretch>
                  <a:fillRect l="-1950" r="-2786" b="-66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Content Placeholder 2">
                <a:extLst>
                  <a:ext uri="{FF2B5EF4-FFF2-40B4-BE49-F238E27FC236}">
                    <a16:creationId xmlns:a16="http://schemas.microsoft.com/office/drawing/2014/main" id="{1E2D7931-B105-0534-21A6-182CB9C1673A}"/>
                  </a:ext>
                </a:extLst>
              </p:cNvPr>
              <p:cNvSpPr txBox="1">
                <a:spLocks/>
              </p:cNvSpPr>
              <p:nvPr/>
            </p:nvSpPr>
            <p:spPr>
              <a:xfrm>
                <a:off x="5539436" y="3206553"/>
                <a:ext cx="1555186" cy="82327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Font typeface="Arial"/>
                  <a:buNone/>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Δ</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0" smtClean="0">
                              <a:latin typeface="Cambria Math" panose="02040503050406030204" pitchFamily="18" charset="0"/>
                            </a:rPr>
                            <m:t>1</m:t>
                          </m:r>
                        </m:sub>
                      </m:sSub>
                    </m:oMath>
                  </m:oMathPara>
                </a14:m>
                <a:endParaRPr lang="en-US" sz="2400" dirty="0">
                  <a:latin typeface="+mn-lt"/>
                </a:endParaRPr>
              </a:p>
            </p:txBody>
          </p:sp>
        </mc:Choice>
        <mc:Fallback xmlns="">
          <p:sp>
            <p:nvSpPr>
              <p:cNvPr id="28" name="Content Placeholder 2">
                <a:extLst>
                  <a:ext uri="{FF2B5EF4-FFF2-40B4-BE49-F238E27FC236}">
                    <a16:creationId xmlns:a16="http://schemas.microsoft.com/office/drawing/2014/main" id="{1E2D7931-B105-0534-21A6-182CB9C1673A}"/>
                  </a:ext>
                </a:extLst>
              </p:cNvPr>
              <p:cNvSpPr txBox="1">
                <a:spLocks noRot="1" noChangeAspect="1" noMove="1" noResize="1" noEditPoints="1" noAdjustHandles="1" noChangeArrowheads="1" noChangeShapeType="1" noTextEdit="1"/>
              </p:cNvSpPr>
              <p:nvPr/>
            </p:nvSpPr>
            <p:spPr>
              <a:xfrm>
                <a:off x="5539436" y="3206553"/>
                <a:ext cx="1555186" cy="823279"/>
              </a:xfrm>
              <a:prstGeom prst="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Content Placeholder 2">
                <a:extLst>
                  <a:ext uri="{FF2B5EF4-FFF2-40B4-BE49-F238E27FC236}">
                    <a16:creationId xmlns:a16="http://schemas.microsoft.com/office/drawing/2014/main" id="{C63FD860-D45D-9EA6-A017-C6B27D9ABDE0}"/>
                  </a:ext>
                </a:extLst>
              </p:cNvPr>
              <p:cNvSpPr txBox="1">
                <a:spLocks/>
              </p:cNvSpPr>
              <p:nvPr/>
            </p:nvSpPr>
            <p:spPr>
              <a:xfrm>
                <a:off x="7544742" y="4155905"/>
                <a:ext cx="1555186" cy="82327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Font typeface="Arial"/>
                  <a:buNone/>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Δ</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2</m:t>
                          </m:r>
                        </m:sub>
                      </m:sSub>
                    </m:oMath>
                  </m:oMathPara>
                </a14:m>
                <a:endParaRPr lang="en-US" sz="2400" dirty="0">
                  <a:latin typeface="+mn-lt"/>
                </a:endParaRPr>
              </a:p>
            </p:txBody>
          </p:sp>
        </mc:Choice>
        <mc:Fallback xmlns="">
          <p:sp>
            <p:nvSpPr>
              <p:cNvPr id="29" name="Content Placeholder 2">
                <a:extLst>
                  <a:ext uri="{FF2B5EF4-FFF2-40B4-BE49-F238E27FC236}">
                    <a16:creationId xmlns:a16="http://schemas.microsoft.com/office/drawing/2014/main" id="{C63FD860-D45D-9EA6-A017-C6B27D9ABDE0}"/>
                  </a:ext>
                </a:extLst>
              </p:cNvPr>
              <p:cNvSpPr txBox="1">
                <a:spLocks noRot="1" noChangeAspect="1" noMove="1" noResize="1" noEditPoints="1" noAdjustHandles="1" noChangeArrowheads="1" noChangeShapeType="1" noTextEdit="1"/>
              </p:cNvSpPr>
              <p:nvPr/>
            </p:nvSpPr>
            <p:spPr>
              <a:xfrm>
                <a:off x="7544742" y="4155905"/>
                <a:ext cx="1555186" cy="823279"/>
              </a:xfrm>
              <a:prstGeom prst="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Content Placeholder 2">
                <a:extLst>
                  <a:ext uri="{FF2B5EF4-FFF2-40B4-BE49-F238E27FC236}">
                    <a16:creationId xmlns:a16="http://schemas.microsoft.com/office/drawing/2014/main" id="{6B982334-66F8-2809-231A-A790B3C2FC71}"/>
                  </a:ext>
                </a:extLst>
              </p:cNvPr>
              <p:cNvSpPr txBox="1">
                <a:spLocks/>
              </p:cNvSpPr>
              <p:nvPr/>
            </p:nvSpPr>
            <p:spPr>
              <a:xfrm>
                <a:off x="264787" y="4330592"/>
                <a:ext cx="4752679" cy="147628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Font typeface="Arial"/>
                  <a:buNone/>
                </a:pPr>
                <a:r>
                  <a:rPr lang="en-US" sz="2400" dirty="0">
                    <a:latin typeface="+mn-lt"/>
                  </a:rPr>
                  <a:t>The decay constant </a:t>
                </a:r>
                <a14:m>
                  <m:oMath xmlns:m="http://schemas.openxmlformats.org/officeDocument/2006/math">
                    <m:r>
                      <a:rPr lang="en-US" sz="2400" b="0" i="1" smtClean="0">
                        <a:latin typeface="Cambria Math" panose="02040503050406030204" pitchFamily="18" charset="0"/>
                      </a:rPr>
                      <m:t>𝜏</m:t>
                    </m:r>
                  </m:oMath>
                </a14:m>
                <a:r>
                  <a:rPr lang="en-US" sz="2400" dirty="0">
                    <a:latin typeface="+mn-lt"/>
                  </a:rPr>
                  <a:t> (seconds) determines if the decay is:</a:t>
                </a:r>
                <a:br>
                  <a:rPr lang="en-US" sz="2400" dirty="0">
                    <a:latin typeface="+mn-lt"/>
                  </a:rPr>
                </a:br>
                <a:r>
                  <a:rPr lang="en-US" sz="2400" dirty="0">
                    <a:latin typeface="+mn-lt"/>
                  </a:rPr>
                  <a:t>       slow </a:t>
                </a:r>
                <a14:m>
                  <m:oMath xmlns:m="http://schemas.openxmlformats.org/officeDocument/2006/math">
                    <m:d>
                      <m:dPr>
                        <m:ctrlPr>
                          <a:rPr lang="en-US" sz="2400" i="1" dirty="0" smtClean="0">
                            <a:latin typeface="Cambria Math" panose="02040503050406030204" pitchFamily="18" charset="0"/>
                          </a:rPr>
                        </m:ctrlPr>
                      </m:dPr>
                      <m:e>
                        <m:r>
                          <a:rPr lang="en-US" sz="2400" i="1" dirty="0" smtClean="0">
                            <a:latin typeface="Cambria Math" panose="02040503050406030204" pitchFamily="18" charset="0"/>
                          </a:rPr>
                          <m:t>𝜏</m:t>
                        </m:r>
                        <m:r>
                          <a:rPr lang="en-US" sz="2400" i="1" dirty="0" smtClean="0">
                            <a:latin typeface="Cambria Math" panose="02040503050406030204" pitchFamily="18" charset="0"/>
                          </a:rPr>
                          <m:t>=</m:t>
                        </m:r>
                        <m:r>
                          <m:rPr>
                            <m:nor/>
                          </m:rPr>
                          <a:rPr lang="en-US" sz="2400" i="0" dirty="0" smtClean="0">
                            <a:latin typeface="Cambria Math" panose="02040503050406030204" pitchFamily="18" charset="0"/>
                          </a:rPr>
                          <m:t>large</m:t>
                        </m:r>
                      </m:e>
                    </m:d>
                    <m:r>
                      <a:rPr lang="en-US" sz="2400" b="0" i="1" dirty="0" smtClean="0">
                        <a:latin typeface="Cambria Math" panose="02040503050406030204" pitchFamily="18" charset="0"/>
                      </a:rPr>
                      <m:t>,</m:t>
                    </m:r>
                  </m:oMath>
                </a14:m>
                <a:r>
                  <a:rPr lang="en-US" sz="2400" dirty="0">
                    <a:latin typeface="+mn-lt"/>
                  </a:rPr>
                  <a:t> </a:t>
                </a:r>
                <a:br>
                  <a:rPr lang="en-US" sz="2400" dirty="0">
                    <a:latin typeface="+mn-lt"/>
                  </a:rPr>
                </a:br>
                <a:r>
                  <a:rPr lang="en-US" sz="2400" dirty="0">
                    <a:latin typeface="+mn-lt"/>
                  </a:rPr>
                  <a:t>or    fast  </a:t>
                </a:r>
                <a14:m>
                  <m:oMath xmlns:m="http://schemas.openxmlformats.org/officeDocument/2006/math">
                    <m:r>
                      <a:rPr lang="en-US" sz="2400" i="1" dirty="0" smtClean="0">
                        <a:latin typeface="Cambria Math" panose="02040503050406030204" pitchFamily="18" charset="0"/>
                      </a:rPr>
                      <m:t>(</m:t>
                    </m:r>
                    <m:r>
                      <a:rPr lang="en-US" sz="2400" i="1" dirty="0" smtClean="0">
                        <a:latin typeface="Cambria Math" panose="02040503050406030204" pitchFamily="18" charset="0"/>
                      </a:rPr>
                      <m:t>𝜏</m:t>
                    </m:r>
                    <m:r>
                      <a:rPr lang="en-US" sz="2400" i="1" dirty="0" smtClean="0">
                        <a:latin typeface="Cambria Math" panose="02040503050406030204" pitchFamily="18" charset="0"/>
                      </a:rPr>
                      <m:t>=</m:t>
                    </m:r>
                    <m:r>
                      <m:rPr>
                        <m:nor/>
                      </m:rPr>
                      <a:rPr lang="en-US" sz="2400" i="0" dirty="0" smtClean="0">
                        <a:latin typeface="Cambria Math" panose="02040503050406030204" pitchFamily="18" charset="0"/>
                      </a:rPr>
                      <m:t>small</m:t>
                    </m:r>
                    <m:r>
                      <a:rPr lang="en-US" sz="2400" i="1" dirty="0" smtClean="0">
                        <a:latin typeface="Cambria Math" panose="02040503050406030204" pitchFamily="18" charset="0"/>
                      </a:rPr>
                      <m:t>)</m:t>
                    </m:r>
                  </m:oMath>
                </a14:m>
                <a:r>
                  <a:rPr lang="en-US" sz="2400" dirty="0">
                    <a:latin typeface="+mn-lt"/>
                  </a:rPr>
                  <a:t>.</a:t>
                </a:r>
              </a:p>
            </p:txBody>
          </p:sp>
        </mc:Choice>
        <mc:Fallback>
          <p:sp>
            <p:nvSpPr>
              <p:cNvPr id="30" name="Content Placeholder 2">
                <a:extLst>
                  <a:ext uri="{FF2B5EF4-FFF2-40B4-BE49-F238E27FC236}">
                    <a16:creationId xmlns:a16="http://schemas.microsoft.com/office/drawing/2014/main" id="{6B982334-66F8-2809-231A-A790B3C2FC71}"/>
                  </a:ext>
                </a:extLst>
              </p:cNvPr>
              <p:cNvSpPr txBox="1">
                <a:spLocks noRot="1" noChangeAspect="1" noMove="1" noResize="1" noEditPoints="1" noAdjustHandles="1" noChangeArrowheads="1" noChangeShapeType="1" noTextEdit="1"/>
              </p:cNvSpPr>
              <p:nvPr/>
            </p:nvSpPr>
            <p:spPr>
              <a:xfrm>
                <a:off x="264787" y="4330592"/>
                <a:ext cx="4752679" cy="1476284"/>
              </a:xfrm>
              <a:prstGeom prst="rect">
                <a:avLst/>
              </a:prstGeom>
              <a:blipFill>
                <a:blip r:embed="rId11"/>
                <a:stretch>
                  <a:fillRect l="-1862" b="-17797"/>
                </a:stretch>
              </a:blipFill>
              <a:ln>
                <a:noFill/>
              </a:ln>
            </p:spPr>
            <p:txBody>
              <a:bodyPr/>
              <a:lstStyle/>
              <a:p>
                <a:r>
                  <a:rPr lang="en-US">
                    <a:noFill/>
                  </a:rPr>
                  <a:t> </a:t>
                </a:r>
              </a:p>
            </p:txBody>
          </p:sp>
        </mc:Fallback>
      </mc:AlternateContent>
      <p:sp>
        <p:nvSpPr>
          <p:cNvPr id="8" name="Freeform 7">
            <a:extLst>
              <a:ext uri="{FF2B5EF4-FFF2-40B4-BE49-F238E27FC236}">
                <a16:creationId xmlns:a16="http://schemas.microsoft.com/office/drawing/2014/main" id="{18750EA6-30EA-41CD-64A3-049AD616176F}"/>
              </a:ext>
            </a:extLst>
          </p:cNvPr>
          <p:cNvSpPr/>
          <p:nvPr/>
        </p:nvSpPr>
        <p:spPr>
          <a:xfrm flipV="1">
            <a:off x="5363096" y="4842148"/>
            <a:ext cx="3156857" cy="1371600"/>
          </a:xfrm>
          <a:custGeom>
            <a:avLst/>
            <a:gdLst>
              <a:gd name="connsiteX0" fmla="*/ 0 w 3156857"/>
              <a:gd name="connsiteY0" fmla="*/ 0 h 1371600"/>
              <a:gd name="connsiteX1" fmla="*/ 3156857 w 3156857"/>
              <a:gd name="connsiteY1" fmla="*/ 1371600 h 1371600"/>
              <a:gd name="connsiteX0" fmla="*/ 0 w 3156857"/>
              <a:gd name="connsiteY0" fmla="*/ 0 h 1371600"/>
              <a:gd name="connsiteX1" fmla="*/ 3156857 w 3156857"/>
              <a:gd name="connsiteY1" fmla="*/ 1371600 h 1371600"/>
              <a:gd name="connsiteX0" fmla="*/ 0 w 3156857"/>
              <a:gd name="connsiteY0" fmla="*/ 0 h 1371600"/>
              <a:gd name="connsiteX1" fmla="*/ 3156857 w 3156857"/>
              <a:gd name="connsiteY1" fmla="*/ 1371600 h 1371600"/>
              <a:gd name="connsiteX0" fmla="*/ 0 w 3156857"/>
              <a:gd name="connsiteY0" fmla="*/ 0 h 1371600"/>
              <a:gd name="connsiteX1" fmla="*/ 3156857 w 3156857"/>
              <a:gd name="connsiteY1" fmla="*/ 1371600 h 1371600"/>
            </a:gdLst>
            <a:ahLst/>
            <a:cxnLst>
              <a:cxn ang="0">
                <a:pos x="connsiteX0" y="connsiteY0"/>
              </a:cxn>
              <a:cxn ang="0">
                <a:pos x="connsiteX1" y="connsiteY1"/>
              </a:cxn>
            </a:cxnLst>
            <a:rect l="l" t="t" r="r" b="b"/>
            <a:pathLst>
              <a:path w="3156857" h="1371600">
                <a:moveTo>
                  <a:pt x="0" y="0"/>
                </a:moveTo>
                <a:cubicBezTo>
                  <a:pt x="159658" y="119743"/>
                  <a:pt x="384628" y="1219199"/>
                  <a:pt x="3156857" y="1371600"/>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CC8D8281-95A7-1F55-48F8-FB14C49AF9F7}"/>
              </a:ext>
            </a:extLst>
          </p:cNvPr>
          <p:cNvSpPr txBox="1">
            <a:spLocks/>
          </p:cNvSpPr>
          <p:nvPr/>
        </p:nvSpPr>
        <p:spPr>
          <a:xfrm>
            <a:off x="7064311" y="5315450"/>
            <a:ext cx="1656676" cy="491667"/>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r>
              <a:rPr lang="en-US" sz="2400" b="1" dirty="0">
                <a:latin typeface="+mn-lt"/>
              </a:rPr>
              <a:t>envelope</a:t>
            </a:r>
          </a:p>
        </p:txBody>
      </p:sp>
      <p:sp>
        <p:nvSpPr>
          <p:cNvPr id="10" name="Freeform 9">
            <a:extLst>
              <a:ext uri="{FF2B5EF4-FFF2-40B4-BE49-F238E27FC236}">
                <a16:creationId xmlns:a16="http://schemas.microsoft.com/office/drawing/2014/main" id="{1F03B821-4BFF-613C-A4AE-56229634020A}"/>
              </a:ext>
            </a:extLst>
          </p:cNvPr>
          <p:cNvSpPr/>
          <p:nvPr/>
        </p:nvSpPr>
        <p:spPr>
          <a:xfrm>
            <a:off x="6678705" y="5304242"/>
            <a:ext cx="332832" cy="323297"/>
          </a:xfrm>
          <a:custGeom>
            <a:avLst/>
            <a:gdLst>
              <a:gd name="connsiteX0" fmla="*/ 515007 w 515007"/>
              <a:gd name="connsiteY0" fmla="*/ 115614 h 115614"/>
              <a:gd name="connsiteX1" fmla="*/ 0 w 515007"/>
              <a:gd name="connsiteY1" fmla="*/ 0 h 115614"/>
              <a:gd name="connsiteX0" fmla="*/ 515007 w 515007"/>
              <a:gd name="connsiteY0" fmla="*/ 115614 h 115614"/>
              <a:gd name="connsiteX1" fmla="*/ 0 w 515007"/>
              <a:gd name="connsiteY1" fmla="*/ 0 h 115614"/>
            </a:gdLst>
            <a:ahLst/>
            <a:cxnLst>
              <a:cxn ang="0">
                <a:pos x="connsiteX0" y="connsiteY0"/>
              </a:cxn>
              <a:cxn ang="0">
                <a:pos x="connsiteX1" y="connsiteY1"/>
              </a:cxn>
            </a:cxnLst>
            <a:rect l="l" t="t" r="r" b="b"/>
            <a:pathLst>
              <a:path w="515007" h="115614">
                <a:moveTo>
                  <a:pt x="515007" y="115614"/>
                </a:moveTo>
                <a:cubicBezTo>
                  <a:pt x="300420" y="73572"/>
                  <a:pt x="64813" y="94593"/>
                  <a:pt x="0" y="0"/>
                </a:cubicBez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7760AA47-3FAA-A7FC-4566-34B7149C8E8C}"/>
              </a:ext>
            </a:extLst>
          </p:cNvPr>
          <p:cNvSpPr/>
          <p:nvPr/>
        </p:nvSpPr>
        <p:spPr>
          <a:xfrm>
            <a:off x="5329257" y="3282320"/>
            <a:ext cx="3156857" cy="1371600"/>
          </a:xfrm>
          <a:custGeom>
            <a:avLst/>
            <a:gdLst>
              <a:gd name="connsiteX0" fmla="*/ 0 w 3156857"/>
              <a:gd name="connsiteY0" fmla="*/ 0 h 1371600"/>
              <a:gd name="connsiteX1" fmla="*/ 3156857 w 3156857"/>
              <a:gd name="connsiteY1" fmla="*/ 1371600 h 1371600"/>
              <a:gd name="connsiteX0" fmla="*/ 0 w 3156857"/>
              <a:gd name="connsiteY0" fmla="*/ 0 h 1371600"/>
              <a:gd name="connsiteX1" fmla="*/ 3156857 w 3156857"/>
              <a:gd name="connsiteY1" fmla="*/ 1371600 h 1371600"/>
              <a:gd name="connsiteX0" fmla="*/ 0 w 3156857"/>
              <a:gd name="connsiteY0" fmla="*/ 0 h 1371600"/>
              <a:gd name="connsiteX1" fmla="*/ 3156857 w 3156857"/>
              <a:gd name="connsiteY1" fmla="*/ 1371600 h 1371600"/>
              <a:gd name="connsiteX0" fmla="*/ 0 w 3156857"/>
              <a:gd name="connsiteY0" fmla="*/ 0 h 1371600"/>
              <a:gd name="connsiteX1" fmla="*/ 3156857 w 3156857"/>
              <a:gd name="connsiteY1" fmla="*/ 1371600 h 1371600"/>
            </a:gdLst>
            <a:ahLst/>
            <a:cxnLst>
              <a:cxn ang="0">
                <a:pos x="connsiteX0" y="connsiteY0"/>
              </a:cxn>
              <a:cxn ang="0">
                <a:pos x="connsiteX1" y="connsiteY1"/>
              </a:cxn>
            </a:cxnLst>
            <a:rect l="l" t="t" r="r" b="b"/>
            <a:pathLst>
              <a:path w="3156857" h="1371600">
                <a:moveTo>
                  <a:pt x="0" y="0"/>
                </a:moveTo>
                <a:cubicBezTo>
                  <a:pt x="159658" y="119743"/>
                  <a:pt x="384628" y="1219199"/>
                  <a:pt x="3156857" y="1371600"/>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4529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DE93A61-7E52-ED10-C136-D7E360956300}"/>
              </a:ext>
            </a:extLst>
          </p:cNvPr>
          <p:cNvGrpSpPr/>
          <p:nvPr/>
        </p:nvGrpSpPr>
        <p:grpSpPr>
          <a:xfrm>
            <a:off x="4696357" y="2660902"/>
            <a:ext cx="4359864" cy="3579593"/>
            <a:chOff x="4722312" y="170873"/>
            <a:chExt cx="4359864" cy="3579593"/>
          </a:xfrm>
        </p:grpSpPr>
        <p:grpSp>
          <p:nvGrpSpPr>
            <p:cNvPr id="8" name="Group 7">
              <a:extLst>
                <a:ext uri="{FF2B5EF4-FFF2-40B4-BE49-F238E27FC236}">
                  <a16:creationId xmlns:a16="http://schemas.microsoft.com/office/drawing/2014/main" id="{1762385D-3665-7721-1F61-479CAAF92C53}"/>
                </a:ext>
              </a:extLst>
            </p:cNvPr>
            <p:cNvGrpSpPr/>
            <p:nvPr/>
          </p:nvGrpSpPr>
          <p:grpSpPr>
            <a:xfrm>
              <a:off x="4722312" y="170873"/>
              <a:ext cx="4265112" cy="3579593"/>
              <a:chOff x="4722312" y="170873"/>
              <a:chExt cx="4265112" cy="3579593"/>
            </a:xfrm>
          </p:grpSpPr>
          <p:grpSp>
            <p:nvGrpSpPr>
              <p:cNvPr id="10" name="Group 9">
                <a:extLst>
                  <a:ext uri="{FF2B5EF4-FFF2-40B4-BE49-F238E27FC236}">
                    <a16:creationId xmlns:a16="http://schemas.microsoft.com/office/drawing/2014/main" id="{BB921722-AA89-9317-3352-67FD97733140}"/>
                  </a:ext>
                </a:extLst>
              </p:cNvPr>
              <p:cNvGrpSpPr/>
              <p:nvPr/>
            </p:nvGrpSpPr>
            <p:grpSpPr>
              <a:xfrm>
                <a:off x="4722312" y="170873"/>
                <a:ext cx="4265112" cy="3579593"/>
                <a:chOff x="4640509" y="2705622"/>
                <a:chExt cx="4365705" cy="3743080"/>
              </a:xfrm>
            </p:grpSpPr>
            <p:grpSp>
              <p:nvGrpSpPr>
                <p:cNvPr id="12" name="Group 11">
                  <a:extLst>
                    <a:ext uri="{FF2B5EF4-FFF2-40B4-BE49-F238E27FC236}">
                      <a16:creationId xmlns:a16="http://schemas.microsoft.com/office/drawing/2014/main" id="{ACCA0AD7-2C19-65DC-DBDA-9A93A15F9B0E}"/>
                    </a:ext>
                  </a:extLst>
                </p:cNvPr>
                <p:cNvGrpSpPr/>
                <p:nvPr/>
              </p:nvGrpSpPr>
              <p:grpSpPr>
                <a:xfrm>
                  <a:off x="4777263" y="2705622"/>
                  <a:ext cx="4228951" cy="3743080"/>
                  <a:chOff x="4777263" y="2705622"/>
                  <a:chExt cx="4228951" cy="3743080"/>
                </a:xfrm>
              </p:grpSpPr>
              <p:grpSp>
                <p:nvGrpSpPr>
                  <p:cNvPr id="16" name="Group 15">
                    <a:extLst>
                      <a:ext uri="{FF2B5EF4-FFF2-40B4-BE49-F238E27FC236}">
                        <a16:creationId xmlns:a16="http://schemas.microsoft.com/office/drawing/2014/main" id="{8412403F-996C-C145-3FF8-A19BCDEB9E33}"/>
                      </a:ext>
                    </a:extLst>
                  </p:cNvPr>
                  <p:cNvGrpSpPr/>
                  <p:nvPr/>
                </p:nvGrpSpPr>
                <p:grpSpPr>
                  <a:xfrm>
                    <a:off x="4777263" y="2705622"/>
                    <a:ext cx="4228951" cy="3743080"/>
                    <a:chOff x="4777263" y="2705622"/>
                    <a:chExt cx="4228951" cy="3743080"/>
                  </a:xfrm>
                </p:grpSpPr>
                <p:pic>
                  <p:nvPicPr>
                    <p:cNvPr id="18" name="Picture 17" descr="a): A diagram shows that initially there is a large difference between the heights of successive peaks of oscillator motion, but later this difference is much smaller.">
                      <a:extLst>
                        <a:ext uri="{FF2B5EF4-FFF2-40B4-BE49-F238E27FC236}">
                          <a16:creationId xmlns:a16="http://schemas.microsoft.com/office/drawing/2014/main" id="{19FE45E4-FD77-F78B-1C82-B7ECCC227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3038" y="2782019"/>
                      <a:ext cx="3969157" cy="3666683"/>
                    </a:xfrm>
                    <a:prstGeom prst="rect">
                      <a:avLst/>
                    </a:prstGeom>
                  </p:spPr>
                </p:pic>
                <p:sp>
                  <p:nvSpPr>
                    <p:cNvPr id="19" name="Freeform 18">
                      <a:extLst>
                        <a:ext uri="{FF2B5EF4-FFF2-40B4-BE49-F238E27FC236}">
                          <a16:creationId xmlns:a16="http://schemas.microsoft.com/office/drawing/2014/main" id="{B28B92F0-B29D-0637-8C28-DE25E630039C}"/>
                        </a:ext>
                      </a:extLst>
                    </p:cNvPr>
                    <p:cNvSpPr/>
                    <p:nvPr/>
                  </p:nvSpPr>
                  <p:spPr>
                    <a:xfrm>
                      <a:off x="4777263" y="2705622"/>
                      <a:ext cx="4228951" cy="2005417"/>
                    </a:xfrm>
                    <a:custGeom>
                      <a:avLst/>
                      <a:gdLst>
                        <a:gd name="connsiteX0" fmla="*/ 7679 w 4228951"/>
                        <a:gd name="connsiteY0" fmla="*/ 325677 h 2005417"/>
                        <a:gd name="connsiteX1" fmla="*/ 45258 w 4228951"/>
                        <a:gd name="connsiteY1" fmla="*/ 551145 h 2005417"/>
                        <a:gd name="connsiteX2" fmla="*/ 82836 w 4228951"/>
                        <a:gd name="connsiteY2" fmla="*/ 563671 h 2005417"/>
                        <a:gd name="connsiteX3" fmla="*/ 208096 w 4228951"/>
                        <a:gd name="connsiteY3" fmla="*/ 538619 h 2005417"/>
                        <a:gd name="connsiteX4" fmla="*/ 245674 w 4228951"/>
                        <a:gd name="connsiteY4" fmla="*/ 513567 h 2005417"/>
                        <a:gd name="connsiteX5" fmla="*/ 308304 w 4228951"/>
                        <a:gd name="connsiteY5" fmla="*/ 463463 h 2005417"/>
                        <a:gd name="connsiteX6" fmla="*/ 345882 w 4228951"/>
                        <a:gd name="connsiteY6" fmla="*/ 425885 h 2005417"/>
                        <a:gd name="connsiteX7" fmla="*/ 383460 w 4228951"/>
                        <a:gd name="connsiteY7" fmla="*/ 400833 h 2005417"/>
                        <a:gd name="connsiteX8" fmla="*/ 446090 w 4228951"/>
                        <a:gd name="connsiteY8" fmla="*/ 350729 h 2005417"/>
                        <a:gd name="connsiteX9" fmla="*/ 471142 w 4228951"/>
                        <a:gd name="connsiteY9" fmla="*/ 313151 h 2005417"/>
                        <a:gd name="connsiteX10" fmla="*/ 496195 w 4228951"/>
                        <a:gd name="connsiteY10" fmla="*/ 288099 h 2005417"/>
                        <a:gd name="connsiteX11" fmla="*/ 521247 w 4228951"/>
                        <a:gd name="connsiteY11" fmla="*/ 212942 h 2005417"/>
                        <a:gd name="connsiteX12" fmla="*/ 546299 w 4228951"/>
                        <a:gd name="connsiteY12" fmla="*/ 125260 h 2005417"/>
                        <a:gd name="connsiteX13" fmla="*/ 571351 w 4228951"/>
                        <a:gd name="connsiteY13" fmla="*/ 87682 h 2005417"/>
                        <a:gd name="connsiteX14" fmla="*/ 608929 w 4228951"/>
                        <a:gd name="connsiteY14" fmla="*/ 75156 h 2005417"/>
                        <a:gd name="connsiteX15" fmla="*/ 709137 w 4228951"/>
                        <a:gd name="connsiteY15" fmla="*/ 87682 h 2005417"/>
                        <a:gd name="connsiteX16" fmla="*/ 784293 w 4228951"/>
                        <a:gd name="connsiteY16" fmla="*/ 137786 h 2005417"/>
                        <a:gd name="connsiteX17" fmla="*/ 821871 w 4228951"/>
                        <a:gd name="connsiteY17" fmla="*/ 150312 h 2005417"/>
                        <a:gd name="connsiteX18" fmla="*/ 897027 w 4228951"/>
                        <a:gd name="connsiteY18" fmla="*/ 200416 h 2005417"/>
                        <a:gd name="connsiteX19" fmla="*/ 972184 w 4228951"/>
                        <a:gd name="connsiteY19" fmla="*/ 225468 h 2005417"/>
                        <a:gd name="connsiteX20" fmla="*/ 1009762 w 4228951"/>
                        <a:gd name="connsiteY20" fmla="*/ 237994 h 2005417"/>
                        <a:gd name="connsiteX21" fmla="*/ 1047340 w 4228951"/>
                        <a:gd name="connsiteY21" fmla="*/ 263046 h 2005417"/>
                        <a:gd name="connsiteX22" fmla="*/ 1072392 w 4228951"/>
                        <a:gd name="connsiteY22" fmla="*/ 288099 h 2005417"/>
                        <a:gd name="connsiteX23" fmla="*/ 1109970 w 4228951"/>
                        <a:gd name="connsiteY23" fmla="*/ 300625 h 2005417"/>
                        <a:gd name="connsiteX24" fmla="*/ 1185126 w 4228951"/>
                        <a:gd name="connsiteY24" fmla="*/ 350729 h 2005417"/>
                        <a:gd name="connsiteX25" fmla="*/ 1222704 w 4228951"/>
                        <a:gd name="connsiteY25" fmla="*/ 375781 h 2005417"/>
                        <a:gd name="connsiteX26" fmla="*/ 1260282 w 4228951"/>
                        <a:gd name="connsiteY26" fmla="*/ 400833 h 2005417"/>
                        <a:gd name="connsiteX27" fmla="*/ 1285334 w 4228951"/>
                        <a:gd name="connsiteY27" fmla="*/ 438411 h 2005417"/>
                        <a:gd name="connsiteX28" fmla="*/ 1322912 w 4228951"/>
                        <a:gd name="connsiteY28" fmla="*/ 450937 h 2005417"/>
                        <a:gd name="connsiteX29" fmla="*/ 1335438 w 4228951"/>
                        <a:gd name="connsiteY29" fmla="*/ 488515 h 2005417"/>
                        <a:gd name="connsiteX30" fmla="*/ 1373016 w 4228951"/>
                        <a:gd name="connsiteY30" fmla="*/ 563671 h 2005417"/>
                        <a:gd name="connsiteX31" fmla="*/ 1360490 w 4228951"/>
                        <a:gd name="connsiteY31" fmla="*/ 626301 h 2005417"/>
                        <a:gd name="connsiteX32" fmla="*/ 1322912 w 4228951"/>
                        <a:gd name="connsiteY32" fmla="*/ 613775 h 2005417"/>
                        <a:gd name="connsiteX33" fmla="*/ 1272808 w 4228951"/>
                        <a:gd name="connsiteY33" fmla="*/ 626301 h 2005417"/>
                        <a:gd name="connsiteX34" fmla="*/ 1160074 w 4228951"/>
                        <a:gd name="connsiteY34" fmla="*/ 663879 h 2005417"/>
                        <a:gd name="connsiteX35" fmla="*/ 1122496 w 4228951"/>
                        <a:gd name="connsiteY35" fmla="*/ 676405 h 2005417"/>
                        <a:gd name="connsiteX36" fmla="*/ 784293 w 4228951"/>
                        <a:gd name="connsiteY36" fmla="*/ 688931 h 2005417"/>
                        <a:gd name="connsiteX37" fmla="*/ 721663 w 4228951"/>
                        <a:gd name="connsiteY37" fmla="*/ 726510 h 2005417"/>
                        <a:gd name="connsiteX38" fmla="*/ 771767 w 4228951"/>
                        <a:gd name="connsiteY38" fmla="*/ 864296 h 2005417"/>
                        <a:gd name="connsiteX39" fmla="*/ 972184 w 4228951"/>
                        <a:gd name="connsiteY39" fmla="*/ 901874 h 2005417"/>
                        <a:gd name="connsiteX40" fmla="*/ 1135022 w 4228951"/>
                        <a:gd name="connsiteY40" fmla="*/ 926926 h 2005417"/>
                        <a:gd name="connsiteX41" fmla="*/ 1347964 w 4228951"/>
                        <a:gd name="connsiteY41" fmla="*/ 914400 h 2005417"/>
                        <a:gd name="connsiteX42" fmla="*/ 1423121 w 4228951"/>
                        <a:gd name="connsiteY42" fmla="*/ 889348 h 2005417"/>
                        <a:gd name="connsiteX43" fmla="*/ 1460699 w 4228951"/>
                        <a:gd name="connsiteY43" fmla="*/ 876822 h 2005417"/>
                        <a:gd name="connsiteX44" fmla="*/ 1585959 w 4228951"/>
                        <a:gd name="connsiteY44" fmla="*/ 901874 h 2005417"/>
                        <a:gd name="connsiteX45" fmla="*/ 1661115 w 4228951"/>
                        <a:gd name="connsiteY45" fmla="*/ 951978 h 2005417"/>
                        <a:gd name="connsiteX46" fmla="*/ 1686167 w 4228951"/>
                        <a:gd name="connsiteY46" fmla="*/ 1027134 h 2005417"/>
                        <a:gd name="connsiteX47" fmla="*/ 1698693 w 4228951"/>
                        <a:gd name="connsiteY47" fmla="*/ 1064712 h 2005417"/>
                        <a:gd name="connsiteX48" fmla="*/ 1711219 w 4228951"/>
                        <a:gd name="connsiteY48" fmla="*/ 1114816 h 2005417"/>
                        <a:gd name="connsiteX49" fmla="*/ 1736271 w 4228951"/>
                        <a:gd name="connsiteY49" fmla="*/ 1189973 h 2005417"/>
                        <a:gd name="connsiteX50" fmla="*/ 1786375 w 4228951"/>
                        <a:gd name="connsiteY50" fmla="*/ 1265129 h 2005417"/>
                        <a:gd name="connsiteX51" fmla="*/ 1811427 w 4228951"/>
                        <a:gd name="connsiteY51" fmla="*/ 1302707 h 2005417"/>
                        <a:gd name="connsiteX52" fmla="*/ 1823953 w 4228951"/>
                        <a:gd name="connsiteY52" fmla="*/ 1340285 h 2005417"/>
                        <a:gd name="connsiteX53" fmla="*/ 1861532 w 4228951"/>
                        <a:gd name="connsiteY53" fmla="*/ 1352811 h 2005417"/>
                        <a:gd name="connsiteX54" fmla="*/ 1911636 w 4228951"/>
                        <a:gd name="connsiteY54" fmla="*/ 1415441 h 2005417"/>
                        <a:gd name="connsiteX55" fmla="*/ 1936688 w 4228951"/>
                        <a:gd name="connsiteY55" fmla="*/ 1453019 h 2005417"/>
                        <a:gd name="connsiteX56" fmla="*/ 2049422 w 4228951"/>
                        <a:gd name="connsiteY56" fmla="*/ 1503123 h 2005417"/>
                        <a:gd name="connsiteX57" fmla="*/ 2087000 w 4228951"/>
                        <a:gd name="connsiteY57" fmla="*/ 1515649 h 2005417"/>
                        <a:gd name="connsiteX58" fmla="*/ 2199734 w 4228951"/>
                        <a:gd name="connsiteY58" fmla="*/ 1553227 h 2005417"/>
                        <a:gd name="connsiteX59" fmla="*/ 2237312 w 4228951"/>
                        <a:gd name="connsiteY59" fmla="*/ 1565753 h 2005417"/>
                        <a:gd name="connsiteX60" fmla="*/ 2350047 w 4228951"/>
                        <a:gd name="connsiteY60" fmla="*/ 1590805 h 2005417"/>
                        <a:gd name="connsiteX61" fmla="*/ 2387625 w 4228951"/>
                        <a:gd name="connsiteY61" fmla="*/ 1603331 h 2005417"/>
                        <a:gd name="connsiteX62" fmla="*/ 2525411 w 4228951"/>
                        <a:gd name="connsiteY62" fmla="*/ 1640910 h 2005417"/>
                        <a:gd name="connsiteX63" fmla="*/ 2562989 w 4228951"/>
                        <a:gd name="connsiteY63" fmla="*/ 1653436 h 2005417"/>
                        <a:gd name="connsiteX64" fmla="*/ 2600567 w 4228951"/>
                        <a:gd name="connsiteY64" fmla="*/ 1678488 h 2005417"/>
                        <a:gd name="connsiteX65" fmla="*/ 2650671 w 4228951"/>
                        <a:gd name="connsiteY65" fmla="*/ 1753644 h 2005417"/>
                        <a:gd name="connsiteX66" fmla="*/ 2813510 w 4228951"/>
                        <a:gd name="connsiteY66" fmla="*/ 1791222 h 2005417"/>
                        <a:gd name="connsiteX67" fmla="*/ 3352129 w 4228951"/>
                        <a:gd name="connsiteY67" fmla="*/ 1791222 h 2005417"/>
                        <a:gd name="connsiteX68" fmla="*/ 3339603 w 4228951"/>
                        <a:gd name="connsiteY68" fmla="*/ 1878904 h 2005417"/>
                        <a:gd name="connsiteX69" fmla="*/ 3251921 w 4228951"/>
                        <a:gd name="connsiteY69" fmla="*/ 1929008 h 2005417"/>
                        <a:gd name="connsiteX70" fmla="*/ 3264447 w 4228951"/>
                        <a:gd name="connsiteY70" fmla="*/ 2004164 h 2005417"/>
                        <a:gd name="connsiteX71" fmla="*/ 3314551 w 4228951"/>
                        <a:gd name="connsiteY71" fmla="*/ 1991638 h 2005417"/>
                        <a:gd name="connsiteX72" fmla="*/ 3389707 w 4228951"/>
                        <a:gd name="connsiteY72" fmla="*/ 1941534 h 2005417"/>
                        <a:gd name="connsiteX73" fmla="*/ 3464863 w 4228951"/>
                        <a:gd name="connsiteY73" fmla="*/ 1903956 h 2005417"/>
                        <a:gd name="connsiteX74" fmla="*/ 3502441 w 4228951"/>
                        <a:gd name="connsiteY74" fmla="*/ 1866378 h 2005417"/>
                        <a:gd name="connsiteX75" fmla="*/ 3615175 w 4228951"/>
                        <a:gd name="connsiteY75" fmla="*/ 1791222 h 2005417"/>
                        <a:gd name="connsiteX76" fmla="*/ 3652753 w 4228951"/>
                        <a:gd name="connsiteY76" fmla="*/ 1766170 h 2005417"/>
                        <a:gd name="connsiteX77" fmla="*/ 3765488 w 4228951"/>
                        <a:gd name="connsiteY77" fmla="*/ 1728592 h 2005417"/>
                        <a:gd name="connsiteX78" fmla="*/ 3803066 w 4228951"/>
                        <a:gd name="connsiteY78" fmla="*/ 1716066 h 2005417"/>
                        <a:gd name="connsiteX79" fmla="*/ 3878222 w 4228951"/>
                        <a:gd name="connsiteY79" fmla="*/ 1678488 h 2005417"/>
                        <a:gd name="connsiteX80" fmla="*/ 3928326 w 4228951"/>
                        <a:gd name="connsiteY80" fmla="*/ 1665962 h 2005417"/>
                        <a:gd name="connsiteX81" fmla="*/ 4003482 w 4228951"/>
                        <a:gd name="connsiteY81" fmla="*/ 1640910 h 2005417"/>
                        <a:gd name="connsiteX82" fmla="*/ 4041060 w 4228951"/>
                        <a:gd name="connsiteY82" fmla="*/ 1628383 h 2005417"/>
                        <a:gd name="connsiteX83" fmla="*/ 4128742 w 4228951"/>
                        <a:gd name="connsiteY83" fmla="*/ 1603331 h 2005417"/>
                        <a:gd name="connsiteX84" fmla="*/ 4166321 w 4228951"/>
                        <a:gd name="connsiteY84" fmla="*/ 1578279 h 2005417"/>
                        <a:gd name="connsiteX85" fmla="*/ 4228951 w 4228951"/>
                        <a:gd name="connsiteY85" fmla="*/ 1365337 h 2005417"/>
                        <a:gd name="connsiteX86" fmla="*/ 4216425 w 4228951"/>
                        <a:gd name="connsiteY86" fmla="*/ 926926 h 2005417"/>
                        <a:gd name="connsiteX87" fmla="*/ 4203899 w 4228951"/>
                        <a:gd name="connsiteY87" fmla="*/ 864296 h 2005417"/>
                        <a:gd name="connsiteX88" fmla="*/ 4228951 w 4228951"/>
                        <a:gd name="connsiteY88" fmla="*/ 413359 h 2005417"/>
                        <a:gd name="connsiteX89" fmla="*/ 4203899 w 4228951"/>
                        <a:gd name="connsiteY89" fmla="*/ 212942 h 2005417"/>
                        <a:gd name="connsiteX90" fmla="*/ 4141269 w 4228951"/>
                        <a:gd name="connsiteY90" fmla="*/ 150312 h 2005417"/>
                        <a:gd name="connsiteX91" fmla="*/ 4116216 w 4228951"/>
                        <a:gd name="connsiteY91" fmla="*/ 125260 h 2005417"/>
                        <a:gd name="connsiteX92" fmla="*/ 3752962 w 4228951"/>
                        <a:gd name="connsiteY92" fmla="*/ 87682 h 2005417"/>
                        <a:gd name="connsiteX93" fmla="*/ 3590123 w 4228951"/>
                        <a:gd name="connsiteY93" fmla="*/ 75156 h 2005417"/>
                        <a:gd name="connsiteX94" fmla="*/ 3514967 w 4228951"/>
                        <a:gd name="connsiteY94" fmla="*/ 62630 h 2005417"/>
                        <a:gd name="connsiteX95" fmla="*/ 3389707 w 4228951"/>
                        <a:gd name="connsiteY95" fmla="*/ 25052 h 2005417"/>
                        <a:gd name="connsiteX96" fmla="*/ 3276973 w 4228951"/>
                        <a:gd name="connsiteY96" fmla="*/ 0 h 2005417"/>
                        <a:gd name="connsiteX97" fmla="*/ 2299942 w 4228951"/>
                        <a:gd name="connsiteY97" fmla="*/ 25052 h 2005417"/>
                        <a:gd name="connsiteX98" fmla="*/ 2124578 w 4228951"/>
                        <a:gd name="connsiteY98" fmla="*/ 50104 h 2005417"/>
                        <a:gd name="connsiteX99" fmla="*/ 2024370 w 4228951"/>
                        <a:gd name="connsiteY99" fmla="*/ 62630 h 2005417"/>
                        <a:gd name="connsiteX100" fmla="*/ 1022288 w 4228951"/>
                        <a:gd name="connsiteY100" fmla="*/ 50104 h 2005417"/>
                        <a:gd name="connsiteX101" fmla="*/ 922079 w 4228951"/>
                        <a:gd name="connsiteY101" fmla="*/ 37578 h 2005417"/>
                        <a:gd name="connsiteX102" fmla="*/ 696611 w 4228951"/>
                        <a:gd name="connsiteY102" fmla="*/ 12526 h 2005417"/>
                        <a:gd name="connsiteX103" fmla="*/ 308304 w 4228951"/>
                        <a:gd name="connsiteY103" fmla="*/ 25052 h 2005417"/>
                        <a:gd name="connsiteX104" fmla="*/ 170518 w 4228951"/>
                        <a:gd name="connsiteY104" fmla="*/ 50104 h 2005417"/>
                        <a:gd name="connsiteX105" fmla="*/ 132940 w 4228951"/>
                        <a:gd name="connsiteY105" fmla="*/ 75156 h 2005417"/>
                        <a:gd name="connsiteX106" fmla="*/ 95362 w 4228951"/>
                        <a:gd name="connsiteY106" fmla="*/ 112734 h 2005417"/>
                        <a:gd name="connsiteX107" fmla="*/ 70310 w 4228951"/>
                        <a:gd name="connsiteY107" fmla="*/ 150312 h 2005417"/>
                        <a:gd name="connsiteX108" fmla="*/ 45258 w 4228951"/>
                        <a:gd name="connsiteY108" fmla="*/ 225468 h 2005417"/>
                        <a:gd name="connsiteX109" fmla="*/ 7679 w 4228951"/>
                        <a:gd name="connsiteY109" fmla="*/ 325677 h 200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228951" h="2005417">
                          <a:moveTo>
                            <a:pt x="7679" y="325677"/>
                          </a:moveTo>
                          <a:cubicBezTo>
                            <a:pt x="7679" y="379956"/>
                            <a:pt x="-25247" y="508843"/>
                            <a:pt x="45258" y="551145"/>
                          </a:cubicBezTo>
                          <a:cubicBezTo>
                            <a:pt x="56580" y="557938"/>
                            <a:pt x="70310" y="559496"/>
                            <a:pt x="82836" y="563671"/>
                          </a:cubicBezTo>
                          <a:cubicBezTo>
                            <a:pt x="115149" y="559055"/>
                            <a:pt x="173116" y="556109"/>
                            <a:pt x="208096" y="538619"/>
                          </a:cubicBezTo>
                          <a:cubicBezTo>
                            <a:pt x="221561" y="531886"/>
                            <a:pt x="233148" y="521918"/>
                            <a:pt x="245674" y="513567"/>
                          </a:cubicBezTo>
                          <a:cubicBezTo>
                            <a:pt x="301702" y="429525"/>
                            <a:pt x="235700" y="511866"/>
                            <a:pt x="308304" y="463463"/>
                          </a:cubicBezTo>
                          <a:cubicBezTo>
                            <a:pt x="323043" y="453637"/>
                            <a:pt x="332273" y="437226"/>
                            <a:pt x="345882" y="425885"/>
                          </a:cubicBezTo>
                          <a:cubicBezTo>
                            <a:pt x="357447" y="416247"/>
                            <a:pt x="370934" y="409184"/>
                            <a:pt x="383460" y="400833"/>
                          </a:cubicBezTo>
                          <a:cubicBezTo>
                            <a:pt x="455256" y="293140"/>
                            <a:pt x="359657" y="419875"/>
                            <a:pt x="446090" y="350729"/>
                          </a:cubicBezTo>
                          <a:cubicBezTo>
                            <a:pt x="457845" y="341325"/>
                            <a:pt x="461737" y="324906"/>
                            <a:pt x="471142" y="313151"/>
                          </a:cubicBezTo>
                          <a:cubicBezTo>
                            <a:pt x="478520" y="303929"/>
                            <a:pt x="487844" y="296450"/>
                            <a:pt x="496195" y="288099"/>
                          </a:cubicBezTo>
                          <a:cubicBezTo>
                            <a:pt x="504546" y="263047"/>
                            <a:pt x="514842" y="238561"/>
                            <a:pt x="521247" y="212942"/>
                          </a:cubicBezTo>
                          <a:cubicBezTo>
                            <a:pt x="525260" y="196889"/>
                            <a:pt x="537314" y="143230"/>
                            <a:pt x="546299" y="125260"/>
                          </a:cubicBezTo>
                          <a:cubicBezTo>
                            <a:pt x="553032" y="111795"/>
                            <a:pt x="559596" y="97086"/>
                            <a:pt x="571351" y="87682"/>
                          </a:cubicBezTo>
                          <a:cubicBezTo>
                            <a:pt x="581661" y="79434"/>
                            <a:pt x="596403" y="79331"/>
                            <a:pt x="608929" y="75156"/>
                          </a:cubicBezTo>
                          <a:cubicBezTo>
                            <a:pt x="642332" y="79331"/>
                            <a:pt x="677436" y="76360"/>
                            <a:pt x="709137" y="87682"/>
                          </a:cubicBezTo>
                          <a:cubicBezTo>
                            <a:pt x="737492" y="97809"/>
                            <a:pt x="755729" y="128265"/>
                            <a:pt x="784293" y="137786"/>
                          </a:cubicBezTo>
                          <a:cubicBezTo>
                            <a:pt x="796819" y="141961"/>
                            <a:pt x="810329" y="143900"/>
                            <a:pt x="821871" y="150312"/>
                          </a:cubicBezTo>
                          <a:cubicBezTo>
                            <a:pt x="848191" y="164934"/>
                            <a:pt x="868463" y="190895"/>
                            <a:pt x="897027" y="200416"/>
                          </a:cubicBezTo>
                          <a:lnTo>
                            <a:pt x="972184" y="225468"/>
                          </a:lnTo>
                          <a:cubicBezTo>
                            <a:pt x="984710" y="229643"/>
                            <a:pt x="998776" y="230670"/>
                            <a:pt x="1009762" y="237994"/>
                          </a:cubicBezTo>
                          <a:cubicBezTo>
                            <a:pt x="1022288" y="246345"/>
                            <a:pt x="1035585" y="253641"/>
                            <a:pt x="1047340" y="263046"/>
                          </a:cubicBezTo>
                          <a:cubicBezTo>
                            <a:pt x="1056562" y="270424"/>
                            <a:pt x="1062265" y="282023"/>
                            <a:pt x="1072392" y="288099"/>
                          </a:cubicBezTo>
                          <a:cubicBezTo>
                            <a:pt x="1083714" y="294892"/>
                            <a:pt x="1098428" y="294213"/>
                            <a:pt x="1109970" y="300625"/>
                          </a:cubicBezTo>
                          <a:cubicBezTo>
                            <a:pt x="1136290" y="315247"/>
                            <a:pt x="1160074" y="334028"/>
                            <a:pt x="1185126" y="350729"/>
                          </a:cubicBezTo>
                          <a:lnTo>
                            <a:pt x="1222704" y="375781"/>
                          </a:lnTo>
                          <a:lnTo>
                            <a:pt x="1260282" y="400833"/>
                          </a:lnTo>
                          <a:cubicBezTo>
                            <a:pt x="1268633" y="413359"/>
                            <a:pt x="1273579" y="429007"/>
                            <a:pt x="1285334" y="438411"/>
                          </a:cubicBezTo>
                          <a:cubicBezTo>
                            <a:pt x="1295644" y="446659"/>
                            <a:pt x="1313576" y="441601"/>
                            <a:pt x="1322912" y="450937"/>
                          </a:cubicBezTo>
                          <a:cubicBezTo>
                            <a:pt x="1332248" y="460273"/>
                            <a:pt x="1329533" y="476705"/>
                            <a:pt x="1335438" y="488515"/>
                          </a:cubicBezTo>
                          <a:cubicBezTo>
                            <a:pt x="1384002" y="585643"/>
                            <a:pt x="1341532" y="469218"/>
                            <a:pt x="1373016" y="563671"/>
                          </a:cubicBezTo>
                          <a:cubicBezTo>
                            <a:pt x="1368841" y="584548"/>
                            <a:pt x="1375544" y="611247"/>
                            <a:pt x="1360490" y="626301"/>
                          </a:cubicBezTo>
                          <a:cubicBezTo>
                            <a:pt x="1351154" y="635637"/>
                            <a:pt x="1336116" y="613775"/>
                            <a:pt x="1322912" y="613775"/>
                          </a:cubicBezTo>
                          <a:cubicBezTo>
                            <a:pt x="1305697" y="613775"/>
                            <a:pt x="1289297" y="621354"/>
                            <a:pt x="1272808" y="626301"/>
                          </a:cubicBezTo>
                          <a:lnTo>
                            <a:pt x="1160074" y="663879"/>
                          </a:lnTo>
                          <a:cubicBezTo>
                            <a:pt x="1147548" y="668054"/>
                            <a:pt x="1135691" y="675916"/>
                            <a:pt x="1122496" y="676405"/>
                          </a:cubicBezTo>
                          <a:lnTo>
                            <a:pt x="784293" y="688931"/>
                          </a:lnTo>
                          <a:cubicBezTo>
                            <a:pt x="771555" y="693177"/>
                            <a:pt x="723812" y="702867"/>
                            <a:pt x="721663" y="726510"/>
                          </a:cubicBezTo>
                          <a:cubicBezTo>
                            <a:pt x="714423" y="806152"/>
                            <a:pt x="711262" y="837405"/>
                            <a:pt x="771767" y="864296"/>
                          </a:cubicBezTo>
                          <a:cubicBezTo>
                            <a:pt x="852793" y="900308"/>
                            <a:pt x="874576" y="890391"/>
                            <a:pt x="972184" y="901874"/>
                          </a:cubicBezTo>
                          <a:cubicBezTo>
                            <a:pt x="1026984" y="908321"/>
                            <a:pt x="1080658" y="917865"/>
                            <a:pt x="1135022" y="926926"/>
                          </a:cubicBezTo>
                          <a:cubicBezTo>
                            <a:pt x="1206003" y="922751"/>
                            <a:pt x="1277458" y="923596"/>
                            <a:pt x="1347964" y="914400"/>
                          </a:cubicBezTo>
                          <a:cubicBezTo>
                            <a:pt x="1374150" y="910984"/>
                            <a:pt x="1398069" y="897699"/>
                            <a:pt x="1423121" y="889348"/>
                          </a:cubicBezTo>
                          <a:lnTo>
                            <a:pt x="1460699" y="876822"/>
                          </a:lnTo>
                          <a:cubicBezTo>
                            <a:pt x="1482483" y="879934"/>
                            <a:pt x="1555688" y="885057"/>
                            <a:pt x="1585959" y="901874"/>
                          </a:cubicBezTo>
                          <a:cubicBezTo>
                            <a:pt x="1612279" y="916496"/>
                            <a:pt x="1661115" y="951978"/>
                            <a:pt x="1661115" y="951978"/>
                          </a:cubicBezTo>
                          <a:lnTo>
                            <a:pt x="1686167" y="1027134"/>
                          </a:lnTo>
                          <a:cubicBezTo>
                            <a:pt x="1690342" y="1039660"/>
                            <a:pt x="1695491" y="1051903"/>
                            <a:pt x="1698693" y="1064712"/>
                          </a:cubicBezTo>
                          <a:cubicBezTo>
                            <a:pt x="1702868" y="1081413"/>
                            <a:pt x="1706272" y="1098327"/>
                            <a:pt x="1711219" y="1114816"/>
                          </a:cubicBezTo>
                          <a:cubicBezTo>
                            <a:pt x="1718807" y="1140110"/>
                            <a:pt x="1721623" y="1168001"/>
                            <a:pt x="1736271" y="1189973"/>
                          </a:cubicBezTo>
                          <a:lnTo>
                            <a:pt x="1786375" y="1265129"/>
                          </a:lnTo>
                          <a:cubicBezTo>
                            <a:pt x="1794726" y="1277655"/>
                            <a:pt x="1806666" y="1288425"/>
                            <a:pt x="1811427" y="1302707"/>
                          </a:cubicBezTo>
                          <a:cubicBezTo>
                            <a:pt x="1815602" y="1315233"/>
                            <a:pt x="1814617" y="1330949"/>
                            <a:pt x="1823953" y="1340285"/>
                          </a:cubicBezTo>
                          <a:cubicBezTo>
                            <a:pt x="1833290" y="1349621"/>
                            <a:pt x="1849006" y="1348636"/>
                            <a:pt x="1861532" y="1352811"/>
                          </a:cubicBezTo>
                          <a:cubicBezTo>
                            <a:pt x="1885918" y="1425968"/>
                            <a:pt x="1854978" y="1358783"/>
                            <a:pt x="1911636" y="1415441"/>
                          </a:cubicBezTo>
                          <a:cubicBezTo>
                            <a:pt x="1922281" y="1426086"/>
                            <a:pt x="1926043" y="1442374"/>
                            <a:pt x="1936688" y="1453019"/>
                          </a:cubicBezTo>
                          <a:cubicBezTo>
                            <a:pt x="1966463" y="1482794"/>
                            <a:pt x="2012213" y="1490720"/>
                            <a:pt x="2049422" y="1503123"/>
                          </a:cubicBezTo>
                          <a:lnTo>
                            <a:pt x="2087000" y="1515649"/>
                          </a:lnTo>
                          <a:lnTo>
                            <a:pt x="2199734" y="1553227"/>
                          </a:lnTo>
                          <a:cubicBezTo>
                            <a:pt x="2212260" y="1557402"/>
                            <a:pt x="2224365" y="1563164"/>
                            <a:pt x="2237312" y="1565753"/>
                          </a:cubicBezTo>
                          <a:cubicBezTo>
                            <a:pt x="2280359" y="1574362"/>
                            <a:pt x="2308773" y="1579013"/>
                            <a:pt x="2350047" y="1590805"/>
                          </a:cubicBezTo>
                          <a:cubicBezTo>
                            <a:pt x="2362743" y="1594432"/>
                            <a:pt x="2374816" y="1600129"/>
                            <a:pt x="2387625" y="1603331"/>
                          </a:cubicBezTo>
                          <a:cubicBezTo>
                            <a:pt x="2529263" y="1638740"/>
                            <a:pt x="2364179" y="1587164"/>
                            <a:pt x="2525411" y="1640910"/>
                          </a:cubicBezTo>
                          <a:cubicBezTo>
                            <a:pt x="2537937" y="1645085"/>
                            <a:pt x="2552003" y="1646112"/>
                            <a:pt x="2562989" y="1653436"/>
                          </a:cubicBezTo>
                          <a:lnTo>
                            <a:pt x="2600567" y="1678488"/>
                          </a:lnTo>
                          <a:cubicBezTo>
                            <a:pt x="2617268" y="1703540"/>
                            <a:pt x="2622107" y="1744123"/>
                            <a:pt x="2650671" y="1753644"/>
                          </a:cubicBezTo>
                          <a:cubicBezTo>
                            <a:pt x="2753836" y="1788032"/>
                            <a:pt x="2699685" y="1774962"/>
                            <a:pt x="2813510" y="1791222"/>
                          </a:cubicBezTo>
                          <a:cubicBezTo>
                            <a:pt x="2958856" y="1781532"/>
                            <a:pt x="3235505" y="1756667"/>
                            <a:pt x="3352129" y="1791222"/>
                          </a:cubicBezTo>
                          <a:cubicBezTo>
                            <a:pt x="3380437" y="1799609"/>
                            <a:pt x="3345393" y="1849953"/>
                            <a:pt x="3339603" y="1878904"/>
                          </a:cubicBezTo>
                          <a:cubicBezTo>
                            <a:pt x="3327552" y="1939158"/>
                            <a:pt x="3323738" y="1917038"/>
                            <a:pt x="3251921" y="1929008"/>
                          </a:cubicBezTo>
                          <a:cubicBezTo>
                            <a:pt x="3244573" y="1951052"/>
                            <a:pt x="3220739" y="1989595"/>
                            <a:pt x="3264447" y="2004164"/>
                          </a:cubicBezTo>
                          <a:cubicBezTo>
                            <a:pt x="3280779" y="2009608"/>
                            <a:pt x="3297850" y="1995813"/>
                            <a:pt x="3314551" y="1991638"/>
                          </a:cubicBezTo>
                          <a:cubicBezTo>
                            <a:pt x="3339603" y="1974937"/>
                            <a:pt x="3361143" y="1951055"/>
                            <a:pt x="3389707" y="1941534"/>
                          </a:cubicBezTo>
                          <a:cubicBezTo>
                            <a:pt x="3427369" y="1928980"/>
                            <a:pt x="3432487" y="1930936"/>
                            <a:pt x="3464863" y="1903956"/>
                          </a:cubicBezTo>
                          <a:cubicBezTo>
                            <a:pt x="3478472" y="1892615"/>
                            <a:pt x="3488458" y="1877254"/>
                            <a:pt x="3502441" y="1866378"/>
                          </a:cubicBezTo>
                          <a:lnTo>
                            <a:pt x="3615175" y="1791222"/>
                          </a:lnTo>
                          <a:cubicBezTo>
                            <a:pt x="3627701" y="1782871"/>
                            <a:pt x="3638471" y="1770931"/>
                            <a:pt x="3652753" y="1766170"/>
                          </a:cubicBezTo>
                          <a:lnTo>
                            <a:pt x="3765488" y="1728592"/>
                          </a:lnTo>
                          <a:cubicBezTo>
                            <a:pt x="3778014" y="1724417"/>
                            <a:pt x="3792080" y="1723390"/>
                            <a:pt x="3803066" y="1716066"/>
                          </a:cubicBezTo>
                          <a:cubicBezTo>
                            <a:pt x="3844239" y="1688617"/>
                            <a:pt x="3832845" y="1691453"/>
                            <a:pt x="3878222" y="1678488"/>
                          </a:cubicBezTo>
                          <a:cubicBezTo>
                            <a:pt x="3894775" y="1673759"/>
                            <a:pt x="3911837" y="1670909"/>
                            <a:pt x="3928326" y="1665962"/>
                          </a:cubicBezTo>
                          <a:cubicBezTo>
                            <a:pt x="3953619" y="1658374"/>
                            <a:pt x="3978430" y="1649261"/>
                            <a:pt x="4003482" y="1640910"/>
                          </a:cubicBezTo>
                          <a:cubicBezTo>
                            <a:pt x="4016008" y="1636735"/>
                            <a:pt x="4028251" y="1631585"/>
                            <a:pt x="4041060" y="1628383"/>
                          </a:cubicBezTo>
                          <a:cubicBezTo>
                            <a:pt x="4057114" y="1624369"/>
                            <a:pt x="4110772" y="1612316"/>
                            <a:pt x="4128742" y="1603331"/>
                          </a:cubicBezTo>
                          <a:cubicBezTo>
                            <a:pt x="4142207" y="1596598"/>
                            <a:pt x="4153795" y="1586630"/>
                            <a:pt x="4166321" y="1578279"/>
                          </a:cubicBezTo>
                          <a:cubicBezTo>
                            <a:pt x="4242007" y="1464750"/>
                            <a:pt x="4213699" y="1533108"/>
                            <a:pt x="4228951" y="1365337"/>
                          </a:cubicBezTo>
                          <a:cubicBezTo>
                            <a:pt x="4224776" y="1219200"/>
                            <a:pt x="4223726" y="1072940"/>
                            <a:pt x="4216425" y="926926"/>
                          </a:cubicBezTo>
                          <a:cubicBezTo>
                            <a:pt x="4215362" y="905662"/>
                            <a:pt x="4203899" y="885586"/>
                            <a:pt x="4203899" y="864296"/>
                          </a:cubicBezTo>
                          <a:cubicBezTo>
                            <a:pt x="4203899" y="742798"/>
                            <a:pt x="4219553" y="544935"/>
                            <a:pt x="4228951" y="413359"/>
                          </a:cubicBezTo>
                          <a:cubicBezTo>
                            <a:pt x="4226560" y="382279"/>
                            <a:pt x="4230937" y="267017"/>
                            <a:pt x="4203899" y="212942"/>
                          </a:cubicBezTo>
                          <a:cubicBezTo>
                            <a:pt x="4178847" y="162839"/>
                            <a:pt x="4183022" y="183714"/>
                            <a:pt x="4141269" y="150312"/>
                          </a:cubicBezTo>
                          <a:cubicBezTo>
                            <a:pt x="4132047" y="142935"/>
                            <a:pt x="4126779" y="130541"/>
                            <a:pt x="4116216" y="125260"/>
                          </a:cubicBezTo>
                          <a:cubicBezTo>
                            <a:pt x="4009900" y="72103"/>
                            <a:pt x="3848926" y="93013"/>
                            <a:pt x="3752962" y="87682"/>
                          </a:cubicBezTo>
                          <a:cubicBezTo>
                            <a:pt x="3698606" y="84662"/>
                            <a:pt x="3644403" y="79331"/>
                            <a:pt x="3590123" y="75156"/>
                          </a:cubicBezTo>
                          <a:cubicBezTo>
                            <a:pt x="3565071" y="70981"/>
                            <a:pt x="3539871" y="67611"/>
                            <a:pt x="3514967" y="62630"/>
                          </a:cubicBezTo>
                          <a:cubicBezTo>
                            <a:pt x="3415562" y="42749"/>
                            <a:pt x="3517521" y="57006"/>
                            <a:pt x="3389707" y="25052"/>
                          </a:cubicBezTo>
                          <a:cubicBezTo>
                            <a:pt x="3318949" y="7362"/>
                            <a:pt x="3356484" y="15902"/>
                            <a:pt x="3276973" y="0"/>
                          </a:cubicBezTo>
                          <a:cubicBezTo>
                            <a:pt x="3053447" y="4064"/>
                            <a:pt x="2582508" y="6822"/>
                            <a:pt x="2299942" y="25052"/>
                          </a:cubicBezTo>
                          <a:cubicBezTo>
                            <a:pt x="2227706" y="29712"/>
                            <a:pt x="2192821" y="40355"/>
                            <a:pt x="2124578" y="50104"/>
                          </a:cubicBezTo>
                          <a:cubicBezTo>
                            <a:pt x="2091254" y="54865"/>
                            <a:pt x="2057773" y="58455"/>
                            <a:pt x="2024370" y="62630"/>
                          </a:cubicBezTo>
                          <a:lnTo>
                            <a:pt x="1022288" y="50104"/>
                          </a:lnTo>
                          <a:cubicBezTo>
                            <a:pt x="988634" y="49339"/>
                            <a:pt x="955536" y="41295"/>
                            <a:pt x="922079" y="37578"/>
                          </a:cubicBezTo>
                          <a:cubicBezTo>
                            <a:pt x="636329" y="5828"/>
                            <a:pt x="940335" y="42991"/>
                            <a:pt x="696611" y="12526"/>
                          </a:cubicBezTo>
                          <a:lnTo>
                            <a:pt x="308304" y="25052"/>
                          </a:lnTo>
                          <a:cubicBezTo>
                            <a:pt x="279436" y="26532"/>
                            <a:pt x="206911" y="31908"/>
                            <a:pt x="170518" y="50104"/>
                          </a:cubicBezTo>
                          <a:cubicBezTo>
                            <a:pt x="157053" y="56837"/>
                            <a:pt x="144505" y="65518"/>
                            <a:pt x="132940" y="75156"/>
                          </a:cubicBezTo>
                          <a:cubicBezTo>
                            <a:pt x="119331" y="86497"/>
                            <a:pt x="106703" y="99125"/>
                            <a:pt x="95362" y="112734"/>
                          </a:cubicBezTo>
                          <a:cubicBezTo>
                            <a:pt x="85724" y="124299"/>
                            <a:pt x="76424" y="136555"/>
                            <a:pt x="70310" y="150312"/>
                          </a:cubicBezTo>
                          <a:cubicBezTo>
                            <a:pt x="59585" y="174443"/>
                            <a:pt x="53609" y="200416"/>
                            <a:pt x="45258" y="225468"/>
                          </a:cubicBezTo>
                          <a:cubicBezTo>
                            <a:pt x="26130" y="282852"/>
                            <a:pt x="7679" y="271398"/>
                            <a:pt x="7679" y="32567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Freeform 16">
                    <a:extLst>
                      <a:ext uri="{FF2B5EF4-FFF2-40B4-BE49-F238E27FC236}">
                        <a16:creationId xmlns:a16="http://schemas.microsoft.com/office/drawing/2014/main" id="{7DE0A1CE-7A19-74F4-A5B5-35912AC9B47E}"/>
                      </a:ext>
                    </a:extLst>
                  </p:cNvPr>
                  <p:cNvSpPr/>
                  <p:nvPr/>
                </p:nvSpPr>
                <p:spPr>
                  <a:xfrm>
                    <a:off x="6008255" y="3282321"/>
                    <a:ext cx="2244436" cy="1395897"/>
                  </a:xfrm>
                  <a:custGeom>
                    <a:avLst/>
                    <a:gdLst>
                      <a:gd name="connsiteX0" fmla="*/ 64654 w 2244436"/>
                      <a:gd name="connsiteY0" fmla="*/ 1206 h 1395897"/>
                      <a:gd name="connsiteX1" fmla="*/ 69272 w 2244436"/>
                      <a:gd name="connsiteY1" fmla="*/ 61243 h 1395897"/>
                      <a:gd name="connsiteX2" fmla="*/ 50800 w 2244436"/>
                      <a:gd name="connsiteY2" fmla="*/ 153606 h 1395897"/>
                      <a:gd name="connsiteX3" fmla="*/ 46181 w 2244436"/>
                      <a:gd name="connsiteY3" fmla="*/ 167461 h 1395897"/>
                      <a:gd name="connsiteX4" fmla="*/ 27709 w 2244436"/>
                      <a:gd name="connsiteY4" fmla="*/ 190552 h 1395897"/>
                      <a:gd name="connsiteX5" fmla="*/ 23090 w 2244436"/>
                      <a:gd name="connsiteY5" fmla="*/ 204406 h 1395897"/>
                      <a:gd name="connsiteX6" fmla="*/ 13854 w 2244436"/>
                      <a:gd name="connsiteY6" fmla="*/ 213643 h 1395897"/>
                      <a:gd name="connsiteX7" fmla="*/ 4618 w 2244436"/>
                      <a:gd name="connsiteY7" fmla="*/ 241352 h 1395897"/>
                      <a:gd name="connsiteX8" fmla="*/ 0 w 2244436"/>
                      <a:gd name="connsiteY8" fmla="*/ 255206 h 1395897"/>
                      <a:gd name="connsiteX9" fmla="*/ 4618 w 2244436"/>
                      <a:gd name="connsiteY9" fmla="*/ 338334 h 1395897"/>
                      <a:gd name="connsiteX10" fmla="*/ 13854 w 2244436"/>
                      <a:gd name="connsiteY10" fmla="*/ 370661 h 1395897"/>
                      <a:gd name="connsiteX11" fmla="*/ 18472 w 2244436"/>
                      <a:gd name="connsiteY11" fmla="*/ 324479 h 1395897"/>
                      <a:gd name="connsiteX12" fmla="*/ 23090 w 2244436"/>
                      <a:gd name="connsiteY12" fmla="*/ 310624 h 1395897"/>
                      <a:gd name="connsiteX13" fmla="*/ 27709 w 2244436"/>
                      <a:gd name="connsiteY13" fmla="*/ 324479 h 1395897"/>
                      <a:gd name="connsiteX14" fmla="*/ 55418 w 2244436"/>
                      <a:gd name="connsiteY14" fmla="*/ 338334 h 1395897"/>
                      <a:gd name="connsiteX15" fmla="*/ 60036 w 2244436"/>
                      <a:gd name="connsiteY15" fmla="*/ 361424 h 1395897"/>
                      <a:gd name="connsiteX16" fmla="*/ 73890 w 2244436"/>
                      <a:gd name="connsiteY16" fmla="*/ 402988 h 1395897"/>
                      <a:gd name="connsiteX17" fmla="*/ 87745 w 2244436"/>
                      <a:gd name="connsiteY17" fmla="*/ 430697 h 1395897"/>
                      <a:gd name="connsiteX18" fmla="*/ 129309 w 2244436"/>
                      <a:gd name="connsiteY18" fmla="*/ 449170 h 1395897"/>
                      <a:gd name="connsiteX19" fmla="*/ 161636 w 2244436"/>
                      <a:gd name="connsiteY19" fmla="*/ 458406 h 1395897"/>
                      <a:gd name="connsiteX20" fmla="*/ 198581 w 2244436"/>
                      <a:gd name="connsiteY20" fmla="*/ 467643 h 1395897"/>
                      <a:gd name="connsiteX21" fmla="*/ 212436 w 2244436"/>
                      <a:gd name="connsiteY21" fmla="*/ 476879 h 1395897"/>
                      <a:gd name="connsiteX22" fmla="*/ 244763 w 2244436"/>
                      <a:gd name="connsiteY22" fmla="*/ 486115 h 1395897"/>
                      <a:gd name="connsiteX23" fmla="*/ 281709 w 2244436"/>
                      <a:gd name="connsiteY23" fmla="*/ 504588 h 1395897"/>
                      <a:gd name="connsiteX24" fmla="*/ 314036 w 2244436"/>
                      <a:gd name="connsiteY24" fmla="*/ 513824 h 1395897"/>
                      <a:gd name="connsiteX25" fmla="*/ 327890 w 2244436"/>
                      <a:gd name="connsiteY25" fmla="*/ 518443 h 1395897"/>
                      <a:gd name="connsiteX26" fmla="*/ 346363 w 2244436"/>
                      <a:gd name="connsiteY26" fmla="*/ 523061 h 1395897"/>
                      <a:gd name="connsiteX27" fmla="*/ 360218 w 2244436"/>
                      <a:gd name="connsiteY27" fmla="*/ 527679 h 1395897"/>
                      <a:gd name="connsiteX28" fmla="*/ 387927 w 2244436"/>
                      <a:gd name="connsiteY28" fmla="*/ 532297 h 1395897"/>
                      <a:gd name="connsiteX29" fmla="*/ 411018 w 2244436"/>
                      <a:gd name="connsiteY29" fmla="*/ 541534 h 1395897"/>
                      <a:gd name="connsiteX30" fmla="*/ 434109 w 2244436"/>
                      <a:gd name="connsiteY30" fmla="*/ 546152 h 1395897"/>
                      <a:gd name="connsiteX31" fmla="*/ 452581 w 2244436"/>
                      <a:gd name="connsiteY31" fmla="*/ 550770 h 1395897"/>
                      <a:gd name="connsiteX32" fmla="*/ 480290 w 2244436"/>
                      <a:gd name="connsiteY32" fmla="*/ 560006 h 1395897"/>
                      <a:gd name="connsiteX33" fmla="*/ 498763 w 2244436"/>
                      <a:gd name="connsiteY33" fmla="*/ 564624 h 1395897"/>
                      <a:gd name="connsiteX34" fmla="*/ 526472 w 2244436"/>
                      <a:gd name="connsiteY34" fmla="*/ 573861 h 1395897"/>
                      <a:gd name="connsiteX35" fmla="*/ 554181 w 2244436"/>
                      <a:gd name="connsiteY35" fmla="*/ 578479 h 1395897"/>
                      <a:gd name="connsiteX36" fmla="*/ 568036 w 2244436"/>
                      <a:gd name="connsiteY36" fmla="*/ 583097 h 1395897"/>
                      <a:gd name="connsiteX37" fmla="*/ 614218 w 2244436"/>
                      <a:gd name="connsiteY37" fmla="*/ 592334 h 1395897"/>
                      <a:gd name="connsiteX38" fmla="*/ 651163 w 2244436"/>
                      <a:gd name="connsiteY38" fmla="*/ 606188 h 1395897"/>
                      <a:gd name="connsiteX39" fmla="*/ 674254 w 2244436"/>
                      <a:gd name="connsiteY39" fmla="*/ 610806 h 1395897"/>
                      <a:gd name="connsiteX40" fmla="*/ 692727 w 2244436"/>
                      <a:gd name="connsiteY40" fmla="*/ 620043 h 1395897"/>
                      <a:gd name="connsiteX41" fmla="*/ 734290 w 2244436"/>
                      <a:gd name="connsiteY41" fmla="*/ 629279 h 1395897"/>
                      <a:gd name="connsiteX42" fmla="*/ 780472 w 2244436"/>
                      <a:gd name="connsiteY42" fmla="*/ 647752 h 1395897"/>
                      <a:gd name="connsiteX43" fmla="*/ 817418 w 2244436"/>
                      <a:gd name="connsiteY43" fmla="*/ 666224 h 1395897"/>
                      <a:gd name="connsiteX44" fmla="*/ 835890 w 2244436"/>
                      <a:gd name="connsiteY44" fmla="*/ 675461 h 1395897"/>
                      <a:gd name="connsiteX45" fmla="*/ 854363 w 2244436"/>
                      <a:gd name="connsiteY45" fmla="*/ 680079 h 1395897"/>
                      <a:gd name="connsiteX46" fmla="*/ 882072 w 2244436"/>
                      <a:gd name="connsiteY46" fmla="*/ 698552 h 1395897"/>
                      <a:gd name="connsiteX47" fmla="*/ 909781 w 2244436"/>
                      <a:gd name="connsiteY47" fmla="*/ 717024 h 1395897"/>
                      <a:gd name="connsiteX48" fmla="*/ 955963 w 2244436"/>
                      <a:gd name="connsiteY48" fmla="*/ 726261 h 1395897"/>
                      <a:gd name="connsiteX49" fmla="*/ 1006763 w 2244436"/>
                      <a:gd name="connsiteY49" fmla="*/ 744734 h 1395897"/>
                      <a:gd name="connsiteX50" fmla="*/ 1029854 w 2244436"/>
                      <a:gd name="connsiteY50" fmla="*/ 753970 h 1395897"/>
                      <a:gd name="connsiteX51" fmla="*/ 1057563 w 2244436"/>
                      <a:gd name="connsiteY51" fmla="*/ 758588 h 1395897"/>
                      <a:gd name="connsiteX52" fmla="*/ 1085272 w 2244436"/>
                      <a:gd name="connsiteY52" fmla="*/ 767824 h 1395897"/>
                      <a:gd name="connsiteX53" fmla="*/ 1112981 w 2244436"/>
                      <a:gd name="connsiteY53" fmla="*/ 772443 h 1395897"/>
                      <a:gd name="connsiteX54" fmla="*/ 1140690 w 2244436"/>
                      <a:gd name="connsiteY54" fmla="*/ 781679 h 1395897"/>
                      <a:gd name="connsiteX55" fmla="*/ 1196109 w 2244436"/>
                      <a:gd name="connsiteY55" fmla="*/ 790915 h 1395897"/>
                      <a:gd name="connsiteX56" fmla="*/ 1219200 w 2244436"/>
                      <a:gd name="connsiteY56" fmla="*/ 800152 h 1395897"/>
                      <a:gd name="connsiteX57" fmla="*/ 1297709 w 2244436"/>
                      <a:gd name="connsiteY57" fmla="*/ 809388 h 1395897"/>
                      <a:gd name="connsiteX58" fmla="*/ 1325418 w 2244436"/>
                      <a:gd name="connsiteY58" fmla="*/ 814006 h 1395897"/>
                      <a:gd name="connsiteX59" fmla="*/ 1357745 w 2244436"/>
                      <a:gd name="connsiteY59" fmla="*/ 818624 h 1395897"/>
                      <a:gd name="connsiteX60" fmla="*/ 1403927 w 2244436"/>
                      <a:gd name="connsiteY60" fmla="*/ 827861 h 1395897"/>
                      <a:gd name="connsiteX61" fmla="*/ 1427018 w 2244436"/>
                      <a:gd name="connsiteY61" fmla="*/ 832479 h 1395897"/>
                      <a:gd name="connsiteX62" fmla="*/ 1450109 w 2244436"/>
                      <a:gd name="connsiteY62" fmla="*/ 841715 h 1395897"/>
                      <a:gd name="connsiteX63" fmla="*/ 1468581 w 2244436"/>
                      <a:gd name="connsiteY63" fmla="*/ 846334 h 1395897"/>
                      <a:gd name="connsiteX64" fmla="*/ 1505527 w 2244436"/>
                      <a:gd name="connsiteY64" fmla="*/ 855570 h 1395897"/>
                      <a:gd name="connsiteX65" fmla="*/ 1542472 w 2244436"/>
                      <a:gd name="connsiteY65" fmla="*/ 878661 h 1395897"/>
                      <a:gd name="connsiteX66" fmla="*/ 1560945 w 2244436"/>
                      <a:gd name="connsiteY66" fmla="*/ 887897 h 1395897"/>
                      <a:gd name="connsiteX67" fmla="*/ 1602509 w 2244436"/>
                      <a:gd name="connsiteY67" fmla="*/ 915606 h 1395897"/>
                      <a:gd name="connsiteX68" fmla="*/ 1620981 w 2244436"/>
                      <a:gd name="connsiteY68" fmla="*/ 924843 h 1395897"/>
                      <a:gd name="connsiteX69" fmla="*/ 1639454 w 2244436"/>
                      <a:gd name="connsiteY69" fmla="*/ 938697 h 1395897"/>
                      <a:gd name="connsiteX70" fmla="*/ 1681018 w 2244436"/>
                      <a:gd name="connsiteY70" fmla="*/ 961788 h 1395897"/>
                      <a:gd name="connsiteX71" fmla="*/ 1708727 w 2244436"/>
                      <a:gd name="connsiteY71" fmla="*/ 980261 h 1395897"/>
                      <a:gd name="connsiteX72" fmla="*/ 1727200 w 2244436"/>
                      <a:gd name="connsiteY72" fmla="*/ 994115 h 1395897"/>
                      <a:gd name="connsiteX73" fmla="*/ 1736436 w 2244436"/>
                      <a:gd name="connsiteY73" fmla="*/ 1003352 h 1395897"/>
                      <a:gd name="connsiteX74" fmla="*/ 1778000 w 2244436"/>
                      <a:gd name="connsiteY74" fmla="*/ 1031061 h 1395897"/>
                      <a:gd name="connsiteX75" fmla="*/ 1791854 w 2244436"/>
                      <a:gd name="connsiteY75" fmla="*/ 1040297 h 1395897"/>
                      <a:gd name="connsiteX76" fmla="*/ 1805709 w 2244436"/>
                      <a:gd name="connsiteY76" fmla="*/ 1049534 h 1395897"/>
                      <a:gd name="connsiteX77" fmla="*/ 1819563 w 2244436"/>
                      <a:gd name="connsiteY77" fmla="*/ 1054152 h 1395897"/>
                      <a:gd name="connsiteX78" fmla="*/ 1828800 w 2244436"/>
                      <a:gd name="connsiteY78" fmla="*/ 1063388 h 1395897"/>
                      <a:gd name="connsiteX79" fmla="*/ 1856509 w 2244436"/>
                      <a:gd name="connsiteY79" fmla="*/ 1072624 h 1395897"/>
                      <a:gd name="connsiteX80" fmla="*/ 1865745 w 2244436"/>
                      <a:gd name="connsiteY80" fmla="*/ 1081861 h 1395897"/>
                      <a:gd name="connsiteX81" fmla="*/ 1893454 w 2244436"/>
                      <a:gd name="connsiteY81" fmla="*/ 1091097 h 1395897"/>
                      <a:gd name="connsiteX82" fmla="*/ 1921163 w 2244436"/>
                      <a:gd name="connsiteY82" fmla="*/ 1109570 h 1395897"/>
                      <a:gd name="connsiteX83" fmla="*/ 1939636 w 2244436"/>
                      <a:gd name="connsiteY83" fmla="*/ 1128043 h 1395897"/>
                      <a:gd name="connsiteX84" fmla="*/ 1967345 w 2244436"/>
                      <a:gd name="connsiteY84" fmla="*/ 1137279 h 1395897"/>
                      <a:gd name="connsiteX85" fmla="*/ 1995054 w 2244436"/>
                      <a:gd name="connsiteY85" fmla="*/ 1146515 h 1395897"/>
                      <a:gd name="connsiteX86" fmla="*/ 2008909 w 2244436"/>
                      <a:gd name="connsiteY86" fmla="*/ 1151134 h 1395897"/>
                      <a:gd name="connsiteX87" fmla="*/ 2041236 w 2244436"/>
                      <a:gd name="connsiteY87" fmla="*/ 1183461 h 1395897"/>
                      <a:gd name="connsiteX88" fmla="*/ 2045854 w 2244436"/>
                      <a:gd name="connsiteY88" fmla="*/ 1197315 h 1395897"/>
                      <a:gd name="connsiteX89" fmla="*/ 2036618 w 2244436"/>
                      <a:gd name="connsiteY89" fmla="*/ 1225024 h 1395897"/>
                      <a:gd name="connsiteX90" fmla="*/ 2032000 w 2244436"/>
                      <a:gd name="connsiteY90" fmla="*/ 1206552 h 1395897"/>
                      <a:gd name="connsiteX91" fmla="*/ 2041236 w 2244436"/>
                      <a:gd name="connsiteY91" fmla="*/ 1234261 h 1395897"/>
                      <a:gd name="connsiteX92" fmla="*/ 2045854 w 2244436"/>
                      <a:gd name="connsiteY92" fmla="*/ 1252734 h 1395897"/>
                      <a:gd name="connsiteX93" fmla="*/ 2050472 w 2244436"/>
                      <a:gd name="connsiteY93" fmla="*/ 1266588 h 1395897"/>
                      <a:gd name="connsiteX94" fmla="*/ 2045854 w 2244436"/>
                      <a:gd name="connsiteY94" fmla="*/ 1280443 h 1395897"/>
                      <a:gd name="connsiteX95" fmla="*/ 2055090 w 2244436"/>
                      <a:gd name="connsiteY95" fmla="*/ 1326624 h 1395897"/>
                      <a:gd name="connsiteX96" fmla="*/ 2050472 w 2244436"/>
                      <a:gd name="connsiteY96" fmla="*/ 1345097 h 1395897"/>
                      <a:gd name="connsiteX97" fmla="*/ 2036618 w 2244436"/>
                      <a:gd name="connsiteY97" fmla="*/ 1349715 h 1395897"/>
                      <a:gd name="connsiteX98" fmla="*/ 2027381 w 2244436"/>
                      <a:gd name="connsiteY98" fmla="*/ 1358952 h 1395897"/>
                      <a:gd name="connsiteX99" fmla="*/ 2036618 w 2244436"/>
                      <a:gd name="connsiteY99" fmla="*/ 1368188 h 1395897"/>
                      <a:gd name="connsiteX100" fmla="*/ 2041236 w 2244436"/>
                      <a:gd name="connsiteY100" fmla="*/ 1382043 h 1395897"/>
                      <a:gd name="connsiteX101" fmla="*/ 2068945 w 2244436"/>
                      <a:gd name="connsiteY101" fmla="*/ 1395897 h 1395897"/>
                      <a:gd name="connsiteX102" fmla="*/ 2101272 w 2244436"/>
                      <a:gd name="connsiteY102" fmla="*/ 1391279 h 1395897"/>
                      <a:gd name="connsiteX103" fmla="*/ 2124363 w 2244436"/>
                      <a:gd name="connsiteY103" fmla="*/ 1372806 h 1395897"/>
                      <a:gd name="connsiteX104" fmla="*/ 2138218 w 2244436"/>
                      <a:gd name="connsiteY104" fmla="*/ 1368188 h 1395897"/>
                      <a:gd name="connsiteX105" fmla="*/ 2147454 w 2244436"/>
                      <a:gd name="connsiteY105" fmla="*/ 1354334 h 1395897"/>
                      <a:gd name="connsiteX106" fmla="*/ 2156690 w 2244436"/>
                      <a:gd name="connsiteY106" fmla="*/ 1345097 h 1395897"/>
                      <a:gd name="connsiteX107" fmla="*/ 2175163 w 2244436"/>
                      <a:gd name="connsiteY107" fmla="*/ 1317388 h 1395897"/>
                      <a:gd name="connsiteX108" fmla="*/ 2184400 w 2244436"/>
                      <a:gd name="connsiteY108" fmla="*/ 1303534 h 1395897"/>
                      <a:gd name="connsiteX109" fmla="*/ 2202872 w 2244436"/>
                      <a:gd name="connsiteY109" fmla="*/ 1266588 h 1395897"/>
                      <a:gd name="connsiteX110" fmla="*/ 2212109 w 2244436"/>
                      <a:gd name="connsiteY110" fmla="*/ 1243497 h 1395897"/>
                      <a:gd name="connsiteX111" fmla="*/ 2230581 w 2244436"/>
                      <a:gd name="connsiteY111" fmla="*/ 1206552 h 1395897"/>
                      <a:gd name="connsiteX112" fmla="*/ 2235200 w 2244436"/>
                      <a:gd name="connsiteY112" fmla="*/ 1192697 h 1395897"/>
                      <a:gd name="connsiteX113" fmla="*/ 2244436 w 2244436"/>
                      <a:gd name="connsiteY113" fmla="*/ 1160370 h 1395897"/>
                      <a:gd name="connsiteX114" fmla="*/ 2239818 w 2244436"/>
                      <a:gd name="connsiteY114" fmla="*/ 1095715 h 1395897"/>
                      <a:gd name="connsiteX115" fmla="*/ 2225963 w 2244436"/>
                      <a:gd name="connsiteY115" fmla="*/ 1077243 h 1395897"/>
                      <a:gd name="connsiteX116" fmla="*/ 2207490 w 2244436"/>
                      <a:gd name="connsiteY116" fmla="*/ 1058770 h 1395897"/>
                      <a:gd name="connsiteX117" fmla="*/ 2179781 w 2244436"/>
                      <a:gd name="connsiteY117" fmla="*/ 1021824 h 1395897"/>
                      <a:gd name="connsiteX118" fmla="*/ 2152072 w 2244436"/>
                      <a:gd name="connsiteY118" fmla="*/ 994115 h 1395897"/>
                      <a:gd name="connsiteX119" fmla="*/ 2119745 w 2244436"/>
                      <a:gd name="connsiteY119" fmla="*/ 975643 h 1395897"/>
                      <a:gd name="connsiteX120" fmla="*/ 2087418 w 2244436"/>
                      <a:gd name="connsiteY120" fmla="*/ 957170 h 1395897"/>
                      <a:gd name="connsiteX121" fmla="*/ 2073563 w 2244436"/>
                      <a:gd name="connsiteY121" fmla="*/ 943315 h 1395897"/>
                      <a:gd name="connsiteX122" fmla="*/ 2055090 w 2244436"/>
                      <a:gd name="connsiteY122" fmla="*/ 934079 h 1395897"/>
                      <a:gd name="connsiteX123" fmla="*/ 2032000 w 2244436"/>
                      <a:gd name="connsiteY123" fmla="*/ 915606 h 1395897"/>
                      <a:gd name="connsiteX124" fmla="*/ 2018145 w 2244436"/>
                      <a:gd name="connsiteY124" fmla="*/ 906370 h 1395897"/>
                      <a:gd name="connsiteX125" fmla="*/ 1995054 w 2244436"/>
                      <a:gd name="connsiteY125" fmla="*/ 883279 h 1395897"/>
                      <a:gd name="connsiteX126" fmla="*/ 1981200 w 2244436"/>
                      <a:gd name="connsiteY126" fmla="*/ 874043 h 1395897"/>
                      <a:gd name="connsiteX127" fmla="*/ 1930400 w 2244436"/>
                      <a:gd name="connsiteY127" fmla="*/ 832479 h 1395897"/>
                      <a:gd name="connsiteX128" fmla="*/ 1911927 w 2244436"/>
                      <a:gd name="connsiteY128" fmla="*/ 823243 h 1395897"/>
                      <a:gd name="connsiteX129" fmla="*/ 1754909 w 2244436"/>
                      <a:gd name="connsiteY129" fmla="*/ 814006 h 1395897"/>
                      <a:gd name="connsiteX130" fmla="*/ 1533236 w 2244436"/>
                      <a:gd name="connsiteY130" fmla="*/ 800152 h 1395897"/>
                      <a:gd name="connsiteX131" fmla="*/ 1454727 w 2244436"/>
                      <a:gd name="connsiteY131" fmla="*/ 790915 h 1395897"/>
                      <a:gd name="connsiteX132" fmla="*/ 1311563 w 2244436"/>
                      <a:gd name="connsiteY132" fmla="*/ 749352 h 1395897"/>
                      <a:gd name="connsiteX133" fmla="*/ 1163781 w 2244436"/>
                      <a:gd name="connsiteY133" fmla="*/ 689315 h 1395897"/>
                      <a:gd name="connsiteX134" fmla="*/ 1029854 w 2244436"/>
                      <a:gd name="connsiteY134" fmla="*/ 624661 h 1395897"/>
                      <a:gd name="connsiteX135" fmla="*/ 965200 w 2244436"/>
                      <a:gd name="connsiteY135" fmla="*/ 596952 h 1395897"/>
                      <a:gd name="connsiteX136" fmla="*/ 900545 w 2244436"/>
                      <a:gd name="connsiteY136" fmla="*/ 564624 h 1395897"/>
                      <a:gd name="connsiteX137" fmla="*/ 785090 w 2244436"/>
                      <a:gd name="connsiteY137" fmla="*/ 518443 h 1395897"/>
                      <a:gd name="connsiteX138" fmla="*/ 720436 w 2244436"/>
                      <a:gd name="connsiteY138" fmla="*/ 490734 h 1395897"/>
                      <a:gd name="connsiteX139" fmla="*/ 678872 w 2244436"/>
                      <a:gd name="connsiteY139" fmla="*/ 476879 h 1395897"/>
                      <a:gd name="connsiteX140" fmla="*/ 641927 w 2244436"/>
                      <a:gd name="connsiteY140" fmla="*/ 463024 h 1395897"/>
                      <a:gd name="connsiteX141" fmla="*/ 609600 w 2244436"/>
                      <a:gd name="connsiteY141" fmla="*/ 449170 h 1395897"/>
                      <a:gd name="connsiteX142" fmla="*/ 577272 w 2244436"/>
                      <a:gd name="connsiteY142" fmla="*/ 439934 h 1395897"/>
                      <a:gd name="connsiteX143" fmla="*/ 512618 w 2244436"/>
                      <a:gd name="connsiteY143" fmla="*/ 416843 h 1395897"/>
                      <a:gd name="connsiteX144" fmla="*/ 503381 w 2244436"/>
                      <a:gd name="connsiteY144" fmla="*/ 407606 h 1395897"/>
                      <a:gd name="connsiteX145" fmla="*/ 475672 w 2244436"/>
                      <a:gd name="connsiteY145" fmla="*/ 384515 h 1395897"/>
                      <a:gd name="connsiteX146" fmla="*/ 457200 w 2244436"/>
                      <a:gd name="connsiteY146" fmla="*/ 352188 h 1395897"/>
                      <a:gd name="connsiteX147" fmla="*/ 438727 w 2244436"/>
                      <a:gd name="connsiteY147" fmla="*/ 347570 h 1395897"/>
                      <a:gd name="connsiteX148" fmla="*/ 401781 w 2244436"/>
                      <a:gd name="connsiteY148" fmla="*/ 329097 h 1395897"/>
                      <a:gd name="connsiteX149" fmla="*/ 364836 w 2244436"/>
                      <a:gd name="connsiteY149" fmla="*/ 306006 h 1395897"/>
                      <a:gd name="connsiteX150" fmla="*/ 355600 w 2244436"/>
                      <a:gd name="connsiteY150" fmla="*/ 292152 h 1395897"/>
                      <a:gd name="connsiteX151" fmla="*/ 327890 w 2244436"/>
                      <a:gd name="connsiteY151" fmla="*/ 269061 h 1395897"/>
                      <a:gd name="connsiteX152" fmla="*/ 290945 w 2244436"/>
                      <a:gd name="connsiteY152" fmla="*/ 236734 h 1395897"/>
                      <a:gd name="connsiteX153" fmla="*/ 277090 w 2244436"/>
                      <a:gd name="connsiteY153" fmla="*/ 213643 h 1395897"/>
                      <a:gd name="connsiteX154" fmla="*/ 267854 w 2244436"/>
                      <a:gd name="connsiteY154" fmla="*/ 204406 h 1395897"/>
                      <a:gd name="connsiteX155" fmla="*/ 235527 w 2244436"/>
                      <a:gd name="connsiteY155" fmla="*/ 162843 h 1395897"/>
                      <a:gd name="connsiteX156" fmla="*/ 230909 w 2244436"/>
                      <a:gd name="connsiteY156" fmla="*/ 148988 h 1395897"/>
                      <a:gd name="connsiteX157" fmla="*/ 221672 w 2244436"/>
                      <a:gd name="connsiteY157" fmla="*/ 139752 h 1395897"/>
                      <a:gd name="connsiteX158" fmla="*/ 212436 w 2244436"/>
                      <a:gd name="connsiteY158" fmla="*/ 125897 h 1395897"/>
                      <a:gd name="connsiteX159" fmla="*/ 207818 w 2244436"/>
                      <a:gd name="connsiteY159" fmla="*/ 112043 h 1395897"/>
                      <a:gd name="connsiteX160" fmla="*/ 184727 w 2244436"/>
                      <a:gd name="connsiteY160" fmla="*/ 88952 h 1395897"/>
                      <a:gd name="connsiteX161" fmla="*/ 166254 w 2244436"/>
                      <a:gd name="connsiteY161" fmla="*/ 61243 h 1395897"/>
                      <a:gd name="connsiteX162" fmla="*/ 157018 w 2244436"/>
                      <a:gd name="connsiteY162" fmla="*/ 47388 h 1395897"/>
                      <a:gd name="connsiteX163" fmla="*/ 138545 w 2244436"/>
                      <a:gd name="connsiteY163" fmla="*/ 28915 h 1395897"/>
                      <a:gd name="connsiteX164" fmla="*/ 101600 w 2244436"/>
                      <a:gd name="connsiteY164" fmla="*/ 19679 h 1395897"/>
                      <a:gd name="connsiteX165" fmla="*/ 64654 w 2244436"/>
                      <a:gd name="connsiteY165" fmla="*/ 1206 h 139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2244436" h="1395897">
                        <a:moveTo>
                          <a:pt x="64654" y="1206"/>
                        </a:moveTo>
                        <a:cubicBezTo>
                          <a:pt x="59266" y="8133"/>
                          <a:pt x="70015" y="41185"/>
                          <a:pt x="69272" y="61243"/>
                        </a:cubicBezTo>
                        <a:cubicBezTo>
                          <a:pt x="67503" y="108996"/>
                          <a:pt x="62965" y="117112"/>
                          <a:pt x="50800" y="153606"/>
                        </a:cubicBezTo>
                        <a:cubicBezTo>
                          <a:pt x="49260" y="158224"/>
                          <a:pt x="48881" y="163410"/>
                          <a:pt x="46181" y="167461"/>
                        </a:cubicBezTo>
                        <a:cubicBezTo>
                          <a:pt x="34530" y="184938"/>
                          <a:pt x="40869" y="177390"/>
                          <a:pt x="27709" y="190552"/>
                        </a:cubicBezTo>
                        <a:cubicBezTo>
                          <a:pt x="26169" y="195170"/>
                          <a:pt x="25595" y="200232"/>
                          <a:pt x="23090" y="204406"/>
                        </a:cubicBezTo>
                        <a:cubicBezTo>
                          <a:pt x="20850" y="208140"/>
                          <a:pt x="15801" y="209749"/>
                          <a:pt x="13854" y="213643"/>
                        </a:cubicBezTo>
                        <a:cubicBezTo>
                          <a:pt x="9500" y="222351"/>
                          <a:pt x="7697" y="232116"/>
                          <a:pt x="4618" y="241352"/>
                        </a:cubicBezTo>
                        <a:lnTo>
                          <a:pt x="0" y="255206"/>
                        </a:lnTo>
                        <a:cubicBezTo>
                          <a:pt x="1539" y="282915"/>
                          <a:pt x="2106" y="310696"/>
                          <a:pt x="4618" y="338334"/>
                        </a:cubicBezTo>
                        <a:cubicBezTo>
                          <a:pt x="5343" y="346306"/>
                          <a:pt x="11121" y="362461"/>
                          <a:pt x="13854" y="370661"/>
                        </a:cubicBezTo>
                        <a:cubicBezTo>
                          <a:pt x="15393" y="355267"/>
                          <a:pt x="16120" y="339770"/>
                          <a:pt x="18472" y="324479"/>
                        </a:cubicBezTo>
                        <a:cubicBezTo>
                          <a:pt x="19212" y="319667"/>
                          <a:pt x="18222" y="310624"/>
                          <a:pt x="23090" y="310624"/>
                        </a:cubicBezTo>
                        <a:cubicBezTo>
                          <a:pt x="27958" y="310624"/>
                          <a:pt x="24668" y="320678"/>
                          <a:pt x="27709" y="324479"/>
                        </a:cubicBezTo>
                        <a:cubicBezTo>
                          <a:pt x="34219" y="332617"/>
                          <a:pt x="46292" y="335292"/>
                          <a:pt x="55418" y="338334"/>
                        </a:cubicBezTo>
                        <a:cubicBezTo>
                          <a:pt x="56957" y="346031"/>
                          <a:pt x="57971" y="353851"/>
                          <a:pt x="60036" y="361424"/>
                        </a:cubicBezTo>
                        <a:cubicBezTo>
                          <a:pt x="60038" y="361431"/>
                          <a:pt x="71579" y="396057"/>
                          <a:pt x="73890" y="402988"/>
                        </a:cubicBezTo>
                        <a:cubicBezTo>
                          <a:pt x="77646" y="414255"/>
                          <a:pt x="78794" y="421746"/>
                          <a:pt x="87745" y="430697"/>
                        </a:cubicBezTo>
                        <a:cubicBezTo>
                          <a:pt x="98724" y="441676"/>
                          <a:pt x="115588" y="444596"/>
                          <a:pt x="129309" y="449170"/>
                        </a:cubicBezTo>
                        <a:cubicBezTo>
                          <a:pt x="162531" y="460244"/>
                          <a:pt x="121038" y="446807"/>
                          <a:pt x="161636" y="458406"/>
                        </a:cubicBezTo>
                        <a:cubicBezTo>
                          <a:pt x="194779" y="467875"/>
                          <a:pt x="151621" y="458249"/>
                          <a:pt x="198581" y="467643"/>
                        </a:cubicBezTo>
                        <a:cubicBezTo>
                          <a:pt x="203199" y="470722"/>
                          <a:pt x="207472" y="474397"/>
                          <a:pt x="212436" y="476879"/>
                        </a:cubicBezTo>
                        <a:cubicBezTo>
                          <a:pt x="219062" y="480192"/>
                          <a:pt x="238843" y="484635"/>
                          <a:pt x="244763" y="486115"/>
                        </a:cubicBezTo>
                        <a:cubicBezTo>
                          <a:pt x="257078" y="492273"/>
                          <a:pt x="268647" y="500234"/>
                          <a:pt x="281709" y="504588"/>
                        </a:cubicBezTo>
                        <a:cubicBezTo>
                          <a:pt x="314946" y="515667"/>
                          <a:pt x="273418" y="502218"/>
                          <a:pt x="314036" y="513824"/>
                        </a:cubicBezTo>
                        <a:cubicBezTo>
                          <a:pt x="318717" y="515161"/>
                          <a:pt x="323209" y="517106"/>
                          <a:pt x="327890" y="518443"/>
                        </a:cubicBezTo>
                        <a:cubicBezTo>
                          <a:pt x="333993" y="520187"/>
                          <a:pt x="340260" y="521317"/>
                          <a:pt x="346363" y="523061"/>
                        </a:cubicBezTo>
                        <a:cubicBezTo>
                          <a:pt x="351044" y="524398"/>
                          <a:pt x="355466" y="526623"/>
                          <a:pt x="360218" y="527679"/>
                        </a:cubicBezTo>
                        <a:cubicBezTo>
                          <a:pt x="369359" y="529710"/>
                          <a:pt x="378691" y="530758"/>
                          <a:pt x="387927" y="532297"/>
                        </a:cubicBezTo>
                        <a:cubicBezTo>
                          <a:pt x="395624" y="535376"/>
                          <a:pt x="403078" y="539152"/>
                          <a:pt x="411018" y="541534"/>
                        </a:cubicBezTo>
                        <a:cubicBezTo>
                          <a:pt x="418536" y="543790"/>
                          <a:pt x="426446" y="544449"/>
                          <a:pt x="434109" y="546152"/>
                        </a:cubicBezTo>
                        <a:cubicBezTo>
                          <a:pt x="440305" y="547529"/>
                          <a:pt x="446502" y="548946"/>
                          <a:pt x="452581" y="550770"/>
                        </a:cubicBezTo>
                        <a:cubicBezTo>
                          <a:pt x="461906" y="553568"/>
                          <a:pt x="470845" y="557645"/>
                          <a:pt x="480290" y="560006"/>
                        </a:cubicBezTo>
                        <a:cubicBezTo>
                          <a:pt x="486448" y="561545"/>
                          <a:pt x="492684" y="562800"/>
                          <a:pt x="498763" y="564624"/>
                        </a:cubicBezTo>
                        <a:cubicBezTo>
                          <a:pt x="508088" y="567422"/>
                          <a:pt x="516868" y="572260"/>
                          <a:pt x="526472" y="573861"/>
                        </a:cubicBezTo>
                        <a:cubicBezTo>
                          <a:pt x="535708" y="575400"/>
                          <a:pt x="545040" y="576448"/>
                          <a:pt x="554181" y="578479"/>
                        </a:cubicBezTo>
                        <a:cubicBezTo>
                          <a:pt x="558933" y="579535"/>
                          <a:pt x="563355" y="581760"/>
                          <a:pt x="568036" y="583097"/>
                        </a:cubicBezTo>
                        <a:cubicBezTo>
                          <a:pt x="587324" y="588607"/>
                          <a:pt x="592448" y="588705"/>
                          <a:pt x="614218" y="592334"/>
                        </a:cubicBezTo>
                        <a:cubicBezTo>
                          <a:pt x="621277" y="595158"/>
                          <a:pt x="641512" y="603775"/>
                          <a:pt x="651163" y="606188"/>
                        </a:cubicBezTo>
                        <a:cubicBezTo>
                          <a:pt x="658778" y="608092"/>
                          <a:pt x="666557" y="609267"/>
                          <a:pt x="674254" y="610806"/>
                        </a:cubicBezTo>
                        <a:cubicBezTo>
                          <a:pt x="680412" y="613885"/>
                          <a:pt x="686281" y="617626"/>
                          <a:pt x="692727" y="620043"/>
                        </a:cubicBezTo>
                        <a:cubicBezTo>
                          <a:pt x="716396" y="628919"/>
                          <a:pt x="707967" y="620504"/>
                          <a:pt x="734290" y="629279"/>
                        </a:cubicBezTo>
                        <a:cubicBezTo>
                          <a:pt x="750019" y="634522"/>
                          <a:pt x="765642" y="640338"/>
                          <a:pt x="780472" y="647752"/>
                        </a:cubicBezTo>
                        <a:lnTo>
                          <a:pt x="817418" y="666224"/>
                        </a:lnTo>
                        <a:cubicBezTo>
                          <a:pt x="823575" y="669303"/>
                          <a:pt x="829211" y="673791"/>
                          <a:pt x="835890" y="675461"/>
                        </a:cubicBezTo>
                        <a:lnTo>
                          <a:pt x="854363" y="680079"/>
                        </a:lnTo>
                        <a:cubicBezTo>
                          <a:pt x="863599" y="686237"/>
                          <a:pt x="874222" y="690703"/>
                          <a:pt x="882072" y="698552"/>
                        </a:cubicBezTo>
                        <a:cubicBezTo>
                          <a:pt x="891933" y="708411"/>
                          <a:pt x="894125" y="712551"/>
                          <a:pt x="909781" y="717024"/>
                        </a:cubicBezTo>
                        <a:cubicBezTo>
                          <a:pt x="924876" y="721337"/>
                          <a:pt x="941387" y="720431"/>
                          <a:pt x="955963" y="726261"/>
                        </a:cubicBezTo>
                        <a:cubicBezTo>
                          <a:pt x="1013335" y="749209"/>
                          <a:pt x="941545" y="721018"/>
                          <a:pt x="1006763" y="744734"/>
                        </a:cubicBezTo>
                        <a:cubicBezTo>
                          <a:pt x="1014554" y="747567"/>
                          <a:pt x="1021856" y="751789"/>
                          <a:pt x="1029854" y="753970"/>
                        </a:cubicBezTo>
                        <a:cubicBezTo>
                          <a:pt x="1038888" y="756434"/>
                          <a:pt x="1048479" y="756317"/>
                          <a:pt x="1057563" y="758588"/>
                        </a:cubicBezTo>
                        <a:cubicBezTo>
                          <a:pt x="1067008" y="760949"/>
                          <a:pt x="1075827" y="765463"/>
                          <a:pt x="1085272" y="767824"/>
                        </a:cubicBezTo>
                        <a:cubicBezTo>
                          <a:pt x="1094356" y="770095"/>
                          <a:pt x="1103897" y="770172"/>
                          <a:pt x="1112981" y="772443"/>
                        </a:cubicBezTo>
                        <a:cubicBezTo>
                          <a:pt x="1122426" y="774804"/>
                          <a:pt x="1131186" y="779567"/>
                          <a:pt x="1140690" y="781679"/>
                        </a:cubicBezTo>
                        <a:cubicBezTo>
                          <a:pt x="1158972" y="785741"/>
                          <a:pt x="1196109" y="790915"/>
                          <a:pt x="1196109" y="790915"/>
                        </a:cubicBezTo>
                        <a:cubicBezTo>
                          <a:pt x="1203806" y="793994"/>
                          <a:pt x="1211202" y="797971"/>
                          <a:pt x="1219200" y="800152"/>
                        </a:cubicBezTo>
                        <a:cubicBezTo>
                          <a:pt x="1238967" y="805543"/>
                          <a:pt x="1282461" y="807594"/>
                          <a:pt x="1297709" y="809388"/>
                        </a:cubicBezTo>
                        <a:cubicBezTo>
                          <a:pt x="1307009" y="810482"/>
                          <a:pt x="1316163" y="812582"/>
                          <a:pt x="1325418" y="814006"/>
                        </a:cubicBezTo>
                        <a:cubicBezTo>
                          <a:pt x="1336176" y="815661"/>
                          <a:pt x="1347026" y="816732"/>
                          <a:pt x="1357745" y="818624"/>
                        </a:cubicBezTo>
                        <a:cubicBezTo>
                          <a:pt x="1373205" y="821352"/>
                          <a:pt x="1388533" y="824782"/>
                          <a:pt x="1403927" y="827861"/>
                        </a:cubicBezTo>
                        <a:cubicBezTo>
                          <a:pt x="1411624" y="829400"/>
                          <a:pt x="1419730" y="829564"/>
                          <a:pt x="1427018" y="832479"/>
                        </a:cubicBezTo>
                        <a:cubicBezTo>
                          <a:pt x="1434715" y="835558"/>
                          <a:pt x="1442245" y="839093"/>
                          <a:pt x="1450109" y="841715"/>
                        </a:cubicBezTo>
                        <a:cubicBezTo>
                          <a:pt x="1456130" y="843722"/>
                          <a:pt x="1462478" y="844590"/>
                          <a:pt x="1468581" y="846334"/>
                        </a:cubicBezTo>
                        <a:cubicBezTo>
                          <a:pt x="1501701" y="855798"/>
                          <a:pt x="1458606" y="846186"/>
                          <a:pt x="1505527" y="855570"/>
                        </a:cubicBezTo>
                        <a:cubicBezTo>
                          <a:pt x="1517842" y="863267"/>
                          <a:pt x="1529483" y="872167"/>
                          <a:pt x="1542472" y="878661"/>
                        </a:cubicBezTo>
                        <a:cubicBezTo>
                          <a:pt x="1548630" y="881740"/>
                          <a:pt x="1555107" y="884248"/>
                          <a:pt x="1560945" y="887897"/>
                        </a:cubicBezTo>
                        <a:cubicBezTo>
                          <a:pt x="1616509" y="922624"/>
                          <a:pt x="1537937" y="879732"/>
                          <a:pt x="1602509" y="915606"/>
                        </a:cubicBezTo>
                        <a:cubicBezTo>
                          <a:pt x="1608527" y="918949"/>
                          <a:pt x="1615143" y="921194"/>
                          <a:pt x="1620981" y="924843"/>
                        </a:cubicBezTo>
                        <a:cubicBezTo>
                          <a:pt x="1627508" y="928922"/>
                          <a:pt x="1633050" y="934428"/>
                          <a:pt x="1639454" y="938697"/>
                        </a:cubicBezTo>
                        <a:cubicBezTo>
                          <a:pt x="1691309" y="973267"/>
                          <a:pt x="1636983" y="935367"/>
                          <a:pt x="1681018" y="961788"/>
                        </a:cubicBezTo>
                        <a:cubicBezTo>
                          <a:pt x="1690537" y="967499"/>
                          <a:pt x="1699846" y="973601"/>
                          <a:pt x="1708727" y="980261"/>
                        </a:cubicBezTo>
                        <a:cubicBezTo>
                          <a:pt x="1714885" y="984879"/>
                          <a:pt x="1721287" y="989188"/>
                          <a:pt x="1727200" y="994115"/>
                        </a:cubicBezTo>
                        <a:cubicBezTo>
                          <a:pt x="1730545" y="996902"/>
                          <a:pt x="1732915" y="1000791"/>
                          <a:pt x="1736436" y="1003352"/>
                        </a:cubicBezTo>
                        <a:cubicBezTo>
                          <a:pt x="1749902" y="1013146"/>
                          <a:pt x="1764145" y="1021825"/>
                          <a:pt x="1778000" y="1031061"/>
                        </a:cubicBezTo>
                        <a:lnTo>
                          <a:pt x="1791854" y="1040297"/>
                        </a:lnTo>
                        <a:cubicBezTo>
                          <a:pt x="1796472" y="1043376"/>
                          <a:pt x="1800443" y="1047779"/>
                          <a:pt x="1805709" y="1049534"/>
                        </a:cubicBezTo>
                        <a:lnTo>
                          <a:pt x="1819563" y="1054152"/>
                        </a:lnTo>
                        <a:cubicBezTo>
                          <a:pt x="1822642" y="1057231"/>
                          <a:pt x="1824906" y="1061441"/>
                          <a:pt x="1828800" y="1063388"/>
                        </a:cubicBezTo>
                        <a:cubicBezTo>
                          <a:pt x="1837508" y="1067742"/>
                          <a:pt x="1856509" y="1072624"/>
                          <a:pt x="1856509" y="1072624"/>
                        </a:cubicBezTo>
                        <a:cubicBezTo>
                          <a:pt x="1859588" y="1075703"/>
                          <a:pt x="1861851" y="1079914"/>
                          <a:pt x="1865745" y="1081861"/>
                        </a:cubicBezTo>
                        <a:cubicBezTo>
                          <a:pt x="1874453" y="1086215"/>
                          <a:pt x="1893454" y="1091097"/>
                          <a:pt x="1893454" y="1091097"/>
                        </a:cubicBezTo>
                        <a:cubicBezTo>
                          <a:pt x="1902690" y="1097255"/>
                          <a:pt x="1913314" y="1101721"/>
                          <a:pt x="1921163" y="1109570"/>
                        </a:cubicBezTo>
                        <a:cubicBezTo>
                          <a:pt x="1927321" y="1115728"/>
                          <a:pt x="1931375" y="1125289"/>
                          <a:pt x="1939636" y="1128043"/>
                        </a:cubicBezTo>
                        <a:lnTo>
                          <a:pt x="1967345" y="1137279"/>
                        </a:lnTo>
                        <a:lnTo>
                          <a:pt x="1995054" y="1146515"/>
                        </a:lnTo>
                        <a:lnTo>
                          <a:pt x="2008909" y="1151134"/>
                        </a:lnTo>
                        <a:cubicBezTo>
                          <a:pt x="2030081" y="1182894"/>
                          <a:pt x="2016850" y="1175333"/>
                          <a:pt x="2041236" y="1183461"/>
                        </a:cubicBezTo>
                        <a:cubicBezTo>
                          <a:pt x="2042775" y="1188079"/>
                          <a:pt x="2046392" y="1192477"/>
                          <a:pt x="2045854" y="1197315"/>
                        </a:cubicBezTo>
                        <a:cubicBezTo>
                          <a:pt x="2044779" y="1206991"/>
                          <a:pt x="2036618" y="1225024"/>
                          <a:pt x="2036618" y="1225024"/>
                        </a:cubicBezTo>
                        <a:cubicBezTo>
                          <a:pt x="2035079" y="1218867"/>
                          <a:pt x="2029162" y="1200875"/>
                          <a:pt x="2032000" y="1206552"/>
                        </a:cubicBezTo>
                        <a:cubicBezTo>
                          <a:pt x="2036354" y="1215260"/>
                          <a:pt x="2038875" y="1224816"/>
                          <a:pt x="2041236" y="1234261"/>
                        </a:cubicBezTo>
                        <a:cubicBezTo>
                          <a:pt x="2042775" y="1240419"/>
                          <a:pt x="2044110" y="1246631"/>
                          <a:pt x="2045854" y="1252734"/>
                        </a:cubicBezTo>
                        <a:cubicBezTo>
                          <a:pt x="2047191" y="1257415"/>
                          <a:pt x="2048933" y="1261970"/>
                          <a:pt x="2050472" y="1266588"/>
                        </a:cubicBezTo>
                        <a:cubicBezTo>
                          <a:pt x="2048933" y="1271206"/>
                          <a:pt x="2045854" y="1275575"/>
                          <a:pt x="2045854" y="1280443"/>
                        </a:cubicBezTo>
                        <a:cubicBezTo>
                          <a:pt x="2045854" y="1291767"/>
                          <a:pt x="2052038" y="1314417"/>
                          <a:pt x="2055090" y="1326624"/>
                        </a:cubicBezTo>
                        <a:cubicBezTo>
                          <a:pt x="2053551" y="1332782"/>
                          <a:pt x="2054437" y="1340141"/>
                          <a:pt x="2050472" y="1345097"/>
                        </a:cubicBezTo>
                        <a:cubicBezTo>
                          <a:pt x="2047431" y="1348898"/>
                          <a:pt x="2040792" y="1347210"/>
                          <a:pt x="2036618" y="1349715"/>
                        </a:cubicBezTo>
                        <a:cubicBezTo>
                          <a:pt x="2032884" y="1351955"/>
                          <a:pt x="2030460" y="1355873"/>
                          <a:pt x="2027381" y="1358952"/>
                        </a:cubicBezTo>
                        <a:cubicBezTo>
                          <a:pt x="2030460" y="1362031"/>
                          <a:pt x="2034378" y="1364454"/>
                          <a:pt x="2036618" y="1368188"/>
                        </a:cubicBezTo>
                        <a:cubicBezTo>
                          <a:pt x="2039123" y="1372362"/>
                          <a:pt x="2038195" y="1378242"/>
                          <a:pt x="2041236" y="1382043"/>
                        </a:cubicBezTo>
                        <a:cubicBezTo>
                          <a:pt x="2047747" y="1390182"/>
                          <a:pt x="2059818" y="1392855"/>
                          <a:pt x="2068945" y="1395897"/>
                        </a:cubicBezTo>
                        <a:cubicBezTo>
                          <a:pt x="2079721" y="1394358"/>
                          <a:pt x="2090846" y="1394407"/>
                          <a:pt x="2101272" y="1391279"/>
                        </a:cubicBezTo>
                        <a:cubicBezTo>
                          <a:pt x="2119764" y="1385732"/>
                          <a:pt x="2110407" y="1381180"/>
                          <a:pt x="2124363" y="1372806"/>
                        </a:cubicBezTo>
                        <a:cubicBezTo>
                          <a:pt x="2128537" y="1370301"/>
                          <a:pt x="2133600" y="1369727"/>
                          <a:pt x="2138218" y="1368188"/>
                        </a:cubicBezTo>
                        <a:cubicBezTo>
                          <a:pt x="2141297" y="1363570"/>
                          <a:pt x="2143987" y="1358668"/>
                          <a:pt x="2147454" y="1354334"/>
                        </a:cubicBezTo>
                        <a:cubicBezTo>
                          <a:pt x="2150174" y="1350934"/>
                          <a:pt x="2154078" y="1348580"/>
                          <a:pt x="2156690" y="1345097"/>
                        </a:cubicBezTo>
                        <a:cubicBezTo>
                          <a:pt x="2163350" y="1336216"/>
                          <a:pt x="2169005" y="1326624"/>
                          <a:pt x="2175163" y="1317388"/>
                        </a:cubicBezTo>
                        <a:cubicBezTo>
                          <a:pt x="2178242" y="1312770"/>
                          <a:pt x="2181918" y="1308498"/>
                          <a:pt x="2184400" y="1303534"/>
                        </a:cubicBezTo>
                        <a:cubicBezTo>
                          <a:pt x="2190557" y="1291219"/>
                          <a:pt x="2197758" y="1279372"/>
                          <a:pt x="2202872" y="1266588"/>
                        </a:cubicBezTo>
                        <a:cubicBezTo>
                          <a:pt x="2205951" y="1258891"/>
                          <a:pt x="2208635" y="1251024"/>
                          <a:pt x="2212109" y="1243497"/>
                        </a:cubicBezTo>
                        <a:cubicBezTo>
                          <a:pt x="2217879" y="1230996"/>
                          <a:pt x="2226226" y="1219614"/>
                          <a:pt x="2230581" y="1206552"/>
                        </a:cubicBezTo>
                        <a:cubicBezTo>
                          <a:pt x="2232121" y="1201934"/>
                          <a:pt x="2233863" y="1197378"/>
                          <a:pt x="2235200" y="1192697"/>
                        </a:cubicBezTo>
                        <a:cubicBezTo>
                          <a:pt x="2246803" y="1152087"/>
                          <a:pt x="2233359" y="1193601"/>
                          <a:pt x="2244436" y="1160370"/>
                        </a:cubicBezTo>
                        <a:cubicBezTo>
                          <a:pt x="2242897" y="1138818"/>
                          <a:pt x="2244505" y="1116807"/>
                          <a:pt x="2239818" y="1095715"/>
                        </a:cubicBezTo>
                        <a:cubicBezTo>
                          <a:pt x="2238148" y="1088201"/>
                          <a:pt x="2231032" y="1083035"/>
                          <a:pt x="2225963" y="1077243"/>
                        </a:cubicBezTo>
                        <a:cubicBezTo>
                          <a:pt x="2220228" y="1070689"/>
                          <a:pt x="2207490" y="1058770"/>
                          <a:pt x="2207490" y="1058770"/>
                        </a:cubicBezTo>
                        <a:cubicBezTo>
                          <a:pt x="2199430" y="1034588"/>
                          <a:pt x="2206314" y="1048357"/>
                          <a:pt x="2179781" y="1021824"/>
                        </a:cubicBezTo>
                        <a:lnTo>
                          <a:pt x="2152072" y="994115"/>
                        </a:lnTo>
                        <a:cubicBezTo>
                          <a:pt x="2132490" y="981060"/>
                          <a:pt x="2143182" y="987361"/>
                          <a:pt x="2119745" y="975643"/>
                        </a:cubicBezTo>
                        <a:cubicBezTo>
                          <a:pt x="2082254" y="938152"/>
                          <a:pt x="2130834" y="981980"/>
                          <a:pt x="2087418" y="957170"/>
                        </a:cubicBezTo>
                        <a:cubicBezTo>
                          <a:pt x="2081747" y="953930"/>
                          <a:pt x="2078878" y="947111"/>
                          <a:pt x="2073563" y="943315"/>
                        </a:cubicBezTo>
                        <a:cubicBezTo>
                          <a:pt x="2067961" y="939314"/>
                          <a:pt x="2060818" y="937898"/>
                          <a:pt x="2055090" y="934079"/>
                        </a:cubicBezTo>
                        <a:cubicBezTo>
                          <a:pt x="2046889" y="928611"/>
                          <a:pt x="2039885" y="921520"/>
                          <a:pt x="2032000" y="915606"/>
                        </a:cubicBezTo>
                        <a:cubicBezTo>
                          <a:pt x="2027560" y="912276"/>
                          <a:pt x="2022322" y="910025"/>
                          <a:pt x="2018145" y="906370"/>
                        </a:cubicBezTo>
                        <a:cubicBezTo>
                          <a:pt x="2009953" y="899202"/>
                          <a:pt x="2003246" y="890447"/>
                          <a:pt x="1995054" y="883279"/>
                        </a:cubicBezTo>
                        <a:cubicBezTo>
                          <a:pt x="1990877" y="879624"/>
                          <a:pt x="1985464" y="877596"/>
                          <a:pt x="1981200" y="874043"/>
                        </a:cubicBezTo>
                        <a:cubicBezTo>
                          <a:pt x="1957511" y="854302"/>
                          <a:pt x="1970093" y="852324"/>
                          <a:pt x="1930400" y="832479"/>
                        </a:cubicBezTo>
                        <a:cubicBezTo>
                          <a:pt x="1924242" y="829400"/>
                          <a:pt x="1918727" y="824317"/>
                          <a:pt x="1911927" y="823243"/>
                        </a:cubicBezTo>
                        <a:cubicBezTo>
                          <a:pt x="1898621" y="821142"/>
                          <a:pt x="1757947" y="814187"/>
                          <a:pt x="1754909" y="814006"/>
                        </a:cubicBezTo>
                        <a:lnTo>
                          <a:pt x="1533236" y="800152"/>
                        </a:lnTo>
                        <a:cubicBezTo>
                          <a:pt x="1507066" y="797073"/>
                          <a:pt x="1480652" y="795629"/>
                          <a:pt x="1454727" y="790915"/>
                        </a:cubicBezTo>
                        <a:cubicBezTo>
                          <a:pt x="1414299" y="783565"/>
                          <a:pt x="1350201" y="764150"/>
                          <a:pt x="1311563" y="749352"/>
                        </a:cubicBezTo>
                        <a:cubicBezTo>
                          <a:pt x="1261909" y="730336"/>
                          <a:pt x="1211664" y="712431"/>
                          <a:pt x="1163781" y="689315"/>
                        </a:cubicBezTo>
                        <a:cubicBezTo>
                          <a:pt x="1119139" y="667764"/>
                          <a:pt x="1075418" y="644189"/>
                          <a:pt x="1029854" y="624661"/>
                        </a:cubicBezTo>
                        <a:cubicBezTo>
                          <a:pt x="1008303" y="615425"/>
                          <a:pt x="986467" y="606826"/>
                          <a:pt x="965200" y="596952"/>
                        </a:cubicBezTo>
                        <a:cubicBezTo>
                          <a:pt x="943345" y="586805"/>
                          <a:pt x="922633" y="574252"/>
                          <a:pt x="900545" y="564624"/>
                        </a:cubicBezTo>
                        <a:cubicBezTo>
                          <a:pt x="862548" y="548061"/>
                          <a:pt x="822163" y="536981"/>
                          <a:pt x="785090" y="518443"/>
                        </a:cubicBezTo>
                        <a:cubicBezTo>
                          <a:pt x="757024" y="504408"/>
                          <a:pt x="760403" y="505458"/>
                          <a:pt x="720436" y="490734"/>
                        </a:cubicBezTo>
                        <a:cubicBezTo>
                          <a:pt x="706732" y="485685"/>
                          <a:pt x="692644" y="481740"/>
                          <a:pt x="678872" y="476879"/>
                        </a:cubicBezTo>
                        <a:cubicBezTo>
                          <a:pt x="666469" y="472501"/>
                          <a:pt x="654139" y="467909"/>
                          <a:pt x="641927" y="463024"/>
                        </a:cubicBezTo>
                        <a:cubicBezTo>
                          <a:pt x="631042" y="458670"/>
                          <a:pt x="620641" y="453113"/>
                          <a:pt x="609600" y="449170"/>
                        </a:cubicBezTo>
                        <a:cubicBezTo>
                          <a:pt x="599046" y="445401"/>
                          <a:pt x="587840" y="443664"/>
                          <a:pt x="577272" y="439934"/>
                        </a:cubicBezTo>
                        <a:cubicBezTo>
                          <a:pt x="501385" y="413151"/>
                          <a:pt x="556290" y="427761"/>
                          <a:pt x="512618" y="416843"/>
                        </a:cubicBezTo>
                        <a:cubicBezTo>
                          <a:pt x="509539" y="413764"/>
                          <a:pt x="506658" y="410473"/>
                          <a:pt x="503381" y="407606"/>
                        </a:cubicBezTo>
                        <a:cubicBezTo>
                          <a:pt x="494333" y="399689"/>
                          <a:pt x="483369" y="393751"/>
                          <a:pt x="475672" y="384515"/>
                        </a:cubicBezTo>
                        <a:cubicBezTo>
                          <a:pt x="467727" y="374981"/>
                          <a:pt x="465976" y="360964"/>
                          <a:pt x="457200" y="352188"/>
                        </a:cubicBezTo>
                        <a:cubicBezTo>
                          <a:pt x="452712" y="347700"/>
                          <a:pt x="444586" y="350011"/>
                          <a:pt x="438727" y="347570"/>
                        </a:cubicBezTo>
                        <a:cubicBezTo>
                          <a:pt x="426017" y="342274"/>
                          <a:pt x="414096" y="335255"/>
                          <a:pt x="401781" y="329097"/>
                        </a:cubicBezTo>
                        <a:cubicBezTo>
                          <a:pt x="387148" y="321780"/>
                          <a:pt x="376827" y="317997"/>
                          <a:pt x="364836" y="306006"/>
                        </a:cubicBezTo>
                        <a:cubicBezTo>
                          <a:pt x="360911" y="302081"/>
                          <a:pt x="359525" y="296076"/>
                          <a:pt x="355600" y="292152"/>
                        </a:cubicBezTo>
                        <a:cubicBezTo>
                          <a:pt x="347098" y="283650"/>
                          <a:pt x="336827" y="277104"/>
                          <a:pt x="327890" y="269061"/>
                        </a:cubicBezTo>
                        <a:cubicBezTo>
                          <a:pt x="288029" y="233186"/>
                          <a:pt x="330479" y="266383"/>
                          <a:pt x="290945" y="236734"/>
                        </a:cubicBezTo>
                        <a:cubicBezTo>
                          <a:pt x="286327" y="229037"/>
                          <a:pt x="282307" y="220947"/>
                          <a:pt x="277090" y="213643"/>
                        </a:cubicBezTo>
                        <a:cubicBezTo>
                          <a:pt x="274559" y="210100"/>
                          <a:pt x="270466" y="207889"/>
                          <a:pt x="267854" y="204406"/>
                        </a:cubicBezTo>
                        <a:cubicBezTo>
                          <a:pt x="234715" y="160219"/>
                          <a:pt x="263728" y="191044"/>
                          <a:pt x="235527" y="162843"/>
                        </a:cubicBezTo>
                        <a:cubicBezTo>
                          <a:pt x="233988" y="158225"/>
                          <a:pt x="233414" y="153162"/>
                          <a:pt x="230909" y="148988"/>
                        </a:cubicBezTo>
                        <a:cubicBezTo>
                          <a:pt x="228669" y="145254"/>
                          <a:pt x="224392" y="143152"/>
                          <a:pt x="221672" y="139752"/>
                        </a:cubicBezTo>
                        <a:cubicBezTo>
                          <a:pt x="218205" y="135418"/>
                          <a:pt x="214918" y="130861"/>
                          <a:pt x="212436" y="125897"/>
                        </a:cubicBezTo>
                        <a:cubicBezTo>
                          <a:pt x="210259" y="121543"/>
                          <a:pt x="210739" y="115937"/>
                          <a:pt x="207818" y="112043"/>
                        </a:cubicBezTo>
                        <a:cubicBezTo>
                          <a:pt x="201287" y="103335"/>
                          <a:pt x="184727" y="88952"/>
                          <a:pt x="184727" y="88952"/>
                        </a:cubicBezTo>
                        <a:cubicBezTo>
                          <a:pt x="176611" y="64602"/>
                          <a:pt x="185474" y="84306"/>
                          <a:pt x="166254" y="61243"/>
                        </a:cubicBezTo>
                        <a:cubicBezTo>
                          <a:pt x="162701" y="56979"/>
                          <a:pt x="160630" y="51602"/>
                          <a:pt x="157018" y="47388"/>
                        </a:cubicBezTo>
                        <a:cubicBezTo>
                          <a:pt x="151351" y="40776"/>
                          <a:pt x="146806" y="31669"/>
                          <a:pt x="138545" y="28915"/>
                        </a:cubicBezTo>
                        <a:cubicBezTo>
                          <a:pt x="120701" y="22967"/>
                          <a:pt x="123889" y="23394"/>
                          <a:pt x="101600" y="19679"/>
                        </a:cubicBezTo>
                        <a:cubicBezTo>
                          <a:pt x="100081" y="19426"/>
                          <a:pt x="70042" y="-5721"/>
                          <a:pt x="64654" y="1206"/>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C9999C49-78FD-DF17-A36B-D16EC1B7943D}"/>
                        </a:ext>
                      </a:extLst>
                    </p:cNvPr>
                    <p:cNvSpPr txBox="1">
                      <a:spLocks/>
                    </p:cNvSpPr>
                    <p:nvPr/>
                  </p:nvSpPr>
                  <p:spPr>
                    <a:xfrm>
                      <a:off x="4832033" y="3003710"/>
                      <a:ext cx="510963" cy="557221"/>
                    </a:xfrm>
                    <a:prstGeom prst="rect">
                      <a:avLst/>
                    </a:prstGeom>
                    <a:solidFill>
                      <a:schemeClr val="bg1"/>
                    </a:solid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Font typeface="Arial"/>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0</m:t>
                                </m:r>
                              </m:sub>
                            </m:sSub>
                          </m:oMath>
                        </m:oMathPara>
                      </a14:m>
                      <a:endParaRPr lang="en-US" sz="2400" dirty="0">
                        <a:latin typeface="+mn-lt"/>
                      </a:endParaRPr>
                    </a:p>
                  </p:txBody>
                </p:sp>
              </mc:Choice>
              <mc:Fallback xmlns="">
                <p:sp>
                  <p:nvSpPr>
                    <p:cNvPr id="13" name="Content Placeholder 2">
                      <a:extLst>
                        <a:ext uri="{FF2B5EF4-FFF2-40B4-BE49-F238E27FC236}">
                          <a16:creationId xmlns:a16="http://schemas.microsoft.com/office/drawing/2014/main" id="{C9999C49-78FD-DF17-A36B-D16EC1B7943D}"/>
                        </a:ext>
                      </a:extLst>
                    </p:cNvPr>
                    <p:cNvSpPr txBox="1">
                      <a:spLocks noRot="1" noChangeAspect="1" noMove="1" noResize="1" noEditPoints="1" noAdjustHandles="1" noChangeArrowheads="1" noChangeShapeType="1" noTextEdit="1"/>
                    </p:cNvSpPr>
                    <p:nvPr/>
                  </p:nvSpPr>
                  <p:spPr>
                    <a:xfrm>
                      <a:off x="4832033" y="3003710"/>
                      <a:ext cx="510963" cy="557221"/>
                    </a:xfrm>
                    <a:prstGeom prst="rect">
                      <a:avLst/>
                    </a:prstGeom>
                    <a:blipFill>
                      <a:blip r:embed="rId4"/>
                      <a:stretch>
                        <a:fillRect l="-25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Content Placeholder 2">
                      <a:extLst>
                        <a:ext uri="{FF2B5EF4-FFF2-40B4-BE49-F238E27FC236}">
                          <a16:creationId xmlns:a16="http://schemas.microsoft.com/office/drawing/2014/main" id="{89ABF339-BD04-6F70-B320-B9CDDEB524CB}"/>
                        </a:ext>
                      </a:extLst>
                    </p:cNvPr>
                    <p:cNvSpPr txBox="1">
                      <a:spLocks/>
                    </p:cNvSpPr>
                    <p:nvPr/>
                  </p:nvSpPr>
                  <p:spPr>
                    <a:xfrm>
                      <a:off x="4640509" y="5868425"/>
                      <a:ext cx="702487" cy="557221"/>
                    </a:xfrm>
                    <a:prstGeom prst="rect">
                      <a:avLst/>
                    </a:prstGeom>
                    <a:solidFill>
                      <a:schemeClr val="bg1"/>
                    </a:solid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Font typeface="Arial"/>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m:t>
                                </m:r>
                                <m:r>
                                  <a:rPr lang="en-US" sz="2400" b="0" i="1" smtClean="0">
                                    <a:latin typeface="Cambria Math" panose="02040503050406030204" pitchFamily="18" charset="0"/>
                                  </a:rPr>
                                  <m:t>𝐴</m:t>
                                </m:r>
                              </m:e>
                              <m:sub>
                                <m:r>
                                  <a:rPr lang="en-US" sz="2400" b="0" i="1" smtClean="0">
                                    <a:latin typeface="Cambria Math" panose="02040503050406030204" pitchFamily="18" charset="0"/>
                                  </a:rPr>
                                  <m:t>0</m:t>
                                </m:r>
                              </m:sub>
                            </m:sSub>
                          </m:oMath>
                        </m:oMathPara>
                      </a14:m>
                      <a:endParaRPr lang="en-US" sz="2400" dirty="0">
                        <a:latin typeface="+mn-lt"/>
                      </a:endParaRPr>
                    </a:p>
                  </p:txBody>
                </p:sp>
              </mc:Choice>
              <mc:Fallback xmlns="">
                <p:sp>
                  <p:nvSpPr>
                    <p:cNvPr id="14" name="Content Placeholder 2">
                      <a:extLst>
                        <a:ext uri="{FF2B5EF4-FFF2-40B4-BE49-F238E27FC236}">
                          <a16:creationId xmlns:a16="http://schemas.microsoft.com/office/drawing/2014/main" id="{89ABF339-BD04-6F70-B320-B9CDDEB524CB}"/>
                        </a:ext>
                      </a:extLst>
                    </p:cNvPr>
                    <p:cNvSpPr txBox="1">
                      <a:spLocks noRot="1" noChangeAspect="1" noMove="1" noResize="1" noEditPoints="1" noAdjustHandles="1" noChangeArrowheads="1" noChangeShapeType="1" noTextEdit="1"/>
                    </p:cNvSpPr>
                    <p:nvPr/>
                  </p:nvSpPr>
                  <p:spPr>
                    <a:xfrm>
                      <a:off x="4640509" y="5868425"/>
                      <a:ext cx="702487" cy="557221"/>
                    </a:xfrm>
                    <a:prstGeom prst="rect">
                      <a:avLst/>
                    </a:prstGeom>
                    <a:blipFill>
                      <a:blip r:embed="rId5"/>
                      <a:stretch>
                        <a:fillRect r="-545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Content Placeholder 2">
                      <a:extLst>
                        <a:ext uri="{FF2B5EF4-FFF2-40B4-BE49-F238E27FC236}">
                          <a16:creationId xmlns:a16="http://schemas.microsoft.com/office/drawing/2014/main" id="{72D358FF-3230-73C9-346F-A7E27C2C43E1}"/>
                        </a:ext>
                      </a:extLst>
                    </p:cNvPr>
                    <p:cNvSpPr txBox="1">
                      <a:spLocks/>
                    </p:cNvSpPr>
                    <p:nvPr/>
                  </p:nvSpPr>
                  <p:spPr>
                    <a:xfrm>
                      <a:off x="4876002" y="4472716"/>
                      <a:ext cx="450017" cy="557221"/>
                    </a:xfrm>
                    <a:prstGeom prst="rect">
                      <a:avLst/>
                    </a:prstGeom>
                    <a:solidFill>
                      <a:schemeClr val="bg1"/>
                    </a:solid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Font typeface="Arial"/>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0</m:t>
                            </m:r>
                          </m:oMath>
                        </m:oMathPara>
                      </a14:m>
                      <a:endParaRPr lang="en-US" sz="2400" dirty="0">
                        <a:latin typeface="+mn-lt"/>
                      </a:endParaRPr>
                    </a:p>
                  </p:txBody>
                </p:sp>
              </mc:Choice>
              <mc:Fallback xmlns="">
                <p:sp>
                  <p:nvSpPr>
                    <p:cNvPr id="15" name="Content Placeholder 2">
                      <a:extLst>
                        <a:ext uri="{FF2B5EF4-FFF2-40B4-BE49-F238E27FC236}">
                          <a16:creationId xmlns:a16="http://schemas.microsoft.com/office/drawing/2014/main" id="{72D358FF-3230-73C9-346F-A7E27C2C43E1}"/>
                        </a:ext>
                      </a:extLst>
                    </p:cNvPr>
                    <p:cNvSpPr txBox="1">
                      <a:spLocks noRot="1" noChangeAspect="1" noMove="1" noResize="1" noEditPoints="1" noAdjustHandles="1" noChangeArrowheads="1" noChangeShapeType="1" noTextEdit="1"/>
                    </p:cNvSpPr>
                    <p:nvPr/>
                  </p:nvSpPr>
                  <p:spPr>
                    <a:xfrm>
                      <a:off x="4876002" y="4472716"/>
                      <a:ext cx="450017" cy="557221"/>
                    </a:xfrm>
                    <a:prstGeom prst="rect">
                      <a:avLst/>
                    </a:prstGeom>
                    <a:blipFill>
                      <a:blip r:embed="rId6"/>
                      <a:stretch>
                        <a:fillRect/>
                      </a:stretch>
                    </a:blipFill>
                    <a:ln>
                      <a:noFill/>
                    </a:ln>
                  </p:spPr>
                  <p:txBody>
                    <a:bodyPr/>
                    <a:lstStyle/>
                    <a:p>
                      <a:r>
                        <a:rPr lang="en-US">
                          <a:noFill/>
                        </a:rPr>
                        <a:t> </a:t>
                      </a:r>
                    </a:p>
                  </p:txBody>
                </p:sp>
              </mc:Fallback>
            </mc:AlternateContent>
          </p:grpSp>
          <p:sp>
            <p:nvSpPr>
              <p:cNvPr id="11" name="Freeform 10">
                <a:extLst>
                  <a:ext uri="{FF2B5EF4-FFF2-40B4-BE49-F238E27FC236}">
                    <a16:creationId xmlns:a16="http://schemas.microsoft.com/office/drawing/2014/main" id="{02F5264B-0281-64E8-42BC-F7543EB63A01}"/>
                  </a:ext>
                </a:extLst>
              </p:cNvPr>
              <p:cNvSpPr/>
              <p:nvPr/>
            </p:nvSpPr>
            <p:spPr>
              <a:xfrm>
                <a:off x="5495721" y="533400"/>
                <a:ext cx="2607256" cy="1466850"/>
              </a:xfrm>
              <a:custGeom>
                <a:avLst/>
                <a:gdLst>
                  <a:gd name="connsiteX0" fmla="*/ 181179 w 2607256"/>
                  <a:gd name="connsiteY0" fmla="*/ 57150 h 1466850"/>
                  <a:gd name="connsiteX1" fmla="*/ 104979 w 2607256"/>
                  <a:gd name="connsiteY1" fmla="*/ 107950 h 1466850"/>
                  <a:gd name="connsiteX2" fmla="*/ 79579 w 2607256"/>
                  <a:gd name="connsiteY2" fmla="*/ 114300 h 1466850"/>
                  <a:gd name="connsiteX3" fmla="*/ 60529 w 2607256"/>
                  <a:gd name="connsiteY3" fmla="*/ 127000 h 1466850"/>
                  <a:gd name="connsiteX4" fmla="*/ 16079 w 2607256"/>
                  <a:gd name="connsiteY4" fmla="*/ 177800 h 1466850"/>
                  <a:gd name="connsiteX5" fmla="*/ 3379 w 2607256"/>
                  <a:gd name="connsiteY5" fmla="*/ 215900 h 1466850"/>
                  <a:gd name="connsiteX6" fmla="*/ 22429 w 2607256"/>
                  <a:gd name="connsiteY6" fmla="*/ 228600 h 1466850"/>
                  <a:gd name="connsiteX7" fmla="*/ 60529 w 2607256"/>
                  <a:gd name="connsiteY7" fmla="*/ 247650 h 1466850"/>
                  <a:gd name="connsiteX8" fmla="*/ 66879 w 2607256"/>
                  <a:gd name="connsiteY8" fmla="*/ 266700 h 1466850"/>
                  <a:gd name="connsiteX9" fmla="*/ 104979 w 2607256"/>
                  <a:gd name="connsiteY9" fmla="*/ 298450 h 1466850"/>
                  <a:gd name="connsiteX10" fmla="*/ 136729 w 2607256"/>
                  <a:gd name="connsiteY10" fmla="*/ 330200 h 1466850"/>
                  <a:gd name="connsiteX11" fmla="*/ 149429 w 2607256"/>
                  <a:gd name="connsiteY11" fmla="*/ 349250 h 1466850"/>
                  <a:gd name="connsiteX12" fmla="*/ 181179 w 2607256"/>
                  <a:gd name="connsiteY12" fmla="*/ 387350 h 1466850"/>
                  <a:gd name="connsiteX13" fmla="*/ 193879 w 2607256"/>
                  <a:gd name="connsiteY13" fmla="*/ 412750 h 1466850"/>
                  <a:gd name="connsiteX14" fmla="*/ 212929 w 2607256"/>
                  <a:gd name="connsiteY14" fmla="*/ 431800 h 1466850"/>
                  <a:gd name="connsiteX15" fmla="*/ 238329 w 2607256"/>
                  <a:gd name="connsiteY15" fmla="*/ 469900 h 1466850"/>
                  <a:gd name="connsiteX16" fmla="*/ 251029 w 2607256"/>
                  <a:gd name="connsiteY16" fmla="*/ 488950 h 1466850"/>
                  <a:gd name="connsiteX17" fmla="*/ 257379 w 2607256"/>
                  <a:gd name="connsiteY17" fmla="*/ 508000 h 1466850"/>
                  <a:gd name="connsiteX18" fmla="*/ 276429 w 2607256"/>
                  <a:gd name="connsiteY18" fmla="*/ 520700 h 1466850"/>
                  <a:gd name="connsiteX19" fmla="*/ 289129 w 2607256"/>
                  <a:gd name="connsiteY19" fmla="*/ 539750 h 1466850"/>
                  <a:gd name="connsiteX20" fmla="*/ 295479 w 2607256"/>
                  <a:gd name="connsiteY20" fmla="*/ 558800 h 1466850"/>
                  <a:gd name="connsiteX21" fmla="*/ 371679 w 2607256"/>
                  <a:gd name="connsiteY21" fmla="*/ 596900 h 1466850"/>
                  <a:gd name="connsiteX22" fmla="*/ 390729 w 2607256"/>
                  <a:gd name="connsiteY22" fmla="*/ 609600 h 1466850"/>
                  <a:gd name="connsiteX23" fmla="*/ 428829 w 2607256"/>
                  <a:gd name="connsiteY23" fmla="*/ 622300 h 1466850"/>
                  <a:gd name="connsiteX24" fmla="*/ 473279 w 2607256"/>
                  <a:gd name="connsiteY24" fmla="*/ 635000 h 1466850"/>
                  <a:gd name="connsiteX25" fmla="*/ 511379 w 2607256"/>
                  <a:gd name="connsiteY25" fmla="*/ 654050 h 1466850"/>
                  <a:gd name="connsiteX26" fmla="*/ 530429 w 2607256"/>
                  <a:gd name="connsiteY26" fmla="*/ 666750 h 1466850"/>
                  <a:gd name="connsiteX27" fmla="*/ 568529 w 2607256"/>
                  <a:gd name="connsiteY27" fmla="*/ 679450 h 1466850"/>
                  <a:gd name="connsiteX28" fmla="*/ 587579 w 2607256"/>
                  <a:gd name="connsiteY28" fmla="*/ 685800 h 1466850"/>
                  <a:gd name="connsiteX29" fmla="*/ 632029 w 2607256"/>
                  <a:gd name="connsiteY29" fmla="*/ 698500 h 1466850"/>
                  <a:gd name="connsiteX30" fmla="*/ 657429 w 2607256"/>
                  <a:gd name="connsiteY30" fmla="*/ 711200 h 1466850"/>
                  <a:gd name="connsiteX31" fmla="*/ 714579 w 2607256"/>
                  <a:gd name="connsiteY31" fmla="*/ 730250 h 1466850"/>
                  <a:gd name="connsiteX32" fmla="*/ 752679 w 2607256"/>
                  <a:gd name="connsiteY32" fmla="*/ 742950 h 1466850"/>
                  <a:gd name="connsiteX33" fmla="*/ 822529 w 2607256"/>
                  <a:gd name="connsiteY33" fmla="*/ 768350 h 1466850"/>
                  <a:gd name="connsiteX34" fmla="*/ 873329 w 2607256"/>
                  <a:gd name="connsiteY34" fmla="*/ 781050 h 1466850"/>
                  <a:gd name="connsiteX35" fmla="*/ 905079 w 2607256"/>
                  <a:gd name="connsiteY35" fmla="*/ 787400 h 1466850"/>
                  <a:gd name="connsiteX36" fmla="*/ 943179 w 2607256"/>
                  <a:gd name="connsiteY36" fmla="*/ 800100 h 1466850"/>
                  <a:gd name="connsiteX37" fmla="*/ 974929 w 2607256"/>
                  <a:gd name="connsiteY37" fmla="*/ 806450 h 1466850"/>
                  <a:gd name="connsiteX38" fmla="*/ 1032079 w 2607256"/>
                  <a:gd name="connsiteY38" fmla="*/ 831850 h 1466850"/>
                  <a:gd name="connsiteX39" fmla="*/ 1089229 w 2607256"/>
                  <a:gd name="connsiteY39" fmla="*/ 876300 h 1466850"/>
                  <a:gd name="connsiteX40" fmla="*/ 1101929 w 2607256"/>
                  <a:gd name="connsiteY40" fmla="*/ 895350 h 1466850"/>
                  <a:gd name="connsiteX41" fmla="*/ 1159079 w 2607256"/>
                  <a:gd name="connsiteY41" fmla="*/ 920750 h 1466850"/>
                  <a:gd name="connsiteX42" fmla="*/ 1178129 w 2607256"/>
                  <a:gd name="connsiteY42" fmla="*/ 933450 h 1466850"/>
                  <a:gd name="connsiteX43" fmla="*/ 1197179 w 2607256"/>
                  <a:gd name="connsiteY43" fmla="*/ 939800 h 1466850"/>
                  <a:gd name="connsiteX44" fmla="*/ 1235279 w 2607256"/>
                  <a:gd name="connsiteY44" fmla="*/ 965200 h 1466850"/>
                  <a:gd name="connsiteX45" fmla="*/ 1254329 w 2607256"/>
                  <a:gd name="connsiteY45" fmla="*/ 971550 h 1466850"/>
                  <a:gd name="connsiteX46" fmla="*/ 1355929 w 2607256"/>
                  <a:gd name="connsiteY46" fmla="*/ 1047750 h 1466850"/>
                  <a:gd name="connsiteX47" fmla="*/ 1406729 w 2607256"/>
                  <a:gd name="connsiteY47" fmla="*/ 1085850 h 1466850"/>
                  <a:gd name="connsiteX48" fmla="*/ 1425779 w 2607256"/>
                  <a:gd name="connsiteY48" fmla="*/ 1092200 h 1466850"/>
                  <a:gd name="connsiteX49" fmla="*/ 1463879 w 2607256"/>
                  <a:gd name="connsiteY49" fmla="*/ 1117600 h 1466850"/>
                  <a:gd name="connsiteX50" fmla="*/ 1489279 w 2607256"/>
                  <a:gd name="connsiteY50" fmla="*/ 1130300 h 1466850"/>
                  <a:gd name="connsiteX51" fmla="*/ 1552779 w 2607256"/>
                  <a:gd name="connsiteY51" fmla="*/ 1168400 h 1466850"/>
                  <a:gd name="connsiteX52" fmla="*/ 1597229 w 2607256"/>
                  <a:gd name="connsiteY52" fmla="*/ 1193800 h 1466850"/>
                  <a:gd name="connsiteX53" fmla="*/ 1622629 w 2607256"/>
                  <a:gd name="connsiteY53" fmla="*/ 1206500 h 1466850"/>
                  <a:gd name="connsiteX54" fmla="*/ 1673429 w 2607256"/>
                  <a:gd name="connsiteY54" fmla="*/ 1244600 h 1466850"/>
                  <a:gd name="connsiteX55" fmla="*/ 1711529 w 2607256"/>
                  <a:gd name="connsiteY55" fmla="*/ 1270000 h 1466850"/>
                  <a:gd name="connsiteX56" fmla="*/ 1787729 w 2607256"/>
                  <a:gd name="connsiteY56" fmla="*/ 1333500 h 1466850"/>
                  <a:gd name="connsiteX57" fmla="*/ 1806779 w 2607256"/>
                  <a:gd name="connsiteY57" fmla="*/ 1346200 h 1466850"/>
                  <a:gd name="connsiteX58" fmla="*/ 1844879 w 2607256"/>
                  <a:gd name="connsiteY58" fmla="*/ 1358900 h 1466850"/>
                  <a:gd name="connsiteX59" fmla="*/ 1863929 w 2607256"/>
                  <a:gd name="connsiteY59" fmla="*/ 1365250 h 1466850"/>
                  <a:gd name="connsiteX60" fmla="*/ 1940129 w 2607256"/>
                  <a:gd name="connsiteY60" fmla="*/ 1403350 h 1466850"/>
                  <a:gd name="connsiteX61" fmla="*/ 1959179 w 2607256"/>
                  <a:gd name="connsiteY61" fmla="*/ 1409700 h 1466850"/>
                  <a:gd name="connsiteX62" fmla="*/ 2067129 w 2607256"/>
                  <a:gd name="connsiteY62" fmla="*/ 1416050 h 1466850"/>
                  <a:gd name="connsiteX63" fmla="*/ 2213179 w 2607256"/>
                  <a:gd name="connsiteY63" fmla="*/ 1416050 h 1466850"/>
                  <a:gd name="connsiteX64" fmla="*/ 2270329 w 2607256"/>
                  <a:gd name="connsiteY64" fmla="*/ 1441450 h 1466850"/>
                  <a:gd name="connsiteX65" fmla="*/ 2289379 w 2607256"/>
                  <a:gd name="connsiteY65" fmla="*/ 1447800 h 1466850"/>
                  <a:gd name="connsiteX66" fmla="*/ 2517979 w 2607256"/>
                  <a:gd name="connsiteY66" fmla="*/ 1447800 h 1466850"/>
                  <a:gd name="connsiteX67" fmla="*/ 2537029 w 2607256"/>
                  <a:gd name="connsiteY67" fmla="*/ 1460500 h 1466850"/>
                  <a:gd name="connsiteX68" fmla="*/ 2556079 w 2607256"/>
                  <a:gd name="connsiteY68" fmla="*/ 1466850 h 1466850"/>
                  <a:gd name="connsiteX69" fmla="*/ 2600529 w 2607256"/>
                  <a:gd name="connsiteY69" fmla="*/ 1460500 h 1466850"/>
                  <a:gd name="connsiteX70" fmla="*/ 2606879 w 2607256"/>
                  <a:gd name="connsiteY70" fmla="*/ 1441450 h 1466850"/>
                  <a:gd name="connsiteX71" fmla="*/ 2587829 w 2607256"/>
                  <a:gd name="connsiteY71" fmla="*/ 1327150 h 1466850"/>
                  <a:gd name="connsiteX72" fmla="*/ 2556079 w 2607256"/>
                  <a:gd name="connsiteY72" fmla="*/ 1282700 h 1466850"/>
                  <a:gd name="connsiteX73" fmla="*/ 2549729 w 2607256"/>
                  <a:gd name="connsiteY73" fmla="*/ 1263650 h 1466850"/>
                  <a:gd name="connsiteX74" fmla="*/ 2530679 w 2607256"/>
                  <a:gd name="connsiteY74" fmla="*/ 1244600 h 1466850"/>
                  <a:gd name="connsiteX75" fmla="*/ 2517979 w 2607256"/>
                  <a:gd name="connsiteY75" fmla="*/ 1225550 h 1466850"/>
                  <a:gd name="connsiteX76" fmla="*/ 2505279 w 2607256"/>
                  <a:gd name="connsiteY76" fmla="*/ 1200150 h 1466850"/>
                  <a:gd name="connsiteX77" fmla="*/ 2467179 w 2607256"/>
                  <a:gd name="connsiteY77" fmla="*/ 1162050 h 1466850"/>
                  <a:gd name="connsiteX78" fmla="*/ 2410029 w 2607256"/>
                  <a:gd name="connsiteY78" fmla="*/ 1111250 h 1466850"/>
                  <a:gd name="connsiteX79" fmla="*/ 2340179 w 2607256"/>
                  <a:gd name="connsiteY79" fmla="*/ 1066800 h 1466850"/>
                  <a:gd name="connsiteX80" fmla="*/ 2238579 w 2607256"/>
                  <a:gd name="connsiteY80" fmla="*/ 990600 h 1466850"/>
                  <a:gd name="connsiteX81" fmla="*/ 2206829 w 2607256"/>
                  <a:gd name="connsiteY81" fmla="*/ 965200 h 1466850"/>
                  <a:gd name="connsiteX82" fmla="*/ 2175079 w 2607256"/>
                  <a:gd name="connsiteY82" fmla="*/ 933450 h 1466850"/>
                  <a:gd name="connsiteX83" fmla="*/ 2035379 w 2607256"/>
                  <a:gd name="connsiteY83" fmla="*/ 838200 h 1466850"/>
                  <a:gd name="connsiteX84" fmla="*/ 2016329 w 2607256"/>
                  <a:gd name="connsiteY84" fmla="*/ 819150 h 1466850"/>
                  <a:gd name="connsiteX85" fmla="*/ 1927429 w 2607256"/>
                  <a:gd name="connsiteY85" fmla="*/ 768350 h 1466850"/>
                  <a:gd name="connsiteX86" fmla="*/ 1882979 w 2607256"/>
                  <a:gd name="connsiteY86" fmla="*/ 742950 h 1466850"/>
                  <a:gd name="connsiteX87" fmla="*/ 1838529 w 2607256"/>
                  <a:gd name="connsiteY87" fmla="*/ 717550 h 1466850"/>
                  <a:gd name="connsiteX88" fmla="*/ 1800429 w 2607256"/>
                  <a:gd name="connsiteY88" fmla="*/ 698500 h 1466850"/>
                  <a:gd name="connsiteX89" fmla="*/ 1762329 w 2607256"/>
                  <a:gd name="connsiteY89" fmla="*/ 673100 h 1466850"/>
                  <a:gd name="connsiteX90" fmla="*/ 1679779 w 2607256"/>
                  <a:gd name="connsiteY90" fmla="*/ 622300 h 1466850"/>
                  <a:gd name="connsiteX91" fmla="*/ 1571829 w 2607256"/>
                  <a:gd name="connsiteY91" fmla="*/ 533400 h 1466850"/>
                  <a:gd name="connsiteX92" fmla="*/ 1425779 w 2607256"/>
                  <a:gd name="connsiteY92" fmla="*/ 400050 h 1466850"/>
                  <a:gd name="connsiteX93" fmla="*/ 1349579 w 2607256"/>
                  <a:gd name="connsiteY93" fmla="*/ 336550 h 1466850"/>
                  <a:gd name="connsiteX94" fmla="*/ 1305129 w 2607256"/>
                  <a:gd name="connsiteY94" fmla="*/ 304800 h 1466850"/>
                  <a:gd name="connsiteX95" fmla="*/ 1260679 w 2607256"/>
                  <a:gd name="connsiteY95" fmla="*/ 279400 h 1466850"/>
                  <a:gd name="connsiteX96" fmla="*/ 1190829 w 2607256"/>
                  <a:gd name="connsiteY96" fmla="*/ 228600 h 1466850"/>
                  <a:gd name="connsiteX97" fmla="*/ 1152729 w 2607256"/>
                  <a:gd name="connsiteY97" fmla="*/ 215900 h 1466850"/>
                  <a:gd name="connsiteX98" fmla="*/ 1127329 w 2607256"/>
                  <a:gd name="connsiteY98" fmla="*/ 203200 h 1466850"/>
                  <a:gd name="connsiteX99" fmla="*/ 1095579 w 2607256"/>
                  <a:gd name="connsiteY99" fmla="*/ 190500 h 1466850"/>
                  <a:gd name="connsiteX100" fmla="*/ 1076529 w 2607256"/>
                  <a:gd name="connsiteY100" fmla="*/ 177800 h 1466850"/>
                  <a:gd name="connsiteX101" fmla="*/ 854279 w 2607256"/>
                  <a:gd name="connsiteY101" fmla="*/ 171450 h 1466850"/>
                  <a:gd name="connsiteX102" fmla="*/ 809829 w 2607256"/>
                  <a:gd name="connsiteY102" fmla="*/ 152400 h 1466850"/>
                  <a:gd name="connsiteX103" fmla="*/ 790779 w 2607256"/>
                  <a:gd name="connsiteY103" fmla="*/ 146050 h 1466850"/>
                  <a:gd name="connsiteX104" fmla="*/ 720929 w 2607256"/>
                  <a:gd name="connsiteY104" fmla="*/ 114300 h 1466850"/>
                  <a:gd name="connsiteX105" fmla="*/ 682829 w 2607256"/>
                  <a:gd name="connsiteY105" fmla="*/ 88900 h 1466850"/>
                  <a:gd name="connsiteX106" fmla="*/ 663779 w 2607256"/>
                  <a:gd name="connsiteY106" fmla="*/ 82550 h 1466850"/>
                  <a:gd name="connsiteX107" fmla="*/ 638379 w 2607256"/>
                  <a:gd name="connsiteY107" fmla="*/ 69850 h 1466850"/>
                  <a:gd name="connsiteX108" fmla="*/ 612979 w 2607256"/>
                  <a:gd name="connsiteY108" fmla="*/ 63500 h 1466850"/>
                  <a:gd name="connsiteX109" fmla="*/ 555829 w 2607256"/>
                  <a:gd name="connsiteY109" fmla="*/ 44450 h 1466850"/>
                  <a:gd name="connsiteX110" fmla="*/ 536779 w 2607256"/>
                  <a:gd name="connsiteY110" fmla="*/ 38100 h 1466850"/>
                  <a:gd name="connsiteX111" fmla="*/ 511379 w 2607256"/>
                  <a:gd name="connsiteY111" fmla="*/ 31750 h 1466850"/>
                  <a:gd name="connsiteX112" fmla="*/ 492329 w 2607256"/>
                  <a:gd name="connsiteY112" fmla="*/ 25400 h 1466850"/>
                  <a:gd name="connsiteX113" fmla="*/ 460579 w 2607256"/>
                  <a:gd name="connsiteY113" fmla="*/ 19050 h 1466850"/>
                  <a:gd name="connsiteX114" fmla="*/ 378029 w 2607256"/>
                  <a:gd name="connsiteY114" fmla="*/ 0 h 1466850"/>
                  <a:gd name="connsiteX115" fmla="*/ 219279 w 2607256"/>
                  <a:gd name="connsiteY115" fmla="*/ 6350 h 1466850"/>
                  <a:gd name="connsiteX116" fmla="*/ 193879 w 2607256"/>
                  <a:gd name="connsiteY116" fmla="*/ 12700 h 1466850"/>
                  <a:gd name="connsiteX117" fmla="*/ 181179 w 2607256"/>
                  <a:gd name="connsiteY117" fmla="*/ 31750 h 1466850"/>
                  <a:gd name="connsiteX118" fmla="*/ 174829 w 2607256"/>
                  <a:gd name="connsiteY118" fmla="*/ 57150 h 1466850"/>
                  <a:gd name="connsiteX119" fmla="*/ 181179 w 2607256"/>
                  <a:gd name="connsiteY119" fmla="*/ 57150 h 14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607256" h="1466850">
                    <a:moveTo>
                      <a:pt x="181179" y="57150"/>
                    </a:moveTo>
                    <a:cubicBezTo>
                      <a:pt x="169537" y="65617"/>
                      <a:pt x="131586" y="92984"/>
                      <a:pt x="104979" y="107950"/>
                    </a:cubicBezTo>
                    <a:cubicBezTo>
                      <a:pt x="97373" y="112229"/>
                      <a:pt x="87601" y="110862"/>
                      <a:pt x="79579" y="114300"/>
                    </a:cubicBezTo>
                    <a:cubicBezTo>
                      <a:pt x="72564" y="117306"/>
                      <a:pt x="66879" y="122767"/>
                      <a:pt x="60529" y="127000"/>
                    </a:cubicBezTo>
                    <a:cubicBezTo>
                      <a:pt x="30896" y="171450"/>
                      <a:pt x="47829" y="156633"/>
                      <a:pt x="16079" y="177800"/>
                    </a:cubicBezTo>
                    <a:cubicBezTo>
                      <a:pt x="11846" y="190500"/>
                      <a:pt x="-7760" y="208474"/>
                      <a:pt x="3379" y="215900"/>
                    </a:cubicBezTo>
                    <a:cubicBezTo>
                      <a:pt x="9729" y="220133"/>
                      <a:pt x="15603" y="225187"/>
                      <a:pt x="22429" y="228600"/>
                    </a:cubicBezTo>
                    <a:cubicBezTo>
                      <a:pt x="75009" y="254890"/>
                      <a:pt x="5934" y="211254"/>
                      <a:pt x="60529" y="247650"/>
                    </a:cubicBezTo>
                    <a:cubicBezTo>
                      <a:pt x="62646" y="254000"/>
                      <a:pt x="63166" y="261131"/>
                      <a:pt x="66879" y="266700"/>
                    </a:cubicBezTo>
                    <a:cubicBezTo>
                      <a:pt x="76658" y="281368"/>
                      <a:pt x="90922" y="289079"/>
                      <a:pt x="104979" y="298450"/>
                    </a:cubicBezTo>
                    <a:cubicBezTo>
                      <a:pt x="138846" y="349250"/>
                      <a:pt x="94396" y="287867"/>
                      <a:pt x="136729" y="330200"/>
                    </a:cubicBezTo>
                    <a:cubicBezTo>
                      <a:pt x="142125" y="335596"/>
                      <a:pt x="144543" y="343387"/>
                      <a:pt x="149429" y="349250"/>
                    </a:cubicBezTo>
                    <a:cubicBezTo>
                      <a:pt x="173308" y="377905"/>
                      <a:pt x="163980" y="357252"/>
                      <a:pt x="181179" y="387350"/>
                    </a:cubicBezTo>
                    <a:cubicBezTo>
                      <a:pt x="185875" y="395569"/>
                      <a:pt x="188377" y="405047"/>
                      <a:pt x="193879" y="412750"/>
                    </a:cubicBezTo>
                    <a:cubicBezTo>
                      <a:pt x="199099" y="420058"/>
                      <a:pt x="207416" y="424711"/>
                      <a:pt x="212929" y="431800"/>
                    </a:cubicBezTo>
                    <a:cubicBezTo>
                      <a:pt x="222300" y="443848"/>
                      <a:pt x="229862" y="457200"/>
                      <a:pt x="238329" y="469900"/>
                    </a:cubicBezTo>
                    <a:cubicBezTo>
                      <a:pt x="242562" y="476250"/>
                      <a:pt x="248616" y="481710"/>
                      <a:pt x="251029" y="488950"/>
                    </a:cubicBezTo>
                    <a:cubicBezTo>
                      <a:pt x="253146" y="495300"/>
                      <a:pt x="253198" y="502773"/>
                      <a:pt x="257379" y="508000"/>
                    </a:cubicBezTo>
                    <a:cubicBezTo>
                      <a:pt x="262147" y="513959"/>
                      <a:pt x="270079" y="516467"/>
                      <a:pt x="276429" y="520700"/>
                    </a:cubicBezTo>
                    <a:cubicBezTo>
                      <a:pt x="280662" y="527050"/>
                      <a:pt x="285716" y="532924"/>
                      <a:pt x="289129" y="539750"/>
                    </a:cubicBezTo>
                    <a:cubicBezTo>
                      <a:pt x="292122" y="545737"/>
                      <a:pt x="290746" y="554067"/>
                      <a:pt x="295479" y="558800"/>
                    </a:cubicBezTo>
                    <a:cubicBezTo>
                      <a:pt x="355430" y="618751"/>
                      <a:pt x="309704" y="555583"/>
                      <a:pt x="371679" y="596900"/>
                    </a:cubicBezTo>
                    <a:cubicBezTo>
                      <a:pt x="378029" y="601133"/>
                      <a:pt x="383755" y="606500"/>
                      <a:pt x="390729" y="609600"/>
                    </a:cubicBezTo>
                    <a:cubicBezTo>
                      <a:pt x="402962" y="615037"/>
                      <a:pt x="416129" y="618067"/>
                      <a:pt x="428829" y="622300"/>
                    </a:cubicBezTo>
                    <a:cubicBezTo>
                      <a:pt x="456158" y="631410"/>
                      <a:pt x="441385" y="627027"/>
                      <a:pt x="473279" y="635000"/>
                    </a:cubicBezTo>
                    <a:cubicBezTo>
                      <a:pt x="527874" y="671396"/>
                      <a:pt x="458799" y="627760"/>
                      <a:pt x="511379" y="654050"/>
                    </a:cubicBezTo>
                    <a:cubicBezTo>
                      <a:pt x="518205" y="657463"/>
                      <a:pt x="523455" y="663650"/>
                      <a:pt x="530429" y="666750"/>
                    </a:cubicBezTo>
                    <a:cubicBezTo>
                      <a:pt x="542662" y="672187"/>
                      <a:pt x="555829" y="675217"/>
                      <a:pt x="568529" y="679450"/>
                    </a:cubicBezTo>
                    <a:cubicBezTo>
                      <a:pt x="574879" y="681567"/>
                      <a:pt x="581085" y="684177"/>
                      <a:pt x="587579" y="685800"/>
                    </a:cubicBezTo>
                    <a:cubicBezTo>
                      <a:pt x="600468" y="689022"/>
                      <a:pt x="619275" y="693034"/>
                      <a:pt x="632029" y="698500"/>
                    </a:cubicBezTo>
                    <a:cubicBezTo>
                      <a:pt x="640730" y="702229"/>
                      <a:pt x="648640" y="707684"/>
                      <a:pt x="657429" y="711200"/>
                    </a:cubicBezTo>
                    <a:lnTo>
                      <a:pt x="714579" y="730250"/>
                    </a:lnTo>
                    <a:cubicBezTo>
                      <a:pt x="727279" y="734483"/>
                      <a:pt x="740250" y="737978"/>
                      <a:pt x="752679" y="742950"/>
                    </a:cubicBezTo>
                    <a:cubicBezTo>
                      <a:pt x="773720" y="751367"/>
                      <a:pt x="800790" y="762915"/>
                      <a:pt x="822529" y="768350"/>
                    </a:cubicBezTo>
                    <a:cubicBezTo>
                      <a:pt x="839462" y="772583"/>
                      <a:pt x="856213" y="777627"/>
                      <a:pt x="873329" y="781050"/>
                    </a:cubicBezTo>
                    <a:cubicBezTo>
                      <a:pt x="883912" y="783167"/>
                      <a:pt x="894666" y="784560"/>
                      <a:pt x="905079" y="787400"/>
                    </a:cubicBezTo>
                    <a:cubicBezTo>
                      <a:pt x="917994" y="790922"/>
                      <a:pt x="930264" y="796578"/>
                      <a:pt x="943179" y="800100"/>
                    </a:cubicBezTo>
                    <a:cubicBezTo>
                      <a:pt x="953592" y="802940"/>
                      <a:pt x="964591" y="803349"/>
                      <a:pt x="974929" y="806450"/>
                    </a:cubicBezTo>
                    <a:cubicBezTo>
                      <a:pt x="990287" y="811057"/>
                      <a:pt x="1017395" y="823692"/>
                      <a:pt x="1032079" y="831850"/>
                    </a:cubicBezTo>
                    <a:cubicBezTo>
                      <a:pt x="1061447" y="848165"/>
                      <a:pt x="1067374" y="850802"/>
                      <a:pt x="1089229" y="876300"/>
                    </a:cubicBezTo>
                    <a:cubicBezTo>
                      <a:pt x="1094196" y="882094"/>
                      <a:pt x="1096066" y="890464"/>
                      <a:pt x="1101929" y="895350"/>
                    </a:cubicBezTo>
                    <a:cubicBezTo>
                      <a:pt x="1112029" y="903766"/>
                      <a:pt x="1149241" y="915831"/>
                      <a:pt x="1159079" y="920750"/>
                    </a:cubicBezTo>
                    <a:cubicBezTo>
                      <a:pt x="1165905" y="924163"/>
                      <a:pt x="1171303" y="930037"/>
                      <a:pt x="1178129" y="933450"/>
                    </a:cubicBezTo>
                    <a:cubicBezTo>
                      <a:pt x="1184116" y="936443"/>
                      <a:pt x="1191328" y="936549"/>
                      <a:pt x="1197179" y="939800"/>
                    </a:cubicBezTo>
                    <a:cubicBezTo>
                      <a:pt x="1210522" y="947213"/>
                      <a:pt x="1220799" y="960373"/>
                      <a:pt x="1235279" y="965200"/>
                    </a:cubicBezTo>
                    <a:cubicBezTo>
                      <a:pt x="1241629" y="967317"/>
                      <a:pt x="1248478" y="968299"/>
                      <a:pt x="1254329" y="971550"/>
                    </a:cubicBezTo>
                    <a:cubicBezTo>
                      <a:pt x="1287413" y="989930"/>
                      <a:pt x="1329472" y="1026584"/>
                      <a:pt x="1355929" y="1047750"/>
                    </a:cubicBezTo>
                    <a:cubicBezTo>
                      <a:pt x="1363717" y="1053981"/>
                      <a:pt x="1393250" y="1079111"/>
                      <a:pt x="1406729" y="1085850"/>
                    </a:cubicBezTo>
                    <a:cubicBezTo>
                      <a:pt x="1412716" y="1088843"/>
                      <a:pt x="1419928" y="1088949"/>
                      <a:pt x="1425779" y="1092200"/>
                    </a:cubicBezTo>
                    <a:cubicBezTo>
                      <a:pt x="1439122" y="1099613"/>
                      <a:pt x="1450227" y="1110774"/>
                      <a:pt x="1463879" y="1117600"/>
                    </a:cubicBezTo>
                    <a:cubicBezTo>
                      <a:pt x="1472346" y="1121833"/>
                      <a:pt x="1481060" y="1125604"/>
                      <a:pt x="1489279" y="1130300"/>
                    </a:cubicBezTo>
                    <a:cubicBezTo>
                      <a:pt x="1510711" y="1142547"/>
                      <a:pt x="1530701" y="1157361"/>
                      <a:pt x="1552779" y="1168400"/>
                    </a:cubicBezTo>
                    <a:cubicBezTo>
                      <a:pt x="1629536" y="1206778"/>
                      <a:pt x="1534401" y="1157898"/>
                      <a:pt x="1597229" y="1193800"/>
                    </a:cubicBezTo>
                    <a:cubicBezTo>
                      <a:pt x="1605448" y="1198496"/>
                      <a:pt x="1614753" y="1201249"/>
                      <a:pt x="1622629" y="1206500"/>
                    </a:cubicBezTo>
                    <a:cubicBezTo>
                      <a:pt x="1640241" y="1218241"/>
                      <a:pt x="1655817" y="1232859"/>
                      <a:pt x="1673429" y="1244600"/>
                    </a:cubicBezTo>
                    <a:cubicBezTo>
                      <a:pt x="1686129" y="1253067"/>
                      <a:pt x="1700736" y="1259207"/>
                      <a:pt x="1711529" y="1270000"/>
                    </a:cubicBezTo>
                    <a:cubicBezTo>
                      <a:pt x="1760422" y="1318893"/>
                      <a:pt x="1734685" y="1298137"/>
                      <a:pt x="1787729" y="1333500"/>
                    </a:cubicBezTo>
                    <a:cubicBezTo>
                      <a:pt x="1794079" y="1337733"/>
                      <a:pt x="1799539" y="1343787"/>
                      <a:pt x="1806779" y="1346200"/>
                    </a:cubicBezTo>
                    <a:lnTo>
                      <a:pt x="1844879" y="1358900"/>
                    </a:lnTo>
                    <a:cubicBezTo>
                      <a:pt x="1851229" y="1361017"/>
                      <a:pt x="1858360" y="1361537"/>
                      <a:pt x="1863929" y="1365250"/>
                    </a:cubicBezTo>
                    <a:cubicBezTo>
                      <a:pt x="1913168" y="1398076"/>
                      <a:pt x="1887549" y="1385823"/>
                      <a:pt x="1940129" y="1403350"/>
                    </a:cubicBezTo>
                    <a:cubicBezTo>
                      <a:pt x="1946479" y="1405467"/>
                      <a:pt x="1952497" y="1409307"/>
                      <a:pt x="1959179" y="1409700"/>
                    </a:cubicBezTo>
                    <a:lnTo>
                      <a:pt x="2067129" y="1416050"/>
                    </a:lnTo>
                    <a:cubicBezTo>
                      <a:pt x="2132980" y="1409465"/>
                      <a:pt x="2141997" y="1404811"/>
                      <a:pt x="2213179" y="1416050"/>
                    </a:cubicBezTo>
                    <a:cubicBezTo>
                      <a:pt x="2261066" y="1423611"/>
                      <a:pt x="2238688" y="1425630"/>
                      <a:pt x="2270329" y="1441450"/>
                    </a:cubicBezTo>
                    <a:cubicBezTo>
                      <a:pt x="2276316" y="1444443"/>
                      <a:pt x="2283029" y="1445683"/>
                      <a:pt x="2289379" y="1447800"/>
                    </a:cubicBezTo>
                    <a:cubicBezTo>
                      <a:pt x="2380938" y="1432540"/>
                      <a:pt x="2360070" y="1433445"/>
                      <a:pt x="2517979" y="1447800"/>
                    </a:cubicBezTo>
                    <a:cubicBezTo>
                      <a:pt x="2525579" y="1448491"/>
                      <a:pt x="2530203" y="1457087"/>
                      <a:pt x="2537029" y="1460500"/>
                    </a:cubicBezTo>
                    <a:cubicBezTo>
                      <a:pt x="2543016" y="1463493"/>
                      <a:pt x="2549729" y="1464733"/>
                      <a:pt x="2556079" y="1466850"/>
                    </a:cubicBezTo>
                    <a:cubicBezTo>
                      <a:pt x="2570896" y="1464733"/>
                      <a:pt x="2587142" y="1467193"/>
                      <a:pt x="2600529" y="1460500"/>
                    </a:cubicBezTo>
                    <a:cubicBezTo>
                      <a:pt x="2606516" y="1457507"/>
                      <a:pt x="2606879" y="1448143"/>
                      <a:pt x="2606879" y="1441450"/>
                    </a:cubicBezTo>
                    <a:cubicBezTo>
                      <a:pt x="2606879" y="1386970"/>
                      <a:pt x="2611577" y="1365147"/>
                      <a:pt x="2587829" y="1327150"/>
                    </a:cubicBezTo>
                    <a:cubicBezTo>
                      <a:pt x="2580638" y="1315645"/>
                      <a:pt x="2562796" y="1296134"/>
                      <a:pt x="2556079" y="1282700"/>
                    </a:cubicBezTo>
                    <a:cubicBezTo>
                      <a:pt x="2553086" y="1276713"/>
                      <a:pt x="2553442" y="1269219"/>
                      <a:pt x="2549729" y="1263650"/>
                    </a:cubicBezTo>
                    <a:cubicBezTo>
                      <a:pt x="2544748" y="1256178"/>
                      <a:pt x="2536428" y="1251499"/>
                      <a:pt x="2530679" y="1244600"/>
                    </a:cubicBezTo>
                    <a:cubicBezTo>
                      <a:pt x="2525793" y="1238737"/>
                      <a:pt x="2521765" y="1232176"/>
                      <a:pt x="2517979" y="1225550"/>
                    </a:cubicBezTo>
                    <a:cubicBezTo>
                      <a:pt x="2513283" y="1217331"/>
                      <a:pt x="2511192" y="1207542"/>
                      <a:pt x="2505279" y="1200150"/>
                    </a:cubicBezTo>
                    <a:cubicBezTo>
                      <a:pt x="2494059" y="1186125"/>
                      <a:pt x="2479879" y="1174750"/>
                      <a:pt x="2467179" y="1162050"/>
                    </a:cubicBezTo>
                    <a:cubicBezTo>
                      <a:pt x="2448535" y="1143406"/>
                      <a:pt x="2432634" y="1125635"/>
                      <a:pt x="2410029" y="1111250"/>
                    </a:cubicBezTo>
                    <a:cubicBezTo>
                      <a:pt x="2248570" y="1008503"/>
                      <a:pt x="2489194" y="1175175"/>
                      <a:pt x="2340179" y="1066800"/>
                    </a:cubicBezTo>
                    <a:cubicBezTo>
                      <a:pt x="2228980" y="985928"/>
                      <a:pt x="2403761" y="1122746"/>
                      <a:pt x="2238579" y="990600"/>
                    </a:cubicBezTo>
                    <a:cubicBezTo>
                      <a:pt x="2227996" y="982133"/>
                      <a:pt x="2216413" y="974784"/>
                      <a:pt x="2206829" y="965200"/>
                    </a:cubicBezTo>
                    <a:cubicBezTo>
                      <a:pt x="2196246" y="954617"/>
                      <a:pt x="2186968" y="942542"/>
                      <a:pt x="2175079" y="933450"/>
                    </a:cubicBezTo>
                    <a:cubicBezTo>
                      <a:pt x="2170006" y="929570"/>
                      <a:pt x="2045493" y="848314"/>
                      <a:pt x="2035379" y="838200"/>
                    </a:cubicBezTo>
                    <a:cubicBezTo>
                      <a:pt x="2029029" y="831850"/>
                      <a:pt x="2023869" y="824029"/>
                      <a:pt x="2016329" y="819150"/>
                    </a:cubicBezTo>
                    <a:cubicBezTo>
                      <a:pt x="1987674" y="800609"/>
                      <a:pt x="1957062" y="785283"/>
                      <a:pt x="1927429" y="768350"/>
                    </a:cubicBezTo>
                    <a:lnTo>
                      <a:pt x="1882979" y="742950"/>
                    </a:lnTo>
                    <a:cubicBezTo>
                      <a:pt x="1868162" y="734483"/>
                      <a:pt x="1853793" y="725182"/>
                      <a:pt x="1838529" y="717550"/>
                    </a:cubicBezTo>
                    <a:cubicBezTo>
                      <a:pt x="1825829" y="711200"/>
                      <a:pt x="1812694" y="705654"/>
                      <a:pt x="1800429" y="698500"/>
                    </a:cubicBezTo>
                    <a:cubicBezTo>
                      <a:pt x="1787245" y="690809"/>
                      <a:pt x="1775328" y="681100"/>
                      <a:pt x="1762329" y="673100"/>
                    </a:cubicBezTo>
                    <a:cubicBezTo>
                      <a:pt x="1730000" y="653205"/>
                      <a:pt x="1709384" y="645469"/>
                      <a:pt x="1679779" y="622300"/>
                    </a:cubicBezTo>
                    <a:cubicBezTo>
                      <a:pt x="1643070" y="593571"/>
                      <a:pt x="1604791" y="566362"/>
                      <a:pt x="1571829" y="533400"/>
                    </a:cubicBezTo>
                    <a:cubicBezTo>
                      <a:pt x="1502469" y="464040"/>
                      <a:pt x="1540054" y="500041"/>
                      <a:pt x="1425779" y="400050"/>
                    </a:cubicBezTo>
                    <a:cubicBezTo>
                      <a:pt x="1413204" y="389047"/>
                      <a:pt x="1367283" y="349195"/>
                      <a:pt x="1349579" y="336550"/>
                    </a:cubicBezTo>
                    <a:cubicBezTo>
                      <a:pt x="1334762" y="325967"/>
                      <a:pt x="1320445" y="314646"/>
                      <a:pt x="1305129" y="304800"/>
                    </a:cubicBezTo>
                    <a:cubicBezTo>
                      <a:pt x="1290774" y="295572"/>
                      <a:pt x="1274710" y="289114"/>
                      <a:pt x="1260679" y="279400"/>
                    </a:cubicBezTo>
                    <a:cubicBezTo>
                      <a:pt x="1222508" y="252974"/>
                      <a:pt x="1229729" y="246282"/>
                      <a:pt x="1190829" y="228600"/>
                    </a:cubicBezTo>
                    <a:cubicBezTo>
                      <a:pt x="1178642" y="223060"/>
                      <a:pt x="1165158" y="220872"/>
                      <a:pt x="1152729" y="215900"/>
                    </a:cubicBezTo>
                    <a:cubicBezTo>
                      <a:pt x="1143940" y="212384"/>
                      <a:pt x="1135979" y="207045"/>
                      <a:pt x="1127329" y="203200"/>
                    </a:cubicBezTo>
                    <a:cubicBezTo>
                      <a:pt x="1116913" y="198571"/>
                      <a:pt x="1105774" y="195598"/>
                      <a:pt x="1095579" y="190500"/>
                    </a:cubicBezTo>
                    <a:cubicBezTo>
                      <a:pt x="1088753" y="187087"/>
                      <a:pt x="1084137" y="178401"/>
                      <a:pt x="1076529" y="177800"/>
                    </a:cubicBezTo>
                    <a:cubicBezTo>
                      <a:pt x="1002645" y="171967"/>
                      <a:pt x="928362" y="173567"/>
                      <a:pt x="854279" y="171450"/>
                    </a:cubicBezTo>
                    <a:cubicBezTo>
                      <a:pt x="801416" y="158234"/>
                      <a:pt x="853682" y="174326"/>
                      <a:pt x="809829" y="152400"/>
                    </a:cubicBezTo>
                    <a:cubicBezTo>
                      <a:pt x="803842" y="149407"/>
                      <a:pt x="797046" y="148400"/>
                      <a:pt x="790779" y="146050"/>
                    </a:cubicBezTo>
                    <a:cubicBezTo>
                      <a:pt x="766746" y="137037"/>
                      <a:pt x="743189" y="127285"/>
                      <a:pt x="720929" y="114300"/>
                    </a:cubicBezTo>
                    <a:cubicBezTo>
                      <a:pt x="707745" y="106609"/>
                      <a:pt x="697309" y="93727"/>
                      <a:pt x="682829" y="88900"/>
                    </a:cubicBezTo>
                    <a:cubicBezTo>
                      <a:pt x="676479" y="86783"/>
                      <a:pt x="669931" y="85187"/>
                      <a:pt x="663779" y="82550"/>
                    </a:cubicBezTo>
                    <a:cubicBezTo>
                      <a:pt x="655078" y="78821"/>
                      <a:pt x="647242" y="73174"/>
                      <a:pt x="638379" y="69850"/>
                    </a:cubicBezTo>
                    <a:cubicBezTo>
                      <a:pt x="630207" y="66786"/>
                      <a:pt x="621338" y="66008"/>
                      <a:pt x="612979" y="63500"/>
                    </a:cubicBezTo>
                    <a:lnTo>
                      <a:pt x="555829" y="44450"/>
                    </a:lnTo>
                    <a:cubicBezTo>
                      <a:pt x="549479" y="42333"/>
                      <a:pt x="543273" y="39723"/>
                      <a:pt x="536779" y="38100"/>
                    </a:cubicBezTo>
                    <a:cubicBezTo>
                      <a:pt x="528312" y="35983"/>
                      <a:pt x="519770" y="34148"/>
                      <a:pt x="511379" y="31750"/>
                    </a:cubicBezTo>
                    <a:cubicBezTo>
                      <a:pt x="504943" y="29911"/>
                      <a:pt x="498823" y="27023"/>
                      <a:pt x="492329" y="25400"/>
                    </a:cubicBezTo>
                    <a:cubicBezTo>
                      <a:pt x="481858" y="22782"/>
                      <a:pt x="470992" y="21890"/>
                      <a:pt x="460579" y="19050"/>
                    </a:cubicBezTo>
                    <a:cubicBezTo>
                      <a:pt x="383874" y="-1870"/>
                      <a:pt x="463018" y="12141"/>
                      <a:pt x="378029" y="0"/>
                    </a:cubicBezTo>
                    <a:cubicBezTo>
                      <a:pt x="325112" y="2117"/>
                      <a:pt x="272112" y="2706"/>
                      <a:pt x="219279" y="6350"/>
                    </a:cubicBezTo>
                    <a:cubicBezTo>
                      <a:pt x="210572" y="6950"/>
                      <a:pt x="201141" y="7859"/>
                      <a:pt x="193879" y="12700"/>
                    </a:cubicBezTo>
                    <a:cubicBezTo>
                      <a:pt x="187529" y="16933"/>
                      <a:pt x="185412" y="25400"/>
                      <a:pt x="181179" y="31750"/>
                    </a:cubicBezTo>
                    <a:cubicBezTo>
                      <a:pt x="179062" y="40217"/>
                      <a:pt x="177227" y="48759"/>
                      <a:pt x="174829" y="57150"/>
                    </a:cubicBezTo>
                    <a:cubicBezTo>
                      <a:pt x="167810" y="81718"/>
                      <a:pt x="192821" y="48683"/>
                      <a:pt x="181179" y="5715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32026642-3D29-CEC4-E157-53CCDFB10A83}"/>
                    </a:ext>
                  </a:extLst>
                </p:cNvPr>
                <p:cNvSpPr txBox="1">
                  <a:spLocks/>
                </p:cNvSpPr>
                <p:nvPr/>
              </p:nvSpPr>
              <p:spPr>
                <a:xfrm>
                  <a:off x="8695493" y="1808570"/>
                  <a:ext cx="386683" cy="532883"/>
                </a:xfrm>
                <a:prstGeom prst="rect">
                  <a:avLst/>
                </a:prstGeom>
                <a:solidFill>
                  <a:schemeClr val="bg1"/>
                </a:solid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Font typeface="Arial"/>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𝑡</m:t>
                        </m:r>
                      </m:oMath>
                    </m:oMathPara>
                  </a14:m>
                  <a:endParaRPr lang="en-US" sz="2400" dirty="0">
                    <a:latin typeface="+mn-lt"/>
                  </a:endParaRPr>
                </a:p>
              </p:txBody>
            </p:sp>
          </mc:Choice>
          <mc:Fallback xmlns="">
            <p:sp>
              <p:nvSpPr>
                <p:cNvPr id="9" name="Content Placeholder 2">
                  <a:extLst>
                    <a:ext uri="{FF2B5EF4-FFF2-40B4-BE49-F238E27FC236}">
                      <a16:creationId xmlns:a16="http://schemas.microsoft.com/office/drawing/2014/main" id="{32026642-3D29-CEC4-E157-53CCDFB10A83}"/>
                    </a:ext>
                  </a:extLst>
                </p:cNvPr>
                <p:cNvSpPr txBox="1">
                  <a:spLocks noRot="1" noChangeAspect="1" noMove="1" noResize="1" noEditPoints="1" noAdjustHandles="1" noChangeArrowheads="1" noChangeShapeType="1" noTextEdit="1"/>
                </p:cNvSpPr>
                <p:nvPr/>
              </p:nvSpPr>
              <p:spPr>
                <a:xfrm>
                  <a:off x="8695493" y="1808570"/>
                  <a:ext cx="386683" cy="532883"/>
                </a:xfrm>
                <a:prstGeom prst="rect">
                  <a:avLst/>
                </a:prstGeom>
                <a:blipFill>
                  <a:blip r:embed="rId7"/>
                  <a:stretch>
                    <a:fillRect/>
                  </a:stretch>
                </a:blipFill>
                <a:ln>
                  <a:noFill/>
                </a:ln>
              </p:spPr>
              <p:txBody>
                <a:bodyPr/>
                <a:lstStyle/>
                <a:p>
                  <a:r>
                    <a:rPr lang="en-US">
                      <a:noFill/>
                    </a:rPr>
                    <a:t> </a:t>
                  </a:r>
                </a:p>
              </p:txBody>
            </p:sp>
          </mc:Fallback>
        </mc:AlternateContent>
      </p:grpSp>
      <p:grpSp>
        <p:nvGrpSpPr>
          <p:cNvPr id="20" name="Group 19">
            <a:extLst>
              <a:ext uri="{FF2B5EF4-FFF2-40B4-BE49-F238E27FC236}">
                <a16:creationId xmlns:a16="http://schemas.microsoft.com/office/drawing/2014/main" id="{EEBC0081-EC3E-DA2C-723E-774D3FFD2B92}"/>
              </a:ext>
            </a:extLst>
          </p:cNvPr>
          <p:cNvGrpSpPr/>
          <p:nvPr/>
        </p:nvGrpSpPr>
        <p:grpSpPr>
          <a:xfrm>
            <a:off x="5459907" y="3149792"/>
            <a:ext cx="3181534" cy="2914934"/>
            <a:chOff x="5407355" y="1100275"/>
            <a:chExt cx="3181534" cy="2914934"/>
          </a:xfrm>
        </p:grpSpPr>
        <p:sp>
          <p:nvSpPr>
            <p:cNvPr id="21" name="Freeform 20">
              <a:extLst>
                <a:ext uri="{FF2B5EF4-FFF2-40B4-BE49-F238E27FC236}">
                  <a16:creationId xmlns:a16="http://schemas.microsoft.com/office/drawing/2014/main" id="{9CBC6B3C-A192-849E-3C94-305E886F0BFF}"/>
                </a:ext>
              </a:extLst>
            </p:cNvPr>
            <p:cNvSpPr/>
            <p:nvPr/>
          </p:nvSpPr>
          <p:spPr>
            <a:xfrm>
              <a:off x="5407355" y="1100275"/>
              <a:ext cx="3156857" cy="1371600"/>
            </a:xfrm>
            <a:custGeom>
              <a:avLst/>
              <a:gdLst>
                <a:gd name="connsiteX0" fmla="*/ 0 w 3156857"/>
                <a:gd name="connsiteY0" fmla="*/ 0 h 1371600"/>
                <a:gd name="connsiteX1" fmla="*/ 3156857 w 3156857"/>
                <a:gd name="connsiteY1" fmla="*/ 1371600 h 1371600"/>
                <a:gd name="connsiteX0" fmla="*/ 0 w 3156857"/>
                <a:gd name="connsiteY0" fmla="*/ 0 h 1371600"/>
                <a:gd name="connsiteX1" fmla="*/ 3156857 w 3156857"/>
                <a:gd name="connsiteY1" fmla="*/ 1371600 h 1371600"/>
                <a:gd name="connsiteX0" fmla="*/ 0 w 3156857"/>
                <a:gd name="connsiteY0" fmla="*/ 0 h 1371600"/>
                <a:gd name="connsiteX1" fmla="*/ 3156857 w 3156857"/>
                <a:gd name="connsiteY1" fmla="*/ 1371600 h 1371600"/>
                <a:gd name="connsiteX0" fmla="*/ 0 w 3156857"/>
                <a:gd name="connsiteY0" fmla="*/ 0 h 1371600"/>
                <a:gd name="connsiteX1" fmla="*/ 3156857 w 3156857"/>
                <a:gd name="connsiteY1" fmla="*/ 1371600 h 1371600"/>
              </a:gdLst>
              <a:ahLst/>
              <a:cxnLst>
                <a:cxn ang="0">
                  <a:pos x="connsiteX0" y="connsiteY0"/>
                </a:cxn>
                <a:cxn ang="0">
                  <a:pos x="connsiteX1" y="connsiteY1"/>
                </a:cxn>
              </a:cxnLst>
              <a:rect l="l" t="t" r="r" b="b"/>
              <a:pathLst>
                <a:path w="3156857" h="1371600">
                  <a:moveTo>
                    <a:pt x="0" y="0"/>
                  </a:moveTo>
                  <a:cubicBezTo>
                    <a:pt x="159658" y="119743"/>
                    <a:pt x="384628" y="1219199"/>
                    <a:pt x="3156857" y="1371600"/>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a:extLst>
                <a:ext uri="{FF2B5EF4-FFF2-40B4-BE49-F238E27FC236}">
                  <a16:creationId xmlns:a16="http://schemas.microsoft.com/office/drawing/2014/main" id="{4ADF3BCC-3C0C-7587-41B5-BDE8FCE4537E}"/>
                </a:ext>
              </a:extLst>
            </p:cNvPr>
            <p:cNvSpPr/>
            <p:nvPr/>
          </p:nvSpPr>
          <p:spPr>
            <a:xfrm flipV="1">
              <a:off x="5432032" y="2643609"/>
              <a:ext cx="3156857" cy="1371600"/>
            </a:xfrm>
            <a:custGeom>
              <a:avLst/>
              <a:gdLst>
                <a:gd name="connsiteX0" fmla="*/ 0 w 3156857"/>
                <a:gd name="connsiteY0" fmla="*/ 0 h 1371600"/>
                <a:gd name="connsiteX1" fmla="*/ 3156857 w 3156857"/>
                <a:gd name="connsiteY1" fmla="*/ 1371600 h 1371600"/>
                <a:gd name="connsiteX0" fmla="*/ 0 w 3156857"/>
                <a:gd name="connsiteY0" fmla="*/ 0 h 1371600"/>
                <a:gd name="connsiteX1" fmla="*/ 3156857 w 3156857"/>
                <a:gd name="connsiteY1" fmla="*/ 1371600 h 1371600"/>
                <a:gd name="connsiteX0" fmla="*/ 0 w 3156857"/>
                <a:gd name="connsiteY0" fmla="*/ 0 h 1371600"/>
                <a:gd name="connsiteX1" fmla="*/ 3156857 w 3156857"/>
                <a:gd name="connsiteY1" fmla="*/ 1371600 h 1371600"/>
                <a:gd name="connsiteX0" fmla="*/ 0 w 3156857"/>
                <a:gd name="connsiteY0" fmla="*/ 0 h 1371600"/>
                <a:gd name="connsiteX1" fmla="*/ 3156857 w 3156857"/>
                <a:gd name="connsiteY1" fmla="*/ 1371600 h 1371600"/>
              </a:gdLst>
              <a:ahLst/>
              <a:cxnLst>
                <a:cxn ang="0">
                  <a:pos x="connsiteX0" y="connsiteY0"/>
                </a:cxn>
                <a:cxn ang="0">
                  <a:pos x="connsiteX1" y="connsiteY1"/>
                </a:cxn>
              </a:cxnLst>
              <a:rect l="l" t="t" r="r" b="b"/>
              <a:pathLst>
                <a:path w="3156857" h="1371600">
                  <a:moveTo>
                    <a:pt x="0" y="0"/>
                  </a:moveTo>
                  <a:cubicBezTo>
                    <a:pt x="159658" y="119743"/>
                    <a:pt x="384628" y="1219199"/>
                    <a:pt x="3156857" y="1371600"/>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a:extLst>
                <a:ext uri="{FF2B5EF4-FFF2-40B4-BE49-F238E27FC236}">
                  <a16:creationId xmlns:a16="http://schemas.microsoft.com/office/drawing/2014/main" id="{65A85DA5-5C24-F1CE-3900-2D6DC4A1AC2A}"/>
                </a:ext>
              </a:extLst>
            </p:cNvPr>
            <p:cNvSpPr/>
            <p:nvPr/>
          </p:nvSpPr>
          <p:spPr>
            <a:xfrm>
              <a:off x="6747641" y="3105703"/>
              <a:ext cx="332832" cy="323297"/>
            </a:xfrm>
            <a:custGeom>
              <a:avLst/>
              <a:gdLst>
                <a:gd name="connsiteX0" fmla="*/ 515007 w 515007"/>
                <a:gd name="connsiteY0" fmla="*/ 115614 h 115614"/>
                <a:gd name="connsiteX1" fmla="*/ 0 w 515007"/>
                <a:gd name="connsiteY1" fmla="*/ 0 h 115614"/>
                <a:gd name="connsiteX0" fmla="*/ 515007 w 515007"/>
                <a:gd name="connsiteY0" fmla="*/ 115614 h 115614"/>
                <a:gd name="connsiteX1" fmla="*/ 0 w 515007"/>
                <a:gd name="connsiteY1" fmla="*/ 0 h 115614"/>
              </a:gdLst>
              <a:ahLst/>
              <a:cxnLst>
                <a:cxn ang="0">
                  <a:pos x="connsiteX0" y="connsiteY0"/>
                </a:cxn>
                <a:cxn ang="0">
                  <a:pos x="connsiteX1" y="connsiteY1"/>
                </a:cxn>
              </a:cxnLst>
              <a:rect l="l" t="t" r="r" b="b"/>
              <a:pathLst>
                <a:path w="515007" h="115614">
                  <a:moveTo>
                    <a:pt x="515007" y="115614"/>
                  </a:moveTo>
                  <a:cubicBezTo>
                    <a:pt x="300420" y="73572"/>
                    <a:pt x="64813" y="94593"/>
                    <a:pt x="0" y="0"/>
                  </a:cubicBez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380014" y="73614"/>
            <a:ext cx="8229600" cy="1097279"/>
          </a:xfrm>
        </p:spPr>
        <p:txBody>
          <a:bodyPr/>
          <a:lstStyle/>
          <a:p>
            <a:r>
              <a:rPr lang="en-US" dirty="0"/>
              <a:t>Damped Oscillation</a:t>
            </a:r>
            <a:endParaRPr lang="en-IN" sz="2000" dirty="0"/>
          </a:p>
        </p:txBody>
      </p:sp>
      <p:pic>
        <p:nvPicPr>
          <p:cNvPr id="22" name="Picture 2" descr="75 Guitar String Vibration Stock Photos, Pictures &amp; Royalty-Free Images -  iStock">
            <a:extLst>
              <a:ext uri="{FF2B5EF4-FFF2-40B4-BE49-F238E27FC236}">
                <a16:creationId xmlns:a16="http://schemas.microsoft.com/office/drawing/2014/main" id="{3889B7E4-5051-B732-55D1-7A97AD9E4A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4170" y="96670"/>
            <a:ext cx="4028025" cy="268534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3" name="Content Placeholder 2">
                <a:extLst>
                  <a:ext uri="{FF2B5EF4-FFF2-40B4-BE49-F238E27FC236}">
                    <a16:creationId xmlns:a16="http://schemas.microsoft.com/office/drawing/2014/main" id="{2B7C1155-9267-D8D9-9AD1-A5E115E99E87}"/>
                  </a:ext>
                </a:extLst>
              </p:cNvPr>
              <p:cNvSpPr>
                <a:spLocks noGrp="1"/>
              </p:cNvSpPr>
              <p:nvPr>
                <p:ph sz="quarter" idx="13"/>
              </p:nvPr>
            </p:nvSpPr>
            <p:spPr>
              <a:xfrm>
                <a:off x="197982" y="848772"/>
                <a:ext cx="4682688" cy="3239558"/>
              </a:xfrm>
            </p:spPr>
            <p:txBody>
              <a:bodyPr/>
              <a:lstStyle/>
              <a:p>
                <a:pPr marL="432" indent="0">
                  <a:buNone/>
                </a:pPr>
                <a:r>
                  <a:rPr lang="en-US" sz="2400" dirty="0">
                    <a:latin typeface="+mn-lt"/>
                  </a:rPr>
                  <a:t>The </a:t>
                </a:r>
                <a:r>
                  <a:rPr lang="en-US" sz="2400" b="1" dirty="0">
                    <a:latin typeface="+mn-lt"/>
                  </a:rPr>
                  <a:t>envelope</a:t>
                </a:r>
                <a:r>
                  <a:rPr lang="en-US" sz="2400" dirty="0">
                    <a:latin typeface="+mn-lt"/>
                  </a:rPr>
                  <a:t> of a damped-SHO released from rest decays </a:t>
                </a:r>
                <a:r>
                  <a:rPr lang="en-US" sz="2400" b="1" dirty="0">
                    <a:latin typeface="+mn-lt"/>
                  </a:rPr>
                  <a:t>exponentially</a:t>
                </a:r>
                <a:r>
                  <a:rPr lang="en-US" sz="2400" dirty="0">
                    <a:latin typeface="+mn-lt"/>
                  </a:rPr>
                  <a:t>: </a:t>
                </a:r>
              </a:p>
              <a:p>
                <a:pPr marL="432" indent="0" algn="ctr">
                  <a:buNone/>
                </a:pP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𝑚𝑎𝑥</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0</m:t>
                        </m:r>
                      </m:sub>
                    </m:sSub>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r>
                          <a:rPr lang="en-US" sz="2400" b="0" i="1" smtClean="0">
                            <a:latin typeface="Cambria Math" panose="02040503050406030204" pitchFamily="18" charset="0"/>
                          </a:rPr>
                          <m:t>𝜏</m:t>
                        </m:r>
                      </m:sup>
                    </m:sSup>
                  </m:oMath>
                </a14:m>
                <a:r>
                  <a:rPr lang="en-US" sz="2400" dirty="0">
                    <a:latin typeface="+mn-lt"/>
                  </a:rPr>
                  <a:t> </a:t>
                </a:r>
              </a:p>
              <a:p>
                <a:pPr marL="432" indent="0">
                  <a:buNone/>
                </a:pPr>
                <a:r>
                  <a:rPr lang="en-US" sz="2400" dirty="0">
                    <a:latin typeface="+mn-lt"/>
                  </a:rPr>
                  <a:t>and has a position/time graph:</a:t>
                </a:r>
                <a:br>
                  <a:rPr lang="en-US" sz="2400" dirty="0">
                    <a:latin typeface="+mn-lt"/>
                  </a:rPr>
                </a:br>
                <a:endParaRPr lang="en-US" sz="2400" dirty="0">
                  <a:latin typeface="+mn-lt"/>
                </a:endParaRPr>
              </a:p>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𝑚𝑎𝑥</m:t>
                          </m:r>
                        </m:sub>
                      </m:sSub>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cos</m:t>
                          </m:r>
                        </m:fName>
                        <m:e>
                          <m:r>
                            <a:rPr lang="en-US" sz="2400" b="0" i="1" smtClean="0">
                              <a:latin typeface="Cambria Math" panose="02040503050406030204" pitchFamily="18" charset="0"/>
                            </a:rPr>
                            <m:t>𝜔</m:t>
                          </m:r>
                          <m:r>
                            <a:rPr lang="en-US" sz="2400" b="0" i="1" smtClean="0">
                              <a:latin typeface="Cambria Math" panose="02040503050406030204" pitchFamily="18" charset="0"/>
                            </a:rPr>
                            <m:t>𝑡</m:t>
                          </m:r>
                          <m:r>
                            <a:rPr lang="en-US" sz="2400" b="0" i="1" smtClean="0">
                              <a:latin typeface="Cambria Math" panose="02040503050406030204" pitchFamily="18" charset="0"/>
                            </a:rPr>
                            <m:t>,</m:t>
                          </m:r>
                        </m:e>
                      </m:func>
                    </m:oMath>
                  </m:oMathPara>
                </a14:m>
                <a:endParaRPr lang="en-US" sz="2400" dirty="0">
                  <a:latin typeface="+mn-lt"/>
                </a:endParaRPr>
              </a:p>
            </p:txBody>
          </p:sp>
        </mc:Choice>
        <mc:Fallback xmlns="">
          <p:sp>
            <p:nvSpPr>
              <p:cNvPr id="23" name="Content Placeholder 2">
                <a:extLst>
                  <a:ext uri="{FF2B5EF4-FFF2-40B4-BE49-F238E27FC236}">
                    <a16:creationId xmlns:a16="http://schemas.microsoft.com/office/drawing/2014/main" id="{2B7C1155-9267-D8D9-9AD1-A5E115E99E87}"/>
                  </a:ext>
                </a:extLst>
              </p:cNvPr>
              <p:cNvSpPr>
                <a:spLocks noGrp="1" noRot="1" noChangeAspect="1" noMove="1" noResize="1" noEditPoints="1" noAdjustHandles="1" noChangeArrowheads="1" noChangeShapeType="1" noTextEdit="1"/>
              </p:cNvSpPr>
              <p:nvPr>
                <p:ph sz="quarter" idx="13"/>
              </p:nvPr>
            </p:nvSpPr>
            <p:spPr>
              <a:xfrm>
                <a:off x="197982" y="848772"/>
                <a:ext cx="4682688" cy="3239558"/>
              </a:xfrm>
              <a:blipFill>
                <a:blip r:embed="rId9"/>
                <a:stretch>
                  <a:fillRect l="-1892" r="-32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Content Placeholder 2">
                <a:extLst>
                  <a:ext uri="{FF2B5EF4-FFF2-40B4-BE49-F238E27FC236}">
                    <a16:creationId xmlns:a16="http://schemas.microsoft.com/office/drawing/2014/main" id="{6B982334-66F8-2809-231A-A790B3C2FC71}"/>
                  </a:ext>
                </a:extLst>
              </p:cNvPr>
              <p:cNvSpPr txBox="1">
                <a:spLocks/>
              </p:cNvSpPr>
              <p:nvPr/>
            </p:nvSpPr>
            <p:spPr>
              <a:xfrm>
                <a:off x="182531" y="4088330"/>
                <a:ext cx="4544156" cy="147628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343332" indent="-342900"/>
                <a:r>
                  <a:rPr lang="en-US" sz="2400" dirty="0">
                    <a:latin typeface="+mn-lt"/>
                  </a:rPr>
                  <a:t>Term </a:t>
                </a:r>
                <a14:m>
                  <m:oMath xmlns:m="http://schemas.openxmlformats.org/officeDocument/2006/math">
                    <m:r>
                      <a:rPr lang="en-US" sz="2400" i="1" dirty="0" smtClean="0">
                        <a:latin typeface="Cambria Math" panose="02040503050406030204" pitchFamily="18" charset="0"/>
                      </a:rPr>
                      <m:t>𝑒</m:t>
                    </m:r>
                    <m:r>
                      <a:rPr lang="en-US" sz="2400" b="0" i="1" dirty="0" smtClean="0">
                        <a:latin typeface="Cambria Math" panose="02040503050406030204" pitchFamily="18" charset="0"/>
                      </a:rPr>
                      <m:t>≈2.718</m:t>
                    </m:r>
                  </m:oMath>
                </a14:m>
                <a:r>
                  <a:rPr lang="en-US" sz="2400" dirty="0">
                    <a:latin typeface="+mn-lt"/>
                  </a:rPr>
                  <a:t> is the base of the natural logarithm and </a:t>
                </a:r>
                <a14:m>
                  <m:oMath xmlns:m="http://schemas.openxmlformats.org/officeDocument/2006/math">
                    <m:sSub>
                      <m:sSubPr>
                        <m:ctrlPr>
                          <a:rPr lang="en-US" sz="2400" i="1" dirty="0" smtClean="0">
                            <a:latin typeface="Cambria Math" panose="02040503050406030204" pitchFamily="18" charset="0"/>
                          </a:rPr>
                        </m:ctrlPr>
                      </m:sSubPr>
                      <m:e>
                        <m:r>
                          <a:rPr lang="en-US" sz="2400" i="1" dirty="0" smtClean="0">
                            <a:latin typeface="Cambria Math" panose="02040503050406030204" pitchFamily="18" charset="0"/>
                          </a:rPr>
                          <m:t>𝐴</m:t>
                        </m:r>
                      </m:e>
                      <m:sub>
                        <m:r>
                          <a:rPr lang="en-US" sz="2400" i="1" dirty="0" smtClean="0">
                            <a:latin typeface="Cambria Math" panose="02040503050406030204" pitchFamily="18" charset="0"/>
                          </a:rPr>
                          <m:t>0</m:t>
                        </m:r>
                      </m:sub>
                    </m:sSub>
                  </m:oMath>
                </a14:m>
                <a:r>
                  <a:rPr lang="en-US" sz="2400" dirty="0">
                    <a:latin typeface="+mn-lt"/>
                  </a:rPr>
                  <a:t> is the initial amplitude. </a:t>
                </a:r>
              </a:p>
              <a:p>
                <a:pPr marL="343332" indent="-342900"/>
                <a:r>
                  <a:rPr lang="en-US" sz="2400" dirty="0">
                    <a:latin typeface="+mn-lt"/>
                  </a:rPr>
                  <a:t>When </a:t>
                </a:r>
                <a14:m>
                  <m:oMath xmlns:m="http://schemas.openxmlformats.org/officeDocument/2006/math">
                    <m:r>
                      <a:rPr lang="en-US" sz="2400" i="1" dirty="0" smtClean="0">
                        <a:latin typeface="Cambria Math" panose="02040503050406030204" pitchFamily="18" charset="0"/>
                      </a:rPr>
                      <m:t>𝑡</m:t>
                    </m:r>
                    <m:r>
                      <a:rPr lang="en-US" sz="2400" i="1" dirty="0" smtClean="0">
                        <a:latin typeface="Cambria Math" panose="02040503050406030204" pitchFamily="18" charset="0"/>
                      </a:rPr>
                      <m:t> =</m:t>
                    </m:r>
                    <m:r>
                      <a:rPr lang="en-US" sz="2400" i="1" dirty="0" smtClean="0">
                        <a:latin typeface="Cambria Math" panose="02040503050406030204" pitchFamily="18" charset="0"/>
                      </a:rPr>
                      <m:t>𝜏</m:t>
                    </m:r>
                    <m:r>
                      <a:rPr lang="en-US" sz="2400" b="0" i="1" dirty="0" smtClean="0">
                        <a:latin typeface="Cambria Math" panose="02040503050406030204" pitchFamily="18" charset="0"/>
                      </a:rPr>
                      <m:t>,</m:t>
                    </m:r>
                  </m:oMath>
                </a14:m>
                <a:r>
                  <a:rPr lang="en-US" sz="2400" dirty="0">
                    <a:latin typeface="+mn-lt"/>
                  </a:rPr>
                  <a:t>   </a:t>
                </a:r>
                <a14:m>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panose="02040503050406030204" pitchFamily="18" charset="0"/>
                          </a:rPr>
                          <m:t>𝑚𝑎𝑥</m:t>
                        </m:r>
                      </m:sub>
                    </m:sSub>
                    <m:r>
                      <a:rPr lang="en-US" sz="2400" b="0" i="1" dirty="0" smtClean="0">
                        <a:latin typeface="Cambria Math" panose="02040503050406030204" pitchFamily="18" charset="0"/>
                      </a:rPr>
                      <m:t>=</m:t>
                    </m:r>
                    <m:f>
                      <m:fPr>
                        <m:ctrlPr>
                          <a:rPr lang="en-US" sz="2400" b="0" i="1" dirty="0" smtClean="0">
                            <a:latin typeface="Cambria Math" panose="02040503050406030204" pitchFamily="18" charset="0"/>
                          </a:rPr>
                        </m:ctrlPr>
                      </m:fPr>
                      <m:num>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𝐴</m:t>
                            </m:r>
                          </m:e>
                          <m:sub>
                            <m:r>
                              <a:rPr lang="en-US" sz="2400" b="0" i="1" dirty="0" smtClean="0">
                                <a:latin typeface="Cambria Math" panose="02040503050406030204" pitchFamily="18" charset="0"/>
                              </a:rPr>
                              <m:t>0</m:t>
                            </m:r>
                          </m:sub>
                        </m:sSub>
                      </m:num>
                      <m:den>
                        <m:r>
                          <a:rPr lang="en-US" sz="2400" b="0" i="1" dirty="0" smtClean="0">
                            <a:latin typeface="Cambria Math" panose="02040503050406030204" pitchFamily="18" charset="0"/>
                          </a:rPr>
                          <m:t>𝑒</m:t>
                        </m:r>
                      </m:den>
                    </m:f>
                  </m:oMath>
                </a14:m>
                <a:endParaRPr lang="en-US" sz="2400" dirty="0">
                  <a:latin typeface="+mn-lt"/>
                </a:endParaRPr>
              </a:p>
            </p:txBody>
          </p:sp>
        </mc:Choice>
        <mc:Fallback xmlns="">
          <p:sp>
            <p:nvSpPr>
              <p:cNvPr id="30" name="Content Placeholder 2">
                <a:extLst>
                  <a:ext uri="{FF2B5EF4-FFF2-40B4-BE49-F238E27FC236}">
                    <a16:creationId xmlns:a16="http://schemas.microsoft.com/office/drawing/2014/main" id="{6B982334-66F8-2809-231A-A790B3C2FC71}"/>
                  </a:ext>
                </a:extLst>
              </p:cNvPr>
              <p:cNvSpPr txBox="1">
                <a:spLocks noRot="1" noChangeAspect="1" noMove="1" noResize="1" noEditPoints="1" noAdjustHandles="1" noChangeArrowheads="1" noChangeShapeType="1" noTextEdit="1"/>
              </p:cNvSpPr>
              <p:nvPr/>
            </p:nvSpPr>
            <p:spPr>
              <a:xfrm>
                <a:off x="182531" y="4088330"/>
                <a:ext cx="4544156" cy="1476284"/>
              </a:xfrm>
              <a:prstGeom prst="rect">
                <a:avLst/>
              </a:prstGeom>
              <a:blipFill>
                <a:blip r:embed="rId10"/>
                <a:stretch>
                  <a:fillRect l="-1955" t="-855" r="-3352" b="-3504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Content Placeholder 2">
                <a:extLst>
                  <a:ext uri="{FF2B5EF4-FFF2-40B4-BE49-F238E27FC236}">
                    <a16:creationId xmlns:a16="http://schemas.microsoft.com/office/drawing/2014/main" id="{413BAB98-5B1F-56E3-218D-499658780FF6}"/>
                  </a:ext>
                </a:extLst>
              </p:cNvPr>
              <p:cNvSpPr txBox="1">
                <a:spLocks/>
              </p:cNvSpPr>
              <p:nvPr/>
            </p:nvSpPr>
            <p:spPr>
              <a:xfrm>
                <a:off x="7128948" y="5316868"/>
                <a:ext cx="1480666" cy="62374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Font typeface="Arial"/>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sSub>
                        <m:sSubPr>
                          <m:ctrlPr>
                            <a:rPr lang="en-US" sz="2400" i="1" smtClean="0">
                              <a:latin typeface="Cambria Math" panose="02040503050406030204" pitchFamily="18" charset="0"/>
                            </a:rPr>
                          </m:ctrlPr>
                        </m:sSubPr>
                        <m:e>
                          <m:r>
                            <a:rPr lang="en-US" sz="2400" i="1" smtClean="0">
                              <a:latin typeface="Cambria Math" panose="02040503050406030204" pitchFamily="18" charset="0"/>
                            </a:rPr>
                            <m:t>𝐴</m:t>
                          </m:r>
                        </m:e>
                        <m:sub>
                          <m:r>
                            <a:rPr lang="en-US" sz="2400" i="1" smtClean="0">
                              <a:latin typeface="Cambria Math" panose="02040503050406030204" pitchFamily="18" charset="0"/>
                            </a:rPr>
                            <m:t>0</m:t>
                          </m:r>
                        </m:sub>
                      </m:sSub>
                      <m:sSup>
                        <m:sSupPr>
                          <m:ctrlPr>
                            <a:rPr lang="en-US" sz="2400" i="1" smtClean="0">
                              <a:latin typeface="Cambria Math" panose="02040503050406030204" pitchFamily="18" charset="0"/>
                            </a:rPr>
                          </m:ctrlPr>
                        </m:sSupPr>
                        <m:e>
                          <m:r>
                            <a:rPr lang="en-US" sz="2400" i="1" smtClean="0">
                              <a:latin typeface="Cambria Math" panose="02040503050406030204" pitchFamily="18" charset="0"/>
                            </a:rPr>
                            <m:t>𝑒</m:t>
                          </m:r>
                        </m:e>
                        <m:sup>
                          <m:r>
                            <a:rPr lang="en-US" sz="2400" i="1" smtClean="0">
                              <a:latin typeface="Cambria Math" panose="02040503050406030204" pitchFamily="18" charset="0"/>
                            </a:rPr>
                            <m:t>−</m:t>
                          </m:r>
                          <m:r>
                            <a:rPr lang="en-US" sz="2400" i="1" smtClean="0">
                              <a:latin typeface="Cambria Math" panose="02040503050406030204" pitchFamily="18" charset="0"/>
                            </a:rPr>
                            <m:t>𝑡</m:t>
                          </m:r>
                          <m:r>
                            <a:rPr lang="en-US" sz="2400" i="1" smtClean="0">
                              <a:latin typeface="Cambria Math" panose="02040503050406030204" pitchFamily="18" charset="0"/>
                            </a:rPr>
                            <m:t>/</m:t>
                          </m:r>
                          <m:r>
                            <a:rPr lang="en-US" sz="2400" i="1" smtClean="0">
                              <a:latin typeface="Cambria Math" panose="02040503050406030204" pitchFamily="18" charset="0"/>
                            </a:rPr>
                            <m:t>𝜏</m:t>
                          </m:r>
                        </m:sup>
                      </m:sSup>
                    </m:oMath>
                  </m:oMathPara>
                </a14:m>
                <a:endParaRPr lang="en-US" sz="2400" dirty="0">
                  <a:latin typeface="+mn-lt"/>
                </a:endParaRPr>
              </a:p>
            </p:txBody>
          </p:sp>
        </mc:Choice>
        <mc:Fallback xmlns="">
          <p:sp>
            <p:nvSpPr>
              <p:cNvPr id="40" name="Content Placeholder 2">
                <a:extLst>
                  <a:ext uri="{FF2B5EF4-FFF2-40B4-BE49-F238E27FC236}">
                    <a16:creationId xmlns:a16="http://schemas.microsoft.com/office/drawing/2014/main" id="{413BAB98-5B1F-56E3-218D-499658780FF6}"/>
                  </a:ext>
                </a:extLst>
              </p:cNvPr>
              <p:cNvSpPr txBox="1">
                <a:spLocks noRot="1" noChangeAspect="1" noMove="1" noResize="1" noEditPoints="1" noAdjustHandles="1" noChangeArrowheads="1" noChangeShapeType="1" noTextEdit="1"/>
              </p:cNvSpPr>
              <p:nvPr/>
            </p:nvSpPr>
            <p:spPr>
              <a:xfrm>
                <a:off x="7128948" y="5316868"/>
                <a:ext cx="1480666" cy="623743"/>
              </a:xfrm>
              <a:prstGeom prst="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Content Placeholder 2">
                <a:extLst>
                  <a:ext uri="{FF2B5EF4-FFF2-40B4-BE49-F238E27FC236}">
                    <a16:creationId xmlns:a16="http://schemas.microsoft.com/office/drawing/2014/main" id="{9BC2EB1A-F8A5-8B75-D5DA-655B3D4D0E5A}"/>
                  </a:ext>
                </a:extLst>
              </p:cNvPr>
              <p:cNvSpPr txBox="1">
                <a:spLocks/>
              </p:cNvSpPr>
              <p:nvPr/>
            </p:nvSpPr>
            <p:spPr>
              <a:xfrm>
                <a:off x="7010341" y="3411122"/>
                <a:ext cx="1480666" cy="62374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Font typeface="Arial"/>
                  <a:buNone/>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 </m:t>
                      </m:r>
                      <m:sSub>
                        <m:sSubPr>
                          <m:ctrlPr>
                            <a:rPr lang="en-US" sz="2400" i="1" smtClean="0">
                              <a:latin typeface="Cambria Math" panose="02040503050406030204" pitchFamily="18" charset="0"/>
                            </a:rPr>
                          </m:ctrlPr>
                        </m:sSubPr>
                        <m:e>
                          <m:r>
                            <a:rPr lang="en-US" sz="2400" i="1" smtClean="0">
                              <a:latin typeface="Cambria Math" panose="02040503050406030204" pitchFamily="18" charset="0"/>
                            </a:rPr>
                            <m:t>𝐴</m:t>
                          </m:r>
                        </m:e>
                        <m:sub>
                          <m:r>
                            <a:rPr lang="en-US" sz="2400" i="1" smtClean="0">
                              <a:latin typeface="Cambria Math" panose="02040503050406030204" pitchFamily="18" charset="0"/>
                            </a:rPr>
                            <m:t>0</m:t>
                          </m:r>
                        </m:sub>
                      </m:sSub>
                      <m:sSup>
                        <m:sSupPr>
                          <m:ctrlPr>
                            <a:rPr lang="en-US" sz="2400" i="1" smtClean="0">
                              <a:latin typeface="Cambria Math" panose="02040503050406030204" pitchFamily="18" charset="0"/>
                            </a:rPr>
                          </m:ctrlPr>
                        </m:sSupPr>
                        <m:e>
                          <m:r>
                            <a:rPr lang="en-US" sz="2400" i="1" smtClean="0">
                              <a:latin typeface="Cambria Math" panose="02040503050406030204" pitchFamily="18" charset="0"/>
                            </a:rPr>
                            <m:t>𝑒</m:t>
                          </m:r>
                        </m:e>
                        <m:sup>
                          <m:r>
                            <a:rPr lang="en-US" sz="2400" i="1" smtClean="0">
                              <a:latin typeface="Cambria Math" panose="02040503050406030204" pitchFamily="18" charset="0"/>
                            </a:rPr>
                            <m:t>−</m:t>
                          </m:r>
                          <m:r>
                            <a:rPr lang="en-US" sz="2400" i="1" smtClean="0">
                              <a:latin typeface="Cambria Math" panose="02040503050406030204" pitchFamily="18" charset="0"/>
                            </a:rPr>
                            <m:t>𝑡</m:t>
                          </m:r>
                          <m:r>
                            <a:rPr lang="en-US" sz="2400" i="1" smtClean="0">
                              <a:latin typeface="Cambria Math" panose="02040503050406030204" pitchFamily="18" charset="0"/>
                            </a:rPr>
                            <m:t>/</m:t>
                          </m:r>
                          <m:r>
                            <a:rPr lang="en-US" sz="2400" i="1" smtClean="0">
                              <a:latin typeface="Cambria Math" panose="02040503050406030204" pitchFamily="18" charset="0"/>
                            </a:rPr>
                            <m:t>𝜏</m:t>
                          </m:r>
                        </m:sup>
                      </m:sSup>
                    </m:oMath>
                  </m:oMathPara>
                </a14:m>
                <a:endParaRPr lang="en-US" sz="2400" dirty="0">
                  <a:latin typeface="+mn-lt"/>
                </a:endParaRPr>
              </a:p>
            </p:txBody>
          </p:sp>
        </mc:Choice>
        <mc:Fallback xmlns="">
          <p:sp>
            <p:nvSpPr>
              <p:cNvPr id="46" name="Content Placeholder 2">
                <a:extLst>
                  <a:ext uri="{FF2B5EF4-FFF2-40B4-BE49-F238E27FC236}">
                    <a16:creationId xmlns:a16="http://schemas.microsoft.com/office/drawing/2014/main" id="{9BC2EB1A-F8A5-8B75-D5DA-655B3D4D0E5A}"/>
                  </a:ext>
                </a:extLst>
              </p:cNvPr>
              <p:cNvSpPr txBox="1">
                <a:spLocks noRot="1" noChangeAspect="1" noMove="1" noResize="1" noEditPoints="1" noAdjustHandles="1" noChangeArrowheads="1" noChangeShapeType="1" noTextEdit="1"/>
              </p:cNvSpPr>
              <p:nvPr/>
            </p:nvSpPr>
            <p:spPr>
              <a:xfrm>
                <a:off x="7010341" y="3411122"/>
                <a:ext cx="1480666" cy="623743"/>
              </a:xfrm>
              <a:prstGeom prst="rect">
                <a:avLst/>
              </a:prstGeom>
              <a:blipFill>
                <a:blip r:embed="rId12"/>
                <a:stretch>
                  <a:fillRect/>
                </a:stretch>
              </a:blipFill>
              <a:ln>
                <a:noFill/>
              </a:ln>
            </p:spPr>
            <p:txBody>
              <a:bodyPr/>
              <a:lstStyle/>
              <a:p>
                <a:r>
                  <a:rPr lang="en-US">
                    <a:noFill/>
                  </a:rPr>
                  <a:t> </a:t>
                </a:r>
              </a:p>
            </p:txBody>
          </p:sp>
        </mc:Fallback>
      </mc:AlternateContent>
      <p:sp>
        <p:nvSpPr>
          <p:cNvPr id="47" name="Freeform 46">
            <a:extLst>
              <a:ext uri="{FF2B5EF4-FFF2-40B4-BE49-F238E27FC236}">
                <a16:creationId xmlns:a16="http://schemas.microsoft.com/office/drawing/2014/main" id="{371C24A9-DC44-BFA7-8D1B-CB7EFF10DFF1}"/>
              </a:ext>
            </a:extLst>
          </p:cNvPr>
          <p:cNvSpPr/>
          <p:nvPr/>
        </p:nvSpPr>
        <p:spPr>
          <a:xfrm flipV="1">
            <a:off x="6846096" y="3765033"/>
            <a:ext cx="332832" cy="323297"/>
          </a:xfrm>
          <a:custGeom>
            <a:avLst/>
            <a:gdLst>
              <a:gd name="connsiteX0" fmla="*/ 515007 w 515007"/>
              <a:gd name="connsiteY0" fmla="*/ 115614 h 115614"/>
              <a:gd name="connsiteX1" fmla="*/ 0 w 515007"/>
              <a:gd name="connsiteY1" fmla="*/ 0 h 115614"/>
              <a:gd name="connsiteX0" fmla="*/ 515007 w 515007"/>
              <a:gd name="connsiteY0" fmla="*/ 115614 h 115614"/>
              <a:gd name="connsiteX1" fmla="*/ 0 w 515007"/>
              <a:gd name="connsiteY1" fmla="*/ 0 h 115614"/>
            </a:gdLst>
            <a:ahLst/>
            <a:cxnLst>
              <a:cxn ang="0">
                <a:pos x="connsiteX0" y="connsiteY0"/>
              </a:cxn>
              <a:cxn ang="0">
                <a:pos x="connsiteX1" y="connsiteY1"/>
              </a:cxn>
            </a:cxnLst>
            <a:rect l="l" t="t" r="r" b="b"/>
            <a:pathLst>
              <a:path w="515007" h="115614">
                <a:moveTo>
                  <a:pt x="515007" y="115614"/>
                </a:moveTo>
                <a:cubicBezTo>
                  <a:pt x="300420" y="73572"/>
                  <a:pt x="64813" y="94593"/>
                  <a:pt x="0" y="0"/>
                </a:cubicBez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333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Problem </a:t>
            </a:r>
            <a:r>
              <a:rPr lang="en-US" sz="2000" b="0" dirty="0"/>
              <a:t>(4 of 4)</a:t>
            </a:r>
            <a:endParaRPr lang="en-IN" sz="2000" b="0" dirty="0"/>
          </a:p>
        </p:txBody>
      </p:sp>
      <p:sp>
        <p:nvSpPr>
          <p:cNvPr id="3" name="Content Placeholder 2"/>
          <p:cNvSpPr>
            <a:spLocks noGrp="1"/>
          </p:cNvSpPr>
          <p:nvPr>
            <p:ph sz="quarter" idx="13"/>
          </p:nvPr>
        </p:nvSpPr>
        <p:spPr>
          <a:xfrm>
            <a:off x="446314" y="849174"/>
            <a:ext cx="7990114" cy="1301173"/>
          </a:xfrm>
        </p:spPr>
        <p:txBody>
          <a:bodyPr/>
          <a:lstStyle/>
          <a:p>
            <a:pPr marL="0" indent="0">
              <a:buNone/>
            </a:pPr>
            <a:r>
              <a:rPr lang="en-US" sz="2400" dirty="0">
                <a:latin typeface="+mn-lt"/>
              </a:rPr>
              <a:t>A 500 g mass on a string oscillates as a pendulum. The pendulum’s maximum height decays to 50% of its initial value in 30 s. What is the value of the damping constant?</a:t>
            </a:r>
          </a:p>
        </p:txBody>
      </p:sp>
      <mc:AlternateContent xmlns:mc="http://schemas.openxmlformats.org/markup-compatibility/2006" xmlns:a14="http://schemas.microsoft.com/office/drawing/2010/main">
        <mc:Choice Requires="a14">
          <p:sp>
            <p:nvSpPr>
              <p:cNvPr id="4" name="Content Placeholder 6">
                <a:extLst>
                  <a:ext uri="{FF2B5EF4-FFF2-40B4-BE49-F238E27FC236}">
                    <a16:creationId xmlns:a16="http://schemas.microsoft.com/office/drawing/2014/main" id="{49ED5338-8DEE-AD6B-9475-6AF666F56B88}"/>
                  </a:ext>
                </a:extLst>
              </p:cNvPr>
              <p:cNvSpPr txBox="1">
                <a:spLocks/>
              </p:cNvSpPr>
              <p:nvPr/>
            </p:nvSpPr>
            <p:spPr>
              <a:xfrm>
                <a:off x="5755857" y="5687543"/>
                <a:ext cx="4238228" cy="251534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0" indent="0">
                  <a:buNone/>
                </a:pPr>
                <a14:m>
                  <m:oMathPara xmlns:m="http://schemas.openxmlformats.org/officeDocument/2006/math">
                    <m:oMathParaPr>
                      <m:jc m:val="centerGroup"/>
                    </m:oMathParaPr>
                    <m:oMath xmlns:m="http://schemas.openxmlformats.org/officeDocument/2006/math">
                      <m:r>
                        <a:rPr lang="en-US" sz="2200" b="0" i="1" dirty="0" smtClean="0">
                          <a:latin typeface="Cambria Math" panose="02040503050406030204" pitchFamily="18" charset="0"/>
                        </a:rPr>
                        <m:t>𝜏</m:t>
                      </m:r>
                      <m:r>
                        <a:rPr lang="en-US" sz="2200" b="0" i="1" dirty="0" smtClean="0">
                          <a:latin typeface="Cambria Math" panose="02040503050406030204" pitchFamily="18" charset="0"/>
                        </a:rPr>
                        <m:t>=43 </m:t>
                      </m:r>
                      <m:r>
                        <m:rPr>
                          <m:nor/>
                        </m:rPr>
                        <a:rPr lang="en-US" sz="2200" b="0" i="0" dirty="0" smtClean="0">
                          <a:latin typeface="Cambria Math" panose="02040503050406030204" pitchFamily="18" charset="0"/>
                        </a:rPr>
                        <m:t>s</m:t>
                      </m:r>
                    </m:oMath>
                  </m:oMathPara>
                </a14:m>
                <a:endParaRPr lang="en-US" sz="2200" dirty="0">
                  <a:latin typeface="+mn-lt"/>
                </a:endParaRPr>
              </a:p>
            </p:txBody>
          </p:sp>
        </mc:Choice>
        <mc:Fallback xmlns="">
          <p:sp>
            <p:nvSpPr>
              <p:cNvPr id="4" name="Content Placeholder 6">
                <a:extLst>
                  <a:ext uri="{FF2B5EF4-FFF2-40B4-BE49-F238E27FC236}">
                    <a16:creationId xmlns:a16="http://schemas.microsoft.com/office/drawing/2014/main" id="{49ED5338-8DEE-AD6B-9475-6AF666F56B88}"/>
                  </a:ext>
                </a:extLst>
              </p:cNvPr>
              <p:cNvSpPr txBox="1">
                <a:spLocks noRot="1" noChangeAspect="1" noMove="1" noResize="1" noEditPoints="1" noAdjustHandles="1" noChangeArrowheads="1" noChangeShapeType="1" noTextEdit="1"/>
              </p:cNvSpPr>
              <p:nvPr/>
            </p:nvSpPr>
            <p:spPr>
              <a:xfrm>
                <a:off x="5755857" y="5687543"/>
                <a:ext cx="4238228" cy="2515341"/>
              </a:xfrm>
              <a:prstGeom prst="rect">
                <a:avLst/>
              </a:prstGeom>
              <a:blipFill>
                <a:blip r:embed="rId3"/>
                <a:stretch>
                  <a:fillRect/>
                </a:stretch>
              </a:blipFill>
              <a:ln>
                <a:noFill/>
              </a:ln>
            </p:spPr>
            <p:txBody>
              <a:bodyPr/>
              <a:lstStyle/>
              <a:p>
                <a:r>
                  <a:rPr lang="en-US">
                    <a:noFill/>
                  </a:rPr>
                  <a:t> </a:t>
                </a:r>
              </a:p>
            </p:txBody>
          </p:sp>
        </mc:Fallback>
      </mc:AlternateContent>
      <p:sp>
        <p:nvSpPr>
          <p:cNvPr id="5" name="Rectangle 4">
            <a:extLst>
              <a:ext uri="{FF2B5EF4-FFF2-40B4-BE49-F238E27FC236}">
                <a16:creationId xmlns:a16="http://schemas.microsoft.com/office/drawing/2014/main" id="{38548EAA-51A6-60FD-EDB8-B6B0ADAC444A}"/>
              </a:ext>
            </a:extLst>
          </p:cNvPr>
          <p:cNvSpPr/>
          <p:nvPr/>
        </p:nvSpPr>
        <p:spPr>
          <a:xfrm>
            <a:off x="6886938" y="5714314"/>
            <a:ext cx="1950052" cy="5240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555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and Period </a:t>
            </a:r>
            <a:r>
              <a:rPr lang="en-US" sz="2000" b="0" dirty="0"/>
              <a:t>(2 of 2)</a:t>
            </a:r>
            <a:endParaRPr lang="en-IN" sz="2000" dirty="0"/>
          </a:p>
        </p:txBody>
      </p:sp>
      <p:sp>
        <p:nvSpPr>
          <p:cNvPr id="3" name="Content Placeholder 2"/>
          <p:cNvSpPr>
            <a:spLocks noGrp="1"/>
          </p:cNvSpPr>
          <p:nvPr>
            <p:ph sz="quarter" idx="13"/>
          </p:nvPr>
        </p:nvSpPr>
        <p:spPr>
          <a:xfrm>
            <a:off x="457200" y="3296992"/>
            <a:ext cx="8229600" cy="461159"/>
          </a:xfrm>
        </p:spPr>
        <p:txBody>
          <a:bodyPr/>
          <a:lstStyle/>
          <a:p>
            <a:pPr marL="0" indent="0">
              <a:buNone/>
            </a:pPr>
            <a:r>
              <a:rPr lang="en-US" sz="2200" b="1" dirty="0">
                <a:solidFill>
                  <a:srgbClr val="007FA3"/>
                </a:solidFill>
                <a:latin typeface="+mn-lt"/>
              </a:rPr>
              <a:t>Table 14.1 </a:t>
            </a:r>
            <a:r>
              <a:rPr lang="en-US" sz="2200" dirty="0">
                <a:solidFill>
                  <a:srgbClr val="007FA3"/>
                </a:solidFill>
                <a:latin typeface="+mn-lt"/>
              </a:rPr>
              <a:t>Common units of frequency</a:t>
            </a:r>
            <a:endParaRPr lang="en-IN" sz="2200" dirty="0">
              <a:solidFill>
                <a:srgbClr val="007FA3"/>
              </a:solidFill>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3887146686"/>
              </p:ext>
            </p:extLst>
          </p:nvPr>
        </p:nvGraphicFramePr>
        <p:xfrm>
          <a:off x="1644383" y="4068501"/>
          <a:ext cx="5855234" cy="2208305"/>
        </p:xfrm>
        <a:graphic>
          <a:graphicData uri="http://schemas.openxmlformats.org/drawingml/2006/table">
            <a:tbl>
              <a:tblPr firstRow="1" bandRow="1">
                <a:tableStyleId>{40F9630F-82C1-40B7-BC3A-925EFCFF5E92}</a:tableStyleId>
              </a:tblPr>
              <a:tblGrid>
                <a:gridCol w="3904344">
                  <a:extLst>
                    <a:ext uri="{9D8B030D-6E8A-4147-A177-3AD203B41FA5}">
                      <a16:colId xmlns:a16="http://schemas.microsoft.com/office/drawing/2014/main" val="115016087"/>
                    </a:ext>
                  </a:extLst>
                </a:gridCol>
                <a:gridCol w="1950890">
                  <a:extLst>
                    <a:ext uri="{9D8B030D-6E8A-4147-A177-3AD203B41FA5}">
                      <a16:colId xmlns:a16="http://schemas.microsoft.com/office/drawing/2014/main" val="3181786903"/>
                    </a:ext>
                  </a:extLst>
                </a:gridCol>
              </a:tblGrid>
              <a:tr h="311609">
                <a:tc>
                  <a:txBody>
                    <a:bodyPr/>
                    <a:lstStyle/>
                    <a:p>
                      <a:pPr algn="l"/>
                      <a:r>
                        <a:rPr lang="en-IN" sz="2000" b="1" i="0" u="none" strike="noStrike" cap="none" baseline="0" dirty="0">
                          <a:solidFill>
                            <a:schemeClr val="dk1"/>
                          </a:solidFill>
                          <a:latin typeface="+mn-lt"/>
                          <a:ea typeface="Arial"/>
                          <a:cs typeface="Arial"/>
                          <a:sym typeface="Arial"/>
                        </a:rPr>
                        <a:t>Frequency</a:t>
                      </a:r>
                      <a:endParaRPr lang="en-IN" sz="2000" b="1" dirty="0">
                        <a:latin typeface="+mn-lt"/>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N" sz="2000" b="1" i="0" u="none" strike="noStrike" cap="none" baseline="0" dirty="0">
                          <a:solidFill>
                            <a:schemeClr val="dk1"/>
                          </a:solidFill>
                          <a:latin typeface="+mn-lt"/>
                          <a:ea typeface="Arial"/>
                          <a:cs typeface="Arial"/>
                          <a:sym typeface="Arial"/>
                        </a:rPr>
                        <a:t>Period</a:t>
                      </a:r>
                      <a:endParaRPr lang="en-IN" sz="2000" b="1" dirty="0">
                        <a:latin typeface="+mn-lt"/>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6425065"/>
                  </a:ext>
                </a:extLst>
              </a:tr>
              <a:tr h="641197">
                <a:tc>
                  <a:txBody>
                    <a:bodyPr/>
                    <a:lstStyle/>
                    <a:p>
                      <a:pPr algn="ctr">
                        <a:spcAft>
                          <a:spcPts val="0"/>
                        </a:spcAft>
                      </a:pPr>
                      <a:r>
                        <a:rPr lang="en-US" sz="1200" dirty="0">
                          <a:solidFill>
                            <a:schemeClr val="bg1"/>
                          </a:solidFill>
                          <a:effectLst/>
                          <a:latin typeface="+mn-lt"/>
                          <a:ea typeface="MS Mincho"/>
                          <a:cs typeface="Times New Roman" panose="02020603050405020304" pitchFamily="18" charset="0"/>
                        </a:rPr>
                        <a:t>10 </a:t>
                      </a:r>
                      <a:r>
                        <a:rPr lang="en-US" sz="1600" dirty="0">
                          <a:solidFill>
                            <a:schemeClr val="bg1"/>
                          </a:solidFill>
                          <a:effectLst/>
                          <a:latin typeface="+mn-lt"/>
                          <a:ea typeface="MS Mincho"/>
                          <a:cs typeface="Times New Roman" panose="02020603050405020304" pitchFamily="18" charset="0"/>
                        </a:rPr>
                        <a:t>cubed hertz = 1 kilohertz = 1 k hertz.</a:t>
                      </a:r>
                      <a:endParaRPr lang="en-IN" sz="1600" dirty="0">
                        <a:solidFill>
                          <a:schemeClr val="bg1"/>
                        </a:solidFill>
                        <a:effectLst/>
                        <a:latin typeface="+mn-lt"/>
                        <a:ea typeface="MS Mincho"/>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N" sz="2000" b="0" i="0" u="none" strike="noStrike" cap="none" baseline="0" dirty="0">
                          <a:solidFill>
                            <a:schemeClr val="dk1"/>
                          </a:solidFill>
                          <a:latin typeface="+mn-lt"/>
                          <a:ea typeface="Arial"/>
                          <a:cs typeface="Arial"/>
                          <a:sym typeface="Arial"/>
                        </a:rPr>
                        <a:t>1 ms</a:t>
                      </a:r>
                      <a:endParaRPr lang="en-IN" sz="200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5559723"/>
                  </a:ext>
                </a:extLst>
              </a:tr>
              <a:tr h="6411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effectLst/>
                          <a:latin typeface="+mj-lt"/>
                          <a:ea typeface="MS Mincho"/>
                          <a:cs typeface="Times New Roman" panose="02020603050405020304" pitchFamily="18" charset="0"/>
                        </a:rPr>
                        <a:t>10 to the sixth power hertz = 1 megahertz = 1 uppercase M hertz.</a:t>
                      </a:r>
                      <a:endParaRPr lang="en-IN" sz="1600" dirty="0">
                        <a:solidFill>
                          <a:schemeClr val="bg1"/>
                        </a:solidFill>
                        <a:effectLst/>
                        <a:latin typeface="+mj-lt"/>
                        <a:ea typeface="MS Mincho"/>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Aft>
                          <a:spcPts val="0"/>
                        </a:spcAft>
                      </a:pPr>
                      <a:r>
                        <a:rPr lang="en-US" sz="1600" dirty="0">
                          <a:solidFill>
                            <a:schemeClr val="bg1"/>
                          </a:solidFill>
                          <a:effectLst/>
                          <a:latin typeface="+mn-lt"/>
                          <a:ea typeface="MS Mincho"/>
                          <a:cs typeface="Times New Roman" panose="02020603050405020304" pitchFamily="18" charset="0"/>
                        </a:rPr>
                        <a:t>1 microsecond.</a:t>
                      </a:r>
                      <a:endParaRPr lang="en-IN" sz="1600" dirty="0">
                        <a:solidFill>
                          <a:schemeClr val="bg1"/>
                        </a:solidFill>
                        <a:effectLst/>
                        <a:latin typeface="+mn-lt"/>
                        <a:ea typeface="MS Mincho"/>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2230385"/>
                  </a:ext>
                </a:extLst>
              </a:tr>
              <a:tr h="529671">
                <a:tc>
                  <a:txBody>
                    <a:bodyPr/>
                    <a:lstStyle/>
                    <a:p>
                      <a:pPr>
                        <a:spcAft>
                          <a:spcPts val="0"/>
                        </a:spcAft>
                      </a:pPr>
                      <a:r>
                        <a:rPr lang="en-US" sz="1600" dirty="0">
                          <a:solidFill>
                            <a:schemeClr val="bg1"/>
                          </a:solidFill>
                          <a:effectLst/>
                          <a:latin typeface="+mn-lt"/>
                          <a:ea typeface="MS Mincho"/>
                          <a:cs typeface="Times New Roman" panose="02020603050405020304" pitchFamily="18" charset="0"/>
                        </a:rPr>
                        <a:t>10 to the ninth power hertz = 1 gigahertz = 1 G hertz.</a:t>
                      </a:r>
                      <a:endParaRPr lang="en-IN" sz="1600" dirty="0">
                        <a:solidFill>
                          <a:schemeClr val="bg1"/>
                        </a:solidFill>
                        <a:effectLst/>
                        <a:latin typeface="+mn-lt"/>
                        <a:ea typeface="MS Mincho"/>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N" sz="2000" b="0" i="0" u="none" strike="noStrike" cap="none" baseline="0" dirty="0">
                          <a:solidFill>
                            <a:schemeClr val="dk1"/>
                          </a:solidFill>
                          <a:latin typeface="+mn-lt"/>
                          <a:ea typeface="Arial"/>
                          <a:cs typeface="Arial"/>
                          <a:sym typeface="Arial"/>
                        </a:rPr>
                        <a:t>1 ns</a:t>
                      </a:r>
                      <a:endParaRPr lang="en-IN" sz="2000" dirty="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31962110"/>
                  </a:ext>
                </a:extLst>
              </a:tr>
            </a:tbl>
          </a:graphicData>
        </a:graphic>
      </p:graphicFrame>
      <p:pic>
        <p:nvPicPr>
          <p:cNvPr id="8" name="Picture 7"/>
          <p:cNvPicPr>
            <a:picLocks noChangeAspect="1"/>
          </p:cNvPicPr>
          <p:nvPr/>
        </p:nvPicPr>
        <p:blipFill>
          <a:blip r:embed="rId2"/>
          <a:stretch>
            <a:fillRect/>
          </a:stretch>
        </p:blipFill>
        <p:spPr>
          <a:xfrm>
            <a:off x="1700772" y="4611427"/>
            <a:ext cx="3214791" cy="338005"/>
          </a:xfrm>
          <a:prstGeom prst="rect">
            <a:avLst/>
          </a:prstGeom>
        </p:spPr>
      </p:pic>
      <p:pic>
        <p:nvPicPr>
          <p:cNvPr id="9" name="Picture 8"/>
          <p:cNvPicPr>
            <a:picLocks noChangeAspect="1"/>
          </p:cNvPicPr>
          <p:nvPr/>
        </p:nvPicPr>
        <p:blipFill>
          <a:blip r:embed="rId3"/>
          <a:stretch>
            <a:fillRect/>
          </a:stretch>
        </p:blipFill>
        <p:spPr>
          <a:xfrm>
            <a:off x="1692332" y="5267306"/>
            <a:ext cx="3562590" cy="384950"/>
          </a:xfrm>
          <a:prstGeom prst="rect">
            <a:avLst/>
          </a:prstGeom>
        </p:spPr>
      </p:pic>
      <p:pic>
        <p:nvPicPr>
          <p:cNvPr id="10" name="Picture 9"/>
          <p:cNvPicPr>
            <a:picLocks noChangeAspect="1"/>
          </p:cNvPicPr>
          <p:nvPr/>
        </p:nvPicPr>
        <p:blipFill>
          <a:blip r:embed="rId4"/>
          <a:stretch>
            <a:fillRect/>
          </a:stretch>
        </p:blipFill>
        <p:spPr>
          <a:xfrm>
            <a:off x="1694820" y="5839176"/>
            <a:ext cx="3393390" cy="384950"/>
          </a:xfrm>
          <a:prstGeom prst="rect">
            <a:avLst/>
          </a:prstGeom>
        </p:spPr>
      </p:pic>
      <p:pic>
        <p:nvPicPr>
          <p:cNvPr id="6" name="Picture 5"/>
          <p:cNvPicPr>
            <a:picLocks noChangeAspect="1"/>
          </p:cNvPicPr>
          <p:nvPr/>
        </p:nvPicPr>
        <p:blipFill>
          <a:blip r:embed="rId5"/>
          <a:stretch>
            <a:fillRect/>
          </a:stretch>
        </p:blipFill>
        <p:spPr>
          <a:xfrm>
            <a:off x="6236610" y="5301523"/>
            <a:ext cx="523612" cy="335509"/>
          </a:xfrm>
          <a:prstGeom prst="rect">
            <a:avLst/>
          </a:prstGeom>
        </p:spPr>
      </p:pic>
      <mc:AlternateContent xmlns:mc="http://schemas.openxmlformats.org/markup-compatibility/2006" xmlns:a14="http://schemas.microsoft.com/office/drawing/2010/main">
        <mc:Choice Requires="a14">
          <p:sp>
            <p:nvSpPr>
              <p:cNvPr id="11" name="Content Placeholder 4">
                <a:extLst>
                  <a:ext uri="{FF2B5EF4-FFF2-40B4-BE49-F238E27FC236}">
                    <a16:creationId xmlns:a16="http://schemas.microsoft.com/office/drawing/2014/main" id="{16CD263D-761E-0746-BD50-FF9844A5C77A}"/>
                  </a:ext>
                </a:extLst>
              </p:cNvPr>
              <p:cNvSpPr txBox="1">
                <a:spLocks/>
              </p:cNvSpPr>
              <p:nvPr/>
            </p:nvSpPr>
            <p:spPr>
              <a:xfrm>
                <a:off x="457199" y="926515"/>
                <a:ext cx="8146973" cy="316807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255600" indent="-255600"/>
                <a:r>
                  <a:rPr lang="en-US" sz="2200" dirty="0">
                    <a:latin typeface="+mn-lt"/>
                  </a:rPr>
                  <a:t>The</a:t>
                </a:r>
                <a:r>
                  <a:rPr lang="en-US" sz="2200" b="1" dirty="0">
                    <a:latin typeface="+mn-lt"/>
                  </a:rPr>
                  <a:t> period </a:t>
                </a:r>
                <a:r>
                  <a:rPr lang="en-US" sz="2200" dirty="0">
                    <a:latin typeface="+mn-lt"/>
                  </a:rPr>
                  <a:t>(</a:t>
                </a:r>
                <a:r>
                  <a:rPr lang="en-US" sz="2200" i="1" dirty="0">
                    <a:latin typeface="+mn-lt"/>
                  </a:rPr>
                  <a:t>T</a:t>
                </a:r>
                <a:r>
                  <a:rPr lang="en-US" sz="2200" dirty="0">
                    <a:latin typeface="+mn-lt"/>
                  </a:rPr>
                  <a:t>)</a:t>
                </a:r>
                <a:r>
                  <a:rPr lang="en-US" sz="2200" b="1" dirty="0">
                    <a:latin typeface="+mn-lt"/>
                  </a:rPr>
                  <a:t> </a:t>
                </a:r>
                <a:r>
                  <a:rPr lang="en-US" sz="2200" dirty="0">
                    <a:latin typeface="+mn-lt"/>
                  </a:rPr>
                  <a:t>is the time to complete one oscillation.</a:t>
                </a:r>
              </a:p>
              <a:p>
                <a:pPr marL="255600" indent="-255600"/>
                <a:r>
                  <a:rPr lang="en-US" sz="2200" dirty="0">
                    <a:latin typeface="+mn-lt"/>
                  </a:rPr>
                  <a:t>The number of cycles per second is called the </a:t>
                </a:r>
                <a:r>
                  <a:rPr lang="en-US" sz="2200" b="1" dirty="0">
                    <a:latin typeface="+mn-lt"/>
                  </a:rPr>
                  <a:t>frequency </a:t>
                </a:r>
                <a:r>
                  <a:rPr lang="en-US" sz="2200" dirty="0">
                    <a:latin typeface="+mn-lt"/>
                  </a:rPr>
                  <a:t>(</a:t>
                </a:r>
                <a:r>
                  <a:rPr lang="en-US" sz="2200" i="1" dirty="0">
                    <a:latin typeface="+mn-lt"/>
                  </a:rPr>
                  <a:t>f</a:t>
                </a:r>
                <a:r>
                  <a:rPr lang="en-US" sz="2200" dirty="0">
                    <a:latin typeface="+mn-lt"/>
                  </a:rPr>
                  <a:t> ),</a:t>
                </a:r>
                <a:br>
                  <a:rPr lang="en-US" sz="2200" dirty="0">
                    <a:latin typeface="+mn-lt"/>
                  </a:rPr>
                </a:br>
                <a14:m>
                  <m:oMath xmlns:m="http://schemas.openxmlformats.org/officeDocument/2006/math">
                    <m:r>
                      <a:rPr lang="en-US" sz="2200" b="0" i="1" smtClean="0">
                        <a:latin typeface="Cambria Math" panose="02040503050406030204" pitchFamily="18" charset="0"/>
                      </a:rPr>
                      <m:t>𝑓</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𝑇</m:t>
                        </m:r>
                      </m:den>
                    </m:f>
                    <m:r>
                      <a:rPr lang="en-US" sz="2200" b="0" i="1" smtClean="0">
                        <a:latin typeface="Cambria Math" panose="02040503050406030204" pitchFamily="18" charset="0"/>
                      </a:rPr>
                      <m:t>.</m:t>
                    </m:r>
                  </m:oMath>
                </a14:m>
                <a:endParaRPr lang="en-US" sz="2200" b="0" dirty="0">
                  <a:latin typeface="+mn-lt"/>
                </a:endParaRPr>
              </a:p>
              <a:p>
                <a:pPr marL="255600" indent="-255600"/>
                <a:r>
                  <a:rPr lang="en-US" sz="2200" dirty="0"/>
                  <a:t>The units of frequency are </a:t>
                </a:r>
                <a:r>
                  <a:rPr lang="en-US" sz="2200" b="1" dirty="0"/>
                  <a:t>hertz</a:t>
                </a:r>
                <a:r>
                  <a:rPr lang="en-US" sz="2200" dirty="0"/>
                  <a:t> (H</a:t>
                </a:r>
                <a:r>
                  <a:rPr lang="en-US" sz="100" dirty="0"/>
                  <a:t> </a:t>
                </a:r>
                <a:r>
                  <a:rPr lang="en-US" sz="2200" dirty="0"/>
                  <a:t>z), or 1</a:t>
                </a:r>
                <a:endParaRPr lang="en-IN" sz="2200" dirty="0"/>
              </a:p>
              <a:p>
                <a:pPr marL="0" indent="0">
                  <a:buNone/>
                </a:pPr>
                <a:endParaRPr lang="en-US" sz="2200" dirty="0">
                  <a:latin typeface="+mn-lt"/>
                </a:endParaRPr>
              </a:p>
            </p:txBody>
          </p:sp>
        </mc:Choice>
        <mc:Fallback xmlns="">
          <p:sp>
            <p:nvSpPr>
              <p:cNvPr id="11" name="Content Placeholder 4">
                <a:extLst>
                  <a:ext uri="{FF2B5EF4-FFF2-40B4-BE49-F238E27FC236}">
                    <a16:creationId xmlns:a16="http://schemas.microsoft.com/office/drawing/2014/main" id="{16CD263D-761E-0746-BD50-FF9844A5C77A}"/>
                  </a:ext>
                </a:extLst>
              </p:cNvPr>
              <p:cNvSpPr txBox="1">
                <a:spLocks noRot="1" noChangeAspect="1" noMove="1" noResize="1" noEditPoints="1" noAdjustHandles="1" noChangeArrowheads="1" noChangeShapeType="1" noTextEdit="1"/>
              </p:cNvSpPr>
              <p:nvPr/>
            </p:nvSpPr>
            <p:spPr>
              <a:xfrm>
                <a:off x="457199" y="926515"/>
                <a:ext cx="8146973" cy="3168073"/>
              </a:xfrm>
              <a:prstGeom prst="rect">
                <a:avLst/>
              </a:prstGeom>
              <a:blipFill>
                <a:blip r:embed="rId6"/>
                <a:stretch>
                  <a:fillRect l="-935"/>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7332986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Section 14.7 Driven Oscillations and Resonance</a:t>
            </a:r>
            <a:endParaRPr lang="en-IN" dirty="0"/>
          </a:p>
        </p:txBody>
      </p:sp>
    </p:spTree>
    <p:extLst>
      <p:ext uri="{BB962C8B-B14F-4D97-AF65-F5344CB8AC3E}">
        <p14:creationId xmlns:p14="http://schemas.microsoft.com/office/powerpoint/2010/main" val="89176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307" y="215372"/>
            <a:ext cx="7819053" cy="1097279"/>
          </a:xfrm>
        </p:spPr>
        <p:txBody>
          <a:bodyPr/>
          <a:lstStyle/>
          <a:p>
            <a:r>
              <a:rPr lang="en-IN" dirty="0"/>
              <a:t>Natural Frequency</a:t>
            </a:r>
          </a:p>
        </p:txBody>
      </p:sp>
      <mc:AlternateContent xmlns:mc="http://schemas.openxmlformats.org/markup-compatibility/2006">
        <mc:Choice xmlns:a14="http://schemas.microsoft.com/office/drawing/2010/main" Requires="a14">
          <p:sp>
            <p:nvSpPr>
              <p:cNvPr id="3" name="Content Placeholder 2"/>
              <p:cNvSpPr>
                <a:spLocks noGrp="1"/>
              </p:cNvSpPr>
              <p:nvPr>
                <p:ph sz="quarter" idx="13"/>
              </p:nvPr>
            </p:nvSpPr>
            <p:spPr>
              <a:xfrm>
                <a:off x="361950" y="2618510"/>
                <a:ext cx="8420100" cy="4400590"/>
              </a:xfrm>
            </p:spPr>
            <p:txBody>
              <a:bodyPr/>
              <a:lstStyle/>
              <a:p>
                <a:pPr marL="343332" indent="-342900"/>
                <a:r>
                  <a:rPr lang="en-US" sz="2200" dirty="0">
                    <a:latin typeface="+mn-lt"/>
                  </a:rPr>
                  <a:t>Recall, for simple harmonic motion:</a:t>
                </a:r>
                <a:br>
                  <a:rPr lang="en-US" sz="2200" dirty="0">
                    <a:latin typeface="+mn-lt"/>
                  </a:rPr>
                </a:br>
                <a14:m>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𝑎</m:t>
                        </m:r>
                      </m:e>
                      <m:sub>
                        <m:r>
                          <a:rPr lang="en-US" sz="2200" b="0" i="1" smtClean="0">
                            <a:latin typeface="Cambria Math" panose="02040503050406030204" pitchFamily="18" charset="0"/>
                          </a:rPr>
                          <m:t>𝑚𝑎𝑥</m:t>
                        </m:r>
                      </m:sub>
                    </m:sSub>
                    <m:r>
                      <a:rPr lang="en-US" sz="2200" b="0" i="1" smtClean="0">
                        <a:latin typeface="Cambria Math" panose="02040503050406030204" pitchFamily="18" charset="0"/>
                      </a:rPr>
                      <m:t>=</m:t>
                    </m:r>
                    <m:sSubSup>
                      <m:sSubSupPr>
                        <m:ctrlPr>
                          <a:rPr lang="en-US" sz="2200" b="0" i="1" smtClean="0">
                            <a:latin typeface="Cambria Math" panose="02040503050406030204" pitchFamily="18" charset="0"/>
                          </a:rPr>
                        </m:ctrlPr>
                      </m:sSubSupPr>
                      <m:e>
                        <m:r>
                          <a:rPr lang="en-US" sz="2200" b="0" i="1" smtClean="0">
                            <a:latin typeface="Cambria Math" panose="02040503050406030204" pitchFamily="18" charset="0"/>
                          </a:rPr>
                          <m:t>𝜔</m:t>
                        </m:r>
                      </m:e>
                      <m:sub>
                        <m:r>
                          <a:rPr lang="en-US" sz="2200" b="0" i="1" smtClean="0">
                            <a:latin typeface="Cambria Math" panose="02040503050406030204" pitchFamily="18" charset="0"/>
                          </a:rPr>
                          <m:t>0</m:t>
                        </m:r>
                      </m:sub>
                      <m:sup>
                        <m:r>
                          <a:rPr lang="en-US" sz="2200" b="0" i="1" smtClean="0">
                            <a:latin typeface="Cambria Math" panose="02040503050406030204" pitchFamily="18" charset="0"/>
                          </a:rPr>
                          <m:t>2</m:t>
                        </m:r>
                      </m:sup>
                    </m:sSubSup>
                    <m:r>
                      <a:rPr lang="en-US" sz="2200" b="0" i="1" smtClean="0">
                        <a:latin typeface="Cambria Math" panose="02040503050406030204" pitchFamily="18" charset="0"/>
                      </a:rPr>
                      <m:t>𝐴</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𝐹</m:t>
                            </m:r>
                          </m:e>
                          <m:sub>
                            <m:r>
                              <a:rPr lang="en-US" sz="2200" b="0" i="1" smtClean="0">
                                <a:latin typeface="Cambria Math" panose="02040503050406030204" pitchFamily="18" charset="0"/>
                              </a:rPr>
                              <m:t>𝑚𝑎𝑥</m:t>
                            </m:r>
                          </m:sub>
                        </m:sSub>
                      </m:num>
                      <m:den>
                        <m:r>
                          <a:rPr lang="en-US" sz="2200" b="0" i="1" smtClean="0">
                            <a:latin typeface="Cambria Math" panose="02040503050406030204" pitchFamily="18" charset="0"/>
                          </a:rPr>
                          <m:t>𝑚</m:t>
                        </m:r>
                      </m:den>
                    </m:f>
                    <m:r>
                      <a:rPr lang="en-US" sz="2200" b="0" i="1" smtClean="0">
                        <a:latin typeface="Cambria Math" panose="02040503050406030204" pitchFamily="18" charset="0"/>
                      </a:rPr>
                      <m:t>                                </m:t>
                    </m:r>
                  </m:oMath>
                </a14:m>
                <a:endParaRPr lang="en-US" sz="2200" dirty="0">
                  <a:latin typeface="+mn-lt"/>
                </a:endParaRPr>
              </a:p>
              <a:p>
                <a:pPr marL="343332" indent="-342900"/>
                <a:r>
                  <a:rPr lang="en-US" sz="2200" dirty="0">
                    <a:latin typeface="+mn-lt"/>
                  </a:rPr>
                  <a:t>For a mass on a spring: </a:t>
                </a:r>
                <a14:m>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𝜔</m:t>
                        </m:r>
                      </m:e>
                      <m:sub>
                        <m:r>
                          <a:rPr lang="en-US" sz="2200" b="0" i="1" smtClean="0">
                            <a:latin typeface="Cambria Math" panose="02040503050406030204" pitchFamily="18" charset="0"/>
                          </a:rPr>
                          <m:t>0</m:t>
                        </m:r>
                      </m:sub>
                    </m:sSub>
                    <m:r>
                      <a:rPr lang="en-US" sz="2200" b="0" i="1" smtClean="0">
                        <a:latin typeface="Cambria Math" panose="02040503050406030204" pitchFamily="18" charset="0"/>
                      </a:rPr>
                      <m:t>=</m:t>
                    </m:r>
                    <m:rad>
                      <m:radPr>
                        <m:degHide m:val="on"/>
                        <m:ctrlPr>
                          <a:rPr lang="en-US" sz="2200" b="0" i="1" smtClean="0">
                            <a:latin typeface="Cambria Math" panose="02040503050406030204" pitchFamily="18" charset="0"/>
                          </a:rPr>
                        </m:ctrlPr>
                      </m:radPr>
                      <m:deg/>
                      <m:e>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𝑘</m:t>
                            </m:r>
                          </m:num>
                          <m:den>
                            <m:r>
                              <a:rPr lang="en-US" sz="2200" b="0" i="1" smtClean="0">
                                <a:latin typeface="Cambria Math" panose="02040503050406030204" pitchFamily="18" charset="0"/>
                              </a:rPr>
                              <m:t>𝑚</m:t>
                            </m:r>
                          </m:den>
                        </m:f>
                      </m:e>
                    </m:rad>
                  </m:oMath>
                </a14:m>
                <a:endParaRPr lang="en-US" sz="2200" dirty="0">
                  <a:latin typeface="+mn-lt"/>
                </a:endParaRPr>
              </a:p>
              <a:p>
                <a:pPr marL="343332" indent="-342900"/>
                <a:r>
                  <a:rPr lang="en-US" sz="2200" dirty="0">
                    <a:latin typeface="+mn-lt"/>
                  </a:rPr>
                  <a:t>Linear pendulum (swing):</a:t>
                </a:r>
              </a:p>
              <a:p>
                <a:pPr marL="432" indent="0">
                  <a:buNone/>
                </a:pPr>
                <a:endParaRPr lang="en-US" sz="2200" dirty="0">
                  <a:latin typeface="+mn-lt"/>
                </a:endParaRPr>
              </a:p>
            </p:txBody>
          </p:sp>
        </mc:Choice>
        <mc:Fallback>
          <p:sp>
            <p:nvSpPr>
              <p:cNvPr id="3" name="Content Placeholder 2"/>
              <p:cNvSpPr>
                <a:spLocks noGrp="1" noRot="1" noChangeAspect="1" noMove="1" noResize="1" noEditPoints="1" noAdjustHandles="1" noChangeArrowheads="1" noChangeShapeType="1" noTextEdit="1"/>
              </p:cNvSpPr>
              <p:nvPr>
                <p:ph sz="quarter" idx="13"/>
              </p:nvPr>
            </p:nvSpPr>
            <p:spPr>
              <a:xfrm>
                <a:off x="361950" y="2618510"/>
                <a:ext cx="8420100" cy="4400590"/>
              </a:xfrm>
              <a:blipFill>
                <a:blip r:embed="rId2"/>
                <a:stretch>
                  <a:fillRect l="-753"/>
                </a:stretch>
              </a:blipFill>
            </p:spPr>
            <p:txBody>
              <a:bodyPr/>
              <a:lstStyle/>
              <a:p>
                <a:r>
                  <a:rPr lang="en-US">
                    <a:noFill/>
                  </a:rPr>
                  <a:t> </a:t>
                </a:r>
              </a:p>
            </p:txBody>
          </p:sp>
        </mc:Fallback>
      </mc:AlternateContent>
      <p:sp>
        <p:nvSpPr>
          <p:cNvPr id="6" name="Content Placeholder 2">
            <a:extLst>
              <a:ext uri="{FF2B5EF4-FFF2-40B4-BE49-F238E27FC236}">
                <a16:creationId xmlns:a16="http://schemas.microsoft.com/office/drawing/2014/main" id="{89AE0DA7-E8D8-4188-155D-E9F530C8A00B}"/>
              </a:ext>
            </a:extLst>
          </p:cNvPr>
          <p:cNvSpPr txBox="1">
            <a:spLocks/>
          </p:cNvSpPr>
          <p:nvPr/>
        </p:nvSpPr>
        <p:spPr>
          <a:xfrm>
            <a:off x="360530" y="964158"/>
            <a:ext cx="4260515" cy="148248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indent="-255600"/>
            <a:r>
              <a:rPr lang="en-US" sz="2200" dirty="0">
                <a:latin typeface="+mn-lt"/>
              </a:rPr>
              <a:t>Oscillators have a </a:t>
            </a:r>
            <a:r>
              <a:rPr lang="en-US" sz="2200" b="1" dirty="0">
                <a:latin typeface="+mn-lt"/>
              </a:rPr>
              <a:t>natural frequency</a:t>
            </a:r>
            <a:r>
              <a:rPr lang="en-US" sz="2200" dirty="0">
                <a:latin typeface="+mn-lt"/>
              </a:rPr>
              <a:t> </a:t>
            </a:r>
            <a:r>
              <a:rPr lang="en-US" sz="2200" i="1" dirty="0">
                <a:latin typeface="+mn-lt"/>
              </a:rPr>
              <a:t>f</a:t>
            </a:r>
            <a:r>
              <a:rPr lang="en-US" sz="100" i="1" dirty="0">
                <a:latin typeface="+mn-lt"/>
              </a:rPr>
              <a:t> </a:t>
            </a:r>
            <a:r>
              <a:rPr lang="en-US" sz="2200" baseline="-25000" dirty="0">
                <a:latin typeface="+mn-lt"/>
              </a:rPr>
              <a:t>0</a:t>
            </a:r>
            <a:r>
              <a:rPr lang="en-US" sz="2200" dirty="0">
                <a:latin typeface="+mn-lt"/>
              </a:rPr>
              <a:t>, the frequency of the system if it is displaced from equilibrium and released:</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3735729F-4D0E-CB4D-42D1-BEA9F3234427}"/>
                  </a:ext>
                </a:extLst>
              </p:cNvPr>
              <p:cNvSpPr txBox="1">
                <a:spLocks/>
              </p:cNvSpPr>
              <p:nvPr/>
            </p:nvSpPr>
            <p:spPr>
              <a:xfrm>
                <a:off x="2935092" y="2717303"/>
                <a:ext cx="3724017" cy="148618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200" i="1" smtClean="0">
                          <a:latin typeface="Cambria Math" panose="02040503050406030204" pitchFamily="18" charset="0"/>
                        </a:rPr>
                        <m:t>→</m:t>
                      </m:r>
                      <m:sSub>
                        <m:sSubPr>
                          <m:ctrlPr>
                            <a:rPr lang="en-US" sz="2200" i="1" smtClean="0">
                              <a:latin typeface="Cambria Math" panose="02040503050406030204" pitchFamily="18" charset="0"/>
                            </a:rPr>
                          </m:ctrlPr>
                        </m:sSubPr>
                        <m:e>
                          <m:r>
                            <a:rPr lang="en-US" sz="2200" i="1" smtClean="0">
                              <a:latin typeface="Cambria Math" panose="02040503050406030204" pitchFamily="18" charset="0"/>
                            </a:rPr>
                            <m:t>𝜔</m:t>
                          </m:r>
                        </m:e>
                        <m:sub>
                          <m:r>
                            <a:rPr lang="en-US" sz="2200" i="1" smtClean="0">
                              <a:latin typeface="Cambria Math" panose="02040503050406030204" pitchFamily="18" charset="0"/>
                            </a:rPr>
                            <m:t>0</m:t>
                          </m:r>
                        </m:sub>
                      </m:sSub>
                      <m:r>
                        <a:rPr lang="en-US" sz="2200" i="1" smtClean="0">
                          <a:latin typeface="Cambria Math" panose="02040503050406030204" pitchFamily="18" charset="0"/>
                        </a:rPr>
                        <m:t>=2</m:t>
                      </m:r>
                      <m:r>
                        <a:rPr lang="en-US" sz="2200" i="1" smtClean="0">
                          <a:latin typeface="Cambria Math" panose="02040503050406030204" pitchFamily="18" charset="0"/>
                        </a:rPr>
                        <m:t>𝜋</m:t>
                      </m:r>
                      <m:sSub>
                        <m:sSubPr>
                          <m:ctrlPr>
                            <a:rPr lang="en-US" sz="2200" i="1" smtClean="0">
                              <a:latin typeface="Cambria Math" panose="02040503050406030204" pitchFamily="18" charset="0"/>
                            </a:rPr>
                          </m:ctrlPr>
                        </m:sSubPr>
                        <m:e>
                          <m:r>
                            <a:rPr lang="en-US" sz="2200" i="1" smtClean="0">
                              <a:latin typeface="Cambria Math" panose="02040503050406030204" pitchFamily="18" charset="0"/>
                            </a:rPr>
                            <m:t>𝑓</m:t>
                          </m:r>
                        </m:e>
                        <m:sub>
                          <m:r>
                            <a:rPr lang="en-US" sz="2200" i="1" smtClean="0">
                              <a:latin typeface="Cambria Math" panose="02040503050406030204" pitchFamily="18" charset="0"/>
                            </a:rPr>
                            <m:t>0</m:t>
                          </m:r>
                        </m:sub>
                      </m:sSub>
                      <m:r>
                        <a:rPr lang="en-US" sz="2200" i="1" smtClean="0">
                          <a:latin typeface="Cambria Math" panose="02040503050406030204" pitchFamily="18" charset="0"/>
                        </a:rPr>
                        <m:t>=</m:t>
                      </m:r>
                      <m:rad>
                        <m:radPr>
                          <m:degHide m:val="on"/>
                          <m:ctrlPr>
                            <a:rPr lang="en-US" sz="2200" i="1" smtClean="0">
                              <a:latin typeface="Cambria Math" panose="02040503050406030204" pitchFamily="18" charset="0"/>
                            </a:rPr>
                          </m:ctrlPr>
                        </m:radPr>
                        <m:deg/>
                        <m:e>
                          <m:f>
                            <m:fPr>
                              <m:ctrlPr>
                                <a:rPr lang="en-US" sz="2200" i="1" smtClean="0">
                                  <a:latin typeface="Cambria Math" panose="02040503050406030204" pitchFamily="18" charset="0"/>
                                </a:rPr>
                              </m:ctrlPr>
                            </m:fPr>
                            <m:num>
                              <m:sSub>
                                <m:sSubPr>
                                  <m:ctrlPr>
                                    <a:rPr lang="en-US" sz="2200" i="1" smtClean="0">
                                      <a:latin typeface="Cambria Math" panose="02040503050406030204" pitchFamily="18" charset="0"/>
                                    </a:rPr>
                                  </m:ctrlPr>
                                </m:sSubPr>
                                <m:e>
                                  <m:r>
                                    <a:rPr lang="en-US" sz="2200" i="1" smtClean="0">
                                      <a:latin typeface="Cambria Math" panose="02040503050406030204" pitchFamily="18" charset="0"/>
                                    </a:rPr>
                                    <m:t>𝐹</m:t>
                                  </m:r>
                                </m:e>
                                <m:sub>
                                  <m:r>
                                    <a:rPr lang="en-US" sz="2200" i="1" smtClean="0">
                                      <a:latin typeface="Cambria Math" panose="02040503050406030204" pitchFamily="18" charset="0"/>
                                    </a:rPr>
                                    <m:t>𝑚𝑎𝑥</m:t>
                                  </m:r>
                                </m:sub>
                              </m:sSub>
                            </m:num>
                            <m:den>
                              <m:r>
                                <a:rPr lang="en-US" sz="2200" i="1" smtClean="0">
                                  <a:latin typeface="Cambria Math" panose="02040503050406030204" pitchFamily="18" charset="0"/>
                                </a:rPr>
                                <m:t>𝑚𝐴</m:t>
                              </m:r>
                            </m:den>
                          </m:f>
                        </m:e>
                      </m:rad>
                      <m:r>
                        <a:rPr lang="en-US" sz="2200" i="1" smtClean="0">
                          <a:latin typeface="Cambria Math" panose="02040503050406030204" pitchFamily="18" charset="0"/>
                        </a:rPr>
                        <m:t> </m:t>
                      </m:r>
                    </m:oMath>
                  </m:oMathPara>
                </a14:m>
                <a:endParaRPr lang="en-US" sz="2200" dirty="0">
                  <a:latin typeface="+mn-lt"/>
                </a:endParaRPr>
              </a:p>
            </p:txBody>
          </p:sp>
        </mc:Choice>
        <mc:Fallback xmlns="">
          <p:sp>
            <p:nvSpPr>
              <p:cNvPr id="7" name="Content Placeholder 2">
                <a:extLst>
                  <a:ext uri="{FF2B5EF4-FFF2-40B4-BE49-F238E27FC236}">
                    <a16:creationId xmlns:a16="http://schemas.microsoft.com/office/drawing/2014/main" id="{3735729F-4D0E-CB4D-42D1-BEA9F3234427}"/>
                  </a:ext>
                </a:extLst>
              </p:cNvPr>
              <p:cNvSpPr txBox="1">
                <a:spLocks noRot="1" noChangeAspect="1" noMove="1" noResize="1" noEditPoints="1" noAdjustHandles="1" noChangeArrowheads="1" noChangeShapeType="1" noTextEdit="1"/>
              </p:cNvSpPr>
              <p:nvPr/>
            </p:nvSpPr>
            <p:spPr>
              <a:xfrm>
                <a:off x="2935092" y="2717303"/>
                <a:ext cx="3724017" cy="1486180"/>
              </a:xfrm>
              <a:prstGeom prst="rect">
                <a:avLst/>
              </a:prstGeom>
              <a:blipFill>
                <a:blip r:embed="rId3"/>
                <a:stretch>
                  <a:fillRect/>
                </a:stretch>
              </a:blipFill>
              <a:ln>
                <a:noFill/>
              </a:ln>
            </p:spPr>
            <p:txBody>
              <a:bodyPr/>
              <a:lstStyle/>
              <a:p>
                <a:r>
                  <a:rPr lang="en-US">
                    <a:noFill/>
                  </a:rPr>
                  <a:t> </a:t>
                </a:r>
              </a:p>
            </p:txBody>
          </p:sp>
        </mc:Fallback>
      </mc:AlternateContent>
      <p:pic>
        <p:nvPicPr>
          <p:cNvPr id="8" name="Picture 7">
            <a:extLst>
              <a:ext uri="{FF2B5EF4-FFF2-40B4-BE49-F238E27FC236}">
                <a16:creationId xmlns:a16="http://schemas.microsoft.com/office/drawing/2014/main" id="{79A1EDB8-3225-1377-1120-DC08FDD70FAB}"/>
              </a:ext>
            </a:extLst>
          </p:cNvPr>
          <p:cNvPicPr>
            <a:picLocks noChangeAspect="1"/>
          </p:cNvPicPr>
          <p:nvPr/>
        </p:nvPicPr>
        <p:blipFill>
          <a:blip r:embed="rId4"/>
          <a:stretch>
            <a:fillRect/>
          </a:stretch>
        </p:blipFill>
        <p:spPr>
          <a:xfrm>
            <a:off x="5058032" y="183660"/>
            <a:ext cx="3724018" cy="2434850"/>
          </a:xfrm>
          <a:prstGeom prst="rect">
            <a:avLst/>
          </a:prstGeom>
        </p:spPr>
      </p:pic>
      <p:grpSp>
        <p:nvGrpSpPr>
          <p:cNvPr id="23" name="Group 22">
            <a:extLst>
              <a:ext uri="{FF2B5EF4-FFF2-40B4-BE49-F238E27FC236}">
                <a16:creationId xmlns:a16="http://schemas.microsoft.com/office/drawing/2014/main" id="{9DE01D35-E20D-C54B-6A4C-DBA5FEB32283}"/>
              </a:ext>
            </a:extLst>
          </p:cNvPr>
          <p:cNvGrpSpPr/>
          <p:nvPr/>
        </p:nvGrpSpPr>
        <p:grpSpPr>
          <a:xfrm>
            <a:off x="5899114" y="2625490"/>
            <a:ext cx="1969684" cy="3361864"/>
            <a:chOff x="5899114" y="2625490"/>
            <a:chExt cx="1969684" cy="3361864"/>
          </a:xfrm>
        </p:grpSpPr>
        <p:sp>
          <p:nvSpPr>
            <p:cNvPr id="21" name="Freeform 20">
              <a:extLst>
                <a:ext uri="{FF2B5EF4-FFF2-40B4-BE49-F238E27FC236}">
                  <a16:creationId xmlns:a16="http://schemas.microsoft.com/office/drawing/2014/main" id="{E756F5E2-42B2-3F28-BAFB-92FBEEB0ECBE}"/>
                </a:ext>
              </a:extLst>
            </p:cNvPr>
            <p:cNvSpPr/>
            <p:nvPr/>
          </p:nvSpPr>
          <p:spPr>
            <a:xfrm>
              <a:off x="6067514" y="5409488"/>
              <a:ext cx="1657884" cy="418744"/>
            </a:xfrm>
            <a:custGeom>
              <a:avLst/>
              <a:gdLst>
                <a:gd name="connsiteX0" fmla="*/ 0 w 1657884"/>
                <a:gd name="connsiteY0" fmla="*/ 0 h 418744"/>
                <a:gd name="connsiteX1" fmla="*/ 1657884 w 1657884"/>
                <a:gd name="connsiteY1" fmla="*/ 418744 h 418744"/>
                <a:gd name="connsiteX0" fmla="*/ 0 w 1657884"/>
                <a:gd name="connsiteY0" fmla="*/ 0 h 418744"/>
                <a:gd name="connsiteX1" fmla="*/ 1657884 w 1657884"/>
                <a:gd name="connsiteY1" fmla="*/ 418744 h 418744"/>
                <a:gd name="connsiteX0" fmla="*/ 0 w 1657884"/>
                <a:gd name="connsiteY0" fmla="*/ 0 h 418744"/>
                <a:gd name="connsiteX1" fmla="*/ 1657884 w 1657884"/>
                <a:gd name="connsiteY1" fmla="*/ 418744 h 418744"/>
              </a:gdLst>
              <a:ahLst/>
              <a:cxnLst>
                <a:cxn ang="0">
                  <a:pos x="connsiteX0" y="connsiteY0"/>
                </a:cxn>
                <a:cxn ang="0">
                  <a:pos x="connsiteX1" y="connsiteY1"/>
                </a:cxn>
              </a:cxnLst>
              <a:rect l="l" t="t" r="r" b="b"/>
              <a:pathLst>
                <a:path w="1657884" h="418744">
                  <a:moveTo>
                    <a:pt x="0" y="0"/>
                  </a:moveTo>
                  <a:cubicBezTo>
                    <a:pt x="689361" y="336134"/>
                    <a:pt x="1019798" y="407350"/>
                    <a:pt x="1657884" y="418744"/>
                  </a:cubicBezTo>
                </a:path>
              </a:pathLst>
            </a:cu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B16B2F1C-FD8A-3528-AD8D-226D88D15E56}"/>
                </a:ext>
              </a:extLst>
            </p:cNvPr>
            <p:cNvGrpSpPr/>
            <p:nvPr/>
          </p:nvGrpSpPr>
          <p:grpSpPr>
            <a:xfrm>
              <a:off x="5899114" y="2625490"/>
              <a:ext cx="1821465" cy="3202936"/>
              <a:chOff x="6183321" y="3878149"/>
              <a:chExt cx="1023721" cy="1842818"/>
            </a:xfrm>
          </p:grpSpPr>
          <p:cxnSp>
            <p:nvCxnSpPr>
              <p:cNvPr id="10" name="Straight Connector 9">
                <a:extLst>
                  <a:ext uri="{FF2B5EF4-FFF2-40B4-BE49-F238E27FC236}">
                    <a16:creationId xmlns:a16="http://schemas.microsoft.com/office/drawing/2014/main" id="{9D2BA544-3857-8C61-BED5-69099D8A4ACC}"/>
                  </a:ext>
                </a:extLst>
              </p:cNvPr>
              <p:cNvCxnSpPr/>
              <p:nvPr/>
            </p:nvCxnSpPr>
            <p:spPr>
              <a:xfrm flipH="1">
                <a:off x="6314303" y="3892378"/>
                <a:ext cx="889686" cy="15569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8C79FD6-9D9D-CC80-1F23-5646EF66EC61}"/>
                  </a:ext>
                </a:extLst>
              </p:cNvPr>
              <p:cNvCxnSpPr>
                <a:cxnSpLocks/>
              </p:cNvCxnSpPr>
              <p:nvPr/>
            </p:nvCxnSpPr>
            <p:spPr>
              <a:xfrm>
                <a:off x="7207042" y="3878149"/>
                <a:ext cx="0" cy="184281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D81A12-5EFE-218A-045D-D060840996CA}"/>
                  </a:ext>
                </a:extLst>
              </p:cNvPr>
              <p:cNvCxnSpPr>
                <a:cxnSpLocks/>
              </p:cNvCxnSpPr>
              <p:nvPr/>
            </p:nvCxnSpPr>
            <p:spPr>
              <a:xfrm>
                <a:off x="6309360" y="5449330"/>
                <a:ext cx="884743"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6E4BD171-0C0A-12C8-5020-387D9D846E77}"/>
                  </a:ext>
                </a:extLst>
              </p:cNvPr>
              <p:cNvSpPr/>
              <p:nvPr/>
            </p:nvSpPr>
            <p:spPr>
              <a:xfrm>
                <a:off x="6183321" y="5392489"/>
                <a:ext cx="182880" cy="182880"/>
              </a:xfrm>
              <a:prstGeom prst="ellipse">
                <a:avLst/>
              </a:prstGeom>
              <a:solidFill>
                <a:srgbClr val="F1AC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a:extLst>
                <a:ext uri="{FF2B5EF4-FFF2-40B4-BE49-F238E27FC236}">
                  <a16:creationId xmlns:a16="http://schemas.microsoft.com/office/drawing/2014/main" id="{8676C0AE-D551-DA79-AC49-730C2084F455}"/>
                </a:ext>
              </a:extLst>
            </p:cNvPr>
            <p:cNvSpPr/>
            <p:nvPr/>
          </p:nvSpPr>
          <p:spPr>
            <a:xfrm>
              <a:off x="7543407" y="5669497"/>
              <a:ext cx="325391" cy="317857"/>
            </a:xfrm>
            <a:prstGeom prst="ellipse">
              <a:avLst/>
            </a:prstGeom>
            <a:solidFill>
              <a:srgbClr val="F1AC79">
                <a:alpha val="29020"/>
              </a:srgbClr>
            </a:solidFill>
            <a:ln>
              <a:solidFill>
                <a:srgbClr val="000000">
                  <a:alpha val="4196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2" name="Content Placeholder 2">
                <a:extLst>
                  <a:ext uri="{FF2B5EF4-FFF2-40B4-BE49-F238E27FC236}">
                    <a16:creationId xmlns:a16="http://schemas.microsoft.com/office/drawing/2014/main" id="{7531E79D-7922-34E6-B410-9ADD11AA4739}"/>
                  </a:ext>
                </a:extLst>
              </p:cNvPr>
              <p:cNvSpPr txBox="1">
                <a:spLocks/>
              </p:cNvSpPr>
              <p:nvPr/>
            </p:nvSpPr>
            <p:spPr>
              <a:xfrm>
                <a:off x="3974168" y="4439352"/>
                <a:ext cx="1496786" cy="110599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left"/>
                    </m:oMathParaPr>
                    <m:oMath xmlns:m="http://schemas.openxmlformats.org/officeDocument/2006/math">
                      <m:sSub>
                        <m:sSubPr>
                          <m:ctrlPr>
                            <a:rPr lang="en-US" sz="2200" i="1" smtClean="0">
                              <a:latin typeface="Cambria Math" panose="02040503050406030204" pitchFamily="18" charset="0"/>
                            </a:rPr>
                          </m:ctrlPr>
                        </m:sSubPr>
                        <m:e>
                          <m:r>
                            <a:rPr lang="en-US" sz="2200" i="1" smtClean="0">
                              <a:latin typeface="Cambria Math" panose="02040503050406030204" pitchFamily="18" charset="0"/>
                            </a:rPr>
                            <m:t>𝜔</m:t>
                          </m:r>
                        </m:e>
                        <m:sub>
                          <m:r>
                            <a:rPr lang="en-US" sz="2200" i="1" smtClean="0">
                              <a:latin typeface="Cambria Math" panose="02040503050406030204" pitchFamily="18" charset="0"/>
                            </a:rPr>
                            <m:t>0</m:t>
                          </m:r>
                        </m:sub>
                      </m:sSub>
                      <m:r>
                        <a:rPr lang="en-US" sz="2200" i="1" smtClean="0">
                          <a:latin typeface="Cambria Math" panose="02040503050406030204" pitchFamily="18" charset="0"/>
                        </a:rPr>
                        <m:t>=</m:t>
                      </m:r>
                      <m:rad>
                        <m:radPr>
                          <m:degHide m:val="on"/>
                          <m:ctrlPr>
                            <a:rPr lang="en-US" sz="2200" i="1" smtClean="0">
                              <a:latin typeface="Cambria Math" panose="02040503050406030204" pitchFamily="18" charset="0"/>
                            </a:rPr>
                          </m:ctrlPr>
                        </m:radPr>
                        <m:deg/>
                        <m:e>
                          <m:f>
                            <m:fPr>
                              <m:ctrlPr>
                                <a:rPr lang="en-US" sz="2200" i="1" smtClean="0">
                                  <a:latin typeface="Cambria Math" panose="02040503050406030204" pitchFamily="18" charset="0"/>
                                </a:rPr>
                              </m:ctrlPr>
                            </m:fPr>
                            <m:num>
                              <m:r>
                                <a:rPr lang="en-US" sz="2200" b="0" i="1" smtClean="0">
                                  <a:latin typeface="Cambria Math" panose="02040503050406030204" pitchFamily="18" charset="0"/>
                                </a:rPr>
                                <m:t>𝑔</m:t>
                              </m:r>
                            </m:num>
                            <m:den>
                              <m:r>
                                <a:rPr lang="en-US" sz="2200" b="0" i="1" smtClean="0">
                                  <a:latin typeface="Cambria Math" panose="02040503050406030204" pitchFamily="18" charset="0"/>
                                </a:rPr>
                                <m:t>𝐿</m:t>
                              </m:r>
                            </m:den>
                          </m:f>
                        </m:e>
                      </m:rad>
                    </m:oMath>
                  </m:oMathPara>
                </a14:m>
                <a:endParaRPr lang="en-US" sz="2200" dirty="0">
                  <a:latin typeface="+mn-lt"/>
                </a:endParaRPr>
              </a:p>
              <a:p>
                <a:pPr marL="432" indent="0">
                  <a:buFont typeface="Arial"/>
                  <a:buNone/>
                </a:pPr>
                <a:endParaRPr lang="en-US" sz="2200" dirty="0">
                  <a:latin typeface="+mn-lt"/>
                </a:endParaRPr>
              </a:p>
            </p:txBody>
          </p:sp>
        </mc:Choice>
        <mc:Fallback xmlns="">
          <p:sp>
            <p:nvSpPr>
              <p:cNvPr id="22" name="Content Placeholder 2">
                <a:extLst>
                  <a:ext uri="{FF2B5EF4-FFF2-40B4-BE49-F238E27FC236}">
                    <a16:creationId xmlns:a16="http://schemas.microsoft.com/office/drawing/2014/main" id="{7531E79D-7922-34E6-B410-9ADD11AA4739}"/>
                  </a:ext>
                </a:extLst>
              </p:cNvPr>
              <p:cNvSpPr txBox="1">
                <a:spLocks noRot="1" noChangeAspect="1" noMove="1" noResize="1" noEditPoints="1" noAdjustHandles="1" noChangeArrowheads="1" noChangeShapeType="1" noTextEdit="1"/>
              </p:cNvSpPr>
              <p:nvPr/>
            </p:nvSpPr>
            <p:spPr>
              <a:xfrm>
                <a:off x="3974168" y="4439352"/>
                <a:ext cx="1496786" cy="1105998"/>
              </a:xfrm>
              <a:prstGeom prst="rect">
                <a:avLst/>
              </a:prstGeom>
              <a:blipFill>
                <a:blip r:embed="rId5"/>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53772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49" y="194001"/>
            <a:ext cx="7819053" cy="1097279"/>
          </a:xfrm>
        </p:spPr>
        <p:txBody>
          <a:bodyPr/>
          <a:lstStyle/>
          <a:p>
            <a:r>
              <a:rPr lang="en-US" dirty="0"/>
              <a:t>Driven Oscillation</a:t>
            </a:r>
            <a:endParaRPr lang="en-IN" sz="2000" dirty="0"/>
          </a:p>
        </p:txBody>
      </p:sp>
      <p:sp>
        <p:nvSpPr>
          <p:cNvPr id="5" name="Content Placeholder 2">
            <a:extLst>
              <a:ext uri="{FF2B5EF4-FFF2-40B4-BE49-F238E27FC236}">
                <a16:creationId xmlns:a16="http://schemas.microsoft.com/office/drawing/2014/main" id="{CFB2606E-B29A-9200-5B37-59AACD5DEA11}"/>
              </a:ext>
            </a:extLst>
          </p:cNvPr>
          <p:cNvSpPr txBox="1">
            <a:spLocks/>
          </p:cNvSpPr>
          <p:nvPr/>
        </p:nvSpPr>
        <p:spPr>
          <a:xfrm>
            <a:off x="361950" y="1045065"/>
            <a:ext cx="4473097" cy="1573445"/>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indent="-255600"/>
            <a:r>
              <a:rPr lang="en-US" sz="2200" b="1" dirty="0">
                <a:latin typeface="+mn-lt"/>
              </a:rPr>
              <a:t>Driven oscillation</a:t>
            </a:r>
            <a:r>
              <a:rPr lang="en-US" sz="2200" dirty="0">
                <a:latin typeface="+mn-lt"/>
              </a:rPr>
              <a:t> is the motion of an oscillator that is subjected to a periodic external force.</a:t>
            </a:r>
          </a:p>
          <a:p>
            <a:pPr indent="-255600"/>
            <a:r>
              <a:rPr lang="en-US" sz="2200" dirty="0">
                <a:latin typeface="+mn-lt"/>
              </a:rPr>
              <a:t>The </a:t>
            </a:r>
            <a:r>
              <a:rPr lang="en-US" sz="2200" b="1" dirty="0">
                <a:latin typeface="+mn-lt"/>
              </a:rPr>
              <a:t>driving frequency</a:t>
            </a:r>
            <a:r>
              <a:rPr lang="en-US" sz="2200" dirty="0">
                <a:latin typeface="+mn-lt"/>
              </a:rPr>
              <a:t> </a:t>
            </a:r>
            <a:r>
              <a:rPr lang="en-US" sz="2200" i="1" dirty="0">
                <a:latin typeface="+mn-lt"/>
              </a:rPr>
              <a:t>f</a:t>
            </a:r>
            <a:r>
              <a:rPr lang="en-US" sz="100" i="1" dirty="0">
                <a:latin typeface="+mn-lt"/>
              </a:rPr>
              <a:t> </a:t>
            </a:r>
            <a:r>
              <a:rPr lang="en-US" sz="2200" baseline="-25000" dirty="0" err="1">
                <a:latin typeface="+mn-lt"/>
              </a:rPr>
              <a:t>ext</a:t>
            </a:r>
            <a:r>
              <a:rPr lang="en-US" sz="2200" dirty="0">
                <a:latin typeface="+mn-lt"/>
              </a:rPr>
              <a:t> of the periodic external force is independent of the natural frequency.</a:t>
            </a:r>
          </a:p>
          <a:p>
            <a:pPr indent="-255600"/>
            <a:endParaRPr lang="en-US" sz="2200" dirty="0">
              <a:latin typeface="+mn-lt"/>
            </a:endParaRPr>
          </a:p>
        </p:txBody>
      </p:sp>
      <p:pic>
        <p:nvPicPr>
          <p:cNvPr id="6" name="Picture 5">
            <a:extLst>
              <a:ext uri="{FF2B5EF4-FFF2-40B4-BE49-F238E27FC236}">
                <a16:creationId xmlns:a16="http://schemas.microsoft.com/office/drawing/2014/main" id="{4C7D0370-19FF-B55F-9F43-D38609D125F2}"/>
              </a:ext>
            </a:extLst>
          </p:cNvPr>
          <p:cNvPicPr>
            <a:picLocks noChangeAspect="1"/>
          </p:cNvPicPr>
          <p:nvPr/>
        </p:nvPicPr>
        <p:blipFill>
          <a:blip r:embed="rId2"/>
          <a:stretch>
            <a:fillRect/>
          </a:stretch>
        </p:blipFill>
        <p:spPr>
          <a:xfrm>
            <a:off x="4800492" y="162299"/>
            <a:ext cx="4106820" cy="4221811"/>
          </a:xfrm>
          <a:prstGeom prst="rect">
            <a:avLst/>
          </a:prstGeom>
        </p:spPr>
      </p:pic>
      <p:grpSp>
        <p:nvGrpSpPr>
          <p:cNvPr id="3" name="Group 2">
            <a:extLst>
              <a:ext uri="{FF2B5EF4-FFF2-40B4-BE49-F238E27FC236}">
                <a16:creationId xmlns:a16="http://schemas.microsoft.com/office/drawing/2014/main" id="{E8303DB3-CA68-C89A-E5B8-76E4FBE88BE8}"/>
              </a:ext>
            </a:extLst>
          </p:cNvPr>
          <p:cNvGrpSpPr/>
          <p:nvPr/>
        </p:nvGrpSpPr>
        <p:grpSpPr>
          <a:xfrm>
            <a:off x="361949" y="4089178"/>
            <a:ext cx="8193329" cy="2273296"/>
            <a:chOff x="361949" y="4089178"/>
            <a:chExt cx="8193329" cy="2273296"/>
          </a:xfrm>
        </p:grpSpPr>
        <p:sp>
          <p:nvSpPr>
            <p:cNvPr id="9" name="Content Placeholder 2">
              <a:extLst>
                <a:ext uri="{FF2B5EF4-FFF2-40B4-BE49-F238E27FC236}">
                  <a16:creationId xmlns:a16="http://schemas.microsoft.com/office/drawing/2014/main" id="{888E261D-1A9A-6133-2676-9A19117D6D06}"/>
                </a:ext>
              </a:extLst>
            </p:cNvPr>
            <p:cNvSpPr txBox="1">
              <a:spLocks/>
            </p:cNvSpPr>
            <p:nvPr/>
          </p:nvSpPr>
          <p:spPr>
            <a:xfrm>
              <a:off x="361950" y="4789029"/>
              <a:ext cx="8193328" cy="1573445"/>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indent="-255600"/>
              <a:r>
                <a:rPr lang="en-US" sz="2200" b="1" dirty="0">
                  <a:latin typeface="+mn-lt"/>
                </a:rPr>
                <a:t>Resonance</a:t>
              </a:r>
              <a:r>
                <a:rPr lang="en-US" sz="2200" dirty="0">
                  <a:latin typeface="+mn-lt"/>
                </a:rPr>
                <a:t> occurs when the driving frequency matches the natural frequency of the oscillator. </a:t>
              </a:r>
            </a:p>
            <a:p>
              <a:pPr indent="-255600"/>
              <a:r>
                <a:rPr lang="en-US" sz="2200" dirty="0">
                  <a:latin typeface="+mn-lt"/>
                </a:rPr>
                <a:t>When this occurs, the oscillators amplitude will increase. </a:t>
              </a:r>
            </a:p>
          </p:txBody>
        </p:sp>
        <p:sp>
          <p:nvSpPr>
            <p:cNvPr id="10" name="Title 1">
              <a:extLst>
                <a:ext uri="{FF2B5EF4-FFF2-40B4-BE49-F238E27FC236}">
                  <a16:creationId xmlns:a16="http://schemas.microsoft.com/office/drawing/2014/main" id="{CB9916AA-0C95-DC3F-3294-54FA44E5828C}"/>
                </a:ext>
              </a:extLst>
            </p:cNvPr>
            <p:cNvSpPr txBox="1">
              <a:spLocks/>
            </p:cNvSpPr>
            <p:nvPr/>
          </p:nvSpPr>
          <p:spPr>
            <a:xfrm>
              <a:off x="361949" y="4089178"/>
              <a:ext cx="7819053" cy="109727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Resonance</a:t>
              </a:r>
              <a:endParaRPr lang="en-IN" sz="2000" dirty="0"/>
            </a:p>
          </p:txBody>
        </p:sp>
      </p:grpSp>
    </p:spTree>
    <p:extLst>
      <p:ext uri="{BB962C8B-B14F-4D97-AF65-F5344CB8AC3E}">
        <p14:creationId xmlns:p14="http://schemas.microsoft.com/office/powerpoint/2010/main" val="330050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AF16128E-9B20-C5FF-26E0-A99F0DFB29C5}"/>
              </a:ext>
            </a:extLst>
          </p:cNvPr>
          <p:cNvGrpSpPr/>
          <p:nvPr/>
        </p:nvGrpSpPr>
        <p:grpSpPr>
          <a:xfrm>
            <a:off x="4562923" y="-508818"/>
            <a:ext cx="4898211" cy="3392700"/>
            <a:chOff x="4572000" y="12862"/>
            <a:chExt cx="4898211" cy="3392700"/>
          </a:xfrm>
        </p:grpSpPr>
        <p:grpSp>
          <p:nvGrpSpPr>
            <p:cNvPr id="22" name="Group 21">
              <a:extLst>
                <a:ext uri="{FF2B5EF4-FFF2-40B4-BE49-F238E27FC236}">
                  <a16:creationId xmlns:a16="http://schemas.microsoft.com/office/drawing/2014/main" id="{E3488681-94EA-0996-633C-A1C0D9A845CC}"/>
                </a:ext>
              </a:extLst>
            </p:cNvPr>
            <p:cNvGrpSpPr/>
            <p:nvPr/>
          </p:nvGrpSpPr>
          <p:grpSpPr>
            <a:xfrm>
              <a:off x="4572000" y="12862"/>
              <a:ext cx="4201048" cy="3173546"/>
              <a:chOff x="4572000" y="-506775"/>
              <a:chExt cx="4201048" cy="3173546"/>
            </a:xfrm>
          </p:grpSpPr>
          <p:grpSp>
            <p:nvGrpSpPr>
              <p:cNvPr id="12" name="Group 11">
                <a:extLst>
                  <a:ext uri="{FF2B5EF4-FFF2-40B4-BE49-F238E27FC236}">
                    <a16:creationId xmlns:a16="http://schemas.microsoft.com/office/drawing/2014/main" id="{A1912958-E409-4DBB-F83E-6F75B6EEFF20}"/>
                  </a:ext>
                </a:extLst>
              </p:cNvPr>
              <p:cNvGrpSpPr/>
              <p:nvPr/>
            </p:nvGrpSpPr>
            <p:grpSpPr>
              <a:xfrm>
                <a:off x="4572000" y="-506775"/>
                <a:ext cx="4201048" cy="3173546"/>
                <a:chOff x="4799733" y="352540"/>
                <a:chExt cx="4201048" cy="3173546"/>
              </a:xfrm>
            </p:grpSpPr>
            <p:grpSp>
              <p:nvGrpSpPr>
                <p:cNvPr id="10" name="Group 9">
                  <a:extLst>
                    <a:ext uri="{FF2B5EF4-FFF2-40B4-BE49-F238E27FC236}">
                      <a16:creationId xmlns:a16="http://schemas.microsoft.com/office/drawing/2014/main" id="{A0A48432-A6D3-CE2D-A172-F154AE1DC1D6}"/>
                    </a:ext>
                  </a:extLst>
                </p:cNvPr>
                <p:cNvGrpSpPr/>
                <p:nvPr/>
              </p:nvGrpSpPr>
              <p:grpSpPr>
                <a:xfrm>
                  <a:off x="4806976" y="352540"/>
                  <a:ext cx="4193805" cy="3173546"/>
                  <a:chOff x="4806976" y="352540"/>
                  <a:chExt cx="4193805" cy="3173546"/>
                </a:xfrm>
              </p:grpSpPr>
              <p:pic>
                <p:nvPicPr>
                  <p:cNvPr id="8" name="Picture 7" descr="A graph shows three amplitude-versus-frequency curves for a driven oscillator.">
                    <a:extLst>
                      <a:ext uri="{FF2B5EF4-FFF2-40B4-BE49-F238E27FC236}">
                        <a16:creationId xmlns:a16="http://schemas.microsoft.com/office/drawing/2014/main" id="{A3D4C706-22BA-1E23-77E9-4A157D7BDAB9}"/>
                      </a:ext>
                    </a:extLst>
                  </p:cNvPr>
                  <p:cNvPicPr>
                    <a:picLocks noChangeAspect="1"/>
                  </p:cNvPicPr>
                  <p:nvPr/>
                </p:nvPicPr>
                <p:blipFill rotWithShape="1">
                  <a:blip r:embed="rId6">
                    <a:extLst>
                      <a:ext uri="{28A0092B-C50C-407E-A947-70E740481C1C}">
                        <a14:useLocalDpi xmlns:a14="http://schemas.microsoft.com/office/drawing/2010/main" val="0"/>
                      </a:ext>
                    </a:extLst>
                  </a:blip>
                  <a:srcRect t="35190"/>
                  <a:stretch/>
                </p:blipFill>
                <p:spPr>
                  <a:xfrm>
                    <a:off x="4806976" y="1449819"/>
                    <a:ext cx="3996994" cy="2076267"/>
                  </a:xfrm>
                  <a:prstGeom prst="rect">
                    <a:avLst/>
                  </a:prstGeom>
                </p:spPr>
              </p:pic>
              <p:sp>
                <p:nvSpPr>
                  <p:cNvPr id="9" name="Freeform 8">
                    <a:extLst>
                      <a:ext uri="{FF2B5EF4-FFF2-40B4-BE49-F238E27FC236}">
                        <a16:creationId xmlns:a16="http://schemas.microsoft.com/office/drawing/2014/main" id="{1657DA43-B953-7650-6C1E-3AA9AED1EFAD}"/>
                      </a:ext>
                    </a:extLst>
                  </p:cNvPr>
                  <p:cNvSpPr/>
                  <p:nvPr/>
                </p:nvSpPr>
                <p:spPr>
                  <a:xfrm>
                    <a:off x="5794872" y="352540"/>
                    <a:ext cx="3205909" cy="2787267"/>
                  </a:xfrm>
                  <a:custGeom>
                    <a:avLst/>
                    <a:gdLst>
                      <a:gd name="connsiteX0" fmla="*/ 517793 w 3205909"/>
                      <a:gd name="connsiteY0" fmla="*/ 88135 h 2787267"/>
                      <a:gd name="connsiteX1" fmla="*/ 451692 w 3205909"/>
                      <a:gd name="connsiteY1" fmla="*/ 99152 h 2787267"/>
                      <a:gd name="connsiteX2" fmla="*/ 418641 w 3205909"/>
                      <a:gd name="connsiteY2" fmla="*/ 88135 h 2787267"/>
                      <a:gd name="connsiteX3" fmla="*/ 253388 w 3205909"/>
                      <a:gd name="connsiteY3" fmla="*/ 99152 h 2787267"/>
                      <a:gd name="connsiteX4" fmla="*/ 176270 w 3205909"/>
                      <a:gd name="connsiteY4" fmla="*/ 121185 h 2787267"/>
                      <a:gd name="connsiteX5" fmla="*/ 110169 w 3205909"/>
                      <a:gd name="connsiteY5" fmla="*/ 176270 h 2787267"/>
                      <a:gd name="connsiteX6" fmla="*/ 88135 w 3205909"/>
                      <a:gd name="connsiteY6" fmla="*/ 209320 h 2787267"/>
                      <a:gd name="connsiteX7" fmla="*/ 55085 w 3205909"/>
                      <a:gd name="connsiteY7" fmla="*/ 275421 h 2787267"/>
                      <a:gd name="connsiteX8" fmla="*/ 33051 w 3205909"/>
                      <a:gd name="connsiteY8" fmla="*/ 341523 h 2787267"/>
                      <a:gd name="connsiteX9" fmla="*/ 11017 w 3205909"/>
                      <a:gd name="connsiteY9" fmla="*/ 407624 h 2787267"/>
                      <a:gd name="connsiteX10" fmla="*/ 0 w 3205909"/>
                      <a:gd name="connsiteY10" fmla="*/ 473725 h 2787267"/>
                      <a:gd name="connsiteX11" fmla="*/ 33051 w 3205909"/>
                      <a:gd name="connsiteY11" fmla="*/ 859315 h 2787267"/>
                      <a:gd name="connsiteX12" fmla="*/ 66101 w 3205909"/>
                      <a:gd name="connsiteY12" fmla="*/ 958467 h 2787267"/>
                      <a:gd name="connsiteX13" fmla="*/ 77118 w 3205909"/>
                      <a:gd name="connsiteY13" fmla="*/ 991518 h 2787267"/>
                      <a:gd name="connsiteX14" fmla="*/ 143220 w 3205909"/>
                      <a:gd name="connsiteY14" fmla="*/ 1024568 h 2787267"/>
                      <a:gd name="connsiteX15" fmla="*/ 176270 w 3205909"/>
                      <a:gd name="connsiteY15" fmla="*/ 1035585 h 2787267"/>
                      <a:gd name="connsiteX16" fmla="*/ 209321 w 3205909"/>
                      <a:gd name="connsiteY16" fmla="*/ 1057619 h 2787267"/>
                      <a:gd name="connsiteX17" fmla="*/ 242371 w 3205909"/>
                      <a:gd name="connsiteY17" fmla="*/ 1068636 h 2787267"/>
                      <a:gd name="connsiteX18" fmla="*/ 308473 w 3205909"/>
                      <a:gd name="connsiteY18" fmla="*/ 1112703 h 2787267"/>
                      <a:gd name="connsiteX19" fmla="*/ 341523 w 3205909"/>
                      <a:gd name="connsiteY19" fmla="*/ 1123720 h 2787267"/>
                      <a:gd name="connsiteX20" fmla="*/ 407624 w 3205909"/>
                      <a:gd name="connsiteY20" fmla="*/ 1167788 h 2787267"/>
                      <a:gd name="connsiteX21" fmla="*/ 440675 w 3205909"/>
                      <a:gd name="connsiteY21" fmla="*/ 1189821 h 2787267"/>
                      <a:gd name="connsiteX22" fmla="*/ 484742 w 3205909"/>
                      <a:gd name="connsiteY22" fmla="*/ 1255923 h 2787267"/>
                      <a:gd name="connsiteX23" fmla="*/ 506776 w 3205909"/>
                      <a:gd name="connsiteY23" fmla="*/ 1322024 h 2787267"/>
                      <a:gd name="connsiteX24" fmla="*/ 517793 w 3205909"/>
                      <a:gd name="connsiteY24" fmla="*/ 1355074 h 2787267"/>
                      <a:gd name="connsiteX25" fmla="*/ 539827 w 3205909"/>
                      <a:gd name="connsiteY25" fmla="*/ 1388125 h 2787267"/>
                      <a:gd name="connsiteX26" fmla="*/ 572877 w 3205909"/>
                      <a:gd name="connsiteY26" fmla="*/ 1498294 h 2787267"/>
                      <a:gd name="connsiteX27" fmla="*/ 605928 w 3205909"/>
                      <a:gd name="connsiteY27" fmla="*/ 1685580 h 2787267"/>
                      <a:gd name="connsiteX28" fmla="*/ 616945 w 3205909"/>
                      <a:gd name="connsiteY28" fmla="*/ 1806766 h 2787267"/>
                      <a:gd name="connsiteX29" fmla="*/ 638979 w 3205909"/>
                      <a:gd name="connsiteY29" fmla="*/ 2005070 h 2787267"/>
                      <a:gd name="connsiteX30" fmla="*/ 649995 w 3205909"/>
                      <a:gd name="connsiteY30" fmla="*/ 2038120 h 2787267"/>
                      <a:gd name="connsiteX31" fmla="*/ 683046 w 3205909"/>
                      <a:gd name="connsiteY31" fmla="*/ 2060154 h 2787267"/>
                      <a:gd name="connsiteX32" fmla="*/ 705080 w 3205909"/>
                      <a:gd name="connsiteY32" fmla="*/ 2093205 h 2787267"/>
                      <a:gd name="connsiteX33" fmla="*/ 892367 w 3205909"/>
                      <a:gd name="connsiteY33" fmla="*/ 2126255 h 2787267"/>
                      <a:gd name="connsiteX34" fmla="*/ 958468 w 3205909"/>
                      <a:gd name="connsiteY34" fmla="*/ 2159306 h 2787267"/>
                      <a:gd name="connsiteX35" fmla="*/ 1024569 w 3205909"/>
                      <a:gd name="connsiteY35" fmla="*/ 2192356 h 2787267"/>
                      <a:gd name="connsiteX36" fmla="*/ 1079653 w 3205909"/>
                      <a:gd name="connsiteY36" fmla="*/ 2258458 h 2787267"/>
                      <a:gd name="connsiteX37" fmla="*/ 1112704 w 3205909"/>
                      <a:gd name="connsiteY37" fmla="*/ 2280491 h 2787267"/>
                      <a:gd name="connsiteX38" fmla="*/ 1167788 w 3205909"/>
                      <a:gd name="connsiteY38" fmla="*/ 2346593 h 2787267"/>
                      <a:gd name="connsiteX39" fmla="*/ 1200839 w 3205909"/>
                      <a:gd name="connsiteY39" fmla="*/ 2368626 h 2787267"/>
                      <a:gd name="connsiteX40" fmla="*/ 1266940 w 3205909"/>
                      <a:gd name="connsiteY40" fmla="*/ 2434727 h 2787267"/>
                      <a:gd name="connsiteX41" fmla="*/ 1333041 w 3205909"/>
                      <a:gd name="connsiteY41" fmla="*/ 2478795 h 2787267"/>
                      <a:gd name="connsiteX42" fmla="*/ 1366092 w 3205909"/>
                      <a:gd name="connsiteY42" fmla="*/ 2500829 h 2787267"/>
                      <a:gd name="connsiteX43" fmla="*/ 1465244 w 3205909"/>
                      <a:gd name="connsiteY43" fmla="*/ 2588964 h 2787267"/>
                      <a:gd name="connsiteX44" fmla="*/ 1509311 w 3205909"/>
                      <a:gd name="connsiteY44" fmla="*/ 2610997 h 2787267"/>
                      <a:gd name="connsiteX45" fmla="*/ 1542362 w 3205909"/>
                      <a:gd name="connsiteY45" fmla="*/ 2633031 h 2787267"/>
                      <a:gd name="connsiteX46" fmla="*/ 1608463 w 3205909"/>
                      <a:gd name="connsiteY46" fmla="*/ 2655065 h 2787267"/>
                      <a:gd name="connsiteX47" fmla="*/ 1641514 w 3205909"/>
                      <a:gd name="connsiteY47" fmla="*/ 2666082 h 2787267"/>
                      <a:gd name="connsiteX48" fmla="*/ 1707615 w 3205909"/>
                      <a:gd name="connsiteY48" fmla="*/ 2699132 h 2787267"/>
                      <a:gd name="connsiteX49" fmla="*/ 1839817 w 3205909"/>
                      <a:gd name="connsiteY49" fmla="*/ 2765233 h 2787267"/>
                      <a:gd name="connsiteX50" fmla="*/ 1872868 w 3205909"/>
                      <a:gd name="connsiteY50" fmla="*/ 2776250 h 2787267"/>
                      <a:gd name="connsiteX51" fmla="*/ 1905918 w 3205909"/>
                      <a:gd name="connsiteY51" fmla="*/ 2787267 h 2787267"/>
                      <a:gd name="connsiteX52" fmla="*/ 2016087 w 3205909"/>
                      <a:gd name="connsiteY52" fmla="*/ 2732183 h 2787267"/>
                      <a:gd name="connsiteX53" fmla="*/ 2049138 w 3205909"/>
                      <a:gd name="connsiteY53" fmla="*/ 2710149 h 2787267"/>
                      <a:gd name="connsiteX54" fmla="*/ 2082188 w 3205909"/>
                      <a:gd name="connsiteY54" fmla="*/ 2688115 h 2787267"/>
                      <a:gd name="connsiteX55" fmla="*/ 2126256 w 3205909"/>
                      <a:gd name="connsiteY55" fmla="*/ 2677099 h 2787267"/>
                      <a:gd name="connsiteX56" fmla="*/ 2159306 w 3205909"/>
                      <a:gd name="connsiteY56" fmla="*/ 2655065 h 2787267"/>
                      <a:gd name="connsiteX57" fmla="*/ 2258458 w 3205909"/>
                      <a:gd name="connsiteY57" fmla="*/ 2633031 h 2787267"/>
                      <a:gd name="connsiteX58" fmla="*/ 2346593 w 3205909"/>
                      <a:gd name="connsiteY58" fmla="*/ 2610997 h 2787267"/>
                      <a:gd name="connsiteX59" fmla="*/ 2423711 w 3205909"/>
                      <a:gd name="connsiteY59" fmla="*/ 2577947 h 2787267"/>
                      <a:gd name="connsiteX60" fmla="*/ 2467779 w 3205909"/>
                      <a:gd name="connsiteY60" fmla="*/ 2555913 h 2787267"/>
                      <a:gd name="connsiteX61" fmla="*/ 2544897 w 3205909"/>
                      <a:gd name="connsiteY61" fmla="*/ 2522862 h 2787267"/>
                      <a:gd name="connsiteX62" fmla="*/ 2610998 w 3205909"/>
                      <a:gd name="connsiteY62" fmla="*/ 2478795 h 2787267"/>
                      <a:gd name="connsiteX63" fmla="*/ 2644048 w 3205909"/>
                      <a:gd name="connsiteY63" fmla="*/ 2456761 h 2787267"/>
                      <a:gd name="connsiteX64" fmla="*/ 2721167 w 3205909"/>
                      <a:gd name="connsiteY64" fmla="*/ 2423711 h 2787267"/>
                      <a:gd name="connsiteX65" fmla="*/ 2809301 w 3205909"/>
                      <a:gd name="connsiteY65" fmla="*/ 2357609 h 2787267"/>
                      <a:gd name="connsiteX66" fmla="*/ 2853369 w 3205909"/>
                      <a:gd name="connsiteY66" fmla="*/ 2324559 h 2787267"/>
                      <a:gd name="connsiteX67" fmla="*/ 2908453 w 3205909"/>
                      <a:gd name="connsiteY67" fmla="*/ 2280491 h 2787267"/>
                      <a:gd name="connsiteX68" fmla="*/ 2941504 w 3205909"/>
                      <a:gd name="connsiteY68" fmla="*/ 2247441 h 2787267"/>
                      <a:gd name="connsiteX69" fmla="*/ 2963538 w 3205909"/>
                      <a:gd name="connsiteY69" fmla="*/ 2203373 h 2787267"/>
                      <a:gd name="connsiteX70" fmla="*/ 2996588 w 3205909"/>
                      <a:gd name="connsiteY70" fmla="*/ 2159306 h 2787267"/>
                      <a:gd name="connsiteX71" fmla="*/ 3018622 w 3205909"/>
                      <a:gd name="connsiteY71" fmla="*/ 2071171 h 2787267"/>
                      <a:gd name="connsiteX72" fmla="*/ 3029639 w 3205909"/>
                      <a:gd name="connsiteY72" fmla="*/ 2016087 h 2787267"/>
                      <a:gd name="connsiteX73" fmla="*/ 3051673 w 3205909"/>
                      <a:gd name="connsiteY73" fmla="*/ 1927952 h 2787267"/>
                      <a:gd name="connsiteX74" fmla="*/ 3062689 w 3205909"/>
                      <a:gd name="connsiteY74" fmla="*/ 1872867 h 2787267"/>
                      <a:gd name="connsiteX75" fmla="*/ 3106757 w 3205909"/>
                      <a:gd name="connsiteY75" fmla="*/ 1795749 h 2787267"/>
                      <a:gd name="connsiteX76" fmla="*/ 3128791 w 3205909"/>
                      <a:gd name="connsiteY76" fmla="*/ 1751682 h 2787267"/>
                      <a:gd name="connsiteX77" fmla="*/ 3172858 w 3205909"/>
                      <a:gd name="connsiteY77" fmla="*/ 1674564 h 2787267"/>
                      <a:gd name="connsiteX78" fmla="*/ 3194892 w 3205909"/>
                      <a:gd name="connsiteY78" fmla="*/ 1597446 h 2787267"/>
                      <a:gd name="connsiteX79" fmla="*/ 3205909 w 3205909"/>
                      <a:gd name="connsiteY79" fmla="*/ 1553378 h 2787267"/>
                      <a:gd name="connsiteX80" fmla="*/ 3194892 w 3205909"/>
                      <a:gd name="connsiteY80" fmla="*/ 1377108 h 2787267"/>
                      <a:gd name="connsiteX81" fmla="*/ 3172858 w 3205909"/>
                      <a:gd name="connsiteY81" fmla="*/ 1333041 h 2787267"/>
                      <a:gd name="connsiteX82" fmla="*/ 3095740 w 3205909"/>
                      <a:gd name="connsiteY82" fmla="*/ 1266940 h 2787267"/>
                      <a:gd name="connsiteX83" fmla="*/ 3040656 w 3205909"/>
                      <a:gd name="connsiteY83" fmla="*/ 1200838 h 2787267"/>
                      <a:gd name="connsiteX84" fmla="*/ 2985571 w 3205909"/>
                      <a:gd name="connsiteY84" fmla="*/ 1134737 h 2787267"/>
                      <a:gd name="connsiteX85" fmla="*/ 2930487 w 3205909"/>
                      <a:gd name="connsiteY85" fmla="*/ 1079653 h 2787267"/>
                      <a:gd name="connsiteX86" fmla="*/ 2897436 w 3205909"/>
                      <a:gd name="connsiteY86" fmla="*/ 1035585 h 2787267"/>
                      <a:gd name="connsiteX87" fmla="*/ 2864386 w 3205909"/>
                      <a:gd name="connsiteY87" fmla="*/ 1013552 h 2787267"/>
                      <a:gd name="connsiteX88" fmla="*/ 2798285 w 3205909"/>
                      <a:gd name="connsiteY88" fmla="*/ 958467 h 2787267"/>
                      <a:gd name="connsiteX89" fmla="*/ 2765234 w 3205909"/>
                      <a:gd name="connsiteY89" fmla="*/ 925417 h 2787267"/>
                      <a:gd name="connsiteX90" fmla="*/ 2721167 w 3205909"/>
                      <a:gd name="connsiteY90" fmla="*/ 892366 h 2787267"/>
                      <a:gd name="connsiteX91" fmla="*/ 2599981 w 3205909"/>
                      <a:gd name="connsiteY91" fmla="*/ 793214 h 2787267"/>
                      <a:gd name="connsiteX92" fmla="*/ 2522863 w 3205909"/>
                      <a:gd name="connsiteY92" fmla="*/ 749147 h 2787267"/>
                      <a:gd name="connsiteX93" fmla="*/ 2489812 w 3205909"/>
                      <a:gd name="connsiteY93" fmla="*/ 716096 h 2787267"/>
                      <a:gd name="connsiteX94" fmla="*/ 2412694 w 3205909"/>
                      <a:gd name="connsiteY94" fmla="*/ 672029 h 2787267"/>
                      <a:gd name="connsiteX95" fmla="*/ 2335576 w 3205909"/>
                      <a:gd name="connsiteY95" fmla="*/ 594911 h 2787267"/>
                      <a:gd name="connsiteX96" fmla="*/ 2280492 w 3205909"/>
                      <a:gd name="connsiteY96" fmla="*/ 550843 h 2787267"/>
                      <a:gd name="connsiteX97" fmla="*/ 2159306 w 3205909"/>
                      <a:gd name="connsiteY97" fmla="*/ 440674 h 2787267"/>
                      <a:gd name="connsiteX98" fmla="*/ 2137273 w 3205909"/>
                      <a:gd name="connsiteY98" fmla="*/ 407624 h 2787267"/>
                      <a:gd name="connsiteX99" fmla="*/ 2071171 w 3205909"/>
                      <a:gd name="connsiteY99" fmla="*/ 341523 h 2787267"/>
                      <a:gd name="connsiteX100" fmla="*/ 2049138 w 3205909"/>
                      <a:gd name="connsiteY100" fmla="*/ 308472 h 2787267"/>
                      <a:gd name="connsiteX101" fmla="*/ 2038121 w 3205909"/>
                      <a:gd name="connsiteY101" fmla="*/ 275421 h 2787267"/>
                      <a:gd name="connsiteX102" fmla="*/ 1972020 w 3205909"/>
                      <a:gd name="connsiteY102" fmla="*/ 198303 h 2787267"/>
                      <a:gd name="connsiteX103" fmla="*/ 1883885 w 3205909"/>
                      <a:gd name="connsiteY103" fmla="*/ 121185 h 2787267"/>
                      <a:gd name="connsiteX104" fmla="*/ 1850834 w 3205909"/>
                      <a:gd name="connsiteY104" fmla="*/ 99152 h 2787267"/>
                      <a:gd name="connsiteX105" fmla="*/ 1817783 w 3205909"/>
                      <a:gd name="connsiteY105" fmla="*/ 88135 h 2787267"/>
                      <a:gd name="connsiteX106" fmla="*/ 1707615 w 3205909"/>
                      <a:gd name="connsiteY106" fmla="*/ 66101 h 2787267"/>
                      <a:gd name="connsiteX107" fmla="*/ 1619480 w 3205909"/>
                      <a:gd name="connsiteY107" fmla="*/ 33050 h 2787267"/>
                      <a:gd name="connsiteX108" fmla="*/ 1520328 w 3205909"/>
                      <a:gd name="connsiteY108" fmla="*/ 11017 h 2787267"/>
                      <a:gd name="connsiteX109" fmla="*/ 1487277 w 3205909"/>
                      <a:gd name="connsiteY109" fmla="*/ 0 h 2787267"/>
                      <a:gd name="connsiteX110" fmla="*/ 881350 w 3205909"/>
                      <a:gd name="connsiteY110" fmla="*/ 11017 h 2787267"/>
                      <a:gd name="connsiteX111" fmla="*/ 837282 w 3205909"/>
                      <a:gd name="connsiteY111" fmla="*/ 22033 h 2787267"/>
                      <a:gd name="connsiteX112" fmla="*/ 738130 w 3205909"/>
                      <a:gd name="connsiteY112" fmla="*/ 66101 h 2787267"/>
                      <a:gd name="connsiteX113" fmla="*/ 705080 w 3205909"/>
                      <a:gd name="connsiteY113" fmla="*/ 88135 h 2787267"/>
                      <a:gd name="connsiteX114" fmla="*/ 616945 w 3205909"/>
                      <a:gd name="connsiteY114" fmla="*/ 132202 h 2787267"/>
                      <a:gd name="connsiteX115" fmla="*/ 539827 w 3205909"/>
                      <a:gd name="connsiteY115" fmla="*/ 154236 h 2787267"/>
                      <a:gd name="connsiteX116" fmla="*/ 462709 w 3205909"/>
                      <a:gd name="connsiteY116" fmla="*/ 143219 h 2787267"/>
                      <a:gd name="connsiteX117" fmla="*/ 473726 w 3205909"/>
                      <a:gd name="connsiteY117" fmla="*/ 110168 h 2787267"/>
                      <a:gd name="connsiteX118" fmla="*/ 517793 w 3205909"/>
                      <a:gd name="connsiteY118" fmla="*/ 88135 h 278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3205909" h="2787267">
                        <a:moveTo>
                          <a:pt x="517793" y="88135"/>
                        </a:moveTo>
                        <a:cubicBezTo>
                          <a:pt x="514121" y="86299"/>
                          <a:pt x="474030" y="99152"/>
                          <a:pt x="451692" y="99152"/>
                        </a:cubicBezTo>
                        <a:cubicBezTo>
                          <a:pt x="440079" y="99152"/>
                          <a:pt x="430254" y="88135"/>
                          <a:pt x="418641" y="88135"/>
                        </a:cubicBezTo>
                        <a:cubicBezTo>
                          <a:pt x="363434" y="88135"/>
                          <a:pt x="308472" y="95480"/>
                          <a:pt x="253388" y="99152"/>
                        </a:cubicBezTo>
                        <a:cubicBezTo>
                          <a:pt x="239266" y="102682"/>
                          <a:pt x="192077" y="113282"/>
                          <a:pt x="176270" y="121185"/>
                        </a:cubicBezTo>
                        <a:cubicBezTo>
                          <a:pt x="151511" y="133565"/>
                          <a:pt x="127572" y="155387"/>
                          <a:pt x="110169" y="176270"/>
                        </a:cubicBezTo>
                        <a:cubicBezTo>
                          <a:pt x="101693" y="186442"/>
                          <a:pt x="95480" y="198303"/>
                          <a:pt x="88135" y="209320"/>
                        </a:cubicBezTo>
                        <a:cubicBezTo>
                          <a:pt x="47955" y="329860"/>
                          <a:pt x="112036" y="147281"/>
                          <a:pt x="55085" y="275421"/>
                        </a:cubicBezTo>
                        <a:cubicBezTo>
                          <a:pt x="45652" y="296645"/>
                          <a:pt x="40396" y="319489"/>
                          <a:pt x="33051" y="341523"/>
                        </a:cubicBezTo>
                        <a:lnTo>
                          <a:pt x="11017" y="407624"/>
                        </a:lnTo>
                        <a:lnTo>
                          <a:pt x="0" y="473725"/>
                        </a:lnTo>
                        <a:cubicBezTo>
                          <a:pt x="11818" y="816430"/>
                          <a:pt x="-22681" y="692122"/>
                          <a:pt x="33051" y="859315"/>
                        </a:cubicBezTo>
                        <a:lnTo>
                          <a:pt x="66101" y="958467"/>
                        </a:lnTo>
                        <a:cubicBezTo>
                          <a:pt x="69773" y="969484"/>
                          <a:pt x="66101" y="987846"/>
                          <a:pt x="77118" y="991518"/>
                        </a:cubicBezTo>
                        <a:cubicBezTo>
                          <a:pt x="160190" y="1019209"/>
                          <a:pt x="57797" y="981857"/>
                          <a:pt x="143220" y="1024568"/>
                        </a:cubicBezTo>
                        <a:cubicBezTo>
                          <a:pt x="153607" y="1029761"/>
                          <a:pt x="165883" y="1030392"/>
                          <a:pt x="176270" y="1035585"/>
                        </a:cubicBezTo>
                        <a:cubicBezTo>
                          <a:pt x="188113" y="1041507"/>
                          <a:pt x="197478" y="1051697"/>
                          <a:pt x="209321" y="1057619"/>
                        </a:cubicBezTo>
                        <a:cubicBezTo>
                          <a:pt x="219708" y="1062812"/>
                          <a:pt x="232220" y="1062996"/>
                          <a:pt x="242371" y="1068636"/>
                        </a:cubicBezTo>
                        <a:cubicBezTo>
                          <a:pt x="265520" y="1081496"/>
                          <a:pt x="283351" y="1104329"/>
                          <a:pt x="308473" y="1112703"/>
                        </a:cubicBezTo>
                        <a:cubicBezTo>
                          <a:pt x="319490" y="1116375"/>
                          <a:pt x="331372" y="1118080"/>
                          <a:pt x="341523" y="1123720"/>
                        </a:cubicBezTo>
                        <a:cubicBezTo>
                          <a:pt x="364672" y="1136581"/>
                          <a:pt x="385590" y="1153099"/>
                          <a:pt x="407624" y="1167788"/>
                        </a:cubicBezTo>
                        <a:lnTo>
                          <a:pt x="440675" y="1189821"/>
                        </a:lnTo>
                        <a:cubicBezTo>
                          <a:pt x="455364" y="1211855"/>
                          <a:pt x="476368" y="1230801"/>
                          <a:pt x="484742" y="1255923"/>
                        </a:cubicBezTo>
                        <a:lnTo>
                          <a:pt x="506776" y="1322024"/>
                        </a:lnTo>
                        <a:cubicBezTo>
                          <a:pt x="510448" y="1333041"/>
                          <a:pt x="511351" y="1345412"/>
                          <a:pt x="517793" y="1355074"/>
                        </a:cubicBezTo>
                        <a:cubicBezTo>
                          <a:pt x="525138" y="1366091"/>
                          <a:pt x="534449" y="1376025"/>
                          <a:pt x="539827" y="1388125"/>
                        </a:cubicBezTo>
                        <a:cubicBezTo>
                          <a:pt x="551284" y="1413903"/>
                          <a:pt x="566245" y="1467346"/>
                          <a:pt x="572877" y="1498294"/>
                        </a:cubicBezTo>
                        <a:cubicBezTo>
                          <a:pt x="587059" y="1564477"/>
                          <a:pt x="598590" y="1619542"/>
                          <a:pt x="605928" y="1685580"/>
                        </a:cubicBezTo>
                        <a:cubicBezTo>
                          <a:pt x="610407" y="1725894"/>
                          <a:pt x="613576" y="1766344"/>
                          <a:pt x="616945" y="1806766"/>
                        </a:cubicBezTo>
                        <a:cubicBezTo>
                          <a:pt x="624433" y="1896619"/>
                          <a:pt x="620514" y="1931206"/>
                          <a:pt x="638979" y="2005070"/>
                        </a:cubicBezTo>
                        <a:cubicBezTo>
                          <a:pt x="641795" y="2016336"/>
                          <a:pt x="642741" y="2029052"/>
                          <a:pt x="649995" y="2038120"/>
                        </a:cubicBezTo>
                        <a:cubicBezTo>
                          <a:pt x="658266" y="2048459"/>
                          <a:pt x="672029" y="2052809"/>
                          <a:pt x="683046" y="2060154"/>
                        </a:cubicBezTo>
                        <a:cubicBezTo>
                          <a:pt x="690391" y="2071171"/>
                          <a:pt x="693852" y="2086187"/>
                          <a:pt x="705080" y="2093205"/>
                        </a:cubicBezTo>
                        <a:cubicBezTo>
                          <a:pt x="752548" y="2122872"/>
                          <a:pt x="847796" y="2122203"/>
                          <a:pt x="892367" y="2126255"/>
                        </a:cubicBezTo>
                        <a:cubicBezTo>
                          <a:pt x="975438" y="2153946"/>
                          <a:pt x="873043" y="2116593"/>
                          <a:pt x="958468" y="2159306"/>
                        </a:cubicBezTo>
                        <a:cubicBezTo>
                          <a:pt x="1008152" y="2184148"/>
                          <a:pt x="977212" y="2152892"/>
                          <a:pt x="1024569" y="2192356"/>
                        </a:cubicBezTo>
                        <a:cubicBezTo>
                          <a:pt x="1132862" y="2282598"/>
                          <a:pt x="992992" y="2171797"/>
                          <a:pt x="1079653" y="2258458"/>
                        </a:cubicBezTo>
                        <a:cubicBezTo>
                          <a:pt x="1089016" y="2267821"/>
                          <a:pt x="1101687" y="2273147"/>
                          <a:pt x="1112704" y="2280491"/>
                        </a:cubicBezTo>
                        <a:cubicBezTo>
                          <a:pt x="1134368" y="2312986"/>
                          <a:pt x="1135981" y="2320087"/>
                          <a:pt x="1167788" y="2346593"/>
                        </a:cubicBezTo>
                        <a:cubicBezTo>
                          <a:pt x="1177960" y="2355069"/>
                          <a:pt x="1190943" y="2359829"/>
                          <a:pt x="1200839" y="2368626"/>
                        </a:cubicBezTo>
                        <a:cubicBezTo>
                          <a:pt x="1224129" y="2389328"/>
                          <a:pt x="1241013" y="2417442"/>
                          <a:pt x="1266940" y="2434727"/>
                        </a:cubicBezTo>
                        <a:lnTo>
                          <a:pt x="1333041" y="2478795"/>
                        </a:lnTo>
                        <a:cubicBezTo>
                          <a:pt x="1344058" y="2486140"/>
                          <a:pt x="1356729" y="2491466"/>
                          <a:pt x="1366092" y="2500829"/>
                        </a:cubicBezTo>
                        <a:cubicBezTo>
                          <a:pt x="1410711" y="2545448"/>
                          <a:pt x="1419373" y="2562752"/>
                          <a:pt x="1465244" y="2588964"/>
                        </a:cubicBezTo>
                        <a:cubicBezTo>
                          <a:pt x="1479503" y="2597112"/>
                          <a:pt x="1495052" y="2602849"/>
                          <a:pt x="1509311" y="2610997"/>
                        </a:cubicBezTo>
                        <a:cubicBezTo>
                          <a:pt x="1520807" y="2617566"/>
                          <a:pt x="1530262" y="2627653"/>
                          <a:pt x="1542362" y="2633031"/>
                        </a:cubicBezTo>
                        <a:cubicBezTo>
                          <a:pt x="1563586" y="2642464"/>
                          <a:pt x="1586429" y="2647720"/>
                          <a:pt x="1608463" y="2655065"/>
                        </a:cubicBezTo>
                        <a:cubicBezTo>
                          <a:pt x="1619480" y="2658737"/>
                          <a:pt x="1631851" y="2659640"/>
                          <a:pt x="1641514" y="2666082"/>
                        </a:cubicBezTo>
                        <a:cubicBezTo>
                          <a:pt x="1684227" y="2694557"/>
                          <a:pt x="1662003" y="2683928"/>
                          <a:pt x="1707615" y="2699132"/>
                        </a:cubicBezTo>
                        <a:cubicBezTo>
                          <a:pt x="1793042" y="2756084"/>
                          <a:pt x="1748593" y="2734825"/>
                          <a:pt x="1839817" y="2765233"/>
                        </a:cubicBezTo>
                        <a:lnTo>
                          <a:pt x="1872868" y="2776250"/>
                        </a:lnTo>
                        <a:lnTo>
                          <a:pt x="1905918" y="2787267"/>
                        </a:lnTo>
                        <a:cubicBezTo>
                          <a:pt x="1975676" y="2769827"/>
                          <a:pt x="1937388" y="2784649"/>
                          <a:pt x="2016087" y="2732183"/>
                        </a:cubicBezTo>
                        <a:lnTo>
                          <a:pt x="2049138" y="2710149"/>
                        </a:lnTo>
                        <a:cubicBezTo>
                          <a:pt x="2060155" y="2702804"/>
                          <a:pt x="2069343" y="2691326"/>
                          <a:pt x="2082188" y="2688115"/>
                        </a:cubicBezTo>
                        <a:lnTo>
                          <a:pt x="2126256" y="2677099"/>
                        </a:lnTo>
                        <a:cubicBezTo>
                          <a:pt x="2137273" y="2669754"/>
                          <a:pt x="2147136" y="2660281"/>
                          <a:pt x="2159306" y="2655065"/>
                        </a:cubicBezTo>
                        <a:cubicBezTo>
                          <a:pt x="2174152" y="2648703"/>
                          <a:pt x="2247130" y="2635645"/>
                          <a:pt x="2258458" y="2633031"/>
                        </a:cubicBezTo>
                        <a:cubicBezTo>
                          <a:pt x="2287965" y="2626222"/>
                          <a:pt x="2346593" y="2610997"/>
                          <a:pt x="2346593" y="2610997"/>
                        </a:cubicBezTo>
                        <a:cubicBezTo>
                          <a:pt x="2413574" y="2566345"/>
                          <a:pt x="2342405" y="2608437"/>
                          <a:pt x="2423711" y="2577947"/>
                        </a:cubicBezTo>
                        <a:cubicBezTo>
                          <a:pt x="2439088" y="2572180"/>
                          <a:pt x="2452684" y="2562382"/>
                          <a:pt x="2467779" y="2555913"/>
                        </a:cubicBezTo>
                        <a:cubicBezTo>
                          <a:pt x="2520965" y="2533119"/>
                          <a:pt x="2483999" y="2559400"/>
                          <a:pt x="2544897" y="2522862"/>
                        </a:cubicBezTo>
                        <a:cubicBezTo>
                          <a:pt x="2567604" y="2509238"/>
                          <a:pt x="2588964" y="2493484"/>
                          <a:pt x="2610998" y="2478795"/>
                        </a:cubicBezTo>
                        <a:cubicBezTo>
                          <a:pt x="2622015" y="2471450"/>
                          <a:pt x="2632205" y="2462682"/>
                          <a:pt x="2644048" y="2456761"/>
                        </a:cubicBezTo>
                        <a:cubicBezTo>
                          <a:pt x="2698503" y="2429534"/>
                          <a:pt x="2672535" y="2439920"/>
                          <a:pt x="2721167" y="2423711"/>
                        </a:cubicBezTo>
                        <a:lnTo>
                          <a:pt x="2809301" y="2357609"/>
                        </a:lnTo>
                        <a:cubicBezTo>
                          <a:pt x="2823990" y="2346592"/>
                          <a:pt x="2838875" y="2335832"/>
                          <a:pt x="2853369" y="2324559"/>
                        </a:cubicBezTo>
                        <a:cubicBezTo>
                          <a:pt x="2871930" y="2310123"/>
                          <a:pt x="2891826" y="2297118"/>
                          <a:pt x="2908453" y="2280491"/>
                        </a:cubicBezTo>
                        <a:lnTo>
                          <a:pt x="2941504" y="2247441"/>
                        </a:lnTo>
                        <a:cubicBezTo>
                          <a:pt x="2948849" y="2232752"/>
                          <a:pt x="2954834" y="2217300"/>
                          <a:pt x="2963538" y="2203373"/>
                        </a:cubicBezTo>
                        <a:cubicBezTo>
                          <a:pt x="2973269" y="2187803"/>
                          <a:pt x="2989526" y="2176255"/>
                          <a:pt x="2996588" y="2159306"/>
                        </a:cubicBezTo>
                        <a:cubicBezTo>
                          <a:pt x="3008235" y="2131353"/>
                          <a:pt x="3012683" y="2100865"/>
                          <a:pt x="3018622" y="2071171"/>
                        </a:cubicBezTo>
                        <a:cubicBezTo>
                          <a:pt x="3022294" y="2052810"/>
                          <a:pt x="3025428" y="2034332"/>
                          <a:pt x="3029639" y="2016087"/>
                        </a:cubicBezTo>
                        <a:cubicBezTo>
                          <a:pt x="3036448" y="1986580"/>
                          <a:pt x="3045735" y="1957647"/>
                          <a:pt x="3051673" y="1927952"/>
                        </a:cubicBezTo>
                        <a:cubicBezTo>
                          <a:pt x="3055345" y="1909590"/>
                          <a:pt x="3056768" y="1890631"/>
                          <a:pt x="3062689" y="1872867"/>
                        </a:cubicBezTo>
                        <a:cubicBezTo>
                          <a:pt x="3076004" y="1832922"/>
                          <a:pt x="3087417" y="1829593"/>
                          <a:pt x="3106757" y="1795749"/>
                        </a:cubicBezTo>
                        <a:cubicBezTo>
                          <a:pt x="3114905" y="1781490"/>
                          <a:pt x="3120643" y="1765941"/>
                          <a:pt x="3128791" y="1751682"/>
                        </a:cubicBezTo>
                        <a:cubicBezTo>
                          <a:pt x="3191077" y="1642680"/>
                          <a:pt x="3106273" y="1807730"/>
                          <a:pt x="3172858" y="1674564"/>
                        </a:cubicBezTo>
                        <a:cubicBezTo>
                          <a:pt x="3207300" y="1536798"/>
                          <a:pt x="3163281" y="1708081"/>
                          <a:pt x="3194892" y="1597446"/>
                        </a:cubicBezTo>
                        <a:cubicBezTo>
                          <a:pt x="3199052" y="1582887"/>
                          <a:pt x="3202237" y="1568067"/>
                          <a:pt x="3205909" y="1553378"/>
                        </a:cubicBezTo>
                        <a:cubicBezTo>
                          <a:pt x="3202237" y="1494621"/>
                          <a:pt x="3203625" y="1435328"/>
                          <a:pt x="3194892" y="1377108"/>
                        </a:cubicBezTo>
                        <a:cubicBezTo>
                          <a:pt x="3192456" y="1360867"/>
                          <a:pt x="3182404" y="1346405"/>
                          <a:pt x="3172858" y="1333041"/>
                        </a:cubicBezTo>
                        <a:cubicBezTo>
                          <a:pt x="3155150" y="1308250"/>
                          <a:pt x="3118890" y="1284302"/>
                          <a:pt x="3095740" y="1266940"/>
                        </a:cubicBezTo>
                        <a:cubicBezTo>
                          <a:pt x="3053052" y="1202907"/>
                          <a:pt x="3097203" y="1264453"/>
                          <a:pt x="3040656" y="1200838"/>
                        </a:cubicBezTo>
                        <a:cubicBezTo>
                          <a:pt x="3021601" y="1179401"/>
                          <a:pt x="3004864" y="1155960"/>
                          <a:pt x="2985571" y="1134737"/>
                        </a:cubicBezTo>
                        <a:cubicBezTo>
                          <a:pt x="2968104" y="1115523"/>
                          <a:pt x="2947738" y="1099061"/>
                          <a:pt x="2930487" y="1079653"/>
                        </a:cubicBezTo>
                        <a:cubicBezTo>
                          <a:pt x="2918288" y="1065929"/>
                          <a:pt x="2910420" y="1048569"/>
                          <a:pt x="2897436" y="1035585"/>
                        </a:cubicBezTo>
                        <a:cubicBezTo>
                          <a:pt x="2888074" y="1026223"/>
                          <a:pt x="2874837" y="1021681"/>
                          <a:pt x="2864386" y="1013552"/>
                        </a:cubicBezTo>
                        <a:cubicBezTo>
                          <a:pt x="2841746" y="995943"/>
                          <a:pt x="2819722" y="977522"/>
                          <a:pt x="2798285" y="958467"/>
                        </a:cubicBezTo>
                        <a:cubicBezTo>
                          <a:pt x="2786640" y="948116"/>
                          <a:pt x="2777063" y="935556"/>
                          <a:pt x="2765234" y="925417"/>
                        </a:cubicBezTo>
                        <a:cubicBezTo>
                          <a:pt x="2751293" y="913468"/>
                          <a:pt x="2735108" y="904316"/>
                          <a:pt x="2721167" y="892366"/>
                        </a:cubicBezTo>
                        <a:cubicBezTo>
                          <a:pt x="2668419" y="847153"/>
                          <a:pt x="2685802" y="836126"/>
                          <a:pt x="2599981" y="793214"/>
                        </a:cubicBezTo>
                        <a:cubicBezTo>
                          <a:pt x="2573048" y="779747"/>
                          <a:pt x="2546217" y="768608"/>
                          <a:pt x="2522863" y="749147"/>
                        </a:cubicBezTo>
                        <a:cubicBezTo>
                          <a:pt x="2510894" y="739173"/>
                          <a:pt x="2502490" y="725152"/>
                          <a:pt x="2489812" y="716096"/>
                        </a:cubicBezTo>
                        <a:cubicBezTo>
                          <a:pt x="2442200" y="682087"/>
                          <a:pt x="2452720" y="708052"/>
                          <a:pt x="2412694" y="672029"/>
                        </a:cubicBezTo>
                        <a:cubicBezTo>
                          <a:pt x="2385672" y="647710"/>
                          <a:pt x="2363963" y="617621"/>
                          <a:pt x="2335576" y="594911"/>
                        </a:cubicBezTo>
                        <a:cubicBezTo>
                          <a:pt x="2317215" y="580222"/>
                          <a:pt x="2297770" y="566792"/>
                          <a:pt x="2280492" y="550843"/>
                        </a:cubicBezTo>
                        <a:cubicBezTo>
                          <a:pt x="2153748" y="433848"/>
                          <a:pt x="2236247" y="491968"/>
                          <a:pt x="2159306" y="440674"/>
                        </a:cubicBezTo>
                        <a:cubicBezTo>
                          <a:pt x="2151962" y="429657"/>
                          <a:pt x="2146069" y="417520"/>
                          <a:pt x="2137273" y="407624"/>
                        </a:cubicBezTo>
                        <a:cubicBezTo>
                          <a:pt x="2116571" y="384334"/>
                          <a:pt x="2088455" y="367451"/>
                          <a:pt x="2071171" y="341523"/>
                        </a:cubicBezTo>
                        <a:cubicBezTo>
                          <a:pt x="2063827" y="330506"/>
                          <a:pt x="2055059" y="320315"/>
                          <a:pt x="2049138" y="308472"/>
                        </a:cubicBezTo>
                        <a:cubicBezTo>
                          <a:pt x="2043945" y="298085"/>
                          <a:pt x="2043883" y="285504"/>
                          <a:pt x="2038121" y="275421"/>
                        </a:cubicBezTo>
                        <a:cubicBezTo>
                          <a:pt x="2008119" y="222918"/>
                          <a:pt x="2007534" y="240920"/>
                          <a:pt x="1972020" y="198303"/>
                        </a:cubicBezTo>
                        <a:cubicBezTo>
                          <a:pt x="1914644" y="129452"/>
                          <a:pt x="2002308" y="200133"/>
                          <a:pt x="1883885" y="121185"/>
                        </a:cubicBezTo>
                        <a:cubicBezTo>
                          <a:pt x="1872868" y="113840"/>
                          <a:pt x="1863395" y="103339"/>
                          <a:pt x="1850834" y="99152"/>
                        </a:cubicBezTo>
                        <a:cubicBezTo>
                          <a:pt x="1839817" y="95480"/>
                          <a:pt x="1829119" y="90654"/>
                          <a:pt x="1817783" y="88135"/>
                        </a:cubicBezTo>
                        <a:cubicBezTo>
                          <a:pt x="1720391" y="66492"/>
                          <a:pt x="1784439" y="88051"/>
                          <a:pt x="1707615" y="66101"/>
                        </a:cubicBezTo>
                        <a:cubicBezTo>
                          <a:pt x="1653458" y="50627"/>
                          <a:pt x="1689340" y="56337"/>
                          <a:pt x="1619480" y="33050"/>
                        </a:cubicBezTo>
                        <a:cubicBezTo>
                          <a:pt x="1585545" y="21738"/>
                          <a:pt x="1555263" y="19750"/>
                          <a:pt x="1520328" y="11017"/>
                        </a:cubicBezTo>
                        <a:cubicBezTo>
                          <a:pt x="1509062" y="8201"/>
                          <a:pt x="1498294" y="3672"/>
                          <a:pt x="1487277" y="0"/>
                        </a:cubicBezTo>
                        <a:lnTo>
                          <a:pt x="881350" y="11017"/>
                        </a:lnTo>
                        <a:cubicBezTo>
                          <a:pt x="866217" y="11530"/>
                          <a:pt x="851646" y="17245"/>
                          <a:pt x="837282" y="22033"/>
                        </a:cubicBezTo>
                        <a:cubicBezTo>
                          <a:pt x="808955" y="31475"/>
                          <a:pt x="765001" y="50746"/>
                          <a:pt x="738130" y="66101"/>
                        </a:cubicBezTo>
                        <a:cubicBezTo>
                          <a:pt x="726634" y="72670"/>
                          <a:pt x="716704" y="81795"/>
                          <a:pt x="705080" y="88135"/>
                        </a:cubicBezTo>
                        <a:cubicBezTo>
                          <a:pt x="676245" y="103863"/>
                          <a:pt x="648810" y="124236"/>
                          <a:pt x="616945" y="132202"/>
                        </a:cubicBezTo>
                        <a:cubicBezTo>
                          <a:pt x="561611" y="146035"/>
                          <a:pt x="587241" y="138431"/>
                          <a:pt x="539827" y="154236"/>
                        </a:cubicBezTo>
                        <a:cubicBezTo>
                          <a:pt x="514121" y="150564"/>
                          <a:pt x="484315" y="157623"/>
                          <a:pt x="462709" y="143219"/>
                        </a:cubicBezTo>
                        <a:cubicBezTo>
                          <a:pt x="453046" y="136777"/>
                          <a:pt x="463339" y="115362"/>
                          <a:pt x="473726" y="110168"/>
                        </a:cubicBezTo>
                        <a:cubicBezTo>
                          <a:pt x="484113" y="104975"/>
                          <a:pt x="521465" y="89971"/>
                          <a:pt x="517793" y="88135"/>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A graph shows three amplitude-versus-frequency curves for a driven oscillator.">
                  <a:extLst>
                    <a:ext uri="{FF2B5EF4-FFF2-40B4-BE49-F238E27FC236}">
                      <a16:creationId xmlns:a16="http://schemas.microsoft.com/office/drawing/2014/main" id="{A6921A19-501E-2A72-63F2-E82EE523F429}"/>
                    </a:ext>
                  </a:extLst>
                </p:cNvPr>
                <p:cNvPicPr>
                  <a:picLocks noChangeAspect="1"/>
                </p:cNvPicPr>
                <p:nvPr/>
              </p:nvPicPr>
              <p:blipFill rotWithShape="1">
                <a:blip r:embed="rId6">
                  <a:extLst>
                    <a:ext uri="{28A0092B-C50C-407E-A947-70E740481C1C}">
                      <a14:useLocalDpi xmlns:a14="http://schemas.microsoft.com/office/drawing/2010/main" val="0"/>
                    </a:ext>
                  </a:extLst>
                </a:blip>
                <a:srcRect r="75378" b="91148"/>
                <a:stretch/>
              </p:blipFill>
              <p:spPr>
                <a:xfrm>
                  <a:off x="4799733" y="1280790"/>
                  <a:ext cx="984122" cy="283605"/>
                </a:xfrm>
                <a:prstGeom prst="rect">
                  <a:avLst/>
                </a:prstGeom>
              </p:spPr>
            </p:pic>
          </p:grpSp>
          <p:sp>
            <p:nvSpPr>
              <p:cNvPr id="21" name="Rectangle 20">
                <a:extLst>
                  <a:ext uri="{FF2B5EF4-FFF2-40B4-BE49-F238E27FC236}">
                    <a16:creationId xmlns:a16="http://schemas.microsoft.com/office/drawing/2014/main" id="{D77414BB-476E-C74F-7CD3-2F0199671E63}"/>
                  </a:ext>
                </a:extLst>
              </p:cNvPr>
              <p:cNvSpPr/>
              <p:nvPr/>
            </p:nvSpPr>
            <p:spPr>
              <a:xfrm>
                <a:off x="5128931" y="669079"/>
                <a:ext cx="865272" cy="3945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0" name="Content Placeholder 2">
                  <a:extLst>
                    <a:ext uri="{FF2B5EF4-FFF2-40B4-BE49-F238E27FC236}">
                      <a16:creationId xmlns:a16="http://schemas.microsoft.com/office/drawing/2014/main" id="{71217753-7D65-F4AE-135F-DC7787DED1D6}"/>
                    </a:ext>
                  </a:extLst>
                </p:cNvPr>
                <p:cNvSpPr txBox="1">
                  <a:spLocks/>
                </p:cNvSpPr>
                <p:nvPr/>
              </p:nvSpPr>
              <p:spPr>
                <a:xfrm>
                  <a:off x="6438372" y="1112816"/>
                  <a:ext cx="1593952" cy="505195"/>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left"/>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𝑓</m:t>
                            </m:r>
                          </m:e>
                          <m:sub>
                            <m:r>
                              <a:rPr lang="en-US" sz="2200" b="0" i="1" smtClean="0">
                                <a:latin typeface="Cambria Math" panose="02040503050406030204" pitchFamily="18" charset="0"/>
                              </a:rPr>
                              <m:t>0</m:t>
                            </m:r>
                          </m:sub>
                        </m:sSub>
                        <m:r>
                          <a:rPr lang="en-US" sz="2200" b="0" i="1" smtClean="0">
                            <a:latin typeface="Cambria Math" panose="02040503050406030204" pitchFamily="18" charset="0"/>
                          </a:rPr>
                          <m:t>≈600</m:t>
                        </m:r>
                        <m:r>
                          <m:rPr>
                            <m:nor/>
                          </m:rPr>
                          <a:rPr lang="en-US" sz="2200" b="0" i="0" smtClean="0">
                            <a:latin typeface="Cambria Math" panose="02040503050406030204" pitchFamily="18" charset="0"/>
                          </a:rPr>
                          <m:t>Hz</m:t>
                        </m:r>
                      </m:oMath>
                    </m:oMathPara>
                  </a14:m>
                  <a:endParaRPr lang="en-US" sz="2200" dirty="0">
                    <a:latin typeface="+mn-lt"/>
                  </a:endParaRPr>
                </a:p>
              </p:txBody>
            </p:sp>
          </mc:Choice>
          <mc:Fallback xmlns="">
            <p:sp>
              <p:nvSpPr>
                <p:cNvPr id="20" name="Content Placeholder 2">
                  <a:extLst>
                    <a:ext uri="{FF2B5EF4-FFF2-40B4-BE49-F238E27FC236}">
                      <a16:creationId xmlns:a16="http://schemas.microsoft.com/office/drawing/2014/main" id="{71217753-7D65-F4AE-135F-DC7787DED1D6}"/>
                    </a:ext>
                  </a:extLst>
                </p:cNvPr>
                <p:cNvSpPr txBox="1">
                  <a:spLocks noRot="1" noChangeAspect="1" noMove="1" noResize="1" noEditPoints="1" noAdjustHandles="1" noChangeArrowheads="1" noChangeShapeType="1" noTextEdit="1"/>
                </p:cNvSpPr>
                <p:nvPr/>
              </p:nvSpPr>
              <p:spPr>
                <a:xfrm>
                  <a:off x="6438372" y="1112816"/>
                  <a:ext cx="1593952" cy="505195"/>
                </a:xfrm>
                <a:prstGeom prst="rect">
                  <a:avLst/>
                </a:prstGeom>
                <a:blipFill>
                  <a:blip r:embed="rId7"/>
                  <a:stretch>
                    <a:fillRect l="-2381" b="-731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Content Placeholder 2">
                  <a:extLst>
                    <a:ext uri="{FF2B5EF4-FFF2-40B4-BE49-F238E27FC236}">
                      <a16:creationId xmlns:a16="http://schemas.microsoft.com/office/drawing/2014/main" id="{7068C91D-6292-4AB4-791E-84676727C8D0}"/>
                    </a:ext>
                  </a:extLst>
                </p:cNvPr>
                <p:cNvSpPr txBox="1">
                  <a:spLocks/>
                </p:cNvSpPr>
                <p:nvPr/>
              </p:nvSpPr>
              <p:spPr>
                <a:xfrm>
                  <a:off x="5913945" y="2900367"/>
                  <a:ext cx="1048854" cy="505195"/>
                </a:xfrm>
                <a:prstGeom prst="rect">
                  <a:avLst/>
                </a:prstGeom>
                <a:solidFill>
                  <a:schemeClr val="bg1"/>
                </a:solid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left"/>
                      </m:oMathParaPr>
                      <m:oMath xmlns:m="http://schemas.openxmlformats.org/officeDocument/2006/math">
                        <m:r>
                          <a:rPr lang="en-US" sz="2200" b="0" i="1" smtClean="0">
                            <a:latin typeface="Cambria Math" panose="02040503050406030204" pitchFamily="18" charset="0"/>
                          </a:rPr>
                          <m:t>600</m:t>
                        </m:r>
                        <m:r>
                          <m:rPr>
                            <m:nor/>
                          </m:rPr>
                          <a:rPr lang="en-US" sz="2200" b="0" i="0" smtClean="0">
                            <a:latin typeface="Cambria Math" panose="02040503050406030204" pitchFamily="18" charset="0"/>
                          </a:rPr>
                          <m:t>Hz</m:t>
                        </m:r>
                      </m:oMath>
                    </m:oMathPara>
                  </a14:m>
                  <a:endParaRPr lang="en-US" sz="2200" dirty="0">
                    <a:latin typeface="+mn-lt"/>
                  </a:endParaRPr>
                </a:p>
              </p:txBody>
            </p:sp>
          </mc:Choice>
          <mc:Fallback xmlns="">
            <p:sp>
              <p:nvSpPr>
                <p:cNvPr id="23" name="Content Placeholder 2">
                  <a:extLst>
                    <a:ext uri="{FF2B5EF4-FFF2-40B4-BE49-F238E27FC236}">
                      <a16:creationId xmlns:a16="http://schemas.microsoft.com/office/drawing/2014/main" id="{7068C91D-6292-4AB4-791E-84676727C8D0}"/>
                    </a:ext>
                  </a:extLst>
                </p:cNvPr>
                <p:cNvSpPr txBox="1">
                  <a:spLocks noRot="1" noChangeAspect="1" noMove="1" noResize="1" noEditPoints="1" noAdjustHandles="1" noChangeArrowheads="1" noChangeShapeType="1" noTextEdit="1"/>
                </p:cNvSpPr>
                <p:nvPr/>
              </p:nvSpPr>
              <p:spPr>
                <a:xfrm>
                  <a:off x="5913945" y="2900367"/>
                  <a:ext cx="1048854" cy="505195"/>
                </a:xfrm>
                <a:prstGeom prst="rect">
                  <a:avLst/>
                </a:prstGeom>
                <a:blipFill>
                  <a:blip r:embed="rId8"/>
                  <a:stretch>
                    <a:fillRect l="-120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Content Placeholder 2">
                  <a:extLst>
                    <a:ext uri="{FF2B5EF4-FFF2-40B4-BE49-F238E27FC236}">
                      <a16:creationId xmlns:a16="http://schemas.microsoft.com/office/drawing/2014/main" id="{464429DF-E0AC-7880-A7EA-B1E28F69B32F}"/>
                    </a:ext>
                  </a:extLst>
                </p:cNvPr>
                <p:cNvSpPr txBox="1">
                  <a:spLocks/>
                </p:cNvSpPr>
                <p:nvPr/>
              </p:nvSpPr>
              <p:spPr>
                <a:xfrm>
                  <a:off x="7156794" y="2900366"/>
                  <a:ext cx="1048854" cy="505195"/>
                </a:xfrm>
                <a:prstGeom prst="rect">
                  <a:avLst/>
                </a:prstGeom>
                <a:solidFill>
                  <a:schemeClr val="bg1"/>
                </a:solid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left"/>
                      </m:oMathParaPr>
                      <m:oMath xmlns:m="http://schemas.openxmlformats.org/officeDocument/2006/math">
                        <m:r>
                          <a:rPr lang="en-US" sz="2200" i="1" smtClean="0">
                            <a:latin typeface="Cambria Math" panose="02040503050406030204" pitchFamily="18" charset="0"/>
                          </a:rPr>
                          <m:t>1</m:t>
                        </m:r>
                        <m:r>
                          <a:rPr lang="en-US" sz="2200" b="0" i="1" smtClean="0">
                            <a:latin typeface="Cambria Math" panose="02040503050406030204" pitchFamily="18" charset="0"/>
                          </a:rPr>
                          <m:t>000</m:t>
                        </m:r>
                        <m:r>
                          <m:rPr>
                            <m:nor/>
                          </m:rPr>
                          <a:rPr lang="en-US" sz="2200" b="0" i="0" smtClean="0">
                            <a:latin typeface="Cambria Math" panose="02040503050406030204" pitchFamily="18" charset="0"/>
                          </a:rPr>
                          <m:t>Hz</m:t>
                        </m:r>
                      </m:oMath>
                    </m:oMathPara>
                  </a14:m>
                  <a:endParaRPr lang="en-US" sz="2200" dirty="0">
                    <a:latin typeface="+mn-lt"/>
                  </a:endParaRPr>
                </a:p>
              </p:txBody>
            </p:sp>
          </mc:Choice>
          <mc:Fallback xmlns="">
            <p:sp>
              <p:nvSpPr>
                <p:cNvPr id="24" name="Content Placeholder 2">
                  <a:extLst>
                    <a:ext uri="{FF2B5EF4-FFF2-40B4-BE49-F238E27FC236}">
                      <a16:creationId xmlns:a16="http://schemas.microsoft.com/office/drawing/2014/main" id="{464429DF-E0AC-7880-A7EA-B1E28F69B32F}"/>
                    </a:ext>
                  </a:extLst>
                </p:cNvPr>
                <p:cNvSpPr txBox="1">
                  <a:spLocks noRot="1" noChangeAspect="1" noMove="1" noResize="1" noEditPoints="1" noAdjustHandles="1" noChangeArrowheads="1" noChangeShapeType="1" noTextEdit="1"/>
                </p:cNvSpPr>
                <p:nvPr/>
              </p:nvSpPr>
              <p:spPr>
                <a:xfrm>
                  <a:off x="7156794" y="2900366"/>
                  <a:ext cx="1048854" cy="505195"/>
                </a:xfrm>
                <a:prstGeom prst="rect">
                  <a:avLst/>
                </a:prstGeom>
                <a:blipFill>
                  <a:blip r:embed="rId9"/>
                  <a:stretch>
                    <a:fillRect l="-1205" r="-722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Content Placeholder 2">
                  <a:extLst>
                    <a:ext uri="{FF2B5EF4-FFF2-40B4-BE49-F238E27FC236}">
                      <a16:creationId xmlns:a16="http://schemas.microsoft.com/office/drawing/2014/main" id="{2A2D8FD7-05F3-3770-078F-F7452D91587F}"/>
                    </a:ext>
                  </a:extLst>
                </p:cNvPr>
                <p:cNvSpPr txBox="1">
                  <a:spLocks/>
                </p:cNvSpPr>
                <p:nvPr/>
              </p:nvSpPr>
              <p:spPr>
                <a:xfrm>
                  <a:off x="4579243" y="2900367"/>
                  <a:ext cx="1048854" cy="505195"/>
                </a:xfrm>
                <a:prstGeom prst="rect">
                  <a:avLst/>
                </a:prstGeom>
                <a:solidFill>
                  <a:schemeClr val="bg1"/>
                </a:solid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left"/>
                      </m:oMathParaPr>
                      <m:oMath xmlns:m="http://schemas.openxmlformats.org/officeDocument/2006/math">
                        <m:r>
                          <a:rPr lang="en-US" sz="2200" i="1">
                            <a:latin typeface="Cambria Math" panose="02040503050406030204" pitchFamily="18" charset="0"/>
                          </a:rPr>
                          <m:t>4</m:t>
                        </m:r>
                        <m:r>
                          <a:rPr lang="en-US" sz="2200" b="0" i="1" smtClean="0">
                            <a:latin typeface="Cambria Math" panose="02040503050406030204" pitchFamily="18" charset="0"/>
                          </a:rPr>
                          <m:t>00</m:t>
                        </m:r>
                        <m:r>
                          <m:rPr>
                            <m:nor/>
                          </m:rPr>
                          <a:rPr lang="en-US" sz="2200" b="0" i="0" smtClean="0">
                            <a:latin typeface="Cambria Math" panose="02040503050406030204" pitchFamily="18" charset="0"/>
                          </a:rPr>
                          <m:t>Hz</m:t>
                        </m:r>
                      </m:oMath>
                    </m:oMathPara>
                  </a14:m>
                  <a:endParaRPr lang="en-US" sz="2200" dirty="0">
                    <a:latin typeface="+mn-lt"/>
                  </a:endParaRPr>
                </a:p>
              </p:txBody>
            </p:sp>
          </mc:Choice>
          <mc:Fallback xmlns="">
            <p:sp>
              <p:nvSpPr>
                <p:cNvPr id="25" name="Content Placeholder 2">
                  <a:extLst>
                    <a:ext uri="{FF2B5EF4-FFF2-40B4-BE49-F238E27FC236}">
                      <a16:creationId xmlns:a16="http://schemas.microsoft.com/office/drawing/2014/main" id="{2A2D8FD7-05F3-3770-078F-F7452D91587F}"/>
                    </a:ext>
                  </a:extLst>
                </p:cNvPr>
                <p:cNvSpPr txBox="1">
                  <a:spLocks noRot="1" noChangeAspect="1" noMove="1" noResize="1" noEditPoints="1" noAdjustHandles="1" noChangeArrowheads="1" noChangeShapeType="1" noTextEdit="1"/>
                </p:cNvSpPr>
                <p:nvPr/>
              </p:nvSpPr>
              <p:spPr>
                <a:xfrm>
                  <a:off x="4579243" y="2900367"/>
                  <a:ext cx="1048854" cy="505195"/>
                </a:xfrm>
                <a:prstGeom prst="rect">
                  <a:avLst/>
                </a:prstGeom>
                <a:blipFill>
                  <a:blip r:embed="rId10"/>
                  <a:stretch>
                    <a:fillRect l="-120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Content Placeholder 2">
                  <a:extLst>
                    <a:ext uri="{FF2B5EF4-FFF2-40B4-BE49-F238E27FC236}">
                      <a16:creationId xmlns:a16="http://schemas.microsoft.com/office/drawing/2014/main" id="{BDB56E9E-EA14-1C7A-A6B3-95F6707BE1C1}"/>
                    </a:ext>
                  </a:extLst>
                </p:cNvPr>
                <p:cNvSpPr txBox="1">
                  <a:spLocks/>
                </p:cNvSpPr>
                <p:nvPr/>
              </p:nvSpPr>
              <p:spPr>
                <a:xfrm>
                  <a:off x="7876259" y="2554433"/>
                  <a:ext cx="1593952" cy="505195"/>
                </a:xfrm>
                <a:prstGeom prst="rect">
                  <a:avLst/>
                </a:prstGeom>
                <a:solidFill>
                  <a:schemeClr val="bg1"/>
                </a:solid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left"/>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𝑓</m:t>
                            </m:r>
                          </m:e>
                          <m:sub>
                            <m:r>
                              <a:rPr lang="en-US" sz="2200" b="0" i="1" smtClean="0">
                                <a:latin typeface="Cambria Math" panose="02040503050406030204" pitchFamily="18" charset="0"/>
                              </a:rPr>
                              <m:t>𝑒𝑥𝑡</m:t>
                            </m:r>
                          </m:sub>
                        </m:sSub>
                      </m:oMath>
                    </m:oMathPara>
                  </a14:m>
                  <a:endParaRPr lang="en-US" sz="2200" dirty="0">
                    <a:latin typeface="+mn-lt"/>
                  </a:endParaRPr>
                </a:p>
              </p:txBody>
            </p:sp>
          </mc:Choice>
          <mc:Fallback xmlns="">
            <p:sp>
              <p:nvSpPr>
                <p:cNvPr id="26" name="Content Placeholder 2">
                  <a:extLst>
                    <a:ext uri="{FF2B5EF4-FFF2-40B4-BE49-F238E27FC236}">
                      <a16:creationId xmlns:a16="http://schemas.microsoft.com/office/drawing/2014/main" id="{BDB56E9E-EA14-1C7A-A6B3-95F6707BE1C1}"/>
                    </a:ext>
                  </a:extLst>
                </p:cNvPr>
                <p:cNvSpPr txBox="1">
                  <a:spLocks noRot="1" noChangeAspect="1" noMove="1" noResize="1" noEditPoints="1" noAdjustHandles="1" noChangeArrowheads="1" noChangeShapeType="1" noTextEdit="1"/>
                </p:cNvSpPr>
                <p:nvPr/>
              </p:nvSpPr>
              <p:spPr>
                <a:xfrm>
                  <a:off x="7876259" y="2554433"/>
                  <a:ext cx="1593952" cy="505195"/>
                </a:xfrm>
                <a:prstGeom prst="rect">
                  <a:avLst/>
                </a:prstGeom>
                <a:blipFill>
                  <a:blip r:embed="rId11"/>
                  <a:stretch>
                    <a:fillRect l="-2381" b="-9756"/>
                  </a:stretch>
                </a:blipFill>
                <a:ln>
                  <a:noFill/>
                </a:ln>
              </p:spPr>
              <p:txBody>
                <a:bodyPr/>
                <a:lstStyle/>
                <a:p>
                  <a:r>
                    <a:rPr lang="en-US">
                      <a:noFill/>
                    </a:rPr>
                    <a:t> </a:t>
                  </a:r>
                </a:p>
              </p:txBody>
            </p:sp>
          </mc:Fallback>
        </mc:AlternateContent>
      </p:grpSp>
      <p:sp>
        <p:nvSpPr>
          <p:cNvPr id="7" name="Title 1">
            <a:extLst>
              <a:ext uri="{FF2B5EF4-FFF2-40B4-BE49-F238E27FC236}">
                <a16:creationId xmlns:a16="http://schemas.microsoft.com/office/drawing/2014/main" id="{18CF6051-B78F-0A7D-1D5E-45EB98ED3FE9}"/>
              </a:ext>
            </a:extLst>
          </p:cNvPr>
          <p:cNvSpPr>
            <a:spLocks noGrp="1"/>
          </p:cNvSpPr>
          <p:nvPr>
            <p:ph type="title"/>
          </p:nvPr>
        </p:nvSpPr>
        <p:spPr>
          <a:xfrm>
            <a:off x="457200" y="215371"/>
            <a:ext cx="7809722" cy="1097279"/>
          </a:xfrm>
        </p:spPr>
        <p:txBody>
          <a:bodyPr/>
          <a:lstStyle/>
          <a:p>
            <a:r>
              <a:rPr lang="en-US" dirty="0"/>
              <a:t>Response Curve</a:t>
            </a:r>
            <a:endParaRPr lang="en-IN" sz="2000" dirty="0"/>
          </a:p>
        </p:txBody>
      </p:sp>
      <p:sp>
        <p:nvSpPr>
          <p:cNvPr id="13" name="Content Placeholder 3">
            <a:extLst>
              <a:ext uri="{FF2B5EF4-FFF2-40B4-BE49-F238E27FC236}">
                <a16:creationId xmlns:a16="http://schemas.microsoft.com/office/drawing/2014/main" id="{7C611D01-6204-125E-AC8E-9CD90351B304}"/>
              </a:ext>
            </a:extLst>
          </p:cNvPr>
          <p:cNvSpPr>
            <a:spLocks noGrp="1"/>
          </p:cNvSpPr>
          <p:nvPr>
            <p:ph sz="quarter" idx="13"/>
          </p:nvPr>
        </p:nvSpPr>
        <p:spPr>
          <a:xfrm>
            <a:off x="370952" y="871619"/>
            <a:ext cx="4319898" cy="1197891"/>
          </a:xfrm>
        </p:spPr>
        <p:txBody>
          <a:bodyPr/>
          <a:lstStyle/>
          <a:p>
            <a:pPr marL="255600" indent="-255600"/>
            <a:r>
              <a:rPr lang="en-US" sz="2200" dirty="0">
                <a:latin typeface="+mn-lt"/>
              </a:rPr>
              <a:t>An oscillator’s </a:t>
            </a:r>
            <a:r>
              <a:rPr lang="en-US" sz="2200" b="1" dirty="0">
                <a:latin typeface="+mn-lt"/>
              </a:rPr>
              <a:t>response curve </a:t>
            </a:r>
            <a:r>
              <a:rPr lang="en-US" sz="2200" dirty="0">
                <a:latin typeface="+mn-lt"/>
              </a:rPr>
              <a:t>is the graph of amplitude versus driving frequency.</a:t>
            </a:r>
          </a:p>
        </p:txBody>
      </p:sp>
      <p:pic>
        <p:nvPicPr>
          <p:cNvPr id="14" name="Online Media 7" descr="Millennium Bridge">
            <a:hlinkClick r:id="" action="ppaction://media"/>
            <a:extLst>
              <a:ext uri="{FF2B5EF4-FFF2-40B4-BE49-F238E27FC236}">
                <a16:creationId xmlns:a16="http://schemas.microsoft.com/office/drawing/2014/main" id="{E9A252C3-7095-D7AF-0B26-A7C56AAD5495}"/>
              </a:ext>
            </a:extLst>
          </p:cNvPr>
          <p:cNvPicPr>
            <a:picLocks noRot="1" noChangeAspect="1"/>
          </p:cNvPicPr>
          <p:nvPr>
            <a:videoFile r:link="rId1"/>
          </p:nvPr>
        </p:nvPicPr>
        <p:blipFill>
          <a:blip r:embed="rId12"/>
          <a:stretch>
            <a:fillRect/>
          </a:stretch>
        </p:blipFill>
        <p:spPr>
          <a:xfrm>
            <a:off x="914071" y="4190541"/>
            <a:ext cx="2943599" cy="2207699"/>
          </a:xfrm>
          <a:prstGeom prst="rect">
            <a:avLst/>
          </a:prstGeom>
        </p:spPr>
      </p:pic>
      <p:pic>
        <p:nvPicPr>
          <p:cNvPr id="15" name="Online Media 11" descr="Tacoma Narrows Bridge Collapse (Sound Version) (Standard 4:3) (1940)">
            <a:hlinkClick r:id="" action="ppaction://media"/>
            <a:extLst>
              <a:ext uri="{FF2B5EF4-FFF2-40B4-BE49-F238E27FC236}">
                <a16:creationId xmlns:a16="http://schemas.microsoft.com/office/drawing/2014/main" id="{E61F13C2-D54B-B012-E325-4243E93A3F6C}"/>
              </a:ext>
            </a:extLst>
          </p:cNvPr>
          <p:cNvPicPr>
            <a:picLocks noRot="1" noChangeAspect="1"/>
          </p:cNvPicPr>
          <p:nvPr>
            <a:videoFile r:link="rId2"/>
          </p:nvPr>
        </p:nvPicPr>
        <p:blipFill>
          <a:blip r:embed="rId13"/>
          <a:stretch>
            <a:fillRect/>
          </a:stretch>
        </p:blipFill>
        <p:spPr>
          <a:xfrm>
            <a:off x="4617353" y="3041904"/>
            <a:ext cx="4011800" cy="3008850"/>
          </a:xfrm>
          <a:prstGeom prst="rect">
            <a:avLst/>
          </a:prstGeom>
        </p:spPr>
      </p:pic>
      <p:pic>
        <p:nvPicPr>
          <p:cNvPr id="16" name="Online Media 5" descr="breaking a wine glass using resonance">
            <a:hlinkClick r:id="" action="ppaction://media"/>
            <a:extLst>
              <a:ext uri="{FF2B5EF4-FFF2-40B4-BE49-F238E27FC236}">
                <a16:creationId xmlns:a16="http://schemas.microsoft.com/office/drawing/2014/main" id="{5A6C1AB6-79BB-380A-8E09-24113853C845}"/>
              </a:ext>
            </a:extLst>
          </p:cNvPr>
          <p:cNvPicPr>
            <a:picLocks noRot="1" noChangeAspect="1"/>
          </p:cNvPicPr>
          <p:nvPr>
            <a:videoFile r:link="rId3"/>
          </p:nvPr>
        </p:nvPicPr>
        <p:blipFill>
          <a:blip r:embed="rId14"/>
          <a:stretch>
            <a:fillRect/>
          </a:stretch>
        </p:blipFill>
        <p:spPr>
          <a:xfrm>
            <a:off x="973481" y="2034796"/>
            <a:ext cx="2824778" cy="2118584"/>
          </a:xfrm>
          <a:prstGeom prst="rect">
            <a:avLst/>
          </a:prstGeom>
        </p:spPr>
      </p:pic>
      <p:sp>
        <p:nvSpPr>
          <p:cNvPr id="18" name="Freeform 17">
            <a:extLst>
              <a:ext uri="{FF2B5EF4-FFF2-40B4-BE49-F238E27FC236}">
                <a16:creationId xmlns:a16="http://schemas.microsoft.com/office/drawing/2014/main" id="{18270C26-23EC-A9F6-5EA7-26F00E7C7DA4}"/>
              </a:ext>
            </a:extLst>
          </p:cNvPr>
          <p:cNvSpPr/>
          <p:nvPr/>
        </p:nvSpPr>
        <p:spPr>
          <a:xfrm>
            <a:off x="5017325" y="1252848"/>
            <a:ext cx="2719449" cy="1045028"/>
          </a:xfrm>
          <a:custGeom>
            <a:avLst/>
            <a:gdLst>
              <a:gd name="connsiteX0" fmla="*/ 0 w 2719449"/>
              <a:gd name="connsiteY0" fmla="*/ 1033165 h 1050978"/>
              <a:gd name="connsiteX1" fmla="*/ 1365662 w 2719449"/>
              <a:gd name="connsiteY1" fmla="*/ 12 h 1050978"/>
              <a:gd name="connsiteX2" fmla="*/ 2719449 w 2719449"/>
              <a:gd name="connsiteY2" fmla="*/ 1050978 h 1050978"/>
              <a:gd name="connsiteX0" fmla="*/ 0 w 2719449"/>
              <a:gd name="connsiteY0" fmla="*/ 1033165 h 1050978"/>
              <a:gd name="connsiteX1" fmla="*/ 1365662 w 2719449"/>
              <a:gd name="connsiteY1" fmla="*/ 12 h 1050978"/>
              <a:gd name="connsiteX2" fmla="*/ 2719449 w 2719449"/>
              <a:gd name="connsiteY2" fmla="*/ 1050978 h 1050978"/>
              <a:gd name="connsiteX0" fmla="*/ 0 w 2719449"/>
              <a:gd name="connsiteY0" fmla="*/ 1033160 h 1050973"/>
              <a:gd name="connsiteX1" fmla="*/ 1365662 w 2719449"/>
              <a:gd name="connsiteY1" fmla="*/ 7 h 1050973"/>
              <a:gd name="connsiteX2" fmla="*/ 2719449 w 2719449"/>
              <a:gd name="connsiteY2" fmla="*/ 1050973 h 1050973"/>
              <a:gd name="connsiteX0" fmla="*/ 0 w 2719449"/>
              <a:gd name="connsiteY0" fmla="*/ 1033160 h 1050973"/>
              <a:gd name="connsiteX1" fmla="*/ 1365662 w 2719449"/>
              <a:gd name="connsiteY1" fmla="*/ 7 h 1050973"/>
              <a:gd name="connsiteX2" fmla="*/ 2719449 w 2719449"/>
              <a:gd name="connsiteY2" fmla="*/ 1050973 h 1050973"/>
              <a:gd name="connsiteX0" fmla="*/ 0 w 2719449"/>
              <a:gd name="connsiteY0" fmla="*/ 1033153 h 1050966"/>
              <a:gd name="connsiteX1" fmla="*/ 1365662 w 2719449"/>
              <a:gd name="connsiteY1" fmla="*/ 0 h 1050966"/>
              <a:gd name="connsiteX2" fmla="*/ 2719449 w 2719449"/>
              <a:gd name="connsiteY2" fmla="*/ 1050966 h 1050966"/>
              <a:gd name="connsiteX0" fmla="*/ 0 w 2719449"/>
              <a:gd name="connsiteY0" fmla="*/ 1027215 h 1045028"/>
              <a:gd name="connsiteX1" fmla="*/ 1353787 w 2719449"/>
              <a:gd name="connsiteY1" fmla="*/ 0 h 1045028"/>
              <a:gd name="connsiteX2" fmla="*/ 2719449 w 2719449"/>
              <a:gd name="connsiteY2" fmla="*/ 1045028 h 1045028"/>
            </a:gdLst>
            <a:ahLst/>
            <a:cxnLst>
              <a:cxn ang="0">
                <a:pos x="connsiteX0" y="connsiteY0"/>
              </a:cxn>
              <a:cxn ang="0">
                <a:pos x="connsiteX1" y="connsiteY1"/>
              </a:cxn>
              <a:cxn ang="0">
                <a:pos x="connsiteX2" y="connsiteY2"/>
              </a:cxn>
            </a:cxnLst>
            <a:rect l="l" t="t" r="r" b="b"/>
            <a:pathLst>
              <a:path w="2719449" h="1045028">
                <a:moveTo>
                  <a:pt x="0" y="1027215"/>
                </a:moveTo>
                <a:cubicBezTo>
                  <a:pt x="1548740" y="1013856"/>
                  <a:pt x="1197429" y="656112"/>
                  <a:pt x="1353787" y="0"/>
                </a:cubicBezTo>
                <a:cubicBezTo>
                  <a:pt x="1522020" y="673925"/>
                  <a:pt x="1182583" y="1031668"/>
                  <a:pt x="2719449" y="1045028"/>
                </a:cubicBezTo>
              </a:path>
            </a:pathLst>
          </a:custGeom>
          <a:no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1BEF7429-F839-B9EB-77E5-AFDF43E4DB3F}"/>
              </a:ext>
            </a:extLst>
          </p:cNvPr>
          <p:cNvSpPr/>
          <p:nvPr/>
        </p:nvSpPr>
        <p:spPr>
          <a:xfrm>
            <a:off x="5017324" y="362199"/>
            <a:ext cx="2719449" cy="1942764"/>
          </a:xfrm>
          <a:custGeom>
            <a:avLst/>
            <a:gdLst>
              <a:gd name="connsiteX0" fmla="*/ 0 w 2719449"/>
              <a:gd name="connsiteY0" fmla="*/ 1033165 h 1050978"/>
              <a:gd name="connsiteX1" fmla="*/ 1365662 w 2719449"/>
              <a:gd name="connsiteY1" fmla="*/ 12 h 1050978"/>
              <a:gd name="connsiteX2" fmla="*/ 2719449 w 2719449"/>
              <a:gd name="connsiteY2" fmla="*/ 1050978 h 1050978"/>
              <a:gd name="connsiteX0" fmla="*/ 0 w 2719449"/>
              <a:gd name="connsiteY0" fmla="*/ 1033165 h 1050978"/>
              <a:gd name="connsiteX1" fmla="*/ 1365662 w 2719449"/>
              <a:gd name="connsiteY1" fmla="*/ 12 h 1050978"/>
              <a:gd name="connsiteX2" fmla="*/ 2719449 w 2719449"/>
              <a:gd name="connsiteY2" fmla="*/ 1050978 h 1050978"/>
              <a:gd name="connsiteX0" fmla="*/ 0 w 2719449"/>
              <a:gd name="connsiteY0" fmla="*/ 1033160 h 1050973"/>
              <a:gd name="connsiteX1" fmla="*/ 1365662 w 2719449"/>
              <a:gd name="connsiteY1" fmla="*/ 7 h 1050973"/>
              <a:gd name="connsiteX2" fmla="*/ 2719449 w 2719449"/>
              <a:gd name="connsiteY2" fmla="*/ 1050973 h 1050973"/>
              <a:gd name="connsiteX0" fmla="*/ 0 w 2719449"/>
              <a:gd name="connsiteY0" fmla="*/ 1033160 h 1050973"/>
              <a:gd name="connsiteX1" fmla="*/ 1365662 w 2719449"/>
              <a:gd name="connsiteY1" fmla="*/ 7 h 1050973"/>
              <a:gd name="connsiteX2" fmla="*/ 2719449 w 2719449"/>
              <a:gd name="connsiteY2" fmla="*/ 1050973 h 1050973"/>
              <a:gd name="connsiteX0" fmla="*/ 0 w 2719449"/>
              <a:gd name="connsiteY0" fmla="*/ 1033153 h 1050966"/>
              <a:gd name="connsiteX1" fmla="*/ 1365662 w 2719449"/>
              <a:gd name="connsiteY1" fmla="*/ 0 h 1050966"/>
              <a:gd name="connsiteX2" fmla="*/ 2719449 w 2719449"/>
              <a:gd name="connsiteY2" fmla="*/ 1050966 h 1050966"/>
              <a:gd name="connsiteX0" fmla="*/ 0 w 2719449"/>
              <a:gd name="connsiteY0" fmla="*/ 1027215 h 1045028"/>
              <a:gd name="connsiteX1" fmla="*/ 1353787 w 2719449"/>
              <a:gd name="connsiteY1" fmla="*/ 0 h 1045028"/>
              <a:gd name="connsiteX2" fmla="*/ 2719449 w 2719449"/>
              <a:gd name="connsiteY2" fmla="*/ 1045028 h 1045028"/>
              <a:gd name="connsiteX0" fmla="*/ 0 w 2719449"/>
              <a:gd name="connsiteY0" fmla="*/ 1917864 h 1935677"/>
              <a:gd name="connsiteX1" fmla="*/ 1347849 w 2719449"/>
              <a:gd name="connsiteY1" fmla="*/ 0 h 1935677"/>
              <a:gd name="connsiteX2" fmla="*/ 2719449 w 2719449"/>
              <a:gd name="connsiteY2" fmla="*/ 1935677 h 1935677"/>
              <a:gd name="connsiteX0" fmla="*/ 0 w 2719449"/>
              <a:gd name="connsiteY0" fmla="*/ 1917864 h 1935677"/>
              <a:gd name="connsiteX1" fmla="*/ 1347849 w 2719449"/>
              <a:gd name="connsiteY1" fmla="*/ 0 h 1935677"/>
              <a:gd name="connsiteX2" fmla="*/ 2719449 w 2719449"/>
              <a:gd name="connsiteY2" fmla="*/ 1935677 h 1935677"/>
              <a:gd name="connsiteX0" fmla="*/ 0 w 2719449"/>
              <a:gd name="connsiteY0" fmla="*/ 1917864 h 1935677"/>
              <a:gd name="connsiteX1" fmla="*/ 1347849 w 2719449"/>
              <a:gd name="connsiteY1" fmla="*/ 0 h 1935677"/>
              <a:gd name="connsiteX2" fmla="*/ 2719449 w 2719449"/>
              <a:gd name="connsiteY2" fmla="*/ 1935677 h 1935677"/>
              <a:gd name="connsiteX0" fmla="*/ 0 w 2719449"/>
              <a:gd name="connsiteY0" fmla="*/ 1917864 h 1942764"/>
              <a:gd name="connsiteX1" fmla="*/ 1347849 w 2719449"/>
              <a:gd name="connsiteY1" fmla="*/ 0 h 1942764"/>
              <a:gd name="connsiteX2" fmla="*/ 2719449 w 2719449"/>
              <a:gd name="connsiteY2" fmla="*/ 1935677 h 1942764"/>
              <a:gd name="connsiteX0" fmla="*/ 0 w 2719449"/>
              <a:gd name="connsiteY0" fmla="*/ 1917864 h 1942764"/>
              <a:gd name="connsiteX1" fmla="*/ 1347849 w 2719449"/>
              <a:gd name="connsiteY1" fmla="*/ 0 h 1942764"/>
              <a:gd name="connsiteX2" fmla="*/ 2719449 w 2719449"/>
              <a:gd name="connsiteY2" fmla="*/ 1935677 h 1942764"/>
            </a:gdLst>
            <a:ahLst/>
            <a:cxnLst>
              <a:cxn ang="0">
                <a:pos x="connsiteX0" y="connsiteY0"/>
              </a:cxn>
              <a:cxn ang="0">
                <a:pos x="connsiteX1" y="connsiteY1"/>
              </a:cxn>
              <a:cxn ang="0">
                <a:pos x="connsiteX2" y="connsiteY2"/>
              </a:cxn>
            </a:cxnLst>
            <a:rect l="l" t="t" r="r" b="b"/>
            <a:pathLst>
              <a:path w="2719449" h="1942764">
                <a:moveTo>
                  <a:pt x="0" y="1917864"/>
                </a:moveTo>
                <a:cubicBezTo>
                  <a:pt x="1709056" y="2047009"/>
                  <a:pt x="1256806" y="667987"/>
                  <a:pt x="1347849" y="0"/>
                </a:cubicBezTo>
                <a:cubicBezTo>
                  <a:pt x="1456705" y="685800"/>
                  <a:pt x="1016329" y="2052946"/>
                  <a:pt x="2719449" y="1935677"/>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ontent Placeholder 2">
            <a:extLst>
              <a:ext uri="{FF2B5EF4-FFF2-40B4-BE49-F238E27FC236}">
                <a16:creationId xmlns:a16="http://schemas.microsoft.com/office/drawing/2014/main" id="{D99BD524-583D-8D50-8E15-96CFD5973642}"/>
              </a:ext>
            </a:extLst>
          </p:cNvPr>
          <p:cNvSpPr txBox="1">
            <a:spLocks/>
          </p:cNvSpPr>
          <p:nvPr/>
        </p:nvSpPr>
        <p:spPr>
          <a:xfrm>
            <a:off x="4906345" y="6055865"/>
            <a:ext cx="7715251" cy="130117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2200" dirty="0">
                <a:latin typeface="+mn-lt"/>
              </a:rPr>
              <a:t>Tacoma Narrows Bridge</a:t>
            </a:r>
          </a:p>
        </p:txBody>
      </p:sp>
      <p:sp>
        <p:nvSpPr>
          <p:cNvPr id="29" name="Content Placeholder 2">
            <a:extLst>
              <a:ext uri="{FF2B5EF4-FFF2-40B4-BE49-F238E27FC236}">
                <a16:creationId xmlns:a16="http://schemas.microsoft.com/office/drawing/2014/main" id="{7F5B1681-6B4F-232F-31A1-1C0C640363BD}"/>
              </a:ext>
            </a:extLst>
          </p:cNvPr>
          <p:cNvSpPr txBox="1">
            <a:spLocks/>
          </p:cNvSpPr>
          <p:nvPr/>
        </p:nvSpPr>
        <p:spPr>
          <a:xfrm>
            <a:off x="973481" y="6398240"/>
            <a:ext cx="2670978" cy="509521"/>
          </a:xfrm>
          <a:prstGeom prst="rect">
            <a:avLst/>
          </a:prstGeom>
          <a:solidFill>
            <a:schemeClr val="bg1"/>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2200" dirty="0">
                <a:latin typeface="+mn-lt"/>
              </a:rPr>
              <a:t>Millennium Bridge</a:t>
            </a:r>
          </a:p>
        </p:txBody>
      </p:sp>
    </p:spTree>
    <p:extLst>
      <p:ext uri="{BB962C8B-B14F-4D97-AF65-F5344CB8AC3E}">
        <p14:creationId xmlns:p14="http://schemas.microsoft.com/office/powerpoint/2010/main" val="18342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14"/>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4"/>
                                        </p:tgtEl>
                                      </p:cBhvr>
                                    </p:cmd>
                                  </p:child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15"/>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5"/>
                                        </p:tgtEl>
                                      </p:cBhvr>
                                    </p:cmd>
                                  </p:childTnLst>
                                </p:cTn>
                              </p:par>
                            </p:childTnLst>
                          </p:cTn>
                        </p:par>
                      </p:childTnLst>
                    </p:cTn>
                  </p:par>
                </p:childTnLst>
              </p:cTn>
              <p:nextCondLst>
                <p:cond evt="onClick" delay="0">
                  <p:tgtEl>
                    <p:spTgt spid="15"/>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16"/>
                                        </p:tgtEl>
                                      </p:cBhvr>
                                    </p:cmd>
                                  </p:childTnLst>
                                </p:cTn>
                              </p:par>
                            </p:childTnLst>
                          </p:cTn>
                        </p:par>
                      </p:childTnLst>
                    </p:cTn>
                  </p:par>
                </p:childTnLst>
              </p:cTn>
              <p:nextCondLst>
                <p:cond evt="onClick" delay="0">
                  <p:tgtEl>
                    <p:spTgt spid="16"/>
                  </p:tgtEl>
                </p:cond>
              </p:nextCondLst>
            </p:seq>
            <p:video>
              <p:cMediaNode vol="80000">
                <p:cTn id="38" fill="hold" display="0">
                  <p:stCondLst>
                    <p:cond delay="indefinite"/>
                  </p:stCondLst>
                </p:cTn>
                <p:tgtEl>
                  <p:spTgt spid="14"/>
                </p:tgtEl>
              </p:cMediaNode>
            </p:video>
            <p:video>
              <p:cMediaNode vol="80000">
                <p:cTn id="39" fill="hold" display="0">
                  <p:stCondLst>
                    <p:cond delay="indefinite"/>
                  </p:stCondLst>
                </p:cTn>
                <p:tgtEl>
                  <p:spTgt spid="15"/>
                </p:tgtEl>
              </p:cMediaNode>
            </p:video>
            <p:video>
              <p:cMediaNode vol="80000">
                <p:cTn id="40" fill="hold" display="0">
                  <p:stCondLst>
                    <p:cond delay="indefinite"/>
                  </p:stCondLst>
                </p:cTn>
                <p:tgtEl>
                  <p:spTgt spid="16"/>
                </p:tgtEl>
              </p:cMediaNode>
            </p:video>
          </p:childTnLst>
        </p:cTn>
      </p:par>
    </p:tnLst>
    <p:bldLst>
      <p:bldP spid="18" grpId="0" animBg="1"/>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FC1606F-040C-5330-2685-8E849DD4C843}"/>
              </a:ext>
            </a:extLst>
          </p:cNvPr>
          <p:cNvSpPr txBox="1"/>
          <p:nvPr/>
        </p:nvSpPr>
        <p:spPr>
          <a:xfrm>
            <a:off x="4114800" y="2974554"/>
            <a:ext cx="65" cy="215444"/>
          </a:xfrm>
          <a:prstGeom prst="rect">
            <a:avLst/>
          </a:prstGeom>
          <a:noFill/>
        </p:spPr>
        <p:txBody>
          <a:bodyPr wrap="none" lIns="0" tIns="0" rIns="0" bIns="0" rtlCol="0">
            <a:spAutoFit/>
          </a:bodyPr>
          <a:lstStyle/>
          <a:p>
            <a:endParaRPr lang="en-US" dirty="0"/>
          </a:p>
        </p:txBody>
      </p:sp>
      <p:pic>
        <p:nvPicPr>
          <p:cNvPr id="8" name="Online Media 7" descr="Flow-induced vibrations (Karman vortex)">
            <a:hlinkClick r:id="" action="ppaction://media"/>
            <a:extLst>
              <a:ext uri="{FF2B5EF4-FFF2-40B4-BE49-F238E27FC236}">
                <a16:creationId xmlns:a16="http://schemas.microsoft.com/office/drawing/2014/main" id="{EA9B7BEB-04E8-46D8-6A1D-56D8A1426B58}"/>
              </a:ext>
            </a:extLst>
          </p:cNvPr>
          <p:cNvPicPr>
            <a:picLocks noRot="1" noChangeAspect="1"/>
          </p:cNvPicPr>
          <p:nvPr>
            <a:videoFile r:link="rId1"/>
          </p:nvPr>
        </p:nvPicPr>
        <p:blipFill>
          <a:blip r:embed="rId3"/>
          <a:stretch>
            <a:fillRect/>
          </a:stretch>
        </p:blipFill>
        <p:spPr>
          <a:xfrm>
            <a:off x="5208610" y="852918"/>
            <a:ext cx="3510274" cy="2632706"/>
          </a:xfrm>
          <a:prstGeom prst="rect">
            <a:avLst/>
          </a:prstGeom>
        </p:spPr>
      </p:pic>
      <p:sp>
        <p:nvSpPr>
          <p:cNvPr id="9" name="Title 1">
            <a:extLst>
              <a:ext uri="{FF2B5EF4-FFF2-40B4-BE49-F238E27FC236}">
                <a16:creationId xmlns:a16="http://schemas.microsoft.com/office/drawing/2014/main" id="{404392EE-3814-EC08-F18A-1D6A4BDF5F52}"/>
              </a:ext>
            </a:extLst>
          </p:cNvPr>
          <p:cNvSpPr>
            <a:spLocks noGrp="1"/>
          </p:cNvSpPr>
          <p:nvPr>
            <p:ph type="title"/>
          </p:nvPr>
        </p:nvSpPr>
        <p:spPr>
          <a:xfrm>
            <a:off x="457200" y="151820"/>
            <a:ext cx="7800392" cy="1097279"/>
          </a:xfrm>
        </p:spPr>
        <p:txBody>
          <a:bodyPr/>
          <a:lstStyle/>
          <a:p>
            <a:r>
              <a:rPr lang="en-US" dirty="0"/>
              <a:t>Resonance With Eddy Shedding</a:t>
            </a:r>
            <a:endParaRPr lang="en-IN" sz="2000" dirty="0"/>
          </a:p>
        </p:txBody>
      </p:sp>
      <p:sp>
        <p:nvSpPr>
          <p:cNvPr id="2" name="Content Placeholder 2">
            <a:extLst>
              <a:ext uri="{FF2B5EF4-FFF2-40B4-BE49-F238E27FC236}">
                <a16:creationId xmlns:a16="http://schemas.microsoft.com/office/drawing/2014/main" id="{ED523603-2259-4FCE-F7B3-722F00FAF61C}"/>
              </a:ext>
            </a:extLst>
          </p:cNvPr>
          <p:cNvSpPr>
            <a:spLocks noGrp="1"/>
          </p:cNvSpPr>
          <p:nvPr>
            <p:ph sz="quarter" idx="13"/>
          </p:nvPr>
        </p:nvSpPr>
        <p:spPr>
          <a:xfrm>
            <a:off x="425116" y="852918"/>
            <a:ext cx="4751410" cy="1539407"/>
          </a:xfrm>
        </p:spPr>
        <p:txBody>
          <a:bodyPr/>
          <a:lstStyle/>
          <a:p>
            <a:pPr marL="0" indent="0">
              <a:buNone/>
            </a:pPr>
            <a:r>
              <a:rPr lang="en-US" sz="2200" dirty="0">
                <a:latin typeface="+mn-lt"/>
              </a:rPr>
              <a:t>What eddy-shedding frequency will resonate with a 5kg beam hung from  with cables that have an effective spring constant of 50 N/m?</a:t>
            </a:r>
          </a:p>
        </p:txBody>
      </p:sp>
      <mc:AlternateContent xmlns:mc="http://schemas.openxmlformats.org/markup-compatibility/2006" xmlns:a14="http://schemas.microsoft.com/office/drawing/2010/main">
        <mc:Choice Requires="a14">
          <p:sp>
            <p:nvSpPr>
              <p:cNvPr id="3" name="Content Placeholder 6">
                <a:extLst>
                  <a:ext uri="{FF2B5EF4-FFF2-40B4-BE49-F238E27FC236}">
                    <a16:creationId xmlns:a16="http://schemas.microsoft.com/office/drawing/2014/main" id="{715A310A-1641-06C7-179D-88D700FB67D3}"/>
                  </a:ext>
                </a:extLst>
              </p:cNvPr>
              <p:cNvSpPr txBox="1">
                <a:spLocks/>
              </p:cNvSpPr>
              <p:nvPr/>
            </p:nvSpPr>
            <p:spPr>
              <a:xfrm>
                <a:off x="5637751" y="3580533"/>
                <a:ext cx="4238228" cy="251534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0" indent="0">
                  <a:buNone/>
                </a:pPr>
                <a14:m>
                  <m:oMathPara xmlns:m="http://schemas.openxmlformats.org/officeDocument/2006/math">
                    <m:oMathParaPr>
                      <m:jc m:val="centerGroup"/>
                    </m:oMathParaPr>
                    <m:oMath xmlns:m="http://schemas.openxmlformats.org/officeDocument/2006/math">
                      <m:r>
                        <a:rPr lang="en-US" sz="2200" b="0" i="1" dirty="0" smtClean="0">
                          <a:latin typeface="Cambria Math" panose="02040503050406030204" pitchFamily="18" charset="0"/>
                        </a:rPr>
                        <m:t>𝑓</m:t>
                      </m:r>
                      <m:r>
                        <a:rPr lang="en-US" sz="2200" b="0" i="1" dirty="0" smtClean="0">
                          <a:latin typeface="Cambria Math" panose="02040503050406030204" pitchFamily="18" charset="0"/>
                        </a:rPr>
                        <m:t>=0.5 </m:t>
                      </m:r>
                      <m:r>
                        <m:rPr>
                          <m:nor/>
                        </m:rPr>
                        <a:rPr lang="en-US" sz="2200" b="0" i="0" dirty="0" smtClean="0">
                          <a:latin typeface="Cambria Math" panose="02040503050406030204" pitchFamily="18" charset="0"/>
                        </a:rPr>
                        <m:t>s</m:t>
                      </m:r>
                    </m:oMath>
                  </m:oMathPara>
                </a14:m>
                <a:endParaRPr lang="en-US" sz="2200" dirty="0">
                  <a:latin typeface="+mn-lt"/>
                </a:endParaRPr>
              </a:p>
            </p:txBody>
          </p:sp>
        </mc:Choice>
        <mc:Fallback xmlns="">
          <p:sp>
            <p:nvSpPr>
              <p:cNvPr id="3" name="Content Placeholder 6">
                <a:extLst>
                  <a:ext uri="{FF2B5EF4-FFF2-40B4-BE49-F238E27FC236}">
                    <a16:creationId xmlns:a16="http://schemas.microsoft.com/office/drawing/2014/main" id="{715A310A-1641-06C7-179D-88D700FB67D3}"/>
                  </a:ext>
                </a:extLst>
              </p:cNvPr>
              <p:cNvSpPr txBox="1">
                <a:spLocks noRot="1" noChangeAspect="1" noMove="1" noResize="1" noEditPoints="1" noAdjustHandles="1" noChangeArrowheads="1" noChangeShapeType="1" noTextEdit="1"/>
              </p:cNvSpPr>
              <p:nvPr/>
            </p:nvSpPr>
            <p:spPr>
              <a:xfrm>
                <a:off x="5637751" y="3580533"/>
                <a:ext cx="4238228" cy="2515341"/>
              </a:xfrm>
              <a:prstGeom prst="rect">
                <a:avLst/>
              </a:prstGeom>
              <a:blipFill>
                <a:blip r:embed="rId4"/>
                <a:stretch>
                  <a:fillRect/>
                </a:stretch>
              </a:blipFill>
              <a:ln>
                <a:noFill/>
              </a:ln>
            </p:spPr>
            <p:txBody>
              <a:bodyPr/>
              <a:lstStyle/>
              <a:p>
                <a:r>
                  <a:rPr lang="en-US">
                    <a:noFill/>
                  </a:rPr>
                  <a:t> </a:t>
                </a:r>
              </a:p>
            </p:txBody>
          </p:sp>
        </mc:Fallback>
      </mc:AlternateContent>
      <p:sp>
        <p:nvSpPr>
          <p:cNvPr id="4" name="Rectangle 3">
            <a:extLst>
              <a:ext uri="{FF2B5EF4-FFF2-40B4-BE49-F238E27FC236}">
                <a16:creationId xmlns:a16="http://schemas.microsoft.com/office/drawing/2014/main" id="{81F75D73-85BB-A1CB-C202-3BB680B4857F}"/>
              </a:ext>
            </a:extLst>
          </p:cNvPr>
          <p:cNvSpPr/>
          <p:nvPr/>
        </p:nvSpPr>
        <p:spPr>
          <a:xfrm>
            <a:off x="6768832" y="3607304"/>
            <a:ext cx="1950052" cy="5240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5" name="Content Placeholder 6">
                <a:extLst>
                  <a:ext uri="{FF2B5EF4-FFF2-40B4-BE49-F238E27FC236}">
                    <a16:creationId xmlns:a16="http://schemas.microsoft.com/office/drawing/2014/main" id="{EB3C0638-30FA-5CC0-5F8F-6EACB5A2110F}"/>
                  </a:ext>
                </a:extLst>
              </p:cNvPr>
              <p:cNvSpPr txBox="1">
                <a:spLocks/>
              </p:cNvSpPr>
              <p:nvPr/>
            </p:nvSpPr>
            <p:spPr>
              <a:xfrm>
                <a:off x="5637751" y="5697570"/>
                <a:ext cx="4238228" cy="251534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sz="2200" b="0" i="1" dirty="0" smtClean="0">
                              <a:latin typeface="Cambria Math" panose="02040503050406030204" pitchFamily="18" charset="0"/>
                            </a:rPr>
                          </m:ctrlPr>
                        </m:sSubPr>
                        <m:e>
                          <m:r>
                            <a:rPr lang="en-US" sz="2200" b="0" i="1" dirty="0" smtClean="0">
                              <a:latin typeface="Cambria Math" panose="02040503050406030204" pitchFamily="18" charset="0"/>
                            </a:rPr>
                            <m:t>𝑣</m:t>
                          </m:r>
                        </m:e>
                        <m:sub>
                          <m:r>
                            <a:rPr lang="en-US" sz="2200" b="0" i="1" dirty="0" smtClean="0">
                              <a:latin typeface="Cambria Math" panose="02040503050406030204" pitchFamily="18" charset="0"/>
                            </a:rPr>
                            <m:t>𝑤</m:t>
                          </m:r>
                        </m:sub>
                      </m:sSub>
                      <m:r>
                        <a:rPr lang="en-US" sz="2200" b="0" i="1" dirty="0" smtClean="0">
                          <a:latin typeface="Cambria Math" panose="02040503050406030204" pitchFamily="18" charset="0"/>
                        </a:rPr>
                        <m:t>=</m:t>
                      </m:r>
                      <m:r>
                        <a:rPr lang="en-US" sz="2200" b="0" i="1" dirty="0" smtClean="0">
                          <a:latin typeface="Cambria Math" panose="02040503050406030204" pitchFamily="18" charset="0"/>
                        </a:rPr>
                        <m:t>0.3</m:t>
                      </m:r>
                      <m:r>
                        <a:rPr lang="en-US" sz="2200" b="0" i="0" dirty="0" smtClean="0">
                          <a:latin typeface="Cambria Math" panose="02040503050406030204" pitchFamily="18" charset="0"/>
                        </a:rPr>
                        <m:t> </m:t>
                      </m:r>
                      <m:r>
                        <m:rPr>
                          <m:sty m:val="p"/>
                        </m:rPr>
                        <a:rPr lang="en-US" sz="2200" b="0" i="0" dirty="0" smtClean="0">
                          <a:latin typeface="Cambria Math" panose="02040503050406030204" pitchFamily="18" charset="0"/>
                        </a:rPr>
                        <m:t>m</m:t>
                      </m:r>
                      <m:r>
                        <a:rPr lang="en-US" sz="2200" b="0" i="0" dirty="0" smtClean="0">
                          <a:latin typeface="Cambria Math" panose="02040503050406030204" pitchFamily="18" charset="0"/>
                        </a:rPr>
                        <m:t>/</m:t>
                      </m:r>
                      <m:r>
                        <m:rPr>
                          <m:nor/>
                        </m:rPr>
                        <a:rPr lang="en-US" sz="2200" b="0" i="0" dirty="0" smtClean="0">
                          <a:latin typeface="Cambria Math" panose="02040503050406030204" pitchFamily="18" charset="0"/>
                        </a:rPr>
                        <m:t>s</m:t>
                      </m:r>
                    </m:oMath>
                  </m:oMathPara>
                </a14:m>
                <a:endParaRPr lang="en-US" sz="2200" dirty="0">
                  <a:latin typeface="+mn-lt"/>
                </a:endParaRPr>
              </a:p>
            </p:txBody>
          </p:sp>
        </mc:Choice>
        <mc:Fallback>
          <p:sp>
            <p:nvSpPr>
              <p:cNvPr id="5" name="Content Placeholder 6">
                <a:extLst>
                  <a:ext uri="{FF2B5EF4-FFF2-40B4-BE49-F238E27FC236}">
                    <a16:creationId xmlns:a16="http://schemas.microsoft.com/office/drawing/2014/main" id="{EB3C0638-30FA-5CC0-5F8F-6EACB5A2110F}"/>
                  </a:ext>
                </a:extLst>
              </p:cNvPr>
              <p:cNvSpPr txBox="1">
                <a:spLocks noRot="1" noChangeAspect="1" noMove="1" noResize="1" noEditPoints="1" noAdjustHandles="1" noChangeArrowheads="1" noChangeShapeType="1" noTextEdit="1"/>
              </p:cNvSpPr>
              <p:nvPr/>
            </p:nvSpPr>
            <p:spPr>
              <a:xfrm>
                <a:off x="5637751" y="5697570"/>
                <a:ext cx="4238228" cy="2515341"/>
              </a:xfrm>
              <a:prstGeom prst="rect">
                <a:avLst/>
              </a:prstGeom>
              <a:blipFill>
                <a:blip r:embed="rId5"/>
                <a:stretch>
                  <a:fillRect/>
                </a:stretch>
              </a:blipFill>
              <a:ln>
                <a:noFill/>
              </a:ln>
            </p:spPr>
            <p:txBody>
              <a:bodyPr/>
              <a:lstStyle/>
              <a:p>
                <a:r>
                  <a:rPr lang="en-US">
                    <a:noFill/>
                  </a:rPr>
                  <a:t> </a:t>
                </a:r>
              </a:p>
            </p:txBody>
          </p:sp>
        </mc:Fallback>
      </mc:AlternateContent>
      <p:sp>
        <p:nvSpPr>
          <p:cNvPr id="6" name="Rectangle 5">
            <a:extLst>
              <a:ext uri="{FF2B5EF4-FFF2-40B4-BE49-F238E27FC236}">
                <a16:creationId xmlns:a16="http://schemas.microsoft.com/office/drawing/2014/main" id="{28D80E3A-6C36-3B4E-984C-39D808C079D9}"/>
              </a:ext>
            </a:extLst>
          </p:cNvPr>
          <p:cNvSpPr/>
          <p:nvPr/>
        </p:nvSpPr>
        <p:spPr>
          <a:xfrm>
            <a:off x="6768832" y="5724341"/>
            <a:ext cx="1950052" cy="5240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3AE6FCE4-08FE-B9F1-7294-CCD7448283CA}"/>
                  </a:ext>
                </a:extLst>
              </p:cNvPr>
              <p:cNvSpPr txBox="1">
                <a:spLocks/>
              </p:cNvSpPr>
              <p:nvPr/>
            </p:nvSpPr>
            <p:spPr>
              <a:xfrm>
                <a:off x="441158" y="4158163"/>
                <a:ext cx="8542291" cy="1539407"/>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0" indent="0">
                  <a:buNone/>
                </a:pPr>
                <a:r>
                  <a:rPr lang="en-US" sz="2200" dirty="0">
                    <a:latin typeface="+mn-lt"/>
                  </a:rPr>
                  <a:t>Experimental evidence shows the eddy shedding frequency follows: </a:t>
                </a:r>
                <a14:m>
                  <m:oMath xmlns:m="http://schemas.openxmlformats.org/officeDocument/2006/math">
                    <m:r>
                      <a:rPr lang="en-US" sz="2200" b="0" i="1" smtClean="0">
                        <a:latin typeface="Cambria Math" panose="02040503050406030204" pitchFamily="18" charset="0"/>
                      </a:rPr>
                      <m:t>𝑓</m:t>
                    </m:r>
                    <m:r>
                      <a:rPr lang="en-US" sz="2200" b="0" i="1" smtClean="0">
                        <a:latin typeface="Cambria Math" panose="02040503050406030204" pitchFamily="18" charset="0"/>
                      </a:rPr>
                      <m:t>≈0.2</m:t>
                    </m:r>
                    <m:f>
                      <m:fPr>
                        <m:ctrlPr>
                          <a:rPr lang="en-US" sz="2200" b="0" i="1" smtClean="0">
                            <a:latin typeface="Cambria Math" panose="02040503050406030204" pitchFamily="18" charset="0"/>
                          </a:rPr>
                        </m:ctrlPr>
                      </m:fPr>
                      <m:num>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𝑣</m:t>
                            </m:r>
                          </m:e>
                          <m:sub>
                            <m:r>
                              <a:rPr lang="en-US" sz="2200" b="0" i="1" smtClean="0">
                                <a:latin typeface="Cambria Math" panose="02040503050406030204" pitchFamily="18" charset="0"/>
                              </a:rPr>
                              <m:t>𝑤</m:t>
                            </m:r>
                          </m:sub>
                        </m:sSub>
                      </m:num>
                      <m:den>
                        <m:r>
                          <a:rPr lang="en-US" sz="2200" b="0" i="1" smtClean="0">
                            <a:latin typeface="Cambria Math" panose="02040503050406030204" pitchFamily="18" charset="0"/>
                          </a:rPr>
                          <m:t>𝐷</m:t>
                        </m:r>
                      </m:den>
                    </m:f>
                  </m:oMath>
                </a14:m>
                <a:r>
                  <a:rPr lang="en-US" sz="2200" dirty="0">
                    <a:latin typeface="+mn-lt"/>
                  </a:rPr>
                  <a:t>. What is the resonant </a:t>
                </a:r>
                <a:r>
                  <a:rPr lang="en-US" sz="2200" dirty="0"/>
                  <a:t>windspeed </a:t>
                </a:r>
                <a14:m>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m:t>
                        </m:r>
                        <m:r>
                          <a:rPr lang="en-US" sz="2200" b="0" i="1" smtClean="0">
                            <a:latin typeface="Cambria Math" panose="02040503050406030204" pitchFamily="18" charset="0"/>
                          </a:rPr>
                          <m:t>𝑣</m:t>
                        </m:r>
                      </m:e>
                      <m:sub>
                        <m:r>
                          <a:rPr lang="en-US" sz="2200" b="0" i="1" smtClean="0">
                            <a:latin typeface="Cambria Math" panose="02040503050406030204" pitchFamily="18" charset="0"/>
                          </a:rPr>
                          <m:t>𝑤</m:t>
                        </m:r>
                      </m:sub>
                    </m:sSub>
                    <m:r>
                      <a:rPr lang="en-US" sz="2200" b="0" i="1" smtClean="0">
                        <a:latin typeface="Cambria Math" panose="02040503050406030204" pitchFamily="18" charset="0"/>
                      </a:rPr>
                      <m:t>)</m:t>
                    </m:r>
                  </m:oMath>
                </a14:m>
                <a:r>
                  <a:rPr lang="en-US" sz="2200" dirty="0"/>
                  <a:t> </a:t>
                </a:r>
                <a:r>
                  <a:rPr lang="en-US" sz="2200" dirty="0">
                    <a:latin typeface="+mn-lt"/>
                  </a:rPr>
                  <a:t>for a cylinder with diameter </a:t>
                </a:r>
                <a14:m>
                  <m:oMath xmlns:m="http://schemas.openxmlformats.org/officeDocument/2006/math">
                    <m:r>
                      <a:rPr lang="en-US" sz="2200" i="1" dirty="0" smtClean="0">
                        <a:latin typeface="Cambria Math" panose="02040503050406030204" pitchFamily="18" charset="0"/>
                      </a:rPr>
                      <m:t>𝐷</m:t>
                    </m:r>
                    <m:r>
                      <a:rPr lang="en-US" sz="2200" i="1" dirty="0" smtClean="0">
                        <a:latin typeface="Cambria Math" panose="02040503050406030204" pitchFamily="18" charset="0"/>
                      </a:rPr>
                      <m:t>=12 </m:t>
                    </m:r>
                  </m:oMath>
                </a14:m>
                <a:r>
                  <a:rPr lang="en-US" sz="2200" dirty="0">
                    <a:latin typeface="+mn-lt"/>
                  </a:rPr>
                  <a:t>cm?</a:t>
                </a:r>
              </a:p>
            </p:txBody>
          </p:sp>
        </mc:Choice>
        <mc:Fallback xmlns="">
          <p:sp>
            <p:nvSpPr>
              <p:cNvPr id="10" name="Content Placeholder 2">
                <a:extLst>
                  <a:ext uri="{FF2B5EF4-FFF2-40B4-BE49-F238E27FC236}">
                    <a16:creationId xmlns:a16="http://schemas.microsoft.com/office/drawing/2014/main" id="{3AE6FCE4-08FE-B9F1-7294-CCD7448283CA}"/>
                  </a:ext>
                </a:extLst>
              </p:cNvPr>
              <p:cNvSpPr txBox="1">
                <a:spLocks noRot="1" noChangeAspect="1" noMove="1" noResize="1" noEditPoints="1" noAdjustHandles="1" noChangeArrowheads="1" noChangeShapeType="1" noTextEdit="1"/>
              </p:cNvSpPr>
              <p:nvPr/>
            </p:nvSpPr>
            <p:spPr>
              <a:xfrm>
                <a:off x="441158" y="4158163"/>
                <a:ext cx="8542291" cy="1539407"/>
              </a:xfrm>
              <a:prstGeom prst="rect">
                <a:avLst/>
              </a:prstGeom>
              <a:blipFill>
                <a:blip r:embed="rId6"/>
                <a:stretch>
                  <a:fillRect l="-89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36028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childTnLst>
        </p:cTn>
      </p:par>
    </p:tnLst>
    <p:bldLst>
      <p:bldP spid="3"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a:lstStyle/>
          <a:p>
            <a:r>
              <a:rPr lang="en-US" sz="3000" dirty="0"/>
              <a:t>Conceptual Example 14.13 Fixing an Unwanted Resonance in a Railroad Car </a:t>
            </a:r>
            <a:r>
              <a:rPr lang="en-US" sz="2000" b="0" dirty="0"/>
              <a:t>(1 of 2)</a:t>
            </a:r>
            <a:endParaRPr lang="en-IN" sz="2000" b="0" dirty="0"/>
          </a:p>
        </p:txBody>
      </p:sp>
      <p:sp>
        <p:nvSpPr>
          <p:cNvPr id="3" name="Content Placeholder 2"/>
          <p:cNvSpPr>
            <a:spLocks noGrp="1"/>
          </p:cNvSpPr>
          <p:nvPr>
            <p:ph sz="quarter" idx="13"/>
          </p:nvPr>
        </p:nvSpPr>
        <p:spPr>
          <a:xfrm>
            <a:off x="457200" y="1312650"/>
            <a:ext cx="8229600" cy="1539407"/>
          </a:xfrm>
        </p:spPr>
        <p:txBody>
          <a:bodyPr/>
          <a:lstStyle/>
          <a:p>
            <a:pPr marL="0" indent="0">
              <a:buNone/>
            </a:pPr>
            <a:r>
              <a:rPr lang="en-US" sz="2200" dirty="0">
                <a:latin typeface="+mn-lt"/>
              </a:rPr>
              <a:t>Railroad cars have a natural frequency at which they rock side to side. If a train car begins to sway with a large amplitude of oscillation due to joints in the track that alternate sides. How can the driver correct this potentially dangerous situation?</a:t>
            </a:r>
          </a:p>
        </p:txBody>
      </p:sp>
    </p:spTree>
    <p:extLst>
      <p:ext uri="{BB962C8B-B14F-4D97-AF65-F5344CB8AC3E}">
        <p14:creationId xmlns:p14="http://schemas.microsoft.com/office/powerpoint/2010/main" val="34076785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Conceptual Example 14.13 Fixing an Unwanted Resonance in a Railroad Car </a:t>
            </a:r>
            <a:r>
              <a:rPr lang="en-US" sz="2000" b="0" dirty="0"/>
              <a:t>(2 of 2)</a:t>
            </a:r>
            <a:endParaRPr lang="en-IN" sz="2000" dirty="0"/>
          </a:p>
        </p:txBody>
      </p:sp>
      <p:sp>
        <p:nvSpPr>
          <p:cNvPr id="3" name="Content Placeholder 2"/>
          <p:cNvSpPr>
            <a:spLocks noGrp="1"/>
          </p:cNvSpPr>
          <p:nvPr>
            <p:ph sz="quarter" idx="13"/>
          </p:nvPr>
        </p:nvSpPr>
        <p:spPr>
          <a:xfrm>
            <a:off x="457200" y="1556327"/>
            <a:ext cx="8010525" cy="4674144"/>
          </a:xfrm>
        </p:spPr>
        <p:txBody>
          <a:bodyPr/>
          <a:lstStyle/>
          <a:p>
            <a:pPr marL="0" indent="0">
              <a:buNone/>
            </a:pPr>
            <a:r>
              <a:rPr lang="en-US" sz="2200" b="1" cap="small" dirty="0">
                <a:solidFill>
                  <a:schemeClr val="tx2"/>
                </a:solidFill>
                <a:latin typeface="+mn-lt"/>
              </a:rPr>
              <a:t>REASON </a:t>
            </a:r>
            <a:r>
              <a:rPr lang="en-US" sz="2200" dirty="0">
                <a:latin typeface="+mn-lt"/>
              </a:rPr>
              <a:t>The large amplitude of oscillation is produced by a resonance, a match between the frequency at which the train car rocks back and forth and the frequency at which the car hits the bumps. To eliminate this resonance, the driver must either reduce the speed of the train—decreasing the driving frequency—or increase the speed of the train—thus increasing the driving frequency.</a:t>
            </a:r>
          </a:p>
          <a:p>
            <a:pPr marL="0" indent="0">
              <a:buNone/>
            </a:pPr>
            <a:r>
              <a:rPr lang="en-US" sz="2200" b="1" cap="small" dirty="0">
                <a:solidFill>
                  <a:schemeClr val="tx2"/>
                </a:solidFill>
                <a:latin typeface="+mn-lt"/>
              </a:rPr>
              <a:t>ASSESS</a:t>
            </a:r>
            <a:r>
              <a:rPr lang="en-US" sz="2200" b="1" cap="small" dirty="0">
                <a:solidFill>
                  <a:srgbClr val="7030A0"/>
                </a:solidFill>
                <a:latin typeface="+mn-lt"/>
              </a:rPr>
              <a:t> </a:t>
            </a:r>
            <a:r>
              <a:rPr lang="en-US" sz="2200" dirty="0">
                <a:latin typeface="+mn-lt"/>
              </a:rPr>
              <a:t>It’s perhaps surprising that increasing the speed of the train could produce a smoother ride. But increasing the frequency at which the train hits the bumps will eliminate the match with the natural rocking frequency just as surely as decreasing the speed.</a:t>
            </a:r>
          </a:p>
        </p:txBody>
      </p:sp>
    </p:spTree>
    <p:extLst>
      <p:ext uri="{BB962C8B-B14F-4D97-AF65-F5344CB8AC3E}">
        <p14:creationId xmlns:p14="http://schemas.microsoft.com/office/powerpoint/2010/main" val="29437896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Resonance and Hearing </a:t>
            </a:r>
            <a:r>
              <a:rPr lang="en-US" sz="2000" b="0" dirty="0"/>
              <a:t>(1 of 3)</a:t>
            </a:r>
            <a:endParaRPr lang="en-IN" sz="2000" dirty="0"/>
          </a:p>
        </p:txBody>
      </p:sp>
      <p:sp>
        <p:nvSpPr>
          <p:cNvPr id="3" name="Content Placeholder 2"/>
          <p:cNvSpPr>
            <a:spLocks noGrp="1"/>
          </p:cNvSpPr>
          <p:nvPr>
            <p:ph sz="quarter" idx="13"/>
          </p:nvPr>
        </p:nvSpPr>
        <p:spPr>
          <a:xfrm>
            <a:off x="457199" y="1556327"/>
            <a:ext cx="8372475" cy="1222732"/>
          </a:xfrm>
        </p:spPr>
        <p:txBody>
          <a:bodyPr/>
          <a:lstStyle/>
          <a:p>
            <a:pPr indent="-255600"/>
            <a:r>
              <a:rPr lang="en-US" sz="2400" dirty="0">
                <a:latin typeface="+mn-lt"/>
              </a:rPr>
              <a:t>Resonance in a system means that certain frequencies produce a large response and others do not. Resonances enable frequency discrimination in the ear.</a:t>
            </a:r>
          </a:p>
        </p:txBody>
      </p:sp>
      <p:pic>
        <p:nvPicPr>
          <p:cNvPr id="4" name="Picture 3" descr="An illustration of the inner ear shows the eardrum, cochlea, and basilar membran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067" y="2900570"/>
            <a:ext cx="8107867" cy="3276925"/>
          </a:xfrm>
          <a:prstGeom prst="rect">
            <a:avLst/>
          </a:prstGeom>
        </p:spPr>
      </p:pic>
    </p:spTree>
    <p:extLst>
      <p:ext uri="{BB962C8B-B14F-4D97-AF65-F5344CB8AC3E}">
        <p14:creationId xmlns:p14="http://schemas.microsoft.com/office/powerpoint/2010/main" val="673992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Resonance and Hearing </a:t>
            </a:r>
            <a:r>
              <a:rPr lang="en-US" sz="2000" b="0" dirty="0"/>
              <a:t>(2 of 3)</a:t>
            </a:r>
            <a:endParaRPr lang="en-IN" sz="2000" dirty="0"/>
          </a:p>
        </p:txBody>
      </p:sp>
      <p:sp>
        <p:nvSpPr>
          <p:cNvPr id="3" name="Content Placeholder 2"/>
          <p:cNvSpPr>
            <a:spLocks noGrp="1"/>
          </p:cNvSpPr>
          <p:nvPr>
            <p:ph sz="quarter" idx="13"/>
          </p:nvPr>
        </p:nvSpPr>
        <p:spPr>
          <a:xfrm>
            <a:off x="457200" y="1556327"/>
            <a:ext cx="4667249" cy="3771453"/>
          </a:xfrm>
        </p:spPr>
        <p:txBody>
          <a:bodyPr/>
          <a:lstStyle/>
          <a:p>
            <a:pPr indent="-255600"/>
            <a:r>
              <a:rPr lang="en-US" sz="2400" dirty="0">
                <a:latin typeface="+mn-lt"/>
              </a:rPr>
              <a:t>In a simplified model of the cochlea, sound waves produce large-amplitude vibrations of the basilar membrane at resonances. Lower-frequency sound causes a response farther from the stapes.</a:t>
            </a:r>
          </a:p>
          <a:p>
            <a:pPr indent="-255600"/>
            <a:r>
              <a:rPr lang="en-US" sz="2400" dirty="0">
                <a:latin typeface="+mn-lt"/>
              </a:rPr>
              <a:t>Hair cells sense the vibration and send signals to the brain.</a:t>
            </a:r>
          </a:p>
        </p:txBody>
      </p:sp>
      <p:pic>
        <p:nvPicPr>
          <p:cNvPr id="4" name="Picture 3" descr="Diagram illustrating how the structure of the basilar membrane results in different sounds hear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2312" y="1388298"/>
            <a:ext cx="3395916" cy="4936479"/>
          </a:xfrm>
          <a:prstGeom prst="rect">
            <a:avLst/>
          </a:prstGeom>
        </p:spPr>
      </p:pic>
    </p:spTree>
    <p:extLst>
      <p:ext uri="{BB962C8B-B14F-4D97-AF65-F5344CB8AC3E}">
        <p14:creationId xmlns:p14="http://schemas.microsoft.com/office/powerpoint/2010/main" val="39749127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Resonance and Hearing </a:t>
            </a:r>
            <a:r>
              <a:rPr lang="en-US" sz="2000" b="0" dirty="0"/>
              <a:t>(3 of 3)</a:t>
            </a:r>
            <a:endParaRPr lang="en-IN" sz="2000" dirty="0"/>
          </a:p>
        </p:txBody>
      </p:sp>
      <p:sp>
        <p:nvSpPr>
          <p:cNvPr id="3" name="Content Placeholder 2"/>
          <p:cNvSpPr>
            <a:spLocks noGrp="1"/>
          </p:cNvSpPr>
          <p:nvPr>
            <p:ph sz="quarter" idx="13"/>
          </p:nvPr>
        </p:nvSpPr>
        <p:spPr>
          <a:xfrm>
            <a:off x="457201" y="1556327"/>
            <a:ext cx="4697506" cy="3510195"/>
          </a:xfrm>
        </p:spPr>
        <p:txBody>
          <a:bodyPr/>
          <a:lstStyle/>
          <a:p>
            <a:pPr indent="-255600"/>
            <a:r>
              <a:rPr lang="en-US" sz="2400" dirty="0">
                <a:latin typeface="+mn-lt"/>
              </a:rPr>
              <a:t>The fact that different frequencies produce maximal response at different positions allows your brain to very accurately determine frequency because a small shift in frequency causes a detectable change in the position of the maximal response.</a:t>
            </a:r>
          </a:p>
        </p:txBody>
      </p:sp>
      <p:pic>
        <p:nvPicPr>
          <p:cNvPr id="4" name="Picture 3" descr="Diagram illustrating how the structure of the basilar membrane results in different sounds hear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2313" y="1393190"/>
            <a:ext cx="3395916" cy="4936479"/>
          </a:xfrm>
          <a:prstGeom prst="rect">
            <a:avLst/>
          </a:prstGeom>
        </p:spPr>
      </p:pic>
    </p:spTree>
    <p:extLst>
      <p:ext uri="{BB962C8B-B14F-4D97-AF65-F5344CB8AC3E}">
        <p14:creationId xmlns:p14="http://schemas.microsoft.com/office/powerpoint/2010/main" val="1227213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QuickCheck 14.1 </a:t>
            </a:r>
            <a:r>
              <a:rPr lang="en-US" sz="2000" b="0" dirty="0"/>
              <a:t>(1 of 2)</a:t>
            </a:r>
            <a:endParaRPr lang="en-IN" sz="2000" dirty="0"/>
          </a:p>
        </p:txBody>
      </p:sp>
      <p:sp>
        <p:nvSpPr>
          <p:cNvPr id="5" name="Content Placeholder 4"/>
          <p:cNvSpPr>
            <a:spLocks noGrp="1"/>
          </p:cNvSpPr>
          <p:nvPr>
            <p:ph sz="quarter" idx="13"/>
          </p:nvPr>
        </p:nvSpPr>
        <p:spPr>
          <a:xfrm>
            <a:off x="457200" y="1556327"/>
            <a:ext cx="8515350" cy="826655"/>
          </a:xfrm>
        </p:spPr>
        <p:txBody>
          <a:bodyPr/>
          <a:lstStyle/>
          <a:p>
            <a:pPr marL="0" indent="0">
              <a:buNone/>
            </a:pPr>
            <a:r>
              <a:rPr lang="en-US" altLang="en-US" sz="2400" dirty="0">
                <a:latin typeface="+mn-lt"/>
              </a:rPr>
              <a:t>A mass oscillates on a horizontal spring with period </a:t>
            </a:r>
            <a:r>
              <a:rPr lang="en-US" altLang="en-US" sz="2400" i="1" dirty="0">
                <a:latin typeface="+mn-lt"/>
              </a:rPr>
              <a:t>T</a:t>
            </a:r>
            <a:r>
              <a:rPr lang="en-US" altLang="en-US" sz="2400" dirty="0">
                <a:latin typeface="+mn-lt"/>
              </a:rPr>
              <a:t> </a:t>
            </a:r>
            <a:r>
              <a:rPr lang="en-US" altLang="en-US" sz="2400" dirty="0">
                <a:latin typeface="+mn-lt"/>
                <a:sym typeface="Symbol" pitchFamily="84" charset="2"/>
              </a:rPr>
              <a:t></a:t>
            </a:r>
            <a:r>
              <a:rPr lang="en-US" altLang="en-US" sz="2400" dirty="0">
                <a:latin typeface="+mn-lt"/>
              </a:rPr>
              <a:t> 2.0 s. What is the frequency?</a:t>
            </a:r>
          </a:p>
        </p:txBody>
      </p:sp>
      <p:pic>
        <p:nvPicPr>
          <p:cNvPr id="7" name="Picture 7" descr="A cubic mass m is on the floor and is attached by a spring to the wall on its left."/>
          <p:cNvPicPr>
            <a:picLocks noChangeAspect="1" noChangeArrowheads="1"/>
          </p:cNvPicPr>
          <p:nvPr/>
        </p:nvPicPr>
        <p:blipFill>
          <a:blip r:embed="rId3">
            <a:extLst>
              <a:ext uri="{28A0092B-C50C-407E-A947-70E740481C1C}">
                <a14:useLocalDpi xmlns:a14="http://schemas.microsoft.com/office/drawing/2010/main" val="0"/>
              </a:ext>
            </a:extLst>
          </a:blip>
          <a:srcRect t="17599" b="21071"/>
          <a:stretch>
            <a:fillRect/>
          </a:stretch>
        </p:blipFill>
        <p:spPr bwMode="auto">
          <a:xfrm>
            <a:off x="3340196" y="3162683"/>
            <a:ext cx="5165533" cy="244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p:cNvSpPr>
            <a:spLocks noGrp="1"/>
          </p:cNvSpPr>
          <p:nvPr>
            <p:ph sz="quarter" idx="14"/>
          </p:nvPr>
        </p:nvSpPr>
        <p:spPr>
          <a:xfrm>
            <a:off x="457200" y="2447918"/>
            <a:ext cx="2438400" cy="2221057"/>
          </a:xfrm>
        </p:spPr>
        <p:txBody>
          <a:bodyPr/>
          <a:lstStyle/>
          <a:p>
            <a:pPr marL="741600" lvl="1" indent="-428400">
              <a:buNone/>
            </a:pPr>
            <a:r>
              <a:rPr lang="en-US" altLang="en-US" sz="2400" dirty="0">
                <a:latin typeface="+mn-lt"/>
              </a:rPr>
              <a:t>A. 0.50 Hz</a:t>
            </a:r>
          </a:p>
          <a:p>
            <a:pPr marL="741600" lvl="1" indent="-428400">
              <a:buNone/>
            </a:pPr>
            <a:r>
              <a:rPr lang="en-US" altLang="en-US" sz="2400" dirty="0">
                <a:latin typeface="+mn-lt"/>
              </a:rPr>
              <a:t>B. 1.0 Hz</a:t>
            </a:r>
          </a:p>
          <a:p>
            <a:pPr marL="741600" lvl="1" indent="-428400">
              <a:buNone/>
            </a:pPr>
            <a:r>
              <a:rPr lang="en-US" altLang="en-US" sz="2400" dirty="0">
                <a:latin typeface="+mn-lt"/>
              </a:rPr>
              <a:t>C. 2.0 Hz</a:t>
            </a:r>
          </a:p>
          <a:p>
            <a:pPr marL="741600" lvl="1" indent="-428400">
              <a:buNone/>
            </a:pPr>
            <a:r>
              <a:rPr lang="en-US" altLang="en-US" sz="2400" dirty="0">
                <a:latin typeface="+mn-lt"/>
              </a:rPr>
              <a:t>D. 3.0 Hz</a:t>
            </a:r>
          </a:p>
          <a:p>
            <a:pPr marL="741600" lvl="1" indent="-428400">
              <a:buNone/>
            </a:pPr>
            <a:r>
              <a:rPr lang="en-US" altLang="en-US" sz="2400" dirty="0">
                <a:latin typeface="+mn-lt"/>
              </a:rPr>
              <a:t>E. 4.0 Hz</a:t>
            </a:r>
          </a:p>
        </p:txBody>
      </p:sp>
    </p:spTree>
    <p:extLst>
      <p:ext uri="{BB962C8B-B14F-4D97-AF65-F5344CB8AC3E}">
        <p14:creationId xmlns:p14="http://schemas.microsoft.com/office/powerpoint/2010/main" val="5736028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Summary</a:t>
            </a:r>
            <a:endParaRPr lang="en-IN" dirty="0"/>
          </a:p>
        </p:txBody>
      </p:sp>
      <p:sp>
        <p:nvSpPr>
          <p:cNvPr id="3" name="Subtitle 2"/>
          <p:cNvSpPr>
            <a:spLocks noGrp="1"/>
          </p:cNvSpPr>
          <p:nvPr>
            <p:ph type="subTitle" idx="1"/>
          </p:nvPr>
        </p:nvSpPr>
        <p:spPr>
          <a:xfrm>
            <a:off x="674687" y="3962400"/>
            <a:ext cx="7794625" cy="519953"/>
          </a:xfrm>
        </p:spPr>
        <p:txBody>
          <a:bodyPr/>
          <a:lstStyle/>
          <a:p>
            <a:pPr algn="ctr"/>
            <a:r>
              <a:rPr lang="en-US" sz="2500" dirty="0">
                <a:latin typeface="+mn-lt"/>
                <a:hlinkClick r:id="rId2" tooltip="https://mediaplayer.pearsoncmg.com/assets/_video.true/secs-kjf-vts-ch14"/>
              </a:rPr>
              <a:t>Video Tutor Solution Chapter 14: Mass on a Spring</a:t>
            </a:r>
            <a:endParaRPr lang="en-US" sz="2500" dirty="0">
              <a:solidFill>
                <a:schemeClr val="tx2"/>
              </a:solidFill>
              <a:latin typeface="+mn-lt"/>
            </a:endParaRPr>
          </a:p>
        </p:txBody>
      </p:sp>
    </p:spTree>
    <p:extLst>
      <p:ext uri="{BB962C8B-B14F-4D97-AF65-F5344CB8AC3E}">
        <p14:creationId xmlns:p14="http://schemas.microsoft.com/office/powerpoint/2010/main" val="2200858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General Principles </a:t>
            </a:r>
            <a:r>
              <a:rPr lang="en-US" sz="2000" b="0" dirty="0"/>
              <a:t>(1 of 3)</a:t>
            </a:r>
            <a:endParaRPr lang="en-IN" sz="2000" dirty="0"/>
          </a:p>
        </p:txBody>
      </p:sp>
      <p:sp>
        <p:nvSpPr>
          <p:cNvPr id="4" name="Content Placeholder 3"/>
          <p:cNvSpPr>
            <a:spLocks noGrp="1"/>
          </p:cNvSpPr>
          <p:nvPr>
            <p:ph sz="quarter" idx="13"/>
          </p:nvPr>
        </p:nvSpPr>
        <p:spPr>
          <a:xfrm>
            <a:off x="457200" y="1556326"/>
            <a:ext cx="8401050" cy="2129265"/>
          </a:xfrm>
        </p:spPr>
        <p:txBody>
          <a:bodyPr/>
          <a:lstStyle/>
          <a:p>
            <a:pPr marL="0" indent="0">
              <a:buNone/>
            </a:pPr>
            <a:r>
              <a:rPr lang="en-IN" sz="2400" b="1" dirty="0">
                <a:solidFill>
                  <a:srgbClr val="7030A0"/>
                </a:solidFill>
                <a:latin typeface="+mn-lt"/>
              </a:rPr>
              <a:t>Frequency and Period</a:t>
            </a:r>
          </a:p>
          <a:p>
            <a:pPr marL="0" indent="0">
              <a:buNone/>
            </a:pPr>
            <a:r>
              <a:rPr lang="en-US" sz="2400" dirty="0">
                <a:latin typeface="+mn-lt"/>
              </a:rPr>
              <a:t>S</a:t>
            </a:r>
            <a:r>
              <a:rPr lang="en-US" sz="100" dirty="0">
                <a:latin typeface="+mn-lt"/>
              </a:rPr>
              <a:t> </a:t>
            </a:r>
            <a:r>
              <a:rPr lang="en-US" sz="2400" dirty="0">
                <a:latin typeface="+mn-lt"/>
              </a:rPr>
              <a:t>H</a:t>
            </a:r>
            <a:r>
              <a:rPr lang="en-US" sz="100" dirty="0">
                <a:latin typeface="+mn-lt"/>
              </a:rPr>
              <a:t> </a:t>
            </a:r>
            <a:r>
              <a:rPr lang="en-US" sz="2400" dirty="0">
                <a:latin typeface="+mn-lt"/>
              </a:rPr>
              <a:t>M occurs when a </a:t>
            </a:r>
            <a:r>
              <a:rPr lang="en-US" sz="2400" b="1" dirty="0">
                <a:latin typeface="+mn-lt"/>
              </a:rPr>
              <a:t>linear restoring force </a:t>
            </a:r>
            <a:r>
              <a:rPr lang="en-US" sz="2400" dirty="0">
                <a:latin typeface="+mn-lt"/>
              </a:rPr>
              <a:t>acts to return a system to an </a:t>
            </a:r>
            <a:r>
              <a:rPr lang="en-IN" sz="2400" dirty="0">
                <a:latin typeface="+mn-lt"/>
              </a:rPr>
              <a:t>equilibrium </a:t>
            </a:r>
            <a:r>
              <a:rPr lang="en-US" sz="2400" dirty="0">
                <a:latin typeface="+mn-lt"/>
              </a:rPr>
              <a:t>position. The frequency and period depend on the details of the oscillator, but </a:t>
            </a:r>
            <a:r>
              <a:rPr lang="en-US" sz="2400" b="1" dirty="0">
                <a:latin typeface="+mn-lt"/>
              </a:rPr>
              <a:t>the frequency and period do not depend on the amplitude.</a:t>
            </a:r>
            <a:endParaRPr lang="en-IN" sz="2400" b="1" dirty="0">
              <a:latin typeface="+mn-lt"/>
            </a:endParaRPr>
          </a:p>
        </p:txBody>
      </p:sp>
      <p:sp>
        <p:nvSpPr>
          <p:cNvPr id="6" name="Content Placeholder 5"/>
          <p:cNvSpPr>
            <a:spLocks noGrp="1"/>
          </p:cNvSpPr>
          <p:nvPr>
            <p:ph sz="quarter" idx="14"/>
          </p:nvPr>
        </p:nvSpPr>
        <p:spPr>
          <a:xfrm>
            <a:off x="457200" y="3752851"/>
            <a:ext cx="2677887" cy="457200"/>
          </a:xfrm>
        </p:spPr>
        <p:txBody>
          <a:bodyPr/>
          <a:lstStyle/>
          <a:p>
            <a:pPr marL="0" indent="0">
              <a:buNone/>
            </a:pPr>
            <a:r>
              <a:rPr lang="en-IN" sz="2400" b="1" dirty="0">
                <a:latin typeface="+mn-lt"/>
              </a:rPr>
              <a:t>Mass on spring</a:t>
            </a:r>
          </a:p>
        </p:txBody>
      </p:sp>
      <p:pic>
        <p:nvPicPr>
          <p:cNvPr id="3" name="Picture 2" descr="A diagram shows a spring-mass oscillator that has a spring affixed to a board on the left side and has a mass attached on the right si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634938"/>
            <a:ext cx="2729379" cy="1391448"/>
          </a:xfrm>
          <a:prstGeom prst="rect">
            <a:avLst/>
          </a:prstGeom>
        </p:spPr>
      </p:pic>
      <p:pic>
        <p:nvPicPr>
          <p:cNvPr id="10" name="Picture 9" descr="Left parenthesis f sub net right parenthesis sub x = negative k times x."/>
          <p:cNvPicPr>
            <a:picLocks noChangeAspect="1"/>
          </p:cNvPicPr>
          <p:nvPr/>
        </p:nvPicPr>
        <p:blipFill>
          <a:blip r:embed="rId3"/>
          <a:stretch>
            <a:fillRect/>
          </a:stretch>
        </p:blipFill>
        <p:spPr>
          <a:xfrm>
            <a:off x="3358487" y="5109203"/>
            <a:ext cx="1642720" cy="442917"/>
          </a:xfrm>
          <a:prstGeom prst="rect">
            <a:avLst/>
          </a:prstGeom>
        </p:spPr>
      </p:pic>
      <p:sp>
        <p:nvSpPr>
          <p:cNvPr id="7" name="Content Placeholder 6"/>
          <p:cNvSpPr>
            <a:spLocks noGrp="1"/>
          </p:cNvSpPr>
          <p:nvPr>
            <p:ph sz="quarter" idx="15"/>
          </p:nvPr>
        </p:nvSpPr>
        <p:spPr>
          <a:xfrm>
            <a:off x="5001207" y="3752851"/>
            <a:ext cx="1791479" cy="457200"/>
          </a:xfrm>
        </p:spPr>
        <p:txBody>
          <a:bodyPr/>
          <a:lstStyle/>
          <a:p>
            <a:pPr marL="0" indent="0">
              <a:buNone/>
            </a:pPr>
            <a:r>
              <a:rPr lang="en-IN" sz="2400" b="1" dirty="0">
                <a:latin typeface="+mn-lt"/>
              </a:rPr>
              <a:t>Pendulum</a:t>
            </a:r>
          </a:p>
        </p:txBody>
      </p:sp>
      <p:pic>
        <p:nvPicPr>
          <p:cNvPr id="5" name="Picture 4" descr="A diagram shows a simple pendulum swinging to the right with string labeled L, point of equilibrium labeled 0 and arc between equilibrium and the pendulum’s position labeled s. A vector points left, angled down, from the mas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0643" y="4525347"/>
            <a:ext cx="925856" cy="1782083"/>
          </a:xfrm>
          <a:prstGeom prst="rect">
            <a:avLst/>
          </a:prstGeom>
        </p:spPr>
      </p:pic>
      <p:pic>
        <p:nvPicPr>
          <p:cNvPr id="11" name="Picture 10" descr="left parenthesis F sub net right parenthesis sub t = negative left parenthesis m times g divided by L right parenthesis times s."/>
          <p:cNvPicPr>
            <a:picLocks noChangeAspect="1"/>
          </p:cNvPicPr>
          <p:nvPr/>
        </p:nvPicPr>
        <p:blipFill>
          <a:blip r:embed="rId5"/>
          <a:stretch>
            <a:fillRect/>
          </a:stretch>
        </p:blipFill>
        <p:spPr>
          <a:xfrm>
            <a:off x="6239372" y="4917942"/>
            <a:ext cx="2247403" cy="825438"/>
          </a:xfrm>
          <a:prstGeom prst="rect">
            <a:avLst/>
          </a:prstGeom>
        </p:spPr>
      </p:pic>
    </p:spTree>
    <p:extLst>
      <p:ext uri="{BB962C8B-B14F-4D97-AF65-F5344CB8AC3E}">
        <p14:creationId xmlns:p14="http://schemas.microsoft.com/office/powerpoint/2010/main" val="32128062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Summary: General Principles </a:t>
            </a:r>
            <a:r>
              <a:rPr lang="en-US" sz="2000" b="0" dirty="0"/>
              <a:t>(2 of 3)</a:t>
            </a:r>
            <a:endParaRPr lang="en-IN" sz="2000" dirty="0"/>
          </a:p>
        </p:txBody>
      </p:sp>
      <p:sp>
        <p:nvSpPr>
          <p:cNvPr id="5" name="Content Placeholder 4"/>
          <p:cNvSpPr>
            <a:spLocks noGrp="1"/>
          </p:cNvSpPr>
          <p:nvPr>
            <p:ph sz="quarter" idx="13"/>
          </p:nvPr>
        </p:nvSpPr>
        <p:spPr>
          <a:xfrm>
            <a:off x="457200" y="1556326"/>
            <a:ext cx="3737430" cy="2549509"/>
          </a:xfrm>
        </p:spPr>
        <p:txBody>
          <a:bodyPr/>
          <a:lstStyle/>
          <a:p>
            <a:pPr marL="0" indent="0">
              <a:buNone/>
            </a:pPr>
            <a:r>
              <a:rPr lang="en-IN" sz="2400" b="1" dirty="0">
                <a:solidFill>
                  <a:srgbClr val="7030A0"/>
                </a:solidFill>
                <a:latin typeface="+mn-lt"/>
              </a:rPr>
              <a:t>Frequency and Period</a:t>
            </a:r>
          </a:p>
          <a:p>
            <a:pPr marL="0" indent="0">
              <a:buNone/>
            </a:pPr>
            <a:r>
              <a:rPr lang="en-US" sz="2400" dirty="0">
                <a:latin typeface="+mn-lt"/>
              </a:rPr>
              <a:t>The frequency and period of a pendulum depend on the length </a:t>
            </a:r>
            <a:r>
              <a:rPr lang="en-IN" sz="2400" dirty="0">
                <a:latin typeface="+mn-lt"/>
              </a:rPr>
              <a:t>and the free-fall acceleration. </a:t>
            </a:r>
            <a:r>
              <a:rPr lang="en-US" sz="2400" dirty="0">
                <a:latin typeface="+mn-lt"/>
              </a:rPr>
              <a:t>They do not depend on the mass.</a:t>
            </a:r>
            <a:endParaRPr lang="en-IN" sz="2400" dirty="0">
              <a:latin typeface="+mn-lt"/>
            </a:endParaRPr>
          </a:p>
        </p:txBody>
      </p:sp>
      <p:pic>
        <p:nvPicPr>
          <p:cNvPr id="2" name="Picture 1" descr="f = 1 divided by 2 pi times square root of k divided by m, T= 2 pi times square root of m divided by k "/>
          <p:cNvPicPr>
            <a:picLocks noChangeAspect="1"/>
          </p:cNvPicPr>
          <p:nvPr/>
        </p:nvPicPr>
        <p:blipFill>
          <a:blip r:embed="rId2"/>
          <a:stretch>
            <a:fillRect/>
          </a:stretch>
        </p:blipFill>
        <p:spPr>
          <a:xfrm>
            <a:off x="510015" y="4362899"/>
            <a:ext cx="3631799" cy="957678"/>
          </a:xfrm>
          <a:prstGeom prst="rect">
            <a:avLst/>
          </a:prstGeom>
        </p:spPr>
      </p:pic>
      <p:sp>
        <p:nvSpPr>
          <p:cNvPr id="6" name="Content Placeholder 5"/>
          <p:cNvSpPr>
            <a:spLocks noGrp="1"/>
          </p:cNvSpPr>
          <p:nvPr>
            <p:ph sz="quarter" idx="14"/>
          </p:nvPr>
        </p:nvSpPr>
        <p:spPr>
          <a:xfrm>
            <a:off x="4638675" y="1556328"/>
            <a:ext cx="4048124" cy="2289958"/>
          </a:xfrm>
        </p:spPr>
        <p:txBody>
          <a:bodyPr/>
          <a:lstStyle/>
          <a:p>
            <a:pPr marL="0" indent="0">
              <a:buNone/>
            </a:pPr>
            <a:r>
              <a:rPr lang="en-US" sz="2400" dirty="0">
                <a:latin typeface="+mn-lt"/>
              </a:rPr>
              <a:t>The frequency and period of a mass on a spring depend on the mass and the spring constant: They are the same for </a:t>
            </a:r>
            <a:r>
              <a:rPr lang="en-IN" sz="2400" dirty="0">
                <a:latin typeface="+mn-lt"/>
              </a:rPr>
              <a:t>horizontal and vertical systems.</a:t>
            </a:r>
          </a:p>
        </p:txBody>
      </p:sp>
      <p:pic>
        <p:nvPicPr>
          <p:cNvPr id="3" name="Picture 2" descr="f = 1 divided by 2 pi square root of g divided by L, T = 2 pi square root of L divided by g"/>
          <p:cNvPicPr>
            <a:picLocks noChangeAspect="1"/>
          </p:cNvPicPr>
          <p:nvPr/>
        </p:nvPicPr>
        <p:blipFill>
          <a:blip r:embed="rId3"/>
          <a:stretch>
            <a:fillRect/>
          </a:stretch>
        </p:blipFill>
        <p:spPr>
          <a:xfrm>
            <a:off x="4638675" y="4329042"/>
            <a:ext cx="3486528" cy="1025392"/>
          </a:xfrm>
          <a:prstGeom prst="rect">
            <a:avLst/>
          </a:prstGeom>
        </p:spPr>
      </p:pic>
      <p:sp>
        <p:nvSpPr>
          <p:cNvPr id="7" name="Content Placeholder 6"/>
          <p:cNvSpPr>
            <a:spLocks noGrp="1"/>
          </p:cNvSpPr>
          <p:nvPr>
            <p:ph sz="quarter" idx="15"/>
          </p:nvPr>
        </p:nvSpPr>
        <p:spPr>
          <a:xfrm>
            <a:off x="6943725" y="5878284"/>
            <a:ext cx="1743074" cy="478972"/>
          </a:xfrm>
        </p:spPr>
        <p:txBody>
          <a:bodyPr/>
          <a:lstStyle/>
          <a:p>
            <a:pPr marL="0" indent="0">
              <a:buNone/>
            </a:pPr>
            <a:r>
              <a:rPr lang="en-IN" sz="2400" dirty="0">
                <a:latin typeface="+mn-lt"/>
              </a:rPr>
              <a:t>Text: p</a:t>
            </a:r>
            <a:r>
              <a:rPr lang="en-IN" sz="100" dirty="0">
                <a:solidFill>
                  <a:schemeClr val="bg1"/>
                </a:solidFill>
                <a:latin typeface="+mn-lt"/>
              </a:rPr>
              <a:t>age</a:t>
            </a:r>
            <a:r>
              <a:rPr lang="en-IN" sz="2400" dirty="0">
                <a:solidFill>
                  <a:schemeClr val="tx1"/>
                </a:solidFill>
                <a:latin typeface="+mn-lt"/>
              </a:rPr>
              <a:t> </a:t>
            </a:r>
            <a:r>
              <a:rPr lang="en-IN" sz="2400" dirty="0">
                <a:latin typeface="+mn-lt"/>
              </a:rPr>
              <a:t>509</a:t>
            </a:r>
          </a:p>
        </p:txBody>
      </p:sp>
    </p:spTree>
    <p:extLst>
      <p:ext uri="{BB962C8B-B14F-4D97-AF65-F5344CB8AC3E}">
        <p14:creationId xmlns:p14="http://schemas.microsoft.com/office/powerpoint/2010/main" val="26920170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General Principles </a:t>
            </a:r>
            <a:r>
              <a:rPr lang="en-US" sz="2000" b="0" dirty="0"/>
              <a:t>(3 of 3)</a:t>
            </a:r>
            <a:endParaRPr lang="en-IN" sz="2000" dirty="0"/>
          </a:p>
        </p:txBody>
      </p:sp>
      <p:sp>
        <p:nvSpPr>
          <p:cNvPr id="3" name="Content Placeholder 2"/>
          <p:cNvSpPr>
            <a:spLocks noGrp="1"/>
          </p:cNvSpPr>
          <p:nvPr>
            <p:ph sz="quarter" idx="13"/>
          </p:nvPr>
        </p:nvSpPr>
        <p:spPr>
          <a:xfrm>
            <a:off x="457199" y="1556327"/>
            <a:ext cx="8410575" cy="1796473"/>
          </a:xfrm>
        </p:spPr>
        <p:txBody>
          <a:bodyPr/>
          <a:lstStyle/>
          <a:p>
            <a:pPr marL="0" indent="0">
              <a:buNone/>
            </a:pPr>
            <a:r>
              <a:rPr lang="en-IN" sz="2400" b="1" dirty="0">
                <a:solidFill>
                  <a:srgbClr val="7030A0"/>
                </a:solidFill>
                <a:latin typeface="+mn-lt"/>
              </a:rPr>
              <a:t>Energy</a:t>
            </a:r>
          </a:p>
          <a:p>
            <a:pPr marL="0" indent="0">
              <a:buNone/>
            </a:pPr>
            <a:r>
              <a:rPr lang="en-US" sz="2400" dirty="0">
                <a:latin typeface="+mn-lt"/>
              </a:rPr>
              <a:t>If there is no friction or dissipation, kinetic and potential energies are alternately transformed into each other in S</a:t>
            </a:r>
            <a:r>
              <a:rPr lang="en-US" sz="100" dirty="0">
                <a:latin typeface="+mn-lt"/>
              </a:rPr>
              <a:t> </a:t>
            </a:r>
            <a:r>
              <a:rPr lang="en-US" sz="2400" dirty="0">
                <a:latin typeface="+mn-lt"/>
              </a:rPr>
              <a:t>H</a:t>
            </a:r>
            <a:r>
              <a:rPr lang="en-US" sz="100" dirty="0">
                <a:latin typeface="+mn-lt"/>
              </a:rPr>
              <a:t> </a:t>
            </a:r>
            <a:r>
              <a:rPr lang="en-US" sz="2400" dirty="0">
                <a:latin typeface="+mn-lt"/>
              </a:rPr>
              <a:t>M, with the sum of the two </a:t>
            </a:r>
            <a:r>
              <a:rPr lang="en-IN" sz="2400" dirty="0">
                <a:latin typeface="+mn-lt"/>
              </a:rPr>
              <a:t>conserved.</a:t>
            </a:r>
          </a:p>
        </p:txBody>
      </p:sp>
      <p:pic>
        <p:nvPicPr>
          <p:cNvPr id="7" name="Picture 6" descr="E = 1 half times m times v sub x squared + 1 half k times x squared = 1 half times m times v sub max squared = 1 half k times A squared."/>
          <p:cNvPicPr>
            <a:picLocks noChangeAspect="1"/>
          </p:cNvPicPr>
          <p:nvPr/>
        </p:nvPicPr>
        <p:blipFill>
          <a:blip r:embed="rId2"/>
          <a:stretch>
            <a:fillRect/>
          </a:stretch>
        </p:blipFill>
        <p:spPr>
          <a:xfrm>
            <a:off x="1267210" y="3523400"/>
            <a:ext cx="2392145" cy="2418380"/>
          </a:xfrm>
          <a:prstGeom prst="rect">
            <a:avLst/>
          </a:prstGeom>
        </p:spPr>
      </p:pic>
      <p:pic>
        <p:nvPicPr>
          <p:cNvPr id="6" name="Picture 5" descr="Diagram of a spring-mass oscillator that has a spring affixed to a board on the left side and has a mass attached on the right s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2649" y="3489305"/>
            <a:ext cx="3109464" cy="2304653"/>
          </a:xfrm>
          <a:prstGeom prst="rect">
            <a:avLst/>
          </a:prstGeom>
        </p:spPr>
      </p:pic>
      <p:sp>
        <p:nvSpPr>
          <p:cNvPr id="5" name="Content Placeholder 4"/>
          <p:cNvSpPr>
            <a:spLocks noGrp="1"/>
          </p:cNvSpPr>
          <p:nvPr>
            <p:ph sz="quarter" idx="14"/>
          </p:nvPr>
        </p:nvSpPr>
        <p:spPr>
          <a:xfrm>
            <a:off x="6943724" y="5877832"/>
            <a:ext cx="1743075" cy="471715"/>
          </a:xfrm>
        </p:spPr>
        <p:txBody>
          <a:bodyPr/>
          <a:lstStyle/>
          <a:p>
            <a:pPr marL="0" indent="0">
              <a:buNone/>
            </a:pPr>
            <a:r>
              <a:rPr lang="en-IN" sz="2400" dirty="0">
                <a:latin typeface="+mn-lt"/>
              </a:rPr>
              <a:t>Text: p</a:t>
            </a:r>
            <a:r>
              <a:rPr lang="en-IN" sz="100" dirty="0">
                <a:solidFill>
                  <a:schemeClr val="bg1"/>
                </a:solidFill>
                <a:latin typeface="+mn-lt"/>
              </a:rPr>
              <a:t>age</a:t>
            </a:r>
            <a:r>
              <a:rPr lang="en-IN" sz="2400" dirty="0">
                <a:solidFill>
                  <a:schemeClr val="tx1"/>
                </a:solidFill>
                <a:latin typeface="+mn-lt"/>
              </a:rPr>
              <a:t> </a:t>
            </a:r>
            <a:r>
              <a:rPr lang="en-IN" sz="2400" dirty="0">
                <a:latin typeface="+mn-lt"/>
              </a:rPr>
              <a:t>509</a:t>
            </a:r>
          </a:p>
        </p:txBody>
      </p:sp>
    </p:spTree>
    <p:extLst>
      <p:ext uri="{BB962C8B-B14F-4D97-AF65-F5344CB8AC3E}">
        <p14:creationId xmlns:p14="http://schemas.microsoft.com/office/powerpoint/2010/main" val="12343592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Important Concepts </a:t>
            </a:r>
            <a:r>
              <a:rPr lang="en-US" sz="2000" b="0" dirty="0"/>
              <a:t>(1 of 2)</a:t>
            </a:r>
            <a:endParaRPr lang="en-IN" sz="2000" dirty="0"/>
          </a:p>
        </p:txBody>
      </p:sp>
      <p:sp>
        <p:nvSpPr>
          <p:cNvPr id="4" name="Content Placeholder 3"/>
          <p:cNvSpPr>
            <a:spLocks noGrp="1"/>
          </p:cNvSpPr>
          <p:nvPr>
            <p:ph sz="quarter" idx="13"/>
          </p:nvPr>
        </p:nvSpPr>
        <p:spPr>
          <a:xfrm>
            <a:off x="457199" y="1556327"/>
            <a:ext cx="8410575" cy="1967923"/>
          </a:xfrm>
        </p:spPr>
        <p:txBody>
          <a:bodyPr/>
          <a:lstStyle/>
          <a:p>
            <a:pPr marL="0" indent="0">
              <a:buNone/>
            </a:pPr>
            <a:r>
              <a:rPr lang="en-IN" sz="2200" b="1" dirty="0">
                <a:solidFill>
                  <a:srgbClr val="7030A0"/>
                </a:solidFill>
                <a:latin typeface="+mn-lt"/>
              </a:rPr>
              <a:t>Oscillation</a:t>
            </a:r>
          </a:p>
          <a:p>
            <a:pPr marL="0" indent="0">
              <a:buNone/>
            </a:pPr>
            <a:r>
              <a:rPr lang="en-US" sz="2200" dirty="0">
                <a:latin typeface="+mn-lt"/>
              </a:rPr>
              <a:t>An </a:t>
            </a:r>
            <a:r>
              <a:rPr lang="en-US" sz="2200" b="1" dirty="0">
                <a:latin typeface="+mn-lt"/>
              </a:rPr>
              <a:t>oscillation</a:t>
            </a:r>
            <a:r>
              <a:rPr lang="en-US" sz="2200" dirty="0">
                <a:latin typeface="+mn-lt"/>
              </a:rPr>
              <a:t> is a repetitive motion </a:t>
            </a:r>
            <a:r>
              <a:rPr lang="en-IN" sz="2200" dirty="0">
                <a:latin typeface="+mn-lt"/>
              </a:rPr>
              <a:t>about an equilibrium position. </a:t>
            </a:r>
            <a:r>
              <a:rPr lang="en-US" sz="2200" dirty="0">
                <a:latin typeface="+mn-lt"/>
              </a:rPr>
              <a:t>The </a:t>
            </a:r>
            <a:r>
              <a:rPr lang="en-US" sz="2200" b="1" dirty="0">
                <a:latin typeface="+mn-lt"/>
              </a:rPr>
              <a:t>amplitude</a:t>
            </a:r>
            <a:r>
              <a:rPr lang="en-US" sz="2200" dirty="0">
                <a:latin typeface="+mn-lt"/>
              </a:rPr>
              <a:t> </a:t>
            </a:r>
            <a:r>
              <a:rPr lang="en-US" sz="2200" i="1" dirty="0">
                <a:latin typeface="+mn-lt"/>
              </a:rPr>
              <a:t>A </a:t>
            </a:r>
            <a:r>
              <a:rPr lang="en-US" sz="2200" dirty="0">
                <a:latin typeface="+mn-lt"/>
              </a:rPr>
              <a:t>is the maximum </a:t>
            </a:r>
            <a:r>
              <a:rPr lang="en-IN" sz="2200" dirty="0">
                <a:latin typeface="+mn-lt"/>
              </a:rPr>
              <a:t>displacement from equilibrium. </a:t>
            </a:r>
            <a:r>
              <a:rPr lang="en-US" sz="2200" dirty="0">
                <a:latin typeface="+mn-lt"/>
              </a:rPr>
              <a:t>The period </a:t>
            </a:r>
            <a:r>
              <a:rPr lang="en-US" sz="2200" i="1" dirty="0">
                <a:latin typeface="+mn-lt"/>
              </a:rPr>
              <a:t>T </a:t>
            </a:r>
            <a:r>
              <a:rPr lang="en-US" sz="2200" dirty="0">
                <a:latin typeface="+mn-lt"/>
              </a:rPr>
              <a:t>is the time for one cycle. We may also characterize an oscillation by its frequency </a:t>
            </a:r>
            <a:r>
              <a:rPr lang="en-US" sz="2200" i="1" dirty="0">
                <a:latin typeface="+mn-lt"/>
              </a:rPr>
              <a:t>f</a:t>
            </a:r>
            <a:r>
              <a:rPr lang="en-US" sz="2200" dirty="0">
                <a:latin typeface="+mn-lt"/>
              </a:rPr>
              <a:t>.</a:t>
            </a:r>
            <a:endParaRPr lang="en-IN" sz="2200" dirty="0">
              <a:latin typeface="+mn-lt"/>
            </a:endParaRPr>
          </a:p>
        </p:txBody>
      </p:sp>
      <p:pic>
        <p:nvPicPr>
          <p:cNvPr id="3" name="Picture 2" descr="A position versus time grap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3995" y="3610711"/>
            <a:ext cx="3796010" cy="2434489"/>
          </a:xfrm>
          <a:prstGeom prst="rect">
            <a:avLst/>
          </a:prstGeom>
        </p:spPr>
      </p:pic>
      <p:sp>
        <p:nvSpPr>
          <p:cNvPr id="5" name="Content Placeholder 4"/>
          <p:cNvSpPr>
            <a:spLocks noGrp="1"/>
          </p:cNvSpPr>
          <p:nvPr>
            <p:ph sz="quarter" idx="14"/>
          </p:nvPr>
        </p:nvSpPr>
        <p:spPr>
          <a:xfrm>
            <a:off x="6950075" y="5877379"/>
            <a:ext cx="1609724" cy="449942"/>
          </a:xfrm>
        </p:spPr>
        <p:txBody>
          <a:bodyPr/>
          <a:lstStyle/>
          <a:p>
            <a:pPr marL="0" indent="0">
              <a:buNone/>
            </a:pPr>
            <a:r>
              <a:rPr lang="en-IN" sz="2200" dirty="0">
                <a:solidFill>
                  <a:schemeClr val="tx1"/>
                </a:solidFill>
                <a:latin typeface="+mn-lt"/>
              </a:rPr>
              <a:t>Text: p</a:t>
            </a:r>
            <a:r>
              <a:rPr lang="en-IN" sz="100" dirty="0">
                <a:solidFill>
                  <a:schemeClr val="bg1"/>
                </a:solidFill>
                <a:latin typeface="+mn-lt"/>
              </a:rPr>
              <a:t>age</a:t>
            </a:r>
            <a:r>
              <a:rPr lang="en-IN" sz="2200" dirty="0">
                <a:solidFill>
                  <a:schemeClr val="tx1"/>
                </a:solidFill>
                <a:latin typeface="+mn-lt"/>
              </a:rPr>
              <a:t> 509</a:t>
            </a:r>
          </a:p>
        </p:txBody>
      </p:sp>
    </p:spTree>
    <p:extLst>
      <p:ext uri="{BB962C8B-B14F-4D97-AF65-F5344CB8AC3E}">
        <p14:creationId xmlns:p14="http://schemas.microsoft.com/office/powerpoint/2010/main" val="8224022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Important Concepts </a:t>
            </a:r>
            <a:r>
              <a:rPr lang="en-US" sz="2000" b="0" dirty="0"/>
              <a:t>(2 of 2)</a:t>
            </a:r>
            <a:endParaRPr lang="en-IN" sz="2000" dirty="0"/>
          </a:p>
        </p:txBody>
      </p:sp>
      <p:sp>
        <p:nvSpPr>
          <p:cNvPr id="4" name="Content Placeholder 3"/>
          <p:cNvSpPr>
            <a:spLocks noGrp="1"/>
          </p:cNvSpPr>
          <p:nvPr>
            <p:ph sz="quarter" idx="13"/>
          </p:nvPr>
        </p:nvSpPr>
        <p:spPr>
          <a:xfrm>
            <a:off x="457200" y="1494782"/>
            <a:ext cx="8232774" cy="1445615"/>
          </a:xfrm>
        </p:spPr>
        <p:txBody>
          <a:bodyPr/>
          <a:lstStyle/>
          <a:p>
            <a:pPr marL="0" indent="0">
              <a:buNone/>
            </a:pPr>
            <a:r>
              <a:rPr lang="en-IN" sz="2400" b="1" dirty="0">
                <a:solidFill>
                  <a:srgbClr val="7030A0"/>
                </a:solidFill>
                <a:latin typeface="+mn-lt"/>
              </a:rPr>
              <a:t>Simple Harmonic Motion (SHM) </a:t>
            </a:r>
            <a:br>
              <a:rPr lang="en-IN" sz="2400" b="1" dirty="0">
                <a:latin typeface="+mn-lt"/>
              </a:rPr>
            </a:br>
            <a:r>
              <a:rPr lang="en-US" sz="2200" dirty="0">
                <a:latin typeface="+mn-lt"/>
              </a:rPr>
              <a:t>S</a:t>
            </a:r>
            <a:r>
              <a:rPr lang="en-US" sz="100" dirty="0">
                <a:latin typeface="+mn-lt"/>
              </a:rPr>
              <a:t> </a:t>
            </a:r>
            <a:r>
              <a:rPr lang="en-US" sz="2200" dirty="0">
                <a:latin typeface="+mn-lt"/>
              </a:rPr>
              <a:t>H</a:t>
            </a:r>
            <a:r>
              <a:rPr lang="en-US" sz="100" dirty="0">
                <a:latin typeface="+mn-lt"/>
              </a:rPr>
              <a:t> </a:t>
            </a:r>
            <a:r>
              <a:rPr lang="en-US" sz="2200" dirty="0">
                <a:latin typeface="+mn-lt"/>
              </a:rPr>
              <a:t>M is an oscillation that is described by a sinusoidal function. All systems that undergo S</a:t>
            </a:r>
            <a:r>
              <a:rPr lang="en-US" sz="100" dirty="0">
                <a:latin typeface="+mn-lt"/>
              </a:rPr>
              <a:t> </a:t>
            </a:r>
            <a:r>
              <a:rPr lang="en-US" sz="2200" dirty="0">
                <a:latin typeface="+mn-lt"/>
              </a:rPr>
              <a:t>H</a:t>
            </a:r>
            <a:r>
              <a:rPr lang="en-US" sz="100" dirty="0">
                <a:latin typeface="+mn-lt"/>
              </a:rPr>
              <a:t> </a:t>
            </a:r>
            <a:r>
              <a:rPr lang="en-US" sz="2200" dirty="0">
                <a:latin typeface="+mn-lt"/>
              </a:rPr>
              <a:t>M can be described by the same functional forms.</a:t>
            </a:r>
            <a:endParaRPr lang="en-IN" sz="2200" dirty="0">
              <a:latin typeface="+mn-lt"/>
            </a:endParaRPr>
          </a:p>
        </p:txBody>
      </p:sp>
      <p:sp>
        <p:nvSpPr>
          <p:cNvPr id="5" name="Content Placeholder 4"/>
          <p:cNvSpPr>
            <a:spLocks noGrp="1"/>
          </p:cNvSpPr>
          <p:nvPr>
            <p:ph sz="quarter" idx="14"/>
          </p:nvPr>
        </p:nvSpPr>
        <p:spPr>
          <a:xfrm>
            <a:off x="444393" y="3081337"/>
            <a:ext cx="2742166" cy="833437"/>
          </a:xfrm>
        </p:spPr>
        <p:txBody>
          <a:bodyPr anchor="ctr"/>
          <a:lstStyle/>
          <a:p>
            <a:pPr marL="0" indent="0">
              <a:buNone/>
            </a:pPr>
            <a:r>
              <a:rPr lang="en-IN" sz="2200" b="1" dirty="0">
                <a:latin typeface="+mn-lt"/>
              </a:rPr>
              <a:t>Position-versus-time</a:t>
            </a:r>
            <a:r>
              <a:rPr lang="en-IN" sz="2200" dirty="0">
                <a:latin typeface="+mn-lt"/>
              </a:rPr>
              <a:t> is a cosine function.</a:t>
            </a:r>
            <a:endParaRPr lang="en-US" sz="2200" dirty="0">
              <a:latin typeface="+mn-lt"/>
            </a:endParaRPr>
          </a:p>
        </p:txBody>
      </p:sp>
      <p:pic>
        <p:nvPicPr>
          <p:cNvPr id="7" name="Picture 6" descr="A position versus time graph of simple harmonic mo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75" y="3982047"/>
            <a:ext cx="2366761" cy="1570312"/>
          </a:xfrm>
          <a:prstGeom prst="rect">
            <a:avLst/>
          </a:prstGeom>
        </p:spPr>
      </p:pic>
      <p:pic>
        <p:nvPicPr>
          <p:cNvPr id="6" name="Picture 5" descr="X of t = A times cosine of left parenthesis 2 pi times f times t right parenthesis."/>
          <p:cNvPicPr>
            <a:picLocks noChangeAspect="1"/>
          </p:cNvPicPr>
          <p:nvPr/>
        </p:nvPicPr>
        <p:blipFill>
          <a:blip r:embed="rId3"/>
          <a:stretch>
            <a:fillRect/>
          </a:stretch>
        </p:blipFill>
        <p:spPr>
          <a:xfrm>
            <a:off x="755458" y="5791241"/>
            <a:ext cx="1955194" cy="338005"/>
          </a:xfrm>
          <a:prstGeom prst="rect">
            <a:avLst/>
          </a:prstGeom>
        </p:spPr>
      </p:pic>
      <p:sp>
        <p:nvSpPr>
          <p:cNvPr id="9" name="Content Placeholder 8"/>
          <p:cNvSpPr>
            <a:spLocks noGrp="1"/>
          </p:cNvSpPr>
          <p:nvPr>
            <p:ph sz="quarter" idx="15"/>
          </p:nvPr>
        </p:nvSpPr>
        <p:spPr>
          <a:xfrm>
            <a:off x="3186559" y="3081337"/>
            <a:ext cx="2536218" cy="900710"/>
          </a:xfrm>
        </p:spPr>
        <p:txBody>
          <a:bodyPr anchor="ctr"/>
          <a:lstStyle/>
          <a:p>
            <a:pPr marL="0" indent="0">
              <a:buNone/>
            </a:pPr>
            <a:r>
              <a:rPr lang="en-IN" sz="2200" b="1" dirty="0">
                <a:latin typeface="+mn-lt"/>
              </a:rPr>
              <a:t>Velocity-versus-time</a:t>
            </a:r>
            <a:r>
              <a:rPr lang="en-IN" sz="2200" dirty="0">
                <a:latin typeface="+mn-lt"/>
              </a:rPr>
              <a:t> is an inverted sine function.</a:t>
            </a:r>
          </a:p>
        </p:txBody>
      </p:sp>
      <p:pic>
        <p:nvPicPr>
          <p:cNvPr id="8" name="Picture 7" descr="A velocity versus time graph of simple harmonic mo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6559" y="3982047"/>
            <a:ext cx="2536218" cy="1570312"/>
          </a:xfrm>
          <a:prstGeom prst="rect">
            <a:avLst/>
          </a:prstGeom>
        </p:spPr>
      </p:pic>
      <p:pic>
        <p:nvPicPr>
          <p:cNvPr id="15" name="Picture 14" descr="V sub x of t = left bracket left parenthesis 2 pi times f right parenthesis times A right bracket times sine of left parenthesis 2 pi times f times t right parenthesis."/>
          <p:cNvPicPr>
            <a:picLocks noChangeAspect="1"/>
          </p:cNvPicPr>
          <p:nvPr/>
        </p:nvPicPr>
        <p:blipFill>
          <a:blip r:embed="rId5"/>
          <a:stretch>
            <a:fillRect/>
          </a:stretch>
        </p:blipFill>
        <p:spPr>
          <a:xfrm>
            <a:off x="2947615" y="5750734"/>
            <a:ext cx="2726922" cy="409028"/>
          </a:xfrm>
          <a:prstGeom prst="rect">
            <a:avLst/>
          </a:prstGeom>
        </p:spPr>
      </p:pic>
      <p:sp>
        <p:nvSpPr>
          <p:cNvPr id="10" name="Content Placeholder 9"/>
          <p:cNvSpPr>
            <a:spLocks noGrp="1"/>
          </p:cNvSpPr>
          <p:nvPr>
            <p:ph sz="quarter" idx="16"/>
          </p:nvPr>
        </p:nvSpPr>
        <p:spPr>
          <a:xfrm>
            <a:off x="5887615" y="3081336"/>
            <a:ext cx="2970635" cy="833437"/>
          </a:xfrm>
        </p:spPr>
        <p:txBody>
          <a:bodyPr anchor="ctr"/>
          <a:lstStyle/>
          <a:p>
            <a:pPr marL="0" indent="0">
              <a:buNone/>
            </a:pPr>
            <a:r>
              <a:rPr lang="en-IN" sz="2200" b="1" dirty="0">
                <a:latin typeface="+mn-lt"/>
              </a:rPr>
              <a:t>Acceleration-versus-time</a:t>
            </a:r>
            <a:r>
              <a:rPr lang="en-IN" sz="2200" dirty="0">
                <a:latin typeface="+mn-lt"/>
              </a:rPr>
              <a:t> is an inverted cosine function.</a:t>
            </a:r>
          </a:p>
        </p:txBody>
      </p:sp>
      <p:pic>
        <p:nvPicPr>
          <p:cNvPr id="3" name="Picture 2" descr="An acceleration versus time graph of simple harmonic motio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2900" y="3994167"/>
            <a:ext cx="2561444" cy="1571542"/>
          </a:xfrm>
          <a:prstGeom prst="rect">
            <a:avLst/>
          </a:prstGeom>
        </p:spPr>
      </p:pic>
      <p:pic>
        <p:nvPicPr>
          <p:cNvPr id="16" name="Picture 15" descr="A sub x of t = negative left bracket left parenthesis 2 pi times f right parenthesis squared times A right bracket times cosine of left parenthesis 2 pi times f times t right parenthesis."/>
          <p:cNvPicPr>
            <a:picLocks noChangeAspect="1"/>
          </p:cNvPicPr>
          <p:nvPr/>
        </p:nvPicPr>
        <p:blipFill>
          <a:blip r:embed="rId7"/>
          <a:stretch>
            <a:fillRect/>
          </a:stretch>
        </p:blipFill>
        <p:spPr>
          <a:xfrm>
            <a:off x="5887615" y="5713551"/>
            <a:ext cx="3015437" cy="446211"/>
          </a:xfrm>
          <a:prstGeom prst="rect">
            <a:avLst/>
          </a:prstGeom>
        </p:spPr>
      </p:pic>
      <p:sp>
        <p:nvSpPr>
          <p:cNvPr id="11" name="Content Placeholder 10"/>
          <p:cNvSpPr>
            <a:spLocks noGrp="1"/>
          </p:cNvSpPr>
          <p:nvPr>
            <p:ph sz="quarter" idx="17"/>
          </p:nvPr>
        </p:nvSpPr>
        <p:spPr>
          <a:xfrm>
            <a:off x="7086600" y="6057900"/>
            <a:ext cx="1603374" cy="419099"/>
          </a:xfrm>
        </p:spPr>
        <p:txBody>
          <a:bodyPr anchor="ctr"/>
          <a:lstStyle/>
          <a:p>
            <a:pPr marL="0" indent="0">
              <a:buNone/>
            </a:pPr>
            <a:r>
              <a:rPr lang="en-US" sz="2200" dirty="0">
                <a:solidFill>
                  <a:schemeClr val="tx1"/>
                </a:solidFill>
                <a:latin typeface="+mn-lt"/>
              </a:rPr>
              <a:t>Text: p</a:t>
            </a:r>
            <a:r>
              <a:rPr lang="en-US" sz="100" dirty="0">
                <a:solidFill>
                  <a:schemeClr val="bg1"/>
                </a:solidFill>
                <a:latin typeface="+mn-lt"/>
              </a:rPr>
              <a:t>age</a:t>
            </a:r>
            <a:r>
              <a:rPr lang="en-US" sz="2200" dirty="0">
                <a:solidFill>
                  <a:schemeClr val="tx1"/>
                </a:solidFill>
                <a:latin typeface="+mn-lt"/>
              </a:rPr>
              <a:t> 509</a:t>
            </a:r>
          </a:p>
        </p:txBody>
      </p:sp>
    </p:spTree>
    <p:extLst>
      <p:ext uri="{BB962C8B-B14F-4D97-AF65-F5344CB8AC3E}">
        <p14:creationId xmlns:p14="http://schemas.microsoft.com/office/powerpoint/2010/main" val="2864663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Applications </a:t>
            </a:r>
            <a:r>
              <a:rPr lang="en-US" sz="2000" b="0" dirty="0"/>
              <a:t>(1 of 3)</a:t>
            </a:r>
            <a:endParaRPr lang="en-IN" sz="2000" b="0" dirty="0"/>
          </a:p>
        </p:txBody>
      </p:sp>
      <p:sp>
        <p:nvSpPr>
          <p:cNvPr id="3" name="Content Placeholder 2"/>
          <p:cNvSpPr>
            <a:spLocks noGrp="1"/>
          </p:cNvSpPr>
          <p:nvPr>
            <p:ph sz="quarter" idx="13"/>
          </p:nvPr>
        </p:nvSpPr>
        <p:spPr>
          <a:xfrm>
            <a:off x="457200" y="1556326"/>
            <a:ext cx="8229600" cy="1340677"/>
          </a:xfrm>
        </p:spPr>
        <p:txBody>
          <a:bodyPr/>
          <a:lstStyle/>
          <a:p>
            <a:pPr marL="0" indent="0">
              <a:buNone/>
            </a:pPr>
            <a:r>
              <a:rPr lang="en-IN" sz="2400" b="1" dirty="0">
                <a:solidFill>
                  <a:srgbClr val="7030A0"/>
                </a:solidFill>
                <a:latin typeface="+mn-lt"/>
              </a:rPr>
              <a:t>Damping</a:t>
            </a:r>
          </a:p>
          <a:p>
            <a:pPr marL="0" indent="0">
              <a:buNone/>
            </a:pPr>
            <a:r>
              <a:rPr lang="en-US" sz="2400" dirty="0">
                <a:latin typeface="+mn-lt"/>
              </a:rPr>
              <a:t>Simple harmonic motion with damping (due to drag) decreases in amplitude over time. The </a:t>
            </a:r>
            <a:r>
              <a:rPr lang="en-US" sz="2400" b="1" dirty="0">
                <a:latin typeface="+mn-lt"/>
              </a:rPr>
              <a:t>time constant</a:t>
            </a:r>
            <a:endParaRPr lang="en-IN" sz="2400" b="1" dirty="0">
              <a:latin typeface="+mn-lt"/>
            </a:endParaRPr>
          </a:p>
        </p:txBody>
      </p:sp>
      <p:pic>
        <p:nvPicPr>
          <p:cNvPr id="8" name="Picture 7" descr="Tau."/>
          <p:cNvPicPr>
            <a:picLocks noChangeAspect="1"/>
          </p:cNvPicPr>
          <p:nvPr/>
        </p:nvPicPr>
        <p:blipFill>
          <a:blip r:embed="rId2"/>
          <a:stretch>
            <a:fillRect/>
          </a:stretch>
        </p:blipFill>
        <p:spPr>
          <a:xfrm>
            <a:off x="7858125" y="2700471"/>
            <a:ext cx="178875" cy="196533"/>
          </a:xfrm>
          <a:prstGeom prst="rect">
            <a:avLst/>
          </a:prstGeom>
        </p:spPr>
      </p:pic>
      <p:sp>
        <p:nvSpPr>
          <p:cNvPr id="6" name="Content Placeholder 5"/>
          <p:cNvSpPr>
            <a:spLocks noGrp="1"/>
          </p:cNvSpPr>
          <p:nvPr>
            <p:ph sz="quarter" idx="15"/>
          </p:nvPr>
        </p:nvSpPr>
        <p:spPr>
          <a:xfrm>
            <a:off x="457200" y="2857500"/>
            <a:ext cx="8229600" cy="523875"/>
          </a:xfrm>
        </p:spPr>
        <p:txBody>
          <a:bodyPr anchor="ctr"/>
          <a:lstStyle/>
          <a:p>
            <a:pPr marL="0" indent="0">
              <a:buNone/>
            </a:pPr>
            <a:r>
              <a:rPr lang="en-US" sz="2400" dirty="0">
                <a:latin typeface="+mn-lt"/>
              </a:rPr>
              <a:t>determines how quickly the amplitude decays.</a:t>
            </a:r>
            <a:endParaRPr lang="en-IN" sz="2400" dirty="0">
              <a:latin typeface="+mn-lt"/>
            </a:endParaRPr>
          </a:p>
        </p:txBody>
      </p:sp>
      <p:pic>
        <p:nvPicPr>
          <p:cNvPr id="5" name="Picture 4" descr="A position-versus-time graph shows damped oscill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2315" y="3503282"/>
            <a:ext cx="3159369" cy="2874557"/>
          </a:xfrm>
          <a:prstGeom prst="rect">
            <a:avLst/>
          </a:prstGeom>
        </p:spPr>
      </p:pic>
      <p:sp>
        <p:nvSpPr>
          <p:cNvPr id="4" name="Content Placeholder 3"/>
          <p:cNvSpPr>
            <a:spLocks noGrp="1"/>
          </p:cNvSpPr>
          <p:nvPr>
            <p:ph sz="quarter" idx="14"/>
          </p:nvPr>
        </p:nvSpPr>
        <p:spPr>
          <a:xfrm>
            <a:off x="6943725" y="5851525"/>
            <a:ext cx="1762125" cy="462814"/>
          </a:xfrm>
        </p:spPr>
        <p:txBody>
          <a:bodyPr/>
          <a:lstStyle/>
          <a:p>
            <a:pPr marL="0" indent="0">
              <a:buNone/>
            </a:pPr>
            <a:r>
              <a:rPr lang="en-US" sz="2400" dirty="0">
                <a:solidFill>
                  <a:schemeClr val="tx1"/>
                </a:solidFill>
                <a:latin typeface="+mn-lt"/>
              </a:rPr>
              <a:t>Text: p</a:t>
            </a:r>
            <a:r>
              <a:rPr lang="en-US" sz="100" dirty="0">
                <a:solidFill>
                  <a:schemeClr val="bg1"/>
                </a:solidFill>
                <a:latin typeface="+mn-lt"/>
              </a:rPr>
              <a:t>age</a:t>
            </a:r>
            <a:r>
              <a:rPr lang="en-US" sz="2400" dirty="0">
                <a:solidFill>
                  <a:schemeClr val="tx1"/>
                </a:solidFill>
                <a:latin typeface="+mn-lt"/>
              </a:rPr>
              <a:t> 509</a:t>
            </a:r>
          </a:p>
        </p:txBody>
      </p:sp>
    </p:spTree>
    <p:extLst>
      <p:ext uri="{BB962C8B-B14F-4D97-AF65-F5344CB8AC3E}">
        <p14:creationId xmlns:p14="http://schemas.microsoft.com/office/powerpoint/2010/main" val="31490603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Applications </a:t>
            </a:r>
            <a:r>
              <a:rPr lang="en-US" sz="2000" b="0" dirty="0"/>
              <a:t>(2 of 3)</a:t>
            </a:r>
            <a:endParaRPr lang="en-IN" sz="2000" dirty="0"/>
          </a:p>
        </p:txBody>
      </p:sp>
      <p:sp>
        <p:nvSpPr>
          <p:cNvPr id="3" name="Content Placeholder 2"/>
          <p:cNvSpPr>
            <a:spLocks noGrp="1"/>
          </p:cNvSpPr>
          <p:nvPr>
            <p:ph sz="quarter" idx="13"/>
          </p:nvPr>
        </p:nvSpPr>
        <p:spPr>
          <a:xfrm>
            <a:off x="457200" y="1556327"/>
            <a:ext cx="8229600" cy="2086759"/>
          </a:xfrm>
        </p:spPr>
        <p:txBody>
          <a:bodyPr/>
          <a:lstStyle/>
          <a:p>
            <a:pPr marL="0" indent="0">
              <a:buNone/>
            </a:pPr>
            <a:r>
              <a:rPr lang="en-IN" sz="2400" b="1" dirty="0">
                <a:solidFill>
                  <a:srgbClr val="7030A0"/>
                </a:solidFill>
                <a:latin typeface="+mn-lt"/>
              </a:rPr>
              <a:t>Resonance</a:t>
            </a:r>
          </a:p>
          <a:p>
            <a:pPr marL="0" indent="0">
              <a:buNone/>
            </a:pPr>
            <a:r>
              <a:rPr lang="en-US" sz="2400" dirty="0">
                <a:latin typeface="+mn-lt"/>
              </a:rPr>
              <a:t>A system that oscillates has a </a:t>
            </a:r>
            <a:r>
              <a:rPr lang="en-US" sz="2400" b="1" dirty="0">
                <a:solidFill>
                  <a:schemeClr val="tx1"/>
                </a:solidFill>
                <a:latin typeface="+mn-lt"/>
              </a:rPr>
              <a:t>natural frequency</a:t>
            </a:r>
            <a:r>
              <a:rPr lang="en-US" sz="2400" dirty="0">
                <a:latin typeface="+mn-lt"/>
              </a:rPr>
              <a:t> of oscillation </a:t>
            </a:r>
            <a:r>
              <a:rPr lang="en-US" sz="2400" i="1" dirty="0">
                <a:latin typeface="+mn-lt"/>
              </a:rPr>
              <a:t>f</a:t>
            </a:r>
            <a:r>
              <a:rPr lang="en-US" sz="2400" baseline="-25000" dirty="0">
                <a:latin typeface="+mn-lt"/>
              </a:rPr>
              <a:t>0</a:t>
            </a:r>
            <a:r>
              <a:rPr lang="en-US" sz="2400" dirty="0">
                <a:latin typeface="+mn-lt"/>
              </a:rPr>
              <a:t>. </a:t>
            </a:r>
            <a:r>
              <a:rPr lang="en-US" sz="2400" b="1" dirty="0">
                <a:latin typeface="+mn-lt"/>
              </a:rPr>
              <a:t>Resonance</a:t>
            </a:r>
            <a:r>
              <a:rPr lang="en-US" sz="2400" dirty="0">
                <a:latin typeface="+mn-lt"/>
              </a:rPr>
              <a:t> occurs if the system is driven with a frequency </a:t>
            </a:r>
            <a:r>
              <a:rPr lang="en-US" sz="2400" i="1" dirty="0">
                <a:latin typeface="+mn-lt"/>
              </a:rPr>
              <a:t>f</a:t>
            </a:r>
            <a:r>
              <a:rPr lang="en-US" sz="2400" baseline="-25000" dirty="0">
                <a:latin typeface="+mn-lt"/>
              </a:rPr>
              <a:t>ext</a:t>
            </a:r>
            <a:r>
              <a:rPr lang="en-US" sz="2400" dirty="0">
                <a:latin typeface="+mn-lt"/>
              </a:rPr>
              <a:t> that matches this natural frequency. This may produce a large amplitude of oscillation.</a:t>
            </a:r>
            <a:endParaRPr lang="en-IN" sz="2400" dirty="0">
              <a:latin typeface="+mn-lt"/>
            </a:endParaRPr>
          </a:p>
        </p:txBody>
      </p:sp>
      <p:pic>
        <p:nvPicPr>
          <p:cNvPr id="5" name="Picture 4" descr="An amplitude-versus-frequency graph for a driven oscillato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9151" y="3799829"/>
            <a:ext cx="3905697" cy="2542893"/>
          </a:xfrm>
          <a:prstGeom prst="rect">
            <a:avLst/>
          </a:prstGeom>
        </p:spPr>
      </p:pic>
      <p:sp>
        <p:nvSpPr>
          <p:cNvPr id="4" name="Content Placeholder 3"/>
          <p:cNvSpPr>
            <a:spLocks noGrp="1"/>
          </p:cNvSpPr>
          <p:nvPr>
            <p:ph sz="quarter" idx="14"/>
          </p:nvPr>
        </p:nvSpPr>
        <p:spPr>
          <a:xfrm>
            <a:off x="6943725" y="5849711"/>
            <a:ext cx="1733549" cy="406400"/>
          </a:xfrm>
        </p:spPr>
        <p:txBody>
          <a:bodyPr/>
          <a:lstStyle/>
          <a:p>
            <a:pPr marL="0" indent="0">
              <a:buNone/>
            </a:pPr>
            <a:r>
              <a:rPr lang="en-US" sz="2400" dirty="0">
                <a:solidFill>
                  <a:schemeClr val="tx1"/>
                </a:solidFill>
                <a:latin typeface="+mn-lt"/>
              </a:rPr>
              <a:t>Text: p</a:t>
            </a:r>
            <a:r>
              <a:rPr lang="en-US" sz="100" dirty="0">
                <a:solidFill>
                  <a:schemeClr val="bg1"/>
                </a:solidFill>
                <a:latin typeface="+mn-lt"/>
              </a:rPr>
              <a:t>age</a:t>
            </a:r>
            <a:r>
              <a:rPr lang="en-US" sz="2400" dirty="0">
                <a:solidFill>
                  <a:schemeClr val="tx1"/>
                </a:solidFill>
                <a:latin typeface="+mn-lt"/>
              </a:rPr>
              <a:t> 509</a:t>
            </a:r>
          </a:p>
        </p:txBody>
      </p:sp>
    </p:spTree>
    <p:extLst>
      <p:ext uri="{BB962C8B-B14F-4D97-AF65-F5344CB8AC3E}">
        <p14:creationId xmlns:p14="http://schemas.microsoft.com/office/powerpoint/2010/main" val="10051611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Applications </a:t>
            </a:r>
            <a:r>
              <a:rPr lang="en-US" sz="2000" b="0" dirty="0"/>
              <a:t>(3 of 3)</a:t>
            </a:r>
            <a:endParaRPr lang="en-IN" sz="2000" dirty="0"/>
          </a:p>
        </p:txBody>
      </p:sp>
      <p:sp>
        <p:nvSpPr>
          <p:cNvPr id="3" name="Content Placeholder 2"/>
          <p:cNvSpPr>
            <a:spLocks noGrp="1"/>
          </p:cNvSpPr>
          <p:nvPr>
            <p:ph sz="quarter" idx="13"/>
          </p:nvPr>
        </p:nvSpPr>
        <p:spPr>
          <a:xfrm>
            <a:off x="457199" y="1556326"/>
            <a:ext cx="5285375" cy="3734131"/>
          </a:xfrm>
        </p:spPr>
        <p:txBody>
          <a:bodyPr/>
          <a:lstStyle/>
          <a:p>
            <a:pPr marL="0" indent="0">
              <a:buNone/>
            </a:pPr>
            <a:r>
              <a:rPr lang="en-IN" sz="2400" b="1" dirty="0">
                <a:solidFill>
                  <a:srgbClr val="7030A0"/>
                </a:solidFill>
                <a:latin typeface="+mn-lt"/>
              </a:rPr>
              <a:t>Physical Pendulum</a:t>
            </a:r>
          </a:p>
          <a:p>
            <a:pPr marL="0" indent="0">
              <a:buNone/>
            </a:pPr>
            <a:r>
              <a:rPr lang="en-IN" sz="2400" dirty="0">
                <a:latin typeface="+mn-lt"/>
              </a:rPr>
              <a:t>A </a:t>
            </a:r>
            <a:r>
              <a:rPr lang="en-IN" sz="2400" b="1" dirty="0">
                <a:latin typeface="+mn-lt"/>
              </a:rPr>
              <a:t>physical pendulum</a:t>
            </a:r>
            <a:r>
              <a:rPr lang="en-IN" sz="2400" dirty="0">
                <a:latin typeface="+mn-lt"/>
              </a:rPr>
              <a:t> is a pendulum with mass distributed along its length. The frequency depends on the position </a:t>
            </a:r>
            <a:r>
              <a:rPr lang="en-US" sz="2400" dirty="0">
                <a:latin typeface="+mn-lt"/>
              </a:rPr>
              <a:t>of the center of gravity </a:t>
            </a:r>
            <a:r>
              <a:rPr lang="en-IN" sz="2400" dirty="0">
                <a:latin typeface="+mn-lt"/>
              </a:rPr>
              <a:t>and the moment of inertia.</a:t>
            </a:r>
          </a:p>
          <a:p>
            <a:pPr marL="0" indent="0">
              <a:buNone/>
            </a:pPr>
            <a:r>
              <a:rPr lang="en-IN" sz="2400" dirty="0">
                <a:latin typeface="+mn-lt"/>
              </a:rPr>
              <a:t>The motion of legs during walking can be described using a physical pendulum model.</a:t>
            </a:r>
          </a:p>
        </p:txBody>
      </p:sp>
      <p:pic>
        <p:nvPicPr>
          <p:cNvPr id="7" name="Picture 6" descr="F = 1 divided by 2 pi times square root of start expression m times g times d divided by I end expression."/>
          <p:cNvPicPr>
            <a:picLocks noChangeAspect="1"/>
          </p:cNvPicPr>
          <p:nvPr/>
        </p:nvPicPr>
        <p:blipFill>
          <a:blip r:embed="rId2"/>
          <a:stretch>
            <a:fillRect/>
          </a:stretch>
        </p:blipFill>
        <p:spPr>
          <a:xfrm>
            <a:off x="2169467" y="5439471"/>
            <a:ext cx="1860837" cy="884222"/>
          </a:xfrm>
          <a:prstGeom prst="rect">
            <a:avLst/>
          </a:prstGeom>
        </p:spPr>
      </p:pic>
      <p:pic>
        <p:nvPicPr>
          <p:cNvPr id="6" name="Picture 5" descr="A diagram of an oblong-shaped physical pendulu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8479" y="1391886"/>
            <a:ext cx="3076003" cy="4063801"/>
          </a:xfrm>
          <a:prstGeom prst="rect">
            <a:avLst/>
          </a:prstGeom>
        </p:spPr>
      </p:pic>
      <p:sp>
        <p:nvSpPr>
          <p:cNvPr id="4" name="Content Placeholder 3"/>
          <p:cNvSpPr>
            <a:spLocks noGrp="1"/>
          </p:cNvSpPr>
          <p:nvPr>
            <p:ph sz="quarter" idx="14"/>
          </p:nvPr>
        </p:nvSpPr>
        <p:spPr>
          <a:xfrm>
            <a:off x="6943725" y="5849257"/>
            <a:ext cx="1743074" cy="474436"/>
          </a:xfrm>
        </p:spPr>
        <p:txBody>
          <a:bodyPr/>
          <a:lstStyle/>
          <a:p>
            <a:pPr marL="0" indent="0">
              <a:buNone/>
            </a:pPr>
            <a:r>
              <a:rPr lang="en-US" sz="2400" dirty="0">
                <a:solidFill>
                  <a:schemeClr val="tx1"/>
                </a:solidFill>
                <a:latin typeface="+mn-lt"/>
              </a:rPr>
              <a:t>Text: p</a:t>
            </a:r>
            <a:r>
              <a:rPr lang="en-US" sz="100" dirty="0">
                <a:solidFill>
                  <a:schemeClr val="bg1"/>
                </a:solidFill>
                <a:latin typeface="+mn-lt"/>
              </a:rPr>
              <a:t>age</a:t>
            </a:r>
            <a:r>
              <a:rPr lang="en-US" sz="2400" dirty="0">
                <a:solidFill>
                  <a:schemeClr val="tx1"/>
                </a:solidFill>
                <a:latin typeface="+mn-lt"/>
              </a:rPr>
              <a:t> 509</a:t>
            </a:r>
          </a:p>
        </p:txBody>
      </p:sp>
    </p:spTree>
    <p:extLst>
      <p:ext uri="{BB962C8B-B14F-4D97-AF65-F5344CB8AC3E}">
        <p14:creationId xmlns:p14="http://schemas.microsoft.com/office/powerpoint/2010/main" val="42454603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lstStyle/>
          <a:p>
            <a:r>
              <a:rPr lang="en-US" dirty="0"/>
              <a:t>Copyright</a:t>
            </a:r>
          </a:p>
        </p:txBody>
      </p:sp>
      <p:pic>
        <p:nvPicPr>
          <p:cNvPr id="7"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6184" y="2317359"/>
            <a:ext cx="1277815" cy="1434026"/>
          </a:xfrm>
          <a:prstGeom prst="rect">
            <a:avLst/>
          </a:prstGeom>
        </p:spPr>
      </p:pic>
      <p:sp>
        <p:nvSpPr>
          <p:cNvPr id="2" name="Text Placeholder 1">
            <a:extLst>
              <a:ext uri="{FF2B5EF4-FFF2-40B4-BE49-F238E27FC236}">
                <a16:creationId xmlns:a16="http://schemas.microsoft.com/office/drawing/2014/main" id="{AD5FAE7B-F718-4307-B112-AD6256157E8F}"/>
              </a:ext>
            </a:extLst>
          </p:cNvPr>
          <p:cNvSpPr>
            <a:spLocks noGrp="1"/>
          </p:cNvSpPr>
          <p:nvPr>
            <p:ph type="body" idx="4294967295"/>
          </p:nvPr>
        </p:nvSpPr>
        <p:spPr>
          <a:xfrm>
            <a:off x="1606061"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1209269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QuickCheck 14.1 </a:t>
            </a:r>
            <a:r>
              <a:rPr lang="en-US" sz="2000" b="0" dirty="0"/>
              <a:t>(2 of 2)</a:t>
            </a:r>
            <a:endParaRPr lang="en-IN" sz="2000" dirty="0"/>
          </a:p>
        </p:txBody>
      </p:sp>
      <p:sp>
        <p:nvSpPr>
          <p:cNvPr id="5" name="Content Placeholder 4"/>
          <p:cNvSpPr>
            <a:spLocks noGrp="1"/>
          </p:cNvSpPr>
          <p:nvPr>
            <p:ph sz="quarter" idx="13"/>
          </p:nvPr>
        </p:nvSpPr>
        <p:spPr>
          <a:xfrm>
            <a:off x="457199" y="1556327"/>
            <a:ext cx="8543925" cy="826655"/>
          </a:xfrm>
        </p:spPr>
        <p:txBody>
          <a:bodyPr/>
          <a:lstStyle/>
          <a:p>
            <a:pPr marL="0" indent="0">
              <a:buNone/>
            </a:pPr>
            <a:r>
              <a:rPr lang="en-US" altLang="en-US" sz="2400" dirty="0">
                <a:latin typeface="+mn-lt"/>
              </a:rPr>
              <a:t>A mass oscillates on a horizontal spring with period </a:t>
            </a:r>
            <a:r>
              <a:rPr lang="en-US" altLang="en-US" sz="2400" i="1" dirty="0">
                <a:latin typeface="+mn-lt"/>
              </a:rPr>
              <a:t>T</a:t>
            </a:r>
            <a:r>
              <a:rPr lang="en-US" altLang="en-US" sz="2400" dirty="0">
                <a:latin typeface="+mn-lt"/>
              </a:rPr>
              <a:t> </a:t>
            </a:r>
            <a:r>
              <a:rPr lang="en-US" altLang="en-US" sz="2400" dirty="0">
                <a:latin typeface="+mn-lt"/>
                <a:sym typeface="Symbol" pitchFamily="84" charset="2"/>
              </a:rPr>
              <a:t></a:t>
            </a:r>
            <a:r>
              <a:rPr lang="en-US" altLang="en-US" sz="2400" dirty="0">
                <a:latin typeface="+mn-lt"/>
              </a:rPr>
              <a:t> 2.0 s. What is the frequency?</a:t>
            </a:r>
          </a:p>
        </p:txBody>
      </p:sp>
      <p:pic>
        <p:nvPicPr>
          <p:cNvPr id="9" name="Picture 7" descr="A cubic mass m is on the floor and is attached by a spring to the wall on its left."/>
          <p:cNvPicPr>
            <a:picLocks noChangeAspect="1" noChangeArrowheads="1"/>
          </p:cNvPicPr>
          <p:nvPr/>
        </p:nvPicPr>
        <p:blipFill>
          <a:blip r:embed="rId2">
            <a:extLst>
              <a:ext uri="{28A0092B-C50C-407E-A947-70E740481C1C}">
                <a14:useLocalDpi xmlns:a14="http://schemas.microsoft.com/office/drawing/2010/main" val="0"/>
              </a:ext>
            </a:extLst>
          </a:blip>
          <a:srcRect t="17599" b="21071"/>
          <a:stretch>
            <a:fillRect/>
          </a:stretch>
        </p:blipFill>
        <p:spPr bwMode="auto">
          <a:xfrm>
            <a:off x="3340196" y="3162683"/>
            <a:ext cx="5165533" cy="244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p:cNvSpPr>
            <a:spLocks noGrp="1"/>
          </p:cNvSpPr>
          <p:nvPr>
            <p:ph sz="quarter" idx="14"/>
          </p:nvPr>
        </p:nvSpPr>
        <p:spPr>
          <a:xfrm>
            <a:off x="457200" y="2447918"/>
            <a:ext cx="2438400" cy="2221057"/>
          </a:xfrm>
        </p:spPr>
        <p:txBody>
          <a:bodyPr/>
          <a:lstStyle/>
          <a:p>
            <a:pPr marL="741600" lvl="1" indent="-428400">
              <a:buNone/>
            </a:pPr>
            <a:r>
              <a:rPr lang="en-US" altLang="en-US" sz="2400" dirty="0">
                <a:solidFill>
                  <a:srgbClr val="C00000"/>
                </a:solidFill>
                <a:latin typeface="+mn-lt"/>
              </a:rPr>
              <a:t>A. 0.50 Hz</a:t>
            </a:r>
          </a:p>
          <a:p>
            <a:pPr marL="741600" lvl="1" indent="-428400">
              <a:buNone/>
            </a:pPr>
            <a:r>
              <a:rPr lang="en-US" altLang="en-US" sz="2400" dirty="0">
                <a:latin typeface="+mn-lt"/>
              </a:rPr>
              <a:t>B. 1.0 Hz</a:t>
            </a:r>
          </a:p>
          <a:p>
            <a:pPr marL="741600" lvl="1" indent="-428400">
              <a:buNone/>
            </a:pPr>
            <a:r>
              <a:rPr lang="en-US" altLang="en-US" sz="2400" dirty="0">
                <a:latin typeface="+mn-lt"/>
              </a:rPr>
              <a:t>C. 2.0 Hz</a:t>
            </a:r>
          </a:p>
          <a:p>
            <a:pPr marL="741600" lvl="1" indent="-428400">
              <a:buNone/>
            </a:pPr>
            <a:r>
              <a:rPr lang="en-US" altLang="en-US" sz="2400" dirty="0">
                <a:latin typeface="+mn-lt"/>
              </a:rPr>
              <a:t>D. 3.0 Hz</a:t>
            </a:r>
          </a:p>
          <a:p>
            <a:pPr marL="741600" lvl="1" indent="-428400">
              <a:buNone/>
            </a:pPr>
            <a:r>
              <a:rPr lang="en-US" altLang="en-US" sz="2400" dirty="0">
                <a:latin typeface="+mn-lt"/>
              </a:rPr>
              <a:t>E. 4.0 Hz</a:t>
            </a:r>
          </a:p>
        </p:txBody>
      </p:sp>
      <p:pic>
        <p:nvPicPr>
          <p:cNvPr id="7" name="Picture 6" descr="A checkmark points to option A, 0.50 Hz"/>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86" y="2540750"/>
            <a:ext cx="354192" cy="333355"/>
          </a:xfrm>
          <a:prstGeom prst="rect">
            <a:avLst/>
          </a:prstGeom>
        </p:spPr>
      </p:pic>
    </p:spTree>
    <p:extLst>
      <p:ext uri="{BB962C8B-B14F-4D97-AF65-F5344CB8AC3E}">
        <p14:creationId xmlns:p14="http://schemas.microsoft.com/office/powerpoint/2010/main" val="3474760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Group 106">
            <a:extLst>
              <a:ext uri="{FF2B5EF4-FFF2-40B4-BE49-F238E27FC236}">
                <a16:creationId xmlns:a16="http://schemas.microsoft.com/office/drawing/2014/main" id="{9B477224-D763-C012-F9FC-A961AAEE0BD8}"/>
              </a:ext>
            </a:extLst>
          </p:cNvPr>
          <p:cNvGrpSpPr/>
          <p:nvPr/>
        </p:nvGrpSpPr>
        <p:grpSpPr>
          <a:xfrm>
            <a:off x="3978280" y="4318445"/>
            <a:ext cx="5279022" cy="1994060"/>
            <a:chOff x="3978280" y="4318445"/>
            <a:chExt cx="5279022" cy="1994060"/>
          </a:xfrm>
        </p:grpSpPr>
        <p:grpSp>
          <p:nvGrpSpPr>
            <p:cNvPr id="103" name="Group 102">
              <a:extLst>
                <a:ext uri="{FF2B5EF4-FFF2-40B4-BE49-F238E27FC236}">
                  <a16:creationId xmlns:a16="http://schemas.microsoft.com/office/drawing/2014/main" id="{D0C776AF-B7AD-149E-44C0-66DF12AE1D4D}"/>
                </a:ext>
              </a:extLst>
            </p:cNvPr>
            <p:cNvGrpSpPr/>
            <p:nvPr/>
          </p:nvGrpSpPr>
          <p:grpSpPr>
            <a:xfrm>
              <a:off x="3978280" y="4318445"/>
              <a:ext cx="5279022" cy="1994060"/>
              <a:chOff x="3978280" y="4318445"/>
              <a:chExt cx="5279022" cy="1994060"/>
            </a:xfrm>
          </p:grpSpPr>
          <p:grpSp>
            <p:nvGrpSpPr>
              <p:cNvPr id="83" name="Group 82">
                <a:extLst>
                  <a:ext uri="{FF2B5EF4-FFF2-40B4-BE49-F238E27FC236}">
                    <a16:creationId xmlns:a16="http://schemas.microsoft.com/office/drawing/2014/main" id="{48B78FB1-1940-DC1A-EEE0-C0CC88EFFAB6}"/>
                  </a:ext>
                </a:extLst>
              </p:cNvPr>
              <p:cNvGrpSpPr/>
              <p:nvPr/>
            </p:nvGrpSpPr>
            <p:grpSpPr>
              <a:xfrm>
                <a:off x="4025777" y="4318445"/>
                <a:ext cx="5231525" cy="1994060"/>
                <a:chOff x="4086970" y="3352909"/>
                <a:chExt cx="5231525" cy="1994060"/>
              </a:xfrm>
            </p:grpSpPr>
            <p:grpSp>
              <p:nvGrpSpPr>
                <p:cNvPr id="85" name="Group 84">
                  <a:extLst>
                    <a:ext uri="{FF2B5EF4-FFF2-40B4-BE49-F238E27FC236}">
                      <a16:creationId xmlns:a16="http://schemas.microsoft.com/office/drawing/2014/main" id="{CA0D48F9-96BE-07BF-33A0-923F88E7D1F6}"/>
                    </a:ext>
                  </a:extLst>
                </p:cNvPr>
                <p:cNvGrpSpPr/>
                <p:nvPr/>
              </p:nvGrpSpPr>
              <p:grpSpPr>
                <a:xfrm>
                  <a:off x="4086970" y="3352909"/>
                  <a:ext cx="4691270" cy="1994060"/>
                  <a:chOff x="4086970" y="3352909"/>
                  <a:chExt cx="4691270" cy="1994060"/>
                </a:xfrm>
              </p:grpSpPr>
              <p:grpSp>
                <p:nvGrpSpPr>
                  <p:cNvPr id="88" name="Group 87">
                    <a:extLst>
                      <a:ext uri="{FF2B5EF4-FFF2-40B4-BE49-F238E27FC236}">
                        <a16:creationId xmlns:a16="http://schemas.microsoft.com/office/drawing/2014/main" id="{BFC2C335-99CB-646F-E637-9B898070ADBD}"/>
                      </a:ext>
                    </a:extLst>
                  </p:cNvPr>
                  <p:cNvGrpSpPr/>
                  <p:nvPr/>
                </p:nvGrpSpPr>
                <p:grpSpPr>
                  <a:xfrm>
                    <a:off x="5104456" y="3429000"/>
                    <a:ext cx="3673784" cy="1917969"/>
                    <a:chOff x="5104456" y="3429000"/>
                    <a:chExt cx="3673784" cy="1917969"/>
                  </a:xfrm>
                </p:grpSpPr>
                <p:cxnSp>
                  <p:nvCxnSpPr>
                    <p:cNvPr id="93" name="Straight Connector 92">
                      <a:extLst>
                        <a:ext uri="{FF2B5EF4-FFF2-40B4-BE49-F238E27FC236}">
                          <a16:creationId xmlns:a16="http://schemas.microsoft.com/office/drawing/2014/main" id="{AD91B493-4563-57C1-C6F3-AA0D83DD8DF1}"/>
                        </a:ext>
                      </a:extLst>
                    </p:cNvPr>
                    <p:cNvCxnSpPr>
                      <a:cxnSpLocks/>
                    </p:cNvCxnSpPr>
                    <p:nvPr/>
                  </p:nvCxnSpPr>
                  <p:spPr>
                    <a:xfrm>
                      <a:off x="5200716" y="3612023"/>
                      <a:ext cx="3486084" cy="6552"/>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0823E6F-3DAD-073E-24AB-2A0CF2A9FD65}"/>
                        </a:ext>
                      </a:extLst>
                    </p:cNvPr>
                    <p:cNvCxnSpPr>
                      <a:cxnSpLocks/>
                    </p:cNvCxnSpPr>
                    <p:nvPr/>
                  </p:nvCxnSpPr>
                  <p:spPr>
                    <a:xfrm>
                      <a:off x="5200716" y="5160516"/>
                      <a:ext cx="3486084"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2D44A6B-3821-74F8-FF25-3033486A05E4}"/>
                        </a:ext>
                      </a:extLst>
                    </p:cNvPr>
                    <p:cNvCxnSpPr>
                      <a:cxnSpLocks/>
                    </p:cNvCxnSpPr>
                    <p:nvPr/>
                  </p:nvCxnSpPr>
                  <p:spPr>
                    <a:xfrm flipV="1">
                      <a:off x="6026333" y="3608475"/>
                      <a:ext cx="0" cy="1541941"/>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71D2F8F-8F3B-10F1-763A-8B0B7314E987}"/>
                        </a:ext>
                      </a:extLst>
                    </p:cNvPr>
                    <p:cNvCxnSpPr>
                      <a:cxnSpLocks/>
                    </p:cNvCxnSpPr>
                    <p:nvPr/>
                  </p:nvCxnSpPr>
                  <p:spPr>
                    <a:xfrm flipV="1">
                      <a:off x="6789695" y="3608474"/>
                      <a:ext cx="0" cy="1541941"/>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34D82F6-3586-31A6-D146-356769CAE3A0}"/>
                        </a:ext>
                      </a:extLst>
                    </p:cNvPr>
                    <p:cNvCxnSpPr>
                      <a:cxnSpLocks/>
                    </p:cNvCxnSpPr>
                    <p:nvPr/>
                  </p:nvCxnSpPr>
                  <p:spPr>
                    <a:xfrm flipV="1">
                      <a:off x="7557785" y="3618575"/>
                      <a:ext cx="0" cy="1541941"/>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A5FED85-B9F3-331A-1D0D-7ABCF65BED1D}"/>
                        </a:ext>
                      </a:extLst>
                    </p:cNvPr>
                    <p:cNvCxnSpPr>
                      <a:cxnSpLocks/>
                    </p:cNvCxnSpPr>
                    <p:nvPr/>
                  </p:nvCxnSpPr>
                  <p:spPr>
                    <a:xfrm flipV="1">
                      <a:off x="8321147" y="3564936"/>
                      <a:ext cx="0" cy="168945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A27848B-69E9-EF46-6605-D92E37C9E1B6}"/>
                        </a:ext>
                      </a:extLst>
                    </p:cNvPr>
                    <p:cNvCxnSpPr>
                      <a:cxnSpLocks/>
                    </p:cNvCxnSpPr>
                    <p:nvPr/>
                  </p:nvCxnSpPr>
                  <p:spPr>
                    <a:xfrm>
                      <a:off x="5104456" y="4382327"/>
                      <a:ext cx="3673784" cy="0"/>
                    </a:xfrm>
                    <a:prstGeom prst="line">
                      <a:avLst/>
                    </a:prstGeom>
                    <a:ln w="1270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17105904-24D1-0816-01B9-F04D0247165B}"/>
                        </a:ext>
                      </a:extLst>
                    </p:cNvPr>
                    <p:cNvCxnSpPr>
                      <a:cxnSpLocks/>
                    </p:cNvCxnSpPr>
                    <p:nvPr/>
                  </p:nvCxnSpPr>
                  <p:spPr>
                    <a:xfrm flipV="1">
                      <a:off x="5258243" y="3429000"/>
                      <a:ext cx="0" cy="1917969"/>
                    </a:xfrm>
                    <a:prstGeom prst="line">
                      <a:avLst/>
                    </a:prstGeom>
                    <a:ln w="127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89" name="Content Placeholder 2">
                        <a:extLst>
                          <a:ext uri="{FF2B5EF4-FFF2-40B4-BE49-F238E27FC236}">
                            <a16:creationId xmlns:a16="http://schemas.microsoft.com/office/drawing/2014/main" id="{EB502B30-7A58-84E5-7975-6E3EB6DD5109}"/>
                          </a:ext>
                        </a:extLst>
                      </p:cNvPr>
                      <p:cNvSpPr txBox="1">
                        <a:spLocks/>
                      </p:cNvSpPr>
                      <p:nvPr/>
                    </p:nvSpPr>
                    <p:spPr>
                      <a:xfrm>
                        <a:off x="4086970" y="3352909"/>
                        <a:ext cx="1249117" cy="424055"/>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𝑣</m:t>
                                  </m:r>
                                </m:e>
                                <m:sub>
                                  <m:r>
                                    <a:rPr lang="en-US" sz="2400" b="0" i="1" smtClean="0">
                                      <a:latin typeface="Cambria Math" panose="02040503050406030204" pitchFamily="18" charset="0"/>
                                    </a:rPr>
                                    <m:t>𝑚𝑎𝑥</m:t>
                                  </m:r>
                                </m:sub>
                              </m:sSub>
                            </m:oMath>
                          </m:oMathPara>
                        </a14:m>
                        <a:endParaRPr lang="en-US" sz="2400" dirty="0">
                          <a:latin typeface="+mn-lt"/>
                        </a:endParaRPr>
                      </a:p>
                    </p:txBody>
                  </p:sp>
                </mc:Choice>
                <mc:Fallback xmlns="">
                  <p:sp>
                    <p:nvSpPr>
                      <p:cNvPr id="89" name="Content Placeholder 2">
                        <a:extLst>
                          <a:ext uri="{FF2B5EF4-FFF2-40B4-BE49-F238E27FC236}">
                            <a16:creationId xmlns:a16="http://schemas.microsoft.com/office/drawing/2014/main" id="{EB502B30-7A58-84E5-7975-6E3EB6DD5109}"/>
                          </a:ext>
                        </a:extLst>
                      </p:cNvPr>
                      <p:cNvSpPr txBox="1">
                        <a:spLocks noRot="1" noChangeAspect="1" noMove="1" noResize="1" noEditPoints="1" noAdjustHandles="1" noChangeArrowheads="1" noChangeShapeType="1" noTextEdit="1"/>
                      </p:cNvSpPr>
                      <p:nvPr/>
                    </p:nvSpPr>
                    <p:spPr>
                      <a:xfrm>
                        <a:off x="4086970" y="3352909"/>
                        <a:ext cx="1249117" cy="424055"/>
                      </a:xfrm>
                      <a:prstGeom prst="rect">
                        <a:avLst/>
                      </a:prstGeom>
                      <a:blipFill>
                        <a:blip r:embed="rId3"/>
                        <a:stretch>
                          <a:fillRect b="-4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Content Placeholder 2">
                        <a:extLst>
                          <a:ext uri="{FF2B5EF4-FFF2-40B4-BE49-F238E27FC236}">
                            <a16:creationId xmlns:a16="http://schemas.microsoft.com/office/drawing/2014/main" id="{BDE82BF6-DE27-BE7B-B019-05C076CFA07B}"/>
                          </a:ext>
                        </a:extLst>
                      </p:cNvPr>
                      <p:cNvSpPr txBox="1">
                        <a:spLocks/>
                      </p:cNvSpPr>
                      <p:nvPr/>
                    </p:nvSpPr>
                    <p:spPr>
                      <a:xfrm>
                        <a:off x="4115304" y="4092360"/>
                        <a:ext cx="1163674" cy="424055"/>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𝑣</m:t>
                              </m:r>
                              <m:r>
                                <a:rPr lang="en-US" sz="2400" b="0" i="1" smtClean="0">
                                  <a:latin typeface="Cambria Math" panose="02040503050406030204" pitchFamily="18" charset="0"/>
                                </a:rPr>
                                <m:t>=0</m:t>
                              </m:r>
                            </m:oMath>
                          </m:oMathPara>
                        </a14:m>
                        <a:endParaRPr lang="en-US" sz="2400" dirty="0">
                          <a:latin typeface="+mn-lt"/>
                        </a:endParaRPr>
                      </a:p>
                    </p:txBody>
                  </p:sp>
                </mc:Choice>
                <mc:Fallback xmlns="">
                  <p:sp>
                    <p:nvSpPr>
                      <p:cNvPr id="90" name="Content Placeholder 2">
                        <a:extLst>
                          <a:ext uri="{FF2B5EF4-FFF2-40B4-BE49-F238E27FC236}">
                            <a16:creationId xmlns:a16="http://schemas.microsoft.com/office/drawing/2014/main" id="{BDE82BF6-DE27-BE7B-B019-05C076CFA07B}"/>
                          </a:ext>
                        </a:extLst>
                      </p:cNvPr>
                      <p:cNvSpPr txBox="1">
                        <a:spLocks noRot="1" noChangeAspect="1" noMove="1" noResize="1" noEditPoints="1" noAdjustHandles="1" noChangeArrowheads="1" noChangeShapeType="1" noTextEdit="1"/>
                      </p:cNvSpPr>
                      <p:nvPr/>
                    </p:nvSpPr>
                    <p:spPr>
                      <a:xfrm>
                        <a:off x="4115304" y="4092360"/>
                        <a:ext cx="1163674" cy="424055"/>
                      </a:xfrm>
                      <a:prstGeom prst="rect">
                        <a:avLst/>
                      </a:prstGeom>
                      <a:blipFill>
                        <a:blip r:embed="rId4"/>
                        <a:stretch>
                          <a:fillRect b="-14706"/>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7" name="Content Placeholder 2">
                      <a:extLst>
                        <a:ext uri="{FF2B5EF4-FFF2-40B4-BE49-F238E27FC236}">
                          <a16:creationId xmlns:a16="http://schemas.microsoft.com/office/drawing/2014/main" id="{247850CB-239B-75AC-4E50-1D6CB4345936}"/>
                        </a:ext>
                      </a:extLst>
                    </p:cNvPr>
                    <p:cNvSpPr txBox="1">
                      <a:spLocks/>
                    </p:cNvSpPr>
                    <p:nvPr/>
                  </p:nvSpPr>
                  <p:spPr>
                    <a:xfrm>
                      <a:off x="8154821" y="4344895"/>
                      <a:ext cx="1163674" cy="424055"/>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𝑡</m:t>
                            </m:r>
                          </m:oMath>
                        </m:oMathPara>
                      </a14:m>
                      <a:endParaRPr lang="en-US" sz="2400" dirty="0">
                        <a:latin typeface="+mn-lt"/>
                      </a:endParaRPr>
                    </a:p>
                  </p:txBody>
                </p:sp>
              </mc:Choice>
              <mc:Fallback xmlns="">
                <p:sp>
                  <p:nvSpPr>
                    <p:cNvPr id="87" name="Content Placeholder 2">
                      <a:extLst>
                        <a:ext uri="{FF2B5EF4-FFF2-40B4-BE49-F238E27FC236}">
                          <a16:creationId xmlns:a16="http://schemas.microsoft.com/office/drawing/2014/main" id="{247850CB-239B-75AC-4E50-1D6CB4345936}"/>
                        </a:ext>
                      </a:extLst>
                    </p:cNvPr>
                    <p:cNvSpPr txBox="1">
                      <a:spLocks noRot="1" noChangeAspect="1" noMove="1" noResize="1" noEditPoints="1" noAdjustHandles="1" noChangeArrowheads="1" noChangeShapeType="1" noTextEdit="1"/>
                    </p:cNvSpPr>
                    <p:nvPr/>
                  </p:nvSpPr>
                  <p:spPr>
                    <a:xfrm>
                      <a:off x="8154821" y="4344895"/>
                      <a:ext cx="1163674" cy="424055"/>
                    </a:xfrm>
                    <a:prstGeom prst="rect">
                      <a:avLst/>
                    </a:prstGeom>
                    <a:blipFill>
                      <a:blip r:embed="rId5"/>
                      <a:stretch>
                        <a:fillRect b="-11765"/>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2" name="Content Placeholder 2">
                    <a:extLst>
                      <a:ext uri="{FF2B5EF4-FFF2-40B4-BE49-F238E27FC236}">
                        <a16:creationId xmlns:a16="http://schemas.microsoft.com/office/drawing/2014/main" id="{DAD89B48-6621-FAA6-16F1-1C195D6F91DE}"/>
                      </a:ext>
                    </a:extLst>
                  </p:cNvPr>
                  <p:cNvSpPr txBox="1">
                    <a:spLocks/>
                  </p:cNvSpPr>
                  <p:nvPr/>
                </p:nvSpPr>
                <p:spPr>
                  <a:xfrm>
                    <a:off x="3978280" y="5802289"/>
                    <a:ext cx="1249117" cy="424055"/>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m:t>
                              </m:r>
                              <m:r>
                                <a:rPr lang="en-US" sz="2400" b="0" i="1" smtClean="0">
                                  <a:latin typeface="Cambria Math" panose="02040503050406030204" pitchFamily="18" charset="0"/>
                                </a:rPr>
                                <m:t>𝑣</m:t>
                              </m:r>
                            </m:e>
                            <m:sub>
                              <m:r>
                                <a:rPr lang="en-US" sz="2400" b="0" i="1" smtClean="0">
                                  <a:latin typeface="Cambria Math" panose="02040503050406030204" pitchFamily="18" charset="0"/>
                                </a:rPr>
                                <m:t>𝑚𝑎𝑥</m:t>
                              </m:r>
                            </m:sub>
                          </m:sSub>
                        </m:oMath>
                      </m:oMathPara>
                    </a14:m>
                    <a:endParaRPr lang="en-US" sz="2400" dirty="0">
                      <a:latin typeface="+mn-lt"/>
                    </a:endParaRPr>
                  </a:p>
                </p:txBody>
              </p:sp>
            </mc:Choice>
            <mc:Fallback xmlns="">
              <p:sp>
                <p:nvSpPr>
                  <p:cNvPr id="102" name="Content Placeholder 2">
                    <a:extLst>
                      <a:ext uri="{FF2B5EF4-FFF2-40B4-BE49-F238E27FC236}">
                        <a16:creationId xmlns:a16="http://schemas.microsoft.com/office/drawing/2014/main" id="{DAD89B48-6621-FAA6-16F1-1C195D6F91DE}"/>
                      </a:ext>
                    </a:extLst>
                  </p:cNvPr>
                  <p:cNvSpPr txBox="1">
                    <a:spLocks noRot="1" noChangeAspect="1" noMove="1" noResize="1" noEditPoints="1" noAdjustHandles="1" noChangeArrowheads="1" noChangeShapeType="1" noTextEdit="1"/>
                  </p:cNvSpPr>
                  <p:nvPr/>
                </p:nvSpPr>
                <p:spPr>
                  <a:xfrm>
                    <a:off x="3978280" y="5802289"/>
                    <a:ext cx="1249117" cy="424055"/>
                  </a:xfrm>
                  <a:prstGeom prst="rect">
                    <a:avLst/>
                  </a:prstGeom>
                  <a:blipFill>
                    <a:blip r:embed="rId6"/>
                    <a:stretch>
                      <a:fillRect l="-1010" b="-40000"/>
                    </a:stretch>
                  </a:blipFill>
                  <a:ln>
                    <a:noFill/>
                  </a:ln>
                </p:spPr>
                <p:txBody>
                  <a:bodyPr/>
                  <a:lstStyle/>
                  <a:p>
                    <a:r>
                      <a:rPr lang="en-US">
                        <a:noFill/>
                      </a:rPr>
                      <a:t> </a:t>
                    </a:r>
                  </a:p>
                </p:txBody>
              </p:sp>
            </mc:Fallback>
          </mc:AlternateContent>
        </p:grpSp>
        <p:sp>
          <p:nvSpPr>
            <p:cNvPr id="106" name="Freeform 105">
              <a:extLst>
                <a:ext uri="{FF2B5EF4-FFF2-40B4-BE49-F238E27FC236}">
                  <a16:creationId xmlns:a16="http://schemas.microsoft.com/office/drawing/2014/main" id="{C7473E74-1E5E-70E2-8A85-4AB93DF3F180}"/>
                </a:ext>
              </a:extLst>
            </p:cNvPr>
            <p:cNvSpPr/>
            <p:nvPr/>
          </p:nvSpPr>
          <p:spPr>
            <a:xfrm>
              <a:off x="5208337" y="4582515"/>
              <a:ext cx="3058695" cy="1545622"/>
            </a:xfrm>
            <a:custGeom>
              <a:avLst/>
              <a:gdLst>
                <a:gd name="connsiteX0" fmla="*/ 0 w 3058695"/>
                <a:gd name="connsiteY0" fmla="*/ 764674 h 1545390"/>
                <a:gd name="connsiteX1" fmla="*/ 764674 w 3058695"/>
                <a:gd name="connsiteY1" fmla="*/ 1 h 1545390"/>
                <a:gd name="connsiteX2" fmla="*/ 1529347 w 3058695"/>
                <a:gd name="connsiteY2" fmla="*/ 770022 h 1545390"/>
                <a:gd name="connsiteX3" fmla="*/ 2294021 w 3058695"/>
                <a:gd name="connsiteY3" fmla="*/ 1545390 h 1545390"/>
                <a:gd name="connsiteX4" fmla="*/ 3058695 w 3058695"/>
                <a:gd name="connsiteY4" fmla="*/ 770022 h 1545390"/>
                <a:gd name="connsiteX0" fmla="*/ 0 w 3058695"/>
                <a:gd name="connsiteY0" fmla="*/ 764674 h 1545390"/>
                <a:gd name="connsiteX1" fmla="*/ 764674 w 3058695"/>
                <a:gd name="connsiteY1" fmla="*/ 1 h 1545390"/>
                <a:gd name="connsiteX2" fmla="*/ 1513305 w 3058695"/>
                <a:gd name="connsiteY2" fmla="*/ 759327 h 1545390"/>
                <a:gd name="connsiteX3" fmla="*/ 2294021 w 3058695"/>
                <a:gd name="connsiteY3" fmla="*/ 1545390 h 1545390"/>
                <a:gd name="connsiteX4" fmla="*/ 3058695 w 3058695"/>
                <a:gd name="connsiteY4" fmla="*/ 770022 h 1545390"/>
                <a:gd name="connsiteX0" fmla="*/ 0 w 3058695"/>
                <a:gd name="connsiteY0" fmla="*/ 764674 h 1545390"/>
                <a:gd name="connsiteX1" fmla="*/ 764674 w 3058695"/>
                <a:gd name="connsiteY1" fmla="*/ 1 h 1545390"/>
                <a:gd name="connsiteX2" fmla="*/ 1513305 w 3058695"/>
                <a:gd name="connsiteY2" fmla="*/ 759327 h 1545390"/>
                <a:gd name="connsiteX3" fmla="*/ 2294021 w 3058695"/>
                <a:gd name="connsiteY3" fmla="*/ 1545390 h 1545390"/>
                <a:gd name="connsiteX4" fmla="*/ 3058695 w 3058695"/>
                <a:gd name="connsiteY4" fmla="*/ 770022 h 1545390"/>
                <a:gd name="connsiteX0" fmla="*/ 0 w 3058695"/>
                <a:gd name="connsiteY0" fmla="*/ 764674 h 1545390"/>
                <a:gd name="connsiteX1" fmla="*/ 764674 w 3058695"/>
                <a:gd name="connsiteY1" fmla="*/ 1 h 1545390"/>
                <a:gd name="connsiteX2" fmla="*/ 1513305 w 3058695"/>
                <a:gd name="connsiteY2" fmla="*/ 759327 h 1545390"/>
                <a:gd name="connsiteX3" fmla="*/ 2294021 w 3058695"/>
                <a:gd name="connsiteY3" fmla="*/ 1545390 h 1545390"/>
                <a:gd name="connsiteX4" fmla="*/ 3058695 w 3058695"/>
                <a:gd name="connsiteY4" fmla="*/ 770022 h 1545390"/>
                <a:gd name="connsiteX0" fmla="*/ 0 w 3058695"/>
                <a:gd name="connsiteY0" fmla="*/ 764674 h 1545390"/>
                <a:gd name="connsiteX1" fmla="*/ 764674 w 3058695"/>
                <a:gd name="connsiteY1" fmla="*/ 1 h 1545390"/>
                <a:gd name="connsiteX2" fmla="*/ 1513305 w 3058695"/>
                <a:gd name="connsiteY2" fmla="*/ 759327 h 1545390"/>
                <a:gd name="connsiteX3" fmla="*/ 2294021 w 3058695"/>
                <a:gd name="connsiteY3" fmla="*/ 1545390 h 1545390"/>
                <a:gd name="connsiteX4" fmla="*/ 3058695 w 3058695"/>
                <a:gd name="connsiteY4" fmla="*/ 770022 h 1545390"/>
                <a:gd name="connsiteX0" fmla="*/ 0 w 3058695"/>
                <a:gd name="connsiteY0" fmla="*/ 764674 h 1545443"/>
                <a:gd name="connsiteX1" fmla="*/ 764674 w 3058695"/>
                <a:gd name="connsiteY1" fmla="*/ 1 h 1545443"/>
                <a:gd name="connsiteX2" fmla="*/ 1513305 w 3058695"/>
                <a:gd name="connsiteY2" fmla="*/ 759327 h 1545443"/>
                <a:gd name="connsiteX3" fmla="*/ 2294021 w 3058695"/>
                <a:gd name="connsiteY3" fmla="*/ 1545390 h 1545443"/>
                <a:gd name="connsiteX4" fmla="*/ 3058695 w 3058695"/>
                <a:gd name="connsiteY4" fmla="*/ 770022 h 1545443"/>
                <a:gd name="connsiteX0" fmla="*/ 0 w 3058695"/>
                <a:gd name="connsiteY0" fmla="*/ 764711 h 1545480"/>
                <a:gd name="connsiteX1" fmla="*/ 764674 w 3058695"/>
                <a:gd name="connsiteY1" fmla="*/ 38 h 1545480"/>
                <a:gd name="connsiteX2" fmla="*/ 1513305 w 3058695"/>
                <a:gd name="connsiteY2" fmla="*/ 759364 h 1545480"/>
                <a:gd name="connsiteX3" fmla="*/ 2294021 w 3058695"/>
                <a:gd name="connsiteY3" fmla="*/ 1545427 h 1545480"/>
                <a:gd name="connsiteX4" fmla="*/ 3058695 w 3058695"/>
                <a:gd name="connsiteY4" fmla="*/ 770059 h 1545480"/>
                <a:gd name="connsiteX0" fmla="*/ 0 w 3058695"/>
                <a:gd name="connsiteY0" fmla="*/ 764853 h 1545622"/>
                <a:gd name="connsiteX1" fmla="*/ 764674 w 3058695"/>
                <a:gd name="connsiteY1" fmla="*/ 180 h 1545622"/>
                <a:gd name="connsiteX2" fmla="*/ 1513305 w 3058695"/>
                <a:gd name="connsiteY2" fmla="*/ 759506 h 1545622"/>
                <a:gd name="connsiteX3" fmla="*/ 2294021 w 3058695"/>
                <a:gd name="connsiteY3" fmla="*/ 1545569 h 1545622"/>
                <a:gd name="connsiteX4" fmla="*/ 3058695 w 3058695"/>
                <a:gd name="connsiteY4" fmla="*/ 770201 h 154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8695" h="1545622">
                  <a:moveTo>
                    <a:pt x="0" y="764853"/>
                  </a:moveTo>
                  <a:cubicBezTo>
                    <a:pt x="254891" y="382071"/>
                    <a:pt x="458984" y="-9623"/>
                    <a:pt x="764674" y="180"/>
                  </a:cubicBezTo>
                  <a:cubicBezTo>
                    <a:pt x="1070364" y="9983"/>
                    <a:pt x="1513305" y="759506"/>
                    <a:pt x="1513305" y="759506"/>
                  </a:cubicBezTo>
                  <a:cubicBezTo>
                    <a:pt x="1736111" y="1043808"/>
                    <a:pt x="1964267" y="1545569"/>
                    <a:pt x="2294021" y="1545569"/>
                  </a:cubicBezTo>
                  <a:cubicBezTo>
                    <a:pt x="2629123" y="1550916"/>
                    <a:pt x="2803803" y="1157885"/>
                    <a:pt x="3058695" y="77020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C4A42A5C-23B2-9B67-E692-1DDD57B858FA}"/>
              </a:ext>
            </a:extLst>
          </p:cNvPr>
          <p:cNvGrpSpPr/>
          <p:nvPr/>
        </p:nvGrpSpPr>
        <p:grpSpPr>
          <a:xfrm>
            <a:off x="4045087" y="2146810"/>
            <a:ext cx="5203191" cy="2245166"/>
            <a:chOff x="4115304" y="3340998"/>
            <a:chExt cx="5203191" cy="2245166"/>
          </a:xfrm>
        </p:grpSpPr>
        <p:grpSp>
          <p:nvGrpSpPr>
            <p:cNvPr id="60" name="Group 59">
              <a:extLst>
                <a:ext uri="{FF2B5EF4-FFF2-40B4-BE49-F238E27FC236}">
                  <a16:creationId xmlns:a16="http://schemas.microsoft.com/office/drawing/2014/main" id="{0BDA7214-F4DD-2AF9-A1AF-5E35224B96D3}"/>
                </a:ext>
              </a:extLst>
            </p:cNvPr>
            <p:cNvGrpSpPr/>
            <p:nvPr/>
          </p:nvGrpSpPr>
          <p:grpSpPr>
            <a:xfrm>
              <a:off x="4115304" y="3340998"/>
              <a:ext cx="5203191" cy="2245166"/>
              <a:chOff x="4115304" y="3340998"/>
              <a:chExt cx="5203191" cy="2245166"/>
            </a:xfrm>
          </p:grpSpPr>
          <p:grpSp>
            <p:nvGrpSpPr>
              <p:cNvPr id="59" name="Group 58">
                <a:extLst>
                  <a:ext uri="{FF2B5EF4-FFF2-40B4-BE49-F238E27FC236}">
                    <a16:creationId xmlns:a16="http://schemas.microsoft.com/office/drawing/2014/main" id="{598BD922-B355-350A-8BD1-09254CF5E628}"/>
                  </a:ext>
                </a:extLst>
              </p:cNvPr>
              <p:cNvGrpSpPr/>
              <p:nvPr/>
            </p:nvGrpSpPr>
            <p:grpSpPr>
              <a:xfrm>
                <a:off x="4115304" y="3340998"/>
                <a:ext cx="4843441" cy="2245166"/>
                <a:chOff x="4115304" y="3340998"/>
                <a:chExt cx="4843441" cy="2245166"/>
              </a:xfrm>
            </p:grpSpPr>
            <p:grpSp>
              <p:nvGrpSpPr>
                <p:cNvPr id="40" name="Group 39">
                  <a:extLst>
                    <a:ext uri="{FF2B5EF4-FFF2-40B4-BE49-F238E27FC236}">
                      <a16:creationId xmlns:a16="http://schemas.microsoft.com/office/drawing/2014/main" id="{615716E6-D41E-1E4C-C50D-C2CD3F016AEE}"/>
                    </a:ext>
                  </a:extLst>
                </p:cNvPr>
                <p:cNvGrpSpPr/>
                <p:nvPr/>
              </p:nvGrpSpPr>
              <p:grpSpPr>
                <a:xfrm>
                  <a:off x="5104456" y="3429000"/>
                  <a:ext cx="3673784" cy="1917969"/>
                  <a:chOff x="5104456" y="3429000"/>
                  <a:chExt cx="3673784" cy="1917969"/>
                </a:xfrm>
              </p:grpSpPr>
              <p:cxnSp>
                <p:nvCxnSpPr>
                  <p:cNvPr id="27" name="Straight Connector 26">
                    <a:extLst>
                      <a:ext uri="{FF2B5EF4-FFF2-40B4-BE49-F238E27FC236}">
                        <a16:creationId xmlns:a16="http://schemas.microsoft.com/office/drawing/2014/main" id="{1869CFF0-1DE3-9AE1-2EDF-AEA93C9B0650}"/>
                      </a:ext>
                    </a:extLst>
                  </p:cNvPr>
                  <p:cNvCxnSpPr>
                    <a:cxnSpLocks/>
                  </p:cNvCxnSpPr>
                  <p:nvPr/>
                </p:nvCxnSpPr>
                <p:spPr>
                  <a:xfrm>
                    <a:off x="5200716" y="3612023"/>
                    <a:ext cx="3486084" cy="6552"/>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D104274-2E9C-CD4E-D79C-38A3D607EE03}"/>
                      </a:ext>
                    </a:extLst>
                  </p:cNvPr>
                  <p:cNvCxnSpPr>
                    <a:cxnSpLocks/>
                  </p:cNvCxnSpPr>
                  <p:nvPr/>
                </p:nvCxnSpPr>
                <p:spPr>
                  <a:xfrm>
                    <a:off x="5200716" y="5160516"/>
                    <a:ext cx="3486084"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9EBB5CC-4D80-DDAF-7E12-80A1F0A1B5E8}"/>
                      </a:ext>
                    </a:extLst>
                  </p:cNvPr>
                  <p:cNvCxnSpPr>
                    <a:cxnSpLocks/>
                  </p:cNvCxnSpPr>
                  <p:nvPr/>
                </p:nvCxnSpPr>
                <p:spPr>
                  <a:xfrm flipV="1">
                    <a:off x="6026333" y="3608475"/>
                    <a:ext cx="0" cy="1541941"/>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0D16D81-787C-FB9C-A362-C948E7CDCC82}"/>
                      </a:ext>
                    </a:extLst>
                  </p:cNvPr>
                  <p:cNvCxnSpPr>
                    <a:cxnSpLocks/>
                  </p:cNvCxnSpPr>
                  <p:nvPr/>
                </p:nvCxnSpPr>
                <p:spPr>
                  <a:xfrm flipV="1">
                    <a:off x="6789695" y="3608474"/>
                    <a:ext cx="0" cy="1541941"/>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77108BD-F8F5-753A-65D3-EAA3737A6728}"/>
                      </a:ext>
                    </a:extLst>
                  </p:cNvPr>
                  <p:cNvCxnSpPr>
                    <a:cxnSpLocks/>
                  </p:cNvCxnSpPr>
                  <p:nvPr/>
                </p:nvCxnSpPr>
                <p:spPr>
                  <a:xfrm flipV="1">
                    <a:off x="7557785" y="3618575"/>
                    <a:ext cx="0" cy="1541941"/>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09C75AB-A78F-AA27-307B-07BEA9C58748}"/>
                      </a:ext>
                    </a:extLst>
                  </p:cNvPr>
                  <p:cNvCxnSpPr>
                    <a:cxnSpLocks/>
                  </p:cNvCxnSpPr>
                  <p:nvPr/>
                </p:nvCxnSpPr>
                <p:spPr>
                  <a:xfrm flipV="1">
                    <a:off x="8321147" y="3608472"/>
                    <a:ext cx="0" cy="164592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0AB09EB-0152-2C0A-8E70-C1E416563300}"/>
                      </a:ext>
                    </a:extLst>
                  </p:cNvPr>
                  <p:cNvCxnSpPr>
                    <a:cxnSpLocks/>
                  </p:cNvCxnSpPr>
                  <p:nvPr/>
                </p:nvCxnSpPr>
                <p:spPr>
                  <a:xfrm>
                    <a:off x="5104456" y="4382327"/>
                    <a:ext cx="3673784" cy="0"/>
                  </a:xfrm>
                  <a:prstGeom prst="line">
                    <a:avLst/>
                  </a:prstGeom>
                  <a:ln w="1270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D0B4883-A4D7-27DB-DD09-668A31BED240}"/>
                      </a:ext>
                    </a:extLst>
                  </p:cNvPr>
                  <p:cNvCxnSpPr>
                    <a:cxnSpLocks/>
                  </p:cNvCxnSpPr>
                  <p:nvPr/>
                </p:nvCxnSpPr>
                <p:spPr>
                  <a:xfrm flipV="1">
                    <a:off x="5258243" y="3429000"/>
                    <a:ext cx="0" cy="1917969"/>
                  </a:xfrm>
                  <a:prstGeom prst="line">
                    <a:avLst/>
                  </a:prstGeom>
                  <a:ln w="1270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2" name="Content Placeholder 2">
                      <a:extLst>
                        <a:ext uri="{FF2B5EF4-FFF2-40B4-BE49-F238E27FC236}">
                          <a16:creationId xmlns:a16="http://schemas.microsoft.com/office/drawing/2014/main" id="{9E90DCB9-582B-97A0-88D8-CFAE4D94E7F5}"/>
                        </a:ext>
                      </a:extLst>
                    </p:cNvPr>
                    <p:cNvSpPr txBox="1">
                      <a:spLocks/>
                    </p:cNvSpPr>
                    <p:nvPr/>
                  </p:nvSpPr>
                  <p:spPr>
                    <a:xfrm>
                      <a:off x="4305210" y="3340998"/>
                      <a:ext cx="1249117" cy="424055"/>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 </m:t>
                            </m:r>
                            <m:r>
                              <a:rPr lang="en-US" sz="2400" b="0" i="1" smtClean="0">
                                <a:latin typeface="Cambria Math" panose="02040503050406030204" pitchFamily="18" charset="0"/>
                              </a:rPr>
                              <m:t>𝐴</m:t>
                            </m:r>
                          </m:oMath>
                        </m:oMathPara>
                      </a14:m>
                      <a:endParaRPr lang="en-US" sz="2400" dirty="0">
                        <a:latin typeface="+mn-lt"/>
                      </a:endParaRPr>
                    </a:p>
                  </p:txBody>
                </p:sp>
              </mc:Choice>
              <mc:Fallback xmlns="">
                <p:sp>
                  <p:nvSpPr>
                    <p:cNvPr id="42" name="Content Placeholder 2">
                      <a:extLst>
                        <a:ext uri="{FF2B5EF4-FFF2-40B4-BE49-F238E27FC236}">
                          <a16:creationId xmlns:a16="http://schemas.microsoft.com/office/drawing/2014/main" id="{9E90DCB9-582B-97A0-88D8-CFAE4D94E7F5}"/>
                        </a:ext>
                      </a:extLst>
                    </p:cNvPr>
                    <p:cNvSpPr txBox="1">
                      <a:spLocks noRot="1" noChangeAspect="1" noMove="1" noResize="1" noEditPoints="1" noAdjustHandles="1" noChangeArrowheads="1" noChangeShapeType="1" noTextEdit="1"/>
                    </p:cNvSpPr>
                    <p:nvPr/>
                  </p:nvSpPr>
                  <p:spPr>
                    <a:xfrm>
                      <a:off x="4305210" y="3340998"/>
                      <a:ext cx="1249117" cy="424055"/>
                    </a:xfrm>
                    <a:prstGeom prst="rect">
                      <a:avLst/>
                    </a:prstGeom>
                    <a:blipFill>
                      <a:blip r:embed="rId7"/>
                      <a:stretch>
                        <a:fillRect b="-4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Content Placeholder 2">
                      <a:extLst>
                        <a:ext uri="{FF2B5EF4-FFF2-40B4-BE49-F238E27FC236}">
                          <a16:creationId xmlns:a16="http://schemas.microsoft.com/office/drawing/2014/main" id="{6C50371D-A4B3-3CA1-AC99-E0A8C0F3C48B}"/>
                        </a:ext>
                      </a:extLst>
                    </p:cNvPr>
                    <p:cNvSpPr txBox="1">
                      <a:spLocks/>
                    </p:cNvSpPr>
                    <p:nvPr/>
                  </p:nvSpPr>
                  <p:spPr>
                    <a:xfrm>
                      <a:off x="4115304" y="4092360"/>
                      <a:ext cx="1163674" cy="424055"/>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=0</m:t>
                            </m:r>
                          </m:oMath>
                        </m:oMathPara>
                      </a14:m>
                      <a:endParaRPr lang="en-US" sz="2400" dirty="0">
                        <a:latin typeface="+mn-lt"/>
                      </a:endParaRPr>
                    </a:p>
                  </p:txBody>
                </p:sp>
              </mc:Choice>
              <mc:Fallback xmlns="">
                <p:sp>
                  <p:nvSpPr>
                    <p:cNvPr id="45" name="Content Placeholder 2">
                      <a:extLst>
                        <a:ext uri="{FF2B5EF4-FFF2-40B4-BE49-F238E27FC236}">
                          <a16:creationId xmlns:a16="http://schemas.microsoft.com/office/drawing/2014/main" id="{6C50371D-A4B3-3CA1-AC99-E0A8C0F3C48B}"/>
                        </a:ext>
                      </a:extLst>
                    </p:cNvPr>
                    <p:cNvSpPr txBox="1">
                      <a:spLocks noRot="1" noChangeAspect="1" noMove="1" noResize="1" noEditPoints="1" noAdjustHandles="1" noChangeArrowheads="1" noChangeShapeType="1" noTextEdit="1"/>
                    </p:cNvSpPr>
                    <p:nvPr/>
                  </p:nvSpPr>
                  <p:spPr>
                    <a:xfrm>
                      <a:off x="4115304" y="4092360"/>
                      <a:ext cx="1163674" cy="424055"/>
                    </a:xfrm>
                    <a:prstGeom prst="rect">
                      <a:avLst/>
                    </a:prstGeom>
                    <a:blipFill>
                      <a:blip r:embed="rId8"/>
                      <a:stretch>
                        <a:fillRect b="-1470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Content Placeholder 2">
                      <a:extLst>
                        <a:ext uri="{FF2B5EF4-FFF2-40B4-BE49-F238E27FC236}">
                          <a16:creationId xmlns:a16="http://schemas.microsoft.com/office/drawing/2014/main" id="{523207F0-82C5-2ACD-086E-C6D0ACB739FC}"/>
                        </a:ext>
                      </a:extLst>
                    </p:cNvPr>
                    <p:cNvSpPr txBox="1">
                      <a:spLocks/>
                    </p:cNvSpPr>
                    <p:nvPr/>
                  </p:nvSpPr>
                  <p:spPr>
                    <a:xfrm>
                      <a:off x="4684380" y="5154673"/>
                      <a:ext cx="1163674" cy="424055"/>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𝑡</m:t>
                            </m:r>
                            <m:r>
                              <a:rPr lang="en-US" sz="2400" b="0" i="1" smtClean="0">
                                <a:latin typeface="Cambria Math" panose="02040503050406030204" pitchFamily="18" charset="0"/>
                              </a:rPr>
                              <m:t>=0</m:t>
                            </m:r>
                          </m:oMath>
                        </m:oMathPara>
                      </a14:m>
                      <a:endParaRPr lang="en-US" sz="2400" dirty="0">
                        <a:latin typeface="+mn-lt"/>
                      </a:endParaRPr>
                    </a:p>
                  </p:txBody>
                </p:sp>
              </mc:Choice>
              <mc:Fallback xmlns="">
                <p:sp>
                  <p:nvSpPr>
                    <p:cNvPr id="52" name="Content Placeholder 2">
                      <a:extLst>
                        <a:ext uri="{FF2B5EF4-FFF2-40B4-BE49-F238E27FC236}">
                          <a16:creationId xmlns:a16="http://schemas.microsoft.com/office/drawing/2014/main" id="{523207F0-82C5-2ACD-086E-C6D0ACB739FC}"/>
                        </a:ext>
                      </a:extLst>
                    </p:cNvPr>
                    <p:cNvSpPr txBox="1">
                      <a:spLocks noRot="1" noChangeAspect="1" noMove="1" noResize="1" noEditPoints="1" noAdjustHandles="1" noChangeArrowheads="1" noChangeShapeType="1" noTextEdit="1"/>
                    </p:cNvSpPr>
                    <p:nvPr/>
                  </p:nvSpPr>
                  <p:spPr>
                    <a:xfrm>
                      <a:off x="4684380" y="5154673"/>
                      <a:ext cx="1163674" cy="424055"/>
                    </a:xfrm>
                    <a:prstGeom prst="rect">
                      <a:avLst/>
                    </a:prstGeom>
                    <a:blipFill>
                      <a:blip r:embed="rId9"/>
                      <a:stretch>
                        <a:fillRect b="-1470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Content Placeholder 2">
                      <a:extLst>
                        <a:ext uri="{FF2B5EF4-FFF2-40B4-BE49-F238E27FC236}">
                          <a16:creationId xmlns:a16="http://schemas.microsoft.com/office/drawing/2014/main" id="{0DB02FC1-CDC7-0FAA-3B54-D31293AEB847}"/>
                        </a:ext>
                      </a:extLst>
                    </p:cNvPr>
                    <p:cNvSpPr txBox="1">
                      <a:spLocks/>
                    </p:cNvSpPr>
                    <p:nvPr/>
                  </p:nvSpPr>
                  <p:spPr>
                    <a:xfrm>
                      <a:off x="7795071" y="5162109"/>
                      <a:ext cx="1163674" cy="424055"/>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𝒯</m:t>
                            </m:r>
                          </m:oMath>
                        </m:oMathPara>
                      </a14:m>
                      <a:endParaRPr lang="en-US" sz="2400" dirty="0">
                        <a:latin typeface="+mn-lt"/>
                      </a:endParaRPr>
                    </a:p>
                  </p:txBody>
                </p:sp>
              </mc:Choice>
              <mc:Fallback xmlns="">
                <p:sp>
                  <p:nvSpPr>
                    <p:cNvPr id="53" name="Content Placeholder 2">
                      <a:extLst>
                        <a:ext uri="{FF2B5EF4-FFF2-40B4-BE49-F238E27FC236}">
                          <a16:creationId xmlns:a16="http://schemas.microsoft.com/office/drawing/2014/main" id="{0DB02FC1-CDC7-0FAA-3B54-D31293AEB847}"/>
                        </a:ext>
                      </a:extLst>
                    </p:cNvPr>
                    <p:cNvSpPr txBox="1">
                      <a:spLocks noRot="1" noChangeAspect="1" noMove="1" noResize="1" noEditPoints="1" noAdjustHandles="1" noChangeArrowheads="1" noChangeShapeType="1" noTextEdit="1"/>
                    </p:cNvSpPr>
                    <p:nvPr/>
                  </p:nvSpPr>
                  <p:spPr>
                    <a:xfrm>
                      <a:off x="7795071" y="5162109"/>
                      <a:ext cx="1163674" cy="424055"/>
                    </a:xfrm>
                    <a:prstGeom prst="rect">
                      <a:avLst/>
                    </a:prstGeom>
                    <a:blipFill>
                      <a:blip r:embed="rId10"/>
                      <a:stretch>
                        <a:fillRect b="-14706"/>
                      </a:stretch>
                    </a:blipFill>
                    <a:ln>
                      <a:noFill/>
                    </a:ln>
                  </p:spPr>
                  <p:txBody>
                    <a:bodyPr/>
                    <a:lstStyle/>
                    <a:p>
                      <a:r>
                        <a:rPr lang="en-US">
                          <a:noFill/>
                        </a:rPr>
                        <a:t> </a:t>
                      </a:r>
                    </a:p>
                  </p:txBody>
                </p:sp>
              </mc:Fallback>
            </mc:AlternateContent>
          </p:grpSp>
          <p:sp>
            <p:nvSpPr>
              <p:cNvPr id="51" name="Freeform 50">
                <a:extLst>
                  <a:ext uri="{FF2B5EF4-FFF2-40B4-BE49-F238E27FC236}">
                    <a16:creationId xmlns:a16="http://schemas.microsoft.com/office/drawing/2014/main" id="{EB39591B-7B4A-D67F-D4D9-64088D29A23E}"/>
                  </a:ext>
                </a:extLst>
              </p:cNvPr>
              <p:cNvSpPr/>
              <p:nvPr/>
            </p:nvSpPr>
            <p:spPr>
              <a:xfrm>
                <a:off x="5273040" y="3616960"/>
                <a:ext cx="3055896" cy="1549400"/>
              </a:xfrm>
              <a:custGeom>
                <a:avLst/>
                <a:gdLst>
                  <a:gd name="connsiteX0" fmla="*/ 0 w 3063240"/>
                  <a:gd name="connsiteY0" fmla="*/ 1544320 h 1544320"/>
                  <a:gd name="connsiteX1" fmla="*/ 1524000 w 3063240"/>
                  <a:gd name="connsiteY1" fmla="*/ 0 h 1544320"/>
                  <a:gd name="connsiteX2" fmla="*/ 3063240 w 3063240"/>
                  <a:gd name="connsiteY2" fmla="*/ 1544320 h 1544320"/>
                  <a:gd name="connsiteX0" fmla="*/ 0 w 3063240"/>
                  <a:gd name="connsiteY0" fmla="*/ 1549400 h 1549400"/>
                  <a:gd name="connsiteX1" fmla="*/ 1518920 w 3063240"/>
                  <a:gd name="connsiteY1" fmla="*/ 0 h 1549400"/>
                  <a:gd name="connsiteX2" fmla="*/ 3063240 w 3063240"/>
                  <a:gd name="connsiteY2" fmla="*/ 1549400 h 1549400"/>
                  <a:gd name="connsiteX0" fmla="*/ 0 w 3055896"/>
                  <a:gd name="connsiteY0" fmla="*/ 1549400 h 1549400"/>
                  <a:gd name="connsiteX1" fmla="*/ 1518920 w 3055896"/>
                  <a:gd name="connsiteY1" fmla="*/ 0 h 1549400"/>
                  <a:gd name="connsiteX2" fmla="*/ 3055896 w 3055896"/>
                  <a:gd name="connsiteY2" fmla="*/ 1542055 h 1549400"/>
                  <a:gd name="connsiteX0" fmla="*/ 0 w 3055896"/>
                  <a:gd name="connsiteY0" fmla="*/ 1549400 h 1549400"/>
                  <a:gd name="connsiteX1" fmla="*/ 1518920 w 3055896"/>
                  <a:gd name="connsiteY1" fmla="*/ 0 h 1549400"/>
                  <a:gd name="connsiteX2" fmla="*/ 3055896 w 3055896"/>
                  <a:gd name="connsiteY2" fmla="*/ 1542055 h 1549400"/>
                  <a:gd name="connsiteX0" fmla="*/ 0 w 3055896"/>
                  <a:gd name="connsiteY0" fmla="*/ 1549400 h 1549400"/>
                  <a:gd name="connsiteX1" fmla="*/ 1518920 w 3055896"/>
                  <a:gd name="connsiteY1" fmla="*/ 0 h 1549400"/>
                  <a:gd name="connsiteX2" fmla="*/ 3055896 w 3055896"/>
                  <a:gd name="connsiteY2" fmla="*/ 1542055 h 1549400"/>
                </a:gdLst>
                <a:ahLst/>
                <a:cxnLst>
                  <a:cxn ang="0">
                    <a:pos x="connsiteX0" y="connsiteY0"/>
                  </a:cxn>
                  <a:cxn ang="0">
                    <a:pos x="connsiteX1" y="connsiteY1"/>
                  </a:cxn>
                  <a:cxn ang="0">
                    <a:pos x="connsiteX2" y="connsiteY2"/>
                  </a:cxn>
                </a:cxnLst>
                <a:rect l="l" t="t" r="r" b="b"/>
                <a:pathLst>
                  <a:path w="3055896" h="1549400">
                    <a:moveTo>
                      <a:pt x="0" y="1549400"/>
                    </a:moveTo>
                    <a:cubicBezTo>
                      <a:pt x="447973" y="1544749"/>
                      <a:pt x="1008380" y="0"/>
                      <a:pt x="1518920" y="0"/>
                    </a:cubicBezTo>
                    <a:cubicBezTo>
                      <a:pt x="2029460" y="0"/>
                      <a:pt x="2549927" y="1545411"/>
                      <a:pt x="3055896" y="154205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3" name="Content Placeholder 2">
                    <a:extLst>
                      <a:ext uri="{FF2B5EF4-FFF2-40B4-BE49-F238E27FC236}">
                        <a16:creationId xmlns:a16="http://schemas.microsoft.com/office/drawing/2014/main" id="{A16CD7C5-C8FF-6C5C-5565-B3D14D2FA2EF}"/>
                      </a:ext>
                    </a:extLst>
                  </p:cNvPr>
                  <p:cNvSpPr txBox="1">
                    <a:spLocks/>
                  </p:cNvSpPr>
                  <p:nvPr/>
                </p:nvSpPr>
                <p:spPr>
                  <a:xfrm>
                    <a:off x="8154821" y="4344895"/>
                    <a:ext cx="1163674" cy="424055"/>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𝑡</m:t>
                          </m:r>
                        </m:oMath>
                      </m:oMathPara>
                    </a14:m>
                    <a:endParaRPr lang="en-US" sz="2400" dirty="0">
                      <a:latin typeface="+mn-lt"/>
                    </a:endParaRPr>
                  </a:p>
                </p:txBody>
              </p:sp>
            </mc:Choice>
            <mc:Fallback xmlns="">
              <p:sp>
                <p:nvSpPr>
                  <p:cNvPr id="43" name="Content Placeholder 2">
                    <a:extLst>
                      <a:ext uri="{FF2B5EF4-FFF2-40B4-BE49-F238E27FC236}">
                        <a16:creationId xmlns:a16="http://schemas.microsoft.com/office/drawing/2014/main" id="{A16CD7C5-C8FF-6C5C-5565-B3D14D2FA2EF}"/>
                      </a:ext>
                    </a:extLst>
                  </p:cNvPr>
                  <p:cNvSpPr txBox="1">
                    <a:spLocks noRot="1" noChangeAspect="1" noMove="1" noResize="1" noEditPoints="1" noAdjustHandles="1" noChangeArrowheads="1" noChangeShapeType="1" noTextEdit="1"/>
                  </p:cNvSpPr>
                  <p:nvPr/>
                </p:nvSpPr>
                <p:spPr>
                  <a:xfrm>
                    <a:off x="8154821" y="4344895"/>
                    <a:ext cx="1163674" cy="424055"/>
                  </a:xfrm>
                  <a:prstGeom prst="rect">
                    <a:avLst/>
                  </a:prstGeom>
                  <a:blipFill>
                    <a:blip r:embed="rId5"/>
                    <a:stretch>
                      <a:fillRect b="-11765"/>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1" name="Content Placeholder 2">
                  <a:extLst>
                    <a:ext uri="{FF2B5EF4-FFF2-40B4-BE49-F238E27FC236}">
                      <a16:creationId xmlns:a16="http://schemas.microsoft.com/office/drawing/2014/main" id="{FFE9CEBD-A69F-F452-F9BC-EF104FC328EB}"/>
                    </a:ext>
                  </a:extLst>
                </p:cNvPr>
                <p:cNvSpPr txBox="1">
                  <a:spLocks/>
                </p:cNvSpPr>
                <p:nvPr/>
              </p:nvSpPr>
              <p:spPr>
                <a:xfrm>
                  <a:off x="4569429" y="4855306"/>
                  <a:ext cx="572682" cy="35955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r>
                          <a:rPr lang="en-US" sz="2400" b="0" i="1" smtClean="0">
                            <a:latin typeface="Cambria Math" panose="02040503050406030204" pitchFamily="18" charset="0"/>
                          </a:rPr>
                          <m:t>𝐴</m:t>
                        </m:r>
                      </m:oMath>
                    </m:oMathPara>
                  </a14:m>
                  <a:endParaRPr lang="en-US" sz="2400" dirty="0">
                    <a:latin typeface="+mn-lt"/>
                  </a:endParaRPr>
                </a:p>
              </p:txBody>
            </p:sp>
          </mc:Choice>
          <mc:Fallback xmlns="">
            <p:sp>
              <p:nvSpPr>
                <p:cNvPr id="41" name="Content Placeholder 2">
                  <a:extLst>
                    <a:ext uri="{FF2B5EF4-FFF2-40B4-BE49-F238E27FC236}">
                      <a16:creationId xmlns:a16="http://schemas.microsoft.com/office/drawing/2014/main" id="{FFE9CEBD-A69F-F452-F9BC-EF104FC328EB}"/>
                    </a:ext>
                  </a:extLst>
                </p:cNvPr>
                <p:cNvSpPr txBox="1">
                  <a:spLocks noRot="1" noChangeAspect="1" noMove="1" noResize="1" noEditPoints="1" noAdjustHandles="1" noChangeArrowheads="1" noChangeShapeType="1" noTextEdit="1"/>
                </p:cNvSpPr>
                <p:nvPr/>
              </p:nvSpPr>
              <p:spPr>
                <a:xfrm>
                  <a:off x="4569429" y="4855306"/>
                  <a:ext cx="572682" cy="359554"/>
                </a:xfrm>
                <a:prstGeom prst="rect">
                  <a:avLst/>
                </a:prstGeom>
                <a:blipFill>
                  <a:blip r:embed="rId11"/>
                  <a:stretch>
                    <a:fillRect r="-6522" b="-34483"/>
                  </a:stretch>
                </a:blipFill>
                <a:ln>
                  <a:noFill/>
                </a:ln>
              </p:spPr>
              <p:txBody>
                <a:bodyPr/>
                <a:lstStyle/>
                <a:p>
                  <a:r>
                    <a:rPr lang="en-US">
                      <a:noFill/>
                    </a:rPr>
                    <a:t> </a:t>
                  </a:r>
                </a:p>
              </p:txBody>
            </p:sp>
          </mc:Fallback>
        </mc:AlternateContent>
      </p:grpSp>
      <p:sp>
        <p:nvSpPr>
          <p:cNvPr id="26" name="Oval 25">
            <a:extLst>
              <a:ext uri="{FF2B5EF4-FFF2-40B4-BE49-F238E27FC236}">
                <a16:creationId xmlns:a16="http://schemas.microsoft.com/office/drawing/2014/main" id="{F5374544-250D-4C46-F646-34995811FE65}"/>
              </a:ext>
            </a:extLst>
          </p:cNvPr>
          <p:cNvSpPr/>
          <p:nvPr/>
        </p:nvSpPr>
        <p:spPr>
          <a:xfrm>
            <a:off x="5138473" y="3912550"/>
            <a:ext cx="115054" cy="108114"/>
          </a:xfrm>
          <a:prstGeom prst="ellipse">
            <a:avLst/>
          </a:prstGeom>
          <a:solidFill>
            <a:srgbClr val="F1AC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Simple Harmonic Motion </a:t>
            </a:r>
            <a:r>
              <a:rPr lang="en-US" sz="2000" b="0" dirty="0"/>
              <a:t>(1 of 2)</a:t>
            </a:r>
            <a:endParaRPr lang="en-IN" sz="2000"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3"/>
              </p:nvPr>
            </p:nvSpPr>
            <p:spPr>
              <a:xfrm>
                <a:off x="228600" y="958141"/>
                <a:ext cx="8686800" cy="1958361"/>
              </a:xfrm>
            </p:spPr>
            <p:txBody>
              <a:bodyPr/>
              <a:lstStyle/>
              <a:p>
                <a:pPr indent="-255600">
                  <a:spcBef>
                    <a:spcPts val="600"/>
                  </a:spcBef>
                </a:pPr>
                <a:r>
                  <a:rPr lang="en-US" sz="2200" b="1" dirty="0">
                    <a:latin typeface="+mn-lt"/>
                  </a:rPr>
                  <a:t>simple harmonic motion </a:t>
                </a:r>
                <a:r>
                  <a:rPr lang="en-US" sz="2200" dirty="0">
                    <a:latin typeface="+mn-lt"/>
                  </a:rPr>
                  <a:t>(S</a:t>
                </a:r>
                <a:r>
                  <a:rPr lang="en-US" sz="100" dirty="0">
                    <a:latin typeface="+mn-lt"/>
                  </a:rPr>
                  <a:t> </a:t>
                </a:r>
                <a:r>
                  <a:rPr lang="en-US" sz="2200" dirty="0">
                    <a:latin typeface="+mn-lt"/>
                  </a:rPr>
                  <a:t>H</a:t>
                </a:r>
                <a:r>
                  <a:rPr lang="en-US" sz="100" dirty="0">
                    <a:latin typeface="+mn-lt"/>
                  </a:rPr>
                  <a:t> </a:t>
                </a:r>
                <a:r>
                  <a:rPr lang="en-US" sz="2200" dirty="0">
                    <a:latin typeface="+mn-lt"/>
                  </a:rPr>
                  <a:t>M) is an oscillation that has a </a:t>
                </a:r>
                <a:r>
                  <a:rPr lang="en-US" sz="2200" b="1" dirty="0">
                    <a:latin typeface="+mn-lt"/>
                  </a:rPr>
                  <a:t>sine or cosine </a:t>
                </a:r>
                <a:r>
                  <a:rPr lang="en-US" sz="2200" dirty="0">
                    <a:latin typeface="+mn-lt"/>
                  </a:rPr>
                  <a:t>position vs. time graph: </a:t>
                </a:r>
                <a14:m>
                  <m:oMath xmlns:m="http://schemas.openxmlformats.org/officeDocument/2006/math">
                    <m:func>
                      <m:funcPr>
                        <m:ctrlPr>
                          <a:rPr lang="en-US" sz="2200" i="1" dirty="0" smtClean="0">
                            <a:solidFill>
                              <a:schemeClr val="tx1"/>
                            </a:solidFill>
                            <a:latin typeface="Cambria Math" panose="02040503050406030204" pitchFamily="18" charset="0"/>
                          </a:rPr>
                        </m:ctrlPr>
                      </m:funcPr>
                      <m:fName>
                        <m:r>
                          <a:rPr lang="en-US" sz="2200" b="0" i="1" dirty="0" smtClean="0">
                            <a:solidFill>
                              <a:schemeClr val="tx1"/>
                            </a:solidFill>
                            <a:latin typeface="Cambria Math" panose="02040503050406030204" pitchFamily="18" charset="0"/>
                          </a:rPr>
                          <m:t>𝑥</m:t>
                        </m:r>
                        <m:r>
                          <a:rPr lang="en-US" sz="2200" b="0" i="1" dirty="0" smtClean="0">
                            <a:solidFill>
                              <a:schemeClr val="tx1"/>
                            </a:solidFill>
                            <a:latin typeface="Cambria Math" panose="02040503050406030204" pitchFamily="18" charset="0"/>
                          </a:rPr>
                          <m:t>=−</m:t>
                        </m:r>
                        <m:r>
                          <a:rPr lang="en-US" sz="2200" b="0" i="1" dirty="0" smtClean="0">
                            <a:solidFill>
                              <a:schemeClr val="tx1"/>
                            </a:solidFill>
                            <a:latin typeface="Cambria Math" panose="02040503050406030204" pitchFamily="18" charset="0"/>
                          </a:rPr>
                          <m:t>𝐴</m:t>
                        </m:r>
                        <m:r>
                          <a:rPr lang="en-US" sz="2200" b="0" i="0" dirty="0" smtClean="0">
                            <a:solidFill>
                              <a:schemeClr val="tx1"/>
                            </a:solidFill>
                            <a:latin typeface="Cambria Math" panose="02040503050406030204" pitchFamily="18" charset="0"/>
                          </a:rPr>
                          <m:t> </m:t>
                        </m:r>
                        <m:r>
                          <m:rPr>
                            <m:sty m:val="p"/>
                          </m:rPr>
                          <a:rPr lang="en-US" sz="2200" b="0" i="0" dirty="0" smtClean="0">
                            <a:solidFill>
                              <a:schemeClr val="tx1"/>
                            </a:solidFill>
                            <a:latin typeface="Cambria Math" panose="02040503050406030204" pitchFamily="18" charset="0"/>
                          </a:rPr>
                          <m:t>cos</m:t>
                        </m:r>
                      </m:fName>
                      <m:e>
                        <m:d>
                          <m:dPr>
                            <m:ctrlPr>
                              <a:rPr lang="en-US" sz="2200" i="1" dirty="0" smtClean="0">
                                <a:solidFill>
                                  <a:schemeClr val="tx1"/>
                                </a:solidFill>
                                <a:latin typeface="Cambria Math" panose="02040503050406030204" pitchFamily="18" charset="0"/>
                              </a:rPr>
                            </m:ctrlPr>
                          </m:dPr>
                          <m:e>
                            <m:r>
                              <a:rPr lang="en-US" sz="2200" b="0" i="1" dirty="0" smtClean="0">
                                <a:solidFill>
                                  <a:schemeClr val="tx1"/>
                                </a:solidFill>
                                <a:latin typeface="Cambria Math" panose="02040503050406030204" pitchFamily="18" charset="0"/>
                              </a:rPr>
                              <m:t>𝜔</m:t>
                            </m:r>
                            <m:r>
                              <a:rPr lang="en-US" sz="2200" b="0" i="1" dirty="0" smtClean="0">
                                <a:solidFill>
                                  <a:schemeClr val="tx1"/>
                                </a:solidFill>
                                <a:latin typeface="Cambria Math" panose="02040503050406030204" pitchFamily="18" charset="0"/>
                              </a:rPr>
                              <m:t>𝑡</m:t>
                            </m:r>
                          </m:e>
                        </m:d>
                        <m:r>
                          <a:rPr lang="en-US" sz="2200" b="0" i="1" dirty="0" smtClean="0">
                            <a:solidFill>
                              <a:schemeClr val="tx1"/>
                            </a:solidFill>
                            <a:latin typeface="Cambria Math" panose="02040503050406030204" pitchFamily="18" charset="0"/>
                          </a:rPr>
                          <m:t>,</m:t>
                        </m:r>
                      </m:e>
                    </m:func>
                    <m:r>
                      <m:rPr>
                        <m:nor/>
                      </m:rPr>
                      <a:rPr lang="en-US" sz="2200" b="0" i="0" dirty="0" smtClean="0">
                        <a:solidFill>
                          <a:schemeClr val="tx1"/>
                        </a:solidFill>
                        <a:latin typeface="Cambria Math" panose="02040503050406030204" pitchFamily="18" charset="0"/>
                      </a:rPr>
                      <m:t> </m:t>
                    </m:r>
                    <m:r>
                      <m:rPr>
                        <m:nor/>
                      </m:rPr>
                      <a:rPr lang="en-US" sz="2200" b="0" i="0" dirty="0" smtClean="0">
                        <a:solidFill>
                          <a:schemeClr val="tx1"/>
                        </a:solidFill>
                        <a:latin typeface="Cambria Math" panose="02040503050406030204" pitchFamily="18" charset="0"/>
                      </a:rPr>
                      <m:t>with</m:t>
                    </m:r>
                    <m:r>
                      <a:rPr lang="en-US" sz="2200" b="0" i="1" dirty="0" smtClean="0">
                        <a:solidFill>
                          <a:schemeClr val="tx1"/>
                        </a:solidFill>
                        <a:latin typeface="Cambria Math" panose="02040503050406030204" pitchFamily="18" charset="0"/>
                      </a:rPr>
                      <m:t> </m:t>
                    </m:r>
                    <m:r>
                      <a:rPr lang="en-US" sz="2200" i="1" dirty="0">
                        <a:solidFill>
                          <a:schemeClr val="tx1"/>
                        </a:solidFill>
                        <a:latin typeface="Cambria Math" panose="02040503050406030204" pitchFamily="18" charset="0"/>
                      </a:rPr>
                      <m:t>𝜔</m:t>
                    </m:r>
                    <m:r>
                      <a:rPr lang="en-US" sz="2200" i="1" dirty="0">
                        <a:solidFill>
                          <a:schemeClr val="tx1"/>
                        </a:solidFill>
                        <a:latin typeface="Cambria Math" panose="02040503050406030204" pitchFamily="18" charset="0"/>
                      </a:rPr>
                      <m:t>=2</m:t>
                    </m:r>
                    <m:r>
                      <a:rPr lang="en-US" sz="2200" i="1" dirty="0">
                        <a:solidFill>
                          <a:schemeClr val="tx1"/>
                        </a:solidFill>
                        <a:latin typeface="Cambria Math" panose="02040503050406030204" pitchFamily="18" charset="0"/>
                      </a:rPr>
                      <m:t>𝜋</m:t>
                    </m:r>
                    <m:r>
                      <a:rPr lang="en-US" sz="2200" i="1" dirty="0">
                        <a:solidFill>
                          <a:schemeClr val="tx1"/>
                        </a:solidFill>
                        <a:latin typeface="Cambria Math" panose="02040503050406030204" pitchFamily="18" charset="0"/>
                      </a:rPr>
                      <m:t>𝑓</m:t>
                    </m:r>
                  </m:oMath>
                </a14:m>
                <a:endParaRPr lang="en-US" sz="2200" dirty="0">
                  <a:latin typeface="+mn-lt"/>
                </a:endParaRPr>
              </a:p>
              <a:p>
                <a:pPr indent="-255600">
                  <a:spcBef>
                    <a:spcPts val="600"/>
                  </a:spcBef>
                </a:pPr>
                <a:r>
                  <a:rPr lang="en-US" sz="2200" dirty="0">
                    <a:solidFill>
                      <a:schemeClr val="tx1"/>
                    </a:solidFill>
                    <a:latin typeface="+mn-lt"/>
                  </a:rPr>
                  <a:t>If the position </a:t>
                </a:r>
                <a14:m>
                  <m:oMath xmlns:m="http://schemas.openxmlformats.org/officeDocument/2006/math">
                    <m:r>
                      <a:rPr lang="en-US" sz="2200" b="1" i="1" dirty="0" smtClean="0">
                        <a:solidFill>
                          <a:schemeClr val="tx1"/>
                        </a:solidFill>
                        <a:latin typeface="Cambria Math" panose="02040503050406030204" pitchFamily="18" charset="0"/>
                      </a:rPr>
                      <m:t>∼</m:t>
                    </m:r>
                    <m:func>
                      <m:funcPr>
                        <m:ctrlPr>
                          <a:rPr lang="en-US" sz="2200" b="1" i="1" dirty="0" smtClean="0">
                            <a:solidFill>
                              <a:schemeClr val="tx1"/>
                            </a:solidFill>
                            <a:latin typeface="Cambria Math" panose="02040503050406030204" pitchFamily="18" charset="0"/>
                          </a:rPr>
                        </m:ctrlPr>
                      </m:funcPr>
                      <m:fName>
                        <m:r>
                          <a:rPr lang="en-US" sz="2200" b="1" i="0" dirty="0" smtClean="0">
                            <a:solidFill>
                              <a:schemeClr val="tx1"/>
                            </a:solidFill>
                            <a:latin typeface="Cambria Math" panose="02040503050406030204" pitchFamily="18" charset="0"/>
                          </a:rPr>
                          <m:t>𝐜𝐨𝐬</m:t>
                        </m:r>
                      </m:fName>
                      <m:e>
                        <m:d>
                          <m:dPr>
                            <m:ctrlPr>
                              <a:rPr lang="en-US" sz="2200" b="1" i="1" dirty="0" smtClean="0">
                                <a:solidFill>
                                  <a:schemeClr val="tx1"/>
                                </a:solidFill>
                                <a:latin typeface="Cambria Math" panose="02040503050406030204" pitchFamily="18" charset="0"/>
                              </a:rPr>
                            </m:ctrlPr>
                          </m:dPr>
                          <m:e>
                            <m:r>
                              <a:rPr lang="en-US" sz="2200" b="1" i="1" dirty="0" smtClean="0">
                                <a:solidFill>
                                  <a:schemeClr val="tx1"/>
                                </a:solidFill>
                                <a:latin typeface="Cambria Math" panose="02040503050406030204" pitchFamily="18" charset="0"/>
                              </a:rPr>
                              <m:t>𝝎</m:t>
                            </m:r>
                            <m:r>
                              <a:rPr lang="en-US" sz="2200" b="1" i="1" dirty="0" smtClean="0">
                                <a:solidFill>
                                  <a:schemeClr val="tx1"/>
                                </a:solidFill>
                                <a:latin typeface="Cambria Math" panose="02040503050406030204" pitchFamily="18" charset="0"/>
                              </a:rPr>
                              <m:t>𝒕</m:t>
                            </m:r>
                          </m:e>
                        </m:d>
                        <m:r>
                          <a:rPr lang="en-US" sz="2200" b="1" i="1" dirty="0" smtClean="0">
                            <a:solidFill>
                              <a:schemeClr val="tx1"/>
                            </a:solidFill>
                            <a:latin typeface="Cambria Math" panose="02040503050406030204" pitchFamily="18" charset="0"/>
                          </a:rPr>
                          <m:t>,</m:t>
                        </m:r>
                      </m:e>
                    </m:func>
                    <m:r>
                      <a:rPr lang="en-US" sz="2200" b="1" i="1" dirty="0" smtClean="0">
                        <a:solidFill>
                          <a:schemeClr val="tx1"/>
                        </a:solidFill>
                        <a:latin typeface="Cambria Math" panose="02040503050406030204" pitchFamily="18" charset="0"/>
                      </a:rPr>
                      <m:t> </m:t>
                    </m:r>
                  </m:oMath>
                </a14:m>
                <a:r>
                  <a:rPr lang="en-US" sz="2200" dirty="0">
                    <a:solidFill>
                      <a:schemeClr val="tx1"/>
                    </a:solidFill>
                    <a:latin typeface="+mn-lt"/>
                  </a:rPr>
                  <a:t>then the velocity </a:t>
                </a:r>
                <a14:m>
                  <m:oMath xmlns:m="http://schemas.openxmlformats.org/officeDocument/2006/math">
                    <m:r>
                      <a:rPr lang="en-US" sz="2200" b="0" i="1" dirty="0" smtClean="0">
                        <a:solidFill>
                          <a:schemeClr val="tx1"/>
                        </a:solidFill>
                        <a:latin typeface="Cambria Math" panose="02040503050406030204" pitchFamily="18" charset="0"/>
                      </a:rPr>
                      <m:t>∼</m:t>
                    </m:r>
                    <m:func>
                      <m:funcPr>
                        <m:ctrlPr>
                          <a:rPr lang="en-US" sz="2200" b="1" i="1" dirty="0" smtClean="0">
                            <a:solidFill>
                              <a:schemeClr val="tx1"/>
                            </a:solidFill>
                            <a:latin typeface="Cambria Math" panose="02040503050406030204" pitchFamily="18" charset="0"/>
                          </a:rPr>
                        </m:ctrlPr>
                      </m:funcPr>
                      <m:fName>
                        <m:r>
                          <a:rPr lang="en-US" sz="2200" b="1" i="0" dirty="0" smtClean="0">
                            <a:solidFill>
                              <a:schemeClr val="tx1"/>
                            </a:solidFill>
                            <a:latin typeface="Cambria Math" panose="02040503050406030204" pitchFamily="18" charset="0"/>
                          </a:rPr>
                          <m:t>𝐬𝐢𝐧</m:t>
                        </m:r>
                      </m:fName>
                      <m:e>
                        <m:d>
                          <m:dPr>
                            <m:ctrlPr>
                              <a:rPr lang="en-US" sz="2200" b="1" i="1" dirty="0" smtClean="0">
                                <a:solidFill>
                                  <a:schemeClr val="tx1"/>
                                </a:solidFill>
                                <a:latin typeface="Cambria Math" panose="02040503050406030204" pitchFamily="18" charset="0"/>
                              </a:rPr>
                            </m:ctrlPr>
                          </m:dPr>
                          <m:e>
                            <m:r>
                              <a:rPr lang="en-US" sz="2200" b="1" i="1" dirty="0" smtClean="0">
                                <a:solidFill>
                                  <a:schemeClr val="tx1"/>
                                </a:solidFill>
                                <a:latin typeface="Cambria Math" panose="02040503050406030204" pitchFamily="18" charset="0"/>
                              </a:rPr>
                              <m:t>𝝎</m:t>
                            </m:r>
                            <m:r>
                              <a:rPr lang="en-US" sz="2200" b="1" i="1" dirty="0" smtClean="0">
                                <a:solidFill>
                                  <a:schemeClr val="tx1"/>
                                </a:solidFill>
                                <a:latin typeface="Cambria Math" panose="02040503050406030204" pitchFamily="18" charset="0"/>
                              </a:rPr>
                              <m:t>𝒕</m:t>
                            </m:r>
                          </m:e>
                        </m:d>
                      </m:e>
                    </m:func>
                  </m:oMath>
                </a14:m>
                <a:endParaRPr lang="en-US" sz="2200" dirty="0">
                  <a:solidFill>
                    <a:schemeClr val="tx1"/>
                  </a:solidFill>
                  <a:latin typeface="+mn-lt"/>
                </a:endParaRPr>
              </a:p>
            </p:txBody>
          </p:sp>
        </mc:Choice>
        <mc:Fallback xmlns="">
          <p:sp>
            <p:nvSpPr>
              <p:cNvPr id="3" name="Content Placeholder 2"/>
              <p:cNvSpPr>
                <a:spLocks noGrp="1" noRot="1" noChangeAspect="1" noMove="1" noResize="1" noEditPoints="1" noAdjustHandles="1" noChangeArrowheads="1" noChangeShapeType="1" noTextEdit="1"/>
              </p:cNvSpPr>
              <p:nvPr>
                <p:ph sz="quarter" idx="13"/>
              </p:nvPr>
            </p:nvSpPr>
            <p:spPr>
              <a:xfrm>
                <a:off x="228600" y="958141"/>
                <a:ext cx="8686800" cy="1958361"/>
              </a:xfrm>
              <a:blipFill>
                <a:blip r:embed="rId12"/>
                <a:stretch>
                  <a:fillRect l="-876"/>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618BBD46-0005-3ABC-8DA7-19C045B95DC1}"/>
              </a:ext>
            </a:extLst>
          </p:cNvPr>
          <p:cNvGrpSpPr>
            <a:grpSpLocks noChangeAspect="1"/>
          </p:cNvGrpSpPr>
          <p:nvPr/>
        </p:nvGrpSpPr>
        <p:grpSpPr>
          <a:xfrm>
            <a:off x="-576623" y="2683566"/>
            <a:ext cx="4689950" cy="2491897"/>
            <a:chOff x="1241946" y="2490716"/>
            <a:chExt cx="6331645" cy="3364174"/>
          </a:xfrm>
        </p:grpSpPr>
        <p:grpSp>
          <p:nvGrpSpPr>
            <p:cNvPr id="6" name="Group 5">
              <a:extLst>
                <a:ext uri="{FF2B5EF4-FFF2-40B4-BE49-F238E27FC236}">
                  <a16:creationId xmlns:a16="http://schemas.microsoft.com/office/drawing/2014/main" id="{FBC60E36-1AA1-FA26-7F01-FC8C59A6DB20}"/>
                </a:ext>
              </a:extLst>
            </p:cNvPr>
            <p:cNvGrpSpPr/>
            <p:nvPr/>
          </p:nvGrpSpPr>
          <p:grpSpPr>
            <a:xfrm>
              <a:off x="2216678" y="2490716"/>
              <a:ext cx="5356913" cy="3336878"/>
              <a:chOff x="2216678" y="2490716"/>
              <a:chExt cx="5356913" cy="3336878"/>
            </a:xfrm>
          </p:grpSpPr>
          <p:grpSp>
            <p:nvGrpSpPr>
              <p:cNvPr id="8" name="Group 7">
                <a:extLst>
                  <a:ext uri="{FF2B5EF4-FFF2-40B4-BE49-F238E27FC236}">
                    <a16:creationId xmlns:a16="http://schemas.microsoft.com/office/drawing/2014/main" id="{2A6DB081-ABFF-0788-6C1D-1E47FB225ECD}"/>
                  </a:ext>
                </a:extLst>
              </p:cNvPr>
              <p:cNvGrpSpPr/>
              <p:nvPr/>
            </p:nvGrpSpPr>
            <p:grpSpPr>
              <a:xfrm>
                <a:off x="2216678" y="2490716"/>
                <a:ext cx="5356913" cy="3215188"/>
                <a:chOff x="2216678" y="2490716"/>
                <a:chExt cx="5356913" cy="3215188"/>
              </a:xfrm>
            </p:grpSpPr>
            <p:grpSp>
              <p:nvGrpSpPr>
                <p:cNvPr id="10" name="Group 9">
                  <a:extLst>
                    <a:ext uri="{FF2B5EF4-FFF2-40B4-BE49-F238E27FC236}">
                      <a16:creationId xmlns:a16="http://schemas.microsoft.com/office/drawing/2014/main" id="{0FF22CF6-FD75-C107-6C63-28C1CF65546C}"/>
                    </a:ext>
                  </a:extLst>
                </p:cNvPr>
                <p:cNvGrpSpPr/>
                <p:nvPr/>
              </p:nvGrpSpPr>
              <p:grpSpPr>
                <a:xfrm>
                  <a:off x="2216678" y="2490716"/>
                  <a:ext cx="5356913" cy="3215188"/>
                  <a:chOff x="2216678" y="2490716"/>
                  <a:chExt cx="5356913" cy="3215188"/>
                </a:xfrm>
              </p:grpSpPr>
              <p:pic>
                <p:nvPicPr>
                  <p:cNvPr id="12" name="Picture 11" descr="A diagram shows the forces acting on a ball in a bowl.">
                    <a:extLst>
                      <a:ext uri="{FF2B5EF4-FFF2-40B4-BE49-F238E27FC236}">
                        <a16:creationId xmlns:a16="http://schemas.microsoft.com/office/drawing/2014/main" id="{0A71D5A9-F96F-EB52-0070-6FB55B81890B}"/>
                      </a:ext>
                    </a:extLst>
                  </p:cNvPr>
                  <p:cNvPicPr>
                    <a:picLocks noChangeAspect="1"/>
                  </p:cNvPicPr>
                  <p:nvPr/>
                </p:nvPicPr>
                <p:blipFill rotWithShape="1">
                  <a:blip r:embed="rId13">
                    <a:extLst>
                      <a:ext uri="{28A0092B-C50C-407E-A947-70E740481C1C}">
                        <a14:useLocalDpi xmlns:a14="http://schemas.microsoft.com/office/drawing/2010/main" val="0"/>
                      </a:ext>
                    </a:extLst>
                  </a:blip>
                  <a:srcRect l="22693" t="16834" b="23389"/>
                  <a:stretch/>
                </p:blipFill>
                <p:spPr>
                  <a:xfrm>
                    <a:off x="2216678" y="2588131"/>
                    <a:ext cx="5356913" cy="3117773"/>
                  </a:xfrm>
                  <a:prstGeom prst="rect">
                    <a:avLst/>
                  </a:prstGeom>
                </p:spPr>
              </p:pic>
              <p:sp>
                <p:nvSpPr>
                  <p:cNvPr id="13" name="Freeform 12">
                    <a:extLst>
                      <a:ext uri="{FF2B5EF4-FFF2-40B4-BE49-F238E27FC236}">
                        <a16:creationId xmlns:a16="http://schemas.microsoft.com/office/drawing/2014/main" id="{15217F56-9665-C0E5-6337-45E57B9BB6DD}"/>
                      </a:ext>
                    </a:extLst>
                  </p:cNvPr>
                  <p:cNvSpPr/>
                  <p:nvPr/>
                </p:nvSpPr>
                <p:spPr>
                  <a:xfrm>
                    <a:off x="5996617" y="2490716"/>
                    <a:ext cx="1366350" cy="1589965"/>
                  </a:xfrm>
                  <a:custGeom>
                    <a:avLst/>
                    <a:gdLst>
                      <a:gd name="connsiteX0" fmla="*/ 424655 w 1366350"/>
                      <a:gd name="connsiteY0" fmla="*/ 88711 h 1589965"/>
                      <a:gd name="connsiteX1" fmla="*/ 335944 w 1366350"/>
                      <a:gd name="connsiteY1" fmla="*/ 143302 h 1589965"/>
                      <a:gd name="connsiteX2" fmla="*/ 315473 w 1366350"/>
                      <a:gd name="connsiteY2" fmla="*/ 156950 h 1589965"/>
                      <a:gd name="connsiteX3" fmla="*/ 295001 w 1366350"/>
                      <a:gd name="connsiteY3" fmla="*/ 177421 h 1589965"/>
                      <a:gd name="connsiteX4" fmla="*/ 281353 w 1366350"/>
                      <a:gd name="connsiteY4" fmla="*/ 197893 h 1589965"/>
                      <a:gd name="connsiteX5" fmla="*/ 260882 w 1366350"/>
                      <a:gd name="connsiteY5" fmla="*/ 211541 h 1589965"/>
                      <a:gd name="connsiteX6" fmla="*/ 226762 w 1366350"/>
                      <a:gd name="connsiteY6" fmla="*/ 245660 h 1589965"/>
                      <a:gd name="connsiteX7" fmla="*/ 213114 w 1366350"/>
                      <a:gd name="connsiteY7" fmla="*/ 266132 h 1589965"/>
                      <a:gd name="connsiteX8" fmla="*/ 172171 w 1366350"/>
                      <a:gd name="connsiteY8" fmla="*/ 307075 h 1589965"/>
                      <a:gd name="connsiteX9" fmla="*/ 138052 w 1366350"/>
                      <a:gd name="connsiteY9" fmla="*/ 348018 h 1589965"/>
                      <a:gd name="connsiteX10" fmla="*/ 110756 w 1366350"/>
                      <a:gd name="connsiteY10" fmla="*/ 388962 h 1589965"/>
                      <a:gd name="connsiteX11" fmla="*/ 90284 w 1366350"/>
                      <a:gd name="connsiteY11" fmla="*/ 429905 h 1589965"/>
                      <a:gd name="connsiteX12" fmla="*/ 69813 w 1366350"/>
                      <a:gd name="connsiteY12" fmla="*/ 470848 h 1589965"/>
                      <a:gd name="connsiteX13" fmla="*/ 49341 w 1366350"/>
                      <a:gd name="connsiteY13" fmla="*/ 511791 h 1589965"/>
                      <a:gd name="connsiteX14" fmla="*/ 22046 w 1366350"/>
                      <a:gd name="connsiteY14" fmla="*/ 573206 h 1589965"/>
                      <a:gd name="connsiteX15" fmla="*/ 15222 w 1366350"/>
                      <a:gd name="connsiteY15" fmla="*/ 600502 h 1589965"/>
                      <a:gd name="connsiteX16" fmla="*/ 15222 w 1366350"/>
                      <a:gd name="connsiteY16" fmla="*/ 1084997 h 1589965"/>
                      <a:gd name="connsiteX17" fmla="*/ 28870 w 1366350"/>
                      <a:gd name="connsiteY17" fmla="*/ 1125941 h 1589965"/>
                      <a:gd name="connsiteX18" fmla="*/ 49341 w 1366350"/>
                      <a:gd name="connsiteY18" fmla="*/ 1166884 h 1589965"/>
                      <a:gd name="connsiteX19" fmla="*/ 56165 w 1366350"/>
                      <a:gd name="connsiteY19" fmla="*/ 1201003 h 1589965"/>
                      <a:gd name="connsiteX20" fmla="*/ 62989 w 1366350"/>
                      <a:gd name="connsiteY20" fmla="*/ 1221475 h 1589965"/>
                      <a:gd name="connsiteX21" fmla="*/ 69813 w 1366350"/>
                      <a:gd name="connsiteY21" fmla="*/ 1248771 h 1589965"/>
                      <a:gd name="connsiteX22" fmla="*/ 90284 w 1366350"/>
                      <a:gd name="connsiteY22" fmla="*/ 1310185 h 1589965"/>
                      <a:gd name="connsiteX23" fmla="*/ 117580 w 1366350"/>
                      <a:gd name="connsiteY23" fmla="*/ 1392072 h 1589965"/>
                      <a:gd name="connsiteX24" fmla="*/ 124404 w 1366350"/>
                      <a:gd name="connsiteY24" fmla="*/ 1412544 h 1589965"/>
                      <a:gd name="connsiteX25" fmla="*/ 158523 w 1366350"/>
                      <a:gd name="connsiteY25" fmla="*/ 1473959 h 1589965"/>
                      <a:gd name="connsiteX26" fmla="*/ 178995 w 1366350"/>
                      <a:gd name="connsiteY26" fmla="*/ 1494430 h 1589965"/>
                      <a:gd name="connsiteX27" fmla="*/ 219938 w 1366350"/>
                      <a:gd name="connsiteY27" fmla="*/ 1521726 h 1589965"/>
                      <a:gd name="connsiteX28" fmla="*/ 260882 w 1366350"/>
                      <a:gd name="connsiteY28" fmla="*/ 1549021 h 1589965"/>
                      <a:gd name="connsiteX29" fmla="*/ 301825 w 1366350"/>
                      <a:gd name="connsiteY29" fmla="*/ 1576317 h 1589965"/>
                      <a:gd name="connsiteX30" fmla="*/ 342768 w 1366350"/>
                      <a:gd name="connsiteY30" fmla="*/ 1589965 h 1589965"/>
                      <a:gd name="connsiteX31" fmla="*/ 383711 w 1366350"/>
                      <a:gd name="connsiteY31" fmla="*/ 1576317 h 1589965"/>
                      <a:gd name="connsiteX32" fmla="*/ 397359 w 1366350"/>
                      <a:gd name="connsiteY32" fmla="*/ 1555845 h 1589965"/>
                      <a:gd name="connsiteX33" fmla="*/ 438302 w 1366350"/>
                      <a:gd name="connsiteY33" fmla="*/ 1542197 h 1589965"/>
                      <a:gd name="connsiteX34" fmla="*/ 451950 w 1366350"/>
                      <a:gd name="connsiteY34" fmla="*/ 1521726 h 1589965"/>
                      <a:gd name="connsiteX35" fmla="*/ 492893 w 1366350"/>
                      <a:gd name="connsiteY35" fmla="*/ 1494430 h 1589965"/>
                      <a:gd name="connsiteX36" fmla="*/ 533837 w 1366350"/>
                      <a:gd name="connsiteY36" fmla="*/ 1467135 h 1589965"/>
                      <a:gd name="connsiteX37" fmla="*/ 554308 w 1366350"/>
                      <a:gd name="connsiteY37" fmla="*/ 1453487 h 1589965"/>
                      <a:gd name="connsiteX38" fmla="*/ 574780 w 1366350"/>
                      <a:gd name="connsiteY38" fmla="*/ 1439839 h 1589965"/>
                      <a:gd name="connsiteX39" fmla="*/ 629371 w 1366350"/>
                      <a:gd name="connsiteY39" fmla="*/ 1392072 h 1589965"/>
                      <a:gd name="connsiteX40" fmla="*/ 649843 w 1366350"/>
                      <a:gd name="connsiteY40" fmla="*/ 1378424 h 1589965"/>
                      <a:gd name="connsiteX41" fmla="*/ 663490 w 1366350"/>
                      <a:gd name="connsiteY41" fmla="*/ 1357953 h 1589965"/>
                      <a:gd name="connsiteX42" fmla="*/ 683962 w 1366350"/>
                      <a:gd name="connsiteY42" fmla="*/ 1344305 h 1589965"/>
                      <a:gd name="connsiteX43" fmla="*/ 724905 w 1366350"/>
                      <a:gd name="connsiteY43" fmla="*/ 1282890 h 1589965"/>
                      <a:gd name="connsiteX44" fmla="*/ 738553 w 1366350"/>
                      <a:gd name="connsiteY44" fmla="*/ 1262418 h 1589965"/>
                      <a:gd name="connsiteX45" fmla="*/ 772673 w 1366350"/>
                      <a:gd name="connsiteY45" fmla="*/ 1201003 h 1589965"/>
                      <a:gd name="connsiteX46" fmla="*/ 786320 w 1366350"/>
                      <a:gd name="connsiteY46" fmla="*/ 1180532 h 1589965"/>
                      <a:gd name="connsiteX47" fmla="*/ 806792 w 1366350"/>
                      <a:gd name="connsiteY47" fmla="*/ 1166884 h 1589965"/>
                      <a:gd name="connsiteX48" fmla="*/ 847735 w 1366350"/>
                      <a:gd name="connsiteY48" fmla="*/ 1105469 h 1589965"/>
                      <a:gd name="connsiteX49" fmla="*/ 861383 w 1366350"/>
                      <a:gd name="connsiteY49" fmla="*/ 1084997 h 1589965"/>
                      <a:gd name="connsiteX50" fmla="*/ 868207 w 1366350"/>
                      <a:gd name="connsiteY50" fmla="*/ 1064526 h 1589965"/>
                      <a:gd name="connsiteX51" fmla="*/ 888679 w 1366350"/>
                      <a:gd name="connsiteY51" fmla="*/ 1044054 h 1589965"/>
                      <a:gd name="connsiteX52" fmla="*/ 915974 w 1366350"/>
                      <a:gd name="connsiteY52" fmla="*/ 1003111 h 1589965"/>
                      <a:gd name="connsiteX53" fmla="*/ 929622 w 1366350"/>
                      <a:gd name="connsiteY53" fmla="*/ 982639 h 1589965"/>
                      <a:gd name="connsiteX54" fmla="*/ 950093 w 1366350"/>
                      <a:gd name="connsiteY54" fmla="*/ 962168 h 1589965"/>
                      <a:gd name="connsiteX55" fmla="*/ 984213 w 1366350"/>
                      <a:gd name="connsiteY55" fmla="*/ 928048 h 1589965"/>
                      <a:gd name="connsiteX56" fmla="*/ 1011508 w 1366350"/>
                      <a:gd name="connsiteY56" fmla="*/ 887105 h 1589965"/>
                      <a:gd name="connsiteX57" fmla="*/ 1031980 w 1366350"/>
                      <a:gd name="connsiteY57" fmla="*/ 846162 h 1589965"/>
                      <a:gd name="connsiteX58" fmla="*/ 1052452 w 1366350"/>
                      <a:gd name="connsiteY58" fmla="*/ 825690 h 1589965"/>
                      <a:gd name="connsiteX59" fmla="*/ 1086571 w 1366350"/>
                      <a:gd name="connsiteY59" fmla="*/ 791571 h 1589965"/>
                      <a:gd name="connsiteX60" fmla="*/ 1120690 w 1366350"/>
                      <a:gd name="connsiteY60" fmla="*/ 764275 h 1589965"/>
                      <a:gd name="connsiteX61" fmla="*/ 1134338 w 1366350"/>
                      <a:gd name="connsiteY61" fmla="*/ 743803 h 1589965"/>
                      <a:gd name="connsiteX62" fmla="*/ 1154810 w 1366350"/>
                      <a:gd name="connsiteY62" fmla="*/ 730156 h 1589965"/>
                      <a:gd name="connsiteX63" fmla="*/ 1188929 w 1366350"/>
                      <a:gd name="connsiteY63" fmla="*/ 689212 h 1589965"/>
                      <a:gd name="connsiteX64" fmla="*/ 1209401 w 1366350"/>
                      <a:gd name="connsiteY64" fmla="*/ 675565 h 1589965"/>
                      <a:gd name="connsiteX65" fmla="*/ 1236696 w 1366350"/>
                      <a:gd name="connsiteY65" fmla="*/ 634621 h 1589965"/>
                      <a:gd name="connsiteX66" fmla="*/ 1250344 w 1366350"/>
                      <a:gd name="connsiteY66" fmla="*/ 614150 h 1589965"/>
                      <a:gd name="connsiteX67" fmla="*/ 1270816 w 1366350"/>
                      <a:gd name="connsiteY67" fmla="*/ 607326 h 1589965"/>
                      <a:gd name="connsiteX68" fmla="*/ 1298111 w 1366350"/>
                      <a:gd name="connsiteY68" fmla="*/ 545911 h 1589965"/>
                      <a:gd name="connsiteX69" fmla="*/ 1304935 w 1366350"/>
                      <a:gd name="connsiteY69" fmla="*/ 525439 h 1589965"/>
                      <a:gd name="connsiteX70" fmla="*/ 1332231 w 1366350"/>
                      <a:gd name="connsiteY70" fmla="*/ 484496 h 1589965"/>
                      <a:gd name="connsiteX71" fmla="*/ 1345879 w 1366350"/>
                      <a:gd name="connsiteY71" fmla="*/ 443553 h 1589965"/>
                      <a:gd name="connsiteX72" fmla="*/ 1352702 w 1366350"/>
                      <a:gd name="connsiteY72" fmla="*/ 423081 h 1589965"/>
                      <a:gd name="connsiteX73" fmla="*/ 1366350 w 1366350"/>
                      <a:gd name="connsiteY73" fmla="*/ 361666 h 1589965"/>
                      <a:gd name="connsiteX74" fmla="*/ 1359526 w 1366350"/>
                      <a:gd name="connsiteY74" fmla="*/ 211541 h 1589965"/>
                      <a:gd name="connsiteX75" fmla="*/ 1352702 w 1366350"/>
                      <a:gd name="connsiteY75" fmla="*/ 191069 h 1589965"/>
                      <a:gd name="connsiteX76" fmla="*/ 1284464 w 1366350"/>
                      <a:gd name="connsiteY76" fmla="*/ 156950 h 1589965"/>
                      <a:gd name="connsiteX77" fmla="*/ 1263992 w 1366350"/>
                      <a:gd name="connsiteY77" fmla="*/ 150126 h 1589965"/>
                      <a:gd name="connsiteX78" fmla="*/ 1195753 w 1366350"/>
                      <a:gd name="connsiteY78" fmla="*/ 116006 h 1589965"/>
                      <a:gd name="connsiteX79" fmla="*/ 1161634 w 1366350"/>
                      <a:gd name="connsiteY79" fmla="*/ 95535 h 1589965"/>
                      <a:gd name="connsiteX80" fmla="*/ 1141162 w 1366350"/>
                      <a:gd name="connsiteY80" fmla="*/ 81887 h 1589965"/>
                      <a:gd name="connsiteX81" fmla="*/ 1113867 w 1366350"/>
                      <a:gd name="connsiteY81" fmla="*/ 75063 h 1589965"/>
                      <a:gd name="connsiteX82" fmla="*/ 1086571 w 1366350"/>
                      <a:gd name="connsiteY82" fmla="*/ 61415 h 1589965"/>
                      <a:gd name="connsiteX83" fmla="*/ 1045628 w 1366350"/>
                      <a:gd name="connsiteY83" fmla="*/ 47768 h 1589965"/>
                      <a:gd name="connsiteX84" fmla="*/ 1025156 w 1366350"/>
                      <a:gd name="connsiteY84" fmla="*/ 40944 h 1589965"/>
                      <a:gd name="connsiteX85" fmla="*/ 997861 w 1366350"/>
                      <a:gd name="connsiteY85" fmla="*/ 27296 h 1589965"/>
                      <a:gd name="connsiteX86" fmla="*/ 963741 w 1366350"/>
                      <a:gd name="connsiteY86" fmla="*/ 20472 h 1589965"/>
                      <a:gd name="connsiteX87" fmla="*/ 943270 w 1366350"/>
                      <a:gd name="connsiteY87" fmla="*/ 13648 h 1589965"/>
                      <a:gd name="connsiteX88" fmla="*/ 854559 w 1366350"/>
                      <a:gd name="connsiteY88" fmla="*/ 0 h 1589965"/>
                      <a:gd name="connsiteX89" fmla="*/ 561132 w 1366350"/>
                      <a:gd name="connsiteY89" fmla="*/ 6824 h 1589965"/>
                      <a:gd name="connsiteX90" fmla="*/ 451950 w 1366350"/>
                      <a:gd name="connsiteY90" fmla="*/ 20472 h 1589965"/>
                      <a:gd name="connsiteX91" fmla="*/ 404183 w 1366350"/>
                      <a:gd name="connsiteY91" fmla="*/ 54591 h 1589965"/>
                      <a:gd name="connsiteX92" fmla="*/ 424655 w 1366350"/>
                      <a:gd name="connsiteY92" fmla="*/ 88711 h 1589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366350" h="1589965">
                        <a:moveTo>
                          <a:pt x="424655" y="88711"/>
                        </a:moveTo>
                        <a:cubicBezTo>
                          <a:pt x="413282" y="103496"/>
                          <a:pt x="392142" y="105835"/>
                          <a:pt x="335944" y="143302"/>
                        </a:cubicBezTo>
                        <a:cubicBezTo>
                          <a:pt x="329120" y="147851"/>
                          <a:pt x="321272" y="151151"/>
                          <a:pt x="315473" y="156950"/>
                        </a:cubicBezTo>
                        <a:cubicBezTo>
                          <a:pt x="308649" y="163774"/>
                          <a:pt x="301179" y="170007"/>
                          <a:pt x="295001" y="177421"/>
                        </a:cubicBezTo>
                        <a:cubicBezTo>
                          <a:pt x="289750" y="183721"/>
                          <a:pt x="287152" y="192094"/>
                          <a:pt x="281353" y="197893"/>
                        </a:cubicBezTo>
                        <a:cubicBezTo>
                          <a:pt x="275554" y="203692"/>
                          <a:pt x="267706" y="206992"/>
                          <a:pt x="260882" y="211541"/>
                        </a:cubicBezTo>
                        <a:cubicBezTo>
                          <a:pt x="224485" y="266133"/>
                          <a:pt x="272258" y="200164"/>
                          <a:pt x="226762" y="245660"/>
                        </a:cubicBezTo>
                        <a:cubicBezTo>
                          <a:pt x="220963" y="251459"/>
                          <a:pt x="218563" y="260002"/>
                          <a:pt x="213114" y="266132"/>
                        </a:cubicBezTo>
                        <a:cubicBezTo>
                          <a:pt x="200291" y="280558"/>
                          <a:pt x="182877" y="291016"/>
                          <a:pt x="172171" y="307075"/>
                        </a:cubicBezTo>
                        <a:cubicBezTo>
                          <a:pt x="123400" y="380232"/>
                          <a:pt x="199351" y="269205"/>
                          <a:pt x="138052" y="348018"/>
                        </a:cubicBezTo>
                        <a:cubicBezTo>
                          <a:pt x="127982" y="360966"/>
                          <a:pt x="115943" y="373401"/>
                          <a:pt x="110756" y="388962"/>
                        </a:cubicBezTo>
                        <a:cubicBezTo>
                          <a:pt x="101338" y="417214"/>
                          <a:pt x="107922" y="403448"/>
                          <a:pt x="90284" y="429905"/>
                        </a:cubicBezTo>
                        <a:cubicBezTo>
                          <a:pt x="73136" y="481356"/>
                          <a:pt x="96266" y="417943"/>
                          <a:pt x="69813" y="470848"/>
                        </a:cubicBezTo>
                        <a:cubicBezTo>
                          <a:pt x="41561" y="527351"/>
                          <a:pt x="88453" y="453125"/>
                          <a:pt x="49341" y="511791"/>
                        </a:cubicBezTo>
                        <a:cubicBezTo>
                          <a:pt x="33100" y="560515"/>
                          <a:pt x="43673" y="540765"/>
                          <a:pt x="22046" y="573206"/>
                        </a:cubicBezTo>
                        <a:cubicBezTo>
                          <a:pt x="19771" y="582305"/>
                          <a:pt x="17061" y="591305"/>
                          <a:pt x="15222" y="600502"/>
                        </a:cubicBezTo>
                        <a:cubicBezTo>
                          <a:pt x="-16049" y="756853"/>
                          <a:pt x="9645" y="953022"/>
                          <a:pt x="15222" y="1084997"/>
                        </a:cubicBezTo>
                        <a:cubicBezTo>
                          <a:pt x="15829" y="1099370"/>
                          <a:pt x="24321" y="1112293"/>
                          <a:pt x="28870" y="1125941"/>
                        </a:cubicBezTo>
                        <a:cubicBezTo>
                          <a:pt x="38288" y="1154194"/>
                          <a:pt x="31702" y="1140425"/>
                          <a:pt x="49341" y="1166884"/>
                        </a:cubicBezTo>
                        <a:cubicBezTo>
                          <a:pt x="51616" y="1178257"/>
                          <a:pt x="53352" y="1189751"/>
                          <a:pt x="56165" y="1201003"/>
                        </a:cubicBezTo>
                        <a:cubicBezTo>
                          <a:pt x="57910" y="1207981"/>
                          <a:pt x="61013" y="1214559"/>
                          <a:pt x="62989" y="1221475"/>
                        </a:cubicBezTo>
                        <a:cubicBezTo>
                          <a:pt x="65566" y="1230493"/>
                          <a:pt x="67118" y="1239788"/>
                          <a:pt x="69813" y="1248771"/>
                        </a:cubicBezTo>
                        <a:cubicBezTo>
                          <a:pt x="76014" y="1269440"/>
                          <a:pt x="83461" y="1289714"/>
                          <a:pt x="90284" y="1310185"/>
                        </a:cubicBezTo>
                        <a:lnTo>
                          <a:pt x="117580" y="1392072"/>
                        </a:lnTo>
                        <a:lnTo>
                          <a:pt x="124404" y="1412544"/>
                        </a:lnTo>
                        <a:cubicBezTo>
                          <a:pt x="132984" y="1438284"/>
                          <a:pt x="135062" y="1450499"/>
                          <a:pt x="158523" y="1473959"/>
                        </a:cubicBezTo>
                        <a:cubicBezTo>
                          <a:pt x="165347" y="1480783"/>
                          <a:pt x="171377" y="1488505"/>
                          <a:pt x="178995" y="1494430"/>
                        </a:cubicBezTo>
                        <a:cubicBezTo>
                          <a:pt x="191942" y="1504500"/>
                          <a:pt x="208339" y="1510128"/>
                          <a:pt x="219938" y="1521726"/>
                        </a:cubicBezTo>
                        <a:cubicBezTo>
                          <a:pt x="245496" y="1547283"/>
                          <a:pt x="231255" y="1539145"/>
                          <a:pt x="260882" y="1549021"/>
                        </a:cubicBezTo>
                        <a:cubicBezTo>
                          <a:pt x="274530" y="1558120"/>
                          <a:pt x="286264" y="1571130"/>
                          <a:pt x="301825" y="1576317"/>
                        </a:cubicBezTo>
                        <a:lnTo>
                          <a:pt x="342768" y="1589965"/>
                        </a:lnTo>
                        <a:cubicBezTo>
                          <a:pt x="356416" y="1585416"/>
                          <a:pt x="375731" y="1588287"/>
                          <a:pt x="383711" y="1576317"/>
                        </a:cubicBezTo>
                        <a:cubicBezTo>
                          <a:pt x="388260" y="1569493"/>
                          <a:pt x="390404" y="1560192"/>
                          <a:pt x="397359" y="1555845"/>
                        </a:cubicBezTo>
                        <a:cubicBezTo>
                          <a:pt x="409558" y="1548220"/>
                          <a:pt x="438302" y="1542197"/>
                          <a:pt x="438302" y="1542197"/>
                        </a:cubicBezTo>
                        <a:cubicBezTo>
                          <a:pt x="442851" y="1535373"/>
                          <a:pt x="445778" y="1527126"/>
                          <a:pt x="451950" y="1521726"/>
                        </a:cubicBezTo>
                        <a:cubicBezTo>
                          <a:pt x="464294" y="1510925"/>
                          <a:pt x="479245" y="1503528"/>
                          <a:pt x="492893" y="1494430"/>
                        </a:cubicBezTo>
                        <a:lnTo>
                          <a:pt x="533837" y="1467135"/>
                        </a:lnTo>
                        <a:lnTo>
                          <a:pt x="554308" y="1453487"/>
                        </a:lnTo>
                        <a:lnTo>
                          <a:pt x="574780" y="1439839"/>
                        </a:lnTo>
                        <a:cubicBezTo>
                          <a:pt x="597527" y="1405721"/>
                          <a:pt x="581605" y="1423917"/>
                          <a:pt x="629371" y="1392072"/>
                        </a:cubicBezTo>
                        <a:lnTo>
                          <a:pt x="649843" y="1378424"/>
                        </a:lnTo>
                        <a:cubicBezTo>
                          <a:pt x="654392" y="1371600"/>
                          <a:pt x="657691" y="1363752"/>
                          <a:pt x="663490" y="1357953"/>
                        </a:cubicBezTo>
                        <a:cubicBezTo>
                          <a:pt x="669289" y="1352154"/>
                          <a:pt x="678561" y="1350477"/>
                          <a:pt x="683962" y="1344305"/>
                        </a:cubicBezTo>
                        <a:cubicBezTo>
                          <a:pt x="683977" y="1344288"/>
                          <a:pt x="718075" y="1293135"/>
                          <a:pt x="724905" y="1282890"/>
                        </a:cubicBezTo>
                        <a:cubicBezTo>
                          <a:pt x="729454" y="1276066"/>
                          <a:pt x="735959" y="1270199"/>
                          <a:pt x="738553" y="1262418"/>
                        </a:cubicBezTo>
                        <a:cubicBezTo>
                          <a:pt x="750564" y="1226386"/>
                          <a:pt x="741387" y="1247933"/>
                          <a:pt x="772673" y="1201003"/>
                        </a:cubicBezTo>
                        <a:cubicBezTo>
                          <a:pt x="777222" y="1194179"/>
                          <a:pt x="779496" y="1185081"/>
                          <a:pt x="786320" y="1180532"/>
                        </a:cubicBezTo>
                        <a:lnTo>
                          <a:pt x="806792" y="1166884"/>
                        </a:lnTo>
                        <a:lnTo>
                          <a:pt x="847735" y="1105469"/>
                        </a:lnTo>
                        <a:cubicBezTo>
                          <a:pt x="852284" y="1098645"/>
                          <a:pt x="858789" y="1092778"/>
                          <a:pt x="861383" y="1084997"/>
                        </a:cubicBezTo>
                        <a:cubicBezTo>
                          <a:pt x="863658" y="1078173"/>
                          <a:pt x="864217" y="1070511"/>
                          <a:pt x="868207" y="1064526"/>
                        </a:cubicBezTo>
                        <a:cubicBezTo>
                          <a:pt x="873560" y="1056496"/>
                          <a:pt x="882754" y="1051672"/>
                          <a:pt x="888679" y="1044054"/>
                        </a:cubicBezTo>
                        <a:cubicBezTo>
                          <a:pt x="898749" y="1031107"/>
                          <a:pt x="906876" y="1016759"/>
                          <a:pt x="915974" y="1003111"/>
                        </a:cubicBezTo>
                        <a:cubicBezTo>
                          <a:pt x="920523" y="996287"/>
                          <a:pt x="923823" y="988438"/>
                          <a:pt x="929622" y="982639"/>
                        </a:cubicBezTo>
                        <a:cubicBezTo>
                          <a:pt x="936446" y="975815"/>
                          <a:pt x="943915" y="969581"/>
                          <a:pt x="950093" y="962168"/>
                        </a:cubicBezTo>
                        <a:cubicBezTo>
                          <a:pt x="978526" y="928048"/>
                          <a:pt x="946681" y="953069"/>
                          <a:pt x="984213" y="928048"/>
                        </a:cubicBezTo>
                        <a:cubicBezTo>
                          <a:pt x="996205" y="892072"/>
                          <a:pt x="983111" y="921182"/>
                          <a:pt x="1011508" y="887105"/>
                        </a:cubicBezTo>
                        <a:cubicBezTo>
                          <a:pt x="1065206" y="822666"/>
                          <a:pt x="990937" y="907725"/>
                          <a:pt x="1031980" y="846162"/>
                        </a:cubicBezTo>
                        <a:cubicBezTo>
                          <a:pt x="1037333" y="838132"/>
                          <a:pt x="1046274" y="833104"/>
                          <a:pt x="1052452" y="825690"/>
                        </a:cubicBezTo>
                        <a:cubicBezTo>
                          <a:pt x="1080884" y="791570"/>
                          <a:pt x="1049039" y="816591"/>
                          <a:pt x="1086571" y="791571"/>
                        </a:cubicBezTo>
                        <a:cubicBezTo>
                          <a:pt x="1125685" y="732900"/>
                          <a:pt x="1073603" y="801946"/>
                          <a:pt x="1120690" y="764275"/>
                        </a:cubicBezTo>
                        <a:cubicBezTo>
                          <a:pt x="1127094" y="759152"/>
                          <a:pt x="1128539" y="749602"/>
                          <a:pt x="1134338" y="743803"/>
                        </a:cubicBezTo>
                        <a:cubicBezTo>
                          <a:pt x="1140137" y="738004"/>
                          <a:pt x="1148510" y="735406"/>
                          <a:pt x="1154810" y="730156"/>
                        </a:cubicBezTo>
                        <a:cubicBezTo>
                          <a:pt x="1221888" y="674259"/>
                          <a:pt x="1135251" y="742890"/>
                          <a:pt x="1188929" y="689212"/>
                        </a:cubicBezTo>
                        <a:cubicBezTo>
                          <a:pt x="1194728" y="683413"/>
                          <a:pt x="1202577" y="680114"/>
                          <a:pt x="1209401" y="675565"/>
                        </a:cubicBezTo>
                        <a:lnTo>
                          <a:pt x="1236696" y="634621"/>
                        </a:lnTo>
                        <a:cubicBezTo>
                          <a:pt x="1241245" y="627797"/>
                          <a:pt x="1242564" y="616743"/>
                          <a:pt x="1250344" y="614150"/>
                        </a:cubicBezTo>
                        <a:lnTo>
                          <a:pt x="1270816" y="607326"/>
                        </a:lnTo>
                        <a:cubicBezTo>
                          <a:pt x="1292444" y="574884"/>
                          <a:pt x="1281870" y="594635"/>
                          <a:pt x="1298111" y="545911"/>
                        </a:cubicBezTo>
                        <a:cubicBezTo>
                          <a:pt x="1300386" y="539087"/>
                          <a:pt x="1300945" y="531424"/>
                          <a:pt x="1304935" y="525439"/>
                        </a:cubicBezTo>
                        <a:cubicBezTo>
                          <a:pt x="1314034" y="511791"/>
                          <a:pt x="1327044" y="500057"/>
                          <a:pt x="1332231" y="484496"/>
                        </a:cubicBezTo>
                        <a:lnTo>
                          <a:pt x="1345879" y="443553"/>
                        </a:lnTo>
                        <a:cubicBezTo>
                          <a:pt x="1348154" y="436729"/>
                          <a:pt x="1350957" y="430059"/>
                          <a:pt x="1352702" y="423081"/>
                        </a:cubicBezTo>
                        <a:cubicBezTo>
                          <a:pt x="1362339" y="384533"/>
                          <a:pt x="1357687" y="404982"/>
                          <a:pt x="1366350" y="361666"/>
                        </a:cubicBezTo>
                        <a:cubicBezTo>
                          <a:pt x="1364075" y="311624"/>
                          <a:pt x="1363521" y="261475"/>
                          <a:pt x="1359526" y="211541"/>
                        </a:cubicBezTo>
                        <a:cubicBezTo>
                          <a:pt x="1358952" y="204371"/>
                          <a:pt x="1357788" y="196155"/>
                          <a:pt x="1352702" y="191069"/>
                        </a:cubicBezTo>
                        <a:cubicBezTo>
                          <a:pt x="1338647" y="177014"/>
                          <a:pt x="1302667" y="163776"/>
                          <a:pt x="1284464" y="156950"/>
                        </a:cubicBezTo>
                        <a:cubicBezTo>
                          <a:pt x="1277729" y="154424"/>
                          <a:pt x="1270523" y="153140"/>
                          <a:pt x="1263992" y="150126"/>
                        </a:cubicBezTo>
                        <a:cubicBezTo>
                          <a:pt x="1240902" y="139469"/>
                          <a:pt x="1217560" y="129090"/>
                          <a:pt x="1195753" y="116006"/>
                        </a:cubicBezTo>
                        <a:cubicBezTo>
                          <a:pt x="1184380" y="109182"/>
                          <a:pt x="1172881" y="102564"/>
                          <a:pt x="1161634" y="95535"/>
                        </a:cubicBezTo>
                        <a:cubicBezTo>
                          <a:pt x="1154679" y="91188"/>
                          <a:pt x="1148700" y="85118"/>
                          <a:pt x="1141162" y="81887"/>
                        </a:cubicBezTo>
                        <a:cubicBezTo>
                          <a:pt x="1132542" y="78193"/>
                          <a:pt x="1122648" y="78356"/>
                          <a:pt x="1113867" y="75063"/>
                        </a:cubicBezTo>
                        <a:cubicBezTo>
                          <a:pt x="1104342" y="71491"/>
                          <a:pt x="1096016" y="65193"/>
                          <a:pt x="1086571" y="61415"/>
                        </a:cubicBezTo>
                        <a:cubicBezTo>
                          <a:pt x="1073214" y="56072"/>
                          <a:pt x="1059276" y="52317"/>
                          <a:pt x="1045628" y="47768"/>
                        </a:cubicBezTo>
                        <a:cubicBezTo>
                          <a:pt x="1038804" y="45493"/>
                          <a:pt x="1031590" y="44161"/>
                          <a:pt x="1025156" y="40944"/>
                        </a:cubicBezTo>
                        <a:cubicBezTo>
                          <a:pt x="1016058" y="36395"/>
                          <a:pt x="1007511" y="30513"/>
                          <a:pt x="997861" y="27296"/>
                        </a:cubicBezTo>
                        <a:cubicBezTo>
                          <a:pt x="986858" y="23628"/>
                          <a:pt x="974993" y="23285"/>
                          <a:pt x="963741" y="20472"/>
                        </a:cubicBezTo>
                        <a:cubicBezTo>
                          <a:pt x="956763" y="18727"/>
                          <a:pt x="950248" y="15393"/>
                          <a:pt x="943270" y="13648"/>
                        </a:cubicBezTo>
                        <a:cubicBezTo>
                          <a:pt x="912010" y="5833"/>
                          <a:pt x="887705" y="4143"/>
                          <a:pt x="854559" y="0"/>
                        </a:cubicBezTo>
                        <a:lnTo>
                          <a:pt x="561132" y="6824"/>
                        </a:lnTo>
                        <a:cubicBezTo>
                          <a:pt x="537595" y="7729"/>
                          <a:pt x="478048" y="16744"/>
                          <a:pt x="451950" y="20472"/>
                        </a:cubicBezTo>
                        <a:cubicBezTo>
                          <a:pt x="413933" y="33145"/>
                          <a:pt x="410682" y="22097"/>
                          <a:pt x="404183" y="54591"/>
                        </a:cubicBezTo>
                        <a:cubicBezTo>
                          <a:pt x="403291" y="59052"/>
                          <a:pt x="436028" y="73926"/>
                          <a:pt x="424655" y="8871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a:extLst>
                    <a:ext uri="{FF2B5EF4-FFF2-40B4-BE49-F238E27FC236}">
                      <a16:creationId xmlns:a16="http://schemas.microsoft.com/office/drawing/2014/main" id="{3C6FB7BA-CC25-A1F2-5EE3-0E6DB277E2A8}"/>
                    </a:ext>
                  </a:extLst>
                </p:cNvPr>
                <p:cNvSpPr/>
                <p:nvPr/>
              </p:nvSpPr>
              <p:spPr>
                <a:xfrm>
                  <a:off x="2477069" y="2510214"/>
                  <a:ext cx="873456" cy="1010908"/>
                </a:xfrm>
                <a:custGeom>
                  <a:avLst/>
                  <a:gdLst>
                    <a:gd name="connsiteX0" fmla="*/ 61415 w 873456"/>
                    <a:gd name="connsiteY0" fmla="*/ 7798 h 1010908"/>
                    <a:gd name="connsiteX1" fmla="*/ 34119 w 873456"/>
                    <a:gd name="connsiteY1" fmla="*/ 55565 h 1010908"/>
                    <a:gd name="connsiteX2" fmla="*/ 20471 w 873456"/>
                    <a:gd name="connsiteY2" fmla="*/ 96508 h 1010908"/>
                    <a:gd name="connsiteX3" fmla="*/ 13647 w 873456"/>
                    <a:gd name="connsiteY3" fmla="*/ 116980 h 1010908"/>
                    <a:gd name="connsiteX4" fmla="*/ 0 w 873456"/>
                    <a:gd name="connsiteY4" fmla="*/ 171571 h 1010908"/>
                    <a:gd name="connsiteX5" fmla="*/ 6824 w 873456"/>
                    <a:gd name="connsiteY5" fmla="*/ 314873 h 1010908"/>
                    <a:gd name="connsiteX6" fmla="*/ 20471 w 873456"/>
                    <a:gd name="connsiteY6" fmla="*/ 362640 h 1010908"/>
                    <a:gd name="connsiteX7" fmla="*/ 34119 w 873456"/>
                    <a:gd name="connsiteY7" fmla="*/ 424055 h 1010908"/>
                    <a:gd name="connsiteX8" fmla="*/ 40943 w 873456"/>
                    <a:gd name="connsiteY8" fmla="*/ 444526 h 1010908"/>
                    <a:gd name="connsiteX9" fmla="*/ 68238 w 873456"/>
                    <a:gd name="connsiteY9" fmla="*/ 540061 h 1010908"/>
                    <a:gd name="connsiteX10" fmla="*/ 75062 w 873456"/>
                    <a:gd name="connsiteY10" fmla="*/ 560532 h 1010908"/>
                    <a:gd name="connsiteX11" fmla="*/ 81886 w 873456"/>
                    <a:gd name="connsiteY11" fmla="*/ 581004 h 1010908"/>
                    <a:gd name="connsiteX12" fmla="*/ 122830 w 873456"/>
                    <a:gd name="connsiteY12" fmla="*/ 642419 h 1010908"/>
                    <a:gd name="connsiteX13" fmla="*/ 150125 w 873456"/>
                    <a:gd name="connsiteY13" fmla="*/ 683362 h 1010908"/>
                    <a:gd name="connsiteX14" fmla="*/ 191068 w 873456"/>
                    <a:gd name="connsiteY14" fmla="*/ 724305 h 1010908"/>
                    <a:gd name="connsiteX15" fmla="*/ 204716 w 873456"/>
                    <a:gd name="connsiteY15" fmla="*/ 744777 h 1010908"/>
                    <a:gd name="connsiteX16" fmla="*/ 245659 w 873456"/>
                    <a:gd name="connsiteY16" fmla="*/ 772073 h 1010908"/>
                    <a:gd name="connsiteX17" fmla="*/ 279779 w 873456"/>
                    <a:gd name="connsiteY17" fmla="*/ 806192 h 1010908"/>
                    <a:gd name="connsiteX18" fmla="*/ 313898 w 873456"/>
                    <a:gd name="connsiteY18" fmla="*/ 840311 h 1010908"/>
                    <a:gd name="connsiteX19" fmla="*/ 348018 w 873456"/>
                    <a:gd name="connsiteY19" fmla="*/ 881255 h 1010908"/>
                    <a:gd name="connsiteX20" fmla="*/ 368489 w 873456"/>
                    <a:gd name="connsiteY20" fmla="*/ 894902 h 1010908"/>
                    <a:gd name="connsiteX21" fmla="*/ 388961 w 873456"/>
                    <a:gd name="connsiteY21" fmla="*/ 915374 h 1010908"/>
                    <a:gd name="connsiteX22" fmla="*/ 409432 w 873456"/>
                    <a:gd name="connsiteY22" fmla="*/ 922198 h 1010908"/>
                    <a:gd name="connsiteX23" fmla="*/ 429904 w 873456"/>
                    <a:gd name="connsiteY23" fmla="*/ 935846 h 1010908"/>
                    <a:gd name="connsiteX24" fmla="*/ 450376 w 873456"/>
                    <a:gd name="connsiteY24" fmla="*/ 942670 h 1010908"/>
                    <a:gd name="connsiteX25" fmla="*/ 470847 w 873456"/>
                    <a:gd name="connsiteY25" fmla="*/ 956317 h 1010908"/>
                    <a:gd name="connsiteX26" fmla="*/ 511791 w 873456"/>
                    <a:gd name="connsiteY26" fmla="*/ 969965 h 1010908"/>
                    <a:gd name="connsiteX27" fmla="*/ 573206 w 873456"/>
                    <a:gd name="connsiteY27" fmla="*/ 990437 h 1010908"/>
                    <a:gd name="connsiteX28" fmla="*/ 593677 w 873456"/>
                    <a:gd name="connsiteY28" fmla="*/ 997261 h 1010908"/>
                    <a:gd name="connsiteX29" fmla="*/ 655092 w 873456"/>
                    <a:gd name="connsiteY29" fmla="*/ 1010908 h 1010908"/>
                    <a:gd name="connsiteX30" fmla="*/ 791570 w 873456"/>
                    <a:gd name="connsiteY30" fmla="*/ 1004085 h 1010908"/>
                    <a:gd name="connsiteX31" fmla="*/ 812041 w 873456"/>
                    <a:gd name="connsiteY31" fmla="*/ 997261 h 1010908"/>
                    <a:gd name="connsiteX32" fmla="*/ 832513 w 873456"/>
                    <a:gd name="connsiteY32" fmla="*/ 983613 h 1010908"/>
                    <a:gd name="connsiteX33" fmla="*/ 859809 w 873456"/>
                    <a:gd name="connsiteY33" fmla="*/ 942670 h 1010908"/>
                    <a:gd name="connsiteX34" fmla="*/ 873456 w 873456"/>
                    <a:gd name="connsiteY34" fmla="*/ 901726 h 1010908"/>
                    <a:gd name="connsiteX35" fmla="*/ 859809 w 873456"/>
                    <a:gd name="connsiteY35" fmla="*/ 737953 h 1010908"/>
                    <a:gd name="connsiteX36" fmla="*/ 852985 w 873456"/>
                    <a:gd name="connsiteY36" fmla="*/ 717482 h 1010908"/>
                    <a:gd name="connsiteX37" fmla="*/ 825689 w 873456"/>
                    <a:gd name="connsiteY37" fmla="*/ 676538 h 1010908"/>
                    <a:gd name="connsiteX38" fmla="*/ 812041 w 873456"/>
                    <a:gd name="connsiteY38" fmla="*/ 642419 h 1010908"/>
                    <a:gd name="connsiteX39" fmla="*/ 784746 w 873456"/>
                    <a:gd name="connsiteY39" fmla="*/ 601476 h 1010908"/>
                    <a:gd name="connsiteX40" fmla="*/ 771098 w 873456"/>
                    <a:gd name="connsiteY40" fmla="*/ 581004 h 1010908"/>
                    <a:gd name="connsiteX41" fmla="*/ 743803 w 873456"/>
                    <a:gd name="connsiteY41" fmla="*/ 546885 h 1010908"/>
                    <a:gd name="connsiteX42" fmla="*/ 730155 w 873456"/>
                    <a:gd name="connsiteY42" fmla="*/ 519589 h 1010908"/>
                    <a:gd name="connsiteX43" fmla="*/ 696035 w 873456"/>
                    <a:gd name="connsiteY43" fmla="*/ 478646 h 1010908"/>
                    <a:gd name="connsiteX44" fmla="*/ 668740 w 873456"/>
                    <a:gd name="connsiteY44" fmla="*/ 410407 h 1010908"/>
                    <a:gd name="connsiteX45" fmla="*/ 614149 w 873456"/>
                    <a:gd name="connsiteY45" fmla="*/ 308049 h 1010908"/>
                    <a:gd name="connsiteX46" fmla="*/ 600501 w 873456"/>
                    <a:gd name="connsiteY46" fmla="*/ 280753 h 1010908"/>
                    <a:gd name="connsiteX47" fmla="*/ 580030 w 873456"/>
                    <a:gd name="connsiteY47" fmla="*/ 260282 h 1010908"/>
                    <a:gd name="connsiteX48" fmla="*/ 552734 w 873456"/>
                    <a:gd name="connsiteY48" fmla="*/ 219338 h 1010908"/>
                    <a:gd name="connsiteX49" fmla="*/ 504967 w 873456"/>
                    <a:gd name="connsiteY49" fmla="*/ 178395 h 1010908"/>
                    <a:gd name="connsiteX50" fmla="*/ 470847 w 873456"/>
                    <a:gd name="connsiteY50" fmla="*/ 144276 h 1010908"/>
                    <a:gd name="connsiteX51" fmla="*/ 416256 w 873456"/>
                    <a:gd name="connsiteY51" fmla="*/ 96508 h 1010908"/>
                    <a:gd name="connsiteX52" fmla="*/ 361665 w 873456"/>
                    <a:gd name="connsiteY52" fmla="*/ 76037 h 1010908"/>
                    <a:gd name="connsiteX53" fmla="*/ 341194 w 873456"/>
                    <a:gd name="connsiteY53" fmla="*/ 62389 h 1010908"/>
                    <a:gd name="connsiteX54" fmla="*/ 300250 w 873456"/>
                    <a:gd name="connsiteY54" fmla="*/ 48741 h 1010908"/>
                    <a:gd name="connsiteX55" fmla="*/ 259307 w 873456"/>
                    <a:gd name="connsiteY55" fmla="*/ 28270 h 1010908"/>
                    <a:gd name="connsiteX56" fmla="*/ 238835 w 873456"/>
                    <a:gd name="connsiteY56" fmla="*/ 14622 h 1010908"/>
                    <a:gd name="connsiteX57" fmla="*/ 177421 w 873456"/>
                    <a:gd name="connsiteY57" fmla="*/ 974 h 1010908"/>
                    <a:gd name="connsiteX58" fmla="*/ 61415 w 873456"/>
                    <a:gd name="connsiteY58" fmla="*/ 7798 h 101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73456" h="1010908">
                      <a:moveTo>
                        <a:pt x="61415" y="7798"/>
                      </a:moveTo>
                      <a:cubicBezTo>
                        <a:pt x="37531" y="16897"/>
                        <a:pt x="41804" y="38914"/>
                        <a:pt x="34119" y="55565"/>
                      </a:cubicBezTo>
                      <a:cubicBezTo>
                        <a:pt x="28090" y="68627"/>
                        <a:pt x="25020" y="82860"/>
                        <a:pt x="20471" y="96508"/>
                      </a:cubicBezTo>
                      <a:cubicBezTo>
                        <a:pt x="18196" y="103332"/>
                        <a:pt x="15058" y="109927"/>
                        <a:pt x="13647" y="116980"/>
                      </a:cubicBezTo>
                      <a:cubicBezTo>
                        <a:pt x="5413" y="158152"/>
                        <a:pt x="10492" y="140096"/>
                        <a:pt x="0" y="171571"/>
                      </a:cubicBezTo>
                      <a:cubicBezTo>
                        <a:pt x="2275" y="219338"/>
                        <a:pt x="3011" y="267204"/>
                        <a:pt x="6824" y="314873"/>
                      </a:cubicBezTo>
                      <a:cubicBezTo>
                        <a:pt x="8009" y="329691"/>
                        <a:pt x="16343" y="348194"/>
                        <a:pt x="20471" y="362640"/>
                      </a:cubicBezTo>
                      <a:cubicBezTo>
                        <a:pt x="34483" y="411682"/>
                        <a:pt x="20045" y="367760"/>
                        <a:pt x="34119" y="424055"/>
                      </a:cubicBezTo>
                      <a:cubicBezTo>
                        <a:pt x="35864" y="431033"/>
                        <a:pt x="39050" y="437587"/>
                        <a:pt x="40943" y="444526"/>
                      </a:cubicBezTo>
                      <a:cubicBezTo>
                        <a:pt x="66647" y="538773"/>
                        <a:pt x="42089" y="461612"/>
                        <a:pt x="68238" y="540061"/>
                      </a:cubicBezTo>
                      <a:lnTo>
                        <a:pt x="75062" y="560532"/>
                      </a:lnTo>
                      <a:cubicBezTo>
                        <a:pt x="77337" y="567356"/>
                        <a:pt x="77896" y="575019"/>
                        <a:pt x="81886" y="581004"/>
                      </a:cubicBezTo>
                      <a:lnTo>
                        <a:pt x="122830" y="642419"/>
                      </a:lnTo>
                      <a:cubicBezTo>
                        <a:pt x="122832" y="642421"/>
                        <a:pt x="150124" y="683361"/>
                        <a:pt x="150125" y="683362"/>
                      </a:cubicBezTo>
                      <a:cubicBezTo>
                        <a:pt x="163773" y="697010"/>
                        <a:pt x="180362" y="708246"/>
                        <a:pt x="191068" y="724305"/>
                      </a:cubicBezTo>
                      <a:cubicBezTo>
                        <a:pt x="195617" y="731129"/>
                        <a:pt x="198544" y="739376"/>
                        <a:pt x="204716" y="744777"/>
                      </a:cubicBezTo>
                      <a:cubicBezTo>
                        <a:pt x="217060" y="755578"/>
                        <a:pt x="245659" y="772073"/>
                        <a:pt x="245659" y="772073"/>
                      </a:cubicBezTo>
                      <a:cubicBezTo>
                        <a:pt x="282056" y="826665"/>
                        <a:pt x="234283" y="760696"/>
                        <a:pt x="279779" y="806192"/>
                      </a:cubicBezTo>
                      <a:cubicBezTo>
                        <a:pt x="325270" y="851683"/>
                        <a:pt x="259310" y="803920"/>
                        <a:pt x="313898" y="840311"/>
                      </a:cubicBezTo>
                      <a:cubicBezTo>
                        <a:pt x="327318" y="860440"/>
                        <a:pt x="328315" y="864836"/>
                        <a:pt x="348018" y="881255"/>
                      </a:cubicBezTo>
                      <a:cubicBezTo>
                        <a:pt x="354318" y="886505"/>
                        <a:pt x="362189" y="889652"/>
                        <a:pt x="368489" y="894902"/>
                      </a:cubicBezTo>
                      <a:cubicBezTo>
                        <a:pt x="375903" y="901080"/>
                        <a:pt x="380931" y="910021"/>
                        <a:pt x="388961" y="915374"/>
                      </a:cubicBezTo>
                      <a:cubicBezTo>
                        <a:pt x="394946" y="919364"/>
                        <a:pt x="402999" y="918981"/>
                        <a:pt x="409432" y="922198"/>
                      </a:cubicBezTo>
                      <a:cubicBezTo>
                        <a:pt x="416768" y="925866"/>
                        <a:pt x="422568" y="932178"/>
                        <a:pt x="429904" y="935846"/>
                      </a:cubicBezTo>
                      <a:cubicBezTo>
                        <a:pt x="436338" y="939063"/>
                        <a:pt x="443942" y="939453"/>
                        <a:pt x="450376" y="942670"/>
                      </a:cubicBezTo>
                      <a:cubicBezTo>
                        <a:pt x="457711" y="946338"/>
                        <a:pt x="463353" y="952986"/>
                        <a:pt x="470847" y="956317"/>
                      </a:cubicBezTo>
                      <a:cubicBezTo>
                        <a:pt x="483993" y="962160"/>
                        <a:pt x="498143" y="965416"/>
                        <a:pt x="511791" y="969965"/>
                      </a:cubicBezTo>
                      <a:lnTo>
                        <a:pt x="573206" y="990437"/>
                      </a:lnTo>
                      <a:cubicBezTo>
                        <a:pt x="580030" y="992712"/>
                        <a:pt x="586624" y="995850"/>
                        <a:pt x="593677" y="997261"/>
                      </a:cubicBezTo>
                      <a:cubicBezTo>
                        <a:pt x="636993" y="1005924"/>
                        <a:pt x="616545" y="1001272"/>
                        <a:pt x="655092" y="1010908"/>
                      </a:cubicBezTo>
                      <a:cubicBezTo>
                        <a:pt x="700585" y="1008634"/>
                        <a:pt x="746192" y="1008031"/>
                        <a:pt x="791570" y="1004085"/>
                      </a:cubicBezTo>
                      <a:cubicBezTo>
                        <a:pt x="798736" y="1003462"/>
                        <a:pt x="805608" y="1000478"/>
                        <a:pt x="812041" y="997261"/>
                      </a:cubicBezTo>
                      <a:cubicBezTo>
                        <a:pt x="819377" y="993593"/>
                        <a:pt x="825689" y="988162"/>
                        <a:pt x="832513" y="983613"/>
                      </a:cubicBezTo>
                      <a:cubicBezTo>
                        <a:pt x="841612" y="969965"/>
                        <a:pt x="854622" y="958231"/>
                        <a:pt x="859809" y="942670"/>
                      </a:cubicBezTo>
                      <a:lnTo>
                        <a:pt x="873456" y="901726"/>
                      </a:lnTo>
                      <a:cubicBezTo>
                        <a:pt x="868796" y="808521"/>
                        <a:pt x="877136" y="798600"/>
                        <a:pt x="859809" y="737953"/>
                      </a:cubicBezTo>
                      <a:cubicBezTo>
                        <a:pt x="857833" y="731037"/>
                        <a:pt x="856478" y="723770"/>
                        <a:pt x="852985" y="717482"/>
                      </a:cubicBezTo>
                      <a:cubicBezTo>
                        <a:pt x="845019" y="703143"/>
                        <a:pt x="831781" y="691768"/>
                        <a:pt x="825689" y="676538"/>
                      </a:cubicBezTo>
                      <a:cubicBezTo>
                        <a:pt x="821140" y="665165"/>
                        <a:pt x="817907" y="653172"/>
                        <a:pt x="812041" y="642419"/>
                      </a:cubicBezTo>
                      <a:cubicBezTo>
                        <a:pt x="804187" y="628019"/>
                        <a:pt x="793844" y="615124"/>
                        <a:pt x="784746" y="601476"/>
                      </a:cubicBezTo>
                      <a:cubicBezTo>
                        <a:pt x="780197" y="594652"/>
                        <a:pt x="776221" y="587408"/>
                        <a:pt x="771098" y="581004"/>
                      </a:cubicBezTo>
                      <a:cubicBezTo>
                        <a:pt x="762000" y="569631"/>
                        <a:pt x="751882" y="559003"/>
                        <a:pt x="743803" y="546885"/>
                      </a:cubicBezTo>
                      <a:cubicBezTo>
                        <a:pt x="738160" y="538421"/>
                        <a:pt x="736068" y="527867"/>
                        <a:pt x="730155" y="519589"/>
                      </a:cubicBezTo>
                      <a:cubicBezTo>
                        <a:pt x="709623" y="490844"/>
                        <a:pt x="710160" y="509249"/>
                        <a:pt x="696035" y="478646"/>
                      </a:cubicBezTo>
                      <a:cubicBezTo>
                        <a:pt x="685769" y="456402"/>
                        <a:pt x="681344" y="431414"/>
                        <a:pt x="668740" y="410407"/>
                      </a:cubicBezTo>
                      <a:cubicBezTo>
                        <a:pt x="635184" y="354480"/>
                        <a:pt x="654200" y="388150"/>
                        <a:pt x="614149" y="308049"/>
                      </a:cubicBezTo>
                      <a:cubicBezTo>
                        <a:pt x="609600" y="298950"/>
                        <a:pt x="607694" y="287946"/>
                        <a:pt x="600501" y="280753"/>
                      </a:cubicBezTo>
                      <a:cubicBezTo>
                        <a:pt x="593677" y="273929"/>
                        <a:pt x="585955" y="267899"/>
                        <a:pt x="580030" y="260282"/>
                      </a:cubicBezTo>
                      <a:cubicBezTo>
                        <a:pt x="569960" y="247334"/>
                        <a:pt x="562981" y="232146"/>
                        <a:pt x="552734" y="219338"/>
                      </a:cubicBezTo>
                      <a:cubicBezTo>
                        <a:pt x="533825" y="195702"/>
                        <a:pt x="527102" y="193153"/>
                        <a:pt x="504967" y="178395"/>
                      </a:cubicBezTo>
                      <a:cubicBezTo>
                        <a:pt x="468569" y="123798"/>
                        <a:pt x="516343" y="189772"/>
                        <a:pt x="470847" y="144276"/>
                      </a:cubicBezTo>
                      <a:cubicBezTo>
                        <a:pt x="442982" y="116411"/>
                        <a:pt x="474263" y="115842"/>
                        <a:pt x="416256" y="96508"/>
                      </a:cubicBezTo>
                      <a:cubicBezTo>
                        <a:pt x="398535" y="90602"/>
                        <a:pt x="377988" y="84199"/>
                        <a:pt x="361665" y="76037"/>
                      </a:cubicBezTo>
                      <a:cubicBezTo>
                        <a:pt x="354330" y="72369"/>
                        <a:pt x="348688" y="65720"/>
                        <a:pt x="341194" y="62389"/>
                      </a:cubicBezTo>
                      <a:cubicBezTo>
                        <a:pt x="328048" y="56546"/>
                        <a:pt x="300250" y="48741"/>
                        <a:pt x="300250" y="48741"/>
                      </a:cubicBezTo>
                      <a:cubicBezTo>
                        <a:pt x="241588" y="9631"/>
                        <a:pt x="315806" y="56518"/>
                        <a:pt x="259307" y="28270"/>
                      </a:cubicBezTo>
                      <a:cubicBezTo>
                        <a:pt x="251971" y="24602"/>
                        <a:pt x="246171" y="18290"/>
                        <a:pt x="238835" y="14622"/>
                      </a:cubicBezTo>
                      <a:cubicBezTo>
                        <a:pt x="224187" y="7298"/>
                        <a:pt x="189009" y="1526"/>
                        <a:pt x="177421" y="974"/>
                      </a:cubicBezTo>
                      <a:cubicBezTo>
                        <a:pt x="143340" y="-649"/>
                        <a:pt x="85299" y="-1301"/>
                        <a:pt x="61415" y="779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eform 8">
                <a:extLst>
                  <a:ext uri="{FF2B5EF4-FFF2-40B4-BE49-F238E27FC236}">
                    <a16:creationId xmlns:a16="http://schemas.microsoft.com/office/drawing/2014/main" id="{476D91E1-EA93-600D-D167-570C33B28C5D}"/>
                  </a:ext>
                </a:extLst>
              </p:cNvPr>
              <p:cNvSpPr/>
              <p:nvPr/>
            </p:nvSpPr>
            <p:spPr>
              <a:xfrm>
                <a:off x="6550925" y="3670996"/>
                <a:ext cx="805218" cy="2156598"/>
              </a:xfrm>
              <a:custGeom>
                <a:avLst/>
                <a:gdLst>
                  <a:gd name="connsiteX0" fmla="*/ 716508 w 805218"/>
                  <a:gd name="connsiteY0" fmla="*/ 7076 h 2156598"/>
                  <a:gd name="connsiteX1" fmla="*/ 641445 w 805218"/>
                  <a:gd name="connsiteY1" fmla="*/ 252 h 2156598"/>
                  <a:gd name="connsiteX2" fmla="*/ 552735 w 805218"/>
                  <a:gd name="connsiteY2" fmla="*/ 20723 h 2156598"/>
                  <a:gd name="connsiteX3" fmla="*/ 532263 w 805218"/>
                  <a:gd name="connsiteY3" fmla="*/ 27547 h 2156598"/>
                  <a:gd name="connsiteX4" fmla="*/ 491320 w 805218"/>
                  <a:gd name="connsiteY4" fmla="*/ 54843 h 2156598"/>
                  <a:gd name="connsiteX5" fmla="*/ 470848 w 805218"/>
                  <a:gd name="connsiteY5" fmla="*/ 68491 h 2156598"/>
                  <a:gd name="connsiteX6" fmla="*/ 450376 w 805218"/>
                  <a:gd name="connsiteY6" fmla="*/ 75314 h 2156598"/>
                  <a:gd name="connsiteX7" fmla="*/ 416257 w 805218"/>
                  <a:gd name="connsiteY7" fmla="*/ 109434 h 2156598"/>
                  <a:gd name="connsiteX8" fmla="*/ 395785 w 805218"/>
                  <a:gd name="connsiteY8" fmla="*/ 123082 h 2156598"/>
                  <a:gd name="connsiteX9" fmla="*/ 375314 w 805218"/>
                  <a:gd name="connsiteY9" fmla="*/ 164025 h 2156598"/>
                  <a:gd name="connsiteX10" fmla="*/ 361666 w 805218"/>
                  <a:gd name="connsiteY10" fmla="*/ 204968 h 2156598"/>
                  <a:gd name="connsiteX11" fmla="*/ 348018 w 805218"/>
                  <a:gd name="connsiteY11" fmla="*/ 245911 h 2156598"/>
                  <a:gd name="connsiteX12" fmla="*/ 334371 w 805218"/>
                  <a:gd name="connsiteY12" fmla="*/ 293679 h 2156598"/>
                  <a:gd name="connsiteX13" fmla="*/ 327547 w 805218"/>
                  <a:gd name="connsiteY13" fmla="*/ 334622 h 2156598"/>
                  <a:gd name="connsiteX14" fmla="*/ 320723 w 805218"/>
                  <a:gd name="connsiteY14" fmla="*/ 361917 h 2156598"/>
                  <a:gd name="connsiteX15" fmla="*/ 307075 w 805218"/>
                  <a:gd name="connsiteY15" fmla="*/ 450628 h 2156598"/>
                  <a:gd name="connsiteX16" fmla="*/ 300251 w 805218"/>
                  <a:gd name="connsiteY16" fmla="*/ 477923 h 2156598"/>
                  <a:gd name="connsiteX17" fmla="*/ 286603 w 805218"/>
                  <a:gd name="connsiteY17" fmla="*/ 559810 h 2156598"/>
                  <a:gd name="connsiteX18" fmla="*/ 272956 w 805218"/>
                  <a:gd name="connsiteY18" fmla="*/ 607577 h 2156598"/>
                  <a:gd name="connsiteX19" fmla="*/ 259308 w 805218"/>
                  <a:gd name="connsiteY19" fmla="*/ 662168 h 2156598"/>
                  <a:gd name="connsiteX20" fmla="*/ 245660 w 805218"/>
                  <a:gd name="connsiteY20" fmla="*/ 723583 h 2156598"/>
                  <a:gd name="connsiteX21" fmla="*/ 232012 w 805218"/>
                  <a:gd name="connsiteY21" fmla="*/ 750879 h 2156598"/>
                  <a:gd name="connsiteX22" fmla="*/ 225188 w 805218"/>
                  <a:gd name="connsiteY22" fmla="*/ 778174 h 2156598"/>
                  <a:gd name="connsiteX23" fmla="*/ 211541 w 805218"/>
                  <a:gd name="connsiteY23" fmla="*/ 805470 h 2156598"/>
                  <a:gd name="connsiteX24" fmla="*/ 191069 w 805218"/>
                  <a:gd name="connsiteY24" fmla="*/ 873708 h 2156598"/>
                  <a:gd name="connsiteX25" fmla="*/ 150126 w 805218"/>
                  <a:gd name="connsiteY25" fmla="*/ 948771 h 2156598"/>
                  <a:gd name="connsiteX26" fmla="*/ 143302 w 805218"/>
                  <a:gd name="connsiteY26" fmla="*/ 969243 h 2156598"/>
                  <a:gd name="connsiteX27" fmla="*/ 122830 w 805218"/>
                  <a:gd name="connsiteY27" fmla="*/ 996538 h 2156598"/>
                  <a:gd name="connsiteX28" fmla="*/ 109182 w 805218"/>
                  <a:gd name="connsiteY28" fmla="*/ 1051129 h 2156598"/>
                  <a:gd name="connsiteX29" fmla="*/ 88711 w 805218"/>
                  <a:gd name="connsiteY29" fmla="*/ 1119368 h 2156598"/>
                  <a:gd name="connsiteX30" fmla="*/ 81887 w 805218"/>
                  <a:gd name="connsiteY30" fmla="*/ 1167135 h 2156598"/>
                  <a:gd name="connsiteX31" fmla="*/ 68239 w 805218"/>
                  <a:gd name="connsiteY31" fmla="*/ 1214903 h 2156598"/>
                  <a:gd name="connsiteX32" fmla="*/ 54591 w 805218"/>
                  <a:gd name="connsiteY32" fmla="*/ 1262670 h 2156598"/>
                  <a:gd name="connsiteX33" fmla="*/ 34120 w 805218"/>
                  <a:gd name="connsiteY33" fmla="*/ 1392323 h 2156598"/>
                  <a:gd name="connsiteX34" fmla="*/ 20472 w 805218"/>
                  <a:gd name="connsiteY34" fmla="*/ 1446914 h 2156598"/>
                  <a:gd name="connsiteX35" fmla="*/ 13648 w 805218"/>
                  <a:gd name="connsiteY35" fmla="*/ 1515153 h 2156598"/>
                  <a:gd name="connsiteX36" fmla="*/ 6824 w 805218"/>
                  <a:gd name="connsiteY36" fmla="*/ 1562920 h 2156598"/>
                  <a:gd name="connsiteX37" fmla="*/ 0 w 805218"/>
                  <a:gd name="connsiteY37" fmla="*/ 1617511 h 2156598"/>
                  <a:gd name="connsiteX38" fmla="*/ 6824 w 805218"/>
                  <a:gd name="connsiteY38" fmla="*/ 1815404 h 2156598"/>
                  <a:gd name="connsiteX39" fmla="*/ 13648 w 805218"/>
                  <a:gd name="connsiteY39" fmla="*/ 1904114 h 2156598"/>
                  <a:gd name="connsiteX40" fmla="*/ 6824 w 805218"/>
                  <a:gd name="connsiteY40" fmla="*/ 2006473 h 2156598"/>
                  <a:gd name="connsiteX41" fmla="*/ 13648 w 805218"/>
                  <a:gd name="connsiteY41" fmla="*/ 2102007 h 2156598"/>
                  <a:gd name="connsiteX42" fmla="*/ 27296 w 805218"/>
                  <a:gd name="connsiteY42" fmla="*/ 2122479 h 2156598"/>
                  <a:gd name="connsiteX43" fmla="*/ 88711 w 805218"/>
                  <a:gd name="connsiteY43" fmla="*/ 2156598 h 2156598"/>
                  <a:gd name="connsiteX44" fmla="*/ 129654 w 805218"/>
                  <a:gd name="connsiteY44" fmla="*/ 2149774 h 2156598"/>
                  <a:gd name="connsiteX45" fmla="*/ 170597 w 805218"/>
                  <a:gd name="connsiteY45" fmla="*/ 2136126 h 2156598"/>
                  <a:gd name="connsiteX46" fmla="*/ 191069 w 805218"/>
                  <a:gd name="connsiteY46" fmla="*/ 2115655 h 2156598"/>
                  <a:gd name="connsiteX47" fmla="*/ 252484 w 805218"/>
                  <a:gd name="connsiteY47" fmla="*/ 2061064 h 2156598"/>
                  <a:gd name="connsiteX48" fmla="*/ 279779 w 805218"/>
                  <a:gd name="connsiteY48" fmla="*/ 2020120 h 2156598"/>
                  <a:gd name="connsiteX49" fmla="*/ 293427 w 805218"/>
                  <a:gd name="connsiteY49" fmla="*/ 1992825 h 2156598"/>
                  <a:gd name="connsiteX50" fmla="*/ 320723 w 805218"/>
                  <a:gd name="connsiteY50" fmla="*/ 1958705 h 2156598"/>
                  <a:gd name="connsiteX51" fmla="*/ 348018 w 805218"/>
                  <a:gd name="connsiteY51" fmla="*/ 1917762 h 2156598"/>
                  <a:gd name="connsiteX52" fmla="*/ 375314 w 805218"/>
                  <a:gd name="connsiteY52" fmla="*/ 1890467 h 2156598"/>
                  <a:gd name="connsiteX53" fmla="*/ 388962 w 805218"/>
                  <a:gd name="connsiteY53" fmla="*/ 1869995 h 2156598"/>
                  <a:gd name="connsiteX54" fmla="*/ 409433 w 805218"/>
                  <a:gd name="connsiteY54" fmla="*/ 1842700 h 2156598"/>
                  <a:gd name="connsiteX55" fmla="*/ 443553 w 805218"/>
                  <a:gd name="connsiteY55" fmla="*/ 1774461 h 2156598"/>
                  <a:gd name="connsiteX56" fmla="*/ 477672 w 805218"/>
                  <a:gd name="connsiteY56" fmla="*/ 1726694 h 2156598"/>
                  <a:gd name="connsiteX57" fmla="*/ 491320 w 805218"/>
                  <a:gd name="connsiteY57" fmla="*/ 1692574 h 2156598"/>
                  <a:gd name="connsiteX58" fmla="*/ 504968 w 805218"/>
                  <a:gd name="connsiteY58" fmla="*/ 1665279 h 2156598"/>
                  <a:gd name="connsiteX59" fmla="*/ 525439 w 805218"/>
                  <a:gd name="connsiteY59" fmla="*/ 1624335 h 2156598"/>
                  <a:gd name="connsiteX60" fmla="*/ 545911 w 805218"/>
                  <a:gd name="connsiteY60" fmla="*/ 1569744 h 2156598"/>
                  <a:gd name="connsiteX61" fmla="*/ 552735 w 805218"/>
                  <a:gd name="connsiteY61" fmla="*/ 1549273 h 2156598"/>
                  <a:gd name="connsiteX62" fmla="*/ 580030 w 805218"/>
                  <a:gd name="connsiteY62" fmla="*/ 1501505 h 2156598"/>
                  <a:gd name="connsiteX63" fmla="*/ 586854 w 805218"/>
                  <a:gd name="connsiteY63" fmla="*/ 1481034 h 2156598"/>
                  <a:gd name="connsiteX64" fmla="*/ 600502 w 805218"/>
                  <a:gd name="connsiteY64" fmla="*/ 1453738 h 2156598"/>
                  <a:gd name="connsiteX65" fmla="*/ 620974 w 805218"/>
                  <a:gd name="connsiteY65" fmla="*/ 1412795 h 2156598"/>
                  <a:gd name="connsiteX66" fmla="*/ 641445 w 805218"/>
                  <a:gd name="connsiteY66" fmla="*/ 1365028 h 2156598"/>
                  <a:gd name="connsiteX67" fmla="*/ 648269 w 805218"/>
                  <a:gd name="connsiteY67" fmla="*/ 1337732 h 2156598"/>
                  <a:gd name="connsiteX68" fmla="*/ 661917 w 805218"/>
                  <a:gd name="connsiteY68" fmla="*/ 1310437 h 2156598"/>
                  <a:gd name="connsiteX69" fmla="*/ 689212 w 805218"/>
                  <a:gd name="connsiteY69" fmla="*/ 1235374 h 2156598"/>
                  <a:gd name="connsiteX70" fmla="*/ 702860 w 805218"/>
                  <a:gd name="connsiteY70" fmla="*/ 1187607 h 2156598"/>
                  <a:gd name="connsiteX71" fmla="*/ 716508 w 805218"/>
                  <a:gd name="connsiteY71" fmla="*/ 1146664 h 2156598"/>
                  <a:gd name="connsiteX72" fmla="*/ 723332 w 805218"/>
                  <a:gd name="connsiteY72" fmla="*/ 1119368 h 2156598"/>
                  <a:gd name="connsiteX73" fmla="*/ 730156 w 805218"/>
                  <a:gd name="connsiteY73" fmla="*/ 1098897 h 2156598"/>
                  <a:gd name="connsiteX74" fmla="*/ 736979 w 805218"/>
                  <a:gd name="connsiteY74" fmla="*/ 1071601 h 2156598"/>
                  <a:gd name="connsiteX75" fmla="*/ 757451 w 805218"/>
                  <a:gd name="connsiteY75" fmla="*/ 1010186 h 2156598"/>
                  <a:gd name="connsiteX76" fmla="*/ 764275 w 805218"/>
                  <a:gd name="connsiteY76" fmla="*/ 989714 h 2156598"/>
                  <a:gd name="connsiteX77" fmla="*/ 777923 w 805218"/>
                  <a:gd name="connsiteY77" fmla="*/ 914652 h 2156598"/>
                  <a:gd name="connsiteX78" fmla="*/ 791571 w 805218"/>
                  <a:gd name="connsiteY78" fmla="*/ 860061 h 2156598"/>
                  <a:gd name="connsiteX79" fmla="*/ 805218 w 805218"/>
                  <a:gd name="connsiteY79" fmla="*/ 764526 h 2156598"/>
                  <a:gd name="connsiteX80" fmla="*/ 798394 w 805218"/>
                  <a:gd name="connsiteY80" fmla="*/ 293679 h 2156598"/>
                  <a:gd name="connsiteX81" fmla="*/ 771099 w 805218"/>
                  <a:gd name="connsiteY81" fmla="*/ 198144 h 2156598"/>
                  <a:gd name="connsiteX82" fmla="*/ 764275 w 805218"/>
                  <a:gd name="connsiteY82" fmla="*/ 170849 h 2156598"/>
                  <a:gd name="connsiteX83" fmla="*/ 750627 w 805218"/>
                  <a:gd name="connsiteY83" fmla="*/ 102610 h 2156598"/>
                  <a:gd name="connsiteX84" fmla="*/ 736979 w 805218"/>
                  <a:gd name="connsiteY84" fmla="*/ 54843 h 2156598"/>
                  <a:gd name="connsiteX85" fmla="*/ 716508 w 805218"/>
                  <a:gd name="connsiteY85" fmla="*/ 7076 h 215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05218" h="2156598">
                    <a:moveTo>
                      <a:pt x="716508" y="7076"/>
                    </a:moveTo>
                    <a:cubicBezTo>
                      <a:pt x="700586" y="-2023"/>
                      <a:pt x="666569" y="252"/>
                      <a:pt x="641445" y="252"/>
                    </a:cubicBezTo>
                    <a:cubicBezTo>
                      <a:pt x="606014" y="252"/>
                      <a:pt x="585165" y="9913"/>
                      <a:pt x="552735" y="20723"/>
                    </a:cubicBezTo>
                    <a:cubicBezTo>
                      <a:pt x="545911" y="22998"/>
                      <a:pt x="538248" y="23557"/>
                      <a:pt x="532263" y="27547"/>
                    </a:cubicBezTo>
                    <a:lnTo>
                      <a:pt x="491320" y="54843"/>
                    </a:lnTo>
                    <a:cubicBezTo>
                      <a:pt x="484496" y="59392"/>
                      <a:pt x="478629" y="65898"/>
                      <a:pt x="470848" y="68491"/>
                    </a:cubicBezTo>
                    <a:lnTo>
                      <a:pt x="450376" y="75314"/>
                    </a:lnTo>
                    <a:cubicBezTo>
                      <a:pt x="395784" y="111711"/>
                      <a:pt x="461753" y="63938"/>
                      <a:pt x="416257" y="109434"/>
                    </a:cubicBezTo>
                    <a:cubicBezTo>
                      <a:pt x="410458" y="115233"/>
                      <a:pt x="402609" y="118533"/>
                      <a:pt x="395785" y="123082"/>
                    </a:cubicBezTo>
                    <a:cubicBezTo>
                      <a:pt x="370908" y="197721"/>
                      <a:pt x="410581" y="84676"/>
                      <a:pt x="375314" y="164025"/>
                    </a:cubicBezTo>
                    <a:cubicBezTo>
                      <a:pt x="369471" y="177171"/>
                      <a:pt x="366215" y="191320"/>
                      <a:pt x="361666" y="204968"/>
                    </a:cubicBezTo>
                    <a:lnTo>
                      <a:pt x="348018" y="245911"/>
                    </a:lnTo>
                    <a:cubicBezTo>
                      <a:pt x="341512" y="265427"/>
                      <a:pt x="338656" y="272252"/>
                      <a:pt x="334371" y="293679"/>
                    </a:cubicBezTo>
                    <a:cubicBezTo>
                      <a:pt x="331658" y="307246"/>
                      <a:pt x="330261" y="321055"/>
                      <a:pt x="327547" y="334622"/>
                    </a:cubicBezTo>
                    <a:cubicBezTo>
                      <a:pt x="325708" y="343818"/>
                      <a:pt x="322401" y="352690"/>
                      <a:pt x="320723" y="361917"/>
                    </a:cubicBezTo>
                    <a:cubicBezTo>
                      <a:pt x="307613" y="434019"/>
                      <a:pt x="320267" y="384670"/>
                      <a:pt x="307075" y="450628"/>
                    </a:cubicBezTo>
                    <a:cubicBezTo>
                      <a:pt x="305236" y="459824"/>
                      <a:pt x="301929" y="468696"/>
                      <a:pt x="300251" y="477923"/>
                    </a:cubicBezTo>
                    <a:cubicBezTo>
                      <a:pt x="286009" y="556252"/>
                      <a:pt x="300748" y="496161"/>
                      <a:pt x="286603" y="559810"/>
                    </a:cubicBezTo>
                    <a:cubicBezTo>
                      <a:pt x="272969" y="621161"/>
                      <a:pt x="286629" y="557439"/>
                      <a:pt x="272956" y="607577"/>
                    </a:cubicBezTo>
                    <a:cubicBezTo>
                      <a:pt x="268021" y="625673"/>
                      <a:pt x="262987" y="643775"/>
                      <a:pt x="259308" y="662168"/>
                    </a:cubicBezTo>
                    <a:cubicBezTo>
                      <a:pt x="257455" y="671434"/>
                      <a:pt x="249791" y="712568"/>
                      <a:pt x="245660" y="723583"/>
                    </a:cubicBezTo>
                    <a:cubicBezTo>
                      <a:pt x="242088" y="733108"/>
                      <a:pt x="235584" y="741354"/>
                      <a:pt x="232012" y="750879"/>
                    </a:cubicBezTo>
                    <a:cubicBezTo>
                      <a:pt x="228719" y="759660"/>
                      <a:pt x="228481" y="769393"/>
                      <a:pt x="225188" y="778174"/>
                    </a:cubicBezTo>
                    <a:cubicBezTo>
                      <a:pt x="221616" y="787699"/>
                      <a:pt x="215113" y="795945"/>
                      <a:pt x="211541" y="805470"/>
                    </a:cubicBezTo>
                    <a:cubicBezTo>
                      <a:pt x="196849" y="844651"/>
                      <a:pt x="214400" y="827044"/>
                      <a:pt x="191069" y="873708"/>
                    </a:cubicBezTo>
                    <a:cubicBezTo>
                      <a:pt x="160106" y="935635"/>
                      <a:pt x="175060" y="911372"/>
                      <a:pt x="150126" y="948771"/>
                    </a:cubicBezTo>
                    <a:cubicBezTo>
                      <a:pt x="147851" y="955595"/>
                      <a:pt x="146871" y="962998"/>
                      <a:pt x="143302" y="969243"/>
                    </a:cubicBezTo>
                    <a:cubicBezTo>
                      <a:pt x="137659" y="979118"/>
                      <a:pt x="127204" y="986040"/>
                      <a:pt x="122830" y="996538"/>
                    </a:cubicBezTo>
                    <a:cubicBezTo>
                      <a:pt x="115616" y="1013852"/>
                      <a:pt x="115113" y="1033334"/>
                      <a:pt x="109182" y="1051129"/>
                    </a:cubicBezTo>
                    <a:cubicBezTo>
                      <a:pt x="102063" y="1072487"/>
                      <a:pt x="92835" y="1096684"/>
                      <a:pt x="88711" y="1119368"/>
                    </a:cubicBezTo>
                    <a:cubicBezTo>
                      <a:pt x="85834" y="1135193"/>
                      <a:pt x="84764" y="1151310"/>
                      <a:pt x="81887" y="1167135"/>
                    </a:cubicBezTo>
                    <a:cubicBezTo>
                      <a:pt x="76554" y="1196467"/>
                      <a:pt x="75547" y="1189325"/>
                      <a:pt x="68239" y="1214903"/>
                    </a:cubicBezTo>
                    <a:cubicBezTo>
                      <a:pt x="51102" y="1274882"/>
                      <a:pt x="70953" y="1213585"/>
                      <a:pt x="54591" y="1262670"/>
                    </a:cubicBezTo>
                    <a:cubicBezTo>
                      <a:pt x="48408" y="1305956"/>
                      <a:pt x="43970" y="1349639"/>
                      <a:pt x="34120" y="1392323"/>
                    </a:cubicBezTo>
                    <a:cubicBezTo>
                      <a:pt x="29902" y="1410600"/>
                      <a:pt x="20472" y="1446914"/>
                      <a:pt x="20472" y="1446914"/>
                    </a:cubicBezTo>
                    <a:cubicBezTo>
                      <a:pt x="18197" y="1469660"/>
                      <a:pt x="16319" y="1492450"/>
                      <a:pt x="13648" y="1515153"/>
                    </a:cubicBezTo>
                    <a:cubicBezTo>
                      <a:pt x="11769" y="1531127"/>
                      <a:pt x="8950" y="1546977"/>
                      <a:pt x="6824" y="1562920"/>
                    </a:cubicBezTo>
                    <a:cubicBezTo>
                      <a:pt x="4400" y="1581098"/>
                      <a:pt x="2275" y="1599314"/>
                      <a:pt x="0" y="1617511"/>
                    </a:cubicBezTo>
                    <a:cubicBezTo>
                      <a:pt x="2275" y="1683475"/>
                      <a:pt x="3684" y="1749475"/>
                      <a:pt x="6824" y="1815404"/>
                    </a:cubicBezTo>
                    <a:cubicBezTo>
                      <a:pt x="8235" y="1845028"/>
                      <a:pt x="13648" y="1874457"/>
                      <a:pt x="13648" y="1904114"/>
                    </a:cubicBezTo>
                    <a:cubicBezTo>
                      <a:pt x="13648" y="1938309"/>
                      <a:pt x="9099" y="1972353"/>
                      <a:pt x="6824" y="2006473"/>
                    </a:cubicBezTo>
                    <a:cubicBezTo>
                      <a:pt x="9099" y="2038318"/>
                      <a:pt x="8100" y="2070567"/>
                      <a:pt x="13648" y="2102007"/>
                    </a:cubicBezTo>
                    <a:cubicBezTo>
                      <a:pt x="15073" y="2110084"/>
                      <a:pt x="21124" y="2117078"/>
                      <a:pt x="27296" y="2122479"/>
                    </a:cubicBezTo>
                    <a:cubicBezTo>
                      <a:pt x="56174" y="2147747"/>
                      <a:pt x="60594" y="2147226"/>
                      <a:pt x="88711" y="2156598"/>
                    </a:cubicBezTo>
                    <a:cubicBezTo>
                      <a:pt x="102359" y="2154323"/>
                      <a:pt x="116231" y="2153130"/>
                      <a:pt x="129654" y="2149774"/>
                    </a:cubicBezTo>
                    <a:cubicBezTo>
                      <a:pt x="143610" y="2146285"/>
                      <a:pt x="170597" y="2136126"/>
                      <a:pt x="170597" y="2136126"/>
                    </a:cubicBezTo>
                    <a:cubicBezTo>
                      <a:pt x="177421" y="2129302"/>
                      <a:pt x="183655" y="2121833"/>
                      <a:pt x="191069" y="2115655"/>
                    </a:cubicBezTo>
                    <a:cubicBezTo>
                      <a:pt x="221834" y="2090018"/>
                      <a:pt x="219311" y="2110825"/>
                      <a:pt x="252484" y="2061064"/>
                    </a:cubicBezTo>
                    <a:cubicBezTo>
                      <a:pt x="261582" y="2047416"/>
                      <a:pt x="272443" y="2034791"/>
                      <a:pt x="279779" y="2020120"/>
                    </a:cubicBezTo>
                    <a:cubicBezTo>
                      <a:pt x="284328" y="2011022"/>
                      <a:pt x="287784" y="2001289"/>
                      <a:pt x="293427" y="1992825"/>
                    </a:cubicBezTo>
                    <a:cubicBezTo>
                      <a:pt x="301506" y="1980706"/>
                      <a:pt x="312156" y="1970484"/>
                      <a:pt x="320723" y="1958705"/>
                    </a:cubicBezTo>
                    <a:cubicBezTo>
                      <a:pt x="330370" y="1945440"/>
                      <a:pt x="336420" y="1929360"/>
                      <a:pt x="348018" y="1917762"/>
                    </a:cubicBezTo>
                    <a:cubicBezTo>
                      <a:pt x="357117" y="1908664"/>
                      <a:pt x="366940" y="1900236"/>
                      <a:pt x="375314" y="1890467"/>
                    </a:cubicBezTo>
                    <a:cubicBezTo>
                      <a:pt x="380651" y="1884240"/>
                      <a:pt x="384195" y="1876669"/>
                      <a:pt x="388962" y="1869995"/>
                    </a:cubicBezTo>
                    <a:cubicBezTo>
                      <a:pt x="395572" y="1860740"/>
                      <a:pt x="403125" y="1852163"/>
                      <a:pt x="409433" y="1842700"/>
                    </a:cubicBezTo>
                    <a:cubicBezTo>
                      <a:pt x="489127" y="1723158"/>
                      <a:pt x="376106" y="1890084"/>
                      <a:pt x="443553" y="1774461"/>
                    </a:cubicBezTo>
                    <a:cubicBezTo>
                      <a:pt x="453412" y="1757559"/>
                      <a:pt x="467813" y="1743596"/>
                      <a:pt x="477672" y="1726694"/>
                    </a:cubicBezTo>
                    <a:cubicBezTo>
                      <a:pt x="483844" y="1716113"/>
                      <a:pt x="486345" y="1703768"/>
                      <a:pt x="491320" y="1692574"/>
                    </a:cubicBezTo>
                    <a:cubicBezTo>
                      <a:pt x="495451" y="1683278"/>
                      <a:pt x="500961" y="1674629"/>
                      <a:pt x="504968" y="1665279"/>
                    </a:cubicBezTo>
                    <a:cubicBezTo>
                      <a:pt x="521921" y="1625721"/>
                      <a:pt x="499208" y="1663682"/>
                      <a:pt x="525439" y="1624335"/>
                    </a:cubicBezTo>
                    <a:cubicBezTo>
                      <a:pt x="538020" y="1574014"/>
                      <a:pt x="524501" y="1619700"/>
                      <a:pt x="545911" y="1569744"/>
                    </a:cubicBezTo>
                    <a:cubicBezTo>
                      <a:pt x="548744" y="1563133"/>
                      <a:pt x="549518" y="1555706"/>
                      <a:pt x="552735" y="1549273"/>
                    </a:cubicBezTo>
                    <a:cubicBezTo>
                      <a:pt x="560936" y="1532870"/>
                      <a:pt x="571829" y="1517908"/>
                      <a:pt x="580030" y="1501505"/>
                    </a:cubicBezTo>
                    <a:cubicBezTo>
                      <a:pt x="583247" y="1495072"/>
                      <a:pt x="584021" y="1487645"/>
                      <a:pt x="586854" y="1481034"/>
                    </a:cubicBezTo>
                    <a:cubicBezTo>
                      <a:pt x="590861" y="1471684"/>
                      <a:pt x="596495" y="1463088"/>
                      <a:pt x="600502" y="1453738"/>
                    </a:cubicBezTo>
                    <a:cubicBezTo>
                      <a:pt x="617453" y="1414186"/>
                      <a:pt x="594746" y="1452137"/>
                      <a:pt x="620974" y="1412795"/>
                    </a:cubicBezTo>
                    <a:cubicBezTo>
                      <a:pt x="640561" y="1334440"/>
                      <a:pt x="613172" y="1430998"/>
                      <a:pt x="641445" y="1365028"/>
                    </a:cubicBezTo>
                    <a:cubicBezTo>
                      <a:pt x="645139" y="1356408"/>
                      <a:pt x="644976" y="1346514"/>
                      <a:pt x="648269" y="1337732"/>
                    </a:cubicBezTo>
                    <a:cubicBezTo>
                      <a:pt x="651841" y="1328207"/>
                      <a:pt x="657368" y="1319535"/>
                      <a:pt x="661917" y="1310437"/>
                    </a:cubicBezTo>
                    <a:cubicBezTo>
                      <a:pt x="677554" y="1247890"/>
                      <a:pt x="665161" y="1271453"/>
                      <a:pt x="689212" y="1235374"/>
                    </a:cubicBezTo>
                    <a:cubicBezTo>
                      <a:pt x="693761" y="1219452"/>
                      <a:pt x="697990" y="1203434"/>
                      <a:pt x="702860" y="1187607"/>
                    </a:cubicBezTo>
                    <a:cubicBezTo>
                      <a:pt x="707091" y="1173857"/>
                      <a:pt x="712374" y="1160443"/>
                      <a:pt x="716508" y="1146664"/>
                    </a:cubicBezTo>
                    <a:cubicBezTo>
                      <a:pt x="719203" y="1137681"/>
                      <a:pt x="720755" y="1128386"/>
                      <a:pt x="723332" y="1119368"/>
                    </a:cubicBezTo>
                    <a:cubicBezTo>
                      <a:pt x="725308" y="1112452"/>
                      <a:pt x="728180" y="1105813"/>
                      <a:pt x="730156" y="1098897"/>
                    </a:cubicBezTo>
                    <a:cubicBezTo>
                      <a:pt x="732732" y="1089879"/>
                      <a:pt x="734284" y="1080584"/>
                      <a:pt x="736979" y="1071601"/>
                    </a:cubicBezTo>
                    <a:cubicBezTo>
                      <a:pt x="743180" y="1050932"/>
                      <a:pt x="750627" y="1030658"/>
                      <a:pt x="757451" y="1010186"/>
                    </a:cubicBezTo>
                    <a:lnTo>
                      <a:pt x="764275" y="989714"/>
                    </a:lnTo>
                    <a:cubicBezTo>
                      <a:pt x="776105" y="906908"/>
                      <a:pt x="765053" y="972568"/>
                      <a:pt x="777923" y="914652"/>
                    </a:cubicBezTo>
                    <a:cubicBezTo>
                      <a:pt x="788903" y="865244"/>
                      <a:pt x="779377" y="896642"/>
                      <a:pt x="791571" y="860061"/>
                    </a:cubicBezTo>
                    <a:cubicBezTo>
                      <a:pt x="794965" y="839694"/>
                      <a:pt x="805218" y="781598"/>
                      <a:pt x="805218" y="764526"/>
                    </a:cubicBezTo>
                    <a:cubicBezTo>
                      <a:pt x="805218" y="607561"/>
                      <a:pt x="804505" y="450525"/>
                      <a:pt x="798394" y="293679"/>
                    </a:cubicBezTo>
                    <a:cubicBezTo>
                      <a:pt x="797216" y="263436"/>
                      <a:pt x="778439" y="227504"/>
                      <a:pt x="771099" y="198144"/>
                    </a:cubicBezTo>
                    <a:cubicBezTo>
                      <a:pt x="768824" y="189046"/>
                      <a:pt x="766240" y="180019"/>
                      <a:pt x="764275" y="170849"/>
                    </a:cubicBezTo>
                    <a:cubicBezTo>
                      <a:pt x="759414" y="148167"/>
                      <a:pt x="756253" y="125114"/>
                      <a:pt x="750627" y="102610"/>
                    </a:cubicBezTo>
                    <a:cubicBezTo>
                      <a:pt x="748440" y="93862"/>
                      <a:pt x="741875" y="64635"/>
                      <a:pt x="736979" y="54843"/>
                    </a:cubicBezTo>
                    <a:cubicBezTo>
                      <a:pt x="725797" y="32478"/>
                      <a:pt x="732430" y="16175"/>
                      <a:pt x="716508" y="7076"/>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reeform 6">
              <a:extLst>
                <a:ext uri="{FF2B5EF4-FFF2-40B4-BE49-F238E27FC236}">
                  <a16:creationId xmlns:a16="http://schemas.microsoft.com/office/drawing/2014/main" id="{E01B94B1-9365-F96E-1094-B86AC4BC8602}"/>
                </a:ext>
              </a:extLst>
            </p:cNvPr>
            <p:cNvSpPr/>
            <p:nvPr/>
          </p:nvSpPr>
          <p:spPr>
            <a:xfrm>
              <a:off x="1241946" y="4667534"/>
              <a:ext cx="586854" cy="1187356"/>
            </a:xfrm>
            <a:custGeom>
              <a:avLst/>
              <a:gdLst>
                <a:gd name="connsiteX0" fmla="*/ 375314 w 586854"/>
                <a:gd name="connsiteY0" fmla="*/ 143302 h 1187356"/>
                <a:gd name="connsiteX1" fmla="*/ 225188 w 586854"/>
                <a:gd name="connsiteY1" fmla="*/ 34120 h 1187356"/>
                <a:gd name="connsiteX2" fmla="*/ 204717 w 586854"/>
                <a:gd name="connsiteY2" fmla="*/ 20472 h 1187356"/>
                <a:gd name="connsiteX3" fmla="*/ 163773 w 586854"/>
                <a:gd name="connsiteY3" fmla="*/ 0 h 1187356"/>
                <a:gd name="connsiteX4" fmla="*/ 81887 w 586854"/>
                <a:gd name="connsiteY4" fmla="*/ 13648 h 1187356"/>
                <a:gd name="connsiteX5" fmla="*/ 40944 w 586854"/>
                <a:gd name="connsiteY5" fmla="*/ 40944 h 1187356"/>
                <a:gd name="connsiteX6" fmla="*/ 13648 w 586854"/>
                <a:gd name="connsiteY6" fmla="*/ 81887 h 1187356"/>
                <a:gd name="connsiteX7" fmla="*/ 0 w 586854"/>
                <a:gd name="connsiteY7" fmla="*/ 143302 h 1187356"/>
                <a:gd name="connsiteX8" fmla="*/ 20472 w 586854"/>
                <a:gd name="connsiteY8" fmla="*/ 450376 h 1187356"/>
                <a:gd name="connsiteX9" fmla="*/ 40944 w 586854"/>
                <a:gd name="connsiteY9" fmla="*/ 498144 h 1187356"/>
                <a:gd name="connsiteX10" fmla="*/ 61415 w 586854"/>
                <a:gd name="connsiteY10" fmla="*/ 559559 h 1187356"/>
                <a:gd name="connsiteX11" fmla="*/ 68239 w 586854"/>
                <a:gd name="connsiteY11" fmla="*/ 580030 h 1187356"/>
                <a:gd name="connsiteX12" fmla="*/ 88711 w 586854"/>
                <a:gd name="connsiteY12" fmla="*/ 627797 h 1187356"/>
                <a:gd name="connsiteX13" fmla="*/ 95535 w 586854"/>
                <a:gd name="connsiteY13" fmla="*/ 655093 h 1187356"/>
                <a:gd name="connsiteX14" fmla="*/ 102358 w 586854"/>
                <a:gd name="connsiteY14" fmla="*/ 675565 h 1187356"/>
                <a:gd name="connsiteX15" fmla="*/ 122830 w 586854"/>
                <a:gd name="connsiteY15" fmla="*/ 743803 h 1187356"/>
                <a:gd name="connsiteX16" fmla="*/ 136478 w 586854"/>
                <a:gd name="connsiteY16" fmla="*/ 777923 h 1187356"/>
                <a:gd name="connsiteX17" fmla="*/ 156950 w 586854"/>
                <a:gd name="connsiteY17" fmla="*/ 818866 h 1187356"/>
                <a:gd name="connsiteX18" fmla="*/ 184245 w 586854"/>
                <a:gd name="connsiteY18" fmla="*/ 887105 h 1187356"/>
                <a:gd name="connsiteX19" fmla="*/ 197893 w 586854"/>
                <a:gd name="connsiteY19" fmla="*/ 907576 h 1187356"/>
                <a:gd name="connsiteX20" fmla="*/ 204717 w 586854"/>
                <a:gd name="connsiteY20" fmla="*/ 928048 h 1187356"/>
                <a:gd name="connsiteX21" fmla="*/ 232012 w 586854"/>
                <a:gd name="connsiteY21" fmla="*/ 968991 h 1187356"/>
                <a:gd name="connsiteX22" fmla="*/ 245660 w 586854"/>
                <a:gd name="connsiteY22" fmla="*/ 1003111 h 1187356"/>
                <a:gd name="connsiteX23" fmla="*/ 266132 w 586854"/>
                <a:gd name="connsiteY23" fmla="*/ 1030406 h 1187356"/>
                <a:gd name="connsiteX24" fmla="*/ 279779 w 586854"/>
                <a:gd name="connsiteY24" fmla="*/ 1050878 h 1187356"/>
                <a:gd name="connsiteX25" fmla="*/ 307075 w 586854"/>
                <a:gd name="connsiteY25" fmla="*/ 1098645 h 1187356"/>
                <a:gd name="connsiteX26" fmla="*/ 327547 w 586854"/>
                <a:gd name="connsiteY26" fmla="*/ 1125941 h 1187356"/>
                <a:gd name="connsiteX27" fmla="*/ 354842 w 586854"/>
                <a:gd name="connsiteY27" fmla="*/ 1166884 h 1187356"/>
                <a:gd name="connsiteX28" fmla="*/ 436729 w 586854"/>
                <a:gd name="connsiteY28" fmla="*/ 1187356 h 1187356"/>
                <a:gd name="connsiteX29" fmla="*/ 498144 w 586854"/>
                <a:gd name="connsiteY29" fmla="*/ 1180532 h 1187356"/>
                <a:gd name="connsiteX30" fmla="*/ 518615 w 586854"/>
                <a:gd name="connsiteY30" fmla="*/ 1173708 h 1187356"/>
                <a:gd name="connsiteX31" fmla="*/ 525439 w 586854"/>
                <a:gd name="connsiteY31" fmla="*/ 1153236 h 1187356"/>
                <a:gd name="connsiteX32" fmla="*/ 539087 w 586854"/>
                <a:gd name="connsiteY32" fmla="*/ 1132765 h 1187356"/>
                <a:gd name="connsiteX33" fmla="*/ 566382 w 586854"/>
                <a:gd name="connsiteY33" fmla="*/ 1050878 h 1187356"/>
                <a:gd name="connsiteX34" fmla="*/ 573206 w 586854"/>
                <a:gd name="connsiteY34" fmla="*/ 1030406 h 1187356"/>
                <a:gd name="connsiteX35" fmla="*/ 580030 w 586854"/>
                <a:gd name="connsiteY35" fmla="*/ 1009935 h 1187356"/>
                <a:gd name="connsiteX36" fmla="*/ 586854 w 586854"/>
                <a:gd name="connsiteY36" fmla="*/ 975815 h 1187356"/>
                <a:gd name="connsiteX37" fmla="*/ 580030 w 586854"/>
                <a:gd name="connsiteY37" fmla="*/ 736979 h 1187356"/>
                <a:gd name="connsiteX38" fmla="*/ 573206 w 586854"/>
                <a:gd name="connsiteY38" fmla="*/ 709684 h 1187356"/>
                <a:gd name="connsiteX39" fmla="*/ 566382 w 586854"/>
                <a:gd name="connsiteY39" fmla="*/ 675565 h 1187356"/>
                <a:gd name="connsiteX40" fmla="*/ 552735 w 586854"/>
                <a:gd name="connsiteY40" fmla="*/ 600502 h 1187356"/>
                <a:gd name="connsiteX41" fmla="*/ 539087 w 586854"/>
                <a:gd name="connsiteY41" fmla="*/ 552735 h 1187356"/>
                <a:gd name="connsiteX42" fmla="*/ 525439 w 586854"/>
                <a:gd name="connsiteY42" fmla="*/ 498144 h 1187356"/>
                <a:gd name="connsiteX43" fmla="*/ 511791 w 586854"/>
                <a:gd name="connsiteY43" fmla="*/ 450376 h 1187356"/>
                <a:gd name="connsiteX44" fmla="*/ 504967 w 586854"/>
                <a:gd name="connsiteY44" fmla="*/ 423081 h 1187356"/>
                <a:gd name="connsiteX45" fmla="*/ 498144 w 586854"/>
                <a:gd name="connsiteY45" fmla="*/ 402609 h 1187356"/>
                <a:gd name="connsiteX46" fmla="*/ 491320 w 586854"/>
                <a:gd name="connsiteY46" fmla="*/ 375314 h 1187356"/>
                <a:gd name="connsiteX47" fmla="*/ 477672 w 586854"/>
                <a:gd name="connsiteY47" fmla="*/ 341194 h 1187356"/>
                <a:gd name="connsiteX48" fmla="*/ 470848 w 586854"/>
                <a:gd name="connsiteY48" fmla="*/ 320723 h 1187356"/>
                <a:gd name="connsiteX49" fmla="*/ 423081 w 586854"/>
                <a:gd name="connsiteY49" fmla="*/ 259308 h 1187356"/>
                <a:gd name="connsiteX50" fmla="*/ 402609 w 586854"/>
                <a:gd name="connsiteY50" fmla="*/ 218365 h 1187356"/>
                <a:gd name="connsiteX51" fmla="*/ 395785 w 586854"/>
                <a:gd name="connsiteY51" fmla="*/ 197893 h 1187356"/>
                <a:gd name="connsiteX52" fmla="*/ 382138 w 586854"/>
                <a:gd name="connsiteY52" fmla="*/ 177421 h 1187356"/>
                <a:gd name="connsiteX53" fmla="*/ 375314 w 586854"/>
                <a:gd name="connsiteY53" fmla="*/ 143302 h 118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86854" h="1187356">
                  <a:moveTo>
                    <a:pt x="375314" y="143302"/>
                  </a:moveTo>
                  <a:cubicBezTo>
                    <a:pt x="349156" y="119419"/>
                    <a:pt x="297897" y="58356"/>
                    <a:pt x="225188" y="34120"/>
                  </a:cubicBezTo>
                  <a:cubicBezTo>
                    <a:pt x="218364" y="29571"/>
                    <a:pt x="212052" y="24140"/>
                    <a:pt x="204717" y="20472"/>
                  </a:cubicBezTo>
                  <a:cubicBezTo>
                    <a:pt x="148208" y="-7783"/>
                    <a:pt x="222448" y="39116"/>
                    <a:pt x="163773" y="0"/>
                  </a:cubicBezTo>
                  <a:cubicBezTo>
                    <a:pt x="152497" y="1253"/>
                    <a:pt x="101893" y="2533"/>
                    <a:pt x="81887" y="13648"/>
                  </a:cubicBezTo>
                  <a:cubicBezTo>
                    <a:pt x="67549" y="21614"/>
                    <a:pt x="40944" y="40944"/>
                    <a:pt x="40944" y="40944"/>
                  </a:cubicBezTo>
                  <a:cubicBezTo>
                    <a:pt x="31845" y="54592"/>
                    <a:pt x="17626" y="65974"/>
                    <a:pt x="13648" y="81887"/>
                  </a:cubicBezTo>
                  <a:cubicBezTo>
                    <a:pt x="4011" y="120434"/>
                    <a:pt x="8663" y="99986"/>
                    <a:pt x="0" y="143302"/>
                  </a:cubicBezTo>
                  <a:cubicBezTo>
                    <a:pt x="7331" y="414539"/>
                    <a:pt x="-13596" y="314106"/>
                    <a:pt x="20472" y="450376"/>
                  </a:cubicBezTo>
                  <a:cubicBezTo>
                    <a:pt x="29285" y="485629"/>
                    <a:pt x="22093" y="469868"/>
                    <a:pt x="40944" y="498144"/>
                  </a:cubicBezTo>
                  <a:lnTo>
                    <a:pt x="61415" y="559559"/>
                  </a:lnTo>
                  <a:cubicBezTo>
                    <a:pt x="63690" y="566383"/>
                    <a:pt x="65406" y="573419"/>
                    <a:pt x="68239" y="580030"/>
                  </a:cubicBezTo>
                  <a:cubicBezTo>
                    <a:pt x="75063" y="595952"/>
                    <a:pt x="82791" y="611517"/>
                    <a:pt x="88711" y="627797"/>
                  </a:cubicBezTo>
                  <a:cubicBezTo>
                    <a:pt x="91916" y="636611"/>
                    <a:pt x="92959" y="646075"/>
                    <a:pt x="95535" y="655093"/>
                  </a:cubicBezTo>
                  <a:cubicBezTo>
                    <a:pt x="97511" y="662009"/>
                    <a:pt x="100382" y="668649"/>
                    <a:pt x="102358" y="675565"/>
                  </a:cubicBezTo>
                  <a:cubicBezTo>
                    <a:pt x="112410" y="710749"/>
                    <a:pt x="106617" y="703271"/>
                    <a:pt x="122830" y="743803"/>
                  </a:cubicBezTo>
                  <a:cubicBezTo>
                    <a:pt x="127379" y="755176"/>
                    <a:pt x="132177" y="766454"/>
                    <a:pt x="136478" y="777923"/>
                  </a:cubicBezTo>
                  <a:cubicBezTo>
                    <a:pt x="148586" y="810210"/>
                    <a:pt x="136245" y="787808"/>
                    <a:pt x="156950" y="818866"/>
                  </a:cubicBezTo>
                  <a:cubicBezTo>
                    <a:pt x="166026" y="846098"/>
                    <a:pt x="168704" y="856025"/>
                    <a:pt x="184245" y="887105"/>
                  </a:cubicBezTo>
                  <a:cubicBezTo>
                    <a:pt x="187913" y="894440"/>
                    <a:pt x="193344" y="900752"/>
                    <a:pt x="197893" y="907576"/>
                  </a:cubicBezTo>
                  <a:cubicBezTo>
                    <a:pt x="200168" y="914400"/>
                    <a:pt x="201224" y="921760"/>
                    <a:pt x="204717" y="928048"/>
                  </a:cubicBezTo>
                  <a:cubicBezTo>
                    <a:pt x="212683" y="942386"/>
                    <a:pt x="225920" y="953762"/>
                    <a:pt x="232012" y="968991"/>
                  </a:cubicBezTo>
                  <a:cubicBezTo>
                    <a:pt x="236561" y="980364"/>
                    <a:pt x="239711" y="992403"/>
                    <a:pt x="245660" y="1003111"/>
                  </a:cubicBezTo>
                  <a:cubicBezTo>
                    <a:pt x="251183" y="1013053"/>
                    <a:pt x="259522" y="1021151"/>
                    <a:pt x="266132" y="1030406"/>
                  </a:cubicBezTo>
                  <a:cubicBezTo>
                    <a:pt x="270899" y="1037080"/>
                    <a:pt x="275710" y="1043757"/>
                    <a:pt x="279779" y="1050878"/>
                  </a:cubicBezTo>
                  <a:cubicBezTo>
                    <a:pt x="302622" y="1090854"/>
                    <a:pt x="283328" y="1065400"/>
                    <a:pt x="307075" y="1098645"/>
                  </a:cubicBezTo>
                  <a:cubicBezTo>
                    <a:pt x="313686" y="1107900"/>
                    <a:pt x="321025" y="1116624"/>
                    <a:pt x="327547" y="1125941"/>
                  </a:cubicBezTo>
                  <a:cubicBezTo>
                    <a:pt x="336953" y="1139378"/>
                    <a:pt x="339281" y="1161697"/>
                    <a:pt x="354842" y="1166884"/>
                  </a:cubicBezTo>
                  <a:cubicBezTo>
                    <a:pt x="408911" y="1184908"/>
                    <a:pt x="381595" y="1178167"/>
                    <a:pt x="436729" y="1187356"/>
                  </a:cubicBezTo>
                  <a:cubicBezTo>
                    <a:pt x="457201" y="1185081"/>
                    <a:pt x="477827" y="1183918"/>
                    <a:pt x="498144" y="1180532"/>
                  </a:cubicBezTo>
                  <a:cubicBezTo>
                    <a:pt x="505239" y="1179349"/>
                    <a:pt x="513529" y="1178794"/>
                    <a:pt x="518615" y="1173708"/>
                  </a:cubicBezTo>
                  <a:cubicBezTo>
                    <a:pt x="523701" y="1168622"/>
                    <a:pt x="522222" y="1159670"/>
                    <a:pt x="525439" y="1153236"/>
                  </a:cubicBezTo>
                  <a:cubicBezTo>
                    <a:pt x="529107" y="1145901"/>
                    <a:pt x="534538" y="1139589"/>
                    <a:pt x="539087" y="1132765"/>
                  </a:cubicBezTo>
                  <a:lnTo>
                    <a:pt x="566382" y="1050878"/>
                  </a:lnTo>
                  <a:lnTo>
                    <a:pt x="573206" y="1030406"/>
                  </a:lnTo>
                  <a:cubicBezTo>
                    <a:pt x="575481" y="1023582"/>
                    <a:pt x="578619" y="1016988"/>
                    <a:pt x="580030" y="1009935"/>
                  </a:cubicBezTo>
                  <a:lnTo>
                    <a:pt x="586854" y="975815"/>
                  </a:lnTo>
                  <a:cubicBezTo>
                    <a:pt x="584579" y="896203"/>
                    <a:pt x="584109" y="816519"/>
                    <a:pt x="580030" y="736979"/>
                  </a:cubicBezTo>
                  <a:cubicBezTo>
                    <a:pt x="579550" y="727613"/>
                    <a:pt x="575241" y="718839"/>
                    <a:pt x="573206" y="709684"/>
                  </a:cubicBezTo>
                  <a:cubicBezTo>
                    <a:pt x="570690" y="698362"/>
                    <a:pt x="568457" y="686976"/>
                    <a:pt x="566382" y="675565"/>
                  </a:cubicBezTo>
                  <a:cubicBezTo>
                    <a:pt x="558978" y="634842"/>
                    <a:pt x="561159" y="638414"/>
                    <a:pt x="552735" y="600502"/>
                  </a:cubicBezTo>
                  <a:cubicBezTo>
                    <a:pt x="539100" y="539139"/>
                    <a:pt x="552763" y="602879"/>
                    <a:pt x="539087" y="552735"/>
                  </a:cubicBezTo>
                  <a:cubicBezTo>
                    <a:pt x="534152" y="534639"/>
                    <a:pt x="530592" y="516179"/>
                    <a:pt x="525439" y="498144"/>
                  </a:cubicBezTo>
                  <a:cubicBezTo>
                    <a:pt x="520890" y="482221"/>
                    <a:pt x="516148" y="466352"/>
                    <a:pt x="511791" y="450376"/>
                  </a:cubicBezTo>
                  <a:cubicBezTo>
                    <a:pt x="509323" y="441328"/>
                    <a:pt x="507543" y="432099"/>
                    <a:pt x="504967" y="423081"/>
                  </a:cubicBezTo>
                  <a:cubicBezTo>
                    <a:pt x="502991" y="416165"/>
                    <a:pt x="500120" y="409525"/>
                    <a:pt x="498144" y="402609"/>
                  </a:cubicBezTo>
                  <a:cubicBezTo>
                    <a:pt x="495568" y="393591"/>
                    <a:pt x="494286" y="384211"/>
                    <a:pt x="491320" y="375314"/>
                  </a:cubicBezTo>
                  <a:cubicBezTo>
                    <a:pt x="487446" y="363693"/>
                    <a:pt x="481973" y="352663"/>
                    <a:pt x="477672" y="341194"/>
                  </a:cubicBezTo>
                  <a:cubicBezTo>
                    <a:pt x="475146" y="334459"/>
                    <a:pt x="474341" y="327011"/>
                    <a:pt x="470848" y="320723"/>
                  </a:cubicBezTo>
                  <a:cubicBezTo>
                    <a:pt x="450441" y="283989"/>
                    <a:pt x="447950" y="284176"/>
                    <a:pt x="423081" y="259308"/>
                  </a:cubicBezTo>
                  <a:cubicBezTo>
                    <a:pt x="405928" y="207850"/>
                    <a:pt x="429066" y="271278"/>
                    <a:pt x="402609" y="218365"/>
                  </a:cubicBezTo>
                  <a:cubicBezTo>
                    <a:pt x="399392" y="211931"/>
                    <a:pt x="399002" y="204327"/>
                    <a:pt x="395785" y="197893"/>
                  </a:cubicBezTo>
                  <a:cubicBezTo>
                    <a:pt x="392117" y="190558"/>
                    <a:pt x="385806" y="184756"/>
                    <a:pt x="382138" y="177421"/>
                  </a:cubicBezTo>
                  <a:cubicBezTo>
                    <a:pt x="366457" y="146059"/>
                    <a:pt x="401472" y="167185"/>
                    <a:pt x="375314" y="14330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D504B1FA-5318-DACC-465A-16B89364EBE3}"/>
              </a:ext>
            </a:extLst>
          </p:cNvPr>
          <p:cNvSpPr/>
          <p:nvPr/>
        </p:nvSpPr>
        <p:spPr>
          <a:xfrm>
            <a:off x="859662" y="3455466"/>
            <a:ext cx="378771" cy="374797"/>
          </a:xfrm>
          <a:prstGeom prst="ellipse">
            <a:avLst/>
          </a:prstGeom>
          <a:solidFill>
            <a:srgbClr val="F1AC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7D61E18-8899-CAD3-CA1B-F497F473503C}"/>
              </a:ext>
            </a:extLst>
          </p:cNvPr>
          <p:cNvGrpSpPr/>
          <p:nvPr/>
        </p:nvGrpSpPr>
        <p:grpSpPr>
          <a:xfrm>
            <a:off x="453041" y="3611271"/>
            <a:ext cx="3209209" cy="2160339"/>
            <a:chOff x="2828543" y="4053928"/>
            <a:chExt cx="4383763" cy="2342326"/>
          </a:xfrm>
        </p:grpSpPr>
        <p:cxnSp>
          <p:nvCxnSpPr>
            <p:cNvPr id="16" name="Straight Connector 15">
              <a:extLst>
                <a:ext uri="{FF2B5EF4-FFF2-40B4-BE49-F238E27FC236}">
                  <a16:creationId xmlns:a16="http://schemas.microsoft.com/office/drawing/2014/main" id="{4260DA25-28A9-DFF7-D52F-8BEE77DA5287}"/>
                </a:ext>
              </a:extLst>
            </p:cNvPr>
            <p:cNvCxnSpPr>
              <a:cxnSpLocks/>
            </p:cNvCxnSpPr>
            <p:nvPr/>
          </p:nvCxnSpPr>
          <p:spPr>
            <a:xfrm>
              <a:off x="3251650" y="5991490"/>
              <a:ext cx="36737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4EA5A86-0899-FFD8-DCDE-BF82C4047C76}"/>
                </a:ext>
              </a:extLst>
            </p:cNvPr>
            <p:cNvCxnSpPr>
              <a:cxnSpLocks/>
            </p:cNvCxnSpPr>
            <p:nvPr/>
          </p:nvCxnSpPr>
          <p:spPr>
            <a:xfrm flipV="1">
              <a:off x="5096634" y="4725749"/>
              <a:ext cx="0" cy="1343642"/>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FB2D3F9-B4CE-834E-1B5A-DCE68D9D74F6}"/>
                </a:ext>
              </a:extLst>
            </p:cNvPr>
            <p:cNvCxnSpPr>
              <a:cxnSpLocks/>
            </p:cNvCxnSpPr>
            <p:nvPr/>
          </p:nvCxnSpPr>
          <p:spPr>
            <a:xfrm flipV="1">
              <a:off x="3614443" y="4053928"/>
              <a:ext cx="0" cy="2015463"/>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21F1682-BA61-467D-320C-8BD210EA014C}"/>
                </a:ext>
              </a:extLst>
            </p:cNvPr>
            <p:cNvCxnSpPr>
              <a:cxnSpLocks/>
            </p:cNvCxnSpPr>
            <p:nvPr/>
          </p:nvCxnSpPr>
          <p:spPr>
            <a:xfrm flipV="1">
              <a:off x="6599056" y="4053928"/>
              <a:ext cx="0" cy="2015463"/>
            </a:xfrm>
            <a:prstGeom prst="line">
              <a:avLst/>
            </a:prstGeom>
            <a:ln>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Content Placeholder 2">
                  <a:extLst>
                    <a:ext uri="{FF2B5EF4-FFF2-40B4-BE49-F238E27FC236}">
                      <a16:creationId xmlns:a16="http://schemas.microsoft.com/office/drawing/2014/main" id="{197BDD5A-E3E5-E181-1D5B-E944E1D66C68}"/>
                    </a:ext>
                  </a:extLst>
                </p:cNvPr>
                <p:cNvSpPr txBox="1">
                  <a:spLocks/>
                </p:cNvSpPr>
                <p:nvPr/>
              </p:nvSpPr>
              <p:spPr>
                <a:xfrm>
                  <a:off x="4436596" y="5959561"/>
                  <a:ext cx="1261811" cy="424055"/>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=0</m:t>
                        </m:r>
                      </m:oMath>
                    </m:oMathPara>
                  </a14:m>
                  <a:endParaRPr lang="en-US" sz="2400" dirty="0">
                    <a:latin typeface="+mn-lt"/>
                  </a:endParaRPr>
                </a:p>
              </p:txBody>
            </p:sp>
          </mc:Choice>
          <mc:Fallback xmlns="">
            <p:sp>
              <p:nvSpPr>
                <p:cNvPr id="20" name="Content Placeholder 2">
                  <a:extLst>
                    <a:ext uri="{FF2B5EF4-FFF2-40B4-BE49-F238E27FC236}">
                      <a16:creationId xmlns:a16="http://schemas.microsoft.com/office/drawing/2014/main" id="{197BDD5A-E3E5-E181-1D5B-E944E1D66C68}"/>
                    </a:ext>
                  </a:extLst>
                </p:cNvPr>
                <p:cNvSpPr txBox="1">
                  <a:spLocks noRot="1" noChangeAspect="1" noMove="1" noResize="1" noEditPoints="1" noAdjustHandles="1" noChangeArrowheads="1" noChangeShapeType="1" noTextEdit="1"/>
                </p:cNvSpPr>
                <p:nvPr/>
              </p:nvSpPr>
              <p:spPr>
                <a:xfrm>
                  <a:off x="4436596" y="5959561"/>
                  <a:ext cx="1261811" cy="424055"/>
                </a:xfrm>
                <a:prstGeom prst="rect">
                  <a:avLst/>
                </a:prstGeom>
                <a:blipFill>
                  <a:blip r:embed="rId14"/>
                  <a:stretch>
                    <a:fillRect r="-1351" b="-25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Content Placeholder 2">
                  <a:extLst>
                    <a:ext uri="{FF2B5EF4-FFF2-40B4-BE49-F238E27FC236}">
                      <a16:creationId xmlns:a16="http://schemas.microsoft.com/office/drawing/2014/main" id="{86A26D9E-1317-8A20-93BD-49C5EFA6113E}"/>
                    </a:ext>
                  </a:extLst>
                </p:cNvPr>
                <p:cNvSpPr txBox="1">
                  <a:spLocks/>
                </p:cNvSpPr>
                <p:nvPr/>
              </p:nvSpPr>
              <p:spPr>
                <a:xfrm>
                  <a:off x="2828543" y="5972199"/>
                  <a:ext cx="1249116" cy="424055"/>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r>
                          <a:rPr lang="en-US" sz="2400" b="0" i="1" smtClean="0">
                            <a:latin typeface="Cambria Math" panose="02040503050406030204" pitchFamily="18" charset="0"/>
                          </a:rPr>
                          <m:t>𝐴</m:t>
                        </m:r>
                      </m:oMath>
                    </m:oMathPara>
                  </a14:m>
                  <a:endParaRPr lang="en-US" sz="2400" dirty="0">
                    <a:latin typeface="+mn-lt"/>
                  </a:endParaRPr>
                </a:p>
              </p:txBody>
            </p:sp>
          </mc:Choice>
          <mc:Fallback xmlns="">
            <p:sp>
              <p:nvSpPr>
                <p:cNvPr id="21" name="Content Placeholder 2">
                  <a:extLst>
                    <a:ext uri="{FF2B5EF4-FFF2-40B4-BE49-F238E27FC236}">
                      <a16:creationId xmlns:a16="http://schemas.microsoft.com/office/drawing/2014/main" id="{86A26D9E-1317-8A20-93BD-49C5EFA6113E}"/>
                    </a:ext>
                  </a:extLst>
                </p:cNvPr>
                <p:cNvSpPr txBox="1">
                  <a:spLocks noRot="1" noChangeAspect="1" noMove="1" noResize="1" noEditPoints="1" noAdjustHandles="1" noChangeArrowheads="1" noChangeShapeType="1" noTextEdit="1"/>
                </p:cNvSpPr>
                <p:nvPr/>
              </p:nvSpPr>
              <p:spPr>
                <a:xfrm>
                  <a:off x="2828543" y="5972199"/>
                  <a:ext cx="1249116" cy="424055"/>
                </a:xfrm>
                <a:prstGeom prst="rect">
                  <a:avLst/>
                </a:prstGeom>
                <a:blipFill>
                  <a:blip r:embed="rId15"/>
                  <a:stretch>
                    <a:fillRect b="-25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Content Placeholder 2">
                  <a:extLst>
                    <a:ext uri="{FF2B5EF4-FFF2-40B4-BE49-F238E27FC236}">
                      <a16:creationId xmlns:a16="http://schemas.microsoft.com/office/drawing/2014/main" id="{2A8C9C6F-F8B9-CB50-7B4C-5E72532969A2}"/>
                    </a:ext>
                  </a:extLst>
                </p:cNvPr>
                <p:cNvSpPr txBox="1">
                  <a:spLocks/>
                </p:cNvSpPr>
                <p:nvPr/>
              </p:nvSpPr>
              <p:spPr>
                <a:xfrm>
                  <a:off x="5963189" y="5959561"/>
                  <a:ext cx="1249117" cy="424055"/>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56032" marR="0" lvl="0" indent="-154432" algn="l" rtl="0">
                    <a:lnSpc>
                      <a:spcPct val="100000"/>
                    </a:lnSpc>
                    <a:spcBef>
                      <a:spcPts val="15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marL="432"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𝐴</m:t>
                        </m:r>
                      </m:oMath>
                    </m:oMathPara>
                  </a14:m>
                  <a:endParaRPr lang="en-US" sz="2400" dirty="0">
                    <a:latin typeface="+mn-lt"/>
                  </a:endParaRPr>
                </a:p>
              </p:txBody>
            </p:sp>
          </mc:Choice>
          <mc:Fallback xmlns="">
            <p:sp>
              <p:nvSpPr>
                <p:cNvPr id="22" name="Content Placeholder 2">
                  <a:extLst>
                    <a:ext uri="{FF2B5EF4-FFF2-40B4-BE49-F238E27FC236}">
                      <a16:creationId xmlns:a16="http://schemas.microsoft.com/office/drawing/2014/main" id="{2A8C9C6F-F8B9-CB50-7B4C-5E72532969A2}"/>
                    </a:ext>
                  </a:extLst>
                </p:cNvPr>
                <p:cNvSpPr txBox="1">
                  <a:spLocks noRot="1" noChangeAspect="1" noMove="1" noResize="1" noEditPoints="1" noAdjustHandles="1" noChangeArrowheads="1" noChangeShapeType="1" noTextEdit="1"/>
                </p:cNvSpPr>
                <p:nvPr/>
              </p:nvSpPr>
              <p:spPr>
                <a:xfrm>
                  <a:off x="5963189" y="5959561"/>
                  <a:ext cx="1249117" cy="424055"/>
                </a:xfrm>
                <a:prstGeom prst="rect">
                  <a:avLst/>
                </a:prstGeom>
                <a:blipFill>
                  <a:blip r:embed="rId16"/>
                  <a:stretch>
                    <a:fillRect b="-25000"/>
                  </a:stretch>
                </a:blipFill>
                <a:ln>
                  <a:noFill/>
                </a:ln>
              </p:spPr>
              <p:txBody>
                <a:bodyPr/>
                <a:lstStyle/>
                <a:p>
                  <a:r>
                    <a:rPr lang="en-US">
                      <a:noFill/>
                    </a:rPr>
                    <a:t> </a:t>
                  </a:r>
                </a:p>
              </p:txBody>
            </p:sp>
          </mc:Fallback>
        </mc:AlternateContent>
      </p:grpSp>
      <p:sp>
        <p:nvSpPr>
          <p:cNvPr id="101" name="Oval 100">
            <a:extLst>
              <a:ext uri="{FF2B5EF4-FFF2-40B4-BE49-F238E27FC236}">
                <a16:creationId xmlns:a16="http://schemas.microsoft.com/office/drawing/2014/main" id="{A38A87C6-B457-819A-F1A5-D062B5A8C96C}"/>
              </a:ext>
            </a:extLst>
          </p:cNvPr>
          <p:cNvSpPr/>
          <p:nvPr/>
        </p:nvSpPr>
        <p:spPr>
          <a:xfrm>
            <a:off x="5140647" y="5296270"/>
            <a:ext cx="115054" cy="108114"/>
          </a:xfrm>
          <a:prstGeom prst="ellipse">
            <a:avLst/>
          </a:prstGeom>
          <a:solidFill>
            <a:srgbClr val="F1AC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467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repeatCount="indefinite" accel="50000" decel="50000" autoRev="1" fill="remove" grpId="0" nodeType="withEffect">
                                  <p:stCondLst>
                                    <p:cond delay="0"/>
                                  </p:stCondLst>
                                  <p:childTnLst>
                                    <p:animMotion origin="layout" path="M 3.05556E-6 -0.00023 C 0.02031 0.02176 0.03281 0.03472 0.04878 0.04259 C 0.06771 0.05417 0.09427 0.06134 0.11805 0.06111 C 0.14166 0.06042 0.17291 0.05255 0.19045 0.0412 C 0.20989 0.0294 0.225 0.01412 0.24514 -0.00718 " pathEditMode="relative" rAng="0" ptsTypes="AAAAA">
                                      <p:cBhvr>
                                        <p:cTn id="6" dur="2000" fill="hold"/>
                                        <p:tgtEl>
                                          <p:spTgt spid="14"/>
                                        </p:tgtEl>
                                        <p:attrNameLst>
                                          <p:attrName>ppt_x</p:attrName>
                                          <p:attrName>ppt_y</p:attrName>
                                        </p:attrNameLst>
                                      </p:cBhvr>
                                      <p:rCtr x="12257" y="2708"/>
                                    </p:animMotion>
                                  </p:childTnLst>
                                </p:cTn>
                              </p:par>
                              <p:par>
                                <p:cTn id="7" presetID="0" presetClass="path" presetSubtype="0" repeatCount="indefinite" fill="hold" grpId="0" nodeType="withEffect">
                                  <p:stCondLst>
                                    <p:cond delay="0"/>
                                  </p:stCondLst>
                                  <p:childTnLst>
                                    <p:animMotion origin="layout" path="M 8.33333E-7 -2.22222E-6 C 0.04948 0.0007 0.11094 -0.22662 0.16719 -0.22639 C 0.22292 -0.22639 0.28142 -2.22222E-6 0.33507 0.00093 " pathEditMode="relative" rAng="0" ptsTypes="AAA">
                                      <p:cBhvr>
                                        <p:cTn id="8" dur="4000" fill="hold"/>
                                        <p:tgtEl>
                                          <p:spTgt spid="26"/>
                                        </p:tgtEl>
                                        <p:attrNameLst>
                                          <p:attrName>ppt_x</p:attrName>
                                          <p:attrName>ppt_y</p:attrName>
                                        </p:attrNameLst>
                                      </p:cBhvr>
                                      <p:rCtr x="16753" y="-11296"/>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01"/>
                                        </p:tgtEl>
                                        <p:attrNameLst>
                                          <p:attrName>style.visibility</p:attrName>
                                        </p:attrNameLst>
                                      </p:cBhvr>
                                      <p:to>
                                        <p:strVal val="visible"/>
                                      </p:to>
                                    </p:set>
                                  </p:childTnLst>
                                </p:cTn>
                              </p:par>
                              <p:par>
                                <p:cTn id="17" presetID="0" presetClass="path" presetSubtype="0" repeatCount="indefinite" fill="hold" grpId="0" nodeType="withEffect">
                                  <p:stCondLst>
                                    <p:cond delay="0"/>
                                  </p:stCondLst>
                                  <p:childTnLst>
                                    <p:animMotion origin="layout" path="M -2.77778E-6 -2.59259E-6 C 0.02813 -0.05578 0.04879 -0.11157 0.0842 -0.11134 C 0.11893 -0.11111 0.16771 0.00093 0.16788 0.00116 C 0.19011 0.04931 0.22344 0.11459 0.25122 0.11459 C 0.2875 0.11528 0.30712 0.05741 0.33577 -2.59259E-6 " pathEditMode="relative" rAng="0" ptsTypes="AAAAA">
                                      <p:cBhvr>
                                        <p:cTn id="18" dur="4000" fill="hold"/>
                                        <p:tgtEl>
                                          <p:spTgt spid="101"/>
                                        </p:tgtEl>
                                        <p:attrNameLst>
                                          <p:attrName>ppt_x</p:attrName>
                                          <p:attrName>ppt_y</p:attrName>
                                        </p:attrNameLst>
                                      </p:cBhvr>
                                      <p:rCtr x="16788"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4" grpId="0" animBg="1"/>
      <p:bldP spid="101" grpId="0" animBg="1"/>
      <p:bldP spid="101"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Harmonic Motion </a:t>
            </a:r>
            <a:r>
              <a:rPr lang="en-US" sz="2000" b="0" dirty="0"/>
              <a:t>(2 of 2)</a:t>
            </a:r>
            <a:endParaRPr lang="en-IN" sz="2000" dirty="0"/>
          </a:p>
        </p:txBody>
      </p:sp>
      <p:sp>
        <p:nvSpPr>
          <p:cNvPr id="3" name="Content Placeholder 2"/>
          <p:cNvSpPr>
            <a:spLocks noGrp="1"/>
          </p:cNvSpPr>
          <p:nvPr>
            <p:ph sz="quarter" idx="13"/>
          </p:nvPr>
        </p:nvSpPr>
        <p:spPr>
          <a:xfrm>
            <a:off x="457200" y="1152150"/>
            <a:ext cx="8229600" cy="1234751"/>
          </a:xfrm>
        </p:spPr>
        <p:txBody>
          <a:bodyPr/>
          <a:lstStyle/>
          <a:p>
            <a:pPr marL="255600" indent="-255600">
              <a:spcBef>
                <a:spcPts val="600"/>
              </a:spcBef>
              <a:buClr>
                <a:schemeClr val="tx2"/>
              </a:buClr>
              <a:buFont typeface="Arial" panose="020B0604020202020204" pitchFamily="34" charset="0"/>
              <a:buChar char="•"/>
            </a:pPr>
            <a:r>
              <a:rPr lang="en-US" sz="2200" dirty="0">
                <a:latin typeface="+mn-lt"/>
              </a:rPr>
              <a:t>Most cases of S</a:t>
            </a:r>
            <a:r>
              <a:rPr lang="en-US" sz="100" dirty="0">
                <a:latin typeface="+mn-lt"/>
              </a:rPr>
              <a:t> </a:t>
            </a:r>
            <a:r>
              <a:rPr lang="en-US" sz="2200" dirty="0">
                <a:latin typeface="+mn-lt"/>
              </a:rPr>
              <a:t>H</a:t>
            </a:r>
            <a:r>
              <a:rPr lang="en-US" sz="100" dirty="0">
                <a:latin typeface="+mn-lt"/>
              </a:rPr>
              <a:t> </a:t>
            </a:r>
            <a:r>
              <a:rPr lang="en-US" sz="2200" dirty="0">
                <a:latin typeface="+mn-lt"/>
              </a:rPr>
              <a:t>M can be modeled as one of two simple systems: A mass on a spring and a pendulum.</a:t>
            </a:r>
          </a:p>
          <a:p>
            <a:pPr marL="0" indent="0">
              <a:spcBef>
                <a:spcPts val="600"/>
              </a:spcBef>
              <a:buClr>
                <a:schemeClr val="tx2"/>
              </a:buClr>
              <a:buNone/>
            </a:pPr>
            <a:endParaRPr lang="en-US" sz="2200" dirty="0">
              <a:latin typeface="+mn-lt"/>
            </a:endParaRPr>
          </a:p>
          <a:p>
            <a:pPr marL="0" indent="0">
              <a:spcBef>
                <a:spcPts val="600"/>
              </a:spcBef>
              <a:buClr>
                <a:schemeClr val="tx2"/>
              </a:buClr>
              <a:buNone/>
            </a:pPr>
            <a:r>
              <a:rPr lang="en-US" sz="2200" b="1" dirty="0">
                <a:solidFill>
                  <a:srgbClr val="007FA3"/>
                </a:solidFill>
                <a:latin typeface="+mn-lt"/>
              </a:rPr>
              <a:t>Examples of simple harmonic motion</a:t>
            </a:r>
            <a:endParaRPr lang="en-US" sz="2200" dirty="0">
              <a:solidFill>
                <a:srgbClr val="007FA3"/>
              </a:solidFill>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1983107930"/>
              </p:ext>
            </p:extLst>
          </p:nvPr>
        </p:nvGraphicFramePr>
        <p:xfrm>
          <a:off x="457201" y="2810506"/>
          <a:ext cx="8229599" cy="3566160"/>
        </p:xfrm>
        <a:graphic>
          <a:graphicData uri="http://schemas.openxmlformats.org/drawingml/2006/table">
            <a:tbl>
              <a:tblPr firstRow="1" bandRow="1">
                <a:tableStyleId>{40F9630F-82C1-40B7-BC3A-925EFCFF5E92}</a:tableStyleId>
              </a:tblPr>
              <a:tblGrid>
                <a:gridCol w="1539550">
                  <a:extLst>
                    <a:ext uri="{9D8B030D-6E8A-4147-A177-3AD203B41FA5}">
                      <a16:colId xmlns:a16="http://schemas.microsoft.com/office/drawing/2014/main" val="1682913973"/>
                    </a:ext>
                  </a:extLst>
                </a:gridCol>
                <a:gridCol w="1744825">
                  <a:extLst>
                    <a:ext uri="{9D8B030D-6E8A-4147-A177-3AD203B41FA5}">
                      <a16:colId xmlns:a16="http://schemas.microsoft.com/office/drawing/2014/main" val="240706755"/>
                    </a:ext>
                  </a:extLst>
                </a:gridCol>
                <a:gridCol w="1708965">
                  <a:extLst>
                    <a:ext uri="{9D8B030D-6E8A-4147-A177-3AD203B41FA5}">
                      <a16:colId xmlns:a16="http://schemas.microsoft.com/office/drawing/2014/main" val="2056594884"/>
                    </a:ext>
                  </a:extLst>
                </a:gridCol>
                <a:gridCol w="3236259">
                  <a:extLst>
                    <a:ext uri="{9D8B030D-6E8A-4147-A177-3AD203B41FA5}">
                      <a16:colId xmlns:a16="http://schemas.microsoft.com/office/drawing/2014/main" val="1584593894"/>
                    </a:ext>
                  </a:extLst>
                </a:gridCol>
              </a:tblGrid>
              <a:tr h="196606">
                <a:tc>
                  <a:txBody>
                    <a:bodyPr/>
                    <a:lstStyle/>
                    <a:p>
                      <a:r>
                        <a:rPr lang="en-IN" sz="1200" b="1" i="0" u="none" strike="noStrike" cap="none" baseline="0" dirty="0">
                          <a:solidFill>
                            <a:schemeClr val="dk1"/>
                          </a:solidFill>
                          <a:latin typeface="+mn-lt"/>
                          <a:ea typeface="Arial"/>
                          <a:cs typeface="Arial"/>
                          <a:sym typeface="Arial"/>
                        </a:rPr>
                        <a:t>Oscillating system</a:t>
                      </a:r>
                      <a:endParaRPr lang="en-IN" sz="1200" b="1"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N" sz="1200" b="1" dirty="0">
                          <a:solidFill>
                            <a:schemeClr val="bg1"/>
                          </a:solidFill>
                          <a:latin typeface="+mn-lt"/>
                        </a:rPr>
                        <a:t>Blank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N" sz="1200" b="1" i="0" u="none" strike="noStrike" cap="none" baseline="0" dirty="0">
                          <a:solidFill>
                            <a:schemeClr val="dk1"/>
                          </a:solidFill>
                          <a:latin typeface="+mn-lt"/>
                          <a:ea typeface="Arial"/>
                          <a:cs typeface="Arial"/>
                          <a:sym typeface="Arial"/>
                        </a:rPr>
                        <a:t>Related real-world example </a:t>
                      </a:r>
                      <a:r>
                        <a:rPr lang="en-IN" sz="1200" b="1" i="0" u="none" strike="noStrike" cap="none" baseline="0" dirty="0">
                          <a:solidFill>
                            <a:srgbClr val="C10000"/>
                          </a:solidFill>
                          <a:latin typeface="+mn-lt"/>
                          <a:ea typeface="Arial"/>
                          <a:cs typeface="Arial"/>
                          <a:sym typeface="Arial"/>
                        </a:rPr>
                        <a:t>BIO</a:t>
                      </a:r>
                      <a:endParaRPr lang="en-IN" sz="1200" b="1" dirty="0">
                        <a:solidFill>
                          <a:srgbClr val="C1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N" sz="1200" b="1" dirty="0">
                          <a:solidFill>
                            <a:schemeClr val="bg1"/>
                          </a:solidFill>
                          <a:latin typeface="+mn-lt"/>
                        </a:rPr>
                        <a:t>Blank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78055391"/>
                  </a:ext>
                </a:extLst>
              </a:tr>
              <a:tr h="662260">
                <a:tc>
                  <a:txBody>
                    <a:bodyPr/>
                    <a:lstStyle/>
                    <a:p>
                      <a:r>
                        <a:rPr lang="en-IN" sz="1200" b="1" i="0" u="none" strike="noStrike" cap="none" baseline="0" dirty="0">
                          <a:solidFill>
                            <a:schemeClr val="dk1"/>
                          </a:solidFill>
                          <a:latin typeface="+mn-lt"/>
                          <a:ea typeface="Arial"/>
                          <a:cs typeface="Arial"/>
                          <a:sym typeface="Arial"/>
                        </a:rPr>
                        <a:t>Mass on a spring</a:t>
                      </a:r>
                    </a:p>
                    <a:p>
                      <a:r>
                        <a:rPr lang="en-US" sz="1000" b="0" i="0" u="none" strike="noStrike" cap="none" dirty="0">
                          <a:solidFill>
                            <a:schemeClr val="bg1"/>
                          </a:solidFill>
                          <a:effectLst/>
                          <a:latin typeface="+mn-lt"/>
                          <a:ea typeface="Arial"/>
                          <a:cs typeface="Arial"/>
                          <a:sym typeface="Arial"/>
                        </a:rPr>
                        <a:t>Diagram of a spring-mass oscillator with spring labeled k affixed to a board on the left side and block labeled m attached on the right side.</a:t>
                      </a:r>
                      <a:endParaRPr lang="en-IN" sz="1000" b="1" i="0" u="none" strike="noStrike" cap="none" baseline="0" dirty="0">
                        <a:solidFill>
                          <a:schemeClr val="bg1"/>
                        </a:solidFill>
                        <a:latin typeface="+mn-lt"/>
                        <a:ea typeface="Arial"/>
                        <a:cs typeface="Arial"/>
                        <a:sym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cap="none" baseline="0" dirty="0">
                          <a:solidFill>
                            <a:schemeClr val="dk1"/>
                          </a:solidFill>
                          <a:latin typeface="+mn-lt"/>
                          <a:ea typeface="Arial"/>
                          <a:cs typeface="Arial"/>
                          <a:sym typeface="Arial"/>
                        </a:rPr>
                        <a:t>The mass oscillates back </a:t>
                      </a:r>
                      <a:r>
                        <a:rPr lang="en-US" sz="1200" b="0" i="0" u="none" strike="noStrike" cap="none" baseline="0" dirty="0">
                          <a:solidFill>
                            <a:schemeClr val="dk1"/>
                          </a:solidFill>
                          <a:latin typeface="+mn-lt"/>
                          <a:ea typeface="Arial"/>
                          <a:cs typeface="Arial"/>
                          <a:sym typeface="Arial"/>
                        </a:rPr>
                        <a:t>and forth due to the </a:t>
                      </a:r>
                      <a:r>
                        <a:rPr lang="en-IN" sz="1200" b="0" i="0" u="none" strike="noStrike" cap="none" baseline="0" dirty="0">
                          <a:solidFill>
                            <a:schemeClr val="dk1"/>
                          </a:solidFill>
                          <a:latin typeface="+mn-lt"/>
                          <a:ea typeface="Arial"/>
                          <a:cs typeface="Arial"/>
                          <a:sym typeface="Arial"/>
                        </a:rPr>
                        <a:t>restoring force of the spring. The period </a:t>
                      </a:r>
                      <a:r>
                        <a:rPr lang="en-US" sz="1200" b="0" i="0" u="none" strike="noStrike" cap="none" baseline="0" dirty="0">
                          <a:solidFill>
                            <a:schemeClr val="dk1"/>
                          </a:solidFill>
                          <a:latin typeface="+mn-lt"/>
                          <a:ea typeface="Arial"/>
                          <a:cs typeface="Arial"/>
                          <a:sym typeface="Arial"/>
                        </a:rPr>
                        <a:t>depends on the mass and the stiffness of the spring.</a:t>
                      </a:r>
                      <a:endParaRPr lang="en-IN" sz="1200" b="0" i="0" u="none" strike="noStrike" cap="none" dirty="0">
                        <a:solidFill>
                          <a:schemeClr val="dk1"/>
                        </a:solidFill>
                        <a:latin typeface="+mn-lt"/>
                        <a:ea typeface="Arial"/>
                        <a:cs typeface="Arial"/>
                        <a:sym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N" sz="1200" b="1" i="0" u="none" strike="noStrike" cap="none" baseline="0" dirty="0">
                          <a:solidFill>
                            <a:schemeClr val="dk1"/>
                          </a:solidFill>
                          <a:latin typeface="+mn-lt"/>
                          <a:ea typeface="Arial"/>
                          <a:cs typeface="Arial"/>
                          <a:sym typeface="Arial"/>
                        </a:rPr>
                        <a:t>Vibrations in the ear</a:t>
                      </a:r>
                    </a:p>
                    <a:p>
                      <a:r>
                        <a:rPr lang="en-US" sz="1400" b="0" i="0" u="none" strike="noStrike" cap="none" dirty="0">
                          <a:solidFill>
                            <a:schemeClr val="bg1"/>
                          </a:solidFill>
                          <a:effectLst/>
                          <a:latin typeface="+mn-lt"/>
                          <a:ea typeface="Arial"/>
                          <a:cs typeface="Arial"/>
                          <a:sym typeface="Arial"/>
                        </a:rPr>
                        <a:t>A photograph shows a girl’s face in profile with an illustration of the inner ear superimposed.</a:t>
                      </a:r>
                      <a:endParaRPr lang="en-IN" sz="1200" dirty="0">
                        <a:solidFill>
                          <a:schemeClr val="bg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0" i="0" u="none" strike="noStrike" cap="none" baseline="0" dirty="0">
                          <a:solidFill>
                            <a:schemeClr val="dk1"/>
                          </a:solidFill>
                          <a:latin typeface="+mn-lt"/>
                          <a:ea typeface="Arial"/>
                          <a:cs typeface="Arial"/>
                          <a:sym typeface="Arial"/>
                        </a:rPr>
                        <a:t>Sound waves entering the ear cause the oscillation of a membrane in the cochlea, part of the inner ear. The vibration can be modeled as a mass on a spring. The period of oscillation of a segment of the membrane depends on mass (the thickness of the membrane) and stiffness (the </a:t>
                      </a:r>
                      <a:r>
                        <a:rPr lang="en-IN" sz="1200" b="0" i="0" u="none" strike="noStrike" cap="none" baseline="0" dirty="0">
                          <a:solidFill>
                            <a:schemeClr val="dk1"/>
                          </a:solidFill>
                          <a:latin typeface="+mn-lt"/>
                          <a:ea typeface="Arial"/>
                          <a:cs typeface="Arial"/>
                          <a:sym typeface="Arial"/>
                        </a:rPr>
                        <a:t>rigidity of the membrane).</a:t>
                      </a:r>
                      <a:endParaRPr lang="en-IN" sz="1200"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5636978"/>
                  </a:ext>
                </a:extLst>
              </a:tr>
              <a:tr h="657945">
                <a:tc>
                  <a:txBody>
                    <a:bodyPr/>
                    <a:lstStyle/>
                    <a:p>
                      <a:r>
                        <a:rPr lang="en-IN" sz="1200" b="1" i="0" u="none" strike="noStrike" cap="none" baseline="0" dirty="0">
                          <a:solidFill>
                            <a:schemeClr val="dk1"/>
                          </a:solidFill>
                          <a:latin typeface="+mn-lt"/>
                          <a:ea typeface="Arial"/>
                          <a:cs typeface="Arial"/>
                          <a:sym typeface="Arial"/>
                        </a:rPr>
                        <a:t>Pendulum</a:t>
                      </a:r>
                    </a:p>
                    <a:p>
                      <a:r>
                        <a:rPr lang="en-US" sz="1400" b="0" i="0" u="none" strike="noStrike" cap="none" dirty="0">
                          <a:solidFill>
                            <a:schemeClr val="bg1"/>
                          </a:solidFill>
                          <a:effectLst/>
                          <a:latin typeface="+mn-lt"/>
                          <a:ea typeface="Arial"/>
                          <a:cs typeface="Arial"/>
                          <a:sym typeface="Arial"/>
                        </a:rPr>
                        <a:t>A diagram shows a pendulum with length L swinging left and right.</a:t>
                      </a:r>
                      <a:endParaRPr lang="en-IN" sz="1200" dirty="0">
                        <a:solidFill>
                          <a:schemeClr val="bg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N" sz="1200" b="0" i="0" u="none" strike="noStrike" cap="none" baseline="0" dirty="0">
                          <a:solidFill>
                            <a:schemeClr val="dk1"/>
                          </a:solidFill>
                          <a:latin typeface="+mn-lt"/>
                          <a:ea typeface="Arial"/>
                          <a:cs typeface="Arial"/>
                          <a:sym typeface="Arial"/>
                        </a:rPr>
                        <a:t>The mass oscillates back </a:t>
                      </a:r>
                      <a:r>
                        <a:rPr lang="en-US" sz="1200" b="0" i="0" u="none" strike="noStrike" cap="none" baseline="0" dirty="0">
                          <a:solidFill>
                            <a:schemeClr val="dk1"/>
                          </a:solidFill>
                          <a:latin typeface="+mn-lt"/>
                          <a:ea typeface="Arial"/>
                          <a:cs typeface="Arial"/>
                          <a:sym typeface="Arial"/>
                        </a:rPr>
                        <a:t>and forth due to the </a:t>
                      </a:r>
                      <a:r>
                        <a:rPr lang="en-IN" sz="1200" b="0" i="0" u="none" strike="noStrike" cap="none" baseline="0" dirty="0">
                          <a:solidFill>
                            <a:schemeClr val="dk1"/>
                          </a:solidFill>
                          <a:latin typeface="+mn-lt"/>
                          <a:ea typeface="Arial"/>
                          <a:cs typeface="Arial"/>
                          <a:sym typeface="Arial"/>
                        </a:rPr>
                        <a:t>restoring gravitational force. The period depends</a:t>
                      </a:r>
                    </a:p>
                    <a:p>
                      <a:r>
                        <a:rPr lang="en-US" sz="1200" b="0" i="0" u="none" strike="noStrike" cap="none" baseline="0" dirty="0">
                          <a:solidFill>
                            <a:schemeClr val="dk1"/>
                          </a:solidFill>
                          <a:latin typeface="+mn-lt"/>
                          <a:ea typeface="Arial"/>
                          <a:cs typeface="Arial"/>
                          <a:sym typeface="Arial"/>
                        </a:rPr>
                        <a:t>on the length of the</a:t>
                      </a:r>
                    </a:p>
                    <a:p>
                      <a:r>
                        <a:rPr lang="en-IN" sz="1200" b="0" i="0" u="none" strike="noStrike" cap="none" baseline="0" dirty="0">
                          <a:solidFill>
                            <a:schemeClr val="dk1"/>
                          </a:solidFill>
                          <a:latin typeface="+mn-lt"/>
                          <a:ea typeface="Arial"/>
                          <a:cs typeface="Arial"/>
                          <a:sym typeface="Arial"/>
                        </a:rPr>
                        <a:t>Pendulum and the free-fall acceleration </a:t>
                      </a:r>
                      <a:r>
                        <a:rPr lang="en-IN" sz="1200" b="0" i="1" u="none" strike="noStrike" cap="none" baseline="0" dirty="0">
                          <a:solidFill>
                            <a:schemeClr val="dk1"/>
                          </a:solidFill>
                          <a:latin typeface="+mn-lt"/>
                          <a:ea typeface="Arial"/>
                          <a:cs typeface="Arial"/>
                          <a:sym typeface="Arial"/>
                        </a:rPr>
                        <a:t>g</a:t>
                      </a:r>
                      <a:r>
                        <a:rPr lang="en-IN" sz="1200" b="0" i="0" u="none" strike="noStrike" cap="none" baseline="0" dirty="0">
                          <a:solidFill>
                            <a:schemeClr val="dk1"/>
                          </a:solidFill>
                          <a:latin typeface="+mn-lt"/>
                          <a:ea typeface="Arial"/>
                          <a:cs typeface="Arial"/>
                          <a:sym typeface="Arial"/>
                        </a:rPr>
                        <a:t>.</a:t>
                      </a:r>
                      <a:endParaRPr lang="en-IN" sz="1200"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1" i="0" u="none" strike="noStrike" cap="none" baseline="0" dirty="0">
                          <a:solidFill>
                            <a:schemeClr val="dk1"/>
                          </a:solidFill>
                          <a:latin typeface="+mn-lt"/>
                          <a:ea typeface="Arial"/>
                          <a:cs typeface="Arial"/>
                          <a:sym typeface="Arial"/>
                        </a:rPr>
                        <a:t>Motion of legs while walking</a:t>
                      </a:r>
                    </a:p>
                    <a:p>
                      <a:r>
                        <a:rPr lang="en-US" sz="1400" b="0" i="0" u="none" strike="noStrike" cap="none" dirty="0">
                          <a:solidFill>
                            <a:schemeClr val="bg1"/>
                          </a:solidFill>
                          <a:effectLst/>
                          <a:latin typeface="+mn-lt"/>
                          <a:ea typeface="Arial"/>
                          <a:cs typeface="Arial"/>
                          <a:sym typeface="Arial"/>
                        </a:rPr>
                        <a:t>A photograph shows giraffes walking across a grassland.</a:t>
                      </a:r>
                      <a:endParaRPr lang="en-IN" sz="1200" dirty="0">
                        <a:solidFill>
                          <a:schemeClr val="bg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0" i="0" u="none" strike="noStrike" cap="none" baseline="0" dirty="0">
                          <a:solidFill>
                            <a:schemeClr val="dk1"/>
                          </a:solidFill>
                          <a:latin typeface="+mn-lt"/>
                          <a:ea typeface="Arial"/>
                          <a:cs typeface="Arial"/>
                          <a:sym typeface="Arial"/>
                        </a:rPr>
                        <a:t>The motion of a walking animal’s legs can be modeled as pendulum motion. The rate at which the legs swing depends on the length of the legs and the free-fall acceleration </a:t>
                      </a:r>
                      <a:r>
                        <a:rPr lang="en-US" sz="1200" b="0" i="1" u="none" strike="noStrike" cap="none" baseline="0" dirty="0">
                          <a:solidFill>
                            <a:schemeClr val="dk1"/>
                          </a:solidFill>
                          <a:latin typeface="+mn-lt"/>
                          <a:ea typeface="Arial"/>
                          <a:cs typeface="Arial"/>
                          <a:sym typeface="Arial"/>
                        </a:rPr>
                        <a:t>g</a:t>
                      </a:r>
                      <a:r>
                        <a:rPr lang="en-US" sz="1200" b="0" i="0" u="none" strike="noStrike" cap="none" baseline="0" dirty="0">
                          <a:solidFill>
                            <a:schemeClr val="dk1"/>
                          </a:solidFill>
                          <a:latin typeface="+mn-lt"/>
                          <a:ea typeface="Arial"/>
                          <a:cs typeface="Arial"/>
                          <a:sym typeface="Arial"/>
                        </a:rPr>
                        <a:t>.</a:t>
                      </a:r>
                      <a:endParaRPr lang="en-IN" sz="1200"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63773120"/>
                  </a:ext>
                </a:extLst>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623" y="3671864"/>
            <a:ext cx="1421374" cy="65545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8769" y="3591889"/>
            <a:ext cx="1451129" cy="110770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056" y="5105579"/>
            <a:ext cx="816950" cy="116093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3137" y="5319782"/>
            <a:ext cx="1436761" cy="946730"/>
          </a:xfrm>
          <a:prstGeom prst="rect">
            <a:avLst/>
          </a:prstGeom>
        </p:spPr>
      </p:pic>
    </p:spTree>
    <p:extLst>
      <p:ext uri="{BB962C8B-B14F-4D97-AF65-F5344CB8AC3E}">
        <p14:creationId xmlns:p14="http://schemas.microsoft.com/office/powerpoint/2010/main" val="3748765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Section 14.2 Linear Restoring Forces and SHM</a:t>
            </a:r>
            <a:endParaRPr lang="en-IN" dirty="0"/>
          </a:p>
        </p:txBody>
      </p:sp>
    </p:spTree>
    <p:extLst>
      <p:ext uri="{BB962C8B-B14F-4D97-AF65-F5344CB8AC3E}">
        <p14:creationId xmlns:p14="http://schemas.microsoft.com/office/powerpoint/2010/main" val="2423831232"/>
      </p:ext>
    </p:extLst>
  </p:cSld>
  <p:clrMapOvr>
    <a:masterClrMapping/>
  </p:clrMapOvr>
</p:sld>
</file>

<file path=ppt/theme/theme1.xml><?xml version="1.0" encoding="utf-8"?>
<a:theme xmlns:a="http://schemas.openxmlformats.org/drawingml/2006/main" name="2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51938</TotalTime>
  <Words>3506</Words>
  <Application>Microsoft Macintosh PowerPoint</Application>
  <PresentationFormat>On-screen Show (4:3)</PresentationFormat>
  <Paragraphs>355</Paragraphs>
  <Slides>59</Slides>
  <Notes>15</Notes>
  <HiddenSlides>17</HiddenSlides>
  <MMClips>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59</vt:i4>
      </vt:variant>
    </vt:vector>
  </HeadingPairs>
  <TitlesOfParts>
    <vt:vector size="67" baseType="lpstr">
      <vt:lpstr>Arial</vt:lpstr>
      <vt:lpstr>Cambria Math</vt:lpstr>
      <vt:lpstr>Noto Sans Symbols</vt:lpstr>
      <vt:lpstr>Times New Roman</vt:lpstr>
      <vt:lpstr>Verdana</vt:lpstr>
      <vt:lpstr>Wingdings</vt:lpstr>
      <vt:lpstr>2_508 Lecture</vt:lpstr>
      <vt:lpstr>508 Lecture</vt:lpstr>
      <vt:lpstr>Section 14.1 Equilibrium and Oscillation</vt:lpstr>
      <vt:lpstr>Equilibrium and Oscillation (1 of 2)</vt:lpstr>
      <vt:lpstr>Equilibrium and Oscillation (1 of 2)</vt:lpstr>
      <vt:lpstr>Frequency and Period (2 of 2)</vt:lpstr>
      <vt:lpstr>QuickCheck 14.1 (1 of 2)</vt:lpstr>
      <vt:lpstr>QuickCheck 14.1 (2 of 2)</vt:lpstr>
      <vt:lpstr>Simple Harmonic Motion (1 of 2)</vt:lpstr>
      <vt:lpstr>Simple Harmonic Motion (2 of 2)</vt:lpstr>
      <vt:lpstr>Section 14.2 Linear Restoring Forces and SHM</vt:lpstr>
      <vt:lpstr>Linear Restoring Force and SHM</vt:lpstr>
      <vt:lpstr>QuickCheck 14.6 (1 of 2)</vt:lpstr>
      <vt:lpstr>QuickCheck 14.6 (2 of 2)</vt:lpstr>
      <vt:lpstr>Section 14.3 A Curious Similarity to Uniform Circular Motion</vt:lpstr>
      <vt:lpstr>Describing Simple Harmonic Motion (2 of 7)</vt:lpstr>
      <vt:lpstr>SHM ↔ Uniform Circular Motion</vt:lpstr>
      <vt:lpstr>SHM ↔ Uniform Circular Motion</vt:lpstr>
      <vt:lpstr>Connecting SHM to Uniform Circular Motion (2 of 5)</vt:lpstr>
      <vt:lpstr>Velocity in SHM ↔ UCM</vt:lpstr>
      <vt:lpstr>Example 14.2 A Glider on a Spring</vt:lpstr>
      <vt:lpstr>Acceleration in SHM  ↔  UCM</vt:lpstr>
      <vt:lpstr>Example 14.2 A Glider on a Spring</vt:lpstr>
      <vt:lpstr>QuickCheck 14.7 (1 of 2)</vt:lpstr>
      <vt:lpstr>Connecting SHM to Uniform Circular Motion (5 of 5)</vt:lpstr>
      <vt:lpstr>Icon of graph showing sinusoidal function Sinusoidal Relationships (2 of 2)</vt:lpstr>
      <vt:lpstr>Example 14.2 Understanding the Motion of a Glider on a Spring (2 of 3)</vt:lpstr>
      <vt:lpstr>Example 14.2 Understanding the Motion of a Glider on a Spring (3 of 3)</vt:lpstr>
      <vt:lpstr>Simple Harmonic Motion</vt:lpstr>
      <vt:lpstr>Section 14.4 Energy in Simple Harmonic Motion</vt:lpstr>
      <vt:lpstr>Energy in Simple Harmonic Motion</vt:lpstr>
      <vt:lpstr>Energy in Simple Harmonic Motion (3 of 4)</vt:lpstr>
      <vt:lpstr>Energy in Simple Harmonic Motion (4 of 4)</vt:lpstr>
      <vt:lpstr>Finding the Frequency for Simple Harmonic Motion (1 of 2)</vt:lpstr>
      <vt:lpstr>QuickCheck 14.7 (1 of 2)</vt:lpstr>
      <vt:lpstr>Equilibrium and Oscillation (1 of 2)</vt:lpstr>
      <vt:lpstr>Section 14.6 Damped Oscillations</vt:lpstr>
      <vt:lpstr>Damped Oscillation</vt:lpstr>
      <vt:lpstr>Damped Oscillation</vt:lpstr>
      <vt:lpstr>Damped Oscillation</vt:lpstr>
      <vt:lpstr>Example Problem (4 of 4)</vt:lpstr>
      <vt:lpstr>Section 14.7 Driven Oscillations and Resonance</vt:lpstr>
      <vt:lpstr>Natural Frequency</vt:lpstr>
      <vt:lpstr>Driven Oscillation</vt:lpstr>
      <vt:lpstr>Response Curve</vt:lpstr>
      <vt:lpstr>Resonance With Eddy Shedding</vt:lpstr>
      <vt:lpstr>Conceptual Example 14.13 Fixing an Unwanted Resonance in a Railroad Car (1 of 2)</vt:lpstr>
      <vt:lpstr>Conceptual Example 14.13 Fixing an Unwanted Resonance in a Railroad Car (2 of 2)</vt:lpstr>
      <vt:lpstr>Resonance and Hearing (1 of 3)</vt:lpstr>
      <vt:lpstr>Resonance and Hearing (2 of 3)</vt:lpstr>
      <vt:lpstr>Resonance and Hearing (3 of 3)</vt:lpstr>
      <vt:lpstr>Summary</vt:lpstr>
      <vt:lpstr>Summary: General Principles (1 of 3)</vt:lpstr>
      <vt:lpstr>Summary: General Principles (2 of 3)</vt:lpstr>
      <vt:lpstr>Summary: General Principles (3 of 3)</vt:lpstr>
      <vt:lpstr>Summary: Important Concepts (1 of 2)</vt:lpstr>
      <vt:lpstr>Summary: Important Concepts (2 of 2)</vt:lpstr>
      <vt:lpstr>Summary: Applications (1 of 3)</vt:lpstr>
      <vt:lpstr>Summary: Applications (2 of 3)</vt:lpstr>
      <vt:lpstr>Summary: Applications (3 of 3)</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College Physics: A Strategic Approach, Fourth Edition, Chapter 14, Oscillations</dc:title>
  <dc:subject>Physics &amp; Astronomy</dc:subject>
  <dc:creator>Knight/Jones/Field</dc:creator>
  <cp:keywords>College Physics</cp:keywords>
  <cp:lastModifiedBy>Grimes, Derek J</cp:lastModifiedBy>
  <cp:revision>2420</cp:revision>
  <dcterms:modified xsi:type="dcterms:W3CDTF">2022-12-06T13:19:44Z</dcterms:modified>
</cp:coreProperties>
</file>