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tags/tag12.xml" ContentType="application/vnd.openxmlformats-officedocument.presentationml.tags+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tags/tag5.xml" ContentType="application/vnd.openxmlformats-officedocument.presentationml.tags+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tags/tag15.xml" ContentType="application/vnd.openxmlformats-officedocument.presentationml.tags+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tags/tag13.xml" ContentType="application/vnd.openxmlformats-officedocument.presentationml.tags+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ppt/tags/tag11.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Default Extension="wmf" ContentType="image/x-wmf"/>
  <Override PartName="/ppt/tags/tag2.xml" ContentType="application/vnd.openxmlformats-officedocument.presentationml.tags+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tags/tag14.xml" ContentType="application/vnd.openxmlformats-officedocument.presentationml.tags+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10.xml" ContentType="application/vnd.openxmlformats-officedocument.presentationml.tags+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Default Extension="jpeg" ContentType="image/jpeg"/>
  <Override PartName="/ppt/tags/tag3.xml" ContentType="application/vnd.openxmlformats-officedocument.presentationml.tags+xml"/>
  <Override PartName="/ppt/notesSlides/notesSlide37.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8" r:id="rId1"/>
  </p:sldMasterIdLst>
  <p:notesMasterIdLst>
    <p:notesMasterId r:id="rId69"/>
  </p:notesMasterIdLst>
  <p:sldIdLst>
    <p:sldId id="399" r:id="rId2"/>
    <p:sldId id="623" r:id="rId3"/>
    <p:sldId id="591" r:id="rId4"/>
    <p:sldId id="592" r:id="rId5"/>
    <p:sldId id="467" r:id="rId6"/>
    <p:sldId id="618" r:id="rId7"/>
    <p:sldId id="594" r:id="rId8"/>
    <p:sldId id="612" r:id="rId9"/>
    <p:sldId id="596" r:id="rId10"/>
    <p:sldId id="509" r:id="rId11"/>
    <p:sldId id="658" r:id="rId12"/>
    <p:sldId id="598" r:id="rId13"/>
    <p:sldId id="659" r:id="rId14"/>
    <p:sldId id="602" r:id="rId15"/>
    <p:sldId id="603" r:id="rId16"/>
    <p:sldId id="486" r:id="rId17"/>
    <p:sldId id="630" r:id="rId18"/>
    <p:sldId id="584" r:id="rId19"/>
    <p:sldId id="491" r:id="rId20"/>
    <p:sldId id="527" r:id="rId21"/>
    <p:sldId id="629" r:id="rId22"/>
    <p:sldId id="585" r:id="rId23"/>
    <p:sldId id="487" r:id="rId24"/>
    <p:sldId id="523" r:id="rId25"/>
    <p:sldId id="656" r:id="rId26"/>
    <p:sldId id="651" r:id="rId27"/>
    <p:sldId id="631" r:id="rId28"/>
    <p:sldId id="632" r:id="rId29"/>
    <p:sldId id="633" r:id="rId30"/>
    <p:sldId id="634" r:id="rId31"/>
    <p:sldId id="635" r:id="rId32"/>
    <p:sldId id="636" r:id="rId33"/>
    <p:sldId id="638" r:id="rId34"/>
    <p:sldId id="639" r:id="rId35"/>
    <p:sldId id="660" r:id="rId36"/>
    <p:sldId id="496" r:id="rId37"/>
    <p:sldId id="640" r:id="rId38"/>
    <p:sldId id="641" r:id="rId39"/>
    <p:sldId id="511" r:id="rId40"/>
    <p:sldId id="569" r:id="rId41"/>
    <p:sldId id="513" r:id="rId42"/>
    <p:sldId id="441" r:id="rId43"/>
    <p:sldId id="442" r:id="rId44"/>
    <p:sldId id="642" r:id="rId45"/>
    <p:sldId id="604" r:id="rId46"/>
    <p:sldId id="624" r:id="rId47"/>
    <p:sldId id="643" r:id="rId48"/>
    <p:sldId id="644" r:id="rId49"/>
    <p:sldId id="645" r:id="rId50"/>
    <p:sldId id="646" r:id="rId51"/>
    <p:sldId id="647" r:id="rId52"/>
    <p:sldId id="648" r:id="rId53"/>
    <p:sldId id="649" r:id="rId54"/>
    <p:sldId id="650" r:id="rId55"/>
    <p:sldId id="652" r:id="rId56"/>
    <p:sldId id="653" r:id="rId57"/>
    <p:sldId id="654" r:id="rId58"/>
    <p:sldId id="655" r:id="rId59"/>
    <p:sldId id="661" r:id="rId60"/>
    <p:sldId id="662" r:id="rId61"/>
    <p:sldId id="663" r:id="rId62"/>
    <p:sldId id="664" r:id="rId63"/>
    <p:sldId id="665" r:id="rId64"/>
    <p:sldId id="666" r:id="rId65"/>
    <p:sldId id="667" r:id="rId66"/>
    <p:sldId id="567" r:id="rId67"/>
    <p:sldId id="621" r:id="rId68"/>
  </p:sldIdLst>
  <p:sldSz cx="9144000" cy="6858000" type="screen4x3"/>
  <p:notesSz cx="6881813" cy="9167813"/>
  <p:defaultTextStyle>
    <a:defPPr>
      <a:defRPr lang="en-US"/>
    </a:defPPr>
    <a:lvl1pPr algn="ctr" rtl="0" eaLnBrk="0" fontAlgn="base" hangingPunct="0">
      <a:spcBef>
        <a:spcPct val="0"/>
      </a:spcBef>
      <a:spcAft>
        <a:spcPct val="0"/>
      </a:spcAft>
      <a:defRPr sz="2000"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sz="2000"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sz="2000"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sz="2000"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sz="2000" kern="1200">
        <a:solidFill>
          <a:schemeClr val="tx1"/>
        </a:solidFill>
        <a:latin typeface="Tahoma" pitchFamily="34" charset="0"/>
        <a:ea typeface="+mn-ea"/>
        <a:cs typeface="+mn-cs"/>
      </a:defRPr>
    </a:lvl5pPr>
    <a:lvl6pPr marL="2286000" algn="l" defTabSz="914400" rtl="0" eaLnBrk="1" latinLnBrk="0" hangingPunct="1">
      <a:defRPr sz="2000" kern="1200">
        <a:solidFill>
          <a:schemeClr val="tx1"/>
        </a:solidFill>
        <a:latin typeface="Tahoma" pitchFamily="34" charset="0"/>
        <a:ea typeface="+mn-ea"/>
        <a:cs typeface="+mn-cs"/>
      </a:defRPr>
    </a:lvl6pPr>
    <a:lvl7pPr marL="2743200" algn="l" defTabSz="914400" rtl="0" eaLnBrk="1" latinLnBrk="0" hangingPunct="1">
      <a:defRPr sz="2000" kern="1200">
        <a:solidFill>
          <a:schemeClr val="tx1"/>
        </a:solidFill>
        <a:latin typeface="Tahoma" pitchFamily="34" charset="0"/>
        <a:ea typeface="+mn-ea"/>
        <a:cs typeface="+mn-cs"/>
      </a:defRPr>
    </a:lvl7pPr>
    <a:lvl8pPr marL="3200400" algn="l" defTabSz="914400" rtl="0" eaLnBrk="1" latinLnBrk="0" hangingPunct="1">
      <a:defRPr sz="2000" kern="1200">
        <a:solidFill>
          <a:schemeClr val="tx1"/>
        </a:solidFill>
        <a:latin typeface="Tahoma" pitchFamily="34" charset="0"/>
        <a:ea typeface="+mn-ea"/>
        <a:cs typeface="+mn-cs"/>
      </a:defRPr>
    </a:lvl8pPr>
    <a:lvl9pPr marL="3657600" algn="l" defTabSz="914400" rtl="0" eaLnBrk="1" latinLnBrk="0" hangingPunct="1">
      <a:defRPr sz="2000" kern="1200">
        <a:solidFill>
          <a:schemeClr val="tx1"/>
        </a:solidFill>
        <a:latin typeface="Tahom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showPr>
  <p:clrMru>
    <a:srgbClr val="000000"/>
    <a:srgbClr val="FF99CC"/>
    <a:srgbClr val="0000FF"/>
    <a:srgbClr val="CCECFF"/>
    <a:srgbClr val="9999FF"/>
    <a:srgbClr val="FF3300"/>
    <a:srgbClr val="336600"/>
    <a:srgbClr val="660066"/>
    <a:srgbClr val="FFFFCC"/>
    <a:srgbClr val="9900CC"/>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06" autoAdjust="0"/>
    <p:restoredTop sz="94659" autoAdjust="0"/>
  </p:normalViewPr>
  <p:slideViewPr>
    <p:cSldViewPr>
      <p:cViewPr>
        <p:scale>
          <a:sx n="86" d="100"/>
          <a:sy n="86" d="100"/>
        </p:scale>
        <p:origin x="0" y="-36"/>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Lst>
  </p:outlineViewPr>
  <p:notesTextViewPr>
    <p:cViewPr>
      <p:scale>
        <a:sx n="100" d="100"/>
        <a:sy n="100" d="100"/>
      </p:scale>
      <p:origin x="0" y="0"/>
    </p:cViewPr>
  </p:notesTextViewPr>
  <p:sorterViewPr>
    <p:cViewPr>
      <p:scale>
        <a:sx n="66" d="100"/>
        <a:sy n="66" d="100"/>
      </p:scale>
      <p:origin x="0" y="5082"/>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_rels/viewProps.xml.rels><?xml version="1.0" encoding="UTF-8" standalone="yes"?>
<Relationships xmlns="http://schemas.openxmlformats.org/package/2006/relationships"><Relationship Id="rId3" Type="http://schemas.openxmlformats.org/officeDocument/2006/relationships/slide" Target="slides/slide61.xml"/><Relationship Id="rId7" Type="http://schemas.openxmlformats.org/officeDocument/2006/relationships/slide" Target="slides/slide65.xml"/><Relationship Id="rId2" Type="http://schemas.openxmlformats.org/officeDocument/2006/relationships/slide" Target="slides/slide60.xml"/><Relationship Id="rId1" Type="http://schemas.openxmlformats.org/officeDocument/2006/relationships/slide" Target="slides/slide59.xml"/><Relationship Id="rId6" Type="http://schemas.openxmlformats.org/officeDocument/2006/relationships/slide" Target="slides/slide64.xml"/><Relationship Id="rId5" Type="http://schemas.openxmlformats.org/officeDocument/2006/relationships/slide" Target="slides/slide63.xml"/><Relationship Id="rId4" Type="http://schemas.openxmlformats.org/officeDocument/2006/relationships/slide" Target="slides/slide6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94.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image" Target="../media/image43.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image" Target="../media/image4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image" Target="../media/image26.wmf"/><Relationship Id="rId1" Type="http://schemas.openxmlformats.org/officeDocument/2006/relationships/image" Target="../media/image25.wmf"/><Relationship Id="rId5" Type="http://schemas.openxmlformats.org/officeDocument/2006/relationships/image" Target="../media/image29.wmf"/><Relationship Id="rId4" Type="http://schemas.openxmlformats.org/officeDocument/2006/relationships/image" Target="../media/image28.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image" Target="../media/image42.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image" Target="../media/image49.wmf"/><Relationship Id="rId1" Type="http://schemas.openxmlformats.org/officeDocument/2006/relationships/image" Target="../media/image48.wmf"/><Relationship Id="rId4" Type="http://schemas.openxmlformats.org/officeDocument/2006/relationships/image" Target="../media/image51.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image" Target="../media/image70.wmf"/><Relationship Id="rId1" Type="http://schemas.openxmlformats.org/officeDocument/2006/relationships/image" Target="../media/image69.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9.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8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82913" cy="458788"/>
          </a:xfrm>
          <a:prstGeom prst="rect">
            <a:avLst/>
          </a:prstGeom>
          <a:noFill/>
          <a:ln w="9525">
            <a:noFill/>
            <a:miter lim="800000"/>
            <a:headEnd/>
            <a:tailEnd/>
          </a:ln>
          <a:effectLst/>
        </p:spPr>
        <p:txBody>
          <a:bodyPr vert="horz" wrap="square" lIns="91705" tIns="45853" rIns="91705" bIns="45853" numCol="1" anchor="t" anchorCtr="0" compatLnSpc="1">
            <a:prstTxWarp prst="textNoShape">
              <a:avLst/>
            </a:prstTxWarp>
          </a:bodyPr>
          <a:lstStyle>
            <a:lvl1pPr algn="l" eaLnBrk="1" hangingPunct="1">
              <a:defRPr sz="1200">
                <a:latin typeface="Arial" charset="0"/>
              </a:defRPr>
            </a:lvl1pPr>
          </a:lstStyle>
          <a:p>
            <a:endParaRPr lang="en-US"/>
          </a:p>
        </p:txBody>
      </p:sp>
      <p:sp>
        <p:nvSpPr>
          <p:cNvPr id="4099" name="Rectangle 3"/>
          <p:cNvSpPr>
            <a:spLocks noGrp="1" noChangeArrowheads="1"/>
          </p:cNvSpPr>
          <p:nvPr>
            <p:ph type="dt" idx="1"/>
          </p:nvPr>
        </p:nvSpPr>
        <p:spPr bwMode="auto">
          <a:xfrm>
            <a:off x="3897313" y="0"/>
            <a:ext cx="2982912" cy="458788"/>
          </a:xfrm>
          <a:prstGeom prst="rect">
            <a:avLst/>
          </a:prstGeom>
          <a:noFill/>
          <a:ln w="9525">
            <a:noFill/>
            <a:miter lim="800000"/>
            <a:headEnd/>
            <a:tailEnd/>
          </a:ln>
          <a:effectLst/>
        </p:spPr>
        <p:txBody>
          <a:bodyPr vert="horz" wrap="square" lIns="91705" tIns="45853" rIns="91705" bIns="45853" numCol="1" anchor="t" anchorCtr="0" compatLnSpc="1">
            <a:prstTxWarp prst="textNoShape">
              <a:avLst/>
            </a:prstTxWarp>
          </a:bodyPr>
          <a:lstStyle>
            <a:lvl1pPr algn="r" eaLnBrk="1" hangingPunct="1">
              <a:defRPr sz="1200">
                <a:latin typeface="Arial" charset="0"/>
              </a:defRPr>
            </a:lvl1pPr>
          </a:lstStyle>
          <a:p>
            <a:endParaRPr lang="en-US"/>
          </a:p>
        </p:txBody>
      </p:sp>
      <p:sp>
        <p:nvSpPr>
          <p:cNvPr id="69636" name="Rectangle 4"/>
          <p:cNvSpPr>
            <a:spLocks noGrp="1" noRot="1" noChangeAspect="1" noChangeArrowheads="1" noTextEdit="1"/>
          </p:cNvSpPr>
          <p:nvPr>
            <p:ph type="sldImg" idx="2"/>
          </p:nvPr>
        </p:nvSpPr>
        <p:spPr bwMode="auto">
          <a:xfrm>
            <a:off x="1149350" y="687388"/>
            <a:ext cx="4584700" cy="3438525"/>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88975" y="4354513"/>
            <a:ext cx="5505450" cy="4125912"/>
          </a:xfrm>
          <a:prstGeom prst="rect">
            <a:avLst/>
          </a:prstGeom>
          <a:noFill/>
          <a:ln w="9525">
            <a:noFill/>
            <a:miter lim="800000"/>
            <a:headEnd/>
            <a:tailEnd/>
          </a:ln>
          <a:effectLst/>
        </p:spPr>
        <p:txBody>
          <a:bodyPr vert="horz" wrap="square" lIns="91705" tIns="45853" rIns="91705" bIns="45853"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8707438"/>
            <a:ext cx="2982913" cy="458787"/>
          </a:xfrm>
          <a:prstGeom prst="rect">
            <a:avLst/>
          </a:prstGeom>
          <a:noFill/>
          <a:ln w="9525">
            <a:noFill/>
            <a:miter lim="800000"/>
            <a:headEnd/>
            <a:tailEnd/>
          </a:ln>
          <a:effectLst/>
        </p:spPr>
        <p:txBody>
          <a:bodyPr vert="horz" wrap="square" lIns="91705" tIns="45853" rIns="91705" bIns="45853" numCol="1" anchor="b" anchorCtr="0" compatLnSpc="1">
            <a:prstTxWarp prst="textNoShape">
              <a:avLst/>
            </a:prstTxWarp>
          </a:bodyPr>
          <a:lstStyle>
            <a:lvl1pPr algn="l" eaLnBrk="1" hangingPunct="1">
              <a:defRPr sz="1200">
                <a:latin typeface="Arial" charset="0"/>
              </a:defRPr>
            </a:lvl1pPr>
          </a:lstStyle>
          <a:p>
            <a:endParaRPr lang="en-US"/>
          </a:p>
        </p:txBody>
      </p:sp>
      <p:sp>
        <p:nvSpPr>
          <p:cNvPr id="4103" name="Rectangle 7"/>
          <p:cNvSpPr>
            <a:spLocks noGrp="1" noChangeArrowheads="1"/>
          </p:cNvSpPr>
          <p:nvPr>
            <p:ph type="sldNum" sz="quarter" idx="5"/>
          </p:nvPr>
        </p:nvSpPr>
        <p:spPr bwMode="auto">
          <a:xfrm>
            <a:off x="3897313" y="8707438"/>
            <a:ext cx="2982912" cy="458787"/>
          </a:xfrm>
          <a:prstGeom prst="rect">
            <a:avLst/>
          </a:prstGeom>
          <a:noFill/>
          <a:ln w="9525">
            <a:noFill/>
            <a:miter lim="800000"/>
            <a:headEnd/>
            <a:tailEnd/>
          </a:ln>
          <a:effectLst/>
        </p:spPr>
        <p:txBody>
          <a:bodyPr vert="horz" wrap="square" lIns="91705" tIns="45853" rIns="91705" bIns="45853" numCol="1" anchor="b" anchorCtr="0" compatLnSpc="1">
            <a:prstTxWarp prst="textNoShape">
              <a:avLst/>
            </a:prstTxWarp>
          </a:bodyPr>
          <a:lstStyle>
            <a:lvl1pPr algn="r" eaLnBrk="1" hangingPunct="1">
              <a:defRPr sz="1200">
                <a:latin typeface="Arial" charset="0"/>
              </a:defRPr>
            </a:lvl1pPr>
          </a:lstStyle>
          <a:p>
            <a:fld id="{A92F2E3E-6D7B-4F5E-9CBA-25A2CEEDD4F5}" type="slidenum">
              <a:rPr lang="en-US"/>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92F2E3E-6D7B-4F5E-9CBA-25A2CEEDD4F5}"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92F2E3E-6D7B-4F5E-9CBA-25A2CEEDD4F5}" type="slidenum">
              <a:rPr lang="en-US" smtClean="0"/>
              <a:pPr/>
              <a:t>15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p:spPr>
        <p:txBody>
          <a:bodyPr/>
          <a:lstStyle/>
          <a:p>
            <a:pPr eaLnBrk="1" hangingPunct="1"/>
            <a:endParaRPr lang="en-US" smtClean="0">
              <a:latin typeface="Arial" charset="0"/>
            </a:endParaRPr>
          </a:p>
        </p:txBody>
      </p:sp>
      <p:sp>
        <p:nvSpPr>
          <p:cNvPr id="77828" name="Slide Number Placeholder 3"/>
          <p:cNvSpPr>
            <a:spLocks noGrp="1"/>
          </p:cNvSpPr>
          <p:nvPr>
            <p:ph type="sldNum" sz="quarter" idx="5"/>
          </p:nvPr>
        </p:nvSpPr>
        <p:spPr>
          <a:noFill/>
        </p:spPr>
        <p:txBody>
          <a:bodyPr/>
          <a:lstStyle/>
          <a:p>
            <a:fld id="{AB778516-982C-4ADD-95C6-E0373BFADCD8}" type="slidenum">
              <a:rPr lang="en-US"/>
              <a:pPr/>
              <a:t>16</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92F2E3E-6D7B-4F5E-9CBA-25A2CEEDD4F5}" type="slidenum">
              <a:rPr lang="en-US" smtClean="0"/>
              <a:pPr/>
              <a:t>17</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92F2E3E-6D7B-4F5E-9CBA-25A2CEEDD4F5}" type="slidenum">
              <a:rPr lang="en-US" smtClean="0"/>
              <a:pPr/>
              <a:t>18</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p:spPr>
        <p:txBody>
          <a:bodyPr/>
          <a:lstStyle/>
          <a:p>
            <a:endParaRPr lang="en-US" smtClean="0">
              <a:latin typeface="Arial" charset="0"/>
            </a:endParaRPr>
          </a:p>
        </p:txBody>
      </p:sp>
      <p:sp>
        <p:nvSpPr>
          <p:cNvPr id="79876" name="Slide Number Placeholder 3"/>
          <p:cNvSpPr>
            <a:spLocks noGrp="1"/>
          </p:cNvSpPr>
          <p:nvPr>
            <p:ph type="sldNum" sz="quarter" idx="5"/>
          </p:nvPr>
        </p:nvSpPr>
        <p:spPr>
          <a:noFill/>
        </p:spPr>
        <p:txBody>
          <a:bodyPr/>
          <a:lstStyle/>
          <a:p>
            <a:fld id="{998FD116-4963-43B9-88BB-3FDF7E764C7A}" type="slidenum">
              <a:rPr lang="en-US"/>
              <a:pPr/>
              <a:t>19</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92F2E3E-6D7B-4F5E-9CBA-25A2CEEDD4F5}" type="slidenum">
              <a:rPr lang="en-US" smtClean="0"/>
              <a:pPr/>
              <a:t>20</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92F2E3E-6D7B-4F5E-9CBA-25A2CEEDD4F5}" type="slidenum">
              <a:rPr lang="en-US" smtClean="0"/>
              <a:pPr/>
              <a:t>22</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p:spPr>
        <p:txBody>
          <a:bodyPr/>
          <a:lstStyle/>
          <a:p>
            <a:endParaRPr lang="en-US" smtClean="0">
              <a:latin typeface="Arial" charset="0"/>
            </a:endParaRPr>
          </a:p>
        </p:txBody>
      </p:sp>
      <p:sp>
        <p:nvSpPr>
          <p:cNvPr id="81924" name="Slide Number Placeholder 3"/>
          <p:cNvSpPr>
            <a:spLocks noGrp="1"/>
          </p:cNvSpPr>
          <p:nvPr>
            <p:ph type="sldNum" sz="quarter" idx="5"/>
          </p:nvPr>
        </p:nvSpPr>
        <p:spPr>
          <a:noFill/>
        </p:spPr>
        <p:txBody>
          <a:bodyPr/>
          <a:lstStyle/>
          <a:p>
            <a:fld id="{A7E5A305-FFEE-4410-8336-10E4404F7BE0}" type="slidenum">
              <a:rPr lang="en-US"/>
              <a:pPr/>
              <a:t>23</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92F2E3E-6D7B-4F5E-9CBA-25A2CEEDD4F5}" type="slidenum">
              <a:rPr lang="en-US" smtClean="0"/>
              <a:pPr/>
              <a:t>24</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A950AF-9A50-4408-B0B1-F3741177622E}" type="slidenum">
              <a:rPr lang="en-US" smtClean="0"/>
              <a:pPr/>
              <a:t>25</a:t>
            </a:fld>
            <a:endParaRPr lang="en-US"/>
          </a:p>
        </p:txBody>
      </p:sp>
    </p:spTree>
    <p:extLst>
      <p:ext uri="{BB962C8B-B14F-4D97-AF65-F5344CB8AC3E}">
        <p14:creationId xmlns="" xmlns:p14="http://schemas.microsoft.com/office/powerpoint/2010/main" val="3783847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p:spPr>
        <p:txBody>
          <a:bodyPr/>
          <a:lstStyle/>
          <a:p>
            <a:pPr>
              <a:spcBef>
                <a:spcPct val="0"/>
              </a:spcBef>
            </a:pPr>
            <a:endParaRPr lang="en-US" dirty="0" smtClean="0">
              <a:latin typeface="Arial" charset="0"/>
            </a:endParaRPr>
          </a:p>
        </p:txBody>
      </p:sp>
      <p:sp>
        <p:nvSpPr>
          <p:cNvPr id="70660" name="Slide Number Placeholder 3"/>
          <p:cNvSpPr>
            <a:spLocks noGrp="1"/>
          </p:cNvSpPr>
          <p:nvPr>
            <p:ph type="sldNum" sz="quarter" idx="5"/>
          </p:nvPr>
        </p:nvSpPr>
        <p:spPr>
          <a:noFill/>
        </p:spPr>
        <p:txBody>
          <a:bodyPr/>
          <a:lstStyle/>
          <a:p>
            <a:fld id="{66A02326-D0B3-4F99-8976-6E760F8E3571}" type="slidenum">
              <a:rPr lang="en-US"/>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92F2E3E-6D7B-4F5E-9CBA-25A2CEEDD4F5}" type="slidenum">
              <a:rPr lang="en-US" smtClean="0"/>
              <a:pPr/>
              <a:t>26</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A950AF-9A50-4408-B0B1-F3741177622E}" type="slidenum">
              <a:rPr lang="en-US" smtClean="0"/>
              <a:pPr/>
              <a:t>35</a:t>
            </a:fld>
            <a:endParaRPr lang="en-US"/>
          </a:p>
        </p:txBody>
      </p:sp>
    </p:spTree>
    <p:extLst>
      <p:ext uri="{BB962C8B-B14F-4D97-AF65-F5344CB8AC3E}">
        <p14:creationId xmlns="" xmlns:p14="http://schemas.microsoft.com/office/powerpoint/2010/main" val="40852258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92F2E3E-6D7B-4F5E-9CBA-25A2CEEDD4F5}" type="slidenum">
              <a:rPr lang="en-US" smtClean="0"/>
              <a:pPr/>
              <a:t>36</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p:spPr>
        <p:txBody>
          <a:bodyPr/>
          <a:lstStyle/>
          <a:p>
            <a:pPr eaLnBrk="1" hangingPunct="1">
              <a:spcBef>
                <a:spcPct val="0"/>
              </a:spcBef>
            </a:pPr>
            <a:endParaRPr lang="en-US" smtClean="0">
              <a:latin typeface="Arial" charset="0"/>
            </a:endParaRPr>
          </a:p>
        </p:txBody>
      </p:sp>
      <p:sp>
        <p:nvSpPr>
          <p:cNvPr id="83972" name="Slide Number Placeholder 3"/>
          <p:cNvSpPr>
            <a:spLocks noGrp="1"/>
          </p:cNvSpPr>
          <p:nvPr>
            <p:ph type="sldNum" sz="quarter" idx="5"/>
          </p:nvPr>
        </p:nvSpPr>
        <p:spPr>
          <a:noFill/>
        </p:spPr>
        <p:txBody>
          <a:bodyPr/>
          <a:lstStyle/>
          <a:p>
            <a:fld id="{9B74A583-06E5-4E80-9698-BD4A76FAA9AC}" type="slidenum">
              <a:rPr lang="en-US"/>
              <a:pPr/>
              <a:t>37</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92F2E3E-6D7B-4F5E-9CBA-25A2CEEDD4F5}" type="slidenum">
              <a:rPr lang="en-US" smtClean="0"/>
              <a:pPr/>
              <a:t>38</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92F2E3E-6D7B-4F5E-9CBA-25A2CEEDD4F5}" type="slidenum">
              <a:rPr lang="en-US" smtClean="0"/>
              <a:pPr/>
              <a:t>39</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p:spPr>
        <p:txBody>
          <a:bodyPr/>
          <a:lstStyle/>
          <a:p>
            <a:endParaRPr lang="en-US" smtClean="0">
              <a:latin typeface="Arial" charset="0"/>
            </a:endParaRPr>
          </a:p>
        </p:txBody>
      </p:sp>
      <p:sp>
        <p:nvSpPr>
          <p:cNvPr id="94212" name="Slide Number Placeholder 3"/>
          <p:cNvSpPr>
            <a:spLocks noGrp="1"/>
          </p:cNvSpPr>
          <p:nvPr>
            <p:ph type="sldNum" sz="quarter" idx="5"/>
          </p:nvPr>
        </p:nvSpPr>
        <p:spPr>
          <a:noFill/>
        </p:spPr>
        <p:txBody>
          <a:bodyPr/>
          <a:lstStyle/>
          <a:p>
            <a:fld id="{82849455-F506-41C1-9F03-F0366C6BD4CB}" type="slidenum">
              <a:rPr lang="en-US"/>
              <a:pPr/>
              <a:t>40</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92F2E3E-6D7B-4F5E-9CBA-25A2CEEDD4F5}" type="slidenum">
              <a:rPr lang="en-US" smtClean="0"/>
              <a:pPr/>
              <a:t>41</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p:spPr>
        <p:txBody>
          <a:bodyPr/>
          <a:lstStyle/>
          <a:p>
            <a:endParaRPr lang="en-US" smtClean="0">
              <a:latin typeface="Arial" charset="0"/>
            </a:endParaRPr>
          </a:p>
        </p:txBody>
      </p:sp>
      <p:sp>
        <p:nvSpPr>
          <p:cNvPr id="96260" name="Slide Number Placeholder 3"/>
          <p:cNvSpPr>
            <a:spLocks noGrp="1"/>
          </p:cNvSpPr>
          <p:nvPr>
            <p:ph type="sldNum" sz="quarter" idx="5"/>
          </p:nvPr>
        </p:nvSpPr>
        <p:spPr>
          <a:noFill/>
        </p:spPr>
        <p:txBody>
          <a:bodyPr/>
          <a:lstStyle/>
          <a:p>
            <a:fld id="{F08C6BC3-EF86-4E13-AB3F-49A048A2D4F5}" type="slidenum">
              <a:rPr lang="en-US"/>
              <a:pPr/>
              <a:t>42</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p:spPr>
        <p:txBody>
          <a:bodyPr/>
          <a:lstStyle/>
          <a:p>
            <a:endParaRPr lang="en-US" smtClean="0">
              <a:latin typeface="Arial" charset="0"/>
            </a:endParaRPr>
          </a:p>
        </p:txBody>
      </p:sp>
      <p:sp>
        <p:nvSpPr>
          <p:cNvPr id="97284" name="Slide Number Placeholder 3"/>
          <p:cNvSpPr>
            <a:spLocks noGrp="1"/>
          </p:cNvSpPr>
          <p:nvPr>
            <p:ph type="sldNum" sz="quarter" idx="5"/>
          </p:nvPr>
        </p:nvSpPr>
        <p:spPr>
          <a:noFill/>
        </p:spPr>
        <p:txBody>
          <a:bodyPr/>
          <a:lstStyle/>
          <a:p>
            <a:fld id="{1800A9EB-C612-4586-A924-6329718FD2D8}" type="slidenum">
              <a:rPr lang="en-US"/>
              <a:pPr/>
              <a:t>43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p:spPr>
        <p:txBody>
          <a:bodyPr/>
          <a:lstStyle/>
          <a:p>
            <a:endParaRPr lang="en-US" smtClean="0">
              <a:latin typeface="Arial" charset="0"/>
            </a:endParaRPr>
          </a:p>
        </p:txBody>
      </p:sp>
      <p:sp>
        <p:nvSpPr>
          <p:cNvPr id="71684" name="Slide Number Placeholder 3"/>
          <p:cNvSpPr>
            <a:spLocks noGrp="1"/>
          </p:cNvSpPr>
          <p:nvPr>
            <p:ph type="sldNum" sz="quarter" idx="5"/>
          </p:nvPr>
        </p:nvSpPr>
        <p:spPr>
          <a:noFill/>
        </p:spPr>
        <p:txBody>
          <a:bodyPr/>
          <a:lstStyle/>
          <a:p>
            <a:fld id="{2E26566C-92F1-4EBF-A381-41B2AE284B5D}" type="slidenum">
              <a:rPr lang="en-US"/>
              <a:pPr/>
              <a:t>4</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p:spPr>
        <p:txBody>
          <a:bodyPr/>
          <a:lstStyle/>
          <a:p>
            <a:endParaRPr lang="en-US" smtClean="0">
              <a:latin typeface="Arial" charset="0"/>
            </a:endParaRPr>
          </a:p>
        </p:txBody>
      </p:sp>
      <p:sp>
        <p:nvSpPr>
          <p:cNvPr id="92164" name="Slide Number Placeholder 3"/>
          <p:cNvSpPr>
            <a:spLocks noGrp="1"/>
          </p:cNvSpPr>
          <p:nvPr>
            <p:ph type="sldNum" sz="quarter" idx="5"/>
          </p:nvPr>
        </p:nvSpPr>
        <p:spPr>
          <a:noFill/>
        </p:spPr>
        <p:txBody>
          <a:bodyPr/>
          <a:lstStyle/>
          <a:p>
            <a:fld id="{6B1D3166-8DC6-4C64-8C4B-B5A009F83454}" type="slidenum">
              <a:rPr lang="en-US"/>
              <a:pPr/>
              <a:t>44</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92F2E3E-6D7B-4F5E-9CBA-25A2CEEDD4F5}" type="slidenum">
              <a:rPr lang="en-US" smtClean="0"/>
              <a:pPr/>
              <a:t>45</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A6331F7-1BF4-47CF-94B9-0601D540636C}" type="slidenum">
              <a:rPr lang="en-US" smtClean="0"/>
              <a:pPr/>
              <a:t>46</a:t>
            </a:fld>
            <a:endParaRPr lang="en-US"/>
          </a:p>
        </p:txBody>
      </p:sp>
    </p:spTree>
    <p:extLst>
      <p:ext uri="{BB962C8B-B14F-4D97-AF65-F5344CB8AC3E}">
        <p14:creationId xmlns:p14="http://schemas.microsoft.com/office/powerpoint/2010/main" xmlns="" val="19901732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A950AF-9A50-4408-B0B1-F3741177622E}" type="slidenum">
              <a:rPr lang="en-US" smtClean="0"/>
              <a:pPr/>
              <a:t>47</a:t>
            </a:fld>
            <a:endParaRPr lang="en-US"/>
          </a:p>
        </p:txBody>
      </p:sp>
    </p:spTree>
    <p:extLst>
      <p:ext uri="{BB962C8B-B14F-4D97-AF65-F5344CB8AC3E}">
        <p14:creationId xmlns="" xmlns:p14="http://schemas.microsoft.com/office/powerpoint/2010/main" val="27352780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p:spPr>
        <p:txBody>
          <a:bodyPr/>
          <a:lstStyle/>
          <a:p>
            <a:endParaRPr lang="en-US" smtClean="0">
              <a:latin typeface="Arial" charset="0"/>
            </a:endParaRPr>
          </a:p>
        </p:txBody>
      </p:sp>
      <p:sp>
        <p:nvSpPr>
          <p:cNvPr id="81924" name="Slide Number Placeholder 3"/>
          <p:cNvSpPr>
            <a:spLocks noGrp="1"/>
          </p:cNvSpPr>
          <p:nvPr>
            <p:ph type="sldNum" sz="quarter" idx="5"/>
          </p:nvPr>
        </p:nvSpPr>
        <p:spPr>
          <a:noFill/>
        </p:spPr>
        <p:txBody>
          <a:bodyPr/>
          <a:lstStyle/>
          <a:p>
            <a:fld id="{A7E5A305-FFEE-4410-8336-10E4404F7BE0}" type="slidenum">
              <a:rPr lang="en-US"/>
              <a:pPr/>
              <a:t>48</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 McDonough et al, PRD 38 (1988) 2121-2128. This is an exceptionally good paper. </a:t>
            </a:r>
            <a:endParaRPr lang="en-US" dirty="0"/>
          </a:p>
        </p:txBody>
      </p:sp>
      <p:sp>
        <p:nvSpPr>
          <p:cNvPr id="4" name="Slide Number Placeholder 3"/>
          <p:cNvSpPr>
            <a:spLocks noGrp="1"/>
          </p:cNvSpPr>
          <p:nvPr>
            <p:ph type="sldNum" sz="quarter" idx="10"/>
          </p:nvPr>
        </p:nvSpPr>
        <p:spPr/>
        <p:txBody>
          <a:bodyPr/>
          <a:lstStyle/>
          <a:p>
            <a:fld id="{58A950AF-9A50-4408-B0B1-F3741177622E}" type="slidenum">
              <a:rPr lang="en-US" smtClean="0"/>
              <a:pPr/>
              <a:t>49</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D. A. </a:t>
            </a:r>
            <a:r>
              <a:rPr lang="en-US" dirty="0" err="1" smtClean="0"/>
              <a:t>Dicus</a:t>
            </a:r>
            <a:r>
              <a:rPr lang="en-US" dirty="0" smtClean="0"/>
              <a:t>, PRD 12 (1975) 2133-2136. </a:t>
            </a:r>
            <a:endParaRPr lang="en-US" dirty="0"/>
          </a:p>
        </p:txBody>
      </p:sp>
      <p:sp>
        <p:nvSpPr>
          <p:cNvPr id="4" name="Slide Number Placeholder 3"/>
          <p:cNvSpPr>
            <a:spLocks noGrp="1"/>
          </p:cNvSpPr>
          <p:nvPr>
            <p:ph type="sldNum" sz="quarter" idx="10"/>
          </p:nvPr>
        </p:nvSpPr>
        <p:spPr/>
        <p:txBody>
          <a:bodyPr/>
          <a:lstStyle/>
          <a:p>
            <a:fld id="{58A950AF-9A50-4408-B0B1-F3741177622E}" type="slidenum">
              <a:rPr lang="en-US" smtClean="0"/>
              <a:pPr/>
              <a:t>50</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A950AF-9A50-4408-B0B1-F3741177622E}" type="slidenum">
              <a:rPr lang="en-US" smtClean="0"/>
              <a:pPr/>
              <a:t>51</a:t>
            </a:fld>
            <a:endParaRPr lang="en-US"/>
          </a:p>
        </p:txBody>
      </p:sp>
    </p:spTree>
    <p:extLst>
      <p:ext uri="{BB962C8B-B14F-4D97-AF65-F5344CB8AC3E}">
        <p14:creationId xmlns="" xmlns:p14="http://schemas.microsoft.com/office/powerpoint/2010/main" val="10250083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8A950AF-9A50-4408-B0B1-F3741177622E}" type="slidenum">
              <a:rPr lang="en-US" smtClean="0"/>
              <a:pPr/>
              <a:t>52</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8A950AF-9A50-4408-B0B1-F3741177622E}" type="slidenum">
              <a:rPr lang="en-US" smtClean="0"/>
              <a:pPr/>
              <a:t>53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p:spPr>
        <p:txBody>
          <a:bodyPr/>
          <a:lstStyle/>
          <a:p>
            <a:endParaRPr lang="en-US" smtClean="0">
              <a:latin typeface="Arial" charset="0"/>
            </a:endParaRPr>
          </a:p>
        </p:txBody>
      </p:sp>
      <p:sp>
        <p:nvSpPr>
          <p:cNvPr id="74756" name="Slide Number Placeholder 3"/>
          <p:cNvSpPr>
            <a:spLocks noGrp="1"/>
          </p:cNvSpPr>
          <p:nvPr>
            <p:ph type="sldNum" sz="quarter" idx="5"/>
          </p:nvPr>
        </p:nvSpPr>
        <p:spPr>
          <a:noFill/>
        </p:spPr>
        <p:txBody>
          <a:bodyPr/>
          <a:lstStyle/>
          <a:p>
            <a:fld id="{CF580858-9DF0-4263-9C22-86502627D74B}" type="slidenum">
              <a:rPr lang="en-US" sz="1100"/>
              <a:pPr/>
              <a:t>5</a:t>
            </a:fld>
            <a:endParaRPr lang="en-US" sz="110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83A273-2B69-4499-89A1-10DCD98A8ACC}" type="slidenum">
              <a:rPr lang="en-US" smtClean="0"/>
              <a:pPr/>
              <a:t>54</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p:spPr>
        <p:txBody>
          <a:bodyPr/>
          <a:lstStyle/>
          <a:p>
            <a:endParaRPr lang="en-US" smtClean="0">
              <a:latin typeface="Arial" charset="0"/>
            </a:endParaRPr>
          </a:p>
        </p:txBody>
      </p:sp>
      <p:sp>
        <p:nvSpPr>
          <p:cNvPr id="84996" name="Slide Number Placeholder 3"/>
          <p:cNvSpPr>
            <a:spLocks noGrp="1"/>
          </p:cNvSpPr>
          <p:nvPr>
            <p:ph type="sldNum" sz="quarter" idx="5"/>
          </p:nvPr>
        </p:nvSpPr>
        <p:spPr>
          <a:noFill/>
        </p:spPr>
        <p:txBody>
          <a:bodyPr/>
          <a:lstStyle/>
          <a:p>
            <a:fld id="{82048AC7-E0AE-45C9-ADEF-03EE698A4982}" type="slidenum">
              <a:rPr lang="en-US"/>
              <a:pPr/>
              <a:t>55</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p:spPr>
        <p:txBody>
          <a:bodyPr/>
          <a:lstStyle/>
          <a:p>
            <a:endParaRPr lang="en-US" smtClean="0">
              <a:latin typeface="Arial" charset="0"/>
            </a:endParaRPr>
          </a:p>
        </p:txBody>
      </p:sp>
      <p:sp>
        <p:nvSpPr>
          <p:cNvPr id="86020" name="Slide Number Placeholder 3"/>
          <p:cNvSpPr>
            <a:spLocks noGrp="1"/>
          </p:cNvSpPr>
          <p:nvPr>
            <p:ph type="sldNum" sz="quarter" idx="5"/>
          </p:nvPr>
        </p:nvSpPr>
        <p:spPr>
          <a:noFill/>
        </p:spPr>
        <p:txBody>
          <a:bodyPr/>
          <a:lstStyle/>
          <a:p>
            <a:fld id="{952E6469-81B8-4BC9-92E2-F35E726434DF}" type="slidenum">
              <a:rPr lang="en-US"/>
              <a:pPr/>
              <a:t>56</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p:spPr>
        <p:txBody>
          <a:bodyPr/>
          <a:lstStyle/>
          <a:p>
            <a:endParaRPr lang="en-US" smtClean="0">
              <a:latin typeface="Arial" charset="0"/>
            </a:endParaRPr>
          </a:p>
        </p:txBody>
      </p:sp>
      <p:sp>
        <p:nvSpPr>
          <p:cNvPr id="87044" name="Slide Number Placeholder 3"/>
          <p:cNvSpPr>
            <a:spLocks noGrp="1"/>
          </p:cNvSpPr>
          <p:nvPr>
            <p:ph type="sldNum" sz="quarter" idx="5"/>
          </p:nvPr>
        </p:nvSpPr>
        <p:spPr>
          <a:noFill/>
        </p:spPr>
        <p:txBody>
          <a:bodyPr/>
          <a:lstStyle/>
          <a:p>
            <a:fld id="{54B1C316-8C68-4754-9F32-9958025E4FF0}" type="slidenum">
              <a:rPr lang="en-US"/>
              <a:pPr/>
              <a:t>57</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92F2E3E-6D7B-4F5E-9CBA-25A2CEEDD4F5}" type="slidenum">
              <a:rPr lang="en-US" smtClean="0"/>
              <a:pPr/>
              <a:t>58</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a:ln/>
        </p:spPr>
        <p:txBody>
          <a:bodyPr/>
          <a:lstStyle/>
          <a:p>
            <a:endParaRPr lang="en-US" smtClean="0">
              <a:latin typeface="Arial" charset="0"/>
            </a:endParaRPr>
          </a:p>
        </p:txBody>
      </p:sp>
      <p:sp>
        <p:nvSpPr>
          <p:cNvPr id="93188" name="Slide Number Placeholder 3"/>
          <p:cNvSpPr>
            <a:spLocks noGrp="1"/>
          </p:cNvSpPr>
          <p:nvPr>
            <p:ph type="sldNum" sz="quarter" idx="5"/>
          </p:nvPr>
        </p:nvSpPr>
        <p:spPr>
          <a:noFill/>
        </p:spPr>
        <p:txBody>
          <a:bodyPr/>
          <a:lstStyle/>
          <a:p>
            <a:fld id="{EFA95033-436D-423F-B458-C628BD08F531}" type="slidenum">
              <a:rPr lang="en-US" sz="1100"/>
              <a:pPr/>
              <a:t>66</a:t>
            </a:fld>
            <a:endParaRPr lang="en-US" sz="110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p:spPr>
        <p:txBody>
          <a:bodyPr/>
          <a:lstStyle/>
          <a:p>
            <a:endParaRPr lang="en-US" smtClean="0">
              <a:latin typeface="Arial" charset="0"/>
            </a:endParaRPr>
          </a:p>
        </p:txBody>
      </p:sp>
      <p:sp>
        <p:nvSpPr>
          <p:cNvPr id="78852" name="Slide Number Placeholder 3"/>
          <p:cNvSpPr>
            <a:spLocks noGrp="1"/>
          </p:cNvSpPr>
          <p:nvPr>
            <p:ph type="sldNum" sz="quarter" idx="5"/>
          </p:nvPr>
        </p:nvSpPr>
        <p:spPr>
          <a:noFill/>
        </p:spPr>
        <p:txBody>
          <a:bodyPr/>
          <a:lstStyle/>
          <a:p>
            <a:fld id="{B7D6CC7A-D8ED-46B0-BC65-4006F52734BC}" type="slidenum">
              <a:rPr lang="en-US" sz="1100"/>
              <a:pPr/>
              <a:t>67</a:t>
            </a:fld>
            <a:endParaRPr lang="en-US" sz="11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p:spPr>
        <p:txBody>
          <a:bodyPr/>
          <a:lstStyle/>
          <a:p>
            <a:endParaRPr lang="en-US" smtClean="0">
              <a:latin typeface="Arial" charset="0"/>
            </a:endParaRPr>
          </a:p>
        </p:txBody>
      </p:sp>
      <p:sp>
        <p:nvSpPr>
          <p:cNvPr id="74756" name="Slide Number Placeholder 3"/>
          <p:cNvSpPr>
            <a:spLocks noGrp="1"/>
          </p:cNvSpPr>
          <p:nvPr>
            <p:ph type="sldNum" sz="quarter" idx="5"/>
          </p:nvPr>
        </p:nvSpPr>
        <p:spPr>
          <a:noFill/>
        </p:spPr>
        <p:txBody>
          <a:bodyPr/>
          <a:lstStyle/>
          <a:p>
            <a:fld id="{CF580858-9DF0-4263-9C22-86502627D74B}" type="slidenum">
              <a:rPr lang="en-US" sz="1100"/>
              <a:pPr/>
              <a:t>6</a:t>
            </a:fld>
            <a:endParaRPr lang="en-US" sz="11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p:spPr>
        <p:txBody>
          <a:bodyPr/>
          <a:lstStyle/>
          <a:p>
            <a:endParaRPr lang="en-US" smtClean="0">
              <a:latin typeface="Arial" charset="0"/>
            </a:endParaRPr>
          </a:p>
        </p:txBody>
      </p:sp>
      <p:sp>
        <p:nvSpPr>
          <p:cNvPr id="57348" name="Slide Number Placeholder 3"/>
          <p:cNvSpPr>
            <a:spLocks noGrp="1"/>
          </p:cNvSpPr>
          <p:nvPr>
            <p:ph type="sldNum" sz="quarter" idx="5"/>
          </p:nvPr>
        </p:nvSpPr>
        <p:spPr>
          <a:noFill/>
        </p:spPr>
        <p:txBody>
          <a:bodyPr/>
          <a:lstStyle/>
          <a:p>
            <a:fld id="{884A35CE-744A-4B91-97FE-985CC24F1F6B}" type="slidenum">
              <a:rPr lang="en-US" smtClean="0"/>
              <a:pPr/>
              <a:t>7</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p:spPr>
        <p:txBody>
          <a:bodyPr/>
          <a:lstStyle/>
          <a:p>
            <a:pPr eaLnBrk="1" hangingPunct="1">
              <a:spcBef>
                <a:spcPct val="0"/>
              </a:spcBef>
            </a:pPr>
            <a:endParaRPr lang="en-US" smtClean="0">
              <a:latin typeface="Arial" charset="0"/>
            </a:endParaRPr>
          </a:p>
        </p:txBody>
      </p:sp>
      <p:sp>
        <p:nvSpPr>
          <p:cNvPr id="80900" name="Slide Number Placeholder 3"/>
          <p:cNvSpPr>
            <a:spLocks noGrp="1"/>
          </p:cNvSpPr>
          <p:nvPr>
            <p:ph type="sldNum" sz="quarter" idx="5"/>
          </p:nvPr>
        </p:nvSpPr>
        <p:spPr>
          <a:noFill/>
        </p:spPr>
        <p:txBody>
          <a:bodyPr/>
          <a:lstStyle/>
          <a:p>
            <a:fld id="{7AFF150A-0101-4566-81B3-AE7CA944EA72}" type="slidenum">
              <a:rPr lang="en-US">
                <a:solidFill>
                  <a:srgbClr val="000000"/>
                </a:solidFill>
              </a:rPr>
              <a:pPr/>
              <a:t>8</a:t>
            </a:fld>
            <a:endParaRPr lang="en-US">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p:spPr>
        <p:txBody>
          <a:bodyPr/>
          <a:lstStyle/>
          <a:p>
            <a:endParaRPr lang="en-US" smtClean="0">
              <a:latin typeface="Arial" charset="0"/>
            </a:endParaRPr>
          </a:p>
        </p:txBody>
      </p:sp>
      <p:sp>
        <p:nvSpPr>
          <p:cNvPr id="73732" name="Slide Number Placeholder 3"/>
          <p:cNvSpPr>
            <a:spLocks noGrp="1"/>
          </p:cNvSpPr>
          <p:nvPr>
            <p:ph type="sldNum" sz="quarter" idx="5"/>
          </p:nvPr>
        </p:nvSpPr>
        <p:spPr>
          <a:noFill/>
        </p:spPr>
        <p:txBody>
          <a:bodyPr/>
          <a:lstStyle/>
          <a:p>
            <a:fld id="{7DE909E8-054A-4331-99FB-EC904214CBEB}" type="slidenum">
              <a:rPr lang="en-US"/>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92F2E3E-6D7B-4F5E-9CBA-25A2CEEDD4F5}" type="slidenum">
              <a:rPr lang="en-US" smtClean="0"/>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w="9525">
            <a:noFill/>
            <a:round/>
            <a:headEnd/>
            <a:tailEnd/>
          </a:ln>
        </p:spPr>
        <p:txBody>
          <a:bodyPr/>
          <a:lstStyle/>
          <a:p>
            <a:pPr>
              <a:defRPr/>
            </a:pPr>
            <a:endParaRPr lang="en-US" dirty="0"/>
          </a:p>
        </p:txBody>
      </p:sp>
      <p:sp>
        <p:nvSpPr>
          <p:cNvPr id="62466" name="Rectangle 2"/>
          <p:cNvSpPr>
            <a:spLocks noGrp="1" noChangeArrowheads="1"/>
          </p:cNvSpPr>
          <p:nvPr>
            <p:ph type="ctrTitle" sz="quarter"/>
          </p:nvPr>
        </p:nvSpPr>
        <p:spPr>
          <a:xfrm>
            <a:off x="609600" y="304800"/>
            <a:ext cx="7772400" cy="1431925"/>
          </a:xfrm>
        </p:spPr>
        <p:txBody>
          <a:bodyPr anchor="b" anchorCtr="1"/>
          <a:lstStyle>
            <a:lvl1pPr algn="ctr">
              <a:defRPr>
                <a:effectLst/>
              </a:defRPr>
            </a:lvl1pPr>
          </a:lstStyle>
          <a:p>
            <a:r>
              <a:rPr lang="en-US"/>
              <a:t>Click to edit Master title style</a:t>
            </a:r>
          </a:p>
        </p:txBody>
      </p:sp>
      <p:sp>
        <p:nvSpPr>
          <p:cNvPr id="62467"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solidFill>
                  <a:schemeClr val="tx1"/>
                </a:solidFill>
                <a:effectLst>
                  <a:outerShdw blurRad="38100" dist="38100" dir="2700000" algn="tl">
                    <a:srgbClr val="000000"/>
                  </a:outerShdw>
                </a:effectLst>
              </a:defRPr>
            </a:lvl1pPr>
          </a:lstStyle>
          <a:p>
            <a:endParaRPr lang="en-US"/>
          </a:p>
        </p:txBody>
      </p:sp>
      <p:sp>
        <p:nvSpPr>
          <p:cNvPr id="6" name="Rectangle 6"/>
          <p:cNvSpPr>
            <a:spLocks noGrp="1" noChangeArrowheads="1"/>
          </p:cNvSpPr>
          <p:nvPr>
            <p:ph type="sldNum" sz="quarter" idx="11"/>
          </p:nvPr>
        </p:nvSpPr>
        <p:spPr/>
        <p:txBody>
          <a:bodyPr/>
          <a:lstStyle>
            <a:lvl1pPr>
              <a:defRPr/>
            </a:lvl1pPr>
          </a:lstStyle>
          <a:p>
            <a:fld id="{43097382-F13A-40E1-9FFF-FE2AA6F9D462}" type="slidenum">
              <a:rPr lang="en-US"/>
              <a:pPr/>
              <a:t>‹#›</a:t>
            </a:fld>
            <a:endParaRPr lang="en-US"/>
          </a:p>
        </p:txBody>
      </p:sp>
      <p:sp>
        <p:nvSpPr>
          <p:cNvPr id="7" name="Rectangle 7"/>
          <p:cNvSpPr>
            <a:spLocks noGrp="1" noChangeArrowheads="1"/>
          </p:cNvSpPr>
          <p:nvPr>
            <p:ph type="dt" sz="quarter" idx="12"/>
          </p:nvPr>
        </p:nvSpPr>
        <p:spPr/>
        <p:txBody>
          <a:bodyPr/>
          <a:lstStyle>
            <a:lvl1pPr>
              <a:defRPr>
                <a:solidFill>
                  <a:schemeClr val="tx1"/>
                </a:solidFill>
                <a:effectLst>
                  <a:outerShdw blurRad="38100" dist="38100" dir="2700000" algn="tl">
                    <a:srgbClr val="000000"/>
                  </a:outerShdw>
                </a:effectLst>
              </a:defRPr>
            </a:lvl1pPr>
          </a:lstStyle>
          <a:p>
            <a:fld id="{81ED9D99-93F5-44D6-AEBF-C734A7EE1481}" type="datetime1">
              <a:rPr lang="en-US" smtClean="0"/>
              <a:t>6/18/2013</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D845E015-B339-4DF4-8AF0-BBD31ACA7B53}" type="datetime1">
              <a:rPr lang="en-US" smtClean="0"/>
              <a:t>6/18/2013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D4389914-9665-48A9-84CD-D37432667734}"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75F5C841-E148-4310-9F2B-9E6BC7B40CB0}" type="datetime1">
              <a:rPr lang="en-US" smtClean="0"/>
              <a:t>6/18/2013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6F4B77E-2158-436D-A4A4-3ED9A1B79DCB}"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050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050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0386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fld id="{E7CC9CC3-193E-4D4B-80A7-06331B6E65BF}" type="datetime1">
              <a:rPr lang="en-US" smtClean="0"/>
              <a:t>6/18/2013</a:t>
            </a:fld>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E7EDC4B2-2C06-4FBC-AAE3-F0F68EA7C136}"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050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1B6BC993-1B7E-415C-B1A5-234BD22C87A7}" type="datetime1">
              <a:rPr lang="en-US" smtClean="0"/>
              <a:t>6/18/2013</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E4B4D381-0439-4DE1-8BF4-CCBB1EED05A5}"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050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0386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fld id="{841F8F7C-CAB8-4836-A37B-04BC9DD1442A}" type="datetime1">
              <a:rPr lang="en-US" smtClean="0"/>
              <a:t>6/18/2013</a:t>
            </a:fld>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E7B352BD-A833-4C06-A2EA-66DDCC366254}"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92100"/>
            <a:ext cx="8229600" cy="5727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fld id="{995D6C92-DFCD-490C-A327-EC336288A4D1}" type="datetime1">
              <a:rPr lang="en-US" smtClean="0"/>
              <a:t>6/18/2013</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C8E516FE-2E52-4D66-9634-5CCF7CE2D3AB}"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92100"/>
            <a:ext cx="8229600" cy="13843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9050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050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40386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0386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fld id="{EEE4C9BA-9799-4569-9D90-E130B39D5E03}" type="datetime1">
              <a:rPr lang="en-US" smtClean="0"/>
              <a:t>6/18/2013</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7036DA9E-8F4D-457C-935D-8B0B17752F2A}"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1F4F05E0-6492-4151-B7F7-49DA29F94245}" type="datetime1">
              <a:rPr lang="en-US" smtClean="0"/>
              <a:t>6/18/2013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EC2E68A-79C9-4CF0-A6EE-F4E4A33CA536}"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EADC7150-0AC2-468F-94D0-805689FC14FA}" type="datetime1">
              <a:rPr lang="en-US" smtClean="0"/>
              <a:t>6/18/2013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F07ADC46-A9EE-44DD-A998-A60A21A27909}"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1DA23046-D2CC-4362-A847-A1E4E5A1C6E8}" type="datetime1">
              <a:rPr lang="en-US" smtClean="0"/>
              <a:t>6/18/2013</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979762E0-6E52-4AC4-A1FD-945CC814A4E7}"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fld id="{0568E49A-D47F-49D6-8095-5DFD41EB1E8C}" type="datetime1">
              <a:rPr lang="en-US" smtClean="0"/>
              <a:t>6/18/2013</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C996DB16-A535-405D-BF06-A62B78E53848}"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fld id="{2E49D274-2C59-42E3-AAB8-4ADF4805DD77}" type="datetime1">
              <a:rPr lang="en-US" smtClean="0"/>
              <a:t>6/18/2013</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4CB3E360-76BC-428B-8D18-AB7E4DA0EF51}"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80C61AB7-B6D0-4A30-8B46-1378D2C63422}" type="datetime1">
              <a:rPr lang="en-US" smtClean="0"/>
              <a:t>6/18/2013</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6892A086-5AA2-4171-A519-61A91F692A40}"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29B8C3BC-E21A-4731-925F-4A61605DE469}" type="datetime1">
              <a:rPr lang="en-US" smtClean="0"/>
              <a:t>6/18/2013</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55217B68-BD10-45D3-8B8A-E2FCEFFAA906}"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22CC0ECC-E470-4F30-AA3D-A44EC1FA003C}" type="datetime1">
              <a:rPr lang="en-US" smtClean="0"/>
              <a:t>6/18/2013</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27538AC6-81F7-4FE1-A849-C1D5D7FE706B}"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43"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144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400">
                <a:solidFill>
                  <a:srgbClr val="000000"/>
                </a:solidFill>
                <a:effectLst>
                  <a:outerShdw blurRad="38100" dist="38100" dir="2700000" algn="tl">
                    <a:srgbClr val="FFFFFF"/>
                  </a:outerShdw>
                </a:effectLst>
                <a:latin typeface="Arial" charset="0"/>
              </a:defRPr>
            </a:lvl1pPr>
          </a:lstStyle>
          <a:p>
            <a:fld id="{91D09EAA-3C33-4D20-87E3-F7D5112D632E}" type="datetime1">
              <a:rPr lang="en-US" smtClean="0"/>
              <a:t>6/18/2013</a:t>
            </a:fld>
            <a:endParaRPr lang="en-US"/>
          </a:p>
        </p:txBody>
      </p:sp>
      <p:sp>
        <p:nvSpPr>
          <p:cNvPr id="6144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000000"/>
                </a:solidFill>
                <a:effectLst>
                  <a:outerShdw blurRad="38100" dist="38100" dir="2700000" algn="tl">
                    <a:srgbClr val="FFFFFF"/>
                  </a:outerShdw>
                </a:effectLst>
                <a:latin typeface="Arial" charset="0"/>
              </a:defRPr>
            </a:lvl1pPr>
          </a:lstStyle>
          <a:p>
            <a:endParaRPr lang="en-US"/>
          </a:p>
        </p:txBody>
      </p:sp>
      <p:sp>
        <p:nvSpPr>
          <p:cNvPr id="6144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charset="0"/>
              </a:defRPr>
            </a:lvl1pPr>
          </a:lstStyle>
          <a:p>
            <a:fld id="{822CEFF6-B355-4E30-997F-4F7D0FD11662}"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8468" r:id="rId1"/>
    <p:sldLayoutId id="2147488453" r:id="rId2"/>
    <p:sldLayoutId id="2147488454" r:id="rId3"/>
    <p:sldLayoutId id="2147488455" r:id="rId4"/>
    <p:sldLayoutId id="2147488456" r:id="rId5"/>
    <p:sldLayoutId id="2147488457" r:id="rId6"/>
    <p:sldLayoutId id="2147488458" r:id="rId7"/>
    <p:sldLayoutId id="2147488459" r:id="rId8"/>
    <p:sldLayoutId id="2147488460" r:id="rId9"/>
    <p:sldLayoutId id="2147488461" r:id="rId10"/>
    <p:sldLayoutId id="2147488462" r:id="rId11"/>
    <p:sldLayoutId id="2147488463" r:id="rId12"/>
    <p:sldLayoutId id="2147488464" r:id="rId13"/>
    <p:sldLayoutId id="2147488465" r:id="rId14"/>
    <p:sldLayoutId id="2147488466" r:id="rId15"/>
    <p:sldLayoutId id="2147488467" r:id="rId16"/>
  </p:sldLayoutIdLst>
  <p:hf hdr="0" ftr="0" dt="0"/>
  <p:txStyles>
    <p:titleStyle>
      <a:lvl1pPr algn="l" rtl="0" eaLnBrk="0" fontAlgn="base" hangingPunct="0">
        <a:spcBef>
          <a:spcPct val="0"/>
        </a:spcBef>
        <a:spcAft>
          <a:spcPct val="0"/>
        </a:spcAft>
        <a:defRPr sz="4400">
          <a:solidFill>
            <a:srgbClr val="000000"/>
          </a:solidFill>
          <a:effectLst>
            <a:outerShdw blurRad="38100" dist="38100" dir="2700000" algn="tl">
              <a:srgbClr val="FFFFFF"/>
            </a:outerShdw>
          </a:effectLst>
          <a:latin typeface="+mj-lt"/>
          <a:ea typeface="+mj-ea"/>
          <a:cs typeface="+mj-cs"/>
        </a:defRPr>
      </a:lvl1pPr>
      <a:lvl2pPr algn="l" rtl="0" eaLnBrk="0" fontAlgn="base" hangingPunct="0">
        <a:spcBef>
          <a:spcPct val="0"/>
        </a:spcBef>
        <a:spcAft>
          <a:spcPct val="0"/>
        </a:spcAft>
        <a:defRPr sz="4400">
          <a:solidFill>
            <a:srgbClr val="000000"/>
          </a:solidFill>
          <a:effectLst>
            <a:outerShdw blurRad="38100" dist="38100" dir="2700000" algn="tl">
              <a:srgbClr val="FFFFFF"/>
            </a:outerShdw>
          </a:effectLst>
          <a:latin typeface="Tahoma" pitchFamily="34" charset="0"/>
        </a:defRPr>
      </a:lvl2pPr>
      <a:lvl3pPr algn="l" rtl="0" eaLnBrk="0" fontAlgn="base" hangingPunct="0">
        <a:spcBef>
          <a:spcPct val="0"/>
        </a:spcBef>
        <a:spcAft>
          <a:spcPct val="0"/>
        </a:spcAft>
        <a:defRPr sz="4400">
          <a:solidFill>
            <a:srgbClr val="000000"/>
          </a:solidFill>
          <a:effectLst>
            <a:outerShdw blurRad="38100" dist="38100" dir="2700000" algn="tl">
              <a:srgbClr val="FFFFFF"/>
            </a:outerShdw>
          </a:effectLst>
          <a:latin typeface="Tahoma" pitchFamily="34" charset="0"/>
        </a:defRPr>
      </a:lvl3pPr>
      <a:lvl4pPr algn="l" rtl="0" eaLnBrk="0" fontAlgn="base" hangingPunct="0">
        <a:spcBef>
          <a:spcPct val="0"/>
        </a:spcBef>
        <a:spcAft>
          <a:spcPct val="0"/>
        </a:spcAft>
        <a:defRPr sz="4400">
          <a:solidFill>
            <a:srgbClr val="000000"/>
          </a:solidFill>
          <a:effectLst>
            <a:outerShdw blurRad="38100" dist="38100" dir="2700000" algn="tl">
              <a:srgbClr val="FFFFFF"/>
            </a:outerShdw>
          </a:effectLst>
          <a:latin typeface="Tahoma" pitchFamily="34" charset="0"/>
        </a:defRPr>
      </a:lvl4pPr>
      <a:lvl5pPr algn="l" rtl="0" eaLnBrk="0" fontAlgn="base" hangingPunct="0">
        <a:spcBef>
          <a:spcPct val="0"/>
        </a:spcBef>
        <a:spcAft>
          <a:spcPct val="0"/>
        </a:spcAft>
        <a:defRPr sz="4400">
          <a:solidFill>
            <a:srgbClr val="000000"/>
          </a:solidFill>
          <a:effectLst>
            <a:outerShdw blurRad="38100" dist="38100" dir="2700000" algn="tl">
              <a:srgbClr val="FFFFFF"/>
            </a:outerShdw>
          </a:effectLst>
          <a:latin typeface="Tahoma" pitchFamily="34" charset="0"/>
        </a:defRPr>
      </a:lvl5pPr>
      <a:lvl6pPr marL="457200" algn="l" rtl="0" fontAlgn="base">
        <a:spcBef>
          <a:spcPct val="0"/>
        </a:spcBef>
        <a:spcAft>
          <a:spcPct val="0"/>
        </a:spcAft>
        <a:defRPr sz="4400">
          <a:solidFill>
            <a:srgbClr val="000000"/>
          </a:solidFill>
          <a:effectLst>
            <a:outerShdw blurRad="38100" dist="38100" dir="2700000" algn="tl">
              <a:srgbClr val="FFFFFF"/>
            </a:outerShdw>
          </a:effectLst>
          <a:latin typeface="Tahoma" pitchFamily="34" charset="0"/>
        </a:defRPr>
      </a:lvl6pPr>
      <a:lvl7pPr marL="914400" algn="l" rtl="0" fontAlgn="base">
        <a:spcBef>
          <a:spcPct val="0"/>
        </a:spcBef>
        <a:spcAft>
          <a:spcPct val="0"/>
        </a:spcAft>
        <a:defRPr sz="4400">
          <a:solidFill>
            <a:srgbClr val="000000"/>
          </a:solidFill>
          <a:effectLst>
            <a:outerShdw blurRad="38100" dist="38100" dir="2700000" algn="tl">
              <a:srgbClr val="FFFFFF"/>
            </a:outerShdw>
          </a:effectLst>
          <a:latin typeface="Tahoma" pitchFamily="34" charset="0"/>
        </a:defRPr>
      </a:lvl7pPr>
      <a:lvl8pPr marL="1371600" algn="l" rtl="0" fontAlgn="base">
        <a:spcBef>
          <a:spcPct val="0"/>
        </a:spcBef>
        <a:spcAft>
          <a:spcPct val="0"/>
        </a:spcAft>
        <a:defRPr sz="4400">
          <a:solidFill>
            <a:srgbClr val="000000"/>
          </a:solidFill>
          <a:effectLst>
            <a:outerShdw blurRad="38100" dist="38100" dir="2700000" algn="tl">
              <a:srgbClr val="FFFFFF"/>
            </a:outerShdw>
          </a:effectLst>
          <a:latin typeface="Tahoma" pitchFamily="34" charset="0"/>
        </a:defRPr>
      </a:lvl8pPr>
      <a:lvl9pPr marL="1828800" algn="l" rtl="0" fontAlgn="base">
        <a:spcBef>
          <a:spcPct val="0"/>
        </a:spcBef>
        <a:spcAft>
          <a:spcPct val="0"/>
        </a:spcAft>
        <a:defRPr sz="4400">
          <a:solidFill>
            <a:srgbClr val="000000"/>
          </a:solidFill>
          <a:effectLst>
            <a:outerShdw blurRad="38100" dist="38100" dir="2700000" algn="tl">
              <a:srgbClr val="FFFFFF"/>
            </a:outerShdw>
          </a:effectLst>
          <a:latin typeface="Tahoma" pitchFamily="34" charset="0"/>
        </a:defRPr>
      </a:lvl9pPr>
    </p:titleStyle>
    <p:bodyStyle>
      <a:lvl1pPr marL="342900" indent="-342900" algn="l" rtl="0" eaLnBrk="0" fontAlgn="base" hangingPunct="0">
        <a:spcBef>
          <a:spcPct val="20000"/>
        </a:spcBef>
        <a:spcAft>
          <a:spcPct val="0"/>
        </a:spcAft>
        <a:buClr>
          <a:srgbClr val="000000"/>
        </a:buClr>
        <a:buChar char="•"/>
        <a:defRPr sz="3200">
          <a:solidFill>
            <a:srgbClr val="000000"/>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rgbClr val="000000"/>
        </a:buClr>
        <a:buFont typeface="Tahoma" pitchFamily="34" charset="0"/>
        <a:buChar char="–"/>
        <a:defRPr sz="2800">
          <a:solidFill>
            <a:srgbClr val="000000"/>
          </a:solidFill>
          <a:effectLst>
            <a:outerShdw blurRad="38100" dist="38100" dir="2700000" algn="tl">
              <a:srgbClr val="FFFFFF"/>
            </a:outerShdw>
          </a:effectLst>
          <a:latin typeface="+mn-lt"/>
        </a:defRPr>
      </a:lvl2pPr>
      <a:lvl3pPr marL="1143000" indent="-228600" algn="l" rtl="0" eaLnBrk="0" fontAlgn="base" hangingPunct="0">
        <a:spcBef>
          <a:spcPct val="20000"/>
        </a:spcBef>
        <a:spcAft>
          <a:spcPct val="0"/>
        </a:spcAft>
        <a:buClr>
          <a:srgbClr val="000000"/>
        </a:buClr>
        <a:buChar char="•"/>
        <a:defRPr sz="2400">
          <a:solidFill>
            <a:srgbClr val="000000"/>
          </a:solidFill>
          <a:effectLst>
            <a:outerShdw blurRad="38100" dist="38100" dir="2700000" algn="tl">
              <a:srgbClr val="FFFFFF"/>
            </a:outerShdw>
          </a:effectLst>
          <a:latin typeface="+mn-lt"/>
        </a:defRPr>
      </a:lvl3pPr>
      <a:lvl4pPr marL="1600200" indent="-228600" algn="l" rtl="0" eaLnBrk="0" fontAlgn="base" hangingPunct="0">
        <a:spcBef>
          <a:spcPct val="20000"/>
        </a:spcBef>
        <a:spcAft>
          <a:spcPct val="0"/>
        </a:spcAft>
        <a:buClr>
          <a:srgbClr val="000000"/>
        </a:buClr>
        <a:buFont typeface="Tahoma" pitchFamily="34" charset="0"/>
        <a:buChar char="–"/>
        <a:defRPr sz="2000">
          <a:solidFill>
            <a:srgbClr val="000000"/>
          </a:solidFill>
          <a:effectLst>
            <a:outerShdw blurRad="38100" dist="38100" dir="2700000" algn="tl">
              <a:srgbClr val="FFFFFF"/>
            </a:outerShdw>
          </a:effectLst>
          <a:latin typeface="+mn-lt"/>
        </a:defRPr>
      </a:lvl4pPr>
      <a:lvl5pPr marL="2057400" indent="-228600" algn="l" rtl="0" eaLnBrk="0" fontAlgn="base" hangingPunct="0">
        <a:spcBef>
          <a:spcPct val="20000"/>
        </a:spcBef>
        <a:spcAft>
          <a:spcPct val="0"/>
        </a:spcAft>
        <a:buClr>
          <a:srgbClr val="000000"/>
        </a:buClr>
        <a:buFont typeface="Wingdings" pitchFamily="2" charset="2"/>
        <a:buChar char="v"/>
        <a:defRPr sz="2000">
          <a:solidFill>
            <a:srgbClr val="000000"/>
          </a:solidFill>
          <a:effectLst>
            <a:outerShdw blurRad="38100" dist="38100" dir="2700000" algn="tl">
              <a:srgbClr val="FFFFFF"/>
            </a:outerShdw>
          </a:effectLst>
          <a:latin typeface="+mn-lt"/>
        </a:defRPr>
      </a:lvl5pPr>
      <a:lvl6pPr marL="2514600" indent="-228600" algn="l" rtl="0" fontAlgn="base">
        <a:spcBef>
          <a:spcPct val="20000"/>
        </a:spcBef>
        <a:spcAft>
          <a:spcPct val="0"/>
        </a:spcAft>
        <a:buClr>
          <a:srgbClr val="000000"/>
        </a:buClr>
        <a:buFont typeface="Wingdings" pitchFamily="2" charset="2"/>
        <a:buChar char="v"/>
        <a:defRPr sz="2000">
          <a:solidFill>
            <a:srgbClr val="000000"/>
          </a:solidFill>
          <a:effectLst>
            <a:outerShdw blurRad="38100" dist="38100" dir="2700000" algn="tl">
              <a:srgbClr val="FFFFFF"/>
            </a:outerShdw>
          </a:effectLst>
          <a:latin typeface="+mn-lt"/>
        </a:defRPr>
      </a:lvl6pPr>
      <a:lvl7pPr marL="2971800" indent="-228600" algn="l" rtl="0" fontAlgn="base">
        <a:spcBef>
          <a:spcPct val="20000"/>
        </a:spcBef>
        <a:spcAft>
          <a:spcPct val="0"/>
        </a:spcAft>
        <a:buClr>
          <a:srgbClr val="000000"/>
        </a:buClr>
        <a:buFont typeface="Wingdings" pitchFamily="2" charset="2"/>
        <a:buChar char="v"/>
        <a:defRPr sz="2000">
          <a:solidFill>
            <a:srgbClr val="000000"/>
          </a:solidFill>
          <a:effectLst>
            <a:outerShdw blurRad="38100" dist="38100" dir="2700000" algn="tl">
              <a:srgbClr val="FFFFFF"/>
            </a:outerShdw>
          </a:effectLst>
          <a:latin typeface="+mn-lt"/>
        </a:defRPr>
      </a:lvl7pPr>
      <a:lvl8pPr marL="3429000" indent="-228600" algn="l" rtl="0" fontAlgn="base">
        <a:spcBef>
          <a:spcPct val="20000"/>
        </a:spcBef>
        <a:spcAft>
          <a:spcPct val="0"/>
        </a:spcAft>
        <a:buClr>
          <a:srgbClr val="000000"/>
        </a:buClr>
        <a:buFont typeface="Wingdings" pitchFamily="2" charset="2"/>
        <a:buChar char="v"/>
        <a:defRPr sz="2000">
          <a:solidFill>
            <a:srgbClr val="000000"/>
          </a:solidFill>
          <a:effectLst>
            <a:outerShdw blurRad="38100" dist="38100" dir="2700000" algn="tl">
              <a:srgbClr val="FFFFFF"/>
            </a:outerShdw>
          </a:effectLst>
          <a:latin typeface="+mn-lt"/>
        </a:defRPr>
      </a:lvl8pPr>
      <a:lvl9pPr marL="3886200" indent="-228600" algn="l" rtl="0" fontAlgn="base">
        <a:spcBef>
          <a:spcPct val="20000"/>
        </a:spcBef>
        <a:spcAft>
          <a:spcPct val="0"/>
        </a:spcAft>
        <a:buClr>
          <a:srgbClr val="000000"/>
        </a:buClr>
        <a:buFont typeface="Wingdings" pitchFamily="2" charset="2"/>
        <a:buChar char="v"/>
        <a:defRPr sz="2000">
          <a:solidFill>
            <a:srgbClr val="000000"/>
          </a:solidFill>
          <a:effectLst>
            <a:outerShdw blurRad="38100" dist="38100" dir="2700000" algn="tl">
              <a:srgbClr val="FFFFFF"/>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22.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oleObject" Target="../embeddings/oleObject4.bin"/><Relationship Id="rId7" Type="http://schemas.openxmlformats.org/officeDocument/2006/relationships/oleObject" Target="../embeddings/oleObject5.bin"/><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oleObject" Target="../embeddings/oleObject8.bin"/><Relationship Id="rId4" Type="http://schemas.openxmlformats.org/officeDocument/2006/relationships/image" Target="../media/image30.png"/><Relationship Id="rId9" Type="http://schemas.openxmlformats.org/officeDocument/2006/relationships/oleObject" Target="../embeddings/oleObject7.bin"/></Relationships>
</file>

<file path=ppt/slides/_rels/slide14.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image" Target="../media/image33.png"/><Relationship Id="rId7" Type="http://schemas.openxmlformats.org/officeDocument/2006/relationships/image" Target="../media/image37.emf"/><Relationship Id="rId2" Type="http://schemas.openxmlformats.org/officeDocument/2006/relationships/slideLayout" Target="../slideLayouts/slideLayout14.xml"/><Relationship Id="rId1" Type="http://schemas.openxmlformats.org/officeDocument/2006/relationships/tags" Target="../tags/tag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4.xml"/><Relationship Id="rId1" Type="http://schemas.openxmlformats.org/officeDocument/2006/relationships/tags" Target="../tags/tag10.xml"/><Relationship Id="rId4" Type="http://schemas.openxmlformats.org/officeDocument/2006/relationships/image" Target="../media/image37.emf"/></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2.xml"/><Relationship Id="rId7" Type="http://schemas.openxmlformats.org/officeDocument/2006/relationships/oleObject" Target="../embeddings/oleObject10.bin"/><Relationship Id="rId2" Type="http://schemas.openxmlformats.org/officeDocument/2006/relationships/tags" Target="../tags/tag11.xml"/><Relationship Id="rId1" Type="http://schemas.openxmlformats.org/officeDocument/2006/relationships/vmlDrawing" Target="../drawings/vmlDrawing5.vml"/><Relationship Id="rId6" Type="http://schemas.openxmlformats.org/officeDocument/2006/relationships/oleObject" Target="../embeddings/oleObject9.bin"/><Relationship Id="rId5" Type="http://schemas.openxmlformats.org/officeDocument/2006/relationships/image" Target="../media/image44.jpeg"/><Relationship Id="rId4" Type="http://schemas.openxmlformats.org/officeDocument/2006/relationships/notesSlide" Target="../notesSlides/notesSlide12.xml"/><Relationship Id="rId9"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40.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13.bin"/><Relationship Id="rId3" Type="http://schemas.openxmlformats.org/officeDocument/2006/relationships/slideLayout" Target="../slideLayouts/slideLayout2.xml"/><Relationship Id="rId7" Type="http://schemas.openxmlformats.org/officeDocument/2006/relationships/image" Target="../media/image52.png"/><Relationship Id="rId2" Type="http://schemas.openxmlformats.org/officeDocument/2006/relationships/tags" Target="../tags/tag13.xml"/><Relationship Id="rId1" Type="http://schemas.openxmlformats.org/officeDocument/2006/relationships/vmlDrawing" Target="../drawings/vmlDrawing6.vml"/><Relationship Id="rId6" Type="http://schemas.openxmlformats.org/officeDocument/2006/relationships/oleObject" Target="../embeddings/oleObject12.bin"/><Relationship Id="rId5" Type="http://schemas.openxmlformats.org/officeDocument/2006/relationships/oleObject" Target="../embeddings/oleObject11.bin"/><Relationship Id="rId4" Type="http://schemas.openxmlformats.org/officeDocument/2006/relationships/notesSlide" Target="../notesSlides/notesSlide14.xml"/><Relationship Id="rId9" Type="http://schemas.openxmlformats.org/officeDocument/2006/relationships/oleObject" Target="../embeddings/oleObject14.bin"/></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oleObject" Target="../embeddings/oleObject1.bin"/><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vmlDrawing" Target="../drawings/vmlDrawing7.vml"/><Relationship Id="rId6" Type="http://schemas.openxmlformats.org/officeDocument/2006/relationships/oleObject" Target="../embeddings/oleObject17.bin"/><Relationship Id="rId5" Type="http://schemas.openxmlformats.org/officeDocument/2006/relationships/oleObject" Target="../embeddings/oleObject16.bin"/><Relationship Id="rId4" Type="http://schemas.openxmlformats.org/officeDocument/2006/relationships/oleObject" Target="../embeddings/oleObject15.bin"/></Relationships>
</file>

<file path=ppt/slides/_rels/slide36.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74.png"/></Relationships>
</file>

<file path=ppt/slides/_rels/slide38.x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76.wmf"/></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oleObject" Target="../embeddings/oleObject18.bin"/><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79.wmf"/><Relationship Id="rId5" Type="http://schemas.openxmlformats.org/officeDocument/2006/relationships/image" Target="../media/image78.wmf"/><Relationship Id="rId4" Type="http://schemas.openxmlformats.org/officeDocument/2006/relationships/image" Target="../media/image77.w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85.wmf"/><Relationship Id="rId3" Type="http://schemas.openxmlformats.org/officeDocument/2006/relationships/image" Target="../media/image80.wmf"/><Relationship Id="rId7" Type="http://schemas.openxmlformats.org/officeDocument/2006/relationships/image" Target="../media/image84.wmf"/><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83.wmf"/><Relationship Id="rId5" Type="http://schemas.openxmlformats.org/officeDocument/2006/relationships/image" Target="../media/image82.wmf"/><Relationship Id="rId4" Type="http://schemas.openxmlformats.org/officeDocument/2006/relationships/image" Target="../media/image81.wmf"/></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vmlDrawing" Target="../drawings/vmlDrawing9.vml"/><Relationship Id="rId5" Type="http://schemas.openxmlformats.org/officeDocument/2006/relationships/oleObject" Target="../embeddings/oleObject19.bin"/><Relationship Id="rId4" Type="http://schemas.openxmlformats.org/officeDocument/2006/relationships/image" Target="../media/image87.wmf"/></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4.xml"/><Relationship Id="rId1" Type="http://schemas.openxmlformats.org/officeDocument/2006/relationships/tags" Target="../tags/tag14.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2.xml"/><Relationship Id="rId1" Type="http://schemas.openxmlformats.org/officeDocument/2006/relationships/vmlDrawing" Target="../drawings/vmlDrawing10.vml"/><Relationship Id="rId6" Type="http://schemas.openxmlformats.org/officeDocument/2006/relationships/oleObject" Target="../embeddings/oleObject20.bin"/><Relationship Id="rId5" Type="http://schemas.openxmlformats.org/officeDocument/2006/relationships/image" Target="../media/image96.png"/><Relationship Id="rId4" Type="http://schemas.openxmlformats.org/officeDocument/2006/relationships/image" Target="../media/image95.png"/></Relationships>
</file>

<file path=ppt/slides/_rels/slide4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4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08.png"/><Relationship Id="rId1" Type="http://schemas.openxmlformats.org/officeDocument/2006/relationships/slideLayout" Target="../slideLayouts/slideLayout7.xml"/><Relationship Id="rId5" Type="http://schemas.openxmlformats.org/officeDocument/2006/relationships/image" Target="../media/image110.png"/><Relationship Id="rId4" Type="http://schemas.openxmlformats.org/officeDocument/2006/relationships/image" Target="../media/image109.png"/></Relationships>
</file>

<file path=ppt/slides/_rels/slide6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55.png"/><Relationship Id="rId1" Type="http://schemas.openxmlformats.org/officeDocument/2006/relationships/slideLayout" Target="../slideLayouts/slideLayout7.xml"/><Relationship Id="rId5" Type="http://schemas.openxmlformats.org/officeDocument/2006/relationships/image" Target="../media/image113.png"/><Relationship Id="rId4" Type="http://schemas.openxmlformats.org/officeDocument/2006/relationships/image" Target="../media/image11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10.png"/><Relationship Id="rId1" Type="http://schemas.openxmlformats.org/officeDocument/2006/relationships/slideLayout" Target="../slideLayouts/slideLayout7.xml"/><Relationship Id="rId5" Type="http://schemas.openxmlformats.org/officeDocument/2006/relationships/image" Target="../media/image108.png"/><Relationship Id="rId4" Type="http://schemas.openxmlformats.org/officeDocument/2006/relationships/image" Target="../media/image54.png"/></Relationships>
</file>

<file path=ppt/slides/_rels/slide6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3.png"/><Relationship Id="rId1" Type="http://schemas.openxmlformats.org/officeDocument/2006/relationships/slideLayout" Target="../slideLayouts/slideLayout7.xml"/><Relationship Id="rId5" Type="http://schemas.openxmlformats.org/officeDocument/2006/relationships/image" Target="../media/image111.png"/><Relationship Id="rId4" Type="http://schemas.openxmlformats.org/officeDocument/2006/relationships/image" Target="../media/image55.png"/></Relationships>
</file>

<file path=ppt/slides/_rels/slide66.xml.rels><?xml version="1.0" encoding="UTF-8" standalone="yes"?>
<Relationships xmlns="http://schemas.openxmlformats.org/package/2006/relationships"><Relationship Id="rId8" Type="http://schemas.openxmlformats.org/officeDocument/2006/relationships/image" Target="../media/image117.emf"/><Relationship Id="rId3" Type="http://schemas.openxmlformats.org/officeDocument/2006/relationships/notesSlide" Target="../notesSlides/notesSlide45.xml"/><Relationship Id="rId7" Type="http://schemas.openxmlformats.org/officeDocument/2006/relationships/image" Target="../media/image116.emf"/><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115.emf"/><Relationship Id="rId5" Type="http://schemas.openxmlformats.org/officeDocument/2006/relationships/oleObject" Target="../embeddings/oleObject22.bin"/><Relationship Id="rId4" Type="http://schemas.openxmlformats.org/officeDocument/2006/relationships/oleObject" Target="../embeddings/oleObject21.bin"/><Relationship Id="rId9" Type="http://schemas.openxmlformats.org/officeDocument/2006/relationships/image" Target="../media/image46.png"/></Relationships>
</file>

<file path=ppt/slides/_rels/slide6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notesSlide" Target="../notesSlides/notesSlide46.xml"/><Relationship Id="rId7" Type="http://schemas.openxmlformats.org/officeDocument/2006/relationships/image" Target="../media/image118.emf"/><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image" Target="../media/image117.emf"/><Relationship Id="rId5" Type="http://schemas.openxmlformats.org/officeDocument/2006/relationships/oleObject" Target="../embeddings/oleObject24.bin"/><Relationship Id="rId4" Type="http://schemas.openxmlformats.org/officeDocument/2006/relationships/oleObject" Target="../embeddings/oleObject23.bin"/><Relationship Id="rId9" Type="http://schemas.openxmlformats.org/officeDocument/2006/relationships/image" Target="../media/image4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4.png"/><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4.xml"/><Relationship Id="rId1" Type="http://schemas.openxmlformats.org/officeDocument/2006/relationships/tags" Target="../tags/tag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304800" y="749300"/>
            <a:ext cx="9448800" cy="1003300"/>
          </a:xfrm>
        </p:spPr>
        <p:txBody>
          <a:bodyPr/>
          <a:lstStyle/>
          <a:p>
            <a:pPr algn="ctr" eaLnBrk="1" hangingPunct="1"/>
            <a:r>
              <a:rPr lang="en-US" sz="2800" baseline="30000" dirty="0" smtClean="0">
                <a:solidFill>
                  <a:schemeClr val="bg1"/>
                </a:solidFill>
                <a:effectLst>
                  <a:outerShdw blurRad="38100" dist="38100" dir="2700000" algn="tl">
                    <a:srgbClr val="000000"/>
                  </a:outerShdw>
                </a:effectLst>
                <a:latin typeface="Comic Sans MS" pitchFamily="66" charset="0"/>
              </a:rPr>
              <a:t> </a:t>
            </a:r>
            <a:r>
              <a:rPr lang="en-US" sz="2800" b="1" dirty="0" smtClean="0">
                <a:solidFill>
                  <a:schemeClr val="bg1"/>
                </a:solidFill>
                <a:effectLst>
                  <a:outerShdw blurRad="38100" dist="38100" dir="2700000" algn="tl">
                    <a:srgbClr val="000000"/>
                  </a:outerShdw>
                </a:effectLst>
                <a:latin typeface="Comic Sans MS" pitchFamily="66" charset="0"/>
              </a:rPr>
              <a:t>Symmetry Tests of Rare </a:t>
            </a:r>
            <a:r>
              <a:rPr lang="el-GR" sz="2800" b="1" dirty="0" smtClean="0">
                <a:solidFill>
                  <a:schemeClr val="bg1"/>
                </a:solidFill>
                <a:effectLst>
                  <a:outerShdw blurRad="38100" dist="38100" dir="2700000" algn="tl">
                    <a:srgbClr val="000000"/>
                  </a:outerShdw>
                </a:effectLst>
                <a:latin typeface="Comic Sans MS" pitchFamily="66" charset="0"/>
              </a:rPr>
              <a:t>η</a:t>
            </a:r>
            <a:r>
              <a:rPr lang="en-US" sz="2800" b="1" dirty="0" smtClean="0">
                <a:solidFill>
                  <a:schemeClr val="bg1"/>
                </a:solidFill>
                <a:effectLst>
                  <a:outerShdw blurRad="38100" dist="38100" dir="2700000" algn="tl">
                    <a:srgbClr val="000000"/>
                  </a:outerShdw>
                </a:effectLst>
                <a:latin typeface="Comic Sans MS" pitchFamily="66" charset="0"/>
              </a:rPr>
              <a:t> Decays to All Neutral Final States: </a:t>
            </a:r>
            <a:br>
              <a:rPr lang="en-US" sz="2800" b="1" dirty="0" smtClean="0">
                <a:solidFill>
                  <a:schemeClr val="bg1"/>
                </a:solidFill>
                <a:effectLst>
                  <a:outerShdw blurRad="38100" dist="38100" dir="2700000" algn="tl">
                    <a:srgbClr val="000000"/>
                  </a:outerShdw>
                </a:effectLst>
                <a:latin typeface="Comic Sans MS" pitchFamily="66" charset="0"/>
              </a:rPr>
            </a:br>
            <a:r>
              <a:rPr lang="en-US" sz="2800" b="1" dirty="0" smtClean="0">
                <a:solidFill>
                  <a:srgbClr val="336600"/>
                </a:solidFill>
                <a:effectLst>
                  <a:outerShdw blurRad="38100" dist="38100" dir="2700000" algn="tl">
                    <a:srgbClr val="000000"/>
                  </a:outerShdw>
                </a:effectLst>
                <a:latin typeface="Comic Sans MS" pitchFamily="66" charset="0"/>
              </a:rPr>
              <a:t>The </a:t>
            </a:r>
            <a:r>
              <a:rPr lang="en-US" sz="2800" b="1" dirty="0" err="1" smtClean="0">
                <a:solidFill>
                  <a:srgbClr val="336600"/>
                </a:solidFill>
                <a:effectLst>
                  <a:outerShdw blurRad="38100" dist="38100" dir="2700000" algn="tl">
                    <a:srgbClr val="000000"/>
                  </a:outerShdw>
                </a:effectLst>
                <a:latin typeface="Comic Sans MS" pitchFamily="66" charset="0"/>
              </a:rPr>
              <a:t>Jlab</a:t>
            </a:r>
            <a:r>
              <a:rPr lang="en-US" sz="2800" b="1" dirty="0" smtClean="0">
                <a:solidFill>
                  <a:srgbClr val="336600"/>
                </a:solidFill>
                <a:effectLst>
                  <a:outerShdw blurRad="38100" dist="38100" dir="2700000" algn="tl">
                    <a:srgbClr val="000000"/>
                  </a:outerShdw>
                </a:effectLst>
                <a:latin typeface="Comic Sans MS" pitchFamily="66" charset="0"/>
              </a:rPr>
              <a:t> Eta Factory (JEF) Experiment</a:t>
            </a:r>
            <a:r>
              <a:rPr lang="en-US" sz="2800" b="1" dirty="0" smtClean="0">
                <a:solidFill>
                  <a:schemeClr val="bg1"/>
                </a:solidFill>
                <a:effectLst>
                  <a:outerShdw blurRad="38100" dist="38100" dir="2700000" algn="tl">
                    <a:srgbClr val="000000"/>
                  </a:outerShdw>
                </a:effectLst>
                <a:latin typeface="Comic Sans MS" pitchFamily="66" charset="0"/>
              </a:rPr>
              <a:t/>
            </a:r>
            <a:br>
              <a:rPr lang="en-US" sz="2800" b="1" dirty="0" smtClean="0">
                <a:solidFill>
                  <a:schemeClr val="bg1"/>
                </a:solidFill>
                <a:effectLst>
                  <a:outerShdw blurRad="38100" dist="38100" dir="2700000" algn="tl">
                    <a:srgbClr val="000000"/>
                  </a:outerShdw>
                </a:effectLst>
                <a:latin typeface="Comic Sans MS" pitchFamily="66" charset="0"/>
              </a:rPr>
            </a:br>
            <a:r>
              <a:rPr lang="en-US" sz="2800" dirty="0" smtClean="0"/>
              <a:t/>
            </a:r>
            <a:br>
              <a:rPr lang="en-US" sz="2800" dirty="0" smtClean="0"/>
            </a:br>
            <a:endParaRPr lang="en-US" sz="2800" b="1" dirty="0" smtClean="0">
              <a:solidFill>
                <a:srgbClr val="003399"/>
              </a:solidFill>
              <a:effectLst>
                <a:outerShdw blurRad="38100" dist="38100" dir="2700000" algn="tl">
                  <a:srgbClr val="000000"/>
                </a:outerShdw>
              </a:effectLst>
              <a:latin typeface="Comic Sans MS" pitchFamily="66" charset="0"/>
            </a:endParaRPr>
          </a:p>
        </p:txBody>
      </p:sp>
      <p:sp>
        <p:nvSpPr>
          <p:cNvPr id="56323" name="Rectangle 3"/>
          <p:cNvSpPr>
            <a:spLocks noGrp="1" noChangeArrowheads="1"/>
          </p:cNvSpPr>
          <p:nvPr>
            <p:ph type="body" idx="1"/>
          </p:nvPr>
        </p:nvSpPr>
        <p:spPr>
          <a:xfrm>
            <a:off x="762000" y="1752600"/>
            <a:ext cx="7543800" cy="1066800"/>
          </a:xfrm>
        </p:spPr>
        <p:txBody>
          <a:bodyPr/>
          <a:lstStyle/>
          <a:p>
            <a:pPr algn="ctr" eaLnBrk="1" hangingPunct="1">
              <a:buFontTx/>
              <a:buNone/>
            </a:pPr>
            <a:r>
              <a:rPr lang="en-US" sz="2000" dirty="0" err="1" smtClean="0">
                <a:effectLst>
                  <a:outerShdw blurRad="38100" dist="38100" dir="2700000" algn="tl">
                    <a:srgbClr val="000000"/>
                  </a:outerShdw>
                </a:effectLst>
                <a:latin typeface="Comic Sans MS" pitchFamily="66" charset="0"/>
              </a:rPr>
              <a:t>Liping</a:t>
            </a:r>
            <a:r>
              <a:rPr lang="en-US" sz="2000" dirty="0" smtClean="0">
                <a:effectLst>
                  <a:outerShdw blurRad="38100" dist="38100" dir="2700000" algn="tl">
                    <a:srgbClr val="000000"/>
                  </a:outerShdw>
                </a:effectLst>
                <a:latin typeface="Comic Sans MS" pitchFamily="66" charset="0"/>
              </a:rPr>
              <a:t> </a:t>
            </a:r>
            <a:r>
              <a:rPr lang="en-US" sz="2000" dirty="0" err="1" smtClean="0">
                <a:effectLst>
                  <a:outerShdw blurRad="38100" dist="38100" dir="2700000" algn="tl">
                    <a:srgbClr val="000000"/>
                  </a:outerShdw>
                </a:effectLst>
                <a:latin typeface="Comic Sans MS" pitchFamily="66" charset="0"/>
              </a:rPr>
              <a:t>Gan</a:t>
            </a:r>
            <a:endParaRPr lang="en-US" sz="2000" dirty="0" smtClean="0">
              <a:effectLst>
                <a:outerShdw blurRad="38100" dist="38100" dir="2700000" algn="tl">
                  <a:srgbClr val="000000"/>
                </a:outerShdw>
              </a:effectLst>
              <a:latin typeface="Comic Sans MS" pitchFamily="66" charset="0"/>
            </a:endParaRPr>
          </a:p>
          <a:p>
            <a:pPr algn="ctr" eaLnBrk="1" hangingPunct="1">
              <a:buFontTx/>
              <a:buNone/>
            </a:pPr>
            <a:r>
              <a:rPr lang="en-US" sz="2000" dirty="0" smtClean="0">
                <a:effectLst>
                  <a:outerShdw blurRad="38100" dist="38100" dir="2700000" algn="tl">
                    <a:srgbClr val="000000"/>
                  </a:outerShdw>
                </a:effectLst>
                <a:latin typeface="Comic Sans MS" pitchFamily="66" charset="0"/>
              </a:rPr>
              <a:t>University of North Carolina Wilmington</a:t>
            </a:r>
          </a:p>
          <a:p>
            <a:pPr algn="ctr" eaLnBrk="1" hangingPunct="1">
              <a:buFontTx/>
              <a:buNone/>
            </a:pPr>
            <a:endParaRPr lang="en-US" sz="2000" dirty="0" smtClean="0">
              <a:solidFill>
                <a:schemeClr val="bg1"/>
              </a:solidFill>
              <a:effectLst>
                <a:outerShdw blurRad="38100" dist="38100" dir="2700000" algn="tl">
                  <a:srgbClr val="000000"/>
                </a:outerShdw>
              </a:effectLst>
              <a:latin typeface="Comic Sans MS" pitchFamily="66" charset="0"/>
            </a:endParaRPr>
          </a:p>
          <a:p>
            <a:pPr algn="ctr" eaLnBrk="1" hangingPunct="1">
              <a:buFontTx/>
              <a:buNone/>
            </a:pPr>
            <a:endParaRPr lang="en-US" sz="2800" dirty="0" smtClean="0">
              <a:solidFill>
                <a:schemeClr val="bg1"/>
              </a:solidFill>
              <a:effectLst>
                <a:outerShdw blurRad="38100" dist="38100" dir="2700000" algn="tl">
                  <a:srgbClr val="000000"/>
                </a:outerShdw>
              </a:effectLst>
              <a:latin typeface="Comic Sans MS" pitchFamily="66" charset="0"/>
            </a:endParaRPr>
          </a:p>
        </p:txBody>
      </p:sp>
      <p:sp>
        <p:nvSpPr>
          <p:cNvPr id="6" name="Rectangle 3"/>
          <p:cNvSpPr txBox="1">
            <a:spLocks noChangeArrowheads="1"/>
          </p:cNvSpPr>
          <p:nvPr/>
        </p:nvSpPr>
        <p:spPr bwMode="auto">
          <a:xfrm>
            <a:off x="381000" y="2743200"/>
            <a:ext cx="8382000" cy="3886200"/>
          </a:xfrm>
          <a:prstGeom prst="rect">
            <a:avLst/>
          </a:prstGeom>
          <a:noFill/>
          <a:ln w="9525">
            <a:solidFill>
              <a:schemeClr val="accent1"/>
            </a:solidFill>
            <a:miter lim="800000"/>
            <a:headEnd/>
            <a:tailEnd/>
          </a:ln>
          <a:effectLst/>
        </p:spPr>
        <p:txBody>
          <a:bodyPr/>
          <a:lstStyle/>
          <a:p>
            <a:pPr marL="342900" indent="-342900" algn="l" eaLnBrk="1" hangingPunct="1">
              <a:spcBef>
                <a:spcPct val="20000"/>
              </a:spcBef>
              <a:buClr>
                <a:srgbClr val="000000"/>
              </a:buClr>
            </a:pPr>
            <a:r>
              <a:rPr lang="en-US" sz="2400" b="1" dirty="0">
                <a:solidFill>
                  <a:srgbClr val="336600"/>
                </a:solidFill>
                <a:effectLst>
                  <a:outerShdw blurRad="38100" dist="38100" dir="2700000" algn="tl">
                    <a:srgbClr val="000000"/>
                  </a:outerShdw>
                </a:effectLst>
                <a:latin typeface="Comic Sans MS" pitchFamily="66" charset="0"/>
              </a:rPr>
              <a:t>   </a:t>
            </a:r>
            <a:endParaRPr lang="en-US" sz="2400" b="1" dirty="0" smtClean="0">
              <a:solidFill>
                <a:srgbClr val="FF0000"/>
              </a:solidFill>
              <a:effectLst>
                <a:outerShdw blurRad="38100" dist="38100" dir="2700000" algn="tl">
                  <a:srgbClr val="000000"/>
                </a:outerShdw>
              </a:effectLst>
              <a:latin typeface="Comic Sans MS" pitchFamily="66" charset="0"/>
            </a:endParaRPr>
          </a:p>
          <a:p>
            <a:pPr marL="342900" indent="-342900" algn="l" eaLnBrk="1" hangingPunct="1">
              <a:spcBef>
                <a:spcPct val="20000"/>
              </a:spcBef>
              <a:buClr>
                <a:srgbClr val="000000"/>
              </a:buClr>
            </a:pPr>
            <a:endParaRPr lang="en-US" sz="2400" b="1" dirty="0">
              <a:solidFill>
                <a:srgbClr val="336600"/>
              </a:solidFill>
              <a:effectLst>
                <a:outerShdw blurRad="38100" dist="38100" dir="2700000" algn="tl">
                  <a:srgbClr val="000000"/>
                </a:outerShdw>
              </a:effectLst>
              <a:latin typeface="Comic Sans MS" pitchFamily="66" charset="0"/>
            </a:endParaRPr>
          </a:p>
          <a:p>
            <a:pPr marL="342900" indent="-342900" algn="l" eaLnBrk="1" hangingPunct="1">
              <a:spcBef>
                <a:spcPct val="20000"/>
              </a:spcBef>
              <a:buClr>
                <a:srgbClr val="000000"/>
              </a:buClr>
              <a:buFont typeface="Wingdings" pitchFamily="2" charset="2"/>
              <a:buChar char="Ø"/>
            </a:pPr>
            <a:r>
              <a:rPr lang="en-US" sz="1800" dirty="0">
                <a:solidFill>
                  <a:srgbClr val="336600"/>
                </a:solidFill>
                <a:effectLst>
                  <a:outerShdw blurRad="38100" dist="38100" dir="2700000" algn="tl">
                    <a:srgbClr val="000000"/>
                  </a:outerShdw>
                </a:effectLst>
                <a:latin typeface="Comic Sans MS" pitchFamily="66" charset="0"/>
              </a:rPr>
              <a:t>Physics Motivation</a:t>
            </a:r>
          </a:p>
          <a:p>
            <a:pPr marL="742950" lvl="1" indent="-285750" algn="l" eaLnBrk="1" hangingPunct="1">
              <a:spcBef>
                <a:spcPct val="20000"/>
              </a:spcBef>
              <a:buClr>
                <a:srgbClr val="000000"/>
              </a:buClr>
              <a:buFontTx/>
              <a:buChar char="•"/>
            </a:pPr>
            <a:r>
              <a:rPr lang="en-US" sz="1800" dirty="0">
                <a:solidFill>
                  <a:srgbClr val="336600"/>
                </a:solidFill>
                <a:effectLst>
                  <a:outerShdw blurRad="38100" dist="38100" dir="2700000" algn="tl">
                    <a:srgbClr val="000000"/>
                  </a:outerShdw>
                </a:effectLst>
                <a:latin typeface="Comic Sans MS" pitchFamily="66" charset="0"/>
              </a:rPr>
              <a:t>Why </a:t>
            </a:r>
            <a:r>
              <a:rPr lang="en-US" sz="1800" dirty="0" smtClean="0">
                <a:solidFill>
                  <a:srgbClr val="336600"/>
                </a:solidFill>
                <a:effectLst>
                  <a:outerShdw blurRad="38100" dist="38100" dir="2700000" algn="tl">
                    <a:srgbClr val="000000"/>
                  </a:outerShdw>
                </a:effectLst>
                <a:latin typeface="Comic Sans MS" pitchFamily="66" charset="0"/>
              </a:rPr>
              <a:t>the </a:t>
            </a:r>
            <a:r>
              <a:rPr lang="el-GR" sz="1800" dirty="0" smtClean="0">
                <a:solidFill>
                  <a:srgbClr val="336600"/>
                </a:solidFill>
                <a:effectLst>
                  <a:outerShdw blurRad="38100" dist="38100" dir="2700000" algn="tl">
                    <a:srgbClr val="000000"/>
                  </a:outerShdw>
                </a:effectLst>
                <a:latin typeface="Comic Sans MS" pitchFamily="66" charset="0"/>
              </a:rPr>
              <a:t>η</a:t>
            </a:r>
            <a:r>
              <a:rPr lang="en-US" sz="1800" dirty="0" smtClean="0">
                <a:solidFill>
                  <a:srgbClr val="336600"/>
                </a:solidFill>
                <a:effectLst>
                  <a:outerShdw blurRad="38100" dist="38100" dir="2700000" algn="tl">
                    <a:srgbClr val="000000"/>
                  </a:outerShdw>
                </a:effectLst>
                <a:latin typeface="Comic Sans MS" pitchFamily="66" charset="0"/>
              </a:rPr>
              <a:t> </a:t>
            </a:r>
            <a:r>
              <a:rPr lang="en-US" sz="1800" dirty="0">
                <a:solidFill>
                  <a:srgbClr val="336600"/>
                </a:solidFill>
                <a:effectLst>
                  <a:outerShdw blurRad="38100" dist="38100" dir="2700000" algn="tl">
                    <a:srgbClr val="000000"/>
                  </a:outerShdw>
                </a:effectLst>
                <a:latin typeface="Comic Sans MS" pitchFamily="66" charset="0"/>
              </a:rPr>
              <a:t>is unique for </a:t>
            </a:r>
            <a:r>
              <a:rPr lang="en-US" sz="1800" dirty="0" smtClean="0">
                <a:solidFill>
                  <a:srgbClr val="336600"/>
                </a:solidFill>
                <a:effectLst>
                  <a:outerShdw blurRad="38100" dist="38100" dir="2700000" algn="tl">
                    <a:srgbClr val="000000"/>
                  </a:outerShdw>
                </a:effectLst>
                <a:latin typeface="Comic Sans MS" pitchFamily="66" charset="0"/>
              </a:rPr>
              <a:t> symmetry tests</a:t>
            </a:r>
            <a:endParaRPr lang="en-US" sz="1800" dirty="0">
              <a:solidFill>
                <a:srgbClr val="336600"/>
              </a:solidFill>
              <a:effectLst>
                <a:outerShdw blurRad="38100" dist="38100" dir="2700000" algn="tl">
                  <a:srgbClr val="000000"/>
                </a:outerShdw>
              </a:effectLst>
              <a:latin typeface="Comic Sans MS" pitchFamily="66" charset="0"/>
            </a:endParaRPr>
          </a:p>
          <a:p>
            <a:pPr marL="742950" lvl="1" indent="-285750" algn="l" eaLnBrk="1" hangingPunct="1">
              <a:spcBef>
                <a:spcPct val="20000"/>
              </a:spcBef>
              <a:buClr>
                <a:srgbClr val="000000"/>
              </a:buClr>
              <a:buFontTx/>
              <a:buChar char="•"/>
            </a:pPr>
            <a:r>
              <a:rPr lang="en-US" sz="1800" dirty="0" err="1" smtClean="0">
                <a:solidFill>
                  <a:srgbClr val="336600"/>
                </a:solidFill>
                <a:effectLst>
                  <a:outerShdw blurRad="38100" dist="38100" dir="2700000" algn="tl">
                    <a:srgbClr val="000000"/>
                  </a:outerShdw>
                </a:effectLst>
                <a:latin typeface="Comic Sans MS" pitchFamily="66" charset="0"/>
                <a:sym typeface="Symbol"/>
              </a:rPr>
              <a:t>ChPT</a:t>
            </a:r>
            <a:r>
              <a:rPr lang="en-US" sz="1800" dirty="0" smtClean="0">
                <a:solidFill>
                  <a:srgbClr val="336600"/>
                </a:solidFill>
                <a:effectLst>
                  <a:outerShdw blurRad="38100" dist="38100" dir="2700000" algn="tl">
                    <a:srgbClr val="000000"/>
                  </a:outerShdw>
                </a:effectLst>
                <a:latin typeface="Comic Sans MS" pitchFamily="66" charset="0"/>
                <a:sym typeface="Symbol"/>
              </a:rPr>
              <a:t>, </a:t>
            </a:r>
            <a:r>
              <a:rPr lang="en-US" sz="1800" dirty="0" smtClean="0">
                <a:solidFill>
                  <a:srgbClr val="336600"/>
                </a:solidFill>
                <a:effectLst>
                  <a:outerShdw blurRad="38100" dist="38100" dir="2700000" algn="tl">
                    <a:srgbClr val="000000"/>
                  </a:outerShdw>
                </a:effectLst>
                <a:latin typeface="Comic Sans MS" pitchFamily="66" charset="0"/>
                <a:sym typeface="Symbol"/>
              </a:rPr>
              <a:t>C</a:t>
            </a:r>
            <a:r>
              <a:rPr lang="en-US" sz="1800" dirty="0" smtClean="0">
                <a:solidFill>
                  <a:srgbClr val="336600"/>
                </a:solidFill>
                <a:effectLst>
                  <a:outerShdw blurRad="38100" dist="38100" dir="2700000" algn="tl">
                    <a:srgbClr val="000000"/>
                  </a:outerShdw>
                </a:effectLst>
                <a:latin typeface="Comic Sans MS" pitchFamily="66" charset="0"/>
                <a:sym typeface="Symbol"/>
              </a:rPr>
              <a:t>-violating and P-conserving </a:t>
            </a:r>
            <a:r>
              <a:rPr lang="en-US" sz="1800" dirty="0" smtClean="0">
                <a:solidFill>
                  <a:srgbClr val="336600"/>
                </a:solidFill>
                <a:effectLst>
                  <a:outerShdw blurRad="38100" dist="38100" dir="2700000" algn="tl">
                    <a:srgbClr val="000000"/>
                  </a:outerShdw>
                </a:effectLst>
                <a:latin typeface="Comic Sans MS" pitchFamily="66" charset="0"/>
                <a:sym typeface="Symbol"/>
              </a:rPr>
              <a:t>new </a:t>
            </a:r>
            <a:r>
              <a:rPr lang="en-US" sz="1800" dirty="0" smtClean="0">
                <a:solidFill>
                  <a:srgbClr val="336600"/>
                </a:solidFill>
                <a:effectLst>
                  <a:outerShdw blurRad="38100" dist="38100" dir="2700000" algn="tl">
                    <a:srgbClr val="000000"/>
                  </a:outerShdw>
                </a:effectLst>
                <a:latin typeface="Comic Sans MS" pitchFamily="66" charset="0"/>
                <a:sym typeface="Symbol"/>
              </a:rPr>
              <a:t>physics  </a:t>
            </a:r>
            <a:endParaRPr lang="en-US" sz="1800" dirty="0">
              <a:solidFill>
                <a:srgbClr val="336600"/>
              </a:solidFill>
              <a:effectLst>
                <a:outerShdw blurRad="38100" dist="38100" dir="2700000" algn="tl">
                  <a:srgbClr val="000000"/>
                </a:outerShdw>
              </a:effectLst>
              <a:latin typeface="Comic Sans MS" pitchFamily="66" charset="0"/>
              <a:cs typeface="Arial" charset="0"/>
              <a:sym typeface="Symbol" pitchFamily="18" charset="2"/>
            </a:endParaRPr>
          </a:p>
          <a:p>
            <a:pPr marL="742950" lvl="1" indent="-285750" algn="l" eaLnBrk="1" hangingPunct="1">
              <a:spcBef>
                <a:spcPct val="20000"/>
              </a:spcBef>
              <a:buClr>
                <a:srgbClr val="000000"/>
              </a:buClr>
            </a:pPr>
            <a:r>
              <a:rPr lang="en-US" sz="1800" dirty="0">
                <a:solidFill>
                  <a:srgbClr val="336600"/>
                </a:solidFill>
                <a:effectLst>
                  <a:outerShdw blurRad="38100" dist="38100" dir="2700000" algn="tl">
                    <a:srgbClr val="000000"/>
                  </a:outerShdw>
                </a:effectLst>
                <a:latin typeface="Comic Sans MS" pitchFamily="66" charset="0"/>
              </a:rPr>
              <a:t> </a:t>
            </a:r>
          </a:p>
          <a:p>
            <a:pPr marL="342900" indent="-342900" algn="l" eaLnBrk="1" hangingPunct="1">
              <a:spcBef>
                <a:spcPct val="20000"/>
              </a:spcBef>
              <a:buClr>
                <a:srgbClr val="000000"/>
              </a:buClr>
              <a:buFont typeface="Wingdings" pitchFamily="2" charset="2"/>
              <a:buChar char="Ø"/>
            </a:pPr>
            <a:r>
              <a:rPr lang="en-US" sz="1800" dirty="0">
                <a:solidFill>
                  <a:srgbClr val="336600"/>
                </a:solidFill>
                <a:effectLst>
                  <a:outerShdw blurRad="38100" dist="38100" dir="2700000" algn="tl">
                    <a:srgbClr val="000000"/>
                  </a:outerShdw>
                </a:effectLst>
                <a:latin typeface="Comic Sans MS" pitchFamily="66" charset="0"/>
              </a:rPr>
              <a:t>Proposed experiment in Hall </a:t>
            </a:r>
            <a:r>
              <a:rPr lang="en-US" sz="1800" dirty="0" smtClean="0">
                <a:solidFill>
                  <a:srgbClr val="336600"/>
                </a:solidFill>
                <a:effectLst>
                  <a:outerShdw blurRad="38100" dist="38100" dir="2700000" algn="tl">
                    <a:srgbClr val="000000"/>
                  </a:outerShdw>
                </a:effectLst>
                <a:latin typeface="Comic Sans MS" pitchFamily="66" charset="0"/>
              </a:rPr>
              <a:t>D</a:t>
            </a:r>
          </a:p>
          <a:p>
            <a:pPr marL="342900" indent="-342900" algn="l" eaLnBrk="1" hangingPunct="1">
              <a:spcBef>
                <a:spcPct val="20000"/>
              </a:spcBef>
              <a:buClr>
                <a:srgbClr val="000000"/>
              </a:buClr>
              <a:buFont typeface="Wingdings" pitchFamily="2" charset="2"/>
              <a:buChar char="Ø"/>
            </a:pPr>
            <a:endParaRPr lang="en-US" sz="1800" dirty="0" smtClean="0">
              <a:solidFill>
                <a:srgbClr val="336600"/>
              </a:solidFill>
              <a:effectLst>
                <a:outerShdw blurRad="38100" dist="38100" dir="2700000" algn="tl">
                  <a:srgbClr val="000000"/>
                </a:outerShdw>
              </a:effectLst>
              <a:latin typeface="Comic Sans MS" pitchFamily="66" charset="0"/>
            </a:endParaRPr>
          </a:p>
          <a:p>
            <a:pPr marL="342900" indent="-342900" algn="l" eaLnBrk="1" hangingPunct="1">
              <a:spcBef>
                <a:spcPct val="20000"/>
              </a:spcBef>
              <a:buClr>
                <a:srgbClr val="000000"/>
              </a:buClr>
              <a:buFont typeface="Wingdings" pitchFamily="2" charset="2"/>
              <a:buChar char="Ø"/>
            </a:pPr>
            <a:r>
              <a:rPr lang="en-US" sz="1800" dirty="0" smtClean="0">
                <a:solidFill>
                  <a:schemeClr val="accent2">
                    <a:lumMod val="50000"/>
                  </a:schemeClr>
                </a:solidFill>
                <a:effectLst>
                  <a:outerShdw blurRad="38100" dist="38100" dir="2700000" algn="tl">
                    <a:srgbClr val="000000">
                      <a:alpha val="43137"/>
                    </a:srgbClr>
                  </a:outerShdw>
                </a:effectLst>
                <a:latin typeface="Comic Sans MS" pitchFamily="66" charset="0"/>
              </a:rPr>
              <a:t>Response to PAC39 Comments</a:t>
            </a:r>
            <a:endParaRPr lang="en-US" sz="1800" dirty="0">
              <a:solidFill>
                <a:schemeClr val="accent2">
                  <a:lumMod val="50000"/>
                </a:schemeClr>
              </a:solidFill>
              <a:effectLst>
                <a:outerShdw blurRad="38100" dist="38100" dir="2700000" algn="tl">
                  <a:srgbClr val="000000">
                    <a:alpha val="43137"/>
                  </a:srgbClr>
                </a:outerShdw>
              </a:effectLst>
              <a:latin typeface="Comic Sans MS" pitchFamily="66" charset="0"/>
            </a:endParaRPr>
          </a:p>
          <a:p>
            <a:pPr marL="342900" indent="-342900" algn="l" eaLnBrk="1" hangingPunct="1">
              <a:spcBef>
                <a:spcPct val="20000"/>
              </a:spcBef>
              <a:buClr>
                <a:srgbClr val="000000"/>
              </a:buClr>
            </a:pPr>
            <a:endParaRPr lang="en-US" sz="1800" dirty="0">
              <a:solidFill>
                <a:srgbClr val="336600"/>
              </a:solidFill>
              <a:effectLst>
                <a:outerShdw blurRad="38100" dist="38100" dir="2700000" algn="tl">
                  <a:srgbClr val="000000"/>
                </a:outerShdw>
              </a:effectLst>
              <a:latin typeface="Comic Sans MS" pitchFamily="66" charset="0"/>
            </a:endParaRPr>
          </a:p>
          <a:p>
            <a:pPr marL="342900" indent="-342900" algn="l" eaLnBrk="1" hangingPunct="1">
              <a:spcBef>
                <a:spcPct val="20000"/>
              </a:spcBef>
              <a:buClr>
                <a:srgbClr val="000000"/>
              </a:buClr>
              <a:buFont typeface="Wingdings" pitchFamily="2" charset="2"/>
              <a:buChar char="Ø"/>
            </a:pPr>
            <a:r>
              <a:rPr lang="en-US" sz="1800" dirty="0">
                <a:solidFill>
                  <a:srgbClr val="336600"/>
                </a:solidFill>
                <a:effectLst>
                  <a:outerShdw blurRad="38100" dist="38100" dir="2700000" algn="tl">
                    <a:srgbClr val="000000"/>
                  </a:outerShdw>
                </a:effectLst>
                <a:latin typeface="Comic Sans MS" pitchFamily="66" charset="0"/>
              </a:rPr>
              <a:t>Summary</a:t>
            </a:r>
            <a:endParaRPr lang="el-GR" sz="1800" dirty="0">
              <a:solidFill>
                <a:srgbClr val="336600"/>
              </a:solidFill>
              <a:effectLst>
                <a:outerShdw blurRad="38100" dist="38100" dir="2700000" algn="tl">
                  <a:srgbClr val="000000"/>
                </a:outerShdw>
              </a:effectLst>
              <a:latin typeface="Comic Sans MS" pitchFamily="66" charset="0"/>
              <a:ea typeface="MS Mincho" pitchFamily="49" charset="-128"/>
              <a:cs typeface="Arial" charset="0"/>
              <a:sym typeface="Symbol" pitchFamily="18" charset="2"/>
            </a:endParaRPr>
          </a:p>
        </p:txBody>
      </p:sp>
      <p:sp>
        <p:nvSpPr>
          <p:cNvPr id="5" name="Rectangle 4"/>
          <p:cNvSpPr/>
          <p:nvPr/>
        </p:nvSpPr>
        <p:spPr>
          <a:xfrm>
            <a:off x="3896975" y="2971800"/>
            <a:ext cx="1350050" cy="461665"/>
          </a:xfrm>
          <a:prstGeom prst="rect">
            <a:avLst/>
          </a:prstGeom>
        </p:spPr>
        <p:txBody>
          <a:bodyPr wrap="none">
            <a:spAutoFit/>
          </a:bodyPr>
          <a:lstStyle/>
          <a:p>
            <a:r>
              <a:rPr lang="en-US" b="1" dirty="0" smtClean="0">
                <a:solidFill>
                  <a:srgbClr val="336600"/>
                </a:solidFill>
                <a:effectLst>
                  <a:outerShdw blurRad="38100" dist="38100" dir="2700000" algn="tl">
                    <a:srgbClr val="000000"/>
                  </a:outerShdw>
                </a:effectLst>
                <a:latin typeface="Comic Sans MS" pitchFamily="66" charset="0"/>
              </a:rPr>
              <a:t> </a:t>
            </a:r>
            <a:r>
              <a:rPr lang="en-US" sz="2400" b="1" dirty="0" smtClean="0">
                <a:solidFill>
                  <a:srgbClr val="FF0000"/>
                </a:solidFill>
                <a:effectLst>
                  <a:outerShdw blurRad="38100" dist="38100" dir="2700000" algn="tl">
                    <a:srgbClr val="000000"/>
                  </a:outerShdw>
                </a:effectLst>
                <a:latin typeface="Comic Sans MS" pitchFamily="66" charset="0"/>
              </a:rPr>
              <a:t>Outline</a:t>
            </a:r>
            <a:endParaRPr lang="en-US" sz="2400" dirty="0"/>
          </a:p>
        </p:txBody>
      </p:sp>
      <p:sp>
        <p:nvSpPr>
          <p:cNvPr id="7" name="Slide Number Placeholder 6"/>
          <p:cNvSpPr>
            <a:spLocks noGrp="1"/>
          </p:cNvSpPr>
          <p:nvPr>
            <p:ph type="sldNum" sz="quarter" idx="12"/>
          </p:nvPr>
        </p:nvSpPr>
        <p:spPr/>
        <p:txBody>
          <a:bodyPr/>
          <a:lstStyle/>
          <a:p>
            <a:fld id="{2EC2E68A-79C9-4CF0-A6EE-F4E4A33CA536}" type="slidenum">
              <a:rPr lang="en-US" smtClean="0"/>
              <a:pPr/>
              <a:t>1</a:t>
            </a:fld>
            <a:endParaRPr lang="en-US"/>
          </a:p>
        </p:txBody>
      </p:sp>
    </p:spTree>
  </p:cSld>
  <p:clrMapOvr>
    <a:masterClrMapping/>
  </p:clrMapOvr>
  <p:transition advTm="12012"/>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Grp="1" noChangeArrowheads="1"/>
          </p:cNvSpPr>
          <p:nvPr>
            <p:ph type="title"/>
          </p:nvPr>
        </p:nvSpPr>
        <p:spPr>
          <a:xfrm>
            <a:off x="457200" y="76200"/>
            <a:ext cx="8305800" cy="533400"/>
          </a:xfrm>
        </p:spPr>
        <p:txBody>
          <a:bodyPr/>
          <a:lstStyle/>
          <a:p>
            <a:pPr algn="ctr" eaLnBrk="1" hangingPunct="1">
              <a:defRPr/>
            </a:pPr>
            <a:r>
              <a:rPr lang="en-US" sz="2400" dirty="0" smtClean="0">
                <a:solidFill>
                  <a:schemeClr val="bg1"/>
                </a:solidFill>
                <a:effectLst>
                  <a:outerShdw blurRad="38100" dist="38100" dir="2700000" algn="tl">
                    <a:srgbClr val="000000"/>
                  </a:outerShdw>
                </a:effectLst>
                <a:latin typeface="Comic Sans MS" pitchFamily="66" charset="0"/>
              </a:rPr>
              <a:t>C Invariance</a:t>
            </a:r>
            <a:endParaRPr lang="en-US" sz="2400" dirty="0" smtClean="0">
              <a:solidFill>
                <a:schemeClr val="bg1"/>
              </a:solidFill>
              <a:effectLst>
                <a:outerShdw blurRad="38100" dist="38100" dir="2700000" algn="tl">
                  <a:srgbClr val="000000"/>
                </a:outerShdw>
              </a:effectLst>
              <a:latin typeface="Comic Sans MS" pitchFamily="66" charset="0"/>
              <a:cs typeface="Arial" charset="0"/>
              <a:sym typeface="Symbol" pitchFamily="18" charset="2"/>
            </a:endParaRPr>
          </a:p>
        </p:txBody>
      </p:sp>
      <p:sp>
        <p:nvSpPr>
          <p:cNvPr id="290819" name="Rectangle 3"/>
          <p:cNvSpPr>
            <a:spLocks noGrp="1" noChangeArrowheads="1"/>
          </p:cNvSpPr>
          <p:nvPr>
            <p:ph type="body" idx="1"/>
          </p:nvPr>
        </p:nvSpPr>
        <p:spPr>
          <a:xfrm>
            <a:off x="152400" y="685800"/>
            <a:ext cx="4800600" cy="6172200"/>
          </a:xfrm>
        </p:spPr>
        <p:txBody>
          <a:bodyPr/>
          <a:lstStyle/>
          <a:p>
            <a:pPr eaLnBrk="1" hangingPunct="1">
              <a:lnSpc>
                <a:spcPct val="80000"/>
              </a:lnSpc>
              <a:buClr>
                <a:srgbClr val="FF0000"/>
              </a:buClr>
              <a:buFont typeface="Wingdings" pitchFamily="2" charset="2"/>
              <a:buChar char="q"/>
            </a:pPr>
            <a:r>
              <a:rPr lang="en-US" sz="2000" dirty="0" smtClean="0">
                <a:latin typeface="Comic Sans MS" pitchFamily="66" charset="0"/>
              </a:rPr>
              <a:t>Maximally violated in the weak interaction and is well tested.</a:t>
            </a:r>
          </a:p>
          <a:p>
            <a:pPr eaLnBrk="1" hangingPunct="1">
              <a:lnSpc>
                <a:spcPct val="80000"/>
              </a:lnSpc>
              <a:buClr>
                <a:srgbClr val="FF0000"/>
              </a:buClr>
              <a:buFont typeface="Wingdings" pitchFamily="2" charset="2"/>
              <a:buChar char="q"/>
            </a:pPr>
            <a:endParaRPr lang="en-US" sz="2000" i="1" dirty="0" smtClean="0">
              <a:latin typeface="Comic Sans MS" pitchFamily="66" charset="0"/>
            </a:endParaRPr>
          </a:p>
          <a:p>
            <a:pPr>
              <a:buClr>
                <a:srgbClr val="FF0000"/>
              </a:buClr>
              <a:buFont typeface="Wingdings" pitchFamily="2" charset="2"/>
              <a:buChar char="q"/>
            </a:pPr>
            <a:r>
              <a:rPr lang="en-US" sz="2000" i="1" dirty="0" smtClean="0">
                <a:latin typeface="Comic Sans MS" pitchFamily="66" charset="0"/>
              </a:rPr>
              <a:t>Assumed in SM for both the electromagnetic (EM) and strong </a:t>
            </a:r>
            <a:r>
              <a:rPr lang="en-US" sz="2000" dirty="0" smtClean="0">
                <a:latin typeface="Comic Sans MS" pitchFamily="66" charset="0"/>
              </a:rPr>
              <a:t>interactions, but </a:t>
            </a:r>
            <a:r>
              <a:rPr lang="en-US" sz="2000" b="1" dirty="0" smtClean="0">
                <a:solidFill>
                  <a:srgbClr val="FF0000"/>
                </a:solidFill>
                <a:latin typeface="Comic Sans MS" pitchFamily="66" charset="0"/>
              </a:rPr>
              <a:t>it is not experimentally well tested. </a:t>
            </a:r>
          </a:p>
          <a:p>
            <a:pPr>
              <a:buNone/>
            </a:pPr>
            <a:endParaRPr lang="en-US" sz="2000" dirty="0" smtClean="0">
              <a:solidFill>
                <a:schemeClr val="bg1"/>
              </a:solidFill>
              <a:effectLst>
                <a:outerShdw blurRad="38100" dist="38100" dir="2700000" algn="tl">
                  <a:srgbClr val="000000"/>
                </a:outerShdw>
              </a:effectLst>
              <a:latin typeface="Comic Sans MS" pitchFamily="66" charset="0"/>
            </a:endParaRPr>
          </a:p>
          <a:p>
            <a:pPr>
              <a:buClr>
                <a:srgbClr val="FF0000"/>
              </a:buClr>
              <a:buFont typeface="Wingdings" pitchFamily="2" charset="2"/>
              <a:buChar char="q"/>
            </a:pPr>
            <a:r>
              <a:rPr lang="en-US" sz="2000" dirty="0" smtClean="0">
                <a:solidFill>
                  <a:srgbClr val="FF0000"/>
                </a:solidFill>
                <a:latin typeface="Comic Sans MS" pitchFamily="66" charset="0"/>
              </a:rPr>
              <a:t>C-violating </a:t>
            </a:r>
            <a:r>
              <a:rPr lang="el-GR" sz="2000" dirty="0" smtClean="0">
                <a:solidFill>
                  <a:srgbClr val="FF0000"/>
                </a:solidFill>
                <a:latin typeface="Comic Sans MS" pitchFamily="66" charset="0"/>
              </a:rPr>
              <a:t>η </a:t>
            </a:r>
            <a:r>
              <a:rPr lang="en-US" sz="2000" dirty="0" smtClean="0">
                <a:solidFill>
                  <a:srgbClr val="FF0000"/>
                </a:solidFill>
                <a:latin typeface="Comic Sans MS" pitchFamily="66" charset="0"/>
              </a:rPr>
              <a:t>decays will provide unambiguous, direct constraints on new </a:t>
            </a:r>
            <a:r>
              <a:rPr lang="en-US" sz="2000" dirty="0" smtClean="0">
                <a:solidFill>
                  <a:srgbClr val="FF0000"/>
                </a:solidFill>
                <a:latin typeface="Comic Sans MS" pitchFamily="66" charset="0"/>
                <a:sym typeface="Symbol"/>
              </a:rPr>
              <a:t>C-violating and P-conserving  physics. </a:t>
            </a:r>
          </a:p>
          <a:p>
            <a:pPr eaLnBrk="1" hangingPunct="1">
              <a:lnSpc>
                <a:spcPct val="80000"/>
              </a:lnSpc>
              <a:buClr>
                <a:srgbClr val="FF0000"/>
              </a:buClr>
              <a:buFont typeface="Wingdings" pitchFamily="2" charset="2"/>
              <a:buChar char="q"/>
            </a:pPr>
            <a:endParaRPr lang="en-US" sz="2000" dirty="0" smtClean="0">
              <a:solidFill>
                <a:srgbClr val="FF0000"/>
              </a:solidFill>
              <a:effectLst/>
              <a:latin typeface="Comic Sans MS" pitchFamily="66" charset="0"/>
              <a:sym typeface="Symbol"/>
            </a:endParaRPr>
          </a:p>
          <a:p>
            <a:pPr eaLnBrk="1" hangingPunct="1">
              <a:lnSpc>
                <a:spcPct val="80000"/>
              </a:lnSpc>
              <a:buClr>
                <a:srgbClr val="FF0000"/>
              </a:buClr>
              <a:buFont typeface="Wingdings" pitchFamily="2" charset="2"/>
              <a:buChar char="q"/>
            </a:pPr>
            <a:r>
              <a:rPr lang="en-US" sz="2000" dirty="0" smtClean="0">
                <a:effectLst/>
                <a:latin typeface="Comic Sans MS" pitchFamily="66" charset="0"/>
              </a:rPr>
              <a:t>Testing C-invariance will provide a better understanding of</a:t>
            </a:r>
          </a:p>
          <a:p>
            <a:pPr lvl="1" eaLnBrk="1" hangingPunct="1">
              <a:lnSpc>
                <a:spcPct val="80000"/>
              </a:lnSpc>
              <a:buClrTx/>
              <a:buFont typeface="Wingdings" pitchFamily="2" charset="2"/>
              <a:buChar char="Ø"/>
            </a:pPr>
            <a:r>
              <a:rPr lang="en-US" sz="2000" dirty="0" smtClean="0">
                <a:effectLst/>
                <a:latin typeface="Comic Sans MS" pitchFamily="66" charset="0"/>
              </a:rPr>
              <a:t>origin of CP violation</a:t>
            </a:r>
          </a:p>
          <a:p>
            <a:pPr lvl="1" eaLnBrk="1" hangingPunct="1">
              <a:lnSpc>
                <a:spcPct val="80000"/>
              </a:lnSpc>
              <a:buClrTx/>
              <a:buFont typeface="Wingdings" pitchFamily="2" charset="2"/>
              <a:buChar char="Ø"/>
            </a:pPr>
            <a:r>
              <a:rPr lang="en-US" sz="2000" dirty="0" smtClean="0">
                <a:effectLst/>
                <a:latin typeface="Comic Sans MS" pitchFamily="66" charset="0"/>
              </a:rPr>
              <a:t>asymmetry in SM:</a:t>
            </a:r>
          </a:p>
          <a:p>
            <a:pPr lvl="1" eaLnBrk="1" hangingPunct="1">
              <a:lnSpc>
                <a:spcPct val="80000"/>
              </a:lnSpc>
              <a:buClrTx/>
              <a:buNone/>
            </a:pPr>
            <a:r>
              <a:rPr lang="en-US" sz="2000" dirty="0" smtClean="0">
                <a:effectLst/>
                <a:latin typeface="Comic Sans MS" pitchFamily="66" charset="0"/>
              </a:rPr>
              <a:t>    left handed doublets and right-handed </a:t>
            </a:r>
            <a:r>
              <a:rPr lang="en-US" sz="2000" dirty="0" err="1" smtClean="0">
                <a:effectLst/>
                <a:latin typeface="Comic Sans MS" pitchFamily="66" charset="0"/>
              </a:rPr>
              <a:t>singlets</a:t>
            </a:r>
            <a:r>
              <a:rPr lang="en-US" sz="2000" dirty="0" smtClean="0">
                <a:effectLst/>
                <a:latin typeface="Comic Sans MS" pitchFamily="66" charset="0"/>
              </a:rPr>
              <a:t>. </a:t>
            </a:r>
          </a:p>
          <a:p>
            <a:pPr eaLnBrk="1" hangingPunct="1">
              <a:lnSpc>
                <a:spcPct val="80000"/>
              </a:lnSpc>
              <a:buClr>
                <a:srgbClr val="FF0000"/>
              </a:buClr>
              <a:buNone/>
            </a:pPr>
            <a:endParaRPr lang="en-US" sz="1600" dirty="0" smtClean="0">
              <a:effectLst/>
              <a:latin typeface="Comic Sans MS" pitchFamily="66" charset="0"/>
            </a:endParaRPr>
          </a:p>
          <a:p>
            <a:pPr eaLnBrk="1" hangingPunct="1">
              <a:lnSpc>
                <a:spcPct val="80000"/>
              </a:lnSpc>
              <a:buClr>
                <a:srgbClr val="FF0000"/>
              </a:buClr>
              <a:buNone/>
            </a:pPr>
            <a:r>
              <a:rPr lang="en-US" sz="2000" dirty="0" smtClean="0">
                <a:latin typeface="Comic Sans MS" pitchFamily="66" charset="0"/>
              </a:rPr>
              <a:t> </a:t>
            </a:r>
          </a:p>
          <a:p>
            <a:pPr eaLnBrk="1" hangingPunct="1">
              <a:lnSpc>
                <a:spcPct val="80000"/>
              </a:lnSpc>
              <a:buClr>
                <a:srgbClr val="FF0000"/>
              </a:buClr>
              <a:buFont typeface="Wingdings" pitchFamily="2" charset="2"/>
              <a:buChar char="q"/>
            </a:pPr>
            <a:endParaRPr lang="en-US" sz="1800" dirty="0" smtClean="0">
              <a:latin typeface="Comic Sans MS" pitchFamily="66" charset="0"/>
            </a:endParaRPr>
          </a:p>
        </p:txBody>
      </p:sp>
      <p:sp>
        <p:nvSpPr>
          <p:cNvPr id="6" name="Slide Number Placeholder 5"/>
          <p:cNvSpPr>
            <a:spLocks noGrp="1"/>
          </p:cNvSpPr>
          <p:nvPr>
            <p:ph type="sldNum" sz="quarter" idx="12"/>
          </p:nvPr>
        </p:nvSpPr>
        <p:spPr/>
        <p:txBody>
          <a:bodyPr/>
          <a:lstStyle/>
          <a:p>
            <a:fld id="{D9243E20-FC6A-4558-9A7C-7F26E329BC92}" type="slidenum">
              <a:rPr lang="en-US"/>
              <a:pPr/>
              <a:t>10</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xmlns="" val="2619181753"/>
              </p:ext>
            </p:extLst>
          </p:nvPr>
        </p:nvGraphicFramePr>
        <p:xfrm>
          <a:off x="5105400" y="1371600"/>
          <a:ext cx="3810000" cy="4873951"/>
        </p:xfrm>
        <a:graphic>
          <a:graphicData uri="http://schemas.openxmlformats.org/drawingml/2006/table">
            <a:tbl>
              <a:tblPr firstRow="1" bandRow="1">
                <a:tableStyleId>{F5AB1C69-6EDB-4FF4-983F-18BD219EF322}</a:tableStyleId>
              </a:tblPr>
              <a:tblGrid>
                <a:gridCol w="859194"/>
                <a:gridCol w="1818737"/>
                <a:gridCol w="1132069"/>
              </a:tblGrid>
              <a:tr h="934119">
                <a:tc>
                  <a:txBody>
                    <a:bodyPr/>
                    <a:lstStyle/>
                    <a:p>
                      <a:pPr algn="ctr"/>
                      <a:r>
                        <a:rPr lang="en-US" sz="1600" dirty="0" smtClean="0">
                          <a:solidFill>
                            <a:srgbClr val="000000"/>
                          </a:solidFill>
                          <a:latin typeface="Comic Sans MS" pitchFamily="66" charset="0"/>
                        </a:rPr>
                        <a:t>Final State</a:t>
                      </a:r>
                      <a:endParaRPr lang="en-US" sz="1600" dirty="0">
                        <a:solidFill>
                          <a:srgbClr val="000000"/>
                        </a:solidFill>
                        <a:latin typeface="Comic Sans MS" pitchFamily="66" charset="0"/>
                      </a:endParaRPr>
                    </a:p>
                  </a:txBody>
                  <a:tcPr>
                    <a:solidFill>
                      <a:schemeClr val="accent2">
                        <a:lumMod val="40000"/>
                        <a:lumOff val="60000"/>
                        <a:alpha val="60000"/>
                      </a:schemeClr>
                    </a:solidFill>
                  </a:tcPr>
                </a:tc>
                <a:tc>
                  <a:txBody>
                    <a:bodyPr/>
                    <a:lstStyle/>
                    <a:p>
                      <a:pPr algn="ctr"/>
                      <a:r>
                        <a:rPr lang="en-US" sz="1600" dirty="0" smtClean="0">
                          <a:solidFill>
                            <a:srgbClr val="000000"/>
                          </a:solidFill>
                          <a:latin typeface="Comic Sans MS" pitchFamily="66" charset="0"/>
                        </a:rPr>
                        <a:t>Branching Ratio </a:t>
                      </a:r>
                    </a:p>
                    <a:p>
                      <a:pPr algn="ctr"/>
                      <a:r>
                        <a:rPr lang="en-US" sz="1600" dirty="0" smtClean="0">
                          <a:solidFill>
                            <a:srgbClr val="000000"/>
                          </a:solidFill>
                          <a:latin typeface="Comic Sans MS" pitchFamily="66" charset="0"/>
                        </a:rPr>
                        <a:t>(upper limit)</a:t>
                      </a:r>
                      <a:endParaRPr lang="en-US" sz="1600" dirty="0">
                        <a:solidFill>
                          <a:srgbClr val="000000"/>
                        </a:solidFill>
                        <a:latin typeface="Comic Sans MS" pitchFamily="66" charset="0"/>
                      </a:endParaRPr>
                    </a:p>
                  </a:txBody>
                  <a:tcPr>
                    <a:solidFill>
                      <a:schemeClr val="accent2">
                        <a:lumMod val="40000"/>
                        <a:lumOff val="60000"/>
                        <a:alpha val="60000"/>
                      </a:schemeClr>
                    </a:solidFill>
                  </a:tcPr>
                </a:tc>
                <a:tc>
                  <a:txBody>
                    <a:bodyPr/>
                    <a:lstStyle/>
                    <a:p>
                      <a:pPr algn="ctr"/>
                      <a:r>
                        <a:rPr lang="en-US" sz="1600" dirty="0" smtClean="0">
                          <a:solidFill>
                            <a:srgbClr val="000000"/>
                          </a:solidFill>
                          <a:latin typeface="Comic Sans MS" pitchFamily="66" charset="0"/>
                        </a:rPr>
                        <a:t>Gammas in Final</a:t>
                      </a:r>
                      <a:r>
                        <a:rPr lang="en-US" sz="1600" baseline="0" dirty="0" smtClean="0">
                          <a:solidFill>
                            <a:srgbClr val="000000"/>
                          </a:solidFill>
                          <a:latin typeface="Comic Sans MS" pitchFamily="66" charset="0"/>
                        </a:rPr>
                        <a:t> State</a:t>
                      </a:r>
                      <a:endParaRPr lang="en-US" sz="1600" dirty="0">
                        <a:solidFill>
                          <a:srgbClr val="000000"/>
                        </a:solidFill>
                        <a:latin typeface="Comic Sans MS" pitchFamily="66" charset="0"/>
                      </a:endParaRPr>
                    </a:p>
                  </a:txBody>
                  <a:tcPr>
                    <a:solidFill>
                      <a:schemeClr val="accent2">
                        <a:lumMod val="40000"/>
                        <a:lumOff val="60000"/>
                        <a:alpha val="60000"/>
                      </a:schemeClr>
                    </a:solidFill>
                  </a:tcPr>
                </a:tc>
              </a:tr>
              <a:tr h="413940">
                <a:tc>
                  <a:txBody>
                    <a:bodyPr/>
                    <a:lstStyle/>
                    <a:p>
                      <a:pPr algn="ctr"/>
                      <a:r>
                        <a:rPr lang="en-US" sz="1600" dirty="0" smtClean="0">
                          <a:solidFill>
                            <a:srgbClr val="000000"/>
                          </a:solidFill>
                          <a:latin typeface="Comic Sans MS" pitchFamily="66" charset="0"/>
                        </a:rPr>
                        <a:t>3</a:t>
                      </a:r>
                      <a:r>
                        <a:rPr lang="el-GR" sz="1600" dirty="0" smtClean="0">
                          <a:solidFill>
                            <a:srgbClr val="000000"/>
                          </a:solidFill>
                          <a:latin typeface="Comic Sans MS" pitchFamily="66" charset="0"/>
                        </a:rPr>
                        <a:t>γ</a:t>
                      </a:r>
                      <a:endParaRPr lang="en-US" sz="1600" dirty="0">
                        <a:solidFill>
                          <a:srgbClr val="000000"/>
                        </a:solidFill>
                        <a:latin typeface="Comic Sans MS" pitchFamily="66" charset="0"/>
                      </a:endParaRPr>
                    </a:p>
                  </a:txBody>
                  <a:tcPr>
                    <a:noFill/>
                  </a:tcPr>
                </a:tc>
                <a:tc>
                  <a:txBody>
                    <a:bodyPr/>
                    <a:lstStyle/>
                    <a:p>
                      <a:pPr algn="ctr"/>
                      <a:r>
                        <a:rPr lang="en-US" sz="1600" dirty="0" smtClean="0">
                          <a:solidFill>
                            <a:srgbClr val="000000"/>
                          </a:solidFill>
                          <a:latin typeface="Comic Sans MS" pitchFamily="66" charset="0"/>
                        </a:rPr>
                        <a:t>&lt;</a:t>
                      </a:r>
                      <a:r>
                        <a:rPr lang="en-US" sz="1600" baseline="0" dirty="0" smtClean="0">
                          <a:solidFill>
                            <a:srgbClr val="000000"/>
                          </a:solidFill>
                          <a:latin typeface="Comic Sans MS" pitchFamily="66" charset="0"/>
                        </a:rPr>
                        <a:t> 1.6</a:t>
                      </a:r>
                      <a:r>
                        <a:rPr lang="en-US" sz="1600" dirty="0" smtClean="0">
                          <a:solidFill>
                            <a:srgbClr val="000000"/>
                          </a:solidFill>
                          <a:latin typeface="Comic Sans MS" pitchFamily="66" charset="0"/>
                        </a:rPr>
                        <a:t>•10</a:t>
                      </a:r>
                      <a:r>
                        <a:rPr lang="en-US" sz="1600" baseline="30000" dirty="0" smtClean="0">
                          <a:solidFill>
                            <a:srgbClr val="000000"/>
                          </a:solidFill>
                          <a:latin typeface="Comic Sans MS" pitchFamily="66" charset="0"/>
                        </a:rPr>
                        <a:t>-5</a:t>
                      </a:r>
                      <a:endParaRPr lang="en-US" sz="1600" baseline="30000" dirty="0">
                        <a:solidFill>
                          <a:srgbClr val="000000"/>
                        </a:solidFill>
                        <a:latin typeface="Comic Sans MS" pitchFamily="66" charset="0"/>
                      </a:endParaRPr>
                    </a:p>
                  </a:txBody>
                  <a:tcPr>
                    <a:noFill/>
                  </a:tcPr>
                </a:tc>
                <a:tc rowSpan="2">
                  <a:txBody>
                    <a:bodyPr/>
                    <a:lstStyle/>
                    <a:p>
                      <a:pPr algn="ctr"/>
                      <a:endParaRPr lang="en-US" sz="1600" baseline="0" dirty="0" smtClean="0">
                        <a:solidFill>
                          <a:srgbClr val="000000"/>
                        </a:solidFill>
                        <a:latin typeface="Comic Sans MS" pitchFamily="66" charset="0"/>
                      </a:endParaRPr>
                    </a:p>
                    <a:p>
                      <a:pPr algn="ctr"/>
                      <a:r>
                        <a:rPr lang="en-US" sz="1600" baseline="0" dirty="0" smtClean="0">
                          <a:solidFill>
                            <a:srgbClr val="000000"/>
                          </a:solidFill>
                          <a:latin typeface="Comic Sans MS" pitchFamily="66" charset="0"/>
                        </a:rPr>
                        <a:t>3                       </a:t>
                      </a:r>
                      <a:endParaRPr lang="en-US" sz="1600" dirty="0" smtClean="0">
                        <a:solidFill>
                          <a:srgbClr val="000000"/>
                        </a:solidFill>
                        <a:latin typeface="Comic Sans MS" pitchFamily="66" charset="0"/>
                      </a:endParaRPr>
                    </a:p>
                  </a:txBody>
                  <a:tcPr>
                    <a:noFill/>
                  </a:tcPr>
                </a:tc>
              </a:tr>
              <a:tr h="399027">
                <a:tc>
                  <a:txBody>
                    <a:bodyPr/>
                    <a:lstStyle/>
                    <a:p>
                      <a:pPr algn="ctr"/>
                      <a:r>
                        <a:rPr lang="el-GR" sz="1600" dirty="0" smtClean="0">
                          <a:solidFill>
                            <a:srgbClr val="000000"/>
                          </a:solidFill>
                          <a:latin typeface="Comic Sans MS" pitchFamily="66" charset="0"/>
                        </a:rPr>
                        <a:t>π</a:t>
                      </a:r>
                      <a:r>
                        <a:rPr lang="en-US" sz="1600" baseline="30000" dirty="0" smtClean="0">
                          <a:solidFill>
                            <a:srgbClr val="000000"/>
                          </a:solidFill>
                          <a:latin typeface="Comic Sans MS" pitchFamily="66" charset="0"/>
                        </a:rPr>
                        <a:t>0</a:t>
                      </a:r>
                      <a:r>
                        <a:rPr lang="el-GR" sz="1600" baseline="0" dirty="0" smtClean="0">
                          <a:solidFill>
                            <a:srgbClr val="000000"/>
                          </a:solidFill>
                          <a:latin typeface="Comic Sans MS" pitchFamily="66" charset="0"/>
                        </a:rPr>
                        <a:t>γ</a:t>
                      </a:r>
                      <a:endParaRPr lang="en-US" sz="1600" baseline="30000" dirty="0">
                        <a:solidFill>
                          <a:srgbClr val="000000"/>
                        </a:solidFill>
                        <a:latin typeface="Comic Sans MS" pitchFamily="66" charset="0"/>
                      </a:endParaRPr>
                    </a:p>
                  </a:txBody>
                  <a:tcPr>
                    <a:noFill/>
                  </a:tcPr>
                </a:tc>
                <a:tc>
                  <a:txBody>
                    <a:bodyPr/>
                    <a:lstStyle/>
                    <a:p>
                      <a:pPr algn="ctr"/>
                      <a:r>
                        <a:rPr lang="en-US" sz="1600" dirty="0" smtClean="0">
                          <a:solidFill>
                            <a:srgbClr val="000000"/>
                          </a:solidFill>
                          <a:latin typeface="Comic Sans MS" pitchFamily="66" charset="0"/>
                        </a:rPr>
                        <a:t>&lt; 9•10</a:t>
                      </a:r>
                      <a:r>
                        <a:rPr lang="en-US" sz="1600" baseline="30000" dirty="0" smtClean="0">
                          <a:solidFill>
                            <a:srgbClr val="000000"/>
                          </a:solidFill>
                          <a:latin typeface="Comic Sans MS" pitchFamily="66" charset="0"/>
                        </a:rPr>
                        <a:t>-5</a:t>
                      </a:r>
                      <a:endParaRPr lang="en-US" sz="1600" baseline="30000" dirty="0">
                        <a:solidFill>
                          <a:srgbClr val="000000"/>
                        </a:solidFill>
                        <a:latin typeface="Comic Sans MS" pitchFamily="66" charset="0"/>
                      </a:endParaRPr>
                    </a:p>
                  </a:txBody>
                  <a:tcPr>
                    <a:noFill/>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000" dirty="0" smtClean="0">
                        <a:latin typeface="Comic Sans MS" pitchFamily="66" charset="0"/>
                      </a:endParaRPr>
                    </a:p>
                  </a:txBody>
                  <a:tcPr>
                    <a:solidFill>
                      <a:srgbClr val="FFFF00"/>
                    </a:solidFill>
                  </a:tcPr>
                </a:tc>
              </a:tr>
              <a:tr h="781337">
                <a:tc>
                  <a:txBody>
                    <a:bodyPr/>
                    <a:lstStyle/>
                    <a:p>
                      <a:pPr algn="ctr"/>
                      <a:r>
                        <a:rPr lang="en-US" sz="1600" dirty="0" smtClean="0">
                          <a:solidFill>
                            <a:srgbClr val="000000"/>
                          </a:solidFill>
                          <a:latin typeface="Comic Sans MS" pitchFamily="66" charset="0"/>
                        </a:rPr>
                        <a:t>2</a:t>
                      </a:r>
                      <a:r>
                        <a:rPr lang="el-GR" sz="1600" dirty="0" smtClean="0">
                          <a:solidFill>
                            <a:srgbClr val="000000"/>
                          </a:solidFill>
                          <a:latin typeface="Comic Sans MS" pitchFamily="66" charset="0"/>
                        </a:rPr>
                        <a:t>π</a:t>
                      </a:r>
                      <a:r>
                        <a:rPr lang="en-US" sz="1600" baseline="30000" dirty="0" smtClean="0">
                          <a:solidFill>
                            <a:srgbClr val="000000"/>
                          </a:solidFill>
                          <a:latin typeface="Comic Sans MS" pitchFamily="66" charset="0"/>
                        </a:rPr>
                        <a:t>0</a:t>
                      </a:r>
                      <a:r>
                        <a:rPr lang="el-GR" sz="1600" baseline="0" dirty="0" smtClean="0">
                          <a:solidFill>
                            <a:srgbClr val="000000"/>
                          </a:solidFill>
                          <a:latin typeface="Comic Sans MS" pitchFamily="66" charset="0"/>
                        </a:rPr>
                        <a:t>γ</a:t>
                      </a:r>
                      <a:endParaRPr lang="en-US" sz="1600" baseline="0" dirty="0">
                        <a:solidFill>
                          <a:srgbClr val="000000"/>
                        </a:solidFill>
                        <a:latin typeface="Comic Sans MS" pitchFamily="66" charset="0"/>
                      </a:endParaRPr>
                    </a:p>
                  </a:txBody>
                  <a:tcPr>
                    <a:noFill/>
                  </a:tcPr>
                </a:tc>
                <a:tc>
                  <a:txBody>
                    <a:bodyPr/>
                    <a:lstStyle/>
                    <a:p>
                      <a:pPr algn="ctr"/>
                      <a:r>
                        <a:rPr lang="en-US" sz="1600" dirty="0" smtClean="0">
                          <a:solidFill>
                            <a:srgbClr val="000000"/>
                          </a:solidFill>
                          <a:latin typeface="Comic Sans MS" pitchFamily="66" charset="0"/>
                        </a:rPr>
                        <a:t>&lt; 5•10</a:t>
                      </a:r>
                      <a:r>
                        <a:rPr lang="en-US" sz="1600" baseline="30000" dirty="0" smtClean="0">
                          <a:solidFill>
                            <a:srgbClr val="000000"/>
                          </a:solidFill>
                          <a:latin typeface="Comic Sans MS" pitchFamily="66" charset="0"/>
                        </a:rPr>
                        <a:t>-4</a:t>
                      </a:r>
                      <a:endParaRPr lang="en-US" sz="1600" baseline="30000" dirty="0">
                        <a:solidFill>
                          <a:srgbClr val="000000"/>
                        </a:solidFill>
                        <a:latin typeface="Comic Sans MS" pitchFamily="66" charset="0"/>
                      </a:endParaRPr>
                    </a:p>
                  </a:txBody>
                  <a:tcPr>
                    <a:noFill/>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600" baseline="0" dirty="0" smtClean="0">
                        <a:solidFill>
                          <a:srgbClr val="000000"/>
                        </a:solidFill>
                        <a:latin typeface="Comic Sans MS" pitchFamily="66"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1600" baseline="0" dirty="0" smtClean="0">
                        <a:solidFill>
                          <a:srgbClr val="000000"/>
                        </a:solidFill>
                        <a:latin typeface="Comic Sans MS" pitchFamily="66"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600" baseline="0" dirty="0" smtClean="0">
                          <a:solidFill>
                            <a:srgbClr val="000000"/>
                          </a:solidFill>
                          <a:latin typeface="Comic Sans MS" pitchFamily="66" charset="0"/>
                        </a:rPr>
                        <a:t>5                       </a:t>
                      </a:r>
                      <a:endParaRPr lang="en-US" sz="1600" dirty="0">
                        <a:solidFill>
                          <a:srgbClr val="000000"/>
                        </a:solidFill>
                        <a:latin typeface="Comic Sans MS" pitchFamily="66" charset="0"/>
                      </a:endParaRPr>
                    </a:p>
                  </a:txBody>
                  <a:tcPr>
                    <a:noFill/>
                  </a:tcPr>
                </a:tc>
              </a:tr>
              <a:tr h="1180970">
                <a:tc>
                  <a:txBody>
                    <a:bodyPr/>
                    <a:lstStyle/>
                    <a:p>
                      <a:pPr algn="ctr"/>
                      <a:r>
                        <a:rPr lang="en-US" sz="1600" dirty="0" smtClean="0">
                          <a:solidFill>
                            <a:srgbClr val="000000"/>
                          </a:solidFill>
                          <a:latin typeface="Comic Sans MS" pitchFamily="66" charset="0"/>
                        </a:rPr>
                        <a:t>3</a:t>
                      </a:r>
                      <a:r>
                        <a:rPr lang="el-GR" sz="1600" dirty="0" smtClean="0">
                          <a:solidFill>
                            <a:srgbClr val="000000"/>
                          </a:solidFill>
                          <a:latin typeface="Comic Sans MS" pitchFamily="66" charset="0"/>
                        </a:rPr>
                        <a:t>γπ</a:t>
                      </a:r>
                      <a:r>
                        <a:rPr lang="en-US" sz="1600" baseline="30000" dirty="0" smtClean="0">
                          <a:solidFill>
                            <a:srgbClr val="000000"/>
                          </a:solidFill>
                          <a:latin typeface="Comic Sans MS" pitchFamily="66" charset="0"/>
                        </a:rPr>
                        <a:t>0</a:t>
                      </a:r>
                      <a:endParaRPr lang="en-US" sz="1600" baseline="30000" dirty="0">
                        <a:solidFill>
                          <a:srgbClr val="000000"/>
                        </a:solidFill>
                        <a:latin typeface="Comic Sans MS" pitchFamily="66" charset="0"/>
                      </a:endParaRPr>
                    </a:p>
                  </a:txBody>
                  <a:tcPr>
                    <a:noFill/>
                  </a:tcPr>
                </a:tc>
                <a:tc>
                  <a:txBody>
                    <a:bodyPr/>
                    <a:lstStyle/>
                    <a:p>
                      <a:pPr algn="ctr"/>
                      <a:r>
                        <a:rPr lang="en-US" sz="1600" baseline="0" dirty="0" smtClean="0">
                          <a:solidFill>
                            <a:srgbClr val="000000"/>
                          </a:solidFill>
                          <a:latin typeface="Comic Sans MS" pitchFamily="66" charset="0"/>
                        </a:rPr>
                        <a:t>Nothing published</a:t>
                      </a:r>
                      <a:endParaRPr lang="en-US" sz="1600" baseline="0" dirty="0">
                        <a:solidFill>
                          <a:srgbClr val="000000"/>
                        </a:solidFill>
                        <a:latin typeface="Comic Sans MS" pitchFamily="66" charset="0"/>
                      </a:endParaRPr>
                    </a:p>
                  </a:txBody>
                  <a:tcPr>
                    <a:noFill/>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000" dirty="0">
                        <a:latin typeface="Comic Sans MS" pitchFamily="66" charset="0"/>
                      </a:endParaRPr>
                    </a:p>
                  </a:txBody>
                  <a:tcPr>
                    <a:solidFill>
                      <a:srgbClr val="FFFF00"/>
                    </a:solidFill>
                  </a:tcPr>
                </a:tc>
              </a:tr>
              <a:tr h="469876">
                <a:tc>
                  <a:txBody>
                    <a:bodyPr/>
                    <a:lstStyle/>
                    <a:p>
                      <a:pPr algn="ctr"/>
                      <a:r>
                        <a:rPr lang="en-US" sz="1600" dirty="0" smtClean="0">
                          <a:solidFill>
                            <a:srgbClr val="000000"/>
                          </a:solidFill>
                          <a:latin typeface="Comic Sans MS" pitchFamily="66" charset="0"/>
                        </a:rPr>
                        <a:t>3</a:t>
                      </a:r>
                      <a:r>
                        <a:rPr lang="el-GR" sz="1600" dirty="0" smtClean="0">
                          <a:solidFill>
                            <a:srgbClr val="000000"/>
                          </a:solidFill>
                          <a:latin typeface="Comic Sans MS" pitchFamily="66" charset="0"/>
                        </a:rPr>
                        <a:t>π</a:t>
                      </a:r>
                      <a:r>
                        <a:rPr lang="en-US" sz="1600" baseline="30000" dirty="0" smtClean="0">
                          <a:solidFill>
                            <a:srgbClr val="000000"/>
                          </a:solidFill>
                          <a:latin typeface="Comic Sans MS" pitchFamily="66" charset="0"/>
                        </a:rPr>
                        <a:t>0</a:t>
                      </a:r>
                      <a:r>
                        <a:rPr lang="el-GR" sz="1600" dirty="0" smtClean="0">
                          <a:solidFill>
                            <a:srgbClr val="000000"/>
                          </a:solidFill>
                          <a:latin typeface="Comic Sans MS" pitchFamily="66" charset="0"/>
                        </a:rPr>
                        <a:t>γ</a:t>
                      </a:r>
                      <a:endParaRPr lang="en-US" sz="1600" dirty="0">
                        <a:solidFill>
                          <a:srgbClr val="000000"/>
                        </a:solidFill>
                        <a:latin typeface="Comic Sans MS" pitchFamily="66" charset="0"/>
                      </a:endParaRPr>
                    </a:p>
                  </a:txBody>
                  <a:tcPr>
                    <a:noFill/>
                  </a:tcPr>
                </a:tc>
                <a:tc>
                  <a:txBody>
                    <a:bodyPr/>
                    <a:lstStyle/>
                    <a:p>
                      <a:pPr algn="ctr"/>
                      <a:r>
                        <a:rPr lang="en-US" sz="1600" dirty="0" smtClean="0">
                          <a:solidFill>
                            <a:srgbClr val="000000"/>
                          </a:solidFill>
                          <a:latin typeface="Comic Sans MS" pitchFamily="66" charset="0"/>
                        </a:rPr>
                        <a:t>&lt; 6•10</a:t>
                      </a:r>
                      <a:r>
                        <a:rPr lang="en-US" sz="1600" baseline="30000" dirty="0" smtClean="0">
                          <a:solidFill>
                            <a:srgbClr val="000000"/>
                          </a:solidFill>
                          <a:latin typeface="Comic Sans MS" pitchFamily="66" charset="0"/>
                        </a:rPr>
                        <a:t>-5</a:t>
                      </a:r>
                      <a:endParaRPr lang="en-US" sz="1600" baseline="30000" dirty="0">
                        <a:solidFill>
                          <a:srgbClr val="000000"/>
                        </a:solidFill>
                        <a:latin typeface="Comic Sans MS" pitchFamily="66" charset="0"/>
                      </a:endParaRPr>
                    </a:p>
                  </a:txBody>
                  <a:tcPr>
                    <a:noFill/>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600" baseline="0" dirty="0" smtClean="0">
                        <a:solidFill>
                          <a:srgbClr val="000000"/>
                        </a:solidFill>
                        <a:latin typeface="Comic Sans MS" pitchFamily="66"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600" baseline="0" dirty="0" smtClean="0">
                          <a:solidFill>
                            <a:srgbClr val="000000"/>
                          </a:solidFill>
                          <a:latin typeface="Comic Sans MS" pitchFamily="66" charset="0"/>
                        </a:rPr>
                        <a:t>7                        </a:t>
                      </a:r>
                      <a:endParaRPr lang="en-US" sz="1600" dirty="0">
                        <a:solidFill>
                          <a:srgbClr val="000000"/>
                        </a:solidFill>
                        <a:latin typeface="Comic Sans MS" pitchFamily="66" charset="0"/>
                      </a:endParaRPr>
                    </a:p>
                  </a:txBody>
                  <a:tcPr>
                    <a:noFill/>
                  </a:tcPr>
                </a:tc>
              </a:tr>
              <a:tr h="69468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rgbClr val="000000"/>
                          </a:solidFill>
                          <a:latin typeface="Comic Sans MS" pitchFamily="66" charset="0"/>
                        </a:rPr>
                        <a:t>3</a:t>
                      </a:r>
                      <a:r>
                        <a:rPr lang="el-GR" sz="1600" dirty="0" smtClean="0">
                          <a:solidFill>
                            <a:srgbClr val="000000"/>
                          </a:solidFill>
                          <a:latin typeface="Comic Sans MS" pitchFamily="66" charset="0"/>
                        </a:rPr>
                        <a:t>γ</a:t>
                      </a:r>
                      <a:r>
                        <a:rPr lang="en-US" sz="1600" dirty="0" smtClean="0">
                          <a:solidFill>
                            <a:srgbClr val="000000"/>
                          </a:solidFill>
                          <a:latin typeface="Comic Sans MS" pitchFamily="66" charset="0"/>
                        </a:rPr>
                        <a:t>2</a:t>
                      </a:r>
                      <a:r>
                        <a:rPr lang="el-GR" sz="1600" dirty="0" smtClean="0">
                          <a:solidFill>
                            <a:srgbClr val="000000"/>
                          </a:solidFill>
                          <a:latin typeface="Comic Sans MS" pitchFamily="66" charset="0"/>
                        </a:rPr>
                        <a:t>π</a:t>
                      </a:r>
                      <a:r>
                        <a:rPr lang="en-US" sz="1600" baseline="30000" dirty="0" smtClean="0">
                          <a:solidFill>
                            <a:srgbClr val="000000"/>
                          </a:solidFill>
                          <a:latin typeface="Comic Sans MS" pitchFamily="66" charset="0"/>
                        </a:rPr>
                        <a:t>0</a:t>
                      </a:r>
                    </a:p>
                    <a:p>
                      <a:pPr algn="ctr"/>
                      <a:endParaRPr lang="en-US" sz="1600" dirty="0">
                        <a:solidFill>
                          <a:srgbClr val="000000"/>
                        </a:solidFill>
                        <a:latin typeface="Comic Sans MS" pitchFamily="66" charset="0"/>
                      </a:endParaRPr>
                    </a:p>
                  </a:txBody>
                  <a:tcPr>
                    <a:noFill/>
                  </a:tcPr>
                </a:tc>
                <a:tc>
                  <a:txBody>
                    <a:bodyPr/>
                    <a:lstStyle/>
                    <a:p>
                      <a:pPr algn="ctr"/>
                      <a:r>
                        <a:rPr lang="en-US" sz="1600" baseline="0" dirty="0" smtClean="0">
                          <a:solidFill>
                            <a:srgbClr val="000000"/>
                          </a:solidFill>
                          <a:latin typeface="Comic Sans MS" pitchFamily="66" charset="0"/>
                        </a:rPr>
                        <a:t>Nothing published</a:t>
                      </a:r>
                      <a:endParaRPr lang="en-US" sz="1600" baseline="0" dirty="0">
                        <a:solidFill>
                          <a:srgbClr val="000000"/>
                        </a:solidFill>
                        <a:latin typeface="Comic Sans MS" pitchFamily="66" charset="0"/>
                      </a:endParaRPr>
                    </a:p>
                  </a:txBody>
                  <a:tcPr>
                    <a:noFill/>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000" dirty="0">
                        <a:latin typeface="Comic Sans MS" pitchFamily="66" charset="0"/>
                      </a:endParaRPr>
                    </a:p>
                  </a:txBody>
                  <a:tcPr>
                    <a:solidFill>
                      <a:srgbClr val="FFFF00"/>
                    </a:solidFill>
                  </a:tcPr>
                </a:tc>
              </a:tr>
            </a:tbl>
          </a:graphicData>
        </a:graphic>
      </p:graphicFrame>
      <p:sp>
        <p:nvSpPr>
          <p:cNvPr id="8" name="Rectangle 7"/>
          <p:cNvSpPr/>
          <p:nvPr/>
        </p:nvSpPr>
        <p:spPr>
          <a:xfrm>
            <a:off x="5257828" y="971490"/>
            <a:ext cx="3640740" cy="400110"/>
          </a:xfrm>
          <a:prstGeom prst="rect">
            <a:avLst/>
          </a:prstGeom>
        </p:spPr>
        <p:txBody>
          <a:bodyPr wrap="none">
            <a:spAutoFit/>
          </a:bodyPr>
          <a:lstStyle/>
          <a:p>
            <a:r>
              <a:rPr lang="en-US" dirty="0" smtClean="0">
                <a:solidFill>
                  <a:srgbClr val="FF0000"/>
                </a:solidFill>
                <a:latin typeface="Comic Sans MS" pitchFamily="66" charset="0"/>
              </a:rPr>
              <a:t>C Violating </a:t>
            </a:r>
            <a:r>
              <a:rPr lang="el-GR" dirty="0" smtClean="0">
                <a:solidFill>
                  <a:srgbClr val="FF0000"/>
                </a:solidFill>
                <a:latin typeface="Comic Sans MS" pitchFamily="66" charset="0"/>
              </a:rPr>
              <a:t>η</a:t>
            </a:r>
            <a:r>
              <a:rPr lang="en-US" dirty="0" smtClean="0">
                <a:solidFill>
                  <a:srgbClr val="FF0000"/>
                </a:solidFill>
                <a:latin typeface="Comic Sans MS" pitchFamily="66" charset="0"/>
              </a:rPr>
              <a:t>  neutral decays </a:t>
            </a:r>
            <a:endParaRPr lang="en-US" dirty="0"/>
          </a:p>
        </p:txBody>
      </p:sp>
      <p:sp>
        <p:nvSpPr>
          <p:cNvPr id="9" name="Rectangle 8"/>
          <p:cNvSpPr/>
          <p:nvPr/>
        </p:nvSpPr>
        <p:spPr bwMode="auto">
          <a:xfrm>
            <a:off x="5105400" y="2286000"/>
            <a:ext cx="2743200" cy="457200"/>
          </a:xfrm>
          <a:prstGeom prst="rect">
            <a:avLst/>
          </a:prstGeom>
          <a:solidFill>
            <a:srgbClr val="FF0000">
              <a:alpha val="12000"/>
            </a:srgbClr>
          </a:solidFill>
          <a:ln w="9525" cap="flat" cmpd="sng" algn="ctr">
            <a:solidFill>
              <a:schemeClr val="tx1"/>
            </a:solidFill>
            <a:prstDash val="solid"/>
            <a:round/>
            <a:headEnd type="none" w="med" len="med"/>
            <a:tailEnd type="none" w="med" len="med"/>
          </a:ln>
          <a:effectLst/>
        </p:spPr>
        <p:txBody>
          <a:bodyPr vert="eaVert"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ahoma" pitchFamily="34" charset="0"/>
            </a:endParaRPr>
          </a:p>
        </p:txBody>
      </p:sp>
      <p:sp>
        <p:nvSpPr>
          <p:cNvPr id="10" name="Rectangle 9"/>
          <p:cNvSpPr/>
          <p:nvPr/>
        </p:nvSpPr>
        <p:spPr bwMode="auto">
          <a:xfrm>
            <a:off x="5105400" y="1371600"/>
            <a:ext cx="3810000" cy="5029200"/>
          </a:xfrm>
          <a:prstGeom prst="rect">
            <a:avLst/>
          </a:prstGeom>
          <a:noFill/>
          <a:ln w="9525" cap="flat" cmpd="sng" algn="ctr">
            <a:solidFill>
              <a:schemeClr val="accent6">
                <a:lumMod val="75000"/>
              </a:schemeClr>
            </a:solidFill>
            <a:prstDash val="solid"/>
            <a:round/>
            <a:headEnd type="none" w="med" len="med"/>
            <a:tailEnd type="none" w="med" len="med"/>
          </a:ln>
          <a:effectLst/>
        </p:spPr>
        <p:txBody>
          <a:bodyPr vert="eaVert"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ahoma" pitchFamily="34" charset="0"/>
            </a:endParaRPr>
          </a:p>
        </p:txBody>
      </p:sp>
      <p:cxnSp>
        <p:nvCxnSpPr>
          <p:cNvPr id="12" name="Straight Connector 11"/>
          <p:cNvCxnSpPr/>
          <p:nvPr/>
        </p:nvCxnSpPr>
        <p:spPr bwMode="auto">
          <a:xfrm>
            <a:off x="5105400" y="3124200"/>
            <a:ext cx="9144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5" name="Straight Connector 14"/>
          <p:cNvCxnSpPr/>
          <p:nvPr/>
        </p:nvCxnSpPr>
        <p:spPr bwMode="auto">
          <a:xfrm>
            <a:off x="5105400" y="3124200"/>
            <a:ext cx="3810000" cy="0"/>
          </a:xfrm>
          <a:prstGeom prst="line">
            <a:avLst/>
          </a:prstGeom>
          <a:solidFill>
            <a:schemeClr val="accent1"/>
          </a:solidFill>
          <a:ln w="9525" cap="flat" cmpd="sng" algn="ctr">
            <a:solidFill>
              <a:schemeClr val="accent6">
                <a:lumMod val="75000"/>
              </a:schemeClr>
            </a:solidFill>
            <a:prstDash val="solid"/>
            <a:round/>
            <a:headEnd type="none" w="med" len="med"/>
            <a:tailEnd type="none" w="med" len="med"/>
          </a:ln>
          <a:effectLst/>
        </p:spPr>
      </p:cxnSp>
      <p:cxnSp>
        <p:nvCxnSpPr>
          <p:cNvPr id="17" name="Straight Connector 16"/>
          <p:cNvCxnSpPr/>
          <p:nvPr/>
        </p:nvCxnSpPr>
        <p:spPr bwMode="auto">
          <a:xfrm>
            <a:off x="5105400" y="5105400"/>
            <a:ext cx="3810000" cy="0"/>
          </a:xfrm>
          <a:prstGeom prst="line">
            <a:avLst/>
          </a:prstGeom>
          <a:solidFill>
            <a:schemeClr val="accent1"/>
          </a:solidFill>
          <a:ln w="9525" cap="flat" cmpd="sng" algn="ctr">
            <a:solidFill>
              <a:schemeClr val="accent6">
                <a:lumMod val="75000"/>
              </a:schemeClr>
            </a:solidFill>
            <a:prstDash val="solid"/>
            <a:round/>
            <a:headEnd type="none" w="med" len="med"/>
            <a:tailEnd type="none" w="med" len="med"/>
          </a:ln>
          <a:effectLst/>
        </p:spPr>
      </p:cxnSp>
    </p:spTree>
    <p:custDataLst>
      <p:tags r:id="rId1"/>
    </p:custDataLst>
  </p:cSld>
  <p:clrMapOvr>
    <a:masterClrMapping/>
  </p:clrMapOvr>
  <p:transition advTm="779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4534C3C-7098-4EAA-BD2D-E162BC641FAA}" type="slidenum">
              <a:rPr lang="en-US"/>
              <a:pPr/>
              <a:t>11</a:t>
            </a:fld>
            <a:endParaRPr lang="en-US" dirty="0"/>
          </a:p>
        </p:txBody>
      </p:sp>
      <p:pic>
        <p:nvPicPr>
          <p:cNvPr id="68611" name="Picture 7" descr="3GammaUpperLimits.png"/>
          <p:cNvPicPr>
            <a:picLocks/>
          </p:cNvPicPr>
          <p:nvPr/>
        </p:nvPicPr>
        <p:blipFill>
          <a:blip r:embed="rId5" cstate="print"/>
          <a:srcRect/>
          <a:stretch>
            <a:fillRect/>
          </a:stretch>
        </p:blipFill>
        <p:spPr bwMode="auto">
          <a:xfrm>
            <a:off x="4419600" y="685800"/>
            <a:ext cx="4572000" cy="3962400"/>
          </a:xfrm>
          <a:prstGeom prst="rect">
            <a:avLst/>
          </a:prstGeom>
          <a:noFill/>
          <a:ln w="9525">
            <a:noFill/>
            <a:miter lim="800000"/>
            <a:headEnd/>
            <a:tailEnd/>
          </a:ln>
        </p:spPr>
      </p:pic>
      <p:sp>
        <p:nvSpPr>
          <p:cNvPr id="5" name="Rectangle 2"/>
          <p:cNvSpPr>
            <a:spLocks noGrp="1" noChangeArrowheads="1"/>
          </p:cNvSpPr>
          <p:nvPr>
            <p:ph type="title"/>
          </p:nvPr>
        </p:nvSpPr>
        <p:spPr>
          <a:xfrm>
            <a:off x="457200" y="152400"/>
            <a:ext cx="8382000" cy="381000"/>
          </a:xfrm>
        </p:spPr>
        <p:txBody>
          <a:bodyPr/>
          <a:lstStyle/>
          <a:p>
            <a:pPr algn="ctr" eaLnBrk="1" hangingPunct="1">
              <a:defRPr/>
            </a:pPr>
            <a:r>
              <a:rPr lang="en-US" sz="2400" dirty="0" smtClean="0">
                <a:solidFill>
                  <a:srgbClr val="0000FF"/>
                </a:solidFill>
                <a:effectLst>
                  <a:outerShdw blurRad="38100" dist="38100" dir="2700000" algn="tl">
                    <a:srgbClr val="000000"/>
                  </a:outerShdw>
                </a:effectLst>
                <a:latin typeface="Comic Sans MS" pitchFamily="66" charset="0"/>
              </a:rPr>
              <a:t>Experimental Improvement</a:t>
            </a:r>
            <a:r>
              <a:rPr lang="en-US" sz="2400" dirty="0" smtClean="0">
                <a:solidFill>
                  <a:schemeClr val="bg1"/>
                </a:solidFill>
                <a:effectLst>
                  <a:outerShdw blurRad="38100" dist="38100" dir="2700000" algn="tl">
                    <a:srgbClr val="000000"/>
                  </a:outerShdw>
                </a:effectLst>
                <a:latin typeface="Comic Sans MS" pitchFamily="66" charset="0"/>
              </a:rPr>
              <a:t> on </a:t>
            </a:r>
            <a:r>
              <a:rPr lang="el-GR" sz="2400" dirty="0" smtClean="0">
                <a:solidFill>
                  <a:schemeClr val="bg1"/>
                </a:solidFill>
                <a:effectLst>
                  <a:outerShdw blurRad="38100" dist="38100" dir="2700000" algn="tl">
                    <a:srgbClr val="000000"/>
                  </a:outerShdw>
                </a:effectLst>
                <a:latin typeface="Comic Sans MS" pitchFamily="66" charset="0"/>
              </a:rPr>
              <a:t>η</a:t>
            </a:r>
            <a:r>
              <a:rPr lang="el-GR" sz="2400" dirty="0" smtClean="0">
                <a:solidFill>
                  <a:schemeClr val="bg1"/>
                </a:solidFill>
                <a:effectLst>
                  <a:outerShdw blurRad="38100" dist="38100" dir="2700000" algn="tl">
                    <a:srgbClr val="000000"/>
                  </a:outerShdw>
                </a:effectLst>
                <a:latin typeface="Arial" charset="0"/>
                <a:cs typeface="Arial" charset="0"/>
              </a:rPr>
              <a:t>→</a:t>
            </a:r>
            <a:r>
              <a:rPr lang="en-US" sz="2400" dirty="0" smtClean="0">
                <a:solidFill>
                  <a:schemeClr val="bg1"/>
                </a:solidFill>
                <a:effectLst>
                  <a:outerShdw blurRad="38100" dist="38100" dir="2700000" algn="tl">
                    <a:srgbClr val="000000"/>
                  </a:outerShdw>
                </a:effectLst>
                <a:latin typeface="Arial" charset="0"/>
                <a:cs typeface="Arial" charset="0"/>
                <a:sym typeface="Symbol" pitchFamily="18" charset="2"/>
              </a:rPr>
              <a:t>3</a:t>
            </a:r>
            <a:r>
              <a:rPr lang="el-GR" sz="2400" dirty="0" smtClean="0">
                <a:solidFill>
                  <a:schemeClr val="bg1"/>
                </a:solidFill>
                <a:effectLst>
                  <a:outerShdw blurRad="38100" dist="38100" dir="2700000" algn="tl">
                    <a:srgbClr val="000000"/>
                  </a:outerShdw>
                </a:effectLst>
                <a:latin typeface="Times New Roman"/>
                <a:cs typeface="Times New Roman"/>
                <a:sym typeface="Symbol" pitchFamily="18" charset="2"/>
              </a:rPr>
              <a:t>γ</a:t>
            </a:r>
            <a:endParaRPr lang="en-US" sz="2400" dirty="0" smtClean="0">
              <a:solidFill>
                <a:schemeClr val="bg1"/>
              </a:solidFill>
              <a:effectLst>
                <a:outerShdw blurRad="38100" dist="38100" dir="2700000" algn="tl">
                  <a:srgbClr val="000000"/>
                </a:outerShdw>
              </a:effectLst>
              <a:latin typeface="Comic Sans MS" pitchFamily="66" charset="0"/>
              <a:cs typeface="Arial" charset="0"/>
              <a:sym typeface="Symbol" pitchFamily="18" charset="2"/>
            </a:endParaRPr>
          </a:p>
        </p:txBody>
      </p:sp>
      <p:sp>
        <p:nvSpPr>
          <p:cNvPr id="6" name="Rectangle 5"/>
          <p:cNvSpPr>
            <a:spLocks noChangeArrowheads="1"/>
          </p:cNvSpPr>
          <p:nvPr/>
        </p:nvSpPr>
        <p:spPr bwMode="auto">
          <a:xfrm>
            <a:off x="4724400" y="4635501"/>
            <a:ext cx="4495800" cy="927099"/>
          </a:xfrm>
          <a:prstGeom prst="rect">
            <a:avLst/>
          </a:prstGeom>
          <a:noFill/>
          <a:ln w="9525">
            <a:noFill/>
            <a:miter lim="800000"/>
            <a:headEnd/>
            <a:tailEnd/>
          </a:ln>
        </p:spPr>
        <p:txBody>
          <a:bodyPr wrap="square">
            <a:spAutoFit/>
          </a:bodyPr>
          <a:lstStyle/>
          <a:p>
            <a:pPr algn="l"/>
            <a:r>
              <a:rPr lang="en-US" sz="1600" dirty="0">
                <a:solidFill>
                  <a:srgbClr val="000000"/>
                </a:solidFill>
                <a:latin typeface="Comic Sans MS" pitchFamily="66" charset="0"/>
              </a:rPr>
              <a:t>The </a:t>
            </a:r>
            <a:r>
              <a:rPr lang="en-US" sz="1600" dirty="0">
                <a:solidFill>
                  <a:srgbClr val="FF0000"/>
                </a:solidFill>
                <a:latin typeface="Comic Sans MS" pitchFamily="66" charset="0"/>
              </a:rPr>
              <a:t>upper limit </a:t>
            </a:r>
            <a:r>
              <a:rPr lang="en-US" sz="1600" dirty="0">
                <a:solidFill>
                  <a:srgbClr val="000000"/>
                </a:solidFill>
                <a:latin typeface="Comic Sans MS" pitchFamily="66" charset="0"/>
              </a:rPr>
              <a:t>for the branching ratio at ~</a:t>
            </a:r>
            <a:r>
              <a:rPr lang="en-US" sz="1600" dirty="0" smtClean="0">
                <a:solidFill>
                  <a:srgbClr val="000000"/>
                </a:solidFill>
                <a:latin typeface="Comic Sans MS" pitchFamily="66" charset="0"/>
              </a:rPr>
              <a:t>90% </a:t>
            </a:r>
            <a:r>
              <a:rPr lang="en-US" sz="1600" dirty="0">
                <a:solidFill>
                  <a:srgbClr val="000000"/>
                </a:solidFill>
                <a:latin typeface="Comic Sans MS" pitchFamily="66" charset="0"/>
              </a:rPr>
              <a:t>CL is estimated by:</a:t>
            </a:r>
            <a:endParaRPr lang="en-US" dirty="0">
              <a:solidFill>
                <a:srgbClr val="000000"/>
              </a:solidFill>
              <a:latin typeface="Comic Sans MS" pitchFamily="66" charset="0"/>
            </a:endParaRPr>
          </a:p>
          <a:p>
            <a:endParaRPr lang="en-US" dirty="0">
              <a:solidFill>
                <a:srgbClr val="000000"/>
              </a:solidFill>
              <a:latin typeface="Comic Sans MS" pitchFamily="66" charset="0"/>
            </a:endParaRPr>
          </a:p>
        </p:txBody>
      </p:sp>
      <p:graphicFrame>
        <p:nvGraphicFramePr>
          <p:cNvPr id="241665" name="Object 1"/>
          <p:cNvGraphicFramePr>
            <a:graphicFrameLocks noChangeAspect="1"/>
          </p:cNvGraphicFramePr>
          <p:nvPr/>
        </p:nvGraphicFramePr>
        <p:xfrm>
          <a:off x="6172200" y="5195074"/>
          <a:ext cx="2006600" cy="1358126"/>
        </p:xfrm>
        <a:graphic>
          <a:graphicData uri="http://schemas.openxmlformats.org/presentationml/2006/ole">
            <p:oleObj spid="_x0000_s485378" name="Equation" r:id="rId6" imgW="1079500" imgH="736600" progId="Equation.DSMT4">
              <p:embed/>
            </p:oleObj>
          </a:graphicData>
        </a:graphic>
      </p:graphicFrame>
      <p:sp>
        <p:nvSpPr>
          <p:cNvPr id="7" name="TextBox 5"/>
          <p:cNvSpPr txBox="1">
            <a:spLocks noChangeArrowheads="1"/>
          </p:cNvSpPr>
          <p:nvPr/>
        </p:nvSpPr>
        <p:spPr bwMode="auto">
          <a:xfrm>
            <a:off x="228600" y="914401"/>
            <a:ext cx="4495800" cy="5878532"/>
          </a:xfrm>
          <a:prstGeom prst="rect">
            <a:avLst/>
          </a:prstGeom>
          <a:noFill/>
          <a:ln w="9525">
            <a:noFill/>
            <a:miter lim="800000"/>
            <a:headEnd/>
            <a:tailEnd/>
          </a:ln>
        </p:spPr>
        <p:txBody>
          <a:bodyPr wrap="square">
            <a:spAutoFit/>
          </a:bodyPr>
          <a:lstStyle/>
          <a:p>
            <a:pPr algn="l">
              <a:buClr>
                <a:srgbClr val="000000"/>
              </a:buClr>
              <a:buFont typeface="Wingdings" pitchFamily="2" charset="2"/>
              <a:buChar char="Ø"/>
            </a:pPr>
            <a:r>
              <a:rPr lang="en-US" dirty="0" smtClean="0">
                <a:solidFill>
                  <a:srgbClr val="FF0000"/>
                </a:solidFill>
                <a:latin typeface="Comic Sans MS" pitchFamily="66" charset="0"/>
              </a:rPr>
              <a:t> </a:t>
            </a:r>
            <a:r>
              <a:rPr lang="en-US" dirty="0" smtClean="0">
                <a:solidFill>
                  <a:srgbClr val="000000"/>
                </a:solidFill>
                <a:latin typeface="Comic Sans MS" pitchFamily="66" charset="0"/>
              </a:rPr>
              <a:t>SM contribution: </a:t>
            </a:r>
          </a:p>
          <a:p>
            <a:pPr algn="l">
              <a:buClr>
                <a:srgbClr val="000000"/>
              </a:buClr>
            </a:pPr>
            <a:r>
              <a:rPr lang="en-US" dirty="0" smtClean="0">
                <a:solidFill>
                  <a:srgbClr val="000000"/>
                </a:solidFill>
                <a:latin typeface="Comic Sans MS" pitchFamily="66" charset="0"/>
              </a:rPr>
              <a:t>   BR(</a:t>
            </a:r>
            <a:r>
              <a:rPr lang="el-GR" dirty="0" smtClean="0">
                <a:solidFill>
                  <a:srgbClr val="000000"/>
                </a:solidFill>
                <a:latin typeface="Comic Sans MS" pitchFamily="66" charset="0"/>
              </a:rPr>
              <a:t>η</a:t>
            </a:r>
            <a:r>
              <a:rPr lang="el-GR" dirty="0" smtClean="0">
                <a:solidFill>
                  <a:srgbClr val="000000"/>
                </a:solidFill>
                <a:latin typeface="Comic Sans MS" pitchFamily="66" charset="0"/>
                <a:cs typeface="Arial" charset="0"/>
              </a:rPr>
              <a:t>→</a:t>
            </a:r>
            <a:r>
              <a:rPr lang="en-US" dirty="0" smtClean="0">
                <a:solidFill>
                  <a:srgbClr val="000000"/>
                </a:solidFill>
                <a:latin typeface="Comic Sans MS" pitchFamily="66" charset="0"/>
                <a:cs typeface="Arial" charset="0"/>
                <a:sym typeface="Symbol" pitchFamily="18" charset="2"/>
              </a:rPr>
              <a:t>3</a:t>
            </a:r>
            <a:r>
              <a:rPr lang="el-GR" dirty="0" smtClean="0">
                <a:solidFill>
                  <a:srgbClr val="000000"/>
                </a:solidFill>
                <a:latin typeface="Comic Sans MS" pitchFamily="66" charset="0"/>
                <a:cs typeface="Times New Roman"/>
                <a:sym typeface="Symbol" pitchFamily="18" charset="2"/>
              </a:rPr>
              <a:t>γ</a:t>
            </a:r>
            <a:r>
              <a:rPr lang="en-US" dirty="0" smtClean="0">
                <a:solidFill>
                  <a:srgbClr val="000000"/>
                </a:solidFill>
                <a:latin typeface="Comic Sans MS" pitchFamily="66" charset="0"/>
                <a:cs typeface="Times New Roman"/>
                <a:sym typeface="Symbol" pitchFamily="18" charset="2"/>
              </a:rPr>
              <a:t>) &lt;10</a:t>
            </a:r>
            <a:r>
              <a:rPr lang="en-US" baseline="30000" dirty="0" smtClean="0">
                <a:solidFill>
                  <a:srgbClr val="000000"/>
                </a:solidFill>
                <a:latin typeface="Comic Sans MS" pitchFamily="66" charset="0"/>
                <a:cs typeface="Times New Roman"/>
                <a:sym typeface="Symbol" pitchFamily="18" charset="2"/>
              </a:rPr>
              <a:t>-19 </a:t>
            </a:r>
            <a:r>
              <a:rPr lang="en-US" dirty="0" smtClean="0">
                <a:solidFill>
                  <a:srgbClr val="000000"/>
                </a:solidFill>
                <a:latin typeface="Comic Sans MS" pitchFamily="66" charset="0"/>
                <a:cs typeface="Times New Roman"/>
                <a:sym typeface="Symbol" pitchFamily="18" charset="2"/>
              </a:rPr>
              <a:t>via P-violating</a:t>
            </a:r>
          </a:p>
          <a:p>
            <a:pPr algn="l">
              <a:buClr>
                <a:srgbClr val="000000"/>
              </a:buClr>
            </a:pPr>
            <a:r>
              <a:rPr lang="en-US" dirty="0" smtClean="0">
                <a:solidFill>
                  <a:srgbClr val="000000"/>
                </a:solidFill>
                <a:latin typeface="Comic Sans MS" pitchFamily="66" charset="0"/>
                <a:cs typeface="Times New Roman"/>
                <a:sym typeface="Symbol" pitchFamily="18" charset="2"/>
              </a:rPr>
              <a:t>   weak interaction.</a:t>
            </a:r>
            <a:endParaRPr lang="en-US" dirty="0" smtClean="0">
              <a:solidFill>
                <a:srgbClr val="FF0000"/>
              </a:solidFill>
              <a:latin typeface="Comic Sans MS" pitchFamily="66" charset="0"/>
            </a:endParaRPr>
          </a:p>
          <a:p>
            <a:pPr algn="l">
              <a:buClr>
                <a:srgbClr val="000000"/>
              </a:buClr>
            </a:pPr>
            <a:r>
              <a:rPr lang="en-US" dirty="0" smtClean="0">
                <a:solidFill>
                  <a:srgbClr val="FF0000"/>
                </a:solidFill>
                <a:latin typeface="Comic Sans MS" pitchFamily="66" charset="0"/>
              </a:rPr>
              <a:t> </a:t>
            </a:r>
          </a:p>
          <a:p>
            <a:pPr algn="l">
              <a:buClr>
                <a:srgbClr val="000000"/>
              </a:buClr>
              <a:buFont typeface="Wingdings" pitchFamily="2" charset="2"/>
              <a:buChar char="Ø"/>
            </a:pPr>
            <a:r>
              <a:rPr lang="en-US" dirty="0" smtClean="0">
                <a:solidFill>
                  <a:srgbClr val="FF0000"/>
                </a:solidFill>
                <a:latin typeface="Comic Sans MS" pitchFamily="66" charset="0"/>
              </a:rPr>
              <a:t>A new C- and T-violating, and </a:t>
            </a:r>
          </a:p>
          <a:p>
            <a:pPr algn="l">
              <a:buClr>
                <a:srgbClr val="000000"/>
              </a:buClr>
            </a:pPr>
            <a:r>
              <a:rPr lang="en-US" dirty="0" smtClean="0">
                <a:solidFill>
                  <a:srgbClr val="FF0000"/>
                </a:solidFill>
                <a:latin typeface="Comic Sans MS" pitchFamily="66" charset="0"/>
              </a:rPr>
              <a:t>   P-conserving interaction </a:t>
            </a:r>
            <a:r>
              <a:rPr lang="en-US" dirty="0" smtClean="0">
                <a:solidFill>
                  <a:srgbClr val="000000"/>
                </a:solidFill>
                <a:latin typeface="Comic Sans MS" pitchFamily="66" charset="0"/>
              </a:rPr>
              <a:t>was </a:t>
            </a:r>
          </a:p>
          <a:p>
            <a:pPr algn="l">
              <a:buClr>
                <a:srgbClr val="000000"/>
              </a:buClr>
            </a:pPr>
            <a:r>
              <a:rPr lang="en-US" dirty="0" smtClean="0">
                <a:solidFill>
                  <a:srgbClr val="000000"/>
                </a:solidFill>
                <a:latin typeface="Comic Sans MS" pitchFamily="66" charset="0"/>
              </a:rPr>
              <a:t>   proposed by Bernstein, Feinberg</a:t>
            </a:r>
          </a:p>
          <a:p>
            <a:pPr algn="l">
              <a:buClr>
                <a:srgbClr val="000000"/>
              </a:buClr>
            </a:pPr>
            <a:r>
              <a:rPr lang="en-US" dirty="0" smtClean="0">
                <a:solidFill>
                  <a:srgbClr val="000000"/>
                </a:solidFill>
                <a:latin typeface="Comic Sans MS" pitchFamily="66" charset="0"/>
              </a:rPr>
              <a:t>   and Lee  </a:t>
            </a:r>
          </a:p>
          <a:p>
            <a:pPr algn="l">
              <a:buClr>
                <a:srgbClr val="000000"/>
              </a:buClr>
            </a:pPr>
            <a:r>
              <a:rPr lang="en-US" dirty="0" smtClean="0">
                <a:solidFill>
                  <a:srgbClr val="000000"/>
                </a:solidFill>
                <a:latin typeface="Comic Sans MS" pitchFamily="66" charset="0"/>
              </a:rPr>
              <a:t>   (</a:t>
            </a:r>
            <a:r>
              <a:rPr lang="en-US" dirty="0" smtClean="0">
                <a:solidFill>
                  <a:schemeClr val="accent6">
                    <a:lumMod val="75000"/>
                  </a:schemeClr>
                </a:solidFill>
                <a:latin typeface="Comic Sans MS" pitchFamily="66" charset="0"/>
              </a:rPr>
              <a:t>Phys. Rev.,B139,1650</a:t>
            </a:r>
            <a:r>
              <a:rPr lang="en-US" dirty="0" smtClean="0">
                <a:solidFill>
                  <a:srgbClr val="000000"/>
                </a:solidFill>
                <a:latin typeface="Comic Sans MS" pitchFamily="66" charset="0"/>
              </a:rPr>
              <a:t>).</a:t>
            </a:r>
            <a:endParaRPr lang="en-US" dirty="0" smtClean="0">
              <a:solidFill>
                <a:srgbClr val="000000"/>
              </a:solidFill>
            </a:endParaRPr>
          </a:p>
          <a:p>
            <a:pPr algn="l">
              <a:buClr>
                <a:srgbClr val="000000"/>
              </a:buClr>
              <a:buFont typeface="Wingdings" pitchFamily="2" charset="2"/>
              <a:buChar char="Ø"/>
            </a:pPr>
            <a:endParaRPr lang="en-US" dirty="0" smtClean="0">
              <a:solidFill>
                <a:srgbClr val="000000"/>
              </a:solidFill>
              <a:latin typeface="Comic Sans MS" pitchFamily="66" charset="0"/>
            </a:endParaRPr>
          </a:p>
          <a:p>
            <a:pPr algn="l">
              <a:buClr>
                <a:srgbClr val="000000"/>
              </a:buClr>
              <a:buFont typeface="Wingdings" pitchFamily="2" charset="2"/>
              <a:buChar char="Ø"/>
            </a:pPr>
            <a:r>
              <a:rPr lang="en-US" dirty="0" smtClean="0">
                <a:solidFill>
                  <a:srgbClr val="000000"/>
                </a:solidFill>
                <a:latin typeface="Comic Sans MS" pitchFamily="66" charset="0"/>
              </a:rPr>
              <a:t> A calculation </a:t>
            </a:r>
            <a:r>
              <a:rPr lang="en-US" dirty="0" smtClean="0">
                <a:solidFill>
                  <a:srgbClr val="000000"/>
                </a:solidFill>
                <a:latin typeface="Comic Sans MS" pitchFamily="66" charset="0"/>
                <a:sym typeface="Symbol"/>
              </a:rPr>
              <a:t>due to such new </a:t>
            </a:r>
          </a:p>
          <a:p>
            <a:pPr algn="l">
              <a:buClr>
                <a:srgbClr val="000000"/>
              </a:buClr>
            </a:pPr>
            <a:r>
              <a:rPr lang="en-US" dirty="0" smtClean="0">
                <a:solidFill>
                  <a:srgbClr val="000000"/>
                </a:solidFill>
                <a:latin typeface="Comic Sans MS" pitchFamily="66" charset="0"/>
                <a:sym typeface="Symbol"/>
              </a:rPr>
              <a:t>    physics</a:t>
            </a:r>
            <a:r>
              <a:rPr lang="en-US" dirty="0" smtClean="0">
                <a:solidFill>
                  <a:srgbClr val="000000"/>
                </a:solidFill>
                <a:latin typeface="Comic Sans MS" pitchFamily="66" charset="0"/>
              </a:rPr>
              <a:t> by </a:t>
            </a:r>
            <a:r>
              <a:rPr lang="en-US" dirty="0" err="1" smtClean="0">
                <a:solidFill>
                  <a:srgbClr val="000000"/>
                </a:solidFill>
                <a:latin typeface="Comic Sans MS" pitchFamily="66" charset="0"/>
                <a:sym typeface="Symbol"/>
              </a:rPr>
              <a:t>Tarasov</a:t>
            </a:r>
            <a:r>
              <a:rPr lang="en-US" dirty="0" smtClean="0">
                <a:solidFill>
                  <a:srgbClr val="000000"/>
                </a:solidFill>
                <a:latin typeface="Comic Sans MS" pitchFamily="66" charset="0"/>
                <a:sym typeface="Symbol"/>
              </a:rPr>
              <a:t> suggests: </a:t>
            </a:r>
          </a:p>
          <a:p>
            <a:pPr algn="l">
              <a:buClr>
                <a:srgbClr val="000000"/>
              </a:buClr>
            </a:pPr>
            <a:r>
              <a:rPr lang="en-US" dirty="0" smtClean="0">
                <a:solidFill>
                  <a:srgbClr val="000000"/>
                </a:solidFill>
                <a:latin typeface="Comic Sans MS" pitchFamily="66" charset="0"/>
                <a:sym typeface="Symbol"/>
              </a:rPr>
              <a:t>    </a:t>
            </a:r>
            <a:r>
              <a:rPr lang="en-US" dirty="0" smtClean="0">
                <a:solidFill>
                  <a:srgbClr val="FF0000"/>
                </a:solidFill>
                <a:latin typeface="Comic Sans MS" pitchFamily="66" charset="0"/>
                <a:sym typeface="Symbol"/>
              </a:rPr>
              <a:t>BR(3)&lt; 10</a:t>
            </a:r>
            <a:r>
              <a:rPr lang="en-US" baseline="30000" dirty="0" smtClean="0">
                <a:solidFill>
                  <a:srgbClr val="FF0000"/>
                </a:solidFill>
                <a:latin typeface="Comic Sans MS" pitchFamily="66" charset="0"/>
                <a:sym typeface="Symbol"/>
              </a:rPr>
              <a:t>-2</a:t>
            </a:r>
            <a:r>
              <a:rPr lang="en-US" sz="1600" dirty="0" smtClean="0">
                <a:solidFill>
                  <a:srgbClr val="000000"/>
                </a:solidFill>
                <a:latin typeface="Comic Sans MS" pitchFamily="66" charset="0"/>
                <a:sym typeface="Symbol"/>
              </a:rPr>
              <a:t> </a:t>
            </a:r>
          </a:p>
          <a:p>
            <a:pPr algn="l" eaLnBrk="1" hangingPunct="1">
              <a:lnSpc>
                <a:spcPct val="80000"/>
              </a:lnSpc>
              <a:buClr>
                <a:srgbClr val="FF0000"/>
              </a:buClr>
              <a:buNone/>
            </a:pPr>
            <a:r>
              <a:rPr lang="en-US" sz="1600" dirty="0" smtClean="0">
                <a:solidFill>
                  <a:srgbClr val="000000"/>
                </a:solidFill>
                <a:latin typeface="Comic Sans MS" pitchFamily="66" charset="0"/>
                <a:sym typeface="Symbol"/>
              </a:rPr>
              <a:t>    (</a:t>
            </a:r>
            <a:r>
              <a:rPr lang="en-US" dirty="0" smtClean="0">
                <a:solidFill>
                  <a:schemeClr val="accent6">
                    <a:lumMod val="75000"/>
                  </a:schemeClr>
                </a:solidFill>
                <a:latin typeface="Comic Sans MS" pitchFamily="66" charset="0"/>
              </a:rPr>
              <a:t>Sov.J.Nucl.Phys.,5,445</a:t>
            </a:r>
            <a:r>
              <a:rPr lang="en-US" dirty="0" smtClean="0">
                <a:solidFill>
                  <a:srgbClr val="000000"/>
                </a:solidFill>
              </a:rPr>
              <a:t>)</a:t>
            </a:r>
            <a:endParaRPr lang="en-US" dirty="0" smtClean="0">
              <a:latin typeface="Comic Sans MS" pitchFamily="66" charset="0"/>
            </a:endParaRPr>
          </a:p>
          <a:p>
            <a:pPr algn="l">
              <a:buClr>
                <a:srgbClr val="000000"/>
              </a:buClr>
            </a:pPr>
            <a:endParaRPr lang="en-US" dirty="0" smtClean="0">
              <a:solidFill>
                <a:srgbClr val="FF0000"/>
              </a:solidFill>
              <a:latin typeface="Comic Sans MS" pitchFamily="66" charset="0"/>
            </a:endParaRPr>
          </a:p>
          <a:p>
            <a:pPr algn="l">
              <a:buClr>
                <a:srgbClr val="000000"/>
              </a:buClr>
              <a:buFont typeface="Wingdings" pitchFamily="2" charset="2"/>
              <a:buChar char="Ø"/>
            </a:pPr>
            <a:r>
              <a:rPr lang="en-US" dirty="0" smtClean="0">
                <a:solidFill>
                  <a:srgbClr val="FF0000"/>
                </a:solidFill>
                <a:latin typeface="Comic Sans MS" pitchFamily="66" charset="0"/>
              </a:rPr>
              <a:t>Improve BR upper limit by one </a:t>
            </a:r>
          </a:p>
          <a:p>
            <a:pPr algn="l">
              <a:buClr>
                <a:srgbClr val="000000"/>
              </a:buClr>
            </a:pPr>
            <a:r>
              <a:rPr lang="en-US" dirty="0" smtClean="0">
                <a:solidFill>
                  <a:srgbClr val="FF0000"/>
                </a:solidFill>
                <a:latin typeface="Comic Sans MS" pitchFamily="66" charset="0"/>
              </a:rPr>
              <a:t>   order of magnitude to tighten </a:t>
            </a:r>
          </a:p>
          <a:p>
            <a:pPr algn="l">
              <a:buClr>
                <a:srgbClr val="000000"/>
              </a:buClr>
            </a:pPr>
            <a:r>
              <a:rPr lang="en-US" dirty="0" smtClean="0">
                <a:solidFill>
                  <a:srgbClr val="FF0000"/>
                </a:solidFill>
                <a:latin typeface="Comic Sans MS" pitchFamily="66" charset="0"/>
              </a:rPr>
              <a:t>   the constraint on C-violating, </a:t>
            </a:r>
          </a:p>
          <a:p>
            <a:pPr algn="l">
              <a:buClr>
                <a:srgbClr val="000000"/>
              </a:buClr>
            </a:pPr>
            <a:r>
              <a:rPr lang="en-US" dirty="0" smtClean="0">
                <a:solidFill>
                  <a:srgbClr val="FF0000"/>
                </a:solidFill>
                <a:latin typeface="Comic Sans MS" pitchFamily="66" charset="0"/>
              </a:rPr>
              <a:t>   P-conserving new physics</a:t>
            </a:r>
            <a:endParaRPr lang="en-US" dirty="0">
              <a:solidFill>
                <a:srgbClr val="FF0000"/>
              </a:solidFill>
              <a:latin typeface="Comic Sans MS" pitchFamily="66" charset="0"/>
            </a:endParaRPr>
          </a:p>
        </p:txBody>
      </p:sp>
      <p:sp>
        <p:nvSpPr>
          <p:cNvPr id="9" name="Rectangle 8"/>
          <p:cNvSpPr/>
          <p:nvPr/>
        </p:nvSpPr>
        <p:spPr bwMode="auto">
          <a:xfrm>
            <a:off x="6400800" y="2895600"/>
            <a:ext cx="990600" cy="2286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eaVert"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ahoma" pitchFamily="34" charset="0"/>
            </a:endParaRPr>
          </a:p>
        </p:txBody>
      </p:sp>
      <p:sp>
        <p:nvSpPr>
          <p:cNvPr id="10" name="TextBox 9"/>
          <p:cNvSpPr txBox="1"/>
          <p:nvPr/>
        </p:nvSpPr>
        <p:spPr>
          <a:xfrm>
            <a:off x="5562600" y="3181290"/>
            <a:ext cx="1676400" cy="400110"/>
          </a:xfrm>
          <a:prstGeom prst="rect">
            <a:avLst/>
          </a:prstGeom>
          <a:noFill/>
        </p:spPr>
        <p:txBody>
          <a:bodyPr wrap="square" rtlCol="0">
            <a:spAutoFit/>
          </a:bodyPr>
          <a:lstStyle/>
          <a:p>
            <a:r>
              <a:rPr lang="en-US" dirty="0" err="1" smtClean="0">
                <a:solidFill>
                  <a:srgbClr val="FF0000"/>
                </a:solidFill>
                <a:latin typeface="Arial Rounded MT Bold" pitchFamily="34" charset="0"/>
              </a:rPr>
              <a:t>Proj</a:t>
            </a:r>
            <a:r>
              <a:rPr lang="en-US" dirty="0" smtClean="0">
                <a:solidFill>
                  <a:srgbClr val="FF0000"/>
                </a:solidFill>
                <a:latin typeface="Arial Rounded MT Bold" pitchFamily="34" charset="0"/>
              </a:rPr>
              <a:t>. JEF</a:t>
            </a:r>
            <a:endParaRPr lang="en-US" dirty="0">
              <a:solidFill>
                <a:srgbClr val="FF0000"/>
              </a:solidFill>
              <a:latin typeface="Arial Rounded MT Bold" pitchFamily="34" charset="0"/>
            </a:endParaRPr>
          </a:p>
        </p:txBody>
      </p:sp>
      <p:sp>
        <p:nvSpPr>
          <p:cNvPr id="11" name="Right Arrow 10"/>
          <p:cNvSpPr/>
          <p:nvPr/>
        </p:nvSpPr>
        <p:spPr bwMode="auto">
          <a:xfrm rot="20323787">
            <a:off x="6723706" y="2931393"/>
            <a:ext cx="685800" cy="228600"/>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eaVert"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ahoma" pitchFamily="3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par>
                                <p:cTn id="8" presetID="26" presetClass="emph" presetSubtype="0" fill="hold" grpId="0" nodeType="withEffect">
                                  <p:stCondLst>
                                    <p:cond delay="0"/>
                                  </p:stCondLst>
                                  <p:childTnLst>
                                    <p:animEffect transition="out" filter="fade">
                                      <p:cBhvr>
                                        <p:cTn id="9" dur="500" tmFilter="0, 0; .2, .5; .8, .5; 1, 0"/>
                                        <p:tgtEl>
                                          <p:spTgt spid="11"/>
                                        </p:tgtEl>
                                      </p:cBhvr>
                                    </p:animEffect>
                                    <p:animScale>
                                      <p:cBhvr>
                                        <p:cTn id="10"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381000"/>
          </a:xfrm>
        </p:spPr>
        <p:txBody>
          <a:bodyPr/>
          <a:lstStyle/>
          <a:p>
            <a:pPr algn="ctr"/>
            <a:r>
              <a:rPr lang="en-US" sz="2400" dirty="0" smtClean="0">
                <a:solidFill>
                  <a:schemeClr val="bg1"/>
                </a:solidFill>
                <a:effectLst>
                  <a:outerShdw blurRad="38100" dist="38100" dir="2700000" algn="tl">
                    <a:srgbClr val="000000"/>
                  </a:outerShdw>
                </a:effectLst>
                <a:latin typeface="Comic Sans MS" pitchFamily="66" charset="0"/>
              </a:rPr>
              <a:t>P and CP Violating</a:t>
            </a:r>
            <a:r>
              <a:rPr lang="en-US" sz="2400" dirty="0" smtClean="0">
                <a:solidFill>
                  <a:schemeClr val="bg2"/>
                </a:solidFill>
                <a:latin typeface="Comic Sans MS" pitchFamily="66" charset="0"/>
              </a:rPr>
              <a:t> </a:t>
            </a:r>
            <a:r>
              <a:rPr lang="el-GR" sz="2400" dirty="0" smtClean="0">
                <a:solidFill>
                  <a:schemeClr val="bg2"/>
                </a:solidFill>
                <a:effectLst>
                  <a:outerShdw blurRad="38100" dist="38100" dir="2700000" algn="tl">
                    <a:srgbClr val="000000"/>
                  </a:outerShdw>
                </a:effectLst>
                <a:latin typeface="Comic Sans MS" pitchFamily="66" charset="0"/>
              </a:rPr>
              <a:t>η</a:t>
            </a:r>
            <a:r>
              <a:rPr lang="el-GR" sz="2400" dirty="0" smtClean="0">
                <a:solidFill>
                  <a:schemeClr val="bg2"/>
                </a:solidFill>
                <a:effectLst>
                  <a:outerShdw blurRad="38100" dist="38100" dir="2700000" algn="tl">
                    <a:srgbClr val="000000"/>
                  </a:outerShdw>
                </a:effectLst>
                <a:latin typeface="Comic Sans MS" pitchFamily="66" charset="0"/>
                <a:cs typeface="Arial" charset="0"/>
              </a:rPr>
              <a:t>→</a:t>
            </a:r>
            <a:r>
              <a:rPr lang="el-GR" sz="2400" dirty="0" smtClean="0">
                <a:solidFill>
                  <a:schemeClr val="bg2"/>
                </a:solidFill>
                <a:effectLst>
                  <a:outerShdw blurRad="38100" dist="38100" dir="2700000" algn="tl">
                    <a:srgbClr val="000000"/>
                  </a:outerShdw>
                </a:effectLst>
                <a:latin typeface="Comic Sans MS" pitchFamily="66" charset="0"/>
                <a:cs typeface="Arial" charset="0"/>
                <a:sym typeface="Symbol" pitchFamily="18" charset="2"/>
              </a:rPr>
              <a:t></a:t>
            </a:r>
            <a:r>
              <a:rPr lang="en-US" sz="2400" baseline="30000" dirty="0" smtClean="0">
                <a:solidFill>
                  <a:schemeClr val="bg2"/>
                </a:solidFill>
                <a:effectLst>
                  <a:outerShdw blurRad="38100" dist="38100" dir="2700000" algn="tl">
                    <a:srgbClr val="000000"/>
                  </a:outerShdw>
                </a:effectLst>
                <a:latin typeface="Comic Sans MS" pitchFamily="66" charset="0"/>
                <a:cs typeface="Arial" charset="0"/>
                <a:sym typeface="Symbol" pitchFamily="18" charset="2"/>
              </a:rPr>
              <a:t>0 </a:t>
            </a:r>
            <a:r>
              <a:rPr lang="el-GR" sz="2400" dirty="0" smtClean="0">
                <a:solidFill>
                  <a:schemeClr val="bg2"/>
                </a:solidFill>
                <a:effectLst>
                  <a:outerShdw blurRad="38100" dist="38100" dir="2700000" algn="tl">
                    <a:srgbClr val="000000"/>
                  </a:outerShdw>
                </a:effectLst>
                <a:latin typeface="Comic Sans MS" pitchFamily="66" charset="0"/>
                <a:cs typeface="Arial" charset="0"/>
                <a:sym typeface="Symbol" pitchFamily="18" charset="2"/>
              </a:rPr>
              <a:t></a:t>
            </a:r>
            <a:r>
              <a:rPr lang="en-US" sz="2400" baseline="30000" dirty="0" smtClean="0">
                <a:solidFill>
                  <a:schemeClr val="bg2"/>
                </a:solidFill>
                <a:effectLst>
                  <a:outerShdw blurRad="38100" dist="38100" dir="2700000" algn="tl">
                    <a:srgbClr val="000000"/>
                  </a:outerShdw>
                </a:effectLst>
                <a:latin typeface="Comic Sans MS" pitchFamily="66" charset="0"/>
                <a:cs typeface="Arial" charset="0"/>
                <a:sym typeface="Symbol" pitchFamily="18" charset="2"/>
              </a:rPr>
              <a:t>0 </a:t>
            </a:r>
            <a:endParaRPr lang="en-US" sz="2400" dirty="0">
              <a:solidFill>
                <a:schemeClr val="bg2"/>
              </a:solidFill>
              <a:latin typeface="Comic Sans MS" pitchFamily="66" charset="0"/>
            </a:endParaRPr>
          </a:p>
        </p:txBody>
      </p:sp>
      <p:sp>
        <p:nvSpPr>
          <p:cNvPr id="4" name="Slide Number Placeholder 3"/>
          <p:cNvSpPr>
            <a:spLocks noGrp="1"/>
          </p:cNvSpPr>
          <p:nvPr>
            <p:ph type="sldNum" sz="quarter" idx="12"/>
          </p:nvPr>
        </p:nvSpPr>
        <p:spPr/>
        <p:txBody>
          <a:bodyPr/>
          <a:lstStyle/>
          <a:p>
            <a:fld id="{2EC2E68A-79C9-4CF0-A6EE-F4E4A33CA536}" type="slidenum">
              <a:rPr lang="en-US" smtClean="0"/>
              <a:pPr/>
              <a:t>12</a:t>
            </a:fld>
            <a:endParaRPr lang="en-US"/>
          </a:p>
        </p:txBody>
      </p:sp>
      <p:pic>
        <p:nvPicPr>
          <p:cNvPr id="120834" name="Picture 2"/>
          <p:cNvPicPr>
            <a:picLocks noChangeArrowheads="1"/>
          </p:cNvPicPr>
          <p:nvPr/>
        </p:nvPicPr>
        <p:blipFill>
          <a:blip r:embed="rId3" cstate="print"/>
          <a:srcRect/>
          <a:stretch>
            <a:fillRect/>
          </a:stretch>
        </p:blipFill>
        <p:spPr bwMode="auto">
          <a:xfrm>
            <a:off x="97790" y="914400"/>
            <a:ext cx="3931920" cy="2842352"/>
          </a:xfrm>
          <a:prstGeom prst="rect">
            <a:avLst/>
          </a:prstGeom>
          <a:noFill/>
          <a:ln w="9525">
            <a:noFill/>
            <a:miter lim="800000"/>
            <a:headEnd/>
            <a:tailEnd/>
          </a:ln>
        </p:spPr>
      </p:pic>
      <p:sp>
        <p:nvSpPr>
          <p:cNvPr id="8" name="TextBox 7"/>
          <p:cNvSpPr txBox="1"/>
          <p:nvPr/>
        </p:nvSpPr>
        <p:spPr>
          <a:xfrm>
            <a:off x="228600" y="4445675"/>
            <a:ext cx="8686800" cy="2585323"/>
          </a:xfrm>
          <a:prstGeom prst="rect">
            <a:avLst/>
          </a:prstGeom>
          <a:noFill/>
        </p:spPr>
        <p:txBody>
          <a:bodyPr wrap="square" rtlCol="0">
            <a:spAutoFit/>
          </a:bodyPr>
          <a:lstStyle/>
          <a:p>
            <a:pPr algn="l">
              <a:buFont typeface="Wingdings" pitchFamily="2" charset="2"/>
              <a:buChar char="Ø"/>
            </a:pPr>
            <a:r>
              <a:rPr lang="en-US" sz="1800" dirty="0" smtClean="0">
                <a:solidFill>
                  <a:srgbClr val="000000"/>
                </a:solidFill>
                <a:latin typeface="Comic Sans MS" pitchFamily="66" charset="0"/>
              </a:rPr>
              <a:t>The </a:t>
            </a:r>
            <a:r>
              <a:rPr lang="en-US" sz="1800" dirty="0" err="1" smtClean="0">
                <a:solidFill>
                  <a:srgbClr val="000000"/>
                </a:solidFill>
                <a:latin typeface="Comic Sans MS" pitchFamily="66" charset="0"/>
              </a:rPr>
              <a:t>nEDM</a:t>
            </a:r>
            <a:r>
              <a:rPr lang="en-US" sz="1800" dirty="0" smtClean="0">
                <a:solidFill>
                  <a:srgbClr val="000000"/>
                </a:solidFill>
                <a:latin typeface="Comic Sans MS" pitchFamily="66" charset="0"/>
              </a:rPr>
              <a:t> measurements access the static property of the particle.  A non-</a:t>
            </a:r>
          </a:p>
          <a:p>
            <a:pPr algn="l"/>
            <a:r>
              <a:rPr lang="en-US" sz="1800" dirty="0" smtClean="0">
                <a:solidFill>
                  <a:srgbClr val="000000"/>
                </a:solidFill>
                <a:latin typeface="Comic Sans MS" pitchFamily="66" charset="0"/>
              </a:rPr>
              <a:t>   zero </a:t>
            </a:r>
            <a:r>
              <a:rPr lang="en-US" sz="1800" dirty="0" err="1" smtClean="0">
                <a:solidFill>
                  <a:srgbClr val="000000"/>
                </a:solidFill>
                <a:latin typeface="Comic Sans MS" pitchFamily="66" charset="0"/>
              </a:rPr>
              <a:t>nEDM</a:t>
            </a:r>
            <a:r>
              <a:rPr lang="en-US" sz="1800" dirty="0" smtClean="0">
                <a:solidFill>
                  <a:srgbClr val="000000"/>
                </a:solidFill>
                <a:latin typeface="Comic Sans MS" pitchFamily="66" charset="0"/>
              </a:rPr>
              <a:t> violates P and T directly, and indirectly violates CP under the </a:t>
            </a:r>
          </a:p>
          <a:p>
            <a:pPr algn="l"/>
            <a:r>
              <a:rPr lang="en-US" sz="1800" dirty="0" smtClean="0">
                <a:solidFill>
                  <a:srgbClr val="000000"/>
                </a:solidFill>
                <a:latin typeface="Comic Sans MS" pitchFamily="66" charset="0"/>
              </a:rPr>
              <a:t>   assumption of CPT conservation.</a:t>
            </a:r>
          </a:p>
          <a:p>
            <a:pPr algn="l">
              <a:buFont typeface="Wingdings" pitchFamily="2" charset="2"/>
              <a:buChar char="Ø"/>
            </a:pPr>
            <a:r>
              <a:rPr lang="en-US" sz="1800" dirty="0" smtClean="0">
                <a:solidFill>
                  <a:srgbClr val="000000"/>
                </a:solidFill>
                <a:latin typeface="Comic Sans MS" pitchFamily="66" charset="0"/>
              </a:rPr>
              <a:t>The </a:t>
            </a:r>
            <a:r>
              <a:rPr lang="en-US" sz="1800" dirty="0" smtClean="0">
                <a:solidFill>
                  <a:srgbClr val="000000"/>
                </a:solidFill>
                <a:latin typeface="Comic Sans MS" pitchFamily="66" charset="0"/>
                <a:sym typeface="Symbol"/>
              </a:rPr>
              <a:t></a:t>
            </a:r>
            <a:r>
              <a:rPr lang="en-US" sz="1800" dirty="0" smtClean="0">
                <a:solidFill>
                  <a:srgbClr val="000000"/>
                </a:solidFill>
                <a:latin typeface="Comic Sans MS" pitchFamily="66" charset="0"/>
              </a:rPr>
              <a:t> →2</a:t>
            </a:r>
            <a:r>
              <a:rPr lang="en-US" sz="1800" dirty="0" smtClean="0">
                <a:solidFill>
                  <a:srgbClr val="000000"/>
                </a:solidFill>
                <a:latin typeface="Comic Sans MS" pitchFamily="66" charset="0"/>
                <a:sym typeface="Symbol"/>
              </a:rPr>
              <a:t></a:t>
            </a:r>
            <a:r>
              <a:rPr lang="en-US" sz="1800" baseline="30000" dirty="0" smtClean="0">
                <a:solidFill>
                  <a:srgbClr val="000000"/>
                </a:solidFill>
                <a:latin typeface="Comic Sans MS" pitchFamily="66" charset="0"/>
              </a:rPr>
              <a:t>0</a:t>
            </a:r>
            <a:r>
              <a:rPr lang="en-US" sz="1800" dirty="0" smtClean="0">
                <a:solidFill>
                  <a:srgbClr val="000000"/>
                </a:solidFill>
                <a:latin typeface="Comic Sans MS" pitchFamily="66" charset="0"/>
              </a:rPr>
              <a:t> decay is related to a dynamic process and it violates P and CP </a:t>
            </a:r>
          </a:p>
          <a:p>
            <a:pPr algn="l"/>
            <a:r>
              <a:rPr lang="en-US" sz="1800" dirty="0" smtClean="0">
                <a:solidFill>
                  <a:srgbClr val="000000"/>
                </a:solidFill>
                <a:latin typeface="Comic Sans MS" pitchFamily="66" charset="0"/>
              </a:rPr>
              <a:t>   directly.</a:t>
            </a:r>
          </a:p>
          <a:p>
            <a:pPr algn="l">
              <a:buFont typeface="Wingdings" pitchFamily="2" charset="2"/>
              <a:buChar char="Ø"/>
            </a:pPr>
            <a:r>
              <a:rPr lang="en-US" sz="1800" dirty="0" smtClean="0">
                <a:solidFill>
                  <a:srgbClr val="000000"/>
                </a:solidFill>
                <a:latin typeface="Comic Sans MS" pitchFamily="66" charset="0"/>
                <a:sym typeface="Symbol"/>
              </a:rPr>
              <a:t></a:t>
            </a:r>
            <a:r>
              <a:rPr lang="en-US" sz="1800" dirty="0" smtClean="0">
                <a:solidFill>
                  <a:srgbClr val="000000"/>
                </a:solidFill>
                <a:latin typeface="Comic Sans MS" pitchFamily="66" charset="0"/>
              </a:rPr>
              <a:t> →2</a:t>
            </a:r>
            <a:r>
              <a:rPr lang="en-US" sz="1800" dirty="0" smtClean="0">
                <a:solidFill>
                  <a:srgbClr val="000000"/>
                </a:solidFill>
                <a:latin typeface="Comic Sans MS" pitchFamily="66" charset="0"/>
                <a:sym typeface="Symbol"/>
              </a:rPr>
              <a:t></a:t>
            </a:r>
            <a:r>
              <a:rPr lang="en-US" sz="1800" baseline="30000" dirty="0" smtClean="0">
                <a:solidFill>
                  <a:srgbClr val="000000"/>
                </a:solidFill>
                <a:latin typeface="Comic Sans MS" pitchFamily="66" charset="0"/>
              </a:rPr>
              <a:t>0</a:t>
            </a:r>
            <a:r>
              <a:rPr lang="en-US" sz="1800" dirty="0" smtClean="0">
                <a:solidFill>
                  <a:srgbClr val="000000"/>
                </a:solidFill>
                <a:latin typeface="Comic Sans MS" pitchFamily="66" charset="0"/>
              </a:rPr>
              <a:t> is flavor-conserving counterpart of the corresponding </a:t>
            </a:r>
          </a:p>
          <a:p>
            <a:pPr algn="l"/>
            <a:r>
              <a:rPr lang="en-US" sz="1800" dirty="0" smtClean="0">
                <a:solidFill>
                  <a:srgbClr val="000000"/>
                </a:solidFill>
                <a:latin typeface="Comic Sans MS" pitchFamily="66" charset="0"/>
              </a:rPr>
              <a:t>   flavor-changing CP-violating K</a:t>
            </a:r>
            <a:r>
              <a:rPr lang="en-US" sz="1800" baseline="-25000" dirty="0" smtClean="0">
                <a:solidFill>
                  <a:srgbClr val="000000"/>
                </a:solidFill>
                <a:latin typeface="Comic Sans MS" pitchFamily="66" charset="0"/>
              </a:rPr>
              <a:t>L</a:t>
            </a:r>
            <a:r>
              <a:rPr lang="en-US" sz="1800" dirty="0" smtClean="0">
                <a:solidFill>
                  <a:srgbClr val="000000"/>
                </a:solidFill>
                <a:latin typeface="Comic Sans MS" pitchFamily="66" charset="0"/>
              </a:rPr>
              <a:t> →2</a:t>
            </a:r>
            <a:r>
              <a:rPr lang="en-US" sz="1800" dirty="0" smtClean="0">
                <a:solidFill>
                  <a:srgbClr val="000000"/>
                </a:solidFill>
                <a:latin typeface="Comic Sans MS" pitchFamily="66" charset="0"/>
                <a:sym typeface="Symbol"/>
              </a:rPr>
              <a:t></a:t>
            </a:r>
            <a:r>
              <a:rPr lang="en-US" sz="1800" baseline="30000" dirty="0" smtClean="0">
                <a:solidFill>
                  <a:srgbClr val="000000"/>
                </a:solidFill>
                <a:latin typeface="Comic Sans MS" pitchFamily="66" charset="0"/>
              </a:rPr>
              <a:t>0</a:t>
            </a:r>
            <a:r>
              <a:rPr lang="en-US" sz="1800" dirty="0" smtClean="0">
                <a:solidFill>
                  <a:srgbClr val="000000"/>
                </a:solidFill>
                <a:latin typeface="Comic Sans MS" pitchFamily="66" charset="0"/>
              </a:rPr>
              <a:t>.</a:t>
            </a:r>
          </a:p>
          <a:p>
            <a:pPr algn="l"/>
            <a:endParaRPr lang="en-US" sz="1800" dirty="0" smtClean="0">
              <a:solidFill>
                <a:srgbClr val="000000"/>
              </a:solidFill>
              <a:latin typeface="Comic Sans MS" pitchFamily="66" charset="0"/>
            </a:endParaRPr>
          </a:p>
          <a:p>
            <a:pPr algn="l">
              <a:buFont typeface="Wingdings" pitchFamily="2" charset="2"/>
              <a:buChar char="Ø"/>
            </a:pPr>
            <a:endParaRPr lang="en-US" sz="1800" dirty="0" smtClean="0">
              <a:solidFill>
                <a:srgbClr val="000000"/>
              </a:solidFill>
              <a:latin typeface="Comic Sans MS" pitchFamily="66" charset="0"/>
            </a:endParaRPr>
          </a:p>
        </p:txBody>
      </p:sp>
      <p:pic>
        <p:nvPicPr>
          <p:cNvPr id="10" name="Picture 9"/>
          <p:cNvPicPr>
            <a:picLocks/>
          </p:cNvPicPr>
          <p:nvPr/>
        </p:nvPicPr>
        <p:blipFill>
          <a:blip r:embed="rId4" cstate="print">
            <a:extLst>
              <a:ext uri="{28A0092B-C50C-407E-A947-70E740481C1C}">
                <a14:useLocalDpi xmlns="" xmlns:a14="http://schemas.microsoft.com/office/drawing/2010/main" val="0"/>
              </a:ext>
            </a:extLst>
          </a:blip>
          <a:stretch>
            <a:fillRect/>
          </a:stretch>
        </p:blipFill>
        <p:spPr>
          <a:xfrm>
            <a:off x="4114800" y="533400"/>
            <a:ext cx="5029200" cy="3916680"/>
          </a:xfrm>
          <a:prstGeom prst="rect">
            <a:avLst/>
          </a:prstGeom>
        </p:spPr>
      </p:pic>
      <p:sp>
        <p:nvSpPr>
          <p:cNvPr id="12" name="Rectangle 11"/>
          <p:cNvSpPr/>
          <p:nvPr/>
        </p:nvSpPr>
        <p:spPr bwMode="auto">
          <a:xfrm>
            <a:off x="6705600" y="2438400"/>
            <a:ext cx="762000" cy="2286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eaVert"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ahoma" pitchFamily="34" charset="0"/>
            </a:endParaRPr>
          </a:p>
        </p:txBody>
      </p:sp>
      <p:sp>
        <p:nvSpPr>
          <p:cNvPr id="13" name="TextBox 12"/>
          <p:cNvSpPr txBox="1"/>
          <p:nvPr/>
        </p:nvSpPr>
        <p:spPr>
          <a:xfrm>
            <a:off x="5257800" y="2514600"/>
            <a:ext cx="1676400" cy="400110"/>
          </a:xfrm>
          <a:prstGeom prst="rect">
            <a:avLst/>
          </a:prstGeom>
          <a:noFill/>
        </p:spPr>
        <p:txBody>
          <a:bodyPr wrap="square" rtlCol="0">
            <a:spAutoFit/>
          </a:bodyPr>
          <a:lstStyle/>
          <a:p>
            <a:r>
              <a:rPr lang="en-US" dirty="0" err="1" smtClean="0">
                <a:solidFill>
                  <a:srgbClr val="FF0000"/>
                </a:solidFill>
                <a:latin typeface="Arial Rounded MT Bold" pitchFamily="34" charset="0"/>
              </a:rPr>
              <a:t>Proj</a:t>
            </a:r>
            <a:r>
              <a:rPr lang="en-US" dirty="0" smtClean="0">
                <a:solidFill>
                  <a:srgbClr val="FF0000"/>
                </a:solidFill>
                <a:latin typeface="Arial Rounded MT Bold" pitchFamily="34" charset="0"/>
              </a:rPr>
              <a:t>. JEF</a:t>
            </a:r>
            <a:endParaRPr lang="en-US" dirty="0">
              <a:solidFill>
                <a:srgbClr val="FF0000"/>
              </a:solidFill>
              <a:latin typeface="Arial Rounded MT Bold" pitchFamily="34" charset="0"/>
            </a:endParaRPr>
          </a:p>
        </p:txBody>
      </p:sp>
      <p:sp>
        <p:nvSpPr>
          <p:cNvPr id="9" name="Right Arrow 8"/>
          <p:cNvSpPr/>
          <p:nvPr/>
        </p:nvSpPr>
        <p:spPr bwMode="auto">
          <a:xfrm rot="20884783">
            <a:off x="6700544" y="2472075"/>
            <a:ext cx="838200" cy="152400"/>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eaVert"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ahoma" pitchFamily="34" charset="0"/>
            </a:endParaRPr>
          </a:p>
        </p:txBody>
      </p:sp>
    </p:spTree>
    <p:custDataLst>
      <p:tags r:id="rId1"/>
    </p:custDataLst>
  </p:cSld>
  <p:clrMapOvr>
    <a:masterClrMapping/>
  </p:clrMapOvr>
  <p:transition advTm="7901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blinds(horizontal)">
                                      <p:cBhvr>
                                        <p:cTn id="10" dur="500"/>
                                        <p:tgtEl>
                                          <p:spTgt spid="8">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blinds(horizontal)">
                                      <p:cBhvr>
                                        <p:cTn id="13" dur="500"/>
                                        <p:tgtEl>
                                          <p:spTgt spid="8">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8">
                                            <p:txEl>
                                              <p:pRg st="3" end="3"/>
                                            </p:txEl>
                                          </p:spTgt>
                                        </p:tgtEl>
                                        <p:attrNameLst>
                                          <p:attrName>style.visibility</p:attrName>
                                        </p:attrNameLst>
                                      </p:cBhvr>
                                      <p:to>
                                        <p:strVal val="visible"/>
                                      </p:to>
                                    </p:set>
                                    <p:animEffect transition="in" filter="blinds(horizontal)">
                                      <p:cBhvr>
                                        <p:cTn id="18" dur="500"/>
                                        <p:tgtEl>
                                          <p:spTgt spid="8">
                                            <p:txEl>
                                              <p:pRg st="3" end="3"/>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animEffect transition="in" filter="blinds(horizontal)">
                                      <p:cBhvr>
                                        <p:cTn id="21" dur="500"/>
                                        <p:tgtEl>
                                          <p:spTgt spid="8">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8">
                                            <p:txEl>
                                              <p:pRg st="5" end="5"/>
                                            </p:txEl>
                                          </p:spTgt>
                                        </p:tgtEl>
                                        <p:attrNameLst>
                                          <p:attrName>style.visibility</p:attrName>
                                        </p:attrNameLst>
                                      </p:cBhvr>
                                      <p:to>
                                        <p:strVal val="visible"/>
                                      </p:to>
                                    </p:set>
                                    <p:animEffect transition="in" filter="blinds(horizontal)">
                                      <p:cBhvr>
                                        <p:cTn id="26" dur="500"/>
                                        <p:tgtEl>
                                          <p:spTgt spid="8">
                                            <p:txEl>
                                              <p:pRg st="5" end="5"/>
                                            </p:txEl>
                                          </p:spTgt>
                                        </p:tgtEl>
                                      </p:cBhvr>
                                    </p:animEffect>
                                  </p:childTnLst>
                                </p:cTn>
                              </p:par>
                              <p:par>
                                <p:cTn id="27" presetID="3" presetClass="entr" presetSubtype="10" fill="hold" nodeType="withEffect">
                                  <p:stCondLst>
                                    <p:cond delay="0"/>
                                  </p:stCondLst>
                                  <p:childTnLst>
                                    <p:set>
                                      <p:cBhvr>
                                        <p:cTn id="28" dur="1" fill="hold">
                                          <p:stCondLst>
                                            <p:cond delay="0"/>
                                          </p:stCondLst>
                                        </p:cTn>
                                        <p:tgtEl>
                                          <p:spTgt spid="8">
                                            <p:txEl>
                                              <p:pRg st="6" end="6"/>
                                            </p:txEl>
                                          </p:spTgt>
                                        </p:tgtEl>
                                        <p:attrNameLst>
                                          <p:attrName>style.visibility</p:attrName>
                                        </p:attrNameLst>
                                      </p:cBhvr>
                                      <p:to>
                                        <p:strVal val="visible"/>
                                      </p:to>
                                    </p:set>
                                    <p:animEffect transition="in" filter="blinds(horizontal)">
                                      <p:cBhvr>
                                        <p:cTn id="29"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305800" cy="469900"/>
          </a:xfrm>
        </p:spPr>
        <p:txBody>
          <a:bodyPr/>
          <a:lstStyle/>
          <a:p>
            <a:pPr algn="ctr"/>
            <a:r>
              <a:rPr lang="en-US" sz="2800" dirty="0" smtClean="0">
                <a:solidFill>
                  <a:schemeClr val="bg2"/>
                </a:solidFill>
                <a:effectLst>
                  <a:outerShdw blurRad="38100" dist="38100" dir="2700000" algn="tl">
                    <a:srgbClr val="000000"/>
                  </a:outerShdw>
                </a:effectLst>
                <a:latin typeface="Comic Sans MS" pitchFamily="66" charset="0"/>
                <a:cs typeface="Arial" charset="0"/>
                <a:sym typeface="Symbol" pitchFamily="18" charset="2"/>
              </a:rPr>
              <a:t>Measurement of </a:t>
            </a:r>
            <a:r>
              <a:rPr lang="el-GR" sz="2800" dirty="0" smtClean="0">
                <a:solidFill>
                  <a:schemeClr val="bg2"/>
                </a:solidFill>
                <a:effectLst>
                  <a:outerShdw blurRad="38100" dist="38100" dir="2700000" algn="tl">
                    <a:srgbClr val="000000"/>
                  </a:outerShdw>
                </a:effectLst>
                <a:latin typeface="Comic Sans MS" pitchFamily="66" charset="0"/>
              </a:rPr>
              <a:t>η</a:t>
            </a:r>
            <a:r>
              <a:rPr lang="el-GR" sz="2800" dirty="0" smtClean="0">
                <a:solidFill>
                  <a:schemeClr val="bg2"/>
                </a:solidFill>
                <a:effectLst>
                  <a:outerShdw blurRad="38100" dist="38100" dir="2700000" algn="tl">
                    <a:srgbClr val="000000"/>
                  </a:outerShdw>
                </a:effectLst>
                <a:latin typeface="Comic Sans MS" pitchFamily="66" charset="0"/>
                <a:cs typeface="Arial" charset="0"/>
              </a:rPr>
              <a:t>→</a:t>
            </a:r>
            <a:r>
              <a:rPr lang="en-US" sz="2800" dirty="0" smtClean="0">
                <a:solidFill>
                  <a:schemeClr val="bg2"/>
                </a:solidFill>
                <a:effectLst>
                  <a:outerShdw blurRad="38100" dist="38100" dir="2700000" algn="tl">
                    <a:srgbClr val="000000"/>
                  </a:outerShdw>
                </a:effectLst>
                <a:latin typeface="Comic Sans MS" pitchFamily="66" charset="0"/>
                <a:cs typeface="Arial" charset="0"/>
              </a:rPr>
              <a:t>3</a:t>
            </a:r>
            <a:r>
              <a:rPr lang="el-GR" sz="2800" dirty="0" smtClean="0">
                <a:solidFill>
                  <a:schemeClr val="bg2"/>
                </a:solidFill>
                <a:effectLst>
                  <a:outerShdw blurRad="38100" dist="38100" dir="2700000" algn="tl">
                    <a:srgbClr val="000000"/>
                  </a:outerShdw>
                </a:effectLst>
                <a:latin typeface="Comic Sans MS" pitchFamily="66" charset="0"/>
                <a:cs typeface="Arial" charset="0"/>
                <a:sym typeface="Symbol" pitchFamily="18" charset="2"/>
              </a:rPr>
              <a:t></a:t>
            </a:r>
            <a:r>
              <a:rPr lang="en-US" sz="2800" baseline="30000" dirty="0" smtClean="0">
                <a:solidFill>
                  <a:schemeClr val="bg2"/>
                </a:solidFill>
                <a:effectLst>
                  <a:outerShdw blurRad="38100" dist="38100" dir="2700000" algn="tl">
                    <a:srgbClr val="000000"/>
                  </a:outerShdw>
                </a:effectLst>
                <a:latin typeface="Comic Sans MS" pitchFamily="66" charset="0"/>
                <a:cs typeface="Arial" charset="0"/>
                <a:sym typeface="Symbol" pitchFamily="18" charset="2"/>
              </a:rPr>
              <a:t>0 </a:t>
            </a:r>
            <a:endParaRPr lang="en-US" sz="2800" dirty="0"/>
          </a:p>
        </p:txBody>
      </p:sp>
      <p:sp>
        <p:nvSpPr>
          <p:cNvPr id="3" name="Slide Number Placeholder 2"/>
          <p:cNvSpPr>
            <a:spLocks noGrp="1"/>
          </p:cNvSpPr>
          <p:nvPr>
            <p:ph type="sldNum" sz="quarter" idx="12"/>
          </p:nvPr>
        </p:nvSpPr>
        <p:spPr/>
        <p:txBody>
          <a:bodyPr/>
          <a:lstStyle/>
          <a:p>
            <a:fld id="{4CB3E360-76BC-428B-8D18-AB7E4DA0EF51}" type="slidenum">
              <a:rPr lang="en-US" smtClean="0"/>
              <a:pPr/>
              <a:t>13</a:t>
            </a:fld>
            <a:endParaRPr lang="en-US" dirty="0"/>
          </a:p>
        </p:txBody>
      </p:sp>
      <p:sp>
        <p:nvSpPr>
          <p:cNvPr id="4" name="Rectangle 3"/>
          <p:cNvSpPr/>
          <p:nvPr/>
        </p:nvSpPr>
        <p:spPr>
          <a:xfrm>
            <a:off x="228600" y="762000"/>
            <a:ext cx="4495800" cy="7140416"/>
          </a:xfrm>
          <a:prstGeom prst="rect">
            <a:avLst/>
          </a:prstGeom>
        </p:spPr>
        <p:txBody>
          <a:bodyPr wrap="square">
            <a:spAutoFit/>
          </a:bodyPr>
          <a:lstStyle/>
          <a:p>
            <a:pPr algn="l">
              <a:buClr>
                <a:srgbClr val="FF0000"/>
              </a:buClr>
              <a:buFont typeface="Wingdings" pitchFamily="2" charset="2"/>
              <a:buChar char="q"/>
            </a:pPr>
            <a:r>
              <a:rPr lang="en-US" b="1" dirty="0" smtClean="0"/>
              <a:t> </a:t>
            </a:r>
            <a:r>
              <a:rPr lang="en-US" sz="1800" dirty="0" smtClean="0">
                <a:solidFill>
                  <a:srgbClr val="FF0000"/>
                </a:solidFill>
                <a:latin typeface="Comic Sans MS" pitchFamily="66" charset="0"/>
                <a:sym typeface="Symbol"/>
              </a:rPr>
              <a:t></a:t>
            </a:r>
            <a:r>
              <a:rPr lang="en-US" sz="1800" dirty="0" smtClean="0">
                <a:solidFill>
                  <a:srgbClr val="FF0000"/>
                </a:solidFill>
                <a:latin typeface="Comic Sans MS" pitchFamily="66" charset="0"/>
              </a:rPr>
              <a:t> →3</a:t>
            </a:r>
            <a:r>
              <a:rPr lang="en-US" sz="1800" dirty="0" smtClean="0">
                <a:solidFill>
                  <a:srgbClr val="FF0000"/>
                </a:solidFill>
                <a:latin typeface="Comic Sans MS" pitchFamily="66" charset="0"/>
                <a:sym typeface="Symbol"/>
              </a:rPr>
              <a:t></a:t>
            </a:r>
            <a:r>
              <a:rPr lang="en-US" sz="1800" baseline="30000" dirty="0" smtClean="0">
                <a:solidFill>
                  <a:srgbClr val="FF0000"/>
                </a:solidFill>
                <a:latin typeface="Comic Sans MS" pitchFamily="66" charset="0"/>
              </a:rPr>
              <a:t>0</a:t>
            </a:r>
            <a:r>
              <a:rPr lang="en-US" sz="1800" dirty="0" smtClean="0">
                <a:solidFill>
                  <a:srgbClr val="FF0000"/>
                </a:solidFill>
                <a:latin typeface="Comic Sans MS" pitchFamily="66" charset="0"/>
              </a:rPr>
              <a:t> is the most promising channel </a:t>
            </a:r>
          </a:p>
          <a:p>
            <a:pPr algn="l">
              <a:buClr>
                <a:srgbClr val="FF0000"/>
              </a:buClr>
            </a:pPr>
            <a:r>
              <a:rPr lang="en-US" sz="1800" dirty="0" smtClean="0">
                <a:solidFill>
                  <a:srgbClr val="FF0000"/>
                </a:solidFill>
                <a:latin typeface="Comic Sans MS" pitchFamily="66" charset="0"/>
              </a:rPr>
              <a:t>    to determine an accurate </a:t>
            </a:r>
            <a:r>
              <a:rPr lang="en-US" sz="1800" i="1" dirty="0" smtClean="0">
                <a:solidFill>
                  <a:srgbClr val="FF0000"/>
                </a:solidFill>
                <a:latin typeface="Comic Sans MS" pitchFamily="66" charset="0"/>
              </a:rPr>
              <a:t>light </a:t>
            </a:r>
            <a:r>
              <a:rPr lang="en-US" sz="1800" dirty="0" smtClean="0">
                <a:solidFill>
                  <a:srgbClr val="FF0000"/>
                </a:solidFill>
                <a:latin typeface="Comic Sans MS" pitchFamily="66" charset="0"/>
              </a:rPr>
              <a:t>quark</a:t>
            </a:r>
          </a:p>
          <a:p>
            <a:pPr algn="l">
              <a:buClr>
                <a:srgbClr val="FF0000"/>
              </a:buClr>
            </a:pPr>
            <a:r>
              <a:rPr lang="en-US" sz="1800" dirty="0" smtClean="0">
                <a:solidFill>
                  <a:srgbClr val="FF0000"/>
                </a:solidFill>
                <a:latin typeface="Comic Sans MS" pitchFamily="66" charset="0"/>
              </a:rPr>
              <a:t>    mass ratio.</a:t>
            </a:r>
          </a:p>
          <a:p>
            <a:pPr algn="l">
              <a:buClr>
                <a:srgbClr val="FF0000"/>
              </a:buClr>
            </a:pPr>
            <a:r>
              <a:rPr lang="en-US" sz="1800" dirty="0" smtClean="0">
                <a:solidFill>
                  <a:srgbClr val="FF0000"/>
                </a:solidFill>
                <a:latin typeface="Comic Sans MS" pitchFamily="66" charset="0"/>
              </a:rPr>
              <a:t> </a:t>
            </a:r>
          </a:p>
          <a:p>
            <a:pPr algn="l">
              <a:buClr>
                <a:srgbClr val="FF0000"/>
              </a:buClr>
            </a:pPr>
            <a:endParaRPr lang="en-US" sz="1800" dirty="0" smtClean="0">
              <a:solidFill>
                <a:srgbClr val="FF0000"/>
              </a:solidFill>
              <a:latin typeface="Comic Sans MS" pitchFamily="66" charset="0"/>
            </a:endParaRPr>
          </a:p>
          <a:p>
            <a:pPr algn="l">
              <a:buClr>
                <a:srgbClr val="FF0000"/>
              </a:buClr>
            </a:pPr>
            <a:endParaRPr lang="en-US" sz="1800" dirty="0" smtClean="0">
              <a:solidFill>
                <a:srgbClr val="000000"/>
              </a:solidFill>
              <a:latin typeface="Comic Sans MS" pitchFamily="66" charset="0"/>
            </a:endParaRPr>
          </a:p>
          <a:p>
            <a:pPr algn="l">
              <a:buClr>
                <a:srgbClr val="FF0000"/>
              </a:buClr>
            </a:pPr>
            <a:r>
              <a:rPr lang="en-US" sz="1800" dirty="0" smtClean="0">
                <a:solidFill>
                  <a:srgbClr val="000000"/>
                </a:solidFill>
                <a:latin typeface="Comic Sans MS" pitchFamily="66" charset="0"/>
              </a:rPr>
              <a:t> </a:t>
            </a:r>
          </a:p>
          <a:p>
            <a:pPr algn="l">
              <a:buClr>
                <a:srgbClr val="FF0000"/>
              </a:buClr>
              <a:buFont typeface="Wingdings" pitchFamily="2" charset="2"/>
              <a:buChar char="q"/>
            </a:pPr>
            <a:endParaRPr lang="en-US" sz="1800" dirty="0" smtClean="0">
              <a:solidFill>
                <a:srgbClr val="000000"/>
              </a:solidFill>
              <a:latin typeface="Comic Sans MS" pitchFamily="66" charset="0"/>
            </a:endParaRPr>
          </a:p>
          <a:p>
            <a:pPr algn="l">
              <a:buClr>
                <a:srgbClr val="FF0000"/>
              </a:buClr>
              <a:buFont typeface="Wingdings" pitchFamily="2" charset="2"/>
              <a:buChar char="q"/>
            </a:pPr>
            <a:endParaRPr lang="en-US" sz="1800" dirty="0" smtClean="0">
              <a:solidFill>
                <a:srgbClr val="000000"/>
              </a:solidFill>
              <a:latin typeface="Comic Sans MS" pitchFamily="66" charset="0"/>
            </a:endParaRPr>
          </a:p>
          <a:p>
            <a:pPr algn="l">
              <a:buClr>
                <a:srgbClr val="FF0000"/>
              </a:buClr>
              <a:buFont typeface="Wingdings" pitchFamily="2" charset="2"/>
              <a:buChar char="q"/>
            </a:pPr>
            <a:r>
              <a:rPr lang="en-US" sz="1800" dirty="0" smtClean="0">
                <a:solidFill>
                  <a:srgbClr val="000000"/>
                </a:solidFill>
                <a:latin typeface="Comic Sans MS" pitchFamily="66" charset="0"/>
              </a:rPr>
              <a:t>Existing data are from the </a:t>
            </a:r>
            <a:r>
              <a:rPr lang="en-US" sz="1800" dirty="0" smtClean="0">
                <a:solidFill>
                  <a:srgbClr val="FF0000"/>
                </a:solidFill>
                <a:latin typeface="Comic Sans MS" pitchFamily="66" charset="0"/>
              </a:rPr>
              <a:t>low energy</a:t>
            </a:r>
          </a:p>
          <a:p>
            <a:pPr algn="l">
              <a:buClr>
                <a:srgbClr val="FF0000"/>
              </a:buClr>
            </a:pPr>
            <a:r>
              <a:rPr lang="en-US" sz="1800" dirty="0" smtClean="0">
                <a:solidFill>
                  <a:srgbClr val="000000"/>
                </a:solidFill>
                <a:latin typeface="Comic Sans MS" pitchFamily="66" charset="0"/>
              </a:rPr>
              <a:t>    </a:t>
            </a:r>
            <a:r>
              <a:rPr lang="en-US" sz="1800" dirty="0" smtClean="0">
                <a:solidFill>
                  <a:srgbClr val="000000"/>
                </a:solidFill>
                <a:latin typeface="Comic Sans MS" pitchFamily="66" charset="0"/>
                <a:sym typeface="Symbol"/>
              </a:rPr>
              <a:t>-production facilities and more </a:t>
            </a:r>
          </a:p>
          <a:p>
            <a:pPr algn="l">
              <a:buClr>
                <a:srgbClr val="FF0000"/>
              </a:buClr>
            </a:pPr>
            <a:r>
              <a:rPr lang="en-US" sz="1800" dirty="0" smtClean="0">
                <a:solidFill>
                  <a:srgbClr val="000000"/>
                </a:solidFill>
                <a:latin typeface="Comic Sans MS" pitchFamily="66" charset="0"/>
                <a:sym typeface="Symbol"/>
              </a:rPr>
              <a:t>    sensitive to the threshold effect in </a:t>
            </a:r>
          </a:p>
          <a:p>
            <a:pPr algn="l">
              <a:buClr>
                <a:srgbClr val="FF0000"/>
              </a:buClr>
            </a:pPr>
            <a:r>
              <a:rPr lang="en-US" sz="1800" dirty="0" smtClean="0">
                <a:solidFill>
                  <a:srgbClr val="000000"/>
                </a:solidFill>
                <a:latin typeface="Comic Sans MS" pitchFamily="66" charset="0"/>
                <a:sym typeface="Symbol"/>
              </a:rPr>
              <a:t>    the -detection.</a:t>
            </a:r>
            <a:r>
              <a:rPr lang="en-US" sz="1800" dirty="0" smtClean="0">
                <a:solidFill>
                  <a:srgbClr val="000000"/>
                </a:solidFill>
                <a:latin typeface="Comic Sans MS" pitchFamily="66" charset="0"/>
              </a:rPr>
              <a:t> </a:t>
            </a:r>
          </a:p>
          <a:p>
            <a:pPr algn="l">
              <a:buClr>
                <a:srgbClr val="FF0000"/>
              </a:buClr>
            </a:pPr>
            <a:r>
              <a:rPr lang="en-US" sz="1800" dirty="0" smtClean="0">
                <a:solidFill>
                  <a:srgbClr val="000000"/>
                </a:solidFill>
                <a:latin typeface="Comic Sans MS" pitchFamily="66" charset="0"/>
              </a:rPr>
              <a:t> </a:t>
            </a:r>
          </a:p>
          <a:p>
            <a:pPr algn="l">
              <a:buClr>
                <a:srgbClr val="FF0000"/>
              </a:buClr>
              <a:buFont typeface="Wingdings" pitchFamily="2" charset="2"/>
              <a:buChar char="q"/>
            </a:pPr>
            <a:r>
              <a:rPr lang="en-US" sz="1800" dirty="0" smtClean="0">
                <a:solidFill>
                  <a:srgbClr val="000000"/>
                </a:solidFill>
                <a:latin typeface="Comic Sans MS" pitchFamily="66" charset="0"/>
              </a:rPr>
              <a:t> Proposed measurement at </a:t>
            </a:r>
            <a:r>
              <a:rPr lang="en-US" sz="1800" dirty="0" smtClean="0">
                <a:solidFill>
                  <a:srgbClr val="FF0000"/>
                </a:solidFill>
                <a:latin typeface="Comic Sans MS" pitchFamily="66" charset="0"/>
              </a:rPr>
              <a:t>high </a:t>
            </a:r>
          </a:p>
          <a:p>
            <a:pPr algn="l">
              <a:buClr>
                <a:srgbClr val="FF0000"/>
              </a:buClr>
            </a:pPr>
            <a:r>
              <a:rPr lang="en-US" sz="1800" dirty="0" smtClean="0">
                <a:solidFill>
                  <a:srgbClr val="FF0000"/>
                </a:solidFill>
                <a:latin typeface="Comic Sans MS" pitchFamily="66" charset="0"/>
              </a:rPr>
              <a:t>    energy</a:t>
            </a:r>
            <a:r>
              <a:rPr lang="en-US" sz="1800" dirty="0" smtClean="0">
                <a:solidFill>
                  <a:srgbClr val="000000"/>
                </a:solidFill>
                <a:latin typeface="Comic Sans MS" pitchFamily="66" charset="0"/>
              </a:rPr>
              <a:t> will be comparable to existing </a:t>
            </a:r>
          </a:p>
          <a:p>
            <a:pPr algn="l">
              <a:buClr>
                <a:srgbClr val="FF0000"/>
              </a:buClr>
            </a:pPr>
            <a:r>
              <a:rPr lang="en-US" sz="1800" dirty="0" smtClean="0">
                <a:solidFill>
                  <a:srgbClr val="000000"/>
                </a:solidFill>
                <a:latin typeface="Comic Sans MS" pitchFamily="66" charset="0"/>
              </a:rPr>
              <a:t>    data in statistics but different  </a:t>
            </a:r>
          </a:p>
          <a:p>
            <a:pPr algn="l">
              <a:buClr>
                <a:srgbClr val="FF0000"/>
              </a:buClr>
            </a:pPr>
            <a:r>
              <a:rPr lang="en-US" sz="1800" dirty="0" smtClean="0">
                <a:solidFill>
                  <a:srgbClr val="000000"/>
                </a:solidFill>
                <a:latin typeface="Comic Sans MS" pitchFamily="66" charset="0"/>
              </a:rPr>
              <a:t>    </a:t>
            </a:r>
            <a:r>
              <a:rPr lang="en-US" sz="1800" dirty="0" err="1" smtClean="0">
                <a:solidFill>
                  <a:srgbClr val="000000"/>
                </a:solidFill>
                <a:latin typeface="Comic Sans MS" pitchFamily="66" charset="0"/>
              </a:rPr>
              <a:t>systematics</a:t>
            </a:r>
            <a:r>
              <a:rPr lang="en-US" sz="1800" dirty="0" smtClean="0">
                <a:solidFill>
                  <a:srgbClr val="000000"/>
                </a:solidFill>
                <a:latin typeface="Comic Sans MS" pitchFamily="66" charset="0"/>
              </a:rPr>
              <a:t>.</a:t>
            </a:r>
          </a:p>
          <a:p>
            <a:pPr algn="l">
              <a:buClr>
                <a:srgbClr val="FF0000"/>
              </a:buClr>
            </a:pPr>
            <a:endParaRPr lang="en-US" sz="1800" dirty="0" smtClean="0">
              <a:solidFill>
                <a:srgbClr val="000000"/>
              </a:solidFill>
              <a:latin typeface="Comic Sans MS" pitchFamily="66" charset="0"/>
            </a:endParaRPr>
          </a:p>
          <a:p>
            <a:pPr algn="l">
              <a:buClr>
                <a:srgbClr val="FF0000"/>
              </a:buClr>
              <a:buFont typeface="Wingdings" pitchFamily="2" charset="2"/>
              <a:buChar char="q"/>
            </a:pPr>
            <a:r>
              <a:rPr lang="en-US" sz="1800" dirty="0" smtClean="0">
                <a:solidFill>
                  <a:srgbClr val="000000"/>
                </a:solidFill>
                <a:latin typeface="Comic Sans MS" pitchFamily="66" charset="0"/>
              </a:rPr>
              <a:t>  Offers an independent experimental </a:t>
            </a:r>
          </a:p>
          <a:p>
            <a:pPr algn="l">
              <a:buClr>
                <a:srgbClr val="FF0000"/>
              </a:buClr>
            </a:pPr>
            <a:r>
              <a:rPr lang="en-US" sz="1800" dirty="0" smtClean="0">
                <a:solidFill>
                  <a:srgbClr val="000000"/>
                </a:solidFill>
                <a:latin typeface="Comic Sans MS" pitchFamily="66" charset="0"/>
              </a:rPr>
              <a:t>    verification.</a:t>
            </a:r>
          </a:p>
          <a:p>
            <a:pPr algn="l">
              <a:buClr>
                <a:srgbClr val="FF0000"/>
              </a:buClr>
            </a:pPr>
            <a:r>
              <a:rPr lang="en-US" sz="1800" dirty="0" smtClean="0">
                <a:solidFill>
                  <a:srgbClr val="000000"/>
                </a:solidFill>
                <a:latin typeface="Comic Sans MS" pitchFamily="66" charset="0"/>
              </a:rPr>
              <a:t>   </a:t>
            </a:r>
          </a:p>
          <a:p>
            <a:pPr algn="l">
              <a:buClr>
                <a:srgbClr val="FF0000"/>
              </a:buClr>
            </a:pPr>
            <a:endParaRPr lang="en-US" dirty="0" smtClean="0">
              <a:solidFill>
                <a:srgbClr val="000000"/>
              </a:solidFill>
              <a:latin typeface="Comic Sans MS" pitchFamily="66" charset="0"/>
            </a:endParaRPr>
          </a:p>
          <a:p>
            <a:pPr algn="l"/>
            <a:endParaRPr lang="en-US" dirty="0" smtClean="0">
              <a:solidFill>
                <a:srgbClr val="000000"/>
              </a:solidFill>
              <a:latin typeface="Comic Sans MS" pitchFamily="66" charset="0"/>
            </a:endParaRPr>
          </a:p>
          <a:p>
            <a:pPr algn="l"/>
            <a:endParaRPr lang="en-US" dirty="0">
              <a:solidFill>
                <a:srgbClr val="000000"/>
              </a:solidFill>
              <a:latin typeface="Comic Sans MS" pitchFamily="66" charset="0"/>
            </a:endParaRPr>
          </a:p>
        </p:txBody>
      </p:sp>
      <p:sp>
        <p:nvSpPr>
          <p:cNvPr id="14" name="TextBox 13"/>
          <p:cNvSpPr txBox="1"/>
          <p:nvPr/>
        </p:nvSpPr>
        <p:spPr>
          <a:xfrm>
            <a:off x="7467600" y="3288268"/>
            <a:ext cx="1295400" cy="369332"/>
          </a:xfrm>
          <a:prstGeom prst="rect">
            <a:avLst/>
          </a:prstGeom>
          <a:noFill/>
        </p:spPr>
        <p:txBody>
          <a:bodyPr wrap="square" rtlCol="0">
            <a:spAutoFit/>
          </a:bodyPr>
          <a:lstStyle/>
          <a:p>
            <a:r>
              <a:rPr lang="en-US" sz="1800" dirty="0" smtClean="0">
                <a:solidFill>
                  <a:srgbClr val="FF0000"/>
                </a:solidFill>
                <a:latin typeface="Comic Sans MS" pitchFamily="66" charset="0"/>
              </a:rPr>
              <a:t>Slope</a:t>
            </a:r>
            <a:r>
              <a:rPr lang="en-US" sz="1800" dirty="0" smtClean="0">
                <a:solidFill>
                  <a:srgbClr val="FF0000"/>
                </a:solidFill>
              </a:rPr>
              <a:t> </a:t>
            </a:r>
            <a:r>
              <a:rPr lang="en-US" sz="1800" dirty="0" smtClean="0">
                <a:solidFill>
                  <a:srgbClr val="FF0000"/>
                </a:solidFill>
                <a:sym typeface="Symbol"/>
              </a:rPr>
              <a:t></a:t>
            </a:r>
            <a:endParaRPr lang="en-US" sz="1800" dirty="0">
              <a:solidFill>
                <a:srgbClr val="FF0000"/>
              </a:solidFill>
            </a:endParaRPr>
          </a:p>
        </p:txBody>
      </p:sp>
      <p:graphicFrame>
        <p:nvGraphicFramePr>
          <p:cNvPr id="15" name="Object 14"/>
          <p:cNvGraphicFramePr>
            <a:graphicFrameLocks noChangeAspect="1"/>
          </p:cNvGraphicFramePr>
          <p:nvPr/>
        </p:nvGraphicFramePr>
        <p:xfrm>
          <a:off x="7467600" y="1981200"/>
          <a:ext cx="1490133" cy="609600"/>
        </p:xfrm>
        <a:graphic>
          <a:graphicData uri="http://schemas.openxmlformats.org/presentationml/2006/ole">
            <p:oleObj spid="_x0000_s486402" name="Equation" r:id="rId3" imgW="1117440" imgH="457200" progId="Equation.DSMT4">
              <p:embed/>
            </p:oleObj>
          </a:graphicData>
        </a:graphic>
      </p:graphicFrame>
      <p:pic>
        <p:nvPicPr>
          <p:cNvPr id="251912" name="Picture 8"/>
          <p:cNvPicPr>
            <a:picLocks noChangeAspect="1" noChangeArrowheads="1"/>
          </p:cNvPicPr>
          <p:nvPr/>
        </p:nvPicPr>
        <p:blipFill>
          <a:blip r:embed="rId4" cstate="print"/>
          <a:srcRect/>
          <a:stretch>
            <a:fillRect/>
          </a:stretch>
        </p:blipFill>
        <p:spPr bwMode="auto">
          <a:xfrm>
            <a:off x="4800600" y="1143000"/>
            <a:ext cx="2667000" cy="2125726"/>
          </a:xfrm>
          <a:prstGeom prst="rect">
            <a:avLst/>
          </a:prstGeom>
          <a:noFill/>
          <a:ln w="9525">
            <a:noFill/>
            <a:miter lim="800000"/>
            <a:headEnd/>
            <a:tailEnd/>
          </a:ln>
        </p:spPr>
      </p:pic>
      <p:sp>
        <p:nvSpPr>
          <p:cNvPr id="12" name="Rectangle 11"/>
          <p:cNvSpPr/>
          <p:nvPr/>
        </p:nvSpPr>
        <p:spPr>
          <a:xfrm>
            <a:off x="4939687" y="609600"/>
            <a:ext cx="2836033" cy="338554"/>
          </a:xfrm>
          <a:prstGeom prst="rect">
            <a:avLst/>
          </a:prstGeom>
        </p:spPr>
        <p:txBody>
          <a:bodyPr wrap="none">
            <a:spAutoFit/>
          </a:bodyPr>
          <a:lstStyle/>
          <a:p>
            <a:r>
              <a:rPr lang="en-US" sz="1600" dirty="0" smtClean="0">
                <a:solidFill>
                  <a:schemeClr val="accent6">
                    <a:lumMod val="75000"/>
                  </a:schemeClr>
                </a:solidFill>
                <a:latin typeface="Comic Sans MS" pitchFamily="66" charset="0"/>
              </a:rPr>
              <a:t>Phys. </a:t>
            </a:r>
            <a:r>
              <a:rPr lang="en-US" sz="1600" dirty="0" err="1" smtClean="0">
                <a:solidFill>
                  <a:schemeClr val="accent6">
                    <a:lumMod val="75000"/>
                  </a:schemeClr>
                </a:solidFill>
                <a:latin typeface="Comic Sans MS" pitchFamily="66" charset="0"/>
              </a:rPr>
              <a:t>Lett</a:t>
            </a:r>
            <a:r>
              <a:rPr lang="en-US" sz="1600" dirty="0" smtClean="0">
                <a:solidFill>
                  <a:schemeClr val="accent6">
                    <a:lumMod val="75000"/>
                  </a:schemeClr>
                </a:solidFill>
                <a:latin typeface="Comic Sans MS" pitchFamily="66" charset="0"/>
              </a:rPr>
              <a:t>., B694, 16 (2010)</a:t>
            </a:r>
            <a:endParaRPr lang="en-US" sz="1600" dirty="0">
              <a:solidFill>
                <a:schemeClr val="accent6">
                  <a:lumMod val="75000"/>
                </a:schemeClr>
              </a:solidFill>
              <a:latin typeface="Comic Sans MS" pitchFamily="66" charset="0"/>
            </a:endParaRPr>
          </a:p>
        </p:txBody>
      </p:sp>
      <p:pic>
        <p:nvPicPr>
          <p:cNvPr id="5" name="Picture 8"/>
          <p:cNvPicPr>
            <a:picLocks noChangeAspect="1" noChangeArrowheads="1"/>
          </p:cNvPicPr>
          <p:nvPr/>
        </p:nvPicPr>
        <p:blipFill>
          <a:blip r:embed="rId5" cstate="print"/>
          <a:srcRect/>
          <a:stretch>
            <a:fillRect/>
          </a:stretch>
        </p:blipFill>
        <p:spPr bwMode="auto">
          <a:xfrm>
            <a:off x="4876800" y="3619500"/>
            <a:ext cx="4133850" cy="1485900"/>
          </a:xfrm>
          <a:prstGeom prst="rect">
            <a:avLst/>
          </a:prstGeom>
          <a:noFill/>
          <a:ln w="9525">
            <a:noFill/>
            <a:miter lim="800000"/>
            <a:headEnd/>
            <a:tailEnd/>
          </a:ln>
        </p:spPr>
      </p:pic>
      <p:pic>
        <p:nvPicPr>
          <p:cNvPr id="251913" name="Picture 9"/>
          <p:cNvPicPr>
            <a:picLocks noChangeAspect="1" noChangeArrowheads="1"/>
          </p:cNvPicPr>
          <p:nvPr/>
        </p:nvPicPr>
        <p:blipFill>
          <a:blip r:embed="rId6" cstate="print"/>
          <a:srcRect/>
          <a:stretch>
            <a:fillRect/>
          </a:stretch>
        </p:blipFill>
        <p:spPr bwMode="auto">
          <a:xfrm>
            <a:off x="4933950" y="5410200"/>
            <a:ext cx="3981450" cy="1038225"/>
          </a:xfrm>
          <a:prstGeom prst="rect">
            <a:avLst/>
          </a:prstGeom>
          <a:noFill/>
          <a:ln w="9525">
            <a:noFill/>
            <a:miter lim="800000"/>
            <a:headEnd/>
            <a:tailEnd/>
          </a:ln>
        </p:spPr>
      </p:pic>
      <p:sp>
        <p:nvSpPr>
          <p:cNvPr id="16" name="TextBox 15"/>
          <p:cNvSpPr txBox="1"/>
          <p:nvPr/>
        </p:nvSpPr>
        <p:spPr>
          <a:xfrm>
            <a:off x="4495800" y="3276600"/>
            <a:ext cx="1295400" cy="369332"/>
          </a:xfrm>
          <a:prstGeom prst="rect">
            <a:avLst/>
          </a:prstGeom>
          <a:noFill/>
        </p:spPr>
        <p:txBody>
          <a:bodyPr wrap="square" rtlCol="0">
            <a:spAutoFit/>
          </a:bodyPr>
          <a:lstStyle/>
          <a:p>
            <a:r>
              <a:rPr lang="en-US" sz="1800" dirty="0" smtClean="0">
                <a:solidFill>
                  <a:schemeClr val="accent6">
                    <a:lumMod val="75000"/>
                  </a:schemeClr>
                </a:solidFill>
                <a:latin typeface="Comic Sans MS" pitchFamily="66" charset="0"/>
              </a:rPr>
              <a:t>Exp.</a:t>
            </a:r>
            <a:endParaRPr lang="en-US" sz="1800" dirty="0">
              <a:solidFill>
                <a:schemeClr val="accent6">
                  <a:lumMod val="75000"/>
                </a:schemeClr>
              </a:solidFill>
            </a:endParaRPr>
          </a:p>
        </p:txBody>
      </p:sp>
      <p:sp>
        <p:nvSpPr>
          <p:cNvPr id="17" name="TextBox 16"/>
          <p:cNvSpPr txBox="1"/>
          <p:nvPr/>
        </p:nvSpPr>
        <p:spPr>
          <a:xfrm>
            <a:off x="4572000" y="5105400"/>
            <a:ext cx="1295400" cy="369332"/>
          </a:xfrm>
          <a:prstGeom prst="rect">
            <a:avLst/>
          </a:prstGeom>
          <a:noFill/>
        </p:spPr>
        <p:txBody>
          <a:bodyPr wrap="square" rtlCol="0">
            <a:spAutoFit/>
          </a:bodyPr>
          <a:lstStyle/>
          <a:p>
            <a:r>
              <a:rPr lang="en-US" sz="1800" dirty="0" smtClean="0">
                <a:solidFill>
                  <a:schemeClr val="accent6">
                    <a:lumMod val="75000"/>
                  </a:schemeClr>
                </a:solidFill>
                <a:latin typeface="Comic Sans MS" pitchFamily="66" charset="0"/>
              </a:rPr>
              <a:t>Theory</a:t>
            </a:r>
            <a:endParaRPr lang="en-US" sz="1800" dirty="0">
              <a:solidFill>
                <a:schemeClr val="accent6">
                  <a:lumMod val="75000"/>
                </a:schemeClr>
              </a:solidFill>
            </a:endParaRPr>
          </a:p>
        </p:txBody>
      </p:sp>
      <p:graphicFrame>
        <p:nvGraphicFramePr>
          <p:cNvPr id="13" name="Object 12"/>
          <p:cNvGraphicFramePr>
            <a:graphicFrameLocks noChangeAspect="1"/>
          </p:cNvGraphicFramePr>
          <p:nvPr/>
        </p:nvGraphicFramePr>
        <p:xfrm>
          <a:off x="7429500" y="914400"/>
          <a:ext cx="1714500" cy="381000"/>
        </p:xfrm>
        <a:graphic>
          <a:graphicData uri="http://schemas.openxmlformats.org/presentationml/2006/ole">
            <p:oleObj spid="_x0000_s486403" name="Equation" r:id="rId7" imgW="1257120" imgH="279360" progId="Equation.DSMT4">
              <p:embed/>
            </p:oleObj>
          </a:graphicData>
        </a:graphic>
      </p:graphicFrame>
      <p:sp>
        <p:nvSpPr>
          <p:cNvPr id="19" name="Right Arrow 18"/>
          <p:cNvSpPr/>
          <p:nvPr/>
        </p:nvSpPr>
        <p:spPr bwMode="auto">
          <a:xfrm rot="9745749">
            <a:off x="5723351" y="1161188"/>
            <a:ext cx="1664687" cy="192223"/>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eaVert"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ahoma" pitchFamily="34" charset="0"/>
            </a:endParaRPr>
          </a:p>
        </p:txBody>
      </p:sp>
      <p:graphicFrame>
        <p:nvGraphicFramePr>
          <p:cNvPr id="486405" name="Object 5"/>
          <p:cNvGraphicFramePr>
            <a:graphicFrameLocks noChangeAspect="1"/>
          </p:cNvGraphicFramePr>
          <p:nvPr/>
        </p:nvGraphicFramePr>
        <p:xfrm>
          <a:off x="609599" y="1676400"/>
          <a:ext cx="3341473" cy="698500"/>
        </p:xfrm>
        <a:graphic>
          <a:graphicData uri="http://schemas.openxmlformats.org/presentationml/2006/ole">
            <p:oleObj spid="_x0000_s486405" name="Equation" r:id="rId8" imgW="2247840" imgH="469800" progId="Equation.DSMT4">
              <p:embed/>
            </p:oleObj>
          </a:graphicData>
        </a:graphic>
      </p:graphicFrame>
      <p:graphicFrame>
        <p:nvGraphicFramePr>
          <p:cNvPr id="486406" name="Object 6"/>
          <p:cNvGraphicFramePr>
            <a:graphicFrameLocks noChangeAspect="1"/>
          </p:cNvGraphicFramePr>
          <p:nvPr/>
        </p:nvGraphicFramePr>
        <p:xfrm>
          <a:off x="609600" y="2438400"/>
          <a:ext cx="1447800" cy="685800"/>
        </p:xfrm>
        <a:graphic>
          <a:graphicData uri="http://schemas.openxmlformats.org/presentationml/2006/ole">
            <p:oleObj spid="_x0000_s486406" name="Equation" r:id="rId9" imgW="965160" imgH="457200" progId="Equation.DSMT4">
              <p:embed/>
            </p:oleObj>
          </a:graphicData>
        </a:graphic>
      </p:graphicFrame>
      <p:graphicFrame>
        <p:nvGraphicFramePr>
          <p:cNvPr id="486407" name="Object 7"/>
          <p:cNvGraphicFramePr>
            <a:graphicFrameLocks noChangeAspect="1"/>
          </p:cNvGraphicFramePr>
          <p:nvPr/>
        </p:nvGraphicFramePr>
        <p:xfrm>
          <a:off x="2286000" y="2438400"/>
          <a:ext cx="1376516" cy="666750"/>
        </p:xfrm>
        <a:graphic>
          <a:graphicData uri="http://schemas.openxmlformats.org/presentationml/2006/ole">
            <p:oleObj spid="_x0000_s486407" name="Equation" r:id="rId10" imgW="812520" imgH="393480" progId="Equation.DSMT4">
              <p:embed/>
            </p:oleObj>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685800" y="228600"/>
            <a:ext cx="8534400" cy="546100"/>
          </a:xfrm>
        </p:spPr>
        <p:txBody>
          <a:bodyPr/>
          <a:lstStyle/>
          <a:p>
            <a:r>
              <a:rPr lang="en-US" sz="3200" dirty="0" smtClean="0">
                <a:solidFill>
                  <a:schemeClr val="bg2"/>
                </a:solidFill>
                <a:effectLst/>
                <a:latin typeface="Comic Sans MS" pitchFamily="66" charset="0"/>
              </a:rPr>
              <a:t>World Competition in </a:t>
            </a:r>
            <a:r>
              <a:rPr lang="el-GR" sz="3200" b="1" dirty="0" smtClean="0">
                <a:solidFill>
                  <a:schemeClr val="bg2"/>
                </a:solidFill>
                <a:effectLst/>
                <a:latin typeface="Comic Sans MS" pitchFamily="66" charset="0"/>
              </a:rPr>
              <a:t>η</a:t>
            </a:r>
            <a:r>
              <a:rPr lang="en-US" sz="3200" b="1" dirty="0" smtClean="0">
                <a:solidFill>
                  <a:schemeClr val="bg2"/>
                </a:solidFill>
                <a:effectLst/>
                <a:latin typeface="Comic Sans MS" pitchFamily="66" charset="0"/>
              </a:rPr>
              <a:t> Decays</a:t>
            </a:r>
            <a:r>
              <a:rPr lang="en-US" sz="3200" dirty="0" smtClean="0">
                <a:solidFill>
                  <a:schemeClr val="bg2"/>
                </a:solidFill>
                <a:effectLst/>
                <a:latin typeface="Comic Sans MS" pitchFamily="66" charset="0"/>
              </a:rPr>
              <a:t> </a:t>
            </a:r>
          </a:p>
        </p:txBody>
      </p:sp>
      <p:sp>
        <p:nvSpPr>
          <p:cNvPr id="6" name="Slide Number Placeholder 5"/>
          <p:cNvSpPr>
            <a:spLocks noGrp="1"/>
          </p:cNvSpPr>
          <p:nvPr>
            <p:ph type="sldNum" sz="quarter" idx="12"/>
          </p:nvPr>
        </p:nvSpPr>
        <p:spPr/>
        <p:txBody>
          <a:bodyPr/>
          <a:lstStyle/>
          <a:p>
            <a:pPr>
              <a:defRPr/>
            </a:pPr>
            <a:fld id="{F052E6BF-E8FF-43C0-9EE5-ED47B3C868F8}" type="slidenum">
              <a:rPr lang="en-US" smtClean="0"/>
              <a:pPr>
                <a:defRPr/>
              </a:pPr>
              <a:t>14</a:t>
            </a:fld>
            <a:endParaRPr lang="en-US" dirty="0"/>
          </a:p>
        </p:txBody>
      </p:sp>
      <p:pic>
        <p:nvPicPr>
          <p:cNvPr id="121861" name="Picture 5"/>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133600" y="762000"/>
            <a:ext cx="1828800" cy="199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1862" name="Picture 6"/>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724400" y="762000"/>
            <a:ext cx="2005013"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1864" name="Picture 8"/>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590800" y="2895600"/>
            <a:ext cx="2609850" cy="1581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1866" name="Picture 10"/>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603375" y="4616450"/>
            <a:ext cx="2076450" cy="2162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11" descr="detector_labels_noplug.pdf"/>
          <p:cNvPicPr>
            <a:picLocks noChangeAspect="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6781800" y="5105400"/>
            <a:ext cx="2362200" cy="14732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18" name="TextBox 17"/>
          <p:cNvSpPr txBox="1">
            <a:spLocks noChangeArrowheads="1"/>
          </p:cNvSpPr>
          <p:nvPr/>
        </p:nvSpPr>
        <p:spPr bwMode="auto">
          <a:xfrm>
            <a:off x="6781800" y="4705350"/>
            <a:ext cx="2362200" cy="40005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r>
              <a:rPr lang="en-US" dirty="0" smtClean="0">
                <a:solidFill>
                  <a:srgbClr val="000000"/>
                </a:solidFill>
                <a:latin typeface="Times New Roman" pitchFamily="18" charset="0"/>
                <a:cs typeface="Times New Roman" pitchFamily="18" charset="0"/>
              </a:rPr>
              <a:t>JEF at </a:t>
            </a:r>
            <a:r>
              <a:rPr lang="en-US" dirty="0" err="1" smtClean="0">
                <a:solidFill>
                  <a:srgbClr val="000000"/>
                </a:solidFill>
                <a:latin typeface="Times New Roman" pitchFamily="18" charset="0"/>
                <a:cs typeface="Times New Roman" pitchFamily="18" charset="0"/>
              </a:rPr>
              <a:t>Jlab</a:t>
            </a:r>
            <a:endParaRPr lang="en-US" dirty="0" smtClean="0">
              <a:solidFill>
                <a:srgbClr val="000000"/>
              </a:solidFill>
              <a:latin typeface="Times New Roman" pitchFamily="18" charset="0"/>
              <a:cs typeface="Times New Roman" pitchFamily="18" charset="0"/>
            </a:endParaRPr>
          </a:p>
        </p:txBody>
      </p:sp>
      <p:sp>
        <p:nvSpPr>
          <p:cNvPr id="16" name="Left Arrow 15"/>
          <p:cNvSpPr>
            <a:spLocks noChangeArrowheads="1"/>
          </p:cNvSpPr>
          <p:nvPr/>
        </p:nvSpPr>
        <p:spPr bwMode="auto">
          <a:xfrm rot="-1682553">
            <a:off x="6396038" y="2546350"/>
            <a:ext cx="838200" cy="228600"/>
          </a:xfrm>
          <a:prstGeom prst="leftArrow">
            <a:avLst>
              <a:gd name="adj1" fmla="val 50000"/>
              <a:gd name="adj2" fmla="val 49992"/>
            </a:avLst>
          </a:prstGeom>
          <a:solidFill>
            <a:srgbClr val="FF0000"/>
          </a:solidFill>
          <a:ln w="9525" algn="ctr">
            <a:solidFill>
              <a:schemeClr val="tx1"/>
            </a:solidFill>
            <a:round/>
            <a:headEnd/>
            <a:tailEnd/>
          </a:ln>
        </p:spPr>
        <p:txBody>
          <a:bodyPr vert="eaVert" wrap="none" anchor="ctr"/>
          <a:lstStyle/>
          <a:p>
            <a:endParaRPr lang="en-US" smtClean="0">
              <a:solidFill>
                <a:srgbClr val="FFFFFF"/>
              </a:solidFill>
              <a:cs typeface="Arial" charset="0"/>
            </a:endParaRPr>
          </a:p>
        </p:txBody>
      </p:sp>
      <p:sp>
        <p:nvSpPr>
          <p:cNvPr id="19" name="TextBox 18"/>
          <p:cNvSpPr txBox="1"/>
          <p:nvPr/>
        </p:nvSpPr>
        <p:spPr>
          <a:xfrm>
            <a:off x="7086600" y="1600200"/>
            <a:ext cx="1828800" cy="708025"/>
          </a:xfrm>
          <a:prstGeom prst="rect">
            <a:avLst/>
          </a:prstGeom>
          <a:noFill/>
          <a:ln>
            <a:solidFill>
              <a:schemeClr val="bg2"/>
            </a:solidFill>
          </a:ln>
          <a:effectLst>
            <a:outerShdw blurRad="50800" dist="50800" dir="5400000" algn="ctr" rotWithShape="0">
              <a:schemeClr val="tx1"/>
            </a:outerShdw>
          </a:effectLst>
        </p:spPr>
        <p:txBody>
          <a:bodyPr>
            <a:spAutoFit/>
          </a:bodyPr>
          <a:lstStyle/>
          <a:p>
            <a:pPr>
              <a:defRPr/>
            </a:pPr>
            <a:r>
              <a:rPr lang="en-US" dirty="0">
                <a:solidFill>
                  <a:srgbClr val="FF0000"/>
                </a:solidFill>
                <a:latin typeface="Comic Sans MS" pitchFamily="66" charset="0"/>
                <a:cs typeface="Arial" charset="0"/>
              </a:rPr>
              <a:t>Low energy </a:t>
            </a:r>
          </a:p>
          <a:p>
            <a:pPr>
              <a:defRPr/>
            </a:pPr>
            <a:r>
              <a:rPr lang="en-US" dirty="0">
                <a:solidFill>
                  <a:srgbClr val="FF0000"/>
                </a:solidFill>
                <a:latin typeface="Comic Sans MS" pitchFamily="66" charset="0"/>
                <a:cs typeface="Arial" charset="0"/>
                <a:sym typeface="Symbol"/>
              </a:rPr>
              <a:t>-</a:t>
            </a:r>
            <a:r>
              <a:rPr lang="en-US" dirty="0">
                <a:solidFill>
                  <a:srgbClr val="FF0000"/>
                </a:solidFill>
                <a:latin typeface="Comic Sans MS" pitchFamily="66" charset="0"/>
                <a:cs typeface="Arial" charset="0"/>
              </a:rPr>
              <a:t>facilities</a:t>
            </a:r>
          </a:p>
        </p:txBody>
      </p:sp>
      <p:sp>
        <p:nvSpPr>
          <p:cNvPr id="20" name="Left Arrow 19"/>
          <p:cNvSpPr>
            <a:spLocks noChangeArrowheads="1"/>
          </p:cNvSpPr>
          <p:nvPr/>
        </p:nvSpPr>
        <p:spPr bwMode="auto">
          <a:xfrm rot="-5400000">
            <a:off x="7539038" y="4083050"/>
            <a:ext cx="838200" cy="228600"/>
          </a:xfrm>
          <a:prstGeom prst="leftArrow">
            <a:avLst>
              <a:gd name="adj1" fmla="val 50000"/>
              <a:gd name="adj2" fmla="val 49992"/>
            </a:avLst>
          </a:prstGeom>
          <a:solidFill>
            <a:srgbClr val="FF0000"/>
          </a:solidFill>
          <a:ln w="9525" algn="ctr">
            <a:solidFill>
              <a:schemeClr val="tx1"/>
            </a:solidFill>
            <a:round/>
            <a:headEnd/>
            <a:tailEnd/>
          </a:ln>
        </p:spPr>
        <p:txBody>
          <a:bodyPr vert="eaVert" wrap="none" anchor="ctr"/>
          <a:lstStyle/>
          <a:p>
            <a:endParaRPr lang="en-US" smtClean="0">
              <a:solidFill>
                <a:srgbClr val="FFFFFF"/>
              </a:solidFill>
              <a:cs typeface="Arial" charset="0"/>
            </a:endParaRPr>
          </a:p>
        </p:txBody>
      </p:sp>
      <p:sp>
        <p:nvSpPr>
          <p:cNvPr id="21" name="TextBox 20"/>
          <p:cNvSpPr txBox="1"/>
          <p:nvPr/>
        </p:nvSpPr>
        <p:spPr>
          <a:xfrm>
            <a:off x="7239000" y="2971800"/>
            <a:ext cx="1828800" cy="708025"/>
          </a:xfrm>
          <a:prstGeom prst="rect">
            <a:avLst/>
          </a:prstGeom>
          <a:noFill/>
          <a:ln>
            <a:solidFill>
              <a:schemeClr val="bg2"/>
            </a:solidFill>
          </a:ln>
          <a:effectLst>
            <a:outerShdw blurRad="50800" dist="50800" dir="5400000" algn="ctr" rotWithShape="0">
              <a:schemeClr val="tx1"/>
            </a:outerShdw>
          </a:effectLst>
        </p:spPr>
        <p:txBody>
          <a:bodyPr>
            <a:spAutoFit/>
          </a:bodyPr>
          <a:lstStyle/>
          <a:p>
            <a:pPr>
              <a:defRPr/>
            </a:pPr>
            <a:r>
              <a:rPr lang="en-US" dirty="0">
                <a:solidFill>
                  <a:srgbClr val="FF0000"/>
                </a:solidFill>
                <a:latin typeface="Comic Sans MS" pitchFamily="66" charset="0"/>
                <a:cs typeface="Arial" charset="0"/>
              </a:rPr>
              <a:t>High energy </a:t>
            </a:r>
            <a:r>
              <a:rPr lang="en-US" dirty="0">
                <a:solidFill>
                  <a:srgbClr val="FF0000"/>
                </a:solidFill>
                <a:latin typeface="Comic Sans MS" pitchFamily="66" charset="0"/>
                <a:cs typeface="Arial" charset="0"/>
                <a:sym typeface="Symbol"/>
              </a:rPr>
              <a:t>-</a:t>
            </a:r>
            <a:r>
              <a:rPr lang="en-US" dirty="0">
                <a:solidFill>
                  <a:srgbClr val="FF0000"/>
                </a:solidFill>
                <a:latin typeface="Comic Sans MS" pitchFamily="66" charset="0"/>
                <a:cs typeface="Arial" charset="0"/>
              </a:rPr>
              <a:t>facility</a:t>
            </a:r>
          </a:p>
        </p:txBody>
      </p:sp>
      <p:pic>
        <p:nvPicPr>
          <p:cNvPr id="1026" name="Picture 2"/>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3921125" y="4956175"/>
            <a:ext cx="2771775" cy="16732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TextBox 2"/>
          <p:cNvSpPr txBox="1">
            <a:spLocks noChangeArrowheads="1"/>
          </p:cNvSpPr>
          <p:nvPr/>
        </p:nvSpPr>
        <p:spPr bwMode="auto">
          <a:xfrm>
            <a:off x="3898900" y="4581525"/>
            <a:ext cx="2730500" cy="37147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l" eaLnBrk="1" hangingPunct="1"/>
            <a:r>
              <a:rPr lang="en-US" sz="1800" dirty="0" smtClean="0">
                <a:solidFill>
                  <a:srgbClr val="000000"/>
                </a:solidFill>
                <a:latin typeface="Times New Roman" pitchFamily="18" charset="0"/>
                <a:cs typeface="Times New Roman" pitchFamily="18" charset="0"/>
              </a:rPr>
              <a:t>CBELSA/TAPS at ELSA</a:t>
            </a:r>
          </a:p>
        </p:txBody>
      </p:sp>
      <p:sp>
        <p:nvSpPr>
          <p:cNvPr id="23" name="Oval 22"/>
          <p:cNvSpPr>
            <a:spLocks noChangeArrowheads="1"/>
          </p:cNvSpPr>
          <p:nvPr/>
        </p:nvSpPr>
        <p:spPr bwMode="auto">
          <a:xfrm>
            <a:off x="2743200" y="1066800"/>
            <a:ext cx="3733800" cy="5791200"/>
          </a:xfrm>
          <a:prstGeom prst="ellipse">
            <a:avLst/>
          </a:prstGeom>
          <a:noFill/>
          <a:ln w="9525" algn="ctr">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vert="eaVert" wrap="none" anchor="ctr"/>
          <a:lstStyle/>
          <a:p>
            <a:endParaRPr lang="en-US" smtClean="0">
              <a:solidFill>
                <a:srgbClr val="FFFFFF"/>
              </a:solidFill>
              <a:cs typeface="Arial" charset="0"/>
            </a:endParaRPr>
          </a:p>
        </p:txBody>
      </p:sp>
      <p:sp>
        <p:nvSpPr>
          <p:cNvPr id="2" name="TextBox 1"/>
          <p:cNvSpPr txBox="1"/>
          <p:nvPr/>
        </p:nvSpPr>
        <p:spPr>
          <a:xfrm>
            <a:off x="345196" y="1322109"/>
            <a:ext cx="1524000" cy="707886"/>
          </a:xfrm>
          <a:prstGeom prst="rect">
            <a:avLst/>
          </a:prstGeom>
          <a:solidFill>
            <a:srgbClr val="FFFF00"/>
          </a:solidFill>
        </p:spPr>
        <p:txBody>
          <a:bodyPr wrap="square" rtlCol="0">
            <a:spAutoFit/>
          </a:bodyPr>
          <a:lstStyle/>
          <a:p>
            <a:r>
              <a:rPr lang="en-US" b="1" dirty="0" err="1" smtClean="0">
                <a:solidFill>
                  <a:srgbClr val="336600"/>
                </a:solidFill>
              </a:rPr>
              <a:t>e</a:t>
            </a:r>
            <a:r>
              <a:rPr lang="en-US" b="1" baseline="30000" dirty="0" err="1" smtClean="0">
                <a:solidFill>
                  <a:srgbClr val="336600"/>
                </a:solidFill>
              </a:rPr>
              <a:t>+</a:t>
            </a:r>
            <a:r>
              <a:rPr lang="en-US" b="1" dirty="0" err="1" smtClean="0">
                <a:solidFill>
                  <a:srgbClr val="336600"/>
                </a:solidFill>
              </a:rPr>
              <a:t>e</a:t>
            </a:r>
            <a:r>
              <a:rPr lang="en-US" b="1" baseline="30000" dirty="0" smtClean="0">
                <a:solidFill>
                  <a:srgbClr val="336600"/>
                </a:solidFill>
              </a:rPr>
              <a:t>-</a:t>
            </a:r>
          </a:p>
          <a:p>
            <a:r>
              <a:rPr lang="en-US" b="1" dirty="0" smtClean="0">
                <a:solidFill>
                  <a:srgbClr val="336600"/>
                </a:solidFill>
              </a:rPr>
              <a:t>Collider</a:t>
            </a:r>
            <a:endParaRPr lang="en-US" b="1" dirty="0">
              <a:solidFill>
                <a:srgbClr val="336600"/>
              </a:solidFill>
            </a:endParaRPr>
          </a:p>
        </p:txBody>
      </p:sp>
      <p:sp>
        <p:nvSpPr>
          <p:cNvPr id="22" name="TextBox 21"/>
          <p:cNvSpPr txBox="1"/>
          <p:nvPr/>
        </p:nvSpPr>
        <p:spPr>
          <a:xfrm>
            <a:off x="116596" y="3333690"/>
            <a:ext cx="2017004" cy="400110"/>
          </a:xfrm>
          <a:prstGeom prst="rect">
            <a:avLst/>
          </a:prstGeom>
          <a:solidFill>
            <a:srgbClr val="FFFF00"/>
          </a:solidFill>
        </p:spPr>
        <p:txBody>
          <a:bodyPr wrap="square" rtlCol="0">
            <a:spAutoFit/>
          </a:bodyPr>
          <a:lstStyle/>
          <a:p>
            <a:r>
              <a:rPr lang="en-US" b="1" dirty="0" smtClean="0">
                <a:solidFill>
                  <a:srgbClr val="336600"/>
                </a:solidFill>
              </a:rPr>
              <a:t>Fixed-target</a:t>
            </a:r>
            <a:endParaRPr lang="en-US" b="1" dirty="0">
              <a:solidFill>
                <a:srgbClr val="336600"/>
              </a:solidFill>
            </a:endParaRPr>
          </a:p>
        </p:txBody>
      </p:sp>
      <p:sp>
        <p:nvSpPr>
          <p:cNvPr id="24" name="TextBox 23"/>
          <p:cNvSpPr txBox="1"/>
          <p:nvPr/>
        </p:nvSpPr>
        <p:spPr>
          <a:xfrm>
            <a:off x="0" y="5334000"/>
            <a:ext cx="1676400" cy="338554"/>
          </a:xfrm>
          <a:prstGeom prst="rect">
            <a:avLst/>
          </a:prstGeom>
          <a:solidFill>
            <a:schemeClr val="accent2">
              <a:lumMod val="60000"/>
              <a:lumOff val="40000"/>
              <a:alpha val="48000"/>
            </a:schemeClr>
          </a:solidFill>
        </p:spPr>
        <p:txBody>
          <a:bodyPr wrap="square" rtlCol="0">
            <a:spAutoFit/>
          </a:bodyPr>
          <a:lstStyle/>
          <a:p>
            <a:r>
              <a:rPr lang="en-US" sz="1600" dirty="0" err="1" smtClean="0">
                <a:solidFill>
                  <a:srgbClr val="000000"/>
                </a:solidFill>
                <a:latin typeface="Times New Roman" pitchFamily="18" charset="0"/>
                <a:cs typeface="Times New Roman" pitchFamily="18" charset="0"/>
              </a:rPr>
              <a:t>photoproduction</a:t>
            </a:r>
            <a:endParaRPr lang="en-US" sz="1600" dirty="0">
              <a:solidFill>
                <a:srgbClr val="000000"/>
              </a:solidFill>
              <a:latin typeface="Times New Roman" pitchFamily="18" charset="0"/>
              <a:cs typeface="Times New Roman" pitchFamily="18" charset="0"/>
            </a:endParaRPr>
          </a:p>
        </p:txBody>
      </p:sp>
      <p:sp>
        <p:nvSpPr>
          <p:cNvPr id="25" name="TextBox 24"/>
          <p:cNvSpPr txBox="1"/>
          <p:nvPr/>
        </p:nvSpPr>
        <p:spPr>
          <a:xfrm>
            <a:off x="5181600" y="3200400"/>
            <a:ext cx="1676400" cy="338554"/>
          </a:xfrm>
          <a:prstGeom prst="rect">
            <a:avLst/>
          </a:prstGeom>
          <a:solidFill>
            <a:schemeClr val="accent2">
              <a:lumMod val="60000"/>
              <a:lumOff val="40000"/>
              <a:alpha val="48000"/>
            </a:schemeClr>
          </a:solidFill>
        </p:spPr>
        <p:txBody>
          <a:bodyPr wrap="square" rtlCol="0">
            <a:spAutoFit/>
          </a:bodyPr>
          <a:lstStyle/>
          <a:p>
            <a:r>
              <a:rPr lang="en-US" sz="1600" dirty="0" err="1" smtClean="0">
                <a:solidFill>
                  <a:srgbClr val="000000"/>
                </a:solidFill>
                <a:latin typeface="Times New Roman" pitchFamily="18" charset="0"/>
                <a:cs typeface="Times New Roman" pitchFamily="18" charset="0"/>
              </a:rPr>
              <a:t>hadroproduction</a:t>
            </a:r>
            <a:endParaRPr lang="en-US" sz="1600" dirty="0">
              <a:solidFill>
                <a:srgbClr val="000000"/>
              </a:solidFill>
              <a:latin typeface="Times New Roman" pitchFamily="18" charset="0"/>
              <a:cs typeface="Times New Roman" pitchFamily="18" charset="0"/>
            </a:endParaRPr>
          </a:p>
        </p:txBody>
      </p:sp>
    </p:spTree>
    <p:custDataLst>
      <p:tags r:id="rId1"/>
    </p:custDataLst>
    <p:extLst>
      <p:ext uri="{BB962C8B-B14F-4D97-AF65-F5344CB8AC3E}">
        <p14:creationId xmlns="" xmlns:p14="http://schemas.microsoft.com/office/powerpoint/2010/main" val="3506704231"/>
      </p:ext>
    </p:extLst>
  </p:cSld>
  <p:clrMapOvr>
    <a:masterClrMapping/>
  </p:clrMapOvr>
  <p:transition advTm="7987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186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18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121864"/>
                                        </p:tgtEl>
                                        <p:attrNameLst>
                                          <p:attrName>style.visibility</p:attrName>
                                        </p:attrNameLst>
                                      </p:cBhvr>
                                      <p:to>
                                        <p:strVal val="visible"/>
                                      </p:to>
                                    </p:set>
                                    <p:animEffect transition="in" filter="blinds(horizontal)">
                                      <p:cBhvr>
                                        <p:cTn id="19" dur="500"/>
                                        <p:tgtEl>
                                          <p:spTgt spid="121864"/>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linds(horizont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linds(horizontal)">
                                      <p:cBhvr>
                                        <p:cTn id="27" dur="500"/>
                                        <p:tgtEl>
                                          <p:spTgt spid="24"/>
                                        </p:tgtEl>
                                      </p:cBhvr>
                                    </p:animEffect>
                                  </p:childTnLst>
                                </p:cTn>
                              </p:par>
                              <p:par>
                                <p:cTn id="28" presetID="3" presetClass="entr" presetSubtype="10" fill="hold" nodeType="withEffect">
                                  <p:stCondLst>
                                    <p:cond delay="0"/>
                                  </p:stCondLst>
                                  <p:childTnLst>
                                    <p:set>
                                      <p:cBhvr>
                                        <p:cTn id="29" dur="1" fill="hold">
                                          <p:stCondLst>
                                            <p:cond delay="0"/>
                                          </p:stCondLst>
                                        </p:cTn>
                                        <p:tgtEl>
                                          <p:spTgt spid="121866"/>
                                        </p:tgtEl>
                                        <p:attrNameLst>
                                          <p:attrName>style.visibility</p:attrName>
                                        </p:attrNameLst>
                                      </p:cBhvr>
                                      <p:to>
                                        <p:strVal val="visible"/>
                                      </p:to>
                                    </p:set>
                                    <p:animEffect transition="in" filter="blinds(horizontal)">
                                      <p:cBhvr>
                                        <p:cTn id="30" dur="500"/>
                                        <p:tgtEl>
                                          <p:spTgt spid="121866"/>
                                        </p:tgtEl>
                                      </p:cBhvr>
                                    </p:animEffect>
                                  </p:childTnLst>
                                </p:cTn>
                              </p:par>
                              <p:par>
                                <p:cTn id="31" presetID="3" presetClass="entr" presetSubtype="10" fill="hold" nodeType="withEffect">
                                  <p:stCondLst>
                                    <p:cond delay="0"/>
                                  </p:stCondLst>
                                  <p:childTnLst>
                                    <p:set>
                                      <p:cBhvr>
                                        <p:cTn id="32" dur="1" fill="hold">
                                          <p:stCondLst>
                                            <p:cond delay="0"/>
                                          </p:stCondLst>
                                        </p:cTn>
                                        <p:tgtEl>
                                          <p:spTgt spid="1026"/>
                                        </p:tgtEl>
                                        <p:attrNameLst>
                                          <p:attrName>style.visibility</p:attrName>
                                        </p:attrNameLst>
                                      </p:cBhvr>
                                      <p:to>
                                        <p:strVal val="visible"/>
                                      </p:to>
                                    </p:set>
                                    <p:animEffect transition="in" filter="blinds(horizontal)">
                                      <p:cBhvr>
                                        <p:cTn id="33" dur="500"/>
                                        <p:tgtEl>
                                          <p:spTgt spid="1026"/>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blinds(horizontal)">
                                      <p:cBhvr>
                                        <p:cTn id="36" dur="500"/>
                                        <p:tgtEl>
                                          <p:spTgt spid="3"/>
                                        </p:tgtEl>
                                      </p:cBhvr>
                                    </p:animEffect>
                                  </p:childTnLst>
                                </p:cTn>
                              </p:par>
                              <p:par>
                                <p:cTn id="37" presetID="3" presetClass="entr" presetSubtype="1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linds(horizontal)">
                                      <p:cBhvr>
                                        <p:cTn id="39" dur="500"/>
                                        <p:tgtEl>
                                          <p:spTgt spid="17"/>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linds(horizontal)">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blinds(horizontal)">
                                      <p:cBhvr>
                                        <p:cTn id="47" dur="500"/>
                                        <p:tgtEl>
                                          <p:spTgt spid="19"/>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blinds(horizontal)">
                                      <p:cBhvr>
                                        <p:cTn id="50" dur="500"/>
                                        <p:tgtEl>
                                          <p:spTgt spid="16"/>
                                        </p:tgtEl>
                                      </p:cBhvr>
                                    </p:animEffect>
                                  </p:childTnLst>
                                </p:cTn>
                              </p:par>
                              <p:par>
                                <p:cTn id="51" presetID="3" presetClass="entr" presetSubtype="10"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blinds(horizontal)">
                                      <p:cBhvr>
                                        <p:cTn id="53" dur="500"/>
                                        <p:tgtEl>
                                          <p:spTgt spid="23"/>
                                        </p:tgtEl>
                                      </p:cBhvr>
                                    </p:animEffec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grpId="0" nodeType="click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blinds(horizontal)">
                                      <p:cBhvr>
                                        <p:cTn id="58" dur="500"/>
                                        <p:tgtEl>
                                          <p:spTgt spid="21"/>
                                        </p:tgtEl>
                                      </p:cBhvr>
                                    </p:animEffect>
                                  </p:childTnLst>
                                </p:cTn>
                              </p:par>
                              <p:par>
                                <p:cTn id="59" presetID="3" presetClass="entr" presetSubtype="10" fill="hold" grpId="0" nodeType="with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blinds(horizontal)">
                                      <p:cBhvr>
                                        <p:cTn id="6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6" grpId="0" animBg="1"/>
      <p:bldP spid="19" grpId="0" animBg="1"/>
      <p:bldP spid="20" grpId="0" animBg="1"/>
      <p:bldP spid="21" grpId="0" animBg="1"/>
      <p:bldP spid="3" grpId="0" animBg="1"/>
      <p:bldP spid="23" grpId="0" animBg="1"/>
      <p:bldP spid="2" grpId="0" animBg="1"/>
      <p:bldP spid="22" grpId="0" animBg="1"/>
      <p:bldP spid="24" grpId="0" animBg="1"/>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534400" cy="457200"/>
          </a:xfrm>
        </p:spPr>
        <p:txBody>
          <a:bodyPr/>
          <a:lstStyle/>
          <a:p>
            <a:pPr algn="ctr">
              <a:defRPr/>
            </a:pPr>
            <a:r>
              <a:rPr lang="en-US" sz="2400" dirty="0" smtClean="0">
                <a:solidFill>
                  <a:schemeClr val="bg2"/>
                </a:solidFill>
                <a:latin typeface="Comic Sans MS" pitchFamily="66" charset="0"/>
              </a:rPr>
              <a:t>Filter Background with </a:t>
            </a:r>
            <a:r>
              <a:rPr lang="el-GR" sz="2400" dirty="0" smtClean="0">
                <a:solidFill>
                  <a:schemeClr val="bg2"/>
                </a:solidFill>
                <a:latin typeface="Comic Sans MS" pitchFamily="66" charset="0"/>
              </a:rPr>
              <a:t>η</a:t>
            </a:r>
            <a:r>
              <a:rPr lang="en-US" sz="2400" dirty="0" smtClean="0">
                <a:solidFill>
                  <a:schemeClr val="bg2"/>
                </a:solidFill>
                <a:latin typeface="Comic Sans MS" pitchFamily="66" charset="0"/>
              </a:rPr>
              <a:t> Energy Boost (</a:t>
            </a:r>
            <a:r>
              <a:rPr lang="en-US" sz="2400" dirty="0" smtClean="0">
                <a:solidFill>
                  <a:srgbClr val="FF0000"/>
                </a:solidFill>
                <a:latin typeface="Comic Sans MS" pitchFamily="66" charset="0"/>
                <a:sym typeface="Symbol"/>
              </a:rPr>
              <a:t></a:t>
            </a:r>
            <a:r>
              <a:rPr lang="en-US" sz="2400" baseline="30000" dirty="0" smtClean="0">
                <a:solidFill>
                  <a:srgbClr val="FF0000"/>
                </a:solidFill>
                <a:latin typeface="Comic Sans MS" pitchFamily="66" charset="0"/>
                <a:sym typeface="Symbol"/>
              </a:rPr>
              <a:t>0</a:t>
            </a:r>
            <a:r>
              <a:rPr lang="en-US" sz="2400" dirty="0" smtClean="0">
                <a:solidFill>
                  <a:srgbClr val="FF0000"/>
                </a:solidFill>
                <a:latin typeface="Comic Sans MS" pitchFamily="66" charset="0"/>
                <a:sym typeface="Symbol"/>
              </a:rPr>
              <a:t></a:t>
            </a:r>
            <a:r>
              <a:rPr lang="en-US" sz="2400" dirty="0" smtClean="0">
                <a:solidFill>
                  <a:schemeClr val="bg2"/>
                </a:solidFill>
                <a:latin typeface="Comic Sans MS" pitchFamily="66" charset="0"/>
                <a:sym typeface="Symbol"/>
              </a:rPr>
              <a:t>)</a:t>
            </a:r>
            <a:r>
              <a:rPr lang="en-US" sz="2400" dirty="0" smtClean="0">
                <a:solidFill>
                  <a:schemeClr val="bg2"/>
                </a:solidFill>
                <a:latin typeface="Comic Sans MS" pitchFamily="66" charset="0"/>
              </a:rPr>
              <a:t/>
            </a:r>
            <a:br>
              <a:rPr lang="en-US" sz="2400" dirty="0" smtClean="0">
                <a:solidFill>
                  <a:schemeClr val="bg2"/>
                </a:solidFill>
                <a:latin typeface="Comic Sans MS" pitchFamily="66" charset="0"/>
              </a:rPr>
            </a:br>
            <a:r>
              <a:rPr lang="en-US" sz="2800" dirty="0" smtClean="0">
                <a:solidFill>
                  <a:schemeClr val="bg2"/>
                </a:solidFill>
                <a:latin typeface="Comic Sans MS" pitchFamily="66" charset="0"/>
              </a:rPr>
              <a:t> </a:t>
            </a:r>
            <a:endParaRPr lang="en-US" sz="2800" dirty="0">
              <a:solidFill>
                <a:schemeClr val="bg2"/>
              </a:solidFill>
              <a:latin typeface="Comic Sans MS" pitchFamily="66" charset="0"/>
            </a:endParaRPr>
          </a:p>
        </p:txBody>
      </p:sp>
      <p:sp>
        <p:nvSpPr>
          <p:cNvPr id="4" name="Slide Number Placeholder 3"/>
          <p:cNvSpPr>
            <a:spLocks noGrp="1"/>
          </p:cNvSpPr>
          <p:nvPr>
            <p:ph type="sldNum" sz="quarter" idx="12"/>
          </p:nvPr>
        </p:nvSpPr>
        <p:spPr/>
        <p:txBody>
          <a:bodyPr/>
          <a:lstStyle/>
          <a:p>
            <a:fld id="{B70B333B-0EFF-4B88-8AA5-9D5AB5F35DC8}" type="slidenum">
              <a:rPr lang="en-US"/>
              <a:pPr/>
              <a:t>15</a:t>
            </a:fld>
            <a:endParaRPr lang="en-US" dirty="0"/>
          </a:p>
        </p:txBody>
      </p:sp>
      <p:sp>
        <p:nvSpPr>
          <p:cNvPr id="15" name="Rectangle 13"/>
          <p:cNvSpPr>
            <a:spLocks noChangeArrowheads="1"/>
          </p:cNvSpPr>
          <p:nvPr/>
        </p:nvSpPr>
        <p:spPr bwMode="auto">
          <a:xfrm>
            <a:off x="4572000" y="5029200"/>
            <a:ext cx="3429000" cy="1066800"/>
          </a:xfrm>
          <a:prstGeom prst="rect">
            <a:avLst/>
          </a:prstGeom>
          <a:noFill/>
          <a:ln w="9525">
            <a:solidFill>
              <a:schemeClr val="accent1"/>
            </a:solidFill>
            <a:miter lim="800000"/>
            <a:headEnd/>
            <a:tailEnd/>
          </a:ln>
          <a:effectLst/>
        </p:spPr>
        <p:txBody>
          <a:bodyPr/>
          <a:lstStyle/>
          <a:p>
            <a:pPr marL="342900" indent="-342900" algn="l" eaLnBrk="1" hangingPunct="1">
              <a:spcBef>
                <a:spcPct val="20000"/>
              </a:spcBef>
              <a:buClr>
                <a:srgbClr val="000000"/>
              </a:buClr>
            </a:pPr>
            <a:r>
              <a:rPr lang="en-US" b="1" dirty="0">
                <a:solidFill>
                  <a:srgbClr val="008000"/>
                </a:solidFill>
                <a:effectLst>
                  <a:outerShdw blurRad="38100" dist="38100" dir="2700000" algn="tl">
                    <a:srgbClr val="000000"/>
                  </a:outerShdw>
                </a:effectLst>
                <a:latin typeface="Comic Sans MS" pitchFamily="66" charset="0"/>
              </a:rPr>
              <a:t>   Major Background</a:t>
            </a:r>
          </a:p>
          <a:p>
            <a:pPr marL="342900" indent="-342900" algn="l" eaLnBrk="1" hangingPunct="1">
              <a:spcBef>
                <a:spcPct val="20000"/>
              </a:spcBef>
              <a:buClr>
                <a:srgbClr val="000000"/>
              </a:buClr>
              <a:buFont typeface="Wingdings" pitchFamily="2" charset="2"/>
              <a:buChar char="Ø"/>
            </a:pPr>
            <a:r>
              <a:rPr lang="el-GR" dirty="0" smtClean="0">
                <a:solidFill>
                  <a:srgbClr val="000000"/>
                </a:solidFill>
                <a:effectLst>
                  <a:outerShdw blurRad="38100" dist="38100" dir="2700000" algn="tl">
                    <a:srgbClr val="FFFFFF"/>
                  </a:outerShdw>
                </a:effectLst>
                <a:latin typeface="Comic Sans MS" pitchFamily="66" charset="0"/>
                <a:ea typeface="MS Mincho" pitchFamily="49" charset="-128"/>
                <a:sym typeface="Symbol" pitchFamily="18" charset="2"/>
              </a:rPr>
              <a:t>η </a:t>
            </a:r>
            <a:r>
              <a:rPr lang="el-GR" dirty="0">
                <a:solidFill>
                  <a:srgbClr val="000000"/>
                </a:solidFill>
                <a:effectLst>
                  <a:outerShdw blurRad="38100" dist="38100" dir="2700000" algn="tl">
                    <a:srgbClr val="FFFFFF"/>
                  </a:outerShdw>
                </a:effectLst>
                <a:latin typeface="Comic Sans MS" pitchFamily="66" charset="0"/>
                <a:ea typeface="MS Mincho" pitchFamily="49" charset="-128"/>
                <a:sym typeface="Symbol" pitchFamily="18" charset="2"/>
              </a:rPr>
              <a:t>→</a:t>
            </a:r>
            <a:r>
              <a:rPr lang="en-US" dirty="0">
                <a:solidFill>
                  <a:srgbClr val="000000"/>
                </a:solidFill>
                <a:effectLst>
                  <a:outerShdw blurRad="38100" dist="38100" dir="2700000" algn="tl">
                    <a:srgbClr val="FFFFFF"/>
                  </a:outerShdw>
                </a:effectLst>
                <a:latin typeface="Comic Sans MS" pitchFamily="66" charset="0"/>
                <a:sym typeface="Symbol" pitchFamily="18" charset="2"/>
              </a:rPr>
              <a:t></a:t>
            </a:r>
            <a:r>
              <a:rPr lang="en-US" baseline="30000" dirty="0">
                <a:solidFill>
                  <a:srgbClr val="000000"/>
                </a:solidFill>
                <a:effectLst>
                  <a:outerShdw blurRad="38100" dist="38100" dir="2700000" algn="tl">
                    <a:srgbClr val="FFFFFF"/>
                  </a:outerShdw>
                </a:effectLst>
                <a:latin typeface="Comic Sans MS" pitchFamily="66" charset="0"/>
                <a:sym typeface="Symbol" pitchFamily="18" charset="2"/>
              </a:rPr>
              <a:t>0</a:t>
            </a:r>
            <a:r>
              <a:rPr lang="en-US" dirty="0">
                <a:solidFill>
                  <a:srgbClr val="000000"/>
                </a:solidFill>
                <a:effectLst>
                  <a:outerShdw blurRad="38100" dist="38100" dir="2700000" algn="tl">
                    <a:srgbClr val="FFFFFF"/>
                  </a:outerShdw>
                </a:effectLst>
                <a:latin typeface="Comic Sans MS" pitchFamily="66" charset="0"/>
                <a:sym typeface="Symbol" pitchFamily="18" charset="2"/>
              </a:rPr>
              <a:t></a:t>
            </a:r>
            <a:r>
              <a:rPr lang="en-US" baseline="30000" dirty="0">
                <a:solidFill>
                  <a:srgbClr val="000000"/>
                </a:solidFill>
                <a:effectLst>
                  <a:outerShdw blurRad="38100" dist="38100" dir="2700000" algn="tl">
                    <a:srgbClr val="FFFFFF"/>
                  </a:outerShdw>
                </a:effectLst>
                <a:latin typeface="Comic Sans MS" pitchFamily="66" charset="0"/>
                <a:sym typeface="Symbol" pitchFamily="18" charset="2"/>
              </a:rPr>
              <a:t>0</a:t>
            </a:r>
            <a:r>
              <a:rPr lang="en-US" dirty="0">
                <a:solidFill>
                  <a:srgbClr val="000000"/>
                </a:solidFill>
                <a:effectLst>
                  <a:outerShdw blurRad="38100" dist="38100" dir="2700000" algn="tl">
                    <a:srgbClr val="FFFFFF"/>
                  </a:outerShdw>
                </a:effectLst>
                <a:latin typeface="Comic Sans MS" pitchFamily="66" charset="0"/>
                <a:sym typeface="Symbol" pitchFamily="18" charset="2"/>
              </a:rPr>
              <a:t></a:t>
            </a:r>
            <a:r>
              <a:rPr lang="en-US" baseline="30000" dirty="0" smtClean="0">
                <a:solidFill>
                  <a:srgbClr val="000000"/>
                </a:solidFill>
                <a:effectLst>
                  <a:outerShdw blurRad="38100" dist="38100" dir="2700000" algn="tl">
                    <a:srgbClr val="FFFFFF"/>
                  </a:outerShdw>
                </a:effectLst>
                <a:latin typeface="Comic Sans MS" pitchFamily="66" charset="0"/>
                <a:sym typeface="Symbol" pitchFamily="18" charset="2"/>
              </a:rPr>
              <a:t>0</a:t>
            </a:r>
            <a:r>
              <a:rPr lang="en-US" dirty="0" smtClean="0">
                <a:solidFill>
                  <a:srgbClr val="000000"/>
                </a:solidFill>
                <a:effectLst>
                  <a:outerShdw blurRad="38100" dist="38100" dir="2700000" algn="tl">
                    <a:srgbClr val="FFFFFF"/>
                  </a:outerShdw>
                </a:effectLst>
                <a:latin typeface="Comic Sans MS" pitchFamily="66" charset="0"/>
                <a:sym typeface="Symbol"/>
              </a:rPr>
              <a:t>6</a:t>
            </a:r>
          </a:p>
          <a:p>
            <a:pPr marL="342900" indent="-342900" algn="l" eaLnBrk="1" hangingPunct="1">
              <a:spcBef>
                <a:spcPct val="20000"/>
              </a:spcBef>
              <a:buClr>
                <a:srgbClr val="000000"/>
              </a:buClr>
              <a:buFont typeface="Wingdings" pitchFamily="2" charset="2"/>
              <a:buChar char="Ø"/>
            </a:pPr>
            <a:r>
              <a:rPr lang="en-US" dirty="0" smtClean="0">
                <a:solidFill>
                  <a:srgbClr val="000000"/>
                </a:solidFill>
                <a:effectLst>
                  <a:outerShdw blurRad="38100" dist="38100" dir="2700000" algn="tl">
                    <a:srgbClr val="FFFFFF"/>
                  </a:outerShdw>
                </a:effectLst>
                <a:latin typeface="Comic Sans MS" pitchFamily="66" charset="0"/>
                <a:sym typeface="Symbol" pitchFamily="18" charset="2"/>
              </a:rPr>
              <a:t></a:t>
            </a:r>
            <a:r>
              <a:rPr lang="en-US" baseline="30000" dirty="0" smtClean="0">
                <a:solidFill>
                  <a:srgbClr val="000000"/>
                </a:solidFill>
                <a:effectLst>
                  <a:outerShdw blurRad="38100" dist="38100" dir="2700000" algn="tl">
                    <a:srgbClr val="FFFFFF"/>
                  </a:outerShdw>
                </a:effectLst>
                <a:latin typeface="Comic Sans MS" pitchFamily="66" charset="0"/>
                <a:sym typeface="Symbol" pitchFamily="18" charset="2"/>
              </a:rPr>
              <a:t>-</a:t>
            </a:r>
            <a:r>
              <a:rPr lang="en-US" dirty="0" smtClean="0">
                <a:solidFill>
                  <a:srgbClr val="000000"/>
                </a:solidFill>
                <a:effectLst>
                  <a:outerShdw blurRad="38100" dist="38100" dir="2700000" algn="tl">
                    <a:srgbClr val="FFFFFF"/>
                  </a:outerShdw>
                </a:effectLst>
                <a:latin typeface="Comic Sans MS" pitchFamily="66" charset="0"/>
                <a:sym typeface="Symbol" pitchFamily="18" charset="2"/>
              </a:rPr>
              <a:t>p</a:t>
            </a:r>
            <a:r>
              <a:rPr lang="el-GR" dirty="0" smtClean="0">
                <a:solidFill>
                  <a:srgbClr val="000000"/>
                </a:solidFill>
                <a:effectLst>
                  <a:outerShdw blurRad="38100" dist="38100" dir="2700000" algn="tl">
                    <a:srgbClr val="FFFFFF"/>
                  </a:outerShdw>
                </a:effectLst>
                <a:latin typeface="Comic Sans MS" pitchFamily="66" charset="0"/>
                <a:ea typeface="MS Mincho" pitchFamily="49" charset="-128"/>
                <a:cs typeface="Arial" charset="0"/>
                <a:sym typeface="Symbol" pitchFamily="18" charset="2"/>
              </a:rPr>
              <a:t>→ </a:t>
            </a:r>
            <a:r>
              <a:rPr lang="en-US" dirty="0" smtClean="0">
                <a:solidFill>
                  <a:srgbClr val="000000"/>
                </a:solidFill>
                <a:effectLst>
                  <a:outerShdw blurRad="38100" dist="38100" dir="2700000" algn="tl">
                    <a:srgbClr val="FFFFFF"/>
                  </a:outerShdw>
                </a:effectLst>
                <a:latin typeface="Comic Sans MS" pitchFamily="66" charset="0"/>
                <a:sym typeface="Symbol" pitchFamily="18" charset="2"/>
              </a:rPr>
              <a:t></a:t>
            </a:r>
            <a:r>
              <a:rPr lang="en-US" baseline="30000" dirty="0" smtClean="0">
                <a:solidFill>
                  <a:srgbClr val="000000"/>
                </a:solidFill>
                <a:effectLst>
                  <a:outerShdw blurRad="38100" dist="38100" dir="2700000" algn="tl">
                    <a:srgbClr val="FFFFFF"/>
                  </a:outerShdw>
                </a:effectLst>
                <a:latin typeface="Comic Sans MS" pitchFamily="66" charset="0"/>
                <a:sym typeface="Symbol" pitchFamily="18" charset="2"/>
              </a:rPr>
              <a:t>0</a:t>
            </a:r>
            <a:r>
              <a:rPr lang="en-US" dirty="0" smtClean="0">
                <a:solidFill>
                  <a:srgbClr val="000000"/>
                </a:solidFill>
                <a:effectLst>
                  <a:outerShdw blurRad="38100" dist="38100" dir="2700000" algn="tl">
                    <a:srgbClr val="FFFFFF"/>
                  </a:outerShdw>
                </a:effectLst>
                <a:latin typeface="Comic Sans MS" pitchFamily="66" charset="0"/>
                <a:sym typeface="Symbol" pitchFamily="18" charset="2"/>
              </a:rPr>
              <a:t></a:t>
            </a:r>
            <a:r>
              <a:rPr lang="en-US" baseline="30000" dirty="0" smtClean="0">
                <a:solidFill>
                  <a:srgbClr val="000000"/>
                </a:solidFill>
                <a:effectLst>
                  <a:outerShdw blurRad="38100" dist="38100" dir="2700000" algn="tl">
                    <a:srgbClr val="FFFFFF"/>
                  </a:outerShdw>
                </a:effectLst>
                <a:latin typeface="Comic Sans MS" pitchFamily="66" charset="0"/>
                <a:sym typeface="Symbol" pitchFamily="18" charset="2"/>
              </a:rPr>
              <a:t>0 </a:t>
            </a:r>
            <a:r>
              <a:rPr lang="en-US" dirty="0" smtClean="0">
                <a:solidFill>
                  <a:srgbClr val="000000"/>
                </a:solidFill>
                <a:effectLst>
                  <a:outerShdw blurRad="38100" dist="38100" dir="2700000" algn="tl">
                    <a:srgbClr val="FFFFFF"/>
                  </a:outerShdw>
                </a:effectLst>
                <a:latin typeface="Comic Sans MS" pitchFamily="66" charset="0"/>
                <a:sym typeface="Symbol" pitchFamily="18" charset="2"/>
              </a:rPr>
              <a:t>+</a:t>
            </a:r>
            <a:r>
              <a:rPr lang="en-US" baseline="30000" dirty="0" smtClean="0">
                <a:solidFill>
                  <a:srgbClr val="000000"/>
                </a:solidFill>
                <a:effectLst>
                  <a:outerShdw blurRad="38100" dist="38100" dir="2700000" algn="tl">
                    <a:srgbClr val="FFFFFF"/>
                  </a:outerShdw>
                </a:effectLst>
                <a:latin typeface="Comic Sans MS" pitchFamily="66" charset="0"/>
                <a:sym typeface="Symbol" pitchFamily="18" charset="2"/>
              </a:rPr>
              <a:t> </a:t>
            </a:r>
            <a:r>
              <a:rPr lang="en-US" dirty="0" smtClean="0">
                <a:solidFill>
                  <a:srgbClr val="000000"/>
                </a:solidFill>
                <a:effectLst>
                  <a:outerShdw blurRad="38100" dist="38100" dir="2700000" algn="tl">
                    <a:srgbClr val="FFFFFF"/>
                  </a:outerShdw>
                </a:effectLst>
                <a:latin typeface="Comic Sans MS" pitchFamily="66" charset="0"/>
                <a:ea typeface="MS Mincho" pitchFamily="49" charset="-128"/>
                <a:sym typeface="Symbol" pitchFamily="18" charset="2"/>
              </a:rPr>
              <a:t>neutron</a:t>
            </a:r>
            <a:endParaRPr lang="el-GR" dirty="0" smtClean="0">
              <a:solidFill>
                <a:srgbClr val="000000"/>
              </a:solidFill>
              <a:effectLst>
                <a:outerShdw blurRad="38100" dist="38100" dir="2700000" algn="tl">
                  <a:srgbClr val="FFFFFF"/>
                </a:outerShdw>
              </a:effectLst>
              <a:latin typeface="Comic Sans MS" pitchFamily="66" charset="0"/>
              <a:ea typeface="MS Mincho" pitchFamily="49" charset="-128"/>
              <a:sym typeface="Symbol" pitchFamily="18" charset="2"/>
            </a:endParaRPr>
          </a:p>
          <a:p>
            <a:pPr marL="342900" indent="-342900" algn="l" eaLnBrk="1" hangingPunct="1">
              <a:spcBef>
                <a:spcPct val="20000"/>
              </a:spcBef>
              <a:buClr>
                <a:srgbClr val="000000"/>
              </a:buClr>
              <a:buFont typeface="Wingdings" pitchFamily="2" charset="2"/>
              <a:buChar char="Ø"/>
            </a:pPr>
            <a:endParaRPr lang="en-US" sz="1800" dirty="0">
              <a:solidFill>
                <a:srgbClr val="000000"/>
              </a:solidFill>
              <a:effectLst>
                <a:outerShdw blurRad="38100" dist="38100" dir="2700000" algn="tl">
                  <a:srgbClr val="FFFFFF"/>
                </a:outerShdw>
              </a:effectLst>
              <a:latin typeface="Comic Sans MS" pitchFamily="66" charset="0"/>
              <a:ea typeface="MS Mincho" pitchFamily="49" charset="-128"/>
              <a:sym typeface="Symbol" pitchFamily="18" charset="2"/>
            </a:endParaRPr>
          </a:p>
          <a:p>
            <a:pPr marL="342900" indent="-342900" algn="l" eaLnBrk="1" hangingPunct="1">
              <a:spcBef>
                <a:spcPct val="20000"/>
              </a:spcBef>
              <a:buClr>
                <a:srgbClr val="000000"/>
              </a:buClr>
              <a:buFontTx/>
              <a:buChar char="•"/>
            </a:pPr>
            <a:endParaRPr lang="en-US" sz="1800" dirty="0">
              <a:solidFill>
                <a:srgbClr val="000000"/>
              </a:solidFill>
              <a:effectLst>
                <a:outerShdw blurRad="38100" dist="38100" dir="2700000" algn="tl">
                  <a:srgbClr val="FFFFFF"/>
                </a:outerShdw>
              </a:effectLst>
              <a:latin typeface="Comic Sans MS" pitchFamily="66" charset="0"/>
              <a:ea typeface="MS Mincho" pitchFamily="49" charset="-128"/>
              <a:sym typeface="Symbol" pitchFamily="18" charset="2"/>
            </a:endParaRPr>
          </a:p>
        </p:txBody>
      </p:sp>
      <p:pic>
        <p:nvPicPr>
          <p:cNvPr id="23" name="Picture 8"/>
          <p:cNvPicPr>
            <a:picLocks noChangeArrowheads="1"/>
          </p:cNvPicPr>
          <p:nvPr/>
        </p:nvPicPr>
        <p:blipFill>
          <a:blip r:embed="rId4" cstate="print"/>
          <a:srcRect/>
          <a:stretch>
            <a:fillRect/>
          </a:stretch>
        </p:blipFill>
        <p:spPr bwMode="auto">
          <a:xfrm>
            <a:off x="304800" y="4495800"/>
            <a:ext cx="3657600" cy="2286000"/>
          </a:xfrm>
          <a:prstGeom prst="rect">
            <a:avLst/>
          </a:prstGeom>
          <a:noFill/>
          <a:ln w="9525" algn="ctr">
            <a:noFill/>
            <a:miter lim="800000"/>
            <a:headEnd/>
            <a:tailEnd/>
          </a:ln>
        </p:spPr>
      </p:pic>
      <p:sp>
        <p:nvSpPr>
          <p:cNvPr id="26" name="Rectangle 25"/>
          <p:cNvSpPr/>
          <p:nvPr/>
        </p:nvSpPr>
        <p:spPr>
          <a:xfrm>
            <a:off x="-76200" y="3810000"/>
            <a:ext cx="4572000" cy="701731"/>
          </a:xfrm>
          <a:prstGeom prst="rect">
            <a:avLst/>
          </a:prstGeom>
        </p:spPr>
        <p:txBody>
          <a:bodyPr>
            <a:spAutoFit/>
          </a:bodyPr>
          <a:lstStyle/>
          <a:p>
            <a:pPr marL="342900" indent="-342900" eaLnBrk="1" hangingPunct="1">
              <a:spcBef>
                <a:spcPct val="20000"/>
              </a:spcBef>
              <a:buClr>
                <a:srgbClr val="000000"/>
              </a:buClr>
            </a:pPr>
            <a:r>
              <a:rPr lang="en-US" sz="1800" dirty="0" smtClean="0">
                <a:solidFill>
                  <a:srgbClr val="008600"/>
                </a:solidFill>
                <a:effectLst>
                  <a:outerShdw blurRad="38100" dist="38100" dir="2700000" algn="tl">
                    <a:srgbClr val="000000"/>
                  </a:outerShdw>
                </a:effectLst>
                <a:latin typeface="Comic Sans MS" pitchFamily="66" charset="0"/>
              </a:rPr>
              <a:t>GAMS Experiment</a:t>
            </a:r>
          </a:p>
          <a:p>
            <a:pPr marL="342900" indent="-342900" eaLnBrk="1" hangingPunct="1">
              <a:spcBef>
                <a:spcPct val="20000"/>
              </a:spcBef>
              <a:buClr>
                <a:srgbClr val="000000"/>
              </a:buClr>
            </a:pPr>
            <a:r>
              <a:rPr lang="en-US" sz="1800" dirty="0" smtClean="0">
                <a:solidFill>
                  <a:srgbClr val="000000"/>
                </a:solidFill>
                <a:effectLst>
                  <a:outerShdw blurRad="38100" dist="38100" dir="2700000" algn="tl">
                    <a:srgbClr val="FFFFFF"/>
                  </a:outerShdw>
                </a:effectLst>
                <a:latin typeface="Comic Sans MS" pitchFamily="66" charset="0"/>
              </a:rPr>
              <a:t>   </a:t>
            </a:r>
            <a:r>
              <a:rPr lang="en-US" sz="1800" i="1" dirty="0" smtClean="0">
                <a:solidFill>
                  <a:srgbClr val="000000"/>
                </a:solidFill>
                <a:effectLst>
                  <a:outerShdw blurRad="38100" dist="38100" dir="2700000" algn="tl">
                    <a:srgbClr val="FFFFFF"/>
                  </a:outerShdw>
                </a:effectLst>
                <a:latin typeface="Comic Sans MS" pitchFamily="66" charset="0"/>
                <a:sym typeface="Symbol" pitchFamily="18" charset="2"/>
              </a:rPr>
              <a:t></a:t>
            </a:r>
            <a:r>
              <a:rPr lang="en-US" sz="1800" i="1" baseline="30000" dirty="0" smtClean="0">
                <a:solidFill>
                  <a:srgbClr val="000000"/>
                </a:solidFill>
                <a:effectLst>
                  <a:outerShdw blurRad="38100" dist="38100" dir="2700000" algn="tl">
                    <a:srgbClr val="FFFFFF"/>
                  </a:outerShdw>
                </a:effectLst>
                <a:latin typeface="Comic Sans MS" pitchFamily="66" charset="0"/>
                <a:sym typeface="Symbol" pitchFamily="18" charset="2"/>
              </a:rPr>
              <a:t>-</a:t>
            </a:r>
            <a:r>
              <a:rPr lang="en-US" sz="1800" i="1" dirty="0" smtClean="0">
                <a:solidFill>
                  <a:srgbClr val="000000"/>
                </a:solidFill>
                <a:effectLst>
                  <a:outerShdw blurRad="38100" dist="38100" dir="2700000" algn="tl">
                    <a:srgbClr val="FFFFFF"/>
                  </a:outerShdw>
                </a:effectLst>
                <a:latin typeface="Comic Sans MS" pitchFamily="66" charset="0"/>
                <a:sym typeface="Symbol" pitchFamily="18" charset="2"/>
              </a:rPr>
              <a:t>p</a:t>
            </a:r>
            <a:r>
              <a:rPr lang="el-GR" sz="1800" i="1" dirty="0" smtClean="0">
                <a:solidFill>
                  <a:srgbClr val="000000"/>
                </a:solidFill>
                <a:effectLst>
                  <a:outerShdw blurRad="38100" dist="38100" dir="2700000" algn="tl">
                    <a:srgbClr val="FFFFFF"/>
                  </a:outerShdw>
                </a:effectLst>
                <a:latin typeface="Comic Sans MS" pitchFamily="66" charset="0"/>
                <a:ea typeface="MS Mincho" pitchFamily="49" charset="-128"/>
                <a:cs typeface="Arial" charset="0"/>
                <a:sym typeface="Symbol" pitchFamily="18" charset="2"/>
              </a:rPr>
              <a:t>→η</a:t>
            </a:r>
            <a:r>
              <a:rPr lang="en-US" sz="1800" i="1" dirty="0" smtClean="0">
                <a:solidFill>
                  <a:srgbClr val="000000"/>
                </a:solidFill>
                <a:effectLst>
                  <a:outerShdw blurRad="38100" dist="38100" dir="2700000" algn="tl">
                    <a:srgbClr val="FFFFFF"/>
                  </a:outerShdw>
                </a:effectLst>
                <a:latin typeface="Comic Sans MS" pitchFamily="66" charset="0"/>
                <a:ea typeface="MS Mincho" pitchFamily="49" charset="-128"/>
                <a:cs typeface="Arial" charset="0"/>
                <a:sym typeface="Symbol" pitchFamily="18" charset="2"/>
              </a:rPr>
              <a:t> p  ( </a:t>
            </a:r>
            <a:r>
              <a:rPr lang="en-US" sz="1800" dirty="0" smtClean="0">
                <a:solidFill>
                  <a:srgbClr val="FF0000"/>
                </a:solidFill>
                <a:effectLst>
                  <a:outerShdw blurRad="38100" dist="38100" dir="2700000" algn="tl">
                    <a:srgbClr val="FFFFFF"/>
                  </a:outerShdw>
                </a:effectLst>
                <a:latin typeface="Comic Sans MS" pitchFamily="66" charset="0"/>
              </a:rPr>
              <a:t>E</a:t>
            </a:r>
            <a:r>
              <a:rPr lang="en-US" sz="1800" baseline="-25000" dirty="0" smtClean="0">
                <a:solidFill>
                  <a:srgbClr val="FF0000"/>
                </a:solidFill>
                <a:effectLst>
                  <a:outerShdw blurRad="38100" dist="38100" dir="2700000" algn="tl">
                    <a:srgbClr val="FFFFFF"/>
                  </a:outerShdw>
                </a:effectLst>
                <a:latin typeface="Comic Sans MS" pitchFamily="66" charset="0"/>
                <a:sym typeface="Symbol"/>
              </a:rPr>
              <a:t></a:t>
            </a:r>
            <a:r>
              <a:rPr lang="en-US" sz="1800" dirty="0" smtClean="0">
                <a:solidFill>
                  <a:srgbClr val="FF0000"/>
                </a:solidFill>
                <a:effectLst>
                  <a:outerShdw blurRad="38100" dist="38100" dir="2700000" algn="tl">
                    <a:srgbClr val="FFFFFF"/>
                  </a:outerShdw>
                </a:effectLst>
                <a:latin typeface="Comic Sans MS" pitchFamily="66" charset="0"/>
                <a:sym typeface="Symbol"/>
              </a:rPr>
              <a:t>= </a:t>
            </a:r>
            <a:r>
              <a:rPr lang="en-US" sz="1800" dirty="0" smtClean="0">
                <a:solidFill>
                  <a:srgbClr val="FF0000"/>
                </a:solidFill>
                <a:effectLst>
                  <a:outerShdw blurRad="38100" dist="38100" dir="2700000" algn="tl">
                    <a:srgbClr val="000000"/>
                  </a:outerShdw>
                </a:effectLst>
                <a:latin typeface="Comic Sans MS" pitchFamily="66" charset="0"/>
              </a:rPr>
              <a:t>30 </a:t>
            </a:r>
            <a:r>
              <a:rPr lang="en-US" sz="1800" dirty="0" err="1" smtClean="0">
                <a:solidFill>
                  <a:srgbClr val="FF0000"/>
                </a:solidFill>
                <a:effectLst>
                  <a:outerShdw blurRad="38100" dist="38100" dir="2700000" algn="tl">
                    <a:srgbClr val="000000"/>
                  </a:outerShdw>
                </a:effectLst>
                <a:latin typeface="Comic Sans MS" pitchFamily="66" charset="0"/>
              </a:rPr>
              <a:t>GeV</a:t>
            </a:r>
            <a:r>
              <a:rPr lang="en-US" sz="1800" dirty="0" smtClean="0">
                <a:solidFill>
                  <a:srgbClr val="000000"/>
                </a:solidFill>
                <a:effectLst>
                  <a:outerShdw blurRad="38100" dist="38100" dir="2700000" algn="tl">
                    <a:srgbClr val="FFFFFF"/>
                  </a:outerShdw>
                </a:effectLst>
                <a:latin typeface="Comic Sans MS" pitchFamily="66" charset="0"/>
              </a:rPr>
              <a:t> </a:t>
            </a:r>
            <a:r>
              <a:rPr lang="en-US" sz="1800" dirty="0" smtClean="0">
                <a:solidFill>
                  <a:srgbClr val="000000"/>
                </a:solidFill>
                <a:effectLst>
                  <a:outerShdw blurRad="38100" dist="38100" dir="2700000" algn="tl">
                    <a:srgbClr val="FFFFFF"/>
                  </a:outerShdw>
                </a:effectLst>
                <a:latin typeface="Comic Sans MS" pitchFamily="66" charset="0"/>
                <a:sym typeface="Symbol" pitchFamily="18" charset="2"/>
              </a:rPr>
              <a:t>)</a:t>
            </a:r>
            <a:endParaRPr lang="el-GR" sz="1800" i="1" dirty="0">
              <a:solidFill>
                <a:srgbClr val="000000"/>
              </a:solidFill>
              <a:effectLst>
                <a:outerShdw blurRad="38100" dist="38100" dir="2700000" algn="tl">
                  <a:srgbClr val="FFFFFF"/>
                </a:outerShdw>
              </a:effectLst>
              <a:latin typeface="Comic Sans MS" pitchFamily="66" charset="0"/>
              <a:ea typeface="MS Mincho" pitchFamily="49" charset="-128"/>
              <a:cs typeface="Arial" charset="0"/>
              <a:sym typeface="Symbol" pitchFamily="18" charset="2"/>
            </a:endParaRPr>
          </a:p>
        </p:txBody>
      </p:sp>
      <p:sp>
        <p:nvSpPr>
          <p:cNvPr id="28" name="TextBox 11"/>
          <p:cNvSpPr txBox="1">
            <a:spLocks noChangeArrowheads="1"/>
          </p:cNvSpPr>
          <p:nvPr/>
        </p:nvSpPr>
        <p:spPr bwMode="auto">
          <a:xfrm>
            <a:off x="4876800" y="971490"/>
            <a:ext cx="3962400" cy="400110"/>
          </a:xfrm>
          <a:prstGeom prst="rect">
            <a:avLst/>
          </a:prstGeom>
          <a:noFill/>
          <a:ln w="9525">
            <a:noFill/>
            <a:miter lim="800000"/>
            <a:headEnd/>
            <a:tailEnd/>
          </a:ln>
        </p:spPr>
        <p:txBody>
          <a:bodyPr wrap="square">
            <a:spAutoFit/>
          </a:bodyPr>
          <a:lstStyle/>
          <a:p>
            <a:pPr algn="l"/>
            <a:r>
              <a:rPr lang="en-US" b="1" dirty="0" err="1" smtClean="0">
                <a:solidFill>
                  <a:schemeClr val="accent6">
                    <a:lumMod val="75000"/>
                  </a:schemeClr>
                </a:solidFill>
                <a:effectLst>
                  <a:outerShdw blurRad="38100" dist="38100" dir="2700000" algn="tl">
                    <a:srgbClr val="000000">
                      <a:alpha val="43137"/>
                    </a:srgbClr>
                  </a:outerShdw>
                </a:effectLst>
                <a:latin typeface="Comic Sans MS" pitchFamily="66" charset="0"/>
              </a:rPr>
              <a:t>Jlab</a:t>
            </a:r>
            <a:r>
              <a:rPr lang="en-US" b="1" dirty="0" smtClean="0">
                <a:solidFill>
                  <a:schemeClr val="accent6">
                    <a:lumMod val="75000"/>
                  </a:schemeClr>
                </a:solidFill>
                <a:effectLst>
                  <a:outerShdw blurRad="38100" dist="38100" dir="2700000" algn="tl">
                    <a:srgbClr val="000000">
                      <a:alpha val="43137"/>
                    </a:srgbClr>
                  </a:outerShdw>
                </a:effectLst>
                <a:latin typeface="Comic Sans MS" pitchFamily="66" charset="0"/>
              </a:rPr>
              <a:t>:</a:t>
            </a:r>
            <a:r>
              <a:rPr lang="en-US" dirty="0" smtClean="0">
                <a:solidFill>
                  <a:srgbClr val="FF0000"/>
                </a:solidFill>
                <a:latin typeface="Comic Sans MS" pitchFamily="66" charset="0"/>
              </a:rPr>
              <a:t> </a:t>
            </a:r>
            <a:r>
              <a:rPr lang="en-US" dirty="0" smtClean="0">
                <a:solidFill>
                  <a:srgbClr val="FF0000"/>
                </a:solidFill>
                <a:effectLst>
                  <a:outerShdw blurRad="38100" dist="38100" dir="2700000" algn="tl">
                    <a:srgbClr val="FFFFFF"/>
                  </a:outerShdw>
                </a:effectLst>
                <a:latin typeface="Comic Sans MS" pitchFamily="66" charset="0"/>
                <a:sym typeface="Symbol" pitchFamily="18" charset="2"/>
              </a:rPr>
              <a:t>p</a:t>
            </a:r>
            <a:r>
              <a:rPr lang="el-GR" dirty="0" smtClean="0">
                <a:solidFill>
                  <a:srgbClr val="FF0000"/>
                </a:solidFill>
                <a:effectLst>
                  <a:outerShdw blurRad="38100" dist="38100" dir="2700000" algn="tl">
                    <a:srgbClr val="FFFFFF"/>
                  </a:outerShdw>
                </a:effectLst>
                <a:latin typeface="Comic Sans MS" pitchFamily="66" charset="0"/>
                <a:ea typeface="MS Mincho" pitchFamily="49" charset="-128"/>
                <a:cs typeface="Arial" charset="0"/>
                <a:sym typeface="Symbol" pitchFamily="18" charset="2"/>
              </a:rPr>
              <a:t>→η</a:t>
            </a:r>
            <a:r>
              <a:rPr lang="en-US" dirty="0" smtClean="0">
                <a:solidFill>
                  <a:srgbClr val="FF0000"/>
                </a:solidFill>
                <a:effectLst>
                  <a:outerShdw blurRad="38100" dist="38100" dir="2700000" algn="tl">
                    <a:srgbClr val="FFFFFF"/>
                  </a:outerShdw>
                </a:effectLst>
                <a:latin typeface="Comic Sans MS" pitchFamily="66" charset="0"/>
                <a:ea typeface="MS Mincho" pitchFamily="49" charset="-128"/>
                <a:cs typeface="Arial" charset="0"/>
                <a:sym typeface="Symbol" pitchFamily="18" charset="2"/>
              </a:rPr>
              <a:t>p</a:t>
            </a:r>
            <a:r>
              <a:rPr lang="en-US" dirty="0" smtClean="0">
                <a:solidFill>
                  <a:srgbClr val="FF0000"/>
                </a:solidFill>
                <a:latin typeface="Comic Sans MS" pitchFamily="66" charset="0"/>
                <a:sym typeface="Symbol" pitchFamily="18" charset="2"/>
              </a:rPr>
              <a:t> </a:t>
            </a:r>
            <a:r>
              <a:rPr lang="en-US" dirty="0" smtClean="0">
                <a:solidFill>
                  <a:srgbClr val="FF0000"/>
                </a:solidFill>
                <a:latin typeface="Comic Sans MS" pitchFamily="66" charset="0"/>
              </a:rPr>
              <a:t>(E</a:t>
            </a:r>
            <a:r>
              <a:rPr lang="en-US" baseline="-25000" dirty="0" smtClean="0">
                <a:solidFill>
                  <a:srgbClr val="FF0000"/>
                </a:solidFill>
                <a:latin typeface="Comic Sans MS" pitchFamily="66" charset="0"/>
                <a:sym typeface="Symbol"/>
              </a:rPr>
              <a:t> </a:t>
            </a:r>
            <a:r>
              <a:rPr lang="en-US" dirty="0" smtClean="0">
                <a:solidFill>
                  <a:srgbClr val="FF0000"/>
                </a:solidFill>
                <a:latin typeface="Comic Sans MS" pitchFamily="66" charset="0"/>
                <a:sym typeface="Symbol"/>
              </a:rPr>
              <a:t>=</a:t>
            </a:r>
            <a:r>
              <a:rPr lang="en-US" baseline="-25000" dirty="0" smtClean="0">
                <a:solidFill>
                  <a:srgbClr val="FF0000"/>
                </a:solidFill>
                <a:latin typeface="Comic Sans MS" pitchFamily="66" charset="0"/>
                <a:sym typeface="Symbol"/>
              </a:rPr>
              <a:t> </a:t>
            </a:r>
            <a:r>
              <a:rPr lang="en-US" dirty="0" smtClean="0">
                <a:solidFill>
                  <a:srgbClr val="FF0000"/>
                </a:solidFill>
                <a:latin typeface="Comic Sans MS" pitchFamily="66" charset="0"/>
              </a:rPr>
              <a:t>9-11.7 </a:t>
            </a:r>
            <a:r>
              <a:rPr lang="en-US" dirty="0" err="1" smtClean="0">
                <a:solidFill>
                  <a:srgbClr val="FF0000"/>
                </a:solidFill>
                <a:latin typeface="Comic Sans MS" pitchFamily="66" charset="0"/>
              </a:rPr>
              <a:t>GeV</a:t>
            </a:r>
            <a:r>
              <a:rPr lang="en-US" dirty="0" smtClean="0">
                <a:solidFill>
                  <a:srgbClr val="FF0000"/>
                </a:solidFill>
                <a:latin typeface="Comic Sans MS" pitchFamily="66" charset="0"/>
              </a:rPr>
              <a:t>)</a:t>
            </a:r>
            <a:endParaRPr lang="en-US" dirty="0">
              <a:solidFill>
                <a:srgbClr val="FF0000"/>
              </a:solidFill>
              <a:latin typeface="Comic Sans MS" pitchFamily="66" charset="0"/>
            </a:endParaRPr>
          </a:p>
        </p:txBody>
      </p:sp>
      <p:pic>
        <p:nvPicPr>
          <p:cNvPr id="29" name="Picture 28" descr="sig_bg.png"/>
          <p:cNvPicPr>
            <a:picLocks/>
          </p:cNvPicPr>
          <p:nvPr/>
        </p:nvPicPr>
        <p:blipFill>
          <a:blip r:embed="rId5" cstate="print"/>
          <a:stretch>
            <a:fillRect/>
          </a:stretch>
        </p:blipFill>
        <p:spPr>
          <a:xfrm>
            <a:off x="4267200" y="1447800"/>
            <a:ext cx="4800600" cy="3352800"/>
          </a:xfrm>
          <a:prstGeom prst="rect">
            <a:avLst/>
          </a:prstGeom>
        </p:spPr>
      </p:pic>
      <p:sp>
        <p:nvSpPr>
          <p:cNvPr id="30" name="Rectangle 29"/>
          <p:cNvSpPr/>
          <p:nvPr/>
        </p:nvSpPr>
        <p:spPr bwMode="auto">
          <a:xfrm>
            <a:off x="5715000" y="1752600"/>
            <a:ext cx="609600" cy="2743200"/>
          </a:xfrm>
          <a:prstGeom prst="rect">
            <a:avLst/>
          </a:prstGeom>
          <a:solidFill>
            <a:srgbClr val="FF0000">
              <a:alpha val="15000"/>
            </a:srgbClr>
          </a:solidFill>
          <a:ln w="9525" cap="flat" cmpd="sng" algn="ctr">
            <a:solidFill>
              <a:schemeClr val="tx1"/>
            </a:solidFill>
            <a:prstDash val="solid"/>
            <a:round/>
            <a:headEnd type="none" w="med" len="med"/>
            <a:tailEnd type="none" w="med" len="med"/>
          </a:ln>
          <a:effectLst/>
        </p:spPr>
        <p:txBody>
          <a:bodyPr vert="eaVert"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ahoma" pitchFamily="34" charset="0"/>
            </a:endParaRPr>
          </a:p>
        </p:txBody>
      </p:sp>
      <p:sp>
        <p:nvSpPr>
          <p:cNvPr id="31" name="Rectangle 30"/>
          <p:cNvSpPr/>
          <p:nvPr/>
        </p:nvSpPr>
        <p:spPr bwMode="auto">
          <a:xfrm>
            <a:off x="2133600" y="4495800"/>
            <a:ext cx="457200" cy="1981200"/>
          </a:xfrm>
          <a:prstGeom prst="rect">
            <a:avLst/>
          </a:prstGeom>
          <a:solidFill>
            <a:srgbClr val="FF0000">
              <a:alpha val="15000"/>
            </a:srgbClr>
          </a:solidFill>
          <a:ln w="9525" cap="flat" cmpd="sng" algn="ctr">
            <a:solidFill>
              <a:schemeClr val="tx1"/>
            </a:solidFill>
            <a:prstDash val="solid"/>
            <a:round/>
            <a:headEnd type="none" w="med" len="med"/>
            <a:tailEnd type="none" w="med" len="med"/>
          </a:ln>
          <a:effectLst/>
        </p:spPr>
        <p:txBody>
          <a:bodyPr vert="eaVert"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ahoma" pitchFamily="34" charset="0"/>
            </a:endParaRPr>
          </a:p>
        </p:txBody>
      </p:sp>
      <p:sp>
        <p:nvSpPr>
          <p:cNvPr id="19" name="Rectangle 18"/>
          <p:cNvSpPr/>
          <p:nvPr/>
        </p:nvSpPr>
        <p:spPr>
          <a:xfrm>
            <a:off x="-76200" y="609600"/>
            <a:ext cx="4572000" cy="701731"/>
          </a:xfrm>
          <a:prstGeom prst="rect">
            <a:avLst/>
          </a:prstGeom>
        </p:spPr>
        <p:txBody>
          <a:bodyPr>
            <a:spAutoFit/>
          </a:bodyPr>
          <a:lstStyle/>
          <a:p>
            <a:pPr marL="342900" indent="-342900" eaLnBrk="1" hangingPunct="1">
              <a:spcBef>
                <a:spcPct val="20000"/>
              </a:spcBef>
              <a:buClr>
                <a:srgbClr val="000000"/>
              </a:buClr>
            </a:pPr>
            <a:r>
              <a:rPr lang="en-US" sz="1800" dirty="0" smtClean="0">
                <a:solidFill>
                  <a:srgbClr val="008600"/>
                </a:solidFill>
                <a:effectLst>
                  <a:outerShdw blurRad="38100" dist="38100" dir="2700000" algn="tl">
                    <a:srgbClr val="000000"/>
                  </a:outerShdw>
                </a:effectLst>
                <a:latin typeface="Comic Sans MS" pitchFamily="66" charset="0"/>
              </a:rPr>
              <a:t>CB-AGS Experiment</a:t>
            </a:r>
          </a:p>
          <a:p>
            <a:pPr marL="342900" indent="-342900" eaLnBrk="1" hangingPunct="1">
              <a:spcBef>
                <a:spcPct val="20000"/>
              </a:spcBef>
              <a:buClr>
                <a:srgbClr val="000000"/>
              </a:buClr>
            </a:pPr>
            <a:r>
              <a:rPr lang="en-US" sz="1800" dirty="0" smtClean="0">
                <a:solidFill>
                  <a:srgbClr val="000000"/>
                </a:solidFill>
                <a:effectLst>
                  <a:outerShdw blurRad="38100" dist="38100" dir="2700000" algn="tl">
                    <a:srgbClr val="FFFFFF"/>
                  </a:outerShdw>
                </a:effectLst>
                <a:latin typeface="Comic Sans MS" pitchFamily="66" charset="0"/>
              </a:rPr>
              <a:t> </a:t>
            </a:r>
            <a:r>
              <a:rPr lang="en-US" sz="1800" i="1" dirty="0" smtClean="0">
                <a:solidFill>
                  <a:srgbClr val="000000"/>
                </a:solidFill>
                <a:effectLst>
                  <a:outerShdw blurRad="38100" dist="38100" dir="2700000" algn="tl">
                    <a:srgbClr val="FFFFFF"/>
                  </a:outerShdw>
                </a:effectLst>
                <a:latin typeface="Comic Sans MS" pitchFamily="66" charset="0"/>
                <a:sym typeface="Symbol" pitchFamily="18" charset="2"/>
              </a:rPr>
              <a:t></a:t>
            </a:r>
            <a:r>
              <a:rPr lang="en-US" sz="1800" i="1" baseline="30000" dirty="0" smtClean="0">
                <a:solidFill>
                  <a:srgbClr val="000000"/>
                </a:solidFill>
                <a:effectLst>
                  <a:outerShdw blurRad="38100" dist="38100" dir="2700000" algn="tl">
                    <a:srgbClr val="FFFFFF"/>
                  </a:outerShdw>
                </a:effectLst>
                <a:latin typeface="Comic Sans MS" pitchFamily="66" charset="0"/>
                <a:sym typeface="Symbol" pitchFamily="18" charset="2"/>
              </a:rPr>
              <a:t>-</a:t>
            </a:r>
            <a:r>
              <a:rPr lang="en-US" sz="1800" i="1" dirty="0" smtClean="0">
                <a:solidFill>
                  <a:srgbClr val="000000"/>
                </a:solidFill>
                <a:effectLst>
                  <a:outerShdw blurRad="38100" dist="38100" dir="2700000" algn="tl">
                    <a:srgbClr val="FFFFFF"/>
                  </a:outerShdw>
                </a:effectLst>
                <a:latin typeface="Comic Sans MS" pitchFamily="66" charset="0"/>
                <a:sym typeface="Symbol" pitchFamily="18" charset="2"/>
              </a:rPr>
              <a:t>p</a:t>
            </a:r>
            <a:r>
              <a:rPr lang="el-GR" sz="1800" i="1" dirty="0" smtClean="0">
                <a:solidFill>
                  <a:srgbClr val="000000"/>
                </a:solidFill>
                <a:effectLst>
                  <a:outerShdw blurRad="38100" dist="38100" dir="2700000" algn="tl">
                    <a:srgbClr val="FFFFFF"/>
                  </a:outerShdw>
                </a:effectLst>
                <a:latin typeface="Comic Sans MS" pitchFamily="66" charset="0"/>
                <a:ea typeface="MS Mincho" pitchFamily="49" charset="-128"/>
                <a:cs typeface="Arial" charset="0"/>
                <a:sym typeface="Symbol" pitchFamily="18" charset="2"/>
              </a:rPr>
              <a:t>→η</a:t>
            </a:r>
            <a:r>
              <a:rPr lang="en-US" sz="1800" i="1" dirty="0" smtClean="0">
                <a:solidFill>
                  <a:srgbClr val="000000"/>
                </a:solidFill>
                <a:effectLst>
                  <a:outerShdw blurRad="38100" dist="38100" dir="2700000" algn="tl">
                    <a:srgbClr val="FFFFFF"/>
                  </a:outerShdw>
                </a:effectLst>
                <a:latin typeface="Comic Sans MS" pitchFamily="66" charset="0"/>
                <a:ea typeface="MS Mincho" pitchFamily="49" charset="-128"/>
                <a:cs typeface="Arial" charset="0"/>
                <a:sym typeface="Symbol" pitchFamily="18" charset="2"/>
              </a:rPr>
              <a:t> p</a:t>
            </a:r>
            <a:r>
              <a:rPr lang="en-US" sz="1800" i="1" dirty="0" smtClean="0">
                <a:solidFill>
                  <a:srgbClr val="000000"/>
                </a:solidFill>
                <a:effectLst>
                  <a:outerShdw blurRad="38100" dist="38100" dir="2700000" algn="tl">
                    <a:srgbClr val="FFFFFF"/>
                  </a:outerShdw>
                </a:effectLst>
                <a:latin typeface="Comic Sans MS" pitchFamily="66" charset="0"/>
              </a:rPr>
              <a:t> </a:t>
            </a:r>
            <a:r>
              <a:rPr lang="en-US" sz="1800" dirty="0" smtClean="0">
                <a:solidFill>
                  <a:srgbClr val="000000"/>
                </a:solidFill>
                <a:effectLst>
                  <a:outerShdw blurRad="38100" dist="38100" dir="2700000" algn="tl">
                    <a:srgbClr val="FFFFFF"/>
                  </a:outerShdw>
                </a:effectLst>
                <a:latin typeface="Comic Sans MS" pitchFamily="66" charset="0"/>
              </a:rPr>
              <a:t>(</a:t>
            </a:r>
            <a:r>
              <a:rPr lang="en-US" sz="1800" dirty="0" smtClean="0">
                <a:solidFill>
                  <a:srgbClr val="FF0000"/>
                </a:solidFill>
                <a:effectLst>
                  <a:outerShdw blurRad="38100" dist="38100" dir="2700000" algn="tl">
                    <a:srgbClr val="FFFFFF"/>
                  </a:outerShdw>
                </a:effectLst>
                <a:latin typeface="Comic Sans MS" pitchFamily="66" charset="0"/>
              </a:rPr>
              <a:t>E</a:t>
            </a:r>
            <a:r>
              <a:rPr lang="en-US" sz="1800" baseline="-25000" dirty="0" smtClean="0">
                <a:solidFill>
                  <a:srgbClr val="FF0000"/>
                </a:solidFill>
                <a:effectLst>
                  <a:outerShdw blurRad="38100" dist="38100" dir="2700000" algn="tl">
                    <a:srgbClr val="FFFFFF"/>
                  </a:outerShdw>
                </a:effectLst>
                <a:latin typeface="Comic Sans MS" pitchFamily="66" charset="0"/>
                <a:sym typeface="Symbol"/>
              </a:rPr>
              <a:t></a:t>
            </a:r>
            <a:r>
              <a:rPr lang="en-US" sz="1800" dirty="0" smtClean="0">
                <a:solidFill>
                  <a:srgbClr val="FF0000"/>
                </a:solidFill>
                <a:effectLst>
                  <a:outerShdw blurRad="38100" dist="38100" dir="2700000" algn="tl">
                    <a:srgbClr val="FFFFFF"/>
                  </a:outerShdw>
                </a:effectLst>
                <a:latin typeface="Comic Sans MS" pitchFamily="66" charset="0"/>
                <a:sym typeface="Symbol"/>
              </a:rPr>
              <a:t>=</a:t>
            </a:r>
            <a:r>
              <a:rPr lang="en-US" sz="1800" dirty="0" smtClean="0">
                <a:solidFill>
                  <a:srgbClr val="FF0000"/>
                </a:solidFill>
                <a:effectLst>
                  <a:outerShdw blurRad="38100" dist="38100" dir="2700000" algn="tl">
                    <a:srgbClr val="000000"/>
                  </a:outerShdw>
                </a:effectLst>
                <a:latin typeface="Comic Sans MS" pitchFamily="66" charset="0"/>
                <a:sym typeface="Symbol"/>
              </a:rPr>
              <a:t>730</a:t>
            </a:r>
            <a:r>
              <a:rPr lang="en-US" sz="1800" dirty="0" smtClean="0">
                <a:solidFill>
                  <a:srgbClr val="FF0000"/>
                </a:solidFill>
                <a:effectLst>
                  <a:outerShdw blurRad="38100" dist="38100" dir="2700000" algn="tl">
                    <a:srgbClr val="000000"/>
                  </a:outerShdw>
                </a:effectLst>
                <a:latin typeface="Comic Sans MS" pitchFamily="66" charset="0"/>
              </a:rPr>
              <a:t> </a:t>
            </a:r>
            <a:r>
              <a:rPr lang="en-US" sz="1800" dirty="0" err="1" smtClean="0">
                <a:solidFill>
                  <a:srgbClr val="FF0000"/>
                </a:solidFill>
                <a:effectLst>
                  <a:outerShdw blurRad="38100" dist="38100" dir="2700000" algn="tl">
                    <a:srgbClr val="000000"/>
                  </a:outerShdw>
                </a:effectLst>
                <a:latin typeface="Comic Sans MS" pitchFamily="66" charset="0"/>
              </a:rPr>
              <a:t>MeV</a:t>
            </a:r>
            <a:r>
              <a:rPr lang="en-US" sz="1800" dirty="0" smtClean="0">
                <a:solidFill>
                  <a:srgbClr val="000000"/>
                </a:solidFill>
                <a:effectLst>
                  <a:outerShdw blurRad="38100" dist="38100" dir="2700000" algn="tl">
                    <a:srgbClr val="FFFFFF"/>
                  </a:outerShdw>
                </a:effectLst>
                <a:latin typeface="Comic Sans MS" pitchFamily="66" charset="0"/>
                <a:sym typeface="Symbol" pitchFamily="18" charset="2"/>
              </a:rPr>
              <a:t>)</a:t>
            </a:r>
            <a:endParaRPr lang="el-GR" sz="1800" dirty="0">
              <a:solidFill>
                <a:srgbClr val="000000"/>
              </a:solidFill>
              <a:effectLst>
                <a:outerShdw blurRad="38100" dist="38100" dir="2700000" algn="tl">
                  <a:srgbClr val="FFFFFF"/>
                </a:outerShdw>
              </a:effectLst>
              <a:latin typeface="Comic Sans MS" pitchFamily="66" charset="0"/>
              <a:ea typeface="MS Mincho" pitchFamily="49" charset="-128"/>
              <a:cs typeface="Arial" charset="0"/>
              <a:sym typeface="Symbol" pitchFamily="18" charset="2"/>
            </a:endParaRPr>
          </a:p>
        </p:txBody>
      </p:sp>
      <p:pic>
        <p:nvPicPr>
          <p:cNvPr id="381953" name="Picture 1"/>
          <p:cNvPicPr>
            <a:picLocks noChangeArrowheads="1"/>
          </p:cNvPicPr>
          <p:nvPr/>
        </p:nvPicPr>
        <p:blipFill>
          <a:blip r:embed="rId6" cstate="print"/>
          <a:srcRect/>
          <a:stretch>
            <a:fillRect/>
          </a:stretch>
        </p:blipFill>
        <p:spPr bwMode="auto">
          <a:xfrm>
            <a:off x="304800" y="1295400"/>
            <a:ext cx="3352800" cy="2514600"/>
          </a:xfrm>
          <a:prstGeom prst="rect">
            <a:avLst/>
          </a:prstGeom>
          <a:noFill/>
          <a:ln w="9525">
            <a:noFill/>
            <a:miter lim="800000"/>
            <a:headEnd/>
            <a:tailEnd/>
          </a:ln>
        </p:spPr>
      </p:pic>
      <p:sp>
        <p:nvSpPr>
          <p:cNvPr id="18" name="Rectangle 17"/>
          <p:cNvSpPr/>
          <p:nvPr/>
        </p:nvSpPr>
        <p:spPr bwMode="auto">
          <a:xfrm>
            <a:off x="2743200" y="1600200"/>
            <a:ext cx="381000" cy="1752600"/>
          </a:xfrm>
          <a:prstGeom prst="rect">
            <a:avLst/>
          </a:prstGeom>
          <a:solidFill>
            <a:srgbClr val="FF0000">
              <a:alpha val="15000"/>
            </a:srgbClr>
          </a:solidFill>
          <a:ln w="9525" cap="flat" cmpd="sng" algn="ctr">
            <a:solidFill>
              <a:schemeClr val="tx1"/>
            </a:solidFill>
            <a:prstDash val="solid"/>
            <a:round/>
            <a:headEnd type="none" w="med" len="med"/>
            <a:tailEnd type="none" w="med" len="med"/>
          </a:ln>
          <a:effectLst/>
        </p:spPr>
        <p:txBody>
          <a:bodyPr vert="eaVert"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ahoma" pitchFamily="34" charset="0"/>
            </a:endParaRPr>
          </a:p>
        </p:txBody>
      </p:sp>
      <p:sp>
        <p:nvSpPr>
          <p:cNvPr id="22" name="Right Arrow 21"/>
          <p:cNvSpPr/>
          <p:nvPr/>
        </p:nvSpPr>
        <p:spPr bwMode="auto">
          <a:xfrm rot="2964845">
            <a:off x="2353693" y="2995275"/>
            <a:ext cx="319917" cy="124792"/>
          </a:xfrm>
          <a:prstGeom prst="rightArrow">
            <a:avLst/>
          </a:prstGeom>
          <a:solidFill>
            <a:schemeClr val="bg2">
              <a:lumMod val="60000"/>
              <a:lumOff val="40000"/>
            </a:schemeClr>
          </a:solidFill>
          <a:ln w="9525" cap="flat" cmpd="sng" algn="ctr">
            <a:solidFill>
              <a:schemeClr val="tx1"/>
            </a:solidFill>
            <a:prstDash val="solid"/>
            <a:round/>
            <a:headEnd type="none" w="med" len="med"/>
            <a:tailEnd type="none" w="med" len="med"/>
          </a:ln>
          <a:effectLst/>
        </p:spPr>
        <p:txBody>
          <a:bodyPr vert="eaVert"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ahoma" pitchFamily="34" charset="0"/>
            </a:endParaRPr>
          </a:p>
        </p:txBody>
      </p:sp>
      <p:sp>
        <p:nvSpPr>
          <p:cNvPr id="24" name="Rectangle 11"/>
          <p:cNvSpPr>
            <a:spLocks noChangeArrowheads="1"/>
          </p:cNvSpPr>
          <p:nvPr/>
        </p:nvSpPr>
        <p:spPr bwMode="auto">
          <a:xfrm rot="16200000">
            <a:off x="1980009" y="2134791"/>
            <a:ext cx="430887" cy="1038105"/>
          </a:xfrm>
          <a:prstGeom prst="rect">
            <a:avLst/>
          </a:prstGeom>
          <a:noFill/>
          <a:ln w="9525" algn="ctr">
            <a:noFill/>
            <a:miter lim="800000"/>
            <a:headEnd/>
            <a:tailEnd/>
          </a:ln>
          <a:effectLst/>
        </p:spPr>
        <p:txBody>
          <a:bodyPr vert="eaVert" wrap="none">
            <a:spAutoFit/>
          </a:bodyPr>
          <a:lstStyle/>
          <a:p>
            <a:r>
              <a:rPr lang="el-GR" sz="1600" dirty="0" smtClean="0">
                <a:solidFill>
                  <a:srgbClr val="FF0000"/>
                </a:solidFill>
                <a:effectLst>
                  <a:outerShdw blurRad="38100" dist="38100" dir="2700000" algn="tl">
                    <a:srgbClr val="000000"/>
                  </a:outerShdw>
                </a:effectLst>
                <a:sym typeface="Symbol" pitchFamily="18" charset="2"/>
              </a:rPr>
              <a:t>η →</a:t>
            </a:r>
            <a:r>
              <a:rPr lang="en-US" sz="1600" dirty="0">
                <a:solidFill>
                  <a:srgbClr val="FF0000"/>
                </a:solidFill>
                <a:effectLst>
                  <a:outerShdw blurRad="38100" dist="38100" dir="2700000" algn="tl">
                    <a:srgbClr val="000000"/>
                  </a:outerShdw>
                </a:effectLst>
                <a:sym typeface="Symbol" pitchFamily="18" charset="2"/>
              </a:rPr>
              <a:t></a:t>
            </a:r>
            <a:r>
              <a:rPr lang="en-US" sz="1600" baseline="30000" dirty="0">
                <a:solidFill>
                  <a:srgbClr val="FF0000"/>
                </a:solidFill>
                <a:effectLst>
                  <a:outerShdw blurRad="38100" dist="38100" dir="2700000" algn="tl">
                    <a:srgbClr val="000000"/>
                  </a:outerShdw>
                </a:effectLst>
                <a:sym typeface="Symbol" pitchFamily="18" charset="2"/>
              </a:rPr>
              <a:t>0</a:t>
            </a:r>
            <a:r>
              <a:rPr lang="en-US" sz="1600" dirty="0">
                <a:solidFill>
                  <a:srgbClr val="FF0000"/>
                </a:solidFill>
                <a:effectLst>
                  <a:outerShdw blurRad="38100" dist="38100" dir="2700000" algn="tl">
                    <a:srgbClr val="000000"/>
                  </a:outerShdw>
                </a:effectLst>
                <a:sym typeface="Symbol" pitchFamily="18" charset="2"/>
              </a:rPr>
              <a:t></a:t>
            </a:r>
            <a:r>
              <a:rPr lang="en-US" sz="1600" baseline="30000" dirty="0" smtClean="0">
                <a:solidFill>
                  <a:srgbClr val="FF0000"/>
                </a:solidFill>
                <a:effectLst>
                  <a:outerShdw blurRad="38100" dist="38100" dir="2700000" algn="tl">
                    <a:srgbClr val="000000"/>
                  </a:outerShdw>
                </a:effectLst>
                <a:sym typeface="Symbol" pitchFamily="18" charset="2"/>
              </a:rPr>
              <a:t>0</a:t>
            </a:r>
            <a:r>
              <a:rPr lang="en-US" sz="1600" dirty="0" smtClean="0">
                <a:solidFill>
                  <a:srgbClr val="FF0000"/>
                </a:solidFill>
                <a:effectLst>
                  <a:outerShdw blurRad="38100" dist="38100" dir="2700000" algn="tl">
                    <a:srgbClr val="000000"/>
                  </a:outerShdw>
                </a:effectLst>
                <a:sym typeface="Symbol" pitchFamily="18" charset="2"/>
              </a:rPr>
              <a:t></a:t>
            </a:r>
            <a:r>
              <a:rPr lang="en-US" sz="1600" baseline="30000" dirty="0">
                <a:solidFill>
                  <a:srgbClr val="FF0000"/>
                </a:solidFill>
                <a:effectLst>
                  <a:outerShdw blurRad="38100" dist="38100" dir="2700000" algn="tl">
                    <a:srgbClr val="000000"/>
                  </a:outerShdw>
                </a:effectLst>
                <a:sym typeface="Symbol" pitchFamily="18" charset="2"/>
              </a:rPr>
              <a:t>0</a:t>
            </a:r>
          </a:p>
        </p:txBody>
      </p:sp>
      <p:sp>
        <p:nvSpPr>
          <p:cNvPr id="25" name="Rectangle 24"/>
          <p:cNvSpPr/>
          <p:nvPr/>
        </p:nvSpPr>
        <p:spPr bwMode="auto">
          <a:xfrm>
            <a:off x="838200" y="2286000"/>
            <a:ext cx="457200" cy="457200"/>
          </a:xfrm>
          <a:prstGeom prst="rect">
            <a:avLst/>
          </a:prstGeom>
          <a:solidFill>
            <a:schemeClr val="tx1"/>
          </a:solidFill>
          <a:ln w="9525" cap="flat" cmpd="sng" algn="ctr">
            <a:noFill/>
            <a:prstDash val="solid"/>
            <a:round/>
            <a:headEnd type="none" w="med" len="med"/>
            <a:tailEnd type="none" w="med" len="med"/>
          </a:ln>
          <a:effectLst/>
        </p:spPr>
        <p:txBody>
          <a:bodyPr vert="eaVert"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ahoma" pitchFamily="34" charset="0"/>
            </a:endParaRPr>
          </a:p>
        </p:txBody>
      </p:sp>
    </p:spTree>
    <p:custDataLst>
      <p:tags r:id="rId1"/>
    </p:custDataLst>
  </p:cSld>
  <p:clrMapOvr>
    <a:masterClrMapping/>
  </p:clrMapOvr>
  <p:transition advTm="15338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linds(horizontal)">
                                      <p:cBhvr>
                                        <p:cTn id="10" dur="500"/>
                                        <p:tgtEl>
                                          <p:spTgt spid="25"/>
                                        </p:tgtEl>
                                      </p:cBhvr>
                                    </p:animEffect>
                                  </p:childTnLst>
                                </p:cTn>
                              </p:par>
                              <p:par>
                                <p:cTn id="11" presetID="3" presetClass="entr" presetSubtype="10" fill="hold" nodeType="withEffect">
                                  <p:stCondLst>
                                    <p:cond delay="0"/>
                                  </p:stCondLst>
                                  <p:childTnLst>
                                    <p:set>
                                      <p:cBhvr>
                                        <p:cTn id="12" dur="1" fill="hold">
                                          <p:stCondLst>
                                            <p:cond delay="0"/>
                                          </p:stCondLst>
                                        </p:cTn>
                                        <p:tgtEl>
                                          <p:spTgt spid="381953"/>
                                        </p:tgtEl>
                                        <p:attrNameLst>
                                          <p:attrName>style.visibility</p:attrName>
                                        </p:attrNameLst>
                                      </p:cBhvr>
                                      <p:to>
                                        <p:strVal val="visible"/>
                                      </p:to>
                                    </p:set>
                                    <p:animEffect transition="in" filter="blinds(horizontal)">
                                      <p:cBhvr>
                                        <p:cTn id="13" dur="500"/>
                                        <p:tgtEl>
                                          <p:spTgt spid="381953"/>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linds(horizontal)">
                                      <p:cBhvr>
                                        <p:cTn id="16" dur="500"/>
                                        <p:tgtEl>
                                          <p:spTgt spid="24"/>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linds(horizontal)">
                                      <p:cBhvr>
                                        <p:cTn id="19" dur="500"/>
                                        <p:tgtEl>
                                          <p:spTgt spid="18"/>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linds(horizontal)">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linds(horizontal)">
                                      <p:cBhvr>
                                        <p:cTn id="27" dur="500"/>
                                        <p:tgtEl>
                                          <p:spTgt spid="23"/>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blinds(horizontal)">
                                      <p:cBhvr>
                                        <p:cTn id="30" dur="500"/>
                                        <p:tgtEl>
                                          <p:spTgt spid="26"/>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blinds(horizontal)">
                                      <p:cBhvr>
                                        <p:cTn id="33" dur="500"/>
                                        <p:tgtEl>
                                          <p:spTgt spid="31"/>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linds(horizontal)">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blinds(horizontal)">
                                      <p:cBhvr>
                                        <p:cTn id="43" dur="500"/>
                                        <p:tgtEl>
                                          <p:spTgt spid="28"/>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blinds(horizontal)">
                                      <p:cBhvr>
                                        <p:cTn id="46" dur="500"/>
                                        <p:tgtEl>
                                          <p:spTgt spid="30"/>
                                        </p:tgtEl>
                                      </p:cBhvr>
                                    </p:animEffect>
                                  </p:childTnLst>
                                </p:cTn>
                              </p:par>
                              <p:par>
                                <p:cTn id="47" presetID="3" presetClass="entr" presetSubtype="10"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blinds(horizontal)">
                                      <p:cBhvr>
                                        <p:cTn id="4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6" grpId="0"/>
      <p:bldP spid="28" grpId="0"/>
      <p:bldP spid="30" grpId="0" animBg="1"/>
      <p:bldP spid="31" grpId="0" animBg="1"/>
      <p:bldP spid="19" grpId="0"/>
      <p:bldP spid="18" grpId="0" animBg="1"/>
      <p:bldP spid="22" grpId="0" animBg="1"/>
      <p:bldP spid="24" grpId="0"/>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7"/>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AF6E8971-223F-43A0-BC39-35C35E2D5B4A}" type="slidenum">
              <a:rPr lang="en-US" sz="1400">
                <a:latin typeface="Arial" charset="0"/>
              </a:rPr>
              <a:pPr algn="r"/>
              <a:t>16</a:t>
            </a:fld>
            <a:endParaRPr lang="en-US" sz="1400">
              <a:latin typeface="Arial" charset="0"/>
            </a:endParaRPr>
          </a:p>
        </p:txBody>
      </p:sp>
      <p:sp>
        <p:nvSpPr>
          <p:cNvPr id="19462" name="Rectangle 2"/>
          <p:cNvSpPr>
            <a:spLocks noGrp="1" noChangeArrowheads="1"/>
          </p:cNvSpPr>
          <p:nvPr>
            <p:ph type="title"/>
          </p:nvPr>
        </p:nvSpPr>
        <p:spPr>
          <a:xfrm>
            <a:off x="381000" y="152400"/>
            <a:ext cx="8305800" cy="381000"/>
          </a:xfrm>
        </p:spPr>
        <p:txBody>
          <a:bodyPr/>
          <a:lstStyle/>
          <a:p>
            <a:pPr algn="ctr" eaLnBrk="1" hangingPunct="1"/>
            <a:r>
              <a:rPr lang="en-US" sz="2400" dirty="0" smtClean="0">
                <a:solidFill>
                  <a:schemeClr val="bg1"/>
                </a:solidFill>
                <a:effectLst>
                  <a:outerShdw blurRad="38100" dist="38100" dir="2700000" algn="tl">
                    <a:srgbClr val="000000"/>
                  </a:outerShdw>
                </a:effectLst>
                <a:latin typeface="Comic Sans MS" pitchFamily="66" charset="0"/>
              </a:rPr>
              <a:t>Proposed Experiment in Hall D </a:t>
            </a:r>
            <a:endParaRPr lang="en-US" sz="2400" dirty="0" smtClean="0">
              <a:solidFill>
                <a:srgbClr val="C00000"/>
              </a:solidFill>
              <a:effectLst>
                <a:outerShdw blurRad="38100" dist="38100" dir="2700000" algn="tl">
                  <a:srgbClr val="000000"/>
                </a:outerShdw>
              </a:effectLst>
              <a:latin typeface="Comic Sans MS" pitchFamily="66" charset="0"/>
              <a:sym typeface="Symbol" pitchFamily="18" charset="2"/>
            </a:endParaRPr>
          </a:p>
        </p:txBody>
      </p:sp>
      <p:sp>
        <p:nvSpPr>
          <p:cNvPr id="32772" name="AutoShape 8"/>
          <p:cNvSpPr>
            <a:spLocks noChangeArrowheads="1"/>
          </p:cNvSpPr>
          <p:nvPr/>
        </p:nvSpPr>
        <p:spPr bwMode="auto">
          <a:xfrm>
            <a:off x="1828800" y="5410200"/>
            <a:ext cx="976313" cy="485775"/>
          </a:xfrm>
          <a:prstGeom prst="rightArrow">
            <a:avLst>
              <a:gd name="adj1" fmla="val 50000"/>
              <a:gd name="adj2" fmla="val 50245"/>
            </a:avLst>
          </a:prstGeom>
          <a:noFill/>
          <a:ln w="9525" algn="ctr">
            <a:noFill/>
            <a:miter lim="800000"/>
            <a:headEnd/>
            <a:tailEnd/>
          </a:ln>
        </p:spPr>
        <p:txBody>
          <a:bodyPr wrap="none" anchor="ctr">
            <a:spAutoFit/>
          </a:bodyPr>
          <a:lstStyle/>
          <a:p>
            <a:endParaRPr lang="en-US"/>
          </a:p>
        </p:txBody>
      </p:sp>
      <p:sp>
        <p:nvSpPr>
          <p:cNvPr id="32773" name="TextBox 86"/>
          <p:cNvSpPr txBox="1">
            <a:spLocks noChangeArrowheads="1"/>
          </p:cNvSpPr>
          <p:nvPr/>
        </p:nvSpPr>
        <p:spPr bwMode="auto">
          <a:xfrm>
            <a:off x="7467600" y="1447800"/>
            <a:ext cx="1066800" cy="400050"/>
          </a:xfrm>
          <a:prstGeom prst="rect">
            <a:avLst/>
          </a:prstGeom>
          <a:noFill/>
          <a:ln w="9525">
            <a:noFill/>
            <a:miter lim="800000"/>
            <a:headEnd/>
            <a:tailEnd/>
          </a:ln>
        </p:spPr>
        <p:txBody>
          <a:bodyPr>
            <a:spAutoFit/>
          </a:bodyPr>
          <a:lstStyle/>
          <a:p>
            <a:r>
              <a:rPr lang="en-US" dirty="0" smtClean="0">
                <a:solidFill>
                  <a:srgbClr val="C00000"/>
                </a:solidFill>
              </a:rPr>
              <a:t>FCAL-II</a:t>
            </a:r>
            <a:endParaRPr lang="en-US" dirty="0">
              <a:solidFill>
                <a:srgbClr val="C00000"/>
              </a:solidFill>
            </a:endParaRPr>
          </a:p>
        </p:txBody>
      </p:sp>
      <p:sp>
        <p:nvSpPr>
          <p:cNvPr id="32774" name="Rectangle 88"/>
          <p:cNvSpPr>
            <a:spLocks noChangeArrowheads="1"/>
          </p:cNvSpPr>
          <p:nvPr/>
        </p:nvSpPr>
        <p:spPr bwMode="auto">
          <a:xfrm>
            <a:off x="76200" y="3733800"/>
            <a:ext cx="8763000" cy="400110"/>
          </a:xfrm>
          <a:prstGeom prst="rect">
            <a:avLst/>
          </a:prstGeom>
          <a:noFill/>
          <a:ln w="9525">
            <a:noFill/>
            <a:miter lim="800000"/>
            <a:headEnd/>
            <a:tailEnd/>
          </a:ln>
        </p:spPr>
        <p:txBody>
          <a:bodyPr wrap="square">
            <a:spAutoFit/>
          </a:bodyPr>
          <a:lstStyle/>
          <a:p>
            <a:pPr algn="l"/>
            <a:r>
              <a:rPr lang="en-US" b="1" dirty="0">
                <a:solidFill>
                  <a:schemeClr val="bg2"/>
                </a:solidFill>
                <a:latin typeface="Comic Sans MS" pitchFamily="66" charset="0"/>
                <a:sym typeface="Symbol" pitchFamily="18" charset="2"/>
              </a:rPr>
              <a:t>Simultaneously </a:t>
            </a:r>
            <a:r>
              <a:rPr lang="en-US" b="1" dirty="0" smtClean="0">
                <a:solidFill>
                  <a:schemeClr val="bg2"/>
                </a:solidFill>
                <a:latin typeface="Comic Sans MS" pitchFamily="66" charset="0"/>
                <a:sym typeface="Symbol" pitchFamily="18" charset="2"/>
              </a:rPr>
              <a:t>measure </a:t>
            </a:r>
            <a:r>
              <a:rPr lang="el-GR" b="1" dirty="0" smtClean="0">
                <a:solidFill>
                  <a:schemeClr val="bg2"/>
                </a:solidFill>
                <a:latin typeface="Comic Sans MS" pitchFamily="66" charset="0"/>
              </a:rPr>
              <a:t>η</a:t>
            </a:r>
            <a:r>
              <a:rPr lang="en-US" b="1" dirty="0" smtClean="0">
                <a:solidFill>
                  <a:schemeClr val="bg2"/>
                </a:solidFill>
                <a:latin typeface="Comic Sans MS" pitchFamily="66" charset="0"/>
                <a:sym typeface="Symbol" pitchFamily="18" charset="2"/>
              </a:rPr>
              <a:t> </a:t>
            </a:r>
            <a:r>
              <a:rPr lang="en-US" dirty="0" smtClean="0">
                <a:solidFill>
                  <a:schemeClr val="bg1"/>
                </a:solidFill>
                <a:latin typeface="Comic Sans MS" pitchFamily="66" charset="0"/>
                <a:sym typeface="Symbol" pitchFamily="18" charset="2"/>
              </a:rPr>
              <a:t>n</a:t>
            </a:r>
            <a:r>
              <a:rPr lang="en-US" dirty="0" smtClean="0">
                <a:solidFill>
                  <a:schemeClr val="bg1"/>
                </a:solidFill>
                <a:latin typeface="Comic Sans MS" pitchFamily="66" charset="0"/>
              </a:rPr>
              <a:t>eutral decays:</a:t>
            </a:r>
            <a:r>
              <a:rPr lang="en-US" dirty="0" smtClean="0">
                <a:solidFill>
                  <a:schemeClr val="bg2"/>
                </a:solidFill>
                <a:latin typeface="Comic Sans MS" pitchFamily="66" charset="0"/>
                <a:sym typeface="Symbol" pitchFamily="18" charset="2"/>
              </a:rPr>
              <a:t>  </a:t>
            </a:r>
            <a:r>
              <a:rPr lang="el-GR" b="1" dirty="0" smtClean="0">
                <a:solidFill>
                  <a:schemeClr val="bg2"/>
                </a:solidFill>
                <a:latin typeface="Comic Sans MS" pitchFamily="66" charset="0"/>
              </a:rPr>
              <a:t>η</a:t>
            </a:r>
            <a:r>
              <a:rPr lang="el-GR" b="1" dirty="0" smtClean="0">
                <a:solidFill>
                  <a:schemeClr val="bg2"/>
                </a:solidFill>
                <a:latin typeface="Comic Sans MS" pitchFamily="66" charset="0"/>
                <a:cs typeface="Arial" charset="0"/>
              </a:rPr>
              <a:t>→</a:t>
            </a:r>
            <a:r>
              <a:rPr lang="el-GR" b="1" dirty="0" smtClean="0">
                <a:solidFill>
                  <a:schemeClr val="bg2"/>
                </a:solidFill>
                <a:latin typeface="Comic Sans MS" pitchFamily="66" charset="0"/>
                <a:cs typeface="Arial" charset="0"/>
                <a:sym typeface="Symbol" pitchFamily="18" charset="2"/>
              </a:rPr>
              <a:t></a:t>
            </a:r>
            <a:r>
              <a:rPr lang="en-US" b="1" baseline="30000" dirty="0" smtClean="0">
                <a:solidFill>
                  <a:schemeClr val="bg2"/>
                </a:solidFill>
                <a:latin typeface="Comic Sans MS" pitchFamily="66" charset="0"/>
                <a:cs typeface="Arial" charset="0"/>
                <a:sym typeface="Symbol" pitchFamily="18" charset="2"/>
              </a:rPr>
              <a:t>0</a:t>
            </a:r>
            <a:r>
              <a:rPr lang="el-GR" b="1" dirty="0" smtClean="0">
                <a:solidFill>
                  <a:schemeClr val="bg2"/>
                </a:solidFill>
                <a:latin typeface="Comic Sans MS" pitchFamily="66" charset="0"/>
                <a:cs typeface="Arial" charset="0"/>
                <a:sym typeface="Symbol" pitchFamily="18" charset="2"/>
              </a:rPr>
              <a:t></a:t>
            </a:r>
            <a:r>
              <a:rPr lang="en-US" b="1" dirty="0" smtClean="0">
                <a:solidFill>
                  <a:schemeClr val="bg2"/>
                </a:solidFill>
                <a:latin typeface="Comic Sans MS" pitchFamily="66" charset="0"/>
                <a:cs typeface="Arial" charset="0"/>
                <a:sym typeface="Symbol" pitchFamily="18" charset="2"/>
              </a:rPr>
              <a:t>, </a:t>
            </a:r>
            <a:r>
              <a:rPr lang="el-GR" b="1" dirty="0" smtClean="0">
                <a:solidFill>
                  <a:schemeClr val="bg2"/>
                </a:solidFill>
                <a:latin typeface="Comic Sans MS" pitchFamily="66" charset="0"/>
              </a:rPr>
              <a:t>η</a:t>
            </a:r>
            <a:r>
              <a:rPr lang="el-GR" b="1" dirty="0" smtClean="0">
                <a:solidFill>
                  <a:schemeClr val="bg2"/>
                </a:solidFill>
                <a:latin typeface="Comic Sans MS" pitchFamily="66" charset="0"/>
                <a:cs typeface="Arial" charset="0"/>
              </a:rPr>
              <a:t>→</a:t>
            </a:r>
            <a:r>
              <a:rPr lang="en-US" b="1" dirty="0" smtClean="0">
                <a:solidFill>
                  <a:schemeClr val="bg2"/>
                </a:solidFill>
                <a:latin typeface="Comic Sans MS" pitchFamily="66" charset="0"/>
                <a:cs typeface="Arial" charset="0"/>
                <a:sym typeface="Symbol" pitchFamily="18" charset="2"/>
              </a:rPr>
              <a:t>3</a:t>
            </a:r>
            <a:r>
              <a:rPr lang="el-GR" b="1" dirty="0" smtClean="0">
                <a:solidFill>
                  <a:schemeClr val="bg2"/>
                </a:solidFill>
                <a:latin typeface="Comic Sans MS" pitchFamily="66" charset="0"/>
                <a:cs typeface="Arial" charset="0"/>
                <a:sym typeface="Symbol" pitchFamily="18" charset="2"/>
              </a:rPr>
              <a:t></a:t>
            </a:r>
            <a:r>
              <a:rPr lang="en-US" b="1" dirty="0" smtClean="0">
                <a:solidFill>
                  <a:schemeClr val="bg2"/>
                </a:solidFill>
                <a:latin typeface="Comic Sans MS" pitchFamily="66" charset="0"/>
                <a:cs typeface="Arial" charset="0"/>
                <a:sym typeface="Symbol" pitchFamily="18" charset="2"/>
              </a:rPr>
              <a:t>, and …</a:t>
            </a:r>
            <a:r>
              <a:rPr lang="en-US" b="1" baseline="30000" dirty="0" smtClean="0">
                <a:solidFill>
                  <a:schemeClr val="bg2"/>
                </a:solidFill>
                <a:latin typeface="Comic Sans MS" pitchFamily="66" charset="0"/>
                <a:cs typeface="Arial" charset="0"/>
                <a:sym typeface="Symbol" pitchFamily="18" charset="2"/>
              </a:rPr>
              <a:t> </a:t>
            </a:r>
            <a:endParaRPr lang="en-US" b="1" dirty="0">
              <a:solidFill>
                <a:schemeClr val="bg2"/>
              </a:solidFill>
            </a:endParaRPr>
          </a:p>
        </p:txBody>
      </p:sp>
      <p:sp>
        <p:nvSpPr>
          <p:cNvPr id="90" name="Text Placeholder 88"/>
          <p:cNvSpPr txBox="1">
            <a:spLocks/>
          </p:cNvSpPr>
          <p:nvPr/>
        </p:nvSpPr>
        <p:spPr bwMode="auto">
          <a:xfrm>
            <a:off x="152400" y="6324600"/>
            <a:ext cx="8382000" cy="2103438"/>
          </a:xfrm>
          <a:prstGeom prst="rect">
            <a:avLst/>
          </a:prstGeom>
          <a:noFill/>
          <a:ln w="9525">
            <a:noFill/>
            <a:miter lim="800000"/>
            <a:headEnd/>
            <a:tailEnd/>
          </a:ln>
          <a:effectLst/>
        </p:spPr>
        <p:txBody>
          <a:bodyPr/>
          <a:lstStyle/>
          <a:p>
            <a:pPr marL="342900" indent="-342900" algn="l">
              <a:spcBef>
                <a:spcPct val="20000"/>
              </a:spcBef>
              <a:buClr>
                <a:srgbClr val="2929FF"/>
              </a:buClr>
            </a:pPr>
            <a:endParaRPr lang="en-US" sz="1800" dirty="0">
              <a:solidFill>
                <a:srgbClr val="000000"/>
              </a:solidFill>
              <a:effectLst>
                <a:outerShdw blurRad="38100" dist="38100" dir="2700000" algn="tl">
                  <a:srgbClr val="FFFFFF"/>
                </a:outerShdw>
              </a:effectLst>
              <a:latin typeface="Comic Sans MS" pitchFamily="66" charset="0"/>
            </a:endParaRPr>
          </a:p>
          <a:p>
            <a:pPr marL="342900" indent="-342900" algn="l">
              <a:spcBef>
                <a:spcPct val="20000"/>
              </a:spcBef>
              <a:buClr>
                <a:srgbClr val="000000"/>
              </a:buClr>
            </a:pPr>
            <a:endParaRPr lang="en-US" sz="3200" dirty="0">
              <a:solidFill>
                <a:srgbClr val="000000"/>
              </a:solidFill>
              <a:effectLst>
                <a:outerShdw blurRad="38100" dist="38100" dir="2700000" algn="tl">
                  <a:srgbClr val="FFFFFF"/>
                </a:outerShdw>
              </a:effectLst>
            </a:endParaRPr>
          </a:p>
        </p:txBody>
      </p:sp>
      <p:sp>
        <p:nvSpPr>
          <p:cNvPr id="79" name="Slide Number Placeholder 78"/>
          <p:cNvSpPr>
            <a:spLocks noGrp="1"/>
          </p:cNvSpPr>
          <p:nvPr>
            <p:ph type="sldNum" sz="quarter" idx="12"/>
          </p:nvPr>
        </p:nvSpPr>
        <p:spPr/>
        <p:txBody>
          <a:bodyPr/>
          <a:lstStyle/>
          <a:p>
            <a:fld id="{D2D1E8D6-2C06-42B7-9D55-2C1F9DFFC00E}" type="slidenum">
              <a:rPr lang="en-US"/>
              <a:pPr/>
              <a:t>16</a:t>
            </a:fld>
            <a:endParaRPr lang="en-US"/>
          </a:p>
        </p:txBody>
      </p:sp>
      <p:pic>
        <p:nvPicPr>
          <p:cNvPr id="32779" name="Picture 11" descr="detector_labels_noplug.pdf"/>
          <p:cNvPicPr>
            <a:picLocks/>
          </p:cNvPicPr>
          <p:nvPr/>
        </p:nvPicPr>
        <p:blipFill>
          <a:blip r:embed="rId4" cstate="print"/>
          <a:srcRect/>
          <a:stretch>
            <a:fillRect/>
          </a:stretch>
        </p:blipFill>
        <p:spPr bwMode="auto">
          <a:xfrm>
            <a:off x="1219200" y="762000"/>
            <a:ext cx="6096000" cy="2793515"/>
          </a:xfrm>
          <a:prstGeom prst="rect">
            <a:avLst/>
          </a:prstGeom>
          <a:noFill/>
          <a:ln w="9525">
            <a:noFill/>
            <a:miter lim="800000"/>
            <a:headEnd/>
            <a:tailEnd/>
          </a:ln>
        </p:spPr>
      </p:pic>
      <p:sp>
        <p:nvSpPr>
          <p:cNvPr id="25" name="Left Arrow 24"/>
          <p:cNvSpPr/>
          <p:nvPr/>
        </p:nvSpPr>
        <p:spPr bwMode="auto">
          <a:xfrm rot="21017701">
            <a:off x="7176135" y="1748530"/>
            <a:ext cx="448431" cy="196277"/>
          </a:xfrm>
          <a:prstGeom prst="leftArrow">
            <a:avLst/>
          </a:prstGeom>
          <a:solidFill>
            <a:srgbClr val="FFC000"/>
          </a:solidFill>
          <a:ln w="9525" cap="flat" cmpd="sng" algn="ctr">
            <a:solidFill>
              <a:schemeClr val="tx1"/>
            </a:solidFill>
            <a:prstDash val="solid"/>
            <a:round/>
            <a:headEnd type="none" w="med" len="med"/>
            <a:tailEnd type="none" w="med" len="med"/>
          </a:ln>
          <a:effectLst/>
        </p:spPr>
        <p:txBody>
          <a:bodyPr vert="eaVert"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ahoma" pitchFamily="34" charset="0"/>
            </a:endParaRPr>
          </a:p>
        </p:txBody>
      </p:sp>
      <p:sp>
        <p:nvSpPr>
          <p:cNvPr id="11" name="Rectangle 10"/>
          <p:cNvSpPr/>
          <p:nvPr/>
        </p:nvSpPr>
        <p:spPr>
          <a:xfrm>
            <a:off x="76200" y="4191000"/>
            <a:ext cx="8458200" cy="701731"/>
          </a:xfrm>
          <a:prstGeom prst="rect">
            <a:avLst/>
          </a:prstGeom>
        </p:spPr>
        <p:txBody>
          <a:bodyPr wrap="square">
            <a:spAutoFit/>
          </a:bodyPr>
          <a:lstStyle/>
          <a:p>
            <a:pPr marL="342900" indent="-342900" algn="l">
              <a:spcBef>
                <a:spcPct val="20000"/>
              </a:spcBef>
              <a:buClr>
                <a:srgbClr val="2929FF"/>
              </a:buClr>
              <a:buFont typeface="Wingdings" pitchFamily="2" charset="2"/>
              <a:buChar char="q"/>
            </a:pPr>
            <a:r>
              <a:rPr lang="el-GR" sz="1800" dirty="0" smtClean="0">
                <a:solidFill>
                  <a:srgbClr val="000000"/>
                </a:solidFill>
                <a:effectLst>
                  <a:outerShdw blurRad="38100" dist="38100" dir="2700000" algn="tl">
                    <a:srgbClr val="FFFFFF"/>
                  </a:outerShdw>
                </a:effectLst>
                <a:latin typeface="Comic Sans MS" pitchFamily="66" charset="0"/>
              </a:rPr>
              <a:t>η</a:t>
            </a:r>
            <a:r>
              <a:rPr lang="en-US" sz="1800" dirty="0" smtClean="0">
                <a:solidFill>
                  <a:srgbClr val="000000"/>
                </a:solidFill>
                <a:effectLst>
                  <a:outerShdw blurRad="38100" dist="38100" dir="2700000" algn="tl">
                    <a:srgbClr val="FFFFFF"/>
                  </a:outerShdw>
                </a:effectLst>
                <a:latin typeface="Comic Sans MS" pitchFamily="66" charset="0"/>
              </a:rPr>
              <a:t> produced on LH</a:t>
            </a:r>
            <a:r>
              <a:rPr lang="en-US" sz="1800" baseline="-25000" dirty="0" smtClean="0">
                <a:solidFill>
                  <a:srgbClr val="000000"/>
                </a:solidFill>
                <a:effectLst>
                  <a:outerShdw blurRad="38100" dist="38100" dir="2700000" algn="tl">
                    <a:srgbClr val="FFFFFF"/>
                  </a:outerShdw>
                </a:effectLst>
                <a:latin typeface="Comic Sans MS" pitchFamily="66" charset="0"/>
              </a:rPr>
              <a:t>2</a:t>
            </a:r>
            <a:r>
              <a:rPr lang="en-US" sz="1800" dirty="0" smtClean="0">
                <a:solidFill>
                  <a:srgbClr val="000000"/>
                </a:solidFill>
                <a:effectLst>
                  <a:outerShdw blurRad="38100" dist="38100" dir="2700000" algn="tl">
                    <a:srgbClr val="FFFFFF"/>
                  </a:outerShdw>
                </a:effectLst>
                <a:latin typeface="Comic Sans MS" pitchFamily="66" charset="0"/>
              </a:rPr>
              <a:t> target with </a:t>
            </a:r>
            <a:r>
              <a:rPr lang="en-US" sz="1800" b="1" dirty="0" smtClean="0">
                <a:solidFill>
                  <a:srgbClr val="FF3300"/>
                </a:solidFill>
                <a:effectLst>
                  <a:outerShdw blurRad="38100" dist="38100" dir="2700000" algn="tl">
                    <a:srgbClr val="000000"/>
                  </a:outerShdw>
                </a:effectLst>
                <a:latin typeface="Comic Sans MS" pitchFamily="66" charset="0"/>
              </a:rPr>
              <a:t>9-11.7 </a:t>
            </a:r>
            <a:r>
              <a:rPr lang="en-US" sz="1800" b="1" dirty="0" err="1" smtClean="0">
                <a:solidFill>
                  <a:srgbClr val="FF3300"/>
                </a:solidFill>
                <a:effectLst>
                  <a:outerShdw blurRad="38100" dist="38100" dir="2700000" algn="tl">
                    <a:srgbClr val="000000"/>
                  </a:outerShdw>
                </a:effectLst>
                <a:latin typeface="Comic Sans MS" pitchFamily="66" charset="0"/>
              </a:rPr>
              <a:t>GeV</a:t>
            </a:r>
            <a:r>
              <a:rPr lang="en-US" sz="1800" b="1" dirty="0" smtClean="0">
                <a:solidFill>
                  <a:srgbClr val="FF3300"/>
                </a:solidFill>
                <a:effectLst>
                  <a:outerShdw blurRad="38100" dist="38100" dir="2700000" algn="tl">
                    <a:srgbClr val="000000"/>
                  </a:outerShdw>
                </a:effectLst>
                <a:latin typeface="Comic Sans MS" pitchFamily="66" charset="0"/>
              </a:rPr>
              <a:t> tagged photon beam</a:t>
            </a:r>
            <a:r>
              <a:rPr lang="en-US" sz="1800" b="1" dirty="0" smtClean="0">
                <a:solidFill>
                  <a:srgbClr val="FF0000"/>
                </a:solidFill>
                <a:effectLst>
                  <a:outerShdw blurRad="38100" dist="38100" dir="2700000" algn="tl">
                    <a:srgbClr val="000000"/>
                  </a:outerShdw>
                </a:effectLst>
                <a:latin typeface="Comic Sans MS" pitchFamily="66" charset="0"/>
              </a:rPr>
              <a:t>: </a:t>
            </a:r>
          </a:p>
          <a:p>
            <a:pPr marL="342900" indent="-342900" algn="l">
              <a:spcBef>
                <a:spcPct val="20000"/>
              </a:spcBef>
              <a:buClr>
                <a:srgbClr val="2929FF"/>
              </a:buClr>
            </a:pPr>
            <a:r>
              <a:rPr lang="en-US" sz="1800" b="1" dirty="0" smtClean="0">
                <a:solidFill>
                  <a:srgbClr val="FF0000"/>
                </a:solidFill>
                <a:effectLst>
                  <a:outerShdw blurRad="38100" dist="38100" dir="2700000" algn="tl">
                    <a:srgbClr val="000000"/>
                  </a:outerShdw>
                </a:effectLst>
                <a:latin typeface="Comic Sans MS" pitchFamily="66" charset="0"/>
                <a:ea typeface="MS Mincho" pitchFamily="49" charset="-128"/>
                <a:sym typeface="Symbol" pitchFamily="18" charset="2"/>
              </a:rPr>
              <a:t>    </a:t>
            </a:r>
            <a:r>
              <a:rPr lang="el-GR" sz="1800" dirty="0" smtClean="0">
                <a:solidFill>
                  <a:srgbClr val="000000"/>
                </a:solidFill>
                <a:effectLst>
                  <a:outerShdw blurRad="38100" dist="38100" dir="2700000" algn="tl">
                    <a:srgbClr val="FFFFFF"/>
                  </a:outerShdw>
                </a:effectLst>
                <a:latin typeface="Times New Roman" pitchFamily="18" charset="0"/>
                <a:ea typeface="MS Mincho" pitchFamily="49" charset="-128"/>
                <a:sym typeface="Symbol" pitchFamily="18" charset="2"/>
              </a:rPr>
              <a:t>γ</a:t>
            </a:r>
            <a:r>
              <a:rPr lang="en-US" sz="1800" dirty="0" smtClean="0">
                <a:solidFill>
                  <a:srgbClr val="000000"/>
                </a:solidFill>
                <a:effectLst>
                  <a:outerShdw blurRad="38100" dist="38100" dir="2700000" algn="tl">
                    <a:srgbClr val="FFFFFF"/>
                  </a:outerShdw>
                </a:effectLst>
                <a:latin typeface="Times New Roman" pitchFamily="18" charset="0"/>
                <a:ea typeface="MS Mincho" pitchFamily="49" charset="-128"/>
                <a:sym typeface="Symbol" pitchFamily="18" charset="2"/>
              </a:rPr>
              <a:t>+p</a:t>
            </a:r>
            <a:r>
              <a:rPr lang="en-US" sz="1800" dirty="0" smtClean="0">
                <a:solidFill>
                  <a:srgbClr val="000000"/>
                </a:solidFill>
                <a:effectLst>
                  <a:outerShdw blurRad="38100" dist="38100" dir="2700000" algn="tl">
                    <a:srgbClr val="FFFFFF"/>
                  </a:outerShdw>
                </a:effectLst>
                <a:latin typeface="Times New Roman" pitchFamily="18" charset="0"/>
                <a:cs typeface="Arial" charset="0"/>
                <a:sym typeface="Symbol" pitchFamily="18" charset="2"/>
              </a:rPr>
              <a:t> → </a:t>
            </a:r>
            <a:r>
              <a:rPr lang="el-GR" sz="1800" dirty="0" smtClean="0">
                <a:solidFill>
                  <a:srgbClr val="000000"/>
                </a:solidFill>
                <a:effectLst>
                  <a:outerShdw blurRad="38100" dist="38100" dir="2700000" algn="tl">
                    <a:srgbClr val="FFFFFF"/>
                  </a:outerShdw>
                </a:effectLst>
                <a:latin typeface="Times New Roman" pitchFamily="18" charset="0"/>
                <a:ea typeface="MS Mincho" pitchFamily="49" charset="-128"/>
                <a:sym typeface="Symbol" pitchFamily="18" charset="2"/>
              </a:rPr>
              <a:t>η</a:t>
            </a:r>
            <a:r>
              <a:rPr lang="en-US" sz="1800" dirty="0" smtClean="0">
                <a:solidFill>
                  <a:srgbClr val="000000"/>
                </a:solidFill>
                <a:effectLst>
                  <a:outerShdw blurRad="38100" dist="38100" dir="2700000" algn="tl">
                    <a:srgbClr val="FFFFFF"/>
                  </a:outerShdw>
                </a:effectLst>
                <a:latin typeface="Times New Roman" pitchFamily="18" charset="0"/>
                <a:ea typeface="MS Mincho" pitchFamily="49" charset="-128"/>
                <a:sym typeface="Symbol" pitchFamily="18" charset="2"/>
              </a:rPr>
              <a:t>+p</a:t>
            </a:r>
          </a:p>
        </p:txBody>
      </p:sp>
      <p:sp>
        <p:nvSpPr>
          <p:cNvPr id="12" name="Rectangle 11"/>
          <p:cNvSpPr/>
          <p:nvPr/>
        </p:nvSpPr>
        <p:spPr>
          <a:xfrm>
            <a:off x="76200" y="4953000"/>
            <a:ext cx="7848600" cy="646331"/>
          </a:xfrm>
          <a:prstGeom prst="rect">
            <a:avLst/>
          </a:prstGeom>
        </p:spPr>
        <p:txBody>
          <a:bodyPr wrap="square">
            <a:spAutoFit/>
          </a:bodyPr>
          <a:lstStyle/>
          <a:p>
            <a:pPr marL="342900" indent="-342900" algn="l">
              <a:spcBef>
                <a:spcPct val="20000"/>
              </a:spcBef>
              <a:buClr>
                <a:srgbClr val="2929FF"/>
              </a:buClr>
              <a:buFont typeface="Wingdings" pitchFamily="2" charset="2"/>
              <a:buChar char="q"/>
            </a:pPr>
            <a:r>
              <a:rPr lang="en-US" sz="1800" dirty="0" smtClean="0">
                <a:solidFill>
                  <a:srgbClr val="000000"/>
                </a:solidFill>
                <a:latin typeface="Comic Sans MS" pitchFamily="66" charset="0"/>
              </a:rPr>
              <a:t>Reduce</a:t>
            </a:r>
            <a:r>
              <a:rPr lang="en-US" sz="1800" dirty="0" smtClean="0">
                <a:solidFill>
                  <a:srgbClr val="000000"/>
                </a:solidFill>
                <a:effectLst>
                  <a:outerShdw blurRad="38100" dist="38100" dir="2700000" algn="tl">
                    <a:srgbClr val="FFFFFF"/>
                  </a:outerShdw>
                </a:effectLst>
                <a:latin typeface="Comic Sans MS" pitchFamily="66" charset="0"/>
              </a:rPr>
              <a:t> </a:t>
            </a:r>
            <a:r>
              <a:rPr lang="en-US" sz="1800" dirty="0" smtClean="0">
                <a:solidFill>
                  <a:srgbClr val="000000"/>
                </a:solidFill>
                <a:latin typeface="Comic Sans MS" pitchFamily="66" charset="0"/>
              </a:rPr>
              <a:t>non-coplanar backgrounds </a:t>
            </a:r>
            <a:r>
              <a:rPr lang="en-US" sz="1800" dirty="0" smtClean="0">
                <a:solidFill>
                  <a:srgbClr val="000000"/>
                </a:solidFill>
                <a:effectLst>
                  <a:outerShdw blurRad="38100" dist="38100" dir="2700000" algn="tl">
                    <a:srgbClr val="FFFFFF"/>
                  </a:outerShdw>
                </a:effectLst>
                <a:latin typeface="Comic Sans MS" pitchFamily="66" charset="0"/>
              </a:rPr>
              <a:t>by </a:t>
            </a:r>
            <a:r>
              <a:rPr lang="en-US" sz="1800" b="1" dirty="0" smtClean="0">
                <a:solidFill>
                  <a:srgbClr val="FF3300"/>
                </a:solidFill>
                <a:effectLst>
                  <a:outerShdw blurRad="38100" dist="38100" dir="2700000" algn="tl">
                    <a:srgbClr val="000000"/>
                  </a:outerShdw>
                </a:effectLst>
                <a:latin typeface="Comic Sans MS" pitchFamily="66" charset="0"/>
              </a:rPr>
              <a:t>detecting recoil </a:t>
            </a:r>
            <a:r>
              <a:rPr lang="en-US" sz="1800" b="1" dirty="0" err="1" smtClean="0">
                <a:solidFill>
                  <a:srgbClr val="FF3300"/>
                </a:solidFill>
                <a:effectLst>
                  <a:outerShdw blurRad="38100" dist="38100" dir="2700000" algn="tl">
                    <a:srgbClr val="000000"/>
                  </a:outerShdw>
                </a:effectLst>
                <a:latin typeface="Comic Sans MS" pitchFamily="66" charset="0"/>
              </a:rPr>
              <a:t>p’s</a:t>
            </a:r>
            <a:r>
              <a:rPr lang="en-US" sz="1800" dirty="0" smtClean="0">
                <a:solidFill>
                  <a:srgbClr val="FF3300"/>
                </a:solidFill>
                <a:effectLst>
                  <a:outerShdw blurRad="38100" dist="38100" dir="2700000" algn="tl">
                    <a:srgbClr val="000000"/>
                  </a:outerShdw>
                </a:effectLst>
                <a:latin typeface="Comic Sans MS" pitchFamily="66" charset="0"/>
              </a:rPr>
              <a:t> </a:t>
            </a:r>
            <a:r>
              <a:rPr lang="en-US" sz="1800" dirty="0" smtClean="0">
                <a:solidFill>
                  <a:srgbClr val="000000"/>
                </a:solidFill>
                <a:effectLst>
                  <a:outerShdw blurRad="38100" dist="38100" dir="2700000" algn="tl">
                    <a:srgbClr val="FFFFFF"/>
                  </a:outerShdw>
                </a:effectLst>
                <a:latin typeface="Comic Sans MS" pitchFamily="66" charset="0"/>
              </a:rPr>
              <a:t>with </a:t>
            </a:r>
            <a:r>
              <a:rPr lang="en-US" sz="1800" dirty="0" err="1" smtClean="0">
                <a:solidFill>
                  <a:srgbClr val="000000"/>
                </a:solidFill>
                <a:effectLst>
                  <a:outerShdw blurRad="38100" dist="38100" dir="2700000" algn="tl">
                    <a:srgbClr val="FFFFFF"/>
                  </a:outerShdw>
                </a:effectLst>
                <a:latin typeface="Comic Sans MS" pitchFamily="66" charset="0"/>
              </a:rPr>
              <a:t>GlueX</a:t>
            </a:r>
            <a:r>
              <a:rPr lang="en-US" sz="1800" dirty="0" smtClean="0">
                <a:solidFill>
                  <a:srgbClr val="000000"/>
                </a:solidFill>
                <a:effectLst>
                  <a:outerShdw blurRad="38100" dist="38100" dir="2700000" algn="tl">
                    <a:srgbClr val="FFFFFF"/>
                  </a:outerShdw>
                </a:effectLst>
                <a:latin typeface="Comic Sans MS" pitchFamily="66" charset="0"/>
              </a:rPr>
              <a:t> detector </a:t>
            </a:r>
          </a:p>
        </p:txBody>
      </p:sp>
      <p:sp>
        <p:nvSpPr>
          <p:cNvPr id="13" name="Rectangle 12"/>
          <p:cNvSpPr/>
          <p:nvPr/>
        </p:nvSpPr>
        <p:spPr>
          <a:xfrm>
            <a:off x="76200" y="5715000"/>
            <a:ext cx="8763000" cy="701731"/>
          </a:xfrm>
          <a:prstGeom prst="rect">
            <a:avLst/>
          </a:prstGeom>
        </p:spPr>
        <p:txBody>
          <a:bodyPr wrap="square">
            <a:spAutoFit/>
          </a:bodyPr>
          <a:lstStyle/>
          <a:p>
            <a:pPr marL="342900" indent="-342900" algn="l">
              <a:spcBef>
                <a:spcPct val="20000"/>
              </a:spcBef>
              <a:buClr>
                <a:srgbClr val="2929FF"/>
              </a:buClr>
              <a:buFont typeface="Wingdings" pitchFamily="2" charset="2"/>
              <a:buChar char="q"/>
            </a:pPr>
            <a:r>
              <a:rPr lang="en-US" sz="1800" dirty="0" smtClean="0">
                <a:solidFill>
                  <a:srgbClr val="000000"/>
                </a:solidFill>
                <a:effectLst>
                  <a:outerShdw blurRad="38100" dist="38100" dir="2700000" algn="tl">
                    <a:srgbClr val="FFFFFF"/>
                  </a:outerShdw>
                </a:effectLst>
                <a:latin typeface="Comic Sans MS" pitchFamily="66" charset="0"/>
              </a:rPr>
              <a:t>Upgraded Forward Calorimeter with </a:t>
            </a:r>
            <a:r>
              <a:rPr lang="en-US" sz="1800" dirty="0" smtClean="0">
                <a:solidFill>
                  <a:srgbClr val="008000"/>
                </a:solidFill>
                <a:effectLst>
                  <a:outerShdw blurRad="38100" dist="38100" dir="2700000" algn="tl">
                    <a:srgbClr val="000000"/>
                  </a:outerShdw>
                </a:effectLst>
                <a:latin typeface="Comic Sans MS" pitchFamily="66" charset="0"/>
                <a:cs typeface="Arial" charset="0"/>
                <a:sym typeface="Symbol" pitchFamily="18" charset="2"/>
              </a:rPr>
              <a:t>High resolution, high granularity</a:t>
            </a:r>
            <a:r>
              <a:rPr lang="en-US" sz="1800" dirty="0" smtClean="0">
                <a:solidFill>
                  <a:srgbClr val="000000"/>
                </a:solidFill>
                <a:effectLst>
                  <a:outerShdw blurRad="38100" dist="38100" dir="2700000" algn="tl">
                    <a:srgbClr val="FFFFFF"/>
                  </a:outerShdw>
                </a:effectLst>
                <a:latin typeface="Comic Sans MS" pitchFamily="66" charset="0"/>
              </a:rPr>
              <a:t> </a:t>
            </a:r>
          </a:p>
          <a:p>
            <a:pPr marL="342900" indent="-342900" algn="l">
              <a:spcBef>
                <a:spcPct val="20000"/>
              </a:spcBef>
              <a:buClr>
                <a:srgbClr val="2929FF"/>
              </a:buClr>
            </a:pPr>
            <a:r>
              <a:rPr lang="en-US" sz="1800" dirty="0" smtClean="0">
                <a:solidFill>
                  <a:srgbClr val="000000"/>
                </a:solidFill>
                <a:effectLst>
                  <a:outerShdw blurRad="38100" dist="38100" dir="2700000" algn="tl">
                    <a:srgbClr val="FFFFFF"/>
                  </a:outerShdw>
                </a:effectLst>
                <a:latin typeface="Comic Sans MS" pitchFamily="66" charset="0"/>
              </a:rPr>
              <a:t>     </a:t>
            </a:r>
            <a:r>
              <a:rPr lang="en-US" sz="1800" dirty="0" smtClean="0">
                <a:solidFill>
                  <a:srgbClr val="FF0000"/>
                </a:solidFill>
                <a:effectLst>
                  <a:outerShdw blurRad="38100" dist="38100" dir="2700000" algn="tl">
                    <a:srgbClr val="000000"/>
                  </a:outerShdw>
                </a:effectLst>
                <a:latin typeface="Comic Sans MS" pitchFamily="66" charset="0"/>
              </a:rPr>
              <a:t>PbWO</a:t>
            </a:r>
            <a:r>
              <a:rPr lang="en-US" sz="1800" baseline="-25000" dirty="0" smtClean="0">
                <a:solidFill>
                  <a:srgbClr val="FF0000"/>
                </a:solidFill>
                <a:effectLst>
                  <a:outerShdw blurRad="38100" dist="38100" dir="2700000" algn="tl">
                    <a:srgbClr val="000000"/>
                  </a:outerShdw>
                </a:effectLst>
                <a:latin typeface="Comic Sans MS" pitchFamily="66" charset="0"/>
              </a:rPr>
              <a:t>4</a:t>
            </a:r>
            <a:r>
              <a:rPr lang="en-US" sz="1800" dirty="0" smtClean="0">
                <a:solidFill>
                  <a:srgbClr val="000000"/>
                </a:solidFill>
                <a:effectLst>
                  <a:outerShdw blurRad="38100" dist="38100" dir="2700000" algn="tl">
                    <a:srgbClr val="FFFFFF"/>
                  </a:outerShdw>
                </a:effectLst>
                <a:latin typeface="Comic Sans MS" pitchFamily="66" charset="0"/>
              </a:rPr>
              <a:t> (</a:t>
            </a:r>
            <a:r>
              <a:rPr lang="en-US" sz="1800" b="1" dirty="0" smtClean="0">
                <a:solidFill>
                  <a:srgbClr val="FF3300"/>
                </a:solidFill>
                <a:effectLst>
                  <a:outerShdw blurRad="38100" dist="38100" dir="2700000" algn="tl">
                    <a:srgbClr val="000000"/>
                  </a:outerShdw>
                </a:effectLst>
                <a:latin typeface="Comic Sans MS" pitchFamily="66" charset="0"/>
              </a:rPr>
              <a:t>FCAL-II</a:t>
            </a:r>
            <a:r>
              <a:rPr lang="en-US" sz="1800" dirty="0" smtClean="0">
                <a:solidFill>
                  <a:srgbClr val="000000"/>
                </a:solidFill>
                <a:effectLst>
                  <a:outerShdw blurRad="38100" dist="38100" dir="2700000" algn="tl">
                    <a:srgbClr val="FFFFFF"/>
                  </a:outerShdw>
                </a:effectLst>
                <a:latin typeface="Comic Sans MS" pitchFamily="66" charset="0"/>
              </a:rPr>
              <a:t>)  to detect multi-photons from the </a:t>
            </a:r>
            <a:r>
              <a:rPr lang="el-GR" sz="1800" dirty="0" smtClean="0">
                <a:solidFill>
                  <a:srgbClr val="000000"/>
                </a:solidFill>
                <a:effectLst>
                  <a:outerShdw blurRad="38100" dist="38100" dir="2700000" algn="tl">
                    <a:srgbClr val="FFFFFF"/>
                  </a:outerShdw>
                </a:effectLst>
                <a:latin typeface="Comic Sans MS" pitchFamily="66" charset="0"/>
              </a:rPr>
              <a:t>η</a:t>
            </a:r>
            <a:r>
              <a:rPr lang="en-US" sz="1800" dirty="0" smtClean="0">
                <a:solidFill>
                  <a:srgbClr val="000000"/>
                </a:solidFill>
                <a:effectLst>
                  <a:outerShdw blurRad="38100" dist="38100" dir="2700000" algn="tl">
                    <a:srgbClr val="FFFFFF"/>
                  </a:outerShdw>
                </a:effectLst>
                <a:latin typeface="Comic Sans MS" pitchFamily="66" charset="0"/>
              </a:rPr>
              <a:t> decays</a:t>
            </a:r>
            <a:endParaRPr lang="en-US" sz="1800" dirty="0">
              <a:solidFill>
                <a:srgbClr val="000000"/>
              </a:solidFill>
              <a:effectLst>
                <a:outerShdw blurRad="38100" dist="38100" dir="2700000" algn="tl">
                  <a:srgbClr val="FFFFFF"/>
                </a:outerShdw>
              </a:effectLst>
              <a:latin typeface="Comic Sans MS" pitchFamily="66" charset="0"/>
            </a:endParaRPr>
          </a:p>
        </p:txBody>
      </p:sp>
    </p:spTree>
    <p:custDataLst>
      <p:tags r:id="rId1"/>
    </p:custDataLst>
  </p:cSld>
  <p:clrMapOvr>
    <a:masterClrMapping/>
  </p:clrMapOvr>
  <p:transition advTm="3792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linds(horizontal)">
                                      <p:cBhvr>
                                        <p:cTn id="17" dur="500"/>
                                        <p:tgtEl>
                                          <p:spTgt spid="13"/>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32773"/>
                                        </p:tgtEl>
                                        <p:attrNameLst>
                                          <p:attrName>style.visibility</p:attrName>
                                        </p:attrNameLst>
                                      </p:cBhvr>
                                      <p:to>
                                        <p:strVal val="visible"/>
                                      </p:to>
                                    </p:set>
                                    <p:animEffect transition="in" filter="blinds(horizontal)">
                                      <p:cBhvr>
                                        <p:cTn id="20" dur="500"/>
                                        <p:tgtEl>
                                          <p:spTgt spid="32773"/>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blinds(horizontal)">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3" grpId="0"/>
      <p:bldP spid="25" grpId="0" animBg="1"/>
      <p:bldP spid="11" grpId="0"/>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469900"/>
          </a:xfrm>
        </p:spPr>
        <p:txBody>
          <a:bodyPr/>
          <a:lstStyle/>
          <a:p>
            <a:pPr algn="ctr">
              <a:defRPr/>
            </a:pPr>
            <a:r>
              <a:rPr lang="en-US" sz="2800" dirty="0" smtClean="0">
                <a:solidFill>
                  <a:schemeClr val="bg2"/>
                </a:solidFill>
                <a:latin typeface="Comic Sans MS" pitchFamily="66" charset="0"/>
              </a:rPr>
              <a:t>New Equipment: FCAL-II</a:t>
            </a:r>
            <a:endParaRPr lang="en-US" sz="2800" dirty="0">
              <a:solidFill>
                <a:schemeClr val="bg2"/>
              </a:solidFill>
              <a:latin typeface="Comic Sans MS" pitchFamily="66" charset="0"/>
            </a:endParaRPr>
          </a:p>
        </p:txBody>
      </p:sp>
      <p:sp>
        <p:nvSpPr>
          <p:cNvPr id="4" name="Slide Number Placeholder 3"/>
          <p:cNvSpPr>
            <a:spLocks noGrp="1"/>
          </p:cNvSpPr>
          <p:nvPr>
            <p:ph type="sldNum" sz="quarter" idx="12"/>
          </p:nvPr>
        </p:nvSpPr>
        <p:spPr/>
        <p:txBody>
          <a:bodyPr/>
          <a:lstStyle/>
          <a:p>
            <a:fld id="{1C9B1706-ADF1-4D15-B2D5-15D2966A61A2}" type="slidenum">
              <a:rPr lang="en-US"/>
              <a:pPr/>
              <a:t>17</a:t>
            </a:fld>
            <a:endParaRPr lang="en-US"/>
          </a:p>
        </p:txBody>
      </p:sp>
      <p:pic>
        <p:nvPicPr>
          <p:cNvPr id="40964" name="Picture 18" descr="hycal_oct_2_testlab"/>
          <p:cNvPicPr>
            <a:picLocks noGrp="1" noChangeAspect="1" noChangeArrowheads="1"/>
          </p:cNvPicPr>
          <p:nvPr>
            <p:ph idx="1"/>
          </p:nvPr>
        </p:nvPicPr>
        <p:blipFill>
          <a:blip r:embed="rId5" cstate="print"/>
          <a:srcRect/>
          <a:stretch>
            <a:fillRect/>
          </a:stretch>
        </p:blipFill>
        <p:spPr>
          <a:xfrm>
            <a:off x="531813" y="1066800"/>
            <a:ext cx="2744787" cy="2057400"/>
          </a:xfrm>
          <a:noFill/>
        </p:spPr>
      </p:pic>
      <p:sp>
        <p:nvSpPr>
          <p:cNvPr id="6" name="TextBox 5"/>
          <p:cNvSpPr txBox="1"/>
          <p:nvPr/>
        </p:nvSpPr>
        <p:spPr>
          <a:xfrm>
            <a:off x="609600" y="609600"/>
            <a:ext cx="2133600" cy="400050"/>
          </a:xfrm>
          <a:prstGeom prst="rect">
            <a:avLst/>
          </a:prstGeom>
          <a:noFill/>
        </p:spPr>
        <p:txBody>
          <a:bodyPr>
            <a:spAutoFit/>
          </a:bodyPr>
          <a:lstStyle/>
          <a:p>
            <a:pPr>
              <a:defRPr/>
            </a:pPr>
            <a:r>
              <a:rPr lang="en-US" dirty="0">
                <a:solidFill>
                  <a:schemeClr val="accent6">
                    <a:lumMod val="75000"/>
                  </a:schemeClr>
                </a:solidFill>
                <a:latin typeface="Comic Sans MS" pitchFamily="66" charset="0"/>
              </a:rPr>
              <a:t>PrimEx HyCal</a:t>
            </a:r>
          </a:p>
        </p:txBody>
      </p:sp>
      <p:sp>
        <p:nvSpPr>
          <p:cNvPr id="40966" name="TextBox 6"/>
          <p:cNvSpPr txBox="1">
            <a:spLocks noChangeArrowheads="1"/>
          </p:cNvSpPr>
          <p:nvPr/>
        </p:nvSpPr>
        <p:spPr bwMode="auto">
          <a:xfrm>
            <a:off x="4038600" y="609600"/>
            <a:ext cx="4572000" cy="1015663"/>
          </a:xfrm>
          <a:prstGeom prst="rect">
            <a:avLst/>
          </a:prstGeom>
          <a:solidFill>
            <a:srgbClr val="FFFF00"/>
          </a:solidFill>
          <a:ln w="9525">
            <a:noFill/>
            <a:miter lim="800000"/>
            <a:headEnd/>
            <a:tailEnd/>
          </a:ln>
        </p:spPr>
        <p:txBody>
          <a:bodyPr wrap="square">
            <a:spAutoFit/>
          </a:bodyPr>
          <a:lstStyle/>
          <a:p>
            <a:pPr algn="l">
              <a:buClr>
                <a:srgbClr val="FF0000"/>
              </a:buClr>
            </a:pPr>
            <a:r>
              <a:rPr lang="en-US" dirty="0" smtClean="0">
                <a:solidFill>
                  <a:srgbClr val="000000"/>
                </a:solidFill>
                <a:latin typeface="Comic Sans MS" pitchFamily="66" charset="0"/>
              </a:rPr>
              <a:t>FCAL-II: </a:t>
            </a:r>
          </a:p>
          <a:p>
            <a:pPr algn="l">
              <a:buClr>
                <a:srgbClr val="FF0000"/>
              </a:buClr>
            </a:pPr>
            <a:r>
              <a:rPr lang="en-US" dirty="0" smtClean="0">
                <a:solidFill>
                  <a:srgbClr val="000000"/>
                </a:solidFill>
                <a:latin typeface="Comic Sans MS" pitchFamily="66" charset="0"/>
              </a:rPr>
              <a:t>118x118 </a:t>
            </a:r>
            <a:r>
              <a:rPr lang="en-US" dirty="0">
                <a:solidFill>
                  <a:srgbClr val="000000"/>
                </a:solidFill>
                <a:latin typeface="Comic Sans MS" pitchFamily="66" charset="0"/>
              </a:rPr>
              <a:t>cm</a:t>
            </a:r>
            <a:r>
              <a:rPr lang="en-US" baseline="30000" dirty="0">
                <a:solidFill>
                  <a:srgbClr val="000000"/>
                </a:solidFill>
                <a:latin typeface="Comic Sans MS" pitchFamily="66" charset="0"/>
              </a:rPr>
              <a:t>2</a:t>
            </a:r>
            <a:r>
              <a:rPr lang="en-US" dirty="0">
                <a:solidFill>
                  <a:srgbClr val="000000"/>
                </a:solidFill>
                <a:latin typeface="Comic Sans MS" pitchFamily="66" charset="0"/>
              </a:rPr>
              <a:t> in Size </a:t>
            </a:r>
            <a:r>
              <a:rPr lang="en-US" dirty="0" smtClean="0">
                <a:solidFill>
                  <a:srgbClr val="000000"/>
                </a:solidFill>
                <a:latin typeface="Comic Sans MS" pitchFamily="66" charset="0"/>
              </a:rPr>
              <a:t>(3445 PbWO</a:t>
            </a:r>
            <a:r>
              <a:rPr lang="en-US" baseline="-25000" dirty="0" smtClean="0">
                <a:solidFill>
                  <a:srgbClr val="000000"/>
                </a:solidFill>
                <a:latin typeface="Comic Sans MS" pitchFamily="66" charset="0"/>
              </a:rPr>
              <a:t>4</a:t>
            </a:r>
            <a:r>
              <a:rPr lang="en-US" dirty="0" smtClean="0">
                <a:solidFill>
                  <a:srgbClr val="000000"/>
                </a:solidFill>
                <a:latin typeface="Comic Sans MS" pitchFamily="66" charset="0"/>
              </a:rPr>
              <a:t>)</a:t>
            </a:r>
          </a:p>
          <a:p>
            <a:pPr algn="l">
              <a:buClr>
                <a:srgbClr val="FF0000"/>
              </a:buClr>
            </a:pPr>
            <a:r>
              <a:rPr lang="en-US" dirty="0" smtClean="0">
                <a:solidFill>
                  <a:srgbClr val="000000"/>
                </a:solidFill>
                <a:latin typeface="Comic Sans MS" pitchFamily="66" charset="0"/>
              </a:rPr>
              <a:t>2cm x 2cm x 18cm per module</a:t>
            </a:r>
            <a:r>
              <a:rPr lang="en-US" dirty="0" smtClean="0">
                <a:solidFill>
                  <a:srgbClr val="000000"/>
                </a:solidFill>
                <a:latin typeface="Comic Sans MS" pitchFamily="66" charset="0"/>
              </a:rPr>
              <a:t> </a:t>
            </a:r>
            <a:endParaRPr lang="en-US" dirty="0" smtClean="0">
              <a:solidFill>
                <a:srgbClr val="000000"/>
              </a:solidFill>
              <a:latin typeface="Comic Sans MS" pitchFamily="66" charset="0"/>
            </a:endParaRPr>
          </a:p>
        </p:txBody>
      </p:sp>
      <p:sp>
        <p:nvSpPr>
          <p:cNvPr id="10" name="TextBox 9"/>
          <p:cNvSpPr txBox="1"/>
          <p:nvPr/>
        </p:nvSpPr>
        <p:spPr>
          <a:xfrm>
            <a:off x="-228600" y="3505200"/>
            <a:ext cx="4953000" cy="400110"/>
          </a:xfrm>
          <a:prstGeom prst="rect">
            <a:avLst/>
          </a:prstGeom>
          <a:noFill/>
        </p:spPr>
        <p:txBody>
          <a:bodyPr wrap="square">
            <a:spAutoFit/>
          </a:bodyPr>
          <a:lstStyle/>
          <a:p>
            <a:pPr>
              <a:defRPr/>
            </a:pPr>
            <a:r>
              <a:rPr lang="en-US" dirty="0" smtClean="0">
                <a:solidFill>
                  <a:schemeClr val="accent6">
                    <a:lumMod val="75000"/>
                  </a:schemeClr>
                </a:solidFill>
                <a:latin typeface="Comic Sans MS" pitchFamily="66" charset="0"/>
              </a:rPr>
              <a:t> </a:t>
            </a:r>
            <a:r>
              <a:rPr lang="en-US" sz="1800" b="1" dirty="0" smtClean="0">
                <a:solidFill>
                  <a:schemeClr val="accent6">
                    <a:lumMod val="75000"/>
                  </a:schemeClr>
                </a:solidFill>
                <a:latin typeface="Comic Sans MS" pitchFamily="66" charset="0"/>
              </a:rPr>
              <a:t>FCAL-II (PbWO</a:t>
            </a:r>
            <a:r>
              <a:rPr lang="en-US" sz="1800" b="1" baseline="-25000" dirty="0" smtClean="0">
                <a:solidFill>
                  <a:schemeClr val="accent6">
                    <a:lumMod val="75000"/>
                  </a:schemeClr>
                </a:solidFill>
                <a:latin typeface="Comic Sans MS" pitchFamily="66" charset="0"/>
              </a:rPr>
              <a:t>4</a:t>
            </a:r>
            <a:r>
              <a:rPr lang="en-US" sz="1800" b="1" dirty="0" smtClean="0">
                <a:solidFill>
                  <a:schemeClr val="accent6">
                    <a:lumMod val="75000"/>
                  </a:schemeClr>
                </a:solidFill>
                <a:latin typeface="Comic Sans MS" pitchFamily="66" charset="0"/>
              </a:rPr>
              <a:t>) vs. FCAL (</a:t>
            </a:r>
            <a:r>
              <a:rPr lang="en-US" sz="1800" b="1" dirty="0" err="1" smtClean="0">
                <a:solidFill>
                  <a:schemeClr val="accent6">
                    <a:lumMod val="75000"/>
                  </a:schemeClr>
                </a:solidFill>
                <a:latin typeface="Comic Sans MS" pitchFamily="66" charset="0"/>
              </a:rPr>
              <a:t>Pb</a:t>
            </a:r>
            <a:r>
              <a:rPr lang="en-US" sz="1800" b="1" dirty="0" smtClean="0">
                <a:solidFill>
                  <a:schemeClr val="accent6">
                    <a:lumMod val="75000"/>
                  </a:schemeClr>
                </a:solidFill>
                <a:latin typeface="Comic Sans MS" pitchFamily="66" charset="0"/>
              </a:rPr>
              <a:t> glass)</a:t>
            </a:r>
            <a:endParaRPr lang="en-US" sz="1800" b="1" dirty="0">
              <a:solidFill>
                <a:schemeClr val="accent6">
                  <a:lumMod val="75000"/>
                </a:schemeClr>
              </a:solidFill>
              <a:latin typeface="Comic Sans MS" pitchFamily="66" charset="0"/>
            </a:endParaRPr>
          </a:p>
        </p:txBody>
      </p:sp>
      <p:graphicFrame>
        <p:nvGraphicFramePr>
          <p:cNvPr id="11" name="Table 10"/>
          <p:cNvGraphicFramePr>
            <a:graphicFrameLocks noGrp="1"/>
          </p:cNvGraphicFramePr>
          <p:nvPr/>
        </p:nvGraphicFramePr>
        <p:xfrm>
          <a:off x="228600" y="3991209"/>
          <a:ext cx="3429000" cy="2531511"/>
        </p:xfrm>
        <a:graphic>
          <a:graphicData uri="http://schemas.openxmlformats.org/drawingml/2006/table">
            <a:tbl>
              <a:tblPr firstRow="1" bandRow="1">
                <a:tableStyleId>{5C22544A-7EE6-4342-B048-85BDC9FD1C3A}</a:tableStyleId>
              </a:tblPr>
              <a:tblGrid>
                <a:gridCol w="1714500"/>
                <a:gridCol w="1714500"/>
              </a:tblGrid>
              <a:tr h="662001">
                <a:tc>
                  <a:txBody>
                    <a:bodyPr/>
                    <a:lstStyle/>
                    <a:p>
                      <a:pPr algn="ctr"/>
                      <a:r>
                        <a:rPr lang="en-US" sz="1800" dirty="0" smtClean="0">
                          <a:solidFill>
                            <a:srgbClr val="000000"/>
                          </a:solidFill>
                          <a:latin typeface="Comic Sans MS" pitchFamily="66" charset="0"/>
                        </a:rPr>
                        <a:t>Property</a:t>
                      </a:r>
                      <a:endParaRPr lang="en-US" sz="1800" dirty="0">
                        <a:solidFill>
                          <a:srgbClr val="000000"/>
                        </a:solidFill>
                        <a:latin typeface="Comic Sans MS" pitchFamily="66" charset="0"/>
                      </a:endParaRPr>
                    </a:p>
                  </a:txBody>
                  <a:tcPr>
                    <a:solidFill>
                      <a:srgbClr val="CCECFF"/>
                    </a:solidFill>
                  </a:tcPr>
                </a:tc>
                <a:tc>
                  <a:txBody>
                    <a:bodyPr/>
                    <a:lstStyle/>
                    <a:p>
                      <a:pPr algn="ctr"/>
                      <a:r>
                        <a:rPr lang="en-US" sz="1800" dirty="0" smtClean="0">
                          <a:solidFill>
                            <a:srgbClr val="000000"/>
                          </a:solidFill>
                          <a:latin typeface="Comic Sans MS" pitchFamily="66" charset="0"/>
                        </a:rPr>
                        <a:t>Improvement factor</a:t>
                      </a:r>
                      <a:endParaRPr lang="en-US" sz="1800" dirty="0">
                        <a:solidFill>
                          <a:srgbClr val="000000"/>
                        </a:solidFill>
                        <a:latin typeface="Comic Sans MS" pitchFamily="66" charset="0"/>
                      </a:endParaRPr>
                    </a:p>
                  </a:txBody>
                  <a:tcPr>
                    <a:solidFill>
                      <a:srgbClr val="CCECFF"/>
                    </a:solidFill>
                  </a:tcPr>
                </a:tc>
              </a:tr>
              <a:tr h="409810">
                <a:tc>
                  <a:txBody>
                    <a:bodyPr/>
                    <a:lstStyle/>
                    <a:p>
                      <a:pPr algn="ctr"/>
                      <a:r>
                        <a:rPr lang="en-US" sz="1800" dirty="0" smtClean="0">
                          <a:latin typeface="Comic Sans MS" pitchFamily="66" charset="0"/>
                        </a:rPr>
                        <a:t>Energy </a:t>
                      </a:r>
                      <a:r>
                        <a:rPr lang="el-GR" sz="1800" dirty="0" smtClean="0">
                          <a:latin typeface="Comic Sans MS" pitchFamily="66" charset="0"/>
                        </a:rPr>
                        <a:t>σ</a:t>
                      </a:r>
                      <a:endParaRPr lang="en-US" sz="1800" dirty="0">
                        <a:latin typeface="Comic Sans MS" pitchFamily="66" charset="0"/>
                      </a:endParaRPr>
                    </a:p>
                  </a:txBody>
                  <a:tcPr/>
                </a:tc>
                <a:tc>
                  <a:txBody>
                    <a:bodyPr/>
                    <a:lstStyle/>
                    <a:p>
                      <a:pPr algn="ctr"/>
                      <a:r>
                        <a:rPr lang="en-US" sz="1800" dirty="0" smtClean="0">
                          <a:latin typeface="Comic Sans MS" pitchFamily="66" charset="0"/>
                        </a:rPr>
                        <a:t>2</a:t>
                      </a:r>
                      <a:endParaRPr lang="en-US" sz="1800" dirty="0">
                        <a:latin typeface="Comic Sans MS" pitchFamily="66" charset="0"/>
                      </a:endParaRPr>
                    </a:p>
                  </a:txBody>
                  <a:tcPr/>
                </a:tc>
              </a:tr>
              <a:tr h="409810">
                <a:tc>
                  <a:txBody>
                    <a:bodyPr/>
                    <a:lstStyle/>
                    <a:p>
                      <a:pPr algn="ctr"/>
                      <a:r>
                        <a:rPr lang="en-US" sz="1800" dirty="0" smtClean="0">
                          <a:latin typeface="Comic Sans MS" pitchFamily="66" charset="0"/>
                        </a:rPr>
                        <a:t>Position</a:t>
                      </a:r>
                      <a:r>
                        <a:rPr lang="en-US" sz="1800" baseline="0" dirty="0" smtClean="0">
                          <a:latin typeface="Comic Sans MS" pitchFamily="66" charset="0"/>
                        </a:rPr>
                        <a:t> </a:t>
                      </a:r>
                      <a:r>
                        <a:rPr lang="el-GR" sz="1800" dirty="0" smtClean="0">
                          <a:latin typeface="Comic Sans MS" pitchFamily="66" charset="0"/>
                        </a:rPr>
                        <a:t>σ</a:t>
                      </a:r>
                      <a:endParaRPr lang="en-US" sz="1800" dirty="0">
                        <a:latin typeface="Comic Sans MS" pitchFamily="66" charset="0"/>
                      </a:endParaRPr>
                    </a:p>
                  </a:txBody>
                  <a:tcPr/>
                </a:tc>
                <a:tc>
                  <a:txBody>
                    <a:bodyPr/>
                    <a:lstStyle/>
                    <a:p>
                      <a:pPr algn="ctr"/>
                      <a:r>
                        <a:rPr lang="en-US" sz="1800" dirty="0" smtClean="0">
                          <a:latin typeface="Comic Sans MS" pitchFamily="66" charset="0"/>
                        </a:rPr>
                        <a:t>2</a:t>
                      </a:r>
                      <a:endParaRPr lang="en-US" sz="1800" dirty="0">
                        <a:latin typeface="Comic Sans MS" pitchFamily="66" charset="0"/>
                      </a:endParaRPr>
                    </a:p>
                  </a:txBody>
                  <a:tcPr/>
                </a:tc>
              </a:tr>
              <a:tr h="409810">
                <a:tc>
                  <a:txBody>
                    <a:bodyPr/>
                    <a:lstStyle/>
                    <a:p>
                      <a:pPr algn="ctr"/>
                      <a:r>
                        <a:rPr lang="en-US" sz="1800" dirty="0" smtClean="0">
                          <a:latin typeface="Comic Sans MS" pitchFamily="66" charset="0"/>
                        </a:rPr>
                        <a:t>Granularity</a:t>
                      </a:r>
                      <a:endParaRPr lang="en-US" sz="1800" dirty="0">
                        <a:latin typeface="Comic Sans MS" pitchFamily="66" charset="0"/>
                      </a:endParaRPr>
                    </a:p>
                  </a:txBody>
                  <a:tcPr/>
                </a:tc>
                <a:tc>
                  <a:txBody>
                    <a:bodyPr/>
                    <a:lstStyle/>
                    <a:p>
                      <a:pPr algn="ctr"/>
                      <a:r>
                        <a:rPr lang="en-US" sz="1800" dirty="0" smtClean="0">
                          <a:latin typeface="Comic Sans MS" pitchFamily="66" charset="0"/>
                        </a:rPr>
                        <a:t>4</a:t>
                      </a:r>
                      <a:endParaRPr lang="en-US" sz="1800" dirty="0">
                        <a:latin typeface="Comic Sans MS" pitchFamily="66" charset="0"/>
                      </a:endParaRPr>
                    </a:p>
                  </a:txBody>
                  <a:tcPr/>
                </a:tc>
              </a:tr>
              <a:tr h="409810">
                <a:tc>
                  <a:txBody>
                    <a:bodyPr/>
                    <a:lstStyle/>
                    <a:p>
                      <a:pPr algn="ctr"/>
                      <a:r>
                        <a:rPr lang="en-US" sz="1800" dirty="0" smtClean="0">
                          <a:latin typeface="Comic Sans MS" pitchFamily="66" charset="0"/>
                        </a:rPr>
                        <a:t>Radiation-resistance</a:t>
                      </a:r>
                      <a:endParaRPr lang="en-US" sz="1800" dirty="0">
                        <a:latin typeface="Comic Sans MS" pitchFamily="66" charset="0"/>
                      </a:endParaRPr>
                    </a:p>
                  </a:txBody>
                  <a:tcPr/>
                </a:tc>
                <a:tc>
                  <a:txBody>
                    <a:bodyPr/>
                    <a:lstStyle/>
                    <a:p>
                      <a:pPr algn="ctr"/>
                      <a:endParaRPr lang="en-US" sz="1800" dirty="0" smtClean="0">
                        <a:latin typeface="Comic Sans MS" pitchFamily="66" charset="0"/>
                      </a:endParaRPr>
                    </a:p>
                    <a:p>
                      <a:pPr algn="ctr"/>
                      <a:r>
                        <a:rPr lang="en-US" sz="1800" dirty="0" smtClean="0">
                          <a:latin typeface="Comic Sans MS" pitchFamily="66" charset="0"/>
                        </a:rPr>
                        <a:t>10</a:t>
                      </a:r>
                      <a:endParaRPr lang="en-US" sz="1800" dirty="0">
                        <a:latin typeface="Comic Sans MS" pitchFamily="66" charset="0"/>
                      </a:endParaRPr>
                    </a:p>
                  </a:txBody>
                  <a:tcPr/>
                </a:tc>
              </a:tr>
            </a:tbl>
          </a:graphicData>
        </a:graphic>
      </p:graphicFrame>
      <p:sp>
        <p:nvSpPr>
          <p:cNvPr id="12" name="Rectangle 2"/>
          <p:cNvSpPr txBox="1">
            <a:spLocks noChangeArrowheads="1"/>
          </p:cNvSpPr>
          <p:nvPr/>
        </p:nvSpPr>
        <p:spPr bwMode="auto">
          <a:xfrm>
            <a:off x="3276600" y="1828800"/>
            <a:ext cx="6019800" cy="457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b="0" i="0" u="none" strike="noStrike" kern="0" cap="none" spc="0" normalizeH="0" baseline="0" noProof="0" dirty="0" smtClean="0">
                <a:ln>
                  <a:noFill/>
                </a:ln>
                <a:solidFill>
                  <a:schemeClr val="accent6">
                    <a:lumMod val="75000"/>
                  </a:schemeClr>
                </a:solidFill>
                <a:effectLst>
                  <a:outerShdw blurRad="38100" dist="38100" dir="2700000" algn="tl">
                    <a:srgbClr val="000000"/>
                  </a:outerShdw>
                </a:effectLst>
                <a:uLnTx/>
                <a:uFillTx/>
                <a:latin typeface="Comic Sans MS" pitchFamily="66" charset="0"/>
                <a:ea typeface="+mj-ea"/>
                <a:cs typeface="+mj-cs"/>
              </a:rPr>
              <a:t>S/N Ratio vs. Calorimeter Types</a:t>
            </a:r>
            <a:br>
              <a:rPr kumimoji="0" lang="en-US" b="0" i="0" u="none" strike="noStrike" kern="0" cap="none" spc="0" normalizeH="0" baseline="0" noProof="0" dirty="0" smtClean="0">
                <a:ln>
                  <a:noFill/>
                </a:ln>
                <a:solidFill>
                  <a:schemeClr val="accent6">
                    <a:lumMod val="75000"/>
                  </a:schemeClr>
                </a:solidFill>
                <a:effectLst>
                  <a:outerShdw blurRad="38100" dist="38100" dir="2700000" algn="tl">
                    <a:srgbClr val="000000"/>
                  </a:outerShdw>
                </a:effectLst>
                <a:uLnTx/>
                <a:uFillTx/>
                <a:latin typeface="Comic Sans MS" pitchFamily="66" charset="0"/>
                <a:ea typeface="+mj-ea"/>
                <a:cs typeface="+mj-cs"/>
              </a:rPr>
            </a:br>
            <a:r>
              <a:rPr kumimoji="0" lang="en-US" sz="1800" b="0" i="0" u="none" strike="noStrike" kern="0" cap="none" spc="0" normalizeH="0" baseline="0" noProof="0" dirty="0" smtClean="0">
                <a:ln>
                  <a:noFill/>
                </a:ln>
                <a:solidFill>
                  <a:srgbClr val="FF0000"/>
                </a:solidFill>
                <a:effectLst>
                  <a:outerShdw blurRad="38100" dist="38100" dir="2700000" algn="tl">
                    <a:srgbClr val="000000"/>
                  </a:outerShdw>
                </a:effectLst>
                <a:uLnTx/>
                <a:uFillTx/>
                <a:latin typeface="Comic Sans MS" pitchFamily="66" charset="0"/>
                <a:ea typeface="+mj-ea"/>
                <a:cs typeface="+mj-cs"/>
              </a:rPr>
              <a:t>signal</a:t>
            </a:r>
            <a:r>
              <a:rPr kumimoji="0" lang="en-US" sz="1800" b="0" i="0" u="none" strike="noStrike" kern="0" cap="none" spc="0" normalizeH="0" baseline="0" noProof="0" dirty="0" smtClean="0">
                <a:ln>
                  <a:noFill/>
                </a:ln>
                <a:solidFill>
                  <a:srgbClr val="000000"/>
                </a:solidFill>
                <a:effectLst>
                  <a:outerShdw blurRad="38100" dist="38100" dir="2700000" algn="tl">
                    <a:srgbClr val="000000"/>
                  </a:outerShdw>
                </a:effectLst>
                <a:uLnTx/>
                <a:uFillTx/>
                <a:latin typeface="Comic Sans MS" pitchFamily="66" charset="0"/>
                <a:ea typeface="+mj-ea"/>
                <a:cs typeface="+mj-cs"/>
              </a:rPr>
              <a:t>:             ,   background:    </a:t>
            </a:r>
            <a:r>
              <a:rPr kumimoji="0" lang="en-US" sz="2800" b="0" i="0" u="none" strike="noStrike" kern="0" cap="none" spc="0" normalizeH="0" baseline="0" noProof="0" dirty="0" smtClean="0">
                <a:ln>
                  <a:noFill/>
                </a:ln>
                <a:solidFill>
                  <a:srgbClr val="000000"/>
                </a:solidFill>
                <a:effectLst>
                  <a:outerShdw blurRad="38100" dist="38100" dir="2700000" algn="tl">
                    <a:srgbClr val="000000"/>
                  </a:outerShdw>
                </a:effectLst>
                <a:uLnTx/>
                <a:uFillTx/>
                <a:latin typeface="Comic Sans MS" pitchFamily="66" charset="0"/>
                <a:ea typeface="+mj-ea"/>
                <a:cs typeface="+mj-cs"/>
              </a:rPr>
              <a:t>                 </a:t>
            </a:r>
            <a:r>
              <a:rPr kumimoji="0" lang="en-US" sz="2000" b="0" i="0" u="none" strike="noStrike" kern="0" cap="none" spc="0" normalizeH="0" baseline="0" noProof="0" dirty="0" smtClean="0">
                <a:ln>
                  <a:noFill/>
                </a:ln>
                <a:solidFill>
                  <a:srgbClr val="000000"/>
                </a:solidFill>
                <a:effectLst>
                  <a:outerShdw blurRad="38100" dist="38100" dir="2700000" algn="tl">
                    <a:srgbClr val="000000"/>
                  </a:outerShdw>
                </a:effectLst>
                <a:uLnTx/>
                <a:uFillTx/>
                <a:latin typeface="Comic Sans MS" pitchFamily="66" charset="0"/>
                <a:ea typeface="+mj-ea"/>
                <a:cs typeface="+mj-cs"/>
              </a:rPr>
              <a:t> </a:t>
            </a:r>
            <a:endParaRPr kumimoji="0" lang="en-US" sz="2000" b="0" i="0" u="none" strike="noStrike" kern="0" cap="none" spc="0" normalizeH="0" baseline="0" noProof="0" dirty="0">
              <a:ln>
                <a:noFill/>
              </a:ln>
              <a:solidFill>
                <a:srgbClr val="000000"/>
              </a:solidFill>
              <a:effectLst>
                <a:outerShdw blurRad="38100" dist="38100" dir="2700000" algn="tl">
                  <a:srgbClr val="000000"/>
                </a:outerShdw>
              </a:effectLst>
              <a:uLnTx/>
              <a:uFillTx/>
              <a:latin typeface="Comic Sans MS" pitchFamily="66" charset="0"/>
              <a:ea typeface="+mj-ea"/>
              <a:cs typeface="+mj-cs"/>
            </a:endParaRPr>
          </a:p>
        </p:txBody>
      </p:sp>
      <p:graphicFrame>
        <p:nvGraphicFramePr>
          <p:cNvPr id="377858" name="Object 13"/>
          <p:cNvGraphicFramePr>
            <a:graphicFrameLocks noChangeAspect="1"/>
          </p:cNvGraphicFramePr>
          <p:nvPr/>
        </p:nvGraphicFramePr>
        <p:xfrm>
          <a:off x="5410200" y="2057400"/>
          <a:ext cx="890588" cy="314325"/>
        </p:xfrm>
        <a:graphic>
          <a:graphicData uri="http://schemas.openxmlformats.org/presentationml/2006/ole">
            <p:oleObj spid="_x0000_s377858" name="Equation" r:id="rId6" imgW="647640" imgH="228600" progId="Equation.3">
              <p:embed/>
            </p:oleObj>
          </a:graphicData>
        </a:graphic>
      </p:graphicFrame>
      <p:graphicFrame>
        <p:nvGraphicFramePr>
          <p:cNvPr id="377859" name="Object 3"/>
          <p:cNvGraphicFramePr>
            <a:graphicFrameLocks noChangeAspect="1"/>
          </p:cNvGraphicFramePr>
          <p:nvPr/>
        </p:nvGraphicFramePr>
        <p:xfrm>
          <a:off x="7848600" y="2057400"/>
          <a:ext cx="785813" cy="314325"/>
        </p:xfrm>
        <a:graphic>
          <a:graphicData uri="http://schemas.openxmlformats.org/presentationml/2006/ole">
            <p:oleObj spid="_x0000_s377859" name="Equation" r:id="rId7" imgW="571320" imgH="228600" progId="Equation.3">
              <p:embed/>
            </p:oleObj>
          </a:graphicData>
        </a:graphic>
      </p:graphicFrame>
      <p:pic>
        <p:nvPicPr>
          <p:cNvPr id="14" name="Picture 13" descr="lg_3pi_all_1.png"/>
          <p:cNvPicPr>
            <a:picLocks noChangeAspect="1"/>
          </p:cNvPicPr>
          <p:nvPr/>
        </p:nvPicPr>
        <p:blipFill>
          <a:blip r:embed="rId8" cstate="print"/>
          <a:stretch>
            <a:fillRect/>
          </a:stretch>
        </p:blipFill>
        <p:spPr>
          <a:xfrm>
            <a:off x="4648200" y="2438400"/>
            <a:ext cx="3505200" cy="2018474"/>
          </a:xfrm>
          <a:prstGeom prst="rect">
            <a:avLst/>
          </a:prstGeom>
        </p:spPr>
      </p:pic>
      <p:pic>
        <p:nvPicPr>
          <p:cNvPr id="15" name="Picture 14" descr="pwo_3pi_1.png"/>
          <p:cNvPicPr>
            <a:picLocks noChangeAspect="1"/>
          </p:cNvPicPr>
          <p:nvPr/>
        </p:nvPicPr>
        <p:blipFill>
          <a:blip r:embed="rId9" cstate="print"/>
          <a:stretch>
            <a:fillRect/>
          </a:stretch>
        </p:blipFill>
        <p:spPr>
          <a:xfrm>
            <a:off x="4724400" y="4548880"/>
            <a:ext cx="3429000" cy="1974595"/>
          </a:xfrm>
          <a:prstGeom prst="rect">
            <a:avLst/>
          </a:prstGeom>
        </p:spPr>
      </p:pic>
      <p:sp>
        <p:nvSpPr>
          <p:cNvPr id="17" name="Rectangle 15"/>
          <p:cNvSpPr>
            <a:spLocks noChangeArrowheads="1"/>
          </p:cNvSpPr>
          <p:nvPr/>
        </p:nvSpPr>
        <p:spPr bwMode="auto">
          <a:xfrm>
            <a:off x="5956482" y="4800600"/>
            <a:ext cx="1949573" cy="338554"/>
          </a:xfrm>
          <a:prstGeom prst="rect">
            <a:avLst/>
          </a:prstGeom>
          <a:noFill/>
          <a:ln w="9525">
            <a:noFill/>
            <a:miter lim="800000"/>
            <a:headEnd/>
            <a:tailEnd/>
          </a:ln>
        </p:spPr>
        <p:txBody>
          <a:bodyPr wrap="none">
            <a:spAutoFit/>
          </a:bodyPr>
          <a:lstStyle/>
          <a:p>
            <a:pPr>
              <a:spcBef>
                <a:spcPct val="50000"/>
              </a:spcBef>
            </a:pPr>
            <a:r>
              <a:rPr lang="en-US" sz="1600" dirty="0" smtClean="0">
                <a:solidFill>
                  <a:schemeClr val="bg1"/>
                </a:solidFill>
                <a:latin typeface="Comic Sans MS" pitchFamily="66" charset="0"/>
              </a:rPr>
              <a:t>FCAL-II (PbWO</a:t>
            </a:r>
            <a:r>
              <a:rPr lang="en-US" sz="1600" baseline="-25000" dirty="0" smtClean="0">
                <a:solidFill>
                  <a:schemeClr val="bg1"/>
                </a:solidFill>
                <a:latin typeface="Comic Sans MS" pitchFamily="66" charset="0"/>
              </a:rPr>
              <a:t>4</a:t>
            </a:r>
            <a:r>
              <a:rPr lang="en-US" sz="1600" dirty="0" smtClean="0">
                <a:solidFill>
                  <a:schemeClr val="bg1"/>
                </a:solidFill>
                <a:latin typeface="Comic Sans MS" pitchFamily="66" charset="0"/>
              </a:rPr>
              <a:t>)</a:t>
            </a:r>
            <a:endParaRPr lang="en-US" sz="1600" dirty="0">
              <a:solidFill>
                <a:schemeClr val="bg1"/>
              </a:solidFill>
              <a:latin typeface="Comic Sans MS" pitchFamily="66" charset="0"/>
            </a:endParaRPr>
          </a:p>
        </p:txBody>
      </p:sp>
      <p:sp>
        <p:nvSpPr>
          <p:cNvPr id="18" name="Rectangle 16"/>
          <p:cNvSpPr>
            <a:spLocks noChangeArrowheads="1"/>
          </p:cNvSpPr>
          <p:nvPr/>
        </p:nvSpPr>
        <p:spPr bwMode="auto">
          <a:xfrm>
            <a:off x="6126710" y="2709446"/>
            <a:ext cx="1729961" cy="338554"/>
          </a:xfrm>
          <a:prstGeom prst="rect">
            <a:avLst/>
          </a:prstGeom>
          <a:noFill/>
          <a:ln w="9525">
            <a:noFill/>
            <a:miter lim="800000"/>
            <a:headEnd/>
            <a:tailEnd/>
          </a:ln>
        </p:spPr>
        <p:txBody>
          <a:bodyPr wrap="none">
            <a:spAutoFit/>
          </a:bodyPr>
          <a:lstStyle/>
          <a:p>
            <a:pPr>
              <a:spcBef>
                <a:spcPct val="50000"/>
              </a:spcBef>
            </a:pPr>
            <a:r>
              <a:rPr lang="en-US" sz="1600" dirty="0" smtClean="0">
                <a:solidFill>
                  <a:schemeClr val="bg1"/>
                </a:solidFill>
                <a:latin typeface="Comic Sans MS" pitchFamily="66" charset="0"/>
              </a:rPr>
              <a:t>FCAL  (</a:t>
            </a:r>
            <a:r>
              <a:rPr lang="en-US" sz="1600" dirty="0" err="1" smtClean="0">
                <a:solidFill>
                  <a:schemeClr val="bg1"/>
                </a:solidFill>
                <a:latin typeface="Comic Sans MS" pitchFamily="66" charset="0"/>
              </a:rPr>
              <a:t>Pb</a:t>
            </a:r>
            <a:r>
              <a:rPr lang="en-US" sz="1600" dirty="0" smtClean="0">
                <a:solidFill>
                  <a:schemeClr val="bg1"/>
                </a:solidFill>
                <a:latin typeface="Comic Sans MS" pitchFamily="66" charset="0"/>
              </a:rPr>
              <a:t> glass)</a:t>
            </a:r>
            <a:endParaRPr lang="en-US" sz="1600" dirty="0">
              <a:solidFill>
                <a:schemeClr val="bg1"/>
              </a:solidFill>
              <a:latin typeface="Comic Sans MS" pitchFamily="66" charset="0"/>
            </a:endParaRPr>
          </a:p>
        </p:txBody>
      </p:sp>
      <p:sp>
        <p:nvSpPr>
          <p:cNvPr id="19" name="Text Box 9"/>
          <p:cNvSpPr txBox="1">
            <a:spLocks noChangeArrowheads="1"/>
          </p:cNvSpPr>
          <p:nvPr/>
        </p:nvSpPr>
        <p:spPr bwMode="auto">
          <a:xfrm>
            <a:off x="5029200" y="5715000"/>
            <a:ext cx="1524000" cy="338138"/>
          </a:xfrm>
          <a:prstGeom prst="rect">
            <a:avLst/>
          </a:prstGeom>
          <a:noFill/>
          <a:ln w="9525" algn="ctr">
            <a:noFill/>
            <a:miter lim="800000"/>
            <a:headEnd/>
            <a:tailEnd/>
          </a:ln>
        </p:spPr>
        <p:txBody>
          <a:bodyPr>
            <a:spAutoFit/>
          </a:bodyPr>
          <a:lstStyle/>
          <a:p>
            <a:pPr>
              <a:spcBef>
                <a:spcPct val="50000"/>
              </a:spcBef>
            </a:pPr>
            <a:r>
              <a:rPr lang="en-US" sz="1600" dirty="0">
                <a:solidFill>
                  <a:srgbClr val="FF0000"/>
                </a:solidFill>
                <a:latin typeface="Comic Sans MS" pitchFamily="66" charset="0"/>
              </a:rPr>
              <a:t>S/N=10:1</a:t>
            </a:r>
          </a:p>
        </p:txBody>
      </p:sp>
      <p:sp>
        <p:nvSpPr>
          <p:cNvPr id="20" name="Text Box 11"/>
          <p:cNvSpPr txBox="1">
            <a:spLocks noChangeArrowheads="1"/>
          </p:cNvSpPr>
          <p:nvPr/>
        </p:nvSpPr>
        <p:spPr bwMode="auto">
          <a:xfrm>
            <a:off x="4953000" y="3657600"/>
            <a:ext cx="1600200" cy="338138"/>
          </a:xfrm>
          <a:prstGeom prst="rect">
            <a:avLst/>
          </a:prstGeom>
          <a:noFill/>
          <a:ln w="9525" algn="ctr">
            <a:noFill/>
            <a:miter lim="800000"/>
            <a:headEnd/>
            <a:tailEnd/>
          </a:ln>
        </p:spPr>
        <p:txBody>
          <a:bodyPr>
            <a:spAutoFit/>
          </a:bodyPr>
          <a:lstStyle/>
          <a:p>
            <a:pPr>
              <a:spcBef>
                <a:spcPct val="50000"/>
              </a:spcBef>
            </a:pPr>
            <a:r>
              <a:rPr lang="en-US" sz="1600" dirty="0">
                <a:solidFill>
                  <a:srgbClr val="FF0000"/>
                </a:solidFill>
                <a:latin typeface="Comic Sans MS" pitchFamily="66" charset="0"/>
              </a:rPr>
              <a:t>S/N=0.1:1</a:t>
            </a:r>
            <a:endParaRPr lang="en-US" sz="1600" baseline="30000" dirty="0">
              <a:solidFill>
                <a:srgbClr val="FF0000"/>
              </a:solidFill>
              <a:latin typeface="Comic Sans MS" pitchFamily="66" charset="0"/>
            </a:endParaRPr>
          </a:p>
        </p:txBody>
      </p:sp>
    </p:spTree>
    <p:custDataLst>
      <p:tags r:id="rId2"/>
    </p:custDataLst>
  </p:cSld>
  <p:clrMapOvr>
    <a:masterClrMapping/>
  </p:clrMapOvr>
  <p:transition advTm="3853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par>
                                <p:cTn id="8" presetID="3" presetClass="entr" presetSubtype="10" fill="hold" nodeType="withEffect">
                                  <p:stCondLst>
                                    <p:cond delay="0"/>
                                  </p:stCondLst>
                                  <p:childTnLst>
                                    <p:set>
                                      <p:cBhvr>
                                        <p:cTn id="9" dur="1" fill="hold">
                                          <p:stCondLst>
                                            <p:cond delay="0"/>
                                          </p:stCondLst>
                                        </p:cTn>
                                        <p:tgtEl>
                                          <p:spTgt spid="377858"/>
                                        </p:tgtEl>
                                        <p:attrNameLst>
                                          <p:attrName>style.visibility</p:attrName>
                                        </p:attrNameLst>
                                      </p:cBhvr>
                                      <p:to>
                                        <p:strVal val="visible"/>
                                      </p:to>
                                    </p:set>
                                    <p:animEffect transition="in" filter="blinds(horizontal)">
                                      <p:cBhvr>
                                        <p:cTn id="10" dur="500"/>
                                        <p:tgtEl>
                                          <p:spTgt spid="377858"/>
                                        </p:tgtEl>
                                      </p:cBhvr>
                                    </p:animEffect>
                                  </p:childTnLst>
                                </p:cTn>
                              </p:par>
                              <p:par>
                                <p:cTn id="11" presetID="3" presetClass="entr" presetSubtype="10" fill="hold" nodeType="withEffect">
                                  <p:stCondLst>
                                    <p:cond delay="0"/>
                                  </p:stCondLst>
                                  <p:childTnLst>
                                    <p:set>
                                      <p:cBhvr>
                                        <p:cTn id="12" dur="1" fill="hold">
                                          <p:stCondLst>
                                            <p:cond delay="0"/>
                                          </p:stCondLst>
                                        </p:cTn>
                                        <p:tgtEl>
                                          <p:spTgt spid="377859"/>
                                        </p:tgtEl>
                                        <p:attrNameLst>
                                          <p:attrName>style.visibility</p:attrName>
                                        </p:attrNameLst>
                                      </p:cBhvr>
                                      <p:to>
                                        <p:strVal val="visible"/>
                                      </p:to>
                                    </p:set>
                                    <p:animEffect transition="in" filter="blinds(horizontal)">
                                      <p:cBhvr>
                                        <p:cTn id="13" dur="500"/>
                                        <p:tgtEl>
                                          <p:spTgt spid="377859"/>
                                        </p:tgtEl>
                                      </p:cBhvr>
                                    </p:animEffect>
                                  </p:childTnLst>
                                </p:cTn>
                              </p:par>
                              <p:par>
                                <p:cTn id="14" presetID="3" presetClass="entr" presetSubtype="1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linds(horizontal)">
                                      <p:cBhvr>
                                        <p:cTn id="16" dur="500"/>
                                        <p:tgtEl>
                                          <p:spTgt spid="14"/>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linds(horizontal)">
                                      <p:cBhvr>
                                        <p:cTn id="19" dur="500"/>
                                        <p:tgtEl>
                                          <p:spTgt spid="18"/>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linds(horizontal)">
                                      <p:cBhvr>
                                        <p:cTn id="22" dur="500"/>
                                        <p:tgtEl>
                                          <p:spTgt spid="20"/>
                                        </p:tgtEl>
                                      </p:cBhvr>
                                    </p:animEffect>
                                  </p:childTnLst>
                                </p:cTn>
                              </p:par>
                              <p:par>
                                <p:cTn id="23" presetID="3" presetClass="entr" presetSubtype="1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linds(horizontal)">
                                      <p:cBhvr>
                                        <p:cTn id="25" dur="500"/>
                                        <p:tgtEl>
                                          <p:spTgt spid="15"/>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linds(horizontal)">
                                      <p:cBhvr>
                                        <p:cTn id="28" dur="500"/>
                                        <p:tgtEl>
                                          <p:spTgt spid="17"/>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linds(horizontal)">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18" grpId="0"/>
      <p:bldP spid="19"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534400" cy="381000"/>
          </a:xfrm>
        </p:spPr>
        <p:txBody>
          <a:bodyPr/>
          <a:lstStyle/>
          <a:p>
            <a:pPr algn="ctr">
              <a:defRPr/>
            </a:pPr>
            <a:r>
              <a:rPr lang="en-US" sz="2400" b="1" dirty="0" err="1" smtClean="0">
                <a:solidFill>
                  <a:schemeClr val="bg1"/>
                </a:solidFill>
                <a:latin typeface="Comic Sans MS" pitchFamily="66" charset="0"/>
              </a:rPr>
              <a:t>Hadronic</a:t>
            </a:r>
            <a:r>
              <a:rPr lang="en-US" sz="2400" b="1" dirty="0" smtClean="0">
                <a:solidFill>
                  <a:schemeClr val="bg1"/>
                </a:solidFill>
                <a:latin typeface="Comic Sans MS" pitchFamily="66" charset="0"/>
              </a:rPr>
              <a:t> Backgrounds Reduction in 4</a:t>
            </a:r>
            <a:r>
              <a:rPr lang="en-US" sz="2400" b="1" dirty="0" smtClean="0">
                <a:solidFill>
                  <a:schemeClr val="bg1"/>
                </a:solidFill>
                <a:latin typeface="Comic Sans MS" pitchFamily="66" charset="0"/>
                <a:sym typeface="Symbol"/>
              </a:rPr>
              <a:t> States</a:t>
            </a:r>
            <a:r>
              <a:rPr lang="en-US" sz="2400" b="1" dirty="0" smtClean="0">
                <a:solidFill>
                  <a:schemeClr val="bg1"/>
                </a:solidFill>
                <a:latin typeface="Comic Sans MS" pitchFamily="66" charset="0"/>
              </a:rPr>
              <a:t> </a:t>
            </a:r>
            <a:endParaRPr lang="en-US" sz="2400" b="1" dirty="0">
              <a:solidFill>
                <a:schemeClr val="bg1"/>
              </a:solidFill>
              <a:latin typeface="Comic Sans MS" pitchFamily="66" charset="0"/>
            </a:endParaRPr>
          </a:p>
        </p:txBody>
      </p:sp>
      <p:sp>
        <p:nvSpPr>
          <p:cNvPr id="4" name="Slide Number Placeholder 3"/>
          <p:cNvSpPr>
            <a:spLocks noGrp="1"/>
          </p:cNvSpPr>
          <p:nvPr>
            <p:ph type="sldNum" sz="quarter" idx="12"/>
          </p:nvPr>
        </p:nvSpPr>
        <p:spPr/>
        <p:txBody>
          <a:bodyPr/>
          <a:lstStyle/>
          <a:p>
            <a:fld id="{F7D0D3A6-0351-4394-B9FA-C0BD7E41B9BA}" type="slidenum">
              <a:rPr lang="en-US"/>
              <a:pPr/>
              <a:t>18</a:t>
            </a:fld>
            <a:endParaRPr lang="en-US"/>
          </a:p>
        </p:txBody>
      </p:sp>
      <p:sp>
        <p:nvSpPr>
          <p:cNvPr id="36869" name="TextBox 5"/>
          <p:cNvSpPr txBox="1">
            <a:spLocks noChangeArrowheads="1"/>
          </p:cNvSpPr>
          <p:nvPr/>
        </p:nvSpPr>
        <p:spPr bwMode="auto">
          <a:xfrm>
            <a:off x="5562600" y="685800"/>
            <a:ext cx="3352800" cy="2954338"/>
          </a:xfrm>
          <a:prstGeom prst="rect">
            <a:avLst/>
          </a:prstGeom>
          <a:solidFill>
            <a:schemeClr val="accent1">
              <a:lumMod val="20000"/>
              <a:lumOff val="80000"/>
              <a:alpha val="49000"/>
            </a:schemeClr>
          </a:solidFill>
          <a:ln w="9525">
            <a:noFill/>
            <a:miter lim="800000"/>
            <a:headEnd/>
            <a:tailEnd/>
          </a:ln>
        </p:spPr>
        <p:txBody>
          <a:bodyPr>
            <a:spAutoFit/>
          </a:bodyPr>
          <a:lstStyle/>
          <a:p>
            <a:r>
              <a:rPr lang="en-US" sz="2400" dirty="0">
                <a:solidFill>
                  <a:srgbClr val="000000"/>
                </a:solidFill>
                <a:latin typeface="Comic Sans MS" pitchFamily="66" charset="0"/>
              </a:rPr>
              <a:t>Event Selection</a:t>
            </a:r>
          </a:p>
          <a:p>
            <a:endParaRPr lang="en-US" sz="2400" dirty="0">
              <a:solidFill>
                <a:srgbClr val="000000"/>
              </a:solidFill>
              <a:latin typeface="Comic Sans MS" pitchFamily="66" charset="0"/>
            </a:endParaRPr>
          </a:p>
          <a:p>
            <a:pPr algn="l">
              <a:buFont typeface="Wingdings" pitchFamily="2" charset="2"/>
              <a:buChar char="Ø"/>
            </a:pPr>
            <a:r>
              <a:rPr lang="en-US" sz="1800" dirty="0">
                <a:solidFill>
                  <a:srgbClr val="000000"/>
                </a:solidFill>
                <a:latin typeface="Comic Sans MS" pitchFamily="66" charset="0"/>
              </a:rPr>
              <a:t>Elasticity is </a:t>
            </a:r>
          </a:p>
          <a:p>
            <a:pPr algn="l"/>
            <a:r>
              <a:rPr lang="en-US" sz="1800" dirty="0">
                <a:solidFill>
                  <a:srgbClr val="000000"/>
                </a:solidFill>
                <a:latin typeface="Comic Sans MS" pitchFamily="66" charset="0"/>
              </a:rPr>
              <a:t>    EL=</a:t>
            </a:r>
            <a:r>
              <a:rPr lang="el-GR" sz="1800" dirty="0">
                <a:solidFill>
                  <a:srgbClr val="000000"/>
                </a:solidFill>
                <a:latin typeface="Comic Sans MS" pitchFamily="66" charset="0"/>
              </a:rPr>
              <a:t>Σ</a:t>
            </a:r>
            <a:r>
              <a:rPr lang="en-US" sz="1800" dirty="0">
                <a:solidFill>
                  <a:srgbClr val="000000"/>
                </a:solidFill>
                <a:latin typeface="Comic Sans MS" pitchFamily="66" charset="0"/>
              </a:rPr>
              <a:t>E</a:t>
            </a:r>
            <a:r>
              <a:rPr lang="el-GR" sz="1800" b="1" baseline="-25000" dirty="0">
                <a:solidFill>
                  <a:srgbClr val="000000"/>
                </a:solidFill>
                <a:latin typeface="Comic Sans MS" pitchFamily="66" charset="0"/>
                <a:cs typeface="Arial" charset="0"/>
                <a:sym typeface="Symbol" pitchFamily="18" charset="2"/>
              </a:rPr>
              <a:t></a:t>
            </a:r>
            <a:r>
              <a:rPr lang="en-US" sz="1800" b="1" dirty="0">
                <a:solidFill>
                  <a:srgbClr val="000000"/>
                </a:solidFill>
                <a:latin typeface="Comic Sans MS" pitchFamily="66" charset="0"/>
                <a:cs typeface="Arial" charset="0"/>
                <a:sym typeface="Symbol" pitchFamily="18" charset="2"/>
              </a:rPr>
              <a:t>/</a:t>
            </a:r>
            <a:r>
              <a:rPr lang="el-GR" sz="1800" dirty="0">
                <a:solidFill>
                  <a:srgbClr val="000000"/>
                </a:solidFill>
                <a:latin typeface="Comic Sans MS" pitchFamily="66" charset="0"/>
              </a:rPr>
              <a:t> </a:t>
            </a:r>
            <a:r>
              <a:rPr lang="en-US" sz="1800" dirty="0" err="1" smtClean="0">
                <a:solidFill>
                  <a:srgbClr val="000000"/>
                </a:solidFill>
                <a:latin typeface="Comic Sans MS" pitchFamily="66" charset="0"/>
              </a:rPr>
              <a:t>E</a:t>
            </a:r>
            <a:r>
              <a:rPr lang="en-US" sz="1800" baseline="-25000" dirty="0" err="1" smtClean="0">
                <a:solidFill>
                  <a:srgbClr val="000000"/>
                </a:solidFill>
                <a:latin typeface="Comic Sans MS" pitchFamily="66" charset="0"/>
              </a:rPr>
              <a:t>tagged</a:t>
            </a:r>
            <a:r>
              <a:rPr lang="en-US" sz="1800" baseline="-25000" dirty="0" smtClean="0">
                <a:solidFill>
                  <a:srgbClr val="000000"/>
                </a:solidFill>
                <a:latin typeface="Comic Sans MS" pitchFamily="66" charset="0"/>
              </a:rPr>
              <a:t>-</a:t>
            </a:r>
            <a:r>
              <a:rPr lang="el-GR" sz="1800" b="1" baseline="-25000" dirty="0">
                <a:solidFill>
                  <a:srgbClr val="000000"/>
                </a:solidFill>
                <a:latin typeface="Comic Sans MS" pitchFamily="66" charset="0"/>
                <a:cs typeface="Arial" charset="0"/>
                <a:sym typeface="Symbol" pitchFamily="18" charset="2"/>
              </a:rPr>
              <a:t></a:t>
            </a:r>
            <a:endParaRPr lang="en-US" sz="1800" b="1" baseline="-25000" dirty="0">
              <a:solidFill>
                <a:srgbClr val="000000"/>
              </a:solidFill>
              <a:latin typeface="Comic Sans MS" pitchFamily="66" charset="0"/>
              <a:cs typeface="Arial" charset="0"/>
              <a:sym typeface="Symbol" pitchFamily="18" charset="2"/>
            </a:endParaRPr>
          </a:p>
          <a:p>
            <a:pPr algn="l"/>
            <a:endParaRPr lang="en-US" sz="1800" baseline="-25000" dirty="0">
              <a:solidFill>
                <a:srgbClr val="000000"/>
              </a:solidFill>
              <a:latin typeface="Comic Sans MS" pitchFamily="66" charset="0"/>
            </a:endParaRPr>
          </a:p>
          <a:p>
            <a:pPr algn="l">
              <a:buFont typeface="Wingdings" pitchFamily="2" charset="2"/>
              <a:buChar char="Ø"/>
            </a:pPr>
            <a:r>
              <a:rPr lang="en-US" sz="1800" dirty="0">
                <a:solidFill>
                  <a:srgbClr val="000000"/>
                </a:solidFill>
                <a:latin typeface="Comic Sans MS" pitchFamily="66" charset="0"/>
              </a:rPr>
              <a:t>Energy conservation</a:t>
            </a:r>
          </a:p>
          <a:p>
            <a:pPr algn="l"/>
            <a:r>
              <a:rPr lang="en-US" sz="1800" dirty="0">
                <a:solidFill>
                  <a:srgbClr val="000000"/>
                </a:solidFill>
                <a:latin typeface="Comic Sans MS" pitchFamily="66" charset="0"/>
              </a:rPr>
              <a:t>   for </a:t>
            </a:r>
            <a:r>
              <a:rPr lang="el-GR" sz="1800" dirty="0">
                <a:solidFill>
                  <a:srgbClr val="000000"/>
                </a:solidFill>
                <a:effectLst>
                  <a:outerShdw blurRad="38100" dist="38100" dir="2700000" algn="tl">
                    <a:srgbClr val="FFFFFF"/>
                  </a:outerShdw>
                </a:effectLst>
                <a:latin typeface="Times New Roman" pitchFamily="18" charset="0"/>
                <a:ea typeface="MS Mincho" pitchFamily="49" charset="-128"/>
                <a:sym typeface="Symbol" pitchFamily="18" charset="2"/>
              </a:rPr>
              <a:t>γ</a:t>
            </a:r>
            <a:r>
              <a:rPr lang="en-US" sz="1800" dirty="0">
                <a:solidFill>
                  <a:srgbClr val="000000"/>
                </a:solidFill>
                <a:effectLst>
                  <a:outerShdw blurRad="38100" dist="38100" dir="2700000" algn="tl">
                    <a:srgbClr val="FFFFFF"/>
                  </a:outerShdw>
                </a:effectLst>
                <a:latin typeface="Times New Roman" pitchFamily="18" charset="0"/>
                <a:ea typeface="MS Mincho" pitchFamily="49" charset="-128"/>
                <a:sym typeface="Symbol" pitchFamily="18" charset="2"/>
              </a:rPr>
              <a:t>+p</a:t>
            </a:r>
            <a:r>
              <a:rPr lang="en-US" sz="1800" dirty="0">
                <a:solidFill>
                  <a:srgbClr val="000000"/>
                </a:solidFill>
                <a:effectLst>
                  <a:outerShdw blurRad="38100" dist="38100" dir="2700000" algn="tl">
                    <a:srgbClr val="FFFFFF"/>
                  </a:outerShdw>
                </a:effectLst>
                <a:latin typeface="Times New Roman" pitchFamily="18" charset="0"/>
                <a:cs typeface="Arial" charset="0"/>
                <a:sym typeface="Symbol" pitchFamily="18" charset="2"/>
              </a:rPr>
              <a:t> → </a:t>
            </a:r>
            <a:r>
              <a:rPr lang="el-GR" sz="1800" dirty="0">
                <a:solidFill>
                  <a:srgbClr val="000000"/>
                </a:solidFill>
                <a:effectLst>
                  <a:outerShdw blurRad="38100" dist="38100" dir="2700000" algn="tl">
                    <a:srgbClr val="FFFFFF"/>
                  </a:outerShdw>
                </a:effectLst>
                <a:latin typeface="Times New Roman" pitchFamily="18" charset="0"/>
                <a:ea typeface="MS Mincho" pitchFamily="49" charset="-128"/>
                <a:sym typeface="Symbol" pitchFamily="18" charset="2"/>
              </a:rPr>
              <a:t>η</a:t>
            </a:r>
            <a:r>
              <a:rPr lang="en-US" sz="1800" dirty="0">
                <a:solidFill>
                  <a:srgbClr val="000000"/>
                </a:solidFill>
                <a:effectLst>
                  <a:outerShdw blurRad="38100" dist="38100" dir="2700000" algn="tl">
                    <a:srgbClr val="FFFFFF"/>
                  </a:outerShdw>
                </a:effectLst>
                <a:latin typeface="Times New Roman" pitchFamily="18" charset="0"/>
                <a:ea typeface="MS Mincho" pitchFamily="49" charset="-128"/>
                <a:sym typeface="Symbol" pitchFamily="18" charset="2"/>
              </a:rPr>
              <a:t>+p </a:t>
            </a:r>
            <a:r>
              <a:rPr lang="en-US" sz="1800" dirty="0">
                <a:solidFill>
                  <a:srgbClr val="000000"/>
                </a:solidFill>
                <a:effectLst>
                  <a:outerShdw blurRad="38100" dist="38100" dir="2700000" algn="tl">
                    <a:srgbClr val="FFFFFF"/>
                  </a:outerShdw>
                </a:effectLst>
                <a:latin typeface="Comic Sans MS" pitchFamily="66" charset="0"/>
                <a:ea typeface="MS Mincho" pitchFamily="49" charset="-128"/>
                <a:sym typeface="Symbol" pitchFamily="18" charset="2"/>
              </a:rPr>
              <a:t>reaction</a:t>
            </a:r>
            <a:r>
              <a:rPr lang="en-US" sz="1800" dirty="0">
                <a:solidFill>
                  <a:srgbClr val="000000"/>
                </a:solidFill>
                <a:latin typeface="Comic Sans MS" pitchFamily="66" charset="0"/>
              </a:rPr>
              <a:t>:</a:t>
            </a:r>
          </a:p>
          <a:p>
            <a:pPr algn="l"/>
            <a:r>
              <a:rPr lang="en-US" sz="1800" dirty="0">
                <a:solidFill>
                  <a:srgbClr val="000000"/>
                </a:solidFill>
                <a:latin typeface="Comic Sans MS" pitchFamily="66" charset="0"/>
              </a:rPr>
              <a:t>  ΔE=E(</a:t>
            </a:r>
            <a:r>
              <a:rPr lang="en-US" sz="1800" dirty="0">
                <a:solidFill>
                  <a:srgbClr val="000000"/>
                </a:solidFill>
                <a:latin typeface="Comic Sans MS" pitchFamily="66" charset="0"/>
                <a:sym typeface="Symbol" pitchFamily="18" charset="2"/>
              </a:rPr>
              <a:t>)+E(p)-E(beam)-M(p)</a:t>
            </a:r>
          </a:p>
          <a:p>
            <a:pPr algn="l"/>
            <a:endParaRPr lang="en-US" sz="1800" dirty="0">
              <a:solidFill>
                <a:srgbClr val="000000"/>
              </a:solidFill>
              <a:latin typeface="Comic Sans MS" pitchFamily="66" charset="0"/>
              <a:sym typeface="Symbol" pitchFamily="18" charset="2"/>
            </a:endParaRPr>
          </a:p>
          <a:p>
            <a:pPr algn="l">
              <a:buFont typeface="Wingdings" pitchFamily="2" charset="2"/>
              <a:buChar char="Ø"/>
            </a:pPr>
            <a:r>
              <a:rPr lang="en-US" sz="1800" dirty="0">
                <a:solidFill>
                  <a:srgbClr val="000000"/>
                </a:solidFill>
                <a:latin typeface="Comic Sans MS" pitchFamily="66" charset="0"/>
                <a:sym typeface="Symbol" pitchFamily="18" charset="2"/>
              </a:rPr>
              <a:t>Co-planarity </a:t>
            </a:r>
            <a:r>
              <a:rPr lang="el-GR" sz="1800" dirty="0">
                <a:solidFill>
                  <a:srgbClr val="000000"/>
                </a:solidFill>
                <a:latin typeface="Comic Sans MS" pitchFamily="66" charset="0"/>
                <a:sym typeface="Symbol" pitchFamily="18" charset="2"/>
              </a:rPr>
              <a:t>Δ</a:t>
            </a:r>
            <a:r>
              <a:rPr lang="en-US" sz="1800" dirty="0">
                <a:solidFill>
                  <a:srgbClr val="000000"/>
                </a:solidFill>
                <a:latin typeface="Comic Sans MS" pitchFamily="66" charset="0"/>
                <a:sym typeface="Symbol" pitchFamily="18" charset="2"/>
              </a:rPr>
              <a:t>=</a:t>
            </a:r>
            <a:r>
              <a:rPr lang="en-US" sz="1800" dirty="0">
                <a:solidFill>
                  <a:srgbClr val="000000"/>
                </a:solidFill>
                <a:latin typeface="Comic Sans MS" pitchFamily="66" charset="0"/>
              </a:rPr>
              <a:t> </a:t>
            </a:r>
            <a:r>
              <a:rPr lang="el-GR" sz="1800" dirty="0">
                <a:solidFill>
                  <a:srgbClr val="000000"/>
                </a:solidFill>
                <a:latin typeface="Comic Sans MS" pitchFamily="66" charset="0"/>
                <a:sym typeface="Symbol" pitchFamily="18" charset="2"/>
              </a:rPr>
              <a:t></a:t>
            </a:r>
            <a:r>
              <a:rPr lang="en-US" sz="1800" dirty="0">
                <a:solidFill>
                  <a:srgbClr val="000000"/>
                </a:solidFill>
                <a:latin typeface="Comic Sans MS" pitchFamily="66" charset="0"/>
                <a:sym typeface="Symbol" pitchFamily="18" charset="2"/>
              </a:rPr>
              <a:t>()-</a:t>
            </a:r>
            <a:r>
              <a:rPr lang="el-GR" sz="1800" dirty="0">
                <a:solidFill>
                  <a:srgbClr val="000000"/>
                </a:solidFill>
                <a:latin typeface="Comic Sans MS" pitchFamily="66" charset="0"/>
                <a:sym typeface="Symbol" pitchFamily="18" charset="2"/>
              </a:rPr>
              <a:t> </a:t>
            </a:r>
            <a:r>
              <a:rPr lang="en-US" sz="1800" dirty="0">
                <a:solidFill>
                  <a:srgbClr val="000000"/>
                </a:solidFill>
                <a:latin typeface="Comic Sans MS" pitchFamily="66" charset="0"/>
                <a:sym typeface="Symbol" pitchFamily="18" charset="2"/>
              </a:rPr>
              <a:t>(p)</a:t>
            </a:r>
            <a:endParaRPr lang="en-US" sz="1800" dirty="0">
              <a:solidFill>
                <a:srgbClr val="000000"/>
              </a:solidFill>
              <a:latin typeface="Comic Sans MS" pitchFamily="66" charset="0"/>
            </a:endParaRPr>
          </a:p>
        </p:txBody>
      </p:sp>
      <p:sp>
        <p:nvSpPr>
          <p:cNvPr id="20" name="TextBox 19"/>
          <p:cNvSpPr txBox="1"/>
          <p:nvPr/>
        </p:nvSpPr>
        <p:spPr>
          <a:xfrm>
            <a:off x="5486400" y="4267200"/>
            <a:ext cx="3352800" cy="2031325"/>
          </a:xfrm>
          <a:prstGeom prst="rect">
            <a:avLst/>
          </a:prstGeom>
          <a:solidFill>
            <a:srgbClr val="FFFF00"/>
          </a:solidFill>
        </p:spPr>
        <p:txBody>
          <a:bodyPr wrap="square" rtlCol="0">
            <a:spAutoFit/>
          </a:bodyPr>
          <a:lstStyle/>
          <a:p>
            <a:pPr algn="l"/>
            <a:r>
              <a:rPr lang="en-US" sz="1800" dirty="0" smtClean="0">
                <a:solidFill>
                  <a:srgbClr val="FF0000"/>
                </a:solidFill>
                <a:latin typeface="Comic Sans MS" pitchFamily="66" charset="0"/>
              </a:rPr>
              <a:t>Note: </a:t>
            </a:r>
          </a:p>
          <a:p>
            <a:pPr algn="l">
              <a:buFont typeface="Wingdings" pitchFamily="2" charset="2"/>
              <a:buChar char="Ø"/>
            </a:pPr>
            <a:r>
              <a:rPr lang="en-US" sz="1800" dirty="0" smtClean="0">
                <a:solidFill>
                  <a:srgbClr val="002060"/>
                </a:solidFill>
                <a:latin typeface="Comic Sans MS" pitchFamily="66" charset="0"/>
              </a:rPr>
              <a:t>Statistics is normalized to</a:t>
            </a:r>
          </a:p>
          <a:p>
            <a:pPr algn="l"/>
            <a:r>
              <a:rPr lang="en-US" sz="1800" dirty="0" smtClean="0">
                <a:solidFill>
                  <a:srgbClr val="002060"/>
                </a:solidFill>
                <a:latin typeface="Comic Sans MS" pitchFamily="66" charset="0"/>
              </a:rPr>
              <a:t>   1 beam day.</a:t>
            </a:r>
          </a:p>
          <a:p>
            <a:pPr algn="l">
              <a:buFont typeface="Wingdings" pitchFamily="2" charset="2"/>
              <a:buChar char="Ø"/>
            </a:pPr>
            <a:r>
              <a:rPr lang="en-US" sz="1800" dirty="0" smtClean="0">
                <a:solidFill>
                  <a:srgbClr val="002060"/>
                </a:solidFill>
                <a:latin typeface="Comic Sans MS" pitchFamily="66" charset="0"/>
              </a:rPr>
              <a:t>BG will be further reduced</a:t>
            </a:r>
          </a:p>
          <a:p>
            <a:pPr algn="l"/>
            <a:r>
              <a:rPr lang="en-US" sz="1800" dirty="0" smtClean="0">
                <a:solidFill>
                  <a:srgbClr val="002060"/>
                </a:solidFill>
                <a:latin typeface="Comic Sans MS" pitchFamily="66" charset="0"/>
              </a:rPr>
              <a:t>   by requiring that only one </a:t>
            </a:r>
          </a:p>
          <a:p>
            <a:pPr algn="l"/>
            <a:r>
              <a:rPr lang="en-US" sz="1800" dirty="0" smtClean="0">
                <a:solidFill>
                  <a:srgbClr val="002060"/>
                </a:solidFill>
                <a:latin typeface="Comic Sans MS" pitchFamily="66" charset="0"/>
              </a:rPr>
              <a:t>   pair of </a:t>
            </a:r>
            <a:r>
              <a:rPr lang="en-US" sz="1800" dirty="0" smtClean="0">
                <a:solidFill>
                  <a:srgbClr val="002060"/>
                </a:solidFill>
                <a:latin typeface="Comic Sans MS" pitchFamily="66" charset="0"/>
                <a:sym typeface="Symbol"/>
              </a:rPr>
              <a:t>’s have the </a:t>
            </a:r>
            <a:r>
              <a:rPr lang="en-US" sz="1800" baseline="30000" dirty="0" smtClean="0">
                <a:solidFill>
                  <a:srgbClr val="002060"/>
                </a:solidFill>
                <a:latin typeface="Comic Sans MS" pitchFamily="66" charset="0"/>
                <a:sym typeface="Symbol"/>
              </a:rPr>
              <a:t>0 </a:t>
            </a:r>
          </a:p>
          <a:p>
            <a:pPr algn="l"/>
            <a:r>
              <a:rPr lang="en-US" sz="1800" baseline="30000" dirty="0" smtClean="0">
                <a:solidFill>
                  <a:srgbClr val="002060"/>
                </a:solidFill>
                <a:latin typeface="Comic Sans MS" pitchFamily="66" charset="0"/>
                <a:sym typeface="Symbol"/>
              </a:rPr>
              <a:t>    </a:t>
            </a:r>
            <a:r>
              <a:rPr lang="en-US" sz="1800" dirty="0" smtClean="0">
                <a:solidFill>
                  <a:srgbClr val="002060"/>
                </a:solidFill>
                <a:latin typeface="Comic Sans MS" pitchFamily="66" charset="0"/>
                <a:sym typeface="Symbol"/>
              </a:rPr>
              <a:t>invariant mass.</a:t>
            </a:r>
            <a:endParaRPr lang="en-US" sz="1800" dirty="0" smtClean="0">
              <a:solidFill>
                <a:srgbClr val="002060"/>
              </a:solidFill>
              <a:latin typeface="Comic Sans MS" pitchFamily="66" charset="0"/>
            </a:endParaRPr>
          </a:p>
        </p:txBody>
      </p:sp>
      <p:pic>
        <p:nvPicPr>
          <p:cNvPr id="10" name="Picture 9" descr="sig_cuts.png"/>
          <p:cNvPicPr>
            <a:picLocks noChangeAspect="1"/>
          </p:cNvPicPr>
          <p:nvPr/>
        </p:nvPicPr>
        <p:blipFill>
          <a:blip r:embed="rId4" cstate="print"/>
          <a:stretch>
            <a:fillRect/>
          </a:stretch>
        </p:blipFill>
        <p:spPr>
          <a:xfrm>
            <a:off x="76200" y="457200"/>
            <a:ext cx="5102352" cy="3184690"/>
          </a:xfrm>
          <a:prstGeom prst="rect">
            <a:avLst/>
          </a:prstGeom>
        </p:spPr>
      </p:pic>
      <p:pic>
        <p:nvPicPr>
          <p:cNvPr id="11" name="Picture 10" descr="sig_bg.png"/>
          <p:cNvPicPr>
            <a:picLocks noChangeAspect="1"/>
          </p:cNvPicPr>
          <p:nvPr/>
        </p:nvPicPr>
        <p:blipFill>
          <a:blip r:embed="rId5" cstate="print"/>
          <a:stretch>
            <a:fillRect/>
          </a:stretch>
        </p:blipFill>
        <p:spPr>
          <a:xfrm>
            <a:off x="79248" y="3657600"/>
            <a:ext cx="5102352" cy="3184690"/>
          </a:xfrm>
          <a:prstGeom prst="rect">
            <a:avLst/>
          </a:prstGeom>
        </p:spPr>
      </p:pic>
      <p:sp>
        <p:nvSpPr>
          <p:cNvPr id="12" name="TextBox 11"/>
          <p:cNvSpPr txBox="1"/>
          <p:nvPr/>
        </p:nvSpPr>
        <p:spPr>
          <a:xfrm>
            <a:off x="1905000" y="4648200"/>
            <a:ext cx="2514600" cy="400110"/>
          </a:xfrm>
          <a:prstGeom prst="rect">
            <a:avLst/>
          </a:prstGeom>
          <a:noFill/>
        </p:spPr>
        <p:txBody>
          <a:bodyPr wrap="square" rtlCol="0">
            <a:spAutoFit/>
          </a:bodyPr>
          <a:lstStyle/>
          <a:p>
            <a:r>
              <a:rPr lang="en-US" dirty="0" smtClean="0">
                <a:solidFill>
                  <a:srgbClr val="FF0000"/>
                </a:solidFill>
                <a:latin typeface="Comic Sans MS" pitchFamily="66" charset="0"/>
              </a:rPr>
              <a:t>Signal: </a:t>
            </a:r>
            <a:r>
              <a:rPr lang="en-US" dirty="0" smtClean="0">
                <a:solidFill>
                  <a:srgbClr val="FF0000"/>
                </a:solidFill>
                <a:latin typeface="Comic Sans MS" pitchFamily="66" charset="0"/>
                <a:sym typeface="Symbol"/>
              </a:rPr>
              <a:t></a:t>
            </a:r>
            <a:r>
              <a:rPr lang="en-US" baseline="30000" dirty="0" smtClean="0">
                <a:solidFill>
                  <a:srgbClr val="FF0000"/>
                </a:solidFill>
                <a:latin typeface="Comic Sans MS" pitchFamily="66" charset="0"/>
                <a:sym typeface="Symbol"/>
              </a:rPr>
              <a:t>0</a:t>
            </a:r>
            <a:r>
              <a:rPr lang="en-US" dirty="0" smtClean="0">
                <a:solidFill>
                  <a:srgbClr val="FF0000"/>
                </a:solidFill>
                <a:latin typeface="Comic Sans MS" pitchFamily="66" charset="0"/>
                <a:sym typeface="Symbol"/>
              </a:rPr>
              <a:t></a:t>
            </a:r>
            <a:endParaRPr lang="en-US" dirty="0">
              <a:solidFill>
                <a:srgbClr val="FF0000"/>
              </a:solidFill>
              <a:latin typeface="Comic Sans MS" pitchFamily="66" charset="0"/>
            </a:endParaRPr>
          </a:p>
        </p:txBody>
      </p:sp>
      <p:sp>
        <p:nvSpPr>
          <p:cNvPr id="13" name="Rectangle 12"/>
          <p:cNvSpPr/>
          <p:nvPr/>
        </p:nvSpPr>
        <p:spPr bwMode="auto">
          <a:xfrm>
            <a:off x="1295400" y="2057400"/>
            <a:ext cx="2203704" cy="1207008"/>
          </a:xfrm>
          <a:prstGeom prst="rect">
            <a:avLst/>
          </a:prstGeom>
          <a:solidFill>
            <a:srgbClr val="0000FF">
              <a:alpha val="10000"/>
            </a:srgbClr>
          </a:solidFill>
          <a:ln w="9525" cap="flat" cmpd="sng" algn="ctr">
            <a:solidFill>
              <a:schemeClr val="tx1"/>
            </a:solidFill>
            <a:prstDash val="solid"/>
            <a:round/>
            <a:headEnd type="none" w="med" len="med"/>
            <a:tailEnd type="none" w="med" len="med"/>
          </a:ln>
          <a:effectLst/>
        </p:spPr>
        <p:txBody>
          <a:bodyPr vert="eaVert"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ahoma" pitchFamily="34" charset="0"/>
            </a:endParaRPr>
          </a:p>
        </p:txBody>
      </p:sp>
    </p:spTree>
    <p:custDataLst>
      <p:tags r:id="rId1"/>
    </p:custDataLst>
  </p:cSld>
  <p:clrMapOvr>
    <a:masterClrMapping/>
  </p:clrMapOvr>
  <p:transition advTm="3681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linds(horizont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2"/>
          <p:cNvSpPr>
            <a:spLocks noGrp="1" noChangeArrowheads="1"/>
          </p:cNvSpPr>
          <p:nvPr>
            <p:ph type="title"/>
          </p:nvPr>
        </p:nvSpPr>
        <p:spPr>
          <a:xfrm>
            <a:off x="457200" y="0"/>
            <a:ext cx="8229600" cy="622300"/>
          </a:xfrm>
        </p:spPr>
        <p:txBody>
          <a:bodyPr/>
          <a:lstStyle/>
          <a:p>
            <a:pPr algn="ctr" eaLnBrk="1" hangingPunct="1">
              <a:defRPr/>
            </a:pPr>
            <a:r>
              <a:rPr lang="en-US" sz="2800" dirty="0" smtClean="0">
                <a:solidFill>
                  <a:schemeClr val="bg1"/>
                </a:solidFill>
                <a:effectLst>
                  <a:outerShdw blurRad="38100" dist="38100" dir="2700000" algn="tl">
                    <a:srgbClr val="000000"/>
                  </a:outerShdw>
                </a:effectLst>
                <a:latin typeface="Comic Sans MS" pitchFamily="66" charset="0"/>
              </a:rPr>
              <a:t>Rate Estimation</a:t>
            </a:r>
          </a:p>
        </p:txBody>
      </p:sp>
      <p:graphicFrame>
        <p:nvGraphicFramePr>
          <p:cNvPr id="5122" name="Object 4"/>
          <p:cNvGraphicFramePr>
            <a:graphicFrameLocks noChangeAspect="1"/>
          </p:cNvGraphicFramePr>
          <p:nvPr/>
        </p:nvGraphicFramePr>
        <p:xfrm>
          <a:off x="1554163" y="1447800"/>
          <a:ext cx="5684837" cy="611188"/>
        </p:xfrm>
        <a:graphic>
          <a:graphicData uri="http://schemas.openxmlformats.org/presentationml/2006/ole">
            <p:oleObj spid="_x0000_s4098" name="Equation" r:id="rId5" imgW="3670300" imgH="393700" progId="Equation.DSMT4">
              <p:embed/>
            </p:oleObj>
          </a:graphicData>
        </a:graphic>
      </p:graphicFrame>
      <p:sp>
        <p:nvSpPr>
          <p:cNvPr id="309253" name="Rectangle 5"/>
          <p:cNvSpPr>
            <a:spLocks noChangeArrowheads="1"/>
          </p:cNvSpPr>
          <p:nvPr/>
        </p:nvSpPr>
        <p:spPr bwMode="auto">
          <a:xfrm>
            <a:off x="381000" y="1905000"/>
            <a:ext cx="8077200" cy="762000"/>
          </a:xfrm>
          <a:prstGeom prst="rect">
            <a:avLst/>
          </a:prstGeom>
          <a:noFill/>
          <a:ln w="9525">
            <a:noFill/>
            <a:miter lim="800000"/>
            <a:headEnd/>
            <a:tailEnd/>
          </a:ln>
          <a:effectLst/>
        </p:spPr>
        <p:txBody>
          <a:bodyPr/>
          <a:lstStyle/>
          <a:p>
            <a:pPr marL="342900" indent="-342900" algn="l" eaLnBrk="1" hangingPunct="1">
              <a:spcBef>
                <a:spcPct val="20000"/>
              </a:spcBef>
              <a:buClr>
                <a:srgbClr val="000000"/>
              </a:buClr>
            </a:pPr>
            <a:r>
              <a:rPr lang="en-US" sz="2400" dirty="0">
                <a:solidFill>
                  <a:srgbClr val="000000"/>
                </a:solidFill>
                <a:effectLst>
                  <a:outerShdw blurRad="38100" dist="38100" dir="2700000" algn="tl">
                    <a:srgbClr val="FFFFFF"/>
                  </a:outerShdw>
                </a:effectLst>
                <a:latin typeface="Comic Sans MS" pitchFamily="66" charset="0"/>
              </a:rPr>
              <a:t>    </a:t>
            </a:r>
            <a:r>
              <a:rPr lang="en-US" sz="1800" dirty="0">
                <a:solidFill>
                  <a:srgbClr val="000000"/>
                </a:solidFill>
                <a:effectLst>
                  <a:outerShdw blurRad="38100" dist="38100" dir="2700000" algn="tl">
                    <a:srgbClr val="FFFFFF"/>
                  </a:outerShdw>
                </a:effectLst>
                <a:latin typeface="Comic Sans MS" pitchFamily="66" charset="0"/>
              </a:rPr>
              <a:t>The </a:t>
            </a:r>
            <a:r>
              <a:rPr lang="en-US" sz="1800" dirty="0">
                <a:solidFill>
                  <a:srgbClr val="000000"/>
                </a:solidFill>
                <a:effectLst>
                  <a:outerShdw blurRad="38100" dist="38100" dir="2700000" algn="tl">
                    <a:srgbClr val="FFFFFF"/>
                  </a:outerShdw>
                </a:effectLst>
                <a:latin typeface="Comic Sans MS" pitchFamily="66" charset="0"/>
                <a:sym typeface="Symbol" pitchFamily="18" charset="2"/>
              </a:rPr>
              <a:t>+p</a:t>
            </a:r>
            <a:r>
              <a:rPr lang="en-US" sz="1800" dirty="0">
                <a:solidFill>
                  <a:srgbClr val="000000"/>
                </a:solidFill>
                <a:effectLst>
                  <a:outerShdw blurRad="38100" dist="38100" dir="2700000" algn="tl">
                    <a:srgbClr val="FFFFFF"/>
                  </a:outerShdw>
                </a:effectLst>
                <a:latin typeface="Arial" charset="0"/>
                <a:sym typeface="Symbol" pitchFamily="18" charset="2"/>
              </a:rPr>
              <a:t>→</a:t>
            </a:r>
            <a:r>
              <a:rPr lang="el-GR" sz="1800" dirty="0">
                <a:solidFill>
                  <a:srgbClr val="000000"/>
                </a:solidFill>
                <a:effectLst>
                  <a:outerShdw blurRad="38100" dist="38100" dir="2700000" algn="tl">
                    <a:srgbClr val="FFFFFF"/>
                  </a:outerShdw>
                </a:effectLst>
                <a:latin typeface="Comic Sans MS" pitchFamily="66" charset="0"/>
                <a:sym typeface="Symbol" pitchFamily="18" charset="2"/>
              </a:rPr>
              <a:t>η</a:t>
            </a:r>
            <a:r>
              <a:rPr lang="en-US" sz="1800" dirty="0">
                <a:solidFill>
                  <a:srgbClr val="000000"/>
                </a:solidFill>
                <a:effectLst>
                  <a:outerShdw blurRad="38100" dist="38100" dir="2700000" algn="tl">
                    <a:srgbClr val="FFFFFF"/>
                  </a:outerShdw>
                </a:effectLst>
                <a:latin typeface="Comic Sans MS" pitchFamily="66" charset="0"/>
                <a:sym typeface="Symbol" pitchFamily="18" charset="2"/>
              </a:rPr>
              <a:t>+p cross section ~70 </a:t>
            </a:r>
            <a:r>
              <a:rPr lang="en-US" sz="1800" dirty="0" err="1">
                <a:solidFill>
                  <a:srgbClr val="000000"/>
                </a:solidFill>
                <a:effectLst>
                  <a:outerShdw blurRad="38100" dist="38100" dir="2700000" algn="tl">
                    <a:srgbClr val="FFFFFF"/>
                  </a:outerShdw>
                </a:effectLst>
                <a:latin typeface="Comic Sans MS" pitchFamily="66" charset="0"/>
                <a:sym typeface="Symbol" pitchFamily="18" charset="2"/>
              </a:rPr>
              <a:t>nb</a:t>
            </a:r>
            <a:r>
              <a:rPr lang="en-US" sz="1800" dirty="0">
                <a:solidFill>
                  <a:srgbClr val="000000"/>
                </a:solidFill>
                <a:effectLst>
                  <a:outerShdw blurRad="38100" dist="38100" dir="2700000" algn="tl">
                    <a:srgbClr val="FFFFFF"/>
                  </a:outerShdw>
                </a:effectLst>
                <a:latin typeface="Comic Sans MS" pitchFamily="66" charset="0"/>
                <a:sym typeface="Symbol" pitchFamily="18" charset="2"/>
              </a:rPr>
              <a:t> </a:t>
            </a:r>
            <a:r>
              <a:rPr lang="en-US" sz="1400" dirty="0" smtClean="0">
                <a:solidFill>
                  <a:schemeClr val="accent6">
                    <a:lumMod val="75000"/>
                  </a:schemeClr>
                </a:solidFill>
                <a:effectLst>
                  <a:outerShdw blurRad="38100" dist="38100" dir="2700000" algn="tl">
                    <a:srgbClr val="FFFFFF"/>
                  </a:outerShdw>
                </a:effectLst>
                <a:latin typeface="Comic Sans MS" pitchFamily="66" charset="0"/>
                <a:sym typeface="Symbol" pitchFamily="18" charset="2"/>
              </a:rPr>
              <a:t>(</a:t>
            </a:r>
            <a:r>
              <a:rPr lang="en-US" sz="1400" dirty="0" smtClean="0">
                <a:solidFill>
                  <a:schemeClr val="accent6">
                    <a:lumMod val="75000"/>
                  </a:schemeClr>
                </a:solidFill>
                <a:latin typeface="Comic Sans MS" pitchFamily="66" charset="0"/>
              </a:rPr>
              <a:t>J.M. </a:t>
            </a:r>
            <a:r>
              <a:rPr lang="en-US" sz="1400" dirty="0" err="1" smtClean="0">
                <a:solidFill>
                  <a:schemeClr val="accent6">
                    <a:lumMod val="75000"/>
                  </a:schemeClr>
                </a:solidFill>
                <a:latin typeface="Comic Sans MS" pitchFamily="66" charset="0"/>
              </a:rPr>
              <a:t>Laget</a:t>
            </a:r>
            <a:r>
              <a:rPr lang="en-US" sz="1400" dirty="0" smtClean="0">
                <a:solidFill>
                  <a:schemeClr val="accent6">
                    <a:lumMod val="75000"/>
                  </a:schemeClr>
                </a:solidFill>
                <a:latin typeface="Comic Sans MS" pitchFamily="66" charset="0"/>
              </a:rPr>
              <a:t> , </a:t>
            </a:r>
            <a:r>
              <a:rPr lang="en-US" sz="1400" dirty="0" err="1" smtClean="0">
                <a:solidFill>
                  <a:schemeClr val="accent6">
                    <a:lumMod val="75000"/>
                  </a:schemeClr>
                </a:solidFill>
                <a:latin typeface="Comic Sans MS" pitchFamily="66" charset="0"/>
              </a:rPr>
              <a:t>Phys.Rev</a:t>
            </a:r>
            <a:r>
              <a:rPr lang="en-US" sz="1400" dirty="0" smtClean="0">
                <a:solidFill>
                  <a:schemeClr val="accent6">
                    <a:lumMod val="75000"/>
                  </a:schemeClr>
                </a:solidFill>
                <a:latin typeface="Comic Sans MS" pitchFamily="66" charset="0"/>
              </a:rPr>
              <a:t>. , C72, 022202 (2005) and A. </a:t>
            </a:r>
            <a:r>
              <a:rPr lang="en-US" sz="1400" dirty="0" err="1" smtClean="0">
                <a:solidFill>
                  <a:schemeClr val="accent6">
                    <a:lumMod val="75000"/>
                  </a:schemeClr>
                </a:solidFill>
                <a:latin typeface="Comic Sans MS" pitchFamily="66" charset="0"/>
              </a:rPr>
              <a:t>Sibirtsev</a:t>
            </a:r>
            <a:r>
              <a:rPr lang="en-US" sz="1400" dirty="0" smtClean="0">
                <a:solidFill>
                  <a:schemeClr val="accent6">
                    <a:lumMod val="75000"/>
                  </a:schemeClr>
                </a:solidFill>
                <a:latin typeface="Comic Sans MS" pitchFamily="66" charset="0"/>
              </a:rPr>
              <a:t> et al. </a:t>
            </a:r>
            <a:r>
              <a:rPr lang="en-US" sz="1400" dirty="0" err="1" smtClean="0">
                <a:solidFill>
                  <a:schemeClr val="accent6">
                    <a:lumMod val="75000"/>
                  </a:schemeClr>
                </a:solidFill>
                <a:latin typeface="Comic Sans MS" pitchFamily="66" charset="0"/>
              </a:rPr>
              <a:t>Eur.Phys.J</a:t>
            </a:r>
            <a:r>
              <a:rPr lang="en-US" sz="1400" dirty="0" smtClean="0">
                <a:solidFill>
                  <a:schemeClr val="accent6">
                    <a:lumMod val="75000"/>
                  </a:schemeClr>
                </a:solidFill>
                <a:latin typeface="Comic Sans MS" pitchFamily="66" charset="0"/>
              </a:rPr>
              <a:t>., A44, 169 (2010)</a:t>
            </a:r>
            <a:r>
              <a:rPr lang="en-US" sz="1800" dirty="0" smtClean="0">
                <a:solidFill>
                  <a:srgbClr val="000000"/>
                </a:solidFill>
                <a:effectLst>
                  <a:outerShdw blurRad="38100" dist="38100" dir="2700000" algn="tl">
                    <a:srgbClr val="FFFFFF"/>
                  </a:outerShdw>
                </a:effectLst>
                <a:latin typeface="Comic Sans MS" pitchFamily="66" charset="0"/>
                <a:sym typeface="Symbol" pitchFamily="18" charset="2"/>
              </a:rPr>
              <a:t>)</a:t>
            </a:r>
            <a:endParaRPr lang="en-US" sz="1800" dirty="0">
              <a:solidFill>
                <a:srgbClr val="000000"/>
              </a:solidFill>
              <a:effectLst>
                <a:outerShdw blurRad="38100" dist="38100" dir="2700000" algn="tl">
                  <a:srgbClr val="FFFFFF"/>
                </a:outerShdw>
              </a:effectLst>
              <a:latin typeface="Comic Sans MS" pitchFamily="66" charset="0"/>
              <a:sym typeface="Symbol" pitchFamily="18" charset="2"/>
            </a:endParaRPr>
          </a:p>
          <a:p>
            <a:pPr marL="342900" indent="-342900" algn="l" eaLnBrk="1" hangingPunct="1">
              <a:spcBef>
                <a:spcPct val="20000"/>
              </a:spcBef>
              <a:buClr>
                <a:srgbClr val="000000"/>
              </a:buClr>
            </a:pPr>
            <a:r>
              <a:rPr lang="en-US" sz="1800" dirty="0">
                <a:solidFill>
                  <a:srgbClr val="000000"/>
                </a:solidFill>
                <a:effectLst>
                  <a:outerShdw blurRad="38100" dist="38100" dir="2700000" algn="tl">
                    <a:srgbClr val="FFFFFF"/>
                  </a:outerShdw>
                </a:effectLst>
                <a:latin typeface="Comic Sans MS" pitchFamily="66" charset="0"/>
                <a:sym typeface="Symbol" pitchFamily="18" charset="2"/>
              </a:rPr>
              <a:t>     Photon beam intensity </a:t>
            </a:r>
            <a:r>
              <a:rPr lang="en-US" sz="1800" dirty="0">
                <a:solidFill>
                  <a:srgbClr val="FF0000"/>
                </a:solidFill>
                <a:effectLst>
                  <a:outerShdw blurRad="38100" dist="38100" dir="2700000" algn="tl">
                    <a:srgbClr val="000000">
                      <a:alpha val="43137"/>
                    </a:srgbClr>
                  </a:outerShdw>
                </a:effectLst>
                <a:latin typeface="Comic Sans MS" pitchFamily="66" charset="0"/>
                <a:sym typeface="Symbol" pitchFamily="18" charset="2"/>
              </a:rPr>
              <a:t>N</a:t>
            </a:r>
            <a:r>
              <a:rPr lang="el-GR" sz="1800" baseline="-25000" dirty="0">
                <a:solidFill>
                  <a:srgbClr val="FF0000"/>
                </a:solidFill>
                <a:effectLst>
                  <a:outerShdw blurRad="38100" dist="38100" dir="2700000" algn="tl">
                    <a:srgbClr val="000000">
                      <a:alpha val="43137"/>
                    </a:srgbClr>
                  </a:outerShdw>
                </a:effectLst>
                <a:latin typeface="MS Mincho" pitchFamily="49" charset="-128"/>
                <a:ea typeface="MS Mincho" pitchFamily="49" charset="-128"/>
                <a:cs typeface="Tahoma" pitchFamily="34" charset="0"/>
                <a:sym typeface="Symbol" pitchFamily="18" charset="2"/>
              </a:rPr>
              <a:t>γ</a:t>
            </a:r>
            <a:r>
              <a:rPr lang="en-US" sz="1800" dirty="0">
                <a:solidFill>
                  <a:srgbClr val="FF0000"/>
                </a:solidFill>
                <a:effectLst>
                  <a:outerShdw blurRad="38100" dist="38100" dir="2700000" algn="tl">
                    <a:srgbClr val="000000">
                      <a:alpha val="43137"/>
                    </a:srgbClr>
                  </a:outerShdw>
                </a:effectLst>
                <a:latin typeface="Comic Sans MS" pitchFamily="66" charset="0"/>
                <a:sym typeface="Symbol" pitchFamily="18" charset="2"/>
              </a:rPr>
              <a:t>~4x10</a:t>
            </a:r>
            <a:r>
              <a:rPr lang="en-US" sz="1800" baseline="30000" dirty="0">
                <a:solidFill>
                  <a:srgbClr val="FF0000"/>
                </a:solidFill>
                <a:effectLst>
                  <a:outerShdw blurRad="38100" dist="38100" dir="2700000" algn="tl">
                    <a:srgbClr val="000000">
                      <a:alpha val="43137"/>
                    </a:srgbClr>
                  </a:outerShdw>
                </a:effectLst>
                <a:latin typeface="Comic Sans MS" pitchFamily="66" charset="0"/>
                <a:sym typeface="Symbol" pitchFamily="18" charset="2"/>
              </a:rPr>
              <a:t>7</a:t>
            </a:r>
            <a:r>
              <a:rPr lang="en-US" sz="1800" dirty="0">
                <a:solidFill>
                  <a:srgbClr val="FF0000"/>
                </a:solidFill>
                <a:effectLst>
                  <a:outerShdw blurRad="38100" dist="38100" dir="2700000" algn="tl">
                    <a:srgbClr val="000000">
                      <a:alpha val="43137"/>
                    </a:srgbClr>
                  </a:outerShdw>
                </a:effectLst>
                <a:latin typeface="Comic Sans MS" pitchFamily="66" charset="0"/>
                <a:sym typeface="Symbol" pitchFamily="18" charset="2"/>
              </a:rPr>
              <a:t> Hz  </a:t>
            </a:r>
            <a:r>
              <a:rPr lang="en-US" sz="1800" dirty="0">
                <a:solidFill>
                  <a:srgbClr val="000000"/>
                </a:solidFill>
                <a:effectLst>
                  <a:outerShdw blurRad="38100" dist="38100" dir="2700000" algn="tl">
                    <a:srgbClr val="FFFFFF"/>
                  </a:outerShdw>
                </a:effectLst>
                <a:latin typeface="Comic Sans MS" pitchFamily="66" charset="0"/>
                <a:sym typeface="Symbol" pitchFamily="18" charset="2"/>
              </a:rPr>
              <a:t>(for E</a:t>
            </a:r>
            <a:r>
              <a:rPr lang="el-GR" sz="1800" baseline="-25000" dirty="0">
                <a:solidFill>
                  <a:srgbClr val="000000"/>
                </a:solidFill>
                <a:effectLst>
                  <a:outerShdw blurRad="38100" dist="38100" dir="2700000" algn="tl">
                    <a:srgbClr val="FFFFFF"/>
                  </a:outerShdw>
                </a:effectLst>
                <a:latin typeface="MS Mincho" pitchFamily="49" charset="-128"/>
                <a:ea typeface="MS Mincho" pitchFamily="49" charset="-128"/>
                <a:sym typeface="Symbol" pitchFamily="18" charset="2"/>
              </a:rPr>
              <a:t>γ</a:t>
            </a:r>
            <a:r>
              <a:rPr lang="en-US" sz="1800" dirty="0">
                <a:solidFill>
                  <a:srgbClr val="000000"/>
                </a:solidFill>
                <a:effectLst>
                  <a:outerShdw blurRad="38100" dist="38100" dir="2700000" algn="tl">
                    <a:srgbClr val="FFFFFF"/>
                  </a:outerShdw>
                </a:effectLst>
                <a:latin typeface="Comic Sans MS" pitchFamily="66" charset="0"/>
                <a:sym typeface="Symbol" pitchFamily="18" charset="2"/>
              </a:rPr>
              <a:t>~9-11.7 </a:t>
            </a:r>
            <a:r>
              <a:rPr lang="en-US" sz="1800" dirty="0" err="1">
                <a:solidFill>
                  <a:srgbClr val="000000"/>
                </a:solidFill>
                <a:effectLst>
                  <a:outerShdw blurRad="38100" dist="38100" dir="2700000" algn="tl">
                    <a:srgbClr val="FFFFFF"/>
                  </a:outerShdw>
                </a:effectLst>
                <a:latin typeface="Comic Sans MS" pitchFamily="66" charset="0"/>
                <a:sym typeface="Symbol" pitchFamily="18" charset="2"/>
              </a:rPr>
              <a:t>GeV</a:t>
            </a:r>
            <a:r>
              <a:rPr lang="en-US" sz="1800" dirty="0">
                <a:solidFill>
                  <a:srgbClr val="000000"/>
                </a:solidFill>
                <a:effectLst>
                  <a:outerShdw blurRad="38100" dist="38100" dir="2700000" algn="tl">
                    <a:srgbClr val="FFFFFF"/>
                  </a:outerShdw>
                </a:effectLst>
                <a:latin typeface="Comic Sans MS" pitchFamily="66" charset="0"/>
                <a:sym typeface="Symbol" pitchFamily="18" charset="2"/>
              </a:rPr>
              <a:t>)</a:t>
            </a:r>
            <a:endParaRPr lang="el-GR" sz="1800" baseline="30000" dirty="0">
              <a:solidFill>
                <a:srgbClr val="000000"/>
              </a:solidFill>
              <a:effectLst>
                <a:outerShdw blurRad="38100" dist="38100" dir="2700000" algn="tl">
                  <a:srgbClr val="FFFFFF"/>
                </a:outerShdw>
              </a:effectLst>
              <a:latin typeface="Comic Sans MS" pitchFamily="66" charset="0"/>
              <a:cs typeface="Arial" charset="0"/>
              <a:sym typeface="Symbol" pitchFamily="18" charset="2"/>
            </a:endParaRPr>
          </a:p>
          <a:p>
            <a:pPr marL="342900" indent="-342900" algn="l" eaLnBrk="1" hangingPunct="1">
              <a:spcBef>
                <a:spcPct val="20000"/>
              </a:spcBef>
              <a:buClr>
                <a:srgbClr val="000000"/>
              </a:buClr>
              <a:buFontTx/>
              <a:buChar char="•"/>
            </a:pPr>
            <a:endParaRPr lang="el-GR" baseline="30000" dirty="0">
              <a:solidFill>
                <a:srgbClr val="000000"/>
              </a:solidFill>
              <a:effectLst>
                <a:outerShdw blurRad="38100" dist="38100" dir="2700000" algn="tl">
                  <a:srgbClr val="FFFFFF"/>
                </a:outerShdw>
              </a:effectLst>
            </a:endParaRPr>
          </a:p>
        </p:txBody>
      </p:sp>
      <p:sp>
        <p:nvSpPr>
          <p:cNvPr id="309255" name="Rectangle 7"/>
          <p:cNvSpPr>
            <a:spLocks noChangeArrowheads="1"/>
          </p:cNvSpPr>
          <p:nvPr/>
        </p:nvSpPr>
        <p:spPr bwMode="auto">
          <a:xfrm>
            <a:off x="381000" y="4267200"/>
            <a:ext cx="8458200" cy="1600200"/>
          </a:xfrm>
          <a:prstGeom prst="rect">
            <a:avLst/>
          </a:prstGeom>
          <a:noFill/>
          <a:ln w="9525">
            <a:noFill/>
            <a:miter lim="800000"/>
            <a:headEnd/>
            <a:tailEnd/>
          </a:ln>
          <a:effectLst/>
        </p:spPr>
        <p:txBody>
          <a:bodyPr/>
          <a:lstStyle/>
          <a:p>
            <a:pPr marL="514350" indent="-514350" algn="l" eaLnBrk="1" hangingPunct="1">
              <a:spcBef>
                <a:spcPct val="20000"/>
              </a:spcBef>
              <a:buClr>
                <a:srgbClr val="000000"/>
              </a:buClr>
              <a:buFont typeface="Arial" charset="0"/>
              <a:buChar char="•"/>
            </a:pPr>
            <a:r>
              <a:rPr lang="en-US" sz="2800" dirty="0">
                <a:solidFill>
                  <a:srgbClr val="000000"/>
                </a:solidFill>
                <a:effectLst>
                  <a:outerShdw blurRad="38100" dist="38100" dir="2700000" algn="tl">
                    <a:srgbClr val="FFFFFF"/>
                  </a:outerShdw>
                </a:effectLst>
                <a:latin typeface="Comic Sans MS" pitchFamily="66" charset="0"/>
              </a:rPr>
              <a:t>The </a:t>
            </a:r>
            <a:r>
              <a:rPr lang="el-GR" sz="2800" dirty="0">
                <a:solidFill>
                  <a:srgbClr val="000000"/>
                </a:solidFill>
                <a:effectLst>
                  <a:outerShdw blurRad="38100" dist="38100" dir="2700000" algn="tl">
                    <a:srgbClr val="FFFFFF"/>
                  </a:outerShdw>
                </a:effectLst>
                <a:latin typeface="Comic Sans MS" pitchFamily="66" charset="0"/>
              </a:rPr>
              <a:t>η</a:t>
            </a:r>
            <a:r>
              <a:rPr lang="el-GR" sz="2800" dirty="0">
                <a:solidFill>
                  <a:srgbClr val="000000"/>
                </a:solidFill>
                <a:effectLst>
                  <a:outerShdw blurRad="38100" dist="38100" dir="2700000" algn="tl">
                    <a:srgbClr val="FFFFFF"/>
                  </a:outerShdw>
                </a:effectLst>
                <a:latin typeface="Arial" charset="0"/>
              </a:rPr>
              <a:t>→</a:t>
            </a:r>
            <a:r>
              <a:rPr lang="el-GR" sz="2800" dirty="0">
                <a:solidFill>
                  <a:srgbClr val="000000"/>
                </a:solidFill>
                <a:effectLst>
                  <a:outerShdw blurRad="38100" dist="38100" dir="2700000" algn="tl">
                    <a:srgbClr val="FFFFFF"/>
                  </a:outerShdw>
                </a:effectLst>
                <a:latin typeface="Arial" charset="0"/>
                <a:sym typeface="Symbol" pitchFamily="18" charset="2"/>
              </a:rPr>
              <a:t></a:t>
            </a:r>
            <a:r>
              <a:rPr lang="en-US" sz="2800" baseline="30000" dirty="0">
                <a:solidFill>
                  <a:srgbClr val="000000"/>
                </a:solidFill>
                <a:effectLst>
                  <a:outerShdw blurRad="38100" dist="38100" dir="2700000" algn="tl">
                    <a:srgbClr val="FFFFFF"/>
                  </a:outerShdw>
                </a:effectLst>
                <a:latin typeface="Arial" charset="0"/>
                <a:sym typeface="Symbol" pitchFamily="18" charset="2"/>
              </a:rPr>
              <a:t>0</a:t>
            </a:r>
            <a:r>
              <a:rPr lang="el-GR" sz="2800" dirty="0">
                <a:solidFill>
                  <a:srgbClr val="000000"/>
                </a:solidFill>
                <a:effectLst>
                  <a:outerShdw blurRad="38100" dist="38100" dir="2700000" algn="tl">
                    <a:srgbClr val="FFFFFF"/>
                  </a:outerShdw>
                </a:effectLst>
                <a:latin typeface="Arial" charset="0"/>
                <a:sym typeface="Symbol" pitchFamily="18" charset="2"/>
              </a:rPr>
              <a:t></a:t>
            </a:r>
            <a:r>
              <a:rPr lang="en-US" sz="2800" dirty="0">
                <a:solidFill>
                  <a:srgbClr val="000000"/>
                </a:solidFill>
                <a:effectLst>
                  <a:outerShdw blurRad="38100" dist="38100" dir="2700000" algn="tl">
                    <a:srgbClr val="FFFFFF"/>
                  </a:outerShdw>
                </a:effectLst>
                <a:latin typeface="Comic Sans MS" pitchFamily="66" charset="0"/>
              </a:rPr>
              <a:t> detection rate:</a:t>
            </a:r>
          </a:p>
          <a:p>
            <a:pPr marL="971550" lvl="1" indent="-514350" algn="l" eaLnBrk="1" hangingPunct="1">
              <a:spcBef>
                <a:spcPct val="20000"/>
              </a:spcBef>
              <a:buClr>
                <a:srgbClr val="000000"/>
              </a:buClr>
              <a:buFont typeface="Wingdings" pitchFamily="2" charset="2"/>
              <a:buChar char="Ø"/>
            </a:pPr>
            <a:r>
              <a:rPr lang="en-US" sz="1800" dirty="0">
                <a:solidFill>
                  <a:srgbClr val="000000"/>
                </a:solidFill>
                <a:effectLst>
                  <a:outerShdw blurRad="38100" dist="38100" dir="2700000" algn="tl">
                    <a:srgbClr val="FFFFFF"/>
                  </a:outerShdw>
                </a:effectLst>
                <a:latin typeface="Comic Sans MS" pitchFamily="66" charset="0"/>
              </a:rPr>
              <a:t>BR(</a:t>
            </a:r>
            <a:r>
              <a:rPr lang="el-GR" sz="1800" dirty="0">
                <a:solidFill>
                  <a:srgbClr val="000000"/>
                </a:solidFill>
                <a:effectLst>
                  <a:outerShdw blurRad="38100" dist="38100" dir="2700000" algn="tl">
                    <a:srgbClr val="FFFFFF"/>
                  </a:outerShdw>
                </a:effectLst>
                <a:latin typeface="Comic Sans MS" pitchFamily="66" charset="0"/>
              </a:rPr>
              <a:t>η</a:t>
            </a:r>
            <a:r>
              <a:rPr lang="el-GR" sz="1800" dirty="0">
                <a:solidFill>
                  <a:srgbClr val="000000"/>
                </a:solidFill>
                <a:effectLst>
                  <a:outerShdw blurRad="38100" dist="38100" dir="2700000" algn="tl">
                    <a:srgbClr val="FFFFFF"/>
                  </a:outerShdw>
                </a:effectLst>
                <a:latin typeface="Arial" charset="0"/>
              </a:rPr>
              <a:t>→</a:t>
            </a:r>
            <a:r>
              <a:rPr lang="el-GR" sz="1800" dirty="0">
                <a:solidFill>
                  <a:srgbClr val="000000"/>
                </a:solidFill>
                <a:effectLst>
                  <a:outerShdw blurRad="38100" dist="38100" dir="2700000" algn="tl">
                    <a:srgbClr val="FFFFFF"/>
                  </a:outerShdw>
                </a:effectLst>
                <a:latin typeface="Arial" charset="0"/>
                <a:sym typeface="Symbol" pitchFamily="18" charset="2"/>
              </a:rPr>
              <a:t></a:t>
            </a:r>
            <a:r>
              <a:rPr lang="en-US" sz="1800" baseline="30000" dirty="0">
                <a:solidFill>
                  <a:srgbClr val="000000"/>
                </a:solidFill>
                <a:effectLst>
                  <a:outerShdw blurRad="38100" dist="38100" dir="2700000" algn="tl">
                    <a:srgbClr val="FFFFFF"/>
                  </a:outerShdw>
                </a:effectLst>
                <a:latin typeface="Arial" charset="0"/>
                <a:sym typeface="Symbol" pitchFamily="18" charset="2"/>
              </a:rPr>
              <a:t>0</a:t>
            </a:r>
            <a:r>
              <a:rPr lang="el-GR" sz="1800" dirty="0">
                <a:solidFill>
                  <a:srgbClr val="000000"/>
                </a:solidFill>
                <a:effectLst>
                  <a:outerShdw blurRad="38100" dist="38100" dir="2700000" algn="tl">
                    <a:srgbClr val="FFFFFF"/>
                  </a:outerShdw>
                </a:effectLst>
                <a:latin typeface="Arial" charset="0"/>
                <a:sym typeface="Symbol" pitchFamily="18" charset="2"/>
              </a:rPr>
              <a:t></a:t>
            </a:r>
            <a:r>
              <a:rPr lang="en-US" sz="1800" dirty="0">
                <a:solidFill>
                  <a:srgbClr val="000000"/>
                </a:solidFill>
                <a:effectLst>
                  <a:outerShdw blurRad="38100" dist="38100" dir="2700000" algn="tl">
                    <a:srgbClr val="FFFFFF"/>
                  </a:outerShdw>
                </a:effectLst>
                <a:latin typeface="Comic Sans MS" pitchFamily="66" charset="0"/>
              </a:rPr>
              <a:t> )~2.7x10</a:t>
            </a:r>
            <a:r>
              <a:rPr lang="en-US" sz="1800" baseline="30000" dirty="0">
                <a:solidFill>
                  <a:srgbClr val="000000"/>
                </a:solidFill>
                <a:effectLst>
                  <a:outerShdw blurRad="38100" dist="38100" dir="2700000" algn="tl">
                    <a:srgbClr val="FFFFFF"/>
                  </a:outerShdw>
                </a:effectLst>
                <a:latin typeface="Comic Sans MS" pitchFamily="66" charset="0"/>
              </a:rPr>
              <a:t>-4 </a:t>
            </a:r>
            <a:endParaRPr lang="en-US" sz="1800" dirty="0">
              <a:solidFill>
                <a:srgbClr val="000000"/>
              </a:solidFill>
              <a:effectLst>
                <a:outerShdw blurRad="38100" dist="38100" dir="2700000" algn="tl">
                  <a:srgbClr val="FFFFFF"/>
                </a:outerShdw>
              </a:effectLst>
              <a:latin typeface="Comic Sans MS" pitchFamily="66" charset="0"/>
            </a:endParaRPr>
          </a:p>
          <a:p>
            <a:pPr marL="971550" lvl="1" indent="-514350" algn="l" eaLnBrk="1" hangingPunct="1">
              <a:spcBef>
                <a:spcPct val="20000"/>
              </a:spcBef>
              <a:buClr>
                <a:srgbClr val="000000"/>
              </a:buClr>
              <a:buFont typeface="Wingdings" pitchFamily="2" charset="2"/>
              <a:buChar char="Ø"/>
            </a:pPr>
            <a:r>
              <a:rPr lang="en-US" sz="1800" dirty="0">
                <a:solidFill>
                  <a:srgbClr val="000000"/>
                </a:solidFill>
                <a:effectLst>
                  <a:outerShdw blurRad="38100" dist="38100" dir="2700000" algn="tl">
                    <a:srgbClr val="FFFFFF"/>
                  </a:outerShdw>
                </a:effectLst>
                <a:latin typeface="Comic Sans MS" pitchFamily="66" charset="0"/>
              </a:rPr>
              <a:t>Average geometrical acceptance is ~20% (118x118 cm</a:t>
            </a:r>
            <a:r>
              <a:rPr lang="en-US" sz="1800" baseline="30000" dirty="0">
                <a:solidFill>
                  <a:srgbClr val="000000"/>
                </a:solidFill>
                <a:effectLst>
                  <a:outerShdw blurRad="38100" dist="38100" dir="2700000" algn="tl">
                    <a:srgbClr val="FFFFFF"/>
                  </a:outerShdw>
                </a:effectLst>
                <a:latin typeface="Comic Sans MS" pitchFamily="66" charset="0"/>
              </a:rPr>
              <a:t>2</a:t>
            </a:r>
            <a:r>
              <a:rPr lang="en-US" sz="1800" dirty="0">
                <a:solidFill>
                  <a:srgbClr val="000000"/>
                </a:solidFill>
                <a:effectLst>
                  <a:outerShdw blurRad="38100" dist="38100" dir="2700000" algn="tl">
                    <a:srgbClr val="FFFFFF"/>
                  </a:outerShdw>
                </a:effectLst>
                <a:latin typeface="Comic Sans MS" pitchFamily="66" charset="0"/>
              </a:rPr>
              <a:t> </a:t>
            </a:r>
            <a:r>
              <a:rPr lang="en-US" sz="1800" dirty="0" smtClean="0">
                <a:solidFill>
                  <a:srgbClr val="000000"/>
                </a:solidFill>
                <a:effectLst>
                  <a:outerShdw blurRad="38100" dist="38100" dir="2700000" algn="tl">
                    <a:srgbClr val="FFFFFF"/>
                  </a:outerShdw>
                </a:effectLst>
                <a:latin typeface="Comic Sans MS" pitchFamily="66" charset="0"/>
              </a:rPr>
              <a:t>FCAL-II)</a:t>
            </a:r>
            <a:endParaRPr lang="en-US" sz="1800" dirty="0">
              <a:solidFill>
                <a:srgbClr val="000000"/>
              </a:solidFill>
              <a:effectLst>
                <a:outerShdw blurRad="38100" dist="38100" dir="2700000" algn="tl">
                  <a:srgbClr val="FFFFFF"/>
                </a:outerShdw>
              </a:effectLst>
              <a:latin typeface="Comic Sans MS" pitchFamily="66" charset="0"/>
            </a:endParaRPr>
          </a:p>
          <a:p>
            <a:pPr marL="971550" lvl="1" indent="-514350" algn="l" eaLnBrk="1" hangingPunct="1">
              <a:spcBef>
                <a:spcPct val="20000"/>
              </a:spcBef>
              <a:buClr>
                <a:srgbClr val="000000"/>
              </a:buClr>
              <a:buFont typeface="Wingdings" pitchFamily="2" charset="2"/>
              <a:buChar char="Ø"/>
            </a:pPr>
            <a:r>
              <a:rPr lang="en-US" sz="1800" dirty="0">
                <a:solidFill>
                  <a:srgbClr val="000000"/>
                </a:solidFill>
                <a:effectLst>
                  <a:outerShdw blurRad="38100" dist="38100" dir="2700000" algn="tl">
                    <a:srgbClr val="FFFFFF"/>
                  </a:outerShdw>
                </a:effectLst>
                <a:latin typeface="Comic Sans MS" pitchFamily="66" charset="0"/>
              </a:rPr>
              <a:t>Event selection efficiency </a:t>
            </a:r>
            <a:r>
              <a:rPr lang="en-US" sz="1800" dirty="0" smtClean="0">
                <a:solidFill>
                  <a:srgbClr val="000000"/>
                </a:solidFill>
                <a:effectLst>
                  <a:outerShdw blurRad="38100" dist="38100" dir="2700000" algn="tl">
                    <a:srgbClr val="FFFFFF"/>
                  </a:outerShdw>
                </a:effectLst>
                <a:latin typeface="Comic Sans MS" pitchFamily="66" charset="0"/>
              </a:rPr>
              <a:t>~70</a:t>
            </a:r>
            <a:r>
              <a:rPr lang="en-US" sz="1800" dirty="0">
                <a:solidFill>
                  <a:srgbClr val="000000"/>
                </a:solidFill>
                <a:effectLst>
                  <a:outerShdw blurRad="38100" dist="38100" dir="2700000" algn="tl">
                    <a:srgbClr val="FFFFFF"/>
                  </a:outerShdw>
                </a:effectLst>
                <a:latin typeface="Comic Sans MS" pitchFamily="66" charset="0"/>
              </a:rPr>
              <a:t>%</a:t>
            </a:r>
          </a:p>
          <a:p>
            <a:pPr marL="514350" indent="-514350" algn="l" eaLnBrk="1" hangingPunct="1">
              <a:spcBef>
                <a:spcPct val="20000"/>
              </a:spcBef>
              <a:buClr>
                <a:srgbClr val="000000"/>
              </a:buClr>
            </a:pPr>
            <a:r>
              <a:rPr lang="en-US" sz="1800" dirty="0">
                <a:solidFill>
                  <a:srgbClr val="000000"/>
                </a:solidFill>
                <a:effectLst>
                  <a:outerShdw blurRad="38100" dist="38100" dir="2700000" algn="tl">
                    <a:srgbClr val="FFFFFF"/>
                  </a:outerShdw>
                </a:effectLst>
                <a:latin typeface="Comic Sans MS" pitchFamily="66" charset="0"/>
              </a:rPr>
              <a:t>  </a:t>
            </a:r>
          </a:p>
          <a:p>
            <a:pPr marL="514350" indent="-514350" algn="l" eaLnBrk="1" hangingPunct="1">
              <a:spcBef>
                <a:spcPct val="20000"/>
              </a:spcBef>
              <a:buClr>
                <a:srgbClr val="000000"/>
              </a:buClr>
            </a:pPr>
            <a:r>
              <a:rPr lang="en-US" sz="1800" dirty="0">
                <a:solidFill>
                  <a:srgbClr val="000000"/>
                </a:solidFill>
                <a:effectLst>
                  <a:outerShdw blurRad="38100" dist="38100" dir="2700000" algn="tl">
                    <a:srgbClr val="FFFFFF"/>
                  </a:outerShdw>
                </a:effectLst>
                <a:latin typeface="Comic Sans MS" pitchFamily="66" charset="0"/>
              </a:rPr>
              <a:t>        </a:t>
            </a:r>
            <a:endParaRPr lang="en-US" sz="1800" baseline="30000" dirty="0">
              <a:solidFill>
                <a:srgbClr val="000000"/>
              </a:solidFill>
              <a:effectLst>
                <a:outerShdw blurRad="38100" dist="38100" dir="2700000" algn="tl">
                  <a:srgbClr val="FFFFFF"/>
                </a:outerShdw>
              </a:effectLst>
              <a:latin typeface="Comic Sans MS" pitchFamily="66" charset="0"/>
            </a:endParaRPr>
          </a:p>
          <a:p>
            <a:pPr marL="514350" indent="-514350" algn="l" eaLnBrk="1" hangingPunct="1">
              <a:spcBef>
                <a:spcPct val="20000"/>
              </a:spcBef>
              <a:buClr>
                <a:srgbClr val="000000"/>
              </a:buClr>
            </a:pPr>
            <a:endParaRPr lang="el-GR" baseline="30000" dirty="0">
              <a:solidFill>
                <a:srgbClr val="000000"/>
              </a:solidFill>
              <a:effectLst>
                <a:outerShdw blurRad="38100" dist="38100" dir="2700000" algn="tl">
                  <a:srgbClr val="FFFFFF"/>
                </a:outerShdw>
              </a:effectLst>
            </a:endParaRPr>
          </a:p>
        </p:txBody>
      </p:sp>
      <p:graphicFrame>
        <p:nvGraphicFramePr>
          <p:cNvPr id="4099" name="Object 3"/>
          <p:cNvGraphicFramePr>
            <a:graphicFrameLocks noChangeAspect="1"/>
          </p:cNvGraphicFramePr>
          <p:nvPr/>
        </p:nvGraphicFramePr>
        <p:xfrm>
          <a:off x="4514850" y="3321050"/>
          <a:ext cx="114300" cy="215900"/>
        </p:xfrm>
        <a:graphic>
          <a:graphicData uri="http://schemas.openxmlformats.org/presentationml/2006/ole">
            <p:oleObj spid="_x0000_s4099" name="Equation" r:id="rId6" imgW="114151" imgH="215619" progId="Equation.3">
              <p:embed/>
            </p:oleObj>
          </a:graphicData>
        </a:graphic>
      </p:graphicFrame>
      <p:pic>
        <p:nvPicPr>
          <p:cNvPr id="4105" name="Picture 13"/>
          <p:cNvPicPr>
            <a:picLocks noChangeAspect="1" noChangeArrowheads="1"/>
          </p:cNvPicPr>
          <p:nvPr/>
        </p:nvPicPr>
        <p:blipFill>
          <a:blip r:embed="rId7" cstate="print"/>
          <a:srcRect/>
          <a:stretch>
            <a:fillRect/>
          </a:stretch>
        </p:blipFill>
        <p:spPr bwMode="auto">
          <a:xfrm>
            <a:off x="228600" y="404813"/>
            <a:ext cx="8285163" cy="1195387"/>
          </a:xfrm>
          <a:prstGeom prst="rect">
            <a:avLst/>
          </a:prstGeom>
          <a:noFill/>
          <a:ln w="9525" algn="ctr">
            <a:noFill/>
            <a:miter lim="800000"/>
            <a:headEnd/>
            <a:tailEnd/>
          </a:ln>
        </p:spPr>
      </p:pic>
      <p:sp>
        <p:nvSpPr>
          <p:cNvPr id="13" name="Slide Number Placeholder 12"/>
          <p:cNvSpPr>
            <a:spLocks noGrp="1"/>
          </p:cNvSpPr>
          <p:nvPr>
            <p:ph type="sldNum" sz="quarter" idx="12"/>
          </p:nvPr>
        </p:nvSpPr>
        <p:spPr/>
        <p:txBody>
          <a:bodyPr/>
          <a:lstStyle/>
          <a:p>
            <a:fld id="{E0147350-6AD0-4072-B04D-7EF34C416771}" type="slidenum">
              <a:rPr lang="en-US"/>
              <a:pPr/>
              <a:t>19</a:t>
            </a:fld>
            <a:endParaRPr lang="en-US"/>
          </a:p>
        </p:txBody>
      </p:sp>
      <p:graphicFrame>
        <p:nvGraphicFramePr>
          <p:cNvPr id="5125" name="Object 11"/>
          <p:cNvGraphicFramePr>
            <a:graphicFrameLocks noChangeAspect="1"/>
          </p:cNvGraphicFramePr>
          <p:nvPr/>
        </p:nvGraphicFramePr>
        <p:xfrm>
          <a:off x="1244600" y="5867400"/>
          <a:ext cx="5495925" cy="433388"/>
        </p:xfrm>
        <a:graphic>
          <a:graphicData uri="http://schemas.openxmlformats.org/presentationml/2006/ole">
            <p:oleObj spid="_x0000_s4100" name="Equation" r:id="rId8" imgW="3530520" imgH="279360" progId="Equation.DSMT4">
              <p:embed/>
            </p:oleObj>
          </a:graphicData>
        </a:graphic>
      </p:graphicFrame>
      <p:sp>
        <p:nvSpPr>
          <p:cNvPr id="4107" name="TextBox 10"/>
          <p:cNvSpPr txBox="1">
            <a:spLocks noChangeArrowheads="1"/>
          </p:cNvSpPr>
          <p:nvPr/>
        </p:nvSpPr>
        <p:spPr bwMode="auto">
          <a:xfrm>
            <a:off x="4648200" y="3790950"/>
            <a:ext cx="3505200" cy="400110"/>
          </a:xfrm>
          <a:prstGeom prst="rect">
            <a:avLst/>
          </a:prstGeom>
          <a:noFill/>
          <a:ln w="9525">
            <a:noFill/>
            <a:miter lim="800000"/>
            <a:headEnd/>
            <a:tailEnd/>
          </a:ln>
        </p:spPr>
        <p:txBody>
          <a:bodyPr wrap="square">
            <a:spAutoFit/>
          </a:bodyPr>
          <a:lstStyle/>
          <a:p>
            <a:r>
              <a:rPr lang="en-US" dirty="0" err="1" smtClean="0">
                <a:solidFill>
                  <a:srgbClr val="FF0000"/>
                </a:solidFill>
                <a:latin typeface="Comic Sans MS" pitchFamily="66" charset="0"/>
                <a:sym typeface="Symbol" pitchFamily="18" charset="2"/>
              </a:rPr>
              <a:t>Jlab</a:t>
            </a:r>
            <a:r>
              <a:rPr lang="en-US" dirty="0" smtClean="0">
                <a:solidFill>
                  <a:srgbClr val="FF0000"/>
                </a:solidFill>
                <a:latin typeface="Comic Sans MS" pitchFamily="66" charset="0"/>
                <a:sym typeface="Symbol" pitchFamily="18" charset="2"/>
              </a:rPr>
              <a:t> Eta F</a:t>
            </a:r>
            <a:r>
              <a:rPr lang="en-US" dirty="0" smtClean="0">
                <a:solidFill>
                  <a:srgbClr val="FF0000"/>
                </a:solidFill>
                <a:latin typeface="Comic Sans MS" pitchFamily="66" charset="0"/>
              </a:rPr>
              <a:t>actory (JEF)</a:t>
            </a:r>
            <a:endParaRPr lang="en-US" dirty="0">
              <a:solidFill>
                <a:srgbClr val="FF0000"/>
              </a:solidFill>
              <a:latin typeface="Comic Sans MS" pitchFamily="66" charset="0"/>
            </a:endParaRPr>
          </a:p>
        </p:txBody>
      </p:sp>
      <p:graphicFrame>
        <p:nvGraphicFramePr>
          <p:cNvPr id="4101" name="Object 12"/>
          <p:cNvGraphicFramePr>
            <a:graphicFrameLocks noChangeAspect="1"/>
          </p:cNvGraphicFramePr>
          <p:nvPr/>
        </p:nvGraphicFramePr>
        <p:xfrm>
          <a:off x="1543050" y="3028950"/>
          <a:ext cx="4379913" cy="1158875"/>
        </p:xfrm>
        <a:graphic>
          <a:graphicData uri="http://schemas.openxmlformats.org/presentationml/2006/ole">
            <p:oleObj spid="_x0000_s4101" name="Equation" r:id="rId9" imgW="2781000" imgH="736560" progId="Equation.DSMT4">
              <p:embed/>
            </p:oleObj>
          </a:graphicData>
        </a:graphic>
      </p:graphicFrame>
      <p:sp>
        <p:nvSpPr>
          <p:cNvPr id="14" name="Rectangle 13"/>
          <p:cNvSpPr/>
          <p:nvPr/>
        </p:nvSpPr>
        <p:spPr bwMode="auto">
          <a:xfrm rot="16200000">
            <a:off x="2743200" y="2819400"/>
            <a:ext cx="533400" cy="2362200"/>
          </a:xfrm>
          <a:prstGeom prst="rect">
            <a:avLst/>
          </a:prstGeom>
          <a:solidFill>
            <a:srgbClr val="FF0000">
              <a:alpha val="14000"/>
            </a:srgbClr>
          </a:solidFill>
          <a:ln w="9525" cap="flat" cmpd="sng" algn="ctr">
            <a:solidFill>
              <a:schemeClr val="tx1"/>
            </a:solidFill>
            <a:prstDash val="solid"/>
            <a:round/>
            <a:headEnd type="none" w="med" len="med"/>
            <a:tailEnd type="none" w="med" len="med"/>
          </a:ln>
          <a:effectLst/>
        </p:spPr>
        <p:txBody>
          <a:bodyPr vert="eaVert"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ahoma" pitchFamily="34" charset="0"/>
            </a:endParaRPr>
          </a:p>
        </p:txBody>
      </p:sp>
    </p:spTree>
    <p:custDataLst>
      <p:tags r:id="rId2"/>
    </p:custDataLst>
  </p:cSld>
  <p:clrMapOvr>
    <a:masterClrMapping/>
  </p:clrMapOvr>
  <p:transition advTm="2549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107"/>
                                        </p:tgtEl>
                                        <p:attrNameLst>
                                          <p:attrName>style.visibility</p:attrName>
                                        </p:attrNameLst>
                                      </p:cBhvr>
                                      <p:to>
                                        <p:strVal val="visible"/>
                                      </p:to>
                                    </p:set>
                                    <p:animEffect transition="in" filter="blinds(horizontal)">
                                      <p:cBhvr>
                                        <p:cTn id="7" dur="500"/>
                                        <p:tgtEl>
                                          <p:spTgt spid="410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linds(horizont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7" grpId="0"/>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382000" cy="533400"/>
          </a:xfrm>
        </p:spPr>
        <p:txBody>
          <a:bodyPr/>
          <a:lstStyle/>
          <a:p>
            <a:pPr lvl="1" algn="ctr"/>
            <a:r>
              <a:rPr lang="en-US" sz="3200" dirty="0" smtClean="0">
                <a:solidFill>
                  <a:schemeClr val="bg2"/>
                </a:solidFill>
                <a:effectLst>
                  <a:outerShdw blurRad="38100" dist="38100" dir="2700000" algn="tl">
                    <a:srgbClr val="000000"/>
                  </a:outerShdw>
                </a:effectLst>
                <a:latin typeface="Comic Sans MS" pitchFamily="66" charset="0"/>
              </a:rPr>
              <a:t>Challenges in Physics</a:t>
            </a:r>
            <a:endParaRPr lang="en-US" sz="3200" dirty="0">
              <a:solidFill>
                <a:schemeClr val="bg2"/>
              </a:solidFill>
            </a:endParaRPr>
          </a:p>
        </p:txBody>
      </p:sp>
      <p:sp>
        <p:nvSpPr>
          <p:cNvPr id="3" name="Content Placeholder 2"/>
          <p:cNvSpPr>
            <a:spLocks noGrp="1"/>
          </p:cNvSpPr>
          <p:nvPr>
            <p:ph idx="1"/>
          </p:nvPr>
        </p:nvSpPr>
        <p:spPr>
          <a:xfrm>
            <a:off x="152400" y="1066800"/>
            <a:ext cx="5638800" cy="1752600"/>
          </a:xfrm>
        </p:spPr>
        <p:txBody>
          <a:bodyPr/>
          <a:lstStyle/>
          <a:p>
            <a:pPr>
              <a:buFont typeface="Wingdings" pitchFamily="2" charset="2"/>
              <a:buChar char="Ø"/>
            </a:pPr>
            <a:r>
              <a:rPr lang="en-US" sz="2400" dirty="0" smtClean="0">
                <a:latin typeface="Comic Sans MS" pitchFamily="66" charset="0"/>
              </a:rPr>
              <a:t>Confinement QCD</a:t>
            </a:r>
            <a:endParaRPr lang="en-US" sz="2000" dirty="0" smtClean="0">
              <a:latin typeface="Comic Sans MS" pitchFamily="66" charset="0"/>
            </a:endParaRPr>
          </a:p>
          <a:p>
            <a:pPr lvl="1">
              <a:buFont typeface="Wingdings" pitchFamily="2" charset="2"/>
              <a:buChar char="§"/>
            </a:pPr>
            <a:r>
              <a:rPr lang="en-US" sz="2000" dirty="0" smtClean="0">
                <a:latin typeface="Comic Sans MS" pitchFamily="66" charset="0"/>
              </a:rPr>
              <a:t>    </a:t>
            </a:r>
            <a:r>
              <a:rPr lang="en-US" sz="2000" dirty="0" err="1" smtClean="0">
                <a:latin typeface="Comic Sans MS" pitchFamily="66" charset="0"/>
              </a:rPr>
              <a:t>Chiral</a:t>
            </a:r>
            <a:r>
              <a:rPr lang="en-US" sz="2000" dirty="0" smtClean="0">
                <a:latin typeface="Comic Sans MS" pitchFamily="66" charset="0"/>
              </a:rPr>
              <a:t> perturbation theory (</a:t>
            </a:r>
            <a:r>
              <a:rPr lang="en-US" sz="2000" dirty="0" err="1" smtClean="0">
                <a:latin typeface="Comic Sans MS" pitchFamily="66" charset="0"/>
              </a:rPr>
              <a:t>ChPT</a:t>
            </a:r>
            <a:r>
              <a:rPr lang="en-US" sz="2000" dirty="0" smtClean="0">
                <a:latin typeface="Comic Sans MS" pitchFamily="66" charset="0"/>
              </a:rPr>
              <a:t>)</a:t>
            </a:r>
          </a:p>
          <a:p>
            <a:pPr lvl="1">
              <a:buFont typeface="Wingdings" pitchFamily="2" charset="2"/>
              <a:buChar char="§"/>
            </a:pPr>
            <a:r>
              <a:rPr lang="en-US" sz="2000" dirty="0" smtClean="0">
                <a:latin typeface="Comic Sans MS" pitchFamily="66" charset="0"/>
              </a:rPr>
              <a:t>    Lattice QCD</a:t>
            </a:r>
          </a:p>
          <a:p>
            <a:pPr>
              <a:buNone/>
            </a:pPr>
            <a:endParaRPr lang="en-US" sz="2400" dirty="0" smtClean="0">
              <a:latin typeface="Comic Sans MS" pitchFamily="66" charset="0"/>
            </a:endParaRPr>
          </a:p>
        </p:txBody>
      </p:sp>
      <p:sp>
        <p:nvSpPr>
          <p:cNvPr id="4" name="Slide Number Placeholder 3"/>
          <p:cNvSpPr>
            <a:spLocks noGrp="1"/>
          </p:cNvSpPr>
          <p:nvPr>
            <p:ph type="sldNum" sz="quarter" idx="12"/>
          </p:nvPr>
        </p:nvSpPr>
        <p:spPr/>
        <p:txBody>
          <a:bodyPr/>
          <a:lstStyle/>
          <a:p>
            <a:fld id="{2EC2E68A-79C9-4CF0-A6EE-F4E4A33CA536}" type="slidenum">
              <a:rPr lang="en-US" smtClean="0"/>
              <a:pPr/>
              <a:t>2</a:t>
            </a:fld>
            <a:endParaRPr lang="en-US" dirty="0"/>
          </a:p>
        </p:txBody>
      </p:sp>
      <p:pic>
        <p:nvPicPr>
          <p:cNvPr id="9" name="Picture 8" descr="universe.jpg"/>
          <p:cNvPicPr>
            <a:picLocks noChangeAspect="1"/>
          </p:cNvPicPr>
          <p:nvPr/>
        </p:nvPicPr>
        <p:blipFill>
          <a:blip r:embed="rId2" cstate="print"/>
          <a:stretch>
            <a:fillRect/>
          </a:stretch>
        </p:blipFill>
        <p:spPr>
          <a:xfrm>
            <a:off x="5943600" y="3403182"/>
            <a:ext cx="2778446" cy="2007018"/>
          </a:xfrm>
          <a:prstGeom prst="rect">
            <a:avLst/>
          </a:prstGeom>
        </p:spPr>
      </p:pic>
      <p:pic>
        <p:nvPicPr>
          <p:cNvPr id="10" name="Picture 9" descr="qcd_running.jpg"/>
          <p:cNvPicPr>
            <a:picLocks noChangeAspect="1"/>
          </p:cNvPicPr>
          <p:nvPr/>
        </p:nvPicPr>
        <p:blipFill>
          <a:blip r:embed="rId3" cstate="print"/>
          <a:stretch>
            <a:fillRect/>
          </a:stretch>
        </p:blipFill>
        <p:spPr>
          <a:xfrm>
            <a:off x="5562599" y="980541"/>
            <a:ext cx="3436313" cy="2219859"/>
          </a:xfrm>
          <a:prstGeom prst="rect">
            <a:avLst/>
          </a:prstGeom>
        </p:spPr>
      </p:pic>
      <p:sp>
        <p:nvSpPr>
          <p:cNvPr id="11" name="TextBox 10"/>
          <p:cNvSpPr txBox="1"/>
          <p:nvPr/>
        </p:nvSpPr>
        <p:spPr>
          <a:xfrm>
            <a:off x="5791200" y="1189555"/>
            <a:ext cx="3352800" cy="369332"/>
          </a:xfrm>
          <a:prstGeom prst="rect">
            <a:avLst/>
          </a:prstGeom>
          <a:noFill/>
        </p:spPr>
        <p:txBody>
          <a:bodyPr wrap="square" rtlCol="0">
            <a:spAutoFit/>
          </a:bodyPr>
          <a:lstStyle/>
          <a:p>
            <a:r>
              <a:rPr lang="en-US" sz="1800" dirty="0" smtClean="0">
                <a:solidFill>
                  <a:srgbClr val="FF0000"/>
                </a:solidFill>
                <a:latin typeface="Comic Sans MS" pitchFamily="66" charset="0"/>
              </a:rPr>
              <a:t>QCD at different energies</a:t>
            </a:r>
            <a:endParaRPr lang="en-US" sz="1800" dirty="0">
              <a:solidFill>
                <a:srgbClr val="FF0000"/>
              </a:solidFill>
              <a:latin typeface="Comic Sans MS" pitchFamily="66" charset="0"/>
            </a:endParaRPr>
          </a:p>
        </p:txBody>
      </p:sp>
      <p:sp>
        <p:nvSpPr>
          <p:cNvPr id="5" name="Rectangle 4"/>
          <p:cNvSpPr/>
          <p:nvPr/>
        </p:nvSpPr>
        <p:spPr>
          <a:xfrm>
            <a:off x="228599" y="3471208"/>
            <a:ext cx="5562601" cy="1938992"/>
          </a:xfrm>
          <a:prstGeom prst="rect">
            <a:avLst/>
          </a:prstGeom>
        </p:spPr>
        <p:txBody>
          <a:bodyPr wrap="square">
            <a:spAutoFit/>
          </a:bodyPr>
          <a:lstStyle/>
          <a:p>
            <a:pPr marL="342900" lvl="0" indent="-342900" algn="l">
              <a:spcBef>
                <a:spcPct val="20000"/>
              </a:spcBef>
              <a:buClr>
                <a:srgbClr val="000000"/>
              </a:buClr>
              <a:buFont typeface="Wingdings" pitchFamily="2" charset="2"/>
              <a:buChar char="Ø"/>
            </a:pPr>
            <a:r>
              <a:rPr lang="en-US" sz="2400" kern="0" dirty="0">
                <a:solidFill>
                  <a:srgbClr val="000000"/>
                </a:solidFill>
                <a:effectLst>
                  <a:outerShdw blurRad="38100" dist="38100" dir="2700000" algn="tl">
                    <a:srgbClr val="FFFFFF"/>
                  </a:outerShdw>
                </a:effectLst>
                <a:latin typeface="Comic Sans MS" pitchFamily="66" charset="0"/>
              </a:rPr>
              <a:t>New physics beyond the Standard Model (SM)</a:t>
            </a:r>
          </a:p>
          <a:p>
            <a:pPr marL="742950" lvl="1" indent="-285750" algn="l">
              <a:spcBef>
                <a:spcPct val="20000"/>
              </a:spcBef>
              <a:buClr>
                <a:srgbClr val="000000"/>
              </a:buClr>
              <a:buFont typeface="Wingdings" pitchFamily="2" charset="2"/>
              <a:buChar char="§"/>
            </a:pPr>
            <a:r>
              <a:rPr lang="en-US" kern="0" dirty="0">
                <a:solidFill>
                  <a:srgbClr val="000000"/>
                </a:solidFill>
                <a:effectLst>
                  <a:outerShdw blurRad="38100" dist="38100" dir="2700000" algn="tl">
                    <a:srgbClr val="FFFFFF"/>
                  </a:outerShdw>
                </a:effectLst>
                <a:latin typeface="Comic Sans MS" pitchFamily="66" charset="0"/>
              </a:rPr>
              <a:t>    New sources of </a:t>
            </a:r>
            <a:r>
              <a:rPr lang="en-US" kern="0" dirty="0" smtClean="0">
                <a:solidFill>
                  <a:srgbClr val="000000"/>
                </a:solidFill>
                <a:effectLst>
                  <a:outerShdw blurRad="38100" dist="38100" dir="2700000" algn="tl">
                    <a:srgbClr val="FFFFFF"/>
                  </a:outerShdw>
                </a:effectLst>
                <a:latin typeface="Comic Sans MS" pitchFamily="66" charset="0"/>
              </a:rPr>
              <a:t>symmetry violation          </a:t>
            </a:r>
            <a:endParaRPr lang="en-US" kern="0" dirty="0">
              <a:solidFill>
                <a:srgbClr val="000000"/>
              </a:solidFill>
              <a:effectLst>
                <a:outerShdw blurRad="38100" dist="38100" dir="2700000" algn="tl">
                  <a:srgbClr val="FFFFFF"/>
                </a:outerShdw>
              </a:effectLst>
              <a:latin typeface="Comic Sans MS" pitchFamily="66" charset="0"/>
            </a:endParaRPr>
          </a:p>
          <a:p>
            <a:pPr marL="742950" lvl="1" indent="-285750" algn="l">
              <a:spcBef>
                <a:spcPct val="20000"/>
              </a:spcBef>
              <a:buClr>
                <a:srgbClr val="000000"/>
              </a:buClr>
              <a:buFont typeface="Wingdings" pitchFamily="2" charset="2"/>
              <a:buChar char="§"/>
            </a:pPr>
            <a:r>
              <a:rPr lang="en-US" kern="0" dirty="0">
                <a:solidFill>
                  <a:srgbClr val="000000"/>
                </a:solidFill>
                <a:effectLst>
                  <a:outerShdw blurRad="38100" dist="38100" dir="2700000" algn="tl">
                    <a:srgbClr val="FFFFFF"/>
                  </a:outerShdw>
                </a:effectLst>
                <a:latin typeface="Comic Sans MS" pitchFamily="66" charset="0"/>
              </a:rPr>
              <a:t>    Dark matter</a:t>
            </a:r>
          </a:p>
          <a:p>
            <a:pPr marL="742950" lvl="1" indent="-285750" algn="l">
              <a:spcBef>
                <a:spcPct val="20000"/>
              </a:spcBef>
              <a:buClr>
                <a:srgbClr val="000000"/>
              </a:buClr>
              <a:buFont typeface="Wingdings" pitchFamily="2" charset="2"/>
              <a:buChar char="§"/>
            </a:pPr>
            <a:r>
              <a:rPr lang="en-US" kern="0" dirty="0">
                <a:solidFill>
                  <a:srgbClr val="000000"/>
                </a:solidFill>
                <a:effectLst>
                  <a:outerShdw blurRad="38100" dist="38100" dir="2700000" algn="tl">
                    <a:srgbClr val="FFFFFF"/>
                  </a:outerShdw>
                </a:effectLst>
                <a:latin typeface="Comic Sans MS" pitchFamily="66" charset="0"/>
              </a:rPr>
              <a:t>    Dark energy</a:t>
            </a:r>
          </a:p>
        </p:txBody>
      </p:sp>
      <p:sp>
        <p:nvSpPr>
          <p:cNvPr id="6" name="TextBox 5"/>
          <p:cNvSpPr txBox="1"/>
          <p:nvPr/>
        </p:nvSpPr>
        <p:spPr>
          <a:xfrm>
            <a:off x="762000" y="5769114"/>
            <a:ext cx="7391400" cy="707886"/>
          </a:xfrm>
          <a:prstGeom prst="rect">
            <a:avLst/>
          </a:prstGeom>
          <a:solidFill>
            <a:srgbClr val="CCFFFF"/>
          </a:solidFill>
        </p:spPr>
        <p:txBody>
          <a:bodyPr wrap="square" rtlCol="0">
            <a:spAutoFit/>
          </a:bodyPr>
          <a:lstStyle/>
          <a:p>
            <a:pPr algn="l"/>
            <a:r>
              <a:rPr lang="en-US" dirty="0" smtClean="0">
                <a:solidFill>
                  <a:srgbClr val="FF0000"/>
                </a:solidFill>
                <a:latin typeface="Comic Sans MS" pitchFamily="66" charset="0"/>
              </a:rPr>
              <a:t>    “As far as I see, all a priori statements in physics have their origin in symmetry”.</a:t>
            </a:r>
            <a:r>
              <a:rPr lang="en-US" dirty="0" smtClean="0">
                <a:solidFill>
                  <a:srgbClr val="000000"/>
                </a:solidFill>
                <a:latin typeface="Comic Sans MS" pitchFamily="66" charset="0"/>
              </a:rPr>
              <a:t>         By  H. </a:t>
            </a:r>
            <a:r>
              <a:rPr lang="en-US" dirty="0" err="1">
                <a:solidFill>
                  <a:srgbClr val="000000"/>
                </a:solidFill>
                <a:latin typeface="Comic Sans MS" pitchFamily="66" charset="0"/>
              </a:rPr>
              <a:t>Weyl</a:t>
            </a:r>
            <a:endParaRPr lang="en-US" dirty="0">
              <a:solidFill>
                <a:srgbClr val="000000"/>
              </a:solidFill>
              <a:latin typeface="Comic Sans MS" pitchFamily="66" charset="0"/>
            </a:endParaRPr>
          </a:p>
        </p:txBody>
      </p:sp>
    </p:spTree>
  </p:cSld>
  <p:clrMapOvr>
    <a:masterClrMapping/>
  </p:clrMapOvr>
  <p:transition advTm="369389"/>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305800" cy="698500"/>
          </a:xfrm>
        </p:spPr>
        <p:txBody>
          <a:bodyPr/>
          <a:lstStyle/>
          <a:p>
            <a:pPr algn="ctr">
              <a:defRPr/>
            </a:pPr>
            <a:r>
              <a:rPr lang="en-US" sz="2800" dirty="0" smtClean="0">
                <a:solidFill>
                  <a:schemeClr val="bg2"/>
                </a:solidFill>
                <a:latin typeface="Comic Sans MS" pitchFamily="66" charset="0"/>
              </a:rPr>
              <a:t>Beam Time Request</a:t>
            </a:r>
            <a:endParaRPr lang="en-US" sz="2800" dirty="0">
              <a:solidFill>
                <a:schemeClr val="bg2"/>
              </a:solidFill>
              <a:latin typeface="Comic Sans MS" pitchFamily="66" charset="0"/>
            </a:endParaRPr>
          </a:p>
        </p:txBody>
      </p:sp>
      <p:sp>
        <p:nvSpPr>
          <p:cNvPr id="4" name="Slide Number Placeholder 3"/>
          <p:cNvSpPr>
            <a:spLocks noGrp="1"/>
          </p:cNvSpPr>
          <p:nvPr>
            <p:ph type="sldNum" sz="quarter" idx="12"/>
          </p:nvPr>
        </p:nvSpPr>
        <p:spPr/>
        <p:txBody>
          <a:bodyPr/>
          <a:lstStyle/>
          <a:p>
            <a:fld id="{9566CCC3-32DD-4294-AB2A-191365525155}" type="slidenum">
              <a:rPr lang="en-US"/>
              <a:pPr/>
              <a:t>20</a:t>
            </a:fld>
            <a:endParaRPr lang="en-US"/>
          </a:p>
        </p:txBody>
      </p:sp>
      <p:graphicFrame>
        <p:nvGraphicFramePr>
          <p:cNvPr id="6" name="Table 5"/>
          <p:cNvGraphicFramePr>
            <a:graphicFrameLocks noGrp="1"/>
          </p:cNvGraphicFramePr>
          <p:nvPr/>
        </p:nvGraphicFramePr>
        <p:xfrm>
          <a:off x="838200" y="914400"/>
          <a:ext cx="7543800" cy="4754880"/>
        </p:xfrm>
        <a:graphic>
          <a:graphicData uri="http://schemas.openxmlformats.org/drawingml/2006/table">
            <a:tbl>
              <a:tblPr/>
              <a:tblGrid>
                <a:gridCol w="3771900"/>
                <a:gridCol w="3771900"/>
              </a:tblGrid>
              <a:tr h="37465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rgbClr val="FFFFFF"/>
                        </a:solidFill>
                        <a:effectLst/>
                        <a:latin typeface="Comic Sans MS" pitchFamily="66"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Comic Sans MS" pitchFamily="66" charset="0"/>
                        </a:rPr>
                        <a:t>Run type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rgbClr val="FFFFFF"/>
                        </a:solidFill>
                        <a:effectLst/>
                        <a:latin typeface="Comic Sans MS" pitchFamily="66"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Comic Sans MS" pitchFamily="66" charset="0"/>
                        </a:rPr>
                        <a:t>Beam Time (days)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r>
              <a:tr h="37465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010199"/>
                        </a:solidFill>
                        <a:effectLst/>
                        <a:latin typeface="Comic Sans MS" pitchFamily="66"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10199"/>
                          </a:solidFill>
                          <a:effectLst/>
                          <a:latin typeface="Comic Sans MS" pitchFamily="66" charset="0"/>
                        </a:rPr>
                        <a:t>LH</a:t>
                      </a:r>
                      <a:r>
                        <a:rPr kumimoji="0" lang="en-US" sz="1800" b="0" i="0" u="none" strike="noStrike" cap="none" normalizeH="0" baseline="-25000" dirty="0" smtClean="0">
                          <a:ln>
                            <a:noFill/>
                          </a:ln>
                          <a:solidFill>
                            <a:srgbClr val="010199"/>
                          </a:solidFill>
                          <a:effectLst/>
                          <a:latin typeface="Comic Sans MS" pitchFamily="66" charset="0"/>
                        </a:rPr>
                        <a:t>2  </a:t>
                      </a:r>
                      <a:r>
                        <a:rPr kumimoji="0" lang="en-US" sz="1800" b="0" i="0" u="none" strike="noStrike" cap="none" normalizeH="0" baseline="0" dirty="0" smtClean="0">
                          <a:ln>
                            <a:noFill/>
                          </a:ln>
                          <a:solidFill>
                            <a:srgbClr val="010199"/>
                          </a:solidFill>
                          <a:effectLst/>
                          <a:latin typeface="Comic Sans MS" pitchFamily="66" charset="0"/>
                        </a:rPr>
                        <a:t>Production</a:t>
                      </a:r>
                      <a:endParaRPr kumimoji="0" lang="en-US" sz="1800" b="0" i="0" u="none" strike="noStrike" cap="none" normalizeH="0" baseline="-25000" dirty="0" smtClean="0">
                        <a:ln>
                          <a:noFill/>
                        </a:ln>
                        <a:solidFill>
                          <a:srgbClr val="010199"/>
                        </a:solidFill>
                        <a:effectLst/>
                        <a:latin typeface="Comic Sans MS" pitchFamily="66"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EC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010199"/>
                        </a:solidFill>
                        <a:effectLst/>
                        <a:latin typeface="Comic Sans MS" pitchFamily="66"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10199"/>
                          </a:solidFill>
                          <a:effectLst/>
                          <a:latin typeface="Comic Sans MS" pitchFamily="66" charset="0"/>
                        </a:rPr>
                        <a:t>100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ECEC"/>
                    </a:solidFill>
                  </a:tcPr>
                </a:tc>
              </a:tr>
              <a:tr h="37465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010199"/>
                        </a:solidFill>
                        <a:effectLst/>
                        <a:latin typeface="Comic Sans MS" pitchFamily="66"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10199"/>
                          </a:solidFill>
                          <a:effectLst/>
                          <a:latin typeface="Comic Sans MS" pitchFamily="66" charset="0"/>
                        </a:rPr>
                        <a:t>Empty target and target out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F6F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010199"/>
                        </a:solidFill>
                        <a:effectLst/>
                        <a:latin typeface="Comic Sans MS" pitchFamily="66"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10199"/>
                          </a:solidFill>
                          <a:effectLst/>
                          <a:latin typeface="Comic Sans MS" pitchFamily="66" charset="0"/>
                        </a:rPr>
                        <a:t>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F6F6"/>
                    </a:solidFill>
                  </a:tcPr>
                </a:tc>
              </a:tr>
              <a:tr h="37465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010199"/>
                        </a:solidFill>
                        <a:effectLst/>
                        <a:latin typeface="Comic Sans MS" pitchFamily="66"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10199"/>
                          </a:solidFill>
                          <a:effectLst/>
                          <a:latin typeface="Comic Sans MS" pitchFamily="66" charset="0"/>
                        </a:rPr>
                        <a:t>Tagger efficiency, TAC runs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EC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010199"/>
                        </a:solidFill>
                        <a:effectLst/>
                        <a:latin typeface="Comic Sans MS" pitchFamily="66"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10199"/>
                          </a:solidFill>
                          <a:effectLst/>
                          <a:latin typeface="Comic Sans MS" pitchFamily="66" charset="0"/>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ECEC"/>
                    </a:solidFill>
                  </a:tcPr>
                </a:tc>
              </a:tr>
              <a:tr h="646113">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010199"/>
                        </a:solidFill>
                        <a:effectLst/>
                        <a:latin typeface="Comic Sans MS" pitchFamily="66"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10199"/>
                          </a:solidFill>
                          <a:effectLst/>
                          <a:latin typeface="Comic Sans MS" pitchFamily="66" charset="0"/>
                        </a:rPr>
                        <a:t>FCAL-II commissioning, Calibration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F6F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010199"/>
                        </a:solidFill>
                        <a:effectLst/>
                        <a:latin typeface="Comic Sans MS" pitchFamily="66"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10199"/>
                          </a:solidFill>
                          <a:effectLst/>
                          <a:latin typeface="Comic Sans MS" pitchFamily="66" charset="0"/>
                        </a:rPr>
                        <a:t>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F6F6"/>
                    </a:solidFill>
                  </a:tcPr>
                </a:tc>
              </a:tr>
              <a:tr h="37465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010199"/>
                        </a:solidFill>
                        <a:effectLst/>
                        <a:latin typeface="Comic Sans MS" pitchFamily="66"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10199"/>
                          </a:solidFill>
                          <a:effectLst/>
                          <a:latin typeface="Comic Sans MS" pitchFamily="66" charset="0"/>
                        </a:rPr>
                        <a:t>Luminosity optimization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EC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010199"/>
                        </a:solidFill>
                        <a:effectLst/>
                        <a:latin typeface="Comic Sans MS" pitchFamily="66"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10199"/>
                          </a:solidFill>
                          <a:effectLst/>
                          <a:latin typeface="Comic Sans MS" pitchFamily="66" charset="0"/>
                        </a:rPr>
                        <a:t>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ECEC"/>
                    </a:solidFill>
                  </a:tcPr>
                </a:tc>
              </a:tr>
              <a:tr h="37465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FF0000"/>
                        </a:solidFill>
                        <a:effectLst/>
                        <a:latin typeface="Comic Sans MS" pitchFamily="66"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FF0000"/>
                          </a:solidFill>
                          <a:effectLst/>
                          <a:latin typeface="Comic Sans MS" pitchFamily="66" charset="0"/>
                        </a:rPr>
                        <a:t>Total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F6F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FF0000"/>
                        </a:solidFill>
                        <a:effectLst/>
                        <a:latin typeface="Comic Sans MS" pitchFamily="66"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FF0000"/>
                          </a:solidFill>
                          <a:effectLst/>
                          <a:latin typeface="Comic Sans MS" pitchFamily="66" charset="0"/>
                        </a:rPr>
                        <a:t>136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F6F6"/>
                    </a:solidFill>
                  </a:tcPr>
                </a:tc>
              </a:tr>
            </a:tbl>
          </a:graphicData>
        </a:graphic>
      </p:graphicFrame>
    </p:spTree>
  </p:cSld>
  <p:clrMapOvr>
    <a:masterClrMapping/>
  </p:clrMapOvr>
  <p:transition advTm="27846"/>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469900"/>
          </a:xfrm>
        </p:spPr>
        <p:txBody>
          <a:bodyPr/>
          <a:lstStyle/>
          <a:p>
            <a:pPr algn="ctr"/>
            <a:r>
              <a:rPr lang="en-US" sz="2400" dirty="0" smtClean="0">
                <a:solidFill>
                  <a:schemeClr val="bg2"/>
                </a:solidFill>
                <a:latin typeface="Comic Sans MS" pitchFamily="66" charset="0"/>
              </a:rPr>
              <a:t>Response to PAC39 Comments</a:t>
            </a:r>
            <a:endParaRPr lang="en-US" sz="2400" dirty="0"/>
          </a:p>
        </p:txBody>
      </p:sp>
      <p:sp>
        <p:nvSpPr>
          <p:cNvPr id="4" name="Slide Number Placeholder 3"/>
          <p:cNvSpPr>
            <a:spLocks noGrp="1"/>
          </p:cNvSpPr>
          <p:nvPr>
            <p:ph type="sldNum" sz="quarter" idx="12"/>
          </p:nvPr>
        </p:nvSpPr>
        <p:spPr/>
        <p:txBody>
          <a:bodyPr/>
          <a:lstStyle/>
          <a:p>
            <a:fld id="{2EC2E68A-79C9-4CF0-A6EE-F4E4A33CA536}" type="slidenum">
              <a:rPr lang="en-US" smtClean="0"/>
              <a:pPr/>
              <a:t>21</a:t>
            </a:fld>
            <a:endParaRPr lang="en-US"/>
          </a:p>
        </p:txBody>
      </p:sp>
      <p:sp>
        <p:nvSpPr>
          <p:cNvPr id="5" name="Rectangle 4"/>
          <p:cNvSpPr/>
          <p:nvPr/>
        </p:nvSpPr>
        <p:spPr>
          <a:xfrm>
            <a:off x="457200" y="609600"/>
            <a:ext cx="8153400" cy="677108"/>
          </a:xfrm>
          <a:prstGeom prst="rect">
            <a:avLst/>
          </a:prstGeom>
        </p:spPr>
        <p:txBody>
          <a:bodyPr wrap="square">
            <a:spAutoFit/>
          </a:bodyPr>
          <a:lstStyle/>
          <a:p>
            <a:pPr algn="l"/>
            <a:r>
              <a:rPr lang="en-US" b="1" dirty="0" smtClean="0">
                <a:solidFill>
                  <a:srgbClr val="000000"/>
                </a:solidFill>
                <a:latin typeface="Comic Sans MS" pitchFamily="66" charset="0"/>
              </a:rPr>
              <a:t>Issues: </a:t>
            </a:r>
          </a:p>
          <a:p>
            <a:pPr marL="342900" indent="-342900" algn="l">
              <a:buAutoNum type="arabicPeriod"/>
            </a:pPr>
            <a:r>
              <a:rPr lang="en-US" sz="1800" dirty="0" smtClean="0">
                <a:solidFill>
                  <a:srgbClr val="000000"/>
                </a:solidFill>
                <a:latin typeface="Comic Sans MS" pitchFamily="66" charset="0"/>
              </a:rPr>
              <a:t>“The PAC has concerns about costs and people-power. “</a:t>
            </a:r>
            <a:endParaRPr lang="en-US" sz="1800" dirty="0">
              <a:solidFill>
                <a:srgbClr val="000000"/>
              </a:solidFill>
              <a:latin typeface="Comic Sans MS" pitchFamily="66" charset="0"/>
            </a:endParaRPr>
          </a:p>
        </p:txBody>
      </p:sp>
      <p:sp>
        <p:nvSpPr>
          <p:cNvPr id="6" name="Rectangle 5"/>
          <p:cNvSpPr/>
          <p:nvPr/>
        </p:nvSpPr>
        <p:spPr>
          <a:xfrm>
            <a:off x="381000" y="2286000"/>
            <a:ext cx="8001000" cy="2308324"/>
          </a:xfrm>
          <a:prstGeom prst="rect">
            <a:avLst/>
          </a:prstGeom>
        </p:spPr>
        <p:txBody>
          <a:bodyPr wrap="square">
            <a:spAutoFit/>
          </a:bodyPr>
          <a:lstStyle/>
          <a:p>
            <a:pPr marL="342900" indent="-342900" algn="l">
              <a:buAutoNum type="arabicPeriod" startAt="2"/>
            </a:pPr>
            <a:r>
              <a:rPr lang="en-US" sz="1800" dirty="0" smtClean="0">
                <a:solidFill>
                  <a:srgbClr val="000000"/>
                </a:solidFill>
                <a:latin typeface="Comic Sans MS" pitchFamily="66" charset="0"/>
              </a:rPr>
              <a:t>“The PAC also felt that the physics case for this large instrument could be strengthened. … —testing the standard model —would be sharpened by… concentrating on the cleanest standard model tests. On the other side, the PAC would like to see more exploration of the broader, secondary physics program that the new calorimeter could support, e.g. what could be learned from the angular distributions of other (non-forbidden) all-neutral final states as measured by this high-resolution device?</a:t>
            </a:r>
            <a:r>
              <a:rPr lang="en-US" sz="1800" dirty="0" smtClean="0">
                <a:latin typeface="Comic Sans MS" pitchFamily="66" charset="0"/>
              </a:rPr>
              <a:t> </a:t>
            </a:r>
            <a:r>
              <a:rPr lang="en-US" sz="1800" dirty="0" smtClean="0">
                <a:solidFill>
                  <a:srgbClr val="000000"/>
                </a:solidFill>
                <a:latin typeface="Comic Sans MS" pitchFamily="66" charset="0"/>
              </a:rPr>
              <a:t>” </a:t>
            </a:r>
            <a:endParaRPr lang="en-US" sz="1800" dirty="0">
              <a:solidFill>
                <a:srgbClr val="000000"/>
              </a:solidFill>
              <a:latin typeface="Comic Sans MS" pitchFamily="66" charset="0"/>
            </a:endParaRPr>
          </a:p>
        </p:txBody>
      </p:sp>
      <p:sp>
        <p:nvSpPr>
          <p:cNvPr id="7" name="TextBox 6"/>
          <p:cNvSpPr txBox="1"/>
          <p:nvPr/>
        </p:nvSpPr>
        <p:spPr>
          <a:xfrm>
            <a:off x="609600" y="4572000"/>
            <a:ext cx="8229600" cy="2308324"/>
          </a:xfrm>
          <a:prstGeom prst="rect">
            <a:avLst/>
          </a:prstGeom>
          <a:noFill/>
        </p:spPr>
        <p:txBody>
          <a:bodyPr wrap="square" rtlCol="0">
            <a:spAutoFit/>
          </a:bodyPr>
          <a:lstStyle/>
          <a:p>
            <a:pPr algn="l">
              <a:buFont typeface="Wingdings" pitchFamily="2" charset="2"/>
              <a:buChar char="Ø"/>
            </a:pPr>
            <a:r>
              <a:rPr lang="en-US" sz="1800" dirty="0" smtClean="0">
                <a:solidFill>
                  <a:srgbClr val="FF0000"/>
                </a:solidFill>
                <a:latin typeface="Comic Sans MS" pitchFamily="66" charset="0"/>
              </a:rPr>
              <a:t> </a:t>
            </a:r>
            <a:r>
              <a:rPr lang="en-US" sz="1800" dirty="0" smtClean="0">
                <a:solidFill>
                  <a:schemeClr val="accent6">
                    <a:lumMod val="75000"/>
                  </a:schemeClr>
                </a:solidFill>
                <a:latin typeface="Comic Sans MS" pitchFamily="66" charset="0"/>
              </a:rPr>
              <a:t>Physics priority:  </a:t>
            </a:r>
          </a:p>
          <a:p>
            <a:pPr lvl="1" algn="l">
              <a:buClr>
                <a:srgbClr val="000000"/>
              </a:buClr>
              <a:buFont typeface="Wingdings" pitchFamily="2" charset="2"/>
              <a:buChar char="q"/>
            </a:pPr>
            <a:r>
              <a:rPr lang="en-US" sz="1800" dirty="0" smtClean="0">
                <a:solidFill>
                  <a:srgbClr val="FF0000"/>
                </a:solidFill>
                <a:latin typeface="Comic Sans MS" pitchFamily="66" charset="0"/>
                <a:sym typeface="Symbol"/>
              </a:rPr>
              <a:t> </a:t>
            </a:r>
            <a:r>
              <a:rPr lang="en-US" sz="1800" baseline="30000" dirty="0" smtClean="0">
                <a:solidFill>
                  <a:srgbClr val="FF0000"/>
                </a:solidFill>
                <a:latin typeface="Comic Sans MS" pitchFamily="66" charset="0"/>
                <a:sym typeface="Symbol"/>
              </a:rPr>
              <a:t>0</a:t>
            </a:r>
            <a:r>
              <a:rPr lang="en-US" sz="1800" dirty="0" smtClean="0">
                <a:solidFill>
                  <a:srgbClr val="FF0000"/>
                </a:solidFill>
                <a:latin typeface="Comic Sans MS" pitchFamily="66" charset="0"/>
                <a:sym typeface="Symbol"/>
              </a:rPr>
              <a:t> determines two LEC’s in </a:t>
            </a:r>
            <a:r>
              <a:rPr lang="en-US" sz="1800" dirty="0" err="1" smtClean="0">
                <a:solidFill>
                  <a:srgbClr val="FF0000"/>
                </a:solidFill>
                <a:latin typeface="Comic Sans MS" pitchFamily="66" charset="0"/>
                <a:sym typeface="Symbol"/>
              </a:rPr>
              <a:t>chiral</a:t>
            </a:r>
            <a:r>
              <a:rPr lang="en-US" sz="1800" dirty="0" smtClean="0">
                <a:solidFill>
                  <a:srgbClr val="FF0000"/>
                </a:solidFill>
                <a:latin typeface="Comic Sans MS" pitchFamily="66" charset="0"/>
                <a:sym typeface="Symbol"/>
              </a:rPr>
              <a:t> </a:t>
            </a:r>
            <a:r>
              <a:rPr lang="en-US" sz="1800" dirty="0" err="1" smtClean="0">
                <a:solidFill>
                  <a:srgbClr val="FF0000"/>
                </a:solidFill>
                <a:latin typeface="Comic Sans MS" pitchFamily="66" charset="0"/>
              </a:rPr>
              <a:t>Lagrangian</a:t>
            </a:r>
            <a:r>
              <a:rPr lang="en-US" sz="1800" dirty="0" smtClean="0">
                <a:solidFill>
                  <a:srgbClr val="FF0000"/>
                </a:solidFill>
                <a:latin typeface="Comic Sans MS" pitchFamily="66" charset="0"/>
              </a:rPr>
              <a:t>.</a:t>
            </a:r>
            <a:endParaRPr lang="en-US" sz="1800" dirty="0" smtClean="0">
              <a:solidFill>
                <a:schemeClr val="accent6">
                  <a:lumMod val="75000"/>
                </a:schemeClr>
              </a:solidFill>
              <a:latin typeface="Comic Sans MS" pitchFamily="66" charset="0"/>
            </a:endParaRPr>
          </a:p>
          <a:p>
            <a:pPr lvl="1" algn="l">
              <a:buClr>
                <a:srgbClr val="000000"/>
              </a:buClr>
              <a:buFont typeface="Wingdings" pitchFamily="2" charset="2"/>
              <a:buChar char="q"/>
            </a:pPr>
            <a:r>
              <a:rPr lang="en-US" sz="1800" dirty="0" smtClean="0">
                <a:solidFill>
                  <a:srgbClr val="FF0000"/>
                </a:solidFill>
                <a:latin typeface="Comic Sans MS" pitchFamily="66" charset="0"/>
              </a:rPr>
              <a:t> </a:t>
            </a:r>
            <a:r>
              <a:rPr lang="en-US" sz="1800" dirty="0" smtClean="0">
                <a:solidFill>
                  <a:srgbClr val="FF0000"/>
                </a:solidFill>
                <a:latin typeface="Comic Sans MS" pitchFamily="66" charset="0"/>
                <a:sym typeface="Symbol"/>
              </a:rPr>
              <a:t>3 and other C-violating channels directly </a:t>
            </a:r>
            <a:r>
              <a:rPr lang="en-US" sz="1800" dirty="0" smtClean="0">
                <a:solidFill>
                  <a:srgbClr val="FF0000"/>
                </a:solidFill>
                <a:latin typeface="Comic Sans MS" pitchFamily="66" charset="0"/>
              </a:rPr>
              <a:t>constrain C-violating</a:t>
            </a:r>
          </a:p>
          <a:p>
            <a:pPr lvl="1" algn="l">
              <a:buClr>
                <a:srgbClr val="000000"/>
              </a:buClr>
            </a:pPr>
            <a:r>
              <a:rPr lang="en-US" sz="1800" dirty="0" smtClean="0">
                <a:solidFill>
                  <a:srgbClr val="FF0000"/>
                </a:solidFill>
                <a:latin typeface="Comic Sans MS" pitchFamily="66" charset="0"/>
              </a:rPr>
              <a:t>    and P-conserving new physics.</a:t>
            </a:r>
          </a:p>
          <a:p>
            <a:pPr algn="l">
              <a:buFont typeface="Wingdings" pitchFamily="2" charset="2"/>
              <a:buChar char="Ø"/>
            </a:pPr>
            <a:r>
              <a:rPr lang="en-US" sz="1800" dirty="0" smtClean="0">
                <a:solidFill>
                  <a:srgbClr val="FF0000"/>
                </a:solidFill>
                <a:latin typeface="Comic Sans MS" pitchFamily="66" charset="0"/>
              </a:rPr>
              <a:t> </a:t>
            </a:r>
            <a:r>
              <a:rPr lang="en-US" sz="1800" dirty="0" smtClean="0">
                <a:solidFill>
                  <a:schemeClr val="accent6">
                    <a:lumMod val="75000"/>
                  </a:schemeClr>
                </a:solidFill>
                <a:latin typeface="Comic Sans MS" pitchFamily="66" charset="0"/>
              </a:rPr>
              <a:t>Broader program: </a:t>
            </a:r>
          </a:p>
          <a:p>
            <a:pPr lvl="1" algn="l">
              <a:buClr>
                <a:srgbClr val="000000"/>
              </a:buClr>
              <a:buFont typeface="Wingdings" pitchFamily="2" charset="2"/>
              <a:buChar char="q"/>
            </a:pPr>
            <a:r>
              <a:rPr lang="en-US" sz="1800" dirty="0" smtClean="0">
                <a:solidFill>
                  <a:schemeClr val="accent6">
                    <a:lumMod val="75000"/>
                  </a:schemeClr>
                </a:solidFill>
                <a:latin typeface="Comic Sans MS" pitchFamily="66" charset="0"/>
                <a:sym typeface="Symbol"/>
              </a:rPr>
              <a:t>   </a:t>
            </a:r>
            <a:r>
              <a:rPr lang="en-US" sz="1800" dirty="0" smtClean="0">
                <a:solidFill>
                  <a:srgbClr val="FF0000"/>
                </a:solidFill>
                <a:latin typeface="Comic Sans MS" pitchFamily="66" charset="0"/>
                <a:sym typeface="Symbol"/>
              </a:rPr>
              <a:t>2</a:t>
            </a:r>
            <a:r>
              <a:rPr lang="en-US" sz="1800" baseline="30000" dirty="0" smtClean="0">
                <a:solidFill>
                  <a:srgbClr val="FF0000"/>
                </a:solidFill>
                <a:latin typeface="Comic Sans MS" pitchFamily="66" charset="0"/>
                <a:sym typeface="Symbol"/>
              </a:rPr>
              <a:t>0</a:t>
            </a:r>
            <a:r>
              <a:rPr lang="en-US" sz="1800" dirty="0" smtClean="0">
                <a:solidFill>
                  <a:srgbClr val="FF0000"/>
                </a:solidFill>
                <a:latin typeface="Comic Sans MS" pitchFamily="66" charset="0"/>
                <a:sym typeface="Symbol"/>
              </a:rPr>
              <a:t> direct</a:t>
            </a:r>
            <a:r>
              <a:rPr lang="en-US" sz="1800" dirty="0" smtClean="0">
                <a:solidFill>
                  <a:srgbClr val="FF0000"/>
                </a:solidFill>
                <a:latin typeface="Comic Sans MS" pitchFamily="66" charset="0"/>
              </a:rPr>
              <a:t> constraint on P- and CP-violation</a:t>
            </a:r>
          </a:p>
          <a:p>
            <a:pPr lvl="1" algn="l">
              <a:buClr>
                <a:srgbClr val="000000"/>
              </a:buClr>
              <a:buFont typeface="Wingdings" pitchFamily="2" charset="2"/>
              <a:buChar char="q"/>
            </a:pPr>
            <a:r>
              <a:rPr lang="en-US" sz="1800" dirty="0" smtClean="0">
                <a:solidFill>
                  <a:srgbClr val="FF0000"/>
                </a:solidFill>
                <a:latin typeface="Comic Sans MS" pitchFamily="66" charset="0"/>
              </a:rPr>
              <a:t>   </a:t>
            </a:r>
            <a:r>
              <a:rPr lang="en-US" sz="1800" dirty="0" smtClean="0">
                <a:solidFill>
                  <a:srgbClr val="FF0000"/>
                </a:solidFill>
                <a:latin typeface="Comic Sans MS" pitchFamily="66" charset="0"/>
                <a:sym typeface="Symbol"/>
              </a:rPr>
              <a:t>3</a:t>
            </a:r>
            <a:r>
              <a:rPr lang="en-US" sz="1800" baseline="30000" dirty="0" smtClean="0">
                <a:solidFill>
                  <a:srgbClr val="FF0000"/>
                </a:solidFill>
                <a:latin typeface="Comic Sans MS" pitchFamily="66" charset="0"/>
                <a:sym typeface="Symbol"/>
              </a:rPr>
              <a:t>0 </a:t>
            </a:r>
            <a:r>
              <a:rPr lang="en-US" sz="1800" dirty="0" smtClean="0">
                <a:solidFill>
                  <a:srgbClr val="FF0000"/>
                </a:solidFill>
                <a:latin typeface="Comic Sans MS" pitchFamily="66" charset="0"/>
                <a:sym typeface="Symbol"/>
              </a:rPr>
              <a:t> improves the determination of light quark mass ratio.</a:t>
            </a:r>
            <a:endParaRPr lang="en-US" sz="1800" dirty="0" smtClean="0">
              <a:solidFill>
                <a:srgbClr val="FF0000"/>
              </a:solidFill>
              <a:latin typeface="Comic Sans MS" pitchFamily="66" charset="0"/>
            </a:endParaRPr>
          </a:p>
          <a:p>
            <a:pPr algn="l"/>
            <a:r>
              <a:rPr lang="en-US" sz="1800" dirty="0" smtClean="0">
                <a:solidFill>
                  <a:srgbClr val="FF0000"/>
                </a:solidFill>
                <a:latin typeface="Comic Sans MS" pitchFamily="66" charset="0"/>
              </a:rPr>
              <a:t> </a:t>
            </a:r>
            <a:endParaRPr lang="en-US" sz="1800" dirty="0">
              <a:solidFill>
                <a:srgbClr val="FF0000"/>
              </a:solidFill>
              <a:latin typeface="Comic Sans MS" pitchFamily="66" charset="0"/>
            </a:endParaRPr>
          </a:p>
        </p:txBody>
      </p:sp>
      <p:sp>
        <p:nvSpPr>
          <p:cNvPr id="8" name="TextBox 7"/>
          <p:cNvSpPr txBox="1"/>
          <p:nvPr/>
        </p:nvSpPr>
        <p:spPr>
          <a:xfrm>
            <a:off x="685800" y="1295400"/>
            <a:ext cx="7391400" cy="1231106"/>
          </a:xfrm>
          <a:prstGeom prst="rect">
            <a:avLst/>
          </a:prstGeom>
          <a:noFill/>
        </p:spPr>
        <p:txBody>
          <a:bodyPr wrap="square" rtlCol="0">
            <a:spAutoFit/>
          </a:bodyPr>
          <a:lstStyle/>
          <a:p>
            <a:pPr algn="l">
              <a:buFont typeface="Wingdings" pitchFamily="2" charset="2"/>
              <a:buChar char="Ø"/>
            </a:pPr>
            <a:r>
              <a:rPr lang="en-US" sz="1600" dirty="0" smtClean="0">
                <a:solidFill>
                  <a:srgbClr val="FF0000"/>
                </a:solidFill>
                <a:latin typeface="Comic Sans MS" pitchFamily="66" charset="0"/>
              </a:rPr>
              <a:t> </a:t>
            </a:r>
            <a:r>
              <a:rPr lang="en-US" sz="1800" dirty="0" smtClean="0">
                <a:solidFill>
                  <a:srgbClr val="FF0000"/>
                </a:solidFill>
                <a:latin typeface="Comic Sans MS" pitchFamily="66" charset="0"/>
              </a:rPr>
              <a:t>Estimated cost is ~$5M. We will apply for MRI grant (up to</a:t>
            </a:r>
          </a:p>
          <a:p>
            <a:pPr algn="l"/>
            <a:r>
              <a:rPr lang="en-US" sz="1800" dirty="0" smtClean="0">
                <a:solidFill>
                  <a:srgbClr val="FF0000"/>
                </a:solidFill>
                <a:latin typeface="Comic Sans MS" pitchFamily="66" charset="0"/>
              </a:rPr>
              <a:t>   $4M) from US NSF and Chinese funding (up to $1M)</a:t>
            </a:r>
          </a:p>
          <a:p>
            <a:pPr algn="l">
              <a:buFont typeface="Wingdings" pitchFamily="2" charset="2"/>
              <a:buChar char="Ø"/>
            </a:pPr>
            <a:r>
              <a:rPr lang="en-US" sz="1800" dirty="0" smtClean="0">
                <a:solidFill>
                  <a:srgbClr val="FF0000"/>
                </a:solidFill>
                <a:latin typeface="Comic Sans MS" pitchFamily="66" charset="0"/>
              </a:rPr>
              <a:t> Proposal adds ~50 new participants in Hall D </a:t>
            </a:r>
          </a:p>
          <a:p>
            <a:endParaRPr lang="en-US" dirty="0">
              <a:solidFill>
                <a:srgbClr val="FF0000"/>
              </a:solidFill>
              <a:latin typeface="Comic Sans MS" pitchFamily="66"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92100"/>
            <a:ext cx="9067800" cy="317500"/>
          </a:xfrm>
        </p:spPr>
        <p:txBody>
          <a:bodyPr/>
          <a:lstStyle/>
          <a:p>
            <a:pPr algn="ctr"/>
            <a:r>
              <a:rPr lang="en-US" sz="2400" b="1" dirty="0" smtClean="0">
                <a:solidFill>
                  <a:schemeClr val="bg2"/>
                </a:solidFill>
                <a:latin typeface="Comic Sans MS" pitchFamily="66" charset="0"/>
              </a:rPr>
              <a:t>Benefits of FCAL-II to Hall D Physics Program</a:t>
            </a:r>
            <a:endParaRPr lang="en-US" sz="2400" b="1" dirty="0">
              <a:solidFill>
                <a:schemeClr val="bg2"/>
              </a:solidFill>
              <a:latin typeface="Comic Sans MS" pitchFamily="66" charset="0"/>
            </a:endParaRPr>
          </a:p>
        </p:txBody>
      </p:sp>
      <p:sp>
        <p:nvSpPr>
          <p:cNvPr id="3" name="Content Placeholder 2"/>
          <p:cNvSpPr>
            <a:spLocks noGrp="1"/>
          </p:cNvSpPr>
          <p:nvPr>
            <p:ph idx="1"/>
          </p:nvPr>
        </p:nvSpPr>
        <p:spPr>
          <a:xfrm>
            <a:off x="152400" y="1066800"/>
            <a:ext cx="8534400" cy="2133600"/>
          </a:xfrm>
        </p:spPr>
        <p:txBody>
          <a:bodyPr/>
          <a:lstStyle/>
          <a:p>
            <a:pPr>
              <a:buClr>
                <a:srgbClr val="FF0000"/>
              </a:buClr>
              <a:buNone/>
            </a:pPr>
            <a:endParaRPr lang="en-US" sz="2000" dirty="0" smtClean="0">
              <a:latin typeface="Comic Sans MS" pitchFamily="66" charset="0"/>
              <a:sym typeface="Symbol"/>
            </a:endParaRPr>
          </a:p>
          <a:p>
            <a:pPr>
              <a:buClr>
                <a:srgbClr val="FF0000"/>
              </a:buClr>
              <a:buFont typeface="Wingdings" pitchFamily="2" charset="2"/>
              <a:buChar char="q"/>
            </a:pPr>
            <a:r>
              <a:rPr lang="en-US" sz="2000" dirty="0" smtClean="0">
                <a:latin typeface="Comic Sans MS" pitchFamily="66" charset="0"/>
                <a:sym typeface="Symbol"/>
              </a:rPr>
              <a:t>Impact on GlueX </a:t>
            </a:r>
            <a:r>
              <a:rPr lang="en-US" sz="2000" dirty="0" smtClean="0">
                <a:latin typeface="Comic Sans MS" pitchFamily="66" charset="0"/>
              </a:rPr>
              <a:t>Spectroscopy program</a:t>
            </a:r>
            <a:r>
              <a:rPr lang="en-US" sz="2000" dirty="0" smtClean="0">
                <a:latin typeface="Comic Sans MS" pitchFamily="66" charset="0"/>
                <a:sym typeface="Symbol"/>
              </a:rPr>
              <a:t>:</a:t>
            </a:r>
          </a:p>
          <a:p>
            <a:pPr lvl="1">
              <a:buClr>
                <a:srgbClr val="FF0000"/>
              </a:buClr>
              <a:buFont typeface="Wingdings" pitchFamily="2" charset="2"/>
              <a:buChar char="Ø"/>
            </a:pPr>
            <a:r>
              <a:rPr lang="en-US" sz="2000" dirty="0" smtClean="0">
                <a:latin typeface="Comic Sans MS" pitchFamily="66" charset="0"/>
                <a:sym typeface="Symbol"/>
              </a:rPr>
              <a:t>Better neutral particle identification for PWA. </a:t>
            </a:r>
          </a:p>
          <a:p>
            <a:pPr lvl="1">
              <a:buClr>
                <a:srgbClr val="FF0000"/>
              </a:buClr>
              <a:buFont typeface="Wingdings" pitchFamily="2" charset="2"/>
              <a:buChar char="Ø"/>
            </a:pPr>
            <a:r>
              <a:rPr lang="en-US" sz="2000" dirty="0" smtClean="0">
                <a:latin typeface="Comic Sans MS" pitchFamily="66" charset="0"/>
                <a:sym typeface="Symbol"/>
              </a:rPr>
              <a:t>More radiation-resistant </a:t>
            </a:r>
            <a:r>
              <a:rPr lang="en-US" sz="2000" dirty="0" err="1" smtClean="0">
                <a:latin typeface="Comic Sans MS" pitchFamily="66" charset="0"/>
                <a:sym typeface="Symbol"/>
              </a:rPr>
              <a:t>calorimetry</a:t>
            </a:r>
            <a:r>
              <a:rPr lang="en-US" sz="2000" dirty="0" smtClean="0">
                <a:latin typeface="Comic Sans MS" pitchFamily="66" charset="0"/>
                <a:sym typeface="Symbol"/>
              </a:rPr>
              <a:t> for high intensity runs</a:t>
            </a:r>
          </a:p>
          <a:p>
            <a:pPr>
              <a:buClr>
                <a:srgbClr val="FF0000"/>
              </a:buClr>
              <a:buFont typeface="Wingdings" pitchFamily="2" charset="2"/>
              <a:buChar char="q"/>
            </a:pPr>
            <a:endParaRPr lang="en-US" sz="2000" dirty="0" smtClean="0">
              <a:latin typeface="Comic Sans MS" pitchFamily="66" charset="0"/>
              <a:sym typeface="Symbol"/>
            </a:endParaRPr>
          </a:p>
          <a:p>
            <a:pPr>
              <a:buClr>
                <a:srgbClr val="FF0000"/>
              </a:buClr>
              <a:buNone/>
            </a:pPr>
            <a:endParaRPr lang="en-US" sz="2000" dirty="0" smtClean="0">
              <a:latin typeface="Comic Sans MS" pitchFamily="66" charset="0"/>
              <a:sym typeface="Symbol"/>
            </a:endParaRPr>
          </a:p>
          <a:p>
            <a:pPr>
              <a:buClr>
                <a:srgbClr val="FF0000"/>
              </a:buClr>
              <a:buFont typeface="Wingdings" pitchFamily="2" charset="2"/>
              <a:buChar char="q"/>
            </a:pPr>
            <a:endParaRPr lang="en-US" sz="2000" dirty="0" smtClean="0">
              <a:latin typeface="Comic Sans MS" pitchFamily="66" charset="0"/>
              <a:sym typeface="Symbol"/>
            </a:endParaRPr>
          </a:p>
          <a:p>
            <a:pPr>
              <a:buClr>
                <a:srgbClr val="FF0000"/>
              </a:buClr>
              <a:buNone/>
            </a:pPr>
            <a:endParaRPr lang="en-US" sz="2000" dirty="0" smtClean="0">
              <a:latin typeface="Comic Sans MS" pitchFamily="66" charset="0"/>
              <a:sym typeface="Symbol"/>
            </a:endParaRPr>
          </a:p>
          <a:p>
            <a:pPr>
              <a:buClr>
                <a:srgbClr val="FF0000"/>
              </a:buClr>
              <a:buFont typeface="Wingdings" pitchFamily="2" charset="2"/>
              <a:buChar char="q"/>
            </a:pPr>
            <a:endParaRPr lang="en-US" sz="2000" dirty="0" smtClean="0">
              <a:latin typeface="Comic Sans MS" pitchFamily="66" charset="0"/>
              <a:sym typeface="Symbol"/>
            </a:endParaRPr>
          </a:p>
          <a:p>
            <a:pPr>
              <a:buClr>
                <a:srgbClr val="FF0000"/>
              </a:buClr>
              <a:buFont typeface="Wingdings" pitchFamily="2" charset="2"/>
              <a:buChar char="q"/>
            </a:pPr>
            <a:endParaRPr lang="en-US" sz="2000" dirty="0" smtClean="0">
              <a:latin typeface="Comic Sans MS" pitchFamily="66" charset="0"/>
              <a:sym typeface="Symbol"/>
            </a:endParaRPr>
          </a:p>
          <a:p>
            <a:pPr>
              <a:buClr>
                <a:srgbClr val="FF0000"/>
              </a:buClr>
              <a:buNone/>
            </a:pPr>
            <a:endParaRPr lang="en-US" sz="2000" dirty="0" smtClean="0">
              <a:latin typeface="Comic Sans MS" pitchFamily="66" charset="0"/>
              <a:sym typeface="Symbol"/>
            </a:endParaRPr>
          </a:p>
          <a:p>
            <a:endParaRPr lang="en-US" sz="2400" dirty="0">
              <a:latin typeface="Comic Sans MS" pitchFamily="66" charset="0"/>
            </a:endParaRPr>
          </a:p>
        </p:txBody>
      </p:sp>
      <p:sp>
        <p:nvSpPr>
          <p:cNvPr id="4" name="Slide Number Placeholder 3"/>
          <p:cNvSpPr>
            <a:spLocks noGrp="1"/>
          </p:cNvSpPr>
          <p:nvPr>
            <p:ph type="sldNum" sz="quarter" idx="12"/>
          </p:nvPr>
        </p:nvSpPr>
        <p:spPr/>
        <p:txBody>
          <a:bodyPr/>
          <a:lstStyle/>
          <a:p>
            <a:fld id="{2EC2E68A-79C9-4CF0-A6EE-F4E4A33CA536}" type="slidenum">
              <a:rPr lang="en-US" smtClean="0"/>
              <a:pPr/>
              <a:t>22</a:t>
            </a:fld>
            <a:endParaRPr lang="en-US" dirty="0"/>
          </a:p>
        </p:txBody>
      </p:sp>
      <p:sp>
        <p:nvSpPr>
          <p:cNvPr id="5" name="TextBox 4"/>
          <p:cNvSpPr txBox="1"/>
          <p:nvPr/>
        </p:nvSpPr>
        <p:spPr>
          <a:xfrm>
            <a:off x="457200" y="685800"/>
            <a:ext cx="8382000" cy="1015663"/>
          </a:xfrm>
          <a:prstGeom prst="rect">
            <a:avLst/>
          </a:prstGeom>
          <a:noFill/>
        </p:spPr>
        <p:txBody>
          <a:bodyPr wrap="square" rtlCol="0">
            <a:spAutoFit/>
          </a:bodyPr>
          <a:lstStyle/>
          <a:p>
            <a:pPr algn="l"/>
            <a:r>
              <a:rPr lang="en-US" dirty="0" smtClean="0">
                <a:solidFill>
                  <a:schemeClr val="accent6">
                    <a:lumMod val="75000"/>
                  </a:schemeClr>
                </a:solidFill>
                <a:latin typeface="Comic Sans MS" pitchFamily="66" charset="0"/>
              </a:rPr>
              <a:t>Consider a hybrid calorimeter with PbWO</a:t>
            </a:r>
            <a:r>
              <a:rPr lang="en-US" baseline="-25000" dirty="0" smtClean="0">
                <a:solidFill>
                  <a:schemeClr val="accent6">
                    <a:lumMod val="75000"/>
                  </a:schemeClr>
                </a:solidFill>
                <a:latin typeface="Comic Sans MS" pitchFamily="66" charset="0"/>
              </a:rPr>
              <a:t>4</a:t>
            </a:r>
            <a:r>
              <a:rPr lang="en-US" dirty="0" smtClean="0">
                <a:solidFill>
                  <a:schemeClr val="accent6">
                    <a:lumMod val="75000"/>
                  </a:schemeClr>
                </a:solidFill>
                <a:latin typeface="Comic Sans MS" pitchFamily="66" charset="0"/>
              </a:rPr>
              <a:t> crystal  insertion to provide sufficient acceptance for </a:t>
            </a:r>
            <a:r>
              <a:rPr lang="en-US" dirty="0" err="1" smtClean="0">
                <a:solidFill>
                  <a:schemeClr val="accent6">
                    <a:lumMod val="75000"/>
                  </a:schemeClr>
                </a:solidFill>
                <a:latin typeface="Comic Sans MS" pitchFamily="66" charset="0"/>
              </a:rPr>
              <a:t>GlueX</a:t>
            </a:r>
            <a:r>
              <a:rPr lang="en-US" dirty="0" smtClean="0">
                <a:solidFill>
                  <a:schemeClr val="accent6">
                    <a:lumMod val="75000"/>
                  </a:schemeClr>
                </a:solidFill>
                <a:latin typeface="Comic Sans MS" pitchFamily="66" charset="0"/>
              </a:rPr>
              <a:t>. </a:t>
            </a:r>
          </a:p>
          <a:p>
            <a:pPr algn="l"/>
            <a:endParaRPr lang="en-US" dirty="0">
              <a:solidFill>
                <a:srgbClr val="000000"/>
              </a:solidFill>
              <a:latin typeface="Comic Sans MS" pitchFamily="66" charset="0"/>
            </a:endParaRPr>
          </a:p>
        </p:txBody>
      </p:sp>
      <p:sp>
        <p:nvSpPr>
          <p:cNvPr id="6" name="TextBox 5"/>
          <p:cNvSpPr txBox="1"/>
          <p:nvPr/>
        </p:nvSpPr>
        <p:spPr>
          <a:xfrm>
            <a:off x="0" y="2743200"/>
            <a:ext cx="4267200" cy="707886"/>
          </a:xfrm>
          <a:prstGeom prst="rect">
            <a:avLst/>
          </a:prstGeom>
          <a:noFill/>
        </p:spPr>
        <p:txBody>
          <a:bodyPr wrap="square" rtlCol="0">
            <a:spAutoFit/>
          </a:bodyPr>
          <a:lstStyle/>
          <a:p>
            <a:r>
              <a:rPr lang="en-US"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sym typeface="Symbol"/>
              </a:rPr>
              <a:t>p +    p + X(1400) </a:t>
            </a:r>
          </a:p>
          <a:p>
            <a:r>
              <a:rPr lang="en-US"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sym typeface="Symbol"/>
              </a:rPr>
              <a:t>                                  X(1400)   </a:t>
            </a:r>
            <a:r>
              <a:rPr lang="en-US" b="1" baseline="30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sym typeface="Symbol"/>
              </a:rPr>
              <a:t>0</a:t>
            </a:r>
            <a:endParaRPr lang="en-US" b="1" baseline="300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7" name="Picture 2" descr="C:\Users\somov\Desktop\Documents\meetings\eta_fast_simu\2pi_de.png"/>
          <p:cNvPicPr>
            <a:picLocks noChangeAspect="1" noChangeArrowheads="1"/>
          </p:cNvPicPr>
          <p:nvPr/>
        </p:nvPicPr>
        <p:blipFill>
          <a:blip r:embed="rId3" cstate="print"/>
          <a:srcRect/>
          <a:stretch>
            <a:fillRect/>
          </a:stretch>
        </p:blipFill>
        <p:spPr bwMode="auto">
          <a:xfrm>
            <a:off x="304800" y="3429000"/>
            <a:ext cx="3124200" cy="2343150"/>
          </a:xfrm>
          <a:prstGeom prst="rect">
            <a:avLst/>
          </a:prstGeom>
          <a:noFill/>
        </p:spPr>
      </p:pic>
      <p:sp>
        <p:nvSpPr>
          <p:cNvPr id="8" name="Rectangle 7"/>
          <p:cNvSpPr/>
          <p:nvPr/>
        </p:nvSpPr>
        <p:spPr>
          <a:xfrm>
            <a:off x="609600" y="5681246"/>
            <a:ext cx="2408032" cy="338554"/>
          </a:xfrm>
          <a:prstGeom prst="rect">
            <a:avLst/>
          </a:prstGeom>
        </p:spPr>
        <p:txBody>
          <a:bodyPr wrap="none">
            <a:spAutoFit/>
          </a:bodyPr>
          <a:lstStyle/>
          <a:p>
            <a:pPr>
              <a:buClr>
                <a:srgbClr val="FF0000"/>
              </a:buClr>
              <a:buNone/>
            </a:pPr>
            <a:r>
              <a:rPr lang="en-US" sz="1600" dirty="0" smtClean="0">
                <a:solidFill>
                  <a:srgbClr val="000000"/>
                </a:solidFill>
                <a:latin typeface="Times New Roman" pitchFamily="18" charset="0"/>
                <a:cs typeface="Times New Roman" pitchFamily="18" charset="0"/>
                <a:sym typeface="Symbol"/>
              </a:rPr>
              <a:t>E = E</a:t>
            </a:r>
            <a:r>
              <a:rPr lang="en-US" sz="1600" baseline="-25000" dirty="0" smtClean="0">
                <a:solidFill>
                  <a:srgbClr val="000000"/>
                </a:solidFill>
                <a:latin typeface="Times New Roman" pitchFamily="18" charset="0"/>
                <a:cs typeface="Times New Roman" pitchFamily="18" charset="0"/>
                <a:sym typeface="Symbol"/>
              </a:rPr>
              <a:t></a:t>
            </a:r>
            <a:r>
              <a:rPr lang="en-US" sz="1600" dirty="0" smtClean="0">
                <a:solidFill>
                  <a:srgbClr val="000000"/>
                </a:solidFill>
                <a:latin typeface="Times New Roman" pitchFamily="18" charset="0"/>
                <a:cs typeface="Times New Roman" pitchFamily="18" charset="0"/>
                <a:sym typeface="Symbol"/>
              </a:rPr>
              <a:t> + </a:t>
            </a:r>
            <a:r>
              <a:rPr lang="en-US" sz="1600" dirty="0" err="1" smtClean="0">
                <a:solidFill>
                  <a:srgbClr val="000000"/>
                </a:solidFill>
                <a:latin typeface="Times New Roman" pitchFamily="18" charset="0"/>
                <a:cs typeface="Times New Roman" pitchFamily="18" charset="0"/>
                <a:sym typeface="Symbol"/>
              </a:rPr>
              <a:t>E</a:t>
            </a:r>
            <a:r>
              <a:rPr lang="en-US" sz="1600" baseline="-25000" dirty="0" err="1" smtClean="0">
                <a:solidFill>
                  <a:srgbClr val="000000"/>
                </a:solidFill>
                <a:latin typeface="Times New Roman" pitchFamily="18" charset="0"/>
                <a:cs typeface="Times New Roman" pitchFamily="18" charset="0"/>
                <a:sym typeface="Symbol"/>
              </a:rPr>
              <a:t>p</a:t>
            </a:r>
            <a:r>
              <a:rPr lang="en-US" sz="1600" dirty="0" smtClean="0">
                <a:solidFill>
                  <a:srgbClr val="000000"/>
                </a:solidFill>
                <a:latin typeface="Times New Roman" pitchFamily="18" charset="0"/>
                <a:cs typeface="Times New Roman" pitchFamily="18" charset="0"/>
                <a:sym typeface="Symbol"/>
              </a:rPr>
              <a:t> – m</a:t>
            </a:r>
            <a:r>
              <a:rPr lang="en-US" sz="1600" baseline="-25000" dirty="0" smtClean="0">
                <a:solidFill>
                  <a:srgbClr val="000000"/>
                </a:solidFill>
                <a:latin typeface="Times New Roman" pitchFamily="18" charset="0"/>
                <a:cs typeface="Times New Roman" pitchFamily="18" charset="0"/>
                <a:sym typeface="Symbol"/>
              </a:rPr>
              <a:t>p</a:t>
            </a:r>
            <a:r>
              <a:rPr lang="en-US" sz="1600" dirty="0" smtClean="0">
                <a:solidFill>
                  <a:srgbClr val="000000"/>
                </a:solidFill>
                <a:latin typeface="Times New Roman" pitchFamily="18" charset="0"/>
                <a:cs typeface="Times New Roman" pitchFamily="18" charset="0"/>
                <a:sym typeface="Symbol"/>
              </a:rPr>
              <a:t> – </a:t>
            </a:r>
            <a:r>
              <a:rPr lang="en-US" sz="1600" dirty="0" err="1" smtClean="0">
                <a:solidFill>
                  <a:srgbClr val="000000"/>
                </a:solidFill>
                <a:latin typeface="Times New Roman" pitchFamily="18" charset="0"/>
                <a:cs typeface="Times New Roman" pitchFamily="18" charset="0"/>
                <a:sym typeface="Symbol"/>
              </a:rPr>
              <a:t>E</a:t>
            </a:r>
            <a:r>
              <a:rPr lang="en-US" sz="1600" baseline="-25000" dirty="0" err="1" smtClean="0">
                <a:solidFill>
                  <a:srgbClr val="000000"/>
                </a:solidFill>
                <a:latin typeface="Times New Roman" pitchFamily="18" charset="0"/>
                <a:cs typeface="Times New Roman" pitchFamily="18" charset="0"/>
                <a:sym typeface="Symbol"/>
              </a:rPr>
              <a:t>beam</a:t>
            </a:r>
            <a:endParaRPr lang="en-US" sz="1600" dirty="0" smtClean="0">
              <a:solidFill>
                <a:srgbClr val="000000"/>
              </a:solidFill>
              <a:latin typeface="Comic Sans MS" pitchFamily="66" charset="0"/>
              <a:sym typeface="Symbol"/>
            </a:endParaRPr>
          </a:p>
        </p:txBody>
      </p:sp>
      <p:sp>
        <p:nvSpPr>
          <p:cNvPr id="9" name="Rectangle 8"/>
          <p:cNvSpPr/>
          <p:nvPr/>
        </p:nvSpPr>
        <p:spPr>
          <a:xfrm>
            <a:off x="0" y="6324600"/>
            <a:ext cx="8229600" cy="400110"/>
          </a:xfrm>
          <a:prstGeom prst="rect">
            <a:avLst/>
          </a:prstGeom>
        </p:spPr>
        <p:txBody>
          <a:bodyPr wrap="square">
            <a:spAutoFit/>
          </a:bodyPr>
          <a:lstStyle/>
          <a:p>
            <a:pPr>
              <a:buClr>
                <a:srgbClr val="FF0000"/>
              </a:buClr>
              <a:buFont typeface="Wingdings" pitchFamily="2" charset="2"/>
              <a:buChar char="q"/>
            </a:pPr>
            <a:r>
              <a:rPr lang="en-US" dirty="0" smtClean="0">
                <a:solidFill>
                  <a:srgbClr val="000000"/>
                </a:solidFill>
                <a:latin typeface="Comic Sans MS" pitchFamily="66" charset="0"/>
                <a:sym typeface="Symbol"/>
              </a:rPr>
              <a:t>  Important for </a:t>
            </a:r>
            <a:r>
              <a:rPr lang="en-US" dirty="0" err="1" smtClean="0">
                <a:solidFill>
                  <a:srgbClr val="000000"/>
                </a:solidFill>
                <a:latin typeface="Comic Sans MS" pitchFamily="66" charset="0"/>
                <a:sym typeface="Symbol"/>
              </a:rPr>
              <a:t>Primakoff</a:t>
            </a:r>
            <a:r>
              <a:rPr lang="en-US" dirty="0" smtClean="0">
                <a:solidFill>
                  <a:srgbClr val="000000"/>
                </a:solidFill>
                <a:latin typeface="Comic Sans MS" pitchFamily="66" charset="0"/>
                <a:sym typeface="Symbol"/>
              </a:rPr>
              <a:t> experiments on () and (’).</a:t>
            </a:r>
            <a:endParaRPr lang="en-US" baseline="-25000" dirty="0" smtClean="0">
              <a:solidFill>
                <a:srgbClr val="000000"/>
              </a:solidFill>
              <a:latin typeface="Times New Roman" pitchFamily="18" charset="0"/>
              <a:cs typeface="Times New Roman" pitchFamily="18" charset="0"/>
            </a:endParaRPr>
          </a:p>
        </p:txBody>
      </p:sp>
      <p:sp>
        <p:nvSpPr>
          <p:cNvPr id="10" name="TextBox 9"/>
          <p:cNvSpPr txBox="1"/>
          <p:nvPr/>
        </p:nvSpPr>
        <p:spPr>
          <a:xfrm>
            <a:off x="2133600" y="4267200"/>
            <a:ext cx="2083711" cy="338554"/>
          </a:xfrm>
          <a:prstGeom prst="rect">
            <a:avLst/>
          </a:prstGeom>
          <a:solidFill>
            <a:srgbClr val="FFFF00"/>
          </a:solidFill>
          <a:ln>
            <a:solidFill>
              <a:srgbClr val="FF0000"/>
            </a:solidFill>
          </a:ln>
        </p:spPr>
        <p:txBody>
          <a:bodyPr wrap="none" rtlCol="0">
            <a:spAutoFit/>
          </a:bodyPr>
          <a:lstStyle/>
          <a:p>
            <a:r>
              <a:rPr lang="en-US" sz="1600" dirty="0" smtClean="0">
                <a:solidFill>
                  <a:srgbClr val="000000"/>
                </a:solidFill>
                <a:latin typeface="Times New Roman" pitchFamily="18" charset="0"/>
                <a:cs typeface="Times New Roman" pitchFamily="18" charset="0"/>
                <a:sym typeface="Symbol"/>
              </a:rPr>
              <a:t> </a:t>
            </a:r>
            <a:r>
              <a:rPr lang="en-US" sz="1600" baseline="-25000" dirty="0" smtClean="0">
                <a:solidFill>
                  <a:srgbClr val="000000"/>
                </a:solidFill>
                <a:latin typeface="Times New Roman" pitchFamily="18" charset="0"/>
                <a:cs typeface="Times New Roman" pitchFamily="18" charset="0"/>
                <a:sym typeface="Symbol"/>
              </a:rPr>
              <a:t>FCAL</a:t>
            </a:r>
            <a:r>
              <a:rPr lang="en-US" sz="1600" dirty="0" smtClean="0">
                <a:solidFill>
                  <a:srgbClr val="000000"/>
                </a:solidFill>
                <a:latin typeface="Times New Roman" pitchFamily="18" charset="0"/>
                <a:cs typeface="Times New Roman" pitchFamily="18" charset="0"/>
                <a:sym typeface="Symbol"/>
              </a:rPr>
              <a:t> /  </a:t>
            </a:r>
            <a:r>
              <a:rPr lang="en-US" sz="1600" baseline="-25000" dirty="0" smtClean="0">
                <a:solidFill>
                  <a:srgbClr val="000000"/>
                </a:solidFill>
                <a:latin typeface="Times New Roman" pitchFamily="18" charset="0"/>
                <a:cs typeface="Times New Roman" pitchFamily="18" charset="0"/>
                <a:sym typeface="Symbol"/>
              </a:rPr>
              <a:t>FCAL II</a:t>
            </a:r>
            <a:r>
              <a:rPr lang="en-US" sz="1600" dirty="0" smtClean="0">
                <a:solidFill>
                  <a:srgbClr val="000000"/>
                </a:solidFill>
                <a:latin typeface="Times New Roman" pitchFamily="18" charset="0"/>
                <a:cs typeface="Times New Roman" pitchFamily="18" charset="0"/>
                <a:sym typeface="Symbol"/>
              </a:rPr>
              <a:t>   = 1.5</a:t>
            </a:r>
            <a:endParaRPr lang="en-US" sz="1600" dirty="0">
              <a:solidFill>
                <a:srgbClr val="000000"/>
              </a:solidFill>
              <a:latin typeface="Times New Roman" pitchFamily="18" charset="0"/>
              <a:cs typeface="Times New Roman" pitchFamily="18" charset="0"/>
            </a:endParaRPr>
          </a:p>
        </p:txBody>
      </p:sp>
      <p:pic>
        <p:nvPicPr>
          <p:cNvPr id="12" name="Picture 4" descr="C:\Users\somov\Desktop\Documents\meetings\eta_fast_simu\2pi_eta_fcal.png"/>
          <p:cNvPicPr>
            <a:picLocks noChangeArrowheads="1"/>
          </p:cNvPicPr>
          <p:nvPr/>
        </p:nvPicPr>
        <p:blipFill>
          <a:blip r:embed="rId4" cstate="print"/>
          <a:srcRect/>
          <a:stretch>
            <a:fillRect/>
          </a:stretch>
        </p:blipFill>
        <p:spPr bwMode="auto">
          <a:xfrm>
            <a:off x="4724400" y="2743200"/>
            <a:ext cx="3429000" cy="1524000"/>
          </a:xfrm>
          <a:prstGeom prst="rect">
            <a:avLst/>
          </a:prstGeom>
          <a:noFill/>
        </p:spPr>
      </p:pic>
      <p:sp>
        <p:nvSpPr>
          <p:cNvPr id="13" name="TextBox 12"/>
          <p:cNvSpPr txBox="1"/>
          <p:nvPr/>
        </p:nvSpPr>
        <p:spPr>
          <a:xfrm>
            <a:off x="6705600" y="3276600"/>
            <a:ext cx="2134815" cy="338554"/>
          </a:xfrm>
          <a:prstGeom prst="rect">
            <a:avLst/>
          </a:prstGeom>
          <a:solidFill>
            <a:srgbClr val="FFFF00"/>
          </a:solidFill>
          <a:ln>
            <a:solidFill>
              <a:schemeClr val="bg1"/>
            </a:solidFill>
          </a:ln>
        </p:spPr>
        <p:txBody>
          <a:bodyPr wrap="none" rtlCol="0">
            <a:spAutoFit/>
          </a:bodyPr>
          <a:lstStyle/>
          <a:p>
            <a:r>
              <a:rPr lang="en-US" sz="1600" b="1" dirty="0" smtClean="0">
                <a:solidFill>
                  <a:srgbClr val="000000"/>
                </a:solidFill>
                <a:latin typeface="Times New Roman" pitchFamily="18" charset="0"/>
                <a:cs typeface="Times New Roman" pitchFamily="18" charset="0"/>
                <a:sym typeface="Symbol"/>
              </a:rPr>
              <a:t> </a:t>
            </a:r>
            <a:r>
              <a:rPr lang="en-US" sz="1600" b="1" baseline="-25000" dirty="0" smtClean="0">
                <a:solidFill>
                  <a:srgbClr val="000000"/>
                </a:solidFill>
                <a:latin typeface="Times New Roman" pitchFamily="18" charset="0"/>
                <a:cs typeface="Times New Roman" pitchFamily="18" charset="0"/>
                <a:sym typeface="Symbol"/>
              </a:rPr>
              <a:t>FCAL</a:t>
            </a:r>
            <a:r>
              <a:rPr lang="en-US" sz="1600" b="1" dirty="0" smtClean="0">
                <a:solidFill>
                  <a:srgbClr val="000000"/>
                </a:solidFill>
                <a:latin typeface="Times New Roman" pitchFamily="18" charset="0"/>
                <a:cs typeface="Times New Roman" pitchFamily="18" charset="0"/>
                <a:sym typeface="Symbol"/>
              </a:rPr>
              <a:t> /  </a:t>
            </a:r>
            <a:r>
              <a:rPr lang="en-US" sz="1600" b="1" baseline="-25000" dirty="0" smtClean="0">
                <a:solidFill>
                  <a:srgbClr val="000000"/>
                </a:solidFill>
                <a:latin typeface="Times New Roman" pitchFamily="18" charset="0"/>
                <a:cs typeface="Times New Roman" pitchFamily="18" charset="0"/>
                <a:sym typeface="Symbol"/>
              </a:rPr>
              <a:t>FCAL II</a:t>
            </a:r>
            <a:r>
              <a:rPr lang="en-US" sz="1600" b="1" dirty="0" smtClean="0">
                <a:solidFill>
                  <a:srgbClr val="000000"/>
                </a:solidFill>
                <a:latin typeface="Times New Roman" pitchFamily="18" charset="0"/>
                <a:cs typeface="Times New Roman" pitchFamily="18" charset="0"/>
                <a:sym typeface="Symbol"/>
              </a:rPr>
              <a:t>   ~ 1.6</a:t>
            </a:r>
            <a:endParaRPr lang="en-US" sz="1600" b="1" dirty="0">
              <a:solidFill>
                <a:srgbClr val="000000"/>
              </a:solidFill>
              <a:latin typeface="Times New Roman" pitchFamily="18" charset="0"/>
              <a:cs typeface="Times New Roman" pitchFamily="18" charset="0"/>
            </a:endParaRPr>
          </a:p>
        </p:txBody>
      </p:sp>
      <p:pic>
        <p:nvPicPr>
          <p:cNvPr id="15" name="Picture 3" descr="C:\Users\somov\Desktop\Documents\meetings\eta_fast_simu\2pi_pi_fcal.png"/>
          <p:cNvPicPr>
            <a:picLocks noChangeArrowheads="1"/>
          </p:cNvPicPr>
          <p:nvPr/>
        </p:nvPicPr>
        <p:blipFill>
          <a:blip r:embed="rId5" cstate="print"/>
          <a:srcRect/>
          <a:stretch>
            <a:fillRect/>
          </a:stretch>
        </p:blipFill>
        <p:spPr bwMode="auto">
          <a:xfrm>
            <a:off x="4724400" y="4572000"/>
            <a:ext cx="3429000" cy="1600200"/>
          </a:xfrm>
          <a:prstGeom prst="rect">
            <a:avLst/>
          </a:prstGeom>
          <a:noFill/>
        </p:spPr>
      </p:pic>
      <p:sp>
        <p:nvSpPr>
          <p:cNvPr id="16" name="Rectangle 15"/>
          <p:cNvSpPr/>
          <p:nvPr/>
        </p:nvSpPr>
        <p:spPr>
          <a:xfrm>
            <a:off x="4724400" y="2590800"/>
            <a:ext cx="3429000" cy="338554"/>
          </a:xfrm>
          <a:prstGeom prst="rect">
            <a:avLst/>
          </a:prstGeom>
          <a:solidFill>
            <a:schemeClr val="tx1"/>
          </a:solidFill>
        </p:spPr>
        <p:txBody>
          <a:bodyPr wrap="square">
            <a:spAutoFit/>
          </a:bodyPr>
          <a:lstStyle/>
          <a:p>
            <a:r>
              <a:rPr lang="en-US" sz="1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sym typeface="Symbol"/>
              </a:rPr>
              <a:t>Invariant Mass:     </a:t>
            </a:r>
            <a:endParaRPr lang="en-US" sz="1600" dirty="0"/>
          </a:p>
        </p:txBody>
      </p:sp>
      <p:sp>
        <p:nvSpPr>
          <p:cNvPr id="17" name="Rectangle 16"/>
          <p:cNvSpPr/>
          <p:nvPr/>
        </p:nvSpPr>
        <p:spPr>
          <a:xfrm>
            <a:off x="4724400" y="4343400"/>
            <a:ext cx="3352800" cy="338554"/>
          </a:xfrm>
          <a:prstGeom prst="rect">
            <a:avLst/>
          </a:prstGeom>
          <a:solidFill>
            <a:schemeClr val="tx1"/>
          </a:solidFill>
        </p:spPr>
        <p:txBody>
          <a:bodyPr wrap="square">
            <a:spAutoFit/>
          </a:bodyPr>
          <a:lstStyle/>
          <a:p>
            <a:r>
              <a:rPr lang="en-US" sz="1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sym typeface="Symbol"/>
              </a:rPr>
              <a:t>Invariant Mass: </a:t>
            </a:r>
            <a:r>
              <a:rPr lang="en-US" sz="1600" b="1" baseline="30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sym typeface="Symbol"/>
              </a:rPr>
              <a:t>0</a:t>
            </a:r>
            <a:r>
              <a:rPr lang="en-US" sz="1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sym typeface="Symbol"/>
              </a:rPr>
              <a:t>   </a:t>
            </a:r>
            <a:endParaRPr lang="en-US" sz="1600" dirty="0"/>
          </a:p>
        </p:txBody>
      </p:sp>
      <p:sp>
        <p:nvSpPr>
          <p:cNvPr id="18" name="TextBox 17"/>
          <p:cNvSpPr txBox="1"/>
          <p:nvPr/>
        </p:nvSpPr>
        <p:spPr>
          <a:xfrm>
            <a:off x="6629400" y="5105400"/>
            <a:ext cx="2134815" cy="338554"/>
          </a:xfrm>
          <a:prstGeom prst="rect">
            <a:avLst/>
          </a:prstGeom>
          <a:solidFill>
            <a:srgbClr val="FFFF00"/>
          </a:solidFill>
          <a:ln>
            <a:solidFill>
              <a:schemeClr val="bg1"/>
            </a:solidFill>
          </a:ln>
        </p:spPr>
        <p:txBody>
          <a:bodyPr wrap="none" rtlCol="0">
            <a:spAutoFit/>
          </a:bodyPr>
          <a:lstStyle/>
          <a:p>
            <a:r>
              <a:rPr lang="en-US" sz="1600" b="1" dirty="0" smtClean="0">
                <a:solidFill>
                  <a:srgbClr val="000000"/>
                </a:solidFill>
                <a:latin typeface="Times New Roman" pitchFamily="18" charset="0"/>
                <a:cs typeface="Times New Roman" pitchFamily="18" charset="0"/>
                <a:sym typeface="Symbol"/>
              </a:rPr>
              <a:t> </a:t>
            </a:r>
            <a:r>
              <a:rPr lang="en-US" sz="1600" b="1" baseline="-25000" dirty="0" smtClean="0">
                <a:solidFill>
                  <a:srgbClr val="000000"/>
                </a:solidFill>
                <a:latin typeface="Times New Roman" pitchFamily="18" charset="0"/>
                <a:cs typeface="Times New Roman" pitchFamily="18" charset="0"/>
                <a:sym typeface="Symbol"/>
              </a:rPr>
              <a:t>FCAL</a:t>
            </a:r>
            <a:r>
              <a:rPr lang="en-US" sz="1600" b="1" dirty="0" smtClean="0">
                <a:solidFill>
                  <a:srgbClr val="000000"/>
                </a:solidFill>
                <a:latin typeface="Times New Roman" pitchFamily="18" charset="0"/>
                <a:cs typeface="Times New Roman" pitchFamily="18" charset="0"/>
                <a:sym typeface="Symbol"/>
              </a:rPr>
              <a:t> /  </a:t>
            </a:r>
            <a:r>
              <a:rPr lang="en-US" sz="1600" b="1" baseline="-25000" dirty="0" smtClean="0">
                <a:solidFill>
                  <a:srgbClr val="000000"/>
                </a:solidFill>
                <a:latin typeface="Times New Roman" pitchFamily="18" charset="0"/>
                <a:cs typeface="Times New Roman" pitchFamily="18" charset="0"/>
                <a:sym typeface="Symbol"/>
              </a:rPr>
              <a:t>FCAL II</a:t>
            </a:r>
            <a:r>
              <a:rPr lang="en-US" sz="1600" b="1" dirty="0" smtClean="0">
                <a:solidFill>
                  <a:srgbClr val="000000"/>
                </a:solidFill>
                <a:latin typeface="Times New Roman" pitchFamily="18" charset="0"/>
                <a:cs typeface="Times New Roman" pitchFamily="18" charset="0"/>
                <a:sym typeface="Symbol"/>
              </a:rPr>
              <a:t>   ~ 1.9</a:t>
            </a:r>
            <a:endParaRPr lang="en-US" sz="1600" b="1" dirty="0">
              <a:solidFill>
                <a:srgbClr val="00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2"/>
          <p:cNvSpPr>
            <a:spLocks noGrp="1" noChangeArrowheads="1"/>
          </p:cNvSpPr>
          <p:nvPr>
            <p:ph type="title"/>
          </p:nvPr>
        </p:nvSpPr>
        <p:spPr>
          <a:xfrm>
            <a:off x="457200" y="152400"/>
            <a:ext cx="8077200" cy="457200"/>
          </a:xfrm>
        </p:spPr>
        <p:txBody>
          <a:bodyPr/>
          <a:lstStyle/>
          <a:p>
            <a:pPr algn="ctr" eaLnBrk="1" hangingPunct="1">
              <a:defRPr/>
            </a:pPr>
            <a:r>
              <a:rPr lang="en-US" sz="2800" dirty="0" smtClean="0">
                <a:solidFill>
                  <a:schemeClr val="bg1"/>
                </a:solidFill>
                <a:effectLst>
                  <a:outerShdw blurRad="38100" dist="38100" dir="2700000" algn="tl">
                    <a:srgbClr val="000000"/>
                  </a:outerShdw>
                </a:effectLst>
                <a:latin typeface="Comic Sans MS" pitchFamily="66" charset="0"/>
              </a:rPr>
              <a:t>Summary</a:t>
            </a:r>
          </a:p>
        </p:txBody>
      </p:sp>
      <p:sp>
        <p:nvSpPr>
          <p:cNvPr id="324611" name="Rectangle 3"/>
          <p:cNvSpPr>
            <a:spLocks noGrp="1" noChangeArrowheads="1"/>
          </p:cNvSpPr>
          <p:nvPr>
            <p:ph type="body" idx="1"/>
          </p:nvPr>
        </p:nvSpPr>
        <p:spPr>
          <a:xfrm>
            <a:off x="457200" y="838200"/>
            <a:ext cx="8382000" cy="6324600"/>
          </a:xfrm>
        </p:spPr>
        <p:txBody>
          <a:bodyPr/>
          <a:lstStyle/>
          <a:p>
            <a:pPr eaLnBrk="1" hangingPunct="1">
              <a:lnSpc>
                <a:spcPct val="80000"/>
              </a:lnSpc>
              <a:buClr>
                <a:srgbClr val="FF0000"/>
              </a:buClr>
              <a:buFont typeface="Wingdings" pitchFamily="2" charset="2"/>
              <a:buChar char="q"/>
            </a:pPr>
            <a:r>
              <a:rPr lang="en-US" sz="1800" dirty="0" smtClean="0">
                <a:latin typeface="Comic Sans MS" pitchFamily="66" charset="0"/>
              </a:rPr>
              <a:t>12 </a:t>
            </a:r>
            <a:r>
              <a:rPr lang="en-US" sz="1800" dirty="0" err="1" smtClean="0">
                <a:latin typeface="Comic Sans MS" pitchFamily="66" charset="0"/>
              </a:rPr>
              <a:t>GeV</a:t>
            </a:r>
            <a:r>
              <a:rPr lang="en-US" sz="1800" dirty="0" smtClean="0">
                <a:latin typeface="Comic Sans MS" pitchFamily="66" charset="0"/>
              </a:rPr>
              <a:t> tagged photon beam with </a:t>
            </a:r>
            <a:r>
              <a:rPr lang="en-US" sz="1800" dirty="0" err="1" smtClean="0">
                <a:latin typeface="Comic Sans MS" pitchFamily="66" charset="0"/>
              </a:rPr>
              <a:t>GlueX</a:t>
            </a:r>
            <a:r>
              <a:rPr lang="en-US" sz="1800" dirty="0" smtClean="0">
                <a:latin typeface="Comic Sans MS" pitchFamily="66" charset="0"/>
              </a:rPr>
              <a:t> setup will provide a great opportunity for precise </a:t>
            </a:r>
            <a:r>
              <a:rPr lang="en-US" sz="1800" dirty="0" smtClean="0">
                <a:latin typeface="Comic Sans MS" pitchFamily="66" charset="0"/>
                <a:sym typeface="Symbol" pitchFamily="18" charset="2"/>
              </a:rPr>
              <a:t>measurements.  It offers </a:t>
            </a:r>
            <a:r>
              <a:rPr lang="en-US" sz="1800" dirty="0" smtClean="0">
                <a:solidFill>
                  <a:srgbClr val="FF0000"/>
                </a:solidFill>
                <a:latin typeface="Comic Sans MS" pitchFamily="66" charset="0"/>
                <a:sym typeface="Symbol" pitchFamily="18" charset="2"/>
              </a:rPr>
              <a:t>two orders of magnitude reduction of the backgrounds </a:t>
            </a:r>
            <a:r>
              <a:rPr lang="en-US" sz="1800" dirty="0" smtClean="0">
                <a:latin typeface="Comic Sans MS" pitchFamily="66" charset="0"/>
                <a:sym typeface="Symbol" pitchFamily="18" charset="2"/>
              </a:rPr>
              <a:t>of neutral rare </a:t>
            </a:r>
            <a:r>
              <a:rPr lang="el-GR" sz="1800" dirty="0" smtClean="0">
                <a:latin typeface="Comic Sans MS" pitchFamily="66" charset="0"/>
              </a:rPr>
              <a:t>η </a:t>
            </a:r>
            <a:r>
              <a:rPr lang="en-US" sz="1800" dirty="0" smtClean="0">
                <a:latin typeface="Comic Sans MS" pitchFamily="66" charset="0"/>
                <a:sym typeface="Symbol" pitchFamily="18" charset="2"/>
              </a:rPr>
              <a:t>decays compared to other facilities in the world. </a:t>
            </a:r>
            <a:endParaRPr lang="el-GR" sz="1800" dirty="0" smtClean="0">
              <a:latin typeface="Comic Sans MS" pitchFamily="66" charset="0"/>
              <a:ea typeface="MS Mincho" pitchFamily="49" charset="-128"/>
              <a:cs typeface="Arial" charset="0"/>
              <a:sym typeface="Symbol" pitchFamily="18" charset="2"/>
            </a:endParaRPr>
          </a:p>
          <a:p>
            <a:pPr eaLnBrk="1" hangingPunct="1">
              <a:lnSpc>
                <a:spcPct val="80000"/>
              </a:lnSpc>
              <a:buClr>
                <a:srgbClr val="FF0000"/>
              </a:buClr>
              <a:buFont typeface="Wingdings" pitchFamily="2" charset="2"/>
              <a:buChar char="q"/>
            </a:pPr>
            <a:endParaRPr lang="en-US" sz="1800" dirty="0" smtClean="0">
              <a:latin typeface="Comic Sans MS" pitchFamily="66" charset="0"/>
              <a:ea typeface="MS Mincho" pitchFamily="49" charset="-128"/>
              <a:cs typeface="Arial" charset="0"/>
            </a:endParaRPr>
          </a:p>
          <a:p>
            <a:pPr eaLnBrk="1" hangingPunct="1">
              <a:lnSpc>
                <a:spcPct val="80000"/>
              </a:lnSpc>
              <a:buClr>
                <a:srgbClr val="FF0000"/>
              </a:buClr>
              <a:buFont typeface="Wingdings" pitchFamily="2" charset="2"/>
              <a:buChar char="q"/>
            </a:pPr>
            <a:r>
              <a:rPr lang="en-US" sz="1800" dirty="0" smtClean="0">
                <a:solidFill>
                  <a:srgbClr val="FF0000"/>
                </a:solidFill>
                <a:latin typeface="Comic Sans MS" pitchFamily="66" charset="0"/>
                <a:ea typeface="MS Mincho" pitchFamily="49" charset="-128"/>
                <a:cs typeface="Arial" charset="0"/>
                <a:sym typeface="Symbol" pitchFamily="18" charset="2"/>
              </a:rPr>
              <a:t>136 days of beam time </a:t>
            </a:r>
            <a:r>
              <a:rPr lang="en-US" sz="1800" dirty="0" smtClean="0">
                <a:latin typeface="Comic Sans MS" pitchFamily="66" charset="0"/>
                <a:ea typeface="MS Mincho" pitchFamily="49" charset="-128"/>
                <a:cs typeface="Arial" charset="0"/>
                <a:sym typeface="Symbol" pitchFamily="18" charset="2"/>
              </a:rPr>
              <a:t>is requested  to perform a simultaneous measurement </a:t>
            </a:r>
            <a:r>
              <a:rPr lang="en-US" sz="1800" dirty="0" smtClean="0">
                <a:effectLst/>
                <a:latin typeface="Comic Sans MS" pitchFamily="66" charset="0"/>
                <a:ea typeface="MS Mincho" pitchFamily="49" charset="-128"/>
                <a:cs typeface="Arial" charset="0"/>
                <a:sym typeface="Symbol" pitchFamily="18" charset="2"/>
              </a:rPr>
              <a:t>of </a:t>
            </a:r>
            <a:r>
              <a:rPr lang="el-GR" sz="1800" dirty="0" smtClean="0">
                <a:effectLst/>
                <a:latin typeface="Comic Sans MS" pitchFamily="66" charset="0"/>
              </a:rPr>
              <a:t>η</a:t>
            </a:r>
            <a:r>
              <a:rPr lang="en-US" sz="1800" dirty="0" smtClean="0">
                <a:effectLst/>
                <a:latin typeface="Comic Sans MS" pitchFamily="66" charset="0"/>
              </a:rPr>
              <a:t> decays to all neutral final states:</a:t>
            </a:r>
            <a:endParaRPr lang="en-US" sz="1800" dirty="0" smtClean="0">
              <a:latin typeface="Comic Sans MS" pitchFamily="66" charset="0"/>
              <a:ea typeface="MS Mincho" pitchFamily="49" charset="-128"/>
              <a:sym typeface="Symbol" pitchFamily="18" charset="2"/>
            </a:endParaRPr>
          </a:p>
          <a:p>
            <a:pPr lvl="1" eaLnBrk="1" hangingPunct="1">
              <a:buFont typeface="Wingdings" pitchFamily="2" charset="2"/>
              <a:buChar char="Ø"/>
            </a:pPr>
            <a:r>
              <a:rPr lang="el-GR" sz="1800" dirty="0" smtClean="0">
                <a:solidFill>
                  <a:srgbClr val="FF0000"/>
                </a:solidFill>
                <a:latin typeface="Comic Sans MS" pitchFamily="66" charset="0"/>
                <a:ea typeface="MS Mincho" pitchFamily="49" charset="-128"/>
              </a:rPr>
              <a:t>η→</a:t>
            </a:r>
            <a:r>
              <a:rPr lang="el-GR" sz="1800" dirty="0" smtClean="0">
                <a:solidFill>
                  <a:srgbClr val="FF0000"/>
                </a:solidFill>
                <a:latin typeface="Comic Sans MS" pitchFamily="66" charset="0"/>
                <a:ea typeface="MS Mincho" pitchFamily="49" charset="-128"/>
                <a:sym typeface="Symbol" pitchFamily="18" charset="2"/>
              </a:rPr>
              <a:t></a:t>
            </a:r>
            <a:r>
              <a:rPr lang="en-US" sz="1800" baseline="30000" dirty="0" smtClean="0">
                <a:solidFill>
                  <a:srgbClr val="FF0000"/>
                </a:solidFill>
                <a:latin typeface="Comic Sans MS" pitchFamily="66" charset="0"/>
                <a:ea typeface="MS Mincho" pitchFamily="49" charset="-128"/>
                <a:sym typeface="Symbol" pitchFamily="18" charset="2"/>
              </a:rPr>
              <a:t>0</a:t>
            </a:r>
            <a:r>
              <a:rPr lang="el-GR" sz="1800" dirty="0" smtClean="0">
                <a:solidFill>
                  <a:srgbClr val="FF0000"/>
                </a:solidFill>
                <a:latin typeface="Comic Sans MS" pitchFamily="66" charset="0"/>
                <a:ea typeface="MS Mincho" pitchFamily="49" charset="-128"/>
                <a:sym typeface="Symbol" pitchFamily="18" charset="2"/>
              </a:rPr>
              <a:t></a:t>
            </a:r>
            <a:r>
              <a:rPr lang="en-US" sz="1800" dirty="0" smtClean="0">
                <a:solidFill>
                  <a:srgbClr val="FF0000"/>
                </a:solidFill>
                <a:latin typeface="Comic Sans MS" pitchFamily="66" charset="0"/>
                <a:ea typeface="MS Mincho" pitchFamily="49" charset="-128"/>
                <a:sym typeface="Symbol" pitchFamily="18" charset="2"/>
              </a:rPr>
              <a:t> model-independently </a:t>
            </a:r>
            <a:r>
              <a:rPr lang="en-US" sz="1800" dirty="0" smtClean="0">
                <a:solidFill>
                  <a:srgbClr val="FF0000"/>
                </a:solidFill>
                <a:latin typeface="Comic Sans MS" pitchFamily="66" charset="0"/>
              </a:rPr>
              <a:t>determines two LEC’s of the O(p</a:t>
            </a:r>
            <a:r>
              <a:rPr lang="en-US" sz="1800" baseline="30000" dirty="0" smtClean="0">
                <a:solidFill>
                  <a:srgbClr val="FF0000"/>
                </a:solidFill>
                <a:latin typeface="Comic Sans MS" pitchFamily="66" charset="0"/>
              </a:rPr>
              <a:t>6</a:t>
            </a:r>
            <a:r>
              <a:rPr lang="en-US" sz="1800" dirty="0" smtClean="0">
                <a:solidFill>
                  <a:srgbClr val="FF0000"/>
                </a:solidFill>
                <a:latin typeface="Comic Sans MS" pitchFamily="66" charset="0"/>
              </a:rPr>
              <a:t>) counter-terms in the </a:t>
            </a:r>
            <a:r>
              <a:rPr lang="en-US" sz="1800" dirty="0" err="1" smtClean="0">
                <a:solidFill>
                  <a:srgbClr val="FF0000"/>
                </a:solidFill>
                <a:latin typeface="Comic Sans MS" pitchFamily="66" charset="0"/>
              </a:rPr>
              <a:t>chiral</a:t>
            </a:r>
            <a:r>
              <a:rPr lang="en-US" sz="1800" dirty="0" smtClean="0">
                <a:solidFill>
                  <a:srgbClr val="FF0000"/>
                </a:solidFill>
                <a:latin typeface="Comic Sans MS" pitchFamily="66" charset="0"/>
              </a:rPr>
              <a:t> </a:t>
            </a:r>
            <a:r>
              <a:rPr lang="en-US" sz="1800" dirty="0" err="1" smtClean="0">
                <a:solidFill>
                  <a:srgbClr val="FF0000"/>
                </a:solidFill>
                <a:latin typeface="Comic Sans MS" pitchFamily="66" charset="0"/>
              </a:rPr>
              <a:t>Lagrangian</a:t>
            </a:r>
            <a:r>
              <a:rPr lang="en-US" sz="1800" dirty="0" smtClean="0">
                <a:solidFill>
                  <a:srgbClr val="FF0000"/>
                </a:solidFill>
                <a:latin typeface="Comic Sans MS" pitchFamily="66" charset="0"/>
              </a:rPr>
              <a:t>.</a:t>
            </a:r>
          </a:p>
          <a:p>
            <a:pPr lvl="1" eaLnBrk="1" hangingPunct="1">
              <a:buFont typeface="Wingdings" pitchFamily="2" charset="2"/>
              <a:buChar char="Ø"/>
            </a:pPr>
            <a:r>
              <a:rPr lang="el-GR" sz="1800" dirty="0" smtClean="0">
                <a:solidFill>
                  <a:srgbClr val="FF0000"/>
                </a:solidFill>
                <a:latin typeface="Comic Sans MS" pitchFamily="66" charset="0"/>
                <a:ea typeface="MS Mincho" pitchFamily="49" charset="-128"/>
              </a:rPr>
              <a:t>η →</a:t>
            </a:r>
            <a:r>
              <a:rPr lang="en-US" sz="1800" dirty="0" smtClean="0">
                <a:solidFill>
                  <a:srgbClr val="FF0000"/>
                </a:solidFill>
                <a:latin typeface="Comic Sans MS" pitchFamily="66" charset="0"/>
                <a:ea typeface="MS Mincho" pitchFamily="49" charset="-128"/>
              </a:rPr>
              <a:t>3</a:t>
            </a:r>
            <a:r>
              <a:rPr lang="el-GR" sz="1800" dirty="0" smtClean="0">
                <a:solidFill>
                  <a:srgbClr val="FF0000"/>
                </a:solidFill>
                <a:latin typeface="Comic Sans MS" pitchFamily="66" charset="0"/>
                <a:ea typeface="MS Mincho" pitchFamily="49" charset="-128"/>
                <a:sym typeface="Symbol" pitchFamily="18" charset="2"/>
              </a:rPr>
              <a:t></a:t>
            </a:r>
            <a:r>
              <a:rPr lang="en-US" sz="1800" dirty="0" smtClean="0">
                <a:solidFill>
                  <a:srgbClr val="FF0000"/>
                </a:solidFill>
                <a:latin typeface="Comic Sans MS" pitchFamily="66" charset="0"/>
                <a:ea typeface="MS Mincho" pitchFamily="49" charset="-128"/>
                <a:sym typeface="Symbol" pitchFamily="18" charset="2"/>
              </a:rPr>
              <a:t> and  other C-violating neutral channels offer the best window for</a:t>
            </a:r>
            <a:r>
              <a:rPr lang="en-US" sz="1800" dirty="0" smtClean="0">
                <a:solidFill>
                  <a:srgbClr val="FF0000"/>
                </a:solidFill>
                <a:latin typeface="Comic Sans MS" pitchFamily="66" charset="0"/>
              </a:rPr>
              <a:t>  C-violating and P-conserving  new physics.</a:t>
            </a:r>
          </a:p>
          <a:p>
            <a:pPr lvl="1" eaLnBrk="1" hangingPunct="1">
              <a:buFont typeface="Wingdings" pitchFamily="2" charset="2"/>
              <a:buChar char="Ø"/>
            </a:pPr>
            <a:r>
              <a:rPr lang="el-GR" sz="1800" dirty="0" smtClean="0">
                <a:latin typeface="Comic Sans MS" pitchFamily="66" charset="0"/>
                <a:ea typeface="MS Mincho" pitchFamily="49" charset="-128"/>
              </a:rPr>
              <a:t>η →</a:t>
            </a:r>
            <a:r>
              <a:rPr lang="el-GR" sz="1800" dirty="0" smtClean="0">
                <a:latin typeface="Comic Sans MS" pitchFamily="66" charset="0"/>
                <a:ea typeface="MS Mincho" pitchFamily="49" charset="-128"/>
                <a:sym typeface="Symbol" pitchFamily="18" charset="2"/>
              </a:rPr>
              <a:t></a:t>
            </a:r>
            <a:r>
              <a:rPr lang="en-US" sz="1800" baseline="30000" dirty="0" smtClean="0">
                <a:latin typeface="Comic Sans MS" pitchFamily="66" charset="0"/>
                <a:ea typeface="MS Mincho" pitchFamily="49" charset="-128"/>
                <a:sym typeface="Symbol" pitchFamily="18" charset="2"/>
              </a:rPr>
              <a:t>0</a:t>
            </a:r>
            <a:r>
              <a:rPr lang="el-GR" sz="1800" dirty="0" smtClean="0">
                <a:latin typeface="Comic Sans MS" pitchFamily="66" charset="0"/>
                <a:ea typeface="MS Mincho" pitchFamily="49" charset="-128"/>
                <a:sym typeface="Symbol" pitchFamily="18" charset="2"/>
              </a:rPr>
              <a:t></a:t>
            </a:r>
            <a:r>
              <a:rPr lang="en-US" sz="1800" baseline="30000" dirty="0" smtClean="0">
                <a:latin typeface="Comic Sans MS" pitchFamily="66" charset="0"/>
                <a:ea typeface="MS Mincho" pitchFamily="49" charset="-128"/>
                <a:sym typeface="Symbol" pitchFamily="18" charset="2"/>
              </a:rPr>
              <a:t>0</a:t>
            </a:r>
            <a:r>
              <a:rPr lang="en-US" sz="1800" dirty="0" smtClean="0">
                <a:latin typeface="Comic Sans MS" pitchFamily="66" charset="0"/>
                <a:ea typeface="MS Mincho" pitchFamily="49" charset="-128"/>
                <a:sym typeface="Symbol" pitchFamily="18" charset="2"/>
              </a:rPr>
              <a:t> is a direct P- and CP-violation test, and a </a:t>
            </a:r>
            <a:r>
              <a:rPr lang="en-US" sz="1800" dirty="0" smtClean="0">
                <a:latin typeface="Comic Sans MS" pitchFamily="66" charset="0"/>
              </a:rPr>
              <a:t>flavor-conserving counterpart of the corresponding flavor-changing P- and CP-violating K</a:t>
            </a:r>
            <a:r>
              <a:rPr lang="en-US" sz="1800" baseline="-25000" dirty="0" smtClean="0">
                <a:latin typeface="Comic Sans MS" pitchFamily="66" charset="0"/>
              </a:rPr>
              <a:t>L</a:t>
            </a:r>
            <a:r>
              <a:rPr lang="en-US" sz="1800" dirty="0" smtClean="0">
                <a:latin typeface="Comic Sans MS" pitchFamily="66" charset="0"/>
              </a:rPr>
              <a:t> →2</a:t>
            </a:r>
            <a:r>
              <a:rPr lang="en-US" sz="1800" dirty="0" smtClean="0">
                <a:latin typeface="Comic Sans MS" pitchFamily="66" charset="0"/>
                <a:sym typeface="Symbol"/>
              </a:rPr>
              <a:t></a:t>
            </a:r>
            <a:r>
              <a:rPr lang="en-US" sz="1800" baseline="30000" dirty="0" smtClean="0">
                <a:latin typeface="Comic Sans MS" pitchFamily="66" charset="0"/>
              </a:rPr>
              <a:t>0 </a:t>
            </a:r>
            <a:r>
              <a:rPr lang="en-US" sz="1800" dirty="0" smtClean="0">
                <a:latin typeface="Comic Sans MS" pitchFamily="66" charset="0"/>
              </a:rPr>
              <a:t>. </a:t>
            </a:r>
          </a:p>
          <a:p>
            <a:pPr lvl="1">
              <a:buFont typeface="Wingdings" pitchFamily="2" charset="2"/>
              <a:buChar char="Ø"/>
            </a:pPr>
            <a:r>
              <a:rPr lang="el-GR" sz="1800" dirty="0" smtClean="0">
                <a:latin typeface="Comic Sans MS" pitchFamily="66" charset="0"/>
                <a:ea typeface="MS Mincho" pitchFamily="49" charset="-128"/>
              </a:rPr>
              <a:t>η →</a:t>
            </a:r>
            <a:r>
              <a:rPr lang="en-US" sz="1800" dirty="0" smtClean="0">
                <a:latin typeface="Comic Sans MS" pitchFamily="66" charset="0"/>
                <a:ea typeface="MS Mincho" pitchFamily="49" charset="-128"/>
              </a:rPr>
              <a:t>3</a:t>
            </a:r>
            <a:r>
              <a:rPr lang="el-GR" sz="1800" dirty="0" smtClean="0">
                <a:latin typeface="Comic Sans MS" pitchFamily="66" charset="0"/>
                <a:ea typeface="MS Mincho" pitchFamily="49" charset="-128"/>
                <a:sym typeface="Symbol" pitchFamily="18" charset="2"/>
              </a:rPr>
              <a:t></a:t>
            </a:r>
            <a:r>
              <a:rPr lang="en-US" sz="1800" baseline="30000" dirty="0" smtClean="0">
                <a:latin typeface="Comic Sans MS" pitchFamily="66" charset="0"/>
                <a:ea typeface="MS Mincho" pitchFamily="49" charset="-128"/>
                <a:sym typeface="Symbol" pitchFamily="18" charset="2"/>
              </a:rPr>
              <a:t>0  </a:t>
            </a:r>
            <a:r>
              <a:rPr lang="en-US" sz="1800" dirty="0" smtClean="0">
                <a:latin typeface="Comic Sans MS" pitchFamily="66" charset="0"/>
              </a:rPr>
              <a:t>is potentially the best way to determine the </a:t>
            </a:r>
            <a:r>
              <a:rPr lang="en-US" sz="1800" i="1" dirty="0" smtClean="0">
                <a:latin typeface="Comic Sans MS" pitchFamily="66" charset="0"/>
              </a:rPr>
              <a:t>light </a:t>
            </a:r>
            <a:r>
              <a:rPr lang="en-US" sz="1800" dirty="0" smtClean="0">
                <a:latin typeface="Comic Sans MS" pitchFamily="66" charset="0"/>
              </a:rPr>
              <a:t>quark mass ratio. </a:t>
            </a:r>
            <a:endParaRPr lang="en-US" sz="1800" dirty="0" smtClean="0">
              <a:latin typeface="Comic Sans MS" pitchFamily="66" charset="0"/>
              <a:ea typeface="MS Mincho" pitchFamily="49" charset="-128"/>
            </a:endParaRPr>
          </a:p>
          <a:p>
            <a:pPr marL="1200150" lvl="2" indent="-342900" eaLnBrk="1" hangingPunct="1">
              <a:lnSpc>
                <a:spcPct val="80000"/>
              </a:lnSpc>
              <a:buFontTx/>
              <a:buNone/>
            </a:pPr>
            <a:endParaRPr lang="en-US" sz="1800" dirty="0" smtClean="0">
              <a:latin typeface="Comic Sans MS" pitchFamily="66" charset="0"/>
              <a:ea typeface="MS Mincho" pitchFamily="49" charset="-128"/>
            </a:endParaRPr>
          </a:p>
          <a:p>
            <a:pPr eaLnBrk="1" hangingPunct="1">
              <a:lnSpc>
                <a:spcPct val="80000"/>
              </a:lnSpc>
              <a:buClr>
                <a:srgbClr val="FF0000"/>
              </a:buClr>
              <a:buFont typeface="Wingdings" pitchFamily="2" charset="2"/>
              <a:buChar char="q"/>
            </a:pPr>
            <a:r>
              <a:rPr lang="en-US" sz="1800" dirty="0" smtClean="0">
                <a:latin typeface="Comic Sans MS" pitchFamily="66" charset="0"/>
                <a:ea typeface="MS Mincho" pitchFamily="49" charset="-128"/>
              </a:rPr>
              <a:t>Upgraded FCAL-II will have significant positive impact on other approved experiments in Hall D: </a:t>
            </a:r>
            <a:r>
              <a:rPr lang="en-US" sz="1800" dirty="0" err="1" smtClean="0">
                <a:latin typeface="Comic Sans MS" pitchFamily="66" charset="0"/>
                <a:ea typeface="MS Mincho" pitchFamily="49" charset="-128"/>
              </a:rPr>
              <a:t>GlueX</a:t>
            </a:r>
            <a:r>
              <a:rPr lang="en-US" sz="1800" dirty="0" smtClean="0">
                <a:latin typeface="Comic Sans MS" pitchFamily="66" charset="0"/>
                <a:ea typeface="MS Mincho" pitchFamily="49" charset="-128"/>
              </a:rPr>
              <a:t> and </a:t>
            </a:r>
            <a:r>
              <a:rPr lang="en-US" sz="1800" dirty="0" err="1" smtClean="0">
                <a:latin typeface="Comic Sans MS" pitchFamily="66" charset="0"/>
                <a:ea typeface="MS Mincho" pitchFamily="49" charset="-128"/>
              </a:rPr>
              <a:t>PrimEx</a:t>
            </a:r>
            <a:r>
              <a:rPr lang="en-US" sz="1800" dirty="0" smtClean="0">
                <a:latin typeface="Comic Sans MS" pitchFamily="66" charset="0"/>
                <a:ea typeface="MS Mincho" pitchFamily="49" charset="-128"/>
              </a:rPr>
              <a:t>-</a:t>
            </a:r>
            <a:r>
              <a:rPr lang="en-US" sz="1800" dirty="0" smtClean="0">
                <a:latin typeface="Comic Sans MS" pitchFamily="66" charset="0"/>
                <a:ea typeface="MS Mincho" pitchFamily="49" charset="-128"/>
                <a:sym typeface="Symbol" pitchFamily="18" charset="2"/>
              </a:rPr>
              <a:t></a:t>
            </a:r>
            <a:endParaRPr lang="en-US" sz="1400" dirty="0" smtClean="0">
              <a:latin typeface="Comic Sans MS" pitchFamily="66" charset="0"/>
              <a:ea typeface="MS Mincho" pitchFamily="49" charset="-128"/>
              <a:sym typeface="Symbol" pitchFamily="18" charset="2"/>
            </a:endParaRPr>
          </a:p>
          <a:p>
            <a:pPr eaLnBrk="1" hangingPunct="1">
              <a:lnSpc>
                <a:spcPct val="80000"/>
              </a:lnSpc>
            </a:pPr>
            <a:endParaRPr lang="el-GR" sz="2000" dirty="0" smtClean="0">
              <a:latin typeface="Comic Sans MS" pitchFamily="66" charset="0"/>
              <a:ea typeface="MS Mincho" pitchFamily="49" charset="-128"/>
              <a:sym typeface="Symbol" pitchFamily="18" charset="2"/>
            </a:endParaRPr>
          </a:p>
          <a:p>
            <a:pPr eaLnBrk="1" hangingPunct="1">
              <a:lnSpc>
                <a:spcPct val="80000"/>
              </a:lnSpc>
            </a:pPr>
            <a:endParaRPr lang="el-GR" sz="2800" dirty="0" smtClean="0">
              <a:latin typeface="Comic Sans MS" pitchFamily="66" charset="0"/>
              <a:ea typeface="MS Mincho" pitchFamily="49" charset="-128"/>
            </a:endParaRPr>
          </a:p>
        </p:txBody>
      </p:sp>
      <p:sp>
        <p:nvSpPr>
          <p:cNvPr id="2" name="Slide Number Placeholder 1"/>
          <p:cNvSpPr>
            <a:spLocks noGrp="1"/>
          </p:cNvSpPr>
          <p:nvPr>
            <p:ph type="sldNum" sz="quarter" idx="12"/>
          </p:nvPr>
        </p:nvSpPr>
        <p:spPr/>
        <p:txBody>
          <a:bodyPr/>
          <a:lstStyle/>
          <a:p>
            <a:fld id="{11BBEC52-68F6-49DA-B69D-407EC0FBC9C7}" type="slidenum">
              <a:rPr lang="en-US"/>
              <a:pPr/>
              <a:t>23</a:t>
            </a:fld>
            <a:endParaRPr lang="en-US" dirty="0"/>
          </a:p>
        </p:txBody>
      </p:sp>
    </p:spTree>
  </p:cSld>
  <p:clrMapOvr>
    <a:masterClrMapping/>
  </p:clrMapOvr>
  <p:transition advTm="13947"/>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ctr">
              <a:buFontTx/>
              <a:buNone/>
            </a:pPr>
            <a:r>
              <a:rPr lang="en-US" smtClean="0">
                <a:latin typeface="Comic Sans MS" pitchFamily="66" charset="0"/>
              </a:rPr>
              <a:t>The End</a:t>
            </a:r>
          </a:p>
          <a:p>
            <a:pPr algn="ctr">
              <a:buFontTx/>
              <a:buNone/>
            </a:pPr>
            <a:endParaRPr lang="en-US" smtClean="0">
              <a:latin typeface="Comic Sans MS" pitchFamily="66" charset="0"/>
            </a:endParaRPr>
          </a:p>
          <a:p>
            <a:pPr algn="ctr">
              <a:buFontTx/>
              <a:buNone/>
            </a:pPr>
            <a:r>
              <a:rPr lang="en-US" smtClean="0">
                <a:latin typeface="Comic Sans MS" pitchFamily="66" charset="0"/>
              </a:rPr>
              <a:t>Thanks you!</a:t>
            </a:r>
          </a:p>
        </p:txBody>
      </p:sp>
      <p:sp>
        <p:nvSpPr>
          <p:cNvPr id="4" name="Slide Number Placeholder 3"/>
          <p:cNvSpPr>
            <a:spLocks noGrp="1"/>
          </p:cNvSpPr>
          <p:nvPr>
            <p:ph type="sldNum" sz="quarter" idx="12"/>
          </p:nvPr>
        </p:nvSpPr>
        <p:spPr/>
        <p:txBody>
          <a:bodyPr/>
          <a:lstStyle/>
          <a:p>
            <a:fld id="{E9AD7682-64E3-4892-8637-DFC5A4696CAE}" type="slidenum">
              <a:rPr lang="en-US"/>
              <a:pPr/>
              <a:t>24</a:t>
            </a:fld>
            <a:endParaRPr lang="en-US"/>
          </a:p>
        </p:txBody>
      </p:sp>
    </p:spTree>
  </p:cSld>
  <p:clrMapOvr>
    <a:masterClrMapping/>
  </p:clrMapOvr>
  <p:transition advTm="1108"/>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763000" cy="944562"/>
          </a:xfrm>
        </p:spPr>
        <p:txBody>
          <a:bodyPr>
            <a:normAutofit/>
          </a:bodyPr>
          <a:lstStyle/>
          <a:p>
            <a:r>
              <a:rPr lang="en-US" sz="2400" dirty="0" smtClean="0">
                <a:solidFill>
                  <a:srgbClr val="FF0000"/>
                </a:solidFill>
                <a:latin typeface="Comic Sans MS" pitchFamily="66" charset="0"/>
              </a:rPr>
              <a:t>EDM Indirect Constraints on New TV, PC Interactions </a:t>
            </a:r>
            <a:br>
              <a:rPr lang="en-US" sz="2400" dirty="0" smtClean="0">
                <a:solidFill>
                  <a:srgbClr val="FF0000"/>
                </a:solidFill>
                <a:latin typeface="Comic Sans MS" pitchFamily="66" charset="0"/>
              </a:rPr>
            </a:br>
            <a:r>
              <a:rPr lang="en-US" sz="1800" dirty="0" smtClean="0">
                <a:solidFill>
                  <a:srgbClr val="FF0000"/>
                </a:solidFill>
                <a:latin typeface="Comic Sans MS" pitchFamily="66" charset="0"/>
              </a:rPr>
              <a:t>(equivalent to CV, PC under CPT)</a:t>
            </a:r>
            <a:endParaRPr lang="en-US" sz="1800" dirty="0">
              <a:solidFill>
                <a:srgbClr val="FF0000"/>
              </a:solidFill>
              <a:latin typeface="Comic Sans MS" pitchFamily="66" charset="0"/>
            </a:endParaRPr>
          </a:p>
        </p:txBody>
      </p:sp>
      <p:sp>
        <p:nvSpPr>
          <p:cNvPr id="4" name="Slide Number Placeholder 3"/>
          <p:cNvSpPr>
            <a:spLocks noGrp="1"/>
          </p:cNvSpPr>
          <p:nvPr>
            <p:ph type="sldNum" sz="quarter" idx="12"/>
          </p:nvPr>
        </p:nvSpPr>
        <p:spPr/>
        <p:txBody>
          <a:bodyPr/>
          <a:lstStyle/>
          <a:p>
            <a:fld id="{81DEA699-F0C6-472A-919A-816F126BDDD0}" type="slidenum">
              <a:rPr lang="en-US" smtClean="0"/>
              <a:pPr/>
              <a:t>25</a:t>
            </a:fld>
            <a:endParaRPr lang="en-US" dirty="0"/>
          </a:p>
        </p:txBody>
      </p:sp>
      <p:graphicFrame>
        <p:nvGraphicFramePr>
          <p:cNvPr id="11" name="Table 10"/>
          <p:cNvGraphicFramePr>
            <a:graphicFrameLocks noGrp="1"/>
          </p:cNvGraphicFramePr>
          <p:nvPr>
            <p:extLst>
              <p:ext uri="{D42A27DB-BD31-4B8C-83A1-F6EECF244321}">
                <p14:modId xmlns="" xmlns:p14="http://schemas.microsoft.com/office/powerpoint/2010/main" val="633991134"/>
              </p:ext>
            </p:extLst>
          </p:nvPr>
        </p:nvGraphicFramePr>
        <p:xfrm>
          <a:off x="381000" y="2524706"/>
          <a:ext cx="8382000" cy="2865120"/>
        </p:xfrm>
        <a:graphic>
          <a:graphicData uri="http://schemas.openxmlformats.org/drawingml/2006/table">
            <a:tbl>
              <a:tblPr firstRow="1" bandRow="1">
                <a:tableStyleId>{F5AB1C69-6EDB-4FF4-983F-18BD219EF322}</a:tableStyleId>
              </a:tblPr>
              <a:tblGrid>
                <a:gridCol w="2136588"/>
                <a:gridCol w="3040529"/>
                <a:gridCol w="3204883"/>
              </a:tblGrid>
              <a:tr h="1150330">
                <a:tc>
                  <a:txBody>
                    <a:bodyPr/>
                    <a:lstStyle/>
                    <a:p>
                      <a:pPr algn="ctr"/>
                      <a:endParaRPr lang="en-US" sz="1400" dirty="0" smtClean="0">
                        <a:latin typeface="Comic Sans MS" pitchFamily="66" charset="0"/>
                      </a:endParaRPr>
                    </a:p>
                    <a:p>
                      <a:pPr algn="ctr"/>
                      <a:r>
                        <a:rPr lang="en-US" sz="1400" dirty="0" smtClean="0">
                          <a:latin typeface="Comic Sans MS" pitchFamily="66" charset="0"/>
                        </a:rPr>
                        <a:t> </a:t>
                      </a:r>
                      <a:endParaRPr lang="en-US" sz="1400" b="0" dirty="0">
                        <a:solidFill>
                          <a:schemeClr val="tx1"/>
                        </a:solidFill>
                        <a:latin typeface="Comic Sans MS" pitchFamily="66" charset="0"/>
                      </a:endParaRPr>
                    </a:p>
                  </a:txBody>
                  <a:tcPr/>
                </a:tc>
                <a:tc>
                  <a:txBody>
                    <a:bodyPr/>
                    <a:lstStyle/>
                    <a:p>
                      <a:pPr algn="ctr"/>
                      <a:r>
                        <a:rPr lang="en-US" sz="1400" u="sng" dirty="0" smtClean="0">
                          <a:solidFill>
                            <a:srgbClr val="000000"/>
                          </a:solidFill>
                          <a:latin typeface="Comic Sans MS" pitchFamily="66" charset="0"/>
                        </a:rPr>
                        <a:t>Scenario </a:t>
                      </a:r>
                      <a:r>
                        <a:rPr lang="en-US" sz="1400" u="sng" baseline="0" dirty="0" smtClean="0">
                          <a:solidFill>
                            <a:srgbClr val="000000"/>
                          </a:solidFill>
                          <a:latin typeface="Comic Sans MS" pitchFamily="66" charset="0"/>
                        </a:rPr>
                        <a:t>A:</a:t>
                      </a:r>
                    </a:p>
                    <a:p>
                      <a:pPr algn="ctr"/>
                      <a:r>
                        <a:rPr lang="en-US" sz="1400" baseline="0" dirty="0" smtClean="0">
                          <a:solidFill>
                            <a:srgbClr val="000000"/>
                          </a:solidFill>
                          <a:latin typeface="Comic Sans MS" pitchFamily="66" charset="0"/>
                        </a:rPr>
                        <a:t>Λ</a:t>
                      </a:r>
                      <a:r>
                        <a:rPr lang="en-US" sz="1400" baseline="-25000" dirty="0" smtClean="0">
                          <a:solidFill>
                            <a:srgbClr val="000000"/>
                          </a:solidFill>
                          <a:latin typeface="Comic Sans MS" pitchFamily="66" charset="0"/>
                        </a:rPr>
                        <a:t>TVPC</a:t>
                      </a:r>
                    </a:p>
                    <a:p>
                      <a:pPr algn="ctr"/>
                      <a:endParaRPr lang="en-US" sz="1400" baseline="0" dirty="0" smtClean="0">
                        <a:solidFill>
                          <a:srgbClr val="000000"/>
                        </a:solidFill>
                        <a:latin typeface="Comic Sans MS" pitchFamily="66" charset="0"/>
                      </a:endParaRPr>
                    </a:p>
                    <a:p>
                      <a:pPr algn="ctr"/>
                      <a:r>
                        <a:rPr lang="el-GR" sz="1400" baseline="0" dirty="0" smtClean="0">
                          <a:solidFill>
                            <a:srgbClr val="000000"/>
                          </a:solidFill>
                          <a:latin typeface="Comic Sans MS" pitchFamily="66" charset="0"/>
                        </a:rPr>
                        <a:t>Λ</a:t>
                      </a:r>
                      <a:r>
                        <a:rPr lang="en-US" sz="1400" baseline="-25000" dirty="0" smtClean="0">
                          <a:solidFill>
                            <a:srgbClr val="000000"/>
                          </a:solidFill>
                          <a:latin typeface="Comic Sans MS" pitchFamily="66" charset="0"/>
                        </a:rPr>
                        <a:t>PV</a:t>
                      </a:r>
                      <a:r>
                        <a:rPr lang="en-US" sz="1400" baseline="0" dirty="0" smtClean="0">
                          <a:solidFill>
                            <a:srgbClr val="000000"/>
                          </a:solidFill>
                          <a:latin typeface="Comic Sans MS" pitchFamily="66" charset="0"/>
                        </a:rPr>
                        <a:t>  (parity symmetry restored)</a:t>
                      </a:r>
                      <a:endParaRPr lang="en-US" sz="1400" baseline="-25000" dirty="0" smtClean="0">
                        <a:solidFill>
                          <a:srgbClr val="000000"/>
                        </a:solidFill>
                        <a:latin typeface="Comic Sans MS" pitchFamily="66" charset="0"/>
                      </a:endParaRPr>
                    </a:p>
                  </a:txBody>
                  <a:tcPr/>
                </a:tc>
                <a:tc>
                  <a:txBody>
                    <a:bodyPr/>
                    <a:lstStyle/>
                    <a:p>
                      <a:pPr algn="ctr"/>
                      <a:r>
                        <a:rPr lang="en-US" sz="1400" u="sng" dirty="0" smtClean="0">
                          <a:solidFill>
                            <a:srgbClr val="000000"/>
                          </a:solidFill>
                          <a:latin typeface="Comic Sans MS" pitchFamily="66" charset="0"/>
                        </a:rPr>
                        <a:t>Scenario </a:t>
                      </a:r>
                      <a:r>
                        <a:rPr lang="en-US" sz="1400" u="sng" baseline="0" dirty="0" smtClean="0">
                          <a:solidFill>
                            <a:srgbClr val="000000"/>
                          </a:solidFill>
                          <a:latin typeface="Comic Sans MS" pitchFamily="66" charset="0"/>
                        </a:rPr>
                        <a:t>B:</a:t>
                      </a:r>
                    </a:p>
                    <a:p>
                      <a:pPr marL="0" marR="0" indent="0" algn="ctr" defTabSz="914400" rtl="0" eaLnBrk="1" fontAlgn="auto" latinLnBrk="0" hangingPunct="1">
                        <a:lnSpc>
                          <a:spcPct val="100000"/>
                        </a:lnSpc>
                        <a:spcBef>
                          <a:spcPts val="0"/>
                        </a:spcBef>
                        <a:spcAft>
                          <a:spcPts val="0"/>
                        </a:spcAft>
                        <a:buClrTx/>
                        <a:buSzTx/>
                        <a:buFontTx/>
                        <a:buNone/>
                        <a:tabLst/>
                        <a:defRPr/>
                      </a:pPr>
                      <a:r>
                        <a:rPr lang="el-GR" sz="1400" baseline="0" dirty="0" smtClean="0">
                          <a:solidFill>
                            <a:srgbClr val="000000"/>
                          </a:solidFill>
                          <a:latin typeface="Comic Sans MS" pitchFamily="66" charset="0"/>
                        </a:rPr>
                        <a:t>Λ</a:t>
                      </a:r>
                      <a:r>
                        <a:rPr lang="en-US" sz="1400" baseline="-25000" dirty="0" smtClean="0">
                          <a:solidFill>
                            <a:srgbClr val="000000"/>
                          </a:solidFill>
                          <a:latin typeface="Comic Sans MS" pitchFamily="66" charset="0"/>
                        </a:rPr>
                        <a:t>PV </a:t>
                      </a:r>
                      <a:r>
                        <a:rPr lang="en-US" sz="1400" baseline="0" dirty="0" smtClean="0">
                          <a:solidFill>
                            <a:srgbClr val="000000"/>
                          </a:solidFill>
                          <a:latin typeface="Comic Sans MS" pitchFamily="66" charset="0"/>
                        </a:rPr>
                        <a:t>(parity symmetry remains broken)</a:t>
                      </a:r>
                    </a:p>
                    <a:p>
                      <a:pPr algn="ctr"/>
                      <a:endParaRPr lang="en-US" sz="1400" baseline="0" dirty="0" smtClean="0">
                        <a:solidFill>
                          <a:srgbClr val="000000"/>
                        </a:solidFill>
                        <a:latin typeface="Comic Sans MS" pitchFamily="66" charset="0"/>
                      </a:endParaRPr>
                    </a:p>
                    <a:p>
                      <a:pPr algn="ctr"/>
                      <a:r>
                        <a:rPr lang="en-US" sz="1400" baseline="0" dirty="0" smtClean="0">
                          <a:solidFill>
                            <a:srgbClr val="000000"/>
                          </a:solidFill>
                          <a:latin typeface="Comic Sans MS" pitchFamily="66" charset="0"/>
                        </a:rPr>
                        <a:t>Λ</a:t>
                      </a:r>
                      <a:r>
                        <a:rPr lang="en-US" sz="1400" baseline="-25000" dirty="0" smtClean="0">
                          <a:solidFill>
                            <a:srgbClr val="000000"/>
                          </a:solidFill>
                          <a:latin typeface="Comic Sans MS" pitchFamily="66" charset="0"/>
                        </a:rPr>
                        <a:t>TVPC</a:t>
                      </a:r>
                    </a:p>
                  </a:txBody>
                  <a:tcPr/>
                </a:tc>
              </a:tr>
              <a:tr h="1019610">
                <a:tc>
                  <a:txBody>
                    <a:bodyPr/>
                    <a:lstStyle/>
                    <a:p>
                      <a:pPr algn="ctr"/>
                      <a:endParaRPr lang="en-US" sz="1400" baseline="0" dirty="0" smtClean="0"/>
                    </a:p>
                    <a:p>
                      <a:pPr algn="ctr"/>
                      <a:r>
                        <a:rPr lang="en-US" sz="1400" baseline="0" dirty="0" smtClean="0">
                          <a:latin typeface="Comic Sans MS" pitchFamily="66" charset="0"/>
                        </a:rPr>
                        <a:t>EDM expression in Effective Field Theory</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1400" dirty="0" smtClean="0">
                        <a:latin typeface="Comic Sans MS" pitchFamily="66"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Comic Sans MS" pitchFamily="66" charset="0"/>
                        </a:rPr>
                        <a:t>(Unknown</a:t>
                      </a:r>
                      <a:r>
                        <a:rPr lang="en-US" sz="1200" baseline="0" dirty="0" smtClean="0">
                          <a:latin typeface="Comic Sans MS" pitchFamily="66" charset="0"/>
                        </a:rPr>
                        <a:t> s</a:t>
                      </a:r>
                      <a:r>
                        <a:rPr lang="en-US" sz="1200" dirty="0" smtClean="0">
                          <a:latin typeface="Comic Sans MS" pitchFamily="66" charset="0"/>
                        </a:rPr>
                        <a:t>hort distance physics is in </a:t>
                      </a:r>
                      <a:r>
                        <a:rPr lang="en-US" sz="1200" dirty="0" err="1" smtClean="0">
                          <a:latin typeface="Comic Sans MS" pitchFamily="66" charset="0"/>
                        </a:rPr>
                        <a:t>Ci’s</a:t>
                      </a:r>
                      <a:r>
                        <a:rPr lang="en-US" sz="1200" dirty="0" smtClean="0">
                          <a:latin typeface="Comic Sans MS" pitchFamily="66" charset="0"/>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el-GR" sz="1200" dirty="0" smtClean="0">
                          <a:latin typeface="Comic Sans MS" pitchFamily="66" charset="0"/>
                        </a:rPr>
                        <a:t>β</a:t>
                      </a:r>
                      <a:r>
                        <a:rPr lang="en-US" sz="1200" dirty="0" smtClean="0">
                          <a:latin typeface="Comic Sans MS" pitchFamily="66" charset="0"/>
                        </a:rPr>
                        <a:t>’s are calculable.)</a:t>
                      </a:r>
                    </a:p>
                    <a:p>
                      <a:pPr algn="ctr"/>
                      <a:endParaRPr lang="en-US" sz="1400" baseline="0" dirty="0" smtClean="0"/>
                    </a:p>
                  </a:txBody>
                  <a:tcPr/>
                </a:tc>
                <a:tc>
                  <a:txBody>
                    <a:bodyPr/>
                    <a:lstStyle/>
                    <a:p>
                      <a:pPr algn="ctr"/>
                      <a:endParaRPr lang="en-US" baseline="0" dirty="0" smtClean="0"/>
                    </a:p>
                    <a:p>
                      <a:pPr algn="ctr"/>
                      <a:r>
                        <a:rPr lang="en-US" baseline="0" dirty="0" smtClean="0"/>
                        <a:t>d ~</a:t>
                      </a:r>
                      <a:r>
                        <a:rPr lang="en-US" dirty="0" smtClean="0"/>
                        <a:t> </a:t>
                      </a:r>
                      <a:r>
                        <a:rPr lang="el-GR" dirty="0" smtClean="0"/>
                        <a:t>β</a:t>
                      </a:r>
                      <a:r>
                        <a:rPr lang="en-US" baseline="-25000" dirty="0" smtClean="0"/>
                        <a:t>7</a:t>
                      </a:r>
                      <a:r>
                        <a:rPr lang="en-US" dirty="0" smtClean="0"/>
                        <a:t>C</a:t>
                      </a:r>
                      <a:r>
                        <a:rPr lang="en-US" baseline="-25000" dirty="0" smtClean="0"/>
                        <a:t>7</a:t>
                      </a:r>
                      <a:r>
                        <a:rPr lang="en-US" dirty="0" smtClean="0"/>
                        <a:t> M</a:t>
                      </a:r>
                      <a:r>
                        <a:rPr lang="en-US" baseline="30000" dirty="0" smtClean="0"/>
                        <a:t>2</a:t>
                      </a:r>
                      <a:r>
                        <a:rPr lang="en-US" dirty="0" smtClean="0"/>
                        <a:t>/</a:t>
                      </a:r>
                      <a:r>
                        <a:rPr lang="el-GR" dirty="0" smtClean="0"/>
                        <a:t>Λ</a:t>
                      </a:r>
                      <a:r>
                        <a:rPr lang="en-US" baseline="30000" dirty="0" smtClean="0"/>
                        <a:t>3</a:t>
                      </a:r>
                      <a:r>
                        <a:rPr lang="en-US" baseline="-25000" dirty="0" smtClean="0"/>
                        <a:t>TVPC</a:t>
                      </a:r>
                    </a:p>
                    <a:p>
                      <a:pPr algn="ctr"/>
                      <a:endParaRPr lang="en-US" baseline="-25000" dirty="0" smtClean="0"/>
                    </a:p>
                    <a:p>
                      <a:pPr algn="ctr"/>
                      <a:r>
                        <a:rPr lang="en-US" sz="1400" baseline="0" dirty="0" smtClean="0"/>
                        <a:t> </a:t>
                      </a:r>
                      <a:endParaRPr lang="en-US" sz="1400" u="sng" baseline="30000" dirty="0">
                        <a:solidFill>
                          <a:schemeClr val="tx1"/>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aseline="0" dirty="0" smtClean="0"/>
                        <a:t>d ~</a:t>
                      </a:r>
                      <a:r>
                        <a:rPr lang="en-US" dirty="0" smtClean="0"/>
                        <a:t> </a:t>
                      </a:r>
                      <a:r>
                        <a:rPr lang="el-GR" dirty="0" smtClean="0"/>
                        <a:t>β</a:t>
                      </a:r>
                      <a:r>
                        <a:rPr lang="en-US" baseline="-25000" dirty="0" smtClean="0"/>
                        <a:t>5</a:t>
                      </a:r>
                      <a:r>
                        <a:rPr lang="en-US" dirty="0" smtClean="0"/>
                        <a:t>C</a:t>
                      </a:r>
                      <a:r>
                        <a:rPr lang="en-US" baseline="-25000" dirty="0" smtClean="0"/>
                        <a:t>5</a:t>
                      </a:r>
                      <a:r>
                        <a:rPr lang="en-US" dirty="0" smtClean="0"/>
                        <a:t> /</a:t>
                      </a:r>
                      <a:r>
                        <a:rPr lang="el-GR" dirty="0" smtClean="0"/>
                        <a:t>Λ</a:t>
                      </a:r>
                      <a:r>
                        <a:rPr lang="en-US" baseline="-25000" dirty="0" smtClean="0"/>
                        <a:t>TVPC   </a:t>
                      </a:r>
                      <a:r>
                        <a:rPr lang="en-US" dirty="0" smtClean="0"/>
                        <a:t>+</a:t>
                      </a:r>
                    </a:p>
                    <a:p>
                      <a:pPr marL="0" marR="0" indent="0" algn="ctr" defTabSz="914400" rtl="0" eaLnBrk="1" fontAlgn="auto" latinLnBrk="0" hangingPunct="1">
                        <a:lnSpc>
                          <a:spcPct val="100000"/>
                        </a:lnSpc>
                        <a:spcBef>
                          <a:spcPts val="0"/>
                        </a:spcBef>
                        <a:spcAft>
                          <a:spcPts val="0"/>
                        </a:spcAft>
                        <a:buClrTx/>
                        <a:buSzTx/>
                        <a:buFontTx/>
                        <a:buNone/>
                        <a:tabLst/>
                        <a:defRPr/>
                      </a:pPr>
                      <a:r>
                        <a:rPr lang="el-GR" dirty="0" smtClean="0"/>
                        <a:t>β</a:t>
                      </a:r>
                      <a:r>
                        <a:rPr lang="en-US" baseline="-25000" dirty="0" smtClean="0"/>
                        <a:t>6</a:t>
                      </a:r>
                      <a:r>
                        <a:rPr lang="en-US" dirty="0" smtClean="0"/>
                        <a:t>C</a:t>
                      </a:r>
                      <a:r>
                        <a:rPr lang="en-US" baseline="-25000" dirty="0" smtClean="0"/>
                        <a:t>6</a:t>
                      </a:r>
                      <a:r>
                        <a:rPr lang="en-US" dirty="0" smtClean="0"/>
                        <a:t> M/</a:t>
                      </a:r>
                      <a:r>
                        <a:rPr lang="el-GR" dirty="0" smtClean="0"/>
                        <a:t>Λ</a:t>
                      </a:r>
                      <a:r>
                        <a:rPr lang="en-US" baseline="30000" dirty="0" smtClean="0"/>
                        <a:t>2</a:t>
                      </a:r>
                      <a:r>
                        <a:rPr lang="en-US" baseline="-25000" dirty="0" smtClean="0"/>
                        <a:t>TVPC   </a:t>
                      </a:r>
                      <a:r>
                        <a:rPr lang="en-US" baseline="0" dirty="0" smtClean="0"/>
                        <a:t> +</a:t>
                      </a:r>
                    </a:p>
                    <a:p>
                      <a:pPr marL="0" marR="0" indent="0" algn="ctr" defTabSz="914400" rtl="0" eaLnBrk="1" fontAlgn="auto" latinLnBrk="0" hangingPunct="1">
                        <a:lnSpc>
                          <a:spcPct val="100000"/>
                        </a:lnSpc>
                        <a:spcBef>
                          <a:spcPts val="0"/>
                        </a:spcBef>
                        <a:spcAft>
                          <a:spcPts val="0"/>
                        </a:spcAft>
                        <a:buClrTx/>
                        <a:buSzTx/>
                        <a:buFontTx/>
                        <a:buNone/>
                        <a:tabLst/>
                        <a:defRPr/>
                      </a:pPr>
                      <a:r>
                        <a:rPr lang="el-GR" dirty="0" smtClean="0"/>
                        <a:t>β</a:t>
                      </a:r>
                      <a:r>
                        <a:rPr lang="en-US" baseline="-25000" dirty="0" smtClean="0"/>
                        <a:t>7</a:t>
                      </a:r>
                      <a:r>
                        <a:rPr lang="en-US" dirty="0" smtClean="0"/>
                        <a:t>C</a:t>
                      </a:r>
                      <a:r>
                        <a:rPr lang="en-US" baseline="-25000" dirty="0" smtClean="0"/>
                        <a:t>7</a:t>
                      </a:r>
                      <a:r>
                        <a:rPr lang="en-US" dirty="0" smtClean="0"/>
                        <a:t> M</a:t>
                      </a:r>
                      <a:r>
                        <a:rPr lang="en-US" baseline="30000" dirty="0" smtClean="0"/>
                        <a:t>2</a:t>
                      </a:r>
                      <a:r>
                        <a:rPr lang="en-US" dirty="0" smtClean="0"/>
                        <a:t>/</a:t>
                      </a:r>
                      <a:r>
                        <a:rPr lang="el-GR" dirty="0" smtClean="0"/>
                        <a:t>Λ</a:t>
                      </a:r>
                      <a:r>
                        <a:rPr lang="en-US" baseline="30000" dirty="0" smtClean="0"/>
                        <a:t>3</a:t>
                      </a:r>
                      <a:r>
                        <a:rPr lang="en-US" baseline="-25000" dirty="0" smtClean="0"/>
                        <a:t>TVPC </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baseline="-25000"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en-US" sz="1400" baseline="0" dirty="0" smtClean="0"/>
                        <a:t> </a:t>
                      </a:r>
                      <a:endParaRPr lang="en-US" sz="1400" baseline="0" dirty="0" smtClean="0">
                        <a:solidFill>
                          <a:schemeClr val="tx1"/>
                        </a:solidFill>
                      </a:endParaRPr>
                    </a:p>
                  </a:txBody>
                  <a:tcPr/>
                </a:tc>
              </a:tr>
            </a:tbl>
          </a:graphicData>
        </a:graphic>
      </p:graphicFrame>
      <p:cxnSp>
        <p:nvCxnSpPr>
          <p:cNvPr id="15" name="Straight Arrow Connector 14"/>
          <p:cNvCxnSpPr/>
          <p:nvPr/>
        </p:nvCxnSpPr>
        <p:spPr>
          <a:xfrm flipV="1">
            <a:off x="4063905" y="2989713"/>
            <a:ext cx="0" cy="3429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9"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282821" y="1202166"/>
            <a:ext cx="2019300" cy="9715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0" name="TextBox 19"/>
          <p:cNvSpPr txBox="1"/>
          <p:nvPr/>
        </p:nvSpPr>
        <p:spPr>
          <a:xfrm>
            <a:off x="7322593" y="1334869"/>
            <a:ext cx="1698008" cy="646331"/>
          </a:xfrm>
          <a:prstGeom prst="rect">
            <a:avLst/>
          </a:prstGeom>
          <a:noFill/>
        </p:spPr>
        <p:txBody>
          <a:bodyPr wrap="square" rtlCol="0">
            <a:spAutoFit/>
          </a:bodyPr>
          <a:lstStyle/>
          <a:p>
            <a:pPr algn="ctr"/>
            <a:r>
              <a:rPr lang="en-US" sz="1200" dirty="0" err="1" smtClean="0">
                <a:solidFill>
                  <a:srgbClr val="FF0000"/>
                </a:solidFill>
                <a:latin typeface="Comic Sans MS" pitchFamily="66" charset="0"/>
              </a:rPr>
              <a:t>Kurylov</a:t>
            </a:r>
            <a:r>
              <a:rPr lang="en-US" sz="1200" dirty="0" smtClean="0">
                <a:solidFill>
                  <a:srgbClr val="FF0000"/>
                </a:solidFill>
                <a:latin typeface="Comic Sans MS" pitchFamily="66" charset="0"/>
              </a:rPr>
              <a:t>, McLaughlin, and Ramsey-</a:t>
            </a:r>
            <a:r>
              <a:rPr lang="en-US" sz="1200" dirty="0" err="1" smtClean="0">
                <a:solidFill>
                  <a:srgbClr val="FF0000"/>
                </a:solidFill>
                <a:latin typeface="Comic Sans MS" pitchFamily="66" charset="0"/>
              </a:rPr>
              <a:t>Musolf</a:t>
            </a:r>
            <a:r>
              <a:rPr lang="en-US" sz="1200" dirty="0" smtClean="0">
                <a:solidFill>
                  <a:srgbClr val="FF0000"/>
                </a:solidFill>
                <a:latin typeface="Comic Sans MS" pitchFamily="66" charset="0"/>
              </a:rPr>
              <a:t>, </a:t>
            </a:r>
          </a:p>
          <a:p>
            <a:pPr algn="ctr"/>
            <a:r>
              <a:rPr lang="en-US" sz="1200" dirty="0" smtClean="0">
                <a:solidFill>
                  <a:srgbClr val="FF0000"/>
                </a:solidFill>
                <a:latin typeface="Comic Sans MS" pitchFamily="66" charset="0"/>
              </a:rPr>
              <a:t>PRD 63, 076007</a:t>
            </a:r>
          </a:p>
        </p:txBody>
      </p:sp>
      <p:sp>
        <p:nvSpPr>
          <p:cNvPr id="16" name="TextBox 15"/>
          <p:cNvSpPr txBox="1"/>
          <p:nvPr/>
        </p:nvSpPr>
        <p:spPr>
          <a:xfrm>
            <a:off x="152400" y="969805"/>
            <a:ext cx="5130421" cy="1569660"/>
          </a:xfrm>
          <a:prstGeom prst="rect">
            <a:avLst/>
          </a:prstGeom>
          <a:noFill/>
        </p:spPr>
        <p:txBody>
          <a:bodyPr wrap="square" rtlCol="0">
            <a:spAutoFit/>
          </a:bodyPr>
          <a:lstStyle/>
          <a:p>
            <a:pPr algn="l"/>
            <a:r>
              <a:rPr lang="en-US" sz="1600" dirty="0" smtClean="0">
                <a:solidFill>
                  <a:srgbClr val="000000"/>
                </a:solidFill>
                <a:latin typeface="Comic Sans MS" pitchFamily="66" charset="0"/>
              </a:rPr>
              <a:t>EDMs should be produced by new TVPC interactions plus the SM weak interaction, potentially indirectly constraining the existence of new TVPC forces. </a:t>
            </a:r>
          </a:p>
          <a:p>
            <a:pPr algn="l"/>
            <a:endParaRPr lang="en-US" sz="1600" dirty="0" smtClean="0">
              <a:solidFill>
                <a:srgbClr val="000000"/>
              </a:solidFill>
              <a:latin typeface="Comic Sans MS" pitchFamily="66" charset="0"/>
            </a:endParaRPr>
          </a:p>
          <a:p>
            <a:pPr algn="l"/>
            <a:r>
              <a:rPr lang="en-US" sz="1600" dirty="0" smtClean="0">
                <a:solidFill>
                  <a:srgbClr val="000000"/>
                </a:solidFill>
                <a:latin typeface="Comic Sans MS" pitchFamily="66" charset="0"/>
              </a:rPr>
              <a:t>An Effective Field Theory evaluation finds the constraints depends on the scenario: </a:t>
            </a:r>
            <a:endParaRPr lang="en-US" sz="1600" dirty="0">
              <a:solidFill>
                <a:srgbClr val="000000"/>
              </a:solidFill>
              <a:latin typeface="Comic Sans MS" pitchFamily="66" charset="0"/>
            </a:endParaRPr>
          </a:p>
        </p:txBody>
      </p:sp>
      <p:sp>
        <p:nvSpPr>
          <p:cNvPr id="22" name="Rectangle 21"/>
          <p:cNvSpPr/>
          <p:nvPr/>
        </p:nvSpPr>
        <p:spPr>
          <a:xfrm>
            <a:off x="2736944" y="4907240"/>
            <a:ext cx="2692590" cy="954107"/>
          </a:xfrm>
          <a:prstGeom prst="rect">
            <a:avLst/>
          </a:prstGeom>
          <a:solidFill>
            <a:srgbClr val="FFFF00"/>
          </a:solidFill>
        </p:spPr>
        <p:txBody>
          <a:bodyPr wrap="square">
            <a:spAutoFit/>
          </a:bodyPr>
          <a:lstStyle/>
          <a:p>
            <a:pPr algn="l"/>
            <a:r>
              <a:rPr lang="en-US" sz="1400" dirty="0" smtClean="0">
                <a:solidFill>
                  <a:srgbClr val="000000"/>
                </a:solidFill>
                <a:latin typeface="Comic Sans MS" pitchFamily="66" charset="0"/>
              </a:rPr>
              <a:t>In A,  </a:t>
            </a:r>
            <a:r>
              <a:rPr lang="en-US" sz="1400" dirty="0">
                <a:solidFill>
                  <a:srgbClr val="000000"/>
                </a:solidFill>
                <a:latin typeface="Comic Sans MS" pitchFamily="66" charset="0"/>
              </a:rPr>
              <a:t>EDMs </a:t>
            </a:r>
            <a:r>
              <a:rPr lang="en-US" sz="1400" dirty="0" smtClean="0">
                <a:solidFill>
                  <a:srgbClr val="000000"/>
                </a:solidFill>
                <a:latin typeface="Comic Sans MS" pitchFamily="66" charset="0"/>
              </a:rPr>
              <a:t>would tightly constrain </a:t>
            </a:r>
            <a:r>
              <a:rPr lang="en-US" sz="1400" dirty="0">
                <a:solidFill>
                  <a:srgbClr val="000000"/>
                </a:solidFill>
                <a:latin typeface="Comic Sans MS" pitchFamily="66" charset="0"/>
              </a:rPr>
              <a:t>new TVPC interactions </a:t>
            </a:r>
            <a:r>
              <a:rPr lang="en-US" sz="1400" dirty="0" smtClean="0">
                <a:solidFill>
                  <a:srgbClr val="000000"/>
                </a:solidFill>
                <a:latin typeface="Comic Sans MS" pitchFamily="66" charset="0"/>
              </a:rPr>
              <a:t>at loop level in the C7 coefficient. </a:t>
            </a:r>
            <a:endParaRPr lang="en-US" sz="1400" dirty="0">
              <a:solidFill>
                <a:srgbClr val="000000"/>
              </a:solidFill>
              <a:latin typeface="Comic Sans MS" pitchFamily="66" charset="0"/>
            </a:endParaRPr>
          </a:p>
        </p:txBody>
      </p:sp>
      <p:sp>
        <p:nvSpPr>
          <p:cNvPr id="23" name="Rectangle 22"/>
          <p:cNvSpPr/>
          <p:nvPr/>
        </p:nvSpPr>
        <p:spPr>
          <a:xfrm>
            <a:off x="5562600" y="4891373"/>
            <a:ext cx="3200400" cy="1169551"/>
          </a:xfrm>
          <a:prstGeom prst="rect">
            <a:avLst/>
          </a:prstGeom>
          <a:solidFill>
            <a:srgbClr val="FFFF00"/>
          </a:solidFill>
        </p:spPr>
        <p:txBody>
          <a:bodyPr wrap="square">
            <a:spAutoFit/>
          </a:bodyPr>
          <a:lstStyle/>
          <a:p>
            <a:pPr algn="ctr"/>
            <a:r>
              <a:rPr lang="en-US" sz="1400" dirty="0" smtClean="0">
                <a:solidFill>
                  <a:srgbClr val="000000"/>
                </a:solidFill>
                <a:latin typeface="Comic Sans MS" pitchFamily="66" charset="0"/>
              </a:rPr>
              <a:t>In B, it’s ambiguous. EDMs arise from a combination of potential TVPV and TVPC operators. </a:t>
            </a:r>
          </a:p>
          <a:p>
            <a:pPr algn="ctr"/>
            <a:r>
              <a:rPr lang="en-US" sz="1400" dirty="0" smtClean="0">
                <a:solidFill>
                  <a:srgbClr val="000000"/>
                </a:solidFill>
                <a:latin typeface="Comic Sans MS" pitchFamily="66" charset="0"/>
              </a:rPr>
              <a:t>Loop corrections could be as large as tree level.</a:t>
            </a:r>
            <a:endParaRPr lang="en-US" sz="1400" dirty="0">
              <a:solidFill>
                <a:srgbClr val="000000"/>
              </a:solidFill>
              <a:latin typeface="Comic Sans MS" pitchFamily="66" charset="0"/>
            </a:endParaRPr>
          </a:p>
        </p:txBody>
      </p:sp>
      <p:cxnSp>
        <p:nvCxnSpPr>
          <p:cNvPr id="26" name="Straight Arrow Connector 25"/>
          <p:cNvCxnSpPr/>
          <p:nvPr/>
        </p:nvCxnSpPr>
        <p:spPr>
          <a:xfrm flipV="1">
            <a:off x="7162800" y="2971800"/>
            <a:ext cx="0" cy="3429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322996" y="6110125"/>
            <a:ext cx="8287603" cy="646331"/>
          </a:xfrm>
          <a:prstGeom prst="rect">
            <a:avLst/>
          </a:prstGeom>
        </p:spPr>
        <p:txBody>
          <a:bodyPr wrap="square">
            <a:spAutoFit/>
          </a:bodyPr>
          <a:lstStyle/>
          <a:p>
            <a:pPr algn="ctr"/>
            <a:r>
              <a:rPr lang="en-US" dirty="0" smtClean="0">
                <a:solidFill>
                  <a:srgbClr val="FF0000"/>
                </a:solidFill>
                <a:latin typeface="Comic Sans MS" pitchFamily="66" charset="0"/>
              </a:rPr>
              <a:t> </a:t>
            </a:r>
            <a:r>
              <a:rPr lang="el-GR" dirty="0" smtClean="0">
                <a:solidFill>
                  <a:srgbClr val="FF0000"/>
                </a:solidFill>
                <a:latin typeface="Comic Sans MS" pitchFamily="66" charset="0"/>
              </a:rPr>
              <a:t>η</a:t>
            </a:r>
            <a:r>
              <a:rPr lang="en-US" dirty="0" smtClean="0">
                <a:solidFill>
                  <a:srgbClr val="FF0000"/>
                </a:solidFill>
                <a:latin typeface="Comic Sans MS" pitchFamily="66" charset="0"/>
              </a:rPr>
              <a:t> rare decays will provide </a:t>
            </a:r>
            <a:r>
              <a:rPr lang="en-US" u="sng" dirty="0" smtClean="0">
                <a:solidFill>
                  <a:srgbClr val="FF0000"/>
                </a:solidFill>
                <a:latin typeface="Comic Sans MS" pitchFamily="66" charset="0"/>
              </a:rPr>
              <a:t>unambiguous, direct </a:t>
            </a:r>
          </a:p>
          <a:p>
            <a:pPr algn="ctr"/>
            <a:r>
              <a:rPr lang="en-US" dirty="0" smtClean="0">
                <a:solidFill>
                  <a:srgbClr val="FF0000"/>
                </a:solidFill>
                <a:latin typeface="Comic Sans MS" pitchFamily="66" charset="0"/>
              </a:rPr>
              <a:t>constraints on new TVPC interactions.  </a:t>
            </a:r>
            <a:endParaRPr lang="en-US" dirty="0">
              <a:solidFill>
                <a:srgbClr val="FF0000"/>
              </a:solidFill>
            </a:endParaRPr>
          </a:p>
        </p:txBody>
      </p:sp>
    </p:spTree>
    <p:extLst>
      <p:ext uri="{BB962C8B-B14F-4D97-AF65-F5344CB8AC3E}">
        <p14:creationId xmlns="" xmlns:p14="http://schemas.microsoft.com/office/powerpoint/2010/main" val="3333863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3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305800" cy="469900"/>
          </a:xfrm>
        </p:spPr>
        <p:txBody>
          <a:bodyPr/>
          <a:lstStyle/>
          <a:p>
            <a:pPr algn="ctr">
              <a:defRPr/>
            </a:pPr>
            <a:r>
              <a:rPr lang="en-US" sz="2800" dirty="0" smtClean="0">
                <a:solidFill>
                  <a:schemeClr val="bg1"/>
                </a:solidFill>
                <a:latin typeface="Comic Sans MS" pitchFamily="66" charset="0"/>
              </a:rPr>
              <a:t>Detection of Recoil Proton with GlueX</a:t>
            </a:r>
            <a:endParaRPr lang="en-US" sz="2800" dirty="0">
              <a:solidFill>
                <a:schemeClr val="bg1"/>
              </a:solidFill>
              <a:latin typeface="Comic Sans MS" pitchFamily="66" charset="0"/>
            </a:endParaRPr>
          </a:p>
        </p:txBody>
      </p:sp>
      <p:sp>
        <p:nvSpPr>
          <p:cNvPr id="7" name="Slide Number Placeholder 6"/>
          <p:cNvSpPr>
            <a:spLocks noGrp="1"/>
          </p:cNvSpPr>
          <p:nvPr>
            <p:ph type="sldNum" sz="quarter" idx="12"/>
          </p:nvPr>
        </p:nvSpPr>
        <p:spPr/>
        <p:txBody>
          <a:bodyPr/>
          <a:lstStyle/>
          <a:p>
            <a:fld id="{3011299F-827A-46EB-ABA0-E456B20F826B}" type="slidenum">
              <a:rPr lang="en-US"/>
              <a:pPr/>
              <a:t>26</a:t>
            </a:fld>
            <a:endParaRPr lang="en-US"/>
          </a:p>
        </p:txBody>
      </p:sp>
      <p:pic>
        <p:nvPicPr>
          <p:cNvPr id="33796" name="Picture 9" descr="proton_eff_v2.eps"/>
          <p:cNvPicPr>
            <a:picLocks noChangeAspect="1"/>
          </p:cNvPicPr>
          <p:nvPr/>
        </p:nvPicPr>
        <p:blipFill>
          <a:blip r:embed="rId3" cstate="print"/>
          <a:srcRect/>
          <a:stretch>
            <a:fillRect/>
          </a:stretch>
        </p:blipFill>
        <p:spPr bwMode="auto">
          <a:xfrm>
            <a:off x="3886200" y="3673475"/>
            <a:ext cx="5105400" cy="3184525"/>
          </a:xfrm>
          <a:prstGeom prst="rect">
            <a:avLst/>
          </a:prstGeom>
          <a:noFill/>
          <a:ln w="9525">
            <a:noFill/>
            <a:miter lim="800000"/>
            <a:headEnd/>
            <a:tailEnd/>
          </a:ln>
        </p:spPr>
      </p:pic>
      <p:sp>
        <p:nvSpPr>
          <p:cNvPr id="17" name="Rectangle 10"/>
          <p:cNvSpPr>
            <a:spLocks noChangeArrowheads="1"/>
          </p:cNvSpPr>
          <p:nvPr/>
        </p:nvSpPr>
        <p:spPr bwMode="auto">
          <a:xfrm>
            <a:off x="228600" y="4267200"/>
            <a:ext cx="3657600" cy="838200"/>
          </a:xfrm>
          <a:prstGeom prst="rect">
            <a:avLst/>
          </a:prstGeom>
          <a:noFill/>
          <a:ln w="9525">
            <a:noFill/>
            <a:miter lim="800000"/>
            <a:headEnd/>
            <a:tailEnd/>
          </a:ln>
          <a:effectLst/>
        </p:spPr>
        <p:txBody>
          <a:bodyPr/>
          <a:lstStyle/>
          <a:p>
            <a:pPr marL="342900" indent="-342900" algn="l" eaLnBrk="1" hangingPunct="1">
              <a:lnSpc>
                <a:spcPct val="90000"/>
              </a:lnSpc>
              <a:spcBef>
                <a:spcPct val="20000"/>
              </a:spcBef>
              <a:buClr>
                <a:srgbClr val="000000"/>
              </a:buClr>
            </a:pPr>
            <a:r>
              <a:rPr lang="en-US">
                <a:solidFill>
                  <a:srgbClr val="008600"/>
                </a:solidFill>
                <a:effectLst>
                  <a:outerShdw blurRad="38100" dist="38100" dir="2700000" algn="tl">
                    <a:srgbClr val="000000"/>
                  </a:outerShdw>
                </a:effectLst>
                <a:latin typeface="Comic Sans MS" pitchFamily="66" charset="0"/>
              </a:rPr>
              <a:t>    Recoil proton kinematics</a:t>
            </a:r>
          </a:p>
          <a:p>
            <a:pPr marL="342900" indent="-342900" algn="l" eaLnBrk="1" hangingPunct="1">
              <a:lnSpc>
                <a:spcPct val="90000"/>
              </a:lnSpc>
              <a:spcBef>
                <a:spcPct val="20000"/>
              </a:spcBef>
              <a:buClr>
                <a:srgbClr val="000000"/>
              </a:buClr>
              <a:buFont typeface="Wingdings" pitchFamily="2" charset="2"/>
              <a:buChar char="Ø"/>
            </a:pPr>
            <a:r>
              <a:rPr lang="en-US">
                <a:solidFill>
                  <a:srgbClr val="000000"/>
                </a:solidFill>
                <a:effectLst>
                  <a:outerShdw blurRad="38100" dist="38100" dir="2700000" algn="tl">
                    <a:srgbClr val="FFFFFF"/>
                  </a:outerShdw>
                </a:effectLst>
                <a:latin typeface="Comic Sans MS" pitchFamily="66" charset="0"/>
              </a:rPr>
              <a:t>Polar angle ~55</a:t>
            </a:r>
            <a:r>
              <a:rPr lang="en-US" baseline="30000">
                <a:solidFill>
                  <a:srgbClr val="000000"/>
                </a:solidFill>
                <a:effectLst>
                  <a:outerShdw blurRad="38100" dist="38100" dir="2700000" algn="tl">
                    <a:srgbClr val="FFFFFF"/>
                  </a:outerShdw>
                </a:effectLst>
                <a:latin typeface="Comic Sans MS" pitchFamily="66" charset="0"/>
              </a:rPr>
              <a:t>o</a:t>
            </a:r>
            <a:r>
              <a:rPr lang="en-US">
                <a:solidFill>
                  <a:srgbClr val="000000"/>
                </a:solidFill>
                <a:effectLst>
                  <a:outerShdw blurRad="38100" dist="38100" dir="2700000" algn="tl">
                    <a:srgbClr val="FFFFFF"/>
                  </a:outerShdw>
                </a:effectLst>
                <a:latin typeface="Comic Sans MS" pitchFamily="66" charset="0"/>
              </a:rPr>
              <a:t>-80</a:t>
            </a:r>
            <a:r>
              <a:rPr lang="en-US" baseline="30000">
                <a:solidFill>
                  <a:srgbClr val="000000"/>
                </a:solidFill>
                <a:effectLst>
                  <a:outerShdw blurRad="38100" dist="38100" dir="2700000" algn="tl">
                    <a:srgbClr val="FFFFFF"/>
                  </a:outerShdw>
                </a:effectLst>
                <a:latin typeface="Comic Sans MS" pitchFamily="66" charset="0"/>
              </a:rPr>
              <a:t>o</a:t>
            </a:r>
            <a:endParaRPr lang="en-US">
              <a:solidFill>
                <a:srgbClr val="000000"/>
              </a:solidFill>
              <a:effectLst>
                <a:outerShdw blurRad="38100" dist="38100" dir="2700000" algn="tl">
                  <a:srgbClr val="FFFFFF"/>
                </a:outerShdw>
              </a:effectLst>
              <a:latin typeface="Comic Sans MS" pitchFamily="66" charset="0"/>
            </a:endParaRPr>
          </a:p>
          <a:p>
            <a:pPr marL="342900" indent="-342900" algn="l" eaLnBrk="1" hangingPunct="1">
              <a:lnSpc>
                <a:spcPct val="90000"/>
              </a:lnSpc>
              <a:spcBef>
                <a:spcPct val="20000"/>
              </a:spcBef>
              <a:buClr>
                <a:srgbClr val="000000"/>
              </a:buClr>
              <a:buFont typeface="Wingdings" pitchFamily="2" charset="2"/>
              <a:buChar char="Ø"/>
            </a:pPr>
            <a:r>
              <a:rPr lang="en-US">
                <a:solidFill>
                  <a:srgbClr val="000000"/>
                </a:solidFill>
                <a:effectLst>
                  <a:outerShdw blurRad="38100" dist="38100" dir="2700000" algn="tl">
                    <a:srgbClr val="FFFFFF"/>
                  </a:outerShdw>
                </a:effectLst>
                <a:latin typeface="Comic Sans MS" pitchFamily="66" charset="0"/>
              </a:rPr>
              <a:t>Momentum ~200-1200 MeV/c</a:t>
            </a:r>
            <a:endParaRPr lang="el-GR">
              <a:solidFill>
                <a:srgbClr val="000000"/>
              </a:solidFill>
              <a:effectLst>
                <a:outerShdw blurRad="38100" dist="38100" dir="2700000" algn="tl">
                  <a:srgbClr val="FFFFFF"/>
                </a:outerShdw>
              </a:effectLst>
              <a:latin typeface="Comic Sans MS" pitchFamily="66" charset="0"/>
            </a:endParaRPr>
          </a:p>
        </p:txBody>
      </p:sp>
      <p:pic>
        <p:nvPicPr>
          <p:cNvPr id="33798" name="Content Placeholder 9" descr="recoil-an.png"/>
          <p:cNvPicPr>
            <a:picLocks noGrp="1" noChangeAspect="1"/>
          </p:cNvPicPr>
          <p:nvPr>
            <p:ph sz="quarter" idx="3"/>
          </p:nvPr>
        </p:nvPicPr>
        <p:blipFill>
          <a:blip r:embed="rId4" cstate="print"/>
          <a:srcRect/>
          <a:stretch>
            <a:fillRect/>
          </a:stretch>
        </p:blipFill>
        <p:spPr>
          <a:xfrm>
            <a:off x="152400" y="457200"/>
            <a:ext cx="3200400" cy="3200400"/>
          </a:xfrm>
        </p:spPr>
      </p:pic>
      <p:pic>
        <p:nvPicPr>
          <p:cNvPr id="33799" name="Picture 10" descr="recoil-p.png"/>
          <p:cNvPicPr>
            <a:picLocks noChangeAspect="1"/>
          </p:cNvPicPr>
          <p:nvPr/>
        </p:nvPicPr>
        <p:blipFill>
          <a:blip r:embed="rId5" cstate="print"/>
          <a:srcRect/>
          <a:stretch>
            <a:fillRect/>
          </a:stretch>
        </p:blipFill>
        <p:spPr bwMode="auto">
          <a:xfrm>
            <a:off x="2971800" y="457200"/>
            <a:ext cx="3200400" cy="3200400"/>
          </a:xfrm>
          <a:prstGeom prst="rect">
            <a:avLst/>
          </a:prstGeom>
          <a:noFill/>
          <a:ln w="9525">
            <a:noFill/>
            <a:miter lim="800000"/>
            <a:headEnd/>
            <a:tailEnd/>
          </a:ln>
        </p:spPr>
      </p:pic>
      <p:pic>
        <p:nvPicPr>
          <p:cNvPr id="33800" name="Picture 11" descr="2d-recoil-p-an.png"/>
          <p:cNvPicPr>
            <a:picLocks noChangeAspect="1"/>
          </p:cNvPicPr>
          <p:nvPr/>
        </p:nvPicPr>
        <p:blipFill>
          <a:blip r:embed="rId6" cstate="print"/>
          <a:srcRect/>
          <a:stretch>
            <a:fillRect/>
          </a:stretch>
        </p:blipFill>
        <p:spPr bwMode="auto">
          <a:xfrm>
            <a:off x="5943600" y="457200"/>
            <a:ext cx="3200400" cy="3200400"/>
          </a:xfrm>
          <a:prstGeom prst="rect">
            <a:avLst/>
          </a:prstGeom>
          <a:noFill/>
          <a:ln w="9525">
            <a:noFill/>
            <a:miter lim="800000"/>
            <a:headEnd/>
            <a:tailEnd/>
          </a:ln>
        </p:spPr>
      </p:pic>
    </p:spTree>
  </p:cSld>
  <p:clrMapOvr>
    <a:masterClrMapping/>
  </p:clrMapOvr>
  <p:transition advTm="16598"/>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EC2E68A-79C9-4CF0-A6EE-F4E4A33CA536}" type="slidenum">
              <a:rPr lang="en-US" smtClean="0"/>
              <a:pPr/>
              <a:t>27</a:t>
            </a:fld>
            <a:endParaRPr lang="en-US"/>
          </a:p>
        </p:txBody>
      </p:sp>
      <p:pic>
        <p:nvPicPr>
          <p:cNvPr id="439298" name="Picture 2"/>
          <p:cNvPicPr>
            <a:picLocks noChangeAspect="1" noChangeArrowheads="1"/>
          </p:cNvPicPr>
          <p:nvPr/>
        </p:nvPicPr>
        <p:blipFill>
          <a:blip r:embed="rId2" cstate="print"/>
          <a:srcRect/>
          <a:stretch>
            <a:fillRect/>
          </a:stretch>
        </p:blipFill>
        <p:spPr bwMode="auto">
          <a:xfrm>
            <a:off x="152400" y="136652"/>
            <a:ext cx="8907795" cy="61879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EC2E68A-79C9-4CF0-A6EE-F4E4A33CA536}" type="slidenum">
              <a:rPr lang="en-US" smtClean="0"/>
              <a:pPr/>
              <a:t>28</a:t>
            </a:fld>
            <a:endParaRPr lang="en-US"/>
          </a:p>
        </p:txBody>
      </p:sp>
      <p:pic>
        <p:nvPicPr>
          <p:cNvPr id="440322" name="Picture 2"/>
          <p:cNvPicPr>
            <a:picLocks noChangeAspect="1" noChangeArrowheads="1"/>
          </p:cNvPicPr>
          <p:nvPr/>
        </p:nvPicPr>
        <p:blipFill>
          <a:blip r:embed="rId2" cstate="print"/>
          <a:srcRect/>
          <a:stretch>
            <a:fillRect/>
          </a:stretch>
        </p:blipFill>
        <p:spPr bwMode="auto">
          <a:xfrm>
            <a:off x="990600" y="871538"/>
            <a:ext cx="7089047" cy="53768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EC2E68A-79C9-4CF0-A6EE-F4E4A33CA536}" type="slidenum">
              <a:rPr lang="en-US" smtClean="0"/>
              <a:pPr/>
              <a:t>29</a:t>
            </a:fld>
            <a:endParaRPr lang="en-US"/>
          </a:p>
        </p:txBody>
      </p:sp>
      <p:pic>
        <p:nvPicPr>
          <p:cNvPr id="441346" name="Picture 2"/>
          <p:cNvPicPr>
            <a:picLocks noChangeAspect="1" noChangeArrowheads="1"/>
          </p:cNvPicPr>
          <p:nvPr/>
        </p:nvPicPr>
        <p:blipFill>
          <a:blip r:embed="rId2" cstate="print"/>
          <a:srcRect/>
          <a:stretch>
            <a:fillRect/>
          </a:stretch>
        </p:blipFill>
        <p:spPr bwMode="auto">
          <a:xfrm>
            <a:off x="995363" y="919163"/>
            <a:ext cx="7153275" cy="5019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228600" y="76200"/>
            <a:ext cx="8839200" cy="457200"/>
          </a:xfrm>
        </p:spPr>
        <p:txBody>
          <a:bodyPr/>
          <a:lstStyle/>
          <a:p>
            <a:pPr algn="ctr">
              <a:defRPr/>
            </a:pPr>
            <a:r>
              <a:rPr lang="en-US" sz="2400" dirty="0" smtClean="0">
                <a:solidFill>
                  <a:schemeClr val="bg1"/>
                </a:solidFill>
                <a:latin typeface="Comic Sans MS" pitchFamily="66" charset="0"/>
              </a:rPr>
              <a:t>Why </a:t>
            </a:r>
            <a:r>
              <a:rPr lang="el-GR" sz="2400" dirty="0" smtClean="0">
                <a:solidFill>
                  <a:schemeClr val="bg1"/>
                </a:solidFill>
                <a:latin typeface="Comic Sans MS" pitchFamily="66" charset="0"/>
              </a:rPr>
              <a:t>η</a:t>
            </a:r>
            <a:r>
              <a:rPr lang="en-US" sz="2400" dirty="0" smtClean="0">
                <a:solidFill>
                  <a:schemeClr val="bg1"/>
                </a:solidFill>
                <a:latin typeface="Comic Sans MS" pitchFamily="66" charset="0"/>
              </a:rPr>
              <a:t> is a unique probe</a:t>
            </a:r>
          </a:p>
        </p:txBody>
      </p:sp>
      <p:sp>
        <p:nvSpPr>
          <p:cNvPr id="26627" name="TextBox 2"/>
          <p:cNvSpPr txBox="1">
            <a:spLocks noChangeArrowheads="1"/>
          </p:cNvSpPr>
          <p:nvPr/>
        </p:nvSpPr>
        <p:spPr bwMode="auto">
          <a:xfrm>
            <a:off x="228600" y="2559050"/>
            <a:ext cx="8915400" cy="1323439"/>
          </a:xfrm>
          <a:prstGeom prst="rect">
            <a:avLst/>
          </a:prstGeom>
          <a:noFill/>
          <a:ln w="9525">
            <a:noFill/>
            <a:miter lim="800000"/>
            <a:headEnd/>
            <a:tailEnd/>
          </a:ln>
        </p:spPr>
        <p:txBody>
          <a:bodyPr>
            <a:spAutoFit/>
          </a:bodyPr>
          <a:lstStyle/>
          <a:p>
            <a:pPr algn="l">
              <a:buClr>
                <a:srgbClr val="FF0000"/>
              </a:buClr>
              <a:buFont typeface="Wingdings" pitchFamily="2" charset="2"/>
              <a:buChar char="q"/>
            </a:pPr>
            <a:r>
              <a:rPr lang="en-US" dirty="0" smtClean="0">
                <a:solidFill>
                  <a:srgbClr val="000000"/>
                </a:solidFill>
                <a:latin typeface="Comic Sans MS" pitchFamily="66" charset="0"/>
              </a:rPr>
              <a:t> </a:t>
            </a:r>
            <a:r>
              <a:rPr lang="el-GR" dirty="0" smtClean="0">
                <a:solidFill>
                  <a:srgbClr val="000000"/>
                </a:solidFill>
                <a:latin typeface="Comic Sans MS" pitchFamily="66" charset="0"/>
              </a:rPr>
              <a:t>η</a:t>
            </a:r>
            <a:r>
              <a:rPr lang="en-US" dirty="0" smtClean="0">
                <a:solidFill>
                  <a:srgbClr val="000000"/>
                </a:solidFill>
                <a:latin typeface="Comic Sans MS" pitchFamily="66" charset="0"/>
              </a:rPr>
              <a:t> decay </a:t>
            </a:r>
            <a:r>
              <a:rPr lang="en-US" dirty="0">
                <a:solidFill>
                  <a:srgbClr val="000000"/>
                </a:solidFill>
                <a:latin typeface="Comic Sans MS" pitchFamily="66" charset="0"/>
              </a:rPr>
              <a:t>width </a:t>
            </a:r>
            <a:r>
              <a:rPr lang="el-GR" dirty="0">
                <a:solidFill>
                  <a:srgbClr val="000000"/>
                </a:solidFill>
                <a:latin typeface="Comic Sans MS" pitchFamily="66" charset="0"/>
              </a:rPr>
              <a:t>Γ</a:t>
            </a:r>
            <a:r>
              <a:rPr lang="el-GR" baseline="-25000" dirty="0">
                <a:solidFill>
                  <a:srgbClr val="000000"/>
                </a:solidFill>
                <a:latin typeface="Comic Sans MS" pitchFamily="66" charset="0"/>
              </a:rPr>
              <a:t>η</a:t>
            </a:r>
            <a:r>
              <a:rPr lang="el-GR" dirty="0">
                <a:solidFill>
                  <a:srgbClr val="000000"/>
                </a:solidFill>
                <a:latin typeface="Comic Sans MS" pitchFamily="66" charset="0"/>
              </a:rPr>
              <a:t> </a:t>
            </a:r>
            <a:r>
              <a:rPr lang="en-US" dirty="0">
                <a:solidFill>
                  <a:srgbClr val="000000"/>
                </a:solidFill>
                <a:latin typeface="Comic Sans MS" pitchFamily="66" charset="0"/>
              </a:rPr>
              <a:t>=1.3KeV </a:t>
            </a:r>
            <a:r>
              <a:rPr lang="en-US" dirty="0" smtClean="0">
                <a:solidFill>
                  <a:srgbClr val="000000"/>
                </a:solidFill>
                <a:latin typeface="Comic Sans MS" pitchFamily="66" charset="0"/>
              </a:rPr>
              <a:t>is</a:t>
            </a:r>
            <a:r>
              <a:rPr lang="en-US" dirty="0" smtClean="0">
                <a:solidFill>
                  <a:srgbClr val="FF0000"/>
                </a:solidFill>
                <a:latin typeface="Comic Sans MS" pitchFamily="66" charset="0"/>
              </a:rPr>
              <a:t> </a:t>
            </a:r>
            <a:r>
              <a:rPr lang="en-US" dirty="0">
                <a:solidFill>
                  <a:srgbClr val="FF0000"/>
                </a:solidFill>
                <a:latin typeface="Comic Sans MS" pitchFamily="66" charset="0"/>
              </a:rPr>
              <a:t>narrow </a:t>
            </a:r>
            <a:r>
              <a:rPr lang="en-US" dirty="0" smtClean="0">
                <a:solidFill>
                  <a:srgbClr val="000000"/>
                </a:solidFill>
                <a:latin typeface="Comic Sans MS" pitchFamily="66" charset="0"/>
              </a:rPr>
              <a:t>(relative to </a:t>
            </a:r>
            <a:r>
              <a:rPr lang="el-GR" dirty="0" smtClean="0">
                <a:solidFill>
                  <a:srgbClr val="000000"/>
                </a:solidFill>
                <a:latin typeface="Comic Sans MS" pitchFamily="66" charset="0"/>
              </a:rPr>
              <a:t>Γ</a:t>
            </a:r>
            <a:r>
              <a:rPr lang="el-GR" baseline="-25000" dirty="0">
                <a:solidFill>
                  <a:srgbClr val="000000"/>
                </a:solidFill>
                <a:latin typeface="Comic Sans MS" pitchFamily="66" charset="0"/>
                <a:sym typeface="Symbol"/>
              </a:rPr>
              <a:t></a:t>
            </a:r>
            <a:r>
              <a:rPr lang="en-US" dirty="0" smtClean="0">
                <a:solidFill>
                  <a:srgbClr val="000000"/>
                </a:solidFill>
                <a:latin typeface="Comic Sans MS" pitchFamily="66" charset="0"/>
              </a:rPr>
              <a:t>=8.5 </a:t>
            </a:r>
            <a:r>
              <a:rPr lang="en-US" dirty="0" err="1" smtClean="0">
                <a:solidFill>
                  <a:srgbClr val="000000"/>
                </a:solidFill>
                <a:latin typeface="Comic Sans MS" pitchFamily="66" charset="0"/>
              </a:rPr>
              <a:t>MeV</a:t>
            </a:r>
            <a:r>
              <a:rPr lang="en-US" dirty="0">
                <a:solidFill>
                  <a:srgbClr val="000000"/>
                </a:solidFill>
                <a:latin typeface="Comic Sans MS" pitchFamily="66" charset="0"/>
              </a:rPr>
              <a:t>)</a:t>
            </a:r>
          </a:p>
          <a:p>
            <a:pPr lvl="2" algn="l"/>
            <a:r>
              <a:rPr lang="en-US" dirty="0">
                <a:solidFill>
                  <a:srgbClr val="000000"/>
                </a:solidFill>
                <a:latin typeface="Comic Sans MS" pitchFamily="66" charset="0"/>
              </a:rPr>
              <a:t>The lowest orders of </a:t>
            </a:r>
            <a:r>
              <a:rPr lang="el-GR" dirty="0">
                <a:solidFill>
                  <a:srgbClr val="000000"/>
                </a:solidFill>
                <a:latin typeface="Comic Sans MS" pitchFamily="66" charset="0"/>
              </a:rPr>
              <a:t>η</a:t>
            </a:r>
            <a:r>
              <a:rPr lang="en-US" dirty="0">
                <a:solidFill>
                  <a:srgbClr val="000000"/>
                </a:solidFill>
                <a:latin typeface="Comic Sans MS" pitchFamily="66" charset="0"/>
              </a:rPr>
              <a:t> decays  are filtered </a:t>
            </a:r>
            <a:r>
              <a:rPr lang="en-US" dirty="0" smtClean="0">
                <a:solidFill>
                  <a:srgbClr val="000000"/>
                </a:solidFill>
                <a:latin typeface="Comic Sans MS" pitchFamily="66" charset="0"/>
              </a:rPr>
              <a:t>out, </a:t>
            </a:r>
            <a:r>
              <a:rPr lang="en-US" dirty="0">
                <a:solidFill>
                  <a:srgbClr val="000000"/>
                </a:solidFill>
                <a:latin typeface="Comic Sans MS" pitchFamily="66" charset="0"/>
              </a:rPr>
              <a:t>enhancing the contributions </a:t>
            </a:r>
            <a:r>
              <a:rPr lang="en-US" dirty="0" smtClean="0">
                <a:solidFill>
                  <a:srgbClr val="000000"/>
                </a:solidFill>
                <a:latin typeface="Comic Sans MS" pitchFamily="66" charset="0"/>
              </a:rPr>
              <a:t>from </a:t>
            </a:r>
            <a:r>
              <a:rPr lang="en-US" dirty="0">
                <a:solidFill>
                  <a:srgbClr val="000000"/>
                </a:solidFill>
                <a:latin typeface="Comic Sans MS" pitchFamily="66" charset="0"/>
              </a:rPr>
              <a:t>higher orders by a factor of </a:t>
            </a:r>
            <a:r>
              <a:rPr lang="en-US" dirty="0" smtClean="0">
                <a:solidFill>
                  <a:srgbClr val="000000"/>
                </a:solidFill>
                <a:latin typeface="Comic Sans MS" pitchFamily="66" charset="0"/>
              </a:rPr>
              <a:t>~7,000</a:t>
            </a:r>
            <a:r>
              <a:rPr lang="en-US" dirty="0">
                <a:solidFill>
                  <a:srgbClr val="000000"/>
                </a:solidFill>
                <a:latin typeface="Comic Sans MS" pitchFamily="66" charset="0"/>
              </a:rPr>
              <a:t> </a:t>
            </a:r>
            <a:r>
              <a:rPr lang="en-US" dirty="0" smtClean="0">
                <a:solidFill>
                  <a:srgbClr val="000000"/>
                </a:solidFill>
                <a:latin typeface="Comic Sans MS" pitchFamily="66" charset="0"/>
              </a:rPr>
              <a:t>compared to </a:t>
            </a:r>
            <a:r>
              <a:rPr lang="en-US" dirty="0" smtClean="0">
                <a:solidFill>
                  <a:srgbClr val="000000"/>
                </a:solidFill>
                <a:latin typeface="Comic Sans MS" pitchFamily="66" charset="0"/>
                <a:sym typeface="Symbol"/>
              </a:rPr>
              <a:t> decays.</a:t>
            </a:r>
            <a:endParaRPr lang="en-US" dirty="0">
              <a:solidFill>
                <a:srgbClr val="000000"/>
              </a:solidFill>
              <a:latin typeface="Comic Sans MS" pitchFamily="66" charset="0"/>
            </a:endParaRPr>
          </a:p>
        </p:txBody>
      </p:sp>
      <p:sp>
        <p:nvSpPr>
          <p:cNvPr id="5" name="Right Arrow 4"/>
          <p:cNvSpPr/>
          <p:nvPr/>
        </p:nvSpPr>
        <p:spPr bwMode="auto">
          <a:xfrm>
            <a:off x="609600" y="2971800"/>
            <a:ext cx="533400" cy="228600"/>
          </a:xfrm>
          <a:prstGeom prst="rightArrow">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vert="eaVert" wrap="none" anchor="ctr"/>
          <a:lstStyle/>
          <a:p>
            <a:endParaRPr lang="en-US"/>
          </a:p>
        </p:txBody>
      </p:sp>
      <p:pic>
        <p:nvPicPr>
          <p:cNvPr id="7" name="Picture 7" descr="mesons"/>
          <p:cNvPicPr>
            <a:picLocks noChangeAspect="1" noChangeArrowheads="1"/>
          </p:cNvPicPr>
          <p:nvPr/>
        </p:nvPicPr>
        <p:blipFill>
          <a:blip r:embed="rId5" cstate="print"/>
          <a:srcRect/>
          <a:stretch>
            <a:fillRect/>
          </a:stretch>
        </p:blipFill>
        <p:spPr bwMode="auto">
          <a:xfrm>
            <a:off x="6805612" y="563817"/>
            <a:ext cx="1957388" cy="1722182"/>
          </a:xfrm>
          <a:prstGeom prst="rect">
            <a:avLst/>
          </a:prstGeom>
          <a:noFill/>
          <a:ln w="9525">
            <a:noFill/>
            <a:miter lim="800000"/>
            <a:headEnd/>
            <a:tailEnd/>
          </a:ln>
        </p:spPr>
      </p:pic>
      <p:sp>
        <p:nvSpPr>
          <p:cNvPr id="26631" name="Rectangle 7"/>
          <p:cNvSpPr>
            <a:spLocks noChangeArrowheads="1"/>
          </p:cNvSpPr>
          <p:nvPr/>
        </p:nvSpPr>
        <p:spPr bwMode="auto">
          <a:xfrm>
            <a:off x="152400" y="762000"/>
            <a:ext cx="7315200" cy="1938992"/>
          </a:xfrm>
          <a:prstGeom prst="rect">
            <a:avLst/>
          </a:prstGeom>
          <a:noFill/>
          <a:ln w="9525">
            <a:noFill/>
            <a:miter lim="800000"/>
            <a:headEnd/>
            <a:tailEnd/>
          </a:ln>
        </p:spPr>
        <p:txBody>
          <a:bodyPr wrap="square">
            <a:spAutoFit/>
          </a:bodyPr>
          <a:lstStyle/>
          <a:p>
            <a:pPr algn="l" eaLnBrk="1" hangingPunct="1">
              <a:buClr>
                <a:srgbClr val="FF0000"/>
              </a:buClr>
              <a:buFont typeface="Wingdings" pitchFamily="2" charset="2"/>
              <a:buChar char="q"/>
            </a:pPr>
            <a:r>
              <a:rPr lang="en-US" dirty="0" smtClean="0">
                <a:solidFill>
                  <a:srgbClr val="000000"/>
                </a:solidFill>
                <a:latin typeface="Comic Sans MS" pitchFamily="66" charset="0"/>
              </a:rPr>
              <a:t> A </a:t>
            </a:r>
            <a:r>
              <a:rPr lang="en-US" dirty="0" smtClean="0">
                <a:solidFill>
                  <a:srgbClr val="FF0000"/>
                </a:solidFill>
                <a:latin typeface="Comic Sans MS" pitchFamily="66" charset="0"/>
              </a:rPr>
              <a:t>Goldstone</a:t>
            </a:r>
            <a:r>
              <a:rPr lang="en-US" dirty="0" smtClean="0">
                <a:solidFill>
                  <a:srgbClr val="000000"/>
                </a:solidFill>
                <a:latin typeface="Comic Sans MS" pitchFamily="66" charset="0"/>
              </a:rPr>
              <a:t> boson due to  spontaneous breaking of </a:t>
            </a:r>
          </a:p>
          <a:p>
            <a:pPr algn="l" eaLnBrk="1" hangingPunct="1">
              <a:buClr>
                <a:srgbClr val="FF0000"/>
              </a:buClr>
            </a:pPr>
            <a:r>
              <a:rPr lang="en-US" dirty="0" smtClean="0">
                <a:solidFill>
                  <a:srgbClr val="000000"/>
                </a:solidFill>
                <a:latin typeface="Comic Sans MS" pitchFamily="66" charset="0"/>
              </a:rPr>
              <a:t>   QCD </a:t>
            </a:r>
            <a:r>
              <a:rPr lang="en-US" dirty="0" err="1" smtClean="0">
                <a:solidFill>
                  <a:srgbClr val="000000"/>
                </a:solidFill>
                <a:latin typeface="Comic Sans MS" pitchFamily="66" charset="0"/>
              </a:rPr>
              <a:t>chiral</a:t>
            </a:r>
            <a:r>
              <a:rPr lang="en-US" dirty="0" smtClean="0">
                <a:solidFill>
                  <a:srgbClr val="000000"/>
                </a:solidFill>
                <a:latin typeface="Comic Sans MS" pitchFamily="66" charset="0"/>
              </a:rPr>
              <a:t> symmetry</a:t>
            </a:r>
            <a:endParaRPr lang="en-US" dirty="0">
              <a:solidFill>
                <a:srgbClr val="000000"/>
              </a:solidFill>
              <a:latin typeface="Comic Sans MS" pitchFamily="66" charset="0"/>
            </a:endParaRPr>
          </a:p>
          <a:p>
            <a:pPr algn="l"/>
            <a:r>
              <a:rPr lang="en-US" dirty="0">
                <a:solidFill>
                  <a:srgbClr val="000000"/>
                </a:solidFill>
                <a:latin typeface="Comic Sans MS" pitchFamily="66" charset="0"/>
              </a:rPr>
              <a:t>             </a:t>
            </a:r>
            <a:r>
              <a:rPr lang="en-US" dirty="0" smtClean="0">
                <a:solidFill>
                  <a:srgbClr val="000000"/>
                </a:solidFill>
                <a:latin typeface="Comic Sans MS" pitchFamily="66" charset="0"/>
                <a:sym typeface="Symbol"/>
              </a:rPr>
              <a:t> is one of key mesons bridging our </a:t>
            </a:r>
          </a:p>
          <a:p>
            <a:pPr algn="l"/>
            <a:r>
              <a:rPr lang="en-US" dirty="0" smtClean="0">
                <a:solidFill>
                  <a:srgbClr val="000000"/>
                </a:solidFill>
                <a:latin typeface="Comic Sans MS" pitchFamily="66" charset="0"/>
                <a:sym typeface="Symbol"/>
              </a:rPr>
              <a:t>             </a:t>
            </a:r>
            <a:r>
              <a:rPr lang="en-US" dirty="0" smtClean="0">
                <a:solidFill>
                  <a:srgbClr val="000000"/>
                </a:solidFill>
                <a:latin typeface="Comic Sans MS" pitchFamily="66" charset="0"/>
              </a:rPr>
              <a:t> understanding of low-energy </a:t>
            </a:r>
            <a:r>
              <a:rPr lang="en-US" dirty="0" err="1" smtClean="0">
                <a:solidFill>
                  <a:srgbClr val="000000"/>
                </a:solidFill>
                <a:latin typeface="Comic Sans MS" pitchFamily="66" charset="0"/>
              </a:rPr>
              <a:t>hadron</a:t>
            </a:r>
            <a:r>
              <a:rPr lang="en-US" dirty="0" smtClean="0">
                <a:solidFill>
                  <a:srgbClr val="000000"/>
                </a:solidFill>
                <a:latin typeface="Comic Sans MS" pitchFamily="66" charset="0"/>
              </a:rPr>
              <a:t> dynamics</a:t>
            </a:r>
          </a:p>
          <a:p>
            <a:pPr algn="l"/>
            <a:r>
              <a:rPr lang="en-US" dirty="0" smtClean="0">
                <a:solidFill>
                  <a:srgbClr val="000000"/>
                </a:solidFill>
                <a:latin typeface="Comic Sans MS" pitchFamily="66" charset="0"/>
              </a:rPr>
              <a:t>              and underlying QCD  </a:t>
            </a:r>
          </a:p>
          <a:p>
            <a:pPr algn="l" eaLnBrk="1" hangingPunct="1">
              <a:buClr>
                <a:srgbClr val="FF0000"/>
              </a:buClr>
            </a:pPr>
            <a:r>
              <a:rPr lang="en-US" dirty="0" smtClean="0">
                <a:solidFill>
                  <a:srgbClr val="000000"/>
                </a:solidFill>
                <a:latin typeface="Comic Sans MS" pitchFamily="66" charset="0"/>
              </a:rPr>
              <a:t>             </a:t>
            </a:r>
            <a:endParaRPr lang="en-US" dirty="0">
              <a:solidFill>
                <a:srgbClr val="000000"/>
              </a:solidFill>
              <a:latin typeface="Comic Sans MS" pitchFamily="66" charset="0"/>
            </a:endParaRPr>
          </a:p>
        </p:txBody>
      </p:sp>
      <p:pic>
        <p:nvPicPr>
          <p:cNvPr id="26632" name="Picture 11"/>
          <p:cNvPicPr>
            <a:picLocks noChangeAspect="1" noChangeArrowheads="1"/>
          </p:cNvPicPr>
          <p:nvPr/>
        </p:nvPicPr>
        <p:blipFill>
          <a:blip r:embed="rId6" cstate="print"/>
          <a:srcRect/>
          <a:stretch>
            <a:fillRect/>
          </a:stretch>
        </p:blipFill>
        <p:spPr bwMode="auto">
          <a:xfrm>
            <a:off x="609600" y="1447800"/>
            <a:ext cx="554038" cy="268288"/>
          </a:xfrm>
          <a:prstGeom prst="rect">
            <a:avLst/>
          </a:prstGeom>
          <a:noFill/>
          <a:ln w="9525" algn="ctr">
            <a:noFill/>
            <a:miter lim="800000"/>
            <a:headEnd/>
            <a:tailEnd/>
          </a:ln>
        </p:spPr>
      </p:pic>
      <p:sp>
        <p:nvSpPr>
          <p:cNvPr id="10" name="TextBox 2"/>
          <p:cNvSpPr txBox="1">
            <a:spLocks noChangeArrowheads="1"/>
          </p:cNvSpPr>
          <p:nvPr/>
        </p:nvSpPr>
        <p:spPr bwMode="auto">
          <a:xfrm>
            <a:off x="228600" y="4318337"/>
            <a:ext cx="8915400" cy="1015663"/>
          </a:xfrm>
          <a:prstGeom prst="rect">
            <a:avLst/>
          </a:prstGeom>
          <a:noFill/>
          <a:ln w="9525">
            <a:noFill/>
            <a:miter lim="800000"/>
            <a:headEnd/>
            <a:tailEnd/>
          </a:ln>
        </p:spPr>
        <p:txBody>
          <a:bodyPr>
            <a:spAutoFit/>
          </a:bodyPr>
          <a:lstStyle/>
          <a:p>
            <a:pPr algn="l">
              <a:buClr>
                <a:srgbClr val="FF0000"/>
              </a:buClr>
              <a:buFont typeface="Wingdings" pitchFamily="2" charset="2"/>
              <a:buChar char="q"/>
            </a:pPr>
            <a:r>
              <a:rPr lang="en-US" dirty="0" smtClean="0">
                <a:solidFill>
                  <a:srgbClr val="000000"/>
                </a:solidFill>
                <a:latin typeface="Comic Sans MS" pitchFamily="66" charset="0"/>
              </a:rPr>
              <a:t> </a:t>
            </a:r>
            <a:r>
              <a:rPr lang="en-US" dirty="0" err="1" smtClean="0">
                <a:solidFill>
                  <a:srgbClr val="000000"/>
                </a:solidFill>
                <a:latin typeface="Comic Sans MS" pitchFamily="66" charset="0"/>
              </a:rPr>
              <a:t>Eigenstate</a:t>
            </a:r>
            <a:r>
              <a:rPr lang="en-US" dirty="0" smtClean="0">
                <a:solidFill>
                  <a:srgbClr val="000000"/>
                </a:solidFill>
                <a:latin typeface="Comic Sans MS" pitchFamily="66" charset="0"/>
              </a:rPr>
              <a:t> of P, </a:t>
            </a:r>
            <a:r>
              <a:rPr lang="en-US" dirty="0" smtClean="0">
                <a:solidFill>
                  <a:srgbClr val="FF0000"/>
                </a:solidFill>
                <a:latin typeface="Comic Sans MS" pitchFamily="66" charset="0"/>
              </a:rPr>
              <a:t>C</a:t>
            </a:r>
            <a:r>
              <a:rPr lang="en-US" dirty="0" smtClean="0">
                <a:solidFill>
                  <a:srgbClr val="000000"/>
                </a:solidFill>
                <a:latin typeface="Comic Sans MS" pitchFamily="66" charset="0"/>
              </a:rPr>
              <a:t>, CP, and G:</a:t>
            </a:r>
            <a:br>
              <a:rPr lang="en-US" dirty="0" smtClean="0">
                <a:solidFill>
                  <a:srgbClr val="000000"/>
                </a:solidFill>
                <a:latin typeface="Comic Sans MS" pitchFamily="66" charset="0"/>
              </a:rPr>
            </a:br>
            <a:r>
              <a:rPr lang="en-US" dirty="0" smtClean="0">
                <a:solidFill>
                  <a:srgbClr val="000000"/>
                </a:solidFill>
                <a:latin typeface="Comic Sans MS" pitchFamily="66" charset="0"/>
              </a:rPr>
              <a:t>             Study violations of </a:t>
            </a:r>
            <a:r>
              <a:rPr lang="en-US" dirty="0" smtClean="0">
                <a:solidFill>
                  <a:srgbClr val="FF0000"/>
                </a:solidFill>
                <a:latin typeface="Comic Sans MS" pitchFamily="66" charset="0"/>
              </a:rPr>
              <a:t>discrete symmetries</a:t>
            </a:r>
            <a:r>
              <a:rPr lang="en-US" dirty="0" smtClean="0">
                <a:solidFill>
                  <a:srgbClr val="000000"/>
                </a:solidFill>
                <a:latin typeface="Comic Sans MS" pitchFamily="66" charset="0"/>
              </a:rPr>
              <a:t/>
            </a:r>
            <a:br>
              <a:rPr lang="en-US" dirty="0" smtClean="0">
                <a:solidFill>
                  <a:srgbClr val="000000"/>
                </a:solidFill>
                <a:latin typeface="Comic Sans MS" pitchFamily="66" charset="0"/>
              </a:rPr>
            </a:br>
            <a:r>
              <a:rPr lang="en-US" dirty="0" smtClean="0">
                <a:solidFill>
                  <a:srgbClr val="000000"/>
                </a:solidFill>
                <a:latin typeface="Comic Sans MS" pitchFamily="66" charset="0"/>
              </a:rPr>
              <a:t>         </a:t>
            </a:r>
            <a:endParaRPr lang="en-US" dirty="0">
              <a:solidFill>
                <a:srgbClr val="000000"/>
              </a:solidFill>
              <a:latin typeface="Comic Sans MS" pitchFamily="66" charset="0"/>
            </a:endParaRPr>
          </a:p>
        </p:txBody>
      </p:sp>
      <p:graphicFrame>
        <p:nvGraphicFramePr>
          <p:cNvPr id="11" name="Object 10"/>
          <p:cNvGraphicFramePr>
            <a:graphicFrameLocks noChangeAspect="1"/>
          </p:cNvGraphicFramePr>
          <p:nvPr>
            <p:extLst>
              <p:ext uri="{D42A27DB-BD31-4B8C-83A1-F6EECF244321}">
                <p14:modId xmlns="" xmlns:p14="http://schemas.microsoft.com/office/powerpoint/2010/main" val="77306221"/>
              </p:ext>
            </p:extLst>
          </p:nvPr>
        </p:nvGraphicFramePr>
        <p:xfrm>
          <a:off x="4190999" y="4292600"/>
          <a:ext cx="1673225" cy="431800"/>
        </p:xfrm>
        <a:graphic>
          <a:graphicData uri="http://schemas.openxmlformats.org/presentationml/2006/ole">
            <p:oleObj spid="_x0000_s120834" name="Equation" r:id="rId7" imgW="787058" imgH="203112" progId="Equation.DSMT4">
              <p:embed/>
            </p:oleObj>
          </a:graphicData>
        </a:graphic>
      </p:graphicFrame>
      <p:sp>
        <p:nvSpPr>
          <p:cNvPr id="15" name="Right Arrow 14"/>
          <p:cNvSpPr/>
          <p:nvPr/>
        </p:nvSpPr>
        <p:spPr bwMode="auto">
          <a:xfrm>
            <a:off x="609600" y="4724400"/>
            <a:ext cx="533400" cy="228600"/>
          </a:xfrm>
          <a:prstGeom prst="rightArrow">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vert="eaVert" wrap="none" anchor="ctr"/>
          <a:lstStyle/>
          <a:p>
            <a:endParaRPr lang="en-US"/>
          </a:p>
        </p:txBody>
      </p:sp>
      <p:sp>
        <p:nvSpPr>
          <p:cNvPr id="13" name="Rectangle 7"/>
          <p:cNvSpPr>
            <a:spLocks noChangeArrowheads="1"/>
          </p:cNvSpPr>
          <p:nvPr/>
        </p:nvSpPr>
        <p:spPr bwMode="auto">
          <a:xfrm>
            <a:off x="228600" y="5311914"/>
            <a:ext cx="8915400" cy="707886"/>
          </a:xfrm>
          <a:prstGeom prst="rect">
            <a:avLst/>
          </a:prstGeom>
          <a:noFill/>
          <a:ln w="9525">
            <a:noFill/>
            <a:miter lim="800000"/>
            <a:headEnd/>
            <a:tailEnd/>
          </a:ln>
        </p:spPr>
        <p:txBody>
          <a:bodyPr wrap="square">
            <a:spAutoFit/>
          </a:bodyPr>
          <a:lstStyle/>
          <a:p>
            <a:pPr algn="l" eaLnBrk="1" hangingPunct="1">
              <a:buClr>
                <a:srgbClr val="FF0000"/>
              </a:buClr>
              <a:buFont typeface="Wingdings" pitchFamily="2" charset="2"/>
              <a:buChar char="q"/>
            </a:pPr>
            <a:r>
              <a:rPr lang="en-US" dirty="0">
                <a:solidFill>
                  <a:srgbClr val="000000"/>
                </a:solidFill>
                <a:latin typeface="Comic Sans MS" pitchFamily="66" charset="0"/>
              </a:rPr>
              <a:t> </a:t>
            </a:r>
            <a:r>
              <a:rPr lang="en-US" dirty="0" smtClean="0">
                <a:solidFill>
                  <a:srgbClr val="000000"/>
                </a:solidFill>
                <a:latin typeface="Comic Sans MS" pitchFamily="66" charset="0"/>
              </a:rPr>
              <a:t>The </a:t>
            </a:r>
            <a:r>
              <a:rPr lang="el-GR" dirty="0" smtClean="0">
                <a:solidFill>
                  <a:srgbClr val="000000"/>
                </a:solidFill>
                <a:latin typeface="Comic Sans MS" pitchFamily="66" charset="0"/>
              </a:rPr>
              <a:t>η</a:t>
            </a:r>
            <a:r>
              <a:rPr lang="en-US" dirty="0" smtClean="0">
                <a:solidFill>
                  <a:srgbClr val="000000"/>
                </a:solidFill>
                <a:latin typeface="Comic Sans MS" pitchFamily="66" charset="0"/>
              </a:rPr>
              <a:t> decays are </a:t>
            </a:r>
            <a:r>
              <a:rPr lang="en-US" dirty="0" smtClean="0">
                <a:solidFill>
                  <a:srgbClr val="FF0000"/>
                </a:solidFill>
                <a:latin typeface="Comic Sans MS" pitchFamily="66" charset="0"/>
              </a:rPr>
              <a:t>flavor-conserving </a:t>
            </a:r>
            <a:r>
              <a:rPr lang="en-US" dirty="0" smtClean="0">
                <a:solidFill>
                  <a:srgbClr val="000000"/>
                </a:solidFill>
                <a:latin typeface="Comic Sans MS" pitchFamily="66" charset="0"/>
              </a:rPr>
              <a:t> </a:t>
            </a:r>
            <a:r>
              <a:rPr lang="en-US" dirty="0">
                <a:solidFill>
                  <a:srgbClr val="000000"/>
                </a:solidFill>
                <a:latin typeface="Comic Sans MS" pitchFamily="66" charset="0"/>
              </a:rPr>
              <a:t>reactions </a:t>
            </a:r>
            <a:r>
              <a:rPr lang="en-US" dirty="0" smtClean="0">
                <a:solidFill>
                  <a:srgbClr val="000000"/>
                </a:solidFill>
                <a:latin typeface="Comic Sans MS" pitchFamily="66" charset="0"/>
              </a:rPr>
              <a:t>effectively free of</a:t>
            </a:r>
          </a:p>
          <a:p>
            <a:pPr algn="l" eaLnBrk="1" hangingPunct="1">
              <a:buClr>
                <a:srgbClr val="FF0000"/>
              </a:buClr>
            </a:pPr>
            <a:r>
              <a:rPr lang="en-US" dirty="0" smtClean="0">
                <a:solidFill>
                  <a:srgbClr val="000000"/>
                </a:solidFill>
                <a:latin typeface="Comic Sans MS" pitchFamily="66" charset="0"/>
              </a:rPr>
              <a:t>   SM  backgrounds for new physics search. </a:t>
            </a:r>
          </a:p>
        </p:txBody>
      </p:sp>
      <p:sp>
        <p:nvSpPr>
          <p:cNvPr id="2" name="Slide Number Placeholder 1"/>
          <p:cNvSpPr>
            <a:spLocks noGrp="1"/>
          </p:cNvSpPr>
          <p:nvPr>
            <p:ph type="sldNum" sz="quarter" idx="12"/>
          </p:nvPr>
        </p:nvSpPr>
        <p:spPr/>
        <p:txBody>
          <a:bodyPr/>
          <a:lstStyle/>
          <a:p>
            <a:fld id="{4CB3E360-76BC-428B-8D18-AB7E4DA0EF51}" type="slidenum">
              <a:rPr lang="en-US" smtClean="0"/>
              <a:pPr/>
              <a:t>3</a:t>
            </a:fld>
            <a:endParaRPr lang="en-US"/>
          </a:p>
        </p:txBody>
      </p:sp>
    </p:spTree>
    <p:custDataLst>
      <p:tags r:id="rId2"/>
    </p:custDataLst>
  </p:cSld>
  <p:clrMapOvr>
    <a:masterClrMapping/>
  </p:clrMapOvr>
  <p:transition advTm="13622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6631"/>
                                        </p:tgtEl>
                                        <p:attrNameLst>
                                          <p:attrName>style.visibility</p:attrName>
                                        </p:attrNameLst>
                                      </p:cBhvr>
                                      <p:to>
                                        <p:strVal val="visible"/>
                                      </p:to>
                                    </p:set>
                                    <p:animEffect transition="in" filter="blinds(horizontal)">
                                      <p:cBhvr>
                                        <p:cTn id="7" dur="500"/>
                                        <p:tgtEl>
                                          <p:spTgt spid="26631"/>
                                        </p:tgtEl>
                                      </p:cBhvr>
                                    </p:animEffect>
                                  </p:childTnLst>
                                </p:cTn>
                              </p:par>
                              <p:par>
                                <p:cTn id="8" presetID="3"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par>
                                <p:cTn id="11" presetID="3" presetClass="entr" presetSubtype="10" fill="hold" nodeType="withEffect">
                                  <p:stCondLst>
                                    <p:cond delay="0"/>
                                  </p:stCondLst>
                                  <p:childTnLst>
                                    <p:set>
                                      <p:cBhvr>
                                        <p:cTn id="12" dur="1" fill="hold">
                                          <p:stCondLst>
                                            <p:cond delay="0"/>
                                          </p:stCondLst>
                                        </p:cTn>
                                        <p:tgtEl>
                                          <p:spTgt spid="26632"/>
                                        </p:tgtEl>
                                        <p:attrNameLst>
                                          <p:attrName>style.visibility</p:attrName>
                                        </p:attrNameLst>
                                      </p:cBhvr>
                                      <p:to>
                                        <p:strVal val="visible"/>
                                      </p:to>
                                    </p:set>
                                    <p:animEffect transition="in" filter="blinds(horizontal)">
                                      <p:cBhvr>
                                        <p:cTn id="13" dur="500"/>
                                        <p:tgtEl>
                                          <p:spTgt spid="26632"/>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26627"/>
                                        </p:tgtEl>
                                        <p:attrNameLst>
                                          <p:attrName>style.visibility</p:attrName>
                                        </p:attrNameLst>
                                      </p:cBhvr>
                                      <p:to>
                                        <p:strVal val="visible"/>
                                      </p:to>
                                    </p:set>
                                    <p:animEffect transition="in" filter="blinds(horizontal)">
                                      <p:cBhvr>
                                        <p:cTn id="18" dur="500"/>
                                        <p:tgtEl>
                                          <p:spTgt spid="26627"/>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linds(horizontal)">
                                      <p:cBhvr>
                                        <p:cTn id="26" dur="500"/>
                                        <p:tgtEl>
                                          <p:spTgt spid="11"/>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linds(horizontal)">
                                      <p:cBhvr>
                                        <p:cTn id="29" dur="500"/>
                                        <p:tgtEl>
                                          <p:spTgt spid="10"/>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linds(horizont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linds(horizont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p:bldP spid="5" grpId="0" animBg="1"/>
      <p:bldP spid="26631" grpId="0"/>
      <p:bldP spid="10" grpId="0"/>
      <p:bldP spid="15" grpId="0" animBg="1"/>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EC2E68A-79C9-4CF0-A6EE-F4E4A33CA536}" type="slidenum">
              <a:rPr lang="en-US" smtClean="0"/>
              <a:pPr/>
              <a:t>30</a:t>
            </a:fld>
            <a:endParaRPr lang="en-US"/>
          </a:p>
        </p:txBody>
      </p:sp>
      <p:pic>
        <p:nvPicPr>
          <p:cNvPr id="442370" name="Picture 2"/>
          <p:cNvPicPr>
            <a:picLocks noChangeAspect="1" noChangeArrowheads="1"/>
          </p:cNvPicPr>
          <p:nvPr/>
        </p:nvPicPr>
        <p:blipFill>
          <a:blip r:embed="rId2" cstate="print"/>
          <a:srcRect/>
          <a:stretch>
            <a:fillRect/>
          </a:stretch>
        </p:blipFill>
        <p:spPr bwMode="auto">
          <a:xfrm>
            <a:off x="457201" y="762000"/>
            <a:ext cx="7653338" cy="534600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EC2E68A-79C9-4CF0-A6EE-F4E4A33CA536}" type="slidenum">
              <a:rPr lang="en-US" smtClean="0"/>
              <a:pPr/>
              <a:t>31</a:t>
            </a:fld>
            <a:endParaRPr lang="en-US"/>
          </a:p>
        </p:txBody>
      </p:sp>
      <p:pic>
        <p:nvPicPr>
          <p:cNvPr id="443394" name="Picture 2"/>
          <p:cNvPicPr>
            <a:picLocks noChangeAspect="1" noChangeArrowheads="1"/>
          </p:cNvPicPr>
          <p:nvPr/>
        </p:nvPicPr>
        <p:blipFill>
          <a:blip r:embed="rId2" cstate="print"/>
          <a:srcRect/>
          <a:stretch>
            <a:fillRect/>
          </a:stretch>
        </p:blipFill>
        <p:spPr bwMode="auto">
          <a:xfrm>
            <a:off x="952500" y="828675"/>
            <a:ext cx="7239000" cy="5200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EC2E68A-79C9-4CF0-A6EE-F4E4A33CA536}" type="slidenum">
              <a:rPr lang="en-US" smtClean="0"/>
              <a:pPr/>
              <a:t>32</a:t>
            </a:fld>
            <a:endParaRPr lang="en-US"/>
          </a:p>
        </p:txBody>
      </p:sp>
      <p:pic>
        <p:nvPicPr>
          <p:cNvPr id="444418" name="Picture 2"/>
          <p:cNvPicPr>
            <a:picLocks noChangeAspect="1" noChangeArrowheads="1"/>
          </p:cNvPicPr>
          <p:nvPr/>
        </p:nvPicPr>
        <p:blipFill>
          <a:blip r:embed="rId2" cstate="print"/>
          <a:srcRect/>
          <a:stretch>
            <a:fillRect/>
          </a:stretch>
        </p:blipFill>
        <p:spPr bwMode="auto">
          <a:xfrm>
            <a:off x="1052513" y="909638"/>
            <a:ext cx="7038975" cy="5038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EC2E68A-79C9-4CF0-A6EE-F4E4A33CA536}" type="slidenum">
              <a:rPr lang="en-US" smtClean="0"/>
              <a:pPr/>
              <a:t>33</a:t>
            </a:fld>
            <a:endParaRPr lang="en-US"/>
          </a:p>
        </p:txBody>
      </p:sp>
      <p:pic>
        <p:nvPicPr>
          <p:cNvPr id="446466" name="Picture 2"/>
          <p:cNvPicPr>
            <a:picLocks noChangeAspect="1" noChangeArrowheads="1"/>
          </p:cNvPicPr>
          <p:nvPr/>
        </p:nvPicPr>
        <p:blipFill>
          <a:blip r:embed="rId2" cstate="print"/>
          <a:srcRect/>
          <a:stretch>
            <a:fillRect/>
          </a:stretch>
        </p:blipFill>
        <p:spPr bwMode="auto">
          <a:xfrm>
            <a:off x="1209674" y="900113"/>
            <a:ext cx="6908279" cy="51958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EC2E68A-79C9-4CF0-A6EE-F4E4A33CA536}" type="slidenum">
              <a:rPr lang="en-US" smtClean="0"/>
              <a:pPr/>
              <a:t>34</a:t>
            </a:fld>
            <a:endParaRPr lang="en-US"/>
          </a:p>
        </p:txBody>
      </p:sp>
      <p:pic>
        <p:nvPicPr>
          <p:cNvPr id="447490" name="Picture 2"/>
          <p:cNvPicPr>
            <a:picLocks noChangeAspect="1" noChangeArrowheads="1"/>
          </p:cNvPicPr>
          <p:nvPr/>
        </p:nvPicPr>
        <p:blipFill>
          <a:blip r:embed="rId2" cstate="print"/>
          <a:srcRect/>
          <a:stretch>
            <a:fillRect/>
          </a:stretch>
        </p:blipFill>
        <p:spPr bwMode="auto">
          <a:xfrm>
            <a:off x="228600" y="1204913"/>
            <a:ext cx="8001000" cy="486519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534400" cy="792162"/>
          </a:xfrm>
        </p:spPr>
        <p:txBody>
          <a:bodyPr>
            <a:normAutofit/>
          </a:bodyPr>
          <a:lstStyle/>
          <a:p>
            <a:r>
              <a:rPr lang="en-US" sz="2800" dirty="0" smtClean="0">
                <a:solidFill>
                  <a:srgbClr val="FF0000"/>
                </a:solidFill>
                <a:latin typeface="Comic Sans MS" pitchFamily="66" charset="0"/>
              </a:rPr>
              <a:t>Determination of O(p</a:t>
            </a:r>
            <a:r>
              <a:rPr lang="en-US" sz="2800" baseline="30000" dirty="0" smtClean="0">
                <a:solidFill>
                  <a:srgbClr val="FF0000"/>
                </a:solidFill>
                <a:latin typeface="Comic Sans MS" pitchFamily="66" charset="0"/>
              </a:rPr>
              <a:t>6</a:t>
            </a:r>
            <a:r>
              <a:rPr lang="en-US" sz="2800" dirty="0" smtClean="0">
                <a:solidFill>
                  <a:srgbClr val="FF0000"/>
                </a:solidFill>
                <a:latin typeface="Comic Sans MS" pitchFamily="66" charset="0"/>
              </a:rPr>
              <a:t>) Low Energy Constants  </a:t>
            </a:r>
            <a:endParaRPr lang="en-US" sz="2800" dirty="0">
              <a:solidFill>
                <a:srgbClr val="FF0000"/>
              </a:solidFill>
              <a:latin typeface="Comic Sans MS" pitchFamily="66" charset="0"/>
            </a:endParaRPr>
          </a:p>
        </p:txBody>
      </p:sp>
      <p:sp>
        <p:nvSpPr>
          <p:cNvPr id="4" name="Slide Number Placeholder 3"/>
          <p:cNvSpPr>
            <a:spLocks noGrp="1"/>
          </p:cNvSpPr>
          <p:nvPr>
            <p:ph type="sldNum" sz="quarter" idx="12"/>
          </p:nvPr>
        </p:nvSpPr>
        <p:spPr/>
        <p:txBody>
          <a:bodyPr/>
          <a:lstStyle/>
          <a:p>
            <a:fld id="{81DEA699-F0C6-472A-919A-816F126BDDD0}" type="slidenum">
              <a:rPr lang="en-US" smtClean="0"/>
              <a:pPr/>
              <a:t>35</a:t>
            </a:fld>
            <a:endParaRPr lang="en-US"/>
          </a:p>
        </p:txBody>
      </p:sp>
      <p:sp>
        <p:nvSpPr>
          <p:cNvPr id="5" name="TextBox 4"/>
          <p:cNvSpPr txBox="1"/>
          <p:nvPr/>
        </p:nvSpPr>
        <p:spPr>
          <a:xfrm>
            <a:off x="457200" y="1156690"/>
            <a:ext cx="6629400" cy="338554"/>
          </a:xfrm>
          <a:prstGeom prst="rect">
            <a:avLst/>
          </a:prstGeom>
          <a:noFill/>
        </p:spPr>
        <p:txBody>
          <a:bodyPr wrap="square" rtlCol="0">
            <a:spAutoFit/>
          </a:bodyPr>
          <a:lstStyle/>
          <a:p>
            <a:r>
              <a:rPr lang="en-US" sz="1600" dirty="0" smtClean="0">
                <a:solidFill>
                  <a:srgbClr val="000000"/>
                </a:solidFill>
                <a:latin typeface="Comic Sans MS" pitchFamily="66" charset="0"/>
              </a:rPr>
              <a:t>The total amplitude for the decay </a:t>
            </a:r>
            <a:r>
              <a:rPr lang="el-GR" sz="1600" dirty="0" smtClean="0">
                <a:solidFill>
                  <a:srgbClr val="000000"/>
                </a:solidFill>
                <a:latin typeface="Comic Sans MS" pitchFamily="66" charset="0"/>
              </a:rPr>
              <a:t>η</a:t>
            </a:r>
            <a:r>
              <a:rPr lang="en-US" sz="1600" dirty="0" smtClean="0">
                <a:solidFill>
                  <a:srgbClr val="000000"/>
                </a:solidFill>
                <a:latin typeface="Comic Sans MS" pitchFamily="66" charset="0"/>
              </a:rPr>
              <a:t>(P) </a:t>
            </a:r>
            <a:r>
              <a:rPr lang="en-US" sz="1600" dirty="0" smtClean="0">
                <a:solidFill>
                  <a:srgbClr val="000000"/>
                </a:solidFill>
                <a:latin typeface="Comic Sans MS" pitchFamily="66" charset="0"/>
                <a:sym typeface="Wingdings" pitchFamily="2" charset="2"/>
              </a:rPr>
              <a:t> </a:t>
            </a:r>
            <a:r>
              <a:rPr lang="el-GR" sz="1600" dirty="0" smtClean="0">
                <a:solidFill>
                  <a:srgbClr val="000000"/>
                </a:solidFill>
                <a:latin typeface="Comic Sans MS" pitchFamily="66" charset="0"/>
              </a:rPr>
              <a:t>π</a:t>
            </a:r>
            <a:r>
              <a:rPr lang="en-US" sz="1600" baseline="30000" dirty="0" smtClean="0">
                <a:solidFill>
                  <a:srgbClr val="000000"/>
                </a:solidFill>
                <a:latin typeface="Comic Sans MS" pitchFamily="66" charset="0"/>
              </a:rPr>
              <a:t>0</a:t>
            </a:r>
            <a:r>
              <a:rPr lang="en-US" sz="1600" dirty="0" smtClean="0">
                <a:solidFill>
                  <a:srgbClr val="000000"/>
                </a:solidFill>
                <a:latin typeface="Comic Sans MS" pitchFamily="66" charset="0"/>
              </a:rPr>
              <a:t>(p)</a:t>
            </a:r>
            <a:r>
              <a:rPr lang="el-GR" sz="1600" dirty="0">
                <a:solidFill>
                  <a:srgbClr val="000000"/>
                </a:solidFill>
                <a:latin typeface="Comic Sans MS" pitchFamily="66" charset="0"/>
              </a:rPr>
              <a:t> </a:t>
            </a:r>
            <a:r>
              <a:rPr lang="en-US" sz="1600" dirty="0" smtClean="0">
                <a:solidFill>
                  <a:srgbClr val="000000"/>
                </a:solidFill>
                <a:latin typeface="Comic Sans MS" pitchFamily="66" charset="0"/>
              </a:rPr>
              <a:t>+ </a:t>
            </a:r>
            <a:r>
              <a:rPr lang="el-GR" sz="1600" dirty="0" smtClean="0">
                <a:solidFill>
                  <a:srgbClr val="000000"/>
                </a:solidFill>
                <a:latin typeface="Comic Sans MS" pitchFamily="66" charset="0"/>
              </a:rPr>
              <a:t>γ</a:t>
            </a:r>
            <a:r>
              <a:rPr lang="en-US" sz="1600" dirty="0" smtClean="0">
                <a:solidFill>
                  <a:srgbClr val="000000"/>
                </a:solidFill>
                <a:latin typeface="Comic Sans MS" pitchFamily="66" charset="0"/>
              </a:rPr>
              <a:t>(q1) + </a:t>
            </a:r>
            <a:r>
              <a:rPr lang="el-GR" sz="1600" dirty="0" smtClean="0">
                <a:solidFill>
                  <a:srgbClr val="000000"/>
                </a:solidFill>
                <a:latin typeface="Comic Sans MS" pitchFamily="66" charset="0"/>
              </a:rPr>
              <a:t>γ</a:t>
            </a:r>
            <a:r>
              <a:rPr lang="en-US" sz="1600" dirty="0">
                <a:solidFill>
                  <a:srgbClr val="000000"/>
                </a:solidFill>
                <a:latin typeface="Comic Sans MS" pitchFamily="66" charset="0"/>
              </a:rPr>
              <a:t>(q1) </a:t>
            </a:r>
            <a:r>
              <a:rPr lang="en-US" sz="1600" dirty="0" smtClean="0">
                <a:solidFill>
                  <a:srgbClr val="000000"/>
                </a:solidFill>
                <a:latin typeface="Comic Sans MS" pitchFamily="66" charset="0"/>
              </a:rPr>
              <a:t>is</a:t>
            </a:r>
          </a:p>
        </p:txBody>
      </p:sp>
      <p:graphicFrame>
        <p:nvGraphicFramePr>
          <p:cNvPr id="6" name="Object 5"/>
          <p:cNvGraphicFramePr>
            <a:graphicFrameLocks noChangeAspect="1"/>
          </p:cNvGraphicFramePr>
          <p:nvPr>
            <p:extLst>
              <p:ext uri="{D42A27DB-BD31-4B8C-83A1-F6EECF244321}">
                <p14:modId xmlns="" xmlns:p14="http://schemas.microsoft.com/office/powerpoint/2010/main" val="583503246"/>
              </p:ext>
            </p:extLst>
          </p:nvPr>
        </p:nvGraphicFramePr>
        <p:xfrm>
          <a:off x="430213" y="1752600"/>
          <a:ext cx="7847012" cy="625475"/>
        </p:xfrm>
        <a:graphic>
          <a:graphicData uri="http://schemas.openxmlformats.org/presentationml/2006/ole">
            <p:oleObj spid="_x0000_s571394" name="Equation" r:id="rId4" imgW="4736880" imgH="355320" progId="Equation.3">
              <p:embed/>
            </p:oleObj>
          </a:graphicData>
        </a:graphic>
      </p:graphicFrame>
      <p:sp>
        <p:nvSpPr>
          <p:cNvPr id="7" name="TextBox 6"/>
          <p:cNvSpPr txBox="1"/>
          <p:nvPr/>
        </p:nvSpPr>
        <p:spPr>
          <a:xfrm>
            <a:off x="228600" y="2514600"/>
            <a:ext cx="8802806" cy="3077766"/>
          </a:xfrm>
          <a:prstGeom prst="rect">
            <a:avLst/>
          </a:prstGeom>
          <a:noFill/>
        </p:spPr>
        <p:txBody>
          <a:bodyPr wrap="square" rtlCol="0">
            <a:spAutoFit/>
          </a:bodyPr>
          <a:lstStyle/>
          <a:p>
            <a:r>
              <a:rPr lang="en-US" sz="1600" dirty="0" smtClean="0">
                <a:solidFill>
                  <a:srgbClr val="000000"/>
                </a:solidFill>
                <a:latin typeface="Comic Sans MS" pitchFamily="66" charset="0"/>
              </a:rPr>
              <a:t>where A,B are two </a:t>
            </a:r>
            <a:r>
              <a:rPr lang="en-US" sz="1600" dirty="0" err="1" smtClean="0">
                <a:solidFill>
                  <a:srgbClr val="000000"/>
                </a:solidFill>
                <a:latin typeface="Comic Sans MS" pitchFamily="66" charset="0"/>
              </a:rPr>
              <a:t>kinematically</a:t>
            </a:r>
            <a:r>
              <a:rPr lang="en-US" sz="1600" dirty="0" smtClean="0">
                <a:solidFill>
                  <a:srgbClr val="000000"/>
                </a:solidFill>
                <a:latin typeface="Comic Sans MS" pitchFamily="66" charset="0"/>
              </a:rPr>
              <a:t> different amplitudes, and the </a:t>
            </a:r>
            <a:r>
              <a:rPr lang="en-US" sz="1600" dirty="0" err="1" smtClean="0">
                <a:solidFill>
                  <a:srgbClr val="000000"/>
                </a:solidFill>
                <a:latin typeface="Comic Sans MS" pitchFamily="66" charset="0"/>
              </a:rPr>
              <a:t>a,b</a:t>
            </a:r>
            <a:r>
              <a:rPr lang="en-US" sz="1600" dirty="0" smtClean="0">
                <a:solidFill>
                  <a:srgbClr val="000000"/>
                </a:solidFill>
                <a:latin typeface="Comic Sans MS" pitchFamily="66" charset="0"/>
              </a:rPr>
              <a:t> are the coefficients for tree level,  </a:t>
            </a:r>
            <a:r>
              <a:rPr lang="el-GR" sz="1600" dirty="0" smtClean="0">
                <a:solidFill>
                  <a:srgbClr val="000000"/>
                </a:solidFill>
                <a:latin typeface="Comic Sans MS" pitchFamily="66" charset="0"/>
              </a:rPr>
              <a:t>π</a:t>
            </a:r>
            <a:r>
              <a:rPr lang="en-US" sz="1600" dirty="0" smtClean="0">
                <a:solidFill>
                  <a:srgbClr val="000000"/>
                </a:solidFill>
                <a:latin typeface="Comic Sans MS" pitchFamily="66" charset="0"/>
              </a:rPr>
              <a:t> loops, and k loops contributions. </a:t>
            </a:r>
          </a:p>
          <a:p>
            <a:endParaRPr lang="en-US" sz="1600" dirty="0" smtClean="0">
              <a:solidFill>
                <a:srgbClr val="000000"/>
              </a:solidFill>
              <a:latin typeface="Comic Sans MS" pitchFamily="66" charset="0"/>
            </a:endParaRPr>
          </a:p>
          <a:p>
            <a:r>
              <a:rPr lang="en-US" sz="1600" dirty="0" smtClean="0">
                <a:solidFill>
                  <a:srgbClr val="000000"/>
                </a:solidFill>
                <a:latin typeface="Comic Sans MS" pitchFamily="66" charset="0"/>
              </a:rPr>
              <a:t>Expanding as O(p</a:t>
            </a:r>
            <a:r>
              <a:rPr lang="en-US" sz="1600" baseline="30000" dirty="0" smtClean="0">
                <a:solidFill>
                  <a:srgbClr val="000000"/>
                </a:solidFill>
                <a:latin typeface="Comic Sans MS" pitchFamily="66" charset="0"/>
              </a:rPr>
              <a:t>2</a:t>
            </a:r>
            <a:r>
              <a:rPr lang="en-US" sz="1600" dirty="0" smtClean="0">
                <a:solidFill>
                  <a:srgbClr val="000000"/>
                </a:solidFill>
                <a:latin typeface="Comic Sans MS" pitchFamily="66" charset="0"/>
              </a:rPr>
              <a:t>) + O(p</a:t>
            </a:r>
            <a:r>
              <a:rPr lang="en-US" sz="1600" baseline="30000" dirty="0" smtClean="0">
                <a:solidFill>
                  <a:srgbClr val="000000"/>
                </a:solidFill>
                <a:latin typeface="Comic Sans MS" pitchFamily="66" charset="0"/>
              </a:rPr>
              <a:t>4</a:t>
            </a:r>
            <a:r>
              <a:rPr lang="en-US" sz="1600" dirty="0" smtClean="0">
                <a:solidFill>
                  <a:srgbClr val="000000"/>
                </a:solidFill>
                <a:latin typeface="Comic Sans MS" pitchFamily="66" charset="0"/>
              </a:rPr>
              <a:t>) + O(p</a:t>
            </a:r>
            <a:r>
              <a:rPr lang="en-US" sz="1600" baseline="30000" dirty="0" smtClean="0">
                <a:solidFill>
                  <a:srgbClr val="000000"/>
                </a:solidFill>
                <a:latin typeface="Comic Sans MS" pitchFamily="66" charset="0"/>
              </a:rPr>
              <a:t>6</a:t>
            </a:r>
            <a:r>
              <a:rPr lang="en-US" sz="1600" dirty="0" smtClean="0">
                <a:solidFill>
                  <a:srgbClr val="000000"/>
                </a:solidFill>
                <a:latin typeface="Comic Sans MS" pitchFamily="66" charset="0"/>
              </a:rPr>
              <a:t>) … many terms vanish or are very small:</a:t>
            </a:r>
          </a:p>
          <a:p>
            <a:endParaRPr lang="en-US" dirty="0" smtClean="0">
              <a:latin typeface="Comic Sans MS" pitchFamily="66" charset="0"/>
            </a:endParaRPr>
          </a:p>
          <a:p>
            <a:r>
              <a:rPr lang="en-US" dirty="0" smtClean="0">
                <a:solidFill>
                  <a:srgbClr val="000000"/>
                </a:solidFill>
                <a:latin typeface="Comic Sans MS" pitchFamily="66" charset="0"/>
              </a:rPr>
              <a:t>M =    (a</a:t>
            </a:r>
            <a:r>
              <a:rPr lang="en-US" baseline="-25000" dirty="0" smtClean="0">
                <a:solidFill>
                  <a:srgbClr val="000000"/>
                </a:solidFill>
                <a:latin typeface="Comic Sans MS" pitchFamily="66" charset="0"/>
              </a:rPr>
              <a:t>4</a:t>
            </a:r>
            <a:r>
              <a:rPr lang="el-GR" baseline="30000" dirty="0" smtClean="0">
                <a:solidFill>
                  <a:srgbClr val="000000"/>
                </a:solidFill>
                <a:latin typeface="Comic Sans MS" pitchFamily="66" charset="0"/>
              </a:rPr>
              <a:t>π</a:t>
            </a:r>
            <a:r>
              <a:rPr lang="en-US" dirty="0" smtClean="0">
                <a:solidFill>
                  <a:srgbClr val="000000"/>
                </a:solidFill>
                <a:latin typeface="Comic Sans MS" pitchFamily="66" charset="0"/>
              </a:rPr>
              <a:t> + a</a:t>
            </a:r>
            <a:r>
              <a:rPr lang="en-US" baseline="-25000" dirty="0" smtClean="0">
                <a:solidFill>
                  <a:srgbClr val="000000"/>
                </a:solidFill>
                <a:latin typeface="Comic Sans MS" pitchFamily="66" charset="0"/>
              </a:rPr>
              <a:t>4</a:t>
            </a:r>
            <a:r>
              <a:rPr lang="en-US" baseline="30000" dirty="0" smtClean="0">
                <a:solidFill>
                  <a:srgbClr val="000000"/>
                </a:solidFill>
                <a:latin typeface="Comic Sans MS" pitchFamily="66" charset="0"/>
              </a:rPr>
              <a:t>k</a:t>
            </a:r>
            <a:r>
              <a:rPr lang="en-US" dirty="0" smtClean="0">
                <a:solidFill>
                  <a:srgbClr val="000000"/>
                </a:solidFill>
                <a:latin typeface="Comic Sans MS" pitchFamily="66" charset="0"/>
              </a:rPr>
              <a:t>)A    +    </a:t>
            </a:r>
            <a:r>
              <a:rPr lang="en-US" b="1" dirty="0" smtClean="0">
                <a:solidFill>
                  <a:srgbClr val="FF0000"/>
                </a:solidFill>
                <a:latin typeface="Comic Sans MS" pitchFamily="66" charset="0"/>
              </a:rPr>
              <a:t>a</a:t>
            </a:r>
            <a:r>
              <a:rPr lang="en-US" b="1" baseline="-25000" dirty="0" smtClean="0">
                <a:solidFill>
                  <a:srgbClr val="FF0000"/>
                </a:solidFill>
                <a:latin typeface="Comic Sans MS" pitchFamily="66" charset="0"/>
              </a:rPr>
              <a:t>6</a:t>
            </a:r>
            <a:r>
              <a:rPr lang="en-US" b="1" baseline="30000" dirty="0" smtClean="0">
                <a:solidFill>
                  <a:srgbClr val="FF0000"/>
                </a:solidFill>
                <a:latin typeface="Comic Sans MS" pitchFamily="66" charset="0"/>
              </a:rPr>
              <a:t>tree </a:t>
            </a:r>
            <a:r>
              <a:rPr lang="en-US" dirty="0" smtClean="0">
                <a:solidFill>
                  <a:srgbClr val="000000"/>
                </a:solidFill>
                <a:latin typeface="Comic Sans MS" pitchFamily="66" charset="0"/>
              </a:rPr>
              <a:t>A  </a:t>
            </a:r>
            <a:r>
              <a:rPr lang="en-US" dirty="0" smtClean="0">
                <a:latin typeface="Comic Sans MS" pitchFamily="66" charset="0"/>
              </a:rPr>
              <a:t>+ </a:t>
            </a:r>
            <a:r>
              <a:rPr lang="en-US" b="1" dirty="0" smtClean="0">
                <a:solidFill>
                  <a:srgbClr val="FF0000"/>
                </a:solidFill>
                <a:latin typeface="Comic Sans MS" pitchFamily="66" charset="0"/>
              </a:rPr>
              <a:t>b</a:t>
            </a:r>
            <a:r>
              <a:rPr lang="en-US" b="1" baseline="-25000" dirty="0" smtClean="0">
                <a:solidFill>
                  <a:srgbClr val="FF0000"/>
                </a:solidFill>
                <a:latin typeface="Comic Sans MS" pitchFamily="66" charset="0"/>
              </a:rPr>
              <a:t>6</a:t>
            </a:r>
            <a:r>
              <a:rPr lang="en-US" b="1" baseline="30000" dirty="0" smtClean="0">
                <a:solidFill>
                  <a:srgbClr val="FF0000"/>
                </a:solidFill>
                <a:latin typeface="Comic Sans MS" pitchFamily="66" charset="0"/>
              </a:rPr>
              <a:t>tree </a:t>
            </a:r>
            <a:r>
              <a:rPr lang="en-US" dirty="0" smtClean="0">
                <a:solidFill>
                  <a:srgbClr val="000000"/>
                </a:solidFill>
                <a:latin typeface="Comic Sans MS" pitchFamily="66" charset="0"/>
              </a:rPr>
              <a:t>B     +   suppressed O(p</a:t>
            </a:r>
            <a:r>
              <a:rPr lang="en-US" baseline="30000" dirty="0" smtClean="0">
                <a:solidFill>
                  <a:srgbClr val="000000"/>
                </a:solidFill>
                <a:latin typeface="Comic Sans MS" pitchFamily="66" charset="0"/>
              </a:rPr>
              <a:t>6</a:t>
            </a:r>
            <a:r>
              <a:rPr lang="en-US" dirty="0" smtClean="0">
                <a:solidFill>
                  <a:srgbClr val="000000"/>
                </a:solidFill>
                <a:latin typeface="Comic Sans MS" pitchFamily="66" charset="0"/>
              </a:rPr>
              <a:t>) loops     </a:t>
            </a:r>
            <a:r>
              <a:rPr lang="en-US" dirty="0" smtClean="0">
                <a:solidFill>
                  <a:srgbClr val="FF0000"/>
                </a:solidFill>
                <a:latin typeface="Comic Sans MS" pitchFamily="66" charset="0"/>
              </a:rPr>
              <a:t>+   HOT</a:t>
            </a:r>
          </a:p>
          <a:p>
            <a:r>
              <a:rPr lang="en-US" dirty="0">
                <a:latin typeface="Comic Sans MS" pitchFamily="66" charset="0"/>
              </a:rPr>
              <a:t> </a:t>
            </a:r>
            <a:r>
              <a:rPr lang="en-US" dirty="0" smtClean="0">
                <a:latin typeface="Comic Sans MS" pitchFamily="66" charset="0"/>
              </a:rPr>
              <a:t>           </a:t>
            </a:r>
            <a:r>
              <a:rPr lang="en-US" sz="1400" dirty="0" err="1" smtClean="0">
                <a:solidFill>
                  <a:srgbClr val="FF0000"/>
                </a:solidFill>
                <a:latin typeface="Comic Sans MS" pitchFamily="66" charset="0"/>
              </a:rPr>
              <a:t>small,known</a:t>
            </a:r>
            <a:r>
              <a:rPr lang="en-US" sz="1400" dirty="0" smtClean="0">
                <a:solidFill>
                  <a:srgbClr val="FF0000"/>
                </a:solidFill>
                <a:latin typeface="Comic Sans MS" pitchFamily="66" charset="0"/>
              </a:rPr>
              <a:t>                dominant, unknown</a:t>
            </a:r>
          </a:p>
          <a:p>
            <a:r>
              <a:rPr lang="en-US" sz="1400" dirty="0" smtClean="0">
                <a:solidFill>
                  <a:srgbClr val="000000"/>
                </a:solidFill>
                <a:latin typeface="Comic Sans MS" pitchFamily="66" charset="0"/>
              </a:rPr>
              <a:t> </a:t>
            </a:r>
          </a:p>
          <a:p>
            <a:r>
              <a:rPr lang="en-US" sz="1600" dirty="0" smtClean="0">
                <a:solidFill>
                  <a:srgbClr val="000000"/>
                </a:solidFill>
                <a:latin typeface="Comic Sans MS" pitchFamily="66" charset="0"/>
              </a:rPr>
              <a:t>The dominant coefficients </a:t>
            </a:r>
            <a:r>
              <a:rPr lang="en-US" sz="1600" b="1" dirty="0" smtClean="0">
                <a:solidFill>
                  <a:srgbClr val="FF0000"/>
                </a:solidFill>
                <a:latin typeface="Comic Sans MS" pitchFamily="66" charset="0"/>
              </a:rPr>
              <a:t>a</a:t>
            </a:r>
            <a:r>
              <a:rPr lang="en-US" sz="1600" b="1" baseline="-25000" dirty="0" smtClean="0">
                <a:solidFill>
                  <a:srgbClr val="FF0000"/>
                </a:solidFill>
                <a:latin typeface="Comic Sans MS" pitchFamily="66" charset="0"/>
              </a:rPr>
              <a:t>6</a:t>
            </a:r>
            <a:r>
              <a:rPr lang="en-US" sz="1600" b="1" baseline="30000" dirty="0" smtClean="0">
                <a:solidFill>
                  <a:srgbClr val="FF0000"/>
                </a:solidFill>
                <a:latin typeface="Comic Sans MS" pitchFamily="66" charset="0"/>
              </a:rPr>
              <a:t>tree</a:t>
            </a:r>
            <a:r>
              <a:rPr lang="en-US" sz="1600" dirty="0" smtClean="0">
                <a:solidFill>
                  <a:srgbClr val="000000"/>
                </a:solidFill>
                <a:latin typeface="Comic Sans MS" pitchFamily="66" charset="0"/>
              </a:rPr>
              <a:t> and </a:t>
            </a:r>
            <a:r>
              <a:rPr lang="en-US" sz="1600" b="1" dirty="0" smtClean="0">
                <a:solidFill>
                  <a:srgbClr val="FF0000"/>
                </a:solidFill>
                <a:latin typeface="Comic Sans MS" pitchFamily="66" charset="0"/>
              </a:rPr>
              <a:t>b</a:t>
            </a:r>
            <a:r>
              <a:rPr lang="en-US" sz="1600" b="1" baseline="-25000" dirty="0" smtClean="0">
                <a:solidFill>
                  <a:srgbClr val="FF0000"/>
                </a:solidFill>
                <a:latin typeface="Comic Sans MS" pitchFamily="66" charset="0"/>
              </a:rPr>
              <a:t>6</a:t>
            </a:r>
            <a:r>
              <a:rPr lang="en-US" sz="1600" b="1" baseline="30000" dirty="0" smtClean="0">
                <a:solidFill>
                  <a:srgbClr val="FF0000"/>
                </a:solidFill>
                <a:latin typeface="Comic Sans MS" pitchFamily="66" charset="0"/>
              </a:rPr>
              <a:t>tree</a:t>
            </a:r>
            <a:r>
              <a:rPr lang="en-US" sz="1600" dirty="0" smtClean="0">
                <a:latin typeface="Comic Sans MS" pitchFamily="66" charset="0"/>
              </a:rPr>
              <a:t> </a:t>
            </a:r>
            <a:r>
              <a:rPr lang="en-US" sz="1600" dirty="0">
                <a:latin typeface="Comic Sans MS" pitchFamily="66" charset="0"/>
              </a:rPr>
              <a:t> </a:t>
            </a:r>
            <a:r>
              <a:rPr lang="en-US" sz="1600" dirty="0" smtClean="0">
                <a:solidFill>
                  <a:srgbClr val="000000"/>
                </a:solidFill>
                <a:latin typeface="Comic Sans MS" pitchFamily="66" charset="0"/>
              </a:rPr>
              <a:t>depend on two low energy constants d</a:t>
            </a:r>
            <a:r>
              <a:rPr lang="en-US" sz="1600" baseline="-25000" dirty="0" smtClean="0">
                <a:solidFill>
                  <a:srgbClr val="000000"/>
                </a:solidFill>
                <a:latin typeface="Comic Sans MS" pitchFamily="66" charset="0"/>
              </a:rPr>
              <a:t>1</a:t>
            </a:r>
            <a:r>
              <a:rPr lang="en-US" sz="1600" dirty="0" smtClean="0">
                <a:solidFill>
                  <a:srgbClr val="000000"/>
                </a:solidFill>
                <a:latin typeface="Comic Sans MS" pitchFamily="66" charset="0"/>
              </a:rPr>
              <a:t>, d</a:t>
            </a:r>
            <a:r>
              <a:rPr lang="en-US" sz="1600" baseline="-25000" dirty="0" smtClean="0">
                <a:solidFill>
                  <a:srgbClr val="000000"/>
                </a:solidFill>
                <a:latin typeface="Comic Sans MS" pitchFamily="66" charset="0"/>
              </a:rPr>
              <a:t>2</a:t>
            </a:r>
            <a:r>
              <a:rPr lang="en-US" sz="1600" dirty="0" smtClean="0">
                <a:latin typeface="Comic Sans MS" pitchFamily="66" charset="0"/>
              </a:rPr>
              <a:t>:</a:t>
            </a:r>
            <a:endParaRPr lang="en-US" sz="1600" dirty="0">
              <a:latin typeface="Comic Sans MS" pitchFamily="66" charset="0"/>
            </a:endParaRPr>
          </a:p>
          <a:p>
            <a:endParaRPr lang="en-US" dirty="0" smtClean="0">
              <a:latin typeface="Comic Sans MS" pitchFamily="66" charset="0"/>
            </a:endParaRPr>
          </a:p>
        </p:txBody>
      </p:sp>
      <p:graphicFrame>
        <p:nvGraphicFramePr>
          <p:cNvPr id="8" name="Object 7"/>
          <p:cNvGraphicFramePr>
            <a:graphicFrameLocks noChangeAspect="1"/>
          </p:cNvGraphicFramePr>
          <p:nvPr>
            <p:extLst>
              <p:ext uri="{D42A27DB-BD31-4B8C-83A1-F6EECF244321}">
                <p14:modId xmlns="" xmlns:p14="http://schemas.microsoft.com/office/powerpoint/2010/main" val="1060399221"/>
              </p:ext>
            </p:extLst>
          </p:nvPr>
        </p:nvGraphicFramePr>
        <p:xfrm>
          <a:off x="609600" y="5181600"/>
          <a:ext cx="4276725" cy="703263"/>
        </p:xfrm>
        <a:graphic>
          <a:graphicData uri="http://schemas.openxmlformats.org/presentationml/2006/ole">
            <p:oleObj spid="_x0000_s571395" name="Equation" r:id="rId5" imgW="2895480" imgH="482400" progId="Equation.3">
              <p:embed/>
            </p:oleObj>
          </a:graphicData>
        </a:graphic>
      </p:graphicFrame>
      <p:graphicFrame>
        <p:nvGraphicFramePr>
          <p:cNvPr id="9" name="Object 8"/>
          <p:cNvGraphicFramePr>
            <a:graphicFrameLocks noChangeAspect="1"/>
          </p:cNvGraphicFramePr>
          <p:nvPr>
            <p:extLst>
              <p:ext uri="{D42A27DB-BD31-4B8C-83A1-F6EECF244321}">
                <p14:modId xmlns="" xmlns:p14="http://schemas.microsoft.com/office/powerpoint/2010/main" val="3058093372"/>
              </p:ext>
            </p:extLst>
          </p:nvPr>
        </p:nvGraphicFramePr>
        <p:xfrm>
          <a:off x="5592763" y="5181600"/>
          <a:ext cx="1601787" cy="655638"/>
        </p:xfrm>
        <a:graphic>
          <a:graphicData uri="http://schemas.openxmlformats.org/presentationml/2006/ole">
            <p:oleObj spid="_x0000_s571396" name="Equation" r:id="rId6" imgW="1054080" imgH="482400" progId="Equation.3">
              <p:embed/>
            </p:oleObj>
          </a:graphicData>
        </a:graphic>
      </p:graphicFrame>
      <p:sp>
        <p:nvSpPr>
          <p:cNvPr id="10" name="TextBox 9"/>
          <p:cNvSpPr txBox="1"/>
          <p:nvPr/>
        </p:nvSpPr>
        <p:spPr>
          <a:xfrm>
            <a:off x="457200" y="5795749"/>
            <a:ext cx="8382000" cy="584775"/>
          </a:xfrm>
          <a:prstGeom prst="rect">
            <a:avLst/>
          </a:prstGeom>
          <a:solidFill>
            <a:srgbClr val="FFFF00"/>
          </a:solidFill>
        </p:spPr>
        <p:txBody>
          <a:bodyPr wrap="square" rtlCol="0">
            <a:spAutoFit/>
          </a:bodyPr>
          <a:lstStyle/>
          <a:p>
            <a:pPr algn="ctr"/>
            <a:r>
              <a:rPr lang="en-US" sz="1600" dirty="0" smtClean="0">
                <a:solidFill>
                  <a:srgbClr val="FF0000"/>
                </a:solidFill>
                <a:latin typeface="Comic Sans MS" pitchFamily="66" charset="0"/>
              </a:rPr>
              <a:t>Hence a precise </a:t>
            </a:r>
            <a:r>
              <a:rPr lang="el-GR" sz="1600" dirty="0" smtClean="0">
                <a:solidFill>
                  <a:srgbClr val="FF0000"/>
                </a:solidFill>
                <a:latin typeface="Comic Sans MS" pitchFamily="66" charset="0"/>
              </a:rPr>
              <a:t>η</a:t>
            </a:r>
            <a:r>
              <a:rPr lang="en-US" sz="1600" dirty="0" smtClean="0">
                <a:solidFill>
                  <a:srgbClr val="FF0000"/>
                </a:solidFill>
                <a:latin typeface="Comic Sans MS" pitchFamily="66" charset="0"/>
                <a:sym typeface="Wingdings" pitchFamily="2" charset="2"/>
              </a:rPr>
              <a:t></a:t>
            </a:r>
            <a:r>
              <a:rPr lang="el-GR" sz="1600" dirty="0" smtClean="0">
                <a:solidFill>
                  <a:srgbClr val="FF0000"/>
                </a:solidFill>
                <a:latin typeface="Comic Sans MS" pitchFamily="66" charset="0"/>
              </a:rPr>
              <a:t>π</a:t>
            </a:r>
            <a:r>
              <a:rPr lang="en-US" sz="1600" baseline="30000" dirty="0" smtClean="0">
                <a:solidFill>
                  <a:srgbClr val="FF0000"/>
                </a:solidFill>
                <a:latin typeface="Comic Sans MS" pitchFamily="66" charset="0"/>
              </a:rPr>
              <a:t>0</a:t>
            </a:r>
            <a:r>
              <a:rPr lang="en-US" sz="1600" dirty="0" smtClean="0">
                <a:solidFill>
                  <a:srgbClr val="FF0000"/>
                </a:solidFill>
                <a:latin typeface="Comic Sans MS" pitchFamily="66" charset="0"/>
              </a:rPr>
              <a:t>2</a:t>
            </a:r>
            <a:r>
              <a:rPr lang="el-GR" sz="1600" dirty="0" smtClean="0">
                <a:solidFill>
                  <a:srgbClr val="FF0000"/>
                </a:solidFill>
                <a:latin typeface="Comic Sans MS" pitchFamily="66" charset="0"/>
              </a:rPr>
              <a:t>γ</a:t>
            </a:r>
            <a:r>
              <a:rPr lang="en-US" sz="1600" dirty="0" smtClean="0">
                <a:solidFill>
                  <a:srgbClr val="FF0000"/>
                </a:solidFill>
                <a:latin typeface="Comic Sans MS" pitchFamily="66" charset="0"/>
              </a:rPr>
              <a:t> measurement provides a unique window into </a:t>
            </a:r>
          </a:p>
          <a:p>
            <a:pPr algn="ctr"/>
            <a:r>
              <a:rPr lang="en-US" sz="1600" dirty="0" smtClean="0">
                <a:solidFill>
                  <a:srgbClr val="FF0000"/>
                </a:solidFill>
                <a:latin typeface="Comic Sans MS" pitchFamily="66" charset="0"/>
              </a:rPr>
              <a:t>O(p</a:t>
            </a:r>
            <a:r>
              <a:rPr lang="en-US" sz="1600" baseline="30000" dirty="0" smtClean="0">
                <a:solidFill>
                  <a:srgbClr val="FF0000"/>
                </a:solidFill>
                <a:latin typeface="Comic Sans MS" pitchFamily="66" charset="0"/>
              </a:rPr>
              <a:t>6</a:t>
            </a:r>
            <a:r>
              <a:rPr lang="en-US" sz="1600" dirty="0" smtClean="0">
                <a:solidFill>
                  <a:srgbClr val="FF0000"/>
                </a:solidFill>
                <a:latin typeface="Comic Sans MS" pitchFamily="66" charset="0"/>
              </a:rPr>
              <a:t>) of </a:t>
            </a:r>
            <a:r>
              <a:rPr lang="az-Cyrl-AZ" sz="1600" dirty="0" smtClean="0">
                <a:solidFill>
                  <a:srgbClr val="FF0000"/>
                </a:solidFill>
                <a:latin typeface="Comic Sans MS" pitchFamily="66" charset="0"/>
              </a:rPr>
              <a:t>Х</a:t>
            </a:r>
            <a:r>
              <a:rPr lang="en-US" sz="1600" dirty="0" smtClean="0">
                <a:solidFill>
                  <a:srgbClr val="FF0000"/>
                </a:solidFill>
                <a:latin typeface="Comic Sans MS" pitchFamily="66" charset="0"/>
              </a:rPr>
              <a:t>PT, determining the low energy constants d</a:t>
            </a:r>
            <a:r>
              <a:rPr lang="en-US" sz="1600" baseline="-25000" dirty="0" smtClean="0">
                <a:solidFill>
                  <a:srgbClr val="FF0000"/>
                </a:solidFill>
                <a:latin typeface="Comic Sans MS" pitchFamily="66" charset="0"/>
              </a:rPr>
              <a:t>1</a:t>
            </a:r>
            <a:r>
              <a:rPr lang="en-US" sz="1600" dirty="0" smtClean="0">
                <a:solidFill>
                  <a:srgbClr val="FF0000"/>
                </a:solidFill>
                <a:latin typeface="Comic Sans MS" pitchFamily="66" charset="0"/>
              </a:rPr>
              <a:t>,d</a:t>
            </a:r>
            <a:r>
              <a:rPr lang="en-US" sz="1600" baseline="-25000" dirty="0" smtClean="0">
                <a:solidFill>
                  <a:srgbClr val="FF0000"/>
                </a:solidFill>
                <a:latin typeface="Comic Sans MS" pitchFamily="66" charset="0"/>
              </a:rPr>
              <a:t>2</a:t>
            </a:r>
            <a:r>
              <a:rPr lang="en-US" sz="1600" dirty="0" smtClean="0">
                <a:solidFill>
                  <a:srgbClr val="FF0000"/>
                </a:solidFill>
                <a:latin typeface="Comic Sans MS" pitchFamily="66" charset="0"/>
              </a:rPr>
              <a:t> model independently.  </a:t>
            </a:r>
          </a:p>
        </p:txBody>
      </p:sp>
    </p:spTree>
    <p:extLst>
      <p:ext uri="{BB962C8B-B14F-4D97-AF65-F5344CB8AC3E}">
        <p14:creationId xmlns="" xmlns:p14="http://schemas.microsoft.com/office/powerpoint/2010/main" val="285418394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305800" cy="698500"/>
          </a:xfrm>
        </p:spPr>
        <p:txBody>
          <a:bodyPr/>
          <a:lstStyle/>
          <a:p>
            <a:pPr algn="ctr">
              <a:defRPr/>
            </a:pPr>
            <a:r>
              <a:rPr lang="en-US" sz="2800" dirty="0" smtClean="0">
                <a:solidFill>
                  <a:schemeClr val="bg1"/>
                </a:solidFill>
                <a:latin typeface="Comic Sans MS" pitchFamily="66" charset="0"/>
              </a:rPr>
              <a:t>Comparison of different crystals</a:t>
            </a:r>
            <a:br>
              <a:rPr lang="en-US" sz="2800" dirty="0" smtClean="0">
                <a:solidFill>
                  <a:schemeClr val="bg1"/>
                </a:solidFill>
                <a:latin typeface="Comic Sans MS" pitchFamily="66" charset="0"/>
              </a:rPr>
            </a:br>
            <a:r>
              <a:rPr lang="en-US" sz="2000" dirty="0" smtClean="0">
                <a:latin typeface="Comic Sans MS" pitchFamily="66" charset="0"/>
              </a:rPr>
              <a:t>(From R. Y. Zhu)</a:t>
            </a:r>
            <a:endParaRPr lang="en-US" sz="2000" dirty="0">
              <a:latin typeface="Comic Sans MS" pitchFamily="66" charset="0"/>
            </a:endParaRPr>
          </a:p>
        </p:txBody>
      </p:sp>
      <p:pic>
        <p:nvPicPr>
          <p:cNvPr id="57347" name="Picture 2"/>
          <p:cNvPicPr>
            <a:picLocks noGrp="1" noChangeAspect="1" noChangeArrowheads="1"/>
          </p:cNvPicPr>
          <p:nvPr>
            <p:ph idx="1"/>
          </p:nvPr>
        </p:nvPicPr>
        <p:blipFill>
          <a:blip r:embed="rId3" cstate="print"/>
          <a:srcRect/>
          <a:stretch>
            <a:fillRect/>
          </a:stretch>
        </p:blipFill>
        <p:spPr>
          <a:xfrm>
            <a:off x="685800" y="1109663"/>
            <a:ext cx="7315200" cy="5595937"/>
          </a:xfrm>
          <a:noFill/>
        </p:spPr>
      </p:pic>
      <p:sp>
        <p:nvSpPr>
          <p:cNvPr id="57348" name="Rectangle 4"/>
          <p:cNvSpPr>
            <a:spLocks noChangeArrowheads="1"/>
          </p:cNvSpPr>
          <p:nvPr/>
        </p:nvSpPr>
        <p:spPr bwMode="auto">
          <a:xfrm>
            <a:off x="2667000" y="2514600"/>
            <a:ext cx="5105400" cy="228600"/>
          </a:xfrm>
          <a:prstGeom prst="rect">
            <a:avLst/>
          </a:prstGeom>
          <a:noFill/>
          <a:ln w="9525" algn="ctr">
            <a:solidFill>
              <a:srgbClr val="FF0000"/>
            </a:solidFill>
            <a:round/>
            <a:headEnd/>
            <a:tailEnd/>
          </a:ln>
        </p:spPr>
        <p:txBody>
          <a:bodyPr vert="eaVert" wrap="none" anchor="ctr"/>
          <a:lstStyle/>
          <a:p>
            <a:endParaRPr lang="en-US"/>
          </a:p>
        </p:txBody>
      </p:sp>
      <p:sp>
        <p:nvSpPr>
          <p:cNvPr id="57349" name="Rectangle 7"/>
          <p:cNvSpPr>
            <a:spLocks noChangeArrowheads="1"/>
          </p:cNvSpPr>
          <p:nvPr/>
        </p:nvSpPr>
        <p:spPr bwMode="auto">
          <a:xfrm>
            <a:off x="2743200" y="3810000"/>
            <a:ext cx="5105400" cy="228600"/>
          </a:xfrm>
          <a:prstGeom prst="rect">
            <a:avLst/>
          </a:prstGeom>
          <a:noFill/>
          <a:ln w="9525" algn="ctr">
            <a:solidFill>
              <a:srgbClr val="FF0000"/>
            </a:solidFill>
            <a:round/>
            <a:headEnd/>
            <a:tailEnd/>
          </a:ln>
        </p:spPr>
        <p:txBody>
          <a:bodyPr vert="eaVert" wrap="none" anchor="ctr"/>
          <a:lstStyle/>
          <a:p>
            <a:endParaRPr lang="en-US"/>
          </a:p>
        </p:txBody>
      </p:sp>
      <p:sp>
        <p:nvSpPr>
          <p:cNvPr id="8" name="Slide Number Placeholder 7"/>
          <p:cNvSpPr>
            <a:spLocks noGrp="1"/>
          </p:cNvSpPr>
          <p:nvPr>
            <p:ph type="sldNum" sz="quarter" idx="12"/>
          </p:nvPr>
        </p:nvSpPr>
        <p:spPr/>
        <p:txBody>
          <a:bodyPr/>
          <a:lstStyle/>
          <a:p>
            <a:fld id="{51DF80CC-2360-484C-B61F-64D7B1980E8A}" type="slidenum">
              <a:rPr lang="en-US"/>
              <a:pPr/>
              <a:t>36</a:t>
            </a:fld>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3"/>
          <p:cNvPicPr>
            <a:picLocks noChangeAspect="1" noChangeArrowheads="1"/>
          </p:cNvPicPr>
          <p:nvPr/>
        </p:nvPicPr>
        <p:blipFill>
          <a:blip r:embed="rId3" cstate="print"/>
          <a:srcRect/>
          <a:stretch>
            <a:fillRect/>
          </a:stretch>
        </p:blipFill>
        <p:spPr bwMode="auto">
          <a:xfrm>
            <a:off x="381000" y="762000"/>
            <a:ext cx="3495675" cy="4143375"/>
          </a:xfrm>
          <a:prstGeom prst="rect">
            <a:avLst/>
          </a:prstGeom>
          <a:noFill/>
          <a:ln w="9525">
            <a:noFill/>
            <a:miter lim="800000"/>
            <a:headEnd/>
            <a:tailEnd/>
          </a:ln>
        </p:spPr>
      </p:pic>
      <p:sp>
        <p:nvSpPr>
          <p:cNvPr id="3075" name="Title 1"/>
          <p:cNvSpPr>
            <a:spLocks noGrp="1"/>
          </p:cNvSpPr>
          <p:nvPr>
            <p:ph type="title"/>
          </p:nvPr>
        </p:nvSpPr>
        <p:spPr>
          <a:xfrm>
            <a:off x="457200" y="228600"/>
            <a:ext cx="8229600" cy="762000"/>
          </a:xfrm>
        </p:spPr>
        <p:txBody>
          <a:bodyPr/>
          <a:lstStyle/>
          <a:p>
            <a:pPr eaLnBrk="1" hangingPunct="1">
              <a:defRPr/>
            </a:pPr>
            <a:r>
              <a:rPr lang="en-US" sz="3600" smtClean="0">
                <a:solidFill>
                  <a:srgbClr val="FF0000"/>
                </a:solidFill>
                <a:latin typeface="Comic Sans MS" pitchFamily="66" charset="0"/>
              </a:rPr>
              <a:t>Magnetic Shielding of FCAL-II PMTs </a:t>
            </a:r>
          </a:p>
        </p:txBody>
      </p:sp>
      <p:sp>
        <p:nvSpPr>
          <p:cNvPr id="45060" name="TextBox 5"/>
          <p:cNvSpPr txBox="1">
            <a:spLocks noChangeArrowheads="1"/>
          </p:cNvSpPr>
          <p:nvPr/>
        </p:nvSpPr>
        <p:spPr bwMode="auto">
          <a:xfrm>
            <a:off x="685800" y="4267200"/>
            <a:ext cx="3581400" cy="338138"/>
          </a:xfrm>
          <a:prstGeom prst="rect">
            <a:avLst/>
          </a:prstGeom>
          <a:noFill/>
          <a:ln w="9525">
            <a:noFill/>
            <a:miter lim="800000"/>
            <a:headEnd/>
            <a:tailEnd/>
          </a:ln>
        </p:spPr>
        <p:txBody>
          <a:bodyPr>
            <a:spAutoFit/>
          </a:bodyPr>
          <a:lstStyle/>
          <a:p>
            <a:r>
              <a:rPr lang="en-US" sz="1600">
                <a:solidFill>
                  <a:srgbClr val="000000"/>
                </a:solidFill>
                <a:latin typeface="Calibri" pitchFamily="34" charset="0"/>
              </a:rPr>
              <a:t>Radial Distance from Solenoid Z axis (cm)</a:t>
            </a:r>
          </a:p>
        </p:txBody>
      </p:sp>
      <p:sp>
        <p:nvSpPr>
          <p:cNvPr id="45061" name="TextBox 6"/>
          <p:cNvSpPr txBox="1">
            <a:spLocks noChangeArrowheads="1"/>
          </p:cNvSpPr>
          <p:nvPr/>
        </p:nvSpPr>
        <p:spPr bwMode="auto">
          <a:xfrm>
            <a:off x="0" y="2286000"/>
            <a:ext cx="762000" cy="584200"/>
          </a:xfrm>
          <a:prstGeom prst="rect">
            <a:avLst/>
          </a:prstGeom>
          <a:noFill/>
          <a:ln w="9525">
            <a:noFill/>
            <a:miter lim="800000"/>
            <a:headEnd/>
            <a:tailEnd/>
          </a:ln>
        </p:spPr>
        <p:txBody>
          <a:bodyPr>
            <a:spAutoFit/>
          </a:bodyPr>
          <a:lstStyle/>
          <a:p>
            <a:r>
              <a:rPr lang="en-US" sz="1600">
                <a:solidFill>
                  <a:srgbClr val="000000"/>
                </a:solidFill>
                <a:latin typeface="Calibri" pitchFamily="34" charset="0"/>
              </a:rPr>
              <a:t>B Field</a:t>
            </a:r>
          </a:p>
          <a:p>
            <a:r>
              <a:rPr lang="en-US" sz="1600">
                <a:solidFill>
                  <a:srgbClr val="000000"/>
                </a:solidFill>
                <a:latin typeface="Calibri" pitchFamily="34" charset="0"/>
              </a:rPr>
              <a:t>(G)</a:t>
            </a:r>
          </a:p>
        </p:txBody>
      </p:sp>
      <p:sp>
        <p:nvSpPr>
          <p:cNvPr id="45062" name="TextBox 7"/>
          <p:cNvSpPr txBox="1">
            <a:spLocks noChangeArrowheads="1"/>
          </p:cNvSpPr>
          <p:nvPr/>
        </p:nvSpPr>
        <p:spPr bwMode="auto">
          <a:xfrm>
            <a:off x="2514600" y="3429000"/>
            <a:ext cx="379413" cy="369888"/>
          </a:xfrm>
          <a:prstGeom prst="rect">
            <a:avLst/>
          </a:prstGeom>
          <a:noFill/>
          <a:ln w="9525">
            <a:noFill/>
            <a:miter lim="800000"/>
            <a:headEnd/>
            <a:tailEnd/>
          </a:ln>
        </p:spPr>
        <p:txBody>
          <a:bodyPr wrap="none">
            <a:spAutoFit/>
          </a:bodyPr>
          <a:lstStyle/>
          <a:p>
            <a:r>
              <a:rPr lang="en-US">
                <a:latin typeface="Calibri" pitchFamily="34" charset="0"/>
              </a:rPr>
              <a:t>B</a:t>
            </a:r>
            <a:r>
              <a:rPr lang="en-US" baseline="-25000">
                <a:latin typeface="Calibri" pitchFamily="34" charset="0"/>
              </a:rPr>
              <a:t>Z</a:t>
            </a:r>
          </a:p>
        </p:txBody>
      </p:sp>
      <p:sp>
        <p:nvSpPr>
          <p:cNvPr id="45063" name="TextBox 9"/>
          <p:cNvSpPr txBox="1">
            <a:spLocks noChangeArrowheads="1"/>
          </p:cNvSpPr>
          <p:nvPr/>
        </p:nvSpPr>
        <p:spPr bwMode="auto">
          <a:xfrm>
            <a:off x="2438400" y="2286000"/>
            <a:ext cx="384175" cy="369888"/>
          </a:xfrm>
          <a:prstGeom prst="rect">
            <a:avLst/>
          </a:prstGeom>
          <a:noFill/>
          <a:ln w="9525">
            <a:noFill/>
            <a:miter lim="800000"/>
            <a:headEnd/>
            <a:tailEnd/>
          </a:ln>
        </p:spPr>
        <p:txBody>
          <a:bodyPr wrap="none">
            <a:spAutoFit/>
          </a:bodyPr>
          <a:lstStyle/>
          <a:p>
            <a:r>
              <a:rPr lang="en-US">
                <a:latin typeface="Calibri" pitchFamily="34" charset="0"/>
              </a:rPr>
              <a:t>B</a:t>
            </a:r>
            <a:r>
              <a:rPr lang="en-US" baseline="-25000">
                <a:latin typeface="Calibri" pitchFamily="34" charset="0"/>
              </a:rPr>
              <a:t>X</a:t>
            </a:r>
          </a:p>
        </p:txBody>
      </p:sp>
      <p:sp>
        <p:nvSpPr>
          <p:cNvPr id="45064" name="TextBox 10"/>
          <p:cNvSpPr txBox="1">
            <a:spLocks noChangeArrowheads="1"/>
          </p:cNvSpPr>
          <p:nvPr/>
        </p:nvSpPr>
        <p:spPr bwMode="auto">
          <a:xfrm>
            <a:off x="457200" y="4800600"/>
            <a:ext cx="3505200" cy="1570038"/>
          </a:xfrm>
          <a:prstGeom prst="rect">
            <a:avLst/>
          </a:prstGeom>
          <a:noFill/>
          <a:ln w="9525">
            <a:noFill/>
            <a:miter lim="800000"/>
            <a:headEnd/>
            <a:tailEnd/>
          </a:ln>
        </p:spPr>
        <p:txBody>
          <a:bodyPr>
            <a:spAutoFit/>
          </a:bodyPr>
          <a:lstStyle/>
          <a:p>
            <a:r>
              <a:rPr lang="en-US" sz="1600">
                <a:solidFill>
                  <a:srgbClr val="000000"/>
                </a:solidFill>
                <a:latin typeface="Comic Sans MS" pitchFamily="66" charset="0"/>
              </a:rPr>
              <a:t>For R</a:t>
            </a:r>
            <a:r>
              <a:rPr lang="en-US" sz="1600" baseline="-25000">
                <a:solidFill>
                  <a:srgbClr val="000000"/>
                </a:solidFill>
                <a:latin typeface="Comic Sans MS" pitchFamily="66" charset="0"/>
              </a:rPr>
              <a:t>calorimeter</a:t>
            </a:r>
            <a:r>
              <a:rPr lang="en-US" sz="1600">
                <a:solidFill>
                  <a:srgbClr val="000000"/>
                </a:solidFill>
                <a:latin typeface="Comic Sans MS" pitchFamily="66" charset="0"/>
              </a:rPr>
              <a:t> = 0 to 83cm:</a:t>
            </a:r>
          </a:p>
          <a:p>
            <a:r>
              <a:rPr lang="en-US" sz="1600">
                <a:solidFill>
                  <a:srgbClr val="000000"/>
                </a:solidFill>
                <a:latin typeface="Comic Sans MS" pitchFamily="66" charset="0"/>
              </a:rPr>
              <a:t>B</a:t>
            </a:r>
            <a:r>
              <a:rPr lang="en-US" sz="1600" baseline="-25000">
                <a:solidFill>
                  <a:srgbClr val="000000"/>
                </a:solidFill>
                <a:latin typeface="Comic Sans MS" pitchFamily="66" charset="0"/>
              </a:rPr>
              <a:t>x</a:t>
            </a:r>
            <a:r>
              <a:rPr lang="en-US" sz="1600">
                <a:solidFill>
                  <a:srgbClr val="000000"/>
                </a:solidFill>
                <a:latin typeface="Comic Sans MS" pitchFamily="66" charset="0"/>
              </a:rPr>
              <a:t> = 0-55 Gauss</a:t>
            </a:r>
          </a:p>
          <a:p>
            <a:r>
              <a:rPr lang="en-US" sz="1600">
                <a:solidFill>
                  <a:srgbClr val="000000"/>
                </a:solidFill>
                <a:latin typeface="Comic Sans MS" pitchFamily="66" charset="0"/>
              </a:rPr>
              <a:t>B</a:t>
            </a:r>
            <a:r>
              <a:rPr lang="en-US" sz="1600" baseline="-25000">
                <a:solidFill>
                  <a:srgbClr val="000000"/>
                </a:solidFill>
                <a:latin typeface="Comic Sans MS" pitchFamily="66" charset="0"/>
              </a:rPr>
              <a:t>z </a:t>
            </a:r>
            <a:r>
              <a:rPr lang="en-US" sz="1600">
                <a:solidFill>
                  <a:srgbClr val="000000"/>
                </a:solidFill>
                <a:latin typeface="Comic Sans MS" pitchFamily="66" charset="0"/>
              </a:rPr>
              <a:t>= 60-105 Gauss</a:t>
            </a:r>
          </a:p>
          <a:p>
            <a:r>
              <a:rPr lang="en-US" sz="1600" i="1">
                <a:solidFill>
                  <a:srgbClr val="FF0000"/>
                </a:solidFill>
                <a:latin typeface="Comic Sans MS" pitchFamily="66" charset="0"/>
              </a:rPr>
              <a:t>B field must be mitigated. The small diameter of our PMTs  helps  a lot (18.6mm  or 0.75”). </a:t>
            </a:r>
          </a:p>
        </p:txBody>
      </p:sp>
      <p:sp>
        <p:nvSpPr>
          <p:cNvPr id="45065" name="TextBox 11"/>
          <p:cNvSpPr txBox="1">
            <a:spLocks noChangeArrowheads="1"/>
          </p:cNvSpPr>
          <p:nvPr/>
        </p:nvSpPr>
        <p:spPr bwMode="auto">
          <a:xfrm>
            <a:off x="4114800" y="1066800"/>
            <a:ext cx="5029200" cy="2124075"/>
          </a:xfrm>
          <a:prstGeom prst="rect">
            <a:avLst/>
          </a:prstGeom>
          <a:noFill/>
          <a:ln w="9525">
            <a:noFill/>
            <a:miter lim="800000"/>
            <a:headEnd/>
            <a:tailEnd/>
          </a:ln>
        </p:spPr>
        <p:txBody>
          <a:bodyPr>
            <a:spAutoFit/>
          </a:bodyPr>
          <a:lstStyle/>
          <a:p>
            <a:pPr algn="l"/>
            <a:r>
              <a:rPr lang="en-US" sz="1600">
                <a:solidFill>
                  <a:srgbClr val="000000"/>
                </a:solidFill>
                <a:latin typeface="Comic Sans MS" pitchFamily="66" charset="0"/>
              </a:rPr>
              <a:t>The transverse shielding factor of a cylinder</a:t>
            </a:r>
          </a:p>
          <a:p>
            <a:pPr algn="l"/>
            <a:r>
              <a:rPr lang="en-US" sz="1600">
                <a:solidFill>
                  <a:srgbClr val="000000"/>
                </a:solidFill>
                <a:latin typeface="Comic Sans MS" pitchFamily="66" charset="0"/>
              </a:rPr>
              <a:t>of material with permeability </a:t>
            </a:r>
            <a:r>
              <a:rPr lang="el-GR" sz="1600">
                <a:solidFill>
                  <a:srgbClr val="000000"/>
                </a:solidFill>
                <a:latin typeface="Comic Sans MS" pitchFamily="66" charset="0"/>
              </a:rPr>
              <a:t>μ</a:t>
            </a:r>
            <a:r>
              <a:rPr lang="en-US" sz="1600">
                <a:solidFill>
                  <a:srgbClr val="000000"/>
                </a:solidFill>
                <a:latin typeface="Comic Sans MS" pitchFamily="66" charset="0"/>
              </a:rPr>
              <a:t> is</a:t>
            </a:r>
          </a:p>
          <a:p>
            <a:r>
              <a:rPr lang="en-US">
                <a:solidFill>
                  <a:srgbClr val="FF0000"/>
                </a:solidFill>
                <a:latin typeface="Comic Sans MS" pitchFamily="66" charset="0"/>
              </a:rPr>
              <a:t>SF</a:t>
            </a:r>
            <a:r>
              <a:rPr lang="en-US" baseline="-25000">
                <a:solidFill>
                  <a:srgbClr val="FF0000"/>
                </a:solidFill>
                <a:latin typeface="Comic Sans MS" pitchFamily="66" charset="0"/>
              </a:rPr>
              <a:t>T</a:t>
            </a:r>
            <a:r>
              <a:rPr lang="en-US">
                <a:solidFill>
                  <a:srgbClr val="FF0000"/>
                </a:solidFill>
                <a:latin typeface="Comic Sans MS" pitchFamily="66" charset="0"/>
              </a:rPr>
              <a:t>  = H</a:t>
            </a:r>
            <a:r>
              <a:rPr lang="en-US" baseline="-25000">
                <a:solidFill>
                  <a:srgbClr val="FF0000"/>
                </a:solidFill>
                <a:latin typeface="Comic Sans MS" pitchFamily="66" charset="0"/>
              </a:rPr>
              <a:t>out</a:t>
            </a:r>
            <a:r>
              <a:rPr lang="en-US">
                <a:solidFill>
                  <a:srgbClr val="FF0000"/>
                </a:solidFill>
                <a:latin typeface="Comic Sans MS" pitchFamily="66" charset="0"/>
              </a:rPr>
              <a:t>/H</a:t>
            </a:r>
            <a:r>
              <a:rPr lang="en-US" baseline="-25000">
                <a:solidFill>
                  <a:srgbClr val="FF0000"/>
                </a:solidFill>
                <a:latin typeface="Comic Sans MS" pitchFamily="66" charset="0"/>
              </a:rPr>
              <a:t>in </a:t>
            </a:r>
            <a:r>
              <a:rPr lang="en-US">
                <a:solidFill>
                  <a:srgbClr val="FF0000"/>
                </a:solidFill>
                <a:latin typeface="Comic Sans MS" pitchFamily="66" charset="0"/>
              </a:rPr>
              <a:t>= ¾ (t/r) </a:t>
            </a:r>
            <a:r>
              <a:rPr lang="el-GR">
                <a:solidFill>
                  <a:srgbClr val="FF0000"/>
                </a:solidFill>
                <a:latin typeface="Comic Sans MS" pitchFamily="66" charset="0"/>
              </a:rPr>
              <a:t>μ</a:t>
            </a:r>
            <a:endParaRPr lang="en-US">
              <a:solidFill>
                <a:srgbClr val="FF0000"/>
              </a:solidFill>
              <a:latin typeface="Comic Sans MS" pitchFamily="66" charset="0"/>
            </a:endParaRPr>
          </a:p>
          <a:p>
            <a:pPr algn="l"/>
            <a:r>
              <a:rPr lang="en-US" sz="1600">
                <a:solidFill>
                  <a:srgbClr val="000000"/>
                </a:solidFill>
                <a:latin typeface="Comic Sans MS" pitchFamily="66" charset="0"/>
              </a:rPr>
              <a:t>where t is the thickness, and r is the radius.</a:t>
            </a:r>
          </a:p>
          <a:p>
            <a:pPr algn="l"/>
            <a:r>
              <a:rPr lang="en-US" sz="1600">
                <a:solidFill>
                  <a:srgbClr val="000000"/>
                </a:solidFill>
                <a:latin typeface="Comic Sans MS" pitchFamily="66" charset="0"/>
              </a:rPr>
              <a:t>(The longitudinal shielding factor is 10x smaller.) The field is not high enough to saturate mu metal, so a single layer is sufficient. Assuming 0.5mm of co-netic (</a:t>
            </a:r>
            <a:r>
              <a:rPr lang="el-GR" sz="1600">
                <a:solidFill>
                  <a:srgbClr val="000000"/>
                </a:solidFill>
                <a:latin typeface="Comic Sans MS" pitchFamily="66" charset="0"/>
              </a:rPr>
              <a:t>μ</a:t>
            </a:r>
            <a:r>
              <a:rPr lang="en-US" sz="1600">
                <a:solidFill>
                  <a:srgbClr val="000000"/>
                </a:solidFill>
                <a:latin typeface="Comic Sans MS" pitchFamily="66" charset="0"/>
              </a:rPr>
              <a:t> = 50,000) we estimate:  </a:t>
            </a:r>
          </a:p>
        </p:txBody>
      </p:sp>
      <p:graphicFrame>
        <p:nvGraphicFramePr>
          <p:cNvPr id="13" name="Table 12"/>
          <p:cNvGraphicFramePr>
            <a:graphicFrameLocks noGrp="1"/>
          </p:cNvGraphicFramePr>
          <p:nvPr/>
        </p:nvGraphicFramePr>
        <p:xfrm>
          <a:off x="4495800" y="3276600"/>
          <a:ext cx="4419600" cy="1010920"/>
        </p:xfrm>
        <a:graphic>
          <a:graphicData uri="http://schemas.openxmlformats.org/drawingml/2006/table">
            <a:tbl>
              <a:tblPr firstRow="1" bandRow="1">
                <a:tableStyleId>{5C22544A-7EE6-4342-B048-85BDC9FD1C3A}</a:tableStyleId>
              </a:tblPr>
              <a:tblGrid>
                <a:gridCol w="871070"/>
                <a:gridCol w="871070"/>
                <a:gridCol w="2677460"/>
              </a:tblGrid>
              <a:tr h="370840">
                <a:tc>
                  <a:txBody>
                    <a:bodyPr/>
                    <a:lstStyle/>
                    <a:p>
                      <a:r>
                        <a:rPr lang="en-US" dirty="0" smtClean="0"/>
                        <a:t>SF</a:t>
                      </a:r>
                      <a:r>
                        <a:rPr lang="en-US" baseline="-25000" dirty="0" smtClean="0"/>
                        <a:t>T</a:t>
                      </a:r>
                      <a:endParaRPr lang="en-US" baseline="-25000" dirty="0"/>
                    </a:p>
                  </a:txBody>
                  <a:tcPr/>
                </a:tc>
                <a:tc>
                  <a:txBody>
                    <a:bodyPr/>
                    <a:lstStyle/>
                    <a:p>
                      <a:r>
                        <a:rPr lang="en-US" dirty="0" err="1" smtClean="0"/>
                        <a:t>B</a:t>
                      </a:r>
                      <a:r>
                        <a:rPr lang="en-US" baseline="-25000" dirty="0" err="1" smtClean="0"/>
                        <a:t>T</a:t>
                      </a:r>
                      <a:r>
                        <a:rPr lang="en-US" baseline="30000" dirty="0" err="1" smtClean="0"/>
                        <a:t>max</a:t>
                      </a:r>
                      <a:endParaRPr lang="en-US" baseline="30000" dirty="0"/>
                    </a:p>
                  </a:txBody>
                  <a:tcPr/>
                </a:tc>
                <a:tc>
                  <a:txBody>
                    <a:bodyPr/>
                    <a:lstStyle/>
                    <a:p>
                      <a:pPr algn="ctr"/>
                      <a:r>
                        <a:rPr lang="en-US" dirty="0" smtClean="0"/>
                        <a:t>Shielded Field = </a:t>
                      </a:r>
                      <a:r>
                        <a:rPr lang="en-US" dirty="0" err="1" smtClean="0"/>
                        <a:t>B</a:t>
                      </a:r>
                      <a:r>
                        <a:rPr lang="en-US" baseline="-25000" dirty="0" err="1" smtClean="0"/>
                        <a:t>T</a:t>
                      </a:r>
                      <a:r>
                        <a:rPr lang="en-US" baseline="30000" dirty="0" err="1" smtClean="0"/>
                        <a:t>max</a:t>
                      </a:r>
                      <a:r>
                        <a:rPr lang="en-US" dirty="0" smtClean="0"/>
                        <a:t>/SF</a:t>
                      </a:r>
                      <a:r>
                        <a:rPr lang="en-US" baseline="-25000" dirty="0" smtClean="0"/>
                        <a:t>T</a:t>
                      </a:r>
                      <a:endParaRPr lang="en-US" baseline="-25000" dirty="0"/>
                    </a:p>
                  </a:txBody>
                  <a:tcPr/>
                </a:tc>
              </a:tr>
              <a:tr h="370840">
                <a:tc>
                  <a:txBody>
                    <a:bodyPr/>
                    <a:lstStyle/>
                    <a:p>
                      <a:r>
                        <a:rPr lang="en-US" dirty="0" smtClean="0"/>
                        <a:t>2000</a:t>
                      </a:r>
                      <a:endParaRPr lang="en-US" dirty="0"/>
                    </a:p>
                  </a:txBody>
                  <a:tcPr/>
                </a:tc>
                <a:tc>
                  <a:txBody>
                    <a:bodyPr/>
                    <a:lstStyle/>
                    <a:p>
                      <a:r>
                        <a:rPr lang="en-US" dirty="0" smtClean="0"/>
                        <a:t>55 G</a:t>
                      </a:r>
                      <a:endParaRPr lang="en-US" dirty="0"/>
                    </a:p>
                  </a:txBody>
                  <a:tcPr/>
                </a:tc>
                <a:tc>
                  <a:txBody>
                    <a:bodyPr/>
                    <a:lstStyle/>
                    <a:p>
                      <a:pPr algn="ctr"/>
                      <a:r>
                        <a:rPr lang="en-US" dirty="0" smtClean="0">
                          <a:solidFill>
                            <a:srgbClr val="FF0000"/>
                          </a:solidFill>
                        </a:rPr>
                        <a:t>0.03 G (negligible)</a:t>
                      </a:r>
                      <a:endParaRPr lang="en-US" dirty="0">
                        <a:solidFill>
                          <a:srgbClr val="FF0000"/>
                        </a:solidFill>
                      </a:endParaRPr>
                    </a:p>
                  </a:txBody>
                  <a:tcPr/>
                </a:tc>
              </a:tr>
            </a:tbl>
          </a:graphicData>
        </a:graphic>
      </p:graphicFrame>
      <p:graphicFrame>
        <p:nvGraphicFramePr>
          <p:cNvPr id="14" name="Table 13"/>
          <p:cNvGraphicFramePr>
            <a:graphicFrameLocks noGrp="1"/>
          </p:cNvGraphicFramePr>
          <p:nvPr/>
        </p:nvGraphicFramePr>
        <p:xfrm>
          <a:off x="4495800" y="4267200"/>
          <a:ext cx="4343400" cy="1010920"/>
        </p:xfrm>
        <a:graphic>
          <a:graphicData uri="http://schemas.openxmlformats.org/drawingml/2006/table">
            <a:tbl>
              <a:tblPr firstRow="1" bandRow="1">
                <a:tableStyleId>{5C22544A-7EE6-4342-B048-85BDC9FD1C3A}</a:tableStyleId>
              </a:tblPr>
              <a:tblGrid>
                <a:gridCol w="839589"/>
                <a:gridCol w="839589"/>
                <a:gridCol w="2664222"/>
              </a:tblGrid>
              <a:tr h="294640">
                <a:tc>
                  <a:txBody>
                    <a:bodyPr/>
                    <a:lstStyle/>
                    <a:p>
                      <a:r>
                        <a:rPr lang="en-US" dirty="0" smtClean="0"/>
                        <a:t>SF</a:t>
                      </a:r>
                      <a:r>
                        <a:rPr lang="en-US" baseline="-25000" dirty="0" smtClean="0"/>
                        <a:t>L</a:t>
                      </a:r>
                      <a:endParaRPr lang="en-US" baseline="-25000" dirty="0"/>
                    </a:p>
                  </a:txBody>
                  <a:tcPr/>
                </a:tc>
                <a:tc>
                  <a:txBody>
                    <a:bodyPr/>
                    <a:lstStyle/>
                    <a:p>
                      <a:r>
                        <a:rPr lang="en-US" dirty="0" err="1" smtClean="0"/>
                        <a:t>B</a:t>
                      </a:r>
                      <a:r>
                        <a:rPr lang="en-US" baseline="-25000" dirty="0" err="1" smtClean="0"/>
                        <a:t>L</a:t>
                      </a:r>
                      <a:r>
                        <a:rPr lang="en-US" baseline="30000" dirty="0" err="1" smtClean="0"/>
                        <a:t>max</a:t>
                      </a:r>
                      <a:endParaRPr lang="en-US" baseline="30000" dirty="0"/>
                    </a:p>
                  </a:txBody>
                  <a:tcPr/>
                </a:tc>
                <a:tc>
                  <a:txBody>
                    <a:bodyPr/>
                    <a:lstStyle/>
                    <a:p>
                      <a:pPr algn="ctr"/>
                      <a:r>
                        <a:rPr lang="en-US" dirty="0" smtClean="0"/>
                        <a:t>Shielded Field = </a:t>
                      </a:r>
                      <a:r>
                        <a:rPr lang="en-US" dirty="0" err="1" smtClean="0"/>
                        <a:t>B</a:t>
                      </a:r>
                      <a:r>
                        <a:rPr lang="en-US" baseline="-25000" dirty="0" err="1" smtClean="0"/>
                        <a:t>L</a:t>
                      </a:r>
                      <a:r>
                        <a:rPr lang="en-US" baseline="30000" dirty="0" err="1" smtClean="0"/>
                        <a:t>max</a:t>
                      </a:r>
                      <a:r>
                        <a:rPr lang="en-US" dirty="0" smtClean="0"/>
                        <a:t>/SF</a:t>
                      </a:r>
                      <a:r>
                        <a:rPr lang="en-US" baseline="-25000" dirty="0" smtClean="0"/>
                        <a:t>L</a:t>
                      </a:r>
                      <a:endParaRPr lang="en-US" baseline="-25000" dirty="0"/>
                    </a:p>
                  </a:txBody>
                  <a:tcPr/>
                </a:tc>
              </a:tr>
              <a:tr h="370840">
                <a:tc>
                  <a:txBody>
                    <a:bodyPr/>
                    <a:lstStyle/>
                    <a:p>
                      <a:r>
                        <a:rPr lang="en-US" dirty="0" smtClean="0"/>
                        <a:t>200</a:t>
                      </a:r>
                      <a:endParaRPr lang="en-US" dirty="0"/>
                    </a:p>
                  </a:txBody>
                  <a:tcPr/>
                </a:tc>
                <a:tc>
                  <a:txBody>
                    <a:bodyPr/>
                    <a:lstStyle/>
                    <a:p>
                      <a:r>
                        <a:rPr lang="en-US" dirty="0" smtClean="0"/>
                        <a:t>105 G</a:t>
                      </a:r>
                      <a:endParaRPr lang="en-US" dirty="0"/>
                    </a:p>
                  </a:txBody>
                  <a:tcPr/>
                </a:tc>
                <a:tc>
                  <a:txBody>
                    <a:bodyPr/>
                    <a:lstStyle/>
                    <a:p>
                      <a:pPr algn="ctr"/>
                      <a:r>
                        <a:rPr lang="en-US" dirty="0" smtClean="0">
                          <a:solidFill>
                            <a:srgbClr val="FF0000"/>
                          </a:solidFill>
                        </a:rPr>
                        <a:t>0.5 G (acceptable) </a:t>
                      </a:r>
                      <a:endParaRPr lang="en-US" dirty="0">
                        <a:solidFill>
                          <a:srgbClr val="FF0000"/>
                        </a:solidFill>
                      </a:endParaRPr>
                    </a:p>
                  </a:txBody>
                  <a:tcPr/>
                </a:tc>
              </a:tr>
            </a:tbl>
          </a:graphicData>
        </a:graphic>
      </p:graphicFrame>
      <p:pic>
        <p:nvPicPr>
          <p:cNvPr id="45094" name="Picture 15" descr="PMTLGShieldingZoom.png"/>
          <p:cNvPicPr>
            <a:picLocks noChangeAspect="1"/>
          </p:cNvPicPr>
          <p:nvPr/>
        </p:nvPicPr>
        <p:blipFill>
          <a:blip r:embed="rId4" cstate="print"/>
          <a:srcRect/>
          <a:stretch>
            <a:fillRect/>
          </a:stretch>
        </p:blipFill>
        <p:spPr bwMode="auto">
          <a:xfrm>
            <a:off x="4800600" y="5257800"/>
            <a:ext cx="3621088" cy="998538"/>
          </a:xfrm>
          <a:prstGeom prst="rect">
            <a:avLst/>
          </a:prstGeom>
          <a:noFill/>
          <a:ln w="9525">
            <a:noFill/>
            <a:miter lim="800000"/>
            <a:headEnd/>
            <a:tailEnd/>
          </a:ln>
        </p:spPr>
      </p:pic>
      <p:sp>
        <p:nvSpPr>
          <p:cNvPr id="45095" name="TextBox 14"/>
          <p:cNvSpPr txBox="1">
            <a:spLocks noChangeArrowheads="1"/>
          </p:cNvSpPr>
          <p:nvPr/>
        </p:nvSpPr>
        <p:spPr bwMode="auto">
          <a:xfrm>
            <a:off x="5105400" y="6324600"/>
            <a:ext cx="3429000" cy="400050"/>
          </a:xfrm>
          <a:prstGeom prst="rect">
            <a:avLst/>
          </a:prstGeom>
          <a:noFill/>
          <a:ln w="9525">
            <a:noFill/>
            <a:miter lim="800000"/>
            <a:headEnd/>
            <a:tailEnd/>
          </a:ln>
        </p:spPr>
        <p:txBody>
          <a:bodyPr>
            <a:spAutoFit/>
          </a:bodyPr>
          <a:lstStyle/>
          <a:p>
            <a:r>
              <a:rPr lang="en-US">
                <a:solidFill>
                  <a:srgbClr val="000000"/>
                </a:solidFill>
                <a:latin typeface="Comic Sans MS" pitchFamily="66" charset="0"/>
              </a:rPr>
              <a:t>Note the new lightguide.</a:t>
            </a:r>
          </a:p>
        </p:txBody>
      </p:sp>
      <p:sp>
        <p:nvSpPr>
          <p:cNvPr id="15" name="Slide Number Placeholder 14"/>
          <p:cNvSpPr>
            <a:spLocks noGrp="1"/>
          </p:cNvSpPr>
          <p:nvPr>
            <p:ph type="sldNum" sz="quarter" idx="12"/>
          </p:nvPr>
        </p:nvSpPr>
        <p:spPr/>
        <p:txBody>
          <a:bodyPr/>
          <a:lstStyle/>
          <a:p>
            <a:fld id="{4CB3E360-76BC-428B-8D18-AB7E4DA0EF51}" type="slidenum">
              <a:rPr lang="en-US" smtClean="0"/>
              <a:pPr/>
              <a:t>37</a:t>
            </a:fld>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27100"/>
          </a:xfrm>
        </p:spPr>
        <p:txBody>
          <a:bodyPr/>
          <a:lstStyle/>
          <a:p>
            <a:pPr algn="ctr">
              <a:defRPr/>
            </a:pPr>
            <a:r>
              <a:rPr lang="en-US" sz="2400" dirty="0" smtClean="0">
                <a:solidFill>
                  <a:schemeClr val="bg1"/>
                </a:solidFill>
                <a:latin typeface="Comic Sans MS" pitchFamily="66" charset="0"/>
              </a:rPr>
              <a:t>Probability of two-cluster separation vs. distance between hits</a:t>
            </a:r>
            <a:br>
              <a:rPr lang="en-US" sz="2400" dirty="0" smtClean="0">
                <a:solidFill>
                  <a:schemeClr val="bg1"/>
                </a:solidFill>
                <a:latin typeface="Comic Sans MS" pitchFamily="66" charset="0"/>
              </a:rPr>
            </a:br>
            <a:r>
              <a:rPr lang="en-US" sz="1600" dirty="0" smtClean="0">
                <a:solidFill>
                  <a:schemeClr val="bg1"/>
                </a:solidFill>
                <a:latin typeface="Comic Sans MS" pitchFamily="66" charset="0"/>
              </a:rPr>
              <a:t>  </a:t>
            </a:r>
            <a:endParaRPr lang="en-US" sz="1600" dirty="0">
              <a:solidFill>
                <a:schemeClr val="bg1"/>
              </a:solidFill>
              <a:latin typeface="Comic Sans MS" pitchFamily="66" charset="0"/>
            </a:endParaRPr>
          </a:p>
        </p:txBody>
      </p:sp>
      <p:pic>
        <p:nvPicPr>
          <p:cNvPr id="61443" name="Content Placeholder 5" descr="p_lg.eps"/>
          <p:cNvPicPr>
            <a:picLocks noGrp="1" noChangeAspect="1"/>
          </p:cNvPicPr>
          <p:nvPr>
            <p:ph idx="1"/>
          </p:nvPr>
        </p:nvPicPr>
        <p:blipFill>
          <a:blip r:embed="rId3" cstate="print"/>
          <a:srcRect/>
          <a:stretch>
            <a:fillRect/>
          </a:stretch>
        </p:blipFill>
        <p:spPr>
          <a:xfrm>
            <a:off x="4724400" y="2362200"/>
            <a:ext cx="3886200" cy="3886200"/>
          </a:xfrm>
        </p:spPr>
      </p:pic>
      <p:sp>
        <p:nvSpPr>
          <p:cNvPr id="5" name="Slide Number Placeholder 4"/>
          <p:cNvSpPr>
            <a:spLocks noGrp="1"/>
          </p:cNvSpPr>
          <p:nvPr>
            <p:ph type="sldNum" sz="quarter" idx="12"/>
          </p:nvPr>
        </p:nvSpPr>
        <p:spPr/>
        <p:txBody>
          <a:bodyPr/>
          <a:lstStyle/>
          <a:p>
            <a:fld id="{C5D922EF-ADFC-41C4-929F-144F60918C91}" type="slidenum">
              <a:rPr lang="en-US"/>
              <a:pPr/>
              <a:t>38</a:t>
            </a:fld>
            <a:endParaRPr lang="en-US"/>
          </a:p>
        </p:txBody>
      </p:sp>
      <p:sp>
        <p:nvSpPr>
          <p:cNvPr id="61445" name="TextBox 7"/>
          <p:cNvSpPr txBox="1">
            <a:spLocks noChangeArrowheads="1"/>
          </p:cNvSpPr>
          <p:nvPr/>
        </p:nvSpPr>
        <p:spPr bwMode="auto">
          <a:xfrm>
            <a:off x="1676400" y="914400"/>
            <a:ext cx="5943600" cy="1631950"/>
          </a:xfrm>
          <a:prstGeom prst="rect">
            <a:avLst/>
          </a:prstGeom>
          <a:noFill/>
          <a:ln w="9525">
            <a:noFill/>
            <a:miter lim="800000"/>
            <a:headEnd/>
            <a:tailEnd/>
          </a:ln>
        </p:spPr>
        <p:txBody>
          <a:bodyPr>
            <a:spAutoFit/>
          </a:bodyPr>
          <a:lstStyle/>
          <a:p>
            <a:r>
              <a:rPr lang="en-US">
                <a:solidFill>
                  <a:srgbClr val="000000"/>
                </a:solidFill>
                <a:latin typeface="Comic Sans MS" pitchFamily="66" charset="0"/>
              </a:rPr>
              <a:t>Study done by using PrimEx-II snake scan data</a:t>
            </a:r>
          </a:p>
          <a:p>
            <a:pPr algn="l">
              <a:buFont typeface="Wingdings" pitchFamily="2" charset="2"/>
              <a:buChar char="q"/>
            </a:pPr>
            <a:r>
              <a:rPr lang="en-US">
                <a:solidFill>
                  <a:srgbClr val="000000"/>
                </a:solidFill>
                <a:latin typeface="Comic Sans MS" pitchFamily="66" charset="0"/>
              </a:rPr>
              <a:t>First cluster: “permanent” with energy 5 GeV</a:t>
            </a:r>
          </a:p>
          <a:p>
            <a:pPr algn="l">
              <a:buFont typeface="Wingdings" pitchFamily="2" charset="2"/>
              <a:buChar char="q"/>
            </a:pPr>
            <a:r>
              <a:rPr lang="en-US">
                <a:solidFill>
                  <a:srgbClr val="000000"/>
                </a:solidFill>
                <a:latin typeface="Comic Sans MS" pitchFamily="66" charset="0"/>
              </a:rPr>
              <a:t>Second cluster: “moving” with energy 1-5 GeV</a:t>
            </a:r>
          </a:p>
          <a:p>
            <a:pPr algn="l">
              <a:buFont typeface="Wingdings" pitchFamily="2" charset="2"/>
              <a:buChar char="q"/>
            </a:pPr>
            <a:r>
              <a:rPr lang="en-US">
                <a:solidFill>
                  <a:srgbClr val="000000"/>
                </a:solidFill>
                <a:latin typeface="Comic Sans MS" pitchFamily="66" charset="0"/>
              </a:rPr>
              <a:t>Artificially split events are counted as </a:t>
            </a:r>
          </a:p>
          <a:p>
            <a:pPr algn="l"/>
            <a:r>
              <a:rPr lang="en-US">
                <a:solidFill>
                  <a:srgbClr val="000000"/>
                </a:solidFill>
                <a:latin typeface="Comic Sans MS" pitchFamily="66" charset="0"/>
              </a:rPr>
              <a:t>   missing</a:t>
            </a:r>
          </a:p>
        </p:txBody>
      </p:sp>
      <p:sp>
        <p:nvSpPr>
          <p:cNvPr id="61446" name="TextBox 12"/>
          <p:cNvSpPr txBox="1">
            <a:spLocks noChangeArrowheads="1"/>
          </p:cNvSpPr>
          <p:nvPr/>
        </p:nvSpPr>
        <p:spPr bwMode="auto">
          <a:xfrm rot="-5400000">
            <a:off x="2863057" y="4387056"/>
            <a:ext cx="4114800" cy="369887"/>
          </a:xfrm>
          <a:prstGeom prst="rect">
            <a:avLst/>
          </a:prstGeom>
          <a:solidFill>
            <a:srgbClr val="FFFFCC"/>
          </a:solidFill>
          <a:ln w="9525">
            <a:noFill/>
            <a:miter lim="800000"/>
            <a:headEnd/>
            <a:tailEnd/>
          </a:ln>
        </p:spPr>
        <p:txBody>
          <a:bodyPr>
            <a:spAutoFit/>
          </a:bodyPr>
          <a:lstStyle/>
          <a:p>
            <a:r>
              <a:rPr lang="en-US" sz="1800">
                <a:solidFill>
                  <a:srgbClr val="000000"/>
                </a:solidFill>
                <a:latin typeface="Comic Sans MS" pitchFamily="66" charset="0"/>
              </a:rPr>
              <a:t>Reconstruction efficiency (</a:t>
            </a:r>
            <a:r>
              <a:rPr lang="en-US" altLang="zh-CN" sz="1800">
                <a:solidFill>
                  <a:srgbClr val="000000"/>
                </a:solidFill>
                <a:latin typeface="Comic Sans MS" pitchFamily="66" charset="0"/>
                <a:ea typeface="宋体" pitchFamily="2" charset="-122"/>
              </a:rPr>
              <a:t>100</a:t>
            </a:r>
            <a:r>
              <a:rPr lang="en-US" sz="1800">
                <a:solidFill>
                  <a:srgbClr val="000000"/>
                </a:solidFill>
                <a:latin typeface="Comic Sans MS" pitchFamily="66" charset="0"/>
              </a:rPr>
              <a:t>%)</a:t>
            </a:r>
          </a:p>
        </p:txBody>
      </p:sp>
      <p:pic>
        <p:nvPicPr>
          <p:cNvPr id="61447" name="Picture 6" descr="p_pwo.eps"/>
          <p:cNvPicPr>
            <a:picLocks noChangeAspect="1"/>
          </p:cNvPicPr>
          <p:nvPr/>
        </p:nvPicPr>
        <p:blipFill>
          <a:blip r:embed="rId4" cstate="print"/>
          <a:srcRect/>
          <a:stretch>
            <a:fillRect/>
          </a:stretch>
        </p:blipFill>
        <p:spPr bwMode="auto">
          <a:xfrm>
            <a:off x="457200" y="2362200"/>
            <a:ext cx="3886200" cy="3886200"/>
          </a:xfrm>
          <a:prstGeom prst="rect">
            <a:avLst/>
          </a:prstGeom>
          <a:noFill/>
          <a:ln w="9525">
            <a:noFill/>
            <a:miter lim="800000"/>
            <a:headEnd/>
            <a:tailEnd/>
          </a:ln>
        </p:spPr>
      </p:pic>
      <p:sp>
        <p:nvSpPr>
          <p:cNvPr id="61448" name="TextBox 11"/>
          <p:cNvSpPr txBox="1">
            <a:spLocks noChangeArrowheads="1"/>
          </p:cNvSpPr>
          <p:nvPr/>
        </p:nvSpPr>
        <p:spPr bwMode="auto">
          <a:xfrm rot="-5400000">
            <a:off x="-1491456" y="4310856"/>
            <a:ext cx="4114800" cy="369888"/>
          </a:xfrm>
          <a:prstGeom prst="rect">
            <a:avLst/>
          </a:prstGeom>
          <a:solidFill>
            <a:srgbClr val="FFFFCC"/>
          </a:solidFill>
          <a:ln w="9525">
            <a:noFill/>
            <a:miter lim="800000"/>
            <a:headEnd/>
            <a:tailEnd/>
          </a:ln>
        </p:spPr>
        <p:txBody>
          <a:bodyPr>
            <a:spAutoFit/>
          </a:bodyPr>
          <a:lstStyle/>
          <a:p>
            <a:r>
              <a:rPr lang="en-US" sz="1800">
                <a:solidFill>
                  <a:srgbClr val="000000"/>
                </a:solidFill>
                <a:latin typeface="Comic Sans MS" pitchFamily="66" charset="0"/>
              </a:rPr>
              <a:t>Reconstruction efficiency (</a:t>
            </a:r>
            <a:r>
              <a:rPr lang="en-US" altLang="zh-CN" sz="1800">
                <a:solidFill>
                  <a:srgbClr val="000000"/>
                </a:solidFill>
                <a:latin typeface="Comic Sans MS" pitchFamily="66" charset="0"/>
                <a:ea typeface="宋体" pitchFamily="2" charset="-122"/>
              </a:rPr>
              <a:t>100</a:t>
            </a:r>
            <a:r>
              <a:rPr lang="en-US" sz="1800">
                <a:solidFill>
                  <a:srgbClr val="000000"/>
                </a:solidFill>
                <a:latin typeface="Comic Sans MS" pitchFamily="66" charset="0"/>
              </a:rPr>
              <a:t>%)</a:t>
            </a:r>
          </a:p>
        </p:txBody>
      </p:sp>
      <p:sp>
        <p:nvSpPr>
          <p:cNvPr id="61449" name="TextBox 13"/>
          <p:cNvSpPr txBox="1">
            <a:spLocks noChangeArrowheads="1"/>
          </p:cNvSpPr>
          <p:nvPr/>
        </p:nvSpPr>
        <p:spPr bwMode="auto">
          <a:xfrm>
            <a:off x="1143000" y="6019800"/>
            <a:ext cx="2895600" cy="369888"/>
          </a:xfrm>
          <a:prstGeom prst="rect">
            <a:avLst/>
          </a:prstGeom>
          <a:solidFill>
            <a:srgbClr val="FFFFCC"/>
          </a:solidFill>
          <a:ln w="9525">
            <a:noFill/>
            <a:miter lim="800000"/>
            <a:headEnd/>
            <a:tailEnd/>
          </a:ln>
        </p:spPr>
        <p:txBody>
          <a:bodyPr>
            <a:spAutoFit/>
          </a:bodyPr>
          <a:lstStyle/>
          <a:p>
            <a:r>
              <a:rPr lang="en-US" sz="1800">
                <a:solidFill>
                  <a:srgbClr val="000000"/>
                </a:solidFill>
                <a:latin typeface="Comic Sans MS" pitchFamily="66" charset="0"/>
              </a:rPr>
              <a:t>Separation distance (cm)</a:t>
            </a:r>
          </a:p>
        </p:txBody>
      </p:sp>
      <p:sp>
        <p:nvSpPr>
          <p:cNvPr id="61450" name="TextBox 14"/>
          <p:cNvSpPr txBox="1">
            <a:spLocks noChangeArrowheads="1"/>
          </p:cNvSpPr>
          <p:nvPr/>
        </p:nvSpPr>
        <p:spPr bwMode="auto">
          <a:xfrm>
            <a:off x="5410200" y="6019800"/>
            <a:ext cx="2895600" cy="369888"/>
          </a:xfrm>
          <a:prstGeom prst="rect">
            <a:avLst/>
          </a:prstGeom>
          <a:solidFill>
            <a:srgbClr val="FFFFCC"/>
          </a:solidFill>
          <a:ln w="9525">
            <a:noFill/>
            <a:miter lim="800000"/>
            <a:headEnd/>
            <a:tailEnd/>
          </a:ln>
        </p:spPr>
        <p:txBody>
          <a:bodyPr>
            <a:spAutoFit/>
          </a:bodyPr>
          <a:lstStyle/>
          <a:p>
            <a:r>
              <a:rPr lang="en-US" sz="1800">
                <a:solidFill>
                  <a:srgbClr val="000000"/>
                </a:solidFill>
                <a:latin typeface="Comic Sans MS" pitchFamily="66" charset="0"/>
              </a:rPr>
              <a:t>Separation distance (cm)</a:t>
            </a:r>
          </a:p>
        </p:txBody>
      </p:sp>
      <p:sp>
        <p:nvSpPr>
          <p:cNvPr id="61451" name="TextBox 9"/>
          <p:cNvSpPr txBox="1">
            <a:spLocks noChangeArrowheads="1"/>
          </p:cNvSpPr>
          <p:nvPr/>
        </p:nvSpPr>
        <p:spPr bwMode="auto">
          <a:xfrm>
            <a:off x="5715000" y="4191000"/>
            <a:ext cx="1295400" cy="400050"/>
          </a:xfrm>
          <a:prstGeom prst="rect">
            <a:avLst/>
          </a:prstGeom>
          <a:noFill/>
          <a:ln w="9525">
            <a:noFill/>
            <a:miter lim="800000"/>
            <a:headEnd/>
            <a:tailEnd/>
          </a:ln>
        </p:spPr>
        <p:txBody>
          <a:bodyPr>
            <a:spAutoFit/>
          </a:bodyPr>
          <a:lstStyle/>
          <a:p>
            <a:r>
              <a:rPr lang="en-US">
                <a:solidFill>
                  <a:srgbClr val="FF0000"/>
                </a:solidFill>
              </a:rPr>
              <a:t>Pb glass</a:t>
            </a:r>
          </a:p>
        </p:txBody>
      </p:sp>
      <p:sp>
        <p:nvSpPr>
          <p:cNvPr id="61452" name="TextBox 8"/>
          <p:cNvSpPr txBox="1">
            <a:spLocks noChangeArrowheads="1"/>
          </p:cNvSpPr>
          <p:nvPr/>
        </p:nvSpPr>
        <p:spPr bwMode="auto">
          <a:xfrm>
            <a:off x="2286000" y="4191000"/>
            <a:ext cx="1295400" cy="400050"/>
          </a:xfrm>
          <a:prstGeom prst="rect">
            <a:avLst/>
          </a:prstGeom>
          <a:noFill/>
          <a:ln w="9525">
            <a:noFill/>
            <a:miter lim="800000"/>
            <a:headEnd/>
            <a:tailEnd/>
          </a:ln>
        </p:spPr>
        <p:txBody>
          <a:bodyPr>
            <a:spAutoFit/>
          </a:bodyPr>
          <a:lstStyle/>
          <a:p>
            <a:r>
              <a:rPr lang="en-US">
                <a:solidFill>
                  <a:srgbClr val="FF0000"/>
                </a:solidFill>
              </a:rPr>
              <a:t>PWO</a:t>
            </a:r>
          </a:p>
        </p:txBody>
      </p:sp>
    </p:spTree>
  </p:cSld>
  <p:clrMapOvr>
    <a:masterClrMapping/>
  </p:clrMapOvr>
  <p:transition advTm="2056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305800" cy="304800"/>
          </a:xfrm>
        </p:spPr>
        <p:txBody>
          <a:bodyPr rtlCol="0">
            <a:normAutofit fontScale="90000"/>
          </a:bodyPr>
          <a:lstStyle/>
          <a:p>
            <a:pPr algn="ctr" fontAlgn="auto">
              <a:spcAft>
                <a:spcPts val="0"/>
              </a:spcAft>
              <a:defRPr/>
            </a:pPr>
            <a:r>
              <a:rPr lang="en-US" sz="3200" dirty="0" smtClean="0">
                <a:solidFill>
                  <a:srgbClr val="0000FF"/>
                </a:solidFill>
                <a:latin typeface="Comic Sans MS" pitchFamily="66" charset="0"/>
              </a:rPr>
              <a:t>Can we use existing FCAL located at 10 m?</a:t>
            </a:r>
          </a:p>
        </p:txBody>
      </p:sp>
      <p:pic>
        <p:nvPicPr>
          <p:cNvPr id="8196" name="Content Placeholder 6" descr="1d-inmas-FCAL-10m.eps"/>
          <p:cNvPicPr>
            <a:picLocks noGrp="1" noChangeAspect="1"/>
          </p:cNvPicPr>
          <p:nvPr>
            <p:ph idx="1"/>
          </p:nvPr>
        </p:nvPicPr>
        <p:blipFill>
          <a:blip r:embed="rId4" cstate="print"/>
          <a:srcRect/>
          <a:stretch>
            <a:fillRect/>
          </a:stretch>
        </p:blipFill>
        <p:spPr>
          <a:xfrm>
            <a:off x="4343400" y="1295400"/>
            <a:ext cx="4525963" cy="4525963"/>
          </a:xfrm>
        </p:spPr>
      </p:pic>
      <p:pic>
        <p:nvPicPr>
          <p:cNvPr id="8197" name="Picture 7" descr="1d-inmas-pi0gamma2-norm-pwo.eps"/>
          <p:cNvPicPr>
            <a:picLocks noChangeAspect="1"/>
          </p:cNvPicPr>
          <p:nvPr/>
        </p:nvPicPr>
        <p:blipFill>
          <a:blip r:embed="rId5" cstate="print"/>
          <a:srcRect/>
          <a:stretch>
            <a:fillRect/>
          </a:stretch>
        </p:blipFill>
        <p:spPr bwMode="auto">
          <a:xfrm>
            <a:off x="685800" y="228600"/>
            <a:ext cx="3292475" cy="3292475"/>
          </a:xfrm>
          <a:prstGeom prst="rect">
            <a:avLst/>
          </a:prstGeom>
          <a:noFill/>
          <a:ln w="9525">
            <a:noFill/>
            <a:miter lim="800000"/>
            <a:headEnd/>
            <a:tailEnd/>
          </a:ln>
        </p:spPr>
      </p:pic>
      <p:pic>
        <p:nvPicPr>
          <p:cNvPr id="8198" name="Picture 8" descr="1d-inmas-pi0gamma2-norm-pb.eps"/>
          <p:cNvPicPr>
            <a:picLocks noChangeAspect="1"/>
          </p:cNvPicPr>
          <p:nvPr/>
        </p:nvPicPr>
        <p:blipFill>
          <a:blip r:embed="rId6" cstate="print"/>
          <a:srcRect/>
          <a:stretch>
            <a:fillRect/>
          </a:stretch>
        </p:blipFill>
        <p:spPr bwMode="auto">
          <a:xfrm>
            <a:off x="685800" y="3429000"/>
            <a:ext cx="3292475" cy="3292475"/>
          </a:xfrm>
          <a:prstGeom prst="rect">
            <a:avLst/>
          </a:prstGeom>
          <a:noFill/>
          <a:ln w="9525">
            <a:noFill/>
            <a:miter lim="800000"/>
            <a:headEnd/>
            <a:tailEnd/>
          </a:ln>
        </p:spPr>
      </p:pic>
      <p:sp>
        <p:nvSpPr>
          <p:cNvPr id="8199" name="TextBox 9"/>
          <p:cNvSpPr txBox="1">
            <a:spLocks noChangeArrowheads="1"/>
          </p:cNvSpPr>
          <p:nvPr/>
        </p:nvSpPr>
        <p:spPr bwMode="auto">
          <a:xfrm>
            <a:off x="1524000" y="1371600"/>
            <a:ext cx="762000" cy="381000"/>
          </a:xfrm>
          <a:prstGeom prst="rect">
            <a:avLst/>
          </a:prstGeom>
          <a:noFill/>
          <a:ln w="9525">
            <a:noFill/>
            <a:miter lim="800000"/>
            <a:headEnd/>
            <a:tailEnd/>
          </a:ln>
        </p:spPr>
        <p:txBody>
          <a:bodyPr>
            <a:spAutoFit/>
          </a:bodyPr>
          <a:lstStyle/>
          <a:p>
            <a:r>
              <a:rPr lang="en-US">
                <a:solidFill>
                  <a:srgbClr val="00B050"/>
                </a:solidFill>
                <a:latin typeface="Calibri" pitchFamily="34" charset="0"/>
              </a:rPr>
              <a:t>PWO</a:t>
            </a:r>
          </a:p>
        </p:txBody>
      </p:sp>
      <p:sp>
        <p:nvSpPr>
          <p:cNvPr id="8200" name="TextBox 10"/>
          <p:cNvSpPr txBox="1">
            <a:spLocks noChangeArrowheads="1"/>
          </p:cNvSpPr>
          <p:nvPr/>
        </p:nvSpPr>
        <p:spPr bwMode="auto">
          <a:xfrm>
            <a:off x="1066800" y="4267200"/>
            <a:ext cx="1219200" cy="400050"/>
          </a:xfrm>
          <a:prstGeom prst="rect">
            <a:avLst/>
          </a:prstGeom>
          <a:noFill/>
          <a:ln w="9525">
            <a:noFill/>
            <a:miter lim="800000"/>
            <a:headEnd/>
            <a:tailEnd/>
          </a:ln>
        </p:spPr>
        <p:txBody>
          <a:bodyPr>
            <a:spAutoFit/>
          </a:bodyPr>
          <a:lstStyle/>
          <a:p>
            <a:r>
              <a:rPr lang="en-US">
                <a:solidFill>
                  <a:srgbClr val="00B050"/>
                </a:solidFill>
                <a:latin typeface="Calibri" pitchFamily="34" charset="0"/>
              </a:rPr>
              <a:t>Pb glass</a:t>
            </a:r>
          </a:p>
        </p:txBody>
      </p:sp>
      <p:sp>
        <p:nvSpPr>
          <p:cNvPr id="8201" name="TextBox 11"/>
          <p:cNvSpPr txBox="1">
            <a:spLocks noChangeArrowheads="1"/>
          </p:cNvSpPr>
          <p:nvPr/>
        </p:nvSpPr>
        <p:spPr bwMode="auto">
          <a:xfrm>
            <a:off x="4953000" y="2438400"/>
            <a:ext cx="1295400" cy="400050"/>
          </a:xfrm>
          <a:prstGeom prst="rect">
            <a:avLst/>
          </a:prstGeom>
          <a:noFill/>
          <a:ln w="9525">
            <a:noFill/>
            <a:miter lim="800000"/>
            <a:headEnd/>
            <a:tailEnd/>
          </a:ln>
        </p:spPr>
        <p:txBody>
          <a:bodyPr>
            <a:spAutoFit/>
          </a:bodyPr>
          <a:lstStyle/>
          <a:p>
            <a:r>
              <a:rPr lang="en-US">
                <a:solidFill>
                  <a:srgbClr val="00B050"/>
                </a:solidFill>
                <a:latin typeface="Calibri" pitchFamily="34" charset="0"/>
              </a:rPr>
              <a:t>Pb glass</a:t>
            </a:r>
          </a:p>
        </p:txBody>
      </p:sp>
      <p:graphicFrame>
        <p:nvGraphicFramePr>
          <p:cNvPr id="8194" name="Object 2"/>
          <p:cNvGraphicFramePr>
            <a:graphicFrameLocks noChangeAspect="1"/>
          </p:cNvGraphicFramePr>
          <p:nvPr/>
        </p:nvGraphicFramePr>
        <p:xfrm>
          <a:off x="4514850" y="3321050"/>
          <a:ext cx="114300" cy="215900"/>
        </p:xfrm>
        <a:graphic>
          <a:graphicData uri="http://schemas.openxmlformats.org/presentationml/2006/ole">
            <p:oleObj spid="_x0000_s8194" name="Equation" r:id="rId7" imgW="114151" imgH="215619" progId="Equation.3">
              <p:embed/>
            </p:oleObj>
          </a:graphicData>
        </a:graphic>
      </p:graphicFrame>
      <p:sp>
        <p:nvSpPr>
          <p:cNvPr id="8202" name="TextBox 13"/>
          <p:cNvSpPr txBox="1">
            <a:spLocks noChangeArrowheads="1"/>
          </p:cNvSpPr>
          <p:nvPr/>
        </p:nvSpPr>
        <p:spPr bwMode="auto">
          <a:xfrm>
            <a:off x="1066800" y="2057400"/>
            <a:ext cx="2057400" cy="400050"/>
          </a:xfrm>
          <a:prstGeom prst="rect">
            <a:avLst/>
          </a:prstGeom>
          <a:noFill/>
          <a:ln w="9525">
            <a:noFill/>
            <a:miter lim="800000"/>
            <a:headEnd/>
            <a:tailEnd/>
          </a:ln>
        </p:spPr>
        <p:txBody>
          <a:bodyPr>
            <a:spAutoFit/>
          </a:bodyPr>
          <a:lstStyle/>
          <a:p>
            <a:r>
              <a:rPr lang="en-US">
                <a:solidFill>
                  <a:srgbClr val="0000FF"/>
                </a:solidFill>
                <a:latin typeface="Calibri" pitchFamily="34" charset="0"/>
              </a:rPr>
              <a:t>σ=6.7 MeV</a:t>
            </a:r>
          </a:p>
        </p:txBody>
      </p:sp>
      <p:sp>
        <p:nvSpPr>
          <p:cNvPr id="8203" name="TextBox 14"/>
          <p:cNvSpPr txBox="1">
            <a:spLocks noChangeArrowheads="1"/>
          </p:cNvSpPr>
          <p:nvPr/>
        </p:nvSpPr>
        <p:spPr bwMode="auto">
          <a:xfrm>
            <a:off x="1600200" y="5867400"/>
            <a:ext cx="2057400" cy="400050"/>
          </a:xfrm>
          <a:prstGeom prst="rect">
            <a:avLst/>
          </a:prstGeom>
          <a:noFill/>
          <a:ln w="9525">
            <a:noFill/>
            <a:miter lim="800000"/>
            <a:headEnd/>
            <a:tailEnd/>
          </a:ln>
        </p:spPr>
        <p:txBody>
          <a:bodyPr>
            <a:spAutoFit/>
          </a:bodyPr>
          <a:lstStyle/>
          <a:p>
            <a:r>
              <a:rPr lang="en-US">
                <a:solidFill>
                  <a:srgbClr val="0000FF"/>
                </a:solidFill>
                <a:latin typeface="Calibri" pitchFamily="34" charset="0"/>
              </a:rPr>
              <a:t>σ=16.2 MeV</a:t>
            </a:r>
          </a:p>
        </p:txBody>
      </p:sp>
      <p:sp>
        <p:nvSpPr>
          <p:cNvPr id="8204" name="TextBox 15"/>
          <p:cNvSpPr txBox="1">
            <a:spLocks noChangeArrowheads="1"/>
          </p:cNvSpPr>
          <p:nvPr/>
        </p:nvSpPr>
        <p:spPr bwMode="auto">
          <a:xfrm>
            <a:off x="4572000" y="3124200"/>
            <a:ext cx="2057400" cy="400050"/>
          </a:xfrm>
          <a:prstGeom prst="rect">
            <a:avLst/>
          </a:prstGeom>
          <a:noFill/>
          <a:ln w="9525">
            <a:noFill/>
            <a:miter lim="800000"/>
            <a:headEnd/>
            <a:tailEnd/>
          </a:ln>
        </p:spPr>
        <p:txBody>
          <a:bodyPr>
            <a:spAutoFit/>
          </a:bodyPr>
          <a:lstStyle/>
          <a:p>
            <a:r>
              <a:rPr lang="en-US">
                <a:solidFill>
                  <a:srgbClr val="0000FF"/>
                </a:solidFill>
                <a:latin typeface="Calibri" pitchFamily="34" charset="0"/>
              </a:rPr>
              <a:t>σ=14.5  MeV</a:t>
            </a:r>
          </a:p>
        </p:txBody>
      </p:sp>
      <p:sp>
        <p:nvSpPr>
          <p:cNvPr id="8205" name="TextBox 16"/>
          <p:cNvSpPr txBox="1">
            <a:spLocks noChangeArrowheads="1"/>
          </p:cNvSpPr>
          <p:nvPr/>
        </p:nvSpPr>
        <p:spPr bwMode="auto">
          <a:xfrm>
            <a:off x="1219200" y="990600"/>
            <a:ext cx="1752600" cy="400050"/>
          </a:xfrm>
          <a:prstGeom prst="rect">
            <a:avLst/>
          </a:prstGeom>
          <a:noFill/>
          <a:ln w="9525">
            <a:noFill/>
            <a:miter lim="800000"/>
            <a:headEnd/>
            <a:tailEnd/>
          </a:ln>
        </p:spPr>
        <p:txBody>
          <a:bodyPr>
            <a:spAutoFit/>
          </a:bodyPr>
          <a:lstStyle/>
          <a:p>
            <a:r>
              <a:rPr lang="en-US">
                <a:solidFill>
                  <a:srgbClr val="000000"/>
                </a:solidFill>
                <a:latin typeface="Calibri" pitchFamily="34" charset="0"/>
              </a:rPr>
              <a:t>Z=6 m</a:t>
            </a:r>
          </a:p>
        </p:txBody>
      </p:sp>
      <p:sp>
        <p:nvSpPr>
          <p:cNvPr id="8206" name="TextBox 17"/>
          <p:cNvSpPr txBox="1">
            <a:spLocks noChangeArrowheads="1"/>
          </p:cNvSpPr>
          <p:nvPr/>
        </p:nvSpPr>
        <p:spPr bwMode="auto">
          <a:xfrm>
            <a:off x="5486400" y="5562600"/>
            <a:ext cx="2362200" cy="304800"/>
          </a:xfrm>
          <a:prstGeom prst="rect">
            <a:avLst/>
          </a:prstGeom>
          <a:solidFill>
            <a:srgbClr val="FFFFCC"/>
          </a:solidFill>
          <a:ln w="9525">
            <a:noFill/>
            <a:miter lim="800000"/>
            <a:headEnd/>
            <a:tailEnd/>
          </a:ln>
        </p:spPr>
        <p:txBody>
          <a:bodyPr>
            <a:spAutoFit/>
          </a:bodyPr>
          <a:lstStyle/>
          <a:p>
            <a:r>
              <a:rPr lang="en-US" sz="1400">
                <a:solidFill>
                  <a:srgbClr val="000000"/>
                </a:solidFill>
                <a:latin typeface="Calibri" pitchFamily="34" charset="0"/>
              </a:rPr>
              <a:t>Invariant Mass of 4</a:t>
            </a:r>
            <a:r>
              <a:rPr lang="el-GR" sz="1400">
                <a:solidFill>
                  <a:srgbClr val="000000"/>
                </a:solidFill>
                <a:latin typeface="Times New Roman" pitchFamily="18" charset="0"/>
                <a:cs typeface="Times New Roman" pitchFamily="18" charset="0"/>
              </a:rPr>
              <a:t>γ</a:t>
            </a:r>
            <a:r>
              <a:rPr lang="en-US" sz="1400">
                <a:solidFill>
                  <a:srgbClr val="000000"/>
                </a:solidFill>
                <a:latin typeface="Times New Roman" pitchFamily="18" charset="0"/>
                <a:cs typeface="Times New Roman" pitchFamily="18" charset="0"/>
              </a:rPr>
              <a:t> (GeV)</a:t>
            </a:r>
            <a:endParaRPr lang="en-US" sz="1400">
              <a:solidFill>
                <a:srgbClr val="000000"/>
              </a:solidFill>
              <a:latin typeface="Calibri" pitchFamily="34" charset="0"/>
            </a:endParaRPr>
          </a:p>
        </p:txBody>
      </p:sp>
      <p:sp>
        <p:nvSpPr>
          <p:cNvPr id="8207" name="TextBox 18"/>
          <p:cNvSpPr txBox="1">
            <a:spLocks noChangeArrowheads="1"/>
          </p:cNvSpPr>
          <p:nvPr/>
        </p:nvSpPr>
        <p:spPr bwMode="auto">
          <a:xfrm>
            <a:off x="1371600" y="3352800"/>
            <a:ext cx="2362200" cy="304800"/>
          </a:xfrm>
          <a:prstGeom prst="rect">
            <a:avLst/>
          </a:prstGeom>
          <a:solidFill>
            <a:srgbClr val="FFFFCC"/>
          </a:solidFill>
          <a:ln w="9525">
            <a:noFill/>
            <a:miter lim="800000"/>
            <a:headEnd/>
            <a:tailEnd/>
          </a:ln>
        </p:spPr>
        <p:txBody>
          <a:bodyPr>
            <a:spAutoFit/>
          </a:bodyPr>
          <a:lstStyle/>
          <a:p>
            <a:r>
              <a:rPr lang="en-US" sz="1400">
                <a:solidFill>
                  <a:srgbClr val="000000"/>
                </a:solidFill>
                <a:latin typeface="Calibri" pitchFamily="34" charset="0"/>
              </a:rPr>
              <a:t>Invariant Mass of 4</a:t>
            </a:r>
            <a:r>
              <a:rPr lang="el-GR" sz="1400">
                <a:solidFill>
                  <a:srgbClr val="000000"/>
                </a:solidFill>
                <a:latin typeface="Times New Roman" pitchFamily="18" charset="0"/>
                <a:cs typeface="Times New Roman" pitchFamily="18" charset="0"/>
              </a:rPr>
              <a:t>γ</a:t>
            </a:r>
            <a:r>
              <a:rPr lang="en-US" sz="1400">
                <a:solidFill>
                  <a:srgbClr val="000000"/>
                </a:solidFill>
                <a:latin typeface="Times New Roman" pitchFamily="18" charset="0"/>
                <a:cs typeface="Times New Roman" pitchFamily="18" charset="0"/>
              </a:rPr>
              <a:t> (GeV)</a:t>
            </a:r>
            <a:endParaRPr lang="en-US" sz="1400">
              <a:solidFill>
                <a:srgbClr val="000000"/>
              </a:solidFill>
              <a:latin typeface="Calibri" pitchFamily="34" charset="0"/>
            </a:endParaRPr>
          </a:p>
        </p:txBody>
      </p:sp>
      <p:sp>
        <p:nvSpPr>
          <p:cNvPr id="8208" name="TextBox 19"/>
          <p:cNvSpPr txBox="1">
            <a:spLocks noChangeArrowheads="1"/>
          </p:cNvSpPr>
          <p:nvPr/>
        </p:nvSpPr>
        <p:spPr bwMode="auto">
          <a:xfrm>
            <a:off x="1295400" y="6553200"/>
            <a:ext cx="2362200" cy="304800"/>
          </a:xfrm>
          <a:prstGeom prst="rect">
            <a:avLst/>
          </a:prstGeom>
          <a:solidFill>
            <a:srgbClr val="FFFFCC"/>
          </a:solidFill>
          <a:ln w="9525">
            <a:noFill/>
            <a:miter lim="800000"/>
            <a:headEnd/>
            <a:tailEnd/>
          </a:ln>
        </p:spPr>
        <p:txBody>
          <a:bodyPr>
            <a:spAutoFit/>
          </a:bodyPr>
          <a:lstStyle/>
          <a:p>
            <a:r>
              <a:rPr lang="en-US" sz="1400">
                <a:solidFill>
                  <a:srgbClr val="000000"/>
                </a:solidFill>
                <a:latin typeface="Calibri" pitchFamily="34" charset="0"/>
              </a:rPr>
              <a:t>Invariant Mass of 4</a:t>
            </a:r>
            <a:r>
              <a:rPr lang="el-GR" sz="1400">
                <a:solidFill>
                  <a:srgbClr val="000000"/>
                </a:solidFill>
                <a:latin typeface="Times New Roman" pitchFamily="18" charset="0"/>
                <a:cs typeface="Times New Roman" pitchFamily="18" charset="0"/>
              </a:rPr>
              <a:t>γ</a:t>
            </a:r>
            <a:r>
              <a:rPr lang="en-US" sz="1400">
                <a:solidFill>
                  <a:srgbClr val="000000"/>
                </a:solidFill>
                <a:latin typeface="Times New Roman" pitchFamily="18" charset="0"/>
                <a:cs typeface="Times New Roman" pitchFamily="18" charset="0"/>
              </a:rPr>
              <a:t> (GeV)</a:t>
            </a:r>
            <a:endParaRPr lang="en-US" sz="1400">
              <a:solidFill>
                <a:srgbClr val="000000"/>
              </a:solidFill>
              <a:latin typeface="Calibri" pitchFamily="34" charset="0"/>
            </a:endParaRPr>
          </a:p>
        </p:txBody>
      </p:sp>
      <p:sp>
        <p:nvSpPr>
          <p:cNvPr id="8209" name="TextBox 20"/>
          <p:cNvSpPr txBox="1">
            <a:spLocks noChangeArrowheads="1"/>
          </p:cNvSpPr>
          <p:nvPr/>
        </p:nvSpPr>
        <p:spPr bwMode="auto">
          <a:xfrm>
            <a:off x="990600" y="3810000"/>
            <a:ext cx="1752600" cy="400050"/>
          </a:xfrm>
          <a:prstGeom prst="rect">
            <a:avLst/>
          </a:prstGeom>
          <a:noFill/>
          <a:ln w="9525">
            <a:noFill/>
            <a:miter lim="800000"/>
            <a:headEnd/>
            <a:tailEnd/>
          </a:ln>
        </p:spPr>
        <p:txBody>
          <a:bodyPr>
            <a:spAutoFit/>
          </a:bodyPr>
          <a:lstStyle/>
          <a:p>
            <a:r>
              <a:rPr lang="en-US">
                <a:solidFill>
                  <a:srgbClr val="000000"/>
                </a:solidFill>
                <a:latin typeface="Calibri" pitchFamily="34" charset="0"/>
              </a:rPr>
              <a:t>Z=6  m</a:t>
            </a:r>
          </a:p>
        </p:txBody>
      </p:sp>
      <p:sp>
        <p:nvSpPr>
          <p:cNvPr id="18" name="Slide Number Placeholder 17"/>
          <p:cNvSpPr>
            <a:spLocks noGrp="1"/>
          </p:cNvSpPr>
          <p:nvPr>
            <p:ph type="sldNum" sz="quarter" idx="12"/>
          </p:nvPr>
        </p:nvSpPr>
        <p:spPr/>
        <p:txBody>
          <a:bodyPr/>
          <a:lstStyle/>
          <a:p>
            <a:fld id="{A64B259D-526C-4D3F-9157-2CDC0A15D526}" type="slidenum">
              <a:rPr lang="en-US"/>
              <a:pPr/>
              <a:t>39</a:t>
            </a:fld>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305800" cy="457200"/>
          </a:xfrm>
        </p:spPr>
        <p:txBody>
          <a:bodyPr/>
          <a:lstStyle/>
          <a:p>
            <a:r>
              <a:rPr lang="en-US" sz="2400" dirty="0" smtClean="0">
                <a:solidFill>
                  <a:schemeClr val="bg1"/>
                </a:solidFill>
                <a:effectLst>
                  <a:outerShdw blurRad="38100" dist="38100" dir="2700000" algn="tl">
                    <a:srgbClr val="000000"/>
                  </a:outerShdw>
                </a:effectLst>
                <a:latin typeface="Comic Sans MS" pitchFamily="66" charset="0"/>
              </a:rPr>
              <a:t>                    </a:t>
            </a:r>
            <a:r>
              <a:rPr lang="el-GR" sz="2000" dirty="0" smtClean="0">
                <a:solidFill>
                  <a:schemeClr val="bg1"/>
                </a:solidFill>
                <a:effectLst>
                  <a:outerShdw blurRad="38100" dist="38100" dir="2700000" algn="tl">
                    <a:srgbClr val="000000"/>
                  </a:outerShdw>
                </a:effectLst>
                <a:latin typeface="Comic Sans MS" pitchFamily="66" charset="0"/>
              </a:rPr>
              <a:t>η</a:t>
            </a:r>
            <a:r>
              <a:rPr lang="en-US" sz="2000" dirty="0" smtClean="0">
                <a:solidFill>
                  <a:schemeClr val="bg1"/>
                </a:solidFill>
                <a:effectLst>
                  <a:outerShdw blurRad="38100" dist="38100" dir="2700000" algn="tl">
                    <a:srgbClr val="000000"/>
                  </a:outerShdw>
                </a:effectLst>
                <a:latin typeface="Comic Sans MS" pitchFamily="66" charset="0"/>
              </a:rPr>
              <a:t> Neutral Decays </a:t>
            </a:r>
            <a:endParaRPr lang="en-US" sz="2000" dirty="0" smtClean="0"/>
          </a:p>
        </p:txBody>
      </p:sp>
      <p:graphicFrame>
        <p:nvGraphicFramePr>
          <p:cNvPr id="6" name="Content Placeholder 5"/>
          <p:cNvGraphicFramePr>
            <a:graphicFrameLocks noGrp="1"/>
          </p:cNvGraphicFramePr>
          <p:nvPr>
            <p:ph idx="1"/>
          </p:nvPr>
        </p:nvGraphicFramePr>
        <p:xfrm>
          <a:off x="457200" y="457200"/>
          <a:ext cx="6188635" cy="6269797"/>
        </p:xfrm>
        <a:graphic>
          <a:graphicData uri="http://schemas.openxmlformats.org/drawingml/2006/table">
            <a:tbl>
              <a:tblPr/>
              <a:tblGrid>
                <a:gridCol w="916874"/>
                <a:gridCol w="2073214"/>
                <a:gridCol w="3198547"/>
              </a:tblGrid>
              <a:tr h="63470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Comic Sans MS" pitchFamily="66" charset="0"/>
                          <a:ea typeface="Calibri" pitchFamily="34" charset="0"/>
                          <a:cs typeface="Times New Roman" pitchFamily="18" charset="0"/>
                        </a:rPr>
                        <a:t>Mode</a:t>
                      </a:r>
                      <a:endParaRPr kumimoji="0" lang="en-US" sz="1800" b="1"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a typeface="Calibri" pitchFamily="34" charset="0"/>
                        <a:cs typeface="Times New Roman" pitchFamily="18" charset="0"/>
                      </a:endParaRPr>
                    </a:p>
                  </a:txBody>
                  <a:tcPr marL="53827" marR="53827"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90F1F1"/>
                        </a:gs>
                        <a:gs pos="50000">
                          <a:srgbClr val="BCF5F5"/>
                        </a:gs>
                        <a:gs pos="100000">
                          <a:srgbClr val="DFF9F9"/>
                        </a:gs>
                      </a:gsLst>
                      <a:lin ang="5400000"/>
                    </a:gra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Comic Sans MS" pitchFamily="66" charset="0"/>
                          <a:ea typeface="Calibri" pitchFamily="34" charset="0"/>
                          <a:cs typeface="Times New Roman" pitchFamily="18" charset="0"/>
                        </a:rPr>
                        <a:t>Branching Ratio</a:t>
                      </a: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Comic Sans MS" pitchFamily="66" charset="0"/>
                          <a:ea typeface="Calibri" pitchFamily="34" charset="0"/>
                          <a:cs typeface="Times New Roman" pitchFamily="18" charset="0"/>
                        </a:rPr>
                        <a:t>(PDG)</a:t>
                      </a:r>
                      <a:endParaRPr kumimoji="0" lang="en-US" sz="1800" b="1"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53827" marR="53827"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90F1F1"/>
                        </a:gs>
                        <a:gs pos="50000">
                          <a:srgbClr val="BCF5F5"/>
                        </a:gs>
                        <a:gs pos="100000">
                          <a:srgbClr val="DFF9F9"/>
                        </a:gs>
                      </a:gsLst>
                      <a:lin ang="5400000"/>
                    </a:gra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Comic Sans MS" pitchFamily="66" charset="0"/>
                          <a:ea typeface="Calibri" pitchFamily="34" charset="0"/>
                          <a:cs typeface="Times New Roman" pitchFamily="18" charset="0"/>
                        </a:rPr>
                        <a:t>Physics Highlight</a:t>
                      </a:r>
                      <a:endParaRPr kumimoji="0" lang="en-US" sz="1800" b="1"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53827" marR="53827"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90F1F1"/>
                        </a:gs>
                        <a:gs pos="50000">
                          <a:srgbClr val="BCF5F5"/>
                        </a:gs>
                        <a:gs pos="100000">
                          <a:srgbClr val="DFF9F9"/>
                        </a:gs>
                      </a:gsLst>
                      <a:lin ang="5400000"/>
                    </a:gradFill>
                  </a:tcPr>
                </a:tc>
              </a:tr>
              <a:tr h="564179">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1" i="1"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π</a:t>
                      </a:r>
                      <a:r>
                        <a:rPr kumimoji="0" lang="en-US" sz="1600" b="1" i="0" u="none" strike="noStrike" cap="none" normalizeH="0" baseline="30000" dirty="0" smtClean="0">
                          <a:ln>
                            <a:noFill/>
                          </a:ln>
                          <a:solidFill>
                            <a:srgbClr val="000000"/>
                          </a:solidFill>
                          <a:effectLst/>
                          <a:latin typeface="Calibri" pitchFamily="34" charset="0"/>
                          <a:ea typeface="Calibri" pitchFamily="34" charset="0"/>
                          <a:cs typeface="Times New Roman" pitchFamily="18" charset="0"/>
                        </a:rPr>
                        <a:t>0</a:t>
                      </a:r>
                      <a:r>
                        <a:rPr kumimoji="0" lang="en-US" sz="1600" b="1"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 2</a:t>
                      </a:r>
                      <a:r>
                        <a:rPr kumimoji="0" lang="en-US" sz="1600" b="1" i="1"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γ</a:t>
                      </a:r>
                      <a:endParaRPr kumimoji="0" lang="en-US" sz="16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53827" marR="53827"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en-US" sz="1600" b="0" i="0" u="none" strike="noStrike" cap="none" normalizeH="0" baseline="0" dirty="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rPr>
                        <a:t>(</a:t>
                      </a:r>
                      <a:r>
                        <a:rPr kumimoji="0" lang="en-US" sz="1600" b="0" i="0" u="none" strike="noStrike" cap="none" normalizeH="0" baseline="-25000" dirty="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rPr>
                        <a:t> </a:t>
                      </a:r>
                      <a:r>
                        <a:rPr kumimoji="0" lang="en-US" sz="1600" b="0" i="0" u="none" strike="noStrike" cap="none" normalizeH="0" baseline="0" dirty="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rPr>
                        <a:t>2.7</a:t>
                      </a:r>
                      <a:r>
                        <a:rPr kumimoji="0" lang="en-US" sz="1600" b="0" i="0" u="none" strike="noStrike" cap="none" normalizeH="0" baseline="-25000" dirty="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rPr>
                        <a:t> </a:t>
                      </a:r>
                      <a:r>
                        <a:rPr kumimoji="0" lang="en-US" sz="1600" b="0" i="0" u="none" strike="noStrike" cap="none" normalizeH="0" baseline="0" dirty="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rPr>
                        <a:t>±</a:t>
                      </a:r>
                      <a:r>
                        <a:rPr kumimoji="0" lang="en-US" sz="1600" b="0" i="0" u="none" strike="noStrike" cap="none" normalizeH="0" baseline="-25000" dirty="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rPr>
                        <a:t> </a:t>
                      </a:r>
                      <a:r>
                        <a:rPr kumimoji="0" lang="en-US" sz="1600" b="0" i="0" u="none" strike="noStrike" cap="none" normalizeH="0" baseline="0" dirty="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rPr>
                        <a:t>0.5</a:t>
                      </a:r>
                      <a:r>
                        <a:rPr kumimoji="0" lang="en-US" sz="1600" b="0" i="0" u="none" strike="noStrike" cap="none" normalizeH="0" baseline="-25000" dirty="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rPr>
                        <a:t> </a:t>
                      </a:r>
                      <a:r>
                        <a:rPr kumimoji="0" lang="en-US" sz="1600" b="0" i="0" u="none" strike="noStrike" cap="none" normalizeH="0" baseline="0" dirty="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rPr>
                        <a:t>)</a:t>
                      </a:r>
                      <a:r>
                        <a:rPr kumimoji="0" lang="en-US" sz="1600" b="0" i="0" u="none" strike="noStrike" cap="none" normalizeH="0" baseline="-25000" dirty="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rPr>
                        <a:t> </a:t>
                      </a:r>
                      <a:r>
                        <a:rPr kumimoji="0" lang="en-US" sz="1600" b="0" i="0" u="none" strike="noStrike" cap="none" normalizeH="0" baseline="0" dirty="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rPr>
                        <a:t>×</a:t>
                      </a:r>
                      <a:r>
                        <a:rPr kumimoji="0" lang="en-US" sz="1600" b="0" i="0" u="none" strike="noStrike" cap="none" normalizeH="0" baseline="-25000" dirty="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rPr>
                        <a:t> </a:t>
                      </a:r>
                      <a:r>
                        <a:rPr kumimoji="0" lang="en-US" sz="1600" b="0" i="0" u="none" strike="noStrike" cap="none" normalizeH="0" baseline="0" dirty="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rPr>
                        <a:t>10</a:t>
                      </a:r>
                      <a:r>
                        <a:rPr kumimoji="0" lang="en-US" sz="1600" b="0" i="0" u="none" strike="noStrike" cap="none" normalizeH="0" baseline="-25000" dirty="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rPr>
                        <a:t> </a:t>
                      </a:r>
                      <a:r>
                        <a:rPr kumimoji="0" lang="en-US" sz="1600" b="0" i="0" u="none" strike="noStrike" cap="none" normalizeH="0" baseline="30000" dirty="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rPr>
                        <a:t>−</a:t>
                      </a:r>
                      <a:r>
                        <a:rPr kumimoji="0" lang="en-US" sz="1600" b="0" i="0" u="none" strike="noStrike" cap="none" normalizeH="0" baseline="-25000" dirty="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rPr>
                        <a:t> </a:t>
                      </a:r>
                      <a:r>
                        <a:rPr kumimoji="0" lang="en-US" sz="1600" b="0" i="0" u="none" strike="noStrike" cap="none" normalizeH="0" baseline="30000" dirty="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rPr>
                        <a:t>4</a:t>
                      </a:r>
                      <a:endParaRPr kumimoji="0" lang="en-US" sz="1600" b="0" i="0" u="none" strike="noStrike" cap="none" normalizeH="0" baseline="0" dirty="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endParaRPr>
                    </a:p>
                  </a:txBody>
                  <a:tcPr marL="53827" marR="53827"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en-US" sz="1600" b="0" i="0" u="none" strike="noStrike" cap="none" normalizeH="0" baseline="0" dirty="0" smtClean="0">
                        <a:ln>
                          <a:noFill/>
                        </a:ln>
                        <a:solidFill>
                          <a:srgbClr val="000000"/>
                        </a:solidFill>
                        <a:effectLst/>
                        <a:latin typeface="Comic Sans MS" pitchFamily="66" charset="0"/>
                        <a:ea typeface="Calibri" pitchFamily="34"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0" i="0" u="none" strike="noStrike" cap="none" normalizeH="0" baseline="0" dirty="0" err="1" smtClean="0">
                          <a:ln>
                            <a:noFill/>
                          </a:ln>
                          <a:solidFill>
                            <a:srgbClr val="000000"/>
                          </a:solidFill>
                          <a:effectLst/>
                          <a:latin typeface="Comic Sans MS" pitchFamily="66" charset="0"/>
                          <a:ea typeface="Calibri" pitchFamily="34" charset="0"/>
                          <a:cs typeface="Times New Roman" pitchFamily="18" charset="0"/>
                        </a:rPr>
                        <a:t>χPTh</a:t>
                      </a:r>
                      <a:r>
                        <a:rPr kumimoji="0" lang="en-US" sz="1600" b="0" i="0" u="none" strike="noStrike" cap="none" normalizeH="0" baseline="0" dirty="0" smtClean="0">
                          <a:ln>
                            <a:noFill/>
                          </a:ln>
                          <a:solidFill>
                            <a:srgbClr val="000000"/>
                          </a:solidFill>
                          <a:effectLst/>
                          <a:latin typeface="Comic Sans MS" pitchFamily="66" charset="0"/>
                          <a:ea typeface="Calibri" pitchFamily="34" charset="0"/>
                          <a:cs typeface="Times New Roman" pitchFamily="18" charset="0"/>
                        </a:rPr>
                        <a:t> @ Ο(p</a:t>
                      </a:r>
                      <a:r>
                        <a:rPr kumimoji="0" lang="en-US" sz="1600" b="0" i="0" u="none" strike="noStrike" cap="none" normalizeH="0" baseline="30000" dirty="0" smtClean="0">
                          <a:ln>
                            <a:noFill/>
                          </a:ln>
                          <a:solidFill>
                            <a:srgbClr val="000000"/>
                          </a:solidFill>
                          <a:effectLst/>
                          <a:latin typeface="Comic Sans MS" pitchFamily="66" charset="0"/>
                          <a:ea typeface="Calibri" pitchFamily="34" charset="0"/>
                          <a:cs typeface="Times New Roman" pitchFamily="18" charset="0"/>
                        </a:rPr>
                        <a:t>6</a:t>
                      </a:r>
                      <a:r>
                        <a:rPr kumimoji="0" lang="en-US" sz="1600" b="0" i="0" u="none" strike="noStrike" cap="none" normalizeH="0" baseline="0" dirty="0" smtClean="0">
                          <a:ln>
                            <a:noFill/>
                          </a:ln>
                          <a:solidFill>
                            <a:srgbClr val="000000"/>
                          </a:solidFill>
                          <a:effectLst/>
                          <a:latin typeface="Comic Sans MS" pitchFamily="66" charset="0"/>
                          <a:ea typeface="Calibri" pitchFamily="34" charset="0"/>
                          <a:cs typeface="Times New Roman" pitchFamily="18" charset="0"/>
                        </a:rPr>
                        <a:t>)</a:t>
                      </a:r>
                    </a:p>
                  </a:txBody>
                  <a:tcPr marL="53827" marR="53827"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r>
              <a:tr h="564179">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en-US" sz="16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3</a:t>
                      </a:r>
                      <a:r>
                        <a:rPr kumimoji="0" lang="en-US" sz="1600" b="1" i="1"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γ</a:t>
                      </a:r>
                      <a:endParaRPr kumimoji="0" lang="en-US" sz="16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53827" marR="53827"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en-US" sz="1600" b="0" i="0" u="none" strike="noStrike" cap="none" normalizeH="0" baseline="0" dirty="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rPr>
                        <a:t>&lt;1.6</a:t>
                      </a:r>
                      <a:r>
                        <a:rPr kumimoji="0" lang="en-US" sz="1600" b="0" i="0" u="none" strike="noStrike" cap="none" normalizeH="0" baseline="-25000" dirty="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rPr>
                        <a:t> </a:t>
                      </a:r>
                      <a:r>
                        <a:rPr kumimoji="0" lang="en-US" sz="1600" b="0" i="0" u="none" strike="noStrike" cap="none" normalizeH="0" baseline="0" dirty="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rPr>
                        <a:t>×</a:t>
                      </a:r>
                      <a:r>
                        <a:rPr kumimoji="0" lang="en-US" sz="1600" b="0" i="0" u="none" strike="noStrike" cap="none" normalizeH="0" baseline="-25000" dirty="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rPr>
                        <a:t> </a:t>
                      </a:r>
                      <a:r>
                        <a:rPr kumimoji="0" lang="en-US" sz="1600" b="0" i="0" u="none" strike="noStrike" cap="none" normalizeH="0" baseline="0" dirty="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rPr>
                        <a:t>10</a:t>
                      </a:r>
                      <a:r>
                        <a:rPr kumimoji="0" lang="en-US" sz="1600" b="0" i="0" u="none" strike="noStrike" cap="none" normalizeH="0" baseline="-25000" dirty="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rPr>
                        <a:t> </a:t>
                      </a:r>
                      <a:r>
                        <a:rPr kumimoji="0" lang="en-US" sz="1600" b="0" i="0" u="none" strike="noStrike" cap="none" normalizeH="0" baseline="30000" dirty="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rPr>
                        <a:t>−</a:t>
                      </a:r>
                      <a:r>
                        <a:rPr kumimoji="0" lang="en-US" sz="1600" b="0" i="0" u="none" strike="noStrike" cap="none" normalizeH="0" baseline="-25000" dirty="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rPr>
                        <a:t> </a:t>
                      </a:r>
                      <a:r>
                        <a:rPr kumimoji="0" lang="en-US" sz="1600" b="0" i="0" u="none" strike="noStrike" cap="none" normalizeH="0" baseline="30000" dirty="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rPr>
                        <a:t>5</a:t>
                      </a:r>
                      <a:endParaRPr kumimoji="0" lang="en-US" sz="1600" b="0" i="0" u="none" strike="noStrike" cap="none" normalizeH="0" baseline="0" dirty="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endParaRPr>
                    </a:p>
                  </a:txBody>
                  <a:tcPr marL="53827" marR="53827"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en-US" sz="1600" b="0" i="0" u="none" strike="noStrike" cap="none" normalizeH="0" baseline="0" dirty="0" smtClean="0">
                        <a:ln>
                          <a:noFill/>
                        </a:ln>
                        <a:solidFill>
                          <a:srgbClr val="000000"/>
                        </a:solidFill>
                        <a:effectLst/>
                        <a:latin typeface="Comic Sans MS" pitchFamily="66" charset="0"/>
                        <a:ea typeface="Calibri" pitchFamily="34"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omic Sans MS" pitchFamily="66" charset="0"/>
                          <a:ea typeface="Calibri" pitchFamily="34" charset="0"/>
                          <a:cs typeface="Times New Roman" pitchFamily="18" charset="0"/>
                        </a:rPr>
                        <a:t>C</a:t>
                      </a:r>
                    </a:p>
                  </a:txBody>
                  <a:tcPr marL="53827" marR="53827" marT="0" marB="0" horzOverflow="overflow">
                    <a:lnL>
                      <a:noFill/>
                    </a:lnL>
                    <a:lnR>
                      <a:noFill/>
                    </a:lnR>
                    <a:lnT>
                      <a:noFill/>
                    </a:lnT>
                    <a:lnB>
                      <a:noFill/>
                    </a:lnB>
                    <a:lnTlToBr>
                      <a:noFill/>
                    </a:lnTlToBr>
                    <a:lnBlToTr>
                      <a:noFill/>
                    </a:lnBlToTr>
                    <a:noFill/>
                  </a:tcPr>
                </a:tc>
              </a:tr>
              <a:tr h="564179">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en-US" sz="16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1" i="1"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2π</a:t>
                      </a:r>
                      <a:r>
                        <a:rPr kumimoji="0" lang="en-US" sz="1600" b="1" i="0" u="none" strike="noStrike" cap="none" normalizeH="0" baseline="30000" dirty="0" smtClean="0">
                          <a:ln>
                            <a:noFill/>
                          </a:ln>
                          <a:solidFill>
                            <a:srgbClr val="000000"/>
                          </a:solidFill>
                          <a:effectLst/>
                          <a:latin typeface="Calibri" pitchFamily="34" charset="0"/>
                          <a:ea typeface="Calibri" pitchFamily="34" charset="0"/>
                          <a:cs typeface="Times New Roman" pitchFamily="18" charset="0"/>
                        </a:rPr>
                        <a:t>0</a:t>
                      </a:r>
                      <a:r>
                        <a:rPr kumimoji="0" lang="en-US" sz="1600" b="1"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 </a:t>
                      </a:r>
                      <a:endParaRPr kumimoji="0" lang="en-US" sz="16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53827" marR="53827"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en-US" sz="1600" b="0" i="0" u="none" strike="noStrike" cap="none" normalizeH="0" baseline="0" dirty="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rPr>
                        <a:t>&lt;3.5</a:t>
                      </a:r>
                      <a:r>
                        <a:rPr kumimoji="0" lang="en-US" sz="1600" b="0" i="0" u="none" strike="noStrike" cap="none" normalizeH="0" baseline="-25000" dirty="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rPr>
                        <a:t> </a:t>
                      </a:r>
                      <a:r>
                        <a:rPr kumimoji="0" lang="en-US" sz="1600" b="0" i="0" u="none" strike="noStrike" cap="none" normalizeH="0" baseline="0" dirty="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rPr>
                        <a:t>×</a:t>
                      </a:r>
                      <a:r>
                        <a:rPr kumimoji="0" lang="en-US" sz="1600" b="0" i="0" u="none" strike="noStrike" cap="none" normalizeH="0" baseline="-25000" dirty="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rPr>
                        <a:t> </a:t>
                      </a:r>
                      <a:r>
                        <a:rPr kumimoji="0" lang="en-US" sz="1600" b="0" i="0" u="none" strike="noStrike" cap="none" normalizeH="0" baseline="0" dirty="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rPr>
                        <a:t>10</a:t>
                      </a:r>
                      <a:r>
                        <a:rPr kumimoji="0" lang="en-US" sz="1600" b="0" i="0" u="none" strike="noStrike" cap="none" normalizeH="0" baseline="-25000" dirty="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rPr>
                        <a:t> </a:t>
                      </a:r>
                      <a:r>
                        <a:rPr kumimoji="0" lang="en-US" sz="1600" b="0" i="0" u="none" strike="noStrike" cap="none" normalizeH="0" baseline="30000" dirty="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rPr>
                        <a:t>-4</a:t>
                      </a:r>
                      <a:endParaRPr kumimoji="0" lang="en-US" sz="1600" b="0" i="0" u="none" strike="noStrike" cap="none" normalizeH="0" baseline="0" dirty="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endParaRPr>
                    </a:p>
                  </a:txBody>
                  <a:tcPr marL="53827" marR="53827"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en-US" sz="1600" b="0" i="0" u="none" strike="noStrike" cap="none" normalizeH="0" baseline="0" dirty="0" smtClean="0">
                        <a:ln>
                          <a:noFill/>
                        </a:ln>
                        <a:solidFill>
                          <a:srgbClr val="000000"/>
                        </a:solidFill>
                        <a:effectLst/>
                        <a:latin typeface="Comic Sans MS" pitchFamily="66" charset="0"/>
                        <a:ea typeface="Calibri" pitchFamily="34"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omic Sans MS" pitchFamily="66" charset="0"/>
                          <a:ea typeface="Calibri" pitchFamily="34" charset="0"/>
                          <a:cs typeface="Times New Roman" pitchFamily="18" charset="0"/>
                        </a:rPr>
                        <a:t>CP, P</a:t>
                      </a:r>
                    </a:p>
                  </a:txBody>
                  <a:tcPr marL="53827" marR="53827" marT="0" marB="0" horzOverflow="overflow">
                    <a:lnL>
                      <a:noFill/>
                    </a:lnL>
                    <a:lnR>
                      <a:noFill/>
                    </a:lnR>
                    <a:lnT>
                      <a:noFill/>
                    </a:lnT>
                    <a:lnB>
                      <a:noFill/>
                    </a:lnB>
                    <a:lnTlToBr>
                      <a:noFill/>
                    </a:lnTlToBr>
                    <a:lnBlToTr>
                      <a:noFill/>
                    </a:lnBlToTr>
                    <a:noFill/>
                  </a:tcPr>
                </a:tc>
              </a:tr>
              <a:tr h="564179">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en-US" sz="16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4</a:t>
                      </a:r>
                      <a:r>
                        <a:rPr kumimoji="0" lang="en-US" sz="1600" b="1" i="1"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γ</a:t>
                      </a:r>
                      <a:endParaRPr kumimoji="0" lang="en-US" sz="16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53827" marR="53827"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en-US" sz="1600" b="0" i="0" u="none" strike="noStrike" cap="none" normalizeH="0" baseline="0" dirty="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rPr>
                        <a:t>&lt;2.8</a:t>
                      </a:r>
                      <a:r>
                        <a:rPr kumimoji="0" lang="en-US" sz="1600" b="0" i="0" u="none" strike="noStrike" cap="none" normalizeH="0" baseline="-25000" dirty="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rPr>
                        <a:t> </a:t>
                      </a:r>
                      <a:r>
                        <a:rPr kumimoji="0" lang="en-US" sz="1600" b="0" i="0" u="none" strike="noStrike" cap="none" normalizeH="0" baseline="0" dirty="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rPr>
                        <a:t>×</a:t>
                      </a:r>
                      <a:r>
                        <a:rPr kumimoji="0" lang="en-US" sz="1600" b="0" i="0" u="none" strike="noStrike" cap="none" normalizeH="0" baseline="-25000" dirty="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rPr>
                        <a:t> </a:t>
                      </a:r>
                      <a:r>
                        <a:rPr kumimoji="0" lang="en-US" sz="1600" b="0" i="0" u="none" strike="noStrike" cap="none" normalizeH="0" baseline="0" dirty="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rPr>
                        <a:t>10</a:t>
                      </a:r>
                      <a:r>
                        <a:rPr kumimoji="0" lang="en-US" sz="1600" b="0" i="0" u="none" strike="noStrike" cap="none" normalizeH="0" baseline="-25000" dirty="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rPr>
                        <a:t> </a:t>
                      </a:r>
                      <a:r>
                        <a:rPr kumimoji="0" lang="en-US" sz="1600" b="0" i="0" u="none" strike="noStrike" cap="none" normalizeH="0" baseline="30000" dirty="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rPr>
                        <a:t>-4</a:t>
                      </a:r>
                      <a:endParaRPr kumimoji="0" lang="en-US" sz="1600" b="0" i="0" u="none" strike="noStrike" cap="none" normalizeH="0" baseline="0" dirty="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endParaRPr>
                    </a:p>
                  </a:txBody>
                  <a:tcPr marL="53827" marR="53827"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en-US" sz="1600" b="0" i="0" u="none" strike="noStrike" cap="none" normalizeH="0" baseline="0" dirty="0" smtClean="0">
                        <a:ln>
                          <a:noFill/>
                        </a:ln>
                        <a:solidFill>
                          <a:srgbClr val="000000"/>
                        </a:solidFill>
                        <a:effectLst/>
                        <a:latin typeface="Comic Sans MS" pitchFamily="66" charset="0"/>
                        <a:ea typeface="Calibri" pitchFamily="34"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omic Sans MS" pitchFamily="66" charset="0"/>
                          <a:ea typeface="Calibri" pitchFamily="34" charset="0"/>
                          <a:cs typeface="Times New Roman" pitchFamily="18" charset="0"/>
                        </a:rPr>
                        <a:t>Suppressed  (&lt;10</a:t>
                      </a:r>
                      <a:r>
                        <a:rPr kumimoji="0" lang="en-US" sz="1600" b="0" i="0" u="none" strike="noStrike" cap="none" normalizeH="0" baseline="30000" dirty="0" smtClean="0">
                          <a:ln>
                            <a:noFill/>
                          </a:ln>
                          <a:solidFill>
                            <a:srgbClr val="000000"/>
                          </a:solidFill>
                          <a:effectLst/>
                          <a:latin typeface="Comic Sans MS" pitchFamily="66" charset="0"/>
                          <a:ea typeface="Calibri" pitchFamily="34" charset="0"/>
                          <a:cs typeface="Times New Roman" pitchFamily="18" charset="0"/>
                        </a:rPr>
                        <a:t>-11</a:t>
                      </a:r>
                      <a:r>
                        <a:rPr kumimoji="0" lang="en-US" sz="1600" b="0" i="0" u="none" strike="noStrike" cap="none" normalizeH="0" baseline="0" dirty="0" smtClean="0">
                          <a:ln>
                            <a:noFill/>
                          </a:ln>
                          <a:solidFill>
                            <a:srgbClr val="000000"/>
                          </a:solidFill>
                          <a:effectLst/>
                          <a:latin typeface="Comic Sans MS" pitchFamily="66" charset="0"/>
                          <a:ea typeface="Calibri" pitchFamily="34" charset="0"/>
                          <a:cs typeface="Times New Roman" pitchFamily="18" charset="0"/>
                        </a:rPr>
                        <a:t>)</a:t>
                      </a:r>
                    </a:p>
                  </a:txBody>
                  <a:tcPr marL="53827" marR="53827" marT="0" marB="0" horzOverflow="overflow">
                    <a:lnL>
                      <a:noFill/>
                    </a:lnL>
                    <a:lnR>
                      <a:noFill/>
                    </a:lnR>
                    <a:lnT>
                      <a:noFill/>
                    </a:lnT>
                    <a:lnB>
                      <a:noFill/>
                    </a:lnB>
                    <a:lnTlToBr>
                      <a:noFill/>
                    </a:lnTlToBr>
                    <a:lnBlToTr>
                      <a:noFill/>
                    </a:lnBlToTr>
                    <a:noFill/>
                  </a:tcPr>
                </a:tc>
              </a:tr>
              <a:tr h="564179">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en-US" sz="16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1" i="1"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2π</a:t>
                      </a:r>
                      <a:r>
                        <a:rPr kumimoji="0" lang="en-US" sz="1600" b="1" i="0" u="none" strike="noStrike" cap="none" normalizeH="0" baseline="30000" dirty="0" smtClean="0">
                          <a:ln>
                            <a:noFill/>
                          </a:ln>
                          <a:solidFill>
                            <a:srgbClr val="000000"/>
                          </a:solidFill>
                          <a:effectLst/>
                          <a:latin typeface="Calibri" pitchFamily="34" charset="0"/>
                          <a:ea typeface="Calibri" pitchFamily="34" charset="0"/>
                          <a:cs typeface="Times New Roman" pitchFamily="18" charset="0"/>
                        </a:rPr>
                        <a:t>0</a:t>
                      </a:r>
                      <a:r>
                        <a:rPr kumimoji="0" lang="en-US" sz="1600" b="1"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 </a:t>
                      </a:r>
                      <a:r>
                        <a:rPr kumimoji="0" lang="en-US" sz="1600" b="1" i="1"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γ</a:t>
                      </a:r>
                      <a:endParaRPr kumimoji="0" lang="en-US" sz="16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53827" marR="53827"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en-US" sz="1600" b="0" i="0" u="none" strike="noStrike" cap="none" normalizeH="0" baseline="0" dirty="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rPr>
                        <a:t>&lt;5</a:t>
                      </a:r>
                      <a:r>
                        <a:rPr kumimoji="0" lang="en-US" sz="1600" b="0" i="0" u="none" strike="noStrike" cap="none" normalizeH="0" baseline="-25000" dirty="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rPr>
                        <a:t> </a:t>
                      </a:r>
                      <a:r>
                        <a:rPr kumimoji="0" lang="en-US" sz="1600" b="0" i="0" u="none" strike="noStrike" cap="none" normalizeH="0" baseline="0" dirty="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rPr>
                        <a:t>×</a:t>
                      </a:r>
                      <a:r>
                        <a:rPr kumimoji="0" lang="en-US" sz="1600" b="0" i="0" u="none" strike="noStrike" cap="none" normalizeH="0" baseline="-25000" dirty="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rPr>
                        <a:t> </a:t>
                      </a:r>
                      <a:r>
                        <a:rPr kumimoji="0" lang="en-US" sz="1600" b="0" i="0" u="none" strike="noStrike" cap="none" normalizeH="0" baseline="0" dirty="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rPr>
                        <a:t>10</a:t>
                      </a:r>
                      <a:r>
                        <a:rPr kumimoji="0" lang="en-US" sz="1600" b="0" i="0" u="none" strike="noStrike" cap="none" normalizeH="0" baseline="-25000" dirty="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rPr>
                        <a:t> </a:t>
                      </a:r>
                      <a:r>
                        <a:rPr kumimoji="0" lang="en-US" sz="1600" b="0" i="0" u="none" strike="noStrike" cap="none" normalizeH="0" baseline="30000" dirty="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rPr>
                        <a:t>−</a:t>
                      </a:r>
                      <a:r>
                        <a:rPr kumimoji="0" lang="en-US" sz="1600" b="0" i="0" u="none" strike="noStrike" cap="none" normalizeH="0" baseline="-25000" dirty="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rPr>
                        <a:t> </a:t>
                      </a:r>
                      <a:r>
                        <a:rPr kumimoji="0" lang="en-US" sz="1600" b="0" i="0" u="none" strike="noStrike" cap="none" normalizeH="0" baseline="30000" dirty="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rPr>
                        <a:t>4</a:t>
                      </a:r>
                      <a:endParaRPr kumimoji="0" lang="en-US" sz="1600" b="0" i="0" u="none" strike="noStrike" cap="none" normalizeH="0" baseline="0" dirty="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endParaRPr>
                    </a:p>
                  </a:txBody>
                  <a:tcPr marL="53827" marR="53827"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en-US" sz="16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C</a:t>
                      </a:r>
                    </a:p>
                  </a:txBody>
                  <a:tcPr marL="53827" marR="53827" marT="0" marB="0" horzOverflow="overflow">
                    <a:lnL>
                      <a:noFill/>
                    </a:lnL>
                    <a:lnR>
                      <a:noFill/>
                    </a:lnR>
                    <a:lnT>
                      <a:noFill/>
                    </a:lnT>
                    <a:lnB>
                      <a:noFill/>
                    </a:lnB>
                    <a:lnTlToBr>
                      <a:noFill/>
                    </a:lnTlToBr>
                    <a:lnBlToTr>
                      <a:noFill/>
                    </a:lnBlToTr>
                    <a:noFill/>
                  </a:tcPr>
                </a:tc>
              </a:tr>
              <a:tr h="564179">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en-US" sz="16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1" i="1"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π</a:t>
                      </a:r>
                      <a:r>
                        <a:rPr kumimoji="0" lang="en-US" sz="1600" b="1" i="0" u="none" strike="noStrike" cap="none" normalizeH="0" baseline="30000" dirty="0" smtClean="0">
                          <a:ln>
                            <a:noFill/>
                          </a:ln>
                          <a:solidFill>
                            <a:srgbClr val="000000"/>
                          </a:solidFill>
                          <a:effectLst/>
                          <a:latin typeface="Calibri" pitchFamily="34" charset="0"/>
                          <a:ea typeface="Calibri" pitchFamily="34" charset="0"/>
                          <a:cs typeface="Times New Roman" pitchFamily="18" charset="0"/>
                        </a:rPr>
                        <a:t>0</a:t>
                      </a:r>
                      <a:r>
                        <a:rPr kumimoji="0" lang="en-US" sz="1600" b="1"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 </a:t>
                      </a:r>
                      <a:r>
                        <a:rPr kumimoji="0" lang="en-US" sz="1600" b="1" i="1"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γ</a:t>
                      </a:r>
                      <a:endParaRPr kumimoji="0" lang="en-US" sz="16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53827" marR="53827"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en-US" sz="1600" b="0" i="0" u="none" strike="noStrike" cap="none" normalizeH="0" baseline="0" dirty="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rPr>
                        <a:t>&lt;9</a:t>
                      </a:r>
                      <a:r>
                        <a:rPr kumimoji="0" lang="en-US" sz="1600" b="0" i="0" u="none" strike="noStrike" cap="none" normalizeH="0" baseline="-25000" dirty="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rPr>
                        <a:t> </a:t>
                      </a:r>
                      <a:r>
                        <a:rPr kumimoji="0" lang="en-US" sz="1600" b="0" i="0" u="none" strike="noStrike" cap="none" normalizeH="0" baseline="0" dirty="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rPr>
                        <a:t>×</a:t>
                      </a:r>
                      <a:r>
                        <a:rPr kumimoji="0" lang="en-US" sz="1600" b="0" i="0" u="none" strike="noStrike" cap="none" normalizeH="0" baseline="-25000" dirty="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rPr>
                        <a:t> </a:t>
                      </a:r>
                      <a:r>
                        <a:rPr kumimoji="0" lang="en-US" sz="1600" b="0" i="0" u="none" strike="noStrike" cap="none" normalizeH="0" baseline="0" dirty="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rPr>
                        <a:t>10</a:t>
                      </a:r>
                      <a:r>
                        <a:rPr kumimoji="0" lang="en-US" sz="1600" b="0" i="0" u="none" strike="noStrike" cap="none" normalizeH="0" baseline="-25000" dirty="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rPr>
                        <a:t> </a:t>
                      </a:r>
                      <a:r>
                        <a:rPr kumimoji="0" lang="en-US" sz="1600" b="0" i="0" u="none" strike="noStrike" cap="none" normalizeH="0" baseline="30000" dirty="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rPr>
                        <a:t>−</a:t>
                      </a:r>
                      <a:r>
                        <a:rPr kumimoji="0" lang="en-US" sz="1600" b="0" i="0" u="none" strike="noStrike" cap="none" normalizeH="0" baseline="-25000" dirty="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rPr>
                        <a:t> </a:t>
                      </a:r>
                      <a:r>
                        <a:rPr kumimoji="0" lang="en-US" sz="1600" b="0" i="0" u="none" strike="noStrike" cap="none" normalizeH="0" baseline="30000" dirty="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rPr>
                        <a:t>5</a:t>
                      </a:r>
                      <a:endParaRPr kumimoji="0" lang="en-US" sz="1600" b="0" i="0" u="none" strike="noStrike" cap="none" normalizeH="0" baseline="0" dirty="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endParaRPr>
                    </a:p>
                  </a:txBody>
                  <a:tcPr marL="53827" marR="53827"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en-US" sz="1600" b="0" i="0" u="none" strike="noStrike" cap="none" normalizeH="0" baseline="0" dirty="0" smtClean="0">
                        <a:ln>
                          <a:noFill/>
                        </a:ln>
                        <a:solidFill>
                          <a:srgbClr val="000000"/>
                        </a:solidFill>
                        <a:effectLst/>
                        <a:latin typeface="Comic Sans MS" pitchFamily="66" charset="0"/>
                        <a:ea typeface="Calibri" pitchFamily="34"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omic Sans MS" pitchFamily="66" charset="0"/>
                          <a:ea typeface="Calibri" pitchFamily="34" charset="0"/>
                          <a:cs typeface="Times New Roman" pitchFamily="18" charset="0"/>
                        </a:rPr>
                        <a:t>C, L, gauge inv.</a:t>
                      </a:r>
                    </a:p>
                  </a:txBody>
                  <a:tcPr marL="53827" marR="53827" marT="0" marB="0" horzOverflow="overflow">
                    <a:lnL>
                      <a:noFill/>
                    </a:lnL>
                    <a:lnR>
                      <a:noFill/>
                    </a:lnR>
                    <a:lnT>
                      <a:noFill/>
                    </a:lnT>
                    <a:lnB>
                      <a:noFill/>
                    </a:lnB>
                    <a:lnTlToBr>
                      <a:noFill/>
                    </a:lnTlToBr>
                    <a:lnBlToTr>
                      <a:noFill/>
                    </a:lnBlToTr>
                    <a:noFill/>
                  </a:tcPr>
                </a:tc>
              </a:tr>
              <a:tr h="564179">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en-US" sz="16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1" i="1"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3π</a:t>
                      </a:r>
                      <a:r>
                        <a:rPr kumimoji="0" lang="en-US" sz="1600" b="1" i="0" u="none" strike="noStrike" cap="none" normalizeH="0" baseline="30000" dirty="0" smtClean="0">
                          <a:ln>
                            <a:noFill/>
                          </a:ln>
                          <a:solidFill>
                            <a:srgbClr val="000000"/>
                          </a:solidFill>
                          <a:effectLst/>
                          <a:latin typeface="Calibri" pitchFamily="34" charset="0"/>
                          <a:ea typeface="Calibri" pitchFamily="34" charset="0"/>
                          <a:cs typeface="Times New Roman" pitchFamily="18" charset="0"/>
                        </a:rPr>
                        <a:t>0</a:t>
                      </a:r>
                      <a:r>
                        <a:rPr kumimoji="0" lang="en-US" sz="1600" b="1"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 </a:t>
                      </a:r>
                      <a:r>
                        <a:rPr kumimoji="0" lang="en-US" sz="1600" b="1" i="1"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γ</a:t>
                      </a:r>
                      <a:endParaRPr kumimoji="0" lang="en-US" sz="16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53827" marR="53827"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en-US" sz="1600" b="0" i="0" u="none" strike="noStrike" cap="none" normalizeH="0" baseline="0" dirty="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rPr>
                        <a:t>&lt;6</a:t>
                      </a:r>
                      <a:r>
                        <a:rPr kumimoji="0" lang="en-US" sz="1600" b="0" i="0" u="none" strike="noStrike" cap="none" normalizeH="0" baseline="-25000" dirty="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rPr>
                        <a:t> </a:t>
                      </a:r>
                      <a:r>
                        <a:rPr kumimoji="0" lang="en-US" sz="1600" b="0" i="0" u="none" strike="noStrike" cap="none" normalizeH="0" baseline="0" dirty="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rPr>
                        <a:t>×</a:t>
                      </a:r>
                      <a:r>
                        <a:rPr kumimoji="0" lang="en-US" sz="1600" b="0" i="0" u="none" strike="noStrike" cap="none" normalizeH="0" baseline="-25000" dirty="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rPr>
                        <a:t> </a:t>
                      </a:r>
                      <a:r>
                        <a:rPr kumimoji="0" lang="en-US" sz="1600" b="0" i="0" u="none" strike="noStrike" cap="none" normalizeH="0" baseline="0" dirty="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rPr>
                        <a:t>10</a:t>
                      </a:r>
                      <a:r>
                        <a:rPr kumimoji="0" lang="en-US" sz="1600" b="0" i="0" u="none" strike="noStrike" cap="none" normalizeH="0" baseline="-25000" dirty="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rPr>
                        <a:t> </a:t>
                      </a:r>
                      <a:r>
                        <a:rPr kumimoji="0" lang="en-US" sz="1600" b="0" i="0" u="none" strike="noStrike" cap="none" normalizeH="0" baseline="30000" dirty="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rPr>
                        <a:t>−</a:t>
                      </a:r>
                      <a:r>
                        <a:rPr kumimoji="0" lang="en-US" sz="1600" b="0" i="0" u="none" strike="noStrike" cap="none" normalizeH="0" baseline="-25000" dirty="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rPr>
                        <a:t> </a:t>
                      </a:r>
                      <a:r>
                        <a:rPr kumimoji="0" lang="en-US" sz="1600" b="0" i="0" u="none" strike="noStrike" cap="none" normalizeH="0" baseline="30000" dirty="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rPr>
                        <a:t>5</a:t>
                      </a:r>
                      <a:endParaRPr kumimoji="0" lang="en-US" sz="1600" b="0" i="0" u="none" strike="noStrike" cap="none" normalizeH="0" baseline="0" dirty="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endParaRPr>
                    </a:p>
                  </a:txBody>
                  <a:tcPr marL="53827" marR="53827"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en-US" sz="1600" b="0" i="0" u="none" strike="noStrike" cap="none" normalizeH="0" baseline="0" dirty="0" smtClean="0">
                        <a:ln>
                          <a:noFill/>
                        </a:ln>
                        <a:solidFill>
                          <a:srgbClr val="000000"/>
                        </a:solidFill>
                        <a:effectLst/>
                        <a:latin typeface="Comic Sans MS" pitchFamily="66" charset="0"/>
                        <a:ea typeface="Calibri" pitchFamily="34"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omic Sans MS" pitchFamily="66" charset="0"/>
                          <a:ea typeface="Calibri" pitchFamily="34" charset="0"/>
                          <a:cs typeface="Times New Roman" pitchFamily="18" charset="0"/>
                        </a:rPr>
                        <a:t>C</a:t>
                      </a:r>
                    </a:p>
                  </a:txBody>
                  <a:tcPr marL="53827" marR="53827" marT="0" marB="0" horzOverflow="overflow">
                    <a:lnL>
                      <a:noFill/>
                    </a:lnL>
                    <a:lnR>
                      <a:noFill/>
                    </a:lnR>
                    <a:lnT>
                      <a:noFill/>
                    </a:lnT>
                    <a:lnB>
                      <a:noFill/>
                    </a:lnB>
                    <a:lnTlToBr>
                      <a:noFill/>
                    </a:lnTlToBr>
                    <a:lnBlToTr>
                      <a:noFill/>
                    </a:lnBlToTr>
                    <a:noFill/>
                  </a:tcPr>
                </a:tc>
              </a:tr>
              <a:tr h="564179">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en-US" sz="16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1" i="1"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4π</a:t>
                      </a:r>
                      <a:r>
                        <a:rPr kumimoji="0" lang="en-US" sz="1600" b="1" i="0" u="none" strike="noStrike" cap="none" normalizeH="0" baseline="30000" dirty="0" smtClean="0">
                          <a:ln>
                            <a:noFill/>
                          </a:ln>
                          <a:solidFill>
                            <a:srgbClr val="000000"/>
                          </a:solidFill>
                          <a:effectLst/>
                          <a:latin typeface="Calibri" pitchFamily="34" charset="0"/>
                          <a:ea typeface="Calibri" pitchFamily="34" charset="0"/>
                          <a:cs typeface="Times New Roman" pitchFamily="18" charset="0"/>
                        </a:rPr>
                        <a:t>0</a:t>
                      </a:r>
                      <a:endParaRPr kumimoji="0" lang="en-US" sz="16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53827" marR="53827"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en-US" sz="1600" b="0" i="0" u="none" strike="noStrike" cap="none" normalizeH="0" baseline="0" dirty="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rPr>
                        <a:t>&lt;6.9</a:t>
                      </a:r>
                      <a:r>
                        <a:rPr kumimoji="0" lang="en-US" sz="1600" b="0" i="0" u="none" strike="noStrike" cap="none" normalizeH="0" baseline="-25000" dirty="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rPr>
                        <a:t> </a:t>
                      </a:r>
                      <a:r>
                        <a:rPr kumimoji="0" lang="en-US" sz="1600" b="0" i="0" u="none" strike="noStrike" cap="none" normalizeH="0" baseline="0" dirty="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rPr>
                        <a:t>×</a:t>
                      </a:r>
                      <a:r>
                        <a:rPr kumimoji="0" lang="en-US" sz="1600" b="0" i="0" u="none" strike="noStrike" cap="none" normalizeH="0" baseline="-25000" dirty="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rPr>
                        <a:t> </a:t>
                      </a:r>
                      <a:r>
                        <a:rPr kumimoji="0" lang="en-US" sz="1600" b="0" i="0" u="none" strike="noStrike" cap="none" normalizeH="0" baseline="0" dirty="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rPr>
                        <a:t>10</a:t>
                      </a:r>
                      <a:r>
                        <a:rPr kumimoji="0" lang="en-US" sz="1600" b="0" i="0" u="none" strike="noStrike" cap="none" normalizeH="0" baseline="-25000" dirty="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rPr>
                        <a:t> </a:t>
                      </a:r>
                      <a:r>
                        <a:rPr kumimoji="0" lang="en-US" sz="1600" b="0" i="0" u="none" strike="noStrike" cap="none" normalizeH="0" baseline="30000" dirty="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rPr>
                        <a:t>−</a:t>
                      </a:r>
                      <a:r>
                        <a:rPr kumimoji="0" lang="en-US" sz="1600" b="0" i="0" u="none" strike="noStrike" cap="none" normalizeH="0" baseline="-25000" dirty="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rPr>
                        <a:t> </a:t>
                      </a:r>
                      <a:r>
                        <a:rPr kumimoji="0" lang="en-US" sz="1600" b="0" i="0" u="none" strike="noStrike" cap="none" normalizeH="0" baseline="30000" dirty="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rPr>
                        <a:t>7</a:t>
                      </a:r>
                      <a:endParaRPr kumimoji="0" lang="en-US" sz="1600" b="0" i="0" u="none" strike="noStrike" cap="none" normalizeH="0" baseline="0" dirty="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endParaRPr>
                    </a:p>
                  </a:txBody>
                  <a:tcPr marL="53827" marR="53827"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en-US" sz="1600" b="0" i="0" u="none" strike="noStrike" cap="none" normalizeH="0" baseline="0" dirty="0" smtClean="0">
                        <a:ln>
                          <a:noFill/>
                        </a:ln>
                        <a:solidFill>
                          <a:srgbClr val="000000"/>
                        </a:solidFill>
                        <a:effectLst/>
                        <a:latin typeface="Comic Sans MS" pitchFamily="66" charset="0"/>
                        <a:ea typeface="Calibri" pitchFamily="34"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omic Sans MS" pitchFamily="66" charset="0"/>
                          <a:ea typeface="Calibri" pitchFamily="34" charset="0"/>
                          <a:cs typeface="Times New Roman" pitchFamily="18" charset="0"/>
                        </a:rPr>
                        <a:t>CP, P</a:t>
                      </a:r>
                    </a:p>
                  </a:txBody>
                  <a:tcPr marL="53827" marR="53827" marT="0" marB="0" horzOverflow="overflow">
                    <a:lnL>
                      <a:noFill/>
                    </a:lnL>
                    <a:lnR>
                      <a:noFill/>
                    </a:lnR>
                    <a:lnT>
                      <a:noFill/>
                    </a:lnT>
                    <a:lnB>
                      <a:noFill/>
                    </a:lnB>
                    <a:lnTlToBr>
                      <a:noFill/>
                    </a:lnTlToBr>
                    <a:lnBlToTr>
                      <a:noFill/>
                    </a:lnBlToTr>
                    <a:noFill/>
                  </a:tcPr>
                </a:tc>
              </a:tr>
              <a:tr h="457217">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en-US" sz="16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defRPr/>
                      </a:pPr>
                      <a:r>
                        <a:rPr kumimoji="0" lang="en-US" sz="1600" b="1"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3</a:t>
                      </a:r>
                      <a:r>
                        <a:rPr kumimoji="0" lang="en-US" sz="1600" b="1" i="1"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π</a:t>
                      </a:r>
                      <a:r>
                        <a:rPr kumimoji="0" lang="en-US" sz="1600" b="1" i="0" u="none" strike="noStrike" cap="none" normalizeH="0" baseline="30000" dirty="0" smtClean="0">
                          <a:ln>
                            <a:noFill/>
                          </a:ln>
                          <a:solidFill>
                            <a:srgbClr val="000000"/>
                          </a:solidFill>
                          <a:effectLst/>
                          <a:latin typeface="Calibri" pitchFamily="34" charset="0"/>
                          <a:ea typeface="Calibri" pitchFamily="34" charset="0"/>
                          <a:cs typeface="Times New Roman" pitchFamily="18" charset="0"/>
                        </a:rPr>
                        <a:t>0</a:t>
                      </a:r>
                      <a:endParaRPr kumimoji="0" lang="en-US" sz="16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53827" marR="53827"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en-US" sz="1600" b="0" i="0" u="none" strike="noStrike" cap="none" normalizeH="0" baseline="0" dirty="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rPr>
                        <a:t>(32.57</a:t>
                      </a:r>
                      <a:r>
                        <a:rPr kumimoji="0" lang="en-US" sz="1600" b="0" i="0" u="none" strike="noStrike" cap="none" normalizeH="0" baseline="0" dirty="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sym typeface="Symbol"/>
                        </a:rPr>
                        <a:t>0.23)%</a:t>
                      </a:r>
                      <a:endParaRPr kumimoji="0" lang="en-US" sz="1600" b="0" i="0" u="none" strike="noStrike" cap="none" normalizeH="0" baseline="0" dirty="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endParaRPr>
                    </a:p>
                  </a:txBody>
                  <a:tcPr marL="53827" marR="53827" marT="0" marB="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en-US" sz="1600" b="0" i="0" u="none" strike="noStrike" cap="none" normalizeH="0" baseline="0" dirty="0" smtClean="0">
                        <a:ln>
                          <a:noFill/>
                        </a:ln>
                        <a:solidFill>
                          <a:srgbClr val="000000"/>
                        </a:solidFill>
                        <a:effectLst/>
                        <a:latin typeface="Comic Sans MS" pitchFamily="66" charset="0"/>
                        <a:ea typeface="Calibri" pitchFamily="34"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omic Sans MS" pitchFamily="66" charset="0"/>
                          <a:ea typeface="Calibri" pitchFamily="34" charset="0"/>
                          <a:cs typeface="Times New Roman" pitchFamily="18" charset="0"/>
                        </a:rPr>
                        <a:t>Quark mass </a:t>
                      </a:r>
                      <a:r>
                        <a:rPr kumimoji="0" lang="en-US" sz="1600" b="0" i="0" u="none" strike="noStrike" cap="none" normalizeH="0" baseline="0" dirty="0" err="1" smtClean="0">
                          <a:ln>
                            <a:noFill/>
                          </a:ln>
                          <a:solidFill>
                            <a:srgbClr val="000000"/>
                          </a:solidFill>
                          <a:effectLst/>
                          <a:latin typeface="Comic Sans MS" pitchFamily="66" charset="0"/>
                          <a:ea typeface="Calibri" pitchFamily="34" charset="0"/>
                          <a:cs typeface="Times New Roman" pitchFamily="18" charset="0"/>
                        </a:rPr>
                        <a:t>m</a:t>
                      </a:r>
                      <a:r>
                        <a:rPr kumimoji="0" lang="en-US" sz="1600" b="0" i="0" u="none" strike="noStrike" cap="none" normalizeH="0" baseline="-25000" dirty="0" err="1" smtClean="0">
                          <a:ln>
                            <a:noFill/>
                          </a:ln>
                          <a:solidFill>
                            <a:srgbClr val="000000"/>
                          </a:solidFill>
                          <a:effectLst/>
                          <a:latin typeface="Comic Sans MS" pitchFamily="66" charset="0"/>
                          <a:ea typeface="Calibri" pitchFamily="34" charset="0"/>
                          <a:cs typeface="Times New Roman" pitchFamily="18" charset="0"/>
                        </a:rPr>
                        <a:t>d</a:t>
                      </a:r>
                      <a:r>
                        <a:rPr kumimoji="0" lang="en-US" sz="1600" b="0" i="0" u="none" strike="noStrike" cap="none" normalizeH="0" baseline="0" dirty="0" smtClean="0">
                          <a:ln>
                            <a:noFill/>
                          </a:ln>
                          <a:solidFill>
                            <a:srgbClr val="000000"/>
                          </a:solidFill>
                          <a:effectLst/>
                          <a:latin typeface="Comic Sans MS" pitchFamily="66" charset="0"/>
                          <a:ea typeface="Calibri" pitchFamily="34" charset="0"/>
                          <a:cs typeface="Times New Roman" pitchFamily="18" charset="0"/>
                        </a:rPr>
                        <a:t>-m</a:t>
                      </a:r>
                      <a:r>
                        <a:rPr kumimoji="0" lang="en-US" sz="1600" b="0" i="0" u="none" strike="noStrike" cap="none" normalizeH="0" baseline="-25000" dirty="0" smtClean="0">
                          <a:ln>
                            <a:noFill/>
                          </a:ln>
                          <a:solidFill>
                            <a:srgbClr val="000000"/>
                          </a:solidFill>
                          <a:effectLst/>
                          <a:latin typeface="Comic Sans MS" pitchFamily="66" charset="0"/>
                          <a:ea typeface="Calibri" pitchFamily="34" charset="0"/>
                          <a:cs typeface="Times New Roman" pitchFamily="18" charset="0"/>
                        </a:rPr>
                        <a:t>u</a:t>
                      </a:r>
                    </a:p>
                  </a:txBody>
                  <a:tcPr marL="53827" marR="53827" marT="0" marB="0" horzOverflow="overflow">
                    <a:lnL>
                      <a:noFill/>
                    </a:lnL>
                    <a:lnR>
                      <a:noFill/>
                    </a:lnR>
                    <a:lnT>
                      <a:noFill/>
                    </a:lnT>
                    <a:lnB>
                      <a:noFill/>
                    </a:lnB>
                    <a:lnTlToBr>
                      <a:noFill/>
                    </a:lnTlToBr>
                    <a:lnBlToTr>
                      <a:noFill/>
                    </a:lnBlToTr>
                    <a:noFill/>
                  </a:tcPr>
                </a:tc>
              </a:tr>
              <a:tr h="457217">
                <a:tc>
                  <a:txBody>
                    <a:bodyPr/>
                    <a:lstStyle/>
                    <a:p>
                      <a:pPr marL="0" marR="0" lvl="0" indent="0" algn="ctr" defTabSz="914400" rtl="0" eaLnBrk="1" fontAlgn="base" latinLnBrk="0" hangingPunct="1">
                        <a:lnSpc>
                          <a:spcPct val="115000"/>
                        </a:lnSpc>
                        <a:spcBef>
                          <a:spcPct val="0"/>
                        </a:spcBef>
                        <a:spcAft>
                          <a:spcPct val="0"/>
                        </a:spcAft>
                        <a:buClrTx/>
                        <a:buSzTx/>
                        <a:buFontTx/>
                        <a:buNone/>
                        <a:tabLst/>
                        <a:defRPr/>
                      </a:pPr>
                      <a:endParaRPr kumimoji="0" lang="en-US" sz="1600" b="1"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defRPr/>
                      </a:pPr>
                      <a:r>
                        <a:rPr kumimoji="0" lang="en-US" sz="1600" b="1"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2</a:t>
                      </a:r>
                      <a:r>
                        <a:rPr kumimoji="0" lang="en-US" sz="1600" b="1" i="1"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γ</a:t>
                      </a:r>
                      <a:endParaRPr kumimoji="0" lang="en-US" sz="16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txBody>
                  <a:tcPr marL="53827" marR="53827" marT="0" marB="0" horzOverflow="overflow">
                    <a:lnL>
                      <a:noFill/>
                    </a:lnL>
                    <a:lnR>
                      <a:noFill/>
                    </a:lnR>
                    <a:lnT>
                      <a:noFill/>
                    </a:lnT>
                    <a:lnB>
                      <a:noFill/>
                    </a:lnB>
                    <a:lnTlToBr>
                      <a:noFill/>
                    </a:lnTlToBr>
                    <a:lnBlToTr>
                      <a:noFill/>
                    </a:lnBlToTr>
                    <a:solidFill>
                      <a:srgbClr val="00B0F0"/>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defRPr/>
                      </a:pPr>
                      <a:endParaRPr kumimoji="0" lang="en-US" sz="1600" b="0" i="0" u="none" strike="noStrike" cap="none" normalizeH="0" baseline="0" dirty="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defRPr/>
                      </a:pPr>
                      <a:r>
                        <a:rPr kumimoji="0" lang="en-US" sz="1600" b="0" i="0" u="none" strike="noStrike" cap="none" normalizeH="0" baseline="0" dirty="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rPr>
                        <a:t>(39.31</a:t>
                      </a:r>
                      <a:r>
                        <a:rPr kumimoji="0" lang="en-US" sz="1600" b="0" i="0" u="none" strike="noStrike" cap="none" normalizeH="0" baseline="0" dirty="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sym typeface="Symbol"/>
                        </a:rPr>
                        <a:t>0.20)%</a:t>
                      </a:r>
                      <a:endParaRPr kumimoji="0" lang="en-US" sz="1600" b="0" i="0" u="none" strike="noStrike" cap="none" normalizeH="0" baseline="0" dirty="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endParaRPr>
                    </a:p>
                  </a:txBody>
                  <a:tcPr marL="53827" marR="53827" marT="0" marB="0" horzOverflow="overflow">
                    <a:lnL>
                      <a:noFill/>
                    </a:lnL>
                    <a:lnR>
                      <a:noFill/>
                    </a:lnR>
                    <a:lnT>
                      <a:noFill/>
                    </a:lnT>
                    <a:lnB>
                      <a:noFill/>
                    </a:lnB>
                    <a:lnTlToBr>
                      <a:noFill/>
                    </a:lnTlToBr>
                    <a:lnBlToTr>
                      <a:noFill/>
                    </a:lnBlToTr>
                    <a:solidFill>
                      <a:srgbClr val="00B0F0"/>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en-US" sz="16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omic Sans MS" pitchFamily="66" charset="0"/>
                          <a:ea typeface="Calibri" pitchFamily="34" charset="0"/>
                          <a:cs typeface="Times New Roman" pitchFamily="18" charset="0"/>
                        </a:rPr>
                        <a:t>Anomaly,</a:t>
                      </a:r>
                      <a:r>
                        <a:rPr kumimoji="0" lang="en-US" sz="16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 </a:t>
                      </a:r>
                      <a:r>
                        <a:rPr kumimoji="0" lang="en-US" sz="1600" b="0"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sym typeface="Symbol"/>
                        </a:rPr>
                        <a:t>’ </a:t>
                      </a:r>
                      <a:r>
                        <a:rPr kumimoji="0" lang="en-US" sz="1600" b="0" i="0" u="none" strike="noStrike" cap="none" normalizeH="0" baseline="0" dirty="0" smtClean="0">
                          <a:ln>
                            <a:noFill/>
                          </a:ln>
                          <a:solidFill>
                            <a:srgbClr val="000000"/>
                          </a:solidFill>
                          <a:effectLst/>
                          <a:latin typeface="Comic Sans MS" pitchFamily="66" charset="0"/>
                          <a:ea typeface="Calibri" pitchFamily="34" charset="0"/>
                          <a:cs typeface="Times New Roman" pitchFamily="18" charset="0"/>
                          <a:sym typeface="Symbol"/>
                        </a:rPr>
                        <a:t>mixing</a:t>
                      </a:r>
                      <a:endParaRPr kumimoji="0" lang="en-US" sz="1600" b="0" i="0" u="none" strike="noStrike" cap="none" normalizeH="0" baseline="0" dirty="0" smtClean="0">
                        <a:ln>
                          <a:noFill/>
                        </a:ln>
                        <a:solidFill>
                          <a:srgbClr val="000000"/>
                        </a:solidFill>
                        <a:effectLst/>
                        <a:latin typeface="Comic Sans MS" pitchFamily="66" charset="0"/>
                        <a:ea typeface="Calibri" pitchFamily="34" charset="0"/>
                        <a:cs typeface="Times New Roman" pitchFamily="18" charset="0"/>
                      </a:endParaRPr>
                    </a:p>
                  </a:txBody>
                  <a:tcPr marL="53827" marR="53827" marT="0" marB="0" horzOverflow="overflow">
                    <a:lnL>
                      <a:noFill/>
                    </a:lnL>
                    <a:lnR>
                      <a:noFill/>
                    </a:lnR>
                    <a:lnT>
                      <a:noFill/>
                    </a:lnT>
                    <a:lnB>
                      <a:noFill/>
                    </a:lnB>
                    <a:lnTlToBr>
                      <a:noFill/>
                    </a:lnTlToBr>
                    <a:lnBlToTr>
                      <a:noFill/>
                    </a:lnBlToTr>
                    <a:solidFill>
                      <a:srgbClr val="00B0F0"/>
                    </a:solidFill>
                  </a:tcPr>
                </a:tc>
              </a:tr>
            </a:tbl>
          </a:graphicData>
        </a:graphic>
      </p:graphicFrame>
      <p:sp>
        <p:nvSpPr>
          <p:cNvPr id="5" name="TextBox 4"/>
          <p:cNvSpPr txBox="1"/>
          <p:nvPr/>
        </p:nvSpPr>
        <p:spPr>
          <a:xfrm>
            <a:off x="6705600" y="609601"/>
            <a:ext cx="2438400" cy="4185761"/>
          </a:xfrm>
          <a:prstGeom prst="rect">
            <a:avLst/>
          </a:prstGeom>
          <a:noFill/>
        </p:spPr>
        <p:txBody>
          <a:bodyPr wrap="square" rtlCol="0">
            <a:spAutoFit/>
          </a:bodyPr>
          <a:lstStyle/>
          <a:p>
            <a:r>
              <a:rPr lang="en-US" dirty="0" smtClean="0">
                <a:solidFill>
                  <a:srgbClr val="000000"/>
                </a:solidFill>
                <a:latin typeface="Comic Sans MS" pitchFamily="66" charset="0"/>
              </a:rPr>
              <a:t>Physics goal</a:t>
            </a:r>
          </a:p>
          <a:p>
            <a:endParaRPr lang="en-US" dirty="0" smtClean="0">
              <a:solidFill>
                <a:srgbClr val="000000"/>
              </a:solidFill>
              <a:latin typeface="Comic Sans MS" pitchFamily="66" charset="0"/>
            </a:endParaRPr>
          </a:p>
          <a:p>
            <a:pPr algn="l">
              <a:buClr>
                <a:srgbClr val="000000"/>
              </a:buClr>
              <a:buFont typeface="Wingdings" pitchFamily="2" charset="2"/>
              <a:buChar char="q"/>
            </a:pPr>
            <a:r>
              <a:rPr lang="en-US" sz="1800" dirty="0" smtClean="0">
                <a:solidFill>
                  <a:srgbClr val="FF0000"/>
                </a:solidFill>
                <a:latin typeface="Comic Sans MS" pitchFamily="66" charset="0"/>
              </a:rPr>
              <a:t>determine two</a:t>
            </a:r>
          </a:p>
          <a:p>
            <a:pPr algn="l">
              <a:buClr>
                <a:srgbClr val="000000"/>
              </a:buClr>
            </a:pPr>
            <a:r>
              <a:rPr lang="en-US" sz="1800" dirty="0" smtClean="0">
                <a:solidFill>
                  <a:srgbClr val="FF0000"/>
                </a:solidFill>
                <a:latin typeface="Comic Sans MS" pitchFamily="66" charset="0"/>
              </a:rPr>
              <a:t>  O(p</a:t>
            </a:r>
            <a:r>
              <a:rPr lang="en-US" sz="1800" baseline="30000" dirty="0" smtClean="0">
                <a:solidFill>
                  <a:srgbClr val="FF0000"/>
                </a:solidFill>
                <a:latin typeface="Comic Sans MS" pitchFamily="66" charset="0"/>
              </a:rPr>
              <a:t>6</a:t>
            </a:r>
            <a:r>
              <a:rPr lang="en-US" sz="1800" dirty="0" smtClean="0">
                <a:solidFill>
                  <a:srgbClr val="FF0000"/>
                </a:solidFill>
                <a:latin typeface="Comic Sans MS" pitchFamily="66" charset="0"/>
              </a:rPr>
              <a:t>) LEC’s in the</a:t>
            </a:r>
          </a:p>
          <a:p>
            <a:pPr algn="l">
              <a:buClr>
                <a:srgbClr val="000000"/>
              </a:buClr>
            </a:pPr>
            <a:r>
              <a:rPr lang="en-US" sz="1800" dirty="0" smtClean="0">
                <a:solidFill>
                  <a:srgbClr val="FF0000"/>
                </a:solidFill>
                <a:latin typeface="Comic Sans MS" pitchFamily="66" charset="0"/>
              </a:rPr>
              <a:t>  </a:t>
            </a:r>
            <a:r>
              <a:rPr lang="en-US" sz="1800" dirty="0" err="1" smtClean="0">
                <a:solidFill>
                  <a:srgbClr val="FF0000"/>
                </a:solidFill>
                <a:latin typeface="Comic Sans MS" pitchFamily="66" charset="0"/>
              </a:rPr>
              <a:t>chiral</a:t>
            </a:r>
            <a:r>
              <a:rPr lang="en-US" sz="1800" dirty="0" smtClean="0">
                <a:solidFill>
                  <a:srgbClr val="FF0000"/>
                </a:solidFill>
                <a:latin typeface="Comic Sans MS" pitchFamily="66" charset="0"/>
              </a:rPr>
              <a:t> </a:t>
            </a:r>
            <a:r>
              <a:rPr lang="en-US" sz="1800" dirty="0" err="1" smtClean="0">
                <a:solidFill>
                  <a:srgbClr val="FF0000"/>
                </a:solidFill>
                <a:latin typeface="Comic Sans MS" pitchFamily="66" charset="0"/>
              </a:rPr>
              <a:t>Lagrangian</a:t>
            </a:r>
            <a:r>
              <a:rPr lang="en-US" dirty="0" smtClean="0">
                <a:solidFill>
                  <a:srgbClr val="FF0000"/>
                </a:solidFill>
                <a:latin typeface="Comic Sans MS" pitchFamily="66" charset="0"/>
              </a:rPr>
              <a:t>.</a:t>
            </a:r>
          </a:p>
          <a:p>
            <a:pPr algn="l">
              <a:buClr>
                <a:srgbClr val="000000"/>
              </a:buClr>
              <a:buFont typeface="Wingdings" pitchFamily="2" charset="2"/>
              <a:buChar char="q"/>
            </a:pPr>
            <a:endParaRPr lang="en-US" dirty="0" smtClean="0">
              <a:solidFill>
                <a:srgbClr val="FF0000"/>
              </a:solidFill>
              <a:latin typeface="Comic Sans MS" pitchFamily="66" charset="0"/>
            </a:endParaRPr>
          </a:p>
          <a:p>
            <a:pPr algn="l">
              <a:buClr>
                <a:srgbClr val="000000"/>
              </a:buClr>
              <a:buFont typeface="Wingdings" pitchFamily="2" charset="2"/>
              <a:buChar char="q"/>
            </a:pPr>
            <a:r>
              <a:rPr lang="en-US" sz="1800" dirty="0" smtClean="0">
                <a:solidFill>
                  <a:srgbClr val="FF0000"/>
                </a:solidFill>
                <a:latin typeface="Comic Sans MS" pitchFamily="66" charset="0"/>
                <a:ea typeface="MS Mincho" pitchFamily="49" charset="-128"/>
                <a:sym typeface="Symbol" pitchFamily="18" charset="2"/>
              </a:rPr>
              <a:t>directly constrain</a:t>
            </a:r>
          </a:p>
          <a:p>
            <a:pPr algn="l">
              <a:buClr>
                <a:srgbClr val="000000"/>
              </a:buClr>
            </a:pPr>
            <a:r>
              <a:rPr lang="en-US" sz="1800" dirty="0" smtClean="0">
                <a:solidFill>
                  <a:srgbClr val="FF0000"/>
                </a:solidFill>
                <a:latin typeface="Comic Sans MS" pitchFamily="66" charset="0"/>
                <a:ea typeface="MS Mincho" pitchFamily="49" charset="-128"/>
                <a:sym typeface="Symbol" pitchFamily="18" charset="2"/>
              </a:rPr>
              <a:t>   </a:t>
            </a:r>
            <a:r>
              <a:rPr lang="en-US" sz="1800" dirty="0" smtClean="0">
                <a:solidFill>
                  <a:srgbClr val="FF0000"/>
                </a:solidFill>
                <a:latin typeface="Comic Sans MS" pitchFamily="66" charset="0"/>
              </a:rPr>
              <a:t>C-violating and </a:t>
            </a:r>
          </a:p>
          <a:p>
            <a:pPr algn="l">
              <a:buClr>
                <a:srgbClr val="000000"/>
              </a:buClr>
            </a:pPr>
            <a:r>
              <a:rPr lang="en-US" sz="1800" dirty="0" smtClean="0">
                <a:solidFill>
                  <a:srgbClr val="FF0000"/>
                </a:solidFill>
                <a:latin typeface="Comic Sans MS" pitchFamily="66" charset="0"/>
              </a:rPr>
              <a:t>   P-conserving  new</a:t>
            </a:r>
          </a:p>
          <a:p>
            <a:pPr algn="l">
              <a:buClr>
                <a:srgbClr val="000000"/>
              </a:buClr>
            </a:pPr>
            <a:r>
              <a:rPr lang="en-US" sz="1800" dirty="0" smtClean="0">
                <a:solidFill>
                  <a:srgbClr val="FF0000"/>
                </a:solidFill>
                <a:latin typeface="Comic Sans MS" pitchFamily="66" charset="0"/>
              </a:rPr>
              <a:t>   physics</a:t>
            </a:r>
          </a:p>
          <a:p>
            <a:pPr algn="l">
              <a:buClr>
                <a:srgbClr val="000000"/>
              </a:buClr>
            </a:pPr>
            <a:endParaRPr lang="en-US" sz="1800" dirty="0" smtClean="0">
              <a:solidFill>
                <a:srgbClr val="FF0000"/>
              </a:solidFill>
              <a:latin typeface="Comic Sans MS" pitchFamily="66" charset="0"/>
            </a:endParaRPr>
          </a:p>
          <a:p>
            <a:endParaRPr lang="en-US" dirty="0" smtClean="0">
              <a:solidFill>
                <a:srgbClr val="000000"/>
              </a:solidFill>
              <a:latin typeface="Comic Sans MS" pitchFamily="66" charset="0"/>
            </a:endParaRPr>
          </a:p>
          <a:p>
            <a:endParaRPr lang="en-US" dirty="0" smtClean="0">
              <a:solidFill>
                <a:srgbClr val="000000"/>
              </a:solidFill>
              <a:latin typeface="Comic Sans MS" pitchFamily="66" charset="0"/>
            </a:endParaRPr>
          </a:p>
          <a:p>
            <a:r>
              <a:rPr lang="en-US" dirty="0" smtClean="0">
                <a:solidFill>
                  <a:srgbClr val="000000"/>
                </a:solidFill>
                <a:latin typeface="Comic Sans MS" pitchFamily="66" charset="0"/>
              </a:rPr>
              <a:t> </a:t>
            </a:r>
            <a:endParaRPr lang="en-US" dirty="0">
              <a:solidFill>
                <a:srgbClr val="000000"/>
              </a:solidFill>
              <a:latin typeface="Comic Sans MS" pitchFamily="66" charset="0"/>
            </a:endParaRPr>
          </a:p>
        </p:txBody>
      </p:sp>
      <p:sp>
        <p:nvSpPr>
          <p:cNvPr id="12" name="Rectangle 11"/>
          <p:cNvSpPr/>
          <p:nvPr/>
        </p:nvSpPr>
        <p:spPr bwMode="auto">
          <a:xfrm>
            <a:off x="457200" y="457200"/>
            <a:ext cx="6172200" cy="6248400"/>
          </a:xfrm>
          <a:prstGeom prst="rect">
            <a:avLst/>
          </a:prstGeom>
          <a:noFill/>
          <a:ln w="9525" cap="flat" cmpd="sng" algn="ctr">
            <a:solidFill>
              <a:srgbClr val="000000"/>
            </a:solidFill>
            <a:prstDash val="solid"/>
            <a:round/>
            <a:headEnd type="none" w="med" len="med"/>
            <a:tailEnd type="none" w="med" len="med"/>
          </a:ln>
          <a:effectLst/>
        </p:spPr>
        <p:txBody>
          <a:bodyPr vert="eaVert"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ahoma" pitchFamily="34" charset="0"/>
            </a:endParaRPr>
          </a:p>
        </p:txBody>
      </p:sp>
      <p:sp>
        <p:nvSpPr>
          <p:cNvPr id="14" name="Rectangle 13"/>
          <p:cNvSpPr/>
          <p:nvPr/>
        </p:nvSpPr>
        <p:spPr bwMode="auto">
          <a:xfrm>
            <a:off x="457200" y="1143000"/>
            <a:ext cx="6172200" cy="533400"/>
          </a:xfrm>
          <a:prstGeom prst="rect">
            <a:avLst/>
          </a:prstGeom>
          <a:solidFill>
            <a:srgbClr val="FF99CC">
              <a:alpha val="31000"/>
            </a:srgbClr>
          </a:solidFill>
          <a:ln w="9525" cap="flat" cmpd="sng" algn="ctr">
            <a:solidFill>
              <a:schemeClr val="tx1"/>
            </a:solidFill>
            <a:prstDash val="solid"/>
            <a:round/>
            <a:headEnd type="none" w="med" len="med"/>
            <a:tailEnd type="none" w="med" len="med"/>
          </a:ln>
          <a:effectLst/>
        </p:spPr>
        <p:txBody>
          <a:bodyPr vert="eaVert"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ahoma" pitchFamily="34" charset="0"/>
            </a:endParaRPr>
          </a:p>
        </p:txBody>
      </p:sp>
      <p:sp>
        <p:nvSpPr>
          <p:cNvPr id="15" name="Rectangle 14"/>
          <p:cNvSpPr/>
          <p:nvPr/>
        </p:nvSpPr>
        <p:spPr bwMode="auto">
          <a:xfrm>
            <a:off x="457200" y="1676400"/>
            <a:ext cx="6172200" cy="533400"/>
          </a:xfrm>
          <a:prstGeom prst="rect">
            <a:avLst/>
          </a:prstGeom>
          <a:solidFill>
            <a:srgbClr val="FFFF00">
              <a:alpha val="25000"/>
            </a:srgbClr>
          </a:solidFill>
          <a:ln w="9525" cap="flat" cmpd="sng" algn="ctr">
            <a:solidFill>
              <a:schemeClr val="tx1"/>
            </a:solidFill>
            <a:prstDash val="solid"/>
            <a:round/>
            <a:headEnd type="none" w="med" len="med"/>
            <a:tailEnd type="none" w="med" len="med"/>
          </a:ln>
          <a:effectLst/>
        </p:spPr>
        <p:txBody>
          <a:bodyPr vert="eaVert"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ahoma" pitchFamily="34" charset="0"/>
            </a:endParaRPr>
          </a:p>
        </p:txBody>
      </p:sp>
      <p:sp>
        <p:nvSpPr>
          <p:cNvPr id="16" name="Rectangle 15"/>
          <p:cNvSpPr/>
          <p:nvPr/>
        </p:nvSpPr>
        <p:spPr bwMode="auto">
          <a:xfrm>
            <a:off x="457200" y="3352800"/>
            <a:ext cx="6172200" cy="533400"/>
          </a:xfrm>
          <a:prstGeom prst="rect">
            <a:avLst/>
          </a:prstGeom>
          <a:solidFill>
            <a:srgbClr val="FFFF00">
              <a:alpha val="25000"/>
            </a:srgbClr>
          </a:solidFill>
          <a:ln w="9525" cap="flat" cmpd="sng" algn="ctr">
            <a:solidFill>
              <a:schemeClr val="tx1"/>
            </a:solidFill>
            <a:prstDash val="solid"/>
            <a:round/>
            <a:headEnd type="none" w="med" len="med"/>
            <a:tailEnd type="none" w="med" len="med"/>
          </a:ln>
          <a:effectLst/>
        </p:spPr>
        <p:txBody>
          <a:bodyPr vert="eaVert"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ahoma" pitchFamily="34" charset="0"/>
            </a:endParaRPr>
          </a:p>
        </p:txBody>
      </p:sp>
      <p:sp>
        <p:nvSpPr>
          <p:cNvPr id="11" name="Left Arrow 10"/>
          <p:cNvSpPr/>
          <p:nvPr/>
        </p:nvSpPr>
        <p:spPr bwMode="auto">
          <a:xfrm>
            <a:off x="6629400" y="6400800"/>
            <a:ext cx="304800" cy="228600"/>
          </a:xfrm>
          <a:prstGeom prst="leftArrow">
            <a:avLst/>
          </a:prstGeom>
          <a:solidFill>
            <a:srgbClr val="7030A0"/>
          </a:solidFill>
          <a:ln w="9525" cap="flat" cmpd="sng" algn="ctr">
            <a:solidFill>
              <a:schemeClr val="tx1"/>
            </a:solidFill>
            <a:prstDash val="solid"/>
            <a:round/>
            <a:headEnd type="none" w="med" len="med"/>
            <a:tailEnd type="none" w="med" len="med"/>
          </a:ln>
          <a:effectLst/>
        </p:spPr>
        <p:txBody>
          <a:bodyPr vert="eaVert"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ahoma" pitchFamily="34" charset="0"/>
            </a:endParaRPr>
          </a:p>
        </p:txBody>
      </p:sp>
      <p:sp>
        <p:nvSpPr>
          <p:cNvPr id="19" name="Rectangle 18"/>
          <p:cNvSpPr/>
          <p:nvPr/>
        </p:nvSpPr>
        <p:spPr>
          <a:xfrm>
            <a:off x="6705600" y="3886200"/>
            <a:ext cx="2438400" cy="923330"/>
          </a:xfrm>
          <a:prstGeom prst="rect">
            <a:avLst/>
          </a:prstGeom>
        </p:spPr>
        <p:txBody>
          <a:bodyPr wrap="square">
            <a:spAutoFit/>
          </a:bodyPr>
          <a:lstStyle/>
          <a:p>
            <a:pPr algn="l">
              <a:buClr>
                <a:srgbClr val="000000"/>
              </a:buClr>
            </a:pPr>
            <a:r>
              <a:rPr lang="en-US" sz="1800" dirty="0" smtClean="0">
                <a:solidFill>
                  <a:schemeClr val="accent6">
                    <a:lumMod val="75000"/>
                  </a:schemeClr>
                </a:solidFill>
                <a:latin typeface="Comic Sans MS" pitchFamily="66" charset="0"/>
              </a:rPr>
              <a:t>parasitically collect data for other channels</a:t>
            </a:r>
          </a:p>
        </p:txBody>
      </p:sp>
      <p:sp>
        <p:nvSpPr>
          <p:cNvPr id="13" name="Slide Number Placeholder 3"/>
          <p:cNvSpPr>
            <a:spLocks noGrp="1"/>
          </p:cNvSpPr>
          <p:nvPr>
            <p:ph type="sldNum" sz="quarter" idx="12"/>
          </p:nvPr>
        </p:nvSpPr>
        <p:spPr>
          <a:xfrm>
            <a:off x="6705600" y="6229350"/>
            <a:ext cx="2133600" cy="476250"/>
          </a:xfrm>
        </p:spPr>
        <p:txBody>
          <a:bodyPr/>
          <a:lstStyle/>
          <a:p>
            <a:pPr lvl="0" algn="ctr">
              <a:lnSpc>
                <a:spcPct val="115000"/>
              </a:lnSpc>
            </a:pPr>
            <a:r>
              <a:rPr lang="en-US" sz="1800" dirty="0" smtClean="0">
                <a:solidFill>
                  <a:srgbClr val="000000"/>
                </a:solidFill>
                <a:effectLst/>
                <a:latin typeface="Comic Sans MS" pitchFamily="66" charset="0"/>
                <a:ea typeface="Calibri" pitchFamily="34" charset="0"/>
                <a:cs typeface="Times New Roman" pitchFamily="18" charset="0"/>
              </a:rPr>
              <a:t>By PR12-10-011</a:t>
            </a:r>
          </a:p>
        </p:txBody>
      </p:sp>
    </p:spTree>
  </p:cSld>
  <p:clrMapOvr>
    <a:masterClrMapping/>
  </p:clrMapOvr>
  <p:transition advTm="8650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linds(horizontal)">
                                      <p:cBhvr>
                                        <p:cTn id="12" dur="500"/>
                                        <p:tgtEl>
                                          <p:spTgt spid="5">
                                            <p:txEl>
                                              <p:pRg st="2" end="2"/>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blinds(horizontal)">
                                      <p:cBhvr>
                                        <p:cTn id="15" dur="500"/>
                                        <p:tgtEl>
                                          <p:spTgt spid="5">
                                            <p:txEl>
                                              <p:pRg st="3" end="3"/>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Effect transition="in" filter="blinds(horizontal)">
                                      <p:cBhvr>
                                        <p:cTn id="18" dur="500"/>
                                        <p:tgtEl>
                                          <p:spTgt spid="5">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linds(horizont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5">
                                            <p:txEl>
                                              <p:pRg st="6" end="6"/>
                                            </p:txEl>
                                          </p:spTgt>
                                        </p:tgtEl>
                                        <p:attrNameLst>
                                          <p:attrName>style.visibility</p:attrName>
                                        </p:attrNameLst>
                                      </p:cBhvr>
                                      <p:to>
                                        <p:strVal val="visible"/>
                                      </p:to>
                                    </p:set>
                                    <p:animEffect transition="in" filter="blinds(horizontal)">
                                      <p:cBhvr>
                                        <p:cTn id="28" dur="500"/>
                                        <p:tgtEl>
                                          <p:spTgt spid="5">
                                            <p:txEl>
                                              <p:pRg st="6" end="6"/>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animEffect transition="in" filter="blinds(horizontal)">
                                      <p:cBhvr>
                                        <p:cTn id="31" dur="500"/>
                                        <p:tgtEl>
                                          <p:spTgt spid="5">
                                            <p:txEl>
                                              <p:pRg st="7" end="7"/>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5">
                                            <p:txEl>
                                              <p:pRg st="8" end="8"/>
                                            </p:txEl>
                                          </p:spTgt>
                                        </p:tgtEl>
                                        <p:attrNameLst>
                                          <p:attrName>style.visibility</p:attrName>
                                        </p:attrNameLst>
                                      </p:cBhvr>
                                      <p:to>
                                        <p:strVal val="visible"/>
                                      </p:to>
                                    </p:set>
                                    <p:animEffect transition="in" filter="blinds(horizontal)">
                                      <p:cBhvr>
                                        <p:cTn id="34" dur="500"/>
                                        <p:tgtEl>
                                          <p:spTgt spid="5">
                                            <p:txEl>
                                              <p:pRg st="8" end="8"/>
                                            </p:txEl>
                                          </p:spTgt>
                                        </p:tgtEl>
                                      </p:cBhvr>
                                    </p:animEffect>
                                  </p:childTnLst>
                                </p:cTn>
                              </p:par>
                              <p:par>
                                <p:cTn id="35" presetID="3" presetClass="entr" presetSubtype="10" fill="hold" nodeType="withEffect">
                                  <p:stCondLst>
                                    <p:cond delay="0"/>
                                  </p:stCondLst>
                                  <p:childTnLst>
                                    <p:set>
                                      <p:cBhvr>
                                        <p:cTn id="36" dur="1" fill="hold">
                                          <p:stCondLst>
                                            <p:cond delay="0"/>
                                          </p:stCondLst>
                                        </p:cTn>
                                        <p:tgtEl>
                                          <p:spTgt spid="5">
                                            <p:txEl>
                                              <p:pRg st="9" end="9"/>
                                            </p:txEl>
                                          </p:spTgt>
                                        </p:tgtEl>
                                        <p:attrNameLst>
                                          <p:attrName>style.visibility</p:attrName>
                                        </p:attrNameLst>
                                      </p:cBhvr>
                                      <p:to>
                                        <p:strVal val="visible"/>
                                      </p:to>
                                    </p:set>
                                    <p:animEffect transition="in" filter="blinds(horizontal)">
                                      <p:cBhvr>
                                        <p:cTn id="37" dur="500"/>
                                        <p:tgtEl>
                                          <p:spTgt spid="5">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linds(horizontal)">
                                      <p:cBhvr>
                                        <p:cTn id="42" dur="500"/>
                                        <p:tgtEl>
                                          <p:spTgt spid="15"/>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blinds(horizontal)">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blinds(horizontal)">
                                      <p:cBhvr>
                                        <p:cTn id="5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Grp="1" noChangeArrowheads="1"/>
          </p:cNvSpPr>
          <p:nvPr>
            <p:ph type="title"/>
          </p:nvPr>
        </p:nvSpPr>
        <p:spPr>
          <a:xfrm>
            <a:off x="457200" y="0"/>
            <a:ext cx="8305800" cy="698500"/>
          </a:xfrm>
        </p:spPr>
        <p:txBody>
          <a:bodyPr/>
          <a:lstStyle/>
          <a:p>
            <a:pPr algn="ctr">
              <a:defRPr/>
            </a:pPr>
            <a:r>
              <a:rPr lang="en-US" sz="2800" dirty="0">
                <a:solidFill>
                  <a:schemeClr val="bg1"/>
                </a:solidFill>
                <a:effectLst>
                  <a:outerShdw blurRad="38100" dist="38100" dir="2700000" algn="tl">
                    <a:srgbClr val="000000"/>
                  </a:outerShdw>
                </a:effectLst>
                <a:latin typeface="Comic Sans MS" pitchFamily="66" charset="0"/>
              </a:rPr>
              <a:t>Invariant </a:t>
            </a:r>
            <a:r>
              <a:rPr lang="en-US" sz="2800" dirty="0" smtClean="0">
                <a:solidFill>
                  <a:schemeClr val="bg1"/>
                </a:solidFill>
                <a:effectLst>
                  <a:outerShdw blurRad="38100" dist="38100" dir="2700000" algn="tl">
                    <a:srgbClr val="000000"/>
                  </a:outerShdw>
                </a:effectLst>
                <a:latin typeface="Comic Sans MS" pitchFamily="66" charset="0"/>
              </a:rPr>
              <a:t>Mass and Elasticity Resolutions</a:t>
            </a:r>
            <a:endParaRPr lang="en-US" sz="2800" dirty="0">
              <a:solidFill>
                <a:schemeClr val="bg1"/>
              </a:solidFill>
              <a:effectLst>
                <a:outerShdw blurRad="38100" dist="38100" dir="2700000" algn="tl">
                  <a:srgbClr val="000000"/>
                </a:outerShdw>
              </a:effectLst>
              <a:latin typeface="Comic Sans MS" pitchFamily="66" charset="0"/>
            </a:endParaRPr>
          </a:p>
        </p:txBody>
      </p:sp>
      <p:pic>
        <p:nvPicPr>
          <p:cNvPr id="59395" name="Picture 7" descr="invmass_pi"/>
          <p:cNvPicPr>
            <a:picLocks noGrp="1" noChangeAspect="1" noChangeArrowheads="1"/>
          </p:cNvPicPr>
          <p:nvPr>
            <p:ph idx="1"/>
          </p:nvPr>
        </p:nvPicPr>
        <p:blipFill>
          <a:blip r:embed="rId3" cstate="print"/>
          <a:srcRect/>
          <a:stretch>
            <a:fillRect/>
          </a:stretch>
        </p:blipFill>
        <p:spPr>
          <a:xfrm>
            <a:off x="228600" y="914400"/>
            <a:ext cx="2514600" cy="2514600"/>
          </a:xfrm>
          <a:solidFill>
            <a:schemeClr val="tx1"/>
          </a:solidFill>
        </p:spPr>
      </p:pic>
      <p:pic>
        <p:nvPicPr>
          <p:cNvPr id="59396" name="Picture 8" descr="invmass_eta"/>
          <p:cNvPicPr>
            <a:picLocks noChangeAspect="1" noChangeArrowheads="1"/>
          </p:cNvPicPr>
          <p:nvPr/>
        </p:nvPicPr>
        <p:blipFill>
          <a:blip r:embed="rId4" cstate="print"/>
          <a:srcRect/>
          <a:stretch>
            <a:fillRect/>
          </a:stretch>
        </p:blipFill>
        <p:spPr bwMode="auto">
          <a:xfrm>
            <a:off x="3657600" y="838200"/>
            <a:ext cx="2514600" cy="2514600"/>
          </a:xfrm>
          <a:prstGeom prst="rect">
            <a:avLst/>
          </a:prstGeom>
          <a:solidFill>
            <a:schemeClr val="tx1"/>
          </a:solidFill>
          <a:ln w="9525">
            <a:noFill/>
            <a:miter lim="800000"/>
            <a:headEnd/>
            <a:tailEnd/>
          </a:ln>
        </p:spPr>
      </p:pic>
      <p:pic>
        <p:nvPicPr>
          <p:cNvPr id="59397" name="Picture 9" descr="invmass_pi_glass"/>
          <p:cNvPicPr>
            <a:picLocks noChangeAspect="1" noChangeArrowheads="1"/>
          </p:cNvPicPr>
          <p:nvPr/>
        </p:nvPicPr>
        <p:blipFill>
          <a:blip r:embed="rId5" cstate="print"/>
          <a:srcRect/>
          <a:stretch>
            <a:fillRect/>
          </a:stretch>
        </p:blipFill>
        <p:spPr bwMode="auto">
          <a:xfrm>
            <a:off x="228600" y="3810000"/>
            <a:ext cx="2514600" cy="2514600"/>
          </a:xfrm>
          <a:prstGeom prst="rect">
            <a:avLst/>
          </a:prstGeom>
          <a:solidFill>
            <a:schemeClr val="tx1"/>
          </a:solidFill>
          <a:ln w="9525">
            <a:noFill/>
            <a:miter lim="800000"/>
            <a:headEnd/>
            <a:tailEnd/>
          </a:ln>
        </p:spPr>
      </p:pic>
      <p:pic>
        <p:nvPicPr>
          <p:cNvPr id="59398" name="Picture 10" descr="invmass_eta_glass"/>
          <p:cNvPicPr>
            <a:picLocks noChangeAspect="1" noChangeArrowheads="1"/>
          </p:cNvPicPr>
          <p:nvPr/>
        </p:nvPicPr>
        <p:blipFill>
          <a:blip r:embed="rId6" cstate="print"/>
          <a:srcRect/>
          <a:stretch>
            <a:fillRect/>
          </a:stretch>
        </p:blipFill>
        <p:spPr bwMode="auto">
          <a:xfrm>
            <a:off x="3810000" y="3810000"/>
            <a:ext cx="2514600" cy="2514600"/>
          </a:xfrm>
          <a:prstGeom prst="rect">
            <a:avLst/>
          </a:prstGeom>
          <a:solidFill>
            <a:schemeClr val="tx1"/>
          </a:solidFill>
          <a:ln w="9525">
            <a:noFill/>
            <a:miter lim="800000"/>
            <a:headEnd/>
            <a:tailEnd/>
          </a:ln>
        </p:spPr>
      </p:pic>
      <p:sp>
        <p:nvSpPr>
          <p:cNvPr id="59399" name="Text Box 11"/>
          <p:cNvSpPr txBox="1">
            <a:spLocks noChangeArrowheads="1"/>
          </p:cNvSpPr>
          <p:nvPr/>
        </p:nvSpPr>
        <p:spPr bwMode="auto">
          <a:xfrm>
            <a:off x="2438400" y="1600200"/>
            <a:ext cx="1708150" cy="396875"/>
          </a:xfrm>
          <a:prstGeom prst="rect">
            <a:avLst/>
          </a:prstGeom>
          <a:noFill/>
          <a:ln w="9525" algn="ctr">
            <a:noFill/>
            <a:miter lim="800000"/>
            <a:headEnd/>
            <a:tailEnd/>
          </a:ln>
        </p:spPr>
        <p:txBody>
          <a:bodyPr>
            <a:spAutoFit/>
          </a:bodyPr>
          <a:lstStyle/>
          <a:p>
            <a:pPr>
              <a:spcBef>
                <a:spcPct val="50000"/>
              </a:spcBef>
            </a:pPr>
            <a:r>
              <a:rPr lang="en-US">
                <a:solidFill>
                  <a:srgbClr val="FF0000"/>
                </a:solidFill>
                <a:cs typeface="Tahoma" pitchFamily="34" charset="0"/>
              </a:rPr>
              <a:t>PWO</a:t>
            </a:r>
            <a:endParaRPr lang="el-GR">
              <a:solidFill>
                <a:srgbClr val="FF0000"/>
              </a:solidFill>
              <a:cs typeface="Tahoma" pitchFamily="34" charset="0"/>
            </a:endParaRPr>
          </a:p>
        </p:txBody>
      </p:sp>
      <p:sp>
        <p:nvSpPr>
          <p:cNvPr id="59400" name="Text Box 12"/>
          <p:cNvSpPr txBox="1">
            <a:spLocks noChangeArrowheads="1"/>
          </p:cNvSpPr>
          <p:nvPr/>
        </p:nvSpPr>
        <p:spPr bwMode="auto">
          <a:xfrm>
            <a:off x="2482850" y="4572000"/>
            <a:ext cx="1708150" cy="396875"/>
          </a:xfrm>
          <a:prstGeom prst="rect">
            <a:avLst/>
          </a:prstGeom>
          <a:noFill/>
          <a:ln w="9525" algn="ctr">
            <a:noFill/>
            <a:miter lim="800000"/>
            <a:headEnd/>
            <a:tailEnd/>
          </a:ln>
        </p:spPr>
        <p:txBody>
          <a:bodyPr>
            <a:spAutoFit/>
          </a:bodyPr>
          <a:lstStyle/>
          <a:p>
            <a:pPr>
              <a:spcBef>
                <a:spcPct val="50000"/>
              </a:spcBef>
            </a:pPr>
            <a:r>
              <a:rPr lang="en-US">
                <a:solidFill>
                  <a:srgbClr val="FF0000"/>
                </a:solidFill>
                <a:cs typeface="Tahoma" pitchFamily="34" charset="0"/>
              </a:rPr>
              <a:t>Pb glass</a:t>
            </a:r>
            <a:endParaRPr lang="el-GR">
              <a:solidFill>
                <a:srgbClr val="FF0000"/>
              </a:solidFill>
              <a:cs typeface="Tahoma" pitchFamily="34" charset="0"/>
            </a:endParaRPr>
          </a:p>
        </p:txBody>
      </p:sp>
      <p:sp>
        <p:nvSpPr>
          <p:cNvPr id="59401" name="Text Box 14"/>
          <p:cNvSpPr txBox="1">
            <a:spLocks noChangeArrowheads="1"/>
          </p:cNvSpPr>
          <p:nvPr/>
        </p:nvSpPr>
        <p:spPr bwMode="auto">
          <a:xfrm>
            <a:off x="4921250" y="4492625"/>
            <a:ext cx="1708150" cy="307975"/>
          </a:xfrm>
          <a:prstGeom prst="rect">
            <a:avLst/>
          </a:prstGeom>
          <a:noFill/>
          <a:ln w="9525" algn="ctr">
            <a:noFill/>
            <a:miter lim="800000"/>
            <a:headEnd/>
            <a:tailEnd/>
          </a:ln>
        </p:spPr>
        <p:txBody>
          <a:bodyPr>
            <a:spAutoFit/>
          </a:bodyPr>
          <a:lstStyle/>
          <a:p>
            <a:pPr>
              <a:spcBef>
                <a:spcPct val="50000"/>
              </a:spcBef>
            </a:pPr>
            <a:r>
              <a:rPr lang="el-GR" sz="1400" b="1">
                <a:solidFill>
                  <a:srgbClr val="000000"/>
                </a:solidFill>
                <a:cs typeface="Tahoma" pitchFamily="34" charset="0"/>
              </a:rPr>
              <a:t>σ</a:t>
            </a:r>
            <a:r>
              <a:rPr lang="en-US" sz="1400" b="1">
                <a:solidFill>
                  <a:srgbClr val="000000"/>
                </a:solidFill>
                <a:cs typeface="Tahoma" pitchFamily="34" charset="0"/>
              </a:rPr>
              <a:t>=15 MeV</a:t>
            </a:r>
            <a:endParaRPr lang="el-GR" sz="1400" b="1">
              <a:solidFill>
                <a:srgbClr val="000000"/>
              </a:solidFill>
              <a:cs typeface="Tahoma" pitchFamily="34" charset="0"/>
            </a:endParaRPr>
          </a:p>
        </p:txBody>
      </p:sp>
      <p:sp>
        <p:nvSpPr>
          <p:cNvPr id="59402" name="Text Box 15"/>
          <p:cNvSpPr txBox="1">
            <a:spLocks noChangeArrowheads="1"/>
          </p:cNvSpPr>
          <p:nvPr/>
        </p:nvSpPr>
        <p:spPr bwMode="auto">
          <a:xfrm>
            <a:off x="4724400" y="1797050"/>
            <a:ext cx="1708150" cy="336550"/>
          </a:xfrm>
          <a:prstGeom prst="rect">
            <a:avLst/>
          </a:prstGeom>
          <a:noFill/>
          <a:ln w="9525" algn="ctr">
            <a:noFill/>
            <a:miter lim="800000"/>
            <a:headEnd/>
            <a:tailEnd/>
          </a:ln>
        </p:spPr>
        <p:txBody>
          <a:bodyPr>
            <a:spAutoFit/>
          </a:bodyPr>
          <a:lstStyle/>
          <a:p>
            <a:pPr>
              <a:spcBef>
                <a:spcPct val="50000"/>
              </a:spcBef>
            </a:pPr>
            <a:r>
              <a:rPr lang="el-GR" sz="1600" b="1">
                <a:solidFill>
                  <a:srgbClr val="000000"/>
                </a:solidFill>
                <a:cs typeface="Tahoma" pitchFamily="34" charset="0"/>
              </a:rPr>
              <a:t>σ</a:t>
            </a:r>
            <a:r>
              <a:rPr lang="en-US" sz="1600" b="1">
                <a:solidFill>
                  <a:srgbClr val="000000"/>
                </a:solidFill>
                <a:cs typeface="Tahoma" pitchFamily="34" charset="0"/>
              </a:rPr>
              <a:t>=6.9 MeV</a:t>
            </a:r>
            <a:endParaRPr lang="el-GR" sz="1600" b="1">
              <a:solidFill>
                <a:srgbClr val="000000"/>
              </a:solidFill>
              <a:cs typeface="Tahoma" pitchFamily="34" charset="0"/>
            </a:endParaRPr>
          </a:p>
        </p:txBody>
      </p:sp>
      <p:sp>
        <p:nvSpPr>
          <p:cNvPr id="59403" name="Text Box 16"/>
          <p:cNvSpPr txBox="1">
            <a:spLocks noChangeArrowheads="1"/>
          </p:cNvSpPr>
          <p:nvPr/>
        </p:nvSpPr>
        <p:spPr bwMode="auto">
          <a:xfrm>
            <a:off x="1263650" y="1825625"/>
            <a:ext cx="1708150" cy="307975"/>
          </a:xfrm>
          <a:prstGeom prst="rect">
            <a:avLst/>
          </a:prstGeom>
          <a:noFill/>
          <a:ln w="9525" algn="ctr">
            <a:noFill/>
            <a:miter lim="800000"/>
            <a:headEnd/>
            <a:tailEnd/>
          </a:ln>
        </p:spPr>
        <p:txBody>
          <a:bodyPr>
            <a:spAutoFit/>
          </a:bodyPr>
          <a:lstStyle/>
          <a:p>
            <a:pPr>
              <a:spcBef>
                <a:spcPct val="50000"/>
              </a:spcBef>
            </a:pPr>
            <a:r>
              <a:rPr lang="el-GR" sz="1400" b="1">
                <a:solidFill>
                  <a:srgbClr val="000000"/>
                </a:solidFill>
                <a:cs typeface="Tahoma" pitchFamily="34" charset="0"/>
              </a:rPr>
              <a:t>σ</a:t>
            </a:r>
            <a:r>
              <a:rPr lang="en-US" sz="1400" b="1">
                <a:solidFill>
                  <a:srgbClr val="000000"/>
                </a:solidFill>
                <a:cs typeface="Tahoma" pitchFamily="34" charset="0"/>
              </a:rPr>
              <a:t>=3.2 MeV</a:t>
            </a:r>
            <a:endParaRPr lang="el-GR" sz="1400" b="1">
              <a:solidFill>
                <a:srgbClr val="000000"/>
              </a:solidFill>
              <a:cs typeface="Tahoma" pitchFamily="34" charset="0"/>
            </a:endParaRPr>
          </a:p>
        </p:txBody>
      </p:sp>
      <p:sp>
        <p:nvSpPr>
          <p:cNvPr id="59404" name="Text Box 17"/>
          <p:cNvSpPr txBox="1">
            <a:spLocks noChangeArrowheads="1"/>
          </p:cNvSpPr>
          <p:nvPr/>
        </p:nvSpPr>
        <p:spPr bwMode="auto">
          <a:xfrm>
            <a:off x="1339850" y="4721225"/>
            <a:ext cx="1708150" cy="307975"/>
          </a:xfrm>
          <a:prstGeom prst="rect">
            <a:avLst/>
          </a:prstGeom>
          <a:noFill/>
          <a:ln w="9525" algn="ctr">
            <a:noFill/>
            <a:miter lim="800000"/>
            <a:headEnd/>
            <a:tailEnd/>
          </a:ln>
        </p:spPr>
        <p:txBody>
          <a:bodyPr>
            <a:spAutoFit/>
          </a:bodyPr>
          <a:lstStyle/>
          <a:p>
            <a:pPr>
              <a:spcBef>
                <a:spcPct val="50000"/>
              </a:spcBef>
            </a:pPr>
            <a:r>
              <a:rPr lang="el-GR" sz="1400" b="1">
                <a:solidFill>
                  <a:srgbClr val="000000"/>
                </a:solidFill>
                <a:cs typeface="Tahoma" pitchFamily="34" charset="0"/>
              </a:rPr>
              <a:t>σ</a:t>
            </a:r>
            <a:r>
              <a:rPr lang="en-US" sz="1400" b="1">
                <a:solidFill>
                  <a:srgbClr val="000000"/>
                </a:solidFill>
                <a:cs typeface="Tahoma" pitchFamily="34" charset="0"/>
              </a:rPr>
              <a:t>=6.6 MeV</a:t>
            </a:r>
            <a:endParaRPr lang="el-GR" sz="1400" b="1">
              <a:solidFill>
                <a:srgbClr val="000000"/>
              </a:solidFill>
              <a:cs typeface="Tahoma" pitchFamily="34" charset="0"/>
            </a:endParaRPr>
          </a:p>
        </p:txBody>
      </p:sp>
      <p:sp>
        <p:nvSpPr>
          <p:cNvPr id="310290" name="Text Box 18"/>
          <p:cNvSpPr txBox="1">
            <a:spLocks noChangeArrowheads="1"/>
          </p:cNvSpPr>
          <p:nvPr/>
        </p:nvSpPr>
        <p:spPr bwMode="auto">
          <a:xfrm>
            <a:off x="1371600" y="2133600"/>
            <a:ext cx="1708150" cy="307975"/>
          </a:xfrm>
          <a:prstGeom prst="rect">
            <a:avLst/>
          </a:prstGeom>
          <a:noFill/>
          <a:ln w="9525" algn="ctr">
            <a:noFill/>
            <a:miter lim="800000"/>
            <a:headEnd/>
            <a:tailEnd/>
          </a:ln>
          <a:effectLst/>
        </p:spPr>
        <p:txBody>
          <a:bodyPr>
            <a:spAutoFit/>
          </a:bodyPr>
          <a:lstStyle/>
          <a:p>
            <a:pPr>
              <a:spcBef>
                <a:spcPct val="50000"/>
              </a:spcBef>
            </a:pPr>
            <a:r>
              <a:rPr lang="en-US" sz="1400">
                <a:solidFill>
                  <a:srgbClr val="000000"/>
                </a:solidFill>
                <a:cs typeface="Tahoma" pitchFamily="34" charset="0"/>
              </a:rPr>
              <a:t>M</a:t>
            </a:r>
            <a:r>
              <a:rPr lang="el-GR" sz="1400">
                <a:solidFill>
                  <a:srgbClr val="000000"/>
                </a:solidFill>
                <a:effectLst>
                  <a:outerShdw blurRad="38100" dist="38100" dir="2700000" algn="tl">
                    <a:srgbClr val="FFFFFF"/>
                  </a:outerShdw>
                </a:effectLst>
                <a:sym typeface="Symbol" pitchFamily="18" charset="2"/>
              </a:rPr>
              <a:t></a:t>
            </a:r>
          </a:p>
        </p:txBody>
      </p:sp>
      <p:sp>
        <p:nvSpPr>
          <p:cNvPr id="310291" name="Text Box 19"/>
          <p:cNvSpPr txBox="1">
            <a:spLocks noChangeArrowheads="1"/>
          </p:cNvSpPr>
          <p:nvPr/>
        </p:nvSpPr>
        <p:spPr bwMode="auto">
          <a:xfrm>
            <a:off x="4648200" y="2117725"/>
            <a:ext cx="1708150" cy="396875"/>
          </a:xfrm>
          <a:prstGeom prst="rect">
            <a:avLst/>
          </a:prstGeom>
          <a:noFill/>
          <a:ln w="9525" algn="ctr">
            <a:noFill/>
            <a:miter lim="800000"/>
            <a:headEnd/>
            <a:tailEnd/>
          </a:ln>
          <a:effectLst/>
        </p:spPr>
        <p:txBody>
          <a:bodyPr>
            <a:spAutoFit/>
          </a:bodyPr>
          <a:lstStyle/>
          <a:p>
            <a:pPr>
              <a:spcBef>
                <a:spcPct val="50000"/>
              </a:spcBef>
            </a:pPr>
            <a:r>
              <a:rPr lang="en-US">
                <a:solidFill>
                  <a:srgbClr val="000000"/>
                </a:solidFill>
                <a:cs typeface="Tahoma" pitchFamily="34" charset="0"/>
              </a:rPr>
              <a:t>M</a:t>
            </a:r>
            <a:r>
              <a:rPr lang="el-GR">
                <a:solidFill>
                  <a:srgbClr val="000000"/>
                </a:solidFill>
                <a:effectLst>
                  <a:outerShdw blurRad="38100" dist="38100" dir="2700000" algn="tl">
                    <a:srgbClr val="FFFFFF"/>
                  </a:outerShdw>
                </a:effectLst>
                <a:sym typeface="Symbol" pitchFamily="18" charset="2"/>
              </a:rPr>
              <a:t></a:t>
            </a:r>
            <a:r>
              <a:rPr lang="en-US" baseline="30000">
                <a:solidFill>
                  <a:srgbClr val="000000"/>
                </a:solidFill>
                <a:effectLst>
                  <a:outerShdw blurRad="38100" dist="38100" dir="2700000" algn="tl">
                    <a:srgbClr val="FFFFFF"/>
                  </a:outerShdw>
                </a:effectLst>
                <a:sym typeface="Symbol" pitchFamily="18" charset="2"/>
              </a:rPr>
              <a:t>0</a:t>
            </a:r>
            <a:endParaRPr lang="el-GR" baseline="30000">
              <a:solidFill>
                <a:srgbClr val="000000"/>
              </a:solidFill>
              <a:effectLst>
                <a:outerShdw blurRad="38100" dist="38100" dir="2700000" algn="tl">
                  <a:srgbClr val="FFFFFF"/>
                </a:outerShdw>
              </a:effectLst>
              <a:sym typeface="Symbol" pitchFamily="18" charset="2"/>
            </a:endParaRPr>
          </a:p>
        </p:txBody>
      </p:sp>
      <p:sp>
        <p:nvSpPr>
          <p:cNvPr id="310292" name="Text Box 20"/>
          <p:cNvSpPr txBox="1">
            <a:spLocks noChangeArrowheads="1"/>
          </p:cNvSpPr>
          <p:nvPr/>
        </p:nvSpPr>
        <p:spPr bwMode="auto">
          <a:xfrm>
            <a:off x="4953000" y="4724400"/>
            <a:ext cx="1708150" cy="307975"/>
          </a:xfrm>
          <a:prstGeom prst="rect">
            <a:avLst/>
          </a:prstGeom>
          <a:noFill/>
          <a:ln w="9525" algn="ctr">
            <a:noFill/>
            <a:miter lim="800000"/>
            <a:headEnd/>
            <a:tailEnd/>
          </a:ln>
          <a:effectLst/>
        </p:spPr>
        <p:txBody>
          <a:bodyPr>
            <a:spAutoFit/>
          </a:bodyPr>
          <a:lstStyle/>
          <a:p>
            <a:pPr>
              <a:spcBef>
                <a:spcPct val="50000"/>
              </a:spcBef>
            </a:pPr>
            <a:r>
              <a:rPr lang="en-US" sz="1400">
                <a:solidFill>
                  <a:srgbClr val="000000"/>
                </a:solidFill>
                <a:cs typeface="Tahoma" pitchFamily="34" charset="0"/>
              </a:rPr>
              <a:t>M</a:t>
            </a:r>
            <a:r>
              <a:rPr lang="el-GR" sz="1400">
                <a:solidFill>
                  <a:srgbClr val="000000"/>
                </a:solidFill>
                <a:effectLst>
                  <a:outerShdw blurRad="38100" dist="38100" dir="2700000" algn="tl">
                    <a:srgbClr val="FFFFFF"/>
                  </a:outerShdw>
                </a:effectLst>
                <a:sym typeface="Symbol" pitchFamily="18" charset="2"/>
              </a:rPr>
              <a:t></a:t>
            </a:r>
            <a:r>
              <a:rPr lang="en-US" sz="1400" baseline="30000">
                <a:solidFill>
                  <a:srgbClr val="000000"/>
                </a:solidFill>
                <a:effectLst>
                  <a:outerShdw blurRad="38100" dist="38100" dir="2700000" algn="tl">
                    <a:srgbClr val="FFFFFF"/>
                  </a:outerShdw>
                </a:effectLst>
                <a:sym typeface="Symbol" pitchFamily="18" charset="2"/>
              </a:rPr>
              <a:t>0</a:t>
            </a:r>
            <a:endParaRPr lang="el-GR" sz="1400" baseline="30000">
              <a:solidFill>
                <a:srgbClr val="000000"/>
              </a:solidFill>
              <a:effectLst>
                <a:outerShdw blurRad="38100" dist="38100" dir="2700000" algn="tl">
                  <a:srgbClr val="FFFFFF"/>
                </a:outerShdw>
              </a:effectLst>
              <a:sym typeface="Symbol" pitchFamily="18" charset="2"/>
            </a:endParaRPr>
          </a:p>
        </p:txBody>
      </p:sp>
      <p:sp>
        <p:nvSpPr>
          <p:cNvPr id="310293" name="Text Box 21"/>
          <p:cNvSpPr txBox="1">
            <a:spLocks noChangeArrowheads="1"/>
          </p:cNvSpPr>
          <p:nvPr/>
        </p:nvSpPr>
        <p:spPr bwMode="auto">
          <a:xfrm>
            <a:off x="1371600" y="5026025"/>
            <a:ext cx="1708150" cy="307975"/>
          </a:xfrm>
          <a:prstGeom prst="rect">
            <a:avLst/>
          </a:prstGeom>
          <a:noFill/>
          <a:ln w="9525" algn="ctr">
            <a:noFill/>
            <a:miter lim="800000"/>
            <a:headEnd/>
            <a:tailEnd/>
          </a:ln>
          <a:effectLst/>
        </p:spPr>
        <p:txBody>
          <a:bodyPr>
            <a:spAutoFit/>
          </a:bodyPr>
          <a:lstStyle/>
          <a:p>
            <a:pPr>
              <a:spcBef>
                <a:spcPct val="50000"/>
              </a:spcBef>
            </a:pPr>
            <a:r>
              <a:rPr lang="en-US" sz="1400">
                <a:solidFill>
                  <a:srgbClr val="000000"/>
                </a:solidFill>
                <a:cs typeface="Tahoma" pitchFamily="34" charset="0"/>
              </a:rPr>
              <a:t>M</a:t>
            </a:r>
            <a:r>
              <a:rPr lang="el-GR" sz="1400">
                <a:solidFill>
                  <a:srgbClr val="000000"/>
                </a:solidFill>
                <a:effectLst>
                  <a:outerShdw blurRad="38100" dist="38100" dir="2700000" algn="tl">
                    <a:srgbClr val="FFFFFF"/>
                  </a:outerShdw>
                </a:effectLst>
                <a:sym typeface="Symbol" pitchFamily="18" charset="2"/>
              </a:rPr>
              <a:t></a:t>
            </a:r>
          </a:p>
        </p:txBody>
      </p:sp>
      <p:sp>
        <p:nvSpPr>
          <p:cNvPr id="19" name="Slide Number Placeholder 18"/>
          <p:cNvSpPr>
            <a:spLocks noGrp="1"/>
          </p:cNvSpPr>
          <p:nvPr>
            <p:ph type="sldNum" sz="quarter" idx="12"/>
          </p:nvPr>
        </p:nvSpPr>
        <p:spPr/>
        <p:txBody>
          <a:bodyPr/>
          <a:lstStyle/>
          <a:p>
            <a:fld id="{D1A9B11F-D547-4BD9-88A5-F82E949967F5}" type="slidenum">
              <a:rPr lang="en-US"/>
              <a:pPr/>
              <a:t>40</a:t>
            </a:fld>
            <a:endParaRPr lang="en-US"/>
          </a:p>
        </p:txBody>
      </p:sp>
      <p:pic>
        <p:nvPicPr>
          <p:cNvPr id="59410" name="Picture 17" descr="1d-elas-pigamma2-norm-pwo.eps"/>
          <p:cNvPicPr>
            <a:picLocks noChangeAspect="1"/>
          </p:cNvPicPr>
          <p:nvPr/>
        </p:nvPicPr>
        <p:blipFill>
          <a:blip r:embed="rId7" cstate="print"/>
          <a:srcRect/>
          <a:stretch>
            <a:fillRect/>
          </a:stretch>
        </p:blipFill>
        <p:spPr bwMode="auto">
          <a:xfrm>
            <a:off x="6172200" y="533400"/>
            <a:ext cx="2971800" cy="2971800"/>
          </a:xfrm>
          <a:prstGeom prst="rect">
            <a:avLst/>
          </a:prstGeom>
          <a:noFill/>
          <a:ln w="9525">
            <a:noFill/>
            <a:miter lim="800000"/>
            <a:headEnd/>
            <a:tailEnd/>
          </a:ln>
        </p:spPr>
      </p:pic>
      <p:pic>
        <p:nvPicPr>
          <p:cNvPr id="59411" name="Picture 19" descr="1d-elas-pi0gamma2-norm-pb.eps"/>
          <p:cNvPicPr>
            <a:picLocks noChangeAspect="1"/>
          </p:cNvPicPr>
          <p:nvPr/>
        </p:nvPicPr>
        <p:blipFill>
          <a:blip r:embed="rId8" cstate="print"/>
          <a:srcRect/>
          <a:stretch>
            <a:fillRect/>
          </a:stretch>
        </p:blipFill>
        <p:spPr bwMode="auto">
          <a:xfrm>
            <a:off x="6248400" y="3505200"/>
            <a:ext cx="2971800" cy="2971800"/>
          </a:xfrm>
          <a:prstGeom prst="rect">
            <a:avLst/>
          </a:prstGeom>
          <a:noFill/>
          <a:ln w="9525">
            <a:noFill/>
            <a:miter lim="800000"/>
            <a:headEnd/>
            <a:tailEnd/>
          </a:ln>
        </p:spPr>
      </p:pic>
      <p:sp>
        <p:nvSpPr>
          <p:cNvPr id="59412" name="Text Box 15"/>
          <p:cNvSpPr txBox="1">
            <a:spLocks noChangeArrowheads="1"/>
          </p:cNvSpPr>
          <p:nvPr/>
        </p:nvSpPr>
        <p:spPr bwMode="auto">
          <a:xfrm>
            <a:off x="6477000" y="1949450"/>
            <a:ext cx="1708150" cy="336550"/>
          </a:xfrm>
          <a:prstGeom prst="rect">
            <a:avLst/>
          </a:prstGeom>
          <a:noFill/>
          <a:ln w="9525" algn="ctr">
            <a:noFill/>
            <a:miter lim="800000"/>
            <a:headEnd/>
            <a:tailEnd/>
          </a:ln>
        </p:spPr>
        <p:txBody>
          <a:bodyPr>
            <a:spAutoFit/>
          </a:bodyPr>
          <a:lstStyle/>
          <a:p>
            <a:pPr>
              <a:spcBef>
                <a:spcPct val="50000"/>
              </a:spcBef>
            </a:pPr>
            <a:r>
              <a:rPr lang="el-GR" sz="1600" b="1">
                <a:solidFill>
                  <a:srgbClr val="000000"/>
                </a:solidFill>
                <a:cs typeface="Tahoma" pitchFamily="34" charset="0"/>
              </a:rPr>
              <a:t>σ</a:t>
            </a:r>
            <a:r>
              <a:rPr lang="en-US" sz="1600" b="1">
                <a:solidFill>
                  <a:srgbClr val="000000"/>
                </a:solidFill>
                <a:cs typeface="Tahoma" pitchFamily="34" charset="0"/>
              </a:rPr>
              <a:t>=0.0121</a:t>
            </a:r>
            <a:endParaRPr lang="el-GR" sz="1600" b="1">
              <a:solidFill>
                <a:srgbClr val="000000"/>
              </a:solidFill>
              <a:cs typeface="Tahoma" pitchFamily="34" charset="0"/>
            </a:endParaRPr>
          </a:p>
        </p:txBody>
      </p:sp>
      <p:sp>
        <p:nvSpPr>
          <p:cNvPr id="59413" name="Text Box 15"/>
          <p:cNvSpPr txBox="1">
            <a:spLocks noChangeArrowheads="1"/>
          </p:cNvSpPr>
          <p:nvPr/>
        </p:nvSpPr>
        <p:spPr bwMode="auto">
          <a:xfrm>
            <a:off x="6705600" y="4692650"/>
            <a:ext cx="1708150" cy="336550"/>
          </a:xfrm>
          <a:prstGeom prst="rect">
            <a:avLst/>
          </a:prstGeom>
          <a:noFill/>
          <a:ln w="9525" algn="ctr">
            <a:noFill/>
            <a:miter lim="800000"/>
            <a:headEnd/>
            <a:tailEnd/>
          </a:ln>
        </p:spPr>
        <p:txBody>
          <a:bodyPr>
            <a:spAutoFit/>
          </a:bodyPr>
          <a:lstStyle/>
          <a:p>
            <a:pPr>
              <a:spcBef>
                <a:spcPct val="50000"/>
              </a:spcBef>
            </a:pPr>
            <a:r>
              <a:rPr lang="el-GR" sz="1600" b="1">
                <a:solidFill>
                  <a:srgbClr val="000000"/>
                </a:solidFill>
                <a:cs typeface="Tahoma" pitchFamily="34" charset="0"/>
              </a:rPr>
              <a:t>σ</a:t>
            </a:r>
            <a:r>
              <a:rPr lang="en-US" sz="1600" b="1">
                <a:solidFill>
                  <a:srgbClr val="000000"/>
                </a:solidFill>
                <a:cs typeface="Tahoma" pitchFamily="34" charset="0"/>
              </a:rPr>
              <a:t>=0.0257</a:t>
            </a:r>
            <a:endParaRPr lang="el-GR" sz="1600" b="1">
              <a:solidFill>
                <a:srgbClr val="000000"/>
              </a:solidFill>
              <a:cs typeface="Tahoma" pitchFamily="34" charset="0"/>
            </a:endParaRPr>
          </a:p>
        </p:txBody>
      </p:sp>
      <p:sp>
        <p:nvSpPr>
          <p:cNvPr id="59414" name="TextBox 17"/>
          <p:cNvSpPr txBox="1">
            <a:spLocks noChangeArrowheads="1"/>
          </p:cNvSpPr>
          <p:nvPr/>
        </p:nvSpPr>
        <p:spPr bwMode="auto">
          <a:xfrm>
            <a:off x="7010400" y="3349625"/>
            <a:ext cx="1447800" cy="307975"/>
          </a:xfrm>
          <a:prstGeom prst="rect">
            <a:avLst/>
          </a:prstGeom>
          <a:solidFill>
            <a:schemeClr val="tx1"/>
          </a:solidFill>
          <a:ln w="9525">
            <a:noFill/>
            <a:miter lim="800000"/>
            <a:headEnd/>
            <a:tailEnd/>
          </a:ln>
        </p:spPr>
        <p:txBody>
          <a:bodyPr>
            <a:spAutoFit/>
          </a:bodyPr>
          <a:lstStyle/>
          <a:p>
            <a:r>
              <a:rPr lang="en-US" sz="1400">
                <a:solidFill>
                  <a:srgbClr val="000000"/>
                </a:solidFill>
              </a:rPr>
              <a:t>Elasticity</a:t>
            </a:r>
          </a:p>
        </p:txBody>
      </p:sp>
      <p:sp>
        <p:nvSpPr>
          <p:cNvPr id="59415" name="TextBox 17"/>
          <p:cNvSpPr txBox="1">
            <a:spLocks noChangeArrowheads="1"/>
          </p:cNvSpPr>
          <p:nvPr/>
        </p:nvSpPr>
        <p:spPr bwMode="auto">
          <a:xfrm>
            <a:off x="6934200" y="6321425"/>
            <a:ext cx="1447800" cy="307975"/>
          </a:xfrm>
          <a:prstGeom prst="rect">
            <a:avLst/>
          </a:prstGeom>
          <a:solidFill>
            <a:schemeClr val="tx1"/>
          </a:solidFill>
          <a:ln w="9525">
            <a:noFill/>
            <a:miter lim="800000"/>
            <a:headEnd/>
            <a:tailEnd/>
          </a:ln>
        </p:spPr>
        <p:txBody>
          <a:bodyPr>
            <a:spAutoFit/>
          </a:bodyPr>
          <a:lstStyle/>
          <a:p>
            <a:r>
              <a:rPr lang="en-US" sz="1400">
                <a:solidFill>
                  <a:srgbClr val="000000"/>
                </a:solidFill>
              </a:rPr>
              <a:t>Elasticity</a:t>
            </a:r>
          </a:p>
        </p:txBody>
      </p:sp>
    </p:spTree>
  </p:cSld>
  <p:clrMapOvr>
    <a:masterClrMapping/>
  </p:clrMapOvr>
  <p:transition advTm="12979"/>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title"/>
          </p:nvPr>
        </p:nvSpPr>
        <p:spPr>
          <a:xfrm>
            <a:off x="457200" y="274638"/>
            <a:ext cx="8382000" cy="792162"/>
          </a:xfrm>
        </p:spPr>
        <p:txBody>
          <a:bodyPr/>
          <a:lstStyle/>
          <a:p>
            <a:pPr algn="ctr">
              <a:defRPr/>
            </a:pPr>
            <a:r>
              <a:rPr lang="en-US" dirty="0" smtClean="0">
                <a:solidFill>
                  <a:srgbClr val="0000FF"/>
                </a:solidFill>
                <a:latin typeface="Comic Sans MS" pitchFamily="66" charset="0"/>
              </a:rPr>
              <a:t>Figure of Merit</a:t>
            </a:r>
          </a:p>
        </p:txBody>
      </p:sp>
      <p:pic>
        <p:nvPicPr>
          <p:cNvPr id="10244" name="Picture 3" descr="merit-feb25.eps"/>
          <p:cNvPicPr>
            <a:picLocks noChangeAspect="1"/>
          </p:cNvPicPr>
          <p:nvPr/>
        </p:nvPicPr>
        <p:blipFill>
          <a:blip r:embed="rId4" cstate="print"/>
          <a:srcRect/>
          <a:stretch>
            <a:fillRect/>
          </a:stretch>
        </p:blipFill>
        <p:spPr bwMode="auto">
          <a:xfrm>
            <a:off x="609600" y="990600"/>
            <a:ext cx="5257800" cy="5257800"/>
          </a:xfrm>
          <a:prstGeom prst="rect">
            <a:avLst/>
          </a:prstGeom>
          <a:noFill/>
          <a:ln w="9525">
            <a:noFill/>
            <a:miter lim="800000"/>
            <a:headEnd/>
            <a:tailEnd/>
          </a:ln>
        </p:spPr>
      </p:pic>
      <p:graphicFrame>
        <p:nvGraphicFramePr>
          <p:cNvPr id="10242" name="Object 2"/>
          <p:cNvGraphicFramePr>
            <a:graphicFrameLocks noChangeAspect="1"/>
          </p:cNvGraphicFramePr>
          <p:nvPr/>
        </p:nvGraphicFramePr>
        <p:xfrm>
          <a:off x="5867400" y="2057400"/>
          <a:ext cx="2220913" cy="1127125"/>
        </p:xfrm>
        <a:graphic>
          <a:graphicData uri="http://schemas.openxmlformats.org/presentationml/2006/ole">
            <p:oleObj spid="_x0000_s10242" name="Equation" r:id="rId5" imgW="901440" imgH="457200" progId="Equation.3">
              <p:embed/>
            </p:oleObj>
          </a:graphicData>
        </a:graphic>
      </p:graphicFrame>
      <p:sp>
        <p:nvSpPr>
          <p:cNvPr id="10245" name="TextBox 5"/>
          <p:cNvSpPr txBox="1">
            <a:spLocks noChangeArrowheads="1"/>
          </p:cNvSpPr>
          <p:nvPr/>
        </p:nvSpPr>
        <p:spPr bwMode="auto">
          <a:xfrm>
            <a:off x="5638800" y="3657600"/>
            <a:ext cx="3124200" cy="1016000"/>
          </a:xfrm>
          <a:prstGeom prst="rect">
            <a:avLst/>
          </a:prstGeom>
          <a:noFill/>
          <a:ln w="9525">
            <a:noFill/>
            <a:miter lim="800000"/>
            <a:headEnd/>
            <a:tailEnd/>
          </a:ln>
        </p:spPr>
        <p:txBody>
          <a:bodyPr>
            <a:spAutoFit/>
          </a:bodyPr>
          <a:lstStyle/>
          <a:p>
            <a:pPr algn="l">
              <a:buFont typeface="Wingdings" pitchFamily="2" charset="2"/>
              <a:buChar char="Ø"/>
            </a:pPr>
            <a:r>
              <a:rPr lang="en-US">
                <a:solidFill>
                  <a:srgbClr val="000000"/>
                </a:solidFill>
                <a:latin typeface="Comic Sans MS" pitchFamily="66" charset="0"/>
              </a:rPr>
              <a:t>Signal  is </a:t>
            </a:r>
            <a:r>
              <a:rPr lang="el-GR">
                <a:solidFill>
                  <a:srgbClr val="000000"/>
                </a:solidFill>
                <a:latin typeface="Comic Sans MS" pitchFamily="66" charset="0"/>
              </a:rPr>
              <a:t>η</a:t>
            </a:r>
            <a:r>
              <a:rPr lang="el-GR">
                <a:solidFill>
                  <a:srgbClr val="000000"/>
                </a:solidFill>
                <a:latin typeface="Comic Sans MS" pitchFamily="66" charset="0"/>
                <a:cs typeface="Times New Roman" pitchFamily="18" charset="0"/>
              </a:rPr>
              <a:t>→π</a:t>
            </a:r>
            <a:r>
              <a:rPr lang="en-US" baseline="30000">
                <a:solidFill>
                  <a:srgbClr val="000000"/>
                </a:solidFill>
                <a:latin typeface="Comic Sans MS" pitchFamily="66" charset="0"/>
                <a:cs typeface="Times New Roman" pitchFamily="18" charset="0"/>
              </a:rPr>
              <a:t>0</a:t>
            </a:r>
            <a:r>
              <a:rPr lang="el-GR">
                <a:solidFill>
                  <a:srgbClr val="000000"/>
                </a:solidFill>
                <a:latin typeface="Comic Sans MS" pitchFamily="66" charset="0"/>
                <a:cs typeface="Times New Roman" pitchFamily="18" charset="0"/>
              </a:rPr>
              <a:t>γγ</a:t>
            </a:r>
            <a:endParaRPr lang="en-US">
              <a:solidFill>
                <a:srgbClr val="000000"/>
              </a:solidFill>
              <a:latin typeface="Comic Sans MS" pitchFamily="66" charset="0"/>
              <a:cs typeface="Times New Roman" pitchFamily="18" charset="0"/>
            </a:endParaRPr>
          </a:p>
          <a:p>
            <a:pPr algn="l">
              <a:buFont typeface="Wingdings" pitchFamily="2" charset="2"/>
              <a:buChar char="Ø"/>
            </a:pPr>
            <a:r>
              <a:rPr lang="en-US">
                <a:solidFill>
                  <a:srgbClr val="000000"/>
                </a:solidFill>
                <a:latin typeface="Comic Sans MS" pitchFamily="66" charset="0"/>
                <a:cs typeface="Times New Roman" pitchFamily="18" charset="0"/>
              </a:rPr>
              <a:t>Background is </a:t>
            </a:r>
            <a:r>
              <a:rPr lang="el-GR">
                <a:solidFill>
                  <a:srgbClr val="000000"/>
                </a:solidFill>
                <a:latin typeface="Comic Sans MS" pitchFamily="66" charset="0"/>
              </a:rPr>
              <a:t>η</a:t>
            </a:r>
            <a:r>
              <a:rPr lang="el-GR">
                <a:solidFill>
                  <a:srgbClr val="000000"/>
                </a:solidFill>
                <a:latin typeface="Comic Sans MS" pitchFamily="66" charset="0"/>
                <a:cs typeface="Times New Roman" pitchFamily="18" charset="0"/>
              </a:rPr>
              <a:t>→</a:t>
            </a:r>
            <a:r>
              <a:rPr lang="en-US">
                <a:solidFill>
                  <a:srgbClr val="000000"/>
                </a:solidFill>
                <a:latin typeface="Comic Sans MS" pitchFamily="66" charset="0"/>
                <a:cs typeface="Times New Roman" pitchFamily="18" charset="0"/>
              </a:rPr>
              <a:t>3</a:t>
            </a:r>
            <a:r>
              <a:rPr lang="el-GR">
                <a:solidFill>
                  <a:srgbClr val="000000"/>
                </a:solidFill>
                <a:latin typeface="Comic Sans MS" pitchFamily="66" charset="0"/>
                <a:cs typeface="Times New Roman" pitchFamily="18" charset="0"/>
              </a:rPr>
              <a:t>π</a:t>
            </a:r>
            <a:r>
              <a:rPr lang="en-US" baseline="30000">
                <a:solidFill>
                  <a:srgbClr val="000000"/>
                </a:solidFill>
                <a:latin typeface="Comic Sans MS" pitchFamily="66" charset="0"/>
                <a:cs typeface="Times New Roman" pitchFamily="18" charset="0"/>
              </a:rPr>
              <a:t>0</a:t>
            </a:r>
          </a:p>
          <a:p>
            <a:pPr algn="l">
              <a:buFont typeface="Wingdings" pitchFamily="2" charset="2"/>
              <a:buChar char="Ø"/>
            </a:pPr>
            <a:r>
              <a:rPr lang="en-US">
                <a:solidFill>
                  <a:srgbClr val="000000"/>
                </a:solidFill>
                <a:latin typeface="Comic Sans MS" pitchFamily="66" charset="0"/>
                <a:cs typeface="Times New Roman" pitchFamily="18" charset="0"/>
              </a:rPr>
              <a:t>Signal window is ±3</a:t>
            </a:r>
            <a:r>
              <a:rPr lang="el-GR">
                <a:solidFill>
                  <a:srgbClr val="000000"/>
                </a:solidFill>
                <a:latin typeface="Comic Sans MS" pitchFamily="66" charset="0"/>
                <a:cs typeface="Times New Roman" pitchFamily="18" charset="0"/>
              </a:rPr>
              <a:t>σ</a:t>
            </a:r>
            <a:endParaRPr lang="en-US">
              <a:solidFill>
                <a:srgbClr val="000000"/>
              </a:solidFill>
              <a:latin typeface="Comic Sans MS" pitchFamily="66" charset="0"/>
            </a:endParaRPr>
          </a:p>
        </p:txBody>
      </p:sp>
      <p:sp>
        <p:nvSpPr>
          <p:cNvPr id="10246" name="TextBox 6"/>
          <p:cNvSpPr txBox="1">
            <a:spLocks noChangeArrowheads="1"/>
          </p:cNvSpPr>
          <p:nvPr/>
        </p:nvSpPr>
        <p:spPr bwMode="auto">
          <a:xfrm>
            <a:off x="2971800" y="4495800"/>
            <a:ext cx="2514600" cy="369888"/>
          </a:xfrm>
          <a:prstGeom prst="rect">
            <a:avLst/>
          </a:prstGeom>
          <a:noFill/>
          <a:ln w="9525">
            <a:noFill/>
            <a:miter lim="800000"/>
            <a:headEnd/>
            <a:tailEnd/>
          </a:ln>
        </p:spPr>
        <p:txBody>
          <a:bodyPr>
            <a:spAutoFit/>
          </a:bodyPr>
          <a:lstStyle/>
          <a:p>
            <a:r>
              <a:rPr lang="en-US">
                <a:solidFill>
                  <a:srgbClr val="0000FF"/>
                </a:solidFill>
                <a:latin typeface="Calibri" pitchFamily="34" charset="0"/>
              </a:rPr>
              <a:t>118x118 cm</a:t>
            </a:r>
            <a:r>
              <a:rPr lang="en-US" baseline="30000">
                <a:solidFill>
                  <a:srgbClr val="0000FF"/>
                </a:solidFill>
                <a:latin typeface="Calibri" pitchFamily="34" charset="0"/>
              </a:rPr>
              <a:t>2</a:t>
            </a:r>
            <a:r>
              <a:rPr lang="en-US">
                <a:solidFill>
                  <a:srgbClr val="0000FF"/>
                </a:solidFill>
                <a:latin typeface="Calibri" pitchFamily="34" charset="0"/>
              </a:rPr>
              <a:t> PWO Cal.</a:t>
            </a:r>
          </a:p>
        </p:txBody>
      </p:sp>
      <p:sp>
        <p:nvSpPr>
          <p:cNvPr id="10247" name="TextBox 7"/>
          <p:cNvSpPr txBox="1">
            <a:spLocks noChangeArrowheads="1"/>
          </p:cNvSpPr>
          <p:nvPr/>
        </p:nvSpPr>
        <p:spPr bwMode="auto">
          <a:xfrm>
            <a:off x="1600200" y="2286000"/>
            <a:ext cx="2514600" cy="369888"/>
          </a:xfrm>
          <a:prstGeom prst="rect">
            <a:avLst/>
          </a:prstGeom>
          <a:noFill/>
          <a:ln w="9525">
            <a:noFill/>
            <a:miter lim="800000"/>
            <a:headEnd/>
            <a:tailEnd/>
          </a:ln>
        </p:spPr>
        <p:txBody>
          <a:bodyPr>
            <a:spAutoFit/>
          </a:bodyPr>
          <a:lstStyle/>
          <a:p>
            <a:r>
              <a:rPr lang="en-US">
                <a:solidFill>
                  <a:srgbClr val="FF0000"/>
                </a:solidFill>
                <a:latin typeface="Calibri" pitchFamily="34" charset="0"/>
              </a:rPr>
              <a:t>150x150 cm</a:t>
            </a:r>
            <a:r>
              <a:rPr lang="en-US" baseline="30000">
                <a:solidFill>
                  <a:srgbClr val="FF0000"/>
                </a:solidFill>
                <a:latin typeface="Calibri" pitchFamily="34" charset="0"/>
              </a:rPr>
              <a:t>2</a:t>
            </a:r>
            <a:r>
              <a:rPr lang="en-US">
                <a:solidFill>
                  <a:srgbClr val="FF0000"/>
                </a:solidFill>
                <a:latin typeface="Calibri" pitchFamily="34" charset="0"/>
              </a:rPr>
              <a:t> PWO Cal.</a:t>
            </a:r>
          </a:p>
        </p:txBody>
      </p:sp>
      <p:sp>
        <p:nvSpPr>
          <p:cNvPr id="8" name="Slide Number Placeholder 7"/>
          <p:cNvSpPr>
            <a:spLocks noGrp="1"/>
          </p:cNvSpPr>
          <p:nvPr>
            <p:ph type="sldNum" sz="quarter" idx="12"/>
          </p:nvPr>
        </p:nvSpPr>
        <p:spPr/>
        <p:txBody>
          <a:bodyPr/>
          <a:lstStyle/>
          <a:p>
            <a:fld id="{7B7906BB-BA0B-45B1-83C7-C4739B51B56C}" type="slidenum">
              <a:rPr lang="en-US"/>
              <a:pPr/>
              <a:t>41</a:t>
            </a:fld>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2"/>
          <p:cNvSpPr>
            <a:spLocks noGrp="1" noChangeArrowheads="1"/>
          </p:cNvSpPr>
          <p:nvPr>
            <p:ph type="title"/>
          </p:nvPr>
        </p:nvSpPr>
        <p:spPr>
          <a:xfrm>
            <a:off x="457200" y="0"/>
            <a:ext cx="8229600" cy="1143000"/>
          </a:xfrm>
        </p:spPr>
        <p:txBody>
          <a:bodyPr/>
          <a:lstStyle/>
          <a:p>
            <a:pPr algn="ctr" eaLnBrk="1" hangingPunct="1"/>
            <a:r>
              <a:rPr lang="en-US" sz="2800" smtClean="0">
                <a:solidFill>
                  <a:schemeClr val="bg1"/>
                </a:solidFill>
                <a:effectLst>
                  <a:outerShdw blurRad="38100" dist="38100" dir="2700000" algn="tl">
                    <a:srgbClr val="000000"/>
                  </a:outerShdw>
                </a:effectLst>
                <a:latin typeface="Comic Sans MS" pitchFamily="66" charset="0"/>
              </a:rPr>
              <a:t>High Energy </a:t>
            </a:r>
            <a:r>
              <a:rPr lang="el-GR" sz="2800" smtClean="0">
                <a:solidFill>
                  <a:schemeClr val="bg1"/>
                </a:solidFill>
                <a:effectLst>
                  <a:outerShdw blurRad="38100" dist="38100" dir="2700000" algn="tl">
                    <a:srgbClr val="000000"/>
                  </a:outerShdw>
                </a:effectLst>
                <a:latin typeface="Comic Sans MS" pitchFamily="66" charset="0"/>
              </a:rPr>
              <a:t>η </a:t>
            </a:r>
            <a:r>
              <a:rPr lang="en-US" sz="2800" smtClean="0">
                <a:solidFill>
                  <a:schemeClr val="bg1"/>
                </a:solidFill>
                <a:effectLst>
                  <a:outerShdw blurRad="38100" dist="38100" dir="2700000" algn="tl">
                    <a:srgbClr val="000000"/>
                  </a:outerShdw>
                </a:effectLst>
                <a:latin typeface="Comic Sans MS" pitchFamily="66" charset="0"/>
              </a:rPr>
              <a:t> Production</a:t>
            </a:r>
            <a:r>
              <a:rPr lang="en-US" sz="2400" smtClean="0">
                <a:solidFill>
                  <a:schemeClr val="bg1"/>
                </a:solidFill>
                <a:effectLst>
                  <a:outerShdw blurRad="38100" dist="38100" dir="2700000" algn="tl">
                    <a:srgbClr val="000000"/>
                  </a:outerShdw>
                </a:effectLst>
                <a:latin typeface="Comic Sans MS" pitchFamily="66" charset="0"/>
              </a:rPr>
              <a:t/>
            </a:r>
            <a:br>
              <a:rPr lang="en-US" sz="2400" smtClean="0">
                <a:solidFill>
                  <a:schemeClr val="bg1"/>
                </a:solidFill>
                <a:effectLst>
                  <a:outerShdw blurRad="38100" dist="38100" dir="2700000" algn="tl">
                    <a:srgbClr val="000000"/>
                  </a:outerShdw>
                </a:effectLst>
                <a:latin typeface="Comic Sans MS" pitchFamily="66" charset="0"/>
              </a:rPr>
            </a:br>
            <a:r>
              <a:rPr lang="en-US" sz="2000" smtClean="0">
                <a:solidFill>
                  <a:schemeClr val="bg1"/>
                </a:solidFill>
                <a:effectLst>
                  <a:outerShdw blurRad="38100" dist="38100" dir="2700000" algn="tl">
                    <a:srgbClr val="000000"/>
                  </a:outerShdw>
                </a:effectLst>
                <a:latin typeface="Comic Sans MS" pitchFamily="66" charset="0"/>
              </a:rPr>
              <a:t>GAMS Experiment </a:t>
            </a:r>
            <a:r>
              <a:rPr lang="en-US" sz="2000" smtClean="0">
                <a:solidFill>
                  <a:schemeClr val="bg1"/>
                </a:solidFill>
                <a:effectLst>
                  <a:outerShdw blurRad="38100" dist="38100" dir="2700000" algn="tl">
                    <a:srgbClr val="000000"/>
                  </a:outerShdw>
                </a:effectLst>
                <a:latin typeface="Comic Sans MS" pitchFamily="66" charset="0"/>
                <a:cs typeface="Arial" charset="0"/>
                <a:sym typeface="Symbol" pitchFamily="18" charset="2"/>
              </a:rPr>
              <a:t>at Serpukhov</a:t>
            </a:r>
            <a:br>
              <a:rPr lang="en-US" sz="2000" smtClean="0">
                <a:solidFill>
                  <a:schemeClr val="bg1"/>
                </a:solidFill>
                <a:effectLst>
                  <a:outerShdw blurRad="38100" dist="38100" dir="2700000" algn="tl">
                    <a:srgbClr val="000000"/>
                  </a:outerShdw>
                </a:effectLst>
                <a:latin typeface="Comic Sans MS" pitchFamily="66" charset="0"/>
                <a:cs typeface="Arial" charset="0"/>
                <a:sym typeface="Symbol" pitchFamily="18" charset="2"/>
              </a:rPr>
            </a:br>
            <a:r>
              <a:rPr lang="en-US" sz="2000" smtClean="0"/>
              <a:t> </a:t>
            </a:r>
            <a:r>
              <a:rPr lang="en-US" sz="1600" smtClean="0">
                <a:latin typeface="Comic Sans MS" pitchFamily="66" charset="0"/>
              </a:rPr>
              <a:t>D. Alde et al., Yad. Fiz 40, 1447 (1984)</a:t>
            </a:r>
            <a:endParaRPr lang="en-US" sz="1600" smtClean="0">
              <a:latin typeface="Comic Sans MS" pitchFamily="66" charset="0"/>
              <a:cs typeface="Arial" charset="0"/>
              <a:sym typeface="Symbol" pitchFamily="18" charset="2"/>
            </a:endParaRPr>
          </a:p>
        </p:txBody>
      </p:sp>
      <p:pic>
        <p:nvPicPr>
          <p:cNvPr id="64515" name="Picture 4"/>
          <p:cNvPicPr>
            <a:picLocks noGrp="1" noChangeAspect="1" noChangeArrowheads="1"/>
          </p:cNvPicPr>
          <p:nvPr>
            <p:ph sz="half" idx="1"/>
          </p:nvPr>
        </p:nvPicPr>
        <p:blipFill>
          <a:blip r:embed="rId4" cstate="print"/>
          <a:srcRect/>
          <a:stretch>
            <a:fillRect/>
          </a:stretch>
        </p:blipFill>
        <p:spPr>
          <a:xfrm>
            <a:off x="4800600" y="1447800"/>
            <a:ext cx="4038600" cy="2332038"/>
          </a:xfrm>
          <a:noFill/>
        </p:spPr>
      </p:pic>
      <p:pic>
        <p:nvPicPr>
          <p:cNvPr id="296968" name="Picture 8"/>
          <p:cNvPicPr>
            <a:picLocks noGrp="1" noChangeAspect="1" noChangeArrowheads="1"/>
          </p:cNvPicPr>
          <p:nvPr>
            <p:ph sz="quarter" idx="3"/>
          </p:nvPr>
        </p:nvPicPr>
        <p:blipFill>
          <a:blip r:embed="rId5" cstate="print"/>
          <a:srcRect/>
          <a:stretch>
            <a:fillRect/>
          </a:stretch>
        </p:blipFill>
        <p:spPr>
          <a:xfrm>
            <a:off x="3276600" y="4254500"/>
            <a:ext cx="2514600" cy="2451100"/>
          </a:xfrm>
          <a:noFill/>
        </p:spPr>
      </p:pic>
      <p:sp>
        <p:nvSpPr>
          <p:cNvPr id="296971" name="Rectangle 11"/>
          <p:cNvSpPr>
            <a:spLocks noChangeArrowheads="1"/>
          </p:cNvSpPr>
          <p:nvPr/>
        </p:nvSpPr>
        <p:spPr bwMode="auto">
          <a:xfrm>
            <a:off x="609600" y="1524000"/>
            <a:ext cx="3962400" cy="1295400"/>
          </a:xfrm>
          <a:prstGeom prst="rect">
            <a:avLst/>
          </a:prstGeom>
          <a:noFill/>
          <a:ln w="9525">
            <a:noFill/>
            <a:miter lim="800000"/>
            <a:headEnd/>
            <a:tailEnd/>
          </a:ln>
          <a:effectLst/>
        </p:spPr>
        <p:txBody>
          <a:bodyPr/>
          <a:lstStyle/>
          <a:p>
            <a:pPr marL="342900" indent="-342900" algn="l" eaLnBrk="1" hangingPunct="1">
              <a:spcBef>
                <a:spcPct val="20000"/>
              </a:spcBef>
              <a:buClr>
                <a:srgbClr val="000000"/>
              </a:buClr>
              <a:buFontTx/>
              <a:buChar char="•"/>
            </a:pPr>
            <a:endParaRPr lang="en-US" sz="2400">
              <a:solidFill>
                <a:srgbClr val="000000"/>
              </a:solidFill>
              <a:effectLst>
                <a:outerShdw blurRad="38100" dist="38100" dir="2700000" algn="tl">
                  <a:srgbClr val="FFFFFF"/>
                </a:outerShdw>
              </a:effectLst>
              <a:latin typeface="Comic Sans MS" pitchFamily="66" charset="0"/>
              <a:cs typeface="Arial" charset="0"/>
              <a:sym typeface="Symbol" pitchFamily="18" charset="2"/>
            </a:endParaRPr>
          </a:p>
        </p:txBody>
      </p:sp>
      <p:sp>
        <p:nvSpPr>
          <p:cNvPr id="296972" name="Rectangle 12"/>
          <p:cNvSpPr>
            <a:spLocks noChangeArrowheads="1"/>
          </p:cNvSpPr>
          <p:nvPr/>
        </p:nvSpPr>
        <p:spPr bwMode="auto">
          <a:xfrm>
            <a:off x="152400" y="1066800"/>
            <a:ext cx="4495800" cy="2209800"/>
          </a:xfrm>
          <a:prstGeom prst="rect">
            <a:avLst/>
          </a:prstGeom>
          <a:noFill/>
          <a:ln w="9525">
            <a:noFill/>
            <a:miter lim="800000"/>
            <a:headEnd/>
            <a:tailEnd/>
          </a:ln>
          <a:effectLst/>
        </p:spPr>
        <p:txBody>
          <a:bodyPr/>
          <a:lstStyle/>
          <a:p>
            <a:pPr marL="342900" indent="-342900" algn="l" eaLnBrk="1" hangingPunct="1">
              <a:spcBef>
                <a:spcPct val="20000"/>
              </a:spcBef>
              <a:buClr>
                <a:srgbClr val="000000"/>
              </a:buClr>
              <a:buFont typeface="Wingdings" pitchFamily="2" charset="2"/>
              <a:buChar char="Ø"/>
            </a:pPr>
            <a:r>
              <a:rPr lang="en-US" sz="1800">
                <a:solidFill>
                  <a:srgbClr val="000000"/>
                </a:solidFill>
                <a:effectLst>
                  <a:outerShdw blurRad="38100" dist="38100" dir="2700000" algn="tl">
                    <a:srgbClr val="FFFFFF"/>
                  </a:outerShdw>
                </a:effectLst>
                <a:latin typeface="Comic Sans MS" pitchFamily="66" charset="0"/>
              </a:rPr>
              <a:t>Experimental result was first published in  1981</a:t>
            </a:r>
          </a:p>
          <a:p>
            <a:pPr marL="342900" indent="-342900" algn="l" eaLnBrk="1" hangingPunct="1">
              <a:spcBef>
                <a:spcPct val="20000"/>
              </a:spcBef>
              <a:buClr>
                <a:srgbClr val="000000"/>
              </a:buClr>
              <a:buFont typeface="Wingdings" pitchFamily="2" charset="2"/>
              <a:buChar char="Ø"/>
            </a:pPr>
            <a:r>
              <a:rPr lang="en-US" sz="1800">
                <a:solidFill>
                  <a:srgbClr val="000000"/>
                </a:solidFill>
                <a:effectLst>
                  <a:outerShdw blurRad="38100" dist="38100" dir="2700000" algn="tl">
                    <a:srgbClr val="FFFFFF"/>
                  </a:outerShdw>
                </a:effectLst>
                <a:latin typeface="Comic Sans MS" pitchFamily="66" charset="0"/>
              </a:rPr>
              <a:t>The </a:t>
            </a:r>
            <a:r>
              <a:rPr lang="el-GR" sz="1800">
                <a:solidFill>
                  <a:srgbClr val="000000"/>
                </a:solidFill>
                <a:effectLst>
                  <a:outerShdw blurRad="38100" dist="38100" dir="2700000" algn="tl">
                    <a:srgbClr val="FFFFFF"/>
                  </a:outerShdw>
                </a:effectLst>
                <a:latin typeface="Comic Sans MS" pitchFamily="66" charset="0"/>
              </a:rPr>
              <a:t>η</a:t>
            </a:r>
            <a:r>
              <a:rPr lang="en-US" sz="1800">
                <a:solidFill>
                  <a:srgbClr val="000000"/>
                </a:solidFill>
                <a:effectLst>
                  <a:outerShdw blurRad="38100" dist="38100" dir="2700000" algn="tl">
                    <a:srgbClr val="FFFFFF"/>
                  </a:outerShdw>
                </a:effectLst>
                <a:latin typeface="Comic Sans MS" pitchFamily="66" charset="0"/>
              </a:rPr>
              <a:t>’s were produced with </a:t>
            </a:r>
            <a:r>
              <a:rPr lang="en-US" sz="1800">
                <a:solidFill>
                  <a:srgbClr val="FF0000"/>
                </a:solidFill>
                <a:effectLst>
                  <a:outerShdw blurRad="38100" dist="38100" dir="2700000" algn="tl">
                    <a:srgbClr val="000000"/>
                  </a:outerShdw>
                </a:effectLst>
                <a:latin typeface="Comic Sans MS" pitchFamily="66" charset="0"/>
              </a:rPr>
              <a:t>30 GeV/c</a:t>
            </a:r>
            <a:r>
              <a:rPr lang="en-US" sz="1800">
                <a:solidFill>
                  <a:srgbClr val="000000"/>
                </a:solidFill>
                <a:effectLst>
                  <a:outerShdw blurRad="38100" dist="38100" dir="2700000" algn="tl">
                    <a:srgbClr val="FFFFFF"/>
                  </a:outerShdw>
                </a:effectLst>
                <a:latin typeface="Comic Sans MS" pitchFamily="66" charset="0"/>
              </a:rPr>
              <a:t> </a:t>
            </a:r>
            <a:r>
              <a:rPr lang="en-US" sz="1800">
                <a:solidFill>
                  <a:srgbClr val="000000"/>
                </a:solidFill>
                <a:effectLst>
                  <a:outerShdw blurRad="38100" dist="38100" dir="2700000" algn="tl">
                    <a:srgbClr val="FFFFFF"/>
                  </a:outerShdw>
                </a:effectLst>
                <a:latin typeface="Comic Sans MS" pitchFamily="66" charset="0"/>
                <a:sym typeface="Symbol" pitchFamily="18" charset="2"/>
              </a:rPr>
              <a:t></a:t>
            </a:r>
            <a:r>
              <a:rPr lang="en-US" sz="1800" baseline="30000">
                <a:solidFill>
                  <a:srgbClr val="000000"/>
                </a:solidFill>
                <a:effectLst>
                  <a:outerShdw blurRad="38100" dist="38100" dir="2700000" algn="tl">
                    <a:srgbClr val="FFFFFF"/>
                  </a:outerShdw>
                </a:effectLst>
                <a:latin typeface="Comic Sans MS" pitchFamily="66" charset="0"/>
                <a:sym typeface="Symbol" pitchFamily="18" charset="2"/>
              </a:rPr>
              <a:t>-</a:t>
            </a:r>
            <a:r>
              <a:rPr lang="en-US" sz="1800">
                <a:solidFill>
                  <a:srgbClr val="000000"/>
                </a:solidFill>
                <a:effectLst>
                  <a:outerShdw blurRad="38100" dist="38100" dir="2700000" algn="tl">
                    <a:srgbClr val="FFFFFF"/>
                  </a:outerShdw>
                </a:effectLst>
                <a:latin typeface="Comic Sans MS" pitchFamily="66" charset="0"/>
                <a:sym typeface="Symbol" pitchFamily="18" charset="2"/>
              </a:rPr>
              <a:t> beam in the </a:t>
            </a:r>
            <a:r>
              <a:rPr lang="en-US" sz="1800" baseline="30000">
                <a:solidFill>
                  <a:srgbClr val="000000"/>
                </a:solidFill>
                <a:effectLst>
                  <a:outerShdw blurRad="38100" dist="38100" dir="2700000" algn="tl">
                    <a:srgbClr val="FFFFFF"/>
                  </a:outerShdw>
                </a:effectLst>
                <a:latin typeface="Comic Sans MS" pitchFamily="66" charset="0"/>
                <a:sym typeface="Symbol" pitchFamily="18" charset="2"/>
              </a:rPr>
              <a:t>-</a:t>
            </a:r>
            <a:r>
              <a:rPr lang="en-US" sz="1800">
                <a:solidFill>
                  <a:srgbClr val="000000"/>
                </a:solidFill>
                <a:effectLst>
                  <a:outerShdw blurRad="38100" dist="38100" dir="2700000" algn="tl">
                    <a:srgbClr val="FFFFFF"/>
                  </a:outerShdw>
                </a:effectLst>
                <a:latin typeface="Comic Sans MS" pitchFamily="66" charset="0"/>
                <a:sym typeface="Symbol" pitchFamily="18" charset="2"/>
              </a:rPr>
              <a:t>p</a:t>
            </a:r>
            <a:r>
              <a:rPr lang="el-GR" sz="1800">
                <a:solidFill>
                  <a:srgbClr val="000000"/>
                </a:solidFill>
                <a:effectLst>
                  <a:outerShdw blurRad="38100" dist="38100" dir="2700000" algn="tl">
                    <a:srgbClr val="FFFFFF"/>
                  </a:outerShdw>
                </a:effectLst>
                <a:latin typeface="Comic Sans MS" pitchFamily="66" charset="0"/>
                <a:ea typeface="MS Mincho" pitchFamily="49" charset="-128"/>
                <a:cs typeface="Arial" charset="0"/>
                <a:sym typeface="Symbol" pitchFamily="18" charset="2"/>
              </a:rPr>
              <a:t>→η</a:t>
            </a:r>
            <a:r>
              <a:rPr lang="en-US" sz="1800">
                <a:solidFill>
                  <a:srgbClr val="000000"/>
                </a:solidFill>
                <a:effectLst>
                  <a:outerShdw blurRad="38100" dist="38100" dir="2700000" algn="tl">
                    <a:srgbClr val="FFFFFF"/>
                  </a:outerShdw>
                </a:effectLst>
                <a:latin typeface="Comic Sans MS" pitchFamily="66" charset="0"/>
                <a:ea typeface="MS Mincho" pitchFamily="49" charset="-128"/>
                <a:cs typeface="Arial" charset="0"/>
                <a:sym typeface="Symbol" pitchFamily="18" charset="2"/>
              </a:rPr>
              <a:t>n reaction</a:t>
            </a:r>
            <a:endParaRPr lang="el-GR" sz="1800">
              <a:solidFill>
                <a:srgbClr val="000000"/>
              </a:solidFill>
              <a:effectLst>
                <a:outerShdw blurRad="38100" dist="38100" dir="2700000" algn="tl">
                  <a:srgbClr val="FFFFFF"/>
                </a:outerShdw>
              </a:effectLst>
              <a:latin typeface="Comic Sans MS" pitchFamily="66" charset="0"/>
              <a:ea typeface="MS Mincho" pitchFamily="49" charset="-128"/>
              <a:cs typeface="Arial" charset="0"/>
              <a:sym typeface="Symbol" pitchFamily="18" charset="2"/>
            </a:endParaRPr>
          </a:p>
          <a:p>
            <a:pPr marL="342900" indent="-342900" algn="l" eaLnBrk="1" hangingPunct="1">
              <a:spcBef>
                <a:spcPct val="20000"/>
              </a:spcBef>
              <a:buClr>
                <a:srgbClr val="000000"/>
              </a:buClr>
              <a:buFont typeface="Wingdings" pitchFamily="2" charset="2"/>
              <a:buChar char="Ø"/>
            </a:pPr>
            <a:r>
              <a:rPr lang="en-US" sz="1800">
                <a:solidFill>
                  <a:srgbClr val="000000"/>
                </a:solidFill>
                <a:effectLst>
                  <a:outerShdw blurRad="38100" dist="38100" dir="2700000" algn="tl">
                    <a:srgbClr val="FFFFFF"/>
                  </a:outerShdw>
                </a:effectLst>
                <a:latin typeface="Comic Sans MS" pitchFamily="66" charset="0"/>
                <a:sym typeface="Symbol" pitchFamily="18" charset="2"/>
              </a:rPr>
              <a:t> Decay ’s were detected by lead-glass calorimeter</a:t>
            </a:r>
          </a:p>
        </p:txBody>
      </p:sp>
      <p:sp>
        <p:nvSpPr>
          <p:cNvPr id="296973" name="Rectangle 13"/>
          <p:cNvSpPr>
            <a:spLocks noChangeArrowheads="1"/>
          </p:cNvSpPr>
          <p:nvPr/>
        </p:nvSpPr>
        <p:spPr bwMode="auto">
          <a:xfrm>
            <a:off x="228600" y="5334000"/>
            <a:ext cx="4343400" cy="990600"/>
          </a:xfrm>
          <a:prstGeom prst="rect">
            <a:avLst/>
          </a:prstGeom>
          <a:noFill/>
          <a:ln w="9525">
            <a:noFill/>
            <a:miter lim="800000"/>
            <a:headEnd/>
            <a:tailEnd/>
          </a:ln>
          <a:effectLst/>
        </p:spPr>
        <p:txBody>
          <a:bodyPr/>
          <a:lstStyle/>
          <a:p>
            <a:pPr marL="342900" indent="-342900" algn="l" eaLnBrk="1" hangingPunct="1">
              <a:spcBef>
                <a:spcPct val="20000"/>
              </a:spcBef>
              <a:buClr>
                <a:srgbClr val="000000"/>
              </a:buClr>
            </a:pPr>
            <a:r>
              <a:rPr lang="en-US" sz="1800" b="1">
                <a:solidFill>
                  <a:srgbClr val="008000"/>
                </a:solidFill>
                <a:effectLst>
                  <a:outerShdw blurRad="38100" dist="38100" dir="2700000" algn="tl">
                    <a:srgbClr val="000000"/>
                  </a:outerShdw>
                </a:effectLst>
                <a:latin typeface="Comic Sans MS" pitchFamily="66" charset="0"/>
              </a:rPr>
              <a:t>   Major Background</a:t>
            </a:r>
          </a:p>
          <a:p>
            <a:pPr marL="342900" indent="-342900" algn="l" eaLnBrk="1" hangingPunct="1">
              <a:spcBef>
                <a:spcPct val="20000"/>
              </a:spcBef>
              <a:buClr>
                <a:srgbClr val="000000"/>
              </a:buClr>
              <a:buFont typeface="Wingdings" pitchFamily="2" charset="2"/>
              <a:buChar char="Ø"/>
            </a:pPr>
            <a:r>
              <a:rPr lang="en-US" sz="1800">
                <a:solidFill>
                  <a:srgbClr val="000000"/>
                </a:solidFill>
                <a:effectLst>
                  <a:outerShdw blurRad="38100" dist="38100" dir="2700000" algn="tl">
                    <a:srgbClr val="FFFFFF"/>
                  </a:outerShdw>
                </a:effectLst>
                <a:latin typeface="Comic Sans MS" pitchFamily="66" charset="0"/>
                <a:sym typeface="Symbol" pitchFamily="18" charset="2"/>
              </a:rPr>
              <a:t></a:t>
            </a:r>
            <a:r>
              <a:rPr lang="en-US" sz="1800" baseline="30000">
                <a:solidFill>
                  <a:srgbClr val="000000"/>
                </a:solidFill>
                <a:effectLst>
                  <a:outerShdw blurRad="38100" dist="38100" dir="2700000" algn="tl">
                    <a:srgbClr val="FFFFFF"/>
                  </a:outerShdw>
                </a:effectLst>
                <a:latin typeface="Comic Sans MS" pitchFamily="66" charset="0"/>
                <a:sym typeface="Symbol" pitchFamily="18" charset="2"/>
              </a:rPr>
              <a:t>-</a:t>
            </a:r>
            <a:r>
              <a:rPr lang="en-US" sz="1800">
                <a:solidFill>
                  <a:srgbClr val="000000"/>
                </a:solidFill>
                <a:effectLst>
                  <a:outerShdw blurRad="38100" dist="38100" dir="2700000" algn="tl">
                    <a:srgbClr val="FFFFFF"/>
                  </a:outerShdw>
                </a:effectLst>
                <a:latin typeface="Comic Sans MS" pitchFamily="66" charset="0"/>
                <a:sym typeface="Symbol" pitchFamily="18" charset="2"/>
              </a:rPr>
              <a:t>p</a:t>
            </a:r>
            <a:r>
              <a:rPr lang="el-GR" sz="1800">
                <a:solidFill>
                  <a:srgbClr val="000000"/>
                </a:solidFill>
                <a:effectLst>
                  <a:outerShdw blurRad="38100" dist="38100" dir="2700000" algn="tl">
                    <a:srgbClr val="FFFFFF"/>
                  </a:outerShdw>
                </a:effectLst>
                <a:latin typeface="Comic Sans MS" pitchFamily="66" charset="0"/>
                <a:ea typeface="MS Mincho" pitchFamily="49" charset="-128"/>
                <a:cs typeface="Arial" charset="0"/>
                <a:sym typeface="Symbol" pitchFamily="18" charset="2"/>
              </a:rPr>
              <a:t>→ </a:t>
            </a:r>
            <a:r>
              <a:rPr lang="en-US" sz="1800">
                <a:solidFill>
                  <a:srgbClr val="000000"/>
                </a:solidFill>
                <a:effectLst>
                  <a:outerShdw blurRad="38100" dist="38100" dir="2700000" algn="tl">
                    <a:srgbClr val="FFFFFF"/>
                  </a:outerShdw>
                </a:effectLst>
                <a:latin typeface="Comic Sans MS" pitchFamily="66" charset="0"/>
                <a:sym typeface="Symbol" pitchFamily="18" charset="2"/>
              </a:rPr>
              <a:t></a:t>
            </a:r>
            <a:r>
              <a:rPr lang="en-US" sz="1800" baseline="30000">
                <a:solidFill>
                  <a:srgbClr val="000000"/>
                </a:solidFill>
                <a:effectLst>
                  <a:outerShdw blurRad="38100" dist="38100" dir="2700000" algn="tl">
                    <a:srgbClr val="FFFFFF"/>
                  </a:outerShdw>
                </a:effectLst>
                <a:latin typeface="Comic Sans MS" pitchFamily="66" charset="0"/>
                <a:sym typeface="Symbol" pitchFamily="18" charset="2"/>
              </a:rPr>
              <a:t>0</a:t>
            </a:r>
            <a:r>
              <a:rPr lang="en-US" sz="1800">
                <a:solidFill>
                  <a:srgbClr val="000000"/>
                </a:solidFill>
                <a:effectLst>
                  <a:outerShdw blurRad="38100" dist="38100" dir="2700000" algn="tl">
                    <a:srgbClr val="FFFFFF"/>
                  </a:outerShdw>
                </a:effectLst>
                <a:latin typeface="Comic Sans MS" pitchFamily="66" charset="0"/>
                <a:sym typeface="Symbol" pitchFamily="18" charset="2"/>
              </a:rPr>
              <a:t></a:t>
            </a:r>
            <a:r>
              <a:rPr lang="en-US" sz="1800" baseline="30000">
                <a:solidFill>
                  <a:srgbClr val="000000"/>
                </a:solidFill>
                <a:effectLst>
                  <a:outerShdw blurRad="38100" dist="38100" dir="2700000" algn="tl">
                    <a:srgbClr val="FFFFFF"/>
                  </a:outerShdw>
                </a:effectLst>
                <a:latin typeface="Comic Sans MS" pitchFamily="66" charset="0"/>
                <a:sym typeface="Symbol" pitchFamily="18" charset="2"/>
              </a:rPr>
              <a:t>0</a:t>
            </a:r>
            <a:r>
              <a:rPr lang="en-US" sz="1800">
                <a:solidFill>
                  <a:srgbClr val="000000"/>
                </a:solidFill>
                <a:effectLst>
                  <a:outerShdw blurRad="38100" dist="38100" dir="2700000" algn="tl">
                    <a:srgbClr val="FFFFFF"/>
                  </a:outerShdw>
                </a:effectLst>
                <a:latin typeface="Comic Sans MS" pitchFamily="66" charset="0"/>
                <a:ea typeface="MS Mincho" pitchFamily="49" charset="-128"/>
                <a:sym typeface="Symbol" pitchFamily="18" charset="2"/>
              </a:rPr>
              <a:t>n </a:t>
            </a:r>
            <a:endParaRPr lang="el-GR" sz="1800">
              <a:solidFill>
                <a:srgbClr val="000000"/>
              </a:solidFill>
              <a:effectLst>
                <a:outerShdw blurRad="38100" dist="38100" dir="2700000" algn="tl">
                  <a:srgbClr val="FFFFFF"/>
                </a:outerShdw>
              </a:effectLst>
              <a:latin typeface="Comic Sans MS" pitchFamily="66" charset="0"/>
              <a:ea typeface="MS Mincho" pitchFamily="49" charset="-128"/>
              <a:sym typeface="Symbol" pitchFamily="18" charset="2"/>
            </a:endParaRPr>
          </a:p>
          <a:p>
            <a:pPr marL="342900" indent="-342900" algn="l" eaLnBrk="1" hangingPunct="1">
              <a:spcBef>
                <a:spcPct val="20000"/>
              </a:spcBef>
              <a:buClr>
                <a:srgbClr val="000000"/>
              </a:buClr>
              <a:buFont typeface="Wingdings" pitchFamily="2" charset="2"/>
              <a:buChar char="Ø"/>
            </a:pPr>
            <a:r>
              <a:rPr lang="en-US" sz="1800">
                <a:solidFill>
                  <a:srgbClr val="000000"/>
                </a:solidFill>
                <a:effectLst>
                  <a:outerShdw blurRad="38100" dist="38100" dir="2700000" algn="tl">
                    <a:srgbClr val="FFFFFF"/>
                  </a:outerShdw>
                </a:effectLst>
                <a:latin typeface="Comic Sans MS" pitchFamily="66" charset="0"/>
                <a:sym typeface="Symbol" pitchFamily="18" charset="2"/>
              </a:rPr>
              <a:t> </a:t>
            </a:r>
            <a:r>
              <a:rPr lang="el-GR" sz="1800">
                <a:solidFill>
                  <a:srgbClr val="000000"/>
                </a:solidFill>
                <a:effectLst>
                  <a:outerShdw blurRad="38100" dist="38100" dir="2700000" algn="tl">
                    <a:srgbClr val="FFFFFF"/>
                  </a:outerShdw>
                </a:effectLst>
                <a:latin typeface="Comic Sans MS" pitchFamily="66" charset="0"/>
                <a:ea typeface="MS Mincho" pitchFamily="49" charset="-128"/>
                <a:sym typeface="Symbol" pitchFamily="18" charset="2"/>
              </a:rPr>
              <a:t>η →</a:t>
            </a:r>
            <a:r>
              <a:rPr lang="en-US" sz="1800">
                <a:solidFill>
                  <a:srgbClr val="000000"/>
                </a:solidFill>
                <a:effectLst>
                  <a:outerShdw blurRad="38100" dist="38100" dir="2700000" algn="tl">
                    <a:srgbClr val="FFFFFF"/>
                  </a:outerShdw>
                </a:effectLst>
                <a:latin typeface="Comic Sans MS" pitchFamily="66" charset="0"/>
                <a:sym typeface="Symbol" pitchFamily="18" charset="2"/>
              </a:rPr>
              <a:t></a:t>
            </a:r>
            <a:r>
              <a:rPr lang="en-US" sz="1800" baseline="30000">
                <a:solidFill>
                  <a:srgbClr val="000000"/>
                </a:solidFill>
                <a:effectLst>
                  <a:outerShdw blurRad="38100" dist="38100" dir="2700000" algn="tl">
                    <a:srgbClr val="FFFFFF"/>
                  </a:outerShdw>
                </a:effectLst>
                <a:latin typeface="Comic Sans MS" pitchFamily="66" charset="0"/>
                <a:sym typeface="Symbol" pitchFamily="18" charset="2"/>
              </a:rPr>
              <a:t>0</a:t>
            </a:r>
            <a:r>
              <a:rPr lang="en-US" sz="1800">
                <a:solidFill>
                  <a:srgbClr val="000000"/>
                </a:solidFill>
                <a:effectLst>
                  <a:outerShdw blurRad="38100" dist="38100" dir="2700000" algn="tl">
                    <a:srgbClr val="FFFFFF"/>
                  </a:outerShdw>
                </a:effectLst>
                <a:latin typeface="Comic Sans MS" pitchFamily="66" charset="0"/>
                <a:sym typeface="Symbol" pitchFamily="18" charset="2"/>
              </a:rPr>
              <a:t></a:t>
            </a:r>
            <a:r>
              <a:rPr lang="en-US" sz="1800" baseline="30000">
                <a:solidFill>
                  <a:srgbClr val="000000"/>
                </a:solidFill>
                <a:effectLst>
                  <a:outerShdw blurRad="38100" dist="38100" dir="2700000" algn="tl">
                    <a:srgbClr val="FFFFFF"/>
                  </a:outerShdw>
                </a:effectLst>
                <a:latin typeface="Comic Sans MS" pitchFamily="66" charset="0"/>
                <a:sym typeface="Symbol" pitchFamily="18" charset="2"/>
              </a:rPr>
              <a:t>0</a:t>
            </a:r>
            <a:r>
              <a:rPr lang="en-US" sz="1800">
                <a:solidFill>
                  <a:srgbClr val="000000"/>
                </a:solidFill>
                <a:effectLst>
                  <a:outerShdw blurRad="38100" dist="38100" dir="2700000" algn="tl">
                    <a:srgbClr val="FFFFFF"/>
                  </a:outerShdw>
                </a:effectLst>
                <a:latin typeface="Comic Sans MS" pitchFamily="66" charset="0"/>
                <a:sym typeface="Symbol" pitchFamily="18" charset="2"/>
              </a:rPr>
              <a:t></a:t>
            </a:r>
            <a:r>
              <a:rPr lang="en-US" sz="1800" baseline="30000">
                <a:solidFill>
                  <a:srgbClr val="000000"/>
                </a:solidFill>
                <a:effectLst>
                  <a:outerShdw blurRad="38100" dist="38100" dir="2700000" algn="tl">
                    <a:srgbClr val="FFFFFF"/>
                  </a:outerShdw>
                </a:effectLst>
                <a:latin typeface="Comic Sans MS" pitchFamily="66" charset="0"/>
                <a:sym typeface="Symbol" pitchFamily="18" charset="2"/>
              </a:rPr>
              <a:t>0</a:t>
            </a:r>
            <a:endParaRPr lang="en-US" sz="1800">
              <a:solidFill>
                <a:srgbClr val="000000"/>
              </a:solidFill>
              <a:effectLst>
                <a:outerShdw blurRad="38100" dist="38100" dir="2700000" algn="tl">
                  <a:srgbClr val="FFFFFF"/>
                </a:outerShdw>
              </a:effectLst>
              <a:latin typeface="Comic Sans MS" pitchFamily="66" charset="0"/>
              <a:ea typeface="MS Mincho" pitchFamily="49" charset="-128"/>
              <a:sym typeface="Symbol" pitchFamily="18" charset="2"/>
            </a:endParaRPr>
          </a:p>
          <a:p>
            <a:pPr marL="342900" indent="-342900" algn="l" eaLnBrk="1" hangingPunct="1">
              <a:spcBef>
                <a:spcPct val="20000"/>
              </a:spcBef>
              <a:buClr>
                <a:srgbClr val="000000"/>
              </a:buClr>
              <a:buFontTx/>
              <a:buChar char="•"/>
            </a:pPr>
            <a:endParaRPr lang="en-US" sz="1800">
              <a:solidFill>
                <a:srgbClr val="000000"/>
              </a:solidFill>
              <a:effectLst>
                <a:outerShdw blurRad="38100" dist="38100" dir="2700000" algn="tl">
                  <a:srgbClr val="FFFFFF"/>
                </a:outerShdw>
              </a:effectLst>
              <a:latin typeface="Comic Sans MS" pitchFamily="66" charset="0"/>
              <a:ea typeface="MS Mincho" pitchFamily="49" charset="-128"/>
              <a:sym typeface="Symbol" pitchFamily="18" charset="2"/>
            </a:endParaRPr>
          </a:p>
        </p:txBody>
      </p:sp>
      <p:sp>
        <p:nvSpPr>
          <p:cNvPr id="296974" name="Rectangle 14"/>
          <p:cNvSpPr>
            <a:spLocks noChangeArrowheads="1"/>
          </p:cNvSpPr>
          <p:nvPr/>
        </p:nvSpPr>
        <p:spPr bwMode="auto">
          <a:xfrm>
            <a:off x="5867400" y="4495800"/>
            <a:ext cx="3200400" cy="1371600"/>
          </a:xfrm>
          <a:prstGeom prst="rect">
            <a:avLst/>
          </a:prstGeom>
          <a:noFill/>
          <a:ln w="9525">
            <a:solidFill>
              <a:srgbClr val="0070C0"/>
            </a:solidFill>
            <a:miter lim="800000"/>
            <a:headEnd/>
            <a:tailEnd/>
          </a:ln>
          <a:effectLst/>
        </p:spPr>
        <p:txBody>
          <a:bodyPr/>
          <a:lstStyle/>
          <a:p>
            <a:pPr marL="342900" indent="-342900" algn="l" eaLnBrk="1" hangingPunct="1">
              <a:spcBef>
                <a:spcPct val="20000"/>
              </a:spcBef>
              <a:buClr>
                <a:srgbClr val="000000"/>
              </a:buClr>
            </a:pPr>
            <a:r>
              <a:rPr lang="en-US" sz="1800" b="1">
                <a:solidFill>
                  <a:srgbClr val="008000"/>
                </a:solidFill>
                <a:effectLst>
                  <a:outerShdw blurRad="38100" dist="38100" dir="2700000" algn="tl">
                    <a:srgbClr val="000000"/>
                  </a:outerShdw>
                </a:effectLst>
                <a:latin typeface="Comic Sans MS" pitchFamily="66" charset="0"/>
              </a:rPr>
              <a:t>   </a:t>
            </a:r>
            <a:r>
              <a:rPr lang="en-US" sz="2400" b="1">
                <a:solidFill>
                  <a:srgbClr val="008000"/>
                </a:solidFill>
                <a:effectLst>
                  <a:outerShdw blurRad="38100" dist="38100" dir="2700000" algn="tl">
                    <a:srgbClr val="000000"/>
                  </a:outerShdw>
                </a:effectLst>
                <a:latin typeface="Comic Sans MS" pitchFamily="66" charset="0"/>
              </a:rPr>
              <a:t>Final result: </a:t>
            </a:r>
            <a:endParaRPr lang="en-US" sz="2400">
              <a:solidFill>
                <a:srgbClr val="000000"/>
              </a:solidFill>
              <a:effectLst>
                <a:outerShdw blurRad="38100" dist="38100" dir="2700000" algn="tl">
                  <a:srgbClr val="FFFFFF"/>
                </a:outerShdw>
              </a:effectLst>
              <a:latin typeface="Comic Sans MS" pitchFamily="66" charset="0"/>
            </a:endParaRPr>
          </a:p>
          <a:p>
            <a:pPr marL="342900" indent="-342900" algn="l" eaLnBrk="1" hangingPunct="1">
              <a:spcBef>
                <a:spcPct val="20000"/>
              </a:spcBef>
              <a:buClr>
                <a:srgbClr val="000000"/>
              </a:buClr>
            </a:pPr>
            <a:r>
              <a:rPr lang="en-US" sz="1600">
                <a:solidFill>
                  <a:srgbClr val="FF0000"/>
                </a:solidFill>
                <a:effectLst>
                  <a:outerShdw blurRad="38100" dist="38100" dir="2700000" algn="tl">
                    <a:srgbClr val="000000"/>
                  </a:outerShdw>
                </a:effectLst>
                <a:latin typeface="Comic Sans MS" pitchFamily="66" charset="0"/>
                <a:sym typeface="Symbol" pitchFamily="18" charset="2"/>
              </a:rPr>
              <a:t> </a:t>
            </a:r>
            <a:endParaRPr lang="en-US" sz="1600" baseline="30000">
              <a:solidFill>
                <a:srgbClr val="FF0000"/>
              </a:solidFill>
              <a:effectLst>
                <a:outerShdw blurRad="38100" dist="38100" dir="2700000" algn="tl">
                  <a:srgbClr val="000000"/>
                </a:outerShdw>
              </a:effectLst>
              <a:latin typeface="MS Mincho" pitchFamily="49" charset="-128"/>
              <a:ea typeface="MS Mincho" pitchFamily="49" charset="-128"/>
              <a:sym typeface="Symbol" pitchFamily="18" charset="2"/>
            </a:endParaRPr>
          </a:p>
          <a:p>
            <a:pPr marL="342900" indent="-342900" algn="l" eaLnBrk="1" hangingPunct="1">
              <a:spcBef>
                <a:spcPct val="20000"/>
              </a:spcBef>
              <a:buClr>
                <a:srgbClr val="000000"/>
              </a:buClr>
            </a:pPr>
            <a:r>
              <a:rPr lang="en-US" sz="1800">
                <a:solidFill>
                  <a:srgbClr val="FF0000"/>
                </a:solidFill>
                <a:effectLst>
                  <a:outerShdw blurRad="38100" dist="38100" dir="2700000" algn="tl">
                    <a:srgbClr val="000000"/>
                  </a:outerShdw>
                </a:effectLst>
                <a:latin typeface="MS Mincho" pitchFamily="49" charset="-128"/>
                <a:ea typeface="MS Mincho" pitchFamily="49" charset="-128"/>
                <a:sym typeface="Symbol" pitchFamily="18" charset="2"/>
              </a:rPr>
              <a:t></a:t>
            </a:r>
            <a:r>
              <a:rPr lang="en-US" sz="1800">
                <a:solidFill>
                  <a:srgbClr val="FF0000"/>
                </a:solidFill>
                <a:effectLst>
                  <a:outerShdw blurRad="38100" dist="38100" dir="2700000" algn="tl">
                    <a:srgbClr val="000000"/>
                  </a:outerShdw>
                </a:effectLst>
                <a:latin typeface="Comic Sans MS" pitchFamily="66" charset="0"/>
                <a:sym typeface="Symbol" pitchFamily="18" charset="2"/>
              </a:rPr>
              <a:t>(</a:t>
            </a:r>
            <a:r>
              <a:rPr lang="el-GR" sz="1800">
                <a:solidFill>
                  <a:srgbClr val="FF0000"/>
                </a:solidFill>
                <a:effectLst>
                  <a:outerShdw blurRad="38100" dist="38100" dir="2700000" algn="tl">
                    <a:srgbClr val="000000"/>
                  </a:outerShdw>
                </a:effectLst>
                <a:latin typeface="Comic Sans MS" pitchFamily="66" charset="0"/>
                <a:ea typeface="MS Mincho" pitchFamily="49" charset="-128"/>
                <a:sym typeface="Symbol" pitchFamily="18" charset="2"/>
              </a:rPr>
              <a:t>η→</a:t>
            </a:r>
            <a:r>
              <a:rPr lang="en-US" sz="1800">
                <a:solidFill>
                  <a:srgbClr val="FF0000"/>
                </a:solidFill>
                <a:effectLst>
                  <a:outerShdw blurRad="38100" dist="38100" dir="2700000" algn="tl">
                    <a:srgbClr val="000000"/>
                  </a:outerShdw>
                </a:effectLst>
                <a:latin typeface="Comic Sans MS" pitchFamily="66" charset="0"/>
                <a:sym typeface="Symbol" pitchFamily="18" charset="2"/>
              </a:rPr>
              <a:t></a:t>
            </a:r>
            <a:r>
              <a:rPr lang="en-US" sz="1800" baseline="30000">
                <a:solidFill>
                  <a:srgbClr val="FF0000"/>
                </a:solidFill>
                <a:effectLst>
                  <a:outerShdw blurRad="38100" dist="38100" dir="2700000" algn="tl">
                    <a:srgbClr val="000000"/>
                  </a:outerShdw>
                </a:effectLst>
                <a:latin typeface="Comic Sans MS" pitchFamily="66" charset="0"/>
                <a:sym typeface="Symbol" pitchFamily="18" charset="2"/>
              </a:rPr>
              <a:t>0</a:t>
            </a:r>
            <a:r>
              <a:rPr lang="el-GR" sz="1800">
                <a:solidFill>
                  <a:srgbClr val="FF0000"/>
                </a:solidFill>
                <a:effectLst>
                  <a:outerShdw blurRad="38100" dist="38100" dir="2700000" algn="tl">
                    <a:srgbClr val="000000"/>
                  </a:outerShdw>
                </a:effectLst>
                <a:latin typeface="Comic Sans MS" pitchFamily="66" charset="0"/>
                <a:cs typeface="Arial" charset="0"/>
                <a:sym typeface="Symbol" pitchFamily="18" charset="2"/>
              </a:rPr>
              <a:t> </a:t>
            </a:r>
            <a:r>
              <a:rPr lang="en-US" sz="1800">
                <a:solidFill>
                  <a:srgbClr val="FF0000"/>
                </a:solidFill>
                <a:latin typeface="Comic Sans MS" pitchFamily="66" charset="0"/>
                <a:ea typeface="MS Mincho" pitchFamily="49" charset="-128"/>
                <a:sym typeface="Symbol" pitchFamily="18" charset="2"/>
              </a:rPr>
              <a:t>) = 0.84±0.17 eV</a:t>
            </a:r>
          </a:p>
          <a:p>
            <a:pPr marL="342900" indent="-342900" algn="l" eaLnBrk="1" hangingPunct="1">
              <a:spcBef>
                <a:spcPct val="20000"/>
              </a:spcBef>
              <a:buClr>
                <a:srgbClr val="000000"/>
              </a:buClr>
            </a:pPr>
            <a:r>
              <a:rPr lang="en-US" sz="1800">
                <a:solidFill>
                  <a:srgbClr val="FF0000"/>
                </a:solidFill>
                <a:latin typeface="Comic Sans MS" pitchFamily="66" charset="0"/>
                <a:ea typeface="MS Mincho" pitchFamily="49" charset="-128"/>
                <a:sym typeface="Symbol" pitchFamily="18" charset="2"/>
              </a:rPr>
              <a:t>40 </a:t>
            </a:r>
            <a:r>
              <a:rPr lang="el-GR" sz="1800">
                <a:solidFill>
                  <a:srgbClr val="FF0000"/>
                </a:solidFill>
                <a:effectLst>
                  <a:outerShdw blurRad="38100" dist="38100" dir="2700000" algn="tl">
                    <a:srgbClr val="000000"/>
                  </a:outerShdw>
                </a:effectLst>
                <a:latin typeface="Comic Sans MS" pitchFamily="66" charset="0"/>
                <a:ea typeface="MS Mincho" pitchFamily="49" charset="-128"/>
                <a:sym typeface="Symbol" pitchFamily="18" charset="2"/>
              </a:rPr>
              <a:t>η→</a:t>
            </a:r>
            <a:r>
              <a:rPr lang="en-US" sz="1800">
                <a:solidFill>
                  <a:srgbClr val="FF0000"/>
                </a:solidFill>
                <a:effectLst>
                  <a:outerShdw blurRad="38100" dist="38100" dir="2700000" algn="tl">
                    <a:srgbClr val="000000"/>
                  </a:outerShdw>
                </a:effectLst>
                <a:latin typeface="Comic Sans MS" pitchFamily="66" charset="0"/>
                <a:sym typeface="Symbol" pitchFamily="18" charset="2"/>
              </a:rPr>
              <a:t></a:t>
            </a:r>
            <a:r>
              <a:rPr lang="en-US" sz="1800" baseline="30000">
                <a:solidFill>
                  <a:srgbClr val="FF0000"/>
                </a:solidFill>
                <a:effectLst>
                  <a:outerShdw blurRad="38100" dist="38100" dir="2700000" algn="tl">
                    <a:srgbClr val="000000"/>
                  </a:outerShdw>
                </a:effectLst>
                <a:latin typeface="Comic Sans MS" pitchFamily="66" charset="0"/>
                <a:sym typeface="Symbol" pitchFamily="18" charset="2"/>
              </a:rPr>
              <a:t>0</a:t>
            </a:r>
            <a:r>
              <a:rPr lang="el-GR" sz="1800">
                <a:solidFill>
                  <a:srgbClr val="FF0000"/>
                </a:solidFill>
                <a:effectLst>
                  <a:outerShdw blurRad="38100" dist="38100" dir="2700000" algn="tl">
                    <a:srgbClr val="000000"/>
                  </a:outerShdw>
                </a:effectLst>
                <a:latin typeface="Comic Sans MS" pitchFamily="66" charset="0"/>
                <a:cs typeface="Arial" charset="0"/>
                <a:sym typeface="Symbol" pitchFamily="18" charset="2"/>
              </a:rPr>
              <a:t> </a:t>
            </a:r>
            <a:r>
              <a:rPr lang="en-US" sz="1800">
                <a:solidFill>
                  <a:srgbClr val="FF0000"/>
                </a:solidFill>
                <a:effectLst>
                  <a:outerShdw blurRad="38100" dist="38100" dir="2700000" algn="tl">
                    <a:srgbClr val="000000"/>
                  </a:outerShdw>
                </a:effectLst>
                <a:latin typeface="Comic Sans MS" pitchFamily="66" charset="0"/>
                <a:cs typeface="Arial" charset="0"/>
                <a:sym typeface="Symbol" pitchFamily="18" charset="2"/>
              </a:rPr>
              <a:t> events</a:t>
            </a:r>
            <a:endParaRPr lang="en-US" sz="1800">
              <a:solidFill>
                <a:srgbClr val="FF0000"/>
              </a:solidFill>
              <a:latin typeface="Comic Sans MS" pitchFamily="66" charset="0"/>
              <a:ea typeface="MS Mincho" pitchFamily="49" charset="-128"/>
              <a:sym typeface="Symbol" pitchFamily="18" charset="2"/>
            </a:endParaRPr>
          </a:p>
          <a:p>
            <a:pPr marL="342900" indent="-342900" algn="l" eaLnBrk="1" hangingPunct="1">
              <a:spcBef>
                <a:spcPct val="20000"/>
              </a:spcBef>
              <a:buClr>
                <a:srgbClr val="000000"/>
              </a:buClr>
            </a:pPr>
            <a:endParaRPr lang="en-US" sz="1600">
              <a:solidFill>
                <a:srgbClr val="FF0000"/>
              </a:solidFill>
              <a:effectLst>
                <a:outerShdw blurRad="38100" dist="38100" dir="2700000" algn="tl">
                  <a:srgbClr val="000000"/>
                </a:outerShdw>
              </a:effectLst>
              <a:latin typeface="Comic Sans MS" pitchFamily="66" charset="0"/>
              <a:ea typeface="MS Mincho" pitchFamily="49" charset="-128"/>
              <a:sym typeface="Symbol" pitchFamily="18" charset="2"/>
            </a:endParaRPr>
          </a:p>
        </p:txBody>
      </p:sp>
      <p:sp>
        <p:nvSpPr>
          <p:cNvPr id="13" name="Right Arrow 12"/>
          <p:cNvSpPr>
            <a:spLocks noChangeArrowheads="1"/>
          </p:cNvSpPr>
          <p:nvPr/>
        </p:nvSpPr>
        <p:spPr bwMode="auto">
          <a:xfrm rot="409141">
            <a:off x="2754313" y="5492750"/>
            <a:ext cx="982662" cy="241300"/>
          </a:xfrm>
          <a:prstGeom prst="rightArrow">
            <a:avLst>
              <a:gd name="adj1" fmla="val 50000"/>
              <a:gd name="adj2" fmla="val 49943"/>
            </a:avLst>
          </a:prstGeom>
          <a:solidFill>
            <a:schemeClr val="accent1"/>
          </a:solidFill>
          <a:ln w="9525" algn="ctr">
            <a:solidFill>
              <a:schemeClr val="tx1"/>
            </a:solidFill>
            <a:round/>
            <a:headEnd/>
            <a:tailEnd/>
          </a:ln>
        </p:spPr>
        <p:txBody>
          <a:bodyPr vert="eaVert" wrap="none" anchor="ctr"/>
          <a:lstStyle/>
          <a:p>
            <a:endParaRPr lang="en-US"/>
          </a:p>
        </p:txBody>
      </p:sp>
      <p:sp>
        <p:nvSpPr>
          <p:cNvPr id="14" name="Oval 13"/>
          <p:cNvSpPr>
            <a:spLocks noChangeArrowheads="1"/>
          </p:cNvSpPr>
          <p:nvPr/>
        </p:nvSpPr>
        <p:spPr bwMode="auto">
          <a:xfrm>
            <a:off x="76200" y="5105400"/>
            <a:ext cx="2819400" cy="1524000"/>
          </a:xfrm>
          <a:prstGeom prst="ellipse">
            <a:avLst/>
          </a:prstGeom>
          <a:noFill/>
          <a:ln w="9525" algn="ctr">
            <a:solidFill>
              <a:srgbClr val="FFC000"/>
            </a:solidFill>
            <a:round/>
            <a:headEnd/>
            <a:tailEnd/>
          </a:ln>
        </p:spPr>
        <p:txBody>
          <a:bodyPr vert="eaVert" wrap="none" anchor="ctr"/>
          <a:lstStyle/>
          <a:p>
            <a:endParaRPr lang="en-US"/>
          </a:p>
        </p:txBody>
      </p:sp>
      <p:pic>
        <p:nvPicPr>
          <p:cNvPr id="15" name="Picture 6"/>
          <p:cNvPicPr>
            <a:picLocks noGrp="1" noChangeAspect="1" noChangeArrowheads="1"/>
          </p:cNvPicPr>
          <p:nvPr>
            <p:ph sz="quarter" idx="2"/>
          </p:nvPr>
        </p:nvPicPr>
        <p:blipFill>
          <a:blip r:embed="rId6" cstate="print"/>
          <a:srcRect/>
          <a:stretch>
            <a:fillRect/>
          </a:stretch>
        </p:blipFill>
        <p:spPr>
          <a:xfrm>
            <a:off x="152400" y="3184525"/>
            <a:ext cx="3048000" cy="1844675"/>
          </a:xfrm>
          <a:noFill/>
        </p:spPr>
      </p:pic>
      <p:sp>
        <p:nvSpPr>
          <p:cNvPr id="16" name="Slide Number Placeholder 15"/>
          <p:cNvSpPr>
            <a:spLocks noGrp="1"/>
          </p:cNvSpPr>
          <p:nvPr>
            <p:ph type="sldNum" sz="quarter" idx="12"/>
          </p:nvPr>
        </p:nvSpPr>
        <p:spPr/>
        <p:txBody>
          <a:bodyPr/>
          <a:lstStyle/>
          <a:p>
            <a:fld id="{7C53F527-B76B-478E-96FA-590C12C5324C}" type="slidenum">
              <a:rPr lang="en-US"/>
              <a:pPr/>
              <a:t>42</a:t>
            </a:fld>
            <a:endParaRPr lang="en-US"/>
          </a:p>
        </p:txBody>
      </p:sp>
      <p:sp>
        <p:nvSpPr>
          <p:cNvPr id="17" name="TextBox 16"/>
          <p:cNvSpPr txBox="1">
            <a:spLocks noChangeArrowheads="1"/>
          </p:cNvSpPr>
          <p:nvPr/>
        </p:nvSpPr>
        <p:spPr bwMode="auto">
          <a:xfrm>
            <a:off x="2362200" y="3505200"/>
            <a:ext cx="838200" cy="400050"/>
          </a:xfrm>
          <a:prstGeom prst="rect">
            <a:avLst/>
          </a:prstGeom>
          <a:noFill/>
          <a:ln w="9525">
            <a:noFill/>
            <a:miter lim="800000"/>
            <a:headEnd/>
            <a:tailEnd/>
          </a:ln>
        </p:spPr>
        <p:txBody>
          <a:bodyPr>
            <a:spAutoFit/>
          </a:bodyPr>
          <a:lstStyle/>
          <a:p>
            <a:r>
              <a:rPr lang="en-US">
                <a:solidFill>
                  <a:srgbClr val="FF0000"/>
                </a:solidFill>
                <a:latin typeface="Comic Sans MS" pitchFamily="66" charset="0"/>
              </a:rPr>
              <a:t>1981</a:t>
            </a:r>
          </a:p>
        </p:txBody>
      </p:sp>
      <p:sp>
        <p:nvSpPr>
          <p:cNvPr id="18" name="TextBox 17"/>
          <p:cNvSpPr txBox="1">
            <a:spLocks noChangeArrowheads="1"/>
          </p:cNvSpPr>
          <p:nvPr/>
        </p:nvSpPr>
        <p:spPr bwMode="auto">
          <a:xfrm>
            <a:off x="4876800" y="4343400"/>
            <a:ext cx="838200" cy="400050"/>
          </a:xfrm>
          <a:prstGeom prst="rect">
            <a:avLst/>
          </a:prstGeom>
          <a:noFill/>
          <a:ln w="9525">
            <a:noFill/>
            <a:miter lim="800000"/>
            <a:headEnd/>
            <a:tailEnd/>
          </a:ln>
        </p:spPr>
        <p:txBody>
          <a:bodyPr>
            <a:spAutoFit/>
          </a:bodyPr>
          <a:lstStyle/>
          <a:p>
            <a:r>
              <a:rPr lang="en-US">
                <a:solidFill>
                  <a:srgbClr val="FF0000"/>
                </a:solidFill>
                <a:latin typeface="Comic Sans MS" pitchFamily="66" charset="0"/>
              </a:rPr>
              <a:t>1984</a:t>
            </a:r>
          </a:p>
        </p:txBody>
      </p:sp>
    </p:spTree>
    <p:custDataLst>
      <p:tags r:id="rId1"/>
    </p:custDataLst>
  </p:cSld>
  <p:clrMapOvr>
    <a:masterClrMapping/>
  </p:clrMapOvr>
  <p:transition advTm="10696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linds(horizontal)">
                                      <p:cBhvr>
                                        <p:cTn id="10" dur="500"/>
                                        <p:tgtEl>
                                          <p:spTgt spid="1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296968"/>
                                        </p:tgtEl>
                                        <p:attrNameLst>
                                          <p:attrName>style.visibility</p:attrName>
                                        </p:attrNameLst>
                                      </p:cBhvr>
                                      <p:to>
                                        <p:strVal val="visible"/>
                                      </p:to>
                                    </p:set>
                                    <p:animEffect transition="in" filter="blinds(horizontal)">
                                      <p:cBhvr>
                                        <p:cTn id="15" dur="500"/>
                                        <p:tgtEl>
                                          <p:spTgt spid="296968"/>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linds(horizontal)">
                                      <p:cBhvr>
                                        <p:cTn id="18" dur="500"/>
                                        <p:tgtEl>
                                          <p:spTgt spid="1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296974"/>
                                        </p:tgtEl>
                                        <p:attrNameLst>
                                          <p:attrName>style.visibility</p:attrName>
                                        </p:attrNameLst>
                                      </p:cBhvr>
                                      <p:to>
                                        <p:strVal val="visible"/>
                                      </p:to>
                                    </p:set>
                                    <p:animEffect transition="in" filter="blinds(horizontal)">
                                      <p:cBhvr>
                                        <p:cTn id="21" dur="500"/>
                                        <p:tgtEl>
                                          <p:spTgt spid="29697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linds(horizontal)">
                                      <p:cBhvr>
                                        <p:cTn id="26" dur="500"/>
                                        <p:tgtEl>
                                          <p:spTgt spid="13"/>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linds(horizontal)">
                                      <p:cBhvr>
                                        <p:cTn id="29" dur="500"/>
                                        <p:tgtEl>
                                          <p:spTgt spid="14"/>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296973"/>
                                        </p:tgtEl>
                                        <p:attrNameLst>
                                          <p:attrName>style.visibility</p:attrName>
                                        </p:attrNameLst>
                                      </p:cBhvr>
                                      <p:to>
                                        <p:strVal val="visible"/>
                                      </p:to>
                                    </p:set>
                                    <p:animEffect transition="in" filter="blinds(horizontal)">
                                      <p:cBhvr>
                                        <p:cTn id="32" dur="500"/>
                                        <p:tgtEl>
                                          <p:spTgt spid="2969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73" grpId="0"/>
      <p:bldP spid="296974" grpId="0" animBg="1"/>
      <p:bldP spid="13" grpId="0" animBg="1"/>
      <p:bldP spid="14" grpId="0" animBg="1"/>
      <p:bldP spid="17" grpId="0"/>
      <p:bldP spid="1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3" name="Rectangle 5"/>
          <p:cNvSpPr>
            <a:spLocks noGrp="1" noChangeArrowheads="1"/>
          </p:cNvSpPr>
          <p:nvPr>
            <p:ph type="title"/>
          </p:nvPr>
        </p:nvSpPr>
        <p:spPr>
          <a:xfrm>
            <a:off x="457200" y="152400"/>
            <a:ext cx="8305800" cy="1295400"/>
          </a:xfrm>
        </p:spPr>
        <p:txBody>
          <a:bodyPr/>
          <a:lstStyle/>
          <a:p>
            <a:pPr algn="ctr" eaLnBrk="1" hangingPunct="1"/>
            <a:r>
              <a:rPr lang="en-US" sz="3200" dirty="0" smtClean="0">
                <a:solidFill>
                  <a:schemeClr val="bg1"/>
                </a:solidFill>
                <a:effectLst>
                  <a:outerShdw blurRad="38100" dist="38100" dir="2700000" algn="tl">
                    <a:srgbClr val="000000"/>
                  </a:outerShdw>
                </a:effectLst>
                <a:latin typeface="Comic Sans MS" pitchFamily="66" charset="0"/>
              </a:rPr>
              <a:t>Low energy </a:t>
            </a:r>
            <a:r>
              <a:rPr lang="el-GR" sz="3200" dirty="0" smtClean="0">
                <a:solidFill>
                  <a:schemeClr val="bg1"/>
                </a:solidFill>
                <a:effectLst>
                  <a:outerShdw blurRad="38100" dist="38100" dir="2700000" algn="tl">
                    <a:srgbClr val="000000"/>
                  </a:outerShdw>
                </a:effectLst>
                <a:latin typeface="Comic Sans MS" pitchFamily="66" charset="0"/>
              </a:rPr>
              <a:t>η </a:t>
            </a:r>
            <a:r>
              <a:rPr lang="en-US" sz="3200" dirty="0" smtClean="0">
                <a:solidFill>
                  <a:schemeClr val="bg1"/>
                </a:solidFill>
                <a:effectLst>
                  <a:outerShdw blurRad="38100" dist="38100" dir="2700000" algn="tl">
                    <a:srgbClr val="000000"/>
                  </a:outerShdw>
                </a:effectLst>
                <a:latin typeface="Comic Sans MS" pitchFamily="66" charset="0"/>
              </a:rPr>
              <a:t> production </a:t>
            </a:r>
            <a:br>
              <a:rPr lang="en-US" sz="3200" dirty="0" smtClean="0">
                <a:solidFill>
                  <a:schemeClr val="bg1"/>
                </a:solidFill>
                <a:effectLst>
                  <a:outerShdw blurRad="38100" dist="38100" dir="2700000" algn="tl">
                    <a:srgbClr val="000000"/>
                  </a:outerShdw>
                </a:effectLst>
                <a:latin typeface="Comic Sans MS" pitchFamily="66" charset="0"/>
              </a:rPr>
            </a:br>
            <a:r>
              <a:rPr lang="en-US" sz="2000" dirty="0" smtClean="0">
                <a:solidFill>
                  <a:schemeClr val="bg1"/>
                </a:solidFill>
                <a:effectLst>
                  <a:outerShdw blurRad="38100" dist="38100" dir="2700000" algn="tl">
                    <a:srgbClr val="000000"/>
                  </a:outerShdw>
                </a:effectLst>
                <a:latin typeface="Comic Sans MS" pitchFamily="66" charset="0"/>
              </a:rPr>
              <a:t>CB experiment </a:t>
            </a:r>
            <a:r>
              <a:rPr lang="en-US" sz="2000" dirty="0" smtClean="0">
                <a:solidFill>
                  <a:schemeClr val="bg1"/>
                </a:solidFill>
                <a:effectLst>
                  <a:outerShdw blurRad="38100" dist="38100" dir="2700000" algn="tl">
                    <a:srgbClr val="000000"/>
                  </a:outerShdw>
                </a:effectLst>
                <a:latin typeface="Comic Sans MS" pitchFamily="66" charset="0"/>
                <a:cs typeface="Arial" charset="0"/>
                <a:sym typeface="Symbol" pitchFamily="18" charset="2"/>
              </a:rPr>
              <a:t>at AGS</a:t>
            </a:r>
            <a:r>
              <a:rPr lang="en-US" sz="2000" dirty="0" smtClean="0">
                <a:latin typeface="Comic Sans MS" pitchFamily="66" charset="0"/>
                <a:cs typeface="Arial" charset="0"/>
                <a:sym typeface="Symbol" pitchFamily="18" charset="2"/>
              </a:rPr>
              <a:t/>
            </a:r>
            <a:br>
              <a:rPr lang="en-US" sz="2000" dirty="0" smtClean="0">
                <a:latin typeface="Comic Sans MS" pitchFamily="66" charset="0"/>
                <a:cs typeface="Arial" charset="0"/>
                <a:sym typeface="Symbol" pitchFamily="18" charset="2"/>
              </a:rPr>
            </a:br>
            <a:r>
              <a:rPr lang="en-US" sz="2000" dirty="0" smtClean="0">
                <a:latin typeface="Comic Sans MS" pitchFamily="66" charset="0"/>
                <a:cs typeface="Arial" charset="0"/>
                <a:sym typeface="Symbol" pitchFamily="18" charset="2"/>
              </a:rPr>
              <a:t/>
            </a:r>
            <a:br>
              <a:rPr lang="en-US" sz="2000" dirty="0" smtClean="0">
                <a:latin typeface="Comic Sans MS" pitchFamily="66" charset="0"/>
                <a:cs typeface="Arial" charset="0"/>
                <a:sym typeface="Symbol" pitchFamily="18" charset="2"/>
              </a:rPr>
            </a:br>
            <a:r>
              <a:rPr lang="en-US" sz="1400" dirty="0" smtClean="0">
                <a:effectLst/>
                <a:latin typeface="Comic Sans MS" pitchFamily="66" charset="0"/>
              </a:rPr>
              <a:t>S. </a:t>
            </a:r>
            <a:r>
              <a:rPr lang="en-US" sz="1400" dirty="0" err="1" smtClean="0">
                <a:effectLst/>
                <a:latin typeface="Comic Sans MS" pitchFamily="66" charset="0"/>
              </a:rPr>
              <a:t>Prakhov</a:t>
            </a:r>
            <a:r>
              <a:rPr lang="en-US" sz="1400" dirty="0" smtClean="0">
                <a:effectLst/>
                <a:latin typeface="Comic Sans MS" pitchFamily="66" charset="0"/>
              </a:rPr>
              <a:t> </a:t>
            </a:r>
            <a:r>
              <a:rPr lang="en-US" sz="1400" i="1" dirty="0" smtClean="0">
                <a:effectLst/>
                <a:latin typeface="Comic Sans MS" pitchFamily="66" charset="0"/>
              </a:rPr>
              <a:t>et al. Phy.Rev.,C78,015206 (2008)</a:t>
            </a:r>
            <a:endParaRPr lang="en-US" sz="1400" dirty="0" smtClean="0">
              <a:effectLst/>
              <a:latin typeface="Comic Sans MS" pitchFamily="66" charset="0"/>
              <a:cs typeface="Arial" charset="0"/>
              <a:sym typeface="Symbol" pitchFamily="18" charset="2"/>
            </a:endParaRPr>
          </a:p>
        </p:txBody>
      </p:sp>
      <p:pic>
        <p:nvPicPr>
          <p:cNvPr id="65539" name="Picture 4"/>
          <p:cNvPicPr>
            <a:picLocks noGrp="1" noChangeAspect="1" noChangeArrowheads="1"/>
          </p:cNvPicPr>
          <p:nvPr>
            <p:ph idx="1"/>
          </p:nvPr>
        </p:nvPicPr>
        <p:blipFill>
          <a:blip r:embed="rId4" cstate="print"/>
          <a:srcRect/>
          <a:stretch>
            <a:fillRect/>
          </a:stretch>
        </p:blipFill>
        <p:spPr>
          <a:xfrm>
            <a:off x="304800" y="1577975"/>
            <a:ext cx="2246313" cy="2308225"/>
          </a:xfrm>
          <a:noFill/>
        </p:spPr>
      </p:pic>
      <p:sp>
        <p:nvSpPr>
          <p:cNvPr id="304135" name="Rectangle 7"/>
          <p:cNvSpPr>
            <a:spLocks noChangeArrowheads="1"/>
          </p:cNvSpPr>
          <p:nvPr/>
        </p:nvSpPr>
        <p:spPr bwMode="auto">
          <a:xfrm>
            <a:off x="76200" y="4343400"/>
            <a:ext cx="3429000" cy="2133600"/>
          </a:xfrm>
          <a:prstGeom prst="rect">
            <a:avLst/>
          </a:prstGeom>
          <a:noFill/>
          <a:ln w="9525">
            <a:noFill/>
            <a:miter lim="800000"/>
            <a:headEnd/>
            <a:tailEnd/>
          </a:ln>
          <a:effectLst/>
        </p:spPr>
        <p:txBody>
          <a:bodyPr/>
          <a:lstStyle/>
          <a:p>
            <a:pPr marL="342900" indent="-342900" algn="l" eaLnBrk="1" hangingPunct="1">
              <a:spcBef>
                <a:spcPct val="20000"/>
              </a:spcBef>
              <a:buClr>
                <a:srgbClr val="000000"/>
              </a:buClr>
              <a:buFont typeface="Wingdings" pitchFamily="2" charset="2"/>
              <a:buChar char="Ø"/>
            </a:pPr>
            <a:r>
              <a:rPr lang="en-US" sz="1800">
                <a:solidFill>
                  <a:srgbClr val="000000"/>
                </a:solidFill>
                <a:effectLst>
                  <a:outerShdw blurRad="38100" dist="38100" dir="2700000" algn="tl">
                    <a:srgbClr val="FFFFFF"/>
                  </a:outerShdw>
                </a:effectLst>
                <a:latin typeface="Comic Sans MS" pitchFamily="66" charset="0"/>
              </a:rPr>
              <a:t>The </a:t>
            </a:r>
            <a:r>
              <a:rPr lang="el-GR" sz="1800">
                <a:solidFill>
                  <a:srgbClr val="000000"/>
                </a:solidFill>
                <a:effectLst>
                  <a:outerShdw blurRad="38100" dist="38100" dir="2700000" algn="tl">
                    <a:srgbClr val="FFFFFF"/>
                  </a:outerShdw>
                </a:effectLst>
                <a:latin typeface="Comic Sans MS" pitchFamily="66" charset="0"/>
              </a:rPr>
              <a:t>η</a:t>
            </a:r>
            <a:r>
              <a:rPr lang="en-US" sz="1800">
                <a:solidFill>
                  <a:srgbClr val="000000"/>
                </a:solidFill>
                <a:effectLst>
                  <a:outerShdw blurRad="38100" dist="38100" dir="2700000" algn="tl">
                    <a:srgbClr val="FFFFFF"/>
                  </a:outerShdw>
                </a:effectLst>
                <a:latin typeface="Comic Sans MS" pitchFamily="66" charset="0"/>
              </a:rPr>
              <a:t>’s were produced with </a:t>
            </a:r>
            <a:r>
              <a:rPr lang="en-US" sz="1800">
                <a:solidFill>
                  <a:srgbClr val="FF0000"/>
                </a:solidFill>
                <a:effectLst>
                  <a:outerShdw blurRad="38100" dist="38100" dir="2700000" algn="tl">
                    <a:srgbClr val="000000"/>
                  </a:outerShdw>
                </a:effectLst>
                <a:latin typeface="Comic Sans MS" pitchFamily="66" charset="0"/>
              </a:rPr>
              <a:t>720</a:t>
            </a:r>
            <a:r>
              <a:rPr lang="en-US" sz="1800">
                <a:solidFill>
                  <a:srgbClr val="000000"/>
                </a:solidFill>
                <a:effectLst>
                  <a:outerShdw blurRad="38100" dist="38100" dir="2700000" algn="tl">
                    <a:srgbClr val="FFFFFF"/>
                  </a:outerShdw>
                </a:effectLst>
                <a:latin typeface="Comic Sans MS" pitchFamily="66" charset="0"/>
              </a:rPr>
              <a:t> MeV/c </a:t>
            </a:r>
            <a:r>
              <a:rPr lang="en-US" sz="1800">
                <a:solidFill>
                  <a:srgbClr val="000000"/>
                </a:solidFill>
                <a:effectLst>
                  <a:outerShdw blurRad="38100" dist="38100" dir="2700000" algn="tl">
                    <a:srgbClr val="FFFFFF"/>
                  </a:outerShdw>
                </a:effectLst>
                <a:latin typeface="Comic Sans MS" pitchFamily="66" charset="0"/>
                <a:sym typeface="Symbol" pitchFamily="18" charset="2"/>
              </a:rPr>
              <a:t></a:t>
            </a:r>
            <a:r>
              <a:rPr lang="en-US" sz="1800" baseline="30000">
                <a:solidFill>
                  <a:srgbClr val="000000"/>
                </a:solidFill>
                <a:effectLst>
                  <a:outerShdw blurRad="38100" dist="38100" dir="2700000" algn="tl">
                    <a:srgbClr val="FFFFFF"/>
                  </a:outerShdw>
                </a:effectLst>
                <a:latin typeface="Comic Sans MS" pitchFamily="66" charset="0"/>
                <a:sym typeface="Symbol" pitchFamily="18" charset="2"/>
              </a:rPr>
              <a:t>-</a:t>
            </a:r>
            <a:r>
              <a:rPr lang="en-US" sz="1800">
                <a:solidFill>
                  <a:srgbClr val="000000"/>
                </a:solidFill>
                <a:effectLst>
                  <a:outerShdw blurRad="38100" dist="38100" dir="2700000" algn="tl">
                    <a:srgbClr val="FFFFFF"/>
                  </a:outerShdw>
                </a:effectLst>
                <a:latin typeface="Comic Sans MS" pitchFamily="66" charset="0"/>
                <a:sym typeface="Symbol" pitchFamily="18" charset="2"/>
              </a:rPr>
              <a:t> beam through the </a:t>
            </a:r>
            <a:r>
              <a:rPr lang="en-US" sz="1800" baseline="30000">
                <a:solidFill>
                  <a:srgbClr val="000000"/>
                </a:solidFill>
                <a:effectLst>
                  <a:outerShdw blurRad="38100" dist="38100" dir="2700000" algn="tl">
                    <a:srgbClr val="FFFFFF"/>
                  </a:outerShdw>
                </a:effectLst>
                <a:latin typeface="Comic Sans MS" pitchFamily="66" charset="0"/>
                <a:sym typeface="Symbol" pitchFamily="18" charset="2"/>
              </a:rPr>
              <a:t>-</a:t>
            </a:r>
            <a:r>
              <a:rPr lang="en-US" sz="1800">
                <a:solidFill>
                  <a:srgbClr val="000000"/>
                </a:solidFill>
                <a:effectLst>
                  <a:outerShdw blurRad="38100" dist="38100" dir="2700000" algn="tl">
                    <a:srgbClr val="FFFFFF"/>
                  </a:outerShdw>
                </a:effectLst>
                <a:latin typeface="Comic Sans MS" pitchFamily="66" charset="0"/>
                <a:sym typeface="Symbol" pitchFamily="18" charset="2"/>
              </a:rPr>
              <a:t>p</a:t>
            </a:r>
            <a:r>
              <a:rPr lang="el-GR" sz="1800">
                <a:solidFill>
                  <a:srgbClr val="000000"/>
                </a:solidFill>
                <a:effectLst>
                  <a:outerShdw blurRad="38100" dist="38100" dir="2700000" algn="tl">
                    <a:srgbClr val="FFFFFF"/>
                  </a:outerShdw>
                </a:effectLst>
                <a:latin typeface="Comic Sans MS" pitchFamily="66" charset="0"/>
                <a:ea typeface="MS Mincho" pitchFamily="49" charset="-128"/>
                <a:cs typeface="Arial" charset="0"/>
                <a:sym typeface="Symbol" pitchFamily="18" charset="2"/>
              </a:rPr>
              <a:t>→η</a:t>
            </a:r>
            <a:r>
              <a:rPr lang="en-US" sz="1800">
                <a:solidFill>
                  <a:srgbClr val="000000"/>
                </a:solidFill>
                <a:effectLst>
                  <a:outerShdw blurRad="38100" dist="38100" dir="2700000" algn="tl">
                    <a:srgbClr val="FFFFFF"/>
                  </a:outerShdw>
                </a:effectLst>
                <a:latin typeface="Comic Sans MS" pitchFamily="66" charset="0"/>
                <a:ea typeface="MS Mincho" pitchFamily="49" charset="-128"/>
                <a:cs typeface="Arial" charset="0"/>
                <a:sym typeface="Symbol" pitchFamily="18" charset="2"/>
              </a:rPr>
              <a:t>n reaction</a:t>
            </a:r>
            <a:endParaRPr lang="el-GR" sz="1800">
              <a:solidFill>
                <a:srgbClr val="000000"/>
              </a:solidFill>
              <a:effectLst>
                <a:outerShdw blurRad="38100" dist="38100" dir="2700000" algn="tl">
                  <a:srgbClr val="FFFFFF"/>
                </a:outerShdw>
              </a:effectLst>
              <a:latin typeface="Comic Sans MS" pitchFamily="66" charset="0"/>
              <a:ea typeface="MS Mincho" pitchFamily="49" charset="-128"/>
              <a:cs typeface="Arial" charset="0"/>
              <a:sym typeface="Symbol" pitchFamily="18" charset="2"/>
            </a:endParaRPr>
          </a:p>
          <a:p>
            <a:pPr marL="342900" indent="-342900" algn="l" eaLnBrk="1" hangingPunct="1">
              <a:spcBef>
                <a:spcPct val="20000"/>
              </a:spcBef>
              <a:buClr>
                <a:srgbClr val="000000"/>
              </a:buClr>
              <a:buFont typeface="Wingdings" pitchFamily="2" charset="2"/>
              <a:buChar char="Ø"/>
            </a:pPr>
            <a:r>
              <a:rPr lang="en-US" sz="1800">
                <a:solidFill>
                  <a:srgbClr val="000000"/>
                </a:solidFill>
                <a:effectLst>
                  <a:outerShdw blurRad="38100" dist="38100" dir="2700000" algn="tl">
                    <a:srgbClr val="FFFFFF"/>
                  </a:outerShdw>
                </a:effectLst>
                <a:latin typeface="Comic Sans MS" pitchFamily="66" charset="0"/>
                <a:sym typeface="Symbol" pitchFamily="18" charset="2"/>
              </a:rPr>
              <a:t>Decay ’s energy range: 50-500 MeV</a:t>
            </a:r>
          </a:p>
        </p:txBody>
      </p:sp>
      <p:sp>
        <p:nvSpPr>
          <p:cNvPr id="65541" name="Picture 8"/>
          <p:cNvSpPr>
            <a:spLocks noChangeAspect="1" noChangeArrowheads="1"/>
          </p:cNvSpPr>
          <p:nvPr/>
        </p:nvSpPr>
        <p:spPr bwMode="auto">
          <a:xfrm>
            <a:off x="4038600" y="1044575"/>
            <a:ext cx="5105400" cy="2100263"/>
          </a:xfrm>
          <a:prstGeom prst="rect">
            <a:avLst/>
          </a:prstGeom>
          <a:noFill/>
          <a:ln w="9525" algn="ctr">
            <a:noFill/>
            <a:miter lim="800000"/>
            <a:headEnd/>
            <a:tailEnd/>
          </a:ln>
        </p:spPr>
        <p:txBody>
          <a:bodyPr/>
          <a:lstStyle/>
          <a:p>
            <a:endParaRPr lang="en-US"/>
          </a:p>
        </p:txBody>
      </p:sp>
      <p:sp>
        <p:nvSpPr>
          <p:cNvPr id="13" name="Rectangle 4"/>
          <p:cNvSpPr>
            <a:spLocks noChangeArrowheads="1"/>
          </p:cNvSpPr>
          <p:nvPr/>
        </p:nvSpPr>
        <p:spPr bwMode="auto">
          <a:xfrm>
            <a:off x="3733800" y="4648200"/>
            <a:ext cx="5105400" cy="1066800"/>
          </a:xfrm>
          <a:prstGeom prst="rect">
            <a:avLst/>
          </a:prstGeom>
          <a:noFill/>
          <a:ln w="9525">
            <a:solidFill>
              <a:schemeClr val="bg1">
                <a:lumMod val="75000"/>
              </a:schemeClr>
            </a:solidFill>
            <a:miter lim="800000"/>
            <a:headEnd/>
            <a:tailEnd/>
          </a:ln>
          <a:effectLst/>
        </p:spPr>
        <p:txBody>
          <a:bodyPr wrap="none"/>
          <a:lstStyle/>
          <a:p>
            <a:pPr marL="342900" indent="-342900" algn="l" eaLnBrk="1" hangingPunct="1">
              <a:spcBef>
                <a:spcPct val="20000"/>
              </a:spcBef>
              <a:buClr>
                <a:srgbClr val="000000"/>
              </a:buClr>
            </a:pPr>
            <a:r>
              <a:rPr lang="en-US" sz="1800" b="1" dirty="0">
                <a:solidFill>
                  <a:srgbClr val="008000"/>
                </a:solidFill>
                <a:effectLst>
                  <a:outerShdw blurRad="38100" dist="38100" dir="2700000" algn="tl">
                    <a:srgbClr val="000000"/>
                  </a:outerShdw>
                </a:effectLst>
                <a:latin typeface="Comic Sans MS" pitchFamily="66" charset="0"/>
              </a:rPr>
              <a:t>   Final result:</a:t>
            </a:r>
            <a:endParaRPr lang="en-US" sz="1800" baseline="30000" dirty="0">
              <a:solidFill>
                <a:srgbClr val="FF0000"/>
              </a:solidFill>
              <a:effectLst>
                <a:outerShdw blurRad="38100" dist="38100" dir="2700000" algn="tl">
                  <a:srgbClr val="000000"/>
                </a:outerShdw>
              </a:effectLst>
              <a:latin typeface="MS Mincho" pitchFamily="49" charset="-128"/>
              <a:ea typeface="MS Mincho" pitchFamily="49" charset="-128"/>
              <a:sym typeface="Symbol" pitchFamily="18" charset="2"/>
            </a:endParaRPr>
          </a:p>
          <a:p>
            <a:pPr marL="342900" indent="-342900" algn="l" eaLnBrk="1" hangingPunct="1">
              <a:spcBef>
                <a:spcPct val="20000"/>
              </a:spcBef>
              <a:buClr>
                <a:srgbClr val="000000"/>
              </a:buClr>
            </a:pPr>
            <a:r>
              <a:rPr lang="en-US" sz="1800" dirty="0">
                <a:solidFill>
                  <a:srgbClr val="FF0000"/>
                </a:solidFill>
                <a:latin typeface="MS Mincho" pitchFamily="49" charset="-128"/>
                <a:ea typeface="MS Mincho" pitchFamily="49" charset="-128"/>
                <a:sym typeface="Symbol" pitchFamily="18" charset="2"/>
              </a:rPr>
              <a:t></a:t>
            </a:r>
            <a:r>
              <a:rPr lang="en-US" sz="1800" dirty="0">
                <a:solidFill>
                  <a:srgbClr val="FF0000"/>
                </a:solidFill>
                <a:latin typeface="Comic Sans MS" pitchFamily="66" charset="0"/>
                <a:sym typeface="Symbol" pitchFamily="18" charset="2"/>
              </a:rPr>
              <a:t>(</a:t>
            </a:r>
            <a:r>
              <a:rPr lang="el-GR" sz="1800" dirty="0">
                <a:solidFill>
                  <a:srgbClr val="FF0000"/>
                </a:solidFill>
                <a:latin typeface="Comic Sans MS" pitchFamily="66" charset="0"/>
                <a:ea typeface="MS Mincho" pitchFamily="49" charset="-128"/>
                <a:sym typeface="Symbol" pitchFamily="18" charset="2"/>
              </a:rPr>
              <a:t>η→</a:t>
            </a:r>
            <a:r>
              <a:rPr lang="en-US" sz="1800" dirty="0">
                <a:solidFill>
                  <a:srgbClr val="FF0000"/>
                </a:solidFill>
                <a:latin typeface="Comic Sans MS" pitchFamily="66" charset="0"/>
                <a:sym typeface="Symbol" pitchFamily="18" charset="2"/>
              </a:rPr>
              <a:t></a:t>
            </a:r>
            <a:r>
              <a:rPr lang="en-US" sz="1800" baseline="30000" dirty="0">
                <a:solidFill>
                  <a:srgbClr val="FF0000"/>
                </a:solidFill>
                <a:latin typeface="Comic Sans MS" pitchFamily="66" charset="0"/>
                <a:sym typeface="Symbol" pitchFamily="18" charset="2"/>
              </a:rPr>
              <a:t>0</a:t>
            </a:r>
            <a:r>
              <a:rPr lang="el-GR" sz="1800" dirty="0">
                <a:solidFill>
                  <a:srgbClr val="FF0000"/>
                </a:solidFill>
                <a:latin typeface="Comic Sans MS" pitchFamily="66" charset="0"/>
                <a:cs typeface="Arial" charset="0"/>
                <a:sym typeface="Symbol" pitchFamily="18" charset="2"/>
              </a:rPr>
              <a:t> </a:t>
            </a:r>
            <a:r>
              <a:rPr lang="en-US" sz="1800" dirty="0">
                <a:solidFill>
                  <a:srgbClr val="FF0000"/>
                </a:solidFill>
                <a:latin typeface="Comic Sans MS" pitchFamily="66" charset="0"/>
                <a:ea typeface="MS Mincho" pitchFamily="49" charset="-128"/>
                <a:sym typeface="Symbol" pitchFamily="18" charset="2"/>
              </a:rPr>
              <a:t>) = 0.285±0.031±0.061 </a:t>
            </a:r>
            <a:r>
              <a:rPr lang="en-US" sz="1800" dirty="0" err="1" smtClean="0">
                <a:solidFill>
                  <a:srgbClr val="FF0000"/>
                </a:solidFill>
                <a:latin typeface="Comic Sans MS" pitchFamily="66" charset="0"/>
                <a:ea typeface="MS Mincho" pitchFamily="49" charset="-128"/>
                <a:sym typeface="Symbol" pitchFamily="18" charset="2"/>
              </a:rPr>
              <a:t>eV</a:t>
            </a:r>
            <a:endParaRPr lang="en-US" sz="1800" dirty="0">
              <a:solidFill>
                <a:srgbClr val="FF0000"/>
              </a:solidFill>
              <a:latin typeface="Comic Sans MS" pitchFamily="66" charset="0"/>
              <a:ea typeface="MS Mincho" pitchFamily="49" charset="-128"/>
              <a:sym typeface="Symbol" pitchFamily="18" charset="2"/>
            </a:endParaRPr>
          </a:p>
          <a:p>
            <a:pPr marL="342900" indent="-342900" algn="l" eaLnBrk="1" hangingPunct="1">
              <a:spcBef>
                <a:spcPct val="20000"/>
              </a:spcBef>
              <a:buClr>
                <a:srgbClr val="000000"/>
              </a:buClr>
              <a:buFontTx/>
              <a:buChar char="•"/>
            </a:pPr>
            <a:endParaRPr lang="en-US" dirty="0">
              <a:solidFill>
                <a:srgbClr val="FF0000"/>
              </a:solidFill>
              <a:effectLst>
                <a:outerShdw blurRad="38100" dist="38100" dir="2700000" algn="tl">
                  <a:srgbClr val="000000"/>
                </a:outerShdw>
              </a:effectLst>
              <a:latin typeface="Comic Sans MS" pitchFamily="66" charset="0"/>
              <a:ea typeface="MS Mincho" pitchFamily="49" charset="-128"/>
              <a:sym typeface="Symbol" pitchFamily="18" charset="2"/>
            </a:endParaRPr>
          </a:p>
        </p:txBody>
      </p:sp>
      <p:pic>
        <p:nvPicPr>
          <p:cNvPr id="12297" name="Picture 19" descr="CB_prakhov08-2.png"/>
          <p:cNvPicPr>
            <a:picLocks noChangeAspect="1"/>
          </p:cNvPicPr>
          <p:nvPr/>
        </p:nvPicPr>
        <p:blipFill>
          <a:blip r:embed="rId5" cstate="print"/>
          <a:srcRect/>
          <a:stretch>
            <a:fillRect/>
          </a:stretch>
        </p:blipFill>
        <p:spPr bwMode="auto">
          <a:xfrm>
            <a:off x="2819400" y="1600200"/>
            <a:ext cx="2743200" cy="2403475"/>
          </a:xfrm>
          <a:prstGeom prst="rect">
            <a:avLst/>
          </a:prstGeom>
          <a:noFill/>
          <a:ln w="9525">
            <a:noFill/>
            <a:miter lim="800000"/>
            <a:headEnd/>
            <a:tailEnd/>
          </a:ln>
        </p:spPr>
      </p:pic>
      <p:pic>
        <p:nvPicPr>
          <p:cNvPr id="12298" name="Picture 20" descr="CB_prakhov08-1.png"/>
          <p:cNvPicPr>
            <a:picLocks noChangeAspect="1"/>
          </p:cNvPicPr>
          <p:nvPr/>
        </p:nvPicPr>
        <p:blipFill>
          <a:blip r:embed="rId6" cstate="print"/>
          <a:srcRect/>
          <a:stretch>
            <a:fillRect/>
          </a:stretch>
        </p:blipFill>
        <p:spPr bwMode="auto">
          <a:xfrm>
            <a:off x="5867400" y="1524000"/>
            <a:ext cx="2871788" cy="2484438"/>
          </a:xfrm>
          <a:prstGeom prst="rect">
            <a:avLst/>
          </a:prstGeom>
          <a:noFill/>
          <a:ln w="9525">
            <a:noFill/>
            <a:miter lim="800000"/>
            <a:headEnd/>
            <a:tailEnd/>
          </a:ln>
        </p:spPr>
      </p:pic>
      <p:sp>
        <p:nvSpPr>
          <p:cNvPr id="22" name="Rectangle 11"/>
          <p:cNvSpPr>
            <a:spLocks noChangeArrowheads="1"/>
          </p:cNvSpPr>
          <p:nvPr/>
        </p:nvSpPr>
        <p:spPr bwMode="auto">
          <a:xfrm rot="16200000">
            <a:off x="4366419" y="2796381"/>
            <a:ext cx="396875" cy="900113"/>
          </a:xfrm>
          <a:prstGeom prst="rect">
            <a:avLst/>
          </a:prstGeom>
          <a:noFill/>
          <a:ln w="9525" algn="ctr">
            <a:noFill/>
            <a:miter lim="800000"/>
            <a:headEnd/>
            <a:tailEnd/>
          </a:ln>
          <a:effectLst/>
        </p:spPr>
        <p:txBody>
          <a:bodyPr vert="eaVert" wrap="none">
            <a:spAutoFit/>
          </a:bodyPr>
          <a:lstStyle/>
          <a:p>
            <a:r>
              <a:rPr lang="el-GR" sz="1400">
                <a:solidFill>
                  <a:srgbClr val="FF0000"/>
                </a:solidFill>
                <a:effectLst>
                  <a:outerShdw blurRad="38100" dist="38100" dir="2700000" algn="tl">
                    <a:srgbClr val="000000"/>
                  </a:outerShdw>
                </a:effectLst>
                <a:sym typeface="Symbol" pitchFamily="18" charset="2"/>
              </a:rPr>
              <a:t>η →</a:t>
            </a:r>
            <a:r>
              <a:rPr lang="en-US" sz="1400">
                <a:solidFill>
                  <a:srgbClr val="FF0000"/>
                </a:solidFill>
                <a:effectLst>
                  <a:outerShdw blurRad="38100" dist="38100" dir="2700000" algn="tl">
                    <a:srgbClr val="000000"/>
                  </a:outerShdw>
                </a:effectLst>
                <a:sym typeface="Symbol" pitchFamily="18" charset="2"/>
              </a:rPr>
              <a:t></a:t>
            </a:r>
            <a:r>
              <a:rPr lang="en-US" sz="1400" baseline="30000">
                <a:solidFill>
                  <a:srgbClr val="FF0000"/>
                </a:solidFill>
                <a:effectLst>
                  <a:outerShdw blurRad="38100" dist="38100" dir="2700000" algn="tl">
                    <a:srgbClr val="000000"/>
                  </a:outerShdw>
                </a:effectLst>
                <a:sym typeface="Symbol" pitchFamily="18" charset="2"/>
              </a:rPr>
              <a:t>0</a:t>
            </a:r>
            <a:r>
              <a:rPr lang="en-US" sz="1400">
                <a:solidFill>
                  <a:srgbClr val="FF0000"/>
                </a:solidFill>
                <a:effectLst>
                  <a:outerShdw blurRad="38100" dist="38100" dir="2700000" algn="tl">
                    <a:srgbClr val="000000"/>
                  </a:outerShdw>
                </a:effectLst>
                <a:sym typeface="Symbol" pitchFamily="18" charset="2"/>
              </a:rPr>
              <a:t></a:t>
            </a:r>
            <a:r>
              <a:rPr lang="en-US" sz="1400" baseline="30000">
                <a:solidFill>
                  <a:srgbClr val="FF0000"/>
                </a:solidFill>
                <a:effectLst>
                  <a:outerShdw blurRad="38100" dist="38100" dir="2700000" algn="tl">
                    <a:srgbClr val="000000"/>
                  </a:outerShdw>
                </a:effectLst>
                <a:sym typeface="Symbol" pitchFamily="18" charset="2"/>
              </a:rPr>
              <a:t>0</a:t>
            </a:r>
            <a:r>
              <a:rPr lang="en-US" sz="1400">
                <a:solidFill>
                  <a:srgbClr val="FF0000"/>
                </a:solidFill>
                <a:effectLst>
                  <a:outerShdw blurRad="38100" dist="38100" dir="2700000" algn="tl">
                    <a:srgbClr val="000000"/>
                  </a:outerShdw>
                </a:effectLst>
                <a:sym typeface="Symbol" pitchFamily="18" charset="2"/>
              </a:rPr>
              <a:t></a:t>
            </a:r>
            <a:r>
              <a:rPr lang="en-US" sz="1400" baseline="30000">
                <a:solidFill>
                  <a:srgbClr val="FF0000"/>
                </a:solidFill>
                <a:effectLst>
                  <a:outerShdw blurRad="38100" dist="38100" dir="2700000" algn="tl">
                    <a:srgbClr val="000000"/>
                  </a:outerShdw>
                </a:effectLst>
                <a:sym typeface="Symbol" pitchFamily="18" charset="2"/>
              </a:rPr>
              <a:t>0</a:t>
            </a:r>
          </a:p>
        </p:txBody>
      </p:sp>
      <p:sp>
        <p:nvSpPr>
          <p:cNvPr id="65546" name="TextBox 5"/>
          <p:cNvSpPr txBox="1">
            <a:spLocks noChangeArrowheads="1"/>
          </p:cNvSpPr>
          <p:nvPr/>
        </p:nvSpPr>
        <p:spPr bwMode="auto">
          <a:xfrm>
            <a:off x="1676400" y="1905000"/>
            <a:ext cx="1143000" cy="338138"/>
          </a:xfrm>
          <a:prstGeom prst="rect">
            <a:avLst/>
          </a:prstGeom>
          <a:noFill/>
          <a:ln w="9525">
            <a:noFill/>
            <a:miter lim="800000"/>
            <a:headEnd/>
            <a:tailEnd/>
          </a:ln>
        </p:spPr>
        <p:txBody>
          <a:bodyPr>
            <a:spAutoFit/>
          </a:bodyPr>
          <a:lstStyle/>
          <a:p>
            <a:r>
              <a:rPr lang="en-US" sz="1600" b="1">
                <a:solidFill>
                  <a:srgbClr val="FF0000"/>
                </a:solidFill>
              </a:rPr>
              <a:t>NaI(T1)</a:t>
            </a:r>
          </a:p>
        </p:txBody>
      </p:sp>
      <p:sp>
        <p:nvSpPr>
          <p:cNvPr id="14" name="Slide Number Placeholder 13"/>
          <p:cNvSpPr>
            <a:spLocks noGrp="1"/>
          </p:cNvSpPr>
          <p:nvPr>
            <p:ph type="sldNum" sz="quarter" idx="12"/>
          </p:nvPr>
        </p:nvSpPr>
        <p:spPr/>
        <p:txBody>
          <a:bodyPr/>
          <a:lstStyle/>
          <a:p>
            <a:fld id="{B84A5C53-0AAC-4F41-937F-2FBB81B6965A}" type="slidenum">
              <a:rPr lang="en-US"/>
              <a:pPr/>
              <a:t>43</a:t>
            </a:fld>
            <a:endParaRPr lang="en-US"/>
          </a:p>
        </p:txBody>
      </p:sp>
    </p:spTree>
    <p:custDataLst>
      <p:tags r:id="rId1"/>
    </p:custDataLst>
  </p:cSld>
  <p:clrMapOvr>
    <a:masterClrMapping/>
  </p:clrMapOvr>
  <p:transition advTm="7391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linds(horizontal)">
                                      <p:cBhvr>
                                        <p:cTn id="7" dur="500"/>
                                        <p:tgtEl>
                                          <p:spTgt spid="22"/>
                                        </p:tgtEl>
                                      </p:cBhvr>
                                    </p:animEffect>
                                  </p:childTnLst>
                                </p:cTn>
                              </p:par>
                              <p:par>
                                <p:cTn id="8" presetID="3" presetClass="entr" presetSubtype="10" fill="hold" nodeType="withEffect">
                                  <p:stCondLst>
                                    <p:cond delay="0"/>
                                  </p:stCondLst>
                                  <p:childTnLst>
                                    <p:set>
                                      <p:cBhvr>
                                        <p:cTn id="9" dur="1" fill="hold">
                                          <p:stCondLst>
                                            <p:cond delay="0"/>
                                          </p:stCondLst>
                                        </p:cTn>
                                        <p:tgtEl>
                                          <p:spTgt spid="12297"/>
                                        </p:tgtEl>
                                        <p:attrNameLst>
                                          <p:attrName>style.visibility</p:attrName>
                                        </p:attrNameLst>
                                      </p:cBhvr>
                                      <p:to>
                                        <p:strVal val="visible"/>
                                      </p:to>
                                    </p:set>
                                    <p:animEffect transition="in" filter="blinds(horizontal)">
                                      <p:cBhvr>
                                        <p:cTn id="10" dur="500"/>
                                        <p:tgtEl>
                                          <p:spTgt spid="12297"/>
                                        </p:tgtEl>
                                      </p:cBhvr>
                                    </p:animEffect>
                                  </p:childTnLst>
                                </p:cTn>
                              </p:par>
                              <p:par>
                                <p:cTn id="11" presetID="3" presetClass="entr" presetSubtype="10" fill="hold" nodeType="withEffect">
                                  <p:stCondLst>
                                    <p:cond delay="0"/>
                                  </p:stCondLst>
                                  <p:childTnLst>
                                    <p:set>
                                      <p:cBhvr>
                                        <p:cTn id="12" dur="1" fill="hold">
                                          <p:stCondLst>
                                            <p:cond delay="0"/>
                                          </p:stCondLst>
                                        </p:cTn>
                                        <p:tgtEl>
                                          <p:spTgt spid="12298"/>
                                        </p:tgtEl>
                                        <p:attrNameLst>
                                          <p:attrName>style.visibility</p:attrName>
                                        </p:attrNameLst>
                                      </p:cBhvr>
                                      <p:to>
                                        <p:strVal val="visible"/>
                                      </p:to>
                                    </p:set>
                                    <p:animEffect transition="in" filter="blinds(horizontal)">
                                      <p:cBhvr>
                                        <p:cTn id="13" dur="500"/>
                                        <p:tgtEl>
                                          <p:spTgt spid="1229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linds(horizont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2"/>
          <p:cNvSpPr>
            <a:spLocks noGrp="1" noChangeArrowheads="1"/>
          </p:cNvSpPr>
          <p:nvPr>
            <p:ph type="title"/>
          </p:nvPr>
        </p:nvSpPr>
        <p:spPr/>
        <p:txBody>
          <a:bodyPr/>
          <a:lstStyle/>
          <a:p>
            <a:pPr algn="ctr" eaLnBrk="1" hangingPunct="1"/>
            <a:r>
              <a:rPr lang="en-US" sz="3200" smtClean="0">
                <a:solidFill>
                  <a:schemeClr val="bg1"/>
                </a:solidFill>
                <a:effectLst>
                  <a:outerShdw blurRad="38100" dist="38100" dir="2700000" algn="tl">
                    <a:srgbClr val="000000"/>
                  </a:outerShdw>
                </a:effectLst>
                <a:latin typeface="Comic Sans MS" pitchFamily="66" charset="0"/>
              </a:rPr>
              <a:t>Low Energy </a:t>
            </a:r>
            <a:r>
              <a:rPr lang="el-GR" sz="3200" smtClean="0">
                <a:solidFill>
                  <a:schemeClr val="bg1"/>
                </a:solidFill>
                <a:effectLst>
                  <a:outerShdw blurRad="38100" dist="38100" dir="2700000" algn="tl">
                    <a:srgbClr val="000000"/>
                  </a:outerShdw>
                </a:effectLst>
                <a:latin typeface="Comic Sans MS" pitchFamily="66" charset="0"/>
              </a:rPr>
              <a:t>η </a:t>
            </a:r>
            <a:r>
              <a:rPr lang="en-US" sz="3200" smtClean="0">
                <a:solidFill>
                  <a:schemeClr val="bg1"/>
                </a:solidFill>
                <a:effectLst>
                  <a:outerShdw blurRad="38100" dist="38100" dir="2700000" algn="tl">
                    <a:srgbClr val="000000"/>
                  </a:outerShdw>
                </a:effectLst>
                <a:latin typeface="Comic Sans MS" pitchFamily="66" charset="0"/>
              </a:rPr>
              <a:t> Production Continue</a:t>
            </a:r>
            <a:r>
              <a:rPr lang="en-US" sz="3200" smtClean="0">
                <a:latin typeface="Comic Sans MS" pitchFamily="66" charset="0"/>
              </a:rPr>
              <a:t/>
            </a:r>
            <a:br>
              <a:rPr lang="en-US" sz="3200" smtClean="0">
                <a:latin typeface="Comic Sans MS" pitchFamily="66" charset="0"/>
              </a:rPr>
            </a:br>
            <a:r>
              <a:rPr lang="en-US" sz="2000" smtClean="0">
                <a:solidFill>
                  <a:schemeClr val="bg1"/>
                </a:solidFill>
                <a:effectLst>
                  <a:outerShdw blurRad="38100" dist="38100" dir="2700000" algn="tl">
                    <a:srgbClr val="000000"/>
                  </a:outerShdw>
                </a:effectLst>
                <a:latin typeface="Comic Sans MS" pitchFamily="66" charset="0"/>
              </a:rPr>
              <a:t> KLOE experiment</a:t>
            </a:r>
            <a:r>
              <a:rPr lang="en-US" sz="1600" smtClean="0">
                <a:latin typeface="Comic Sans MS" pitchFamily="66" charset="0"/>
              </a:rPr>
              <a:t/>
            </a:r>
            <a:br>
              <a:rPr lang="en-US" sz="1600" smtClean="0">
                <a:latin typeface="Comic Sans MS" pitchFamily="66" charset="0"/>
              </a:rPr>
            </a:br>
            <a:r>
              <a:rPr lang="en-US" sz="1600" smtClean="0">
                <a:latin typeface="Comic Sans MS" pitchFamily="66" charset="0"/>
              </a:rPr>
              <a:t> B. Micco et al., Acta Phys. Slov. 56 (2006) 403</a:t>
            </a:r>
          </a:p>
        </p:txBody>
      </p:sp>
      <p:sp>
        <p:nvSpPr>
          <p:cNvPr id="328707" name="Rectangle 3"/>
          <p:cNvSpPr>
            <a:spLocks noGrp="1" noChangeArrowheads="1"/>
          </p:cNvSpPr>
          <p:nvPr>
            <p:ph type="body" sz="half" idx="1"/>
          </p:nvPr>
        </p:nvSpPr>
        <p:spPr>
          <a:xfrm>
            <a:off x="457200" y="1676400"/>
            <a:ext cx="5029200" cy="1524000"/>
          </a:xfrm>
        </p:spPr>
        <p:txBody>
          <a:bodyPr/>
          <a:lstStyle/>
          <a:p>
            <a:pPr eaLnBrk="1" hangingPunct="1">
              <a:buFont typeface="Wingdings" pitchFamily="2" charset="2"/>
              <a:buChar char="Ø"/>
            </a:pPr>
            <a:r>
              <a:rPr lang="en-US" sz="2000" smtClean="0">
                <a:latin typeface="Times New Roman" pitchFamily="18" charset="0"/>
              </a:rPr>
              <a:t>Produce </a:t>
            </a:r>
            <a:r>
              <a:rPr lang="el-GR" sz="2000" smtClean="0">
                <a:latin typeface="Times New Roman" pitchFamily="18" charset="0"/>
                <a:cs typeface="Tahoma" pitchFamily="34" charset="0"/>
              </a:rPr>
              <a:t>Φ</a:t>
            </a:r>
            <a:r>
              <a:rPr lang="en-US" sz="2000" smtClean="0">
                <a:latin typeface="Times New Roman" pitchFamily="18" charset="0"/>
                <a:cs typeface="Tahoma" pitchFamily="34" charset="0"/>
              </a:rPr>
              <a:t> through e</a:t>
            </a:r>
            <a:r>
              <a:rPr lang="en-US" sz="2000" baseline="30000" smtClean="0">
                <a:effectLst/>
                <a:latin typeface="Times New Roman" pitchFamily="18" charset="0"/>
                <a:cs typeface="Tahoma" pitchFamily="34" charset="0"/>
              </a:rPr>
              <a:t>+</a:t>
            </a:r>
            <a:r>
              <a:rPr lang="en-US" sz="2000" smtClean="0">
                <a:latin typeface="Times New Roman" pitchFamily="18" charset="0"/>
                <a:cs typeface="Tahoma" pitchFamily="34" charset="0"/>
              </a:rPr>
              <a:t>e</a:t>
            </a:r>
            <a:r>
              <a:rPr lang="en-US" sz="2000" baseline="30000" smtClean="0">
                <a:effectLst/>
                <a:latin typeface="Times New Roman" pitchFamily="18" charset="0"/>
                <a:cs typeface="Tahoma" pitchFamily="34" charset="0"/>
              </a:rPr>
              <a:t>-</a:t>
            </a:r>
            <a:r>
              <a:rPr lang="en-US" sz="2000" smtClean="0">
                <a:latin typeface="Times New Roman" pitchFamily="18" charset="0"/>
              </a:rPr>
              <a:t> collision at </a:t>
            </a:r>
            <a:r>
              <a:rPr lang="en-US" sz="2000" smtClean="0">
                <a:solidFill>
                  <a:srgbClr val="FF0000"/>
                </a:solidFill>
                <a:effectLst>
                  <a:outerShdw blurRad="38100" dist="38100" dir="2700000" algn="tl">
                    <a:srgbClr val="000000"/>
                  </a:outerShdw>
                </a:effectLst>
                <a:latin typeface="Times New Roman" pitchFamily="18" charset="0"/>
                <a:cs typeface="Tahoma" pitchFamily="34" charset="0"/>
              </a:rPr>
              <a:t>√s~1020 MeV</a:t>
            </a:r>
          </a:p>
          <a:p>
            <a:pPr eaLnBrk="1" hangingPunct="1">
              <a:buFont typeface="Wingdings" pitchFamily="2" charset="2"/>
              <a:buChar char="Ø"/>
            </a:pPr>
            <a:r>
              <a:rPr lang="en-US" sz="2000" smtClean="0">
                <a:latin typeface="Times New Roman" pitchFamily="18" charset="0"/>
                <a:cs typeface="Tahoma" pitchFamily="34" charset="0"/>
              </a:rPr>
              <a:t>The decay </a:t>
            </a:r>
            <a:r>
              <a:rPr lang="el-GR" sz="2000" smtClean="0">
                <a:latin typeface="Times New Roman" pitchFamily="18" charset="0"/>
                <a:ea typeface="MS Mincho" pitchFamily="49" charset="-128"/>
                <a:sym typeface="Symbol" pitchFamily="18" charset="2"/>
              </a:rPr>
              <a:t>η→</a:t>
            </a:r>
            <a:r>
              <a:rPr lang="en-US" sz="2000" smtClean="0">
                <a:latin typeface="Times New Roman" pitchFamily="18" charset="0"/>
                <a:sym typeface="Symbol" pitchFamily="18" charset="2"/>
              </a:rPr>
              <a:t></a:t>
            </a:r>
            <a:r>
              <a:rPr lang="en-US" sz="2000" baseline="30000" smtClean="0">
                <a:latin typeface="Times New Roman" pitchFamily="18" charset="0"/>
                <a:sym typeface="Symbol" pitchFamily="18" charset="2"/>
              </a:rPr>
              <a:t>0</a:t>
            </a:r>
            <a:r>
              <a:rPr lang="el-GR" sz="2000" smtClean="0">
                <a:latin typeface="Times New Roman" pitchFamily="18" charset="0"/>
                <a:ea typeface="MS Mincho" pitchFamily="49" charset="-128"/>
                <a:sym typeface="Symbol" pitchFamily="18" charset="2"/>
              </a:rPr>
              <a:t>γγ</a:t>
            </a:r>
            <a:r>
              <a:rPr lang="en-US" sz="2000" smtClean="0">
                <a:latin typeface="Times New Roman" pitchFamily="18" charset="0"/>
                <a:ea typeface="MS Mincho" pitchFamily="49" charset="-128"/>
                <a:sym typeface="Symbol" pitchFamily="18" charset="2"/>
              </a:rPr>
              <a:t>  proceeds through: </a:t>
            </a:r>
            <a:r>
              <a:rPr lang="el-GR" sz="2000" smtClean="0">
                <a:latin typeface="Times New Roman" pitchFamily="18" charset="0"/>
                <a:cs typeface="Tahoma" pitchFamily="34" charset="0"/>
              </a:rPr>
              <a:t>Φ→</a:t>
            </a:r>
            <a:r>
              <a:rPr lang="el-GR" sz="2000" smtClean="0">
                <a:latin typeface="Times New Roman" pitchFamily="18" charset="0"/>
                <a:cs typeface="Tahoma" pitchFamily="34" charset="0"/>
                <a:sym typeface="Symbol" pitchFamily="18" charset="2"/>
              </a:rPr>
              <a:t></a:t>
            </a:r>
            <a:r>
              <a:rPr lang="el-GR" sz="2000" smtClean="0">
                <a:latin typeface="Times New Roman" pitchFamily="18" charset="0"/>
                <a:cs typeface="Arial" charset="0"/>
                <a:sym typeface="Symbol" pitchFamily="18" charset="2"/>
              </a:rPr>
              <a:t>η</a:t>
            </a:r>
            <a:r>
              <a:rPr lang="en-US" sz="2000" smtClean="0">
                <a:latin typeface="Times New Roman" pitchFamily="18" charset="0"/>
                <a:cs typeface="Arial" charset="0"/>
                <a:sym typeface="Symbol" pitchFamily="18" charset="2"/>
              </a:rPr>
              <a:t>, </a:t>
            </a:r>
            <a:r>
              <a:rPr lang="el-GR" sz="2000" smtClean="0">
                <a:latin typeface="Times New Roman" pitchFamily="18" charset="0"/>
                <a:ea typeface="MS Mincho" pitchFamily="49" charset="-128"/>
                <a:sym typeface="Symbol" pitchFamily="18" charset="2"/>
              </a:rPr>
              <a:t>η→</a:t>
            </a:r>
            <a:r>
              <a:rPr lang="en-US" sz="2000" smtClean="0">
                <a:latin typeface="Times New Roman" pitchFamily="18" charset="0"/>
                <a:sym typeface="Symbol" pitchFamily="18" charset="2"/>
              </a:rPr>
              <a:t></a:t>
            </a:r>
            <a:r>
              <a:rPr lang="en-US" sz="2000" baseline="30000" smtClean="0">
                <a:latin typeface="Times New Roman" pitchFamily="18" charset="0"/>
                <a:sym typeface="Symbol" pitchFamily="18" charset="2"/>
              </a:rPr>
              <a:t>0</a:t>
            </a:r>
            <a:r>
              <a:rPr lang="el-GR" sz="2000" smtClean="0">
                <a:latin typeface="Times New Roman" pitchFamily="18" charset="0"/>
                <a:ea typeface="MS Mincho" pitchFamily="49" charset="-128"/>
                <a:sym typeface="Symbol" pitchFamily="18" charset="2"/>
              </a:rPr>
              <a:t>γγ</a:t>
            </a:r>
            <a:r>
              <a:rPr lang="en-US" sz="2000" smtClean="0">
                <a:latin typeface="Times New Roman" pitchFamily="18" charset="0"/>
                <a:ea typeface="MS Mincho" pitchFamily="49" charset="-128"/>
                <a:sym typeface="Symbol" pitchFamily="18" charset="2"/>
              </a:rPr>
              <a:t>, </a:t>
            </a:r>
            <a:r>
              <a:rPr lang="en-US" sz="2000" smtClean="0">
                <a:latin typeface="Times New Roman" pitchFamily="18" charset="0"/>
                <a:sym typeface="Symbol" pitchFamily="18" charset="2"/>
              </a:rPr>
              <a:t></a:t>
            </a:r>
            <a:r>
              <a:rPr lang="en-US" sz="2000" baseline="30000" smtClean="0">
                <a:latin typeface="Times New Roman" pitchFamily="18" charset="0"/>
                <a:sym typeface="Symbol" pitchFamily="18" charset="2"/>
              </a:rPr>
              <a:t>0</a:t>
            </a:r>
            <a:r>
              <a:rPr lang="en-US" sz="2000" smtClean="0">
                <a:latin typeface="Times New Roman" pitchFamily="18" charset="0"/>
                <a:cs typeface="Arial" charset="0"/>
                <a:sym typeface="Symbol" pitchFamily="18" charset="2"/>
              </a:rPr>
              <a:t>→</a:t>
            </a:r>
            <a:r>
              <a:rPr lang="el-GR" sz="2000" smtClean="0">
                <a:latin typeface="Times New Roman" pitchFamily="18" charset="0"/>
                <a:ea typeface="MS Mincho" pitchFamily="49" charset="-128"/>
                <a:sym typeface="Symbol" pitchFamily="18" charset="2"/>
              </a:rPr>
              <a:t>γγ</a:t>
            </a:r>
          </a:p>
        </p:txBody>
      </p:sp>
      <p:pic>
        <p:nvPicPr>
          <p:cNvPr id="7173" name="Picture 4" descr="pic_kloe_det"/>
          <p:cNvPicPr>
            <a:picLocks noGrp="1" noChangeAspect="1" noChangeArrowheads="1"/>
          </p:cNvPicPr>
          <p:nvPr>
            <p:ph sz="quarter" idx="2"/>
          </p:nvPr>
        </p:nvPicPr>
        <p:blipFill>
          <a:blip r:embed="rId4" cstate="print"/>
          <a:srcRect/>
          <a:stretch>
            <a:fillRect/>
          </a:stretch>
        </p:blipFill>
        <p:spPr>
          <a:xfrm>
            <a:off x="6286500" y="1809750"/>
            <a:ext cx="1722438" cy="2152650"/>
          </a:xfrm>
          <a:noFill/>
        </p:spPr>
      </p:pic>
      <p:pic>
        <p:nvPicPr>
          <p:cNvPr id="7174" name="Picture 6"/>
          <p:cNvPicPr>
            <a:picLocks noGrp="1" noChangeAspect="1" noChangeArrowheads="1"/>
          </p:cNvPicPr>
          <p:nvPr>
            <p:ph sz="quarter" idx="3"/>
          </p:nvPr>
        </p:nvPicPr>
        <p:blipFill>
          <a:blip r:embed="rId5" cstate="print"/>
          <a:srcRect/>
          <a:stretch>
            <a:fillRect/>
          </a:stretch>
        </p:blipFill>
        <p:spPr>
          <a:xfrm>
            <a:off x="1219200" y="3352800"/>
            <a:ext cx="2544763" cy="2743200"/>
          </a:xfrm>
          <a:noFill/>
        </p:spPr>
      </p:pic>
      <p:sp>
        <p:nvSpPr>
          <p:cNvPr id="328712" name="Rectangle 8"/>
          <p:cNvSpPr>
            <a:spLocks noChangeArrowheads="1"/>
          </p:cNvSpPr>
          <p:nvPr/>
        </p:nvSpPr>
        <p:spPr bwMode="auto">
          <a:xfrm>
            <a:off x="4267200" y="4267200"/>
            <a:ext cx="4724400" cy="1447800"/>
          </a:xfrm>
          <a:prstGeom prst="rect">
            <a:avLst/>
          </a:prstGeom>
          <a:noFill/>
          <a:ln w="9525">
            <a:solidFill>
              <a:schemeClr val="bg1">
                <a:lumMod val="75000"/>
              </a:schemeClr>
            </a:solidFill>
            <a:miter lim="800000"/>
            <a:headEnd/>
            <a:tailEnd/>
          </a:ln>
          <a:effectLst/>
        </p:spPr>
        <p:txBody>
          <a:bodyPr/>
          <a:lstStyle/>
          <a:p>
            <a:pPr marL="342900" indent="-342900" algn="l" eaLnBrk="1" hangingPunct="1">
              <a:spcBef>
                <a:spcPct val="20000"/>
              </a:spcBef>
              <a:buClr>
                <a:srgbClr val="000000"/>
              </a:buClr>
            </a:pPr>
            <a:r>
              <a:rPr lang="en-US" sz="1800" b="1">
                <a:solidFill>
                  <a:srgbClr val="008000"/>
                </a:solidFill>
                <a:effectLst>
                  <a:outerShdw blurRad="38100" dist="38100" dir="2700000" algn="tl">
                    <a:srgbClr val="000000"/>
                  </a:outerShdw>
                </a:effectLst>
                <a:latin typeface="Comic Sans MS" pitchFamily="66" charset="0"/>
              </a:rPr>
              <a:t>   </a:t>
            </a:r>
            <a:r>
              <a:rPr lang="en-US" sz="2400" b="1">
                <a:solidFill>
                  <a:srgbClr val="008000"/>
                </a:solidFill>
                <a:effectLst>
                  <a:outerShdw blurRad="38100" dist="38100" dir="2700000" algn="tl">
                    <a:srgbClr val="000000"/>
                  </a:outerShdw>
                </a:effectLst>
                <a:latin typeface="Comic Sans MS" pitchFamily="66" charset="0"/>
              </a:rPr>
              <a:t>Final result:</a:t>
            </a:r>
            <a:endParaRPr lang="en-US" sz="2400">
              <a:solidFill>
                <a:srgbClr val="000000"/>
              </a:solidFill>
              <a:effectLst>
                <a:outerShdw blurRad="38100" dist="38100" dir="2700000" algn="tl">
                  <a:srgbClr val="FFFFFF"/>
                </a:outerShdw>
              </a:effectLst>
              <a:latin typeface="Comic Sans MS" pitchFamily="66" charset="0"/>
            </a:endParaRPr>
          </a:p>
          <a:p>
            <a:pPr marL="342900" indent="-342900" algn="l" eaLnBrk="1" hangingPunct="1">
              <a:spcBef>
                <a:spcPct val="20000"/>
              </a:spcBef>
              <a:buClr>
                <a:srgbClr val="000000"/>
              </a:buClr>
            </a:pPr>
            <a:r>
              <a:rPr lang="en-US" b="1">
                <a:solidFill>
                  <a:srgbClr val="FF0000"/>
                </a:solidFill>
                <a:latin typeface="MS Mincho" pitchFamily="49" charset="-128"/>
                <a:ea typeface="MS Mincho" pitchFamily="49" charset="-128"/>
                <a:sym typeface="Symbol" pitchFamily="18" charset="2"/>
              </a:rPr>
              <a:t></a:t>
            </a:r>
            <a:r>
              <a:rPr lang="en-US" b="1">
                <a:solidFill>
                  <a:srgbClr val="FF0000"/>
                </a:solidFill>
                <a:latin typeface="Comic Sans MS" pitchFamily="66" charset="0"/>
                <a:sym typeface="Symbol" pitchFamily="18" charset="2"/>
              </a:rPr>
              <a:t>(</a:t>
            </a:r>
            <a:r>
              <a:rPr lang="el-GR" b="1">
                <a:solidFill>
                  <a:srgbClr val="FF0000"/>
                </a:solidFill>
                <a:latin typeface="Comic Sans MS" pitchFamily="66" charset="0"/>
                <a:ea typeface="MS Mincho" pitchFamily="49" charset="-128"/>
                <a:sym typeface="Symbol" pitchFamily="18" charset="2"/>
              </a:rPr>
              <a:t>η→</a:t>
            </a:r>
            <a:r>
              <a:rPr lang="en-US" b="1">
                <a:solidFill>
                  <a:srgbClr val="FF0000"/>
                </a:solidFill>
                <a:latin typeface="Comic Sans MS" pitchFamily="66" charset="0"/>
                <a:sym typeface="Symbol" pitchFamily="18" charset="2"/>
              </a:rPr>
              <a:t></a:t>
            </a:r>
            <a:r>
              <a:rPr lang="en-US" b="1" baseline="30000">
                <a:solidFill>
                  <a:srgbClr val="FF0000"/>
                </a:solidFill>
                <a:latin typeface="Comic Sans MS" pitchFamily="66" charset="0"/>
                <a:sym typeface="Symbol" pitchFamily="18" charset="2"/>
              </a:rPr>
              <a:t>0</a:t>
            </a:r>
            <a:r>
              <a:rPr lang="el-GR" b="1">
                <a:solidFill>
                  <a:srgbClr val="FF0000"/>
                </a:solidFill>
                <a:latin typeface="MS Mincho" pitchFamily="49" charset="-128"/>
                <a:ea typeface="MS Mincho" pitchFamily="49" charset="-128"/>
                <a:sym typeface="Symbol" pitchFamily="18" charset="2"/>
              </a:rPr>
              <a:t>γγ</a:t>
            </a:r>
            <a:r>
              <a:rPr lang="en-US" b="1">
                <a:solidFill>
                  <a:srgbClr val="FF0000"/>
                </a:solidFill>
                <a:latin typeface="MS Mincho" pitchFamily="49" charset="-128"/>
                <a:ea typeface="MS Mincho" pitchFamily="49" charset="-128"/>
                <a:sym typeface="Symbol" pitchFamily="18" charset="2"/>
              </a:rPr>
              <a:t>)=0.109±0.035±0.018 eV</a:t>
            </a:r>
          </a:p>
          <a:p>
            <a:pPr marL="342900" indent="-342900" algn="l" eaLnBrk="1" hangingPunct="1">
              <a:spcBef>
                <a:spcPct val="20000"/>
              </a:spcBef>
              <a:buClr>
                <a:srgbClr val="000000"/>
              </a:buClr>
            </a:pPr>
            <a:r>
              <a:rPr lang="en-US" b="1">
                <a:solidFill>
                  <a:srgbClr val="FF0000"/>
                </a:solidFill>
                <a:latin typeface="MS Mincho" pitchFamily="49" charset="-128"/>
                <a:ea typeface="MS Mincho" pitchFamily="49" charset="-128"/>
                <a:sym typeface="Symbol" pitchFamily="18" charset="2"/>
              </a:rPr>
              <a:t>     </a:t>
            </a:r>
            <a:r>
              <a:rPr lang="el-GR">
                <a:solidFill>
                  <a:srgbClr val="FF0000"/>
                </a:solidFill>
                <a:effectLst>
                  <a:outerShdw blurRad="38100" dist="38100" dir="2700000" algn="tl">
                    <a:srgbClr val="000000"/>
                  </a:outerShdw>
                </a:effectLst>
                <a:latin typeface="Comic Sans MS" pitchFamily="66" charset="0"/>
                <a:ea typeface="MS Mincho" pitchFamily="49" charset="-128"/>
                <a:sym typeface="Symbol" pitchFamily="18" charset="2"/>
              </a:rPr>
              <a:t>η→</a:t>
            </a:r>
            <a:r>
              <a:rPr lang="en-US">
                <a:solidFill>
                  <a:srgbClr val="FF0000"/>
                </a:solidFill>
                <a:effectLst>
                  <a:outerShdw blurRad="38100" dist="38100" dir="2700000" algn="tl">
                    <a:srgbClr val="000000"/>
                  </a:outerShdw>
                </a:effectLst>
                <a:latin typeface="Comic Sans MS" pitchFamily="66" charset="0"/>
                <a:sym typeface="Symbol" pitchFamily="18" charset="2"/>
              </a:rPr>
              <a:t></a:t>
            </a:r>
            <a:r>
              <a:rPr lang="en-US" baseline="30000">
                <a:solidFill>
                  <a:srgbClr val="FF0000"/>
                </a:solidFill>
                <a:effectLst>
                  <a:outerShdw blurRad="38100" dist="38100" dir="2700000" algn="tl">
                    <a:srgbClr val="000000"/>
                  </a:outerShdw>
                </a:effectLst>
                <a:latin typeface="Comic Sans MS" pitchFamily="66" charset="0"/>
                <a:sym typeface="Symbol" pitchFamily="18" charset="2"/>
              </a:rPr>
              <a:t>0</a:t>
            </a:r>
            <a:r>
              <a:rPr lang="el-GR">
                <a:solidFill>
                  <a:srgbClr val="FF0000"/>
                </a:solidFill>
                <a:effectLst>
                  <a:outerShdw blurRad="38100" dist="38100" dir="2700000" algn="tl">
                    <a:srgbClr val="000000"/>
                  </a:outerShdw>
                </a:effectLst>
                <a:latin typeface="Comic Sans MS" pitchFamily="66" charset="0"/>
                <a:cs typeface="Arial" charset="0"/>
                <a:sym typeface="Symbol" pitchFamily="18" charset="2"/>
              </a:rPr>
              <a:t> </a:t>
            </a:r>
            <a:r>
              <a:rPr lang="en-US">
                <a:solidFill>
                  <a:srgbClr val="FF0000"/>
                </a:solidFill>
                <a:effectLst>
                  <a:outerShdw blurRad="38100" dist="38100" dir="2700000" algn="tl">
                    <a:srgbClr val="000000"/>
                  </a:outerShdw>
                </a:effectLst>
                <a:latin typeface="Comic Sans MS" pitchFamily="66" charset="0"/>
                <a:cs typeface="Arial" charset="0"/>
                <a:sym typeface="Symbol" pitchFamily="18" charset="2"/>
              </a:rPr>
              <a:t> events</a:t>
            </a:r>
            <a:endParaRPr lang="en-US" b="1">
              <a:solidFill>
                <a:srgbClr val="FF0000"/>
              </a:solidFill>
              <a:latin typeface="MS Mincho" pitchFamily="49" charset="-128"/>
              <a:ea typeface="MS Mincho" pitchFamily="49" charset="-128"/>
              <a:sym typeface="Symbol" pitchFamily="18" charset="2"/>
            </a:endParaRPr>
          </a:p>
          <a:p>
            <a:pPr marL="342900" indent="-342900" algn="l" eaLnBrk="1" hangingPunct="1">
              <a:spcBef>
                <a:spcPct val="20000"/>
              </a:spcBef>
              <a:buClr>
                <a:srgbClr val="000000"/>
              </a:buClr>
              <a:buFontTx/>
              <a:buChar char="•"/>
            </a:pPr>
            <a:endParaRPr lang="en-US" sz="1600">
              <a:solidFill>
                <a:srgbClr val="FF0000"/>
              </a:solidFill>
              <a:effectLst>
                <a:outerShdw blurRad="38100" dist="38100" dir="2700000" algn="tl">
                  <a:srgbClr val="000000"/>
                </a:outerShdw>
              </a:effectLst>
              <a:latin typeface="Comic Sans MS" pitchFamily="66" charset="0"/>
              <a:ea typeface="MS Mincho" pitchFamily="49" charset="-128"/>
              <a:sym typeface="Symbol" pitchFamily="18" charset="2"/>
            </a:endParaRPr>
          </a:p>
        </p:txBody>
      </p:sp>
      <p:graphicFrame>
        <p:nvGraphicFramePr>
          <p:cNvPr id="7170" name="Object 2"/>
          <p:cNvGraphicFramePr>
            <a:graphicFrameLocks noChangeAspect="1"/>
          </p:cNvGraphicFramePr>
          <p:nvPr/>
        </p:nvGraphicFramePr>
        <p:xfrm>
          <a:off x="4286250" y="5103813"/>
          <a:ext cx="590550" cy="534987"/>
        </p:xfrm>
        <a:graphic>
          <a:graphicData uri="http://schemas.openxmlformats.org/presentationml/2006/ole">
            <p:oleObj spid="_x0000_s448514" name="Equation" r:id="rId6" imgW="266469" imgH="241091" progId="Equation.3">
              <p:embed/>
            </p:oleObj>
          </a:graphicData>
        </a:graphic>
      </p:graphicFrame>
      <p:sp>
        <p:nvSpPr>
          <p:cNvPr id="10" name="Slide Number Placeholder 9"/>
          <p:cNvSpPr>
            <a:spLocks noGrp="1"/>
          </p:cNvSpPr>
          <p:nvPr>
            <p:ph type="sldNum" sz="quarter" idx="12"/>
          </p:nvPr>
        </p:nvSpPr>
        <p:spPr/>
        <p:txBody>
          <a:bodyPr/>
          <a:lstStyle/>
          <a:p>
            <a:fld id="{A2F3AE43-3035-48B7-BCEE-CECD3EBB605E}" type="slidenum">
              <a:rPr lang="en-US"/>
              <a:pPr/>
              <a:t>44</a:t>
            </a:fld>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73100"/>
            <a:ext cx="8305800" cy="850900"/>
          </a:xfrm>
        </p:spPr>
        <p:txBody>
          <a:bodyPr/>
          <a:lstStyle/>
          <a:p>
            <a:pPr algn="ctr">
              <a:defRPr/>
            </a:pPr>
            <a:r>
              <a:rPr lang="en-US" dirty="0" smtClean="0"/>
              <a:t> </a:t>
            </a:r>
            <a:r>
              <a:rPr lang="en-US" sz="3200" dirty="0" smtClean="0">
                <a:solidFill>
                  <a:schemeClr val="bg2"/>
                </a:solidFill>
                <a:latin typeface="Comic Sans MS" pitchFamily="66" charset="0"/>
              </a:rPr>
              <a:t>Acceptance of FCAL-II</a:t>
            </a:r>
            <a:endParaRPr lang="en-US" sz="3200" dirty="0">
              <a:solidFill>
                <a:schemeClr val="bg2"/>
              </a:solidFill>
              <a:latin typeface="Comic Sans MS" pitchFamily="66" charset="0"/>
            </a:endParaRPr>
          </a:p>
        </p:txBody>
      </p:sp>
      <p:sp>
        <p:nvSpPr>
          <p:cNvPr id="4" name="Slide Number Placeholder 3"/>
          <p:cNvSpPr>
            <a:spLocks noGrp="1"/>
          </p:cNvSpPr>
          <p:nvPr>
            <p:ph type="sldNum" sz="quarter" idx="12"/>
          </p:nvPr>
        </p:nvSpPr>
        <p:spPr/>
        <p:txBody>
          <a:bodyPr/>
          <a:lstStyle/>
          <a:p>
            <a:fld id="{4045133B-A64B-42E8-86F8-73AA787C0415}" type="slidenum">
              <a:rPr lang="en-US"/>
              <a:pPr/>
              <a:t>45</a:t>
            </a:fld>
            <a:endParaRPr lang="en-US"/>
          </a:p>
        </p:txBody>
      </p:sp>
      <p:pic>
        <p:nvPicPr>
          <p:cNvPr id="36868" name="Picture 7" descr="accp-3g-118cal.png"/>
          <p:cNvPicPr>
            <a:picLocks noChangeAspect="1"/>
          </p:cNvPicPr>
          <p:nvPr/>
        </p:nvPicPr>
        <p:blipFill>
          <a:blip r:embed="rId3" cstate="print"/>
          <a:srcRect/>
          <a:stretch>
            <a:fillRect/>
          </a:stretch>
        </p:blipFill>
        <p:spPr bwMode="auto">
          <a:xfrm>
            <a:off x="304800" y="1752600"/>
            <a:ext cx="4114800" cy="4114800"/>
          </a:xfrm>
          <a:prstGeom prst="rect">
            <a:avLst/>
          </a:prstGeom>
          <a:solidFill>
            <a:schemeClr val="tx1"/>
          </a:solidFill>
          <a:ln w="9525">
            <a:noFill/>
            <a:miter lim="800000"/>
            <a:headEnd/>
            <a:tailEnd/>
          </a:ln>
        </p:spPr>
      </p:pic>
      <p:pic>
        <p:nvPicPr>
          <p:cNvPr id="36869" name="Picture 8" descr="accp-4g-118cal.png"/>
          <p:cNvPicPr>
            <a:picLocks noChangeAspect="1"/>
          </p:cNvPicPr>
          <p:nvPr/>
        </p:nvPicPr>
        <p:blipFill>
          <a:blip r:embed="rId4" cstate="print"/>
          <a:srcRect/>
          <a:stretch>
            <a:fillRect/>
          </a:stretch>
        </p:blipFill>
        <p:spPr bwMode="auto">
          <a:xfrm>
            <a:off x="4800600" y="1752600"/>
            <a:ext cx="4114800" cy="4114800"/>
          </a:xfrm>
          <a:prstGeom prst="rect">
            <a:avLst/>
          </a:prstGeom>
          <a:solidFill>
            <a:schemeClr val="tx1"/>
          </a:solidFill>
          <a:ln w="9525">
            <a:noFill/>
            <a:miter lim="800000"/>
            <a:headEnd/>
            <a:tailEnd/>
          </a:ln>
        </p:spPr>
      </p:pic>
      <p:sp>
        <p:nvSpPr>
          <p:cNvPr id="11" name="TextBox 10"/>
          <p:cNvSpPr txBox="1"/>
          <p:nvPr/>
        </p:nvSpPr>
        <p:spPr>
          <a:xfrm>
            <a:off x="1371600" y="1828800"/>
            <a:ext cx="2133600" cy="400050"/>
          </a:xfrm>
          <a:prstGeom prst="rect">
            <a:avLst/>
          </a:prstGeom>
          <a:noFill/>
        </p:spPr>
        <p:txBody>
          <a:bodyPr>
            <a:spAutoFit/>
          </a:bodyPr>
          <a:lstStyle/>
          <a:p>
            <a:r>
              <a:rPr lang="en-US" b="1">
                <a:solidFill>
                  <a:srgbClr val="008600"/>
                </a:solidFill>
                <a:latin typeface="Comic Sans MS" pitchFamily="66" charset="0"/>
                <a:cs typeface="Arial" charset="0"/>
                <a:sym typeface="Symbol" pitchFamily="18" charset="2"/>
              </a:rPr>
              <a:t>3</a:t>
            </a:r>
            <a:r>
              <a:rPr lang="el-GR" b="1">
                <a:solidFill>
                  <a:srgbClr val="008600"/>
                </a:solidFill>
                <a:latin typeface="Comic Sans MS" pitchFamily="66" charset="0"/>
                <a:cs typeface="Arial" charset="0"/>
                <a:sym typeface="Symbol" pitchFamily="18" charset="2"/>
              </a:rPr>
              <a:t></a:t>
            </a:r>
            <a:r>
              <a:rPr lang="en-US" b="1">
                <a:solidFill>
                  <a:srgbClr val="008600"/>
                </a:solidFill>
                <a:latin typeface="Comic Sans MS" pitchFamily="66" charset="0"/>
                <a:cs typeface="Arial" charset="0"/>
                <a:sym typeface="Symbol" pitchFamily="18" charset="2"/>
              </a:rPr>
              <a:t> final state</a:t>
            </a:r>
            <a:endParaRPr lang="en-US">
              <a:solidFill>
                <a:srgbClr val="008600"/>
              </a:solidFill>
            </a:endParaRPr>
          </a:p>
        </p:txBody>
      </p:sp>
      <p:sp>
        <p:nvSpPr>
          <p:cNvPr id="12" name="TextBox 11"/>
          <p:cNvSpPr txBox="1"/>
          <p:nvPr/>
        </p:nvSpPr>
        <p:spPr>
          <a:xfrm>
            <a:off x="5943600" y="1828800"/>
            <a:ext cx="2133600" cy="400050"/>
          </a:xfrm>
          <a:prstGeom prst="rect">
            <a:avLst/>
          </a:prstGeom>
          <a:noFill/>
        </p:spPr>
        <p:txBody>
          <a:bodyPr>
            <a:spAutoFit/>
          </a:bodyPr>
          <a:lstStyle/>
          <a:p>
            <a:r>
              <a:rPr lang="en-US" b="1">
                <a:solidFill>
                  <a:srgbClr val="008600"/>
                </a:solidFill>
                <a:latin typeface="Comic Sans MS" pitchFamily="66" charset="0"/>
                <a:cs typeface="Arial" charset="0"/>
                <a:sym typeface="Symbol" pitchFamily="18" charset="2"/>
              </a:rPr>
              <a:t>4</a:t>
            </a:r>
            <a:r>
              <a:rPr lang="el-GR" b="1">
                <a:solidFill>
                  <a:srgbClr val="008600"/>
                </a:solidFill>
                <a:latin typeface="Comic Sans MS" pitchFamily="66" charset="0"/>
                <a:cs typeface="Arial" charset="0"/>
                <a:sym typeface="Symbol" pitchFamily="18" charset="2"/>
              </a:rPr>
              <a:t></a:t>
            </a:r>
            <a:r>
              <a:rPr lang="en-US" b="1">
                <a:solidFill>
                  <a:srgbClr val="008600"/>
                </a:solidFill>
                <a:latin typeface="Comic Sans MS" pitchFamily="66" charset="0"/>
                <a:cs typeface="Arial" charset="0"/>
                <a:sym typeface="Symbol" pitchFamily="18" charset="2"/>
              </a:rPr>
              <a:t> final state</a:t>
            </a:r>
            <a:endParaRPr lang="en-US">
              <a:solidFill>
                <a:srgbClr val="008600"/>
              </a:solidFill>
            </a:endParaRPr>
          </a:p>
        </p:txBody>
      </p:sp>
      <p:sp>
        <p:nvSpPr>
          <p:cNvPr id="36872" name="TextBox 7"/>
          <p:cNvSpPr txBox="1">
            <a:spLocks noChangeArrowheads="1"/>
          </p:cNvSpPr>
          <p:nvPr/>
        </p:nvSpPr>
        <p:spPr bwMode="auto">
          <a:xfrm>
            <a:off x="1066800" y="3276600"/>
            <a:ext cx="1371600" cy="400050"/>
          </a:xfrm>
          <a:prstGeom prst="rect">
            <a:avLst/>
          </a:prstGeom>
          <a:noFill/>
          <a:ln w="9525">
            <a:noFill/>
            <a:miter lim="800000"/>
            <a:headEnd/>
            <a:tailEnd/>
          </a:ln>
        </p:spPr>
        <p:txBody>
          <a:bodyPr>
            <a:spAutoFit/>
          </a:bodyPr>
          <a:lstStyle/>
          <a:p>
            <a:r>
              <a:rPr lang="en-US">
                <a:solidFill>
                  <a:srgbClr val="FF0000"/>
                </a:solidFill>
              </a:rPr>
              <a:t>~30%</a:t>
            </a:r>
          </a:p>
        </p:txBody>
      </p:sp>
      <p:sp>
        <p:nvSpPr>
          <p:cNvPr id="36873" name="TextBox 8"/>
          <p:cNvSpPr txBox="1">
            <a:spLocks noChangeArrowheads="1"/>
          </p:cNvSpPr>
          <p:nvPr/>
        </p:nvSpPr>
        <p:spPr bwMode="auto">
          <a:xfrm>
            <a:off x="5791200" y="3352800"/>
            <a:ext cx="1371600" cy="400050"/>
          </a:xfrm>
          <a:prstGeom prst="rect">
            <a:avLst/>
          </a:prstGeom>
          <a:noFill/>
          <a:ln w="9525">
            <a:noFill/>
            <a:miter lim="800000"/>
            <a:headEnd/>
            <a:tailEnd/>
          </a:ln>
        </p:spPr>
        <p:txBody>
          <a:bodyPr>
            <a:spAutoFit/>
          </a:bodyPr>
          <a:lstStyle/>
          <a:p>
            <a:r>
              <a:rPr lang="en-US">
                <a:solidFill>
                  <a:srgbClr val="FF0000"/>
                </a:solidFill>
              </a:rPr>
              <a:t>~20%</a:t>
            </a:r>
          </a:p>
        </p:txBody>
      </p:sp>
    </p:spTree>
  </p:cSld>
  <p:clrMapOvr>
    <a:masterClrMapping/>
  </p:clrMapOvr>
  <p:transition advTm="11622"/>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458200" cy="622300"/>
          </a:xfrm>
        </p:spPr>
        <p:txBody>
          <a:bodyPr>
            <a:noAutofit/>
          </a:bodyPr>
          <a:lstStyle/>
          <a:p>
            <a:pPr algn="ctr"/>
            <a:r>
              <a:rPr lang="en-US" sz="2400" dirty="0" smtClean="0">
                <a:solidFill>
                  <a:srgbClr val="FF0000"/>
                </a:solidFill>
                <a:latin typeface="Comic Sans MS" pitchFamily="66" charset="0"/>
              </a:rPr>
              <a:t>Tests of C Violation  </a:t>
            </a:r>
            <a:endParaRPr lang="en-US" sz="2400" dirty="0">
              <a:solidFill>
                <a:srgbClr val="FF0000"/>
              </a:solidFill>
              <a:latin typeface="Comic Sans MS" pitchFamily="66" charset="0"/>
            </a:endParaRPr>
          </a:p>
        </p:txBody>
      </p:sp>
      <p:pic>
        <p:nvPicPr>
          <p:cNvPr id="1026" name="Picture 2"/>
          <p:cNvPicPr>
            <a:picLocks noChangeAspect="1" noChangeArrowheads="1"/>
          </p:cNvPicPr>
          <p:nvPr/>
        </p:nvPicPr>
        <p:blipFill>
          <a:blip r:embed="rId3" cstate="print"/>
          <a:srcRect/>
          <a:stretch>
            <a:fillRect/>
          </a:stretch>
        </p:blipFill>
        <p:spPr bwMode="auto">
          <a:xfrm>
            <a:off x="1905000" y="1600200"/>
            <a:ext cx="5446395" cy="5002530"/>
          </a:xfrm>
          <a:prstGeom prst="rect">
            <a:avLst/>
          </a:prstGeom>
          <a:noFill/>
          <a:ln w="9525">
            <a:solidFill>
              <a:schemeClr val="tx1"/>
            </a:solidFill>
            <a:prstDash val="sysDash"/>
            <a:miter lim="800000"/>
            <a:headEnd/>
            <a:tailEnd/>
          </a:ln>
        </p:spPr>
      </p:pic>
      <p:cxnSp>
        <p:nvCxnSpPr>
          <p:cNvPr id="5" name="Straight Connector 4"/>
          <p:cNvCxnSpPr/>
          <p:nvPr/>
        </p:nvCxnSpPr>
        <p:spPr>
          <a:xfrm>
            <a:off x="381000" y="4495800"/>
            <a:ext cx="6705600" cy="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2133600" y="2209800"/>
            <a:ext cx="5029200" cy="2286000"/>
          </a:xfrm>
          <a:prstGeom prst="rect">
            <a:avLst/>
          </a:prstGeom>
          <a:solidFill>
            <a:srgbClr val="FFFF00">
              <a:alpha val="20000"/>
            </a:srgb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239000" y="5986046"/>
            <a:ext cx="2057400" cy="338554"/>
          </a:xfrm>
          <a:prstGeom prst="rect">
            <a:avLst/>
          </a:prstGeom>
          <a:noFill/>
        </p:spPr>
        <p:txBody>
          <a:bodyPr wrap="square" rtlCol="0">
            <a:spAutoFit/>
          </a:bodyPr>
          <a:lstStyle/>
          <a:p>
            <a:r>
              <a:rPr lang="en-US" sz="1600" dirty="0" smtClean="0">
                <a:solidFill>
                  <a:srgbClr val="000000"/>
                </a:solidFill>
                <a:latin typeface="Comic Sans MS" pitchFamily="66" charset="0"/>
                <a:sym typeface="Symbol"/>
              </a:rPr>
              <a:t></a:t>
            </a:r>
            <a:r>
              <a:rPr lang="en-US" sz="1600" baseline="-25000" dirty="0" smtClean="0">
                <a:solidFill>
                  <a:srgbClr val="000000"/>
                </a:solidFill>
                <a:latin typeface="Comic Sans MS" pitchFamily="66" charset="0"/>
                <a:sym typeface="Symbol"/>
              </a:rPr>
              <a:t>tot</a:t>
            </a:r>
            <a:r>
              <a:rPr lang="en-US" sz="1600" dirty="0" smtClean="0">
                <a:solidFill>
                  <a:srgbClr val="000000"/>
                </a:solidFill>
                <a:latin typeface="Comic Sans MS" pitchFamily="66" charset="0"/>
                <a:sym typeface="Symbol"/>
              </a:rPr>
              <a:t>(J/)=93 </a:t>
            </a:r>
            <a:r>
              <a:rPr lang="en-US" sz="1600" dirty="0" err="1" smtClean="0">
                <a:solidFill>
                  <a:srgbClr val="000000"/>
                </a:solidFill>
                <a:latin typeface="Comic Sans MS" pitchFamily="66" charset="0"/>
                <a:sym typeface="Symbol"/>
              </a:rPr>
              <a:t>KeV</a:t>
            </a:r>
            <a:endParaRPr lang="en-US" sz="1600" dirty="0">
              <a:solidFill>
                <a:srgbClr val="000000"/>
              </a:solidFill>
              <a:latin typeface="Comic Sans MS" pitchFamily="66" charset="0"/>
            </a:endParaRPr>
          </a:p>
        </p:txBody>
      </p:sp>
      <p:sp>
        <p:nvSpPr>
          <p:cNvPr id="15" name="TextBox 14"/>
          <p:cNvSpPr txBox="1"/>
          <p:nvPr/>
        </p:nvSpPr>
        <p:spPr>
          <a:xfrm>
            <a:off x="7162800" y="4538246"/>
            <a:ext cx="2057400" cy="338554"/>
          </a:xfrm>
          <a:prstGeom prst="rect">
            <a:avLst/>
          </a:prstGeom>
          <a:noFill/>
        </p:spPr>
        <p:txBody>
          <a:bodyPr wrap="square" rtlCol="0">
            <a:spAutoFit/>
          </a:bodyPr>
          <a:lstStyle/>
          <a:p>
            <a:r>
              <a:rPr lang="en-US" sz="1600" dirty="0" smtClean="0">
                <a:solidFill>
                  <a:srgbClr val="000000"/>
                </a:solidFill>
                <a:latin typeface="Comic Sans MS" pitchFamily="66" charset="0"/>
                <a:sym typeface="Symbol"/>
              </a:rPr>
              <a:t></a:t>
            </a:r>
            <a:r>
              <a:rPr lang="en-US" sz="1600" baseline="-25000" dirty="0" smtClean="0">
                <a:solidFill>
                  <a:srgbClr val="000000"/>
                </a:solidFill>
                <a:latin typeface="Comic Sans MS" pitchFamily="66" charset="0"/>
                <a:sym typeface="Symbol"/>
              </a:rPr>
              <a:t>tot</a:t>
            </a:r>
            <a:r>
              <a:rPr lang="en-US" sz="1600" dirty="0" smtClean="0">
                <a:solidFill>
                  <a:srgbClr val="000000"/>
                </a:solidFill>
                <a:latin typeface="Comic Sans MS" pitchFamily="66" charset="0"/>
                <a:sym typeface="Symbol"/>
              </a:rPr>
              <a:t>()=8.5 </a:t>
            </a:r>
            <a:r>
              <a:rPr lang="en-US" sz="1600" dirty="0" err="1" smtClean="0">
                <a:solidFill>
                  <a:srgbClr val="000000"/>
                </a:solidFill>
                <a:latin typeface="Comic Sans MS" pitchFamily="66" charset="0"/>
                <a:sym typeface="Symbol"/>
              </a:rPr>
              <a:t>MeV</a:t>
            </a:r>
            <a:endParaRPr lang="en-US" sz="1600" dirty="0">
              <a:solidFill>
                <a:srgbClr val="000000"/>
              </a:solidFill>
              <a:latin typeface="Comic Sans MS" pitchFamily="66" charset="0"/>
            </a:endParaRPr>
          </a:p>
        </p:txBody>
      </p:sp>
      <p:sp>
        <p:nvSpPr>
          <p:cNvPr id="18" name="TextBox 17"/>
          <p:cNvSpPr txBox="1"/>
          <p:nvPr/>
        </p:nvSpPr>
        <p:spPr>
          <a:xfrm>
            <a:off x="7162800" y="5376446"/>
            <a:ext cx="2057400" cy="338554"/>
          </a:xfrm>
          <a:prstGeom prst="rect">
            <a:avLst/>
          </a:prstGeom>
          <a:noFill/>
        </p:spPr>
        <p:txBody>
          <a:bodyPr wrap="square" rtlCol="0">
            <a:spAutoFit/>
          </a:bodyPr>
          <a:lstStyle/>
          <a:p>
            <a:r>
              <a:rPr lang="en-US" sz="1600" dirty="0" smtClean="0">
                <a:solidFill>
                  <a:srgbClr val="000000"/>
                </a:solidFill>
                <a:latin typeface="Comic Sans MS" pitchFamily="66" charset="0"/>
                <a:sym typeface="Symbol"/>
              </a:rPr>
              <a:t></a:t>
            </a:r>
            <a:r>
              <a:rPr lang="en-US" sz="1600" baseline="-25000" dirty="0" smtClean="0">
                <a:solidFill>
                  <a:srgbClr val="000000"/>
                </a:solidFill>
                <a:latin typeface="Comic Sans MS" pitchFamily="66" charset="0"/>
                <a:sym typeface="Symbol"/>
              </a:rPr>
              <a:t>tot</a:t>
            </a:r>
            <a:r>
              <a:rPr lang="en-US" sz="1600" dirty="0" smtClean="0">
                <a:solidFill>
                  <a:srgbClr val="000000"/>
                </a:solidFill>
                <a:latin typeface="Comic Sans MS" pitchFamily="66" charset="0"/>
                <a:sym typeface="Symbol"/>
              </a:rPr>
              <a:t>(’)=194 </a:t>
            </a:r>
            <a:r>
              <a:rPr lang="en-US" sz="1600" dirty="0" err="1" smtClean="0">
                <a:solidFill>
                  <a:srgbClr val="000000"/>
                </a:solidFill>
                <a:latin typeface="Comic Sans MS" pitchFamily="66" charset="0"/>
                <a:sym typeface="Symbol"/>
              </a:rPr>
              <a:t>KeV</a:t>
            </a:r>
            <a:endParaRPr lang="en-US" sz="1600" dirty="0">
              <a:solidFill>
                <a:srgbClr val="000000"/>
              </a:solidFill>
              <a:latin typeface="Comic Sans MS" pitchFamily="66" charset="0"/>
            </a:endParaRPr>
          </a:p>
        </p:txBody>
      </p:sp>
      <p:sp>
        <p:nvSpPr>
          <p:cNvPr id="19" name="TextBox 18"/>
          <p:cNvSpPr txBox="1"/>
          <p:nvPr/>
        </p:nvSpPr>
        <p:spPr>
          <a:xfrm>
            <a:off x="7162800" y="3014246"/>
            <a:ext cx="2057400" cy="338554"/>
          </a:xfrm>
          <a:prstGeom prst="rect">
            <a:avLst/>
          </a:prstGeom>
          <a:noFill/>
        </p:spPr>
        <p:txBody>
          <a:bodyPr wrap="square" rtlCol="0">
            <a:spAutoFit/>
          </a:bodyPr>
          <a:lstStyle/>
          <a:p>
            <a:r>
              <a:rPr lang="en-US" sz="1600" dirty="0" smtClean="0">
                <a:solidFill>
                  <a:srgbClr val="000000"/>
                </a:solidFill>
                <a:latin typeface="Comic Sans MS" pitchFamily="66" charset="0"/>
                <a:sym typeface="Symbol"/>
              </a:rPr>
              <a:t></a:t>
            </a:r>
            <a:r>
              <a:rPr lang="en-US" sz="1600" baseline="-25000" dirty="0" smtClean="0">
                <a:solidFill>
                  <a:srgbClr val="000000"/>
                </a:solidFill>
                <a:latin typeface="Comic Sans MS" pitchFamily="66" charset="0"/>
                <a:sym typeface="Symbol"/>
              </a:rPr>
              <a:t>tot</a:t>
            </a:r>
            <a:r>
              <a:rPr lang="en-US" sz="1600" dirty="0" smtClean="0">
                <a:solidFill>
                  <a:srgbClr val="000000"/>
                </a:solidFill>
                <a:latin typeface="Comic Sans MS" pitchFamily="66" charset="0"/>
                <a:sym typeface="Symbol"/>
              </a:rPr>
              <a:t>()=1.3 </a:t>
            </a:r>
            <a:r>
              <a:rPr lang="en-US" sz="1600" dirty="0" err="1" smtClean="0">
                <a:solidFill>
                  <a:srgbClr val="000000"/>
                </a:solidFill>
                <a:latin typeface="Comic Sans MS" pitchFamily="66" charset="0"/>
                <a:sym typeface="Symbol"/>
              </a:rPr>
              <a:t>KeV</a:t>
            </a:r>
            <a:endParaRPr lang="en-US" sz="1600" dirty="0">
              <a:solidFill>
                <a:srgbClr val="000000"/>
              </a:solidFill>
              <a:latin typeface="Comic Sans MS" pitchFamily="66" charset="0"/>
            </a:endParaRPr>
          </a:p>
        </p:txBody>
      </p:sp>
      <p:sp>
        <p:nvSpPr>
          <p:cNvPr id="20" name="Rectangle 19"/>
          <p:cNvSpPr/>
          <p:nvPr/>
        </p:nvSpPr>
        <p:spPr>
          <a:xfrm>
            <a:off x="152400" y="762000"/>
            <a:ext cx="8991600" cy="830997"/>
          </a:xfrm>
          <a:prstGeom prst="rect">
            <a:avLst/>
          </a:prstGeom>
        </p:spPr>
        <p:txBody>
          <a:bodyPr wrap="square">
            <a:spAutoFit/>
          </a:bodyPr>
          <a:lstStyle/>
          <a:p>
            <a:pPr algn="l" eaLnBrk="1" hangingPunct="1">
              <a:lnSpc>
                <a:spcPct val="80000"/>
              </a:lnSpc>
              <a:buClr>
                <a:srgbClr val="FF0000"/>
              </a:buClr>
              <a:buFont typeface="Wingdings" pitchFamily="2" charset="2"/>
              <a:buChar char="q"/>
            </a:pPr>
            <a:r>
              <a:rPr lang="en-US" dirty="0" smtClean="0">
                <a:solidFill>
                  <a:srgbClr val="0000FF"/>
                </a:solidFill>
                <a:latin typeface="Comic Sans MS" pitchFamily="66" charset="0"/>
              </a:rPr>
              <a:t> C-violating η decays are among the few opportunities nature has </a:t>
            </a:r>
          </a:p>
          <a:p>
            <a:pPr algn="l" eaLnBrk="1" hangingPunct="1">
              <a:lnSpc>
                <a:spcPct val="80000"/>
              </a:lnSpc>
              <a:buClr>
                <a:srgbClr val="FF0000"/>
              </a:buClr>
            </a:pPr>
            <a:r>
              <a:rPr lang="en-US" dirty="0" smtClean="0">
                <a:solidFill>
                  <a:srgbClr val="0000FF"/>
                </a:solidFill>
                <a:latin typeface="Comic Sans MS" pitchFamily="66" charset="0"/>
              </a:rPr>
              <a:t>    provided to directly test C invariance in the P conserving EM  </a:t>
            </a:r>
          </a:p>
          <a:p>
            <a:pPr algn="l" eaLnBrk="1" hangingPunct="1">
              <a:lnSpc>
                <a:spcPct val="80000"/>
              </a:lnSpc>
              <a:buClr>
                <a:srgbClr val="FF0000"/>
              </a:buClr>
            </a:pPr>
            <a:r>
              <a:rPr lang="en-US" dirty="0" smtClean="0">
                <a:solidFill>
                  <a:srgbClr val="0000FF"/>
                </a:solidFill>
                <a:latin typeface="Comic Sans MS" pitchFamily="66" charset="0"/>
              </a:rPr>
              <a:t>    interaction (</a:t>
            </a:r>
            <a:r>
              <a:rPr lang="en-US" dirty="0" smtClean="0">
                <a:solidFill>
                  <a:srgbClr val="FF0000"/>
                </a:solidFill>
                <a:latin typeface="Comic Sans MS" pitchFamily="66" charset="0"/>
              </a:rPr>
              <a:t>class #4</a:t>
            </a:r>
            <a:r>
              <a:rPr lang="en-US" dirty="0" smtClean="0">
                <a:solidFill>
                  <a:srgbClr val="0000FF"/>
                </a:solidFill>
                <a:latin typeface="Comic Sans MS" pitchFamily="66" charset="0"/>
              </a:rPr>
              <a:t>). </a:t>
            </a:r>
          </a:p>
        </p:txBody>
      </p:sp>
      <p:sp>
        <p:nvSpPr>
          <p:cNvPr id="21" name="Rectangle 20"/>
          <p:cNvSpPr/>
          <p:nvPr/>
        </p:nvSpPr>
        <p:spPr>
          <a:xfrm>
            <a:off x="6584369" y="1524000"/>
            <a:ext cx="1340431" cy="400110"/>
          </a:xfrm>
          <a:prstGeom prst="rect">
            <a:avLst/>
          </a:prstGeom>
        </p:spPr>
        <p:txBody>
          <a:bodyPr wrap="none">
            <a:spAutoFit/>
          </a:bodyPr>
          <a:lstStyle/>
          <a:p>
            <a:r>
              <a:rPr lang="en-US" dirty="0" smtClean="0">
                <a:solidFill>
                  <a:srgbClr val="FF0000"/>
                </a:solidFill>
                <a:latin typeface="Comic Sans MS" pitchFamily="66" charset="0"/>
              </a:rPr>
              <a:t>PDG 2012</a:t>
            </a:r>
            <a:endParaRPr lang="en-US" dirty="0"/>
          </a:p>
        </p:txBody>
      </p:sp>
      <p:sp>
        <p:nvSpPr>
          <p:cNvPr id="22" name="TextBox 21"/>
          <p:cNvSpPr txBox="1"/>
          <p:nvPr/>
        </p:nvSpPr>
        <p:spPr>
          <a:xfrm>
            <a:off x="228600" y="2952690"/>
            <a:ext cx="1295400" cy="400110"/>
          </a:xfrm>
          <a:prstGeom prst="rect">
            <a:avLst/>
          </a:prstGeom>
          <a:noFill/>
        </p:spPr>
        <p:txBody>
          <a:bodyPr wrap="square" rtlCol="0">
            <a:spAutoFit/>
          </a:bodyPr>
          <a:lstStyle/>
          <a:p>
            <a:r>
              <a:rPr lang="en-US" dirty="0" smtClean="0">
                <a:solidFill>
                  <a:srgbClr val="FF0000"/>
                </a:solidFill>
                <a:latin typeface="Comic Sans MS" pitchFamily="66" charset="0"/>
                <a:sym typeface="Symbol"/>
              </a:rPr>
              <a:t> decays</a:t>
            </a:r>
            <a:endParaRPr lang="en-US" dirty="0">
              <a:solidFill>
                <a:srgbClr val="FF0000"/>
              </a:solidFill>
              <a:latin typeface="Comic Sans MS" pitchFamily="66" charset="0"/>
            </a:endParaRPr>
          </a:p>
        </p:txBody>
      </p:sp>
      <p:sp>
        <p:nvSpPr>
          <p:cNvPr id="23" name="Right Arrow 22"/>
          <p:cNvSpPr/>
          <p:nvPr/>
        </p:nvSpPr>
        <p:spPr bwMode="auto">
          <a:xfrm>
            <a:off x="1524000" y="3048000"/>
            <a:ext cx="381000" cy="228600"/>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eaVert"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ahoma" pitchFamily="34" charset="0"/>
            </a:endParaRPr>
          </a:p>
        </p:txBody>
      </p:sp>
      <p:sp>
        <p:nvSpPr>
          <p:cNvPr id="14" name="Slide Number Placeholder 13"/>
          <p:cNvSpPr>
            <a:spLocks noGrp="1"/>
          </p:cNvSpPr>
          <p:nvPr>
            <p:ph type="sldNum" sz="quarter" idx="12"/>
          </p:nvPr>
        </p:nvSpPr>
        <p:spPr/>
        <p:txBody>
          <a:bodyPr/>
          <a:lstStyle/>
          <a:p>
            <a:fld id="{4CB3E360-76BC-428B-8D18-AB7E4DA0EF51}" type="slidenum">
              <a:rPr lang="en-US" smtClean="0"/>
              <a:pPr/>
              <a:t>46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linds(horizontal)">
                                      <p:cBhvr>
                                        <p:cTn id="7" dur="500"/>
                                        <p:tgtEl>
                                          <p:spTgt spid="2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linds(horizontal)">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pPr algn="ctr"/>
            <a:r>
              <a:rPr lang="en-US" sz="3200" dirty="0" err="1" smtClean="0">
                <a:solidFill>
                  <a:srgbClr val="FF0000"/>
                </a:solidFill>
                <a:latin typeface="Comic Sans MS" pitchFamily="66" charset="0"/>
              </a:rPr>
              <a:t>Jlab</a:t>
            </a:r>
            <a:r>
              <a:rPr lang="en-US" sz="3200" dirty="0" smtClean="0">
                <a:solidFill>
                  <a:srgbClr val="FF0000"/>
                </a:solidFill>
                <a:latin typeface="Comic Sans MS" pitchFamily="66" charset="0"/>
              </a:rPr>
              <a:t> Eta Factory Overview</a:t>
            </a:r>
            <a:endParaRPr lang="en-US" sz="3200" dirty="0">
              <a:solidFill>
                <a:srgbClr val="FF0000"/>
              </a:solidFill>
              <a:latin typeface="Comic Sans MS" pitchFamily="66" charset="0"/>
            </a:endParaRPr>
          </a:p>
        </p:txBody>
      </p:sp>
      <p:sp>
        <p:nvSpPr>
          <p:cNvPr id="3" name="Slide Number Placeholder 2"/>
          <p:cNvSpPr>
            <a:spLocks noGrp="1"/>
          </p:cNvSpPr>
          <p:nvPr>
            <p:ph type="sldNum" sz="quarter" idx="12"/>
          </p:nvPr>
        </p:nvSpPr>
        <p:spPr/>
        <p:txBody>
          <a:bodyPr/>
          <a:lstStyle/>
          <a:p>
            <a:fld id="{81DEA699-F0C6-472A-919A-816F126BDDD0}" type="slidenum">
              <a:rPr lang="en-US" smtClean="0"/>
              <a:pPr/>
              <a:t>47</a:t>
            </a:fld>
            <a:endParaRPr lang="en-US"/>
          </a:p>
        </p:txBody>
      </p:sp>
      <p:sp>
        <p:nvSpPr>
          <p:cNvPr id="4" name="TextBox 3"/>
          <p:cNvSpPr txBox="1"/>
          <p:nvPr/>
        </p:nvSpPr>
        <p:spPr>
          <a:xfrm>
            <a:off x="762000" y="1383268"/>
            <a:ext cx="6477000" cy="369332"/>
          </a:xfrm>
          <a:prstGeom prst="rect">
            <a:avLst/>
          </a:prstGeom>
          <a:noFill/>
        </p:spPr>
        <p:txBody>
          <a:bodyPr wrap="square" rtlCol="0">
            <a:spAutoFit/>
          </a:bodyPr>
          <a:lstStyle/>
          <a:p>
            <a:r>
              <a:rPr lang="en-US" sz="1800" dirty="0" smtClean="0">
                <a:solidFill>
                  <a:srgbClr val="000000"/>
                </a:solidFill>
                <a:latin typeface="Comic Sans MS" pitchFamily="66" charset="0"/>
              </a:rPr>
              <a:t>We propose a rare </a:t>
            </a:r>
            <a:r>
              <a:rPr lang="el-GR" sz="1800" dirty="0" smtClean="0">
                <a:solidFill>
                  <a:srgbClr val="000000"/>
                </a:solidFill>
                <a:latin typeface="Comic Sans MS" pitchFamily="66" charset="0"/>
              </a:rPr>
              <a:t>η</a:t>
            </a:r>
            <a:r>
              <a:rPr lang="en-US" sz="1800" dirty="0" smtClean="0">
                <a:solidFill>
                  <a:srgbClr val="000000"/>
                </a:solidFill>
                <a:latin typeface="Comic Sans MS" pitchFamily="66" charset="0"/>
              </a:rPr>
              <a:t> decay experiment at </a:t>
            </a:r>
            <a:r>
              <a:rPr lang="en-US" sz="1800" dirty="0" err="1" smtClean="0">
                <a:solidFill>
                  <a:srgbClr val="000000"/>
                </a:solidFill>
                <a:latin typeface="Comic Sans MS" pitchFamily="66" charset="0"/>
              </a:rPr>
              <a:t>Jlab</a:t>
            </a:r>
            <a:r>
              <a:rPr lang="en-US" sz="1800" dirty="0">
                <a:solidFill>
                  <a:srgbClr val="000000"/>
                </a:solidFill>
                <a:latin typeface="Comic Sans MS" pitchFamily="66" charset="0"/>
              </a:rPr>
              <a:t> </a:t>
            </a:r>
            <a:r>
              <a:rPr lang="en-US" sz="1800" dirty="0" smtClean="0">
                <a:solidFill>
                  <a:srgbClr val="000000"/>
                </a:solidFill>
                <a:latin typeface="Comic Sans MS" pitchFamily="66" charset="0"/>
              </a:rPr>
              <a:t>that will  </a:t>
            </a:r>
          </a:p>
        </p:txBody>
      </p:sp>
      <p:sp>
        <p:nvSpPr>
          <p:cNvPr id="5" name="TextBox 4"/>
          <p:cNvSpPr txBox="1"/>
          <p:nvPr/>
        </p:nvSpPr>
        <p:spPr>
          <a:xfrm>
            <a:off x="1143000" y="1968651"/>
            <a:ext cx="6553200" cy="1754326"/>
          </a:xfrm>
          <a:prstGeom prst="rect">
            <a:avLst/>
          </a:prstGeom>
          <a:noFill/>
        </p:spPr>
        <p:txBody>
          <a:bodyPr wrap="square" rtlCol="0">
            <a:spAutoFit/>
          </a:bodyPr>
          <a:lstStyle/>
          <a:p>
            <a:pPr marL="285750" indent="-285750" algn="l">
              <a:buFont typeface="Arial" pitchFamily="34" charset="0"/>
              <a:buChar char="•"/>
            </a:pPr>
            <a:r>
              <a:rPr lang="en-US" sz="1800" dirty="0">
                <a:solidFill>
                  <a:srgbClr val="000000"/>
                </a:solidFill>
                <a:latin typeface="Comic Sans MS" pitchFamily="66" charset="0"/>
              </a:rPr>
              <a:t>c</a:t>
            </a:r>
            <a:r>
              <a:rPr lang="en-US" sz="1800" dirty="0" smtClean="0">
                <a:solidFill>
                  <a:srgbClr val="000000"/>
                </a:solidFill>
                <a:latin typeface="Comic Sans MS" pitchFamily="66" charset="0"/>
              </a:rPr>
              <a:t>onstrain new sources of C, P, and CP violation  at the “micro-strong” scale (using anomalous decays), and </a:t>
            </a:r>
          </a:p>
          <a:p>
            <a:pPr marL="285750" indent="-285750" algn="l">
              <a:buFont typeface="Arial" pitchFamily="34" charset="0"/>
              <a:buChar char="•"/>
            </a:pPr>
            <a:endParaRPr lang="en-US" sz="1800" dirty="0" smtClean="0">
              <a:solidFill>
                <a:srgbClr val="000000"/>
              </a:solidFill>
              <a:latin typeface="Comic Sans MS" pitchFamily="66" charset="0"/>
            </a:endParaRPr>
          </a:p>
          <a:p>
            <a:pPr marL="285750" indent="-285750" algn="l">
              <a:buFont typeface="Arial" pitchFamily="34" charset="0"/>
              <a:buChar char="•"/>
            </a:pPr>
            <a:r>
              <a:rPr lang="en-US" sz="1800" dirty="0">
                <a:solidFill>
                  <a:srgbClr val="000000"/>
                </a:solidFill>
                <a:latin typeface="Comic Sans MS" pitchFamily="66" charset="0"/>
              </a:rPr>
              <a:t>c</a:t>
            </a:r>
            <a:r>
              <a:rPr lang="en-US" sz="1800" dirty="0" smtClean="0">
                <a:solidFill>
                  <a:srgbClr val="000000"/>
                </a:solidFill>
                <a:latin typeface="Comic Sans MS" pitchFamily="66" charset="0"/>
              </a:rPr>
              <a:t>ontinue to extend tests of Chiral Perturbation Theory to heavier mesons (with allowed rare decays) </a:t>
            </a:r>
            <a:endParaRPr lang="en-US" sz="1800" dirty="0">
              <a:solidFill>
                <a:srgbClr val="000000"/>
              </a:solidFill>
              <a:latin typeface="Comic Sans MS" pitchFamily="66" charset="0"/>
            </a:endParaRPr>
          </a:p>
          <a:p>
            <a:pPr marL="285750" indent="-285750" algn="l">
              <a:buFont typeface="Arial" pitchFamily="34" charset="0"/>
              <a:buChar char="•"/>
            </a:pPr>
            <a:endParaRPr lang="en-US" sz="1800" dirty="0" smtClean="0">
              <a:solidFill>
                <a:srgbClr val="000000"/>
              </a:solidFill>
              <a:latin typeface="Comic Sans MS" pitchFamily="66" charset="0"/>
            </a:endParaRPr>
          </a:p>
        </p:txBody>
      </p:sp>
      <p:sp>
        <p:nvSpPr>
          <p:cNvPr id="6" name="TextBox 5"/>
          <p:cNvSpPr txBox="1"/>
          <p:nvPr/>
        </p:nvSpPr>
        <p:spPr>
          <a:xfrm>
            <a:off x="531125" y="3581400"/>
            <a:ext cx="8077200" cy="954107"/>
          </a:xfrm>
          <a:prstGeom prst="rect">
            <a:avLst/>
          </a:prstGeom>
          <a:noFill/>
        </p:spPr>
        <p:txBody>
          <a:bodyPr wrap="square" rtlCol="0">
            <a:spAutoFit/>
          </a:bodyPr>
          <a:lstStyle/>
          <a:p>
            <a:pPr algn="l"/>
            <a:r>
              <a:rPr lang="en-US" sz="1800" dirty="0">
                <a:solidFill>
                  <a:srgbClr val="000000"/>
                </a:solidFill>
                <a:latin typeface="Comic Sans MS" pitchFamily="66" charset="0"/>
              </a:rPr>
              <a:t>b</a:t>
            </a:r>
            <a:r>
              <a:rPr lang="en-US" sz="1800" dirty="0" smtClean="0">
                <a:solidFill>
                  <a:srgbClr val="000000"/>
                </a:solidFill>
                <a:latin typeface="Comic Sans MS" pitchFamily="66" charset="0"/>
              </a:rPr>
              <a:t>y assembling a low-background facility </a:t>
            </a:r>
            <a:r>
              <a:rPr lang="en-US" sz="1800" dirty="0">
                <a:solidFill>
                  <a:srgbClr val="000000"/>
                </a:solidFill>
                <a:latin typeface="Comic Sans MS" pitchFamily="66" charset="0"/>
              </a:rPr>
              <a:t>for </a:t>
            </a:r>
            <a:r>
              <a:rPr lang="en-US" sz="1800" dirty="0" smtClean="0">
                <a:solidFill>
                  <a:srgbClr val="000000"/>
                </a:solidFill>
                <a:latin typeface="Comic Sans MS" pitchFamily="66" charset="0"/>
              </a:rPr>
              <a:t>detecting </a:t>
            </a:r>
            <a:r>
              <a:rPr lang="el-GR" sz="1800" dirty="0" smtClean="0">
                <a:solidFill>
                  <a:srgbClr val="000000"/>
                </a:solidFill>
                <a:latin typeface="Comic Sans MS" pitchFamily="66" charset="0"/>
              </a:rPr>
              <a:t>η</a:t>
            </a:r>
            <a:r>
              <a:rPr lang="en-US" sz="1800" dirty="0" smtClean="0">
                <a:solidFill>
                  <a:srgbClr val="000000"/>
                </a:solidFill>
                <a:latin typeface="Comic Sans MS" pitchFamily="66" charset="0"/>
              </a:rPr>
              <a:t> decays to final states consisting of multiple photons with x100-1000 higher figure of merit</a:t>
            </a:r>
            <a:r>
              <a:rPr lang="en-US" sz="1800" dirty="0">
                <a:solidFill>
                  <a:srgbClr val="000000"/>
                </a:solidFill>
                <a:latin typeface="Comic Sans MS" pitchFamily="66" charset="0"/>
              </a:rPr>
              <a:t> </a:t>
            </a:r>
            <a:r>
              <a:rPr lang="en-US" sz="1800" dirty="0" smtClean="0">
                <a:solidFill>
                  <a:srgbClr val="000000"/>
                </a:solidFill>
                <a:latin typeface="Comic Sans MS" pitchFamily="66" charset="0"/>
              </a:rPr>
              <a:t>than previous datasets</a:t>
            </a:r>
            <a:r>
              <a:rPr lang="en-US" dirty="0" smtClean="0">
                <a:solidFill>
                  <a:srgbClr val="000000"/>
                </a:solidFill>
                <a:latin typeface="Comic Sans MS" pitchFamily="66" charset="0"/>
              </a:rPr>
              <a:t>. </a:t>
            </a:r>
            <a:endParaRPr lang="en-US" dirty="0">
              <a:solidFill>
                <a:srgbClr val="000000"/>
              </a:solidFill>
              <a:latin typeface="Comic Sans MS" pitchFamily="66" charset="0"/>
            </a:endParaRPr>
          </a:p>
        </p:txBody>
      </p:sp>
      <p:sp>
        <p:nvSpPr>
          <p:cNvPr id="7" name="TextBox 6"/>
          <p:cNvSpPr txBox="1"/>
          <p:nvPr/>
        </p:nvSpPr>
        <p:spPr>
          <a:xfrm>
            <a:off x="1524000" y="4657130"/>
            <a:ext cx="6629400" cy="1569660"/>
          </a:xfrm>
          <a:prstGeom prst="rect">
            <a:avLst/>
          </a:prstGeom>
          <a:noFill/>
        </p:spPr>
        <p:txBody>
          <a:bodyPr wrap="square" rtlCol="0">
            <a:spAutoFit/>
          </a:bodyPr>
          <a:lstStyle/>
          <a:p>
            <a:pPr algn="l"/>
            <a:r>
              <a:rPr lang="en-US" sz="1600" dirty="0" smtClean="0">
                <a:solidFill>
                  <a:srgbClr val="000000"/>
                </a:solidFill>
                <a:latin typeface="Comic Sans MS" pitchFamily="66" charset="0"/>
              </a:rPr>
              <a:t>Spin-offs:</a:t>
            </a:r>
          </a:p>
          <a:p>
            <a:pPr marL="285750" indent="-285750" algn="l">
              <a:buFont typeface="Arial" pitchFamily="34" charset="0"/>
              <a:buChar char="•"/>
            </a:pPr>
            <a:r>
              <a:rPr lang="en-US" sz="1600" dirty="0" smtClean="0">
                <a:solidFill>
                  <a:srgbClr val="000000"/>
                </a:solidFill>
                <a:latin typeface="Comic Sans MS" pitchFamily="66" charset="0"/>
              </a:rPr>
              <a:t>Decays of the </a:t>
            </a:r>
            <a:r>
              <a:rPr lang="el-GR" sz="1600" dirty="0" smtClean="0">
                <a:solidFill>
                  <a:srgbClr val="000000"/>
                </a:solidFill>
                <a:latin typeface="Comic Sans MS" pitchFamily="66" charset="0"/>
              </a:rPr>
              <a:t>π</a:t>
            </a:r>
            <a:r>
              <a:rPr lang="en-US" sz="1600" baseline="30000" dirty="0" smtClean="0">
                <a:solidFill>
                  <a:srgbClr val="000000"/>
                </a:solidFill>
                <a:latin typeface="Comic Sans MS" pitchFamily="66" charset="0"/>
              </a:rPr>
              <a:t>0</a:t>
            </a:r>
            <a:r>
              <a:rPr lang="en-US" sz="1600" dirty="0" smtClean="0">
                <a:solidFill>
                  <a:srgbClr val="000000"/>
                </a:solidFill>
                <a:latin typeface="Comic Sans MS" pitchFamily="66" charset="0"/>
              </a:rPr>
              <a:t>, </a:t>
            </a:r>
            <a:r>
              <a:rPr lang="el-GR" sz="1600" dirty="0" smtClean="0">
                <a:solidFill>
                  <a:srgbClr val="000000"/>
                </a:solidFill>
                <a:latin typeface="Comic Sans MS" pitchFamily="66" charset="0"/>
              </a:rPr>
              <a:t>ω</a:t>
            </a:r>
            <a:r>
              <a:rPr lang="en-US" sz="1600" dirty="0" smtClean="0">
                <a:solidFill>
                  <a:srgbClr val="000000"/>
                </a:solidFill>
                <a:latin typeface="Comic Sans MS" pitchFamily="66" charset="0"/>
              </a:rPr>
              <a:t>, </a:t>
            </a:r>
            <a:r>
              <a:rPr lang="el-GR" sz="1600" dirty="0" smtClean="0">
                <a:solidFill>
                  <a:srgbClr val="000000"/>
                </a:solidFill>
                <a:latin typeface="Comic Sans MS" pitchFamily="66" charset="0"/>
              </a:rPr>
              <a:t>η</a:t>
            </a:r>
            <a:r>
              <a:rPr lang="en-US" sz="1600" dirty="0" smtClean="0">
                <a:solidFill>
                  <a:srgbClr val="000000"/>
                </a:solidFill>
                <a:latin typeface="Comic Sans MS" pitchFamily="66" charset="0"/>
              </a:rPr>
              <a:t>’, etc. to photons measured parasitically.</a:t>
            </a:r>
          </a:p>
          <a:p>
            <a:pPr marL="285750" indent="-285750" algn="l">
              <a:buFont typeface="Arial" pitchFamily="34" charset="0"/>
              <a:buChar char="•"/>
            </a:pPr>
            <a:r>
              <a:rPr lang="en-US" sz="1600" dirty="0" smtClean="0">
                <a:solidFill>
                  <a:srgbClr val="000000"/>
                </a:solidFill>
                <a:latin typeface="Comic Sans MS" pitchFamily="66" charset="0"/>
              </a:rPr>
              <a:t>Decays involving virtual photons </a:t>
            </a:r>
            <a:r>
              <a:rPr lang="el-GR" sz="1600" dirty="0" smtClean="0">
                <a:solidFill>
                  <a:srgbClr val="000000"/>
                </a:solidFill>
                <a:latin typeface="Comic Sans MS" pitchFamily="66" charset="0"/>
              </a:rPr>
              <a:t>γ</a:t>
            </a:r>
            <a:r>
              <a:rPr lang="en-US" sz="1600" dirty="0" smtClean="0">
                <a:solidFill>
                  <a:srgbClr val="000000"/>
                </a:solidFill>
                <a:latin typeface="Comic Sans MS" pitchFamily="66" charset="0"/>
              </a:rPr>
              <a:t>*</a:t>
            </a:r>
            <a:r>
              <a:rPr lang="en-US" sz="1600" dirty="0" smtClean="0">
                <a:solidFill>
                  <a:srgbClr val="000000"/>
                </a:solidFill>
                <a:latin typeface="Comic Sans MS" pitchFamily="66" charset="0"/>
                <a:sym typeface="Wingdings" pitchFamily="2" charset="2"/>
              </a:rPr>
              <a:t></a:t>
            </a:r>
            <a:r>
              <a:rPr lang="en-US" sz="1600" dirty="0" err="1" smtClean="0">
                <a:solidFill>
                  <a:srgbClr val="000000"/>
                </a:solidFill>
                <a:latin typeface="Comic Sans MS" pitchFamily="66" charset="0"/>
                <a:sym typeface="Wingdings" pitchFamily="2" charset="2"/>
              </a:rPr>
              <a:t>e</a:t>
            </a:r>
            <a:r>
              <a:rPr lang="en-US" sz="1600" baseline="30000" dirty="0" err="1" smtClean="0">
                <a:solidFill>
                  <a:srgbClr val="000000"/>
                </a:solidFill>
                <a:latin typeface="Comic Sans MS" pitchFamily="66" charset="0"/>
                <a:sym typeface="Wingdings" pitchFamily="2" charset="2"/>
              </a:rPr>
              <a:t>+</a:t>
            </a:r>
            <a:r>
              <a:rPr lang="en-US" sz="1600" dirty="0" err="1" smtClean="0">
                <a:solidFill>
                  <a:srgbClr val="000000"/>
                </a:solidFill>
                <a:latin typeface="Comic Sans MS" pitchFamily="66" charset="0"/>
                <a:sym typeface="Wingdings" pitchFamily="2" charset="2"/>
              </a:rPr>
              <a:t>e</a:t>
            </a:r>
            <a:r>
              <a:rPr lang="en-US" sz="1600" baseline="30000" dirty="0" smtClean="0">
                <a:solidFill>
                  <a:srgbClr val="000000"/>
                </a:solidFill>
                <a:latin typeface="Comic Sans MS" pitchFamily="66" charset="0"/>
                <a:sym typeface="Wingdings" pitchFamily="2" charset="2"/>
              </a:rPr>
              <a:t>-</a:t>
            </a:r>
            <a:r>
              <a:rPr lang="en-US" sz="1600" dirty="0" smtClean="0">
                <a:solidFill>
                  <a:srgbClr val="000000"/>
                </a:solidFill>
                <a:latin typeface="Comic Sans MS" pitchFamily="66" charset="0"/>
                <a:sym typeface="Wingdings" pitchFamily="2" charset="2"/>
              </a:rPr>
              <a:t> measured parasitically. </a:t>
            </a:r>
            <a:endParaRPr lang="en-US" sz="1600" dirty="0">
              <a:solidFill>
                <a:srgbClr val="000000"/>
              </a:solidFill>
              <a:latin typeface="Comic Sans MS" pitchFamily="66" charset="0"/>
            </a:endParaRPr>
          </a:p>
          <a:p>
            <a:pPr marL="285750" indent="-285750" algn="l">
              <a:buFont typeface="Arial" pitchFamily="34" charset="0"/>
              <a:buChar char="•"/>
            </a:pPr>
            <a:r>
              <a:rPr lang="en-US" sz="1600" dirty="0" smtClean="0">
                <a:solidFill>
                  <a:srgbClr val="000000"/>
                </a:solidFill>
                <a:latin typeface="Comic Sans MS" pitchFamily="66" charset="0"/>
              </a:rPr>
              <a:t>Extends </a:t>
            </a:r>
            <a:r>
              <a:rPr lang="en-US" sz="1600" dirty="0" err="1" smtClean="0">
                <a:solidFill>
                  <a:srgbClr val="000000"/>
                </a:solidFill>
                <a:latin typeface="Comic Sans MS" pitchFamily="66" charset="0"/>
              </a:rPr>
              <a:t>Jlab’s</a:t>
            </a:r>
            <a:r>
              <a:rPr lang="en-US" sz="1600" dirty="0" smtClean="0">
                <a:solidFill>
                  <a:srgbClr val="000000"/>
                </a:solidFill>
                <a:latin typeface="Comic Sans MS" pitchFamily="66" charset="0"/>
              </a:rPr>
              <a:t> </a:t>
            </a:r>
            <a:r>
              <a:rPr lang="en-US" sz="1600" dirty="0">
                <a:solidFill>
                  <a:srgbClr val="000000"/>
                </a:solidFill>
                <a:latin typeface="Comic Sans MS" pitchFamily="66" charset="0"/>
              </a:rPr>
              <a:t>12 </a:t>
            </a:r>
            <a:r>
              <a:rPr lang="en-US" sz="1600" dirty="0" err="1">
                <a:solidFill>
                  <a:srgbClr val="000000"/>
                </a:solidFill>
                <a:latin typeface="Comic Sans MS" pitchFamily="66" charset="0"/>
              </a:rPr>
              <a:t>GeV</a:t>
            </a:r>
            <a:r>
              <a:rPr lang="en-US" sz="1600" dirty="0">
                <a:solidFill>
                  <a:srgbClr val="000000"/>
                </a:solidFill>
                <a:latin typeface="Comic Sans MS" pitchFamily="66" charset="0"/>
              </a:rPr>
              <a:t> </a:t>
            </a:r>
            <a:r>
              <a:rPr lang="en-US" sz="1600" dirty="0" smtClean="0">
                <a:solidFill>
                  <a:srgbClr val="000000"/>
                </a:solidFill>
                <a:latin typeface="Comic Sans MS" pitchFamily="66" charset="0"/>
              </a:rPr>
              <a:t>science program to rare </a:t>
            </a:r>
            <a:r>
              <a:rPr lang="en-US" sz="1600" dirty="0">
                <a:solidFill>
                  <a:srgbClr val="000000"/>
                </a:solidFill>
                <a:latin typeface="Comic Sans MS" pitchFamily="66" charset="0"/>
              </a:rPr>
              <a:t>decays</a:t>
            </a:r>
            <a:r>
              <a:rPr lang="en-US" sz="1600" dirty="0" smtClean="0">
                <a:solidFill>
                  <a:srgbClr val="000000"/>
                </a:solidFill>
                <a:latin typeface="Comic Sans MS" pitchFamily="66" charset="0"/>
              </a:rPr>
              <a:t>.</a:t>
            </a:r>
          </a:p>
          <a:p>
            <a:pPr marL="285750" indent="-285750" algn="l">
              <a:buFont typeface="Arial" pitchFamily="34" charset="0"/>
              <a:buChar char="•"/>
            </a:pPr>
            <a:r>
              <a:rPr lang="en-US" sz="1600" dirty="0" smtClean="0">
                <a:solidFill>
                  <a:srgbClr val="000000"/>
                </a:solidFill>
                <a:latin typeface="Comic Sans MS" pitchFamily="66" charset="0"/>
              </a:rPr>
              <a:t>New calorimeter would benefit rest of Hall D program. </a:t>
            </a:r>
          </a:p>
          <a:p>
            <a:pPr marL="285750" indent="-285750" algn="l">
              <a:buFont typeface="Arial" pitchFamily="34" charset="0"/>
              <a:buChar char="•"/>
            </a:pPr>
            <a:r>
              <a:rPr lang="en-US" sz="1600" dirty="0" smtClean="0">
                <a:solidFill>
                  <a:srgbClr val="000000"/>
                </a:solidFill>
                <a:latin typeface="Comic Sans MS" pitchFamily="66" charset="0"/>
              </a:rPr>
              <a:t>New collaborators would strengthen overall Hall D effort. </a:t>
            </a:r>
          </a:p>
        </p:txBody>
      </p:sp>
    </p:spTree>
    <p:extLst>
      <p:ext uri="{BB962C8B-B14F-4D97-AF65-F5344CB8AC3E}">
        <p14:creationId xmlns="" xmlns:p14="http://schemas.microsoft.com/office/powerpoint/2010/main" val="2124919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2"/>
          <p:cNvSpPr>
            <a:spLocks noGrp="1" noChangeArrowheads="1"/>
          </p:cNvSpPr>
          <p:nvPr>
            <p:ph type="title"/>
          </p:nvPr>
        </p:nvSpPr>
        <p:spPr>
          <a:xfrm>
            <a:off x="457200" y="152400"/>
            <a:ext cx="8077200" cy="457200"/>
          </a:xfrm>
        </p:spPr>
        <p:txBody>
          <a:bodyPr>
            <a:noAutofit/>
          </a:bodyPr>
          <a:lstStyle/>
          <a:p>
            <a:pPr algn="ctr" eaLnBrk="1" hangingPunct="1">
              <a:defRPr/>
            </a:pPr>
            <a:r>
              <a:rPr lang="en-US" sz="3200" dirty="0" smtClean="0">
                <a:solidFill>
                  <a:srgbClr val="FF0000"/>
                </a:solidFill>
                <a:latin typeface="Comic Sans MS" pitchFamily="66" charset="0"/>
              </a:rPr>
              <a:t>Technical Highlights</a:t>
            </a:r>
          </a:p>
        </p:txBody>
      </p:sp>
      <p:sp>
        <p:nvSpPr>
          <p:cNvPr id="324611" name="Rectangle 3"/>
          <p:cNvSpPr>
            <a:spLocks noGrp="1" noChangeArrowheads="1"/>
          </p:cNvSpPr>
          <p:nvPr>
            <p:ph type="body" idx="1"/>
          </p:nvPr>
        </p:nvSpPr>
        <p:spPr>
          <a:xfrm>
            <a:off x="457200" y="838200"/>
            <a:ext cx="8153400" cy="5257800"/>
          </a:xfrm>
        </p:spPr>
        <p:txBody>
          <a:bodyPr>
            <a:normAutofit fontScale="92500" lnSpcReduction="10000"/>
          </a:bodyPr>
          <a:lstStyle/>
          <a:p>
            <a:pPr marL="0" indent="0">
              <a:lnSpc>
                <a:spcPct val="80000"/>
              </a:lnSpc>
              <a:buClr>
                <a:srgbClr val="FF0000"/>
              </a:buClr>
              <a:buNone/>
            </a:pPr>
            <a:endParaRPr lang="en-US" sz="1800" dirty="0">
              <a:latin typeface="Comic Sans MS" pitchFamily="66" charset="0"/>
            </a:endParaRPr>
          </a:p>
          <a:p>
            <a:pPr>
              <a:lnSpc>
                <a:spcPct val="80000"/>
              </a:lnSpc>
            </a:pPr>
            <a:r>
              <a:rPr lang="en-US" sz="1800" dirty="0" smtClean="0">
                <a:latin typeface="Comic Sans MS" pitchFamily="66" charset="0"/>
              </a:rPr>
              <a:t>More </a:t>
            </a:r>
            <a:r>
              <a:rPr lang="el-GR" sz="1800" dirty="0" smtClean="0">
                <a:latin typeface="Comic Sans MS" pitchFamily="66" charset="0"/>
              </a:rPr>
              <a:t>η</a:t>
            </a:r>
            <a:r>
              <a:rPr lang="en-US" sz="1800" dirty="0" smtClean="0">
                <a:latin typeface="Comic Sans MS" pitchFamily="66" charset="0"/>
              </a:rPr>
              <a:t>’s helps:</a:t>
            </a:r>
          </a:p>
          <a:p>
            <a:pPr marL="0" indent="0">
              <a:lnSpc>
                <a:spcPct val="80000"/>
              </a:lnSpc>
              <a:buClr>
                <a:srgbClr val="FF0000"/>
              </a:buClr>
              <a:buNone/>
            </a:pPr>
            <a:endParaRPr lang="en-US" sz="1800" dirty="0">
              <a:latin typeface="Comic Sans MS" pitchFamily="66" charset="0"/>
            </a:endParaRPr>
          </a:p>
          <a:p>
            <a:pPr marL="0" indent="0">
              <a:lnSpc>
                <a:spcPct val="80000"/>
              </a:lnSpc>
              <a:buClr>
                <a:srgbClr val="FF0000"/>
              </a:buClr>
              <a:buNone/>
            </a:pPr>
            <a:r>
              <a:rPr lang="en-US" sz="1800" dirty="0" smtClean="0">
                <a:latin typeface="Comic Sans MS" pitchFamily="66" charset="0"/>
              </a:rPr>
              <a:t>	</a:t>
            </a:r>
            <a:r>
              <a:rPr lang="en-US" sz="1600" dirty="0" smtClean="0">
                <a:latin typeface="Comic Sans MS" pitchFamily="66" charset="0"/>
              </a:rPr>
              <a:t>Hall D will provide a competitive rate of </a:t>
            </a:r>
            <a:r>
              <a:rPr lang="el-GR" sz="1600" dirty="0" smtClean="0">
                <a:latin typeface="Comic Sans MS" pitchFamily="66" charset="0"/>
              </a:rPr>
              <a:t>η</a:t>
            </a:r>
            <a:r>
              <a:rPr lang="en-US" sz="1600" dirty="0" smtClean="0">
                <a:latin typeface="Comic Sans MS" pitchFamily="66" charset="0"/>
              </a:rPr>
              <a:t>’s by tagged </a:t>
            </a:r>
            <a:r>
              <a:rPr lang="el-GR" sz="1600" dirty="0" smtClean="0">
                <a:latin typeface="Comic Sans MS" pitchFamily="66" charset="0"/>
              </a:rPr>
              <a:t>γ</a:t>
            </a:r>
            <a:r>
              <a:rPr lang="en-US" sz="1600" dirty="0" smtClean="0">
                <a:latin typeface="Comic Sans MS" pitchFamily="66" charset="0"/>
              </a:rPr>
              <a:t>+p</a:t>
            </a:r>
            <a:r>
              <a:rPr lang="en-US" sz="1600" dirty="0" smtClean="0">
                <a:latin typeface="Comic Sans MS" pitchFamily="66" charset="0"/>
                <a:sym typeface="Wingdings" pitchFamily="2" charset="2"/>
              </a:rPr>
              <a:t></a:t>
            </a:r>
            <a:r>
              <a:rPr lang="el-GR" sz="1600" dirty="0" smtClean="0">
                <a:latin typeface="Comic Sans MS" pitchFamily="66" charset="0"/>
              </a:rPr>
              <a:t>η</a:t>
            </a:r>
            <a:r>
              <a:rPr lang="en-US" sz="1600" dirty="0" smtClean="0">
                <a:latin typeface="Comic Sans MS" pitchFamily="66" charset="0"/>
              </a:rPr>
              <a:t>+p. </a:t>
            </a:r>
          </a:p>
          <a:p>
            <a:pPr>
              <a:lnSpc>
                <a:spcPct val="80000"/>
              </a:lnSpc>
              <a:buClr>
                <a:srgbClr val="FF0000"/>
              </a:buClr>
            </a:pPr>
            <a:endParaRPr lang="en-US" sz="1800" dirty="0" smtClean="0">
              <a:latin typeface="Comic Sans MS" pitchFamily="66" charset="0"/>
            </a:endParaRPr>
          </a:p>
          <a:p>
            <a:pPr>
              <a:lnSpc>
                <a:spcPct val="80000"/>
              </a:lnSpc>
            </a:pPr>
            <a:r>
              <a:rPr lang="en-US" sz="1800" dirty="0" smtClean="0">
                <a:latin typeface="Comic Sans MS" pitchFamily="66" charset="0"/>
              </a:rPr>
              <a:t>Better background reduction is essential:</a:t>
            </a:r>
          </a:p>
          <a:p>
            <a:pPr>
              <a:lnSpc>
                <a:spcPct val="80000"/>
              </a:lnSpc>
              <a:buClr>
                <a:srgbClr val="FF0000"/>
              </a:buClr>
            </a:pPr>
            <a:endParaRPr lang="en-US" sz="1800" dirty="0">
              <a:latin typeface="Comic Sans MS" pitchFamily="66" charset="0"/>
            </a:endParaRPr>
          </a:p>
          <a:p>
            <a:pPr marL="457200" lvl="1" indent="0">
              <a:lnSpc>
                <a:spcPct val="80000"/>
              </a:lnSpc>
              <a:buClr>
                <a:srgbClr val="FF0000"/>
              </a:buClr>
              <a:buNone/>
            </a:pPr>
            <a:r>
              <a:rPr lang="en-US" sz="1600" dirty="0" smtClean="0">
                <a:latin typeface="Comic Sans MS" pitchFamily="66" charset="0"/>
              </a:rPr>
              <a:t>	Recoil proton detection in the </a:t>
            </a:r>
            <a:r>
              <a:rPr lang="en-US" sz="1600" dirty="0" err="1" smtClean="0">
                <a:latin typeface="Comic Sans MS" pitchFamily="66" charset="0"/>
              </a:rPr>
              <a:t>GluEx</a:t>
            </a:r>
            <a:r>
              <a:rPr lang="en-US" sz="1600" dirty="0" smtClean="0">
                <a:latin typeface="Comic Sans MS" pitchFamily="66" charset="0"/>
              </a:rPr>
              <a:t> detectors ensures the </a:t>
            </a:r>
            <a:r>
              <a:rPr lang="el-GR" sz="1600" dirty="0" smtClean="0">
                <a:latin typeface="Comic Sans MS" pitchFamily="66" charset="0"/>
              </a:rPr>
              <a:t>η</a:t>
            </a:r>
            <a:r>
              <a:rPr lang="en-US" sz="1600" dirty="0" smtClean="0">
                <a:latin typeface="Comic Sans MS" pitchFamily="66" charset="0"/>
              </a:rPr>
              <a:t> production is exclusive (very helpful for background reduction).  </a:t>
            </a:r>
            <a:endParaRPr lang="en-US" sz="1600" dirty="0">
              <a:latin typeface="Comic Sans MS" pitchFamily="66" charset="0"/>
            </a:endParaRPr>
          </a:p>
          <a:p>
            <a:pPr marL="457200" lvl="1" indent="0">
              <a:lnSpc>
                <a:spcPct val="80000"/>
              </a:lnSpc>
              <a:buClr>
                <a:srgbClr val="FF0000"/>
              </a:buClr>
              <a:buNone/>
            </a:pPr>
            <a:endParaRPr lang="en-US" sz="1600" dirty="0" smtClean="0">
              <a:latin typeface="Comic Sans MS" pitchFamily="66" charset="0"/>
            </a:endParaRPr>
          </a:p>
          <a:p>
            <a:pPr marL="0" lvl="1" indent="0">
              <a:lnSpc>
                <a:spcPct val="80000"/>
              </a:lnSpc>
              <a:buClr>
                <a:srgbClr val="FF0000"/>
              </a:buClr>
              <a:buNone/>
            </a:pPr>
            <a:r>
              <a:rPr lang="en-US" sz="1600" dirty="0" smtClean="0">
                <a:latin typeface="Comic Sans MS" pitchFamily="66" charset="0"/>
              </a:rPr>
              <a:t>	As for the “lost” photon </a:t>
            </a:r>
            <a:r>
              <a:rPr lang="en-US" sz="1600" dirty="0" err="1" smtClean="0">
                <a:latin typeface="Comic Sans MS" pitchFamily="66" charset="0"/>
              </a:rPr>
              <a:t>bkgs</a:t>
            </a:r>
            <a:r>
              <a:rPr lang="en-US" sz="1600" dirty="0" smtClean="0">
                <a:latin typeface="Comic Sans MS" pitchFamily="66" charset="0"/>
              </a:rPr>
              <a:t> from </a:t>
            </a:r>
            <a:r>
              <a:rPr lang="el-GR" sz="1600" dirty="0">
                <a:latin typeface="Comic Sans MS" pitchFamily="66" charset="0"/>
              </a:rPr>
              <a:t>η</a:t>
            </a:r>
            <a:r>
              <a:rPr lang="en-US" sz="1600" dirty="0">
                <a:latin typeface="Comic Sans MS" pitchFamily="66" charset="0"/>
                <a:sym typeface="Wingdings" pitchFamily="2" charset="2"/>
              </a:rPr>
              <a:t>3</a:t>
            </a:r>
            <a:r>
              <a:rPr lang="el-GR" sz="1600" dirty="0">
                <a:latin typeface="Comic Sans MS" pitchFamily="66" charset="0"/>
                <a:sym typeface="Wingdings" pitchFamily="2" charset="2"/>
              </a:rPr>
              <a:t>π</a:t>
            </a:r>
            <a:r>
              <a:rPr lang="en-US" sz="1600" baseline="30000" dirty="0">
                <a:latin typeface="Comic Sans MS" pitchFamily="66" charset="0"/>
                <a:sym typeface="Wingdings" pitchFamily="2" charset="2"/>
              </a:rPr>
              <a:t>0 </a:t>
            </a:r>
            <a:r>
              <a:rPr lang="en-US" sz="1600" dirty="0">
                <a:latin typeface="Comic Sans MS" pitchFamily="66" charset="0"/>
                <a:sym typeface="Wingdings" pitchFamily="2" charset="2"/>
              </a:rPr>
              <a:t>(BR=33%)6</a:t>
            </a:r>
            <a:r>
              <a:rPr lang="el-GR" sz="1600" dirty="0">
                <a:latin typeface="Comic Sans MS" pitchFamily="66" charset="0"/>
                <a:sym typeface="Wingdings" pitchFamily="2" charset="2"/>
              </a:rPr>
              <a:t>γ</a:t>
            </a:r>
            <a:r>
              <a:rPr lang="en-US" sz="1600" dirty="0">
                <a:latin typeface="Comic Sans MS" pitchFamily="66" charset="0"/>
                <a:sym typeface="Wingdings" pitchFamily="2" charset="2"/>
              </a:rPr>
              <a:t> </a:t>
            </a:r>
            <a:r>
              <a:rPr lang="en-US" sz="1600" dirty="0" smtClean="0">
                <a:latin typeface="Comic Sans MS" pitchFamily="66" charset="0"/>
                <a:sym typeface="Wingdings" pitchFamily="2" charset="2"/>
              </a:rPr>
              <a:t>:</a:t>
            </a:r>
          </a:p>
          <a:p>
            <a:pPr marL="0" lvl="1" indent="0">
              <a:lnSpc>
                <a:spcPct val="80000"/>
              </a:lnSpc>
              <a:buClr>
                <a:srgbClr val="FF0000"/>
              </a:buClr>
              <a:buNone/>
            </a:pPr>
            <a:endParaRPr lang="en-US" sz="1600" dirty="0">
              <a:latin typeface="Comic Sans MS" pitchFamily="66" charset="0"/>
              <a:sym typeface="Wingdings" pitchFamily="2" charset="2"/>
            </a:endParaRPr>
          </a:p>
          <a:p>
            <a:pPr marL="457200" lvl="1" indent="0">
              <a:lnSpc>
                <a:spcPct val="80000"/>
              </a:lnSpc>
              <a:buClr>
                <a:srgbClr val="FF0000"/>
              </a:buClr>
              <a:buNone/>
            </a:pPr>
            <a:r>
              <a:rPr lang="en-US" sz="1600" dirty="0" smtClean="0">
                <a:latin typeface="Comic Sans MS" pitchFamily="66" charset="0"/>
              </a:rPr>
              <a:t>		Boosting the </a:t>
            </a:r>
            <a:r>
              <a:rPr lang="el-GR" sz="1600" dirty="0" smtClean="0">
                <a:latin typeface="Comic Sans MS" pitchFamily="66" charset="0"/>
              </a:rPr>
              <a:t>η</a:t>
            </a:r>
            <a:r>
              <a:rPr lang="en-US" sz="1600" dirty="0" smtClean="0">
                <a:latin typeface="Comic Sans MS" pitchFamily="66" charset="0"/>
              </a:rPr>
              <a:t>’s using high energy </a:t>
            </a:r>
            <a:r>
              <a:rPr lang="en-US" sz="1600" dirty="0" err="1" smtClean="0">
                <a:latin typeface="Comic Sans MS" pitchFamily="66" charset="0"/>
              </a:rPr>
              <a:t>photoproduction</a:t>
            </a:r>
            <a:r>
              <a:rPr lang="en-US" sz="1600" dirty="0" smtClean="0">
                <a:latin typeface="Comic Sans MS" pitchFamily="66" charset="0"/>
              </a:rPr>
              <a:t> reduces 			opportunities for photons to be lost while still passing signal cuts.  </a:t>
            </a:r>
            <a:endParaRPr lang="en-US" sz="1600" dirty="0">
              <a:latin typeface="Comic Sans MS" pitchFamily="66" charset="0"/>
            </a:endParaRPr>
          </a:p>
          <a:p>
            <a:pPr marL="457200" lvl="1" indent="0">
              <a:lnSpc>
                <a:spcPct val="80000"/>
              </a:lnSpc>
              <a:buClr>
                <a:srgbClr val="FF0000"/>
              </a:buClr>
              <a:buNone/>
            </a:pPr>
            <a:endParaRPr lang="en-US" sz="1600" dirty="0" smtClean="0">
              <a:latin typeface="Comic Sans MS" pitchFamily="66" charset="0"/>
            </a:endParaRPr>
          </a:p>
          <a:p>
            <a:pPr marL="457200" lvl="1" indent="0">
              <a:lnSpc>
                <a:spcPct val="80000"/>
              </a:lnSpc>
              <a:buClr>
                <a:srgbClr val="FF0000"/>
              </a:buClr>
              <a:buNone/>
            </a:pPr>
            <a:r>
              <a:rPr lang="en-US" sz="1600" dirty="0" smtClean="0">
                <a:latin typeface="Comic Sans MS" pitchFamily="66" charset="0"/>
              </a:rPr>
              <a:t>	</a:t>
            </a:r>
            <a:r>
              <a:rPr lang="en-US" sz="1600" dirty="0">
                <a:latin typeface="Comic Sans MS" pitchFamily="66" charset="0"/>
              </a:rPr>
              <a:t>	</a:t>
            </a:r>
            <a:r>
              <a:rPr lang="en-US" sz="1600" dirty="0" smtClean="0">
                <a:latin typeface="Comic Sans MS" pitchFamily="66" charset="0"/>
              </a:rPr>
              <a:t>Detecting decay photons in a new PWO calorimeter</a:t>
            </a:r>
            <a:r>
              <a:rPr lang="en-US" sz="1600" dirty="0">
                <a:latin typeface="Comic Sans MS" pitchFamily="66" charset="0"/>
              </a:rPr>
              <a:t> </a:t>
            </a:r>
            <a:r>
              <a:rPr lang="en-US" sz="1600" dirty="0" smtClean="0">
                <a:latin typeface="Comic Sans MS" pitchFamily="66" charset="0"/>
              </a:rPr>
              <a:t>improves energy 		and invariant mass resolution, while reducing the probability of 		photon merging. </a:t>
            </a:r>
          </a:p>
          <a:p>
            <a:pPr marL="457200" lvl="1" indent="0">
              <a:lnSpc>
                <a:spcPct val="80000"/>
              </a:lnSpc>
              <a:buClr>
                <a:srgbClr val="FF0000"/>
              </a:buClr>
              <a:buNone/>
            </a:pPr>
            <a:endParaRPr lang="en-US" sz="1600" dirty="0" smtClean="0">
              <a:latin typeface="Comic Sans MS" pitchFamily="66" charset="0"/>
              <a:sym typeface="Wingdings" pitchFamily="2" charset="2"/>
            </a:endParaRPr>
          </a:p>
          <a:p>
            <a:pPr>
              <a:lnSpc>
                <a:spcPct val="80000"/>
              </a:lnSpc>
              <a:buClr>
                <a:srgbClr val="FF0000"/>
              </a:buClr>
            </a:pPr>
            <a:endParaRPr lang="en-US" sz="1800" dirty="0">
              <a:latin typeface="Comic Sans MS" pitchFamily="66" charset="0"/>
              <a:sym typeface="Wingdings" pitchFamily="2" charset="2"/>
            </a:endParaRPr>
          </a:p>
          <a:p>
            <a:pPr>
              <a:lnSpc>
                <a:spcPct val="80000"/>
              </a:lnSpc>
              <a:buClr>
                <a:srgbClr val="FF0000"/>
              </a:buClr>
            </a:pPr>
            <a:r>
              <a:rPr lang="en-US" sz="1800" dirty="0">
                <a:latin typeface="Comic Sans MS" pitchFamily="66" charset="0"/>
                <a:sym typeface="Wingdings" pitchFamily="2" charset="2"/>
              </a:rPr>
              <a:t>A</a:t>
            </a:r>
            <a:r>
              <a:rPr lang="en-US" sz="1800" dirty="0" smtClean="0">
                <a:latin typeface="Comic Sans MS" pitchFamily="66" charset="0"/>
                <a:sym typeface="Wingdings" pitchFamily="2" charset="2"/>
              </a:rPr>
              <a:t>n order of magnitude reduction in BR upper limits to all-neutral final states is expected, including 3 we have highlighted: </a:t>
            </a:r>
            <a:r>
              <a:rPr lang="el-GR" sz="1800" dirty="0" smtClean="0">
                <a:latin typeface="Comic Sans MS" pitchFamily="66" charset="0"/>
                <a:ea typeface="MS Mincho" pitchFamily="49" charset="-128"/>
              </a:rPr>
              <a:t>η</a:t>
            </a:r>
            <a:r>
              <a:rPr lang="el-GR" sz="1800" dirty="0">
                <a:latin typeface="Comic Sans MS" pitchFamily="66" charset="0"/>
                <a:ea typeface="MS Mincho" pitchFamily="49" charset="-128"/>
              </a:rPr>
              <a:t>→</a:t>
            </a:r>
            <a:r>
              <a:rPr lang="el-GR" sz="1800" dirty="0">
                <a:latin typeface="Comic Sans MS" pitchFamily="66" charset="0"/>
                <a:ea typeface="MS Mincho" pitchFamily="49" charset="-128"/>
                <a:sym typeface="Symbol" pitchFamily="18" charset="2"/>
              </a:rPr>
              <a:t></a:t>
            </a:r>
            <a:r>
              <a:rPr lang="en-US" sz="1800" baseline="30000" dirty="0">
                <a:latin typeface="Comic Sans MS" pitchFamily="66" charset="0"/>
                <a:ea typeface="MS Mincho" pitchFamily="49" charset="-128"/>
                <a:sym typeface="Symbol" pitchFamily="18" charset="2"/>
              </a:rPr>
              <a:t>0</a:t>
            </a:r>
            <a:r>
              <a:rPr lang="el-GR" sz="1800" dirty="0">
                <a:latin typeface="Comic Sans MS" pitchFamily="66" charset="0"/>
                <a:ea typeface="MS Mincho" pitchFamily="49" charset="-128"/>
                <a:sym typeface="Symbol" pitchFamily="18" charset="2"/>
              </a:rPr>
              <a:t></a:t>
            </a:r>
            <a:r>
              <a:rPr lang="en-US" sz="1800" dirty="0" smtClean="0">
                <a:latin typeface="Comic Sans MS" pitchFamily="66" charset="0"/>
                <a:ea typeface="MS Mincho" pitchFamily="49" charset="-128"/>
                <a:sym typeface="Symbol" pitchFamily="18" charset="2"/>
              </a:rPr>
              <a:t>, </a:t>
            </a:r>
            <a:r>
              <a:rPr lang="el-GR" sz="1800" dirty="0" smtClean="0">
                <a:latin typeface="Comic Sans MS" pitchFamily="66" charset="0"/>
                <a:ea typeface="MS Mincho" pitchFamily="49" charset="-128"/>
                <a:sym typeface="Symbol" pitchFamily="18" charset="2"/>
              </a:rPr>
              <a:t></a:t>
            </a:r>
            <a:r>
              <a:rPr lang="en-US" sz="1800" baseline="30000" dirty="0">
                <a:latin typeface="Comic Sans MS" pitchFamily="66" charset="0"/>
                <a:ea typeface="MS Mincho" pitchFamily="49" charset="-128"/>
                <a:sym typeface="Symbol" pitchFamily="18" charset="2"/>
              </a:rPr>
              <a:t>0</a:t>
            </a:r>
            <a:r>
              <a:rPr lang="el-GR" sz="1800" dirty="0">
                <a:latin typeface="Comic Sans MS" pitchFamily="66" charset="0"/>
                <a:ea typeface="MS Mincho" pitchFamily="49" charset="-128"/>
                <a:sym typeface="Symbol" pitchFamily="18" charset="2"/>
              </a:rPr>
              <a:t></a:t>
            </a:r>
            <a:r>
              <a:rPr lang="en-US" sz="1800" baseline="30000" dirty="0">
                <a:latin typeface="Comic Sans MS" pitchFamily="66" charset="0"/>
                <a:ea typeface="MS Mincho" pitchFamily="49" charset="-128"/>
                <a:sym typeface="Symbol" pitchFamily="18" charset="2"/>
              </a:rPr>
              <a:t>0</a:t>
            </a:r>
            <a:r>
              <a:rPr lang="en-US" sz="1800" dirty="0">
                <a:latin typeface="Comic Sans MS" pitchFamily="66" charset="0"/>
                <a:ea typeface="MS Mincho" pitchFamily="49" charset="-128"/>
                <a:sym typeface="Symbol" pitchFamily="18" charset="2"/>
              </a:rPr>
              <a:t>, </a:t>
            </a:r>
            <a:r>
              <a:rPr lang="en-US" sz="1800" dirty="0" smtClean="0">
                <a:latin typeface="Comic Sans MS" pitchFamily="66" charset="0"/>
                <a:ea typeface="MS Mincho" pitchFamily="49" charset="-128"/>
              </a:rPr>
              <a:t>3</a:t>
            </a:r>
            <a:r>
              <a:rPr lang="el-GR" sz="1800" dirty="0" smtClean="0">
                <a:latin typeface="Comic Sans MS" pitchFamily="66" charset="0"/>
                <a:ea typeface="MS Mincho" pitchFamily="49" charset="-128"/>
                <a:sym typeface="Symbol" pitchFamily="18" charset="2"/>
              </a:rPr>
              <a:t></a:t>
            </a:r>
            <a:r>
              <a:rPr lang="en-US" sz="1800" dirty="0" smtClean="0">
                <a:latin typeface="Comic Sans MS" pitchFamily="66" charset="0"/>
                <a:ea typeface="MS Mincho" pitchFamily="49" charset="-128"/>
                <a:sym typeface="Symbol" pitchFamily="18" charset="2"/>
              </a:rPr>
              <a:t>.</a:t>
            </a:r>
            <a:endParaRPr lang="en-US" sz="1800" dirty="0" smtClean="0">
              <a:latin typeface="Comic Sans MS" pitchFamily="66" charset="0"/>
              <a:ea typeface="MS Mincho" pitchFamily="49" charset="-128"/>
            </a:endParaRPr>
          </a:p>
          <a:p>
            <a:pPr marL="1200150" lvl="2" indent="-342900" eaLnBrk="1" hangingPunct="1">
              <a:lnSpc>
                <a:spcPct val="80000"/>
              </a:lnSpc>
            </a:pPr>
            <a:endParaRPr lang="en-US" sz="1800" dirty="0" smtClean="0">
              <a:latin typeface="Comic Sans MS" pitchFamily="66" charset="0"/>
              <a:ea typeface="MS Mincho" pitchFamily="49" charset="-128"/>
            </a:endParaRPr>
          </a:p>
          <a:p>
            <a:pPr eaLnBrk="1" hangingPunct="1">
              <a:lnSpc>
                <a:spcPct val="80000"/>
              </a:lnSpc>
              <a:buClr>
                <a:srgbClr val="FF0000"/>
              </a:buClr>
            </a:pPr>
            <a:r>
              <a:rPr lang="en-US" sz="1800" dirty="0" smtClean="0">
                <a:latin typeface="Comic Sans MS" pitchFamily="66" charset="0"/>
                <a:ea typeface="MS Mincho" pitchFamily="49" charset="-128"/>
              </a:rPr>
              <a:t>An upgraded FCAL-II will have significant impact on other approved experiments in Hall D: </a:t>
            </a:r>
            <a:r>
              <a:rPr lang="en-US" sz="1800" dirty="0" err="1" smtClean="0">
                <a:latin typeface="Comic Sans MS" pitchFamily="66" charset="0"/>
                <a:ea typeface="MS Mincho" pitchFamily="49" charset="-128"/>
              </a:rPr>
              <a:t>GlueX</a:t>
            </a:r>
            <a:r>
              <a:rPr lang="en-US" sz="1800" dirty="0" smtClean="0">
                <a:latin typeface="Comic Sans MS" pitchFamily="66" charset="0"/>
                <a:ea typeface="MS Mincho" pitchFamily="49" charset="-128"/>
              </a:rPr>
              <a:t> and </a:t>
            </a:r>
            <a:r>
              <a:rPr lang="en-US" sz="1800" dirty="0" err="1" smtClean="0">
                <a:latin typeface="Comic Sans MS" pitchFamily="66" charset="0"/>
                <a:ea typeface="MS Mincho" pitchFamily="49" charset="-128"/>
              </a:rPr>
              <a:t>PrimEx</a:t>
            </a:r>
            <a:r>
              <a:rPr lang="en-US" sz="1800" dirty="0" smtClean="0">
                <a:latin typeface="Comic Sans MS" pitchFamily="66" charset="0"/>
                <a:ea typeface="MS Mincho" pitchFamily="49" charset="-128"/>
              </a:rPr>
              <a:t>-</a:t>
            </a:r>
            <a:r>
              <a:rPr lang="en-US" sz="1800" dirty="0" smtClean="0">
                <a:latin typeface="Comic Sans MS" pitchFamily="66" charset="0"/>
                <a:ea typeface="MS Mincho" pitchFamily="49" charset="-128"/>
                <a:sym typeface="Symbol" pitchFamily="18" charset="2"/>
              </a:rPr>
              <a:t> . </a:t>
            </a:r>
            <a:endParaRPr lang="en-US" sz="1800" dirty="0" smtClean="0">
              <a:latin typeface="Comic Sans MS" pitchFamily="66" charset="0"/>
              <a:ea typeface="MS Mincho" pitchFamily="49" charset="-128"/>
            </a:endParaRPr>
          </a:p>
        </p:txBody>
      </p:sp>
      <p:sp>
        <p:nvSpPr>
          <p:cNvPr id="2" name="Slide Number Placeholder 1"/>
          <p:cNvSpPr>
            <a:spLocks noGrp="1"/>
          </p:cNvSpPr>
          <p:nvPr>
            <p:ph type="sldNum" sz="quarter" idx="12"/>
          </p:nvPr>
        </p:nvSpPr>
        <p:spPr/>
        <p:txBody>
          <a:bodyPr/>
          <a:lstStyle/>
          <a:p>
            <a:fld id="{11BBEC52-68F6-49DA-B69D-407EC0FBC9C7}" type="slidenum">
              <a:rPr lang="en-US"/>
              <a:pPr/>
              <a:t>48</a:t>
            </a:fld>
            <a:endParaRPr lang="en-US" dirty="0"/>
          </a:p>
        </p:txBody>
      </p:sp>
    </p:spTree>
  </p:cSld>
  <p:clrMapOvr>
    <a:masterClrMapping/>
  </p:clrMapOvr>
  <p:transition advTm="13947"/>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229600" cy="639762"/>
          </a:xfrm>
        </p:spPr>
        <p:txBody>
          <a:bodyPr>
            <a:normAutofit/>
          </a:bodyPr>
          <a:lstStyle/>
          <a:p>
            <a:pPr algn="ctr"/>
            <a:r>
              <a:rPr lang="en-US" sz="3200" dirty="0" smtClean="0">
                <a:solidFill>
                  <a:srgbClr val="FF0000"/>
                </a:solidFill>
                <a:latin typeface="Comic Sans MS" pitchFamily="66" charset="0"/>
              </a:rPr>
              <a:t>C Violation Basics</a:t>
            </a:r>
            <a:endParaRPr lang="en-US" sz="3200" dirty="0">
              <a:solidFill>
                <a:srgbClr val="FF0000"/>
              </a:solidFill>
              <a:latin typeface="Comic Sans MS" pitchFamily="66" charset="0"/>
            </a:endParaRPr>
          </a:p>
        </p:txBody>
      </p:sp>
      <p:sp>
        <p:nvSpPr>
          <p:cNvPr id="4" name="TextBox 3"/>
          <p:cNvSpPr txBox="1"/>
          <p:nvPr/>
        </p:nvSpPr>
        <p:spPr>
          <a:xfrm>
            <a:off x="609600" y="1295400"/>
            <a:ext cx="8001000" cy="4278094"/>
          </a:xfrm>
          <a:prstGeom prst="rect">
            <a:avLst/>
          </a:prstGeom>
          <a:noFill/>
        </p:spPr>
        <p:txBody>
          <a:bodyPr wrap="square" rtlCol="0">
            <a:spAutoFit/>
          </a:bodyPr>
          <a:lstStyle/>
          <a:p>
            <a:pPr algn="l"/>
            <a:r>
              <a:rPr lang="en-US" sz="1600" dirty="0">
                <a:solidFill>
                  <a:srgbClr val="000000"/>
                </a:solidFill>
                <a:latin typeface="Comic Sans MS" pitchFamily="66" charset="0"/>
              </a:rPr>
              <a:t> </a:t>
            </a:r>
            <a:r>
              <a:rPr lang="en-US" sz="1600" dirty="0" smtClean="0">
                <a:solidFill>
                  <a:srgbClr val="000000"/>
                </a:solidFill>
                <a:latin typeface="Comic Sans MS" pitchFamily="66" charset="0"/>
              </a:rPr>
              <a:t>    The charge conjugation operator C reverses all generalized charges, effectively replacing a particle by its anti-particle. </a:t>
            </a:r>
          </a:p>
          <a:p>
            <a:pPr algn="l"/>
            <a:endParaRPr lang="en-US" sz="1600" dirty="0" smtClean="0">
              <a:solidFill>
                <a:srgbClr val="000000"/>
              </a:solidFill>
              <a:latin typeface="Comic Sans MS" pitchFamily="66" charset="0"/>
            </a:endParaRPr>
          </a:p>
          <a:p>
            <a:pPr algn="l"/>
            <a:r>
              <a:rPr lang="en-US" sz="1600" dirty="0">
                <a:solidFill>
                  <a:srgbClr val="000000"/>
                </a:solidFill>
                <a:latin typeface="Comic Sans MS" pitchFamily="66" charset="0"/>
              </a:rPr>
              <a:t>C violation is known only in </a:t>
            </a:r>
          </a:p>
          <a:p>
            <a:pPr marL="800100" lvl="1" indent="-342900" algn="l">
              <a:buFont typeface="+mj-lt"/>
              <a:buAutoNum type="arabicPeriod"/>
            </a:pPr>
            <a:r>
              <a:rPr lang="en-US" sz="1600" dirty="0">
                <a:solidFill>
                  <a:srgbClr val="000000"/>
                </a:solidFill>
                <a:latin typeface="Comic Sans MS" pitchFamily="66" charset="0"/>
              </a:rPr>
              <a:t>Weak interactions at tree level which violate P (hence conserving CP) </a:t>
            </a:r>
          </a:p>
          <a:p>
            <a:pPr marL="800100" lvl="1" indent="-342900" algn="l">
              <a:buFont typeface="+mj-lt"/>
              <a:buAutoNum type="arabicPeriod"/>
            </a:pPr>
            <a:r>
              <a:rPr lang="en-US" sz="1600" dirty="0">
                <a:solidFill>
                  <a:srgbClr val="000000"/>
                </a:solidFill>
                <a:latin typeface="Comic Sans MS" pitchFamily="66" charset="0"/>
              </a:rPr>
              <a:t>Weak interactions at loop level which conserve P (hence violating CP)</a:t>
            </a:r>
          </a:p>
          <a:p>
            <a:pPr algn="l"/>
            <a:endParaRPr lang="en-US" sz="1600" dirty="0" smtClean="0">
              <a:solidFill>
                <a:srgbClr val="000000"/>
              </a:solidFill>
              <a:latin typeface="Comic Sans MS" pitchFamily="66" charset="0"/>
            </a:endParaRPr>
          </a:p>
          <a:p>
            <a:pPr algn="l"/>
            <a:r>
              <a:rPr lang="en-US" sz="1600" dirty="0">
                <a:solidFill>
                  <a:srgbClr val="000000"/>
                </a:solidFill>
                <a:latin typeface="Comic Sans MS" pitchFamily="66" charset="0"/>
              </a:rPr>
              <a:t>    Everybody knows strong and EM forces conserve C …. but bounds on C violation in these amplitudes are only </a:t>
            </a:r>
            <a:r>
              <a:rPr lang="en-US" sz="1600" dirty="0" smtClean="0">
                <a:solidFill>
                  <a:srgbClr val="000000"/>
                </a:solidFill>
                <a:latin typeface="Comic Sans MS" pitchFamily="66" charset="0"/>
              </a:rPr>
              <a:t>~0.5%. </a:t>
            </a:r>
            <a:r>
              <a:rPr lang="en-US" sz="1600" u="sng" dirty="0" smtClean="0">
                <a:solidFill>
                  <a:srgbClr val="000000"/>
                </a:solidFill>
                <a:latin typeface="Comic Sans MS" pitchFamily="66" charset="0"/>
              </a:rPr>
              <a:t>How to improve these limits? </a:t>
            </a:r>
          </a:p>
          <a:p>
            <a:pPr algn="l"/>
            <a:endParaRPr lang="en-US" sz="1600" dirty="0" smtClean="0">
              <a:solidFill>
                <a:srgbClr val="000000"/>
              </a:solidFill>
              <a:latin typeface="Comic Sans MS" pitchFamily="66" charset="0"/>
            </a:endParaRPr>
          </a:p>
          <a:p>
            <a:pPr algn="l"/>
            <a:r>
              <a:rPr lang="en-US" sz="1600" dirty="0" smtClean="0">
                <a:solidFill>
                  <a:srgbClr val="000000"/>
                </a:solidFill>
                <a:latin typeface="Comic Sans MS" pitchFamily="66" charset="0"/>
              </a:rPr>
              <a:t> It is surprisingly hard to improve experimental bounds on C violation: </a:t>
            </a:r>
          </a:p>
          <a:p>
            <a:pPr algn="l"/>
            <a:endParaRPr lang="en-US" sz="1600" dirty="0" smtClean="0">
              <a:solidFill>
                <a:srgbClr val="000000"/>
              </a:solidFill>
              <a:latin typeface="Comic Sans MS" pitchFamily="66" charset="0"/>
            </a:endParaRPr>
          </a:p>
          <a:p>
            <a:pPr marL="400050" indent="-400050" algn="l">
              <a:buAutoNum type="romanLcPeriod"/>
            </a:pPr>
            <a:r>
              <a:rPr lang="en-US" sz="1600" dirty="0" smtClean="0">
                <a:solidFill>
                  <a:srgbClr val="000000"/>
                </a:solidFill>
                <a:latin typeface="Comic Sans MS" pitchFamily="66" charset="0"/>
              </a:rPr>
              <a:t>Only a few neutral particles are states of good C and thus suitable for tests</a:t>
            </a:r>
          </a:p>
          <a:p>
            <a:pPr algn="l"/>
            <a:r>
              <a:rPr lang="en-US" sz="1600" dirty="0" smtClean="0">
                <a:solidFill>
                  <a:srgbClr val="000000"/>
                </a:solidFill>
                <a:latin typeface="Comic Sans MS" pitchFamily="66" charset="0"/>
              </a:rPr>
              <a:t>       (</a:t>
            </a:r>
            <a:r>
              <a:rPr lang="el-GR" sz="1600" dirty="0" smtClean="0">
                <a:solidFill>
                  <a:srgbClr val="000000"/>
                </a:solidFill>
                <a:latin typeface="Comic Sans MS" pitchFamily="66" charset="0"/>
              </a:rPr>
              <a:t>γ</a:t>
            </a:r>
            <a:r>
              <a:rPr lang="en-US" sz="1600" dirty="0" smtClean="0">
                <a:solidFill>
                  <a:srgbClr val="000000"/>
                </a:solidFill>
                <a:latin typeface="Comic Sans MS" pitchFamily="66" charset="0"/>
              </a:rPr>
              <a:t>, </a:t>
            </a:r>
            <a:r>
              <a:rPr lang="el-GR" sz="1600" dirty="0" smtClean="0">
                <a:solidFill>
                  <a:srgbClr val="000000"/>
                </a:solidFill>
                <a:latin typeface="Comic Sans MS" pitchFamily="66" charset="0"/>
              </a:rPr>
              <a:t>π</a:t>
            </a:r>
            <a:r>
              <a:rPr lang="en-US" sz="1600" baseline="30000" dirty="0" smtClean="0">
                <a:solidFill>
                  <a:srgbClr val="000000"/>
                </a:solidFill>
                <a:latin typeface="Comic Sans MS" pitchFamily="66" charset="0"/>
              </a:rPr>
              <a:t>0</a:t>
            </a:r>
            <a:r>
              <a:rPr lang="en-US" sz="1600" dirty="0" smtClean="0">
                <a:solidFill>
                  <a:srgbClr val="000000"/>
                </a:solidFill>
                <a:latin typeface="Comic Sans MS" pitchFamily="66" charset="0"/>
              </a:rPr>
              <a:t>, η, J/</a:t>
            </a:r>
            <a:r>
              <a:rPr lang="el-GR" sz="1600" dirty="0" smtClean="0">
                <a:solidFill>
                  <a:srgbClr val="000000"/>
                </a:solidFill>
                <a:latin typeface="Comic Sans MS" pitchFamily="66" charset="0"/>
              </a:rPr>
              <a:t>ψ</a:t>
            </a:r>
            <a:r>
              <a:rPr lang="en-US" sz="1600" dirty="0" smtClean="0">
                <a:solidFill>
                  <a:srgbClr val="000000"/>
                </a:solidFill>
                <a:latin typeface="Comic Sans MS" pitchFamily="66" charset="0"/>
              </a:rPr>
              <a:t>, or a self-conjugate system like </a:t>
            </a:r>
            <a:r>
              <a:rPr lang="en-US" sz="1600" dirty="0" err="1" smtClean="0">
                <a:solidFill>
                  <a:srgbClr val="000000"/>
                </a:solidFill>
                <a:latin typeface="Comic Sans MS" pitchFamily="66" charset="0"/>
              </a:rPr>
              <a:t>e</a:t>
            </a:r>
            <a:r>
              <a:rPr lang="en-US" sz="1600" baseline="30000" dirty="0" err="1" smtClean="0">
                <a:solidFill>
                  <a:srgbClr val="000000"/>
                </a:solidFill>
                <a:latin typeface="Comic Sans MS" pitchFamily="66" charset="0"/>
              </a:rPr>
              <a:t>+</a:t>
            </a:r>
            <a:r>
              <a:rPr lang="en-US" sz="1600" dirty="0" err="1" smtClean="0">
                <a:solidFill>
                  <a:srgbClr val="000000"/>
                </a:solidFill>
                <a:latin typeface="Comic Sans MS" pitchFamily="66" charset="0"/>
              </a:rPr>
              <a:t>e</a:t>
            </a:r>
            <a:r>
              <a:rPr lang="en-US" sz="1600" baseline="30000" dirty="0" smtClean="0">
                <a:solidFill>
                  <a:srgbClr val="000000"/>
                </a:solidFill>
                <a:latin typeface="Comic Sans MS" pitchFamily="66" charset="0"/>
              </a:rPr>
              <a:t>-</a:t>
            </a:r>
            <a:r>
              <a:rPr lang="en-US" sz="1600" dirty="0" smtClean="0">
                <a:solidFill>
                  <a:srgbClr val="000000"/>
                </a:solidFill>
                <a:latin typeface="Comic Sans MS" pitchFamily="66" charset="0"/>
              </a:rPr>
              <a:t>). </a:t>
            </a:r>
          </a:p>
          <a:p>
            <a:pPr algn="l"/>
            <a:endParaRPr lang="en-US" sz="1600" dirty="0" smtClean="0">
              <a:solidFill>
                <a:srgbClr val="000000"/>
              </a:solidFill>
              <a:latin typeface="Comic Sans MS" pitchFamily="66" charset="0"/>
            </a:endParaRPr>
          </a:p>
          <a:p>
            <a:pPr marL="400050" indent="-400050" algn="l">
              <a:buAutoNum type="romanLcPeriod" startAt="2"/>
            </a:pPr>
            <a:r>
              <a:rPr lang="en-US" sz="1600" dirty="0" smtClean="0">
                <a:solidFill>
                  <a:srgbClr val="000000"/>
                </a:solidFill>
                <a:latin typeface="Comic Sans MS" pitchFamily="66" charset="0"/>
              </a:rPr>
              <a:t>Most of the above particles aren’t easy to make in large quantities (and with sufficiently low backgrounds).  </a:t>
            </a:r>
          </a:p>
        </p:txBody>
      </p:sp>
      <p:sp>
        <p:nvSpPr>
          <p:cNvPr id="5" name="Slide Number Placeholder 4"/>
          <p:cNvSpPr>
            <a:spLocks noGrp="1"/>
          </p:cNvSpPr>
          <p:nvPr>
            <p:ph type="sldNum" sz="quarter" idx="12"/>
          </p:nvPr>
        </p:nvSpPr>
        <p:spPr/>
        <p:txBody>
          <a:bodyPr/>
          <a:lstStyle/>
          <a:p>
            <a:fld id="{81DEA699-F0C6-472A-919A-816F126BDDD0}" type="slidenum">
              <a:rPr lang="en-US" smtClean="0"/>
              <a:pPr/>
              <a:t>49</a:t>
            </a:fld>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p:cNvSpPr>
            <a:spLocks noGrp="1" noChangeArrowheads="1"/>
          </p:cNvSpPr>
          <p:nvPr>
            <p:ph type="title"/>
          </p:nvPr>
        </p:nvSpPr>
        <p:spPr>
          <a:xfrm>
            <a:off x="457200" y="533400"/>
            <a:ext cx="8382000" cy="381000"/>
          </a:xfrm>
        </p:spPr>
        <p:txBody>
          <a:bodyPr/>
          <a:lstStyle/>
          <a:p>
            <a:pPr algn="ctr" eaLnBrk="1" hangingPunct="1"/>
            <a:r>
              <a:rPr lang="en-US" sz="2400" dirty="0" smtClean="0">
                <a:solidFill>
                  <a:schemeClr val="bg1"/>
                </a:solidFill>
                <a:effectLst>
                  <a:outerShdw blurRad="38100" dist="38100" dir="2700000" algn="tl">
                    <a:srgbClr val="000000"/>
                  </a:outerShdw>
                </a:effectLst>
                <a:latin typeface="Comic Sans MS" pitchFamily="66" charset="0"/>
              </a:rPr>
              <a:t>Allowed Rare Decay</a:t>
            </a:r>
            <a:r>
              <a:rPr lang="en-US" sz="2400" dirty="0" smtClean="0">
                <a:solidFill>
                  <a:schemeClr val="bg1"/>
                </a:solidFill>
                <a:effectLst>
                  <a:outerShdw blurRad="38100" dist="38100" dir="2700000" algn="tl">
                    <a:srgbClr val="000000"/>
                  </a:outerShdw>
                </a:effectLst>
              </a:rPr>
              <a:t> </a:t>
            </a:r>
            <a:r>
              <a:rPr lang="el-GR" sz="2400" dirty="0" smtClean="0">
                <a:solidFill>
                  <a:schemeClr val="bg1"/>
                </a:solidFill>
                <a:effectLst>
                  <a:outerShdw blurRad="38100" dist="38100" dir="2700000" algn="tl">
                    <a:srgbClr val="000000"/>
                  </a:outerShdw>
                </a:effectLst>
                <a:latin typeface="Comic Sans MS" pitchFamily="66" charset="0"/>
              </a:rPr>
              <a:t>η</a:t>
            </a:r>
            <a:r>
              <a:rPr lang="el-GR" sz="2400" dirty="0" smtClean="0">
                <a:solidFill>
                  <a:schemeClr val="bg1"/>
                </a:solidFill>
                <a:effectLst>
                  <a:outerShdw blurRad="38100" dist="38100" dir="2700000" algn="tl">
                    <a:srgbClr val="000000"/>
                  </a:outerShdw>
                </a:effectLst>
                <a:latin typeface="Arial" charset="0"/>
                <a:cs typeface="Arial" charset="0"/>
              </a:rPr>
              <a:t>→</a:t>
            </a:r>
            <a:r>
              <a:rPr lang="el-GR" sz="2400" dirty="0" smtClean="0">
                <a:solidFill>
                  <a:schemeClr val="bg1"/>
                </a:solidFill>
                <a:effectLst>
                  <a:outerShdw blurRad="38100" dist="38100" dir="2700000" algn="tl">
                    <a:srgbClr val="000000"/>
                  </a:outerShdw>
                </a:effectLst>
                <a:latin typeface="Arial" charset="0"/>
                <a:cs typeface="Arial" charset="0"/>
                <a:sym typeface="Symbol" pitchFamily="18" charset="2"/>
              </a:rPr>
              <a:t></a:t>
            </a:r>
            <a:r>
              <a:rPr lang="en-US" sz="2400" baseline="30000" dirty="0" smtClean="0">
                <a:solidFill>
                  <a:schemeClr val="bg1"/>
                </a:solidFill>
                <a:effectLst>
                  <a:outerShdw blurRad="38100" dist="38100" dir="2700000" algn="tl">
                    <a:srgbClr val="000000"/>
                  </a:outerShdw>
                </a:effectLst>
                <a:latin typeface="Arial" charset="0"/>
                <a:cs typeface="Arial" charset="0"/>
                <a:sym typeface="Symbol" pitchFamily="18" charset="2"/>
              </a:rPr>
              <a:t>0</a:t>
            </a:r>
            <a:r>
              <a:rPr lang="el-GR" sz="2400" dirty="0" smtClean="0">
                <a:solidFill>
                  <a:schemeClr val="bg1"/>
                </a:solidFill>
                <a:effectLst>
                  <a:outerShdw blurRad="38100" dist="38100" dir="2700000" algn="tl">
                    <a:srgbClr val="000000"/>
                  </a:outerShdw>
                </a:effectLst>
                <a:latin typeface="Arial" charset="0"/>
                <a:cs typeface="Arial" charset="0"/>
                <a:sym typeface="Symbol" pitchFamily="18" charset="2"/>
              </a:rPr>
              <a:t></a:t>
            </a:r>
            <a:r>
              <a:rPr lang="en-US" sz="2400" dirty="0" smtClean="0">
                <a:solidFill>
                  <a:srgbClr val="336600"/>
                </a:solidFill>
                <a:effectLst>
                  <a:outerShdw blurRad="38100" dist="38100" dir="2700000" algn="tl">
                    <a:srgbClr val="000000"/>
                  </a:outerShdw>
                </a:effectLst>
                <a:latin typeface="Comic Sans MS" pitchFamily="66" charset="0"/>
              </a:rPr>
              <a:t/>
            </a:r>
            <a:br>
              <a:rPr lang="en-US" sz="2400" dirty="0" smtClean="0">
                <a:solidFill>
                  <a:srgbClr val="336600"/>
                </a:solidFill>
                <a:effectLst>
                  <a:outerShdw blurRad="38100" dist="38100" dir="2700000" algn="tl">
                    <a:srgbClr val="000000"/>
                  </a:outerShdw>
                </a:effectLst>
                <a:latin typeface="Comic Sans MS" pitchFamily="66" charset="0"/>
              </a:rPr>
            </a:br>
            <a:endParaRPr lang="en-US" sz="2400" dirty="0" smtClean="0">
              <a:solidFill>
                <a:srgbClr val="336600"/>
              </a:solidFill>
              <a:effectLst>
                <a:outerShdw blurRad="38100" dist="38100" dir="2700000" algn="tl">
                  <a:srgbClr val="000000"/>
                </a:outerShdw>
              </a:effectLst>
              <a:latin typeface="Comic Sans MS" pitchFamily="66" charset="0"/>
            </a:endParaRPr>
          </a:p>
        </p:txBody>
      </p:sp>
      <p:sp>
        <p:nvSpPr>
          <p:cNvPr id="30725" name="Rectangle 5"/>
          <p:cNvSpPr>
            <a:spLocks noChangeArrowheads="1"/>
          </p:cNvSpPr>
          <p:nvPr/>
        </p:nvSpPr>
        <p:spPr bwMode="auto">
          <a:xfrm>
            <a:off x="228600" y="5190133"/>
            <a:ext cx="8915400" cy="1744067"/>
          </a:xfrm>
          <a:prstGeom prst="rect">
            <a:avLst/>
          </a:prstGeom>
          <a:noFill/>
          <a:ln w="9525">
            <a:noFill/>
            <a:miter lim="800000"/>
            <a:headEnd/>
            <a:tailEnd/>
          </a:ln>
        </p:spPr>
        <p:txBody>
          <a:bodyPr wrap="square">
            <a:spAutoFit/>
          </a:bodyPr>
          <a:lstStyle/>
          <a:p>
            <a:pPr lvl="1" eaLnBrk="1" hangingPunct="1">
              <a:buFont typeface="Tahoma" pitchFamily="34" charset="0"/>
              <a:buNone/>
            </a:pPr>
            <a:endParaRPr lang="en-US" dirty="0">
              <a:latin typeface="Comic Sans MS" pitchFamily="66" charset="0"/>
            </a:endParaRPr>
          </a:p>
          <a:p>
            <a:pPr algn="l" eaLnBrk="1" hangingPunct="1">
              <a:buClr>
                <a:srgbClr val="FF0000"/>
              </a:buClr>
              <a:buFont typeface="Wingdings" pitchFamily="2" charset="2"/>
              <a:buChar char="q"/>
            </a:pPr>
            <a:r>
              <a:rPr lang="en-US" sz="1800" dirty="0" smtClean="0">
                <a:solidFill>
                  <a:srgbClr val="000000"/>
                </a:solidFill>
                <a:latin typeface="Comic Sans MS" pitchFamily="66" charset="0"/>
              </a:rPr>
              <a:t>Precision measurements of both the branching ratio </a:t>
            </a:r>
            <a:r>
              <a:rPr lang="en-US" sz="1800" i="1" dirty="0" smtClean="0">
                <a:solidFill>
                  <a:srgbClr val="000000"/>
                </a:solidFill>
                <a:latin typeface="Comic Sans MS" pitchFamily="66" charset="0"/>
              </a:rPr>
              <a:t>and the </a:t>
            </a:r>
            <a:r>
              <a:rPr lang="en-US" sz="1800" i="1" dirty="0" err="1" smtClean="0">
                <a:solidFill>
                  <a:srgbClr val="000000"/>
                </a:solidFill>
                <a:latin typeface="Comic Sans MS" pitchFamily="66" charset="0"/>
              </a:rPr>
              <a:t>Dalitz</a:t>
            </a:r>
            <a:r>
              <a:rPr lang="en-US" sz="1800" i="1" dirty="0" smtClean="0">
                <a:solidFill>
                  <a:srgbClr val="000000"/>
                </a:solidFill>
                <a:latin typeface="Comic Sans MS" pitchFamily="66" charset="0"/>
              </a:rPr>
              <a:t> distribution </a:t>
            </a:r>
          </a:p>
          <a:p>
            <a:pPr algn="l" eaLnBrk="1" hangingPunct="1">
              <a:buClr>
                <a:srgbClr val="FF0000"/>
              </a:buClr>
            </a:pPr>
            <a:r>
              <a:rPr lang="en-US" sz="1800" i="1" dirty="0" smtClean="0">
                <a:solidFill>
                  <a:srgbClr val="000000"/>
                </a:solidFill>
                <a:latin typeface="Comic Sans MS" pitchFamily="66" charset="0"/>
              </a:rPr>
              <a:t>   of </a:t>
            </a:r>
            <a:r>
              <a:rPr lang="en-US" sz="1800" dirty="0" smtClean="0">
                <a:solidFill>
                  <a:srgbClr val="000000"/>
                </a:solidFill>
                <a:latin typeface="Comic Sans MS" pitchFamily="66" charset="0"/>
                <a:sym typeface="Symbol"/>
              </a:rPr>
              <a:t></a:t>
            </a:r>
            <a:r>
              <a:rPr lang="en-US" sz="1800" dirty="0" smtClean="0">
                <a:solidFill>
                  <a:srgbClr val="000000"/>
                </a:solidFill>
                <a:latin typeface="Comic Sans MS" pitchFamily="66" charset="0"/>
              </a:rPr>
              <a:t> →</a:t>
            </a:r>
            <a:r>
              <a:rPr lang="en-US" sz="1800" dirty="0" smtClean="0">
                <a:solidFill>
                  <a:srgbClr val="000000"/>
                </a:solidFill>
                <a:latin typeface="Comic Sans MS" pitchFamily="66" charset="0"/>
                <a:sym typeface="Symbol"/>
              </a:rPr>
              <a:t></a:t>
            </a:r>
            <a:r>
              <a:rPr lang="en-US" sz="1800" baseline="30000" dirty="0" smtClean="0">
                <a:solidFill>
                  <a:srgbClr val="000000"/>
                </a:solidFill>
                <a:latin typeface="Comic Sans MS" pitchFamily="66" charset="0"/>
              </a:rPr>
              <a:t>0</a:t>
            </a:r>
            <a:r>
              <a:rPr lang="en-US" sz="1800" dirty="0" smtClean="0">
                <a:solidFill>
                  <a:srgbClr val="000000"/>
                </a:solidFill>
                <a:latin typeface="Comic Sans MS" pitchFamily="66" charset="0"/>
                <a:sym typeface="Symbol"/>
              </a:rPr>
              <a:t></a:t>
            </a:r>
            <a:r>
              <a:rPr lang="en-US" sz="1800" dirty="0" smtClean="0">
                <a:solidFill>
                  <a:srgbClr val="000000"/>
                </a:solidFill>
                <a:latin typeface="Comic Sans MS" pitchFamily="66" charset="0"/>
              </a:rPr>
              <a:t> are </a:t>
            </a:r>
            <a:r>
              <a:rPr lang="en-US" sz="1800" dirty="0" smtClean="0">
                <a:solidFill>
                  <a:srgbClr val="FF0000"/>
                </a:solidFill>
                <a:latin typeface="Comic Sans MS" pitchFamily="66" charset="0"/>
              </a:rPr>
              <a:t>critical  to model-independently determine two Low Energy </a:t>
            </a:r>
          </a:p>
          <a:p>
            <a:pPr algn="l" eaLnBrk="1" hangingPunct="1">
              <a:buClr>
                <a:srgbClr val="FF0000"/>
              </a:buClr>
            </a:pPr>
            <a:r>
              <a:rPr lang="en-US" sz="1800" dirty="0" smtClean="0">
                <a:solidFill>
                  <a:srgbClr val="FF0000"/>
                </a:solidFill>
                <a:latin typeface="Comic Sans MS" pitchFamily="66" charset="0"/>
              </a:rPr>
              <a:t>   Constants (LEC’s)</a:t>
            </a:r>
            <a:r>
              <a:rPr lang="en-US" sz="1800" dirty="0" smtClean="0">
                <a:solidFill>
                  <a:srgbClr val="000000"/>
                </a:solidFill>
                <a:latin typeface="Comic Sans MS" pitchFamily="66" charset="0"/>
              </a:rPr>
              <a:t> of the O(p</a:t>
            </a:r>
            <a:r>
              <a:rPr lang="en-US" sz="1800" baseline="30000" dirty="0" smtClean="0">
                <a:solidFill>
                  <a:srgbClr val="000000"/>
                </a:solidFill>
                <a:latin typeface="Comic Sans MS" pitchFamily="66" charset="0"/>
              </a:rPr>
              <a:t>6</a:t>
            </a:r>
            <a:r>
              <a:rPr lang="en-US" sz="1800" dirty="0" smtClean="0">
                <a:solidFill>
                  <a:srgbClr val="000000"/>
                </a:solidFill>
                <a:latin typeface="Comic Sans MS" pitchFamily="66" charset="0"/>
              </a:rPr>
              <a:t>) counter-terms in the </a:t>
            </a:r>
            <a:r>
              <a:rPr lang="en-US" sz="1800" dirty="0" err="1" smtClean="0">
                <a:solidFill>
                  <a:srgbClr val="000000"/>
                </a:solidFill>
                <a:latin typeface="Comic Sans MS" pitchFamily="66" charset="0"/>
              </a:rPr>
              <a:t>chiral</a:t>
            </a:r>
            <a:r>
              <a:rPr lang="en-US" sz="1800" dirty="0" smtClean="0">
                <a:solidFill>
                  <a:srgbClr val="000000"/>
                </a:solidFill>
                <a:latin typeface="Comic Sans MS" pitchFamily="66" charset="0"/>
              </a:rPr>
              <a:t> </a:t>
            </a:r>
            <a:r>
              <a:rPr lang="en-US" sz="1800" dirty="0" err="1" smtClean="0">
                <a:solidFill>
                  <a:srgbClr val="000000"/>
                </a:solidFill>
                <a:latin typeface="Comic Sans MS" pitchFamily="66" charset="0"/>
              </a:rPr>
              <a:t>Lagrangian</a:t>
            </a:r>
            <a:r>
              <a:rPr lang="en-US" sz="1800" dirty="0" smtClean="0">
                <a:solidFill>
                  <a:srgbClr val="000000"/>
                </a:solidFill>
                <a:latin typeface="Comic Sans MS" pitchFamily="66" charset="0"/>
              </a:rPr>
              <a:t>.</a:t>
            </a:r>
            <a:endParaRPr lang="en-US" sz="1800" dirty="0">
              <a:solidFill>
                <a:srgbClr val="000000"/>
              </a:solidFill>
              <a:latin typeface="Comic Sans MS" pitchFamily="66" charset="0"/>
            </a:endParaRPr>
          </a:p>
          <a:p>
            <a:pPr algn="l" eaLnBrk="1" hangingPunct="1">
              <a:buClr>
                <a:srgbClr val="FF0000"/>
              </a:buClr>
            </a:pPr>
            <a:endParaRPr lang="en-US" dirty="0">
              <a:solidFill>
                <a:srgbClr val="000000"/>
              </a:solidFill>
              <a:latin typeface="Comic Sans MS" pitchFamily="66" charset="0"/>
            </a:endParaRPr>
          </a:p>
          <a:p>
            <a:pPr algn="l" eaLnBrk="1" hangingPunct="1">
              <a:buClr>
                <a:srgbClr val="FF0000"/>
              </a:buClr>
            </a:pPr>
            <a:endParaRPr lang="en-US" baseline="30000" dirty="0">
              <a:solidFill>
                <a:srgbClr val="000000"/>
              </a:solidFill>
              <a:latin typeface="Arial" charset="0"/>
            </a:endParaRPr>
          </a:p>
        </p:txBody>
      </p:sp>
      <p:sp>
        <p:nvSpPr>
          <p:cNvPr id="30726" name="Rectangle 6"/>
          <p:cNvSpPr>
            <a:spLocks noChangeArrowheads="1"/>
          </p:cNvSpPr>
          <p:nvPr/>
        </p:nvSpPr>
        <p:spPr bwMode="auto">
          <a:xfrm>
            <a:off x="228600" y="1085671"/>
            <a:ext cx="8915400" cy="1200329"/>
          </a:xfrm>
          <a:prstGeom prst="rect">
            <a:avLst/>
          </a:prstGeom>
          <a:noFill/>
          <a:ln w="9525">
            <a:noFill/>
            <a:miter lim="800000"/>
            <a:headEnd/>
            <a:tailEnd/>
          </a:ln>
        </p:spPr>
        <p:txBody>
          <a:bodyPr wrap="square">
            <a:spAutoFit/>
          </a:bodyPr>
          <a:lstStyle/>
          <a:p>
            <a:pPr algn="l">
              <a:buClr>
                <a:srgbClr val="FF0000"/>
              </a:buClr>
              <a:buFont typeface="Wingdings" pitchFamily="2" charset="2"/>
              <a:buChar char="q"/>
            </a:pPr>
            <a:r>
              <a:rPr lang="en-US" sz="1800" dirty="0" err="1" smtClean="0">
                <a:solidFill>
                  <a:srgbClr val="000000"/>
                </a:solidFill>
                <a:latin typeface="Comic Sans MS" pitchFamily="66" charset="0"/>
              </a:rPr>
              <a:t>ChPT</a:t>
            </a:r>
            <a:r>
              <a:rPr lang="en-US" sz="1800" dirty="0" smtClean="0">
                <a:solidFill>
                  <a:srgbClr val="000000"/>
                </a:solidFill>
                <a:latin typeface="Comic Sans MS" pitchFamily="66" charset="0"/>
              </a:rPr>
              <a:t> is highly developed and well-tested in the domain of </a:t>
            </a:r>
            <a:r>
              <a:rPr lang="en-US" sz="1800" dirty="0" err="1" smtClean="0">
                <a:solidFill>
                  <a:srgbClr val="000000"/>
                </a:solidFill>
                <a:latin typeface="Comic Sans MS" pitchFamily="66" charset="0"/>
              </a:rPr>
              <a:t>pionic</a:t>
            </a:r>
            <a:r>
              <a:rPr lang="en-US" sz="1800" dirty="0" smtClean="0">
                <a:solidFill>
                  <a:srgbClr val="000000"/>
                </a:solidFill>
                <a:latin typeface="Comic Sans MS" pitchFamily="66" charset="0"/>
              </a:rPr>
              <a:t> and </a:t>
            </a:r>
            <a:r>
              <a:rPr lang="en-US" sz="1800" dirty="0" err="1" smtClean="0">
                <a:solidFill>
                  <a:srgbClr val="000000"/>
                </a:solidFill>
                <a:latin typeface="Comic Sans MS" pitchFamily="66" charset="0"/>
              </a:rPr>
              <a:t>kaonic</a:t>
            </a:r>
            <a:r>
              <a:rPr lang="en-US" sz="1800" dirty="0" smtClean="0">
                <a:solidFill>
                  <a:srgbClr val="000000"/>
                </a:solidFill>
                <a:latin typeface="Comic Sans MS" pitchFamily="66" charset="0"/>
              </a:rPr>
              <a:t> </a:t>
            </a:r>
          </a:p>
          <a:p>
            <a:pPr algn="l">
              <a:buClr>
                <a:srgbClr val="FF0000"/>
              </a:buClr>
            </a:pPr>
            <a:r>
              <a:rPr lang="en-US" sz="1800" dirty="0" smtClean="0">
                <a:solidFill>
                  <a:srgbClr val="000000"/>
                </a:solidFill>
                <a:latin typeface="Comic Sans MS" pitchFamily="66" charset="0"/>
              </a:rPr>
              <a:t>   reactions. </a:t>
            </a:r>
            <a:r>
              <a:rPr lang="en-US" sz="1800" dirty="0" smtClean="0">
                <a:solidFill>
                  <a:srgbClr val="000000"/>
                </a:solidFill>
                <a:latin typeface="Comic Sans MS" pitchFamily="66" charset="0"/>
                <a:sym typeface="Symbol"/>
              </a:rPr>
              <a:t></a:t>
            </a:r>
            <a:r>
              <a:rPr lang="en-US" sz="1800" dirty="0" smtClean="0">
                <a:solidFill>
                  <a:srgbClr val="000000"/>
                </a:solidFill>
                <a:latin typeface="Comic Sans MS" pitchFamily="66" charset="0"/>
              </a:rPr>
              <a:t> →</a:t>
            </a:r>
            <a:r>
              <a:rPr lang="en-US" sz="1800" dirty="0" smtClean="0">
                <a:solidFill>
                  <a:srgbClr val="000000"/>
                </a:solidFill>
                <a:latin typeface="Comic Sans MS" pitchFamily="66" charset="0"/>
                <a:sym typeface="Symbol"/>
              </a:rPr>
              <a:t></a:t>
            </a:r>
            <a:r>
              <a:rPr lang="en-US" sz="1800" baseline="30000" dirty="0" smtClean="0">
                <a:solidFill>
                  <a:srgbClr val="000000"/>
                </a:solidFill>
                <a:latin typeface="Comic Sans MS" pitchFamily="66" charset="0"/>
              </a:rPr>
              <a:t>0</a:t>
            </a:r>
            <a:r>
              <a:rPr lang="en-US" sz="1800" dirty="0" smtClean="0">
                <a:solidFill>
                  <a:srgbClr val="000000"/>
                </a:solidFill>
                <a:latin typeface="Comic Sans MS" pitchFamily="66" charset="0"/>
                <a:sym typeface="Symbol"/>
              </a:rPr>
              <a:t></a:t>
            </a:r>
            <a:r>
              <a:rPr lang="en-US" sz="1800" dirty="0" smtClean="0">
                <a:solidFill>
                  <a:srgbClr val="000000"/>
                </a:solidFill>
                <a:latin typeface="Comic Sans MS" pitchFamily="66" charset="0"/>
              </a:rPr>
              <a:t> is one of a few important channels to benchmark the success</a:t>
            </a:r>
          </a:p>
          <a:p>
            <a:pPr algn="l">
              <a:buClr>
                <a:srgbClr val="FF0000"/>
              </a:buClr>
            </a:pPr>
            <a:r>
              <a:rPr lang="en-US" sz="1800" dirty="0" smtClean="0">
                <a:solidFill>
                  <a:srgbClr val="000000"/>
                </a:solidFill>
                <a:latin typeface="Comic Sans MS" pitchFamily="66" charset="0"/>
              </a:rPr>
              <a:t>   of </a:t>
            </a:r>
            <a:r>
              <a:rPr lang="en-US" sz="1800" dirty="0" err="1" smtClean="0">
                <a:solidFill>
                  <a:srgbClr val="000000"/>
                </a:solidFill>
                <a:latin typeface="Comic Sans MS" pitchFamily="66" charset="0"/>
              </a:rPr>
              <a:t>ChPT</a:t>
            </a:r>
            <a:r>
              <a:rPr lang="en-US" sz="1800" dirty="0" smtClean="0">
                <a:solidFill>
                  <a:srgbClr val="000000"/>
                </a:solidFill>
                <a:latin typeface="Comic Sans MS" pitchFamily="66" charset="0"/>
              </a:rPr>
              <a:t> in the </a:t>
            </a:r>
            <a:r>
              <a:rPr lang="en-US" sz="1800" dirty="0" smtClean="0">
                <a:solidFill>
                  <a:srgbClr val="000000"/>
                </a:solidFill>
                <a:latin typeface="Comic Sans MS" pitchFamily="66" charset="0"/>
                <a:sym typeface="Symbol"/>
              </a:rPr>
              <a:t>-</a:t>
            </a:r>
            <a:r>
              <a:rPr lang="en-US" sz="1800" dirty="0" smtClean="0">
                <a:solidFill>
                  <a:srgbClr val="000000"/>
                </a:solidFill>
                <a:latin typeface="Comic Sans MS" pitchFamily="66" charset="0"/>
              </a:rPr>
              <a:t>sector.</a:t>
            </a:r>
          </a:p>
          <a:p>
            <a:pPr algn="l" eaLnBrk="1" hangingPunct="1">
              <a:buClr>
                <a:srgbClr val="FF0000"/>
              </a:buClr>
              <a:buFont typeface="Wingdings" pitchFamily="2" charset="2"/>
              <a:buChar char="q"/>
            </a:pPr>
            <a:endParaRPr lang="en-US" sz="1800" dirty="0" smtClean="0">
              <a:solidFill>
                <a:srgbClr val="000000"/>
              </a:solidFill>
              <a:latin typeface="Comic Sans MS" pitchFamily="66" charset="0"/>
            </a:endParaRPr>
          </a:p>
        </p:txBody>
      </p:sp>
      <p:sp>
        <p:nvSpPr>
          <p:cNvPr id="10" name="Rectangle 6"/>
          <p:cNvSpPr>
            <a:spLocks noChangeArrowheads="1"/>
          </p:cNvSpPr>
          <p:nvPr/>
        </p:nvSpPr>
        <p:spPr bwMode="auto">
          <a:xfrm>
            <a:off x="228600" y="2286000"/>
            <a:ext cx="8915400" cy="646331"/>
          </a:xfrm>
          <a:prstGeom prst="rect">
            <a:avLst/>
          </a:prstGeom>
          <a:noFill/>
          <a:ln w="9525">
            <a:noFill/>
            <a:miter lim="800000"/>
            <a:headEnd/>
            <a:tailEnd/>
          </a:ln>
        </p:spPr>
        <p:txBody>
          <a:bodyPr wrap="square">
            <a:spAutoFit/>
          </a:bodyPr>
          <a:lstStyle/>
          <a:p>
            <a:pPr algn="l" eaLnBrk="1" hangingPunct="1">
              <a:buClr>
                <a:srgbClr val="FF0000"/>
              </a:buClr>
              <a:buFont typeface="Wingdings" pitchFamily="2" charset="2"/>
              <a:buChar char="q"/>
            </a:pPr>
            <a:r>
              <a:rPr lang="en-US" sz="1800" dirty="0" smtClean="0">
                <a:solidFill>
                  <a:srgbClr val="000000"/>
                </a:solidFill>
                <a:latin typeface="Comic Sans MS" pitchFamily="66" charset="0"/>
              </a:rPr>
              <a:t>The major contributions to </a:t>
            </a:r>
            <a:r>
              <a:rPr lang="en-US" sz="1800" dirty="0" smtClean="0">
                <a:solidFill>
                  <a:srgbClr val="000000"/>
                </a:solidFill>
                <a:latin typeface="Comic Sans MS" pitchFamily="66" charset="0"/>
                <a:sym typeface="Symbol"/>
              </a:rPr>
              <a:t></a:t>
            </a:r>
            <a:r>
              <a:rPr lang="en-US" sz="1800" dirty="0" smtClean="0">
                <a:solidFill>
                  <a:srgbClr val="000000"/>
                </a:solidFill>
                <a:latin typeface="Comic Sans MS" pitchFamily="66" charset="0"/>
              </a:rPr>
              <a:t> →</a:t>
            </a:r>
            <a:r>
              <a:rPr lang="en-US" sz="1800" dirty="0" smtClean="0">
                <a:solidFill>
                  <a:srgbClr val="000000"/>
                </a:solidFill>
                <a:latin typeface="Comic Sans MS" pitchFamily="66" charset="0"/>
                <a:sym typeface="Symbol"/>
              </a:rPr>
              <a:t></a:t>
            </a:r>
            <a:r>
              <a:rPr lang="en-US" sz="1800" baseline="30000" dirty="0" smtClean="0">
                <a:solidFill>
                  <a:srgbClr val="000000"/>
                </a:solidFill>
                <a:latin typeface="Comic Sans MS" pitchFamily="66" charset="0"/>
              </a:rPr>
              <a:t>0</a:t>
            </a:r>
            <a:r>
              <a:rPr lang="en-US" sz="1800" dirty="0" smtClean="0">
                <a:solidFill>
                  <a:srgbClr val="000000"/>
                </a:solidFill>
                <a:latin typeface="Comic Sans MS" pitchFamily="66" charset="0"/>
                <a:sym typeface="Symbol"/>
              </a:rPr>
              <a:t></a:t>
            </a:r>
            <a:r>
              <a:rPr lang="en-US" sz="1800" dirty="0" smtClean="0">
                <a:solidFill>
                  <a:srgbClr val="000000"/>
                </a:solidFill>
                <a:latin typeface="Comic Sans MS" pitchFamily="66" charset="0"/>
              </a:rPr>
              <a:t> are </a:t>
            </a:r>
            <a:r>
              <a:rPr lang="en-US" sz="1800" dirty="0" smtClean="0">
                <a:solidFill>
                  <a:srgbClr val="FF0000"/>
                </a:solidFill>
                <a:latin typeface="Comic Sans MS" pitchFamily="66" charset="0"/>
              </a:rPr>
              <a:t>two O(p</a:t>
            </a:r>
            <a:r>
              <a:rPr lang="en-US" sz="1800" baseline="30000" dirty="0" smtClean="0">
                <a:solidFill>
                  <a:srgbClr val="FF0000"/>
                </a:solidFill>
                <a:latin typeface="Comic Sans MS" pitchFamily="66" charset="0"/>
              </a:rPr>
              <a:t>6</a:t>
            </a:r>
            <a:r>
              <a:rPr lang="en-US" sz="1800" dirty="0" smtClean="0">
                <a:solidFill>
                  <a:srgbClr val="FF0000"/>
                </a:solidFill>
                <a:latin typeface="Comic Sans MS" pitchFamily="66" charset="0"/>
              </a:rPr>
              <a:t>)  counter-terms </a:t>
            </a:r>
            <a:r>
              <a:rPr lang="en-US" sz="1800" dirty="0" smtClean="0">
                <a:solidFill>
                  <a:srgbClr val="000000"/>
                </a:solidFill>
                <a:latin typeface="Comic Sans MS" pitchFamily="66" charset="0"/>
              </a:rPr>
              <a:t>in</a:t>
            </a:r>
          </a:p>
          <a:p>
            <a:pPr algn="l" eaLnBrk="1" hangingPunct="1">
              <a:buClr>
                <a:srgbClr val="FF0000"/>
              </a:buClr>
            </a:pPr>
            <a:r>
              <a:rPr lang="en-US" sz="1800" dirty="0" smtClean="0">
                <a:solidFill>
                  <a:srgbClr val="000000"/>
                </a:solidFill>
                <a:latin typeface="Comic Sans MS" pitchFamily="66" charset="0"/>
              </a:rPr>
              <a:t>   the </a:t>
            </a:r>
            <a:r>
              <a:rPr lang="en-US" sz="1800" dirty="0" err="1" smtClean="0">
                <a:solidFill>
                  <a:srgbClr val="000000"/>
                </a:solidFill>
                <a:latin typeface="Comic Sans MS" pitchFamily="66" charset="0"/>
              </a:rPr>
              <a:t>chiral</a:t>
            </a:r>
            <a:r>
              <a:rPr lang="en-US" sz="1800" dirty="0" smtClean="0">
                <a:solidFill>
                  <a:srgbClr val="000000"/>
                </a:solidFill>
                <a:latin typeface="Comic Sans MS" pitchFamily="66" charset="0"/>
              </a:rPr>
              <a:t> </a:t>
            </a:r>
            <a:r>
              <a:rPr lang="en-US" sz="1800" dirty="0" err="1" smtClean="0">
                <a:solidFill>
                  <a:srgbClr val="000000"/>
                </a:solidFill>
                <a:latin typeface="Comic Sans MS" pitchFamily="66" charset="0"/>
              </a:rPr>
              <a:t>Lagrangian</a:t>
            </a:r>
            <a:r>
              <a:rPr lang="en-US" sz="1800" dirty="0" smtClean="0">
                <a:solidFill>
                  <a:srgbClr val="000000"/>
                </a:solidFill>
                <a:latin typeface="Comic Sans MS" pitchFamily="66" charset="0"/>
              </a:rPr>
              <a:t>       a rare window for the high order </a:t>
            </a:r>
            <a:r>
              <a:rPr lang="en-US" sz="1800" dirty="0" err="1" smtClean="0">
                <a:solidFill>
                  <a:srgbClr val="000000"/>
                </a:solidFill>
                <a:latin typeface="Comic Sans MS" pitchFamily="66" charset="0"/>
              </a:rPr>
              <a:t>ChPT</a:t>
            </a:r>
            <a:r>
              <a:rPr lang="en-US" sz="1800" dirty="0" smtClean="0">
                <a:solidFill>
                  <a:srgbClr val="000000"/>
                </a:solidFill>
                <a:latin typeface="Comic Sans MS" pitchFamily="66" charset="0"/>
              </a:rPr>
              <a:t>  contributions. </a:t>
            </a:r>
            <a:endParaRPr lang="en-US" sz="1800" dirty="0">
              <a:solidFill>
                <a:srgbClr val="000000"/>
              </a:solidFill>
              <a:latin typeface="Comic Sans MS" pitchFamily="66" charset="0"/>
            </a:endParaRPr>
          </a:p>
        </p:txBody>
      </p:sp>
      <p:pic>
        <p:nvPicPr>
          <p:cNvPr id="111617" name="Picture 1"/>
          <p:cNvPicPr>
            <a:picLocks noChangeAspect="1" noChangeArrowheads="1"/>
          </p:cNvPicPr>
          <p:nvPr/>
        </p:nvPicPr>
        <p:blipFill>
          <a:blip r:embed="rId4" cstate="print"/>
          <a:srcRect/>
          <a:stretch>
            <a:fillRect/>
          </a:stretch>
        </p:blipFill>
        <p:spPr bwMode="auto">
          <a:xfrm>
            <a:off x="874792" y="3381375"/>
            <a:ext cx="8040608" cy="1876425"/>
          </a:xfrm>
          <a:prstGeom prst="rect">
            <a:avLst/>
          </a:prstGeom>
          <a:noFill/>
          <a:ln w="9525">
            <a:noFill/>
            <a:miter lim="800000"/>
            <a:headEnd/>
            <a:tailEnd/>
          </a:ln>
        </p:spPr>
      </p:pic>
      <p:sp>
        <p:nvSpPr>
          <p:cNvPr id="13" name="Rectangle 12"/>
          <p:cNvSpPr/>
          <p:nvPr/>
        </p:nvSpPr>
        <p:spPr bwMode="auto">
          <a:xfrm>
            <a:off x="3505200" y="4267200"/>
            <a:ext cx="1828800" cy="1143000"/>
          </a:xfrm>
          <a:prstGeom prst="rect">
            <a:avLst/>
          </a:prstGeom>
          <a:noFill/>
          <a:ln w="9525" cap="flat" cmpd="sng" algn="ctr">
            <a:solidFill>
              <a:srgbClr val="FF0000"/>
            </a:solidFill>
            <a:prstDash val="solid"/>
            <a:round/>
            <a:headEnd type="none" w="med" len="med"/>
            <a:tailEnd type="none" w="med" len="med"/>
          </a:ln>
          <a:effectLst/>
        </p:spPr>
        <p:txBody>
          <a:bodyPr vert="eaVert"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ahoma" pitchFamily="34" charset="0"/>
            </a:endParaRPr>
          </a:p>
        </p:txBody>
      </p:sp>
      <p:sp>
        <p:nvSpPr>
          <p:cNvPr id="14" name="Rectangle 13"/>
          <p:cNvSpPr/>
          <p:nvPr/>
        </p:nvSpPr>
        <p:spPr>
          <a:xfrm>
            <a:off x="5902119" y="4629090"/>
            <a:ext cx="1794081" cy="400110"/>
          </a:xfrm>
          <a:prstGeom prst="rect">
            <a:avLst/>
          </a:prstGeom>
        </p:spPr>
        <p:txBody>
          <a:bodyPr wrap="none">
            <a:spAutoFit/>
          </a:bodyPr>
          <a:lstStyle/>
          <a:p>
            <a:r>
              <a:rPr lang="en-US" dirty="0" smtClean="0">
                <a:solidFill>
                  <a:srgbClr val="FF0000"/>
                </a:solidFill>
                <a:latin typeface="Comic Sans MS" pitchFamily="66" charset="0"/>
              </a:rPr>
              <a:t>counter-term</a:t>
            </a:r>
            <a:endParaRPr lang="en-US" dirty="0">
              <a:solidFill>
                <a:srgbClr val="FF0000"/>
              </a:solidFill>
            </a:endParaRPr>
          </a:p>
        </p:txBody>
      </p:sp>
      <p:sp>
        <p:nvSpPr>
          <p:cNvPr id="15" name="Left Arrow 14"/>
          <p:cNvSpPr/>
          <p:nvPr/>
        </p:nvSpPr>
        <p:spPr bwMode="auto">
          <a:xfrm>
            <a:off x="5410200" y="4724400"/>
            <a:ext cx="533400" cy="152400"/>
          </a:xfrm>
          <a:prstGeom prst="leftArrow">
            <a:avLst/>
          </a:prstGeom>
          <a:solidFill>
            <a:srgbClr val="FF0000"/>
          </a:solidFill>
          <a:ln w="9525" cap="flat" cmpd="sng" algn="ctr">
            <a:solidFill>
              <a:schemeClr val="tx1"/>
            </a:solidFill>
            <a:prstDash val="solid"/>
            <a:round/>
            <a:headEnd type="none" w="med" len="med"/>
            <a:tailEnd type="none" w="med" len="med"/>
          </a:ln>
          <a:effectLst/>
        </p:spPr>
        <p:txBody>
          <a:bodyPr vert="eaVert"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ahoma" pitchFamily="34" charset="0"/>
            </a:endParaRPr>
          </a:p>
        </p:txBody>
      </p:sp>
      <p:sp>
        <p:nvSpPr>
          <p:cNvPr id="18" name="Rectangle 17"/>
          <p:cNvSpPr/>
          <p:nvPr/>
        </p:nvSpPr>
        <p:spPr>
          <a:xfrm>
            <a:off x="152400" y="4583668"/>
            <a:ext cx="756938" cy="369332"/>
          </a:xfrm>
          <a:prstGeom prst="rect">
            <a:avLst/>
          </a:prstGeom>
        </p:spPr>
        <p:txBody>
          <a:bodyPr wrap="none">
            <a:spAutoFit/>
          </a:bodyPr>
          <a:lstStyle/>
          <a:p>
            <a:r>
              <a:rPr lang="en-US" sz="1800" dirty="0" smtClean="0">
                <a:solidFill>
                  <a:schemeClr val="accent6">
                    <a:lumMod val="75000"/>
                  </a:schemeClr>
                </a:solidFill>
                <a:latin typeface="Comic Sans MS" pitchFamily="66" charset="0"/>
              </a:rPr>
              <a:t>O(p</a:t>
            </a:r>
            <a:r>
              <a:rPr lang="en-US" sz="1800" baseline="30000" dirty="0" smtClean="0">
                <a:solidFill>
                  <a:schemeClr val="accent6">
                    <a:lumMod val="75000"/>
                  </a:schemeClr>
                </a:solidFill>
                <a:latin typeface="Comic Sans MS" pitchFamily="66" charset="0"/>
              </a:rPr>
              <a:t>6</a:t>
            </a:r>
            <a:r>
              <a:rPr lang="en-US" sz="1800" dirty="0" smtClean="0">
                <a:solidFill>
                  <a:schemeClr val="accent6">
                    <a:lumMod val="75000"/>
                  </a:schemeClr>
                </a:solidFill>
                <a:latin typeface="Comic Sans MS" pitchFamily="66" charset="0"/>
              </a:rPr>
              <a:t>)</a:t>
            </a:r>
            <a:endParaRPr lang="en-US" sz="1800" dirty="0">
              <a:solidFill>
                <a:schemeClr val="accent6">
                  <a:lumMod val="75000"/>
                </a:schemeClr>
              </a:solidFill>
            </a:endParaRPr>
          </a:p>
        </p:txBody>
      </p:sp>
      <p:sp>
        <p:nvSpPr>
          <p:cNvPr id="17" name="Right Arrow 16"/>
          <p:cNvSpPr/>
          <p:nvPr/>
        </p:nvSpPr>
        <p:spPr bwMode="auto">
          <a:xfrm>
            <a:off x="2819400" y="2667000"/>
            <a:ext cx="304800" cy="152400"/>
          </a:xfrm>
          <a:prstGeom prst="rightArrow">
            <a:avLst/>
          </a:prstGeom>
          <a:solidFill>
            <a:srgbClr val="336600"/>
          </a:solidFill>
          <a:ln w="9525" cap="flat" cmpd="sng" algn="ctr">
            <a:solidFill>
              <a:schemeClr val="tx1"/>
            </a:solidFill>
            <a:prstDash val="solid"/>
            <a:round/>
            <a:headEnd type="none" w="med" len="med"/>
            <a:tailEnd type="none" w="med" len="med"/>
          </a:ln>
          <a:effectLst/>
        </p:spPr>
        <p:txBody>
          <a:bodyPr vert="eaVert"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ahoma" pitchFamily="34" charset="0"/>
            </a:endParaRPr>
          </a:p>
        </p:txBody>
      </p:sp>
      <p:sp>
        <p:nvSpPr>
          <p:cNvPr id="12" name="TextBox 11"/>
          <p:cNvSpPr txBox="1"/>
          <p:nvPr/>
        </p:nvSpPr>
        <p:spPr>
          <a:xfrm>
            <a:off x="2209800" y="3048000"/>
            <a:ext cx="4953000" cy="304800"/>
          </a:xfrm>
          <a:prstGeom prst="rect">
            <a:avLst/>
          </a:prstGeom>
          <a:noFill/>
        </p:spPr>
        <p:txBody>
          <a:bodyPr wrap="square" rtlCol="0">
            <a:spAutoFit/>
          </a:bodyPr>
          <a:lstStyle/>
          <a:p>
            <a:r>
              <a:rPr lang="en-US" sz="1400" dirty="0" smtClean="0">
                <a:solidFill>
                  <a:srgbClr val="336600"/>
                </a:solidFill>
                <a:latin typeface="Comic Sans MS" pitchFamily="66" charset="0"/>
              </a:rPr>
              <a:t>L. </a:t>
            </a:r>
            <a:r>
              <a:rPr lang="en-US" sz="1400" dirty="0" err="1" smtClean="0">
                <a:solidFill>
                  <a:srgbClr val="336600"/>
                </a:solidFill>
                <a:latin typeface="Comic Sans MS" pitchFamily="66" charset="0"/>
              </a:rPr>
              <a:t>Ametller</a:t>
            </a:r>
            <a:r>
              <a:rPr lang="en-US" sz="1400" dirty="0" smtClean="0">
                <a:solidFill>
                  <a:srgbClr val="336600"/>
                </a:solidFill>
                <a:latin typeface="Comic Sans MS" pitchFamily="66" charset="0"/>
              </a:rPr>
              <a:t>, J. </a:t>
            </a:r>
            <a:r>
              <a:rPr lang="en-US" sz="1400" dirty="0" err="1" smtClean="0">
                <a:solidFill>
                  <a:srgbClr val="336600"/>
                </a:solidFill>
                <a:latin typeface="Comic Sans MS" pitchFamily="66" charset="0"/>
              </a:rPr>
              <a:t>Bijnens</a:t>
            </a:r>
            <a:r>
              <a:rPr lang="en-US" sz="1400" dirty="0" smtClean="0">
                <a:solidFill>
                  <a:srgbClr val="336600"/>
                </a:solidFill>
                <a:latin typeface="Comic Sans MS" pitchFamily="66" charset="0"/>
              </a:rPr>
              <a:t> et. al., Phys. </a:t>
            </a:r>
            <a:r>
              <a:rPr lang="en-US" sz="1400" dirty="0" err="1" smtClean="0">
                <a:solidFill>
                  <a:srgbClr val="336600"/>
                </a:solidFill>
                <a:latin typeface="Comic Sans MS" pitchFamily="66" charset="0"/>
              </a:rPr>
              <a:t>Lett</a:t>
            </a:r>
            <a:r>
              <a:rPr lang="en-US" sz="1400" dirty="0" smtClean="0">
                <a:solidFill>
                  <a:srgbClr val="336600"/>
                </a:solidFill>
                <a:latin typeface="Comic Sans MS" pitchFamily="66" charset="0"/>
              </a:rPr>
              <a:t>., B276,  185 </a:t>
            </a:r>
            <a:endParaRPr lang="en-US" sz="1400" dirty="0">
              <a:solidFill>
                <a:srgbClr val="336600"/>
              </a:solidFill>
              <a:latin typeface="Comic Sans MS" pitchFamily="66" charset="0"/>
            </a:endParaRPr>
          </a:p>
        </p:txBody>
      </p:sp>
      <p:sp>
        <p:nvSpPr>
          <p:cNvPr id="16" name="Slide Number Placeholder 15"/>
          <p:cNvSpPr>
            <a:spLocks noGrp="1"/>
          </p:cNvSpPr>
          <p:nvPr>
            <p:ph type="sldNum" sz="quarter" idx="12"/>
          </p:nvPr>
        </p:nvSpPr>
        <p:spPr/>
        <p:txBody>
          <a:bodyPr/>
          <a:lstStyle/>
          <a:p>
            <a:fld id="{2EC2E68A-79C9-4CF0-A6EE-F4E4A33CA536}" type="slidenum">
              <a:rPr lang="en-US" smtClean="0"/>
              <a:pPr/>
              <a:t>5</a:t>
            </a:fld>
            <a:endParaRPr lang="en-US"/>
          </a:p>
        </p:txBody>
      </p:sp>
    </p:spTree>
    <p:custDataLst>
      <p:tags r:id="rId1"/>
    </p:custDataLst>
  </p:cSld>
  <p:clrMapOvr>
    <a:masterClrMapping/>
  </p:clrMapOvr>
  <p:transition advTm="1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linds(horizontal)">
                                      <p:cBhvr>
                                        <p:cTn id="10" dur="500"/>
                                        <p:tgtEl>
                                          <p:spTgt spid="17"/>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linds(horizontal)">
                                      <p:cBhvr>
                                        <p:cTn id="13" dur="500"/>
                                        <p:tgtEl>
                                          <p:spTgt spid="12"/>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linds(horizontal)">
                                      <p:cBhvr>
                                        <p:cTn id="16" dur="500"/>
                                        <p:tgtEl>
                                          <p:spTgt spid="18"/>
                                        </p:tgtEl>
                                      </p:cBhvr>
                                    </p:animEffect>
                                  </p:childTnLst>
                                </p:cTn>
                              </p:par>
                              <p:par>
                                <p:cTn id="17" presetID="3" presetClass="entr" presetSubtype="10" fill="hold" nodeType="withEffect">
                                  <p:stCondLst>
                                    <p:cond delay="0"/>
                                  </p:stCondLst>
                                  <p:childTnLst>
                                    <p:set>
                                      <p:cBhvr>
                                        <p:cTn id="18" dur="1" fill="hold">
                                          <p:stCondLst>
                                            <p:cond delay="0"/>
                                          </p:stCondLst>
                                        </p:cTn>
                                        <p:tgtEl>
                                          <p:spTgt spid="111617"/>
                                        </p:tgtEl>
                                        <p:attrNameLst>
                                          <p:attrName>style.visibility</p:attrName>
                                        </p:attrNameLst>
                                      </p:cBhvr>
                                      <p:to>
                                        <p:strVal val="visible"/>
                                      </p:to>
                                    </p:set>
                                    <p:animEffect transition="in" filter="blinds(horizontal)">
                                      <p:cBhvr>
                                        <p:cTn id="19" dur="500"/>
                                        <p:tgtEl>
                                          <p:spTgt spid="111617"/>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linds(horizontal)">
                                      <p:cBhvr>
                                        <p:cTn id="24" dur="500"/>
                                        <p:tgtEl>
                                          <p:spTgt spid="13"/>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linds(horizontal)">
                                      <p:cBhvr>
                                        <p:cTn id="27" dur="500"/>
                                        <p:tgtEl>
                                          <p:spTgt spid="15"/>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linds(horizontal)">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30725"/>
                                        </p:tgtEl>
                                        <p:attrNameLst>
                                          <p:attrName>style.visibility</p:attrName>
                                        </p:attrNameLst>
                                      </p:cBhvr>
                                      <p:to>
                                        <p:strVal val="visible"/>
                                      </p:to>
                                    </p:set>
                                    <p:animEffect transition="in" filter="blinds(horizontal)">
                                      <p:cBhvr>
                                        <p:cTn id="35" dur="500"/>
                                        <p:tgtEl>
                                          <p:spTgt spid="307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p:bldP spid="10" grpId="0"/>
      <p:bldP spid="13" grpId="0" animBg="1"/>
      <p:bldP spid="14" grpId="0"/>
      <p:bldP spid="15" grpId="0" animBg="1"/>
      <p:bldP spid="18" grpId="0"/>
      <p:bldP spid="17" grpId="0" animBg="1"/>
      <p:bldP spid="1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a:bodyPr>
          <a:lstStyle/>
          <a:p>
            <a:pPr algn="ctr"/>
            <a:r>
              <a:rPr lang="en-US" sz="3200" dirty="0" smtClean="0">
                <a:solidFill>
                  <a:srgbClr val="FF0000"/>
                </a:solidFill>
                <a:latin typeface="Comic Sans MS" pitchFamily="66" charset="0"/>
              </a:rPr>
              <a:t>C Violation in the SM: Theory</a:t>
            </a:r>
            <a:endParaRPr lang="en-US" sz="3200" dirty="0">
              <a:solidFill>
                <a:srgbClr val="FF0000"/>
              </a:solidFill>
              <a:latin typeface="Comic Sans MS" pitchFamily="66" charset="0"/>
            </a:endParaRPr>
          </a:p>
        </p:txBody>
      </p:sp>
      <p:sp>
        <p:nvSpPr>
          <p:cNvPr id="8" name="TextBox 7"/>
          <p:cNvSpPr txBox="1"/>
          <p:nvPr/>
        </p:nvSpPr>
        <p:spPr>
          <a:xfrm>
            <a:off x="304800" y="1981200"/>
            <a:ext cx="5791200" cy="3170099"/>
          </a:xfrm>
          <a:prstGeom prst="rect">
            <a:avLst/>
          </a:prstGeom>
          <a:noFill/>
        </p:spPr>
        <p:txBody>
          <a:bodyPr wrap="square" rtlCol="0">
            <a:spAutoFit/>
          </a:bodyPr>
          <a:lstStyle/>
          <a:p>
            <a:r>
              <a:rPr lang="en-US" sz="1600" dirty="0" smtClean="0">
                <a:solidFill>
                  <a:srgbClr val="000000"/>
                </a:solidFill>
                <a:latin typeface="Comic Sans MS" pitchFamily="66" charset="0"/>
              </a:rPr>
              <a:t>A weak interaction model of C violation in </a:t>
            </a:r>
            <a:r>
              <a:rPr lang="el-GR" sz="1600" dirty="0" smtClean="0">
                <a:solidFill>
                  <a:srgbClr val="000000"/>
                </a:solidFill>
                <a:latin typeface="Comic Sans MS" pitchFamily="66" charset="0"/>
              </a:rPr>
              <a:t>π</a:t>
            </a:r>
            <a:r>
              <a:rPr lang="en-US" sz="1600" baseline="30000" dirty="0" smtClean="0">
                <a:solidFill>
                  <a:srgbClr val="000000"/>
                </a:solidFill>
                <a:latin typeface="Comic Sans MS" pitchFamily="66" charset="0"/>
              </a:rPr>
              <a:t>0</a:t>
            </a:r>
            <a:r>
              <a:rPr lang="en-US" sz="1600" dirty="0" smtClean="0">
                <a:solidFill>
                  <a:srgbClr val="000000"/>
                </a:solidFill>
                <a:latin typeface="Comic Sans MS" pitchFamily="66" charset="0"/>
                <a:sym typeface="Wingdings" pitchFamily="2" charset="2"/>
              </a:rPr>
              <a:t>3</a:t>
            </a:r>
            <a:r>
              <a:rPr lang="el-GR" sz="1600" dirty="0" smtClean="0">
                <a:solidFill>
                  <a:srgbClr val="000000"/>
                </a:solidFill>
                <a:latin typeface="Comic Sans MS" pitchFamily="66" charset="0"/>
              </a:rPr>
              <a:t>γ </a:t>
            </a:r>
            <a:r>
              <a:rPr lang="en-US" sz="1600" dirty="0" smtClean="0">
                <a:solidFill>
                  <a:srgbClr val="000000"/>
                </a:solidFill>
                <a:latin typeface="Comic Sans MS" pitchFamily="66" charset="0"/>
              </a:rPr>
              <a:t>by </a:t>
            </a:r>
            <a:r>
              <a:rPr lang="en-US" sz="1600" dirty="0" err="1" smtClean="0">
                <a:solidFill>
                  <a:srgbClr val="000000"/>
                </a:solidFill>
                <a:latin typeface="Comic Sans MS" pitchFamily="66" charset="0"/>
              </a:rPr>
              <a:t>Dicus</a:t>
            </a:r>
            <a:r>
              <a:rPr lang="en-US" sz="1600" dirty="0" smtClean="0">
                <a:solidFill>
                  <a:srgbClr val="000000"/>
                </a:solidFill>
                <a:latin typeface="Comic Sans MS" pitchFamily="66" charset="0"/>
              </a:rPr>
              <a:t> (1975) assuming CP conservation (hence P violation) found the highly suppressed value</a:t>
            </a:r>
          </a:p>
          <a:p>
            <a:endParaRPr lang="en-US" sz="1600" dirty="0" smtClean="0">
              <a:solidFill>
                <a:srgbClr val="000000"/>
              </a:solidFill>
              <a:latin typeface="Comic Sans MS" pitchFamily="66" charset="0"/>
            </a:endParaRPr>
          </a:p>
          <a:p>
            <a:pPr algn="ctr"/>
            <a:r>
              <a:rPr lang="en-US" sz="2000" dirty="0" smtClean="0">
                <a:solidFill>
                  <a:srgbClr val="000000"/>
                </a:solidFill>
                <a:latin typeface="Comic Sans MS" pitchFamily="66" charset="0"/>
              </a:rPr>
              <a:t>BR(</a:t>
            </a:r>
            <a:r>
              <a:rPr lang="el-GR" sz="2000" dirty="0" smtClean="0">
                <a:solidFill>
                  <a:srgbClr val="000000"/>
                </a:solidFill>
                <a:latin typeface="Comic Sans MS" pitchFamily="66" charset="0"/>
              </a:rPr>
              <a:t>π</a:t>
            </a:r>
            <a:r>
              <a:rPr lang="en-US" sz="2000" baseline="30000" dirty="0" smtClean="0">
                <a:solidFill>
                  <a:srgbClr val="000000"/>
                </a:solidFill>
                <a:latin typeface="Comic Sans MS" pitchFamily="66" charset="0"/>
              </a:rPr>
              <a:t>0</a:t>
            </a:r>
            <a:r>
              <a:rPr lang="en-US" sz="2000" dirty="0" smtClean="0">
                <a:solidFill>
                  <a:srgbClr val="000000"/>
                </a:solidFill>
                <a:latin typeface="Comic Sans MS" pitchFamily="66" charset="0"/>
                <a:sym typeface="Wingdings" pitchFamily="2" charset="2"/>
              </a:rPr>
              <a:t>3</a:t>
            </a:r>
            <a:r>
              <a:rPr lang="el-GR" sz="2000" dirty="0" smtClean="0">
                <a:solidFill>
                  <a:srgbClr val="000000"/>
                </a:solidFill>
                <a:latin typeface="Comic Sans MS" pitchFamily="66" charset="0"/>
              </a:rPr>
              <a:t>γ</a:t>
            </a:r>
            <a:r>
              <a:rPr lang="en-US" sz="2000" dirty="0" smtClean="0">
                <a:solidFill>
                  <a:srgbClr val="000000"/>
                </a:solidFill>
                <a:latin typeface="Comic Sans MS" pitchFamily="66" charset="0"/>
              </a:rPr>
              <a:t>)/BR(</a:t>
            </a:r>
            <a:r>
              <a:rPr lang="el-GR" sz="2000" dirty="0" smtClean="0">
                <a:solidFill>
                  <a:srgbClr val="000000"/>
                </a:solidFill>
                <a:latin typeface="Comic Sans MS" pitchFamily="66" charset="0"/>
              </a:rPr>
              <a:t>π</a:t>
            </a:r>
            <a:r>
              <a:rPr lang="en-US" sz="2000" baseline="30000" dirty="0" smtClean="0">
                <a:solidFill>
                  <a:srgbClr val="000000"/>
                </a:solidFill>
                <a:latin typeface="Comic Sans MS" pitchFamily="66" charset="0"/>
              </a:rPr>
              <a:t>0</a:t>
            </a:r>
            <a:r>
              <a:rPr lang="en-US" sz="2000" dirty="0" smtClean="0">
                <a:solidFill>
                  <a:srgbClr val="000000"/>
                </a:solidFill>
                <a:latin typeface="Comic Sans MS" pitchFamily="66" charset="0"/>
                <a:sym typeface="Wingdings" pitchFamily="2" charset="2"/>
              </a:rPr>
              <a:t>2</a:t>
            </a:r>
            <a:r>
              <a:rPr lang="el-GR" sz="2000" dirty="0" smtClean="0">
                <a:solidFill>
                  <a:srgbClr val="000000"/>
                </a:solidFill>
                <a:latin typeface="Comic Sans MS" pitchFamily="66" charset="0"/>
              </a:rPr>
              <a:t>γ</a:t>
            </a:r>
            <a:r>
              <a:rPr lang="en-US" sz="2000" dirty="0" smtClean="0">
                <a:solidFill>
                  <a:srgbClr val="000000"/>
                </a:solidFill>
                <a:latin typeface="Comic Sans MS" pitchFamily="66" charset="0"/>
              </a:rPr>
              <a:t>) = 10</a:t>
            </a:r>
            <a:r>
              <a:rPr lang="en-US" sz="2000" baseline="30000" dirty="0" smtClean="0">
                <a:solidFill>
                  <a:srgbClr val="000000"/>
                </a:solidFill>
                <a:latin typeface="Comic Sans MS" pitchFamily="66" charset="0"/>
              </a:rPr>
              <a:t>-31±6</a:t>
            </a:r>
          </a:p>
          <a:p>
            <a:pPr algn="ctr"/>
            <a:endParaRPr lang="en-US" sz="1600" baseline="30000" dirty="0" smtClean="0">
              <a:solidFill>
                <a:srgbClr val="000000"/>
              </a:solidFill>
              <a:latin typeface="Comic Sans MS" pitchFamily="66" charset="0"/>
            </a:endParaRPr>
          </a:p>
          <a:p>
            <a:r>
              <a:rPr lang="en-US" sz="1600" dirty="0" smtClean="0">
                <a:solidFill>
                  <a:srgbClr val="000000"/>
                </a:solidFill>
                <a:latin typeface="Comic Sans MS" pitchFamily="66" charset="0"/>
              </a:rPr>
              <a:t>The form of the amplitude is highly constrained by both Bose statistics and the requirement for parity violation. Equation 17 in that paper suggests the corresponding </a:t>
            </a:r>
            <a:r>
              <a:rPr lang="el-GR" sz="1600" dirty="0" smtClean="0">
                <a:solidFill>
                  <a:srgbClr val="000000"/>
                </a:solidFill>
                <a:latin typeface="Comic Sans MS" pitchFamily="66" charset="0"/>
              </a:rPr>
              <a:t>η</a:t>
            </a:r>
            <a:r>
              <a:rPr lang="en-US" sz="1600" dirty="0" smtClean="0">
                <a:solidFill>
                  <a:srgbClr val="000000"/>
                </a:solidFill>
                <a:latin typeface="Comic Sans MS" pitchFamily="66" charset="0"/>
              </a:rPr>
              <a:t> decay would be larger by (m</a:t>
            </a:r>
            <a:r>
              <a:rPr lang="el-GR" sz="1600" baseline="-25000" dirty="0" smtClean="0">
                <a:solidFill>
                  <a:srgbClr val="000000"/>
                </a:solidFill>
                <a:latin typeface="Comic Sans MS" pitchFamily="66" charset="0"/>
              </a:rPr>
              <a:t>η</a:t>
            </a:r>
            <a:r>
              <a:rPr lang="en-US" sz="1600" dirty="0" smtClean="0">
                <a:solidFill>
                  <a:srgbClr val="000000"/>
                </a:solidFill>
                <a:latin typeface="Comic Sans MS" pitchFamily="66" charset="0"/>
              </a:rPr>
              <a:t>/m</a:t>
            </a:r>
            <a:r>
              <a:rPr lang="el-GR" sz="1600" baseline="-25000" dirty="0" smtClean="0">
                <a:solidFill>
                  <a:srgbClr val="000000"/>
                </a:solidFill>
                <a:latin typeface="Comic Sans MS" pitchFamily="66" charset="0"/>
              </a:rPr>
              <a:t>π</a:t>
            </a:r>
            <a:r>
              <a:rPr lang="en-US" sz="1600" dirty="0" smtClean="0">
                <a:solidFill>
                  <a:srgbClr val="000000"/>
                </a:solidFill>
                <a:latin typeface="Comic Sans MS" pitchFamily="66" charset="0"/>
              </a:rPr>
              <a:t>)</a:t>
            </a:r>
            <a:r>
              <a:rPr lang="en-US" sz="1600" baseline="30000" dirty="0" smtClean="0">
                <a:solidFill>
                  <a:srgbClr val="000000"/>
                </a:solidFill>
                <a:latin typeface="Comic Sans MS" pitchFamily="66" charset="0"/>
              </a:rPr>
              <a:t>12</a:t>
            </a:r>
          </a:p>
          <a:p>
            <a:pPr algn="ctr"/>
            <a:endParaRPr lang="en-US" sz="1600" baseline="30000" dirty="0" smtClean="0">
              <a:solidFill>
                <a:srgbClr val="000000"/>
              </a:solidFill>
              <a:latin typeface="Comic Sans MS" pitchFamily="66" charset="0"/>
            </a:endParaRPr>
          </a:p>
          <a:p>
            <a:pPr algn="ctr"/>
            <a:r>
              <a:rPr lang="en-US" sz="2000" dirty="0" smtClean="0">
                <a:solidFill>
                  <a:srgbClr val="000000"/>
                </a:solidFill>
                <a:latin typeface="Comic Sans MS" pitchFamily="66" charset="0"/>
              </a:rPr>
              <a:t>BR(</a:t>
            </a:r>
            <a:r>
              <a:rPr lang="el-GR" sz="2000" dirty="0" smtClean="0">
                <a:solidFill>
                  <a:srgbClr val="000000"/>
                </a:solidFill>
                <a:latin typeface="Comic Sans MS" pitchFamily="66" charset="0"/>
              </a:rPr>
              <a:t>η</a:t>
            </a:r>
            <a:r>
              <a:rPr lang="en-US" sz="2000" dirty="0" smtClean="0">
                <a:solidFill>
                  <a:srgbClr val="000000"/>
                </a:solidFill>
                <a:latin typeface="Comic Sans MS" pitchFamily="66" charset="0"/>
                <a:sym typeface="Wingdings" pitchFamily="2" charset="2"/>
              </a:rPr>
              <a:t>3</a:t>
            </a:r>
            <a:r>
              <a:rPr lang="el-GR" sz="2000" dirty="0" smtClean="0">
                <a:solidFill>
                  <a:srgbClr val="000000"/>
                </a:solidFill>
                <a:latin typeface="Comic Sans MS" pitchFamily="66" charset="0"/>
              </a:rPr>
              <a:t>γ</a:t>
            </a:r>
            <a:r>
              <a:rPr lang="en-US" sz="2000" dirty="0" smtClean="0">
                <a:solidFill>
                  <a:srgbClr val="000000"/>
                </a:solidFill>
                <a:latin typeface="Comic Sans MS" pitchFamily="66" charset="0"/>
              </a:rPr>
              <a:t>)/BR(</a:t>
            </a:r>
            <a:r>
              <a:rPr lang="el-GR" sz="2000" dirty="0" smtClean="0">
                <a:solidFill>
                  <a:srgbClr val="000000"/>
                </a:solidFill>
                <a:latin typeface="Comic Sans MS" pitchFamily="66" charset="0"/>
              </a:rPr>
              <a:t>η</a:t>
            </a:r>
            <a:r>
              <a:rPr lang="en-US" sz="2000" dirty="0" smtClean="0">
                <a:solidFill>
                  <a:srgbClr val="000000"/>
                </a:solidFill>
                <a:latin typeface="Comic Sans MS" pitchFamily="66" charset="0"/>
                <a:sym typeface="Wingdings" pitchFamily="2" charset="2"/>
              </a:rPr>
              <a:t>2</a:t>
            </a:r>
            <a:r>
              <a:rPr lang="el-GR" sz="2000" dirty="0" smtClean="0">
                <a:solidFill>
                  <a:srgbClr val="000000"/>
                </a:solidFill>
                <a:latin typeface="Comic Sans MS" pitchFamily="66" charset="0"/>
              </a:rPr>
              <a:t>γ</a:t>
            </a:r>
            <a:r>
              <a:rPr lang="en-US" sz="2000" dirty="0" smtClean="0">
                <a:solidFill>
                  <a:srgbClr val="000000"/>
                </a:solidFill>
                <a:latin typeface="Comic Sans MS" pitchFamily="66" charset="0"/>
              </a:rPr>
              <a:t>) ~ 10</a:t>
            </a:r>
            <a:r>
              <a:rPr lang="en-US" sz="2000" baseline="30000" dirty="0" smtClean="0">
                <a:solidFill>
                  <a:srgbClr val="000000"/>
                </a:solidFill>
                <a:latin typeface="Comic Sans MS" pitchFamily="66" charset="0"/>
              </a:rPr>
              <a:t>-24</a:t>
            </a:r>
          </a:p>
          <a:p>
            <a:pPr algn="ctr"/>
            <a:endParaRPr lang="en-US" sz="1600" baseline="30000" dirty="0" smtClean="0">
              <a:solidFill>
                <a:srgbClr val="000000"/>
              </a:solidFill>
              <a:latin typeface="Comic Sans MS" pitchFamily="66" charset="0"/>
            </a:endParaRPr>
          </a:p>
        </p:txBody>
      </p:sp>
      <p:pic>
        <p:nvPicPr>
          <p:cNvPr id="1026" name="Picture 2"/>
          <p:cNvPicPr>
            <a:picLocks noChangeAspect="1" noChangeArrowheads="1"/>
          </p:cNvPicPr>
          <p:nvPr/>
        </p:nvPicPr>
        <p:blipFill>
          <a:blip r:embed="rId3" cstate="print"/>
          <a:srcRect/>
          <a:stretch>
            <a:fillRect/>
          </a:stretch>
        </p:blipFill>
        <p:spPr bwMode="auto">
          <a:xfrm>
            <a:off x="6172200" y="2286000"/>
            <a:ext cx="2650331" cy="2093119"/>
          </a:xfrm>
          <a:prstGeom prst="rect">
            <a:avLst/>
          </a:prstGeom>
          <a:noFill/>
          <a:ln w="9525">
            <a:noFill/>
            <a:miter lim="800000"/>
            <a:headEnd/>
            <a:tailEnd/>
          </a:ln>
        </p:spPr>
      </p:pic>
      <p:sp>
        <p:nvSpPr>
          <p:cNvPr id="9" name="TextBox 8"/>
          <p:cNvSpPr txBox="1"/>
          <p:nvPr/>
        </p:nvSpPr>
        <p:spPr>
          <a:xfrm>
            <a:off x="533400" y="5486400"/>
            <a:ext cx="8001000" cy="584775"/>
          </a:xfrm>
          <a:prstGeom prst="rect">
            <a:avLst/>
          </a:prstGeom>
          <a:solidFill>
            <a:srgbClr val="FFFF00"/>
          </a:solidFill>
        </p:spPr>
        <p:txBody>
          <a:bodyPr wrap="square" rtlCol="0">
            <a:spAutoFit/>
          </a:bodyPr>
          <a:lstStyle/>
          <a:p>
            <a:pPr algn="l"/>
            <a:r>
              <a:rPr lang="en-US" sz="1600" dirty="0" smtClean="0">
                <a:solidFill>
                  <a:srgbClr val="000000"/>
                </a:solidFill>
                <a:latin typeface="Comic Sans MS" pitchFamily="66" charset="0"/>
              </a:rPr>
              <a:t>Although an enormous enhancement is expected due to the larger mass of the </a:t>
            </a:r>
            <a:r>
              <a:rPr lang="el-GR" sz="1600" dirty="0" smtClean="0">
                <a:solidFill>
                  <a:srgbClr val="000000"/>
                </a:solidFill>
                <a:latin typeface="Comic Sans MS" pitchFamily="66" charset="0"/>
              </a:rPr>
              <a:t>η</a:t>
            </a:r>
            <a:r>
              <a:rPr lang="en-US" sz="1600" dirty="0" smtClean="0">
                <a:solidFill>
                  <a:srgbClr val="000000"/>
                </a:solidFill>
                <a:latin typeface="Comic Sans MS" pitchFamily="66" charset="0"/>
              </a:rPr>
              <a:t>, the SM background remains negligible.  </a:t>
            </a:r>
          </a:p>
        </p:txBody>
      </p:sp>
      <p:sp>
        <p:nvSpPr>
          <p:cNvPr id="10" name="Rectangle 9"/>
          <p:cNvSpPr/>
          <p:nvPr/>
        </p:nvSpPr>
        <p:spPr>
          <a:xfrm>
            <a:off x="533400" y="990600"/>
            <a:ext cx="7543800" cy="584775"/>
          </a:xfrm>
          <a:prstGeom prst="rect">
            <a:avLst/>
          </a:prstGeom>
        </p:spPr>
        <p:txBody>
          <a:bodyPr wrap="square">
            <a:spAutoFit/>
          </a:bodyPr>
          <a:lstStyle/>
          <a:p>
            <a:pPr algn="l"/>
            <a:r>
              <a:rPr lang="en-US" sz="1600" dirty="0" smtClean="0">
                <a:solidFill>
                  <a:srgbClr val="000000"/>
                </a:solidFill>
                <a:latin typeface="Comic Sans MS" pitchFamily="66" charset="0"/>
              </a:rPr>
              <a:t>Some calculations exist for the C violating decay </a:t>
            </a:r>
            <a:r>
              <a:rPr lang="el-GR" sz="1600" dirty="0" smtClean="0">
                <a:solidFill>
                  <a:srgbClr val="000000"/>
                </a:solidFill>
                <a:latin typeface="Comic Sans MS" pitchFamily="66" charset="0"/>
              </a:rPr>
              <a:t>π</a:t>
            </a:r>
            <a:r>
              <a:rPr lang="en-US" sz="1600" baseline="30000" dirty="0" smtClean="0">
                <a:solidFill>
                  <a:srgbClr val="000000"/>
                </a:solidFill>
                <a:latin typeface="Comic Sans MS" pitchFamily="66" charset="0"/>
              </a:rPr>
              <a:t>0</a:t>
            </a:r>
            <a:r>
              <a:rPr lang="en-US" sz="1600" dirty="0" smtClean="0">
                <a:solidFill>
                  <a:srgbClr val="000000"/>
                </a:solidFill>
                <a:latin typeface="Comic Sans MS" pitchFamily="66" charset="0"/>
              </a:rPr>
              <a:t> </a:t>
            </a:r>
            <a:r>
              <a:rPr lang="en-US" sz="1600" dirty="0" smtClean="0">
                <a:solidFill>
                  <a:srgbClr val="000000"/>
                </a:solidFill>
                <a:latin typeface="Comic Sans MS" pitchFamily="66" charset="0"/>
                <a:sym typeface="Wingdings" pitchFamily="2" charset="2"/>
              </a:rPr>
              <a:t> 3</a:t>
            </a:r>
            <a:r>
              <a:rPr lang="el-GR" sz="1600" dirty="0" smtClean="0">
                <a:solidFill>
                  <a:srgbClr val="000000"/>
                </a:solidFill>
                <a:latin typeface="Comic Sans MS" pitchFamily="66" charset="0"/>
                <a:sym typeface="Wingdings" pitchFamily="2" charset="2"/>
              </a:rPr>
              <a:t>γ</a:t>
            </a:r>
            <a:r>
              <a:rPr lang="en-US" sz="1600" dirty="0" smtClean="0">
                <a:solidFill>
                  <a:srgbClr val="000000"/>
                </a:solidFill>
                <a:latin typeface="Comic Sans MS" pitchFamily="66" charset="0"/>
                <a:sym typeface="Wingdings" pitchFamily="2" charset="2"/>
              </a:rPr>
              <a:t> which we will cautiously use as an analog of </a:t>
            </a:r>
            <a:r>
              <a:rPr lang="el-GR" sz="1600" dirty="0" smtClean="0">
                <a:solidFill>
                  <a:srgbClr val="000000"/>
                </a:solidFill>
                <a:latin typeface="Comic Sans MS" pitchFamily="66" charset="0"/>
                <a:sym typeface="Wingdings" pitchFamily="2" charset="2"/>
              </a:rPr>
              <a:t>η</a:t>
            </a:r>
            <a:r>
              <a:rPr lang="en-US" sz="1600" dirty="0" smtClean="0">
                <a:solidFill>
                  <a:srgbClr val="000000"/>
                </a:solidFill>
                <a:latin typeface="Comic Sans MS" pitchFamily="66" charset="0"/>
                <a:sym typeface="Wingdings" pitchFamily="2" charset="2"/>
              </a:rPr>
              <a:t>3</a:t>
            </a:r>
            <a:r>
              <a:rPr lang="el-GR" sz="1600" dirty="0" smtClean="0">
                <a:solidFill>
                  <a:srgbClr val="000000"/>
                </a:solidFill>
                <a:latin typeface="Comic Sans MS" pitchFamily="66" charset="0"/>
                <a:sym typeface="Wingdings" pitchFamily="2" charset="2"/>
              </a:rPr>
              <a:t>γ</a:t>
            </a:r>
            <a:r>
              <a:rPr lang="en-US" sz="1600" dirty="0" smtClean="0">
                <a:solidFill>
                  <a:srgbClr val="000000"/>
                </a:solidFill>
                <a:latin typeface="Comic Sans MS" pitchFamily="66" charset="0"/>
                <a:sym typeface="Wingdings" pitchFamily="2" charset="2"/>
              </a:rPr>
              <a:t>.  </a:t>
            </a:r>
            <a:endParaRPr lang="en-US" sz="1600" dirty="0" smtClean="0">
              <a:solidFill>
                <a:srgbClr val="000000"/>
              </a:solidFill>
              <a:latin typeface="Comic Sans MS" pitchFamily="66" charset="0"/>
            </a:endParaRPr>
          </a:p>
        </p:txBody>
      </p:sp>
      <p:sp>
        <p:nvSpPr>
          <p:cNvPr id="7" name="Slide Number Placeholder 6"/>
          <p:cNvSpPr>
            <a:spLocks noGrp="1"/>
          </p:cNvSpPr>
          <p:nvPr>
            <p:ph type="sldNum" sz="quarter" idx="12"/>
          </p:nvPr>
        </p:nvSpPr>
        <p:spPr/>
        <p:txBody>
          <a:bodyPr/>
          <a:lstStyle/>
          <a:p>
            <a:fld id="{81DEA699-F0C6-472A-919A-816F126BDDD0}" type="slidenum">
              <a:rPr lang="en-US" smtClean="0"/>
              <a:pPr/>
              <a:t>50</a:t>
            </a:fld>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508081" y="1400175"/>
            <a:ext cx="1635919" cy="15716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381000" y="152400"/>
            <a:ext cx="8229600" cy="792162"/>
          </a:xfrm>
        </p:spPr>
        <p:txBody>
          <a:bodyPr>
            <a:normAutofit/>
          </a:bodyPr>
          <a:lstStyle/>
          <a:p>
            <a:r>
              <a:rPr lang="en-US" sz="3200" dirty="0" smtClean="0">
                <a:solidFill>
                  <a:srgbClr val="FF0000"/>
                </a:solidFill>
                <a:latin typeface="Comic Sans MS" pitchFamily="66" charset="0"/>
              </a:rPr>
              <a:t>Lessons From </a:t>
            </a:r>
            <a:r>
              <a:rPr lang="en-US" sz="3200" dirty="0" err="1" smtClean="0">
                <a:solidFill>
                  <a:srgbClr val="FF0000"/>
                </a:solidFill>
                <a:latin typeface="Comic Sans MS" pitchFamily="66" charset="0"/>
              </a:rPr>
              <a:t>RadPhi</a:t>
            </a:r>
            <a:endParaRPr lang="en-US" sz="3200" dirty="0">
              <a:solidFill>
                <a:srgbClr val="FF0000"/>
              </a:solidFill>
              <a:latin typeface="Comic Sans MS" pitchFamily="66" charset="0"/>
            </a:endParaRPr>
          </a:p>
        </p:txBody>
      </p:sp>
      <p:sp>
        <p:nvSpPr>
          <p:cNvPr id="3" name="Slide Number Placeholder 2"/>
          <p:cNvSpPr>
            <a:spLocks noGrp="1"/>
          </p:cNvSpPr>
          <p:nvPr>
            <p:ph type="sldNum" sz="quarter" idx="12"/>
          </p:nvPr>
        </p:nvSpPr>
        <p:spPr/>
        <p:txBody>
          <a:bodyPr/>
          <a:lstStyle/>
          <a:p>
            <a:fld id="{81DEA699-F0C6-472A-919A-816F126BDDD0}" type="slidenum">
              <a:rPr lang="en-US" smtClean="0"/>
              <a:pPr/>
              <a:t>51</a:t>
            </a:fld>
            <a:endParaRPr lang="en-US"/>
          </a:p>
        </p:txBody>
      </p:sp>
      <p:sp>
        <p:nvSpPr>
          <p:cNvPr id="4" name="TextBox 3"/>
          <p:cNvSpPr txBox="1"/>
          <p:nvPr/>
        </p:nvSpPr>
        <p:spPr>
          <a:xfrm>
            <a:off x="304800" y="914400"/>
            <a:ext cx="8610600" cy="5693866"/>
          </a:xfrm>
          <a:prstGeom prst="rect">
            <a:avLst/>
          </a:prstGeom>
          <a:noFill/>
        </p:spPr>
        <p:txBody>
          <a:bodyPr wrap="square" rtlCol="0">
            <a:spAutoFit/>
          </a:bodyPr>
          <a:lstStyle/>
          <a:p>
            <a:pPr algn="l"/>
            <a:r>
              <a:rPr lang="en-US" sz="1400" dirty="0" smtClean="0">
                <a:solidFill>
                  <a:srgbClr val="000000"/>
                </a:solidFill>
                <a:latin typeface="Comic Sans MS" pitchFamily="66" charset="0"/>
              </a:rPr>
              <a:t>JEF bears a more-than-superficial resemblance to the </a:t>
            </a:r>
            <a:r>
              <a:rPr lang="en-US" sz="1400" dirty="0" err="1" smtClean="0">
                <a:solidFill>
                  <a:srgbClr val="000000"/>
                </a:solidFill>
                <a:latin typeface="Comic Sans MS" pitchFamily="66" charset="0"/>
              </a:rPr>
              <a:t>RadPhi</a:t>
            </a:r>
            <a:r>
              <a:rPr lang="en-US" sz="1400" dirty="0" smtClean="0">
                <a:solidFill>
                  <a:srgbClr val="000000"/>
                </a:solidFill>
                <a:latin typeface="Comic Sans MS" pitchFamily="66" charset="0"/>
              </a:rPr>
              <a:t> experiment that ran in Hall B. </a:t>
            </a:r>
          </a:p>
          <a:p>
            <a:pPr algn="l"/>
            <a:r>
              <a:rPr lang="en-US" sz="1400" dirty="0" err="1" smtClean="0">
                <a:solidFill>
                  <a:srgbClr val="000000"/>
                </a:solidFill>
                <a:latin typeface="Comic Sans MS" pitchFamily="66" charset="0"/>
              </a:rPr>
              <a:t>RadPhi</a:t>
            </a:r>
            <a:r>
              <a:rPr lang="en-US" sz="1400" dirty="0" smtClean="0">
                <a:solidFill>
                  <a:srgbClr val="000000"/>
                </a:solidFill>
                <a:latin typeface="Comic Sans MS" pitchFamily="66" charset="0"/>
              </a:rPr>
              <a:t> also used a tagged photon beam, forward calorimeter, proton recoil detection, and boost. </a:t>
            </a:r>
          </a:p>
          <a:p>
            <a:pPr algn="l"/>
            <a:endParaRPr lang="en-US" sz="1400" dirty="0">
              <a:solidFill>
                <a:srgbClr val="000000"/>
              </a:solidFill>
              <a:latin typeface="Comic Sans MS" pitchFamily="66" charset="0"/>
            </a:endParaRPr>
          </a:p>
          <a:p>
            <a:pPr algn="l"/>
            <a:r>
              <a:rPr lang="en-US" sz="1400" dirty="0" smtClean="0">
                <a:solidFill>
                  <a:srgbClr val="000000"/>
                </a:solidFill>
                <a:latin typeface="Comic Sans MS" pitchFamily="66" charset="0"/>
              </a:rPr>
              <a:t>The pioneering </a:t>
            </a:r>
            <a:r>
              <a:rPr lang="en-US" sz="1400" dirty="0" err="1" smtClean="0">
                <a:solidFill>
                  <a:srgbClr val="000000"/>
                </a:solidFill>
                <a:latin typeface="Comic Sans MS" pitchFamily="66" charset="0"/>
              </a:rPr>
              <a:t>RadPhi</a:t>
            </a:r>
            <a:r>
              <a:rPr lang="en-US" sz="1400" dirty="0" smtClean="0">
                <a:solidFill>
                  <a:srgbClr val="000000"/>
                </a:solidFill>
                <a:latin typeface="Comic Sans MS" pitchFamily="66" charset="0"/>
              </a:rPr>
              <a:t> measurement encountered </a:t>
            </a:r>
            <a:r>
              <a:rPr lang="en-US" sz="1400" u="sng" dirty="0" smtClean="0">
                <a:solidFill>
                  <a:srgbClr val="000000"/>
                </a:solidFill>
                <a:latin typeface="Comic Sans MS" pitchFamily="66" charset="0"/>
              </a:rPr>
              <a:t>severe pile-up by apparent neutrals</a:t>
            </a:r>
            <a:r>
              <a:rPr lang="en-US" sz="1400" dirty="0" smtClean="0">
                <a:solidFill>
                  <a:srgbClr val="000000"/>
                </a:solidFill>
                <a:latin typeface="Comic Sans MS" pitchFamily="66" charset="0"/>
              </a:rPr>
              <a:t>: </a:t>
            </a:r>
          </a:p>
          <a:p>
            <a:pPr algn="l"/>
            <a:r>
              <a:rPr lang="en-US" sz="1400" dirty="0" smtClean="0">
                <a:solidFill>
                  <a:srgbClr val="000000"/>
                </a:solidFill>
                <a:latin typeface="Comic Sans MS" pitchFamily="66" charset="0"/>
              </a:rPr>
              <a:t>e.g., about half their </a:t>
            </a:r>
            <a:r>
              <a:rPr lang="el-GR" sz="1400" dirty="0" smtClean="0">
                <a:solidFill>
                  <a:srgbClr val="000000"/>
                </a:solidFill>
                <a:latin typeface="Comic Sans MS" pitchFamily="66" charset="0"/>
              </a:rPr>
              <a:t>π</a:t>
            </a:r>
            <a:r>
              <a:rPr lang="en-US" sz="1400" baseline="30000" dirty="0">
                <a:solidFill>
                  <a:srgbClr val="000000"/>
                </a:solidFill>
                <a:latin typeface="Comic Sans MS" pitchFamily="66" charset="0"/>
              </a:rPr>
              <a:t>0</a:t>
            </a:r>
            <a:r>
              <a:rPr lang="en-US" sz="1400" dirty="0" smtClean="0">
                <a:solidFill>
                  <a:srgbClr val="000000"/>
                </a:solidFill>
                <a:latin typeface="Comic Sans MS" pitchFamily="66" charset="0"/>
                <a:sym typeface="Wingdings" pitchFamily="2" charset="2"/>
              </a:rPr>
              <a:t>2</a:t>
            </a:r>
            <a:r>
              <a:rPr lang="el-GR" sz="1400" dirty="0" smtClean="0">
                <a:solidFill>
                  <a:srgbClr val="000000"/>
                </a:solidFill>
                <a:latin typeface="Comic Sans MS" pitchFamily="66" charset="0"/>
              </a:rPr>
              <a:t>γ</a:t>
            </a:r>
            <a:r>
              <a:rPr lang="en-US" sz="1400" dirty="0">
                <a:solidFill>
                  <a:srgbClr val="000000"/>
                </a:solidFill>
                <a:latin typeface="Comic Sans MS" pitchFamily="66" charset="0"/>
              </a:rPr>
              <a:t> </a:t>
            </a:r>
            <a:r>
              <a:rPr lang="en-US" sz="1400" dirty="0" smtClean="0">
                <a:solidFill>
                  <a:srgbClr val="000000"/>
                </a:solidFill>
                <a:latin typeface="Comic Sans MS" pitchFamily="66" charset="0"/>
              </a:rPr>
              <a:t>events ended up classified as “3</a:t>
            </a:r>
            <a:r>
              <a:rPr lang="el-GR" sz="1400" dirty="0" smtClean="0">
                <a:solidFill>
                  <a:srgbClr val="000000"/>
                </a:solidFill>
                <a:latin typeface="Comic Sans MS" pitchFamily="66" charset="0"/>
              </a:rPr>
              <a:t>γ</a:t>
            </a:r>
            <a:r>
              <a:rPr lang="en-US" sz="1400" dirty="0" smtClean="0">
                <a:solidFill>
                  <a:srgbClr val="000000"/>
                </a:solidFill>
                <a:latin typeface="Comic Sans MS" pitchFamily="66" charset="0"/>
              </a:rPr>
              <a:t>” events. </a:t>
            </a:r>
          </a:p>
          <a:p>
            <a:pPr algn="l"/>
            <a:r>
              <a:rPr lang="en-US" sz="1400" dirty="0" smtClean="0">
                <a:solidFill>
                  <a:srgbClr val="000000"/>
                </a:solidFill>
                <a:latin typeface="Comic Sans MS" pitchFamily="66" charset="0"/>
              </a:rPr>
              <a:t>They were able to extract a </a:t>
            </a:r>
            <a:r>
              <a:rPr lang="el-GR" sz="1400" dirty="0" smtClean="0">
                <a:solidFill>
                  <a:srgbClr val="000000"/>
                </a:solidFill>
                <a:latin typeface="Comic Sans MS" pitchFamily="66" charset="0"/>
              </a:rPr>
              <a:t>Φ</a:t>
            </a:r>
            <a:r>
              <a:rPr lang="en-US" sz="1400" dirty="0" smtClean="0">
                <a:solidFill>
                  <a:srgbClr val="000000"/>
                </a:solidFill>
                <a:latin typeface="Comic Sans MS" pitchFamily="66" charset="0"/>
              </a:rPr>
              <a:t> </a:t>
            </a:r>
            <a:r>
              <a:rPr lang="en-US" sz="1400" dirty="0" smtClean="0">
                <a:solidFill>
                  <a:srgbClr val="000000"/>
                </a:solidFill>
                <a:latin typeface="Comic Sans MS" pitchFamily="66" charset="0"/>
                <a:sym typeface="Wingdings" pitchFamily="2" charset="2"/>
              </a:rPr>
              <a:t></a:t>
            </a:r>
            <a:r>
              <a:rPr lang="el-GR" sz="1400" dirty="0" smtClean="0">
                <a:solidFill>
                  <a:srgbClr val="000000"/>
                </a:solidFill>
                <a:latin typeface="Comic Sans MS" pitchFamily="66" charset="0"/>
                <a:sym typeface="Wingdings" pitchFamily="2" charset="2"/>
              </a:rPr>
              <a:t>ηγ</a:t>
            </a:r>
            <a:r>
              <a:rPr lang="en-US" sz="1400" dirty="0" smtClean="0">
                <a:solidFill>
                  <a:srgbClr val="000000"/>
                </a:solidFill>
                <a:latin typeface="Comic Sans MS" pitchFamily="66" charset="0"/>
                <a:sym typeface="Wingdings" pitchFamily="2" charset="2"/>
              </a:rPr>
              <a:t> signal (BR ~ 1.3%), but no truly rare decays. </a:t>
            </a:r>
          </a:p>
          <a:p>
            <a:pPr algn="l"/>
            <a:r>
              <a:rPr lang="en-US" sz="1400" dirty="0" smtClean="0">
                <a:solidFill>
                  <a:srgbClr val="000000"/>
                </a:solidFill>
                <a:latin typeface="Comic Sans MS" pitchFamily="66" charset="0"/>
                <a:sym typeface="Wingdings" pitchFamily="2" charset="2"/>
              </a:rPr>
              <a:t>A</a:t>
            </a:r>
            <a:r>
              <a:rPr lang="en-US" sz="1400" dirty="0" smtClean="0">
                <a:solidFill>
                  <a:srgbClr val="000000"/>
                </a:solidFill>
                <a:latin typeface="Comic Sans MS" pitchFamily="66" charset="0"/>
              </a:rPr>
              <a:t>n insightful NIM article resulted but no other publications</a:t>
            </a:r>
            <a:r>
              <a:rPr lang="en-US" sz="1400" dirty="0" smtClean="0">
                <a:latin typeface="Comic Sans MS" pitchFamily="66" charset="0"/>
              </a:rPr>
              <a:t>. </a:t>
            </a:r>
            <a:r>
              <a:rPr lang="en-US" sz="1200" dirty="0" smtClean="0">
                <a:solidFill>
                  <a:srgbClr val="FF0000"/>
                </a:solidFill>
                <a:latin typeface="Comic Sans MS" pitchFamily="66" charset="0"/>
              </a:rPr>
              <a:t>(NIM A 570 (2007) 384-398)</a:t>
            </a:r>
          </a:p>
          <a:p>
            <a:pPr algn="l"/>
            <a:endParaRPr lang="en-US" sz="1400" dirty="0" smtClean="0">
              <a:solidFill>
                <a:srgbClr val="000000"/>
              </a:solidFill>
              <a:latin typeface="Comic Sans MS" pitchFamily="66" charset="0"/>
            </a:endParaRPr>
          </a:p>
          <a:p>
            <a:pPr algn="l"/>
            <a:endParaRPr lang="en-US" sz="1400" dirty="0" smtClean="0">
              <a:solidFill>
                <a:srgbClr val="000000"/>
              </a:solidFill>
              <a:latin typeface="Comic Sans MS" pitchFamily="66" charset="0"/>
            </a:endParaRPr>
          </a:p>
          <a:p>
            <a:pPr algn="l"/>
            <a:r>
              <a:rPr lang="en-US" sz="1400" dirty="0" smtClean="0">
                <a:solidFill>
                  <a:srgbClr val="000000"/>
                </a:solidFill>
                <a:latin typeface="Comic Sans MS" pitchFamily="66" charset="0"/>
              </a:rPr>
              <a:t>  </a:t>
            </a:r>
            <a:r>
              <a:rPr lang="en-US" sz="1400" u="sng" dirty="0" smtClean="0">
                <a:solidFill>
                  <a:srgbClr val="000000"/>
                </a:solidFill>
                <a:latin typeface="Comic Sans MS" pitchFamily="66" charset="0"/>
              </a:rPr>
              <a:t>JEF advantages that address accidentals and/or pile-up relative to </a:t>
            </a:r>
            <a:r>
              <a:rPr lang="en-US" sz="1400" u="sng" dirty="0" err="1" smtClean="0">
                <a:solidFill>
                  <a:srgbClr val="000000"/>
                </a:solidFill>
                <a:latin typeface="Comic Sans MS" pitchFamily="66" charset="0"/>
              </a:rPr>
              <a:t>RadPhi</a:t>
            </a:r>
            <a:r>
              <a:rPr lang="en-US" sz="1400" u="sng" dirty="0" smtClean="0">
                <a:solidFill>
                  <a:srgbClr val="000000"/>
                </a:solidFill>
                <a:latin typeface="Comic Sans MS" pitchFamily="66" charset="0"/>
              </a:rPr>
              <a:t>:</a:t>
            </a:r>
            <a:endParaRPr lang="en-US" sz="1400" u="sng" dirty="0">
              <a:solidFill>
                <a:srgbClr val="000000"/>
              </a:solidFill>
              <a:latin typeface="Comic Sans MS" pitchFamily="66" charset="0"/>
            </a:endParaRPr>
          </a:p>
          <a:p>
            <a:pPr marL="285750" indent="-285750" algn="l">
              <a:buFont typeface="Arial" pitchFamily="34" charset="0"/>
              <a:buChar char="•"/>
            </a:pPr>
            <a:r>
              <a:rPr lang="en-US" sz="1400" dirty="0" smtClean="0">
                <a:solidFill>
                  <a:srgbClr val="000000"/>
                </a:solidFill>
                <a:latin typeface="Comic Sans MS" pitchFamily="66" charset="0"/>
              </a:rPr>
              <a:t>TDC on every channel of calorimeter improves time resolution by x100.</a:t>
            </a:r>
          </a:p>
          <a:p>
            <a:pPr marL="285750" indent="-285750" algn="l">
              <a:buFont typeface="Arial" pitchFamily="34" charset="0"/>
              <a:buChar char="•"/>
            </a:pPr>
            <a:r>
              <a:rPr lang="en-US" sz="1400" dirty="0" smtClean="0">
                <a:solidFill>
                  <a:srgbClr val="FF0000"/>
                </a:solidFill>
                <a:latin typeface="Comic Sans MS" pitchFamily="66" charset="0"/>
              </a:rPr>
              <a:t>Trigger based on low rate of &gt; 8 </a:t>
            </a:r>
            <a:r>
              <a:rPr lang="en-US" sz="1400" dirty="0" err="1" smtClean="0">
                <a:solidFill>
                  <a:srgbClr val="FF0000"/>
                </a:solidFill>
                <a:latin typeface="Comic Sans MS" pitchFamily="66" charset="0"/>
              </a:rPr>
              <a:t>GeV</a:t>
            </a:r>
            <a:r>
              <a:rPr lang="en-US" sz="1400" dirty="0" smtClean="0">
                <a:solidFill>
                  <a:srgbClr val="FF0000"/>
                </a:solidFill>
                <a:latin typeface="Comic Sans MS" pitchFamily="66" charset="0"/>
              </a:rPr>
              <a:t> energy sum in forward calorimeter. </a:t>
            </a:r>
          </a:p>
          <a:p>
            <a:pPr marL="285750" indent="-285750" algn="l">
              <a:buFont typeface="Arial" pitchFamily="34" charset="0"/>
              <a:buChar char="•"/>
            </a:pPr>
            <a:r>
              <a:rPr lang="en-US" sz="1400" dirty="0">
                <a:solidFill>
                  <a:srgbClr val="000000"/>
                </a:solidFill>
                <a:latin typeface="Comic Sans MS" pitchFamily="66" charset="0"/>
              </a:rPr>
              <a:t>L</a:t>
            </a:r>
            <a:r>
              <a:rPr lang="en-US" sz="1400" dirty="0" smtClean="0">
                <a:solidFill>
                  <a:srgbClr val="000000"/>
                </a:solidFill>
                <a:latin typeface="Comic Sans MS" pitchFamily="66" charset="0"/>
              </a:rPr>
              <a:t>uminosity lower by </a:t>
            </a:r>
            <a:r>
              <a:rPr lang="en-US" sz="1400" dirty="0">
                <a:solidFill>
                  <a:srgbClr val="000000"/>
                </a:solidFill>
                <a:latin typeface="Comic Sans MS" pitchFamily="66" charset="0"/>
              </a:rPr>
              <a:t>a factor of </a:t>
            </a:r>
            <a:r>
              <a:rPr lang="en-US" sz="1400" dirty="0" smtClean="0">
                <a:solidFill>
                  <a:srgbClr val="000000"/>
                </a:solidFill>
                <a:latin typeface="Comic Sans MS" pitchFamily="66" charset="0"/>
              </a:rPr>
              <a:t>x2.8</a:t>
            </a:r>
          </a:p>
          <a:p>
            <a:pPr marL="285750" indent="-285750" algn="l">
              <a:buFont typeface="Arial" pitchFamily="34" charset="0"/>
              <a:buChar char="•"/>
            </a:pPr>
            <a:r>
              <a:rPr lang="en-US" sz="1400" dirty="0">
                <a:solidFill>
                  <a:srgbClr val="FF0000"/>
                </a:solidFill>
                <a:latin typeface="Comic Sans MS" pitchFamily="66" charset="0"/>
              </a:rPr>
              <a:t>N</a:t>
            </a:r>
            <a:r>
              <a:rPr lang="en-US" sz="1400" dirty="0" smtClean="0">
                <a:solidFill>
                  <a:srgbClr val="FF0000"/>
                </a:solidFill>
                <a:latin typeface="Comic Sans MS" pitchFamily="66" charset="0"/>
              </a:rPr>
              <a:t>o backgrounds  from </a:t>
            </a:r>
            <a:r>
              <a:rPr lang="en-US" sz="1400" dirty="0">
                <a:solidFill>
                  <a:srgbClr val="FF0000"/>
                </a:solidFill>
                <a:latin typeface="Comic Sans MS" pitchFamily="66" charset="0"/>
              </a:rPr>
              <a:t>photon beam interactions in </a:t>
            </a:r>
            <a:r>
              <a:rPr lang="en-US" sz="1400" dirty="0" smtClean="0">
                <a:solidFill>
                  <a:srgbClr val="FF0000"/>
                </a:solidFill>
                <a:latin typeface="Comic Sans MS" pitchFamily="66" charset="0"/>
              </a:rPr>
              <a:t>helium or air.  </a:t>
            </a:r>
            <a:endParaRPr lang="en-US" sz="1400" dirty="0">
              <a:solidFill>
                <a:srgbClr val="FF0000"/>
              </a:solidFill>
              <a:latin typeface="Comic Sans MS" pitchFamily="66" charset="0"/>
            </a:endParaRPr>
          </a:p>
          <a:p>
            <a:pPr marL="285750" indent="-285750" algn="l">
              <a:buFont typeface="Arial" pitchFamily="34" charset="0"/>
              <a:buChar char="•"/>
            </a:pPr>
            <a:r>
              <a:rPr lang="en-US" sz="1400" dirty="0">
                <a:solidFill>
                  <a:srgbClr val="000000"/>
                </a:solidFill>
                <a:latin typeface="Comic Sans MS" pitchFamily="66" charset="0"/>
              </a:rPr>
              <a:t>LH2 target instead of Be </a:t>
            </a:r>
            <a:r>
              <a:rPr lang="en-US" sz="1400" dirty="0" smtClean="0">
                <a:solidFill>
                  <a:srgbClr val="000000"/>
                </a:solidFill>
                <a:latin typeface="Comic Sans MS" pitchFamily="66" charset="0"/>
              </a:rPr>
              <a:t>(reducing any potential </a:t>
            </a:r>
            <a:r>
              <a:rPr lang="en-US" sz="1400" dirty="0">
                <a:solidFill>
                  <a:srgbClr val="000000"/>
                </a:solidFill>
                <a:latin typeface="Comic Sans MS" pitchFamily="66" charset="0"/>
              </a:rPr>
              <a:t>neutron </a:t>
            </a:r>
            <a:r>
              <a:rPr lang="en-US" sz="1400" dirty="0" smtClean="0">
                <a:solidFill>
                  <a:srgbClr val="000000"/>
                </a:solidFill>
                <a:latin typeface="Comic Sans MS" pitchFamily="66" charset="0"/>
              </a:rPr>
              <a:t>background)</a:t>
            </a:r>
          </a:p>
          <a:p>
            <a:pPr marL="285750" indent="-285750" algn="l">
              <a:buFont typeface="Arial" pitchFamily="34" charset="0"/>
              <a:buChar char="•"/>
            </a:pPr>
            <a:r>
              <a:rPr lang="en-US" sz="1400" dirty="0" smtClean="0">
                <a:solidFill>
                  <a:srgbClr val="FF0000"/>
                </a:solidFill>
                <a:latin typeface="Comic Sans MS" pitchFamily="66" charset="0"/>
              </a:rPr>
              <a:t>5x better energy resolution, 10x better invariant mass resolution.</a:t>
            </a:r>
          </a:p>
          <a:p>
            <a:pPr algn="l"/>
            <a:r>
              <a:rPr lang="en-US" sz="1400" dirty="0" smtClean="0">
                <a:solidFill>
                  <a:srgbClr val="FF0000"/>
                </a:solidFill>
                <a:latin typeface="Comic Sans MS" pitchFamily="66" charset="0"/>
              </a:rPr>
              <a:t>   (</a:t>
            </a:r>
            <a:r>
              <a:rPr lang="en-US" sz="1400" dirty="0" err="1" smtClean="0">
                <a:solidFill>
                  <a:srgbClr val="FF0000"/>
                </a:solidFill>
                <a:latin typeface="Comic Sans MS" pitchFamily="66" charset="0"/>
              </a:rPr>
              <a:t>RadPhi’s</a:t>
            </a:r>
            <a:r>
              <a:rPr lang="en-US" sz="1400" dirty="0" smtClean="0">
                <a:solidFill>
                  <a:srgbClr val="FF0000"/>
                </a:solidFill>
                <a:latin typeface="Comic Sans MS" pitchFamily="66" charset="0"/>
              </a:rPr>
              <a:t> lead glass energy resolution was 10.8% at 1 </a:t>
            </a:r>
            <a:r>
              <a:rPr lang="en-US" sz="1400" dirty="0" err="1" smtClean="0">
                <a:solidFill>
                  <a:srgbClr val="FF0000"/>
                </a:solidFill>
                <a:latin typeface="Comic Sans MS" pitchFamily="66" charset="0"/>
              </a:rPr>
              <a:t>GeV</a:t>
            </a:r>
            <a:r>
              <a:rPr lang="en-US" sz="1400" dirty="0" smtClean="0">
                <a:solidFill>
                  <a:srgbClr val="FF0000"/>
                </a:solidFill>
                <a:latin typeface="Comic Sans MS" pitchFamily="66" charset="0"/>
              </a:rPr>
              <a:t>, and was located only 1m from the target.)</a:t>
            </a:r>
          </a:p>
          <a:p>
            <a:pPr algn="l"/>
            <a:r>
              <a:rPr lang="en-US" sz="1400" dirty="0" smtClean="0">
                <a:solidFill>
                  <a:srgbClr val="000000"/>
                </a:solidFill>
                <a:latin typeface="Comic Sans MS" pitchFamily="66" charset="0"/>
              </a:rPr>
              <a:t> </a:t>
            </a:r>
          </a:p>
          <a:p>
            <a:pPr algn="l"/>
            <a:r>
              <a:rPr lang="en-US" sz="1400" dirty="0">
                <a:solidFill>
                  <a:srgbClr val="000000"/>
                </a:solidFill>
                <a:latin typeface="Comic Sans MS" pitchFamily="66" charset="0"/>
              </a:rPr>
              <a:t> </a:t>
            </a:r>
            <a:r>
              <a:rPr lang="en-US" sz="1400" u="sng" dirty="0">
                <a:solidFill>
                  <a:srgbClr val="000000"/>
                </a:solidFill>
                <a:latin typeface="Comic Sans MS" pitchFamily="66" charset="0"/>
              </a:rPr>
              <a:t>other </a:t>
            </a:r>
            <a:r>
              <a:rPr lang="en-US" sz="1400" u="sng" dirty="0" smtClean="0">
                <a:solidFill>
                  <a:srgbClr val="000000"/>
                </a:solidFill>
                <a:latin typeface="Comic Sans MS" pitchFamily="66" charset="0"/>
              </a:rPr>
              <a:t>JEF offline cuts that improve Signal/</a:t>
            </a:r>
            <a:r>
              <a:rPr lang="en-US" sz="1400" u="sng" dirty="0" err="1" smtClean="0">
                <a:solidFill>
                  <a:srgbClr val="000000"/>
                </a:solidFill>
                <a:latin typeface="Comic Sans MS" pitchFamily="66" charset="0"/>
              </a:rPr>
              <a:t>Bkg</a:t>
            </a:r>
            <a:endParaRPr lang="en-US" sz="1400" dirty="0" smtClean="0">
              <a:solidFill>
                <a:srgbClr val="000000"/>
              </a:solidFill>
              <a:latin typeface="Comic Sans MS" pitchFamily="66" charset="0"/>
            </a:endParaRPr>
          </a:p>
          <a:p>
            <a:pPr marL="285750" indent="-285750" algn="l">
              <a:buFont typeface="Arial" pitchFamily="34" charset="0"/>
              <a:buChar char="•"/>
            </a:pPr>
            <a:r>
              <a:rPr lang="en-US" sz="1400" dirty="0">
                <a:solidFill>
                  <a:srgbClr val="FF0000"/>
                </a:solidFill>
                <a:latin typeface="Comic Sans MS" pitchFamily="66" charset="0"/>
              </a:rPr>
              <a:t>JEF sensitivity projections only take credit for </a:t>
            </a:r>
            <a:r>
              <a:rPr lang="el-GR" sz="1400" dirty="0">
                <a:solidFill>
                  <a:srgbClr val="FF0000"/>
                </a:solidFill>
                <a:latin typeface="Comic Sans MS" pitchFamily="66" charset="0"/>
              </a:rPr>
              <a:t>η</a:t>
            </a:r>
            <a:r>
              <a:rPr lang="en-US" sz="1400" dirty="0">
                <a:solidFill>
                  <a:srgbClr val="FF0000"/>
                </a:solidFill>
                <a:latin typeface="Comic Sans MS" pitchFamily="66" charset="0"/>
              </a:rPr>
              <a:t>’s produced at small angles in the exclusive </a:t>
            </a:r>
            <a:r>
              <a:rPr lang="el-GR" sz="1400" dirty="0">
                <a:solidFill>
                  <a:srgbClr val="FF0000"/>
                </a:solidFill>
                <a:latin typeface="Comic Sans MS" pitchFamily="66" charset="0"/>
              </a:rPr>
              <a:t>γ</a:t>
            </a:r>
            <a:r>
              <a:rPr lang="en-US" sz="1400" dirty="0">
                <a:solidFill>
                  <a:srgbClr val="FF0000"/>
                </a:solidFill>
                <a:latin typeface="Comic Sans MS" pitchFamily="66" charset="0"/>
              </a:rPr>
              <a:t>+p</a:t>
            </a:r>
            <a:r>
              <a:rPr lang="en-US" sz="1400" dirty="0">
                <a:solidFill>
                  <a:srgbClr val="FF0000"/>
                </a:solidFill>
                <a:latin typeface="Comic Sans MS" pitchFamily="66" charset="0"/>
                <a:sym typeface="Wingdings" pitchFamily="2" charset="2"/>
              </a:rPr>
              <a:t></a:t>
            </a:r>
            <a:r>
              <a:rPr lang="el-GR" sz="1400" dirty="0">
                <a:solidFill>
                  <a:srgbClr val="FF0000"/>
                </a:solidFill>
                <a:latin typeface="Comic Sans MS" pitchFamily="66" charset="0"/>
              </a:rPr>
              <a:t>η</a:t>
            </a:r>
            <a:r>
              <a:rPr lang="en-US" sz="1400" dirty="0">
                <a:solidFill>
                  <a:srgbClr val="FF0000"/>
                </a:solidFill>
                <a:latin typeface="Comic Sans MS" pitchFamily="66" charset="0"/>
              </a:rPr>
              <a:t>+p reaction.  </a:t>
            </a:r>
            <a:endParaRPr lang="en-US" sz="1400" dirty="0">
              <a:latin typeface="Comic Sans MS" pitchFamily="66" charset="0"/>
            </a:endParaRPr>
          </a:p>
          <a:p>
            <a:pPr marL="742950" lvl="1" indent="-285750" algn="l">
              <a:buFont typeface="Arial" pitchFamily="34" charset="0"/>
              <a:buChar char="•"/>
            </a:pPr>
            <a:r>
              <a:rPr lang="en-US" sz="1400" dirty="0" smtClean="0">
                <a:solidFill>
                  <a:srgbClr val="000000"/>
                </a:solidFill>
                <a:latin typeface="Comic Sans MS" pitchFamily="66" charset="0"/>
              </a:rPr>
              <a:t>Recoil </a:t>
            </a:r>
            <a:r>
              <a:rPr lang="en-US" sz="1400" dirty="0">
                <a:solidFill>
                  <a:srgbClr val="000000"/>
                </a:solidFill>
                <a:latin typeface="Comic Sans MS" pitchFamily="66" charset="0"/>
              </a:rPr>
              <a:t>proton detection with co-planarity cut </a:t>
            </a:r>
            <a:r>
              <a:rPr lang="en-US" sz="1400" dirty="0" smtClean="0">
                <a:solidFill>
                  <a:srgbClr val="000000"/>
                </a:solidFill>
                <a:latin typeface="Comic Sans MS" pitchFamily="66" charset="0"/>
              </a:rPr>
              <a:t>helps suppress </a:t>
            </a:r>
            <a:r>
              <a:rPr lang="en-US" sz="1400" dirty="0">
                <a:solidFill>
                  <a:srgbClr val="000000"/>
                </a:solidFill>
                <a:latin typeface="Comic Sans MS" pitchFamily="66" charset="0"/>
              </a:rPr>
              <a:t>multi-step continuum backgrounds like </a:t>
            </a:r>
            <a:r>
              <a:rPr lang="el-GR" sz="1400" dirty="0">
                <a:solidFill>
                  <a:srgbClr val="000000"/>
                </a:solidFill>
                <a:latin typeface="Comic Sans MS" pitchFamily="66" charset="0"/>
              </a:rPr>
              <a:t>γ</a:t>
            </a:r>
            <a:r>
              <a:rPr lang="en-US" sz="1400" dirty="0">
                <a:solidFill>
                  <a:srgbClr val="000000"/>
                </a:solidFill>
                <a:latin typeface="Comic Sans MS" pitchFamily="66" charset="0"/>
              </a:rPr>
              <a:t>+p</a:t>
            </a:r>
            <a:r>
              <a:rPr lang="en-US" sz="1400" dirty="0">
                <a:solidFill>
                  <a:srgbClr val="000000"/>
                </a:solidFill>
                <a:latin typeface="Comic Sans MS" pitchFamily="66" charset="0"/>
                <a:sym typeface="Wingdings" pitchFamily="2" charset="2"/>
              </a:rPr>
              <a:t></a:t>
            </a:r>
            <a:r>
              <a:rPr lang="el-GR" sz="1400" dirty="0">
                <a:solidFill>
                  <a:srgbClr val="000000"/>
                </a:solidFill>
                <a:latin typeface="Comic Sans MS" pitchFamily="66" charset="0"/>
                <a:sym typeface="Wingdings" pitchFamily="2" charset="2"/>
              </a:rPr>
              <a:t>π</a:t>
            </a:r>
            <a:r>
              <a:rPr lang="en-US" sz="1400" baseline="30000" dirty="0">
                <a:solidFill>
                  <a:srgbClr val="000000"/>
                </a:solidFill>
                <a:latin typeface="Comic Sans MS" pitchFamily="66" charset="0"/>
                <a:sym typeface="Wingdings" pitchFamily="2" charset="2"/>
              </a:rPr>
              <a:t>0</a:t>
            </a:r>
            <a:r>
              <a:rPr lang="en-US" sz="1400" dirty="0">
                <a:solidFill>
                  <a:srgbClr val="000000"/>
                </a:solidFill>
                <a:latin typeface="Comic Sans MS" pitchFamily="66" charset="0"/>
                <a:sym typeface="Wingdings" pitchFamily="2" charset="2"/>
              </a:rPr>
              <a:t> + </a:t>
            </a:r>
            <a:r>
              <a:rPr lang="el-GR" sz="1400" dirty="0">
                <a:solidFill>
                  <a:srgbClr val="000000"/>
                </a:solidFill>
                <a:latin typeface="Comic Sans MS" pitchFamily="66" charset="0"/>
                <a:sym typeface="Wingdings" pitchFamily="2" charset="2"/>
              </a:rPr>
              <a:t>Δ</a:t>
            </a:r>
            <a:r>
              <a:rPr lang="en-US" sz="1400" baseline="30000" dirty="0">
                <a:solidFill>
                  <a:srgbClr val="000000"/>
                </a:solidFill>
                <a:latin typeface="Comic Sans MS" pitchFamily="66" charset="0"/>
                <a:sym typeface="Wingdings" pitchFamily="2" charset="2"/>
              </a:rPr>
              <a:t>+</a:t>
            </a:r>
            <a:r>
              <a:rPr lang="en-US" sz="1400" dirty="0">
                <a:solidFill>
                  <a:srgbClr val="000000"/>
                </a:solidFill>
                <a:latin typeface="Comic Sans MS" pitchFamily="66" charset="0"/>
                <a:sym typeface="Wingdings" pitchFamily="2" charset="2"/>
              </a:rPr>
              <a:t>  2</a:t>
            </a:r>
            <a:r>
              <a:rPr lang="el-GR" sz="1400" dirty="0">
                <a:solidFill>
                  <a:srgbClr val="000000"/>
                </a:solidFill>
                <a:latin typeface="Comic Sans MS" pitchFamily="66" charset="0"/>
                <a:sym typeface="Wingdings" pitchFamily="2" charset="2"/>
              </a:rPr>
              <a:t>π</a:t>
            </a:r>
            <a:r>
              <a:rPr lang="en-US" sz="1400" baseline="30000" dirty="0">
                <a:solidFill>
                  <a:srgbClr val="000000"/>
                </a:solidFill>
                <a:latin typeface="Comic Sans MS" pitchFamily="66" charset="0"/>
                <a:sym typeface="Wingdings" pitchFamily="2" charset="2"/>
              </a:rPr>
              <a:t>0</a:t>
            </a:r>
            <a:r>
              <a:rPr lang="en-US" sz="1400" dirty="0">
                <a:solidFill>
                  <a:srgbClr val="000000"/>
                </a:solidFill>
                <a:latin typeface="Comic Sans MS" pitchFamily="66" charset="0"/>
                <a:sym typeface="Wingdings" pitchFamily="2" charset="2"/>
              </a:rPr>
              <a:t> + p</a:t>
            </a:r>
            <a:r>
              <a:rPr lang="en-US" sz="1400" dirty="0">
                <a:solidFill>
                  <a:srgbClr val="000000"/>
                </a:solidFill>
                <a:latin typeface="Comic Sans MS" pitchFamily="66" charset="0"/>
              </a:rPr>
              <a:t>. </a:t>
            </a:r>
            <a:r>
              <a:rPr lang="en-US" sz="1400" baseline="30000" dirty="0" smtClean="0">
                <a:solidFill>
                  <a:srgbClr val="000000"/>
                </a:solidFill>
                <a:latin typeface="Comic Sans MS" pitchFamily="66" charset="0"/>
              </a:rPr>
              <a:t> </a:t>
            </a:r>
          </a:p>
          <a:p>
            <a:pPr marL="742950" lvl="1" indent="-285750" algn="l">
              <a:buFont typeface="Arial" pitchFamily="34" charset="0"/>
              <a:buChar char="•"/>
            </a:pPr>
            <a:r>
              <a:rPr lang="en-US" sz="1400" dirty="0" smtClean="0">
                <a:solidFill>
                  <a:srgbClr val="FF0000"/>
                </a:solidFill>
                <a:latin typeface="Comic Sans MS" pitchFamily="66" charset="0"/>
              </a:rPr>
              <a:t>Missing energy cut helps suppress feed-down from </a:t>
            </a:r>
            <a:r>
              <a:rPr lang="el-GR" sz="1400" dirty="0" smtClean="0">
                <a:solidFill>
                  <a:srgbClr val="FF0000"/>
                </a:solidFill>
                <a:latin typeface="Comic Sans MS" pitchFamily="66" charset="0"/>
              </a:rPr>
              <a:t>γ</a:t>
            </a:r>
            <a:r>
              <a:rPr lang="en-US" sz="1400" dirty="0">
                <a:solidFill>
                  <a:srgbClr val="FF0000"/>
                </a:solidFill>
                <a:latin typeface="Comic Sans MS" pitchFamily="66" charset="0"/>
              </a:rPr>
              <a:t>+</a:t>
            </a:r>
            <a:r>
              <a:rPr lang="en-US" sz="1400" dirty="0" err="1">
                <a:solidFill>
                  <a:srgbClr val="FF0000"/>
                </a:solidFill>
                <a:latin typeface="Comic Sans MS" pitchFamily="66" charset="0"/>
              </a:rPr>
              <a:t>p</a:t>
            </a:r>
            <a:r>
              <a:rPr lang="en-US" sz="1400" dirty="0" err="1" smtClean="0">
                <a:solidFill>
                  <a:srgbClr val="FF0000"/>
                </a:solidFill>
                <a:latin typeface="Comic Sans MS" pitchFamily="66" charset="0"/>
                <a:sym typeface="Wingdings" pitchFamily="2" charset="2"/>
              </a:rPr>
              <a:t></a:t>
            </a:r>
            <a:r>
              <a:rPr lang="en-US" sz="1400" b="1" dirty="0" err="1" smtClean="0">
                <a:latin typeface="Comic Sans MS" pitchFamily="66" charset="0"/>
                <a:sym typeface="Wingdings" pitchFamily="2" charset="2"/>
              </a:rPr>
              <a:t>X</a:t>
            </a:r>
            <a:r>
              <a:rPr lang="en-US" sz="1400" dirty="0" err="1" smtClean="0">
                <a:solidFill>
                  <a:srgbClr val="FF0000"/>
                </a:solidFill>
                <a:latin typeface="Comic Sans MS" pitchFamily="66" charset="0"/>
              </a:rPr>
              <a:t>+p</a:t>
            </a:r>
            <a:r>
              <a:rPr lang="en-US" sz="1400" dirty="0" smtClean="0">
                <a:solidFill>
                  <a:srgbClr val="FF0000"/>
                </a:solidFill>
                <a:latin typeface="Comic Sans MS" pitchFamily="66" charset="0"/>
              </a:rPr>
              <a:t>  where M</a:t>
            </a:r>
            <a:r>
              <a:rPr lang="en-US" sz="1400" baseline="-25000" dirty="0" smtClean="0">
                <a:solidFill>
                  <a:srgbClr val="FF0000"/>
                </a:solidFill>
                <a:latin typeface="Comic Sans MS" pitchFamily="66" charset="0"/>
              </a:rPr>
              <a:t>X </a:t>
            </a:r>
            <a:r>
              <a:rPr lang="en-US" sz="1400" dirty="0" smtClean="0">
                <a:solidFill>
                  <a:srgbClr val="FF0000"/>
                </a:solidFill>
                <a:latin typeface="Comic Sans MS" pitchFamily="66" charset="0"/>
              </a:rPr>
              <a:t>&gt; M</a:t>
            </a:r>
            <a:r>
              <a:rPr lang="el-GR" sz="1400" baseline="-25000" dirty="0" smtClean="0">
                <a:solidFill>
                  <a:srgbClr val="FF0000"/>
                </a:solidFill>
                <a:latin typeface="Comic Sans MS" pitchFamily="66" charset="0"/>
              </a:rPr>
              <a:t>η</a:t>
            </a:r>
            <a:r>
              <a:rPr lang="en-US" sz="1400" dirty="0">
                <a:solidFill>
                  <a:srgbClr val="FF0000"/>
                </a:solidFill>
                <a:latin typeface="Comic Sans MS" pitchFamily="66" charset="0"/>
              </a:rPr>
              <a:t> </a:t>
            </a:r>
            <a:r>
              <a:rPr lang="en-US" sz="1400" dirty="0" smtClean="0">
                <a:solidFill>
                  <a:srgbClr val="FF0000"/>
                </a:solidFill>
                <a:latin typeface="Comic Sans MS" pitchFamily="66" charset="0"/>
              </a:rPr>
              <a:t>and  X decays with photons</a:t>
            </a:r>
            <a:r>
              <a:rPr lang="en-US" sz="1400" dirty="0">
                <a:solidFill>
                  <a:srgbClr val="FF0000"/>
                </a:solidFill>
                <a:latin typeface="Comic Sans MS" pitchFamily="66" charset="0"/>
              </a:rPr>
              <a:t> </a:t>
            </a:r>
            <a:r>
              <a:rPr lang="en-US" sz="1400" dirty="0" smtClean="0">
                <a:solidFill>
                  <a:srgbClr val="FF0000"/>
                </a:solidFill>
                <a:latin typeface="Comic Sans MS" pitchFamily="66" charset="0"/>
              </a:rPr>
              <a:t>lost out of the acceptance.  </a:t>
            </a:r>
            <a:endParaRPr lang="en-US" sz="1400" dirty="0">
              <a:solidFill>
                <a:srgbClr val="FF0000"/>
              </a:solidFill>
              <a:latin typeface="Comic Sans MS" pitchFamily="66" charset="0"/>
            </a:endParaRPr>
          </a:p>
          <a:p>
            <a:pPr marL="285750" indent="-285750">
              <a:buFont typeface="Arial" pitchFamily="34" charset="0"/>
              <a:buChar char="•"/>
            </a:pPr>
            <a:endParaRPr lang="en-US" sz="1400" dirty="0" smtClean="0">
              <a:latin typeface="Comic Sans MS" pitchFamily="66" charset="0"/>
            </a:endParaRPr>
          </a:p>
        </p:txBody>
      </p:sp>
      <p:cxnSp>
        <p:nvCxnSpPr>
          <p:cNvPr id="7" name="Straight Arrow Connector 6"/>
          <p:cNvCxnSpPr/>
          <p:nvPr/>
        </p:nvCxnSpPr>
        <p:spPr>
          <a:xfrm>
            <a:off x="6324600" y="1905000"/>
            <a:ext cx="1183481" cy="762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88750355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smtClean="0">
                <a:solidFill>
                  <a:srgbClr val="FF0000"/>
                </a:solidFill>
                <a:latin typeface="Comic Sans MS" pitchFamily="66" charset="0"/>
              </a:rPr>
              <a:t>Constraints In Terms of C Violating Amplitudes</a:t>
            </a:r>
            <a:endParaRPr lang="en-US" sz="3200" dirty="0">
              <a:solidFill>
                <a:srgbClr val="FF0000"/>
              </a:solidFill>
              <a:latin typeface="Comic Sans MS" pitchFamily="66" charset="0"/>
            </a:endParaRPr>
          </a:p>
        </p:txBody>
      </p:sp>
      <p:sp>
        <p:nvSpPr>
          <p:cNvPr id="3" name="Slide Number Placeholder 2"/>
          <p:cNvSpPr>
            <a:spLocks noGrp="1"/>
          </p:cNvSpPr>
          <p:nvPr>
            <p:ph type="sldNum" sz="quarter" idx="12"/>
          </p:nvPr>
        </p:nvSpPr>
        <p:spPr/>
        <p:txBody>
          <a:bodyPr/>
          <a:lstStyle/>
          <a:p>
            <a:fld id="{81DEA699-F0C6-472A-919A-816F126BDDD0}" type="slidenum">
              <a:rPr lang="en-US" smtClean="0"/>
              <a:pPr/>
              <a:t>52</a:t>
            </a:fld>
            <a:endParaRPr lang="en-US"/>
          </a:p>
        </p:txBody>
      </p:sp>
      <p:pic>
        <p:nvPicPr>
          <p:cNvPr id="11266" name="Picture 2"/>
          <p:cNvPicPr>
            <a:picLocks noChangeAspect="1" noChangeArrowheads="1"/>
          </p:cNvPicPr>
          <p:nvPr/>
        </p:nvPicPr>
        <p:blipFill>
          <a:blip r:embed="rId3" cstate="print"/>
          <a:srcRect/>
          <a:stretch>
            <a:fillRect/>
          </a:stretch>
        </p:blipFill>
        <p:spPr bwMode="auto">
          <a:xfrm>
            <a:off x="1600200" y="1539240"/>
            <a:ext cx="6118860" cy="51663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smtClean="0">
                <a:solidFill>
                  <a:srgbClr val="FF0000"/>
                </a:solidFill>
                <a:latin typeface="Comic Sans MS" pitchFamily="66" charset="0"/>
              </a:rPr>
              <a:t>Constraints </a:t>
            </a:r>
            <a:r>
              <a:rPr lang="en-US" sz="3200" dirty="0" err="1" smtClean="0">
                <a:solidFill>
                  <a:srgbClr val="FF0000"/>
                </a:solidFill>
                <a:latin typeface="Comic Sans MS" pitchFamily="66" charset="0"/>
              </a:rPr>
              <a:t>inTerms</a:t>
            </a:r>
            <a:r>
              <a:rPr lang="en-US" sz="3200" dirty="0" smtClean="0">
                <a:solidFill>
                  <a:srgbClr val="FF0000"/>
                </a:solidFill>
                <a:latin typeface="Comic Sans MS" pitchFamily="66" charset="0"/>
              </a:rPr>
              <a:t> of CP Violating Amplitudes</a:t>
            </a:r>
            <a:endParaRPr lang="en-US" sz="3200" dirty="0">
              <a:solidFill>
                <a:srgbClr val="FF0000"/>
              </a:solidFill>
              <a:latin typeface="Comic Sans MS" pitchFamily="66" charset="0"/>
            </a:endParaRPr>
          </a:p>
        </p:txBody>
      </p:sp>
      <p:sp>
        <p:nvSpPr>
          <p:cNvPr id="3" name="Slide Number Placeholder 2"/>
          <p:cNvSpPr>
            <a:spLocks noGrp="1"/>
          </p:cNvSpPr>
          <p:nvPr>
            <p:ph type="sldNum" sz="quarter" idx="12"/>
          </p:nvPr>
        </p:nvSpPr>
        <p:spPr/>
        <p:txBody>
          <a:bodyPr/>
          <a:lstStyle/>
          <a:p>
            <a:fld id="{81DEA699-F0C6-472A-919A-816F126BDDD0}" type="slidenum">
              <a:rPr lang="en-US" smtClean="0"/>
              <a:pPr/>
              <a:t>53</a:t>
            </a:fld>
            <a:endParaRPr lang="en-US"/>
          </a:p>
        </p:txBody>
      </p:sp>
      <p:pic>
        <p:nvPicPr>
          <p:cNvPr id="12290" name="Picture 2"/>
          <p:cNvPicPr>
            <a:picLocks noChangeAspect="1" noChangeArrowheads="1"/>
          </p:cNvPicPr>
          <p:nvPr/>
        </p:nvPicPr>
        <p:blipFill>
          <a:blip r:embed="rId3" cstate="print"/>
          <a:srcRect/>
          <a:stretch>
            <a:fillRect/>
          </a:stretch>
        </p:blipFill>
        <p:spPr bwMode="auto">
          <a:xfrm>
            <a:off x="1676400" y="1447800"/>
            <a:ext cx="6004560" cy="51206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srcRect/>
          <a:stretch>
            <a:fillRect/>
          </a:stretch>
        </p:blipFill>
        <p:spPr bwMode="auto">
          <a:xfrm>
            <a:off x="790575" y="623888"/>
            <a:ext cx="7562850" cy="5610225"/>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4CB3E360-76BC-428B-8D18-AB7E4DA0EF51}" type="slidenum">
              <a:rPr lang="en-US" smtClean="0"/>
              <a:pPr/>
              <a:t>54</a:t>
            </a:fld>
            <a:endParaRPr 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457200" y="427038"/>
            <a:ext cx="8458200" cy="563562"/>
          </a:xfrm>
        </p:spPr>
        <p:txBody>
          <a:bodyPr/>
          <a:lstStyle/>
          <a:p>
            <a:r>
              <a:rPr lang="en-US" sz="2800" smtClean="0">
                <a:solidFill>
                  <a:srgbClr val="FF0000"/>
                </a:solidFill>
                <a:effectLst>
                  <a:outerShdw blurRad="38100" dist="38100" dir="2700000" algn="tl">
                    <a:srgbClr val="000000"/>
                  </a:outerShdw>
                </a:effectLst>
                <a:latin typeface="Comic Sans MS" pitchFamily="66" charset="0"/>
              </a:rPr>
              <a:t>Background in </a:t>
            </a:r>
            <a:r>
              <a:rPr lang="en-US" sz="2800" smtClean="0">
                <a:solidFill>
                  <a:srgbClr val="FF0000"/>
                </a:solidFill>
                <a:effectLst>
                  <a:outerShdw blurRad="38100" dist="38100" dir="2700000" algn="tl">
                    <a:srgbClr val="000000"/>
                  </a:outerShdw>
                </a:effectLst>
                <a:sym typeface="Symbol" pitchFamily="18" charset="2"/>
              </a:rPr>
              <a:t></a:t>
            </a:r>
            <a:r>
              <a:rPr lang="el-GR" sz="2800" smtClean="0">
                <a:solidFill>
                  <a:srgbClr val="FF0000"/>
                </a:solidFill>
                <a:effectLst>
                  <a:outerShdw blurRad="38100" dist="38100" dir="2700000" algn="tl">
                    <a:srgbClr val="000000"/>
                  </a:outerShdw>
                </a:effectLst>
                <a:sym typeface="Symbol" pitchFamily="18" charset="2"/>
              </a:rPr>
              <a:t></a:t>
            </a:r>
            <a:r>
              <a:rPr lang="en-US" sz="2800" smtClean="0">
                <a:solidFill>
                  <a:srgbClr val="FF0000"/>
                </a:solidFill>
                <a:effectLst>
                  <a:outerShdw blurRad="38100" dist="38100" dir="2700000" algn="tl">
                    <a:srgbClr val="000000"/>
                  </a:outerShdw>
                </a:effectLst>
              </a:rPr>
              <a:t>3</a:t>
            </a:r>
            <a:r>
              <a:rPr lang="el-GR" sz="2800" smtClean="0">
                <a:solidFill>
                  <a:srgbClr val="FF0000"/>
                </a:solidFill>
                <a:effectLst>
                  <a:outerShdw blurRad="38100" dist="38100" dir="2700000" algn="tl">
                    <a:srgbClr val="000000"/>
                  </a:outerShdw>
                </a:effectLst>
                <a:sym typeface="Symbol" pitchFamily="18" charset="2"/>
              </a:rPr>
              <a:t></a:t>
            </a:r>
            <a:r>
              <a:rPr lang="en-US" sz="2800" smtClean="0">
                <a:solidFill>
                  <a:srgbClr val="FF0000"/>
                </a:solidFill>
                <a:effectLst>
                  <a:outerShdw blurRad="38100" dist="38100" dir="2700000" algn="tl">
                    <a:srgbClr val="000000"/>
                  </a:outerShdw>
                </a:effectLst>
                <a:sym typeface="Symbol" pitchFamily="18" charset="2"/>
              </a:rPr>
              <a:t> </a:t>
            </a:r>
            <a:r>
              <a:rPr lang="en-US" sz="2800" smtClean="0">
                <a:solidFill>
                  <a:srgbClr val="FF0000"/>
                </a:solidFill>
                <a:effectLst>
                  <a:outerShdw blurRad="38100" dist="38100" dir="2700000" algn="tl">
                    <a:srgbClr val="000000"/>
                  </a:outerShdw>
                </a:effectLst>
                <a:latin typeface="Comic Sans MS" pitchFamily="66" charset="0"/>
              </a:rPr>
              <a:t>from </a:t>
            </a:r>
            <a:r>
              <a:rPr lang="el-GR" sz="2800" smtClean="0">
                <a:solidFill>
                  <a:srgbClr val="FF0000"/>
                </a:solidFill>
                <a:effectLst>
                  <a:outerShdw blurRad="38100" dist="38100" dir="2700000" algn="tl">
                    <a:srgbClr val="000000"/>
                  </a:outerShdw>
                </a:effectLst>
                <a:latin typeface="Comic Sans MS" pitchFamily="66" charset="0"/>
              </a:rPr>
              <a:t>ρ</a:t>
            </a:r>
            <a:r>
              <a:rPr lang="en-US" sz="2800" smtClean="0">
                <a:solidFill>
                  <a:srgbClr val="FF0000"/>
                </a:solidFill>
                <a:effectLst>
                  <a:outerShdw blurRad="38100" dist="38100" dir="2700000" algn="tl">
                    <a:srgbClr val="000000"/>
                  </a:outerShdw>
                </a:effectLst>
                <a:latin typeface="Comic Sans MS" pitchFamily="66" charset="0"/>
              </a:rPr>
              <a:t>(Tail) through </a:t>
            </a:r>
            <a:r>
              <a:rPr lang="el-GR" sz="2800" smtClean="0">
                <a:solidFill>
                  <a:srgbClr val="FF0000"/>
                </a:solidFill>
                <a:effectLst>
                  <a:outerShdw blurRad="38100" dist="38100" dir="2700000" algn="tl">
                    <a:srgbClr val="000000"/>
                  </a:outerShdw>
                </a:effectLst>
                <a:latin typeface="Comic Sans MS" pitchFamily="66" charset="0"/>
              </a:rPr>
              <a:t>ρ</a:t>
            </a:r>
            <a:r>
              <a:rPr lang="el-GR" sz="2800" smtClean="0">
                <a:solidFill>
                  <a:srgbClr val="FF0000"/>
                </a:solidFill>
                <a:effectLst>
                  <a:outerShdw blurRad="38100" dist="38100" dir="2700000" algn="tl">
                    <a:srgbClr val="000000"/>
                  </a:outerShdw>
                </a:effectLst>
                <a:latin typeface="Comic Sans MS" pitchFamily="66" charset="0"/>
                <a:sym typeface="Symbol" pitchFamily="18" charset="2"/>
              </a:rPr>
              <a:t></a:t>
            </a:r>
            <a:r>
              <a:rPr lang="en-US" sz="2800" baseline="30000" smtClean="0">
                <a:solidFill>
                  <a:srgbClr val="FF0000"/>
                </a:solidFill>
                <a:effectLst>
                  <a:outerShdw blurRad="38100" dist="38100" dir="2700000" algn="tl">
                    <a:srgbClr val="000000"/>
                  </a:outerShdw>
                </a:effectLst>
                <a:latin typeface="Comic Sans MS" pitchFamily="66" charset="0"/>
                <a:sym typeface="Symbol" pitchFamily="18" charset="2"/>
              </a:rPr>
              <a:t>0</a:t>
            </a:r>
            <a:r>
              <a:rPr lang="el-GR" sz="2800" smtClean="0">
                <a:solidFill>
                  <a:srgbClr val="FF0000"/>
                </a:solidFill>
                <a:effectLst>
                  <a:outerShdw blurRad="38100" dist="38100" dir="2700000" algn="tl">
                    <a:srgbClr val="000000"/>
                  </a:outerShdw>
                </a:effectLst>
                <a:latin typeface="Comic Sans MS" pitchFamily="66" charset="0"/>
                <a:sym typeface="Symbol" pitchFamily="18" charset="2"/>
              </a:rPr>
              <a:t></a:t>
            </a:r>
            <a:endParaRPr lang="en-US" sz="2800" smtClean="0">
              <a:solidFill>
                <a:srgbClr val="FF0000"/>
              </a:solidFill>
              <a:effectLst>
                <a:outerShdw blurRad="38100" dist="38100" dir="2700000" algn="tl">
                  <a:srgbClr val="000000"/>
                </a:outerShdw>
              </a:effectLst>
              <a:latin typeface="Comic Sans MS" pitchFamily="66" charset="0"/>
            </a:endParaRPr>
          </a:p>
        </p:txBody>
      </p:sp>
      <p:pic>
        <p:nvPicPr>
          <p:cNvPr id="46083" name="Picture 5"/>
          <p:cNvPicPr>
            <a:picLocks noChangeAspect="1" noChangeArrowheads="1"/>
          </p:cNvPicPr>
          <p:nvPr/>
        </p:nvPicPr>
        <p:blipFill>
          <a:blip r:embed="rId3" cstate="print"/>
          <a:srcRect/>
          <a:stretch>
            <a:fillRect/>
          </a:stretch>
        </p:blipFill>
        <p:spPr bwMode="auto">
          <a:xfrm>
            <a:off x="909638" y="1847850"/>
            <a:ext cx="7324725" cy="316230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4CB3E360-76BC-428B-8D18-AB7E4DA0EF51}" type="slidenum">
              <a:rPr lang="en-US" smtClean="0"/>
              <a:pPr/>
              <a:t>55</a:t>
            </a:fld>
            <a:endParaRPr 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txBox="1">
            <a:spLocks/>
          </p:cNvSpPr>
          <p:nvPr/>
        </p:nvSpPr>
        <p:spPr bwMode="auto">
          <a:xfrm>
            <a:off x="457200" y="503238"/>
            <a:ext cx="8458200" cy="563562"/>
          </a:xfrm>
          <a:prstGeom prst="rect">
            <a:avLst/>
          </a:prstGeom>
          <a:noFill/>
          <a:ln w="9525">
            <a:noFill/>
            <a:miter lim="800000"/>
            <a:headEnd/>
            <a:tailEnd/>
          </a:ln>
        </p:spPr>
        <p:txBody>
          <a:bodyPr anchor="ctr"/>
          <a:lstStyle/>
          <a:p>
            <a:r>
              <a:rPr lang="en-US" sz="2800">
                <a:solidFill>
                  <a:srgbClr val="FF0000"/>
                </a:solidFill>
                <a:latin typeface="Comic Sans MS" pitchFamily="66" charset="0"/>
              </a:rPr>
              <a:t>Background in </a:t>
            </a:r>
            <a:r>
              <a:rPr lang="en-US" sz="2800">
                <a:solidFill>
                  <a:srgbClr val="FF0000"/>
                </a:solidFill>
                <a:sym typeface="Symbol" pitchFamily="18" charset="2"/>
              </a:rPr>
              <a:t></a:t>
            </a:r>
            <a:r>
              <a:rPr lang="el-GR" sz="2800">
                <a:solidFill>
                  <a:srgbClr val="FF0000"/>
                </a:solidFill>
                <a:sym typeface="Symbol" pitchFamily="18" charset="2"/>
              </a:rPr>
              <a:t></a:t>
            </a:r>
            <a:r>
              <a:rPr lang="en-US" sz="2800">
                <a:solidFill>
                  <a:srgbClr val="FF0000"/>
                </a:solidFill>
              </a:rPr>
              <a:t>3</a:t>
            </a:r>
            <a:r>
              <a:rPr lang="el-GR" sz="2800">
                <a:solidFill>
                  <a:srgbClr val="FF0000"/>
                </a:solidFill>
                <a:sym typeface="Symbol" pitchFamily="18" charset="2"/>
              </a:rPr>
              <a:t> </a:t>
            </a:r>
            <a:r>
              <a:rPr lang="en-US" sz="2800">
                <a:solidFill>
                  <a:srgbClr val="FF0000"/>
                </a:solidFill>
                <a:latin typeface="Comic Sans MS" pitchFamily="66" charset="0"/>
              </a:rPr>
              <a:t>from </a:t>
            </a:r>
            <a:r>
              <a:rPr lang="el-GR" sz="2800">
                <a:solidFill>
                  <a:srgbClr val="FF0000"/>
                </a:solidFill>
                <a:latin typeface="Comic Sans MS" pitchFamily="66" charset="0"/>
              </a:rPr>
              <a:t>ρ</a:t>
            </a:r>
            <a:r>
              <a:rPr lang="en-US" sz="2800">
                <a:solidFill>
                  <a:srgbClr val="FF0000"/>
                </a:solidFill>
                <a:latin typeface="Comic Sans MS" pitchFamily="66" charset="0"/>
              </a:rPr>
              <a:t>(Tail) through </a:t>
            </a:r>
            <a:r>
              <a:rPr lang="el-GR" sz="2800">
                <a:solidFill>
                  <a:srgbClr val="FF0000"/>
                </a:solidFill>
                <a:latin typeface="Comic Sans MS" pitchFamily="66" charset="0"/>
              </a:rPr>
              <a:t>ρ</a:t>
            </a:r>
            <a:r>
              <a:rPr lang="el-GR" sz="2800">
                <a:solidFill>
                  <a:srgbClr val="FF0000"/>
                </a:solidFill>
                <a:latin typeface="Comic Sans MS" pitchFamily="66" charset="0"/>
                <a:sym typeface="Symbol" pitchFamily="18" charset="2"/>
              </a:rPr>
              <a:t></a:t>
            </a:r>
            <a:r>
              <a:rPr lang="en-US" sz="2800">
                <a:solidFill>
                  <a:srgbClr val="FF0000"/>
                </a:solidFill>
                <a:latin typeface="Comic Sans MS" pitchFamily="66" charset="0"/>
                <a:sym typeface="Symbol" pitchFamily="18" charset="2"/>
              </a:rPr>
              <a:t></a:t>
            </a:r>
            <a:r>
              <a:rPr lang="el-GR" sz="2800">
                <a:solidFill>
                  <a:srgbClr val="FF0000"/>
                </a:solidFill>
                <a:latin typeface="Comic Sans MS" pitchFamily="66" charset="0"/>
                <a:sym typeface="Symbol" pitchFamily="18" charset="2"/>
              </a:rPr>
              <a:t></a:t>
            </a:r>
            <a:endParaRPr lang="en-US" sz="2800">
              <a:solidFill>
                <a:srgbClr val="FF0000"/>
              </a:solidFill>
              <a:latin typeface="Comic Sans MS" pitchFamily="66" charset="0"/>
            </a:endParaRPr>
          </a:p>
        </p:txBody>
      </p:sp>
      <p:sp>
        <p:nvSpPr>
          <p:cNvPr id="47107" name="TextBox 5"/>
          <p:cNvSpPr txBox="1">
            <a:spLocks noChangeArrowheads="1"/>
          </p:cNvSpPr>
          <p:nvPr/>
        </p:nvSpPr>
        <p:spPr bwMode="auto">
          <a:xfrm>
            <a:off x="609600" y="1828800"/>
            <a:ext cx="7620000" cy="2862263"/>
          </a:xfrm>
          <a:prstGeom prst="rect">
            <a:avLst/>
          </a:prstGeom>
          <a:noFill/>
          <a:ln w="9525">
            <a:noFill/>
            <a:miter lim="800000"/>
            <a:headEnd/>
            <a:tailEnd/>
          </a:ln>
        </p:spPr>
        <p:txBody>
          <a:bodyPr>
            <a:spAutoFit/>
          </a:bodyPr>
          <a:lstStyle/>
          <a:p>
            <a:pPr algn="l"/>
            <a:r>
              <a:rPr lang="en-US">
                <a:solidFill>
                  <a:srgbClr val="000000"/>
                </a:solidFill>
                <a:latin typeface="Calibri" pitchFamily="34" charset="0"/>
                <a:ea typeface="Calibri" pitchFamily="34" charset="0"/>
                <a:cs typeface="Calibri" pitchFamily="34" charset="0"/>
              </a:rPr>
              <a:t>1b) </a:t>
            </a:r>
            <a:r>
              <a:rPr lang="el-GR">
                <a:solidFill>
                  <a:srgbClr val="000000"/>
                </a:solidFill>
                <a:latin typeface="Calibri" pitchFamily="34" charset="0"/>
                <a:ea typeface="Calibri" pitchFamily="34" charset="0"/>
                <a:cs typeface="Calibri" pitchFamily="34" charset="0"/>
              </a:rPr>
              <a:t>ρ</a:t>
            </a:r>
            <a:r>
              <a:rPr lang="el-GR">
                <a:solidFill>
                  <a:srgbClr val="000000"/>
                </a:solidFill>
                <a:latin typeface="Calibri" pitchFamily="34" charset="0"/>
                <a:ea typeface="Calibri" pitchFamily="34" charset="0"/>
                <a:cs typeface="Calibri" pitchFamily="34" charset="0"/>
                <a:sym typeface="Symbol" pitchFamily="18" charset="2"/>
              </a:rPr>
              <a:t></a:t>
            </a:r>
            <a:r>
              <a:rPr lang="en-US">
                <a:solidFill>
                  <a:srgbClr val="000000"/>
                </a:solidFill>
                <a:latin typeface="Calibri" pitchFamily="34" charset="0"/>
                <a:ea typeface="Calibri" pitchFamily="34" charset="0"/>
                <a:cs typeface="Calibri" pitchFamily="34" charset="0"/>
                <a:sym typeface="Symbol" pitchFamily="18" charset="2"/>
              </a:rPr>
              <a:t></a:t>
            </a:r>
            <a:r>
              <a:rPr lang="el-GR">
                <a:solidFill>
                  <a:srgbClr val="000000"/>
                </a:solidFill>
                <a:latin typeface="Calibri" pitchFamily="34" charset="0"/>
                <a:ea typeface="Calibri" pitchFamily="34" charset="0"/>
                <a:cs typeface="Calibri" pitchFamily="34" charset="0"/>
                <a:sym typeface="Symbol" pitchFamily="18" charset="2"/>
              </a:rPr>
              <a:t></a:t>
            </a:r>
            <a:r>
              <a:rPr lang="en-US">
                <a:solidFill>
                  <a:srgbClr val="000000"/>
                </a:solidFill>
                <a:latin typeface="Calibri" pitchFamily="34" charset="0"/>
                <a:ea typeface="Calibri" pitchFamily="34" charset="0"/>
                <a:cs typeface="Calibri" pitchFamily="34" charset="0"/>
              </a:rPr>
              <a:t> continuous background to the charge symmetry violating </a:t>
            </a:r>
            <a:r>
              <a:rPr lang="en-US">
                <a:solidFill>
                  <a:srgbClr val="000000"/>
                </a:solidFill>
                <a:latin typeface="Calibri" pitchFamily="34" charset="0"/>
                <a:ea typeface="Calibri" pitchFamily="34" charset="0"/>
                <a:cs typeface="Calibri" pitchFamily="34" charset="0"/>
                <a:sym typeface="Symbol" pitchFamily="18" charset="2"/>
              </a:rPr>
              <a:t></a:t>
            </a:r>
            <a:r>
              <a:rPr lang="el-GR">
                <a:solidFill>
                  <a:srgbClr val="000000"/>
                </a:solidFill>
                <a:latin typeface="Calibri" pitchFamily="34" charset="0"/>
                <a:ea typeface="Calibri" pitchFamily="34" charset="0"/>
                <a:cs typeface="Calibri" pitchFamily="34" charset="0"/>
                <a:sym typeface="Symbol" pitchFamily="18" charset="2"/>
              </a:rPr>
              <a:t></a:t>
            </a:r>
            <a:r>
              <a:rPr lang="en-US">
                <a:solidFill>
                  <a:srgbClr val="000000"/>
                </a:solidFill>
                <a:latin typeface="Calibri" pitchFamily="34" charset="0"/>
                <a:ea typeface="Calibri" pitchFamily="34" charset="0"/>
                <a:cs typeface="Calibri" pitchFamily="34" charset="0"/>
              </a:rPr>
              <a:t>3</a:t>
            </a:r>
            <a:r>
              <a:rPr lang="el-GR">
                <a:solidFill>
                  <a:srgbClr val="000000"/>
                </a:solidFill>
                <a:latin typeface="Calibri" pitchFamily="34" charset="0"/>
                <a:ea typeface="Calibri" pitchFamily="34" charset="0"/>
                <a:cs typeface="Calibri" pitchFamily="34" charset="0"/>
                <a:sym typeface="Symbol" pitchFamily="18" charset="2"/>
              </a:rPr>
              <a:t></a:t>
            </a:r>
            <a:r>
              <a:rPr lang="en-US">
                <a:solidFill>
                  <a:srgbClr val="000000"/>
                </a:solidFill>
                <a:latin typeface="Calibri" pitchFamily="34" charset="0"/>
                <a:ea typeface="Calibri" pitchFamily="34" charset="0"/>
                <a:cs typeface="Calibri" pitchFamily="34" charset="0"/>
              </a:rPr>
              <a:t>:</a:t>
            </a:r>
          </a:p>
          <a:p>
            <a:pPr algn="l"/>
            <a:endParaRPr lang="en-US">
              <a:solidFill>
                <a:srgbClr val="000000"/>
              </a:solidFill>
              <a:latin typeface="Calibri" pitchFamily="34" charset="0"/>
              <a:ea typeface="Calibri" pitchFamily="34" charset="0"/>
              <a:cs typeface="Calibri" pitchFamily="34" charset="0"/>
            </a:endParaRPr>
          </a:p>
          <a:p>
            <a:pPr algn="l"/>
            <a:r>
              <a:rPr lang="el-GR">
                <a:solidFill>
                  <a:srgbClr val="000000"/>
                </a:solidFill>
                <a:latin typeface="Calibri" pitchFamily="34" charset="0"/>
                <a:ea typeface="Calibri" pitchFamily="34" charset="0"/>
                <a:cs typeface="Calibri" pitchFamily="34" charset="0"/>
              </a:rPr>
              <a:t>ρ</a:t>
            </a:r>
            <a:r>
              <a:rPr lang="el-GR">
                <a:solidFill>
                  <a:srgbClr val="000000"/>
                </a:solidFill>
                <a:latin typeface="Calibri" pitchFamily="34" charset="0"/>
                <a:ea typeface="Calibri" pitchFamily="34" charset="0"/>
                <a:cs typeface="Calibri" pitchFamily="34" charset="0"/>
                <a:sym typeface="Symbol" pitchFamily="18" charset="2"/>
              </a:rPr>
              <a:t></a:t>
            </a:r>
            <a:r>
              <a:rPr lang="en-US">
                <a:solidFill>
                  <a:srgbClr val="000000"/>
                </a:solidFill>
                <a:latin typeface="Calibri" pitchFamily="34" charset="0"/>
                <a:ea typeface="Calibri" pitchFamily="34" charset="0"/>
                <a:cs typeface="Calibri" pitchFamily="34" charset="0"/>
                <a:sym typeface="Symbol" pitchFamily="18" charset="2"/>
              </a:rPr>
              <a:t></a:t>
            </a:r>
            <a:r>
              <a:rPr lang="el-GR">
                <a:solidFill>
                  <a:srgbClr val="000000"/>
                </a:solidFill>
                <a:latin typeface="Calibri" pitchFamily="34" charset="0"/>
                <a:ea typeface="Calibri" pitchFamily="34" charset="0"/>
                <a:cs typeface="Calibri" pitchFamily="34" charset="0"/>
                <a:sym typeface="Symbol" pitchFamily="18" charset="2"/>
              </a:rPr>
              <a:t></a:t>
            </a:r>
            <a:r>
              <a:rPr lang="el-GR">
                <a:solidFill>
                  <a:srgbClr val="000000"/>
                </a:solidFill>
                <a:latin typeface="Calibri" pitchFamily="34" charset="0"/>
                <a:ea typeface="Calibri" pitchFamily="34" charset="0"/>
                <a:cs typeface="Calibri" pitchFamily="34" charset="0"/>
              </a:rPr>
              <a:t> </a:t>
            </a:r>
            <a:r>
              <a:rPr lang="en-US">
                <a:solidFill>
                  <a:srgbClr val="000000"/>
                </a:solidFill>
                <a:latin typeface="Calibri" pitchFamily="34" charset="0"/>
                <a:ea typeface="Calibri" pitchFamily="34" charset="0"/>
                <a:cs typeface="Calibri" pitchFamily="34" charset="0"/>
              </a:rPr>
              <a:t>may mimic </a:t>
            </a:r>
            <a:r>
              <a:rPr lang="en-US">
                <a:solidFill>
                  <a:srgbClr val="000000"/>
                </a:solidFill>
                <a:latin typeface="Calibri" pitchFamily="34" charset="0"/>
                <a:ea typeface="Calibri" pitchFamily="34" charset="0"/>
                <a:cs typeface="Calibri" pitchFamily="34" charset="0"/>
                <a:sym typeface="Symbol" pitchFamily="18" charset="2"/>
              </a:rPr>
              <a:t></a:t>
            </a:r>
            <a:r>
              <a:rPr lang="el-GR">
                <a:solidFill>
                  <a:srgbClr val="000000"/>
                </a:solidFill>
                <a:latin typeface="Calibri" pitchFamily="34" charset="0"/>
                <a:ea typeface="Calibri" pitchFamily="34" charset="0"/>
                <a:cs typeface="Calibri" pitchFamily="34" charset="0"/>
                <a:sym typeface="Symbol" pitchFamily="18" charset="2"/>
              </a:rPr>
              <a:t></a:t>
            </a:r>
            <a:r>
              <a:rPr lang="en-US">
                <a:solidFill>
                  <a:srgbClr val="000000"/>
                </a:solidFill>
                <a:latin typeface="Calibri" pitchFamily="34" charset="0"/>
                <a:ea typeface="Calibri" pitchFamily="34" charset="0"/>
                <a:cs typeface="Calibri" pitchFamily="34" charset="0"/>
              </a:rPr>
              <a:t>3</a:t>
            </a:r>
            <a:r>
              <a:rPr lang="el-GR">
                <a:solidFill>
                  <a:srgbClr val="000000"/>
                </a:solidFill>
                <a:latin typeface="Calibri" pitchFamily="34" charset="0"/>
                <a:ea typeface="Calibri" pitchFamily="34" charset="0"/>
                <a:cs typeface="Calibri" pitchFamily="34" charset="0"/>
                <a:sym typeface="Symbol" pitchFamily="18" charset="2"/>
              </a:rPr>
              <a:t></a:t>
            </a:r>
            <a:r>
              <a:rPr lang="en-US">
                <a:solidFill>
                  <a:srgbClr val="000000"/>
                </a:solidFill>
                <a:latin typeface="Calibri" pitchFamily="34" charset="0"/>
                <a:ea typeface="Calibri" pitchFamily="34" charset="0"/>
                <a:cs typeface="Calibri" pitchFamily="34" charset="0"/>
              </a:rPr>
              <a:t> through </a:t>
            </a:r>
            <a:r>
              <a:rPr lang="el-GR">
                <a:solidFill>
                  <a:srgbClr val="000000"/>
                </a:solidFill>
                <a:latin typeface="Calibri" pitchFamily="34" charset="0"/>
                <a:ea typeface="Calibri" pitchFamily="34" charset="0"/>
                <a:cs typeface="Calibri" pitchFamily="34" charset="0"/>
              </a:rPr>
              <a:t>ρ</a:t>
            </a:r>
            <a:r>
              <a:rPr lang="el-GR">
                <a:solidFill>
                  <a:srgbClr val="000000"/>
                </a:solidFill>
                <a:latin typeface="Calibri" pitchFamily="34" charset="0"/>
                <a:ea typeface="Calibri" pitchFamily="34" charset="0"/>
                <a:cs typeface="Calibri" pitchFamily="34" charset="0"/>
                <a:sym typeface="Symbol" pitchFamily="18" charset="2"/>
              </a:rPr>
              <a:t></a:t>
            </a:r>
            <a:r>
              <a:rPr lang="en-US">
                <a:solidFill>
                  <a:srgbClr val="000000"/>
                </a:solidFill>
                <a:latin typeface="Calibri" pitchFamily="34" charset="0"/>
                <a:ea typeface="Calibri" pitchFamily="34" charset="0"/>
                <a:cs typeface="Calibri" pitchFamily="34" charset="0"/>
                <a:sym typeface="Symbol" pitchFamily="18" charset="2"/>
              </a:rPr>
              <a:t></a:t>
            </a:r>
            <a:r>
              <a:rPr lang="el-GR">
                <a:solidFill>
                  <a:srgbClr val="000000"/>
                </a:solidFill>
                <a:latin typeface="Calibri" pitchFamily="34" charset="0"/>
                <a:ea typeface="Calibri" pitchFamily="34" charset="0"/>
                <a:cs typeface="Calibri" pitchFamily="34" charset="0"/>
                <a:sym typeface="Symbol" pitchFamily="18" charset="2"/>
              </a:rPr>
              <a:t></a:t>
            </a:r>
            <a:r>
              <a:rPr lang="en-US">
                <a:solidFill>
                  <a:srgbClr val="000000"/>
                </a:solidFill>
                <a:latin typeface="Calibri" pitchFamily="34" charset="0"/>
                <a:ea typeface="Calibri" pitchFamily="34" charset="0"/>
                <a:cs typeface="Calibri" pitchFamily="34" charset="0"/>
              </a:rPr>
              <a:t> followed by </a:t>
            </a:r>
            <a:r>
              <a:rPr lang="en-US">
                <a:solidFill>
                  <a:srgbClr val="000000"/>
                </a:solidFill>
                <a:latin typeface="Calibri" pitchFamily="34" charset="0"/>
                <a:ea typeface="Calibri" pitchFamily="34" charset="0"/>
                <a:cs typeface="Calibri" pitchFamily="34" charset="0"/>
                <a:sym typeface="Symbol" pitchFamily="18" charset="2"/>
              </a:rPr>
              <a:t></a:t>
            </a:r>
            <a:r>
              <a:rPr lang="el-GR">
                <a:solidFill>
                  <a:srgbClr val="000000"/>
                </a:solidFill>
                <a:latin typeface="Calibri" pitchFamily="34" charset="0"/>
                <a:ea typeface="Calibri" pitchFamily="34" charset="0"/>
                <a:cs typeface="Calibri" pitchFamily="34" charset="0"/>
                <a:sym typeface="Symbol" pitchFamily="18" charset="2"/>
              </a:rPr>
              <a:t></a:t>
            </a:r>
            <a:r>
              <a:rPr lang="en-US">
                <a:solidFill>
                  <a:srgbClr val="000000"/>
                </a:solidFill>
                <a:latin typeface="Calibri" pitchFamily="34" charset="0"/>
                <a:ea typeface="Calibri" pitchFamily="34" charset="0"/>
                <a:cs typeface="Calibri" pitchFamily="34" charset="0"/>
              </a:rPr>
              <a:t>2</a:t>
            </a:r>
            <a:r>
              <a:rPr lang="el-GR">
                <a:solidFill>
                  <a:srgbClr val="000000"/>
                </a:solidFill>
                <a:latin typeface="Calibri" pitchFamily="34" charset="0"/>
                <a:ea typeface="Calibri" pitchFamily="34" charset="0"/>
                <a:cs typeface="Calibri" pitchFamily="34" charset="0"/>
                <a:sym typeface="Symbol" pitchFamily="18" charset="2"/>
              </a:rPr>
              <a:t></a:t>
            </a:r>
            <a:r>
              <a:rPr lang="en-US">
                <a:solidFill>
                  <a:srgbClr val="000000"/>
                </a:solidFill>
                <a:latin typeface="Calibri" pitchFamily="34" charset="0"/>
                <a:ea typeface="Calibri" pitchFamily="34" charset="0"/>
                <a:cs typeface="Calibri" pitchFamily="34" charset="0"/>
              </a:rPr>
              <a:t>.  This mechanism can be suppressed by rejecting the events with a photon pair with reconstructed invariant mass equal to the </a:t>
            </a:r>
            <a:r>
              <a:rPr lang="en-US">
                <a:solidFill>
                  <a:srgbClr val="000000"/>
                </a:solidFill>
                <a:latin typeface="Calibri" pitchFamily="34" charset="0"/>
                <a:ea typeface="Calibri" pitchFamily="34" charset="0"/>
                <a:cs typeface="Calibri" pitchFamily="34" charset="0"/>
                <a:sym typeface="Symbol" pitchFamily="18" charset="2"/>
              </a:rPr>
              <a:t></a:t>
            </a:r>
            <a:r>
              <a:rPr lang="en-US">
                <a:solidFill>
                  <a:srgbClr val="000000"/>
                </a:solidFill>
                <a:latin typeface="Calibri" pitchFamily="34" charset="0"/>
                <a:ea typeface="Calibri" pitchFamily="34" charset="0"/>
                <a:cs typeface="Calibri" pitchFamily="34" charset="0"/>
              </a:rPr>
              <a:t> mass. Since our shower reconstruction threshold will be several times our energy resolution,  such events would also be rejected by our elasticity cut. </a:t>
            </a:r>
          </a:p>
          <a:p>
            <a:pPr algn="l"/>
            <a:endParaRPr lang="en-US">
              <a:solidFill>
                <a:srgbClr val="000000"/>
              </a:solidFill>
            </a:endParaRPr>
          </a:p>
        </p:txBody>
      </p:sp>
      <p:sp>
        <p:nvSpPr>
          <p:cNvPr id="4" name="Slide Number Placeholder 3"/>
          <p:cNvSpPr>
            <a:spLocks noGrp="1"/>
          </p:cNvSpPr>
          <p:nvPr>
            <p:ph type="sldNum" sz="quarter" idx="12"/>
          </p:nvPr>
        </p:nvSpPr>
        <p:spPr/>
        <p:txBody>
          <a:bodyPr/>
          <a:lstStyle/>
          <a:p>
            <a:fld id="{4CB3E360-76BC-428B-8D18-AB7E4DA0EF51}" type="slidenum">
              <a:rPr lang="en-US" smtClean="0"/>
              <a:pPr/>
              <a:t>56</a:t>
            </a:fld>
            <a:endParaRPr lang="en-US"/>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txBox="1">
            <a:spLocks/>
          </p:cNvSpPr>
          <p:nvPr/>
        </p:nvSpPr>
        <p:spPr bwMode="auto">
          <a:xfrm>
            <a:off x="457200" y="304800"/>
            <a:ext cx="8229600" cy="563563"/>
          </a:xfrm>
          <a:prstGeom prst="rect">
            <a:avLst/>
          </a:prstGeom>
          <a:noFill/>
          <a:ln w="9525">
            <a:noFill/>
            <a:miter lim="800000"/>
            <a:headEnd/>
            <a:tailEnd/>
          </a:ln>
        </p:spPr>
        <p:txBody>
          <a:bodyPr anchor="ctr"/>
          <a:lstStyle/>
          <a:p>
            <a:r>
              <a:rPr lang="en-US" sz="2400">
                <a:solidFill>
                  <a:srgbClr val="FF0000"/>
                </a:solidFill>
                <a:latin typeface="Comic Sans MS" pitchFamily="66" charset="0"/>
              </a:rPr>
              <a:t>Background in </a:t>
            </a:r>
            <a:r>
              <a:rPr lang="en-US" sz="2400">
                <a:solidFill>
                  <a:srgbClr val="FF0000"/>
                </a:solidFill>
                <a:sym typeface="Symbol" pitchFamily="18" charset="2"/>
              </a:rPr>
              <a:t></a:t>
            </a:r>
            <a:r>
              <a:rPr lang="el-GR" sz="2400">
                <a:solidFill>
                  <a:srgbClr val="FF0000"/>
                </a:solidFill>
                <a:sym typeface="Symbol" pitchFamily="18" charset="2"/>
              </a:rPr>
              <a:t></a:t>
            </a:r>
            <a:r>
              <a:rPr lang="en-US" sz="2400">
                <a:solidFill>
                  <a:srgbClr val="FF0000"/>
                </a:solidFill>
                <a:sym typeface="Symbol" pitchFamily="18" charset="2"/>
              </a:rPr>
              <a:t></a:t>
            </a:r>
            <a:r>
              <a:rPr lang="en-US" sz="2400" baseline="30000">
                <a:solidFill>
                  <a:srgbClr val="FF0000"/>
                </a:solidFill>
                <a:sym typeface="Symbol" pitchFamily="18" charset="2"/>
              </a:rPr>
              <a:t>0</a:t>
            </a:r>
            <a:r>
              <a:rPr lang="el-GR" sz="2400">
                <a:solidFill>
                  <a:srgbClr val="FF0000"/>
                </a:solidFill>
                <a:sym typeface="Symbol" pitchFamily="18" charset="2"/>
              </a:rPr>
              <a:t> </a:t>
            </a:r>
            <a:r>
              <a:rPr lang="en-US" sz="2400">
                <a:solidFill>
                  <a:srgbClr val="FF0000"/>
                </a:solidFill>
                <a:latin typeface="Comic Sans MS" pitchFamily="66" charset="0"/>
              </a:rPr>
              <a:t>from </a:t>
            </a:r>
            <a:r>
              <a:rPr lang="el-GR" sz="2400">
                <a:solidFill>
                  <a:srgbClr val="FF0000"/>
                </a:solidFill>
                <a:latin typeface="Comic Sans MS" pitchFamily="66" charset="0"/>
              </a:rPr>
              <a:t>ρ</a:t>
            </a:r>
            <a:r>
              <a:rPr lang="en-US" sz="2400">
                <a:solidFill>
                  <a:srgbClr val="FF0000"/>
                </a:solidFill>
                <a:latin typeface="Comic Sans MS" pitchFamily="66" charset="0"/>
              </a:rPr>
              <a:t>(Tail) through </a:t>
            </a:r>
            <a:r>
              <a:rPr lang="el-GR" sz="2400">
                <a:solidFill>
                  <a:srgbClr val="FF0000"/>
                </a:solidFill>
                <a:latin typeface="Comic Sans MS" pitchFamily="66" charset="0"/>
              </a:rPr>
              <a:t>ρ</a:t>
            </a:r>
            <a:r>
              <a:rPr lang="el-GR" sz="2400">
                <a:solidFill>
                  <a:srgbClr val="FF0000"/>
                </a:solidFill>
                <a:latin typeface="Comic Sans MS" pitchFamily="66" charset="0"/>
                <a:sym typeface="Symbol" pitchFamily="18" charset="2"/>
              </a:rPr>
              <a:t></a:t>
            </a:r>
            <a:r>
              <a:rPr lang="en-US" sz="2400">
                <a:solidFill>
                  <a:srgbClr val="FF0000"/>
                </a:solidFill>
                <a:latin typeface="Comic Sans MS" pitchFamily="66" charset="0"/>
                <a:sym typeface="Symbol" pitchFamily="18" charset="2"/>
              </a:rPr>
              <a:t></a:t>
            </a:r>
            <a:r>
              <a:rPr lang="en-US" sz="2400" baseline="30000">
                <a:solidFill>
                  <a:srgbClr val="FF0000"/>
                </a:solidFill>
                <a:latin typeface="Comic Sans MS" pitchFamily="66" charset="0"/>
                <a:sym typeface="Symbol" pitchFamily="18" charset="2"/>
              </a:rPr>
              <a:t>0</a:t>
            </a:r>
            <a:r>
              <a:rPr lang="el-GR" sz="2400">
                <a:solidFill>
                  <a:srgbClr val="FF0000"/>
                </a:solidFill>
                <a:latin typeface="Comic Sans MS" pitchFamily="66" charset="0"/>
                <a:sym typeface="Symbol" pitchFamily="18" charset="2"/>
              </a:rPr>
              <a:t></a:t>
            </a:r>
            <a:endParaRPr lang="en-US" sz="2400">
              <a:solidFill>
                <a:srgbClr val="FF0000"/>
              </a:solidFill>
              <a:latin typeface="Comic Sans MS" pitchFamily="66" charset="0"/>
            </a:endParaRPr>
          </a:p>
        </p:txBody>
      </p:sp>
      <p:pic>
        <p:nvPicPr>
          <p:cNvPr id="48131" name="Picture 2"/>
          <p:cNvPicPr>
            <a:picLocks noChangeAspect="1" noChangeArrowheads="1"/>
          </p:cNvPicPr>
          <p:nvPr/>
        </p:nvPicPr>
        <p:blipFill>
          <a:blip r:embed="rId3" cstate="print"/>
          <a:srcRect/>
          <a:stretch>
            <a:fillRect/>
          </a:stretch>
        </p:blipFill>
        <p:spPr bwMode="auto">
          <a:xfrm>
            <a:off x="838200" y="762000"/>
            <a:ext cx="7419975" cy="5857875"/>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4CB3E360-76BC-428B-8D18-AB7E4DA0EF51}" type="slidenum">
              <a:rPr lang="en-US" smtClean="0"/>
              <a:pPr/>
              <a:t>57</a:t>
            </a:fld>
            <a:endParaRPr 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4511E70-3E2E-4E07-B1F9-C4154CCBA291}" type="slidenum">
              <a:rPr lang="en-US"/>
              <a:pPr/>
              <a:t>58</a:t>
            </a:fld>
            <a:endParaRPr lang="en-US"/>
          </a:p>
        </p:txBody>
      </p:sp>
      <p:pic>
        <p:nvPicPr>
          <p:cNvPr id="53251" name="Picture 2"/>
          <p:cNvPicPr>
            <a:picLocks noGrp="1" noChangeAspect="1" noChangeArrowheads="1"/>
          </p:cNvPicPr>
          <p:nvPr>
            <p:ph idx="1"/>
          </p:nvPr>
        </p:nvPicPr>
        <p:blipFill>
          <a:blip r:embed="rId3" cstate="print"/>
          <a:srcRect/>
          <a:stretch>
            <a:fillRect/>
          </a:stretch>
        </p:blipFill>
        <p:spPr>
          <a:xfrm>
            <a:off x="273050" y="1219200"/>
            <a:ext cx="8566150" cy="4619625"/>
          </a:xfr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01961" y="303074"/>
            <a:ext cx="7524817" cy="1754326"/>
          </a:xfrm>
          <a:prstGeom prst="rect">
            <a:avLst/>
          </a:prstGeom>
          <a:noFill/>
        </p:spPr>
        <p:txBody>
          <a:bodyPr wrap="none" rtlCol="0">
            <a:spAutoFit/>
          </a:bodyPr>
          <a:lstStyle/>
          <a:p>
            <a:r>
              <a:rPr lang="en-US"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sym typeface="Symbol"/>
              </a:rPr>
              <a:t>p +    p + X(1400</a:t>
            </a:r>
            <a:r>
              <a:rPr lang="en-US"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sym typeface="Symbol"/>
              </a:rPr>
              <a:t>), X(1400)   </a:t>
            </a:r>
            <a:r>
              <a:rPr lang="en-US" sz="3600" b="1" baseline="30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sym typeface="Symbol"/>
              </a:rPr>
              <a:t>0</a:t>
            </a:r>
            <a:endParaRPr lang="en-US" sz="3600" b="1" baseline="30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endParaRPr lang="en-US"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sym typeface="Symbol"/>
            </a:endParaRPr>
          </a:p>
          <a:p>
            <a:r>
              <a:rPr lang="en-US"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sym typeface="Symbol"/>
              </a:rPr>
              <a:t>                      </a:t>
            </a:r>
            <a:endParaRPr lang="en-US" sz="3600" b="1" baseline="300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4" name="Picture 2" descr="C:\Users\somov\Desktop\Documents\meetings\eta_fast_simu\2pi_de.png"/>
          <p:cNvPicPr>
            <a:picLocks noChangeAspect="1" noChangeArrowheads="1"/>
          </p:cNvPicPr>
          <p:nvPr/>
        </p:nvPicPr>
        <p:blipFill>
          <a:blip r:embed="rId2" cstate="print"/>
          <a:srcRect/>
          <a:stretch>
            <a:fillRect/>
          </a:stretch>
        </p:blipFill>
        <p:spPr bwMode="auto">
          <a:xfrm>
            <a:off x="1752600" y="1981200"/>
            <a:ext cx="5867400" cy="4400550"/>
          </a:xfrm>
          <a:prstGeom prst="rect">
            <a:avLst/>
          </a:prstGeom>
          <a:noFill/>
        </p:spPr>
      </p:pic>
      <p:sp>
        <p:nvSpPr>
          <p:cNvPr id="11" name="TextBox 10"/>
          <p:cNvSpPr txBox="1"/>
          <p:nvPr/>
        </p:nvSpPr>
        <p:spPr>
          <a:xfrm>
            <a:off x="1452552" y="1219200"/>
            <a:ext cx="5650136" cy="1138773"/>
          </a:xfrm>
          <a:prstGeom prst="rect">
            <a:avLst/>
          </a:prstGeom>
          <a:noFill/>
        </p:spPr>
        <p:txBody>
          <a:bodyPr wrap="none" rtlCol="0">
            <a:spAutoFit/>
          </a:bodyPr>
          <a:lstStyle/>
          <a:p>
            <a:r>
              <a:rPr lang="en-US" sz="2400" dirty="0" smtClean="0">
                <a:solidFill>
                  <a:srgbClr val="000000"/>
                </a:solidFill>
                <a:latin typeface="Times New Roman" pitchFamily="18" charset="0"/>
                <a:cs typeface="Times New Roman" pitchFamily="18" charset="0"/>
              </a:rPr>
              <a:t>Resolution of the reconstructed total energy:</a:t>
            </a:r>
          </a:p>
          <a:p>
            <a:r>
              <a:rPr lang="en-US" sz="2400" dirty="0" smtClean="0">
                <a:solidFill>
                  <a:srgbClr val="000000"/>
                </a:solidFill>
                <a:latin typeface="Times New Roman" pitchFamily="18" charset="0"/>
                <a:cs typeface="Times New Roman" pitchFamily="18" charset="0"/>
                <a:sym typeface="Symbol"/>
              </a:rPr>
              <a:t>                   E = E</a:t>
            </a:r>
            <a:r>
              <a:rPr lang="en-US" sz="2400" baseline="-25000" dirty="0" smtClean="0">
                <a:solidFill>
                  <a:srgbClr val="000000"/>
                </a:solidFill>
                <a:latin typeface="Times New Roman" pitchFamily="18" charset="0"/>
                <a:cs typeface="Times New Roman" pitchFamily="18" charset="0"/>
                <a:sym typeface="Symbol"/>
              </a:rPr>
              <a:t></a:t>
            </a:r>
            <a:r>
              <a:rPr lang="en-US" sz="2400" dirty="0" smtClean="0">
                <a:solidFill>
                  <a:srgbClr val="000000"/>
                </a:solidFill>
                <a:latin typeface="Times New Roman" pitchFamily="18" charset="0"/>
                <a:cs typeface="Times New Roman" pitchFamily="18" charset="0"/>
                <a:sym typeface="Symbol"/>
              </a:rPr>
              <a:t> + </a:t>
            </a:r>
            <a:r>
              <a:rPr lang="en-US" sz="2400" dirty="0" err="1" smtClean="0">
                <a:solidFill>
                  <a:srgbClr val="000000"/>
                </a:solidFill>
                <a:latin typeface="Times New Roman" pitchFamily="18" charset="0"/>
                <a:cs typeface="Times New Roman" pitchFamily="18" charset="0"/>
                <a:sym typeface="Symbol"/>
              </a:rPr>
              <a:t>E</a:t>
            </a:r>
            <a:r>
              <a:rPr lang="en-US" sz="2400" baseline="-25000" dirty="0" err="1" smtClean="0">
                <a:solidFill>
                  <a:srgbClr val="000000"/>
                </a:solidFill>
                <a:latin typeface="Times New Roman" pitchFamily="18" charset="0"/>
                <a:cs typeface="Times New Roman" pitchFamily="18" charset="0"/>
                <a:sym typeface="Symbol"/>
              </a:rPr>
              <a:t>p</a:t>
            </a:r>
            <a:r>
              <a:rPr lang="en-US" sz="2400" dirty="0" smtClean="0">
                <a:solidFill>
                  <a:srgbClr val="000000"/>
                </a:solidFill>
                <a:latin typeface="Times New Roman" pitchFamily="18" charset="0"/>
                <a:cs typeface="Times New Roman" pitchFamily="18" charset="0"/>
                <a:sym typeface="Symbol"/>
              </a:rPr>
              <a:t> – m</a:t>
            </a:r>
            <a:r>
              <a:rPr lang="en-US" sz="2400" baseline="-25000" dirty="0" smtClean="0">
                <a:solidFill>
                  <a:srgbClr val="000000"/>
                </a:solidFill>
                <a:latin typeface="Times New Roman" pitchFamily="18" charset="0"/>
                <a:cs typeface="Times New Roman" pitchFamily="18" charset="0"/>
                <a:sym typeface="Symbol"/>
              </a:rPr>
              <a:t>p</a:t>
            </a:r>
            <a:r>
              <a:rPr lang="en-US" sz="2400" dirty="0" smtClean="0">
                <a:solidFill>
                  <a:srgbClr val="000000"/>
                </a:solidFill>
                <a:latin typeface="Times New Roman" pitchFamily="18" charset="0"/>
                <a:cs typeface="Times New Roman" pitchFamily="18" charset="0"/>
                <a:sym typeface="Symbol"/>
              </a:rPr>
              <a:t> – </a:t>
            </a:r>
            <a:r>
              <a:rPr lang="en-US" sz="2400" dirty="0" err="1" smtClean="0">
                <a:solidFill>
                  <a:srgbClr val="000000"/>
                </a:solidFill>
                <a:latin typeface="Times New Roman" pitchFamily="18" charset="0"/>
                <a:cs typeface="Times New Roman" pitchFamily="18" charset="0"/>
                <a:sym typeface="Symbol"/>
              </a:rPr>
              <a:t>E</a:t>
            </a:r>
            <a:r>
              <a:rPr lang="en-US" sz="2400" baseline="-25000" dirty="0" err="1" smtClean="0">
                <a:solidFill>
                  <a:srgbClr val="000000"/>
                </a:solidFill>
                <a:latin typeface="Times New Roman" pitchFamily="18" charset="0"/>
                <a:cs typeface="Times New Roman" pitchFamily="18" charset="0"/>
                <a:sym typeface="Symbol"/>
              </a:rPr>
              <a:t>beam</a:t>
            </a:r>
            <a:endParaRPr lang="en-US" sz="2400" baseline="-25000" dirty="0" smtClean="0">
              <a:solidFill>
                <a:srgbClr val="000000"/>
              </a:solidFill>
              <a:latin typeface="Times New Roman" pitchFamily="18" charset="0"/>
              <a:cs typeface="Times New Roman" pitchFamily="18" charset="0"/>
            </a:endParaRPr>
          </a:p>
          <a:p>
            <a:endParaRPr lang="en-US" dirty="0"/>
          </a:p>
        </p:txBody>
      </p:sp>
      <p:sp>
        <p:nvSpPr>
          <p:cNvPr id="12" name="TextBox 11"/>
          <p:cNvSpPr txBox="1"/>
          <p:nvPr/>
        </p:nvSpPr>
        <p:spPr>
          <a:xfrm>
            <a:off x="5181600" y="3200400"/>
            <a:ext cx="2558842" cy="400110"/>
          </a:xfrm>
          <a:prstGeom prst="rect">
            <a:avLst/>
          </a:prstGeom>
          <a:solidFill>
            <a:srgbClr val="FFFF00"/>
          </a:solidFill>
          <a:ln>
            <a:solidFill>
              <a:srgbClr val="FF0000"/>
            </a:solidFill>
          </a:ln>
        </p:spPr>
        <p:txBody>
          <a:bodyPr wrap="none" rtlCol="0">
            <a:spAutoFit/>
          </a:bodyPr>
          <a:lstStyle/>
          <a:p>
            <a:r>
              <a:rPr lang="en-US" sz="2000" dirty="0" smtClean="0">
                <a:solidFill>
                  <a:srgbClr val="000000"/>
                </a:solidFill>
                <a:latin typeface="Times New Roman" pitchFamily="18" charset="0"/>
                <a:cs typeface="Times New Roman" pitchFamily="18" charset="0"/>
                <a:sym typeface="Symbol"/>
              </a:rPr>
              <a:t> </a:t>
            </a:r>
            <a:r>
              <a:rPr lang="en-US" sz="2000" baseline="-25000" dirty="0" smtClean="0">
                <a:solidFill>
                  <a:srgbClr val="000000"/>
                </a:solidFill>
                <a:latin typeface="Times New Roman" pitchFamily="18" charset="0"/>
                <a:cs typeface="Times New Roman" pitchFamily="18" charset="0"/>
                <a:sym typeface="Symbol"/>
              </a:rPr>
              <a:t>FCAL</a:t>
            </a:r>
            <a:r>
              <a:rPr lang="en-US" sz="2000" dirty="0" smtClean="0">
                <a:solidFill>
                  <a:srgbClr val="000000"/>
                </a:solidFill>
                <a:latin typeface="Times New Roman" pitchFamily="18" charset="0"/>
                <a:cs typeface="Times New Roman" pitchFamily="18" charset="0"/>
                <a:sym typeface="Symbol"/>
              </a:rPr>
              <a:t> /  </a:t>
            </a:r>
            <a:r>
              <a:rPr lang="en-US" sz="2000" baseline="-25000" dirty="0" smtClean="0">
                <a:solidFill>
                  <a:srgbClr val="000000"/>
                </a:solidFill>
                <a:latin typeface="Times New Roman" pitchFamily="18" charset="0"/>
                <a:cs typeface="Times New Roman" pitchFamily="18" charset="0"/>
                <a:sym typeface="Symbol"/>
              </a:rPr>
              <a:t>FCAL II</a:t>
            </a:r>
            <a:r>
              <a:rPr lang="en-US" sz="2000" dirty="0" smtClean="0">
                <a:solidFill>
                  <a:srgbClr val="000000"/>
                </a:solidFill>
                <a:latin typeface="Times New Roman" pitchFamily="18" charset="0"/>
                <a:cs typeface="Times New Roman" pitchFamily="18" charset="0"/>
                <a:sym typeface="Symbol"/>
              </a:rPr>
              <a:t>   = 1.5</a:t>
            </a:r>
            <a:endParaRPr lang="en-US" sz="2000" dirty="0">
              <a:solidFill>
                <a:srgbClr val="000000"/>
              </a:solidFill>
              <a:latin typeface="Times New Roman" pitchFamily="18" charset="0"/>
              <a:cs typeface="Times New Roman" pitchFamily="18" charset="0"/>
            </a:endParaRPr>
          </a:p>
        </p:txBody>
      </p:sp>
      <p:sp>
        <p:nvSpPr>
          <p:cNvPr id="6" name="Slide Number Placeholder 5"/>
          <p:cNvSpPr>
            <a:spLocks noGrp="1"/>
          </p:cNvSpPr>
          <p:nvPr>
            <p:ph type="sldNum" sz="quarter" idx="12"/>
          </p:nvPr>
        </p:nvSpPr>
        <p:spPr/>
        <p:txBody>
          <a:bodyPr/>
          <a:lstStyle/>
          <a:p>
            <a:fld id="{6892A086-5AA2-4171-A519-61A91F692A40}" type="slidenum">
              <a:rPr lang="en-US" smtClean="0"/>
              <a:pPr/>
              <a:t>59</a:t>
            </a:fld>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p:cNvSpPr>
            <a:spLocks noGrp="1" noChangeArrowheads="1"/>
          </p:cNvSpPr>
          <p:nvPr>
            <p:ph type="title"/>
          </p:nvPr>
        </p:nvSpPr>
        <p:spPr>
          <a:xfrm>
            <a:off x="457200" y="228600"/>
            <a:ext cx="8382000" cy="381000"/>
          </a:xfrm>
        </p:spPr>
        <p:txBody>
          <a:bodyPr/>
          <a:lstStyle/>
          <a:p>
            <a:pPr algn="ctr" eaLnBrk="1" hangingPunct="1"/>
            <a:r>
              <a:rPr lang="en-US" sz="2400" dirty="0" smtClean="0">
                <a:solidFill>
                  <a:schemeClr val="bg1"/>
                </a:solidFill>
                <a:effectLst>
                  <a:outerShdw blurRad="38100" dist="38100" dir="2700000" algn="tl">
                    <a:srgbClr val="000000"/>
                  </a:outerShdw>
                </a:effectLst>
              </a:rPr>
              <a:t> </a:t>
            </a:r>
            <a:r>
              <a:rPr lang="el-GR" sz="2400" dirty="0" smtClean="0">
                <a:solidFill>
                  <a:schemeClr val="bg1"/>
                </a:solidFill>
                <a:effectLst>
                  <a:outerShdw blurRad="38100" dist="38100" dir="2700000" algn="tl">
                    <a:srgbClr val="000000"/>
                  </a:outerShdw>
                </a:effectLst>
                <a:latin typeface="Comic Sans MS" pitchFamily="66" charset="0"/>
              </a:rPr>
              <a:t>η</a:t>
            </a:r>
            <a:r>
              <a:rPr lang="el-GR" sz="2400" dirty="0" smtClean="0">
                <a:solidFill>
                  <a:schemeClr val="bg1"/>
                </a:solidFill>
                <a:effectLst>
                  <a:outerShdw blurRad="38100" dist="38100" dir="2700000" algn="tl">
                    <a:srgbClr val="000000"/>
                  </a:outerShdw>
                </a:effectLst>
                <a:latin typeface="Arial" charset="0"/>
                <a:cs typeface="Arial" charset="0"/>
              </a:rPr>
              <a:t>→</a:t>
            </a:r>
            <a:r>
              <a:rPr lang="el-GR" sz="2400" dirty="0" smtClean="0">
                <a:solidFill>
                  <a:schemeClr val="bg1"/>
                </a:solidFill>
                <a:effectLst>
                  <a:outerShdw blurRad="38100" dist="38100" dir="2700000" algn="tl">
                    <a:srgbClr val="000000"/>
                  </a:outerShdw>
                </a:effectLst>
                <a:latin typeface="Arial" charset="0"/>
                <a:cs typeface="Arial" charset="0"/>
                <a:sym typeface="Symbol" pitchFamily="18" charset="2"/>
              </a:rPr>
              <a:t></a:t>
            </a:r>
            <a:r>
              <a:rPr lang="en-US" sz="2400" baseline="30000" dirty="0" smtClean="0">
                <a:solidFill>
                  <a:schemeClr val="bg1"/>
                </a:solidFill>
                <a:effectLst>
                  <a:outerShdw blurRad="38100" dist="38100" dir="2700000" algn="tl">
                    <a:srgbClr val="000000"/>
                  </a:outerShdw>
                </a:effectLst>
                <a:latin typeface="Arial" charset="0"/>
                <a:cs typeface="Arial" charset="0"/>
                <a:sym typeface="Symbol" pitchFamily="18" charset="2"/>
              </a:rPr>
              <a:t>0</a:t>
            </a:r>
            <a:r>
              <a:rPr lang="el-GR" sz="2400" dirty="0" smtClean="0">
                <a:solidFill>
                  <a:schemeClr val="bg1"/>
                </a:solidFill>
                <a:effectLst>
                  <a:outerShdw blurRad="38100" dist="38100" dir="2700000" algn="tl">
                    <a:srgbClr val="000000"/>
                  </a:outerShdw>
                </a:effectLst>
                <a:latin typeface="Arial" charset="0"/>
                <a:cs typeface="Arial" charset="0"/>
                <a:sym typeface="Symbol" pitchFamily="18" charset="2"/>
              </a:rPr>
              <a:t></a:t>
            </a:r>
            <a:r>
              <a:rPr lang="en-US" sz="2400" dirty="0" smtClean="0">
                <a:solidFill>
                  <a:schemeClr val="bg1"/>
                </a:solidFill>
                <a:effectLst>
                  <a:outerShdw blurRad="38100" dist="38100" dir="2700000" algn="tl">
                    <a:srgbClr val="000000"/>
                  </a:outerShdw>
                </a:effectLst>
                <a:latin typeface="Arial" charset="0"/>
                <a:cs typeface="Arial" charset="0"/>
                <a:sym typeface="Symbol" pitchFamily="18" charset="2"/>
              </a:rPr>
              <a:t> </a:t>
            </a:r>
            <a:r>
              <a:rPr lang="en-US" sz="2400" dirty="0" smtClean="0">
                <a:solidFill>
                  <a:schemeClr val="bg1"/>
                </a:solidFill>
                <a:effectLst>
                  <a:outerShdw blurRad="38100" dist="38100" dir="2700000" algn="tl">
                    <a:srgbClr val="000000"/>
                  </a:outerShdw>
                </a:effectLst>
                <a:latin typeface="Comic Sans MS" pitchFamily="66" charset="0"/>
                <a:cs typeface="Arial" charset="0"/>
                <a:sym typeface="Symbol" pitchFamily="18" charset="2"/>
              </a:rPr>
              <a:t>and Other Rare Decays </a:t>
            </a:r>
            <a:r>
              <a:rPr lang="en-US" sz="2400" dirty="0" smtClean="0">
                <a:solidFill>
                  <a:srgbClr val="336600"/>
                </a:solidFill>
                <a:effectLst>
                  <a:outerShdw blurRad="38100" dist="38100" dir="2700000" algn="tl">
                    <a:srgbClr val="000000"/>
                  </a:outerShdw>
                </a:effectLst>
                <a:latin typeface="Comic Sans MS" pitchFamily="66" charset="0"/>
              </a:rPr>
              <a:t/>
            </a:r>
            <a:br>
              <a:rPr lang="en-US" sz="2400" dirty="0" smtClean="0">
                <a:solidFill>
                  <a:srgbClr val="336600"/>
                </a:solidFill>
                <a:effectLst>
                  <a:outerShdw blurRad="38100" dist="38100" dir="2700000" algn="tl">
                    <a:srgbClr val="000000"/>
                  </a:outerShdw>
                </a:effectLst>
                <a:latin typeface="Comic Sans MS" pitchFamily="66" charset="0"/>
              </a:rPr>
            </a:br>
            <a:endParaRPr lang="en-US" sz="2400" dirty="0" smtClean="0">
              <a:solidFill>
                <a:srgbClr val="336600"/>
              </a:solidFill>
              <a:effectLst>
                <a:outerShdw blurRad="38100" dist="38100" dir="2700000" algn="tl">
                  <a:srgbClr val="000000"/>
                </a:outerShdw>
              </a:effectLst>
              <a:latin typeface="Comic Sans MS" pitchFamily="66" charset="0"/>
            </a:endParaRPr>
          </a:p>
        </p:txBody>
      </p:sp>
      <p:sp>
        <p:nvSpPr>
          <p:cNvPr id="16" name="Rectangle 6"/>
          <p:cNvSpPr>
            <a:spLocks noChangeArrowheads="1"/>
          </p:cNvSpPr>
          <p:nvPr/>
        </p:nvSpPr>
        <p:spPr bwMode="auto">
          <a:xfrm>
            <a:off x="381000" y="533400"/>
            <a:ext cx="8763000" cy="646331"/>
          </a:xfrm>
          <a:prstGeom prst="rect">
            <a:avLst/>
          </a:prstGeom>
          <a:noFill/>
          <a:ln w="9525">
            <a:noFill/>
            <a:miter lim="800000"/>
            <a:headEnd/>
            <a:tailEnd/>
          </a:ln>
        </p:spPr>
        <p:txBody>
          <a:bodyPr wrap="square">
            <a:spAutoFit/>
          </a:bodyPr>
          <a:lstStyle/>
          <a:p>
            <a:pPr algn="l" eaLnBrk="1" hangingPunct="1">
              <a:buClr>
                <a:srgbClr val="FF0000"/>
              </a:buClr>
              <a:buFont typeface="Wingdings" pitchFamily="2" charset="2"/>
              <a:buChar char="q"/>
            </a:pPr>
            <a:r>
              <a:rPr lang="en-US" sz="1800" dirty="0" smtClean="0">
                <a:solidFill>
                  <a:srgbClr val="000000"/>
                </a:solidFill>
                <a:latin typeface="Comic Sans MS" pitchFamily="66" charset="0"/>
                <a:sym typeface="Symbol"/>
              </a:rPr>
              <a:t></a:t>
            </a:r>
            <a:r>
              <a:rPr lang="en-US" sz="1800" dirty="0" smtClean="0">
                <a:solidFill>
                  <a:srgbClr val="000000"/>
                </a:solidFill>
                <a:latin typeface="Comic Sans MS" pitchFamily="66" charset="0"/>
              </a:rPr>
              <a:t> →</a:t>
            </a:r>
            <a:r>
              <a:rPr lang="en-US" sz="1800" dirty="0" smtClean="0">
                <a:solidFill>
                  <a:srgbClr val="000000"/>
                </a:solidFill>
                <a:latin typeface="Comic Sans MS" pitchFamily="66" charset="0"/>
                <a:sym typeface="Symbol"/>
              </a:rPr>
              <a:t></a:t>
            </a:r>
            <a:r>
              <a:rPr lang="en-US" sz="1800" baseline="30000" dirty="0" smtClean="0">
                <a:solidFill>
                  <a:srgbClr val="000000"/>
                </a:solidFill>
                <a:latin typeface="Comic Sans MS" pitchFamily="66" charset="0"/>
              </a:rPr>
              <a:t>0</a:t>
            </a:r>
            <a:r>
              <a:rPr lang="en-US" sz="1800" dirty="0" smtClean="0">
                <a:solidFill>
                  <a:srgbClr val="000000"/>
                </a:solidFill>
                <a:latin typeface="Comic Sans MS" pitchFamily="66" charset="0"/>
                <a:sym typeface="Symbol"/>
              </a:rPr>
              <a:t></a:t>
            </a:r>
            <a:r>
              <a:rPr lang="en-US" sz="1800" dirty="0" smtClean="0">
                <a:solidFill>
                  <a:srgbClr val="000000"/>
                </a:solidFill>
                <a:latin typeface="Comic Sans MS" pitchFamily="66" charset="0"/>
              </a:rPr>
              <a:t> is an important  “door-way” channel for interpretation  of other rare</a:t>
            </a:r>
          </a:p>
          <a:p>
            <a:pPr algn="l" eaLnBrk="1" hangingPunct="1">
              <a:buClr>
                <a:srgbClr val="FF0000"/>
              </a:buClr>
            </a:pPr>
            <a:r>
              <a:rPr lang="en-US" sz="1800" dirty="0" smtClean="0">
                <a:solidFill>
                  <a:srgbClr val="000000"/>
                </a:solidFill>
                <a:latin typeface="Comic Sans MS" pitchFamily="66" charset="0"/>
              </a:rPr>
              <a:t>   decays searching for new sources of C- or CP-violation</a:t>
            </a:r>
          </a:p>
        </p:txBody>
      </p:sp>
      <p:sp>
        <p:nvSpPr>
          <p:cNvPr id="20" name="Rectangle 19"/>
          <p:cNvSpPr/>
          <p:nvPr/>
        </p:nvSpPr>
        <p:spPr>
          <a:xfrm>
            <a:off x="381000" y="1219200"/>
            <a:ext cx="6248400" cy="400110"/>
          </a:xfrm>
          <a:prstGeom prst="rect">
            <a:avLst/>
          </a:prstGeom>
        </p:spPr>
        <p:txBody>
          <a:bodyPr wrap="square">
            <a:spAutoFit/>
          </a:bodyPr>
          <a:lstStyle/>
          <a:p>
            <a:pPr algn="l" eaLnBrk="1" hangingPunct="1">
              <a:buClr>
                <a:srgbClr val="FF0000"/>
              </a:buClr>
              <a:buFont typeface="Wingdings" pitchFamily="2" charset="2"/>
              <a:buChar char="q"/>
            </a:pPr>
            <a:r>
              <a:rPr lang="en-US" dirty="0" smtClean="0">
                <a:solidFill>
                  <a:srgbClr val="000000"/>
                </a:solidFill>
                <a:latin typeface="Comic Sans MS" pitchFamily="66" charset="0"/>
              </a:rPr>
              <a:t> </a:t>
            </a:r>
            <a:r>
              <a:rPr lang="en-US" sz="1800" dirty="0" smtClean="0">
                <a:solidFill>
                  <a:srgbClr val="FF0000"/>
                </a:solidFill>
                <a:latin typeface="Comic Sans MS" pitchFamily="66" charset="0"/>
              </a:rPr>
              <a:t>K</a:t>
            </a:r>
            <a:r>
              <a:rPr lang="en-US" sz="1800" baseline="-25000" dirty="0" smtClean="0">
                <a:solidFill>
                  <a:srgbClr val="FF0000"/>
                </a:solidFill>
                <a:latin typeface="Comic Sans MS" pitchFamily="66" charset="0"/>
              </a:rPr>
              <a:t>L </a:t>
            </a:r>
            <a:r>
              <a:rPr lang="en-US" sz="1800" dirty="0" smtClean="0">
                <a:solidFill>
                  <a:srgbClr val="FF0000"/>
                </a:solidFill>
                <a:latin typeface="Comic Sans MS" pitchFamily="66" charset="0"/>
              </a:rPr>
              <a:t>Sector</a:t>
            </a:r>
            <a:r>
              <a:rPr lang="en-US" sz="1800" dirty="0" smtClean="0">
                <a:solidFill>
                  <a:srgbClr val="000000"/>
                </a:solidFill>
                <a:latin typeface="Comic Sans MS" pitchFamily="66" charset="0"/>
              </a:rPr>
              <a:t>: CP violation search K</a:t>
            </a:r>
            <a:r>
              <a:rPr lang="en-US" sz="1800" baseline="-25000" dirty="0" smtClean="0">
                <a:solidFill>
                  <a:srgbClr val="000000"/>
                </a:solidFill>
                <a:latin typeface="Comic Sans MS" pitchFamily="66" charset="0"/>
              </a:rPr>
              <a:t>L </a:t>
            </a:r>
            <a:r>
              <a:rPr lang="en-US" sz="1800" dirty="0" smtClean="0">
                <a:solidFill>
                  <a:srgbClr val="000000"/>
                </a:solidFill>
                <a:latin typeface="Comic Sans MS" pitchFamily="66" charset="0"/>
              </a:rPr>
              <a:t>→</a:t>
            </a:r>
            <a:r>
              <a:rPr lang="en-US" sz="1800" dirty="0" smtClean="0">
                <a:solidFill>
                  <a:srgbClr val="000000"/>
                </a:solidFill>
                <a:latin typeface="Comic Sans MS" pitchFamily="66" charset="0"/>
                <a:sym typeface="Symbol"/>
              </a:rPr>
              <a:t></a:t>
            </a:r>
            <a:r>
              <a:rPr lang="en-US" sz="1800" baseline="30000" dirty="0" smtClean="0">
                <a:solidFill>
                  <a:srgbClr val="000000"/>
                </a:solidFill>
                <a:latin typeface="Comic Sans MS" pitchFamily="66" charset="0"/>
              </a:rPr>
              <a:t>0</a:t>
            </a:r>
            <a:r>
              <a:rPr lang="en-US" sz="1800" i="1" dirty="0" smtClean="0">
                <a:solidFill>
                  <a:srgbClr val="000000"/>
                </a:solidFill>
                <a:latin typeface="Times New Roman" pitchFamily="18" charset="0"/>
                <a:cs typeface="Times New Roman" pitchFamily="18" charset="0"/>
              </a:rPr>
              <a:t>l</a:t>
            </a:r>
            <a:r>
              <a:rPr lang="en-US" sz="1800" i="1" baseline="30000" dirty="0" smtClean="0">
                <a:solidFill>
                  <a:srgbClr val="000000"/>
                </a:solidFill>
                <a:latin typeface="Times New Roman" pitchFamily="18" charset="0"/>
                <a:cs typeface="Times New Roman" pitchFamily="18" charset="0"/>
              </a:rPr>
              <a:t>+</a:t>
            </a:r>
            <a:r>
              <a:rPr lang="en-US" sz="1800" i="1" dirty="0" smtClean="0">
                <a:solidFill>
                  <a:srgbClr val="000000"/>
                </a:solidFill>
                <a:latin typeface="Times New Roman" pitchFamily="18" charset="0"/>
                <a:cs typeface="Times New Roman" pitchFamily="18" charset="0"/>
              </a:rPr>
              <a:t>l</a:t>
            </a:r>
            <a:r>
              <a:rPr lang="en-US" sz="1800" i="1" baseline="30000" dirty="0" smtClean="0">
                <a:solidFill>
                  <a:srgbClr val="000000"/>
                </a:solidFill>
                <a:latin typeface="Times New Roman" pitchFamily="18" charset="0"/>
                <a:cs typeface="Times New Roman" pitchFamily="18" charset="0"/>
              </a:rPr>
              <a:t>-</a:t>
            </a:r>
            <a:endParaRPr lang="en-US" sz="1800" dirty="0" smtClean="0">
              <a:solidFill>
                <a:srgbClr val="000000"/>
              </a:solidFill>
              <a:latin typeface="Comic Sans MS" pitchFamily="66" charset="0"/>
            </a:endParaRPr>
          </a:p>
        </p:txBody>
      </p:sp>
      <p:sp>
        <p:nvSpPr>
          <p:cNvPr id="21" name="Rectangle 20"/>
          <p:cNvSpPr/>
          <p:nvPr/>
        </p:nvSpPr>
        <p:spPr>
          <a:xfrm>
            <a:off x="381000" y="3974068"/>
            <a:ext cx="6248400" cy="369332"/>
          </a:xfrm>
          <a:prstGeom prst="rect">
            <a:avLst/>
          </a:prstGeom>
        </p:spPr>
        <p:txBody>
          <a:bodyPr wrap="square">
            <a:spAutoFit/>
          </a:bodyPr>
          <a:lstStyle/>
          <a:p>
            <a:pPr algn="l" eaLnBrk="1" hangingPunct="1">
              <a:buClr>
                <a:srgbClr val="FF0000"/>
              </a:buClr>
              <a:buFont typeface="Wingdings" pitchFamily="2" charset="2"/>
              <a:buChar char="q"/>
            </a:pPr>
            <a:r>
              <a:rPr lang="en-US" sz="1800" dirty="0" smtClean="0">
                <a:solidFill>
                  <a:srgbClr val="000000"/>
                </a:solidFill>
                <a:latin typeface="Comic Sans MS" pitchFamily="66" charset="0"/>
                <a:sym typeface="Symbol"/>
              </a:rPr>
              <a:t> </a:t>
            </a:r>
            <a:r>
              <a:rPr lang="en-US" sz="1800" dirty="0" smtClean="0">
                <a:solidFill>
                  <a:srgbClr val="FF0000"/>
                </a:solidFill>
                <a:latin typeface="Comic Sans MS" pitchFamily="66" charset="0"/>
                <a:sym typeface="Symbol"/>
              </a:rPr>
              <a:t> Sector</a:t>
            </a:r>
            <a:r>
              <a:rPr lang="en-US" sz="1800" dirty="0" smtClean="0">
                <a:solidFill>
                  <a:srgbClr val="000000"/>
                </a:solidFill>
                <a:latin typeface="Comic Sans MS" pitchFamily="66" charset="0"/>
                <a:sym typeface="Symbol"/>
              </a:rPr>
              <a:t>: C and CP search</a:t>
            </a:r>
            <a:r>
              <a:rPr lang="en-US" sz="1800" dirty="0" smtClean="0">
                <a:solidFill>
                  <a:srgbClr val="000000"/>
                </a:solidFill>
                <a:latin typeface="Comic Sans MS" pitchFamily="66" charset="0"/>
              </a:rPr>
              <a:t> </a:t>
            </a:r>
            <a:r>
              <a:rPr lang="en-US" sz="1800" dirty="0" smtClean="0">
                <a:solidFill>
                  <a:srgbClr val="000000"/>
                </a:solidFill>
                <a:latin typeface="Comic Sans MS" pitchFamily="66" charset="0"/>
                <a:sym typeface="Symbol"/>
              </a:rPr>
              <a:t></a:t>
            </a:r>
            <a:r>
              <a:rPr lang="en-US" sz="1800" dirty="0" smtClean="0">
                <a:solidFill>
                  <a:srgbClr val="000000"/>
                </a:solidFill>
                <a:latin typeface="Comic Sans MS" pitchFamily="66" charset="0"/>
              </a:rPr>
              <a:t> →</a:t>
            </a:r>
            <a:r>
              <a:rPr lang="en-US" sz="1800" dirty="0" smtClean="0">
                <a:solidFill>
                  <a:srgbClr val="000000"/>
                </a:solidFill>
                <a:latin typeface="Comic Sans MS" pitchFamily="66" charset="0"/>
                <a:sym typeface="Symbol"/>
              </a:rPr>
              <a:t></a:t>
            </a:r>
            <a:r>
              <a:rPr lang="en-US" sz="1800" baseline="30000" dirty="0" smtClean="0">
                <a:solidFill>
                  <a:srgbClr val="000000"/>
                </a:solidFill>
                <a:latin typeface="Comic Sans MS" pitchFamily="66" charset="0"/>
              </a:rPr>
              <a:t>0</a:t>
            </a:r>
            <a:r>
              <a:rPr lang="en-US" sz="1800" i="1" dirty="0" smtClean="0">
                <a:solidFill>
                  <a:srgbClr val="000000"/>
                </a:solidFill>
                <a:latin typeface="Times New Roman" pitchFamily="18" charset="0"/>
                <a:cs typeface="Times New Roman" pitchFamily="18" charset="0"/>
              </a:rPr>
              <a:t>l</a:t>
            </a:r>
            <a:r>
              <a:rPr lang="en-US" sz="1800" i="1" baseline="30000" dirty="0" smtClean="0">
                <a:solidFill>
                  <a:srgbClr val="000000"/>
                </a:solidFill>
                <a:latin typeface="Times New Roman" pitchFamily="18" charset="0"/>
                <a:cs typeface="Times New Roman" pitchFamily="18" charset="0"/>
              </a:rPr>
              <a:t>+</a:t>
            </a:r>
            <a:r>
              <a:rPr lang="en-US" sz="1800" i="1" dirty="0" smtClean="0">
                <a:solidFill>
                  <a:srgbClr val="000000"/>
                </a:solidFill>
                <a:latin typeface="Times New Roman" pitchFamily="18" charset="0"/>
                <a:cs typeface="Times New Roman" pitchFamily="18" charset="0"/>
              </a:rPr>
              <a:t>l</a:t>
            </a:r>
            <a:r>
              <a:rPr lang="en-US" sz="1800" i="1" baseline="30000" dirty="0" smtClean="0">
                <a:solidFill>
                  <a:srgbClr val="000000"/>
                </a:solidFill>
                <a:latin typeface="Times New Roman" pitchFamily="18" charset="0"/>
                <a:cs typeface="Times New Roman" pitchFamily="18" charset="0"/>
              </a:rPr>
              <a:t>-</a:t>
            </a:r>
            <a:r>
              <a:rPr lang="en-US" sz="1800" baseline="30000" dirty="0" smtClean="0">
                <a:solidFill>
                  <a:srgbClr val="000000"/>
                </a:solidFill>
                <a:latin typeface="Comic Sans MS" pitchFamily="66" charset="0"/>
              </a:rPr>
              <a:t> </a:t>
            </a:r>
            <a:endParaRPr lang="en-US" sz="1800" b="1" dirty="0" smtClean="0">
              <a:solidFill>
                <a:srgbClr val="000000"/>
              </a:solidFill>
              <a:latin typeface="Comic Sans MS" pitchFamily="66" charset="0"/>
            </a:endParaRPr>
          </a:p>
        </p:txBody>
      </p:sp>
      <p:sp>
        <p:nvSpPr>
          <p:cNvPr id="22" name="Rectangle 21"/>
          <p:cNvSpPr/>
          <p:nvPr/>
        </p:nvSpPr>
        <p:spPr>
          <a:xfrm>
            <a:off x="685800" y="2057400"/>
            <a:ext cx="2209800" cy="584775"/>
          </a:xfrm>
          <a:prstGeom prst="rect">
            <a:avLst/>
          </a:prstGeom>
        </p:spPr>
        <p:txBody>
          <a:bodyPr wrap="square">
            <a:spAutoFit/>
          </a:bodyPr>
          <a:lstStyle/>
          <a:p>
            <a:r>
              <a:rPr lang="en-US" sz="1600" dirty="0" smtClean="0">
                <a:solidFill>
                  <a:srgbClr val="000000"/>
                </a:solidFill>
                <a:latin typeface="Comic Sans MS" pitchFamily="66" charset="0"/>
              </a:rPr>
              <a:t>CP conserving background </a:t>
            </a:r>
            <a:endParaRPr lang="en-US" sz="1600" dirty="0"/>
          </a:p>
        </p:txBody>
      </p:sp>
      <p:pic>
        <p:nvPicPr>
          <p:cNvPr id="347138" name="Picture 2"/>
          <p:cNvPicPr>
            <a:picLocks noChangeAspect="1" noChangeArrowheads="1"/>
          </p:cNvPicPr>
          <p:nvPr/>
        </p:nvPicPr>
        <p:blipFill>
          <a:blip r:embed="rId4" cstate="print"/>
          <a:srcRect/>
          <a:stretch>
            <a:fillRect/>
          </a:stretch>
        </p:blipFill>
        <p:spPr bwMode="auto">
          <a:xfrm>
            <a:off x="3048000" y="1828800"/>
            <a:ext cx="2057400" cy="1139125"/>
          </a:xfrm>
          <a:prstGeom prst="rect">
            <a:avLst/>
          </a:prstGeom>
          <a:noFill/>
          <a:ln w="9525">
            <a:noFill/>
            <a:miter lim="800000"/>
            <a:headEnd/>
            <a:tailEnd/>
          </a:ln>
        </p:spPr>
      </p:pic>
      <p:pic>
        <p:nvPicPr>
          <p:cNvPr id="24" name="Picture 2"/>
          <p:cNvPicPr>
            <a:picLocks noChangeAspect="1" noChangeArrowheads="1"/>
          </p:cNvPicPr>
          <p:nvPr/>
        </p:nvPicPr>
        <p:blipFill>
          <a:blip r:embed="rId4" cstate="print"/>
          <a:srcRect/>
          <a:stretch>
            <a:fillRect/>
          </a:stretch>
        </p:blipFill>
        <p:spPr bwMode="auto">
          <a:xfrm>
            <a:off x="6553200" y="1828800"/>
            <a:ext cx="2057400" cy="1139125"/>
          </a:xfrm>
          <a:prstGeom prst="rect">
            <a:avLst/>
          </a:prstGeom>
          <a:noFill/>
          <a:ln w="9525">
            <a:noFill/>
            <a:miter lim="800000"/>
            <a:headEnd/>
            <a:tailEnd/>
          </a:ln>
        </p:spPr>
      </p:pic>
      <p:sp>
        <p:nvSpPr>
          <p:cNvPr id="25" name="Rectangle 24"/>
          <p:cNvSpPr/>
          <p:nvPr/>
        </p:nvSpPr>
        <p:spPr bwMode="auto">
          <a:xfrm>
            <a:off x="6096000" y="1828800"/>
            <a:ext cx="457200" cy="1143000"/>
          </a:xfrm>
          <a:prstGeom prst="rect">
            <a:avLst/>
          </a:prstGeom>
          <a:solidFill>
            <a:schemeClr val="tx1"/>
          </a:solidFill>
          <a:ln w="9525" cap="flat" cmpd="sng" algn="ctr">
            <a:noFill/>
            <a:prstDash val="solid"/>
            <a:round/>
            <a:headEnd type="none" w="med" len="med"/>
            <a:tailEnd type="none" w="med" len="med"/>
          </a:ln>
          <a:effectLst/>
        </p:spPr>
        <p:txBody>
          <a:bodyPr vert="eaVert"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ahoma" pitchFamily="34" charset="0"/>
            </a:endParaRPr>
          </a:p>
        </p:txBody>
      </p:sp>
      <p:sp>
        <p:nvSpPr>
          <p:cNvPr id="26" name="TextBox 25"/>
          <p:cNvSpPr txBox="1"/>
          <p:nvPr/>
        </p:nvSpPr>
        <p:spPr>
          <a:xfrm>
            <a:off x="6553200" y="2114490"/>
            <a:ext cx="304800" cy="400110"/>
          </a:xfrm>
          <a:prstGeom prst="rect">
            <a:avLst/>
          </a:prstGeom>
          <a:solidFill>
            <a:schemeClr val="tx1"/>
          </a:solidFill>
        </p:spPr>
        <p:txBody>
          <a:bodyPr wrap="square" rtlCol="0">
            <a:spAutoFit/>
          </a:bodyPr>
          <a:lstStyle/>
          <a:p>
            <a:r>
              <a:rPr lang="en-US" dirty="0" smtClean="0">
                <a:solidFill>
                  <a:srgbClr val="000000"/>
                </a:solidFill>
                <a:sym typeface="Symbol"/>
              </a:rPr>
              <a:t></a:t>
            </a:r>
            <a:endParaRPr lang="en-US" dirty="0">
              <a:solidFill>
                <a:srgbClr val="000000"/>
              </a:solidFill>
            </a:endParaRPr>
          </a:p>
        </p:txBody>
      </p:sp>
      <p:pic>
        <p:nvPicPr>
          <p:cNvPr id="347139" name="Picture 3"/>
          <p:cNvPicPr>
            <a:picLocks noChangeAspect="1" noChangeArrowheads="1"/>
          </p:cNvPicPr>
          <p:nvPr/>
        </p:nvPicPr>
        <p:blipFill>
          <a:blip r:embed="rId5" cstate="print"/>
          <a:srcRect/>
          <a:stretch>
            <a:fillRect/>
          </a:stretch>
        </p:blipFill>
        <p:spPr bwMode="auto">
          <a:xfrm>
            <a:off x="6096000" y="2209800"/>
            <a:ext cx="485776" cy="457200"/>
          </a:xfrm>
          <a:prstGeom prst="rect">
            <a:avLst/>
          </a:prstGeom>
          <a:noFill/>
          <a:ln w="9525">
            <a:noFill/>
            <a:miter lim="800000"/>
            <a:headEnd/>
            <a:tailEnd/>
          </a:ln>
        </p:spPr>
      </p:pic>
      <p:sp>
        <p:nvSpPr>
          <p:cNvPr id="29" name="Rectangle 28"/>
          <p:cNvSpPr/>
          <p:nvPr/>
        </p:nvSpPr>
        <p:spPr>
          <a:xfrm>
            <a:off x="3124200" y="3124200"/>
            <a:ext cx="4572000" cy="307777"/>
          </a:xfrm>
          <a:prstGeom prst="rect">
            <a:avLst/>
          </a:prstGeom>
        </p:spPr>
        <p:txBody>
          <a:bodyPr>
            <a:spAutoFit/>
          </a:bodyPr>
          <a:lstStyle/>
          <a:p>
            <a:r>
              <a:rPr lang="en-US" sz="1400" dirty="0" smtClean="0">
                <a:solidFill>
                  <a:schemeClr val="accent6">
                    <a:lumMod val="75000"/>
                  </a:schemeClr>
                </a:solidFill>
                <a:latin typeface="Comic Sans MS" pitchFamily="66" charset="0"/>
              </a:rPr>
              <a:t>L.M. </a:t>
            </a:r>
            <a:r>
              <a:rPr lang="en-US" sz="1400" dirty="0" err="1" smtClean="0">
                <a:solidFill>
                  <a:schemeClr val="accent6">
                    <a:lumMod val="75000"/>
                  </a:schemeClr>
                </a:solidFill>
                <a:latin typeface="Comic Sans MS" pitchFamily="66" charset="0"/>
              </a:rPr>
              <a:t>Sehgal</a:t>
            </a:r>
            <a:r>
              <a:rPr lang="en-US" sz="1400" dirty="0" smtClean="0">
                <a:solidFill>
                  <a:schemeClr val="accent6">
                    <a:lumMod val="75000"/>
                  </a:schemeClr>
                </a:solidFill>
                <a:latin typeface="Comic Sans MS" pitchFamily="66" charset="0"/>
              </a:rPr>
              <a:t>, Phys. Rev., D38, 808 (1988) </a:t>
            </a:r>
            <a:endParaRPr lang="en-US" sz="1400" dirty="0">
              <a:solidFill>
                <a:schemeClr val="accent6">
                  <a:lumMod val="75000"/>
                </a:schemeClr>
              </a:solidFill>
              <a:latin typeface="Comic Sans MS" pitchFamily="66" charset="0"/>
            </a:endParaRPr>
          </a:p>
        </p:txBody>
      </p:sp>
      <p:sp>
        <p:nvSpPr>
          <p:cNvPr id="30" name="Rectangle 29"/>
          <p:cNvSpPr/>
          <p:nvPr/>
        </p:nvSpPr>
        <p:spPr>
          <a:xfrm>
            <a:off x="457200" y="6028492"/>
            <a:ext cx="7924800" cy="677108"/>
          </a:xfrm>
          <a:prstGeom prst="rect">
            <a:avLst/>
          </a:prstGeom>
        </p:spPr>
        <p:txBody>
          <a:bodyPr wrap="square">
            <a:spAutoFit/>
          </a:bodyPr>
          <a:lstStyle/>
          <a:p>
            <a:pPr algn="l" eaLnBrk="1" hangingPunct="1">
              <a:buClr>
                <a:srgbClr val="FF0000"/>
              </a:buClr>
              <a:buFont typeface="Wingdings" pitchFamily="2" charset="2"/>
              <a:buChar char="q"/>
            </a:pPr>
            <a:r>
              <a:rPr lang="en-US" dirty="0" smtClean="0">
                <a:solidFill>
                  <a:srgbClr val="000000"/>
                </a:solidFill>
                <a:latin typeface="Comic Sans MS" pitchFamily="66" charset="0"/>
                <a:sym typeface="Symbol"/>
              </a:rPr>
              <a:t> </a:t>
            </a:r>
            <a:r>
              <a:rPr lang="en-US" sz="1800" dirty="0" smtClean="0">
                <a:solidFill>
                  <a:srgbClr val="000000"/>
                </a:solidFill>
                <a:latin typeface="Comic Sans MS" pitchFamily="66" charset="0"/>
              </a:rPr>
              <a:t>A cross-check of LEC's with different processes </a:t>
            </a:r>
          </a:p>
          <a:p>
            <a:pPr algn="l" eaLnBrk="1" hangingPunct="1">
              <a:buClr>
                <a:srgbClr val="FF0000"/>
              </a:buClr>
            </a:pPr>
            <a:r>
              <a:rPr lang="en-US" sz="1800" dirty="0" smtClean="0">
                <a:solidFill>
                  <a:srgbClr val="000000"/>
                </a:solidFill>
                <a:latin typeface="Comic Sans MS" pitchFamily="66" charset="0"/>
              </a:rPr>
              <a:t>               test the foundations of </a:t>
            </a:r>
            <a:r>
              <a:rPr lang="en-US" sz="1800" dirty="0" err="1" smtClean="0">
                <a:solidFill>
                  <a:srgbClr val="000000"/>
                </a:solidFill>
                <a:latin typeface="Comic Sans MS" pitchFamily="66" charset="0"/>
              </a:rPr>
              <a:t>ChPT</a:t>
            </a:r>
            <a:r>
              <a:rPr lang="en-US" sz="1800" dirty="0" smtClean="0">
                <a:solidFill>
                  <a:srgbClr val="000000"/>
                </a:solidFill>
                <a:latin typeface="Comic Sans MS" pitchFamily="66" charset="0"/>
              </a:rPr>
              <a:t>.</a:t>
            </a:r>
          </a:p>
        </p:txBody>
      </p:sp>
      <p:sp>
        <p:nvSpPr>
          <p:cNvPr id="31" name="Rectangle 30"/>
          <p:cNvSpPr/>
          <p:nvPr/>
        </p:nvSpPr>
        <p:spPr>
          <a:xfrm>
            <a:off x="4572000" y="4648200"/>
            <a:ext cx="3048000" cy="646331"/>
          </a:xfrm>
          <a:prstGeom prst="rect">
            <a:avLst/>
          </a:prstGeom>
        </p:spPr>
        <p:txBody>
          <a:bodyPr wrap="square">
            <a:spAutoFit/>
          </a:bodyPr>
          <a:lstStyle/>
          <a:p>
            <a:r>
              <a:rPr lang="en-US" dirty="0" smtClean="0">
                <a:solidFill>
                  <a:srgbClr val="000000"/>
                </a:solidFill>
                <a:latin typeface="Comic Sans MS" pitchFamily="66" charset="0"/>
              </a:rPr>
              <a:t> </a:t>
            </a:r>
            <a:r>
              <a:rPr lang="en-US" sz="1600" dirty="0" smtClean="0">
                <a:solidFill>
                  <a:srgbClr val="000000"/>
                </a:solidFill>
                <a:latin typeface="Comic Sans MS" pitchFamily="66" charset="0"/>
              </a:rPr>
              <a:t>C and CP conserving background </a:t>
            </a:r>
            <a:endParaRPr lang="en-US" sz="1600" dirty="0"/>
          </a:p>
        </p:txBody>
      </p:sp>
      <p:sp>
        <p:nvSpPr>
          <p:cNvPr id="32" name="Rectangle 31"/>
          <p:cNvSpPr/>
          <p:nvPr/>
        </p:nvSpPr>
        <p:spPr>
          <a:xfrm>
            <a:off x="-152400" y="4648200"/>
            <a:ext cx="3048000" cy="338554"/>
          </a:xfrm>
          <a:prstGeom prst="rect">
            <a:avLst/>
          </a:prstGeom>
        </p:spPr>
        <p:txBody>
          <a:bodyPr wrap="square">
            <a:spAutoFit/>
          </a:bodyPr>
          <a:lstStyle/>
          <a:p>
            <a:r>
              <a:rPr lang="en-US" sz="1600" dirty="0" smtClean="0">
                <a:solidFill>
                  <a:srgbClr val="000000"/>
                </a:solidFill>
                <a:latin typeface="Comic Sans MS" pitchFamily="66" charset="0"/>
              </a:rPr>
              <a:t> C and CP violating </a:t>
            </a:r>
            <a:endParaRPr lang="en-US" sz="1600" dirty="0"/>
          </a:p>
        </p:txBody>
      </p:sp>
      <p:pic>
        <p:nvPicPr>
          <p:cNvPr id="347140" name="Picture 4"/>
          <p:cNvPicPr>
            <a:picLocks noChangeAspect="1" noChangeArrowheads="1"/>
          </p:cNvPicPr>
          <p:nvPr/>
        </p:nvPicPr>
        <p:blipFill>
          <a:blip r:embed="rId6" cstate="print"/>
          <a:srcRect/>
          <a:stretch>
            <a:fillRect/>
          </a:stretch>
        </p:blipFill>
        <p:spPr bwMode="auto">
          <a:xfrm>
            <a:off x="2286000" y="4267200"/>
            <a:ext cx="1714500" cy="1219200"/>
          </a:xfrm>
          <a:prstGeom prst="rect">
            <a:avLst/>
          </a:prstGeom>
          <a:noFill/>
          <a:ln w="9525">
            <a:noFill/>
            <a:miter lim="800000"/>
            <a:headEnd/>
            <a:tailEnd/>
          </a:ln>
        </p:spPr>
      </p:pic>
      <p:pic>
        <p:nvPicPr>
          <p:cNvPr id="347141" name="Picture 5"/>
          <p:cNvPicPr>
            <a:picLocks noChangeAspect="1" noChangeArrowheads="1"/>
          </p:cNvPicPr>
          <p:nvPr/>
        </p:nvPicPr>
        <p:blipFill>
          <a:blip r:embed="rId7" cstate="print"/>
          <a:srcRect/>
          <a:stretch>
            <a:fillRect/>
          </a:stretch>
        </p:blipFill>
        <p:spPr bwMode="auto">
          <a:xfrm>
            <a:off x="7086600" y="4419600"/>
            <a:ext cx="1743075" cy="1362075"/>
          </a:xfrm>
          <a:prstGeom prst="rect">
            <a:avLst/>
          </a:prstGeom>
          <a:noFill/>
          <a:ln w="9525">
            <a:noFill/>
            <a:miter lim="800000"/>
            <a:headEnd/>
            <a:tailEnd/>
          </a:ln>
        </p:spPr>
      </p:pic>
      <p:sp>
        <p:nvSpPr>
          <p:cNvPr id="33" name="Flowchart: Connector 32"/>
          <p:cNvSpPr/>
          <p:nvPr/>
        </p:nvSpPr>
        <p:spPr bwMode="auto">
          <a:xfrm>
            <a:off x="6477000" y="2438400"/>
            <a:ext cx="152400" cy="152400"/>
          </a:xfrm>
          <a:prstGeom prst="flowChartConnector">
            <a:avLst/>
          </a:prstGeom>
          <a:solidFill>
            <a:srgbClr val="000000"/>
          </a:solidFill>
          <a:ln w="9525" cap="flat" cmpd="sng" algn="ctr">
            <a:solidFill>
              <a:schemeClr val="tx1"/>
            </a:solidFill>
            <a:prstDash val="solid"/>
            <a:round/>
            <a:headEnd type="none" w="med" len="med"/>
            <a:tailEnd type="none" w="med" len="med"/>
          </a:ln>
          <a:effectLst/>
        </p:spPr>
        <p:txBody>
          <a:bodyPr vert="eaVert"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ahoma" pitchFamily="34" charset="0"/>
            </a:endParaRPr>
          </a:p>
        </p:txBody>
      </p:sp>
      <p:sp>
        <p:nvSpPr>
          <p:cNvPr id="34" name="Rectangle 33"/>
          <p:cNvSpPr/>
          <p:nvPr/>
        </p:nvSpPr>
        <p:spPr>
          <a:xfrm>
            <a:off x="2667000" y="5562600"/>
            <a:ext cx="4572000" cy="307777"/>
          </a:xfrm>
          <a:prstGeom prst="rect">
            <a:avLst/>
          </a:prstGeom>
        </p:spPr>
        <p:txBody>
          <a:bodyPr>
            <a:spAutoFit/>
          </a:bodyPr>
          <a:lstStyle/>
          <a:p>
            <a:r>
              <a:rPr lang="en-US" sz="1400" dirty="0" smtClean="0">
                <a:solidFill>
                  <a:schemeClr val="accent2">
                    <a:lumMod val="75000"/>
                  </a:schemeClr>
                </a:solidFill>
                <a:latin typeface="Comic Sans MS" pitchFamily="66" charset="0"/>
              </a:rPr>
              <a:t>J.N. Ng, et al., Phys. Rev., D46, 5034 (1992) </a:t>
            </a:r>
            <a:endParaRPr lang="en-US" sz="1400" dirty="0">
              <a:solidFill>
                <a:schemeClr val="accent2">
                  <a:lumMod val="75000"/>
                </a:schemeClr>
              </a:solidFill>
              <a:latin typeface="Comic Sans MS" pitchFamily="66" charset="0"/>
            </a:endParaRPr>
          </a:p>
        </p:txBody>
      </p:sp>
      <p:sp>
        <p:nvSpPr>
          <p:cNvPr id="35" name="Right Arrow 34"/>
          <p:cNvSpPr/>
          <p:nvPr/>
        </p:nvSpPr>
        <p:spPr bwMode="auto">
          <a:xfrm>
            <a:off x="838200" y="6400800"/>
            <a:ext cx="609600" cy="2286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eaVert"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ahoma" pitchFamily="34" charset="0"/>
            </a:endParaRPr>
          </a:p>
        </p:txBody>
      </p:sp>
      <p:sp>
        <p:nvSpPr>
          <p:cNvPr id="23" name="Rectangle 22"/>
          <p:cNvSpPr/>
          <p:nvPr/>
        </p:nvSpPr>
        <p:spPr>
          <a:xfrm>
            <a:off x="381000" y="3547646"/>
            <a:ext cx="8610600" cy="338554"/>
          </a:xfrm>
          <a:prstGeom prst="rect">
            <a:avLst/>
          </a:prstGeom>
        </p:spPr>
        <p:txBody>
          <a:bodyPr wrap="square">
            <a:spAutoFit/>
          </a:bodyPr>
          <a:lstStyle/>
          <a:p>
            <a:pPr algn="l"/>
            <a:r>
              <a:rPr lang="en-US" sz="1600" dirty="0" smtClean="0">
                <a:solidFill>
                  <a:srgbClr val="000000"/>
                </a:solidFill>
                <a:latin typeface="Comic Sans MS" pitchFamily="66" charset="0"/>
              </a:rPr>
              <a:t>K</a:t>
            </a:r>
            <a:r>
              <a:rPr lang="en-US" sz="1600" baseline="-25000" dirty="0" smtClean="0">
                <a:solidFill>
                  <a:srgbClr val="000000"/>
                </a:solidFill>
                <a:latin typeface="Comic Sans MS" pitchFamily="66" charset="0"/>
              </a:rPr>
              <a:t>L</a:t>
            </a:r>
            <a:r>
              <a:rPr lang="en-US" sz="1600" dirty="0" smtClean="0">
                <a:solidFill>
                  <a:srgbClr val="000000"/>
                </a:solidFill>
                <a:latin typeface="Comic Sans MS" pitchFamily="66" charset="0"/>
              </a:rPr>
              <a:t> </a:t>
            </a:r>
            <a:r>
              <a:rPr lang="en-US" sz="1600" dirty="0" smtClean="0">
                <a:solidFill>
                  <a:srgbClr val="000000"/>
                </a:solidFill>
                <a:latin typeface="Comic Sans MS" pitchFamily="66" charset="0"/>
                <a:sym typeface="Wingdings" pitchFamily="2" charset="2"/>
              </a:rPr>
              <a:t></a:t>
            </a:r>
            <a:r>
              <a:rPr lang="en-US" sz="1600" dirty="0" smtClean="0">
                <a:solidFill>
                  <a:srgbClr val="000000"/>
                </a:solidFill>
                <a:latin typeface="Comic Sans MS" pitchFamily="66" charset="0"/>
              </a:rPr>
              <a:t>π</a:t>
            </a:r>
            <a:r>
              <a:rPr lang="en-US" sz="1600" baseline="30000" dirty="0" smtClean="0">
                <a:solidFill>
                  <a:srgbClr val="000000"/>
                </a:solidFill>
                <a:latin typeface="Comic Sans MS" pitchFamily="66" charset="0"/>
              </a:rPr>
              <a:t>0</a:t>
            </a:r>
            <a:r>
              <a:rPr lang="en-US" sz="1600" dirty="0" smtClean="0">
                <a:solidFill>
                  <a:srgbClr val="000000"/>
                </a:solidFill>
                <a:latin typeface="Comic Sans MS" pitchFamily="66" charset="0"/>
              </a:rPr>
              <a:t> 2</a:t>
            </a:r>
            <a:r>
              <a:rPr lang="el-GR" sz="1600" dirty="0" smtClean="0">
                <a:solidFill>
                  <a:srgbClr val="000000"/>
                </a:solidFill>
                <a:latin typeface="Comic Sans MS" pitchFamily="66" charset="0"/>
              </a:rPr>
              <a:t>γ</a:t>
            </a:r>
            <a:r>
              <a:rPr lang="en-US" sz="1600" dirty="0" smtClean="0">
                <a:solidFill>
                  <a:srgbClr val="000000"/>
                </a:solidFill>
                <a:latin typeface="Comic Sans MS" pitchFamily="66" charset="0"/>
              </a:rPr>
              <a:t>  was recently measured by </a:t>
            </a:r>
            <a:r>
              <a:rPr lang="en-US" sz="1600" dirty="0" err="1" smtClean="0">
                <a:solidFill>
                  <a:srgbClr val="000000"/>
                </a:solidFill>
                <a:latin typeface="Comic Sans MS" pitchFamily="66" charset="0"/>
              </a:rPr>
              <a:t>KTeV</a:t>
            </a:r>
            <a:r>
              <a:rPr lang="en-US" sz="1600" dirty="0" smtClean="0">
                <a:solidFill>
                  <a:srgbClr val="000000"/>
                </a:solidFill>
                <a:latin typeface="Comic Sans MS" pitchFamily="66" charset="0"/>
              </a:rPr>
              <a:t> to estimate the CP conserving contributions</a:t>
            </a:r>
            <a:endParaRPr lang="en-US" sz="1600" dirty="0">
              <a:solidFill>
                <a:srgbClr val="000000"/>
              </a:solidFill>
            </a:endParaRPr>
          </a:p>
        </p:txBody>
      </p:sp>
      <p:sp>
        <p:nvSpPr>
          <p:cNvPr id="27" name="Slide Number Placeholder 26"/>
          <p:cNvSpPr>
            <a:spLocks noGrp="1"/>
          </p:cNvSpPr>
          <p:nvPr>
            <p:ph type="sldNum" sz="quarter" idx="12"/>
          </p:nvPr>
        </p:nvSpPr>
        <p:spPr/>
        <p:txBody>
          <a:bodyPr/>
          <a:lstStyle/>
          <a:p>
            <a:fld id="{2EC2E68A-79C9-4CF0-A6EE-F4E4A33CA536}" type="slidenum">
              <a:rPr lang="en-US" smtClean="0"/>
              <a:pPr/>
              <a:t>6</a:t>
            </a:fld>
            <a:endParaRPr lang="en-US"/>
          </a:p>
        </p:txBody>
      </p:sp>
    </p:spTree>
    <p:custDataLst>
      <p:tags r:id="rId1"/>
    </p:custDataLst>
  </p:cSld>
  <p:clrMapOvr>
    <a:masterClrMapping/>
  </p:clrMapOvr>
  <p:transition advTm="1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linds(horizontal)">
                                      <p:cBhvr>
                                        <p:cTn id="10" dur="500"/>
                                        <p:tgtEl>
                                          <p:spTgt spid="22"/>
                                        </p:tgtEl>
                                      </p:cBhvr>
                                    </p:animEffect>
                                  </p:childTnLst>
                                </p:cTn>
                              </p:par>
                              <p:par>
                                <p:cTn id="11" presetID="3" presetClass="entr" presetSubtype="10" fill="hold" nodeType="withEffect">
                                  <p:stCondLst>
                                    <p:cond delay="0"/>
                                  </p:stCondLst>
                                  <p:childTnLst>
                                    <p:set>
                                      <p:cBhvr>
                                        <p:cTn id="12" dur="1" fill="hold">
                                          <p:stCondLst>
                                            <p:cond delay="0"/>
                                          </p:stCondLst>
                                        </p:cTn>
                                        <p:tgtEl>
                                          <p:spTgt spid="347138"/>
                                        </p:tgtEl>
                                        <p:attrNameLst>
                                          <p:attrName>style.visibility</p:attrName>
                                        </p:attrNameLst>
                                      </p:cBhvr>
                                      <p:to>
                                        <p:strVal val="visible"/>
                                      </p:to>
                                    </p:set>
                                    <p:animEffect transition="in" filter="blinds(horizontal)">
                                      <p:cBhvr>
                                        <p:cTn id="13" dur="500"/>
                                        <p:tgtEl>
                                          <p:spTgt spid="347138"/>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blinds(horizontal)">
                                      <p:cBhvr>
                                        <p:cTn id="16" dur="500"/>
                                        <p:tgtEl>
                                          <p:spTgt spid="33"/>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linds(horizontal)">
                                      <p:cBhvr>
                                        <p:cTn id="19" dur="500"/>
                                        <p:tgtEl>
                                          <p:spTgt spid="26"/>
                                        </p:tgtEl>
                                      </p:cBhvr>
                                    </p:animEffect>
                                  </p:childTnLst>
                                </p:cTn>
                              </p:par>
                              <p:par>
                                <p:cTn id="20" presetID="3" presetClass="entr" presetSubtype="10" fill="hold" nodeType="withEffect">
                                  <p:stCondLst>
                                    <p:cond delay="0"/>
                                  </p:stCondLst>
                                  <p:childTnLst>
                                    <p:set>
                                      <p:cBhvr>
                                        <p:cTn id="21" dur="1" fill="hold">
                                          <p:stCondLst>
                                            <p:cond delay="0"/>
                                          </p:stCondLst>
                                        </p:cTn>
                                        <p:tgtEl>
                                          <p:spTgt spid="347139"/>
                                        </p:tgtEl>
                                        <p:attrNameLst>
                                          <p:attrName>style.visibility</p:attrName>
                                        </p:attrNameLst>
                                      </p:cBhvr>
                                      <p:to>
                                        <p:strVal val="visible"/>
                                      </p:to>
                                    </p:set>
                                    <p:animEffect transition="in" filter="blinds(horizontal)">
                                      <p:cBhvr>
                                        <p:cTn id="22" dur="500"/>
                                        <p:tgtEl>
                                          <p:spTgt spid="347139"/>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linds(horizontal)">
                                      <p:cBhvr>
                                        <p:cTn id="25" dur="500"/>
                                        <p:tgtEl>
                                          <p:spTgt spid="25"/>
                                        </p:tgtEl>
                                      </p:cBhvr>
                                    </p:animEffect>
                                  </p:childTnLst>
                                </p:cTn>
                              </p:par>
                              <p:par>
                                <p:cTn id="26" presetID="3" presetClass="entr" presetSubtype="10"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linds(horizontal)">
                                      <p:cBhvr>
                                        <p:cTn id="28" dur="500"/>
                                        <p:tgtEl>
                                          <p:spTgt spid="24"/>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blinds(horizontal)">
                                      <p:cBhvr>
                                        <p:cTn id="31" dur="500"/>
                                        <p:tgtEl>
                                          <p:spTgt spid="29"/>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blinds(horizontal)">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linds(horizontal)">
                                      <p:cBhvr>
                                        <p:cTn id="39" dur="500"/>
                                        <p:tgtEl>
                                          <p:spTgt spid="21"/>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blinds(horizontal)">
                                      <p:cBhvr>
                                        <p:cTn id="42" dur="500"/>
                                        <p:tgtEl>
                                          <p:spTgt spid="32"/>
                                        </p:tgtEl>
                                      </p:cBhvr>
                                    </p:animEffect>
                                  </p:childTnLst>
                                </p:cTn>
                              </p:par>
                              <p:par>
                                <p:cTn id="43" presetID="3" presetClass="entr" presetSubtype="10" fill="hold" nodeType="withEffect">
                                  <p:stCondLst>
                                    <p:cond delay="0"/>
                                  </p:stCondLst>
                                  <p:childTnLst>
                                    <p:set>
                                      <p:cBhvr>
                                        <p:cTn id="44" dur="1" fill="hold">
                                          <p:stCondLst>
                                            <p:cond delay="0"/>
                                          </p:stCondLst>
                                        </p:cTn>
                                        <p:tgtEl>
                                          <p:spTgt spid="347140"/>
                                        </p:tgtEl>
                                        <p:attrNameLst>
                                          <p:attrName>style.visibility</p:attrName>
                                        </p:attrNameLst>
                                      </p:cBhvr>
                                      <p:to>
                                        <p:strVal val="visible"/>
                                      </p:to>
                                    </p:set>
                                    <p:animEffect transition="in" filter="blinds(horizontal)">
                                      <p:cBhvr>
                                        <p:cTn id="45" dur="500"/>
                                        <p:tgtEl>
                                          <p:spTgt spid="347140"/>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blinds(horizontal)">
                                      <p:cBhvr>
                                        <p:cTn id="48" dur="500"/>
                                        <p:tgtEl>
                                          <p:spTgt spid="31"/>
                                        </p:tgtEl>
                                      </p:cBhvr>
                                    </p:animEffect>
                                  </p:childTnLst>
                                </p:cTn>
                              </p:par>
                              <p:par>
                                <p:cTn id="49" presetID="3" presetClass="entr" presetSubtype="10" fill="hold" nodeType="withEffect">
                                  <p:stCondLst>
                                    <p:cond delay="0"/>
                                  </p:stCondLst>
                                  <p:childTnLst>
                                    <p:set>
                                      <p:cBhvr>
                                        <p:cTn id="50" dur="1" fill="hold">
                                          <p:stCondLst>
                                            <p:cond delay="0"/>
                                          </p:stCondLst>
                                        </p:cTn>
                                        <p:tgtEl>
                                          <p:spTgt spid="347141"/>
                                        </p:tgtEl>
                                        <p:attrNameLst>
                                          <p:attrName>style.visibility</p:attrName>
                                        </p:attrNameLst>
                                      </p:cBhvr>
                                      <p:to>
                                        <p:strVal val="visible"/>
                                      </p:to>
                                    </p:set>
                                    <p:animEffect transition="in" filter="blinds(horizontal)">
                                      <p:cBhvr>
                                        <p:cTn id="51" dur="500"/>
                                        <p:tgtEl>
                                          <p:spTgt spid="347141"/>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blinds(horizontal)">
                                      <p:cBhvr>
                                        <p:cTn id="54" dur="500"/>
                                        <p:tgtEl>
                                          <p:spTgt spid="34"/>
                                        </p:tgtEl>
                                      </p:cBhvr>
                                    </p:animEffect>
                                  </p:childTnLst>
                                </p:cTn>
                              </p:par>
                            </p:childTnLst>
                          </p:cTn>
                        </p:par>
                      </p:childTnLst>
                    </p:cTn>
                  </p:par>
                  <p:par>
                    <p:cTn id="55" fill="hold">
                      <p:stCondLst>
                        <p:cond delay="indefinite"/>
                      </p:stCondLst>
                      <p:childTnLst>
                        <p:par>
                          <p:cTn id="56" fill="hold">
                            <p:stCondLst>
                              <p:cond delay="0"/>
                            </p:stCondLst>
                            <p:childTnLst>
                              <p:par>
                                <p:cTn id="57" presetID="3" presetClass="entr" presetSubtype="10" fill="hold" grpId="0" nodeType="click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blinds(horizontal)">
                                      <p:cBhvr>
                                        <p:cTn id="59" dur="500"/>
                                        <p:tgtEl>
                                          <p:spTgt spid="30"/>
                                        </p:tgtEl>
                                      </p:cBhvr>
                                    </p:animEffect>
                                  </p:childTnLst>
                                </p:cTn>
                              </p:par>
                              <p:par>
                                <p:cTn id="60" presetID="3" presetClass="entr" presetSubtype="10" fill="hold" grpId="0" nodeType="with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blinds(horizontal)">
                                      <p:cBhvr>
                                        <p:cTn id="6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5" grpId="0" animBg="1"/>
      <p:bldP spid="26" grpId="0" animBg="1"/>
      <p:bldP spid="29" grpId="0"/>
      <p:bldP spid="30" grpId="0"/>
      <p:bldP spid="31" grpId="0"/>
      <p:bldP spid="32" grpId="0"/>
      <p:bldP spid="33" grpId="0" animBg="1"/>
      <p:bldP spid="34" grpId="0"/>
      <p:bldP spid="35" grpId="0" animBg="1"/>
      <p:bldP spid="2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somov\Desktop\Documents\meetings\eta_fast_simu\2pi_eta_all.png"/>
          <p:cNvPicPr>
            <a:picLocks noChangeAspect="1" noChangeArrowheads="1"/>
          </p:cNvPicPr>
          <p:nvPr/>
        </p:nvPicPr>
        <p:blipFill>
          <a:blip r:embed="rId2" cstate="print"/>
          <a:srcRect/>
          <a:stretch>
            <a:fillRect/>
          </a:stretch>
        </p:blipFill>
        <p:spPr bwMode="auto">
          <a:xfrm>
            <a:off x="990600" y="533401"/>
            <a:ext cx="3860800" cy="2895599"/>
          </a:xfrm>
          <a:prstGeom prst="rect">
            <a:avLst/>
          </a:prstGeom>
          <a:noFill/>
        </p:spPr>
      </p:pic>
      <p:pic>
        <p:nvPicPr>
          <p:cNvPr id="2052" name="Picture 4" descr="C:\Users\somov\Desktop\Documents\meetings\eta_fast_simu\2pi_eta_fcal.png"/>
          <p:cNvPicPr>
            <a:picLocks noChangeAspect="1" noChangeArrowheads="1"/>
          </p:cNvPicPr>
          <p:nvPr/>
        </p:nvPicPr>
        <p:blipFill>
          <a:blip r:embed="rId3" cstate="print"/>
          <a:srcRect/>
          <a:stretch>
            <a:fillRect/>
          </a:stretch>
        </p:blipFill>
        <p:spPr bwMode="auto">
          <a:xfrm>
            <a:off x="4775200" y="457200"/>
            <a:ext cx="3987800" cy="2990851"/>
          </a:xfrm>
          <a:prstGeom prst="rect">
            <a:avLst/>
          </a:prstGeom>
          <a:noFill/>
        </p:spPr>
      </p:pic>
      <p:pic>
        <p:nvPicPr>
          <p:cNvPr id="2053" name="Picture 5" descr="C:\Users\somov\Desktop\Documents\meetings\eta_fast_simu\2pi_eta_mix.png"/>
          <p:cNvPicPr>
            <a:picLocks noChangeAspect="1" noChangeArrowheads="1"/>
          </p:cNvPicPr>
          <p:nvPr/>
        </p:nvPicPr>
        <p:blipFill>
          <a:blip r:embed="rId4" cstate="print"/>
          <a:srcRect/>
          <a:stretch>
            <a:fillRect/>
          </a:stretch>
        </p:blipFill>
        <p:spPr bwMode="auto">
          <a:xfrm>
            <a:off x="838200" y="3390901"/>
            <a:ext cx="4114800" cy="3086099"/>
          </a:xfrm>
          <a:prstGeom prst="rect">
            <a:avLst/>
          </a:prstGeom>
          <a:noFill/>
        </p:spPr>
      </p:pic>
      <p:pic>
        <p:nvPicPr>
          <p:cNvPr id="2054" name="Picture 6" descr="C:\Users\somov\Desktop\Documents\meetings\eta_fast_simu\2pi_eta_bcal.png"/>
          <p:cNvPicPr>
            <a:picLocks noChangeAspect="1" noChangeArrowheads="1"/>
          </p:cNvPicPr>
          <p:nvPr/>
        </p:nvPicPr>
        <p:blipFill>
          <a:blip r:embed="rId5" cstate="print"/>
          <a:srcRect/>
          <a:stretch>
            <a:fillRect/>
          </a:stretch>
        </p:blipFill>
        <p:spPr bwMode="auto">
          <a:xfrm>
            <a:off x="4724400" y="3390900"/>
            <a:ext cx="4114800" cy="3086100"/>
          </a:xfrm>
          <a:prstGeom prst="rect">
            <a:avLst/>
          </a:prstGeom>
          <a:noFill/>
        </p:spPr>
      </p:pic>
      <p:sp>
        <p:nvSpPr>
          <p:cNvPr id="13" name="Rectangle 12"/>
          <p:cNvSpPr/>
          <p:nvPr/>
        </p:nvSpPr>
        <p:spPr>
          <a:xfrm>
            <a:off x="2895600" y="228600"/>
            <a:ext cx="242374" cy="369332"/>
          </a:xfrm>
          <a:prstGeom prst="rect">
            <a:avLst/>
          </a:prstGeom>
        </p:spPr>
        <p:txBody>
          <a:bodyPr wrap="none">
            <a:spAutoFit/>
          </a:bodyPr>
          <a:lstStyle/>
          <a:p>
            <a:r>
              <a:rPr lang="en-US"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sym typeface="Symbol"/>
              </a:rPr>
              <a:t> </a:t>
            </a:r>
          </a:p>
        </p:txBody>
      </p:sp>
      <p:sp>
        <p:nvSpPr>
          <p:cNvPr id="14" name="Rectangle 13"/>
          <p:cNvSpPr/>
          <p:nvPr/>
        </p:nvSpPr>
        <p:spPr>
          <a:xfrm>
            <a:off x="2819400" y="0"/>
            <a:ext cx="3962944" cy="523220"/>
          </a:xfrm>
          <a:prstGeom prst="rect">
            <a:avLst/>
          </a:prstGeom>
        </p:spPr>
        <p:txBody>
          <a:bodyPr wrap="none">
            <a:spAutoFit/>
          </a:bodyPr>
          <a:lstStyle/>
          <a:p>
            <a:r>
              <a:rPr lang="en-US" sz="2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sym typeface="Symbol"/>
              </a:rPr>
              <a:t>Invariant Mass:     </a:t>
            </a:r>
            <a:endParaRPr lang="en-US" sz="2800" dirty="0"/>
          </a:p>
        </p:txBody>
      </p:sp>
      <p:sp>
        <p:nvSpPr>
          <p:cNvPr id="15" name="TextBox 14"/>
          <p:cNvSpPr txBox="1"/>
          <p:nvPr/>
        </p:nvSpPr>
        <p:spPr>
          <a:xfrm>
            <a:off x="128413" y="685800"/>
            <a:ext cx="2236510" cy="400110"/>
          </a:xfrm>
          <a:prstGeom prst="rect">
            <a:avLst/>
          </a:prstGeom>
          <a:solidFill>
            <a:srgbClr val="FFFF00"/>
          </a:solidFill>
          <a:ln>
            <a:solidFill>
              <a:srgbClr val="FF0000"/>
            </a:solidFill>
          </a:ln>
        </p:spPr>
        <p:txBody>
          <a:bodyPr wrap="none" rtlCol="0">
            <a:spAutoFit/>
          </a:bodyPr>
          <a:lstStyle/>
          <a:p>
            <a:r>
              <a:rPr lang="en-US" dirty="0" smtClean="0">
                <a:solidFill>
                  <a:srgbClr val="000000"/>
                </a:solidFill>
                <a:latin typeface="Times New Roman" pitchFamily="18" charset="0"/>
                <a:cs typeface="Times New Roman" pitchFamily="18" charset="0"/>
                <a:sym typeface="Symbol"/>
              </a:rPr>
              <a:t>All reconstructed</a:t>
            </a:r>
            <a:r>
              <a:rPr lang="en-US"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sym typeface="Symbol"/>
              </a:rPr>
              <a:t> </a:t>
            </a:r>
            <a:r>
              <a:rPr lang="en-US" dirty="0" smtClean="0">
                <a:latin typeface="Times New Roman" pitchFamily="18" charset="0"/>
                <a:cs typeface="Times New Roman" pitchFamily="18" charset="0"/>
                <a:sym typeface="Symbol"/>
              </a:rPr>
              <a:t> </a:t>
            </a:r>
            <a:endParaRPr lang="en-US" dirty="0">
              <a:latin typeface="Times New Roman" pitchFamily="18" charset="0"/>
              <a:cs typeface="Times New Roman" pitchFamily="18" charset="0"/>
            </a:endParaRPr>
          </a:p>
        </p:txBody>
      </p:sp>
      <p:sp>
        <p:nvSpPr>
          <p:cNvPr id="16" name="TextBox 15"/>
          <p:cNvSpPr txBox="1"/>
          <p:nvPr/>
        </p:nvSpPr>
        <p:spPr>
          <a:xfrm>
            <a:off x="7178086" y="609600"/>
            <a:ext cx="1380506" cy="400110"/>
          </a:xfrm>
          <a:prstGeom prst="rect">
            <a:avLst/>
          </a:prstGeom>
          <a:solidFill>
            <a:srgbClr val="FFFF00"/>
          </a:solidFill>
          <a:ln>
            <a:solidFill>
              <a:srgbClr val="FF0000"/>
            </a:solidFill>
          </a:ln>
        </p:spPr>
        <p:txBody>
          <a:bodyPr wrap="none" rtlCol="0">
            <a:spAutoFit/>
          </a:bodyPr>
          <a:lstStyle/>
          <a:p>
            <a:pPr>
              <a:buFont typeface="Symbol"/>
              <a:buChar char="g"/>
            </a:pPr>
            <a:r>
              <a:rPr lang="en-US" dirty="0" smtClean="0">
                <a:solidFill>
                  <a:srgbClr val="000000"/>
                </a:solidFill>
                <a:latin typeface="Times New Roman" pitchFamily="18" charset="0"/>
                <a:cs typeface="Times New Roman" pitchFamily="18" charset="0"/>
                <a:sym typeface="Symbol"/>
              </a:rPr>
              <a:t> in FCAL</a:t>
            </a:r>
          </a:p>
        </p:txBody>
      </p:sp>
      <p:sp>
        <p:nvSpPr>
          <p:cNvPr id="17" name="TextBox 16"/>
          <p:cNvSpPr txBox="1"/>
          <p:nvPr/>
        </p:nvSpPr>
        <p:spPr>
          <a:xfrm>
            <a:off x="304800" y="3581401"/>
            <a:ext cx="1927527" cy="707886"/>
          </a:xfrm>
          <a:prstGeom prst="rect">
            <a:avLst/>
          </a:prstGeom>
          <a:solidFill>
            <a:srgbClr val="FFFF00"/>
          </a:solidFill>
          <a:ln>
            <a:solidFill>
              <a:srgbClr val="FF0000"/>
            </a:solidFill>
          </a:ln>
        </p:spPr>
        <p:txBody>
          <a:bodyPr wrap="square" rtlCol="0">
            <a:spAutoFit/>
          </a:bodyPr>
          <a:lstStyle/>
          <a:p>
            <a:pPr>
              <a:buFont typeface="Symbol"/>
              <a:buChar char="g"/>
            </a:pPr>
            <a:r>
              <a:rPr lang="en-US" dirty="0" smtClean="0">
                <a:solidFill>
                  <a:srgbClr val="000000"/>
                </a:solidFill>
                <a:latin typeface="Times New Roman" pitchFamily="18" charset="0"/>
                <a:cs typeface="Times New Roman" pitchFamily="18" charset="0"/>
                <a:sym typeface="Symbol"/>
              </a:rPr>
              <a:t> in FCAL and </a:t>
            </a:r>
          </a:p>
          <a:p>
            <a:r>
              <a:rPr lang="en-US" dirty="0" smtClean="0">
                <a:solidFill>
                  <a:srgbClr val="000000"/>
                </a:solidFill>
                <a:latin typeface="Times New Roman" pitchFamily="18" charset="0"/>
                <a:cs typeface="Times New Roman" pitchFamily="18" charset="0"/>
                <a:sym typeface="Symbol"/>
              </a:rPr>
              <a:t>        BCAL</a:t>
            </a:r>
          </a:p>
        </p:txBody>
      </p:sp>
      <p:sp>
        <p:nvSpPr>
          <p:cNvPr id="18" name="TextBox 17"/>
          <p:cNvSpPr txBox="1"/>
          <p:nvPr/>
        </p:nvSpPr>
        <p:spPr>
          <a:xfrm>
            <a:off x="7416157" y="3581400"/>
            <a:ext cx="1409361" cy="400110"/>
          </a:xfrm>
          <a:prstGeom prst="rect">
            <a:avLst/>
          </a:prstGeom>
          <a:solidFill>
            <a:srgbClr val="FFFF00"/>
          </a:solidFill>
          <a:ln>
            <a:solidFill>
              <a:srgbClr val="FF0000"/>
            </a:solidFill>
          </a:ln>
        </p:spPr>
        <p:txBody>
          <a:bodyPr wrap="none" rtlCol="0">
            <a:spAutoFit/>
          </a:bodyPr>
          <a:lstStyle/>
          <a:p>
            <a:pPr>
              <a:buFont typeface="Symbol"/>
              <a:buChar char="g"/>
            </a:pPr>
            <a:r>
              <a:rPr lang="en-US" dirty="0" smtClean="0">
                <a:solidFill>
                  <a:srgbClr val="000000"/>
                </a:solidFill>
                <a:latin typeface="Times New Roman" pitchFamily="18" charset="0"/>
                <a:cs typeface="Times New Roman" pitchFamily="18" charset="0"/>
                <a:sym typeface="Symbol"/>
              </a:rPr>
              <a:t> in BCAL</a:t>
            </a:r>
          </a:p>
        </p:txBody>
      </p:sp>
      <p:sp>
        <p:nvSpPr>
          <p:cNvPr id="19" name="TextBox 18"/>
          <p:cNvSpPr txBox="1"/>
          <p:nvPr/>
        </p:nvSpPr>
        <p:spPr>
          <a:xfrm>
            <a:off x="304800" y="1600200"/>
            <a:ext cx="2134815" cy="338554"/>
          </a:xfrm>
          <a:prstGeom prst="rect">
            <a:avLst/>
          </a:prstGeom>
          <a:solidFill>
            <a:schemeClr val="tx1"/>
          </a:solidFill>
          <a:ln>
            <a:solidFill>
              <a:schemeClr val="bg1"/>
            </a:solidFill>
          </a:ln>
        </p:spPr>
        <p:txBody>
          <a:bodyPr wrap="none" rtlCol="0">
            <a:spAutoFit/>
          </a:bodyPr>
          <a:lstStyle/>
          <a:p>
            <a:r>
              <a:rPr lang="en-US" sz="1600" b="1" dirty="0" smtClean="0">
                <a:solidFill>
                  <a:srgbClr val="0000FF"/>
                </a:solidFill>
                <a:latin typeface="Times New Roman" pitchFamily="18" charset="0"/>
                <a:cs typeface="Times New Roman" pitchFamily="18" charset="0"/>
                <a:sym typeface="Symbol"/>
              </a:rPr>
              <a:t> </a:t>
            </a:r>
            <a:r>
              <a:rPr lang="en-US" sz="1600" b="1" baseline="-25000" dirty="0" smtClean="0">
                <a:solidFill>
                  <a:srgbClr val="0000FF"/>
                </a:solidFill>
                <a:latin typeface="Times New Roman" pitchFamily="18" charset="0"/>
                <a:cs typeface="Times New Roman" pitchFamily="18" charset="0"/>
                <a:sym typeface="Symbol"/>
              </a:rPr>
              <a:t>FCAL</a:t>
            </a:r>
            <a:r>
              <a:rPr lang="en-US" sz="1600" b="1" dirty="0" smtClean="0">
                <a:solidFill>
                  <a:srgbClr val="0000FF"/>
                </a:solidFill>
                <a:latin typeface="Times New Roman" pitchFamily="18" charset="0"/>
                <a:cs typeface="Times New Roman" pitchFamily="18" charset="0"/>
                <a:sym typeface="Symbol"/>
              </a:rPr>
              <a:t> /  </a:t>
            </a:r>
            <a:r>
              <a:rPr lang="en-US" sz="1600" b="1" baseline="-25000" dirty="0" smtClean="0">
                <a:solidFill>
                  <a:srgbClr val="0000FF"/>
                </a:solidFill>
                <a:latin typeface="Times New Roman" pitchFamily="18" charset="0"/>
                <a:cs typeface="Times New Roman" pitchFamily="18" charset="0"/>
                <a:sym typeface="Symbol"/>
              </a:rPr>
              <a:t>FCAL II</a:t>
            </a:r>
            <a:r>
              <a:rPr lang="en-US" sz="1600" b="1" dirty="0" smtClean="0">
                <a:solidFill>
                  <a:srgbClr val="0000FF"/>
                </a:solidFill>
                <a:latin typeface="Times New Roman" pitchFamily="18" charset="0"/>
                <a:cs typeface="Times New Roman" pitchFamily="18" charset="0"/>
                <a:sym typeface="Symbol"/>
              </a:rPr>
              <a:t>   ~ 1.3</a:t>
            </a:r>
            <a:endParaRPr lang="en-US" sz="1600" b="1" dirty="0">
              <a:solidFill>
                <a:srgbClr val="0000FF"/>
              </a:solidFill>
              <a:latin typeface="Times New Roman" pitchFamily="18" charset="0"/>
              <a:cs typeface="Times New Roman" pitchFamily="18" charset="0"/>
            </a:endParaRPr>
          </a:p>
        </p:txBody>
      </p:sp>
      <p:sp>
        <p:nvSpPr>
          <p:cNvPr id="20" name="TextBox 19"/>
          <p:cNvSpPr txBox="1"/>
          <p:nvPr/>
        </p:nvSpPr>
        <p:spPr>
          <a:xfrm>
            <a:off x="7065098" y="1566446"/>
            <a:ext cx="2134815" cy="338554"/>
          </a:xfrm>
          <a:prstGeom prst="rect">
            <a:avLst/>
          </a:prstGeom>
          <a:solidFill>
            <a:schemeClr val="tx1"/>
          </a:solidFill>
          <a:ln>
            <a:solidFill>
              <a:schemeClr val="bg1"/>
            </a:solidFill>
          </a:ln>
        </p:spPr>
        <p:txBody>
          <a:bodyPr wrap="none" rtlCol="0">
            <a:spAutoFit/>
          </a:bodyPr>
          <a:lstStyle/>
          <a:p>
            <a:r>
              <a:rPr lang="en-US" sz="1600" b="1" dirty="0" smtClean="0">
                <a:solidFill>
                  <a:srgbClr val="0000FF"/>
                </a:solidFill>
                <a:latin typeface="Times New Roman" pitchFamily="18" charset="0"/>
                <a:cs typeface="Times New Roman" pitchFamily="18" charset="0"/>
                <a:sym typeface="Symbol"/>
              </a:rPr>
              <a:t> </a:t>
            </a:r>
            <a:r>
              <a:rPr lang="en-US" sz="1600" b="1" baseline="-25000" dirty="0" smtClean="0">
                <a:solidFill>
                  <a:srgbClr val="0000FF"/>
                </a:solidFill>
                <a:latin typeface="Times New Roman" pitchFamily="18" charset="0"/>
                <a:cs typeface="Times New Roman" pitchFamily="18" charset="0"/>
                <a:sym typeface="Symbol"/>
              </a:rPr>
              <a:t>FCAL</a:t>
            </a:r>
            <a:r>
              <a:rPr lang="en-US" sz="1600" b="1" dirty="0" smtClean="0">
                <a:solidFill>
                  <a:srgbClr val="0000FF"/>
                </a:solidFill>
                <a:latin typeface="Times New Roman" pitchFamily="18" charset="0"/>
                <a:cs typeface="Times New Roman" pitchFamily="18" charset="0"/>
                <a:sym typeface="Symbol"/>
              </a:rPr>
              <a:t> /  </a:t>
            </a:r>
            <a:r>
              <a:rPr lang="en-US" sz="1600" b="1" baseline="-25000" dirty="0" smtClean="0">
                <a:solidFill>
                  <a:srgbClr val="0000FF"/>
                </a:solidFill>
                <a:latin typeface="Times New Roman" pitchFamily="18" charset="0"/>
                <a:cs typeface="Times New Roman" pitchFamily="18" charset="0"/>
                <a:sym typeface="Symbol"/>
              </a:rPr>
              <a:t>FCAL II</a:t>
            </a:r>
            <a:r>
              <a:rPr lang="en-US" sz="1600" b="1" dirty="0" smtClean="0">
                <a:solidFill>
                  <a:srgbClr val="0000FF"/>
                </a:solidFill>
                <a:latin typeface="Times New Roman" pitchFamily="18" charset="0"/>
                <a:cs typeface="Times New Roman" pitchFamily="18" charset="0"/>
                <a:sym typeface="Symbol"/>
              </a:rPr>
              <a:t>   ~ 1.6</a:t>
            </a:r>
            <a:endParaRPr lang="en-US" sz="1600" b="1" dirty="0">
              <a:solidFill>
                <a:srgbClr val="0000FF"/>
              </a:solidFill>
              <a:latin typeface="Times New Roman" pitchFamily="18" charset="0"/>
              <a:cs typeface="Times New Roman" pitchFamily="18" charset="0"/>
            </a:endParaRPr>
          </a:p>
        </p:txBody>
      </p:sp>
      <p:sp>
        <p:nvSpPr>
          <p:cNvPr id="21" name="TextBox 20"/>
          <p:cNvSpPr txBox="1"/>
          <p:nvPr/>
        </p:nvSpPr>
        <p:spPr>
          <a:xfrm>
            <a:off x="228600" y="4572000"/>
            <a:ext cx="2134815" cy="338554"/>
          </a:xfrm>
          <a:prstGeom prst="rect">
            <a:avLst/>
          </a:prstGeom>
          <a:solidFill>
            <a:schemeClr val="tx1"/>
          </a:solidFill>
          <a:ln>
            <a:solidFill>
              <a:schemeClr val="bg1"/>
            </a:solidFill>
          </a:ln>
        </p:spPr>
        <p:txBody>
          <a:bodyPr wrap="none" rtlCol="0">
            <a:spAutoFit/>
          </a:bodyPr>
          <a:lstStyle/>
          <a:p>
            <a:r>
              <a:rPr lang="en-US" sz="1600" b="1" dirty="0" smtClean="0">
                <a:solidFill>
                  <a:srgbClr val="0000FF"/>
                </a:solidFill>
                <a:latin typeface="Times New Roman" pitchFamily="18" charset="0"/>
                <a:cs typeface="Times New Roman" pitchFamily="18" charset="0"/>
                <a:sym typeface="Symbol"/>
              </a:rPr>
              <a:t> </a:t>
            </a:r>
            <a:r>
              <a:rPr lang="en-US" sz="1600" b="1" baseline="-25000" dirty="0" smtClean="0">
                <a:solidFill>
                  <a:srgbClr val="0000FF"/>
                </a:solidFill>
                <a:latin typeface="Times New Roman" pitchFamily="18" charset="0"/>
                <a:cs typeface="Times New Roman" pitchFamily="18" charset="0"/>
                <a:sym typeface="Symbol"/>
              </a:rPr>
              <a:t>FCAL</a:t>
            </a:r>
            <a:r>
              <a:rPr lang="en-US" sz="1600" b="1" dirty="0" smtClean="0">
                <a:solidFill>
                  <a:srgbClr val="0000FF"/>
                </a:solidFill>
                <a:latin typeface="Times New Roman" pitchFamily="18" charset="0"/>
                <a:cs typeface="Times New Roman" pitchFamily="18" charset="0"/>
                <a:sym typeface="Symbol"/>
              </a:rPr>
              <a:t> /  </a:t>
            </a:r>
            <a:r>
              <a:rPr lang="en-US" sz="1600" b="1" baseline="-25000" dirty="0" smtClean="0">
                <a:solidFill>
                  <a:srgbClr val="0000FF"/>
                </a:solidFill>
                <a:latin typeface="Times New Roman" pitchFamily="18" charset="0"/>
                <a:cs typeface="Times New Roman" pitchFamily="18" charset="0"/>
                <a:sym typeface="Symbol"/>
              </a:rPr>
              <a:t>FCAL II</a:t>
            </a:r>
            <a:r>
              <a:rPr lang="en-US" sz="1600" b="1" dirty="0" smtClean="0">
                <a:solidFill>
                  <a:srgbClr val="0000FF"/>
                </a:solidFill>
                <a:latin typeface="Times New Roman" pitchFamily="18" charset="0"/>
                <a:cs typeface="Times New Roman" pitchFamily="18" charset="0"/>
                <a:sym typeface="Symbol"/>
              </a:rPr>
              <a:t>   ~ 1.2</a:t>
            </a:r>
            <a:endParaRPr lang="en-US" sz="1600" b="1" dirty="0">
              <a:solidFill>
                <a:srgbClr val="0000FF"/>
              </a:solidFill>
              <a:latin typeface="Times New Roman" pitchFamily="18" charset="0"/>
              <a:cs typeface="Times New Roman" pitchFamily="18" charset="0"/>
            </a:endParaRPr>
          </a:p>
        </p:txBody>
      </p:sp>
      <p:sp>
        <p:nvSpPr>
          <p:cNvPr id="22" name="Slide Number Placeholder 21"/>
          <p:cNvSpPr>
            <a:spLocks noGrp="1"/>
          </p:cNvSpPr>
          <p:nvPr>
            <p:ph type="sldNum" sz="quarter" idx="12"/>
          </p:nvPr>
        </p:nvSpPr>
        <p:spPr/>
        <p:txBody>
          <a:bodyPr/>
          <a:lstStyle/>
          <a:p>
            <a:fld id="{6892A086-5AA2-4171-A519-61A91F692A40}" type="slidenum">
              <a:rPr lang="en-US" smtClean="0"/>
              <a:pPr/>
              <a:t>60</a:t>
            </a:fld>
            <a:endParaRPr lang="en-US"/>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somov\Desktop\Documents\meetings\eta_fast_simu\2pi_pi_fcal.png"/>
          <p:cNvPicPr>
            <a:picLocks noChangeAspect="1" noChangeArrowheads="1"/>
          </p:cNvPicPr>
          <p:nvPr/>
        </p:nvPicPr>
        <p:blipFill>
          <a:blip r:embed="rId2" cstate="print"/>
          <a:srcRect/>
          <a:stretch>
            <a:fillRect/>
          </a:stretch>
        </p:blipFill>
        <p:spPr bwMode="auto">
          <a:xfrm>
            <a:off x="4648200" y="533400"/>
            <a:ext cx="4138083" cy="3103563"/>
          </a:xfrm>
          <a:prstGeom prst="rect">
            <a:avLst/>
          </a:prstGeom>
          <a:noFill/>
        </p:spPr>
      </p:pic>
      <p:pic>
        <p:nvPicPr>
          <p:cNvPr id="3074" name="Picture 2" descr="C:\Users\somov\Desktop\Documents\meetings\eta_fast_simu\2pi_pi_all.png"/>
          <p:cNvPicPr>
            <a:picLocks noChangeAspect="1" noChangeArrowheads="1"/>
          </p:cNvPicPr>
          <p:nvPr/>
        </p:nvPicPr>
        <p:blipFill>
          <a:blip r:embed="rId3" cstate="print"/>
          <a:srcRect/>
          <a:stretch>
            <a:fillRect/>
          </a:stretch>
        </p:blipFill>
        <p:spPr bwMode="auto">
          <a:xfrm>
            <a:off x="762000" y="533400"/>
            <a:ext cx="4064000" cy="3048000"/>
          </a:xfrm>
          <a:prstGeom prst="rect">
            <a:avLst/>
          </a:prstGeom>
          <a:noFill/>
        </p:spPr>
      </p:pic>
      <p:pic>
        <p:nvPicPr>
          <p:cNvPr id="3076" name="Picture 4" descr="C:\Users\somov\Desktop\Documents\meetings\eta_fast_simu\2pi_pi_mix.png"/>
          <p:cNvPicPr>
            <a:picLocks noChangeAspect="1" noChangeArrowheads="1"/>
          </p:cNvPicPr>
          <p:nvPr/>
        </p:nvPicPr>
        <p:blipFill>
          <a:blip r:embed="rId4" cstate="print"/>
          <a:srcRect/>
          <a:stretch>
            <a:fillRect/>
          </a:stretch>
        </p:blipFill>
        <p:spPr bwMode="auto">
          <a:xfrm>
            <a:off x="762000" y="3581400"/>
            <a:ext cx="4064000" cy="3048000"/>
          </a:xfrm>
          <a:prstGeom prst="rect">
            <a:avLst/>
          </a:prstGeom>
          <a:noFill/>
        </p:spPr>
      </p:pic>
      <p:pic>
        <p:nvPicPr>
          <p:cNvPr id="3077" name="Picture 5" descr="C:\Users\somov\Desktop\Documents\meetings\eta_fast_simu\2pi_pi_bcal.png"/>
          <p:cNvPicPr>
            <a:picLocks noChangeAspect="1" noChangeArrowheads="1"/>
          </p:cNvPicPr>
          <p:nvPr/>
        </p:nvPicPr>
        <p:blipFill>
          <a:blip r:embed="rId5" cstate="print"/>
          <a:srcRect/>
          <a:stretch>
            <a:fillRect/>
          </a:stretch>
        </p:blipFill>
        <p:spPr bwMode="auto">
          <a:xfrm>
            <a:off x="4648200" y="3581400"/>
            <a:ext cx="4064000" cy="3048000"/>
          </a:xfrm>
          <a:prstGeom prst="rect">
            <a:avLst/>
          </a:prstGeom>
          <a:noFill/>
        </p:spPr>
      </p:pic>
      <p:sp>
        <p:nvSpPr>
          <p:cNvPr id="13" name="Rectangle 12"/>
          <p:cNvSpPr/>
          <p:nvPr/>
        </p:nvSpPr>
        <p:spPr>
          <a:xfrm>
            <a:off x="2895600" y="228600"/>
            <a:ext cx="242374" cy="369332"/>
          </a:xfrm>
          <a:prstGeom prst="rect">
            <a:avLst/>
          </a:prstGeom>
        </p:spPr>
        <p:txBody>
          <a:bodyPr wrap="none">
            <a:spAutoFit/>
          </a:bodyPr>
          <a:lstStyle/>
          <a:p>
            <a:r>
              <a:rPr lang="en-US"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sym typeface="Symbol"/>
              </a:rPr>
              <a:t> </a:t>
            </a:r>
          </a:p>
        </p:txBody>
      </p:sp>
      <p:sp>
        <p:nvSpPr>
          <p:cNvPr id="14" name="Rectangle 13"/>
          <p:cNvSpPr/>
          <p:nvPr/>
        </p:nvSpPr>
        <p:spPr>
          <a:xfrm>
            <a:off x="2819400" y="0"/>
            <a:ext cx="4033476" cy="523220"/>
          </a:xfrm>
          <a:prstGeom prst="rect">
            <a:avLst/>
          </a:prstGeom>
        </p:spPr>
        <p:txBody>
          <a:bodyPr wrap="none">
            <a:spAutoFit/>
          </a:bodyPr>
          <a:lstStyle/>
          <a:p>
            <a:r>
              <a:rPr lang="en-US" sz="2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sym typeface="Symbol"/>
              </a:rPr>
              <a:t>Invariant Mass: </a:t>
            </a:r>
            <a:r>
              <a:rPr lang="en-US" sz="2800" b="1" baseline="30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sym typeface="Symbol"/>
              </a:rPr>
              <a:t>0</a:t>
            </a:r>
            <a:r>
              <a:rPr lang="en-US" sz="2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sym typeface="Symbol"/>
              </a:rPr>
              <a:t>   </a:t>
            </a:r>
            <a:endParaRPr lang="en-US" sz="2800" dirty="0"/>
          </a:p>
        </p:txBody>
      </p:sp>
      <p:sp>
        <p:nvSpPr>
          <p:cNvPr id="19" name="TextBox 18"/>
          <p:cNvSpPr txBox="1"/>
          <p:nvPr/>
        </p:nvSpPr>
        <p:spPr>
          <a:xfrm>
            <a:off x="304800" y="1566446"/>
            <a:ext cx="2134815" cy="338554"/>
          </a:xfrm>
          <a:prstGeom prst="rect">
            <a:avLst/>
          </a:prstGeom>
          <a:solidFill>
            <a:schemeClr val="tx1"/>
          </a:solidFill>
          <a:ln>
            <a:solidFill>
              <a:schemeClr val="bg1"/>
            </a:solidFill>
          </a:ln>
        </p:spPr>
        <p:txBody>
          <a:bodyPr wrap="none" rtlCol="0">
            <a:spAutoFit/>
          </a:bodyPr>
          <a:lstStyle/>
          <a:p>
            <a:r>
              <a:rPr lang="en-US" sz="1600" b="1" dirty="0" smtClean="0">
                <a:solidFill>
                  <a:srgbClr val="0000FF"/>
                </a:solidFill>
                <a:latin typeface="Times New Roman" pitchFamily="18" charset="0"/>
                <a:cs typeface="Times New Roman" pitchFamily="18" charset="0"/>
                <a:sym typeface="Symbol"/>
              </a:rPr>
              <a:t> </a:t>
            </a:r>
            <a:r>
              <a:rPr lang="en-US" sz="1600" b="1" baseline="-25000" dirty="0" smtClean="0">
                <a:solidFill>
                  <a:srgbClr val="0000FF"/>
                </a:solidFill>
                <a:latin typeface="Times New Roman" pitchFamily="18" charset="0"/>
                <a:cs typeface="Times New Roman" pitchFamily="18" charset="0"/>
                <a:sym typeface="Symbol"/>
              </a:rPr>
              <a:t>FCAL</a:t>
            </a:r>
            <a:r>
              <a:rPr lang="en-US" sz="1600" b="1" dirty="0" smtClean="0">
                <a:solidFill>
                  <a:srgbClr val="0000FF"/>
                </a:solidFill>
                <a:latin typeface="Times New Roman" pitchFamily="18" charset="0"/>
                <a:cs typeface="Times New Roman" pitchFamily="18" charset="0"/>
                <a:sym typeface="Symbol"/>
              </a:rPr>
              <a:t> /  </a:t>
            </a:r>
            <a:r>
              <a:rPr lang="en-US" sz="1600" b="1" baseline="-25000" dirty="0" smtClean="0">
                <a:solidFill>
                  <a:srgbClr val="0000FF"/>
                </a:solidFill>
                <a:latin typeface="Times New Roman" pitchFamily="18" charset="0"/>
                <a:cs typeface="Times New Roman" pitchFamily="18" charset="0"/>
                <a:sym typeface="Symbol"/>
              </a:rPr>
              <a:t>FCAL II</a:t>
            </a:r>
            <a:r>
              <a:rPr lang="en-US" sz="1600" b="1" dirty="0" smtClean="0">
                <a:solidFill>
                  <a:srgbClr val="0000FF"/>
                </a:solidFill>
                <a:latin typeface="Times New Roman" pitchFamily="18" charset="0"/>
                <a:cs typeface="Times New Roman" pitchFamily="18" charset="0"/>
                <a:sym typeface="Symbol"/>
              </a:rPr>
              <a:t>   ~ 1.6</a:t>
            </a:r>
            <a:endParaRPr lang="en-US" sz="1600" b="1" dirty="0">
              <a:solidFill>
                <a:srgbClr val="0000FF"/>
              </a:solidFill>
              <a:latin typeface="Times New Roman" pitchFamily="18" charset="0"/>
              <a:cs typeface="Times New Roman" pitchFamily="18" charset="0"/>
            </a:endParaRPr>
          </a:p>
        </p:txBody>
      </p:sp>
      <p:sp>
        <p:nvSpPr>
          <p:cNvPr id="20" name="TextBox 19"/>
          <p:cNvSpPr txBox="1"/>
          <p:nvPr/>
        </p:nvSpPr>
        <p:spPr>
          <a:xfrm>
            <a:off x="7065098" y="1566446"/>
            <a:ext cx="2134815" cy="338554"/>
          </a:xfrm>
          <a:prstGeom prst="rect">
            <a:avLst/>
          </a:prstGeom>
          <a:solidFill>
            <a:schemeClr val="tx1"/>
          </a:solidFill>
          <a:ln>
            <a:solidFill>
              <a:schemeClr val="bg1"/>
            </a:solidFill>
          </a:ln>
        </p:spPr>
        <p:txBody>
          <a:bodyPr wrap="none" rtlCol="0">
            <a:spAutoFit/>
          </a:bodyPr>
          <a:lstStyle/>
          <a:p>
            <a:r>
              <a:rPr lang="en-US" sz="1600" b="1" dirty="0" smtClean="0">
                <a:solidFill>
                  <a:srgbClr val="0000FF"/>
                </a:solidFill>
                <a:latin typeface="Times New Roman" pitchFamily="18" charset="0"/>
                <a:cs typeface="Times New Roman" pitchFamily="18" charset="0"/>
                <a:sym typeface="Symbol"/>
              </a:rPr>
              <a:t> </a:t>
            </a:r>
            <a:r>
              <a:rPr lang="en-US" sz="1600" b="1" baseline="-25000" dirty="0" smtClean="0">
                <a:solidFill>
                  <a:srgbClr val="0000FF"/>
                </a:solidFill>
                <a:latin typeface="Times New Roman" pitchFamily="18" charset="0"/>
                <a:cs typeface="Times New Roman" pitchFamily="18" charset="0"/>
                <a:sym typeface="Symbol"/>
              </a:rPr>
              <a:t>FCAL</a:t>
            </a:r>
            <a:r>
              <a:rPr lang="en-US" sz="1600" b="1" dirty="0" smtClean="0">
                <a:solidFill>
                  <a:srgbClr val="0000FF"/>
                </a:solidFill>
                <a:latin typeface="Times New Roman" pitchFamily="18" charset="0"/>
                <a:cs typeface="Times New Roman" pitchFamily="18" charset="0"/>
                <a:sym typeface="Symbol"/>
              </a:rPr>
              <a:t> /  </a:t>
            </a:r>
            <a:r>
              <a:rPr lang="en-US" sz="1600" b="1" baseline="-25000" dirty="0" smtClean="0">
                <a:solidFill>
                  <a:srgbClr val="0000FF"/>
                </a:solidFill>
                <a:latin typeface="Times New Roman" pitchFamily="18" charset="0"/>
                <a:cs typeface="Times New Roman" pitchFamily="18" charset="0"/>
                <a:sym typeface="Symbol"/>
              </a:rPr>
              <a:t>FCAL II</a:t>
            </a:r>
            <a:r>
              <a:rPr lang="en-US" sz="1600" b="1" dirty="0" smtClean="0">
                <a:solidFill>
                  <a:srgbClr val="0000FF"/>
                </a:solidFill>
                <a:latin typeface="Times New Roman" pitchFamily="18" charset="0"/>
                <a:cs typeface="Times New Roman" pitchFamily="18" charset="0"/>
                <a:sym typeface="Symbol"/>
              </a:rPr>
              <a:t>   ~ 1.9</a:t>
            </a:r>
            <a:endParaRPr lang="en-US" sz="1600" b="1" dirty="0">
              <a:solidFill>
                <a:srgbClr val="0000FF"/>
              </a:solidFill>
              <a:latin typeface="Times New Roman" pitchFamily="18" charset="0"/>
              <a:cs typeface="Times New Roman" pitchFamily="18" charset="0"/>
            </a:endParaRPr>
          </a:p>
        </p:txBody>
      </p:sp>
      <p:sp>
        <p:nvSpPr>
          <p:cNvPr id="21" name="TextBox 20"/>
          <p:cNvSpPr txBox="1"/>
          <p:nvPr/>
        </p:nvSpPr>
        <p:spPr>
          <a:xfrm>
            <a:off x="228600" y="4572000"/>
            <a:ext cx="2134815" cy="338554"/>
          </a:xfrm>
          <a:prstGeom prst="rect">
            <a:avLst/>
          </a:prstGeom>
          <a:solidFill>
            <a:schemeClr val="tx1"/>
          </a:solidFill>
          <a:ln>
            <a:solidFill>
              <a:schemeClr val="bg1"/>
            </a:solidFill>
          </a:ln>
        </p:spPr>
        <p:txBody>
          <a:bodyPr wrap="none" rtlCol="0">
            <a:spAutoFit/>
          </a:bodyPr>
          <a:lstStyle/>
          <a:p>
            <a:r>
              <a:rPr lang="en-US" sz="1600" b="1" dirty="0" smtClean="0">
                <a:solidFill>
                  <a:srgbClr val="0000FF"/>
                </a:solidFill>
                <a:latin typeface="Times New Roman" pitchFamily="18" charset="0"/>
                <a:cs typeface="Times New Roman" pitchFamily="18" charset="0"/>
                <a:sym typeface="Symbol"/>
              </a:rPr>
              <a:t> </a:t>
            </a:r>
            <a:r>
              <a:rPr lang="en-US" sz="1600" b="1" baseline="-25000" dirty="0" smtClean="0">
                <a:solidFill>
                  <a:srgbClr val="0000FF"/>
                </a:solidFill>
                <a:latin typeface="Times New Roman" pitchFamily="18" charset="0"/>
                <a:cs typeface="Times New Roman" pitchFamily="18" charset="0"/>
                <a:sym typeface="Symbol"/>
              </a:rPr>
              <a:t>FCAL</a:t>
            </a:r>
            <a:r>
              <a:rPr lang="en-US" sz="1600" b="1" dirty="0" smtClean="0">
                <a:solidFill>
                  <a:srgbClr val="0000FF"/>
                </a:solidFill>
                <a:latin typeface="Times New Roman" pitchFamily="18" charset="0"/>
                <a:cs typeface="Times New Roman" pitchFamily="18" charset="0"/>
                <a:sym typeface="Symbol"/>
              </a:rPr>
              <a:t> /  </a:t>
            </a:r>
            <a:r>
              <a:rPr lang="en-US" sz="1600" b="1" baseline="-25000" dirty="0" smtClean="0">
                <a:solidFill>
                  <a:srgbClr val="0000FF"/>
                </a:solidFill>
                <a:latin typeface="Times New Roman" pitchFamily="18" charset="0"/>
                <a:cs typeface="Times New Roman" pitchFamily="18" charset="0"/>
                <a:sym typeface="Symbol"/>
              </a:rPr>
              <a:t>FCAL II</a:t>
            </a:r>
            <a:r>
              <a:rPr lang="en-US" sz="1600" b="1" dirty="0" smtClean="0">
                <a:solidFill>
                  <a:srgbClr val="0000FF"/>
                </a:solidFill>
                <a:latin typeface="Times New Roman" pitchFamily="18" charset="0"/>
                <a:cs typeface="Times New Roman" pitchFamily="18" charset="0"/>
                <a:sym typeface="Symbol"/>
              </a:rPr>
              <a:t>   ~ 1.1</a:t>
            </a:r>
            <a:endParaRPr lang="en-US" sz="1600" b="1" dirty="0">
              <a:solidFill>
                <a:srgbClr val="0000FF"/>
              </a:solidFill>
              <a:latin typeface="Times New Roman" pitchFamily="18" charset="0"/>
              <a:cs typeface="Times New Roman" pitchFamily="18" charset="0"/>
            </a:endParaRPr>
          </a:p>
        </p:txBody>
      </p:sp>
      <p:sp>
        <p:nvSpPr>
          <p:cNvPr id="22" name="TextBox 21"/>
          <p:cNvSpPr txBox="1"/>
          <p:nvPr/>
        </p:nvSpPr>
        <p:spPr>
          <a:xfrm>
            <a:off x="219841" y="685800"/>
            <a:ext cx="2308645" cy="400110"/>
          </a:xfrm>
          <a:prstGeom prst="rect">
            <a:avLst/>
          </a:prstGeom>
          <a:solidFill>
            <a:srgbClr val="FFFF00"/>
          </a:solidFill>
          <a:ln>
            <a:solidFill>
              <a:srgbClr val="FF0000"/>
            </a:solidFill>
          </a:ln>
        </p:spPr>
        <p:txBody>
          <a:bodyPr wrap="none" rtlCol="0">
            <a:spAutoFit/>
          </a:bodyPr>
          <a:lstStyle/>
          <a:p>
            <a:r>
              <a:rPr lang="en-US" dirty="0" smtClean="0">
                <a:solidFill>
                  <a:srgbClr val="000000"/>
                </a:solidFill>
                <a:latin typeface="Times New Roman" pitchFamily="18" charset="0"/>
                <a:cs typeface="Times New Roman" pitchFamily="18" charset="0"/>
                <a:sym typeface="Symbol"/>
              </a:rPr>
              <a:t>All reconstructed</a:t>
            </a:r>
            <a:r>
              <a:rPr lang="en-US"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sym typeface="Symbol"/>
              </a:rPr>
              <a:t> </a:t>
            </a:r>
            <a:r>
              <a:rPr lang="en-US" baseline="30000"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sym typeface="Symbol"/>
              </a:rPr>
              <a:t>0</a:t>
            </a:r>
            <a:r>
              <a:rPr lang="en-US" dirty="0" smtClean="0">
                <a:solidFill>
                  <a:srgbClr val="000000"/>
                </a:solidFill>
                <a:latin typeface="Times New Roman" pitchFamily="18" charset="0"/>
                <a:cs typeface="Times New Roman" pitchFamily="18" charset="0"/>
                <a:sym typeface="Symbol"/>
              </a:rPr>
              <a:t> </a:t>
            </a:r>
            <a:endParaRPr lang="en-US" dirty="0">
              <a:solidFill>
                <a:srgbClr val="000000"/>
              </a:solidFill>
              <a:latin typeface="Times New Roman" pitchFamily="18" charset="0"/>
              <a:cs typeface="Times New Roman" pitchFamily="18" charset="0"/>
            </a:endParaRPr>
          </a:p>
        </p:txBody>
      </p:sp>
      <p:sp>
        <p:nvSpPr>
          <p:cNvPr id="23" name="TextBox 22"/>
          <p:cNvSpPr txBox="1"/>
          <p:nvPr/>
        </p:nvSpPr>
        <p:spPr>
          <a:xfrm>
            <a:off x="7330486" y="685800"/>
            <a:ext cx="1380506" cy="400110"/>
          </a:xfrm>
          <a:prstGeom prst="rect">
            <a:avLst/>
          </a:prstGeom>
          <a:solidFill>
            <a:srgbClr val="FFFF00"/>
          </a:solidFill>
          <a:ln>
            <a:solidFill>
              <a:srgbClr val="FF0000"/>
            </a:solidFill>
          </a:ln>
        </p:spPr>
        <p:txBody>
          <a:bodyPr wrap="none" rtlCol="0">
            <a:spAutoFit/>
          </a:bodyPr>
          <a:lstStyle/>
          <a:p>
            <a:pPr>
              <a:buFont typeface="Symbol"/>
              <a:buChar char="g"/>
            </a:pPr>
            <a:r>
              <a:rPr lang="en-US" dirty="0" smtClean="0">
                <a:solidFill>
                  <a:srgbClr val="000000"/>
                </a:solidFill>
                <a:latin typeface="Times New Roman" pitchFamily="18" charset="0"/>
                <a:cs typeface="Times New Roman" pitchFamily="18" charset="0"/>
                <a:sym typeface="Symbol"/>
              </a:rPr>
              <a:t> in FCAL</a:t>
            </a:r>
          </a:p>
        </p:txBody>
      </p:sp>
      <p:sp>
        <p:nvSpPr>
          <p:cNvPr id="24" name="TextBox 23"/>
          <p:cNvSpPr txBox="1"/>
          <p:nvPr/>
        </p:nvSpPr>
        <p:spPr>
          <a:xfrm>
            <a:off x="448088" y="3657600"/>
            <a:ext cx="1869551" cy="707886"/>
          </a:xfrm>
          <a:prstGeom prst="rect">
            <a:avLst/>
          </a:prstGeom>
          <a:solidFill>
            <a:srgbClr val="FFFF00"/>
          </a:solidFill>
          <a:ln>
            <a:solidFill>
              <a:srgbClr val="FF0000"/>
            </a:solidFill>
          </a:ln>
        </p:spPr>
        <p:txBody>
          <a:bodyPr wrap="none" rtlCol="0">
            <a:spAutoFit/>
          </a:bodyPr>
          <a:lstStyle/>
          <a:p>
            <a:pPr>
              <a:buFont typeface="Symbol"/>
              <a:buChar char="g"/>
            </a:pPr>
            <a:r>
              <a:rPr lang="en-US" dirty="0" smtClean="0">
                <a:solidFill>
                  <a:srgbClr val="000000"/>
                </a:solidFill>
                <a:latin typeface="Times New Roman" pitchFamily="18" charset="0"/>
                <a:cs typeface="Times New Roman" pitchFamily="18" charset="0"/>
                <a:sym typeface="Symbol"/>
              </a:rPr>
              <a:t> in FCAL and </a:t>
            </a:r>
          </a:p>
          <a:p>
            <a:r>
              <a:rPr lang="en-US" dirty="0" smtClean="0">
                <a:solidFill>
                  <a:srgbClr val="000000"/>
                </a:solidFill>
                <a:latin typeface="Times New Roman" pitchFamily="18" charset="0"/>
                <a:cs typeface="Times New Roman" pitchFamily="18" charset="0"/>
                <a:sym typeface="Symbol"/>
              </a:rPr>
              <a:t>        BCAL</a:t>
            </a:r>
          </a:p>
        </p:txBody>
      </p:sp>
      <p:sp>
        <p:nvSpPr>
          <p:cNvPr id="25" name="TextBox 24"/>
          <p:cNvSpPr txBox="1"/>
          <p:nvPr/>
        </p:nvSpPr>
        <p:spPr>
          <a:xfrm>
            <a:off x="7328883" y="3810000"/>
            <a:ext cx="1409361" cy="400110"/>
          </a:xfrm>
          <a:prstGeom prst="rect">
            <a:avLst/>
          </a:prstGeom>
          <a:solidFill>
            <a:srgbClr val="FFFF00"/>
          </a:solidFill>
          <a:ln>
            <a:solidFill>
              <a:srgbClr val="FF0000"/>
            </a:solidFill>
          </a:ln>
        </p:spPr>
        <p:txBody>
          <a:bodyPr wrap="none" rtlCol="0">
            <a:spAutoFit/>
          </a:bodyPr>
          <a:lstStyle/>
          <a:p>
            <a:pPr>
              <a:buFont typeface="Symbol"/>
              <a:buChar char="g"/>
            </a:pPr>
            <a:r>
              <a:rPr lang="en-US" dirty="0" smtClean="0">
                <a:solidFill>
                  <a:srgbClr val="000000"/>
                </a:solidFill>
                <a:latin typeface="Times New Roman" pitchFamily="18" charset="0"/>
                <a:cs typeface="Times New Roman" pitchFamily="18" charset="0"/>
                <a:sym typeface="Symbol"/>
              </a:rPr>
              <a:t> in BCAL</a:t>
            </a:r>
          </a:p>
        </p:txBody>
      </p:sp>
      <p:sp>
        <p:nvSpPr>
          <p:cNvPr id="15" name="Slide Number Placeholder 14"/>
          <p:cNvSpPr>
            <a:spLocks noGrp="1"/>
          </p:cNvSpPr>
          <p:nvPr>
            <p:ph type="sldNum" sz="quarter" idx="12"/>
          </p:nvPr>
        </p:nvSpPr>
        <p:spPr/>
        <p:txBody>
          <a:bodyPr/>
          <a:lstStyle/>
          <a:p>
            <a:fld id="{6892A086-5AA2-4171-A519-61A91F692A40}" type="slidenum">
              <a:rPr lang="en-US" smtClean="0"/>
              <a:pPr/>
              <a:t>61</a:t>
            </a:fld>
            <a:endParaRPr lang="en-US"/>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78161" y="381000"/>
            <a:ext cx="7524817" cy="1754326"/>
          </a:xfrm>
          <a:prstGeom prst="rect">
            <a:avLst/>
          </a:prstGeom>
          <a:noFill/>
        </p:spPr>
        <p:txBody>
          <a:bodyPr wrap="none" rtlCol="0">
            <a:spAutoFit/>
          </a:bodyPr>
          <a:lstStyle/>
          <a:p>
            <a:r>
              <a:rPr lang="en-US"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sym typeface="Symbol"/>
              </a:rPr>
              <a:t>p +    p + X(1400</a:t>
            </a:r>
            <a:r>
              <a:rPr lang="en-US"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sym typeface="Symbol"/>
              </a:rPr>
              <a:t>), X(1400)   </a:t>
            </a:r>
            <a:r>
              <a:rPr lang="en-US" sz="3600" b="1" baseline="30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sym typeface="Symbol"/>
              </a:rPr>
              <a:t>0</a:t>
            </a:r>
            <a:endParaRPr lang="en-US" sz="3600" b="1" baseline="30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endParaRPr lang="en-US"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sym typeface="Symbol"/>
            </a:endParaRPr>
          </a:p>
          <a:p>
            <a:r>
              <a:rPr lang="en-US"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sym typeface="Symbol"/>
              </a:rPr>
              <a:t>                      </a:t>
            </a:r>
            <a:endParaRPr lang="en-US" sz="3600" b="1" baseline="300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graphicFrame>
        <p:nvGraphicFramePr>
          <p:cNvPr id="9" name="Table 8"/>
          <p:cNvGraphicFramePr>
            <a:graphicFrameLocks noGrp="1"/>
          </p:cNvGraphicFramePr>
          <p:nvPr/>
        </p:nvGraphicFramePr>
        <p:xfrm>
          <a:off x="990600" y="1828802"/>
          <a:ext cx="7696202" cy="4921387"/>
        </p:xfrm>
        <a:graphic>
          <a:graphicData uri="http://schemas.openxmlformats.org/drawingml/2006/table">
            <a:tbl>
              <a:tblPr firstRow="1" bandRow="1">
                <a:tableStyleId>{5C22544A-7EE6-4342-B048-85BDC9FD1C3A}</a:tableStyleId>
              </a:tblPr>
              <a:tblGrid>
                <a:gridCol w="3975050"/>
                <a:gridCol w="169053"/>
                <a:gridCol w="705458"/>
                <a:gridCol w="121902"/>
                <a:gridCol w="911612"/>
                <a:gridCol w="121902"/>
                <a:gridCol w="716392"/>
                <a:gridCol w="156053"/>
                <a:gridCol w="818780"/>
              </a:tblGrid>
              <a:tr h="402472">
                <a:tc>
                  <a:txBody>
                    <a:bodyPr/>
                    <a:lstStyle/>
                    <a:p>
                      <a:endParaRPr lang="en-US" sz="2000" b="0" dirty="0"/>
                    </a:p>
                  </a:txBody>
                  <a:tcPr>
                    <a:solidFill>
                      <a:schemeClr val="tx2">
                        <a:lumMod val="20000"/>
                        <a:lumOff val="80000"/>
                      </a:schemeClr>
                    </a:solidFill>
                  </a:tcPr>
                </a:tc>
                <a:tc gridSpan="4">
                  <a:txBody>
                    <a:bodyPr/>
                    <a:lstStyle/>
                    <a:p>
                      <a:pPr algn="ctr"/>
                      <a:r>
                        <a:rPr lang="en-US" sz="2000" b="1" baseline="0"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sym typeface="Symbol"/>
                        </a:rPr>
                        <a:t></a:t>
                      </a:r>
                      <a:r>
                        <a:rPr lang="en-US" sz="2000" b="1" baseline="30000"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sym typeface="Symbol"/>
                        </a:rPr>
                        <a:t>0</a:t>
                      </a:r>
                      <a:endParaRPr lang="en-US" sz="2000" b="1" baseline="30000" dirty="0">
                        <a:solidFill>
                          <a:srgbClr val="000000"/>
                        </a:solidFill>
                      </a:endParaRPr>
                    </a:p>
                  </a:txBody>
                  <a:tcPr>
                    <a:solidFill>
                      <a:schemeClr val="tx2">
                        <a:lumMod val="20000"/>
                        <a:lumOff val="80000"/>
                      </a:schemeClr>
                    </a:solidFill>
                  </a:tcPr>
                </a:tc>
                <a:tc hMerge="1">
                  <a:txBody>
                    <a:bodyPr/>
                    <a:lstStyle/>
                    <a:p>
                      <a:pPr algn="ctr"/>
                      <a:endParaRPr lang="en-US" sz="2000" b="1" baseline="30000" dirty="0">
                        <a:solidFill>
                          <a:schemeClr val="tx1"/>
                        </a:solidFill>
                      </a:endParaRPr>
                    </a:p>
                  </a:txBody>
                  <a:tcPr>
                    <a:solidFill>
                      <a:schemeClr val="tx2">
                        <a:lumMod val="20000"/>
                        <a:lumOff val="80000"/>
                      </a:schemeClr>
                    </a:solidFill>
                  </a:tcPr>
                </a:tc>
                <a:tc hMerge="1">
                  <a:txBody>
                    <a:bodyPr/>
                    <a:lstStyle/>
                    <a:p>
                      <a:endParaRPr lang="en-US"/>
                    </a:p>
                  </a:txBody>
                  <a:tcPr/>
                </a:tc>
                <a:tc hMerge="1">
                  <a:txBody>
                    <a:bodyPr/>
                    <a:lstStyle/>
                    <a:p>
                      <a:endParaRPr lang="en-US"/>
                    </a:p>
                  </a:txBody>
                  <a:tcPr/>
                </a:tc>
                <a:tc gridSpan="4">
                  <a:txBody>
                    <a:bodyPr/>
                    <a:lstStyle/>
                    <a:p>
                      <a:pPr algn="ctr"/>
                      <a:r>
                        <a:rPr lang="en-US" sz="20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sym typeface="Symbol"/>
                        </a:rPr>
                        <a:t></a:t>
                      </a:r>
                      <a:endParaRPr lang="en-US" sz="2000" b="1" dirty="0">
                        <a:solidFill>
                          <a:srgbClr val="000000"/>
                        </a:solidFill>
                      </a:endParaRPr>
                    </a:p>
                  </a:txBody>
                  <a:tcPr>
                    <a:solidFill>
                      <a:schemeClr val="tx2">
                        <a:lumMod val="20000"/>
                        <a:lumOff val="80000"/>
                      </a:schemeClr>
                    </a:solidFill>
                  </a:tcPr>
                </a:tc>
                <a:tc hMerge="1">
                  <a:txBody>
                    <a:bodyPr/>
                    <a:lstStyle/>
                    <a:p>
                      <a:pPr algn="ctr"/>
                      <a:endParaRPr lang="en-US" sz="2000" b="1" dirty="0">
                        <a:solidFill>
                          <a:schemeClr val="tx1"/>
                        </a:solidFill>
                      </a:endParaRPr>
                    </a:p>
                  </a:txBody>
                  <a:tcPr>
                    <a:solidFill>
                      <a:schemeClr val="tx2">
                        <a:lumMod val="20000"/>
                        <a:lumOff val="80000"/>
                      </a:schemeClr>
                    </a:solidFill>
                  </a:tcPr>
                </a:tc>
                <a:tc hMerge="1">
                  <a:txBody>
                    <a:bodyPr/>
                    <a:lstStyle/>
                    <a:p>
                      <a:endParaRPr lang="en-US"/>
                    </a:p>
                  </a:txBody>
                  <a:tcPr/>
                </a:tc>
                <a:tc hMerge="1">
                  <a:txBody>
                    <a:bodyPr/>
                    <a:lstStyle/>
                    <a:p>
                      <a:endParaRPr lang="en-US"/>
                    </a:p>
                  </a:txBody>
                  <a:tcPr/>
                </a:tc>
              </a:tr>
              <a:tr h="712065">
                <a:tc>
                  <a:txBody>
                    <a:bodyPr/>
                    <a:lstStyle/>
                    <a:p>
                      <a:endParaRPr lang="en-US" sz="2000" b="0" dirty="0"/>
                    </a:p>
                  </a:txBody>
                  <a:tcPr>
                    <a:solidFill>
                      <a:schemeClr val="tx2">
                        <a:lumMod val="20000"/>
                        <a:lumOff val="80000"/>
                      </a:schemeClr>
                    </a:solidFill>
                  </a:tcPr>
                </a:tc>
                <a:tc gridSpan="2">
                  <a:txBody>
                    <a:bodyPr/>
                    <a:lstStyle/>
                    <a:p>
                      <a:r>
                        <a:rPr lang="en-US" sz="2000" b="1" dirty="0" smtClean="0">
                          <a:solidFill>
                            <a:srgbClr val="000000"/>
                          </a:solidFill>
                        </a:rPr>
                        <a:t>FCAL</a:t>
                      </a:r>
                      <a:endParaRPr lang="en-US" sz="2000" b="1" dirty="0">
                        <a:solidFill>
                          <a:srgbClr val="000000"/>
                        </a:solidFill>
                      </a:endParaRPr>
                    </a:p>
                  </a:txBody>
                  <a:tcPr>
                    <a:solidFill>
                      <a:schemeClr val="tx2">
                        <a:lumMod val="20000"/>
                        <a:lumOff val="80000"/>
                      </a:schemeClr>
                    </a:solidFill>
                  </a:tcPr>
                </a:tc>
                <a:tc hMerge="1">
                  <a:txBody>
                    <a:bodyPr/>
                    <a:lstStyle/>
                    <a:p>
                      <a:endParaRPr lang="en-US" sz="2000" b="1" dirty="0">
                        <a:solidFill>
                          <a:schemeClr val="tx1"/>
                        </a:solidFill>
                      </a:endParaRPr>
                    </a:p>
                  </a:txBody>
                  <a:tcPr>
                    <a:solidFill>
                      <a:schemeClr val="tx2">
                        <a:lumMod val="20000"/>
                        <a:lumOff val="80000"/>
                      </a:schemeClr>
                    </a:solidFill>
                  </a:tcPr>
                </a:tc>
                <a:tc gridSpan="2">
                  <a:txBody>
                    <a:bodyPr/>
                    <a:lstStyle/>
                    <a:p>
                      <a:r>
                        <a:rPr lang="en-US" sz="2000" b="1" dirty="0" smtClean="0">
                          <a:solidFill>
                            <a:srgbClr val="000000"/>
                          </a:solidFill>
                        </a:rPr>
                        <a:t>FCAL II</a:t>
                      </a:r>
                      <a:endParaRPr lang="en-US" sz="2000" b="1" dirty="0">
                        <a:solidFill>
                          <a:srgbClr val="000000"/>
                        </a:solidFill>
                      </a:endParaRPr>
                    </a:p>
                  </a:txBody>
                  <a:tcPr>
                    <a:solidFill>
                      <a:schemeClr val="tx2">
                        <a:lumMod val="20000"/>
                        <a:lumOff val="80000"/>
                      </a:schemeClr>
                    </a:solidFill>
                  </a:tcPr>
                </a:tc>
                <a:tc hMerge="1">
                  <a:txBody>
                    <a:bodyPr/>
                    <a:lstStyle/>
                    <a:p>
                      <a:endParaRPr lang="en-US" sz="2000" b="1" dirty="0">
                        <a:solidFill>
                          <a:schemeClr val="tx1"/>
                        </a:solidFill>
                      </a:endParaRPr>
                    </a:p>
                  </a:txBody>
                  <a:tcPr>
                    <a:solidFill>
                      <a:schemeClr val="tx2">
                        <a:lumMod val="20000"/>
                        <a:lumOff val="80000"/>
                      </a:schemeClr>
                    </a:solidFill>
                  </a:tcPr>
                </a:tc>
                <a:tc gridSpan="2">
                  <a:txBody>
                    <a:bodyPr/>
                    <a:lstStyle/>
                    <a:p>
                      <a:r>
                        <a:rPr lang="en-US" sz="2000" b="1" dirty="0" smtClean="0">
                          <a:solidFill>
                            <a:srgbClr val="000000"/>
                          </a:solidFill>
                        </a:rPr>
                        <a:t>FCAL</a:t>
                      </a:r>
                      <a:endParaRPr lang="en-US" sz="2000" b="1" dirty="0">
                        <a:solidFill>
                          <a:srgbClr val="000000"/>
                        </a:solidFill>
                      </a:endParaRPr>
                    </a:p>
                  </a:txBody>
                  <a:tcPr>
                    <a:solidFill>
                      <a:schemeClr val="tx2">
                        <a:lumMod val="20000"/>
                        <a:lumOff val="80000"/>
                      </a:schemeClr>
                    </a:solidFill>
                  </a:tcPr>
                </a:tc>
                <a:tc hMerge="1">
                  <a:txBody>
                    <a:bodyPr/>
                    <a:lstStyle/>
                    <a:p>
                      <a:endParaRPr lang="en-US" sz="2000" b="1" dirty="0">
                        <a:solidFill>
                          <a:schemeClr val="tx1"/>
                        </a:solidFill>
                      </a:endParaRPr>
                    </a:p>
                  </a:txBody>
                  <a:tcPr>
                    <a:solidFill>
                      <a:schemeClr val="tx2">
                        <a:lumMod val="20000"/>
                        <a:lumOff val="80000"/>
                      </a:schemeClr>
                    </a:solidFill>
                  </a:tcPr>
                </a:tc>
                <a:tc gridSpan="2">
                  <a:txBody>
                    <a:bodyPr/>
                    <a:lstStyle/>
                    <a:p>
                      <a:r>
                        <a:rPr lang="en-US" sz="2000" b="1" dirty="0" smtClean="0">
                          <a:solidFill>
                            <a:srgbClr val="000000"/>
                          </a:solidFill>
                        </a:rPr>
                        <a:t>FCAL II</a:t>
                      </a:r>
                      <a:endParaRPr lang="en-US" sz="2000" b="1" dirty="0">
                        <a:solidFill>
                          <a:srgbClr val="000000"/>
                        </a:solidFill>
                      </a:endParaRPr>
                    </a:p>
                  </a:txBody>
                  <a:tcPr>
                    <a:solidFill>
                      <a:schemeClr val="tx2">
                        <a:lumMod val="20000"/>
                        <a:lumOff val="80000"/>
                      </a:schemeClr>
                    </a:solidFill>
                  </a:tcPr>
                </a:tc>
                <a:tc hMerge="1">
                  <a:txBody>
                    <a:bodyPr/>
                    <a:lstStyle/>
                    <a:p>
                      <a:endParaRPr lang="en-US" dirty="0"/>
                    </a:p>
                  </a:txBody>
                  <a:tcPr/>
                </a:tc>
              </a:tr>
              <a:tr h="381510">
                <a:tc>
                  <a:txBody>
                    <a:bodyPr/>
                    <a:lstStyle/>
                    <a:p>
                      <a:r>
                        <a:rPr lang="en-US" dirty="0" smtClean="0">
                          <a:solidFill>
                            <a:srgbClr val="FF0000"/>
                          </a:solidFill>
                        </a:rPr>
                        <a:t>Overall  </a:t>
                      </a:r>
                      <a:r>
                        <a:rPr lang="en-US" dirty="0" smtClean="0">
                          <a:solidFill>
                            <a:srgbClr val="FF0000"/>
                          </a:solidFill>
                          <a:sym typeface="Symbol"/>
                        </a:rPr>
                        <a:t>  </a:t>
                      </a:r>
                      <a:r>
                        <a:rPr lang="en-US" dirty="0" smtClean="0">
                          <a:solidFill>
                            <a:srgbClr val="FF0000"/>
                          </a:solidFill>
                        </a:rPr>
                        <a:t>mass</a:t>
                      </a:r>
                      <a:r>
                        <a:rPr lang="en-US" baseline="0" dirty="0" smtClean="0">
                          <a:solidFill>
                            <a:srgbClr val="FF0000"/>
                          </a:solidFill>
                        </a:rPr>
                        <a:t> resolution, </a:t>
                      </a:r>
                      <a:r>
                        <a:rPr lang="en-US" baseline="0" dirty="0" err="1" smtClean="0">
                          <a:solidFill>
                            <a:srgbClr val="FF0000"/>
                          </a:solidFill>
                        </a:rPr>
                        <a:t>MeV</a:t>
                      </a:r>
                      <a:endParaRPr lang="en-US" dirty="0">
                        <a:solidFill>
                          <a:srgbClr val="FF0000"/>
                        </a:solidFill>
                      </a:endParaRPr>
                    </a:p>
                  </a:txBody>
                  <a:tcPr>
                    <a:solidFill>
                      <a:srgbClr val="FFFF00"/>
                    </a:solidFill>
                  </a:tcPr>
                </a:tc>
                <a:tc gridSpan="2">
                  <a:txBody>
                    <a:bodyPr/>
                    <a:lstStyle/>
                    <a:p>
                      <a:pPr algn="ctr"/>
                      <a:r>
                        <a:rPr lang="en-US" dirty="0" smtClean="0">
                          <a:solidFill>
                            <a:srgbClr val="FF0000"/>
                          </a:solidFill>
                        </a:rPr>
                        <a:t>6.6</a:t>
                      </a:r>
                      <a:endParaRPr lang="en-US" dirty="0">
                        <a:solidFill>
                          <a:srgbClr val="FF0000"/>
                        </a:solidFill>
                      </a:endParaRPr>
                    </a:p>
                  </a:txBody>
                  <a:tcPr>
                    <a:solidFill>
                      <a:srgbClr val="FFFF00"/>
                    </a:solidFill>
                  </a:tcPr>
                </a:tc>
                <a:tc hMerge="1">
                  <a:txBody>
                    <a:bodyPr/>
                    <a:lstStyle/>
                    <a:p>
                      <a:pPr algn="ctr"/>
                      <a:endParaRPr lang="en-US" dirty="0">
                        <a:solidFill>
                          <a:srgbClr val="FF0000"/>
                        </a:solidFill>
                      </a:endParaRPr>
                    </a:p>
                  </a:txBody>
                  <a:tcPr>
                    <a:solidFill>
                      <a:srgbClr val="FFFF00"/>
                    </a:solidFill>
                  </a:tcPr>
                </a:tc>
                <a:tc gridSpan="2">
                  <a:txBody>
                    <a:bodyPr/>
                    <a:lstStyle/>
                    <a:p>
                      <a:pPr algn="ctr"/>
                      <a:r>
                        <a:rPr lang="en-US" dirty="0" smtClean="0">
                          <a:solidFill>
                            <a:srgbClr val="FF0000"/>
                          </a:solidFill>
                        </a:rPr>
                        <a:t>4.1</a:t>
                      </a:r>
                      <a:endParaRPr lang="en-US" dirty="0">
                        <a:solidFill>
                          <a:srgbClr val="FF0000"/>
                        </a:solidFill>
                      </a:endParaRPr>
                    </a:p>
                  </a:txBody>
                  <a:tcPr>
                    <a:solidFill>
                      <a:srgbClr val="FFFF00"/>
                    </a:solidFill>
                  </a:tcPr>
                </a:tc>
                <a:tc hMerge="1">
                  <a:txBody>
                    <a:bodyPr/>
                    <a:lstStyle/>
                    <a:p>
                      <a:pPr algn="ctr"/>
                      <a:endParaRPr lang="en-US" dirty="0">
                        <a:solidFill>
                          <a:srgbClr val="FF0000"/>
                        </a:solidFill>
                      </a:endParaRPr>
                    </a:p>
                  </a:txBody>
                  <a:tcPr>
                    <a:solidFill>
                      <a:srgbClr val="FFFF00"/>
                    </a:solidFill>
                  </a:tcPr>
                </a:tc>
                <a:tc gridSpan="2">
                  <a:txBody>
                    <a:bodyPr/>
                    <a:lstStyle/>
                    <a:p>
                      <a:pPr algn="ctr"/>
                      <a:r>
                        <a:rPr lang="en-US" dirty="0" smtClean="0">
                          <a:solidFill>
                            <a:srgbClr val="FF0000"/>
                          </a:solidFill>
                        </a:rPr>
                        <a:t>22.3</a:t>
                      </a:r>
                      <a:endParaRPr lang="en-US" dirty="0">
                        <a:solidFill>
                          <a:srgbClr val="FF0000"/>
                        </a:solidFill>
                      </a:endParaRPr>
                    </a:p>
                  </a:txBody>
                  <a:tcPr>
                    <a:solidFill>
                      <a:srgbClr val="FFFF00"/>
                    </a:solidFill>
                  </a:tcPr>
                </a:tc>
                <a:tc hMerge="1">
                  <a:txBody>
                    <a:bodyPr/>
                    <a:lstStyle/>
                    <a:p>
                      <a:pPr algn="ctr"/>
                      <a:endParaRPr lang="en-US" dirty="0">
                        <a:solidFill>
                          <a:srgbClr val="FF0000"/>
                        </a:solidFill>
                      </a:endParaRPr>
                    </a:p>
                  </a:txBody>
                  <a:tcPr>
                    <a:solidFill>
                      <a:srgbClr val="FFFF00"/>
                    </a:solidFill>
                  </a:tcPr>
                </a:tc>
                <a:tc gridSpan="2">
                  <a:txBody>
                    <a:bodyPr/>
                    <a:lstStyle/>
                    <a:p>
                      <a:pPr algn="ctr"/>
                      <a:r>
                        <a:rPr lang="en-US" dirty="0" smtClean="0">
                          <a:solidFill>
                            <a:srgbClr val="FF0000"/>
                          </a:solidFill>
                        </a:rPr>
                        <a:t>17</a:t>
                      </a:r>
                      <a:endParaRPr lang="en-US" dirty="0">
                        <a:solidFill>
                          <a:srgbClr val="FF0000"/>
                        </a:solidFill>
                      </a:endParaRPr>
                    </a:p>
                  </a:txBody>
                  <a:tcPr>
                    <a:solidFill>
                      <a:srgbClr val="FFFF00"/>
                    </a:solidFill>
                  </a:tcPr>
                </a:tc>
                <a:tc hMerge="1">
                  <a:txBody>
                    <a:bodyPr/>
                    <a:lstStyle/>
                    <a:p>
                      <a:endParaRPr lang="en-US" dirty="0"/>
                    </a:p>
                  </a:txBody>
                  <a:tcPr/>
                </a:tc>
              </a:tr>
              <a:tr h="463607">
                <a:tc gridSpan="9">
                  <a:txBody>
                    <a:bodyPr/>
                    <a:lstStyle/>
                    <a:p>
                      <a:pPr algn="ctr"/>
                      <a:r>
                        <a:rPr lang="en-US" sz="2000" b="1" baseline="0" dirty="0" smtClean="0">
                          <a:solidFill>
                            <a:srgbClr val="009900"/>
                          </a:solidFill>
                        </a:rPr>
                        <a:t>Both </a:t>
                      </a:r>
                      <a:r>
                        <a:rPr lang="en-US" sz="2000" b="1" baseline="0" dirty="0" smtClean="0">
                          <a:solidFill>
                            <a:srgbClr val="009900"/>
                          </a:solidFill>
                          <a:sym typeface="Symbol"/>
                        </a:rPr>
                        <a:t>photons</a:t>
                      </a:r>
                      <a:r>
                        <a:rPr lang="en-US" sz="2000" b="1" dirty="0" smtClean="0">
                          <a:solidFill>
                            <a:srgbClr val="009900"/>
                          </a:solidFill>
                          <a:sym typeface="Symbol"/>
                        </a:rPr>
                        <a:t> in Forward Calorimeter</a:t>
                      </a:r>
                      <a:endParaRPr lang="en-US" sz="2000" b="1" dirty="0">
                        <a:solidFill>
                          <a:srgbClr val="009900"/>
                        </a:solidFill>
                      </a:endParaRPr>
                    </a:p>
                  </a:txBody>
                  <a:tcPr>
                    <a:solidFill>
                      <a:schemeClr val="tx1"/>
                    </a:solidFill>
                  </a:tcPr>
                </a:tc>
                <a:tc hMerge="1">
                  <a:txBody>
                    <a:bodyPr/>
                    <a:lstStyle/>
                    <a:p>
                      <a:endParaRPr lang="en-US"/>
                    </a:p>
                  </a:txBody>
                  <a:tcPr/>
                </a:tc>
                <a:tc hMerge="1">
                  <a:txBody>
                    <a:bodyPr/>
                    <a:lstStyle/>
                    <a:p>
                      <a:pPr algn="ctr"/>
                      <a:endParaRPr lang="en-US" dirty="0">
                        <a:solidFill>
                          <a:srgbClr val="FF0000"/>
                        </a:solidFill>
                      </a:endParaRPr>
                    </a:p>
                  </a:txBody>
                  <a:tcPr>
                    <a:solidFill>
                      <a:schemeClr val="bg1"/>
                    </a:solidFill>
                  </a:tcPr>
                </a:tc>
                <a:tc hMerge="1">
                  <a:txBody>
                    <a:bodyPr/>
                    <a:lstStyle/>
                    <a:p>
                      <a:endParaRPr lang="en-US"/>
                    </a:p>
                  </a:txBody>
                  <a:tcPr/>
                </a:tc>
                <a:tc hMerge="1">
                  <a:txBody>
                    <a:bodyPr/>
                    <a:lstStyle/>
                    <a:p>
                      <a:pPr algn="ctr"/>
                      <a:endParaRPr lang="en-US" dirty="0">
                        <a:solidFill>
                          <a:srgbClr val="FF0000"/>
                        </a:solidFill>
                      </a:endParaRPr>
                    </a:p>
                  </a:txBody>
                  <a:tcPr>
                    <a:solidFill>
                      <a:schemeClr val="bg1"/>
                    </a:solidFill>
                  </a:tcPr>
                </a:tc>
                <a:tc hMerge="1">
                  <a:txBody>
                    <a:bodyPr/>
                    <a:lstStyle/>
                    <a:p>
                      <a:endParaRPr lang="en-US"/>
                    </a:p>
                  </a:txBody>
                  <a:tcPr/>
                </a:tc>
                <a:tc hMerge="1">
                  <a:txBody>
                    <a:bodyPr/>
                    <a:lstStyle/>
                    <a:p>
                      <a:pPr algn="ctr"/>
                      <a:endParaRPr lang="en-US" dirty="0">
                        <a:solidFill>
                          <a:srgbClr val="FF0000"/>
                        </a:solidFill>
                      </a:endParaRPr>
                    </a:p>
                  </a:txBody>
                  <a:tcPr>
                    <a:solidFill>
                      <a:schemeClr val="bg1"/>
                    </a:solidFill>
                  </a:tcPr>
                </a:tc>
                <a:tc hMerge="1">
                  <a:txBody>
                    <a:bodyPr/>
                    <a:lstStyle/>
                    <a:p>
                      <a:pPr algn="ctr"/>
                      <a:endParaRPr lang="en-US" dirty="0">
                        <a:solidFill>
                          <a:srgbClr val="FF0000"/>
                        </a:solidFill>
                      </a:endParaRPr>
                    </a:p>
                  </a:txBody>
                  <a:tcPr>
                    <a:solidFill>
                      <a:schemeClr val="bg1"/>
                    </a:solidFill>
                  </a:tcPr>
                </a:tc>
                <a:tc hMerge="1">
                  <a:txBody>
                    <a:bodyPr/>
                    <a:lstStyle/>
                    <a:p>
                      <a:endParaRPr lang="en-US"/>
                    </a:p>
                  </a:txBody>
                  <a:tcPr/>
                </a:tc>
              </a:tr>
              <a:tr h="371512">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0000"/>
                          </a:solidFill>
                        </a:rPr>
                        <a:t>Fraction of events</a:t>
                      </a:r>
                    </a:p>
                  </a:txBody>
                  <a:tcPr>
                    <a:solidFill>
                      <a:schemeClr val="tx1"/>
                    </a:solidFill>
                  </a:tcPr>
                </a:tc>
                <a:tc hMerge="1">
                  <a:txBody>
                    <a:bodyPr/>
                    <a:lstStyle/>
                    <a:p>
                      <a:endParaRPr lang="en-US"/>
                    </a:p>
                  </a:txBody>
                  <a:tcPr/>
                </a:tc>
                <a:tc gridSpan="4">
                  <a:txBody>
                    <a:bodyPr/>
                    <a:lstStyle/>
                    <a:p>
                      <a:pPr algn="ctr"/>
                      <a:r>
                        <a:rPr lang="en-US" dirty="0" smtClean="0">
                          <a:solidFill>
                            <a:srgbClr val="000000"/>
                          </a:solidFill>
                        </a:rPr>
                        <a:t>52 %</a:t>
                      </a:r>
                      <a:endParaRPr lang="en-US" dirty="0">
                        <a:solidFill>
                          <a:srgbClr val="000000"/>
                        </a:solidFill>
                      </a:endParaRPr>
                    </a:p>
                  </a:txBody>
                  <a:tcP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a:r>
                        <a:rPr lang="en-US" dirty="0" smtClean="0">
                          <a:solidFill>
                            <a:srgbClr val="000000"/>
                          </a:solidFill>
                        </a:rPr>
                        <a:t>32 %</a:t>
                      </a:r>
                      <a:endParaRPr lang="en-US" dirty="0">
                        <a:solidFill>
                          <a:srgbClr val="000000"/>
                        </a:solidFill>
                      </a:endParaRPr>
                    </a:p>
                  </a:txBody>
                  <a:tcPr>
                    <a:solidFill>
                      <a:schemeClr val="tx1"/>
                    </a:solidFill>
                  </a:tcPr>
                </a:tc>
                <a:tc hMerge="1">
                  <a:txBody>
                    <a:bodyPr/>
                    <a:lstStyle/>
                    <a:p>
                      <a:endParaRPr lang="en-US"/>
                    </a:p>
                  </a:txBody>
                  <a:tcPr/>
                </a:tc>
                <a:tc hMerge="1">
                  <a:txBody>
                    <a:bodyPr/>
                    <a:lstStyle/>
                    <a:p>
                      <a:endParaRPr lang="en-US"/>
                    </a:p>
                  </a:txBody>
                  <a:tcPr/>
                </a:tc>
              </a:tr>
              <a:tr h="764769">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0000"/>
                          </a:solidFill>
                          <a:sym typeface="Symbol"/>
                        </a:rPr>
                        <a:t> mass resolution, </a:t>
                      </a:r>
                      <a:r>
                        <a:rPr lang="en-US" dirty="0" err="1" smtClean="0">
                          <a:solidFill>
                            <a:srgbClr val="000000"/>
                          </a:solidFill>
                          <a:sym typeface="Symbol"/>
                        </a:rPr>
                        <a:t>MeV</a:t>
                      </a:r>
                      <a:endParaRPr lang="en-US" dirty="0" smtClean="0">
                        <a:solidFill>
                          <a:srgbClr val="000000"/>
                        </a:solidFill>
                      </a:endParaRPr>
                    </a:p>
                  </a:txBody>
                  <a:tcPr>
                    <a:solidFill>
                      <a:schemeClr val="tx1"/>
                    </a:solidFill>
                  </a:tcPr>
                </a:tc>
                <a:tc hMerge="1">
                  <a:txBody>
                    <a:bodyPr/>
                    <a:lstStyle/>
                    <a:p>
                      <a:endParaRPr lang="en-US"/>
                    </a:p>
                  </a:txBody>
                  <a:tcPr/>
                </a:tc>
                <a:tc gridSpan="2">
                  <a:txBody>
                    <a:bodyPr/>
                    <a:lstStyle/>
                    <a:p>
                      <a:pPr algn="ctr"/>
                      <a:r>
                        <a:rPr lang="en-US" dirty="0" smtClean="0">
                          <a:solidFill>
                            <a:srgbClr val="000000"/>
                          </a:solidFill>
                        </a:rPr>
                        <a:t>6.2</a:t>
                      </a:r>
                      <a:endParaRPr lang="en-US" dirty="0">
                        <a:solidFill>
                          <a:srgbClr val="000000"/>
                        </a:solidFill>
                      </a:endParaRPr>
                    </a:p>
                  </a:txBody>
                  <a:tcPr>
                    <a:solidFill>
                      <a:schemeClr val="tx1"/>
                    </a:solidFill>
                  </a:tcPr>
                </a:tc>
                <a:tc hMerge="1">
                  <a:txBody>
                    <a:bodyPr/>
                    <a:lstStyle/>
                    <a:p>
                      <a:endParaRPr lang="en-US"/>
                    </a:p>
                  </a:txBody>
                  <a:tcPr/>
                </a:tc>
                <a:tc gridSpan="2">
                  <a:txBody>
                    <a:bodyPr/>
                    <a:lstStyle/>
                    <a:p>
                      <a:pPr algn="ctr"/>
                      <a:r>
                        <a:rPr lang="en-US" dirty="0" smtClean="0">
                          <a:solidFill>
                            <a:srgbClr val="000000"/>
                          </a:solidFill>
                        </a:rPr>
                        <a:t>3.2</a:t>
                      </a:r>
                      <a:endParaRPr lang="en-US" dirty="0">
                        <a:solidFill>
                          <a:srgbClr val="000000"/>
                        </a:solidFill>
                      </a:endParaRPr>
                    </a:p>
                  </a:txBody>
                  <a:tcPr>
                    <a:solidFill>
                      <a:schemeClr val="tx1"/>
                    </a:solidFill>
                  </a:tcPr>
                </a:tc>
                <a:tc hMerge="1">
                  <a:txBody>
                    <a:bodyPr/>
                    <a:lstStyle/>
                    <a:p>
                      <a:endParaRPr lang="en-US"/>
                    </a:p>
                  </a:txBody>
                  <a:tcPr/>
                </a:tc>
                <a:tc gridSpan="2">
                  <a:txBody>
                    <a:bodyPr/>
                    <a:lstStyle/>
                    <a:p>
                      <a:pPr algn="ctr"/>
                      <a:r>
                        <a:rPr lang="en-US" dirty="0" smtClean="0">
                          <a:solidFill>
                            <a:srgbClr val="000000"/>
                          </a:solidFill>
                        </a:rPr>
                        <a:t>19</a:t>
                      </a:r>
                      <a:endParaRPr lang="en-US" dirty="0">
                        <a:solidFill>
                          <a:srgbClr val="000000"/>
                        </a:solidFill>
                      </a:endParaRPr>
                    </a:p>
                  </a:txBody>
                  <a:tcPr>
                    <a:solidFill>
                      <a:schemeClr val="tx1"/>
                    </a:solidFill>
                  </a:tcPr>
                </a:tc>
                <a:tc hMerge="1">
                  <a:txBody>
                    <a:bodyPr/>
                    <a:lstStyle/>
                    <a:p>
                      <a:endParaRPr lang="en-US"/>
                    </a:p>
                  </a:txBody>
                  <a:tcPr/>
                </a:tc>
                <a:tc>
                  <a:txBody>
                    <a:bodyPr/>
                    <a:lstStyle/>
                    <a:p>
                      <a:pPr algn="ctr"/>
                      <a:r>
                        <a:rPr lang="en-US" dirty="0" smtClean="0">
                          <a:solidFill>
                            <a:srgbClr val="000000"/>
                          </a:solidFill>
                        </a:rPr>
                        <a:t>12</a:t>
                      </a:r>
                      <a:endParaRPr lang="en-US" dirty="0">
                        <a:solidFill>
                          <a:srgbClr val="000000"/>
                        </a:solidFill>
                      </a:endParaRPr>
                    </a:p>
                  </a:txBody>
                  <a:tcPr>
                    <a:solidFill>
                      <a:schemeClr val="tx1"/>
                    </a:solidFill>
                  </a:tcPr>
                </a:tc>
              </a:tr>
              <a:tr h="608484">
                <a:tc gridSpan="9">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baseline="0" dirty="0" smtClean="0">
                          <a:solidFill>
                            <a:srgbClr val="009900"/>
                          </a:solidFill>
                        </a:rPr>
                        <a:t>One </a:t>
                      </a:r>
                      <a:r>
                        <a:rPr lang="en-US" sz="1800" b="1" baseline="0" dirty="0" smtClean="0">
                          <a:solidFill>
                            <a:srgbClr val="009900"/>
                          </a:solidFill>
                          <a:sym typeface="Symbol"/>
                        </a:rPr>
                        <a:t>photon</a:t>
                      </a:r>
                      <a:r>
                        <a:rPr lang="en-US" sz="1800" b="1" dirty="0" smtClean="0">
                          <a:solidFill>
                            <a:srgbClr val="009900"/>
                          </a:solidFill>
                          <a:sym typeface="Symbol"/>
                        </a:rPr>
                        <a:t> in  Forward Calorimeter and one in</a:t>
                      </a:r>
                      <a:r>
                        <a:rPr lang="en-US" sz="1800" b="1" baseline="0" dirty="0" smtClean="0">
                          <a:solidFill>
                            <a:srgbClr val="009900"/>
                          </a:solidFill>
                          <a:sym typeface="Symbol"/>
                        </a:rPr>
                        <a:t>  BCAL</a:t>
                      </a:r>
                      <a:endParaRPr lang="en-US" dirty="0" smtClean="0">
                        <a:solidFill>
                          <a:srgbClr val="000000"/>
                        </a:solidFill>
                      </a:endParaRPr>
                    </a:p>
                  </a:txBody>
                  <a:tcPr>
                    <a:solidFill>
                      <a:schemeClr val="tx1"/>
                    </a:solidFill>
                  </a:tcPr>
                </a:tc>
                <a:tc hMerge="1">
                  <a:txBody>
                    <a:bodyPr/>
                    <a:lstStyle/>
                    <a:p>
                      <a:endParaRPr lang="en-US"/>
                    </a:p>
                  </a:txBody>
                  <a:tcPr/>
                </a:tc>
                <a:tc hMerge="1">
                  <a:txBody>
                    <a:bodyPr/>
                    <a:lstStyle/>
                    <a:p>
                      <a:pPr algn="ctr"/>
                      <a:endParaRPr lang="en-US" dirty="0"/>
                    </a:p>
                  </a:txBody>
                  <a:tcPr>
                    <a:solidFill>
                      <a:schemeClr val="bg1"/>
                    </a:solidFill>
                  </a:tcPr>
                </a:tc>
                <a:tc hMerge="1">
                  <a:txBody>
                    <a:bodyPr/>
                    <a:lstStyle/>
                    <a:p>
                      <a:endParaRPr lang="en-US"/>
                    </a:p>
                  </a:txBody>
                  <a:tcPr/>
                </a:tc>
                <a:tc hMerge="1">
                  <a:txBody>
                    <a:bodyPr/>
                    <a:lstStyle/>
                    <a:p>
                      <a:pPr algn="ctr"/>
                      <a:endParaRPr lang="en-US" dirty="0"/>
                    </a:p>
                  </a:txBody>
                  <a:tcPr>
                    <a:solidFill>
                      <a:schemeClr val="bg1"/>
                    </a:solidFill>
                  </a:tcPr>
                </a:tc>
                <a:tc hMerge="1">
                  <a:txBody>
                    <a:bodyPr/>
                    <a:lstStyle/>
                    <a:p>
                      <a:endParaRPr lang="en-US"/>
                    </a:p>
                  </a:txBody>
                  <a:tcPr/>
                </a:tc>
                <a:tc hMerge="1">
                  <a:txBody>
                    <a:bodyPr/>
                    <a:lstStyle/>
                    <a:p>
                      <a:pPr algn="ctr"/>
                      <a:endParaRPr lang="en-US" dirty="0"/>
                    </a:p>
                  </a:txBody>
                  <a:tcPr>
                    <a:solidFill>
                      <a:schemeClr val="bg1"/>
                    </a:solidFill>
                  </a:tcPr>
                </a:tc>
                <a:tc hMerge="1">
                  <a:txBody>
                    <a:bodyPr/>
                    <a:lstStyle/>
                    <a:p>
                      <a:endParaRPr lang="en-US"/>
                    </a:p>
                  </a:txBody>
                  <a:tcPr/>
                </a:tc>
                <a:tc hMerge="1">
                  <a:txBody>
                    <a:bodyPr/>
                    <a:lstStyle/>
                    <a:p>
                      <a:pPr algn="ctr"/>
                      <a:endParaRPr lang="en-US" dirty="0"/>
                    </a:p>
                  </a:txBody>
                  <a:tcPr>
                    <a:solidFill>
                      <a:schemeClr val="bg1"/>
                    </a:solidFill>
                  </a:tcPr>
                </a:tc>
              </a:tr>
              <a:tr h="608484">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0000"/>
                          </a:solidFill>
                        </a:rPr>
                        <a:t>Fraction of events</a:t>
                      </a:r>
                    </a:p>
                  </a:txBody>
                  <a:tcPr>
                    <a:solidFill>
                      <a:schemeClr val="tx1"/>
                    </a:solidFill>
                  </a:tcPr>
                </a:tc>
                <a:tc hMerge="1">
                  <a:txBody>
                    <a:bodyPr/>
                    <a:lstStyle/>
                    <a:p>
                      <a:endParaRPr lang="en-US"/>
                    </a:p>
                  </a:txBody>
                  <a:tcPr/>
                </a:tc>
                <a:tc gridSpan="4">
                  <a:txBody>
                    <a:bodyPr/>
                    <a:lstStyle/>
                    <a:p>
                      <a:pPr algn="ctr"/>
                      <a:r>
                        <a:rPr lang="en-US" dirty="0" smtClean="0">
                          <a:solidFill>
                            <a:srgbClr val="190DB3"/>
                          </a:solidFill>
                        </a:rPr>
                        <a:t>19.8 %</a:t>
                      </a:r>
                      <a:endParaRPr lang="en-US" dirty="0">
                        <a:solidFill>
                          <a:srgbClr val="190DB3"/>
                        </a:solidFill>
                      </a:endParaRPr>
                    </a:p>
                  </a:txBody>
                  <a:tcPr>
                    <a:solidFill>
                      <a:schemeClr val="tx1"/>
                    </a:solidFill>
                  </a:tcPr>
                </a:tc>
                <a:tc hMerge="1">
                  <a:txBody>
                    <a:bodyPr/>
                    <a:lstStyle/>
                    <a:p>
                      <a:endParaRPr lang="en-US"/>
                    </a:p>
                  </a:txBody>
                  <a:tcPr/>
                </a:tc>
                <a:tc hMerge="1">
                  <a:txBody>
                    <a:bodyPr/>
                    <a:lstStyle/>
                    <a:p>
                      <a:endParaRPr lang="en-US" dirty="0"/>
                    </a:p>
                  </a:txBody>
                  <a:tcPr>
                    <a:solidFill>
                      <a:srgbClr val="FFFF00"/>
                    </a:solidFill>
                  </a:tcPr>
                </a:tc>
                <a:tc hMerge="1">
                  <a:txBody>
                    <a:bodyPr/>
                    <a:lstStyle/>
                    <a:p>
                      <a:endParaRPr lang="en-US"/>
                    </a:p>
                  </a:txBody>
                  <a:tcPr/>
                </a:tc>
                <a:tc gridSpan="3">
                  <a:txBody>
                    <a:bodyPr/>
                    <a:lstStyle/>
                    <a:p>
                      <a:pPr algn="ctr"/>
                      <a:r>
                        <a:rPr lang="en-US" dirty="0" smtClean="0">
                          <a:solidFill>
                            <a:srgbClr val="190DB3"/>
                          </a:solidFill>
                        </a:rPr>
                        <a:t>55 %</a:t>
                      </a:r>
                      <a:endParaRPr lang="en-US" dirty="0">
                        <a:solidFill>
                          <a:srgbClr val="190DB3"/>
                        </a:solidFill>
                      </a:endParaRPr>
                    </a:p>
                  </a:txBody>
                  <a:tcPr>
                    <a:solidFill>
                      <a:schemeClr val="tx1"/>
                    </a:solidFill>
                  </a:tcPr>
                </a:tc>
                <a:tc hMerge="1">
                  <a:txBody>
                    <a:bodyPr/>
                    <a:lstStyle/>
                    <a:p>
                      <a:endParaRPr lang="en-US" dirty="0"/>
                    </a:p>
                  </a:txBody>
                  <a:tcPr>
                    <a:solidFill>
                      <a:srgbClr val="FFFF00"/>
                    </a:solidFill>
                  </a:tcPr>
                </a:tc>
                <a:tc hMerge="1">
                  <a:txBody>
                    <a:bodyPr/>
                    <a:lstStyle/>
                    <a:p>
                      <a:endParaRPr lang="en-US"/>
                    </a:p>
                  </a:txBody>
                  <a:tcPr/>
                </a:tc>
              </a:tr>
              <a:tr h="608484">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ym typeface="Symbol"/>
                        </a:rPr>
                        <a:t> mass resolution, </a:t>
                      </a:r>
                      <a:r>
                        <a:rPr lang="en-US" dirty="0" err="1" smtClean="0">
                          <a:sym typeface="Symbol"/>
                        </a:rPr>
                        <a:t>MeV</a:t>
                      </a:r>
                      <a:endParaRPr lang="en-US" dirty="0" smtClean="0"/>
                    </a:p>
                  </a:txBody>
                  <a:tcPr>
                    <a:solidFill>
                      <a:schemeClr val="tx1"/>
                    </a:solidFill>
                  </a:tcPr>
                </a:tc>
                <a:tc hMerge="1">
                  <a:txBody>
                    <a:bodyPr/>
                    <a:lstStyle/>
                    <a:p>
                      <a:endParaRPr lang="en-US"/>
                    </a:p>
                  </a:txBody>
                  <a:tcPr/>
                </a:tc>
                <a:tc gridSpan="2">
                  <a:txBody>
                    <a:bodyPr/>
                    <a:lstStyle/>
                    <a:p>
                      <a:pPr algn="ctr"/>
                      <a:r>
                        <a:rPr lang="en-US" dirty="0" smtClean="0">
                          <a:solidFill>
                            <a:srgbClr val="190DB3"/>
                          </a:solidFill>
                        </a:rPr>
                        <a:t>7.0</a:t>
                      </a:r>
                      <a:endParaRPr lang="en-US" dirty="0">
                        <a:solidFill>
                          <a:srgbClr val="190DB3"/>
                        </a:solidFill>
                      </a:endParaRPr>
                    </a:p>
                  </a:txBody>
                  <a:tcPr>
                    <a:solidFill>
                      <a:schemeClr val="tx1"/>
                    </a:solidFill>
                  </a:tcPr>
                </a:tc>
                <a:tc hMerge="1">
                  <a:txBody>
                    <a:bodyPr/>
                    <a:lstStyle/>
                    <a:p>
                      <a:endParaRPr lang="en-US"/>
                    </a:p>
                  </a:txBody>
                  <a:tcPr/>
                </a:tc>
                <a:tc gridSpan="2">
                  <a:txBody>
                    <a:bodyPr/>
                    <a:lstStyle/>
                    <a:p>
                      <a:pPr algn="ctr"/>
                      <a:r>
                        <a:rPr lang="en-US" dirty="0" smtClean="0">
                          <a:solidFill>
                            <a:srgbClr val="190DB3"/>
                          </a:solidFill>
                        </a:rPr>
                        <a:t>6.2</a:t>
                      </a:r>
                      <a:endParaRPr lang="en-US" dirty="0">
                        <a:solidFill>
                          <a:srgbClr val="190DB3"/>
                        </a:solidFill>
                      </a:endParaRPr>
                    </a:p>
                  </a:txBody>
                  <a:tcPr>
                    <a:solidFill>
                      <a:schemeClr val="tx1"/>
                    </a:solidFill>
                  </a:tcPr>
                </a:tc>
                <a:tc hMerge="1">
                  <a:txBody>
                    <a:bodyPr/>
                    <a:lstStyle/>
                    <a:p>
                      <a:endParaRPr lang="en-US"/>
                    </a:p>
                  </a:txBody>
                  <a:tcPr/>
                </a:tc>
                <a:tc>
                  <a:txBody>
                    <a:bodyPr/>
                    <a:lstStyle/>
                    <a:p>
                      <a:pPr algn="ctr"/>
                      <a:r>
                        <a:rPr lang="en-US" dirty="0" smtClean="0">
                          <a:solidFill>
                            <a:srgbClr val="190DB3"/>
                          </a:solidFill>
                        </a:rPr>
                        <a:t>22.9</a:t>
                      </a:r>
                      <a:endParaRPr lang="en-US" dirty="0">
                        <a:solidFill>
                          <a:srgbClr val="190DB3"/>
                        </a:solidFill>
                      </a:endParaRPr>
                    </a:p>
                  </a:txBody>
                  <a:tcPr>
                    <a:solidFill>
                      <a:schemeClr val="tx1"/>
                    </a:solidFill>
                  </a:tcPr>
                </a:tc>
                <a:tc gridSpan="2">
                  <a:txBody>
                    <a:bodyPr/>
                    <a:lstStyle/>
                    <a:p>
                      <a:pPr algn="ctr"/>
                      <a:r>
                        <a:rPr lang="en-US" dirty="0" smtClean="0">
                          <a:solidFill>
                            <a:srgbClr val="190DB3"/>
                          </a:solidFill>
                        </a:rPr>
                        <a:t>19.5</a:t>
                      </a:r>
                      <a:endParaRPr lang="en-US" dirty="0">
                        <a:solidFill>
                          <a:srgbClr val="190DB3"/>
                        </a:solidFill>
                      </a:endParaRPr>
                    </a:p>
                  </a:txBody>
                  <a:tcPr>
                    <a:solidFill>
                      <a:schemeClr val="tx1"/>
                    </a:solidFill>
                  </a:tcPr>
                </a:tc>
                <a:tc hMerge="1">
                  <a:txBody>
                    <a:bodyPr/>
                    <a:lstStyle/>
                    <a:p>
                      <a:endParaRPr lang="en-US"/>
                    </a:p>
                  </a:txBody>
                  <a:tcPr/>
                </a:tc>
              </a:tr>
            </a:tbl>
          </a:graphicData>
        </a:graphic>
      </p:graphicFrame>
      <p:sp>
        <p:nvSpPr>
          <p:cNvPr id="4" name="Slide Number Placeholder 3"/>
          <p:cNvSpPr>
            <a:spLocks noGrp="1"/>
          </p:cNvSpPr>
          <p:nvPr>
            <p:ph type="sldNum" sz="quarter" idx="12"/>
          </p:nvPr>
        </p:nvSpPr>
        <p:spPr/>
        <p:txBody>
          <a:bodyPr/>
          <a:lstStyle/>
          <a:p>
            <a:fld id="{6892A086-5AA2-4171-A519-61A91F692A40}" type="slidenum">
              <a:rPr lang="en-US" smtClean="0"/>
              <a:pPr/>
              <a:t>62</a:t>
            </a:fld>
            <a:endParaRPr lang="en-US"/>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304800"/>
            <a:ext cx="8355172" cy="646331"/>
          </a:xfrm>
          <a:prstGeom prst="rect">
            <a:avLst/>
          </a:prstGeom>
          <a:noFill/>
        </p:spPr>
        <p:txBody>
          <a:bodyPr wrap="none" rtlCol="0">
            <a:spAutoFit/>
          </a:bodyPr>
          <a:lstStyle/>
          <a:p>
            <a:r>
              <a:rPr lang="en-US"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sym typeface="Symbol"/>
              </a:rPr>
              <a:t>p +    p + X(1600),   X</a:t>
            </a:r>
            <a:r>
              <a:rPr lang="en-US" sz="3600" b="1" baseline="-25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sym typeface="Symbol"/>
              </a:rPr>
              <a:t> </a:t>
            </a:r>
            <a:r>
              <a:rPr lang="en-US"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sym typeface="Symbol"/>
              </a:rPr>
              <a:t>(1600)   </a:t>
            </a:r>
            <a:r>
              <a:rPr lang="en-US" sz="3600" b="1" baseline="30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sym typeface="Symbol"/>
              </a:rPr>
              <a:t>0</a:t>
            </a:r>
            <a:r>
              <a:rPr lang="en-US"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sym typeface="Symbol"/>
              </a:rPr>
              <a:t> </a:t>
            </a:r>
            <a:r>
              <a:rPr lang="en-US" sz="3600" b="1" baseline="30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sym typeface="Symbol"/>
              </a:rPr>
              <a:t>0</a:t>
            </a:r>
            <a:endParaRPr lang="en-US" sz="3600" b="1" baseline="300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026" name="Picture 2" descr="C:\Users\somov\Desktop\Documents\meetings\eta_fast_simu\3pi_de.png"/>
          <p:cNvPicPr>
            <a:picLocks noChangeAspect="1" noChangeArrowheads="1"/>
          </p:cNvPicPr>
          <p:nvPr/>
        </p:nvPicPr>
        <p:blipFill>
          <a:blip r:embed="rId2" cstate="print"/>
          <a:srcRect/>
          <a:stretch>
            <a:fillRect/>
          </a:stretch>
        </p:blipFill>
        <p:spPr bwMode="auto">
          <a:xfrm>
            <a:off x="1778000" y="1676400"/>
            <a:ext cx="5384800" cy="4038600"/>
          </a:xfrm>
          <a:prstGeom prst="rect">
            <a:avLst/>
          </a:prstGeom>
          <a:noFill/>
        </p:spPr>
      </p:pic>
      <p:sp>
        <p:nvSpPr>
          <p:cNvPr id="6" name="Rectangle 5"/>
          <p:cNvSpPr/>
          <p:nvPr/>
        </p:nvSpPr>
        <p:spPr>
          <a:xfrm>
            <a:off x="1905000" y="1447800"/>
            <a:ext cx="5791200" cy="369332"/>
          </a:xfrm>
          <a:prstGeom prst="rect">
            <a:avLst/>
          </a:prstGeom>
        </p:spPr>
        <p:txBody>
          <a:bodyPr wrap="square">
            <a:spAutoFit/>
          </a:bodyPr>
          <a:lstStyle/>
          <a:p>
            <a:r>
              <a:rPr lang="en-US" b="1" dirty="0" smtClean="0">
                <a:latin typeface="Times New Roman" pitchFamily="18" charset="0"/>
                <a:cs typeface="Times New Roman" pitchFamily="18" charset="0"/>
              </a:rPr>
              <a:t>Resolution of the reconstructed energy in the event</a:t>
            </a:r>
          </a:p>
        </p:txBody>
      </p:sp>
      <p:sp>
        <p:nvSpPr>
          <p:cNvPr id="8" name="TextBox 7"/>
          <p:cNvSpPr txBox="1"/>
          <p:nvPr/>
        </p:nvSpPr>
        <p:spPr>
          <a:xfrm>
            <a:off x="5410200" y="3048000"/>
            <a:ext cx="2687082" cy="400110"/>
          </a:xfrm>
          <a:prstGeom prst="rect">
            <a:avLst/>
          </a:prstGeom>
          <a:solidFill>
            <a:srgbClr val="FFFF00"/>
          </a:solidFill>
          <a:ln>
            <a:solidFill>
              <a:srgbClr val="FF0000"/>
            </a:solidFill>
          </a:ln>
        </p:spPr>
        <p:txBody>
          <a:bodyPr wrap="none" rtlCol="0">
            <a:spAutoFit/>
          </a:bodyPr>
          <a:lstStyle/>
          <a:p>
            <a:r>
              <a:rPr lang="en-US" sz="2000" dirty="0" smtClean="0">
                <a:solidFill>
                  <a:srgbClr val="000000"/>
                </a:solidFill>
                <a:latin typeface="Times New Roman" pitchFamily="18" charset="0"/>
                <a:cs typeface="Times New Roman" pitchFamily="18" charset="0"/>
                <a:sym typeface="Symbol"/>
              </a:rPr>
              <a:t> </a:t>
            </a:r>
            <a:r>
              <a:rPr lang="en-US" sz="2000" baseline="-25000" dirty="0" smtClean="0">
                <a:solidFill>
                  <a:srgbClr val="000000"/>
                </a:solidFill>
                <a:latin typeface="Times New Roman" pitchFamily="18" charset="0"/>
                <a:cs typeface="Times New Roman" pitchFamily="18" charset="0"/>
                <a:sym typeface="Symbol"/>
              </a:rPr>
              <a:t>FCAL</a:t>
            </a:r>
            <a:r>
              <a:rPr lang="en-US" sz="2000" dirty="0" smtClean="0">
                <a:solidFill>
                  <a:srgbClr val="000000"/>
                </a:solidFill>
                <a:latin typeface="Times New Roman" pitchFamily="18" charset="0"/>
                <a:cs typeface="Times New Roman" pitchFamily="18" charset="0"/>
                <a:sym typeface="Symbol"/>
              </a:rPr>
              <a:t> /  </a:t>
            </a:r>
            <a:r>
              <a:rPr lang="en-US" sz="2000" baseline="-25000" dirty="0" smtClean="0">
                <a:solidFill>
                  <a:srgbClr val="000000"/>
                </a:solidFill>
                <a:latin typeface="Times New Roman" pitchFamily="18" charset="0"/>
                <a:cs typeface="Times New Roman" pitchFamily="18" charset="0"/>
                <a:sym typeface="Symbol"/>
              </a:rPr>
              <a:t>FCAL II</a:t>
            </a:r>
            <a:r>
              <a:rPr lang="en-US" sz="2000" dirty="0" smtClean="0">
                <a:solidFill>
                  <a:srgbClr val="000000"/>
                </a:solidFill>
                <a:latin typeface="Times New Roman" pitchFamily="18" charset="0"/>
                <a:cs typeface="Times New Roman" pitchFamily="18" charset="0"/>
                <a:sym typeface="Symbol"/>
              </a:rPr>
              <a:t>   = 1.35</a:t>
            </a:r>
            <a:endParaRPr lang="en-US" sz="2000" dirty="0">
              <a:solidFill>
                <a:srgbClr val="000000"/>
              </a:solidFill>
              <a:latin typeface="Times New Roman" pitchFamily="18" charset="0"/>
              <a:cs typeface="Times New Roman" pitchFamily="18" charset="0"/>
            </a:endParaRPr>
          </a:p>
        </p:txBody>
      </p:sp>
      <p:sp>
        <p:nvSpPr>
          <p:cNvPr id="7" name="Rectangle 6"/>
          <p:cNvSpPr/>
          <p:nvPr/>
        </p:nvSpPr>
        <p:spPr>
          <a:xfrm>
            <a:off x="3058605" y="5619690"/>
            <a:ext cx="3026790" cy="400110"/>
          </a:xfrm>
          <a:prstGeom prst="rect">
            <a:avLst/>
          </a:prstGeom>
        </p:spPr>
        <p:txBody>
          <a:bodyPr wrap="none">
            <a:spAutoFit/>
          </a:bodyPr>
          <a:lstStyle/>
          <a:p>
            <a:r>
              <a:rPr lang="en-US" dirty="0" smtClean="0">
                <a:solidFill>
                  <a:srgbClr val="000000"/>
                </a:solidFill>
                <a:latin typeface="Times New Roman" pitchFamily="18" charset="0"/>
                <a:cs typeface="Times New Roman" pitchFamily="18" charset="0"/>
                <a:sym typeface="Symbol"/>
              </a:rPr>
              <a:t> E = E</a:t>
            </a:r>
            <a:r>
              <a:rPr lang="en-US" baseline="-25000" dirty="0" smtClean="0">
                <a:solidFill>
                  <a:srgbClr val="000000"/>
                </a:solidFill>
                <a:latin typeface="Times New Roman" pitchFamily="18" charset="0"/>
                <a:cs typeface="Times New Roman" pitchFamily="18" charset="0"/>
                <a:sym typeface="Symbol"/>
              </a:rPr>
              <a:t></a:t>
            </a:r>
            <a:r>
              <a:rPr lang="en-US" dirty="0" smtClean="0">
                <a:solidFill>
                  <a:srgbClr val="000000"/>
                </a:solidFill>
                <a:latin typeface="Times New Roman" pitchFamily="18" charset="0"/>
                <a:cs typeface="Times New Roman" pitchFamily="18" charset="0"/>
                <a:sym typeface="Symbol"/>
              </a:rPr>
              <a:t> + </a:t>
            </a:r>
            <a:r>
              <a:rPr lang="en-US" dirty="0" err="1" smtClean="0">
                <a:solidFill>
                  <a:srgbClr val="000000"/>
                </a:solidFill>
                <a:latin typeface="Times New Roman" pitchFamily="18" charset="0"/>
                <a:cs typeface="Times New Roman" pitchFamily="18" charset="0"/>
                <a:sym typeface="Symbol"/>
              </a:rPr>
              <a:t>E</a:t>
            </a:r>
            <a:r>
              <a:rPr lang="en-US" baseline="-25000" dirty="0" err="1" smtClean="0">
                <a:solidFill>
                  <a:srgbClr val="000000"/>
                </a:solidFill>
                <a:latin typeface="Times New Roman" pitchFamily="18" charset="0"/>
                <a:cs typeface="Times New Roman" pitchFamily="18" charset="0"/>
                <a:sym typeface="Symbol"/>
              </a:rPr>
              <a:t>p</a:t>
            </a:r>
            <a:r>
              <a:rPr lang="en-US" dirty="0" smtClean="0">
                <a:solidFill>
                  <a:srgbClr val="000000"/>
                </a:solidFill>
                <a:latin typeface="Times New Roman" pitchFamily="18" charset="0"/>
                <a:cs typeface="Times New Roman" pitchFamily="18" charset="0"/>
                <a:sym typeface="Symbol"/>
              </a:rPr>
              <a:t> – m</a:t>
            </a:r>
            <a:r>
              <a:rPr lang="en-US" baseline="-25000" dirty="0" smtClean="0">
                <a:solidFill>
                  <a:srgbClr val="000000"/>
                </a:solidFill>
                <a:latin typeface="Times New Roman" pitchFamily="18" charset="0"/>
                <a:cs typeface="Times New Roman" pitchFamily="18" charset="0"/>
                <a:sym typeface="Symbol"/>
              </a:rPr>
              <a:t>p</a:t>
            </a:r>
            <a:r>
              <a:rPr lang="en-US" dirty="0" smtClean="0">
                <a:solidFill>
                  <a:srgbClr val="000000"/>
                </a:solidFill>
                <a:latin typeface="Times New Roman" pitchFamily="18" charset="0"/>
                <a:cs typeface="Times New Roman" pitchFamily="18" charset="0"/>
                <a:sym typeface="Symbol"/>
              </a:rPr>
              <a:t> – </a:t>
            </a:r>
            <a:r>
              <a:rPr lang="en-US" dirty="0" err="1" smtClean="0">
                <a:solidFill>
                  <a:srgbClr val="000000"/>
                </a:solidFill>
                <a:latin typeface="Times New Roman" pitchFamily="18" charset="0"/>
                <a:cs typeface="Times New Roman" pitchFamily="18" charset="0"/>
                <a:sym typeface="Symbol"/>
              </a:rPr>
              <a:t>E</a:t>
            </a:r>
            <a:r>
              <a:rPr lang="en-US" baseline="-25000" dirty="0" err="1" smtClean="0">
                <a:solidFill>
                  <a:srgbClr val="000000"/>
                </a:solidFill>
                <a:latin typeface="Times New Roman" pitchFamily="18" charset="0"/>
                <a:cs typeface="Times New Roman" pitchFamily="18" charset="0"/>
                <a:sym typeface="Symbol"/>
              </a:rPr>
              <a:t>beam</a:t>
            </a:r>
            <a:endParaRPr lang="en-US"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C:\Users\somov\Desktop\Documents\meetings\eta_fast_simu\2pi_eta_bcal.png"/>
          <p:cNvPicPr>
            <a:picLocks noChangeAspect="1" noChangeArrowheads="1"/>
          </p:cNvPicPr>
          <p:nvPr/>
        </p:nvPicPr>
        <p:blipFill>
          <a:blip r:embed="rId2" cstate="print"/>
          <a:srcRect/>
          <a:stretch>
            <a:fillRect/>
          </a:stretch>
        </p:blipFill>
        <p:spPr bwMode="auto">
          <a:xfrm>
            <a:off x="4724400" y="3598164"/>
            <a:ext cx="4041648" cy="3031236"/>
          </a:xfrm>
          <a:prstGeom prst="rect">
            <a:avLst/>
          </a:prstGeom>
          <a:noFill/>
        </p:spPr>
      </p:pic>
      <p:pic>
        <p:nvPicPr>
          <p:cNvPr id="3" name="Picture 4" descr="C:\Users\somov\Desktop\Documents\meetings\eta_fast_simu\2pi_eta_mix.png"/>
          <p:cNvPicPr>
            <a:picLocks noChangeAspect="1" noChangeArrowheads="1"/>
          </p:cNvPicPr>
          <p:nvPr/>
        </p:nvPicPr>
        <p:blipFill>
          <a:blip r:embed="rId3" cstate="print"/>
          <a:srcRect/>
          <a:stretch>
            <a:fillRect/>
          </a:stretch>
        </p:blipFill>
        <p:spPr bwMode="auto">
          <a:xfrm>
            <a:off x="533400" y="3486150"/>
            <a:ext cx="4191000" cy="3143250"/>
          </a:xfrm>
          <a:prstGeom prst="rect">
            <a:avLst/>
          </a:prstGeom>
          <a:noFill/>
        </p:spPr>
      </p:pic>
      <p:pic>
        <p:nvPicPr>
          <p:cNvPr id="2" name="Picture 3" descr="C:\Users\somov\Desktop\Documents\meetings\eta_fast_simu\2pi_eta_fcal.png"/>
          <p:cNvPicPr>
            <a:picLocks noChangeAspect="1" noChangeArrowheads="1"/>
          </p:cNvPicPr>
          <p:nvPr/>
        </p:nvPicPr>
        <p:blipFill>
          <a:blip r:embed="rId4" cstate="print"/>
          <a:srcRect/>
          <a:stretch>
            <a:fillRect/>
          </a:stretch>
        </p:blipFill>
        <p:spPr bwMode="auto">
          <a:xfrm>
            <a:off x="4724400" y="550164"/>
            <a:ext cx="4041648" cy="3031236"/>
          </a:xfrm>
          <a:prstGeom prst="rect">
            <a:avLst/>
          </a:prstGeom>
          <a:noFill/>
        </p:spPr>
      </p:pic>
      <p:pic>
        <p:nvPicPr>
          <p:cNvPr id="2050" name="Picture 2" descr="C:\Users\somov\Desktop\Documents\meetings\eta_fast_simu\2pi_eta_all.png"/>
          <p:cNvPicPr>
            <a:picLocks noChangeAspect="1" noChangeArrowheads="1"/>
          </p:cNvPicPr>
          <p:nvPr/>
        </p:nvPicPr>
        <p:blipFill>
          <a:blip r:embed="rId5" cstate="print"/>
          <a:srcRect/>
          <a:stretch>
            <a:fillRect/>
          </a:stretch>
        </p:blipFill>
        <p:spPr bwMode="auto">
          <a:xfrm>
            <a:off x="533400" y="533400"/>
            <a:ext cx="4038600" cy="3028950"/>
          </a:xfrm>
          <a:prstGeom prst="rect">
            <a:avLst/>
          </a:prstGeom>
          <a:noFill/>
        </p:spPr>
      </p:pic>
      <p:sp>
        <p:nvSpPr>
          <p:cNvPr id="13" name="Rectangle 12"/>
          <p:cNvSpPr/>
          <p:nvPr/>
        </p:nvSpPr>
        <p:spPr>
          <a:xfrm>
            <a:off x="2895600" y="228600"/>
            <a:ext cx="242374" cy="369332"/>
          </a:xfrm>
          <a:prstGeom prst="rect">
            <a:avLst/>
          </a:prstGeom>
        </p:spPr>
        <p:txBody>
          <a:bodyPr wrap="none">
            <a:spAutoFit/>
          </a:bodyPr>
          <a:lstStyle/>
          <a:p>
            <a:r>
              <a:rPr lang="en-US"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sym typeface="Symbol"/>
              </a:rPr>
              <a:t> </a:t>
            </a:r>
          </a:p>
        </p:txBody>
      </p:sp>
      <p:sp>
        <p:nvSpPr>
          <p:cNvPr id="14" name="Rectangle 13"/>
          <p:cNvSpPr/>
          <p:nvPr/>
        </p:nvSpPr>
        <p:spPr>
          <a:xfrm>
            <a:off x="2819400" y="0"/>
            <a:ext cx="3962944" cy="523220"/>
          </a:xfrm>
          <a:prstGeom prst="rect">
            <a:avLst/>
          </a:prstGeom>
        </p:spPr>
        <p:txBody>
          <a:bodyPr wrap="none">
            <a:spAutoFit/>
          </a:bodyPr>
          <a:lstStyle/>
          <a:p>
            <a:r>
              <a:rPr lang="en-US" sz="2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sym typeface="Symbol"/>
              </a:rPr>
              <a:t>Invariant Mass:     </a:t>
            </a:r>
            <a:endParaRPr lang="en-US" sz="2800" dirty="0"/>
          </a:p>
        </p:txBody>
      </p:sp>
      <p:sp>
        <p:nvSpPr>
          <p:cNvPr id="15" name="TextBox 14"/>
          <p:cNvSpPr txBox="1"/>
          <p:nvPr/>
        </p:nvSpPr>
        <p:spPr>
          <a:xfrm>
            <a:off x="204613" y="685800"/>
            <a:ext cx="2236510" cy="400110"/>
          </a:xfrm>
          <a:prstGeom prst="rect">
            <a:avLst/>
          </a:prstGeom>
          <a:solidFill>
            <a:srgbClr val="FFFF00"/>
          </a:solidFill>
          <a:ln>
            <a:solidFill>
              <a:srgbClr val="FF0000"/>
            </a:solidFill>
          </a:ln>
        </p:spPr>
        <p:txBody>
          <a:bodyPr wrap="none" rtlCol="0">
            <a:spAutoFit/>
          </a:bodyPr>
          <a:lstStyle/>
          <a:p>
            <a:r>
              <a:rPr lang="en-US" dirty="0" smtClean="0">
                <a:solidFill>
                  <a:srgbClr val="000000"/>
                </a:solidFill>
                <a:latin typeface="Times New Roman" pitchFamily="18" charset="0"/>
                <a:cs typeface="Times New Roman" pitchFamily="18" charset="0"/>
                <a:sym typeface="Symbol"/>
              </a:rPr>
              <a:t>All reconstructed</a:t>
            </a:r>
            <a:r>
              <a:rPr lang="en-US"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sym typeface="Symbol"/>
              </a:rPr>
              <a:t> </a:t>
            </a:r>
            <a:r>
              <a:rPr lang="en-US" dirty="0" smtClean="0">
                <a:solidFill>
                  <a:srgbClr val="000000"/>
                </a:solidFill>
                <a:latin typeface="Times New Roman" pitchFamily="18" charset="0"/>
                <a:cs typeface="Times New Roman" pitchFamily="18" charset="0"/>
                <a:sym typeface="Symbol"/>
              </a:rPr>
              <a:t> </a:t>
            </a:r>
            <a:endParaRPr lang="en-US" dirty="0">
              <a:solidFill>
                <a:srgbClr val="000000"/>
              </a:solidFill>
              <a:latin typeface="Times New Roman" pitchFamily="18" charset="0"/>
              <a:cs typeface="Times New Roman" pitchFamily="18" charset="0"/>
            </a:endParaRPr>
          </a:p>
        </p:txBody>
      </p:sp>
      <p:sp>
        <p:nvSpPr>
          <p:cNvPr id="16" name="TextBox 15"/>
          <p:cNvSpPr txBox="1"/>
          <p:nvPr/>
        </p:nvSpPr>
        <p:spPr>
          <a:xfrm>
            <a:off x="7330486" y="685800"/>
            <a:ext cx="1380506" cy="400110"/>
          </a:xfrm>
          <a:prstGeom prst="rect">
            <a:avLst/>
          </a:prstGeom>
          <a:solidFill>
            <a:srgbClr val="FFFF00"/>
          </a:solidFill>
          <a:ln>
            <a:solidFill>
              <a:srgbClr val="FF0000"/>
            </a:solidFill>
          </a:ln>
        </p:spPr>
        <p:txBody>
          <a:bodyPr wrap="none" rtlCol="0">
            <a:spAutoFit/>
          </a:bodyPr>
          <a:lstStyle/>
          <a:p>
            <a:pPr>
              <a:buFont typeface="Symbol"/>
              <a:buChar char="g"/>
            </a:pPr>
            <a:r>
              <a:rPr lang="en-US" dirty="0" smtClean="0">
                <a:solidFill>
                  <a:srgbClr val="000000"/>
                </a:solidFill>
                <a:latin typeface="Times New Roman" pitchFamily="18" charset="0"/>
                <a:cs typeface="Times New Roman" pitchFamily="18" charset="0"/>
                <a:sym typeface="Symbol"/>
              </a:rPr>
              <a:t> in FCAL</a:t>
            </a:r>
          </a:p>
        </p:txBody>
      </p:sp>
      <p:sp>
        <p:nvSpPr>
          <p:cNvPr id="17" name="TextBox 16"/>
          <p:cNvSpPr txBox="1"/>
          <p:nvPr/>
        </p:nvSpPr>
        <p:spPr>
          <a:xfrm>
            <a:off x="143288" y="3581400"/>
            <a:ext cx="1869551" cy="707886"/>
          </a:xfrm>
          <a:prstGeom prst="rect">
            <a:avLst/>
          </a:prstGeom>
          <a:solidFill>
            <a:srgbClr val="FFFF00"/>
          </a:solidFill>
          <a:ln>
            <a:solidFill>
              <a:srgbClr val="FF0000"/>
            </a:solidFill>
          </a:ln>
        </p:spPr>
        <p:txBody>
          <a:bodyPr wrap="none" rtlCol="0">
            <a:spAutoFit/>
          </a:bodyPr>
          <a:lstStyle/>
          <a:p>
            <a:pPr>
              <a:buFont typeface="Symbol"/>
              <a:buChar char="g"/>
            </a:pPr>
            <a:r>
              <a:rPr lang="en-US" dirty="0" smtClean="0">
                <a:solidFill>
                  <a:srgbClr val="000000"/>
                </a:solidFill>
                <a:latin typeface="Times New Roman" pitchFamily="18" charset="0"/>
                <a:cs typeface="Times New Roman" pitchFamily="18" charset="0"/>
                <a:sym typeface="Symbol"/>
              </a:rPr>
              <a:t> in FCAL and </a:t>
            </a:r>
          </a:p>
          <a:p>
            <a:r>
              <a:rPr lang="en-US" dirty="0" smtClean="0">
                <a:solidFill>
                  <a:srgbClr val="000000"/>
                </a:solidFill>
                <a:latin typeface="Times New Roman" pitchFamily="18" charset="0"/>
                <a:cs typeface="Times New Roman" pitchFamily="18" charset="0"/>
                <a:sym typeface="Symbol"/>
              </a:rPr>
              <a:t>        BCAL</a:t>
            </a:r>
          </a:p>
        </p:txBody>
      </p:sp>
      <p:sp>
        <p:nvSpPr>
          <p:cNvPr id="18" name="TextBox 17"/>
          <p:cNvSpPr txBox="1"/>
          <p:nvPr/>
        </p:nvSpPr>
        <p:spPr>
          <a:xfrm>
            <a:off x="7492357" y="3733800"/>
            <a:ext cx="1409361" cy="400110"/>
          </a:xfrm>
          <a:prstGeom prst="rect">
            <a:avLst/>
          </a:prstGeom>
          <a:solidFill>
            <a:srgbClr val="FFFF00"/>
          </a:solidFill>
          <a:ln>
            <a:solidFill>
              <a:srgbClr val="FF0000"/>
            </a:solidFill>
          </a:ln>
        </p:spPr>
        <p:txBody>
          <a:bodyPr wrap="none" rtlCol="0">
            <a:spAutoFit/>
          </a:bodyPr>
          <a:lstStyle/>
          <a:p>
            <a:pPr>
              <a:buFont typeface="Symbol"/>
              <a:buChar char="g"/>
            </a:pPr>
            <a:r>
              <a:rPr lang="en-US" dirty="0" smtClean="0">
                <a:solidFill>
                  <a:srgbClr val="000000"/>
                </a:solidFill>
                <a:latin typeface="Times New Roman" pitchFamily="18" charset="0"/>
                <a:cs typeface="Times New Roman" pitchFamily="18" charset="0"/>
                <a:sym typeface="Symbol"/>
              </a:rPr>
              <a:t> in BCAL</a:t>
            </a:r>
          </a:p>
        </p:txBody>
      </p:sp>
      <p:sp>
        <p:nvSpPr>
          <p:cNvPr id="19" name="TextBox 18"/>
          <p:cNvSpPr txBox="1"/>
          <p:nvPr/>
        </p:nvSpPr>
        <p:spPr>
          <a:xfrm>
            <a:off x="2819400" y="1905000"/>
            <a:ext cx="2134815" cy="338554"/>
          </a:xfrm>
          <a:prstGeom prst="rect">
            <a:avLst/>
          </a:prstGeom>
          <a:solidFill>
            <a:schemeClr val="tx1"/>
          </a:solidFill>
          <a:ln>
            <a:solidFill>
              <a:schemeClr val="bg1"/>
            </a:solidFill>
          </a:ln>
        </p:spPr>
        <p:txBody>
          <a:bodyPr wrap="none" rtlCol="0">
            <a:spAutoFit/>
          </a:bodyPr>
          <a:lstStyle/>
          <a:p>
            <a:r>
              <a:rPr lang="en-US" sz="1600" b="1" i="1" dirty="0" smtClean="0">
                <a:solidFill>
                  <a:srgbClr val="000000"/>
                </a:solidFill>
                <a:latin typeface="Times New Roman" pitchFamily="18" charset="0"/>
                <a:cs typeface="Times New Roman" pitchFamily="18" charset="0"/>
                <a:sym typeface="Symbol"/>
              </a:rPr>
              <a:t></a:t>
            </a:r>
            <a:r>
              <a:rPr lang="en-US" sz="1600" b="1" dirty="0" smtClean="0">
                <a:solidFill>
                  <a:srgbClr val="000000"/>
                </a:solidFill>
                <a:latin typeface="Times New Roman" pitchFamily="18" charset="0"/>
                <a:cs typeface="Times New Roman" pitchFamily="18" charset="0"/>
                <a:sym typeface="Symbol"/>
              </a:rPr>
              <a:t> </a:t>
            </a:r>
            <a:r>
              <a:rPr lang="en-US" sz="1600" b="1" baseline="-25000" dirty="0" smtClean="0">
                <a:solidFill>
                  <a:srgbClr val="000000"/>
                </a:solidFill>
                <a:latin typeface="Times New Roman" pitchFamily="18" charset="0"/>
                <a:cs typeface="Times New Roman" pitchFamily="18" charset="0"/>
                <a:sym typeface="Symbol"/>
              </a:rPr>
              <a:t>FCAL</a:t>
            </a:r>
            <a:r>
              <a:rPr lang="en-US" sz="1600" b="1" dirty="0" smtClean="0">
                <a:solidFill>
                  <a:srgbClr val="000000"/>
                </a:solidFill>
                <a:latin typeface="Times New Roman" pitchFamily="18" charset="0"/>
                <a:cs typeface="Times New Roman" pitchFamily="18" charset="0"/>
                <a:sym typeface="Symbol"/>
              </a:rPr>
              <a:t> /  </a:t>
            </a:r>
            <a:r>
              <a:rPr lang="en-US" sz="1600" b="1" baseline="-25000" dirty="0" smtClean="0">
                <a:solidFill>
                  <a:srgbClr val="000000"/>
                </a:solidFill>
                <a:latin typeface="Times New Roman" pitchFamily="18" charset="0"/>
                <a:cs typeface="Times New Roman" pitchFamily="18" charset="0"/>
                <a:sym typeface="Symbol"/>
              </a:rPr>
              <a:t>FCAL II</a:t>
            </a:r>
            <a:r>
              <a:rPr lang="en-US" sz="1600" b="1" dirty="0" smtClean="0">
                <a:solidFill>
                  <a:srgbClr val="000000"/>
                </a:solidFill>
                <a:latin typeface="Times New Roman" pitchFamily="18" charset="0"/>
                <a:cs typeface="Times New Roman" pitchFamily="18" charset="0"/>
                <a:sym typeface="Symbol"/>
              </a:rPr>
              <a:t>   ~ 1.2</a:t>
            </a:r>
            <a:endParaRPr lang="en-US" sz="1600" b="1" dirty="0">
              <a:solidFill>
                <a:srgbClr val="000000"/>
              </a:solidFill>
              <a:latin typeface="Times New Roman" pitchFamily="18" charset="0"/>
              <a:cs typeface="Times New Roman" pitchFamily="18" charset="0"/>
            </a:endParaRPr>
          </a:p>
        </p:txBody>
      </p:sp>
      <p:sp>
        <p:nvSpPr>
          <p:cNvPr id="20" name="TextBox 19"/>
          <p:cNvSpPr txBox="1"/>
          <p:nvPr/>
        </p:nvSpPr>
        <p:spPr>
          <a:xfrm>
            <a:off x="7009185" y="1905000"/>
            <a:ext cx="2134815" cy="338554"/>
          </a:xfrm>
          <a:prstGeom prst="rect">
            <a:avLst/>
          </a:prstGeom>
          <a:solidFill>
            <a:schemeClr val="tx1"/>
          </a:solidFill>
          <a:ln>
            <a:solidFill>
              <a:schemeClr val="bg1"/>
            </a:solidFill>
          </a:ln>
        </p:spPr>
        <p:txBody>
          <a:bodyPr wrap="none" rtlCol="0">
            <a:spAutoFit/>
          </a:bodyPr>
          <a:lstStyle/>
          <a:p>
            <a:r>
              <a:rPr lang="en-US" sz="1600" b="1" dirty="0" smtClean="0">
                <a:solidFill>
                  <a:srgbClr val="000000"/>
                </a:solidFill>
                <a:latin typeface="Times New Roman" pitchFamily="18" charset="0"/>
                <a:cs typeface="Times New Roman" pitchFamily="18" charset="0"/>
                <a:sym typeface="Symbol"/>
              </a:rPr>
              <a:t> </a:t>
            </a:r>
            <a:r>
              <a:rPr lang="en-US" sz="1600" b="1" baseline="-25000" dirty="0" smtClean="0">
                <a:solidFill>
                  <a:srgbClr val="000000"/>
                </a:solidFill>
                <a:latin typeface="Times New Roman" pitchFamily="18" charset="0"/>
                <a:cs typeface="Times New Roman" pitchFamily="18" charset="0"/>
                <a:sym typeface="Symbol"/>
              </a:rPr>
              <a:t>FCAL</a:t>
            </a:r>
            <a:r>
              <a:rPr lang="en-US" sz="1600" b="1" dirty="0" smtClean="0">
                <a:solidFill>
                  <a:srgbClr val="000000"/>
                </a:solidFill>
                <a:latin typeface="Times New Roman" pitchFamily="18" charset="0"/>
                <a:cs typeface="Times New Roman" pitchFamily="18" charset="0"/>
                <a:sym typeface="Symbol"/>
              </a:rPr>
              <a:t> /  </a:t>
            </a:r>
            <a:r>
              <a:rPr lang="en-US" sz="1600" b="1" baseline="-25000" dirty="0" smtClean="0">
                <a:solidFill>
                  <a:srgbClr val="000000"/>
                </a:solidFill>
                <a:latin typeface="Times New Roman" pitchFamily="18" charset="0"/>
                <a:cs typeface="Times New Roman" pitchFamily="18" charset="0"/>
                <a:sym typeface="Symbol"/>
              </a:rPr>
              <a:t>FCAL II</a:t>
            </a:r>
            <a:r>
              <a:rPr lang="en-US" sz="1600" b="1" dirty="0" smtClean="0">
                <a:solidFill>
                  <a:srgbClr val="000000"/>
                </a:solidFill>
                <a:latin typeface="Times New Roman" pitchFamily="18" charset="0"/>
                <a:cs typeface="Times New Roman" pitchFamily="18" charset="0"/>
                <a:sym typeface="Symbol"/>
              </a:rPr>
              <a:t>   ~ 1.5</a:t>
            </a:r>
            <a:endParaRPr lang="en-US" sz="1600" b="1" dirty="0">
              <a:solidFill>
                <a:srgbClr val="000000"/>
              </a:solidFill>
              <a:latin typeface="Times New Roman" pitchFamily="18" charset="0"/>
              <a:cs typeface="Times New Roman" pitchFamily="18" charset="0"/>
            </a:endParaRPr>
          </a:p>
        </p:txBody>
      </p:sp>
      <p:sp>
        <p:nvSpPr>
          <p:cNvPr id="21" name="TextBox 20"/>
          <p:cNvSpPr txBox="1"/>
          <p:nvPr/>
        </p:nvSpPr>
        <p:spPr>
          <a:xfrm>
            <a:off x="2743200" y="4690646"/>
            <a:ext cx="2134815" cy="338554"/>
          </a:xfrm>
          <a:prstGeom prst="rect">
            <a:avLst/>
          </a:prstGeom>
          <a:solidFill>
            <a:schemeClr val="tx1"/>
          </a:solidFill>
          <a:ln>
            <a:solidFill>
              <a:schemeClr val="bg1"/>
            </a:solidFill>
          </a:ln>
        </p:spPr>
        <p:txBody>
          <a:bodyPr wrap="none" rtlCol="0">
            <a:spAutoFit/>
          </a:bodyPr>
          <a:lstStyle/>
          <a:p>
            <a:r>
              <a:rPr lang="en-US" sz="1600" b="1" dirty="0" smtClean="0">
                <a:solidFill>
                  <a:srgbClr val="000000"/>
                </a:solidFill>
                <a:latin typeface="Times New Roman" pitchFamily="18" charset="0"/>
                <a:cs typeface="Times New Roman" pitchFamily="18" charset="0"/>
                <a:sym typeface="Symbol"/>
              </a:rPr>
              <a:t> </a:t>
            </a:r>
            <a:r>
              <a:rPr lang="en-US" sz="1600" b="1" baseline="-25000" dirty="0" smtClean="0">
                <a:solidFill>
                  <a:srgbClr val="000000"/>
                </a:solidFill>
                <a:latin typeface="Times New Roman" pitchFamily="18" charset="0"/>
                <a:cs typeface="Times New Roman" pitchFamily="18" charset="0"/>
                <a:sym typeface="Symbol"/>
              </a:rPr>
              <a:t>FCAL</a:t>
            </a:r>
            <a:r>
              <a:rPr lang="en-US" sz="1600" b="1" dirty="0" smtClean="0">
                <a:solidFill>
                  <a:srgbClr val="000000"/>
                </a:solidFill>
                <a:latin typeface="Times New Roman" pitchFamily="18" charset="0"/>
                <a:cs typeface="Times New Roman" pitchFamily="18" charset="0"/>
                <a:sym typeface="Symbol"/>
              </a:rPr>
              <a:t> /  </a:t>
            </a:r>
            <a:r>
              <a:rPr lang="en-US" sz="1600" b="1" baseline="-25000" dirty="0" smtClean="0">
                <a:solidFill>
                  <a:srgbClr val="000000"/>
                </a:solidFill>
                <a:latin typeface="Times New Roman" pitchFamily="18" charset="0"/>
                <a:cs typeface="Times New Roman" pitchFamily="18" charset="0"/>
                <a:sym typeface="Symbol"/>
              </a:rPr>
              <a:t>FCAL II</a:t>
            </a:r>
            <a:r>
              <a:rPr lang="en-US" sz="1600" b="1" dirty="0" smtClean="0">
                <a:solidFill>
                  <a:srgbClr val="000000"/>
                </a:solidFill>
                <a:latin typeface="Times New Roman" pitchFamily="18" charset="0"/>
                <a:cs typeface="Times New Roman" pitchFamily="18" charset="0"/>
                <a:sym typeface="Symbol"/>
              </a:rPr>
              <a:t>   ~ 1.1</a:t>
            </a:r>
            <a:endParaRPr lang="en-US" sz="1600" b="1" dirty="0">
              <a:solidFill>
                <a:srgbClr val="000000"/>
              </a:solidFill>
              <a:latin typeface="Times New Roman" pitchFamily="18" charset="0"/>
              <a:cs typeface="Times New Roman" pitchFamily="18" charset="0"/>
            </a:endParaRPr>
          </a:p>
        </p:txBody>
      </p:sp>
      <p:sp>
        <p:nvSpPr>
          <p:cNvPr id="22" name="TextBox 21"/>
          <p:cNvSpPr txBox="1"/>
          <p:nvPr/>
        </p:nvSpPr>
        <p:spPr>
          <a:xfrm>
            <a:off x="914400" y="1368623"/>
            <a:ext cx="1225015" cy="307777"/>
          </a:xfrm>
          <a:prstGeom prst="rect">
            <a:avLst/>
          </a:prstGeom>
          <a:solidFill>
            <a:schemeClr val="tx1"/>
          </a:solidFill>
          <a:ln>
            <a:noFill/>
          </a:ln>
        </p:spPr>
        <p:txBody>
          <a:bodyPr wrap="none" rtlCol="0">
            <a:spAutoFit/>
          </a:bodyPr>
          <a:lstStyle/>
          <a:p>
            <a:r>
              <a:rPr lang="en-US" sz="1400" b="1" i="1" dirty="0" smtClean="0">
                <a:solidFill>
                  <a:srgbClr val="FF0000"/>
                </a:solidFill>
                <a:latin typeface="Times New Roman" pitchFamily="18" charset="0"/>
                <a:cs typeface="Times New Roman" pitchFamily="18" charset="0"/>
                <a:sym typeface="Symbol"/>
              </a:rPr>
              <a:t> </a:t>
            </a:r>
            <a:r>
              <a:rPr lang="en-US" sz="1400" b="1" dirty="0" smtClean="0">
                <a:solidFill>
                  <a:srgbClr val="FF0000"/>
                </a:solidFill>
                <a:latin typeface="Times New Roman" pitchFamily="18" charset="0"/>
                <a:cs typeface="Times New Roman" pitchFamily="18" charset="0"/>
                <a:sym typeface="Symbol"/>
              </a:rPr>
              <a:t>= 19.1 </a:t>
            </a:r>
            <a:r>
              <a:rPr lang="en-US" sz="1400" b="1" dirty="0" err="1" smtClean="0">
                <a:solidFill>
                  <a:srgbClr val="FF0000"/>
                </a:solidFill>
                <a:latin typeface="Times New Roman" pitchFamily="18" charset="0"/>
                <a:cs typeface="Times New Roman" pitchFamily="18" charset="0"/>
                <a:sym typeface="Symbol"/>
              </a:rPr>
              <a:t>MeV</a:t>
            </a:r>
            <a:endParaRPr lang="en-US" sz="1400" b="1" dirty="0" smtClean="0">
              <a:solidFill>
                <a:srgbClr val="FF0000"/>
              </a:solidFill>
              <a:latin typeface="Times New Roman" pitchFamily="18" charset="0"/>
              <a:cs typeface="Times New Roman" pitchFamily="18" charset="0"/>
              <a:sym typeface="Symbol"/>
            </a:endParaRPr>
          </a:p>
        </p:txBody>
      </p:sp>
      <p:sp>
        <p:nvSpPr>
          <p:cNvPr id="23" name="Rectangle 22"/>
          <p:cNvSpPr/>
          <p:nvPr/>
        </p:nvSpPr>
        <p:spPr>
          <a:xfrm>
            <a:off x="914400" y="1676400"/>
            <a:ext cx="1300356" cy="307777"/>
          </a:xfrm>
          <a:prstGeom prst="rect">
            <a:avLst/>
          </a:prstGeom>
        </p:spPr>
        <p:txBody>
          <a:bodyPr wrap="none">
            <a:spAutoFit/>
          </a:bodyPr>
          <a:lstStyle/>
          <a:p>
            <a:r>
              <a:rPr lang="en-US" sz="1400" b="1" i="1" dirty="0" smtClean="0">
                <a:solidFill>
                  <a:srgbClr val="0000FF"/>
                </a:solidFill>
                <a:latin typeface="Times New Roman" pitchFamily="18" charset="0"/>
                <a:cs typeface="Times New Roman" pitchFamily="18" charset="0"/>
                <a:sym typeface="Symbol"/>
              </a:rPr>
              <a:t> </a:t>
            </a:r>
            <a:r>
              <a:rPr lang="en-US" sz="1400" b="1" baseline="-25000" dirty="0" smtClean="0">
                <a:solidFill>
                  <a:srgbClr val="0000FF"/>
                </a:solidFill>
                <a:latin typeface="Times New Roman" pitchFamily="18" charset="0"/>
                <a:cs typeface="Times New Roman" pitchFamily="18" charset="0"/>
                <a:sym typeface="Symbol"/>
              </a:rPr>
              <a:t> </a:t>
            </a:r>
            <a:r>
              <a:rPr lang="en-US" sz="1400" b="1" dirty="0" smtClean="0">
                <a:solidFill>
                  <a:srgbClr val="0000FF"/>
                </a:solidFill>
                <a:latin typeface="Times New Roman" pitchFamily="18" charset="0"/>
                <a:cs typeface="Times New Roman" pitchFamily="18" charset="0"/>
                <a:sym typeface="Symbol"/>
              </a:rPr>
              <a:t>= 23.1 </a:t>
            </a:r>
            <a:r>
              <a:rPr lang="en-US" sz="1400" b="1" dirty="0" err="1" smtClean="0">
                <a:solidFill>
                  <a:srgbClr val="0000FF"/>
                </a:solidFill>
                <a:latin typeface="Times New Roman" pitchFamily="18" charset="0"/>
                <a:cs typeface="Times New Roman" pitchFamily="18" charset="0"/>
                <a:sym typeface="Symbol"/>
              </a:rPr>
              <a:t>MeV</a:t>
            </a:r>
            <a:endParaRPr lang="en-US" sz="1400" b="1" dirty="0" smtClean="0">
              <a:solidFill>
                <a:srgbClr val="0000FF"/>
              </a:solidFill>
              <a:latin typeface="Times New Roman" pitchFamily="18" charset="0"/>
              <a:cs typeface="Times New Roman" pitchFamily="18" charset="0"/>
              <a:sym typeface="Symbol"/>
            </a:endParaRPr>
          </a:p>
        </p:txBody>
      </p:sp>
      <p:sp>
        <p:nvSpPr>
          <p:cNvPr id="24" name="TextBox 23"/>
          <p:cNvSpPr txBox="1"/>
          <p:nvPr/>
        </p:nvSpPr>
        <p:spPr>
          <a:xfrm>
            <a:off x="5251985" y="1292423"/>
            <a:ext cx="1225015" cy="307777"/>
          </a:xfrm>
          <a:prstGeom prst="rect">
            <a:avLst/>
          </a:prstGeom>
          <a:solidFill>
            <a:schemeClr val="tx1"/>
          </a:solidFill>
          <a:ln>
            <a:noFill/>
          </a:ln>
        </p:spPr>
        <p:txBody>
          <a:bodyPr wrap="none" rtlCol="0">
            <a:spAutoFit/>
          </a:bodyPr>
          <a:lstStyle/>
          <a:p>
            <a:r>
              <a:rPr lang="en-US" sz="1400" b="1" i="1" dirty="0" smtClean="0">
                <a:solidFill>
                  <a:srgbClr val="FF0000"/>
                </a:solidFill>
                <a:latin typeface="Times New Roman" pitchFamily="18" charset="0"/>
                <a:cs typeface="Times New Roman" pitchFamily="18" charset="0"/>
                <a:sym typeface="Symbol"/>
              </a:rPr>
              <a:t> </a:t>
            </a:r>
            <a:r>
              <a:rPr lang="en-US" sz="1400" b="1" dirty="0" smtClean="0">
                <a:solidFill>
                  <a:srgbClr val="FF0000"/>
                </a:solidFill>
                <a:latin typeface="Times New Roman" pitchFamily="18" charset="0"/>
                <a:cs typeface="Times New Roman" pitchFamily="18" charset="0"/>
                <a:sym typeface="Symbol"/>
              </a:rPr>
              <a:t>= 13.3 </a:t>
            </a:r>
            <a:r>
              <a:rPr lang="en-US" sz="1400" b="1" dirty="0" err="1" smtClean="0">
                <a:solidFill>
                  <a:srgbClr val="FF0000"/>
                </a:solidFill>
                <a:latin typeface="Times New Roman" pitchFamily="18" charset="0"/>
                <a:cs typeface="Times New Roman" pitchFamily="18" charset="0"/>
                <a:sym typeface="Symbol"/>
              </a:rPr>
              <a:t>MeV</a:t>
            </a:r>
            <a:endParaRPr lang="en-US" sz="1400" b="1" dirty="0" smtClean="0">
              <a:solidFill>
                <a:srgbClr val="FF0000"/>
              </a:solidFill>
              <a:latin typeface="Times New Roman" pitchFamily="18" charset="0"/>
              <a:cs typeface="Times New Roman" pitchFamily="18" charset="0"/>
              <a:sym typeface="Symbol"/>
            </a:endParaRPr>
          </a:p>
        </p:txBody>
      </p:sp>
      <p:sp>
        <p:nvSpPr>
          <p:cNvPr id="25" name="Rectangle 24"/>
          <p:cNvSpPr/>
          <p:nvPr/>
        </p:nvSpPr>
        <p:spPr>
          <a:xfrm>
            <a:off x="5257800" y="1597223"/>
            <a:ext cx="1255472" cy="307777"/>
          </a:xfrm>
          <a:prstGeom prst="rect">
            <a:avLst/>
          </a:prstGeom>
        </p:spPr>
        <p:txBody>
          <a:bodyPr wrap="none">
            <a:spAutoFit/>
          </a:bodyPr>
          <a:lstStyle/>
          <a:p>
            <a:r>
              <a:rPr lang="en-US" sz="1400" b="1" i="1" dirty="0" smtClean="0">
                <a:solidFill>
                  <a:srgbClr val="0000FF"/>
                </a:solidFill>
                <a:latin typeface="Times New Roman" pitchFamily="18" charset="0"/>
                <a:cs typeface="Times New Roman" pitchFamily="18" charset="0"/>
                <a:sym typeface="Symbol"/>
              </a:rPr>
              <a:t> </a:t>
            </a:r>
            <a:r>
              <a:rPr lang="en-US" sz="1400" b="1" baseline="-25000" dirty="0" smtClean="0">
                <a:solidFill>
                  <a:srgbClr val="0000FF"/>
                </a:solidFill>
                <a:latin typeface="Times New Roman" pitchFamily="18" charset="0"/>
                <a:cs typeface="Times New Roman" pitchFamily="18" charset="0"/>
                <a:sym typeface="Symbol"/>
              </a:rPr>
              <a:t> </a:t>
            </a:r>
            <a:r>
              <a:rPr lang="en-US" sz="1400" b="1" dirty="0" smtClean="0">
                <a:solidFill>
                  <a:srgbClr val="0000FF"/>
                </a:solidFill>
                <a:latin typeface="Times New Roman" pitchFamily="18" charset="0"/>
                <a:cs typeface="Times New Roman" pitchFamily="18" charset="0"/>
                <a:sym typeface="Symbol"/>
              </a:rPr>
              <a:t>= 19.3 </a:t>
            </a:r>
            <a:r>
              <a:rPr lang="en-US" sz="1400" b="1" dirty="0" err="1" smtClean="0">
                <a:solidFill>
                  <a:srgbClr val="0000FF"/>
                </a:solidFill>
                <a:latin typeface="Times New Roman" pitchFamily="18" charset="0"/>
                <a:cs typeface="Times New Roman" pitchFamily="18" charset="0"/>
                <a:sym typeface="Symbol"/>
              </a:rPr>
              <a:t>MeV</a:t>
            </a:r>
            <a:endParaRPr lang="en-US" sz="1400" b="1" dirty="0" smtClean="0">
              <a:solidFill>
                <a:srgbClr val="0000FF"/>
              </a:solidFill>
              <a:latin typeface="Times New Roman" pitchFamily="18" charset="0"/>
              <a:cs typeface="Times New Roman" pitchFamily="18" charset="0"/>
              <a:sym typeface="Symbol"/>
            </a:endParaRPr>
          </a:p>
        </p:txBody>
      </p:sp>
      <p:sp>
        <p:nvSpPr>
          <p:cNvPr id="26" name="TextBox 25"/>
          <p:cNvSpPr txBox="1"/>
          <p:nvPr/>
        </p:nvSpPr>
        <p:spPr>
          <a:xfrm>
            <a:off x="990600" y="4495800"/>
            <a:ext cx="1225015" cy="307777"/>
          </a:xfrm>
          <a:prstGeom prst="rect">
            <a:avLst/>
          </a:prstGeom>
          <a:solidFill>
            <a:schemeClr val="tx1"/>
          </a:solidFill>
          <a:ln>
            <a:noFill/>
          </a:ln>
        </p:spPr>
        <p:txBody>
          <a:bodyPr wrap="none" rtlCol="0">
            <a:spAutoFit/>
          </a:bodyPr>
          <a:lstStyle/>
          <a:p>
            <a:r>
              <a:rPr lang="en-US" sz="1400" b="1" i="1" dirty="0" smtClean="0">
                <a:solidFill>
                  <a:srgbClr val="FF0000"/>
                </a:solidFill>
                <a:latin typeface="Times New Roman" pitchFamily="18" charset="0"/>
                <a:cs typeface="Times New Roman" pitchFamily="18" charset="0"/>
                <a:sym typeface="Symbol"/>
              </a:rPr>
              <a:t> </a:t>
            </a:r>
            <a:r>
              <a:rPr lang="en-US" sz="1400" b="1" dirty="0" smtClean="0">
                <a:solidFill>
                  <a:srgbClr val="FF0000"/>
                </a:solidFill>
                <a:latin typeface="Times New Roman" pitchFamily="18" charset="0"/>
                <a:cs typeface="Times New Roman" pitchFamily="18" charset="0"/>
                <a:sym typeface="Symbol"/>
              </a:rPr>
              <a:t>= 20.5 </a:t>
            </a:r>
            <a:r>
              <a:rPr lang="en-US" sz="1400" b="1" dirty="0" err="1" smtClean="0">
                <a:solidFill>
                  <a:srgbClr val="FF0000"/>
                </a:solidFill>
                <a:latin typeface="Times New Roman" pitchFamily="18" charset="0"/>
                <a:cs typeface="Times New Roman" pitchFamily="18" charset="0"/>
                <a:sym typeface="Symbol"/>
              </a:rPr>
              <a:t>MeV</a:t>
            </a:r>
            <a:endParaRPr lang="en-US" sz="1400" b="1" dirty="0" smtClean="0">
              <a:solidFill>
                <a:srgbClr val="FF0000"/>
              </a:solidFill>
              <a:latin typeface="Times New Roman" pitchFamily="18" charset="0"/>
              <a:cs typeface="Times New Roman" pitchFamily="18" charset="0"/>
              <a:sym typeface="Symbol"/>
            </a:endParaRPr>
          </a:p>
        </p:txBody>
      </p:sp>
      <p:sp>
        <p:nvSpPr>
          <p:cNvPr id="27" name="Rectangle 26"/>
          <p:cNvSpPr/>
          <p:nvPr/>
        </p:nvSpPr>
        <p:spPr>
          <a:xfrm>
            <a:off x="990600" y="4724400"/>
            <a:ext cx="1120820" cy="307777"/>
          </a:xfrm>
          <a:prstGeom prst="rect">
            <a:avLst/>
          </a:prstGeom>
        </p:spPr>
        <p:txBody>
          <a:bodyPr wrap="none">
            <a:spAutoFit/>
          </a:bodyPr>
          <a:lstStyle/>
          <a:p>
            <a:r>
              <a:rPr lang="en-US" sz="1400" b="1" i="1" dirty="0" smtClean="0">
                <a:solidFill>
                  <a:srgbClr val="0000FF"/>
                </a:solidFill>
                <a:latin typeface="Times New Roman" pitchFamily="18" charset="0"/>
                <a:cs typeface="Times New Roman" pitchFamily="18" charset="0"/>
                <a:sym typeface="Symbol"/>
              </a:rPr>
              <a:t> </a:t>
            </a:r>
            <a:r>
              <a:rPr lang="en-US" sz="1400" b="1" baseline="-25000" dirty="0" smtClean="0">
                <a:solidFill>
                  <a:srgbClr val="0000FF"/>
                </a:solidFill>
                <a:latin typeface="Times New Roman" pitchFamily="18" charset="0"/>
                <a:cs typeface="Times New Roman" pitchFamily="18" charset="0"/>
                <a:sym typeface="Symbol"/>
              </a:rPr>
              <a:t> </a:t>
            </a:r>
            <a:r>
              <a:rPr lang="en-US" sz="1400" b="1" dirty="0" smtClean="0">
                <a:solidFill>
                  <a:srgbClr val="0000FF"/>
                </a:solidFill>
                <a:latin typeface="Times New Roman" pitchFamily="18" charset="0"/>
                <a:cs typeface="Times New Roman" pitchFamily="18" charset="0"/>
                <a:sym typeface="Symbol"/>
              </a:rPr>
              <a:t>= 24 </a:t>
            </a:r>
            <a:r>
              <a:rPr lang="en-US" sz="1400" b="1" dirty="0" err="1" smtClean="0">
                <a:solidFill>
                  <a:srgbClr val="0000FF"/>
                </a:solidFill>
                <a:latin typeface="Times New Roman" pitchFamily="18" charset="0"/>
                <a:cs typeface="Times New Roman" pitchFamily="18" charset="0"/>
                <a:sym typeface="Symbol"/>
              </a:rPr>
              <a:t>MeV</a:t>
            </a:r>
            <a:endParaRPr lang="en-US" sz="1400" b="1" dirty="0" smtClean="0">
              <a:solidFill>
                <a:srgbClr val="0000FF"/>
              </a:solidFill>
              <a:latin typeface="Times New Roman" pitchFamily="18" charset="0"/>
              <a:cs typeface="Times New Roman" pitchFamily="18" charset="0"/>
              <a:sym typeface="Symbol"/>
            </a:endParaRPr>
          </a:p>
        </p:txBody>
      </p:sp>
      <p:sp>
        <p:nvSpPr>
          <p:cNvPr id="28" name="TextBox 27"/>
          <p:cNvSpPr txBox="1"/>
          <p:nvPr/>
        </p:nvSpPr>
        <p:spPr>
          <a:xfrm>
            <a:off x="7315200" y="4645223"/>
            <a:ext cx="1125629" cy="307777"/>
          </a:xfrm>
          <a:prstGeom prst="rect">
            <a:avLst/>
          </a:prstGeom>
          <a:solidFill>
            <a:schemeClr val="tx1"/>
          </a:solidFill>
          <a:ln>
            <a:solidFill>
              <a:schemeClr val="bg1"/>
            </a:solidFill>
          </a:ln>
        </p:spPr>
        <p:txBody>
          <a:bodyPr wrap="none" rtlCol="0">
            <a:spAutoFit/>
          </a:bodyPr>
          <a:lstStyle/>
          <a:p>
            <a:r>
              <a:rPr lang="en-US" sz="1400" b="1" i="1" dirty="0" smtClean="0">
                <a:solidFill>
                  <a:srgbClr val="0000FF"/>
                </a:solidFill>
                <a:latin typeface="Times New Roman" pitchFamily="18" charset="0"/>
                <a:cs typeface="Times New Roman" pitchFamily="18" charset="0"/>
                <a:sym typeface="Symbol"/>
              </a:rPr>
              <a:t> </a:t>
            </a:r>
            <a:r>
              <a:rPr lang="en-US" sz="1400" b="1" dirty="0" smtClean="0">
                <a:solidFill>
                  <a:srgbClr val="0000FF"/>
                </a:solidFill>
                <a:latin typeface="Times New Roman" pitchFamily="18" charset="0"/>
                <a:cs typeface="Times New Roman" pitchFamily="18" charset="0"/>
                <a:sym typeface="Symbol"/>
              </a:rPr>
              <a:t> ~ 25 </a:t>
            </a:r>
            <a:r>
              <a:rPr lang="en-US" sz="1400" b="1" dirty="0" err="1" smtClean="0">
                <a:solidFill>
                  <a:srgbClr val="0000FF"/>
                </a:solidFill>
                <a:latin typeface="Times New Roman" pitchFamily="18" charset="0"/>
                <a:cs typeface="Times New Roman" pitchFamily="18" charset="0"/>
                <a:sym typeface="Symbol"/>
              </a:rPr>
              <a:t>MeV</a:t>
            </a:r>
            <a:endParaRPr lang="en-US" sz="1400" b="1" dirty="0" smtClean="0">
              <a:solidFill>
                <a:srgbClr val="0000FF"/>
              </a:solidFill>
              <a:latin typeface="Times New Roman" pitchFamily="18" charset="0"/>
              <a:cs typeface="Times New Roman" pitchFamily="18" charset="0"/>
              <a:sym typeface="Symbol"/>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descr="C:\Users\somov\Desktop\Documents\meetings\eta_fast_simu\2pi_pi_bcal.png"/>
          <p:cNvPicPr>
            <a:picLocks noChangeAspect="1" noChangeArrowheads="1"/>
          </p:cNvPicPr>
          <p:nvPr/>
        </p:nvPicPr>
        <p:blipFill>
          <a:blip r:embed="rId2" cstate="print"/>
          <a:srcRect/>
          <a:stretch>
            <a:fillRect/>
          </a:stretch>
        </p:blipFill>
        <p:spPr bwMode="auto">
          <a:xfrm>
            <a:off x="4876800" y="3581400"/>
            <a:ext cx="4035552" cy="3026664"/>
          </a:xfrm>
          <a:prstGeom prst="rect">
            <a:avLst/>
          </a:prstGeom>
          <a:noFill/>
        </p:spPr>
      </p:pic>
      <p:pic>
        <p:nvPicPr>
          <p:cNvPr id="3076" name="Picture 4" descr="C:\Users\somov\Desktop\Documents\meetings\eta_fast_simu\2pi_pi_mix.png"/>
          <p:cNvPicPr>
            <a:picLocks noChangeAspect="1" noChangeArrowheads="1"/>
          </p:cNvPicPr>
          <p:nvPr/>
        </p:nvPicPr>
        <p:blipFill>
          <a:blip r:embed="rId3" cstate="print"/>
          <a:srcRect/>
          <a:stretch>
            <a:fillRect/>
          </a:stretch>
        </p:blipFill>
        <p:spPr bwMode="auto">
          <a:xfrm>
            <a:off x="765048" y="3526536"/>
            <a:ext cx="4035552" cy="3026664"/>
          </a:xfrm>
          <a:prstGeom prst="rect">
            <a:avLst/>
          </a:prstGeom>
          <a:noFill/>
        </p:spPr>
      </p:pic>
      <p:pic>
        <p:nvPicPr>
          <p:cNvPr id="3075" name="Picture 3" descr="C:\Users\somov\Desktop\Documents\meetings\eta_fast_simu\2pi_pi_fcal.png"/>
          <p:cNvPicPr>
            <a:picLocks noChangeAspect="1" noChangeArrowheads="1"/>
          </p:cNvPicPr>
          <p:nvPr/>
        </p:nvPicPr>
        <p:blipFill>
          <a:blip r:embed="rId4" cstate="print"/>
          <a:srcRect/>
          <a:stretch>
            <a:fillRect/>
          </a:stretch>
        </p:blipFill>
        <p:spPr bwMode="auto">
          <a:xfrm>
            <a:off x="4876800" y="533400"/>
            <a:ext cx="4035552" cy="3026664"/>
          </a:xfrm>
          <a:prstGeom prst="rect">
            <a:avLst/>
          </a:prstGeom>
          <a:noFill/>
        </p:spPr>
      </p:pic>
      <p:pic>
        <p:nvPicPr>
          <p:cNvPr id="3074" name="Picture 2" descr="C:\Users\somov\Desktop\Documents\meetings\eta_fast_simu\2pi_pi_all.png"/>
          <p:cNvPicPr>
            <a:picLocks noChangeAspect="1" noChangeArrowheads="1"/>
          </p:cNvPicPr>
          <p:nvPr/>
        </p:nvPicPr>
        <p:blipFill>
          <a:blip r:embed="rId5" cstate="print"/>
          <a:srcRect/>
          <a:stretch>
            <a:fillRect/>
          </a:stretch>
        </p:blipFill>
        <p:spPr bwMode="auto">
          <a:xfrm>
            <a:off x="457200" y="533400"/>
            <a:ext cx="4035552" cy="3026664"/>
          </a:xfrm>
          <a:prstGeom prst="rect">
            <a:avLst/>
          </a:prstGeom>
          <a:noFill/>
        </p:spPr>
      </p:pic>
      <p:sp>
        <p:nvSpPr>
          <p:cNvPr id="13" name="Rectangle 12"/>
          <p:cNvSpPr/>
          <p:nvPr/>
        </p:nvSpPr>
        <p:spPr>
          <a:xfrm>
            <a:off x="2895600" y="228600"/>
            <a:ext cx="242374" cy="369332"/>
          </a:xfrm>
          <a:prstGeom prst="rect">
            <a:avLst/>
          </a:prstGeom>
        </p:spPr>
        <p:txBody>
          <a:bodyPr wrap="none">
            <a:spAutoFit/>
          </a:bodyPr>
          <a:lstStyle/>
          <a:p>
            <a:r>
              <a:rPr lang="en-US"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sym typeface="Symbol"/>
              </a:rPr>
              <a:t> </a:t>
            </a:r>
          </a:p>
        </p:txBody>
      </p:sp>
      <p:sp>
        <p:nvSpPr>
          <p:cNvPr id="16" name="TextBox 15"/>
          <p:cNvSpPr txBox="1"/>
          <p:nvPr/>
        </p:nvSpPr>
        <p:spPr>
          <a:xfrm>
            <a:off x="7330486" y="685800"/>
            <a:ext cx="1380506" cy="400110"/>
          </a:xfrm>
          <a:prstGeom prst="rect">
            <a:avLst/>
          </a:prstGeom>
          <a:solidFill>
            <a:srgbClr val="FFFF00"/>
          </a:solidFill>
          <a:ln>
            <a:solidFill>
              <a:srgbClr val="FF0000"/>
            </a:solidFill>
          </a:ln>
        </p:spPr>
        <p:txBody>
          <a:bodyPr wrap="none" rtlCol="0">
            <a:spAutoFit/>
          </a:bodyPr>
          <a:lstStyle/>
          <a:p>
            <a:pPr>
              <a:buFont typeface="Symbol"/>
              <a:buChar char="g"/>
            </a:pPr>
            <a:r>
              <a:rPr lang="en-US" dirty="0" smtClean="0">
                <a:solidFill>
                  <a:srgbClr val="000000"/>
                </a:solidFill>
                <a:latin typeface="Times New Roman" pitchFamily="18" charset="0"/>
                <a:cs typeface="Times New Roman" pitchFamily="18" charset="0"/>
                <a:sym typeface="Symbol"/>
              </a:rPr>
              <a:t> in FCAL</a:t>
            </a:r>
          </a:p>
        </p:txBody>
      </p:sp>
      <p:sp>
        <p:nvSpPr>
          <p:cNvPr id="17" name="TextBox 16"/>
          <p:cNvSpPr txBox="1"/>
          <p:nvPr/>
        </p:nvSpPr>
        <p:spPr>
          <a:xfrm>
            <a:off x="143288" y="3581400"/>
            <a:ext cx="1869551" cy="707886"/>
          </a:xfrm>
          <a:prstGeom prst="rect">
            <a:avLst/>
          </a:prstGeom>
          <a:solidFill>
            <a:srgbClr val="FFFF00"/>
          </a:solidFill>
          <a:ln>
            <a:solidFill>
              <a:srgbClr val="FF0000"/>
            </a:solidFill>
          </a:ln>
        </p:spPr>
        <p:txBody>
          <a:bodyPr wrap="none" rtlCol="0">
            <a:spAutoFit/>
          </a:bodyPr>
          <a:lstStyle/>
          <a:p>
            <a:pPr>
              <a:buFont typeface="Symbol"/>
              <a:buChar char="g"/>
            </a:pPr>
            <a:r>
              <a:rPr lang="en-US" dirty="0" smtClean="0">
                <a:solidFill>
                  <a:srgbClr val="000000"/>
                </a:solidFill>
                <a:latin typeface="Times New Roman" pitchFamily="18" charset="0"/>
                <a:cs typeface="Times New Roman" pitchFamily="18" charset="0"/>
                <a:sym typeface="Symbol"/>
              </a:rPr>
              <a:t> in FCAL and </a:t>
            </a:r>
          </a:p>
          <a:p>
            <a:r>
              <a:rPr lang="en-US" dirty="0" smtClean="0">
                <a:solidFill>
                  <a:srgbClr val="000000"/>
                </a:solidFill>
                <a:latin typeface="Times New Roman" pitchFamily="18" charset="0"/>
                <a:cs typeface="Times New Roman" pitchFamily="18" charset="0"/>
                <a:sym typeface="Symbol"/>
              </a:rPr>
              <a:t>        BCAL</a:t>
            </a:r>
          </a:p>
        </p:txBody>
      </p:sp>
      <p:sp>
        <p:nvSpPr>
          <p:cNvPr id="18" name="TextBox 17"/>
          <p:cNvSpPr txBox="1"/>
          <p:nvPr/>
        </p:nvSpPr>
        <p:spPr>
          <a:xfrm>
            <a:off x="7492357" y="3733800"/>
            <a:ext cx="1409361" cy="400110"/>
          </a:xfrm>
          <a:prstGeom prst="rect">
            <a:avLst/>
          </a:prstGeom>
          <a:solidFill>
            <a:srgbClr val="FFFF00"/>
          </a:solidFill>
          <a:ln>
            <a:solidFill>
              <a:srgbClr val="FF0000"/>
            </a:solidFill>
          </a:ln>
        </p:spPr>
        <p:txBody>
          <a:bodyPr wrap="none" rtlCol="0">
            <a:spAutoFit/>
          </a:bodyPr>
          <a:lstStyle/>
          <a:p>
            <a:pPr>
              <a:buFont typeface="Symbol"/>
              <a:buChar char="g"/>
            </a:pPr>
            <a:r>
              <a:rPr lang="en-US" dirty="0" smtClean="0">
                <a:solidFill>
                  <a:srgbClr val="000000"/>
                </a:solidFill>
                <a:latin typeface="Times New Roman" pitchFamily="18" charset="0"/>
                <a:cs typeface="Times New Roman" pitchFamily="18" charset="0"/>
                <a:sym typeface="Symbol"/>
              </a:rPr>
              <a:t> in BCAL</a:t>
            </a:r>
          </a:p>
        </p:txBody>
      </p:sp>
      <p:sp>
        <p:nvSpPr>
          <p:cNvPr id="19" name="TextBox 18"/>
          <p:cNvSpPr txBox="1"/>
          <p:nvPr/>
        </p:nvSpPr>
        <p:spPr>
          <a:xfrm>
            <a:off x="2667000" y="1524000"/>
            <a:ext cx="2134815" cy="338554"/>
          </a:xfrm>
          <a:prstGeom prst="rect">
            <a:avLst/>
          </a:prstGeom>
          <a:solidFill>
            <a:schemeClr val="tx1"/>
          </a:solidFill>
          <a:ln>
            <a:solidFill>
              <a:schemeClr val="bg1"/>
            </a:solidFill>
          </a:ln>
        </p:spPr>
        <p:txBody>
          <a:bodyPr wrap="none" rtlCol="0">
            <a:spAutoFit/>
          </a:bodyPr>
          <a:lstStyle/>
          <a:p>
            <a:r>
              <a:rPr lang="en-US" sz="1600" b="1" i="1" dirty="0" smtClean="0">
                <a:solidFill>
                  <a:srgbClr val="000000"/>
                </a:solidFill>
                <a:latin typeface="Times New Roman" pitchFamily="18" charset="0"/>
                <a:cs typeface="Times New Roman" pitchFamily="18" charset="0"/>
                <a:sym typeface="Symbol"/>
              </a:rPr>
              <a:t></a:t>
            </a:r>
            <a:r>
              <a:rPr lang="en-US" sz="1600" b="1" dirty="0" smtClean="0">
                <a:solidFill>
                  <a:srgbClr val="000000"/>
                </a:solidFill>
                <a:latin typeface="Times New Roman" pitchFamily="18" charset="0"/>
                <a:cs typeface="Times New Roman" pitchFamily="18" charset="0"/>
                <a:sym typeface="Symbol"/>
              </a:rPr>
              <a:t> </a:t>
            </a:r>
            <a:r>
              <a:rPr lang="en-US" sz="1600" b="1" baseline="-25000" dirty="0" smtClean="0">
                <a:solidFill>
                  <a:srgbClr val="000000"/>
                </a:solidFill>
                <a:latin typeface="Times New Roman" pitchFamily="18" charset="0"/>
                <a:cs typeface="Times New Roman" pitchFamily="18" charset="0"/>
                <a:sym typeface="Symbol"/>
              </a:rPr>
              <a:t>FCAL</a:t>
            </a:r>
            <a:r>
              <a:rPr lang="en-US" sz="1600" b="1" dirty="0" smtClean="0">
                <a:solidFill>
                  <a:srgbClr val="000000"/>
                </a:solidFill>
                <a:latin typeface="Times New Roman" pitchFamily="18" charset="0"/>
                <a:cs typeface="Times New Roman" pitchFamily="18" charset="0"/>
                <a:sym typeface="Symbol"/>
              </a:rPr>
              <a:t> /  </a:t>
            </a:r>
            <a:r>
              <a:rPr lang="en-US" sz="1600" b="1" baseline="-25000" dirty="0" smtClean="0">
                <a:solidFill>
                  <a:srgbClr val="000000"/>
                </a:solidFill>
                <a:latin typeface="Times New Roman" pitchFamily="18" charset="0"/>
                <a:cs typeface="Times New Roman" pitchFamily="18" charset="0"/>
                <a:sym typeface="Symbol"/>
              </a:rPr>
              <a:t>FCAL II</a:t>
            </a:r>
            <a:r>
              <a:rPr lang="en-US" sz="1600" b="1" dirty="0" smtClean="0">
                <a:solidFill>
                  <a:srgbClr val="000000"/>
                </a:solidFill>
                <a:latin typeface="Times New Roman" pitchFamily="18" charset="0"/>
                <a:cs typeface="Times New Roman" pitchFamily="18" charset="0"/>
                <a:sym typeface="Symbol"/>
              </a:rPr>
              <a:t>   ~ 1.5</a:t>
            </a:r>
            <a:endParaRPr lang="en-US" sz="1600" b="1" dirty="0">
              <a:solidFill>
                <a:srgbClr val="000000"/>
              </a:solidFill>
              <a:latin typeface="Times New Roman" pitchFamily="18" charset="0"/>
              <a:cs typeface="Times New Roman" pitchFamily="18" charset="0"/>
            </a:endParaRPr>
          </a:p>
        </p:txBody>
      </p:sp>
      <p:sp>
        <p:nvSpPr>
          <p:cNvPr id="20" name="TextBox 19"/>
          <p:cNvSpPr txBox="1"/>
          <p:nvPr/>
        </p:nvSpPr>
        <p:spPr>
          <a:xfrm>
            <a:off x="7010400" y="1490246"/>
            <a:ext cx="2134815" cy="338554"/>
          </a:xfrm>
          <a:prstGeom prst="rect">
            <a:avLst/>
          </a:prstGeom>
          <a:solidFill>
            <a:schemeClr val="tx1"/>
          </a:solidFill>
          <a:ln>
            <a:solidFill>
              <a:schemeClr val="bg1"/>
            </a:solidFill>
          </a:ln>
        </p:spPr>
        <p:txBody>
          <a:bodyPr wrap="none" rtlCol="0">
            <a:spAutoFit/>
          </a:bodyPr>
          <a:lstStyle/>
          <a:p>
            <a:r>
              <a:rPr lang="en-US" sz="1600" b="1" dirty="0" smtClean="0">
                <a:solidFill>
                  <a:srgbClr val="000000"/>
                </a:solidFill>
                <a:latin typeface="Times New Roman" pitchFamily="18" charset="0"/>
                <a:cs typeface="Times New Roman" pitchFamily="18" charset="0"/>
                <a:sym typeface="Symbol"/>
              </a:rPr>
              <a:t> </a:t>
            </a:r>
            <a:r>
              <a:rPr lang="en-US" sz="1600" b="1" baseline="-25000" dirty="0" smtClean="0">
                <a:solidFill>
                  <a:srgbClr val="000000"/>
                </a:solidFill>
                <a:latin typeface="Times New Roman" pitchFamily="18" charset="0"/>
                <a:cs typeface="Times New Roman" pitchFamily="18" charset="0"/>
                <a:sym typeface="Symbol"/>
              </a:rPr>
              <a:t>FCAL</a:t>
            </a:r>
            <a:r>
              <a:rPr lang="en-US" sz="1600" b="1" dirty="0" smtClean="0">
                <a:solidFill>
                  <a:srgbClr val="000000"/>
                </a:solidFill>
                <a:latin typeface="Times New Roman" pitchFamily="18" charset="0"/>
                <a:cs typeface="Times New Roman" pitchFamily="18" charset="0"/>
                <a:sym typeface="Symbol"/>
              </a:rPr>
              <a:t> /  </a:t>
            </a:r>
            <a:r>
              <a:rPr lang="en-US" sz="1600" b="1" baseline="-25000" dirty="0" smtClean="0">
                <a:solidFill>
                  <a:srgbClr val="000000"/>
                </a:solidFill>
                <a:latin typeface="Times New Roman" pitchFamily="18" charset="0"/>
                <a:cs typeface="Times New Roman" pitchFamily="18" charset="0"/>
                <a:sym typeface="Symbol"/>
              </a:rPr>
              <a:t>FCAL II</a:t>
            </a:r>
            <a:r>
              <a:rPr lang="en-US" sz="1600" b="1" dirty="0" smtClean="0">
                <a:solidFill>
                  <a:srgbClr val="000000"/>
                </a:solidFill>
                <a:latin typeface="Times New Roman" pitchFamily="18" charset="0"/>
                <a:cs typeface="Times New Roman" pitchFamily="18" charset="0"/>
                <a:sym typeface="Symbol"/>
              </a:rPr>
              <a:t>   ~ 1.8</a:t>
            </a:r>
            <a:endParaRPr lang="en-US" sz="1600" b="1" dirty="0">
              <a:solidFill>
                <a:srgbClr val="000000"/>
              </a:solidFill>
              <a:latin typeface="Times New Roman" pitchFamily="18" charset="0"/>
              <a:cs typeface="Times New Roman" pitchFamily="18" charset="0"/>
            </a:endParaRPr>
          </a:p>
        </p:txBody>
      </p:sp>
      <p:sp>
        <p:nvSpPr>
          <p:cNvPr id="21" name="TextBox 20"/>
          <p:cNvSpPr txBox="1"/>
          <p:nvPr/>
        </p:nvSpPr>
        <p:spPr>
          <a:xfrm>
            <a:off x="3020393" y="4267200"/>
            <a:ext cx="2237407" cy="338554"/>
          </a:xfrm>
          <a:prstGeom prst="rect">
            <a:avLst/>
          </a:prstGeom>
          <a:solidFill>
            <a:schemeClr val="tx1"/>
          </a:solidFill>
          <a:ln>
            <a:solidFill>
              <a:schemeClr val="bg1"/>
            </a:solidFill>
          </a:ln>
        </p:spPr>
        <p:txBody>
          <a:bodyPr wrap="none" rtlCol="0">
            <a:spAutoFit/>
          </a:bodyPr>
          <a:lstStyle/>
          <a:p>
            <a:r>
              <a:rPr lang="en-US" sz="1600" b="1" dirty="0" smtClean="0">
                <a:solidFill>
                  <a:srgbClr val="000000"/>
                </a:solidFill>
                <a:latin typeface="Times New Roman" pitchFamily="18" charset="0"/>
                <a:cs typeface="Times New Roman" pitchFamily="18" charset="0"/>
                <a:sym typeface="Symbol"/>
              </a:rPr>
              <a:t> </a:t>
            </a:r>
            <a:r>
              <a:rPr lang="en-US" sz="1600" b="1" baseline="-25000" dirty="0" smtClean="0">
                <a:solidFill>
                  <a:srgbClr val="000000"/>
                </a:solidFill>
                <a:latin typeface="Times New Roman" pitchFamily="18" charset="0"/>
                <a:cs typeface="Times New Roman" pitchFamily="18" charset="0"/>
                <a:sym typeface="Symbol"/>
              </a:rPr>
              <a:t>FCAL</a:t>
            </a:r>
            <a:r>
              <a:rPr lang="en-US" sz="1600" b="1" dirty="0" smtClean="0">
                <a:solidFill>
                  <a:srgbClr val="000000"/>
                </a:solidFill>
                <a:latin typeface="Times New Roman" pitchFamily="18" charset="0"/>
                <a:cs typeface="Times New Roman" pitchFamily="18" charset="0"/>
                <a:sym typeface="Symbol"/>
              </a:rPr>
              <a:t> /  </a:t>
            </a:r>
            <a:r>
              <a:rPr lang="en-US" sz="1600" b="1" baseline="-25000" dirty="0" smtClean="0">
                <a:solidFill>
                  <a:srgbClr val="000000"/>
                </a:solidFill>
                <a:latin typeface="Times New Roman" pitchFamily="18" charset="0"/>
                <a:cs typeface="Times New Roman" pitchFamily="18" charset="0"/>
                <a:sym typeface="Symbol"/>
              </a:rPr>
              <a:t>FCAL II</a:t>
            </a:r>
            <a:r>
              <a:rPr lang="en-US" sz="1600" b="1" dirty="0" smtClean="0">
                <a:solidFill>
                  <a:srgbClr val="000000"/>
                </a:solidFill>
                <a:latin typeface="Times New Roman" pitchFamily="18" charset="0"/>
                <a:cs typeface="Times New Roman" pitchFamily="18" charset="0"/>
                <a:sym typeface="Symbol"/>
              </a:rPr>
              <a:t>   ~ 1.15</a:t>
            </a:r>
            <a:endParaRPr lang="en-US" sz="1600" b="1" dirty="0">
              <a:solidFill>
                <a:srgbClr val="000000"/>
              </a:solidFill>
              <a:latin typeface="Times New Roman" pitchFamily="18" charset="0"/>
              <a:cs typeface="Times New Roman" pitchFamily="18" charset="0"/>
            </a:endParaRPr>
          </a:p>
        </p:txBody>
      </p:sp>
      <p:sp>
        <p:nvSpPr>
          <p:cNvPr id="22" name="TextBox 21"/>
          <p:cNvSpPr txBox="1"/>
          <p:nvPr/>
        </p:nvSpPr>
        <p:spPr>
          <a:xfrm>
            <a:off x="914400" y="1368623"/>
            <a:ext cx="1135247" cy="307777"/>
          </a:xfrm>
          <a:prstGeom prst="rect">
            <a:avLst/>
          </a:prstGeom>
          <a:solidFill>
            <a:schemeClr val="tx1"/>
          </a:solidFill>
          <a:ln>
            <a:noFill/>
          </a:ln>
        </p:spPr>
        <p:txBody>
          <a:bodyPr wrap="none" rtlCol="0">
            <a:spAutoFit/>
          </a:bodyPr>
          <a:lstStyle/>
          <a:p>
            <a:r>
              <a:rPr lang="en-US" sz="1400" b="1" i="1" dirty="0" smtClean="0">
                <a:solidFill>
                  <a:srgbClr val="FF0000"/>
                </a:solidFill>
                <a:latin typeface="Times New Roman" pitchFamily="18" charset="0"/>
                <a:cs typeface="Times New Roman" pitchFamily="18" charset="0"/>
                <a:sym typeface="Symbol"/>
              </a:rPr>
              <a:t> </a:t>
            </a:r>
            <a:r>
              <a:rPr lang="en-US" sz="1400" b="1" dirty="0" smtClean="0">
                <a:solidFill>
                  <a:srgbClr val="FF0000"/>
                </a:solidFill>
                <a:latin typeface="Times New Roman" pitchFamily="18" charset="0"/>
                <a:cs typeface="Times New Roman" pitchFamily="18" charset="0"/>
                <a:sym typeface="Symbol"/>
              </a:rPr>
              <a:t>= 4.8 </a:t>
            </a:r>
            <a:r>
              <a:rPr lang="en-US" sz="1400" b="1" dirty="0" err="1" smtClean="0">
                <a:solidFill>
                  <a:srgbClr val="FF0000"/>
                </a:solidFill>
                <a:latin typeface="Times New Roman" pitchFamily="18" charset="0"/>
                <a:cs typeface="Times New Roman" pitchFamily="18" charset="0"/>
                <a:sym typeface="Symbol"/>
              </a:rPr>
              <a:t>MeV</a:t>
            </a:r>
            <a:endParaRPr lang="en-US" sz="1400" b="1" dirty="0" smtClean="0">
              <a:solidFill>
                <a:srgbClr val="FF0000"/>
              </a:solidFill>
              <a:latin typeface="Times New Roman" pitchFamily="18" charset="0"/>
              <a:cs typeface="Times New Roman" pitchFamily="18" charset="0"/>
              <a:sym typeface="Symbol"/>
            </a:endParaRPr>
          </a:p>
        </p:txBody>
      </p:sp>
      <p:sp>
        <p:nvSpPr>
          <p:cNvPr id="23" name="Rectangle 22"/>
          <p:cNvSpPr/>
          <p:nvPr/>
        </p:nvSpPr>
        <p:spPr>
          <a:xfrm>
            <a:off x="914400" y="1676400"/>
            <a:ext cx="1165704" cy="307777"/>
          </a:xfrm>
          <a:prstGeom prst="rect">
            <a:avLst/>
          </a:prstGeom>
        </p:spPr>
        <p:txBody>
          <a:bodyPr wrap="none">
            <a:spAutoFit/>
          </a:bodyPr>
          <a:lstStyle/>
          <a:p>
            <a:r>
              <a:rPr lang="en-US" sz="1400" b="1" i="1" dirty="0" smtClean="0">
                <a:solidFill>
                  <a:srgbClr val="0000FF"/>
                </a:solidFill>
                <a:latin typeface="Times New Roman" pitchFamily="18" charset="0"/>
                <a:cs typeface="Times New Roman" pitchFamily="18" charset="0"/>
                <a:sym typeface="Symbol"/>
              </a:rPr>
              <a:t> </a:t>
            </a:r>
            <a:r>
              <a:rPr lang="en-US" sz="1400" b="1" baseline="-25000" dirty="0" smtClean="0">
                <a:solidFill>
                  <a:srgbClr val="0000FF"/>
                </a:solidFill>
                <a:latin typeface="Times New Roman" pitchFamily="18" charset="0"/>
                <a:cs typeface="Times New Roman" pitchFamily="18" charset="0"/>
                <a:sym typeface="Symbol"/>
              </a:rPr>
              <a:t> </a:t>
            </a:r>
            <a:r>
              <a:rPr lang="en-US" sz="1400" b="1" dirty="0" smtClean="0">
                <a:solidFill>
                  <a:srgbClr val="0000FF"/>
                </a:solidFill>
                <a:latin typeface="Times New Roman" pitchFamily="18" charset="0"/>
                <a:cs typeface="Times New Roman" pitchFamily="18" charset="0"/>
                <a:sym typeface="Symbol"/>
              </a:rPr>
              <a:t>= 7.4 </a:t>
            </a:r>
            <a:r>
              <a:rPr lang="en-US" sz="1400" b="1" dirty="0" err="1" smtClean="0">
                <a:solidFill>
                  <a:srgbClr val="0000FF"/>
                </a:solidFill>
                <a:latin typeface="Times New Roman" pitchFamily="18" charset="0"/>
                <a:cs typeface="Times New Roman" pitchFamily="18" charset="0"/>
                <a:sym typeface="Symbol"/>
              </a:rPr>
              <a:t>MeV</a:t>
            </a:r>
            <a:endParaRPr lang="en-US" sz="1400" b="1" dirty="0" smtClean="0">
              <a:solidFill>
                <a:srgbClr val="0000FF"/>
              </a:solidFill>
              <a:latin typeface="Times New Roman" pitchFamily="18" charset="0"/>
              <a:cs typeface="Times New Roman" pitchFamily="18" charset="0"/>
              <a:sym typeface="Symbol"/>
            </a:endParaRPr>
          </a:p>
        </p:txBody>
      </p:sp>
      <p:sp>
        <p:nvSpPr>
          <p:cNvPr id="24" name="TextBox 23"/>
          <p:cNvSpPr txBox="1"/>
          <p:nvPr/>
        </p:nvSpPr>
        <p:spPr>
          <a:xfrm>
            <a:off x="5486400" y="1219200"/>
            <a:ext cx="1135247" cy="307777"/>
          </a:xfrm>
          <a:prstGeom prst="rect">
            <a:avLst/>
          </a:prstGeom>
          <a:noFill/>
          <a:ln>
            <a:noFill/>
          </a:ln>
        </p:spPr>
        <p:txBody>
          <a:bodyPr wrap="none" rtlCol="0">
            <a:spAutoFit/>
          </a:bodyPr>
          <a:lstStyle/>
          <a:p>
            <a:r>
              <a:rPr lang="en-US" sz="1400" b="1" i="1" dirty="0" smtClean="0">
                <a:solidFill>
                  <a:srgbClr val="FF0000"/>
                </a:solidFill>
                <a:latin typeface="Times New Roman" pitchFamily="18" charset="0"/>
                <a:cs typeface="Times New Roman" pitchFamily="18" charset="0"/>
                <a:sym typeface="Symbol"/>
              </a:rPr>
              <a:t> </a:t>
            </a:r>
            <a:r>
              <a:rPr lang="en-US" sz="1400" b="1" dirty="0" smtClean="0">
                <a:solidFill>
                  <a:srgbClr val="FF0000"/>
                </a:solidFill>
                <a:latin typeface="Times New Roman" pitchFamily="18" charset="0"/>
                <a:cs typeface="Times New Roman" pitchFamily="18" charset="0"/>
                <a:sym typeface="Symbol"/>
              </a:rPr>
              <a:t>= 3.5 </a:t>
            </a:r>
            <a:r>
              <a:rPr lang="en-US" sz="1400" b="1" dirty="0" err="1" smtClean="0">
                <a:solidFill>
                  <a:srgbClr val="FF0000"/>
                </a:solidFill>
                <a:latin typeface="Times New Roman" pitchFamily="18" charset="0"/>
                <a:cs typeface="Times New Roman" pitchFamily="18" charset="0"/>
                <a:sym typeface="Symbol"/>
              </a:rPr>
              <a:t>MeV</a:t>
            </a:r>
            <a:endParaRPr lang="en-US" sz="1400" b="1" dirty="0" smtClean="0">
              <a:solidFill>
                <a:srgbClr val="FF0000"/>
              </a:solidFill>
              <a:latin typeface="Times New Roman" pitchFamily="18" charset="0"/>
              <a:cs typeface="Times New Roman" pitchFamily="18" charset="0"/>
              <a:sym typeface="Symbol"/>
            </a:endParaRPr>
          </a:p>
        </p:txBody>
      </p:sp>
      <p:sp>
        <p:nvSpPr>
          <p:cNvPr id="25" name="Rectangle 24"/>
          <p:cNvSpPr/>
          <p:nvPr/>
        </p:nvSpPr>
        <p:spPr>
          <a:xfrm>
            <a:off x="5486400" y="1524000"/>
            <a:ext cx="1165704" cy="307777"/>
          </a:xfrm>
          <a:prstGeom prst="rect">
            <a:avLst/>
          </a:prstGeom>
        </p:spPr>
        <p:txBody>
          <a:bodyPr wrap="none">
            <a:spAutoFit/>
          </a:bodyPr>
          <a:lstStyle/>
          <a:p>
            <a:r>
              <a:rPr lang="en-US" sz="1400" b="1" i="1" dirty="0" smtClean="0">
                <a:solidFill>
                  <a:srgbClr val="0000FF"/>
                </a:solidFill>
                <a:latin typeface="Times New Roman" pitchFamily="18" charset="0"/>
                <a:cs typeface="Times New Roman" pitchFamily="18" charset="0"/>
                <a:sym typeface="Symbol"/>
              </a:rPr>
              <a:t> </a:t>
            </a:r>
            <a:r>
              <a:rPr lang="en-US" sz="1400" b="1" baseline="-25000" dirty="0" smtClean="0">
                <a:solidFill>
                  <a:srgbClr val="0000FF"/>
                </a:solidFill>
                <a:latin typeface="Times New Roman" pitchFamily="18" charset="0"/>
                <a:cs typeface="Times New Roman" pitchFamily="18" charset="0"/>
                <a:sym typeface="Symbol"/>
              </a:rPr>
              <a:t> </a:t>
            </a:r>
            <a:r>
              <a:rPr lang="en-US" sz="1400" b="1" dirty="0" smtClean="0">
                <a:solidFill>
                  <a:srgbClr val="0000FF"/>
                </a:solidFill>
                <a:latin typeface="Times New Roman" pitchFamily="18" charset="0"/>
                <a:cs typeface="Times New Roman" pitchFamily="18" charset="0"/>
                <a:sym typeface="Symbol"/>
              </a:rPr>
              <a:t>= 6.4 </a:t>
            </a:r>
            <a:r>
              <a:rPr lang="en-US" sz="1400" b="1" dirty="0" err="1" smtClean="0">
                <a:solidFill>
                  <a:srgbClr val="0000FF"/>
                </a:solidFill>
                <a:latin typeface="Times New Roman" pitchFamily="18" charset="0"/>
                <a:cs typeface="Times New Roman" pitchFamily="18" charset="0"/>
                <a:sym typeface="Symbol"/>
              </a:rPr>
              <a:t>MeV</a:t>
            </a:r>
            <a:endParaRPr lang="en-US" sz="1400" b="1" dirty="0" smtClean="0">
              <a:solidFill>
                <a:srgbClr val="0000FF"/>
              </a:solidFill>
              <a:latin typeface="Times New Roman" pitchFamily="18" charset="0"/>
              <a:cs typeface="Times New Roman" pitchFamily="18" charset="0"/>
              <a:sym typeface="Symbol"/>
            </a:endParaRPr>
          </a:p>
        </p:txBody>
      </p:sp>
      <p:sp>
        <p:nvSpPr>
          <p:cNvPr id="26" name="TextBox 25"/>
          <p:cNvSpPr txBox="1"/>
          <p:nvPr/>
        </p:nvSpPr>
        <p:spPr>
          <a:xfrm>
            <a:off x="1219200" y="4419600"/>
            <a:ext cx="1135247" cy="307777"/>
          </a:xfrm>
          <a:prstGeom prst="rect">
            <a:avLst/>
          </a:prstGeom>
          <a:solidFill>
            <a:schemeClr val="tx1"/>
          </a:solidFill>
          <a:ln>
            <a:noFill/>
          </a:ln>
        </p:spPr>
        <p:txBody>
          <a:bodyPr wrap="none" rtlCol="0">
            <a:spAutoFit/>
          </a:bodyPr>
          <a:lstStyle/>
          <a:p>
            <a:r>
              <a:rPr lang="en-US" sz="1400" b="1" i="1" dirty="0" smtClean="0">
                <a:solidFill>
                  <a:srgbClr val="FF0000"/>
                </a:solidFill>
                <a:latin typeface="Times New Roman" pitchFamily="18" charset="0"/>
                <a:cs typeface="Times New Roman" pitchFamily="18" charset="0"/>
                <a:sym typeface="Symbol"/>
              </a:rPr>
              <a:t> </a:t>
            </a:r>
            <a:r>
              <a:rPr lang="en-US" sz="1400" b="1" dirty="0" smtClean="0">
                <a:solidFill>
                  <a:srgbClr val="FF0000"/>
                </a:solidFill>
                <a:latin typeface="Times New Roman" pitchFamily="18" charset="0"/>
                <a:cs typeface="Times New Roman" pitchFamily="18" charset="0"/>
                <a:sym typeface="Symbol"/>
              </a:rPr>
              <a:t>= 6.7 </a:t>
            </a:r>
            <a:r>
              <a:rPr lang="en-US" sz="1400" b="1" dirty="0" err="1" smtClean="0">
                <a:solidFill>
                  <a:srgbClr val="FF0000"/>
                </a:solidFill>
                <a:latin typeface="Times New Roman" pitchFamily="18" charset="0"/>
                <a:cs typeface="Times New Roman" pitchFamily="18" charset="0"/>
                <a:sym typeface="Symbol"/>
              </a:rPr>
              <a:t>MeV</a:t>
            </a:r>
            <a:endParaRPr lang="en-US" sz="1400" b="1" dirty="0" smtClean="0">
              <a:solidFill>
                <a:srgbClr val="FF0000"/>
              </a:solidFill>
              <a:latin typeface="Times New Roman" pitchFamily="18" charset="0"/>
              <a:cs typeface="Times New Roman" pitchFamily="18" charset="0"/>
              <a:sym typeface="Symbol"/>
            </a:endParaRPr>
          </a:p>
        </p:txBody>
      </p:sp>
      <p:sp>
        <p:nvSpPr>
          <p:cNvPr id="27" name="Rectangle 26"/>
          <p:cNvSpPr/>
          <p:nvPr/>
        </p:nvSpPr>
        <p:spPr>
          <a:xfrm>
            <a:off x="1219200" y="4724400"/>
            <a:ext cx="1120820" cy="307777"/>
          </a:xfrm>
          <a:prstGeom prst="rect">
            <a:avLst/>
          </a:prstGeom>
        </p:spPr>
        <p:txBody>
          <a:bodyPr wrap="none">
            <a:spAutoFit/>
          </a:bodyPr>
          <a:lstStyle/>
          <a:p>
            <a:r>
              <a:rPr lang="en-US" sz="1400" b="1" i="1" dirty="0" smtClean="0">
                <a:solidFill>
                  <a:srgbClr val="0000FF"/>
                </a:solidFill>
                <a:latin typeface="Times New Roman" pitchFamily="18" charset="0"/>
                <a:cs typeface="Times New Roman" pitchFamily="18" charset="0"/>
                <a:sym typeface="Symbol"/>
              </a:rPr>
              <a:t> </a:t>
            </a:r>
            <a:r>
              <a:rPr lang="en-US" sz="1400" b="1" baseline="-25000" dirty="0" smtClean="0">
                <a:solidFill>
                  <a:srgbClr val="0000FF"/>
                </a:solidFill>
                <a:latin typeface="Times New Roman" pitchFamily="18" charset="0"/>
                <a:cs typeface="Times New Roman" pitchFamily="18" charset="0"/>
                <a:sym typeface="Symbol"/>
              </a:rPr>
              <a:t> </a:t>
            </a:r>
            <a:r>
              <a:rPr lang="en-US" sz="1400" b="1" dirty="0" smtClean="0">
                <a:solidFill>
                  <a:srgbClr val="0000FF"/>
                </a:solidFill>
                <a:latin typeface="Times New Roman" pitchFamily="18" charset="0"/>
                <a:cs typeface="Times New Roman" pitchFamily="18" charset="0"/>
                <a:sym typeface="Symbol"/>
              </a:rPr>
              <a:t>=7.7 </a:t>
            </a:r>
            <a:r>
              <a:rPr lang="en-US" sz="1400" b="1" dirty="0" err="1" smtClean="0">
                <a:solidFill>
                  <a:srgbClr val="0000FF"/>
                </a:solidFill>
                <a:latin typeface="Times New Roman" pitchFamily="18" charset="0"/>
                <a:cs typeface="Times New Roman" pitchFamily="18" charset="0"/>
                <a:sym typeface="Symbol"/>
              </a:rPr>
              <a:t>MeV</a:t>
            </a:r>
            <a:endParaRPr lang="en-US" sz="1400" b="1" dirty="0" smtClean="0">
              <a:solidFill>
                <a:srgbClr val="0000FF"/>
              </a:solidFill>
              <a:latin typeface="Times New Roman" pitchFamily="18" charset="0"/>
              <a:cs typeface="Times New Roman" pitchFamily="18" charset="0"/>
              <a:sym typeface="Symbol"/>
            </a:endParaRPr>
          </a:p>
        </p:txBody>
      </p:sp>
      <p:sp>
        <p:nvSpPr>
          <p:cNvPr id="28" name="TextBox 27"/>
          <p:cNvSpPr txBox="1"/>
          <p:nvPr/>
        </p:nvSpPr>
        <p:spPr>
          <a:xfrm>
            <a:off x="7315200" y="4572000"/>
            <a:ext cx="1170513" cy="307777"/>
          </a:xfrm>
          <a:prstGeom prst="rect">
            <a:avLst/>
          </a:prstGeom>
          <a:solidFill>
            <a:schemeClr val="tx1"/>
          </a:solidFill>
          <a:ln>
            <a:solidFill>
              <a:schemeClr val="bg1"/>
            </a:solidFill>
          </a:ln>
        </p:spPr>
        <p:txBody>
          <a:bodyPr wrap="none" rtlCol="0">
            <a:spAutoFit/>
          </a:bodyPr>
          <a:lstStyle/>
          <a:p>
            <a:r>
              <a:rPr lang="en-US" sz="1400" b="1" i="1" dirty="0" smtClean="0">
                <a:solidFill>
                  <a:srgbClr val="000000"/>
                </a:solidFill>
                <a:latin typeface="Times New Roman" pitchFamily="18" charset="0"/>
                <a:cs typeface="Times New Roman" pitchFamily="18" charset="0"/>
                <a:sym typeface="Symbol"/>
              </a:rPr>
              <a:t> </a:t>
            </a:r>
            <a:r>
              <a:rPr lang="en-US" sz="1400" b="1" dirty="0" smtClean="0">
                <a:solidFill>
                  <a:srgbClr val="000000"/>
                </a:solidFill>
                <a:latin typeface="Times New Roman" pitchFamily="18" charset="0"/>
                <a:cs typeface="Times New Roman" pitchFamily="18" charset="0"/>
                <a:sym typeface="Symbol"/>
              </a:rPr>
              <a:t> ~ 8.2 </a:t>
            </a:r>
            <a:r>
              <a:rPr lang="en-US" sz="1400" b="1" dirty="0" err="1" smtClean="0">
                <a:solidFill>
                  <a:srgbClr val="000000"/>
                </a:solidFill>
                <a:latin typeface="Times New Roman" pitchFamily="18" charset="0"/>
                <a:cs typeface="Times New Roman" pitchFamily="18" charset="0"/>
                <a:sym typeface="Symbol"/>
              </a:rPr>
              <a:t>MeV</a:t>
            </a:r>
            <a:endParaRPr lang="en-US" sz="1400" b="1" dirty="0" smtClean="0">
              <a:solidFill>
                <a:srgbClr val="000000"/>
              </a:solidFill>
              <a:latin typeface="Times New Roman" pitchFamily="18" charset="0"/>
              <a:cs typeface="Times New Roman" pitchFamily="18" charset="0"/>
              <a:sym typeface="Symbol"/>
            </a:endParaRPr>
          </a:p>
        </p:txBody>
      </p:sp>
      <p:sp>
        <p:nvSpPr>
          <p:cNvPr id="29" name="Rectangle 28"/>
          <p:cNvSpPr/>
          <p:nvPr/>
        </p:nvSpPr>
        <p:spPr>
          <a:xfrm>
            <a:off x="2743200" y="0"/>
            <a:ext cx="4033476" cy="523220"/>
          </a:xfrm>
          <a:prstGeom prst="rect">
            <a:avLst/>
          </a:prstGeom>
        </p:spPr>
        <p:txBody>
          <a:bodyPr wrap="none">
            <a:spAutoFit/>
          </a:bodyPr>
          <a:lstStyle/>
          <a:p>
            <a:r>
              <a:rPr lang="en-US" sz="2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sym typeface="Symbol"/>
              </a:rPr>
              <a:t>Invariant Mass: </a:t>
            </a:r>
            <a:r>
              <a:rPr lang="en-US" sz="2800" b="1" baseline="30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sym typeface="Symbol"/>
              </a:rPr>
              <a:t>0</a:t>
            </a:r>
            <a:r>
              <a:rPr lang="en-US" sz="2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sym typeface="Symbol"/>
              </a:rPr>
              <a:t>   </a:t>
            </a:r>
            <a:endParaRPr lang="en-US" sz="2800" dirty="0"/>
          </a:p>
        </p:txBody>
      </p:sp>
      <p:sp>
        <p:nvSpPr>
          <p:cNvPr id="30" name="TextBox 29"/>
          <p:cNvSpPr txBox="1"/>
          <p:nvPr/>
        </p:nvSpPr>
        <p:spPr>
          <a:xfrm>
            <a:off x="200605" y="609600"/>
            <a:ext cx="2308645" cy="400110"/>
          </a:xfrm>
          <a:prstGeom prst="rect">
            <a:avLst/>
          </a:prstGeom>
          <a:solidFill>
            <a:srgbClr val="FFFF00"/>
          </a:solidFill>
          <a:ln>
            <a:solidFill>
              <a:srgbClr val="FF0000"/>
            </a:solidFill>
          </a:ln>
        </p:spPr>
        <p:txBody>
          <a:bodyPr wrap="none" rtlCol="0">
            <a:spAutoFit/>
          </a:bodyPr>
          <a:lstStyle/>
          <a:p>
            <a:r>
              <a:rPr lang="en-US" dirty="0" smtClean="0">
                <a:solidFill>
                  <a:srgbClr val="000000"/>
                </a:solidFill>
                <a:latin typeface="Times New Roman" pitchFamily="18" charset="0"/>
                <a:cs typeface="Times New Roman" pitchFamily="18" charset="0"/>
                <a:sym typeface="Symbol"/>
              </a:rPr>
              <a:t>All reconstructed </a:t>
            </a:r>
            <a:r>
              <a:rPr lang="en-US"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sym typeface="Symbol"/>
              </a:rPr>
              <a:t></a:t>
            </a:r>
            <a:r>
              <a:rPr lang="en-US" baseline="30000"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sym typeface="Symbol"/>
              </a:rPr>
              <a:t>0</a:t>
            </a:r>
            <a:r>
              <a:rPr lang="en-US"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sym typeface="Symbol"/>
              </a:rPr>
              <a:t> </a:t>
            </a:r>
            <a:endParaRPr lang="en-US" dirty="0">
              <a:solidFill>
                <a:srgbClr val="00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2"/>
          <p:cNvSpPr>
            <a:spLocks noGrp="1" noChangeArrowheads="1"/>
          </p:cNvSpPr>
          <p:nvPr>
            <p:ph type="title"/>
          </p:nvPr>
        </p:nvSpPr>
        <p:spPr>
          <a:xfrm>
            <a:off x="457200" y="215900"/>
            <a:ext cx="8229600" cy="546100"/>
          </a:xfrm>
        </p:spPr>
        <p:txBody>
          <a:bodyPr/>
          <a:lstStyle/>
          <a:p>
            <a:pPr algn="ctr">
              <a:defRPr/>
            </a:pPr>
            <a:r>
              <a:rPr lang="en-US" sz="2400" dirty="0" smtClean="0">
                <a:solidFill>
                  <a:schemeClr val="bg1"/>
                </a:solidFill>
                <a:effectLst>
                  <a:outerShdw blurRad="38100" dist="38100" dir="2700000" algn="tl">
                    <a:srgbClr val="000000"/>
                  </a:outerShdw>
                </a:effectLst>
                <a:latin typeface="Comic Sans MS" pitchFamily="66" charset="0"/>
              </a:rPr>
              <a:t>S/N Ratio vs. Calorimeter Types</a:t>
            </a:r>
            <a:br>
              <a:rPr lang="en-US" sz="2400" dirty="0" smtClean="0">
                <a:solidFill>
                  <a:schemeClr val="bg1"/>
                </a:solidFill>
                <a:effectLst>
                  <a:outerShdw blurRad="38100" dist="38100" dir="2700000" algn="tl">
                    <a:srgbClr val="000000"/>
                  </a:outerShdw>
                </a:effectLst>
                <a:latin typeface="Comic Sans MS" pitchFamily="66" charset="0"/>
              </a:rPr>
            </a:br>
            <a:r>
              <a:rPr lang="en-US" sz="2000" dirty="0" smtClean="0">
                <a:effectLst>
                  <a:outerShdw blurRad="38100" dist="38100" dir="2700000" algn="tl">
                    <a:srgbClr val="000000"/>
                  </a:outerShdw>
                </a:effectLst>
                <a:latin typeface="Comic Sans MS" pitchFamily="66" charset="0"/>
              </a:rPr>
              <a:t>signal:             ,   background: </a:t>
            </a:r>
            <a:r>
              <a:rPr lang="en-US" sz="2800" dirty="0" smtClean="0">
                <a:effectLst>
                  <a:outerShdw blurRad="38100" dist="38100" dir="2700000" algn="tl">
                    <a:srgbClr val="000000"/>
                  </a:outerShdw>
                </a:effectLst>
                <a:latin typeface="Comic Sans MS" pitchFamily="66" charset="0"/>
              </a:rPr>
              <a:t>                    </a:t>
            </a:r>
            <a:r>
              <a:rPr lang="en-US" sz="2000" dirty="0" smtClean="0">
                <a:effectLst>
                  <a:outerShdw blurRad="38100" dist="38100" dir="2700000" algn="tl">
                    <a:srgbClr val="000000"/>
                  </a:outerShdw>
                </a:effectLst>
                <a:latin typeface="Comic Sans MS" pitchFamily="66" charset="0"/>
              </a:rPr>
              <a:t> </a:t>
            </a:r>
            <a:endParaRPr lang="en-US" sz="2000" dirty="0">
              <a:effectLst>
                <a:outerShdw blurRad="38100" dist="38100" dir="2700000" algn="tl">
                  <a:srgbClr val="000000"/>
                </a:outerShdw>
              </a:effectLst>
              <a:latin typeface="Comic Sans MS" pitchFamily="66" charset="0"/>
            </a:endParaRPr>
          </a:p>
        </p:txBody>
      </p:sp>
      <p:sp>
        <p:nvSpPr>
          <p:cNvPr id="2" name="Slide Number Placeholder 1"/>
          <p:cNvSpPr>
            <a:spLocks noGrp="1"/>
          </p:cNvSpPr>
          <p:nvPr>
            <p:ph type="sldNum" sz="quarter" idx="12"/>
          </p:nvPr>
        </p:nvSpPr>
        <p:spPr/>
        <p:txBody>
          <a:bodyPr/>
          <a:lstStyle/>
          <a:p>
            <a:fld id="{5FFCE9B6-A84A-4BDD-A18E-A506B2367FB9}" type="slidenum">
              <a:rPr lang="en-US"/>
              <a:pPr/>
              <a:t>66</a:t>
            </a:fld>
            <a:endParaRPr lang="en-US"/>
          </a:p>
        </p:txBody>
      </p:sp>
      <p:graphicFrame>
        <p:nvGraphicFramePr>
          <p:cNvPr id="9218" name="Object 3"/>
          <p:cNvGraphicFramePr>
            <a:graphicFrameLocks noChangeAspect="1"/>
          </p:cNvGraphicFramePr>
          <p:nvPr/>
        </p:nvGraphicFramePr>
        <p:xfrm>
          <a:off x="6324600" y="533400"/>
          <a:ext cx="785813" cy="314325"/>
        </p:xfrm>
        <a:graphic>
          <a:graphicData uri="http://schemas.openxmlformats.org/presentationml/2006/ole">
            <p:oleObj spid="_x0000_s9218" name="Equation" r:id="rId4" imgW="571320" imgH="228600" progId="Equation.3">
              <p:embed/>
            </p:oleObj>
          </a:graphicData>
        </a:graphic>
      </p:graphicFrame>
      <p:graphicFrame>
        <p:nvGraphicFramePr>
          <p:cNvPr id="9219" name="Object 13"/>
          <p:cNvGraphicFramePr>
            <a:graphicFrameLocks noChangeAspect="1"/>
          </p:cNvGraphicFramePr>
          <p:nvPr/>
        </p:nvGraphicFramePr>
        <p:xfrm>
          <a:off x="3657600" y="533400"/>
          <a:ext cx="890588" cy="314325"/>
        </p:xfrm>
        <a:graphic>
          <a:graphicData uri="http://schemas.openxmlformats.org/presentationml/2006/ole">
            <p:oleObj spid="_x0000_s9219" name="Equation" r:id="rId5" imgW="647640" imgH="228600" progId="Equation.3">
              <p:embed/>
            </p:oleObj>
          </a:graphicData>
        </a:graphic>
      </p:graphicFrame>
      <p:sp>
        <p:nvSpPr>
          <p:cNvPr id="9224" name="TextBox 17"/>
          <p:cNvSpPr txBox="1">
            <a:spLocks noChangeArrowheads="1"/>
          </p:cNvSpPr>
          <p:nvPr/>
        </p:nvSpPr>
        <p:spPr bwMode="auto">
          <a:xfrm>
            <a:off x="762000" y="6553200"/>
            <a:ext cx="2362200" cy="304800"/>
          </a:xfrm>
          <a:prstGeom prst="rect">
            <a:avLst/>
          </a:prstGeom>
          <a:solidFill>
            <a:schemeClr val="tx1"/>
          </a:solidFill>
          <a:ln w="9525">
            <a:noFill/>
            <a:miter lim="800000"/>
            <a:headEnd/>
            <a:tailEnd/>
          </a:ln>
        </p:spPr>
        <p:txBody>
          <a:bodyPr>
            <a:spAutoFit/>
          </a:bodyPr>
          <a:lstStyle/>
          <a:p>
            <a:r>
              <a:rPr lang="en-US" sz="1400">
                <a:solidFill>
                  <a:srgbClr val="000000"/>
                </a:solidFill>
              </a:rPr>
              <a:t>Invariant Mass of 4</a:t>
            </a:r>
            <a:r>
              <a:rPr lang="el-GR" sz="1400">
                <a:solidFill>
                  <a:srgbClr val="000000"/>
                </a:solidFill>
                <a:latin typeface="Times New Roman" pitchFamily="18" charset="0"/>
                <a:cs typeface="Times New Roman" pitchFamily="18" charset="0"/>
              </a:rPr>
              <a:t>γ</a:t>
            </a:r>
            <a:r>
              <a:rPr lang="en-US" sz="1400">
                <a:solidFill>
                  <a:srgbClr val="000000"/>
                </a:solidFill>
                <a:latin typeface="Times New Roman" pitchFamily="18" charset="0"/>
                <a:cs typeface="Times New Roman" pitchFamily="18" charset="0"/>
              </a:rPr>
              <a:t> (GeV)</a:t>
            </a:r>
            <a:endParaRPr lang="en-US" sz="1400">
              <a:solidFill>
                <a:srgbClr val="000000"/>
              </a:solidFill>
            </a:endParaRPr>
          </a:p>
        </p:txBody>
      </p:sp>
      <p:sp>
        <p:nvSpPr>
          <p:cNvPr id="9225" name="TextBox 17"/>
          <p:cNvSpPr txBox="1">
            <a:spLocks noChangeArrowheads="1"/>
          </p:cNvSpPr>
          <p:nvPr/>
        </p:nvSpPr>
        <p:spPr bwMode="auto">
          <a:xfrm rot="-5400000">
            <a:off x="-341312" y="5218112"/>
            <a:ext cx="1447800" cy="307975"/>
          </a:xfrm>
          <a:prstGeom prst="rect">
            <a:avLst/>
          </a:prstGeom>
          <a:solidFill>
            <a:schemeClr val="tx1"/>
          </a:solidFill>
          <a:ln w="9525">
            <a:noFill/>
            <a:miter lim="800000"/>
            <a:headEnd/>
            <a:tailEnd/>
          </a:ln>
        </p:spPr>
        <p:txBody>
          <a:bodyPr>
            <a:spAutoFit/>
          </a:bodyPr>
          <a:lstStyle/>
          <a:p>
            <a:r>
              <a:rPr lang="en-US" sz="1400">
                <a:solidFill>
                  <a:srgbClr val="000000"/>
                </a:solidFill>
              </a:rPr>
              <a:t>Elasticity</a:t>
            </a:r>
          </a:p>
        </p:txBody>
      </p:sp>
      <p:sp>
        <p:nvSpPr>
          <p:cNvPr id="20" name="TextBox 19"/>
          <p:cNvSpPr txBox="1"/>
          <p:nvPr/>
        </p:nvSpPr>
        <p:spPr>
          <a:xfrm>
            <a:off x="3124200" y="4029075"/>
            <a:ext cx="3048000" cy="923925"/>
          </a:xfrm>
          <a:prstGeom prst="rect">
            <a:avLst/>
          </a:prstGeom>
          <a:noFill/>
        </p:spPr>
        <p:txBody>
          <a:bodyPr>
            <a:spAutoFit/>
          </a:bodyPr>
          <a:lstStyle/>
          <a:p>
            <a:pPr>
              <a:defRPr/>
            </a:pPr>
            <a:r>
              <a:rPr lang="en-US" sz="1800" b="1" dirty="0">
                <a:solidFill>
                  <a:srgbClr val="000000"/>
                </a:solidFill>
                <a:latin typeface="Comic Sans MS" pitchFamily="66" charset="0"/>
              </a:rPr>
              <a:t>Event selection cuts:</a:t>
            </a:r>
          </a:p>
          <a:p>
            <a:pPr marL="342900" indent="-342900" algn="l">
              <a:buFont typeface="+mj-lt"/>
              <a:buAutoNum type="arabicPeriod"/>
              <a:defRPr/>
            </a:pPr>
            <a:r>
              <a:rPr lang="en-US" sz="1800" dirty="0">
                <a:solidFill>
                  <a:srgbClr val="000000"/>
                </a:solidFill>
                <a:latin typeface="Comic Sans MS" pitchFamily="66" charset="0"/>
              </a:rPr>
              <a:t>Elasticity</a:t>
            </a:r>
          </a:p>
          <a:p>
            <a:pPr marL="342900" indent="-342900" algn="l">
              <a:buFont typeface="+mj-lt"/>
              <a:buAutoNum type="arabicPeriod"/>
              <a:defRPr/>
            </a:pPr>
            <a:r>
              <a:rPr lang="en-US" sz="1800" dirty="0">
                <a:solidFill>
                  <a:srgbClr val="000000"/>
                </a:solidFill>
                <a:latin typeface="Comic Sans MS" pitchFamily="66" charset="0"/>
              </a:rPr>
              <a:t>Invariant mass.</a:t>
            </a:r>
          </a:p>
        </p:txBody>
      </p:sp>
      <p:sp>
        <p:nvSpPr>
          <p:cNvPr id="9227" name="Rectangle 15"/>
          <p:cNvSpPr>
            <a:spLocks noChangeArrowheads="1"/>
          </p:cNvSpPr>
          <p:nvPr/>
        </p:nvSpPr>
        <p:spPr bwMode="auto">
          <a:xfrm>
            <a:off x="1981200" y="4876800"/>
            <a:ext cx="788988" cy="400050"/>
          </a:xfrm>
          <a:prstGeom prst="rect">
            <a:avLst/>
          </a:prstGeom>
          <a:noFill/>
          <a:ln w="9525">
            <a:noFill/>
            <a:miter lim="800000"/>
            <a:headEnd/>
            <a:tailEnd/>
          </a:ln>
        </p:spPr>
        <p:txBody>
          <a:bodyPr wrap="none">
            <a:spAutoFit/>
          </a:bodyPr>
          <a:lstStyle/>
          <a:p>
            <a:pPr>
              <a:spcBef>
                <a:spcPct val="50000"/>
              </a:spcBef>
            </a:pPr>
            <a:r>
              <a:rPr lang="en-US">
                <a:solidFill>
                  <a:schemeClr val="bg1"/>
                </a:solidFill>
                <a:latin typeface="Comic Sans MS" pitchFamily="66" charset="0"/>
              </a:rPr>
              <a:t>PWO</a:t>
            </a:r>
          </a:p>
        </p:txBody>
      </p:sp>
      <p:sp>
        <p:nvSpPr>
          <p:cNvPr id="24" name="TextBox 23"/>
          <p:cNvSpPr txBox="1"/>
          <p:nvPr/>
        </p:nvSpPr>
        <p:spPr>
          <a:xfrm>
            <a:off x="3124200" y="1371600"/>
            <a:ext cx="3200400" cy="1200150"/>
          </a:xfrm>
          <a:prstGeom prst="rect">
            <a:avLst/>
          </a:prstGeom>
          <a:noFill/>
        </p:spPr>
        <p:txBody>
          <a:bodyPr>
            <a:spAutoFit/>
          </a:bodyPr>
          <a:lstStyle/>
          <a:p>
            <a:pPr>
              <a:defRPr/>
            </a:pPr>
            <a:r>
              <a:rPr lang="en-US" sz="1800" b="1" dirty="0">
                <a:solidFill>
                  <a:srgbClr val="336600"/>
                </a:solidFill>
                <a:latin typeface="Comic Sans MS" pitchFamily="66" charset="0"/>
              </a:rPr>
              <a:t>Major </a:t>
            </a:r>
            <a:r>
              <a:rPr lang="en-US" sz="1800" b="1" dirty="0" smtClean="0">
                <a:solidFill>
                  <a:srgbClr val="336600"/>
                </a:solidFill>
                <a:latin typeface="Comic Sans MS" pitchFamily="66" charset="0"/>
              </a:rPr>
              <a:t>improvement</a:t>
            </a:r>
            <a:endParaRPr lang="en-US" sz="1800" b="1" dirty="0">
              <a:solidFill>
                <a:srgbClr val="336600"/>
              </a:solidFill>
              <a:latin typeface="Comic Sans MS" pitchFamily="66" charset="0"/>
            </a:endParaRPr>
          </a:p>
          <a:p>
            <a:pPr marL="342900" indent="-342900" algn="l">
              <a:buFont typeface="+mj-lt"/>
              <a:buAutoNum type="arabicPeriod"/>
              <a:defRPr/>
            </a:pPr>
            <a:r>
              <a:rPr lang="en-US" sz="1800" dirty="0">
                <a:solidFill>
                  <a:srgbClr val="336600"/>
                </a:solidFill>
                <a:latin typeface="Comic Sans MS" pitchFamily="66" charset="0"/>
              </a:rPr>
              <a:t>Granularity</a:t>
            </a:r>
          </a:p>
          <a:p>
            <a:pPr marL="342900" indent="-342900" algn="l">
              <a:buFont typeface="+mj-lt"/>
              <a:buAutoNum type="arabicPeriod"/>
              <a:defRPr/>
            </a:pPr>
            <a:r>
              <a:rPr lang="en-US" sz="1800" dirty="0">
                <a:solidFill>
                  <a:srgbClr val="336600"/>
                </a:solidFill>
                <a:latin typeface="Comic Sans MS" pitchFamily="66" charset="0"/>
              </a:rPr>
              <a:t>Energy  and position resolutions.</a:t>
            </a:r>
          </a:p>
        </p:txBody>
      </p:sp>
      <p:pic>
        <p:nvPicPr>
          <p:cNvPr id="9229" name="Picture 24" descr="1d-3pi-pi0g2-fc-9m-norm.eps"/>
          <p:cNvPicPr>
            <a:picLocks noChangeAspect="1"/>
          </p:cNvPicPr>
          <p:nvPr/>
        </p:nvPicPr>
        <p:blipFill>
          <a:blip r:embed="rId6" cstate="print"/>
          <a:srcRect/>
          <a:stretch>
            <a:fillRect/>
          </a:stretch>
        </p:blipFill>
        <p:spPr bwMode="auto">
          <a:xfrm>
            <a:off x="5867400" y="685800"/>
            <a:ext cx="2895600" cy="2889250"/>
          </a:xfrm>
          <a:prstGeom prst="rect">
            <a:avLst/>
          </a:prstGeom>
          <a:noFill/>
          <a:ln w="9525">
            <a:noFill/>
            <a:miter lim="800000"/>
            <a:headEnd/>
            <a:tailEnd/>
          </a:ln>
        </p:spPr>
      </p:pic>
      <p:sp>
        <p:nvSpPr>
          <p:cNvPr id="9230" name="Text Box 11"/>
          <p:cNvSpPr txBox="1">
            <a:spLocks noChangeArrowheads="1"/>
          </p:cNvSpPr>
          <p:nvPr/>
        </p:nvSpPr>
        <p:spPr bwMode="auto">
          <a:xfrm>
            <a:off x="6400800" y="1066800"/>
            <a:ext cx="2362200" cy="708025"/>
          </a:xfrm>
          <a:prstGeom prst="rect">
            <a:avLst/>
          </a:prstGeom>
          <a:noFill/>
          <a:ln w="9525" algn="ctr">
            <a:noFill/>
            <a:miter lim="800000"/>
            <a:headEnd/>
            <a:tailEnd/>
          </a:ln>
        </p:spPr>
        <p:txBody>
          <a:bodyPr>
            <a:spAutoFit/>
          </a:bodyPr>
          <a:lstStyle/>
          <a:p>
            <a:pPr>
              <a:spcBef>
                <a:spcPct val="50000"/>
              </a:spcBef>
            </a:pPr>
            <a:endParaRPr lang="en-US" sz="1600">
              <a:solidFill>
                <a:schemeClr val="bg1"/>
              </a:solidFill>
              <a:latin typeface="Comic Sans MS" pitchFamily="66" charset="0"/>
            </a:endParaRPr>
          </a:p>
          <a:p>
            <a:pPr>
              <a:spcBef>
                <a:spcPct val="50000"/>
              </a:spcBef>
            </a:pPr>
            <a:r>
              <a:rPr lang="en-US" sz="1600">
                <a:solidFill>
                  <a:srgbClr val="FF0000"/>
                </a:solidFill>
                <a:latin typeface="Comic Sans MS" pitchFamily="66" charset="0"/>
              </a:rPr>
              <a:t>S/N=0.5:1</a:t>
            </a:r>
            <a:endParaRPr lang="en-US" sz="1600" baseline="30000">
              <a:solidFill>
                <a:srgbClr val="FF0000"/>
              </a:solidFill>
              <a:latin typeface="Comic Sans MS" pitchFamily="66" charset="0"/>
            </a:endParaRPr>
          </a:p>
        </p:txBody>
      </p:sp>
      <p:pic>
        <p:nvPicPr>
          <p:cNvPr id="9231" name="Picture 26" descr="2d-3pi-pi0g2-fc-9m-norm.eps"/>
          <p:cNvPicPr>
            <a:picLocks noChangeAspect="1"/>
          </p:cNvPicPr>
          <p:nvPr/>
        </p:nvPicPr>
        <p:blipFill>
          <a:blip r:embed="rId7" cstate="print"/>
          <a:srcRect/>
          <a:stretch>
            <a:fillRect/>
          </a:stretch>
        </p:blipFill>
        <p:spPr bwMode="auto">
          <a:xfrm>
            <a:off x="5867400" y="3817938"/>
            <a:ext cx="2892425" cy="2887662"/>
          </a:xfrm>
          <a:prstGeom prst="rect">
            <a:avLst/>
          </a:prstGeom>
          <a:noFill/>
          <a:ln w="9525">
            <a:noFill/>
            <a:miter lim="800000"/>
            <a:headEnd/>
            <a:tailEnd/>
          </a:ln>
        </p:spPr>
      </p:pic>
      <p:sp>
        <p:nvSpPr>
          <p:cNvPr id="9232" name="TextBox 17"/>
          <p:cNvSpPr txBox="1">
            <a:spLocks noChangeArrowheads="1"/>
          </p:cNvSpPr>
          <p:nvPr/>
        </p:nvSpPr>
        <p:spPr bwMode="auto">
          <a:xfrm rot="-5400000">
            <a:off x="5068888" y="5522912"/>
            <a:ext cx="1447800" cy="307975"/>
          </a:xfrm>
          <a:prstGeom prst="rect">
            <a:avLst/>
          </a:prstGeom>
          <a:solidFill>
            <a:schemeClr val="tx1"/>
          </a:solidFill>
          <a:ln w="9525">
            <a:noFill/>
            <a:miter lim="800000"/>
            <a:headEnd/>
            <a:tailEnd/>
          </a:ln>
        </p:spPr>
        <p:txBody>
          <a:bodyPr>
            <a:spAutoFit/>
          </a:bodyPr>
          <a:lstStyle/>
          <a:p>
            <a:r>
              <a:rPr lang="en-US" sz="1400">
                <a:solidFill>
                  <a:srgbClr val="000000"/>
                </a:solidFill>
              </a:rPr>
              <a:t>Elasticity</a:t>
            </a:r>
          </a:p>
        </p:txBody>
      </p:sp>
      <p:sp>
        <p:nvSpPr>
          <p:cNvPr id="9233" name="TextBox 17"/>
          <p:cNvSpPr txBox="1">
            <a:spLocks noChangeArrowheads="1"/>
          </p:cNvSpPr>
          <p:nvPr/>
        </p:nvSpPr>
        <p:spPr bwMode="auto">
          <a:xfrm>
            <a:off x="6019800" y="6553200"/>
            <a:ext cx="2590800" cy="304800"/>
          </a:xfrm>
          <a:prstGeom prst="rect">
            <a:avLst/>
          </a:prstGeom>
          <a:solidFill>
            <a:schemeClr val="tx1"/>
          </a:solidFill>
          <a:ln w="9525">
            <a:noFill/>
            <a:miter lim="800000"/>
            <a:headEnd/>
            <a:tailEnd/>
          </a:ln>
        </p:spPr>
        <p:txBody>
          <a:bodyPr>
            <a:spAutoFit/>
          </a:bodyPr>
          <a:lstStyle/>
          <a:p>
            <a:r>
              <a:rPr lang="en-US" sz="1400">
                <a:solidFill>
                  <a:srgbClr val="000000"/>
                </a:solidFill>
              </a:rPr>
              <a:t>Invariant Mass of 4</a:t>
            </a:r>
            <a:r>
              <a:rPr lang="el-GR" sz="1400">
                <a:solidFill>
                  <a:srgbClr val="000000"/>
                </a:solidFill>
                <a:latin typeface="Times New Roman" pitchFamily="18" charset="0"/>
                <a:cs typeface="Times New Roman" pitchFamily="18" charset="0"/>
              </a:rPr>
              <a:t>γ</a:t>
            </a:r>
            <a:r>
              <a:rPr lang="en-US" sz="1400">
                <a:solidFill>
                  <a:srgbClr val="000000"/>
                </a:solidFill>
                <a:latin typeface="Times New Roman" pitchFamily="18" charset="0"/>
                <a:cs typeface="Times New Roman" pitchFamily="18" charset="0"/>
              </a:rPr>
              <a:t> (GeV)</a:t>
            </a:r>
            <a:endParaRPr lang="en-US" sz="1400">
              <a:solidFill>
                <a:srgbClr val="000000"/>
              </a:solidFill>
            </a:endParaRPr>
          </a:p>
        </p:txBody>
      </p:sp>
      <p:sp>
        <p:nvSpPr>
          <p:cNvPr id="9234" name="Rectangle 16"/>
          <p:cNvSpPr>
            <a:spLocks noChangeArrowheads="1"/>
          </p:cNvSpPr>
          <p:nvPr/>
        </p:nvSpPr>
        <p:spPr bwMode="auto">
          <a:xfrm>
            <a:off x="6629400" y="5387975"/>
            <a:ext cx="1716088" cy="784225"/>
          </a:xfrm>
          <a:prstGeom prst="rect">
            <a:avLst/>
          </a:prstGeom>
          <a:noFill/>
          <a:ln w="9525">
            <a:noFill/>
            <a:miter lim="800000"/>
            <a:headEnd/>
            <a:tailEnd/>
          </a:ln>
        </p:spPr>
        <p:txBody>
          <a:bodyPr wrap="none">
            <a:spAutoFit/>
          </a:bodyPr>
          <a:lstStyle/>
          <a:p>
            <a:pPr>
              <a:spcBef>
                <a:spcPct val="50000"/>
              </a:spcBef>
            </a:pPr>
            <a:r>
              <a:rPr lang="en-US" sz="1800">
                <a:solidFill>
                  <a:schemeClr val="bg1"/>
                </a:solidFill>
                <a:latin typeface="Comic Sans MS" pitchFamily="66" charset="0"/>
              </a:rPr>
              <a:t>Pb Glass FCAL</a:t>
            </a:r>
          </a:p>
          <a:p>
            <a:pPr>
              <a:spcBef>
                <a:spcPct val="50000"/>
              </a:spcBef>
            </a:pPr>
            <a:r>
              <a:rPr lang="en-US" sz="1800">
                <a:solidFill>
                  <a:schemeClr val="bg1"/>
                </a:solidFill>
                <a:latin typeface="Comic Sans MS" pitchFamily="66" charset="0"/>
              </a:rPr>
              <a:t>Z= 9m</a:t>
            </a:r>
          </a:p>
        </p:txBody>
      </p:sp>
      <p:pic>
        <p:nvPicPr>
          <p:cNvPr id="9235" name="Picture 22" descr="2d-3pi-pi0g2-pwo-6m-norm.eps"/>
          <p:cNvPicPr>
            <a:picLocks noChangeAspect="1"/>
          </p:cNvPicPr>
          <p:nvPr/>
        </p:nvPicPr>
        <p:blipFill>
          <a:blip r:embed="rId8" cstate="print"/>
          <a:srcRect/>
          <a:stretch>
            <a:fillRect/>
          </a:stretch>
        </p:blipFill>
        <p:spPr bwMode="auto">
          <a:xfrm>
            <a:off x="458788" y="3733800"/>
            <a:ext cx="2894012" cy="2889250"/>
          </a:xfrm>
          <a:prstGeom prst="rect">
            <a:avLst/>
          </a:prstGeom>
          <a:noFill/>
          <a:ln w="9525">
            <a:noFill/>
            <a:miter lim="800000"/>
            <a:headEnd/>
            <a:tailEnd/>
          </a:ln>
        </p:spPr>
      </p:pic>
      <p:sp>
        <p:nvSpPr>
          <p:cNvPr id="9237" name="TextBox 17"/>
          <p:cNvSpPr txBox="1">
            <a:spLocks noChangeArrowheads="1"/>
          </p:cNvSpPr>
          <p:nvPr/>
        </p:nvSpPr>
        <p:spPr bwMode="auto">
          <a:xfrm>
            <a:off x="457200" y="2971800"/>
            <a:ext cx="2362200" cy="304800"/>
          </a:xfrm>
          <a:prstGeom prst="rect">
            <a:avLst/>
          </a:prstGeom>
          <a:solidFill>
            <a:schemeClr val="tx1"/>
          </a:solidFill>
          <a:ln w="9525">
            <a:noFill/>
            <a:miter lim="800000"/>
            <a:headEnd/>
            <a:tailEnd/>
          </a:ln>
        </p:spPr>
        <p:txBody>
          <a:bodyPr>
            <a:spAutoFit/>
          </a:bodyPr>
          <a:lstStyle/>
          <a:p>
            <a:r>
              <a:rPr lang="en-US" sz="1400" dirty="0">
                <a:solidFill>
                  <a:srgbClr val="000000"/>
                </a:solidFill>
              </a:rPr>
              <a:t>Invariant Mass of 4</a:t>
            </a:r>
            <a:r>
              <a:rPr lang="el-GR" sz="1400" dirty="0">
                <a:solidFill>
                  <a:srgbClr val="000000"/>
                </a:solidFill>
                <a:latin typeface="Times New Roman" pitchFamily="18" charset="0"/>
                <a:cs typeface="Times New Roman" pitchFamily="18" charset="0"/>
              </a:rPr>
              <a:t>γ</a:t>
            </a:r>
            <a:r>
              <a:rPr lang="en-US" sz="1400" dirty="0">
                <a:solidFill>
                  <a:srgbClr val="000000"/>
                </a:solidFill>
                <a:latin typeface="Times New Roman" pitchFamily="18" charset="0"/>
                <a:cs typeface="Times New Roman" pitchFamily="18" charset="0"/>
              </a:rPr>
              <a:t> (</a:t>
            </a:r>
            <a:r>
              <a:rPr lang="en-US" sz="1400" dirty="0" err="1">
                <a:solidFill>
                  <a:srgbClr val="000000"/>
                </a:solidFill>
                <a:latin typeface="Times New Roman" pitchFamily="18" charset="0"/>
                <a:cs typeface="Times New Roman" pitchFamily="18" charset="0"/>
              </a:rPr>
              <a:t>GeV</a:t>
            </a:r>
            <a:r>
              <a:rPr lang="en-US" sz="1400" dirty="0">
                <a:solidFill>
                  <a:srgbClr val="000000"/>
                </a:solidFill>
                <a:latin typeface="Times New Roman" pitchFamily="18" charset="0"/>
                <a:cs typeface="Times New Roman" pitchFamily="18" charset="0"/>
              </a:rPr>
              <a:t>)</a:t>
            </a:r>
            <a:endParaRPr lang="en-US" sz="1400" dirty="0">
              <a:solidFill>
                <a:srgbClr val="000000"/>
              </a:solidFill>
            </a:endParaRPr>
          </a:p>
        </p:txBody>
      </p:sp>
      <p:sp>
        <p:nvSpPr>
          <p:cNvPr id="9238" name="TextBox 18"/>
          <p:cNvSpPr txBox="1">
            <a:spLocks noChangeArrowheads="1"/>
          </p:cNvSpPr>
          <p:nvPr/>
        </p:nvSpPr>
        <p:spPr bwMode="auto">
          <a:xfrm>
            <a:off x="6019800" y="3429000"/>
            <a:ext cx="2590800" cy="304800"/>
          </a:xfrm>
          <a:prstGeom prst="rect">
            <a:avLst/>
          </a:prstGeom>
          <a:solidFill>
            <a:schemeClr val="tx1"/>
          </a:solidFill>
          <a:ln w="9525">
            <a:noFill/>
            <a:miter lim="800000"/>
            <a:headEnd/>
            <a:tailEnd/>
          </a:ln>
        </p:spPr>
        <p:txBody>
          <a:bodyPr>
            <a:spAutoFit/>
          </a:bodyPr>
          <a:lstStyle/>
          <a:p>
            <a:r>
              <a:rPr lang="en-US" sz="1400">
                <a:solidFill>
                  <a:srgbClr val="000000"/>
                </a:solidFill>
              </a:rPr>
              <a:t>Invariant Mass of 4</a:t>
            </a:r>
            <a:r>
              <a:rPr lang="el-GR" sz="1400">
                <a:solidFill>
                  <a:srgbClr val="000000"/>
                </a:solidFill>
                <a:latin typeface="Times New Roman" pitchFamily="18" charset="0"/>
                <a:cs typeface="Times New Roman" pitchFamily="18" charset="0"/>
              </a:rPr>
              <a:t>γ</a:t>
            </a:r>
            <a:r>
              <a:rPr lang="en-US" sz="1400">
                <a:solidFill>
                  <a:srgbClr val="000000"/>
                </a:solidFill>
                <a:latin typeface="Times New Roman" pitchFamily="18" charset="0"/>
                <a:cs typeface="Times New Roman" pitchFamily="18" charset="0"/>
              </a:rPr>
              <a:t> (GeV)</a:t>
            </a:r>
            <a:endParaRPr lang="en-US" sz="1400">
              <a:solidFill>
                <a:srgbClr val="000000"/>
              </a:solidFill>
            </a:endParaRPr>
          </a:p>
        </p:txBody>
      </p:sp>
      <p:pic>
        <p:nvPicPr>
          <p:cNvPr id="23" name="Picture 22" descr="pwo_3pi_1.png"/>
          <p:cNvPicPr>
            <a:picLocks noChangeAspect="1"/>
          </p:cNvPicPr>
          <p:nvPr/>
        </p:nvPicPr>
        <p:blipFill>
          <a:blip r:embed="rId9" cstate="print"/>
          <a:stretch>
            <a:fillRect/>
          </a:stretch>
        </p:blipFill>
        <p:spPr>
          <a:xfrm>
            <a:off x="0" y="1066800"/>
            <a:ext cx="3200400" cy="1842955"/>
          </a:xfrm>
          <a:prstGeom prst="rect">
            <a:avLst/>
          </a:prstGeom>
        </p:spPr>
      </p:pic>
      <p:sp>
        <p:nvSpPr>
          <p:cNvPr id="25" name="Text Box 9"/>
          <p:cNvSpPr txBox="1">
            <a:spLocks noChangeArrowheads="1"/>
          </p:cNvSpPr>
          <p:nvPr/>
        </p:nvSpPr>
        <p:spPr bwMode="auto">
          <a:xfrm>
            <a:off x="1447800" y="1295400"/>
            <a:ext cx="1371600" cy="338554"/>
          </a:xfrm>
          <a:prstGeom prst="rect">
            <a:avLst/>
          </a:prstGeom>
          <a:noFill/>
          <a:ln w="9525" algn="ctr">
            <a:noFill/>
            <a:miter lim="800000"/>
            <a:headEnd/>
            <a:tailEnd/>
          </a:ln>
        </p:spPr>
        <p:txBody>
          <a:bodyPr>
            <a:spAutoFit/>
          </a:bodyPr>
          <a:lstStyle/>
          <a:p>
            <a:pPr>
              <a:spcBef>
                <a:spcPct val="50000"/>
              </a:spcBef>
            </a:pPr>
            <a:r>
              <a:rPr lang="en-US" sz="1600" dirty="0" smtClean="0">
                <a:solidFill>
                  <a:srgbClr val="FF0000"/>
                </a:solidFill>
                <a:latin typeface="Comic Sans MS" pitchFamily="66" charset="0"/>
              </a:rPr>
              <a:t>S/N=10:1</a:t>
            </a:r>
            <a:endParaRPr lang="en-US" sz="1600" dirty="0">
              <a:solidFill>
                <a:srgbClr val="FF0000"/>
              </a:solidFill>
              <a:latin typeface="Comic Sans MS" pitchFamily="66" charset="0"/>
            </a:endParaRPr>
          </a:p>
        </p:txBody>
      </p:sp>
      <p:sp>
        <p:nvSpPr>
          <p:cNvPr id="26" name="Rectangle 15"/>
          <p:cNvSpPr>
            <a:spLocks noChangeArrowheads="1"/>
          </p:cNvSpPr>
          <p:nvPr/>
        </p:nvSpPr>
        <p:spPr bwMode="auto">
          <a:xfrm>
            <a:off x="762000" y="2057400"/>
            <a:ext cx="788988" cy="400050"/>
          </a:xfrm>
          <a:prstGeom prst="rect">
            <a:avLst/>
          </a:prstGeom>
          <a:noFill/>
          <a:ln w="9525">
            <a:noFill/>
            <a:miter lim="800000"/>
            <a:headEnd/>
            <a:tailEnd/>
          </a:ln>
        </p:spPr>
        <p:txBody>
          <a:bodyPr wrap="none">
            <a:spAutoFit/>
          </a:bodyPr>
          <a:lstStyle/>
          <a:p>
            <a:pPr>
              <a:spcBef>
                <a:spcPct val="50000"/>
              </a:spcBef>
            </a:pPr>
            <a:r>
              <a:rPr lang="en-US" dirty="0">
                <a:solidFill>
                  <a:schemeClr val="bg1"/>
                </a:solidFill>
                <a:latin typeface="Comic Sans MS" pitchFamily="66" charset="0"/>
              </a:rPr>
              <a:t>PWO</a:t>
            </a:r>
          </a:p>
        </p:txBody>
      </p:sp>
    </p:spTree>
  </p:cSld>
  <p:clrMapOvr>
    <a:masterClrMapping/>
  </p:clrMapOvr>
  <p:transition advTm="36566"/>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2"/>
          <p:cNvSpPr>
            <a:spLocks noGrp="1" noChangeArrowheads="1"/>
          </p:cNvSpPr>
          <p:nvPr>
            <p:ph type="title"/>
          </p:nvPr>
        </p:nvSpPr>
        <p:spPr>
          <a:xfrm>
            <a:off x="457200" y="215900"/>
            <a:ext cx="8229600" cy="546100"/>
          </a:xfrm>
        </p:spPr>
        <p:txBody>
          <a:bodyPr/>
          <a:lstStyle/>
          <a:p>
            <a:pPr algn="ctr">
              <a:defRPr/>
            </a:pPr>
            <a:r>
              <a:rPr lang="en-US" sz="2400" dirty="0" smtClean="0">
                <a:solidFill>
                  <a:schemeClr val="bg1"/>
                </a:solidFill>
                <a:effectLst>
                  <a:outerShdw blurRad="38100" dist="38100" dir="2700000" algn="tl">
                    <a:srgbClr val="000000"/>
                  </a:outerShdw>
                </a:effectLst>
                <a:latin typeface="Comic Sans MS" pitchFamily="66" charset="0"/>
              </a:rPr>
              <a:t>S/N Ratio vs. Calorimeter Types</a:t>
            </a:r>
            <a:br>
              <a:rPr lang="en-US" sz="2400" dirty="0" smtClean="0">
                <a:solidFill>
                  <a:schemeClr val="bg1"/>
                </a:solidFill>
                <a:effectLst>
                  <a:outerShdw blurRad="38100" dist="38100" dir="2700000" algn="tl">
                    <a:srgbClr val="000000"/>
                  </a:outerShdw>
                </a:effectLst>
                <a:latin typeface="Comic Sans MS" pitchFamily="66" charset="0"/>
              </a:rPr>
            </a:br>
            <a:r>
              <a:rPr lang="en-US" sz="2000" dirty="0" smtClean="0">
                <a:solidFill>
                  <a:srgbClr val="FF0000"/>
                </a:solidFill>
                <a:effectLst>
                  <a:outerShdw blurRad="38100" dist="38100" dir="2700000" algn="tl">
                    <a:srgbClr val="000000"/>
                  </a:outerShdw>
                </a:effectLst>
                <a:latin typeface="Comic Sans MS" pitchFamily="66" charset="0"/>
              </a:rPr>
              <a:t>signal</a:t>
            </a:r>
            <a:r>
              <a:rPr lang="en-US" sz="2000" dirty="0" smtClean="0">
                <a:effectLst>
                  <a:outerShdw blurRad="38100" dist="38100" dir="2700000" algn="tl">
                    <a:srgbClr val="000000"/>
                  </a:outerShdw>
                </a:effectLst>
                <a:latin typeface="Comic Sans MS" pitchFamily="66" charset="0"/>
              </a:rPr>
              <a:t>:             ,   background: </a:t>
            </a:r>
            <a:r>
              <a:rPr lang="en-US" sz="2800" dirty="0" smtClean="0">
                <a:effectLst>
                  <a:outerShdw blurRad="38100" dist="38100" dir="2700000" algn="tl">
                    <a:srgbClr val="000000"/>
                  </a:outerShdw>
                </a:effectLst>
                <a:latin typeface="Comic Sans MS" pitchFamily="66" charset="0"/>
              </a:rPr>
              <a:t>                    </a:t>
            </a:r>
            <a:r>
              <a:rPr lang="en-US" sz="2000" dirty="0" smtClean="0">
                <a:effectLst>
                  <a:outerShdw blurRad="38100" dist="38100" dir="2700000" algn="tl">
                    <a:srgbClr val="000000"/>
                  </a:outerShdw>
                </a:effectLst>
                <a:latin typeface="Comic Sans MS" pitchFamily="66" charset="0"/>
              </a:rPr>
              <a:t> </a:t>
            </a:r>
            <a:endParaRPr lang="en-US" sz="2000" dirty="0">
              <a:effectLst>
                <a:outerShdw blurRad="38100" dist="38100" dir="2700000" algn="tl">
                  <a:srgbClr val="000000"/>
                </a:outerShdw>
              </a:effectLst>
              <a:latin typeface="Comic Sans MS" pitchFamily="66" charset="0"/>
            </a:endParaRPr>
          </a:p>
        </p:txBody>
      </p:sp>
      <p:graphicFrame>
        <p:nvGraphicFramePr>
          <p:cNvPr id="3074" name="Object 3"/>
          <p:cNvGraphicFramePr>
            <a:graphicFrameLocks noChangeAspect="1"/>
          </p:cNvGraphicFramePr>
          <p:nvPr/>
        </p:nvGraphicFramePr>
        <p:xfrm>
          <a:off x="6324600" y="533400"/>
          <a:ext cx="785813" cy="314325"/>
        </p:xfrm>
        <a:graphic>
          <a:graphicData uri="http://schemas.openxmlformats.org/presentationml/2006/ole">
            <p:oleObj spid="_x0000_s347138" name="Equation" r:id="rId4" imgW="571320" imgH="228600" progId="Equation.3">
              <p:embed/>
            </p:oleObj>
          </a:graphicData>
        </a:graphic>
      </p:graphicFrame>
      <p:graphicFrame>
        <p:nvGraphicFramePr>
          <p:cNvPr id="3075" name="Object 13"/>
          <p:cNvGraphicFramePr>
            <a:graphicFrameLocks noChangeAspect="1"/>
          </p:cNvGraphicFramePr>
          <p:nvPr/>
        </p:nvGraphicFramePr>
        <p:xfrm>
          <a:off x="3657600" y="533400"/>
          <a:ext cx="890588" cy="314325"/>
        </p:xfrm>
        <a:graphic>
          <a:graphicData uri="http://schemas.openxmlformats.org/presentationml/2006/ole">
            <p:oleObj spid="_x0000_s347139" name="Equation" r:id="rId5" imgW="647640" imgH="228600" progId="Equation.3">
              <p:embed/>
            </p:oleObj>
          </a:graphicData>
        </a:graphic>
      </p:graphicFrame>
      <p:sp>
        <p:nvSpPr>
          <p:cNvPr id="3078" name="TextBox 17"/>
          <p:cNvSpPr txBox="1">
            <a:spLocks noChangeArrowheads="1"/>
          </p:cNvSpPr>
          <p:nvPr/>
        </p:nvSpPr>
        <p:spPr bwMode="auto">
          <a:xfrm rot="-5400000">
            <a:off x="-569912" y="5218112"/>
            <a:ext cx="1447800" cy="307975"/>
          </a:xfrm>
          <a:prstGeom prst="rect">
            <a:avLst/>
          </a:prstGeom>
          <a:solidFill>
            <a:schemeClr val="tx1"/>
          </a:solidFill>
          <a:ln w="9525">
            <a:noFill/>
            <a:miter lim="800000"/>
            <a:headEnd/>
            <a:tailEnd/>
          </a:ln>
        </p:spPr>
        <p:txBody>
          <a:bodyPr>
            <a:spAutoFit/>
          </a:bodyPr>
          <a:lstStyle/>
          <a:p>
            <a:r>
              <a:rPr lang="en-US" sz="1400">
                <a:solidFill>
                  <a:srgbClr val="000000"/>
                </a:solidFill>
              </a:rPr>
              <a:t>Elasticity</a:t>
            </a:r>
          </a:p>
        </p:txBody>
      </p:sp>
      <p:sp>
        <p:nvSpPr>
          <p:cNvPr id="20" name="TextBox 19"/>
          <p:cNvSpPr txBox="1"/>
          <p:nvPr/>
        </p:nvSpPr>
        <p:spPr>
          <a:xfrm>
            <a:off x="3124200" y="5095875"/>
            <a:ext cx="3048000" cy="923925"/>
          </a:xfrm>
          <a:prstGeom prst="rect">
            <a:avLst/>
          </a:prstGeom>
          <a:noFill/>
        </p:spPr>
        <p:txBody>
          <a:bodyPr>
            <a:spAutoFit/>
          </a:bodyPr>
          <a:lstStyle/>
          <a:p>
            <a:pPr>
              <a:defRPr/>
            </a:pPr>
            <a:r>
              <a:rPr lang="en-US" sz="1800" b="1" dirty="0">
                <a:solidFill>
                  <a:srgbClr val="000000"/>
                </a:solidFill>
                <a:latin typeface="Comic Sans MS" pitchFamily="66" charset="0"/>
              </a:rPr>
              <a:t>Event selection</a:t>
            </a:r>
          </a:p>
          <a:p>
            <a:pPr marL="342900" indent="-342900" algn="l">
              <a:buFont typeface="+mj-lt"/>
              <a:buAutoNum type="arabicPeriod"/>
              <a:defRPr/>
            </a:pPr>
            <a:r>
              <a:rPr lang="en-US" sz="1800" dirty="0" smtClean="0">
                <a:solidFill>
                  <a:srgbClr val="000000"/>
                </a:solidFill>
                <a:latin typeface="Comic Sans MS" pitchFamily="66" charset="0"/>
              </a:rPr>
              <a:t>Elasticity=</a:t>
            </a:r>
            <a:r>
              <a:rPr lang="el-GR" sz="1800" dirty="0" smtClean="0">
                <a:solidFill>
                  <a:srgbClr val="000000"/>
                </a:solidFill>
                <a:latin typeface="Comic Sans MS" pitchFamily="66" charset="0"/>
              </a:rPr>
              <a:t>Σ</a:t>
            </a:r>
            <a:r>
              <a:rPr lang="en-US" sz="1800" dirty="0" smtClean="0">
                <a:solidFill>
                  <a:srgbClr val="000000"/>
                </a:solidFill>
                <a:latin typeface="Comic Sans MS" pitchFamily="66" charset="0"/>
              </a:rPr>
              <a:t>E</a:t>
            </a:r>
            <a:r>
              <a:rPr lang="en-US" sz="1800" baseline="-25000" dirty="0" smtClean="0">
                <a:solidFill>
                  <a:srgbClr val="000000"/>
                </a:solidFill>
                <a:latin typeface="Comic Sans MS" pitchFamily="66" charset="0"/>
                <a:sym typeface="Symbol"/>
              </a:rPr>
              <a:t></a:t>
            </a:r>
            <a:r>
              <a:rPr lang="en-US" sz="1800" dirty="0" smtClean="0">
                <a:solidFill>
                  <a:srgbClr val="000000"/>
                </a:solidFill>
                <a:latin typeface="Comic Sans MS" pitchFamily="66" charset="0"/>
                <a:sym typeface="Symbol"/>
              </a:rPr>
              <a:t>/</a:t>
            </a:r>
            <a:r>
              <a:rPr lang="en-US" sz="1800" dirty="0" err="1" smtClean="0">
                <a:solidFill>
                  <a:srgbClr val="000000"/>
                </a:solidFill>
                <a:latin typeface="Comic Sans MS" pitchFamily="66" charset="0"/>
                <a:sym typeface="Symbol"/>
              </a:rPr>
              <a:t>E</a:t>
            </a:r>
            <a:r>
              <a:rPr lang="en-US" sz="1800" baseline="-25000" dirty="0" err="1" smtClean="0">
                <a:solidFill>
                  <a:srgbClr val="000000"/>
                </a:solidFill>
                <a:latin typeface="Comic Sans MS" pitchFamily="66" charset="0"/>
                <a:sym typeface="Symbol"/>
              </a:rPr>
              <a:t>tag</a:t>
            </a:r>
            <a:r>
              <a:rPr lang="en-US" sz="1800" baseline="-25000" dirty="0" smtClean="0">
                <a:solidFill>
                  <a:srgbClr val="000000"/>
                </a:solidFill>
                <a:latin typeface="Comic Sans MS" pitchFamily="66" charset="0"/>
                <a:sym typeface="Symbol"/>
              </a:rPr>
              <a:t>-</a:t>
            </a:r>
            <a:endParaRPr lang="en-US" sz="1800" baseline="-25000" dirty="0">
              <a:solidFill>
                <a:srgbClr val="000000"/>
              </a:solidFill>
              <a:latin typeface="Comic Sans MS" pitchFamily="66" charset="0"/>
            </a:endParaRPr>
          </a:p>
          <a:p>
            <a:pPr marL="342900" indent="-342900" algn="l">
              <a:buFont typeface="+mj-lt"/>
              <a:buAutoNum type="arabicPeriod"/>
              <a:defRPr/>
            </a:pPr>
            <a:r>
              <a:rPr lang="en-US" sz="1800" dirty="0">
                <a:solidFill>
                  <a:srgbClr val="000000"/>
                </a:solidFill>
                <a:latin typeface="Comic Sans MS" pitchFamily="66" charset="0"/>
              </a:rPr>
              <a:t>Invariant mass.</a:t>
            </a:r>
          </a:p>
        </p:txBody>
      </p:sp>
      <p:sp>
        <p:nvSpPr>
          <p:cNvPr id="24" name="TextBox 23"/>
          <p:cNvSpPr txBox="1"/>
          <p:nvPr/>
        </p:nvSpPr>
        <p:spPr>
          <a:xfrm>
            <a:off x="3048000" y="3810000"/>
            <a:ext cx="3200400" cy="1200150"/>
          </a:xfrm>
          <a:prstGeom prst="rect">
            <a:avLst/>
          </a:prstGeom>
          <a:noFill/>
        </p:spPr>
        <p:txBody>
          <a:bodyPr>
            <a:spAutoFit/>
          </a:bodyPr>
          <a:lstStyle/>
          <a:p>
            <a:pPr>
              <a:defRPr/>
            </a:pPr>
            <a:r>
              <a:rPr lang="en-US" sz="1800" b="1" dirty="0">
                <a:solidFill>
                  <a:srgbClr val="336600"/>
                </a:solidFill>
                <a:latin typeface="Comic Sans MS" pitchFamily="66" charset="0"/>
              </a:rPr>
              <a:t>Major improvement:</a:t>
            </a:r>
          </a:p>
          <a:p>
            <a:pPr marL="342900" indent="-342900" algn="l">
              <a:buFont typeface="+mj-lt"/>
              <a:buAutoNum type="arabicPeriod"/>
              <a:defRPr/>
            </a:pPr>
            <a:r>
              <a:rPr lang="en-US" sz="1800" dirty="0">
                <a:solidFill>
                  <a:srgbClr val="336600"/>
                </a:solidFill>
                <a:latin typeface="Comic Sans MS" pitchFamily="66" charset="0"/>
              </a:rPr>
              <a:t>Granularity</a:t>
            </a:r>
          </a:p>
          <a:p>
            <a:pPr marL="342900" indent="-342900" algn="l">
              <a:buFont typeface="+mj-lt"/>
              <a:buAutoNum type="arabicPeriod"/>
              <a:defRPr/>
            </a:pPr>
            <a:r>
              <a:rPr lang="en-US" sz="1800" dirty="0">
                <a:solidFill>
                  <a:srgbClr val="336600"/>
                </a:solidFill>
                <a:latin typeface="Comic Sans MS" pitchFamily="66" charset="0"/>
              </a:rPr>
              <a:t>Energy  and position resolutions.</a:t>
            </a:r>
          </a:p>
        </p:txBody>
      </p:sp>
      <p:sp>
        <p:nvSpPr>
          <p:cNvPr id="3082" name="TextBox 17"/>
          <p:cNvSpPr txBox="1">
            <a:spLocks noChangeArrowheads="1"/>
          </p:cNvSpPr>
          <p:nvPr/>
        </p:nvSpPr>
        <p:spPr bwMode="auto">
          <a:xfrm rot="-5400000">
            <a:off x="5370512" y="5294313"/>
            <a:ext cx="1447800" cy="307975"/>
          </a:xfrm>
          <a:prstGeom prst="rect">
            <a:avLst/>
          </a:prstGeom>
          <a:solidFill>
            <a:schemeClr val="tx1"/>
          </a:solidFill>
          <a:ln w="9525">
            <a:noFill/>
            <a:miter lim="800000"/>
            <a:headEnd/>
            <a:tailEnd/>
          </a:ln>
        </p:spPr>
        <p:txBody>
          <a:bodyPr>
            <a:spAutoFit/>
          </a:bodyPr>
          <a:lstStyle/>
          <a:p>
            <a:r>
              <a:rPr lang="en-US" sz="1400">
                <a:solidFill>
                  <a:srgbClr val="000000"/>
                </a:solidFill>
              </a:rPr>
              <a:t>Elasticity</a:t>
            </a:r>
          </a:p>
        </p:txBody>
      </p:sp>
      <p:pic>
        <p:nvPicPr>
          <p:cNvPr id="3083" name="Picture 22" descr="2d-3pi-pi0g2-pwo-6m-norm.eps"/>
          <p:cNvPicPr>
            <a:picLocks noChangeAspect="1"/>
          </p:cNvPicPr>
          <p:nvPr/>
        </p:nvPicPr>
        <p:blipFill>
          <a:blip r:embed="rId6" cstate="print"/>
          <a:srcRect/>
          <a:stretch>
            <a:fillRect/>
          </a:stretch>
        </p:blipFill>
        <p:spPr bwMode="auto">
          <a:xfrm>
            <a:off x="228600" y="3657600"/>
            <a:ext cx="3054096" cy="3049071"/>
          </a:xfrm>
          <a:prstGeom prst="rect">
            <a:avLst/>
          </a:prstGeom>
          <a:noFill/>
          <a:ln w="9525">
            <a:noFill/>
            <a:miter lim="800000"/>
            <a:headEnd/>
            <a:tailEnd/>
          </a:ln>
        </p:spPr>
      </p:pic>
      <p:pic>
        <p:nvPicPr>
          <p:cNvPr id="3090" name="Picture 29" descr="2d-3pi-pi0g2-fc-6m-norm.eps"/>
          <p:cNvPicPr>
            <a:picLocks noChangeAspect="1"/>
          </p:cNvPicPr>
          <p:nvPr/>
        </p:nvPicPr>
        <p:blipFill>
          <a:blip r:embed="rId7" cstate="print"/>
          <a:srcRect/>
          <a:stretch>
            <a:fillRect/>
          </a:stretch>
        </p:blipFill>
        <p:spPr bwMode="auto">
          <a:xfrm>
            <a:off x="6168774" y="3657600"/>
            <a:ext cx="3051426" cy="3046413"/>
          </a:xfrm>
          <a:prstGeom prst="rect">
            <a:avLst/>
          </a:prstGeom>
          <a:noFill/>
          <a:ln w="9525">
            <a:noFill/>
            <a:miter lim="800000"/>
            <a:headEnd/>
            <a:tailEnd/>
          </a:ln>
        </p:spPr>
      </p:pic>
      <p:sp>
        <p:nvSpPr>
          <p:cNvPr id="3092" name="TextBox 17"/>
          <p:cNvSpPr txBox="1">
            <a:spLocks noChangeArrowheads="1"/>
          </p:cNvSpPr>
          <p:nvPr/>
        </p:nvSpPr>
        <p:spPr bwMode="auto">
          <a:xfrm>
            <a:off x="304800" y="6550223"/>
            <a:ext cx="2819400" cy="307777"/>
          </a:xfrm>
          <a:prstGeom prst="rect">
            <a:avLst/>
          </a:prstGeom>
          <a:solidFill>
            <a:schemeClr val="tx1"/>
          </a:solidFill>
          <a:ln w="9525">
            <a:noFill/>
            <a:miter lim="800000"/>
            <a:headEnd/>
            <a:tailEnd/>
          </a:ln>
        </p:spPr>
        <p:txBody>
          <a:bodyPr wrap="square">
            <a:spAutoFit/>
          </a:bodyPr>
          <a:lstStyle/>
          <a:p>
            <a:r>
              <a:rPr lang="en-US" sz="1400" dirty="0">
                <a:solidFill>
                  <a:srgbClr val="000000"/>
                </a:solidFill>
              </a:rPr>
              <a:t>Invariant Mass of 4</a:t>
            </a:r>
            <a:r>
              <a:rPr lang="el-GR" sz="1400" dirty="0">
                <a:solidFill>
                  <a:srgbClr val="000000"/>
                </a:solidFill>
                <a:latin typeface="Times New Roman" pitchFamily="18" charset="0"/>
                <a:cs typeface="Times New Roman" pitchFamily="18" charset="0"/>
              </a:rPr>
              <a:t>γ</a:t>
            </a:r>
            <a:r>
              <a:rPr lang="en-US" sz="1400" dirty="0">
                <a:solidFill>
                  <a:srgbClr val="000000"/>
                </a:solidFill>
                <a:latin typeface="Times New Roman" pitchFamily="18" charset="0"/>
                <a:cs typeface="Times New Roman" pitchFamily="18" charset="0"/>
              </a:rPr>
              <a:t> (</a:t>
            </a:r>
            <a:r>
              <a:rPr lang="en-US" sz="1400" dirty="0" err="1">
                <a:solidFill>
                  <a:srgbClr val="000000"/>
                </a:solidFill>
                <a:latin typeface="Times New Roman" pitchFamily="18" charset="0"/>
                <a:cs typeface="Times New Roman" pitchFamily="18" charset="0"/>
              </a:rPr>
              <a:t>GeV</a:t>
            </a:r>
            <a:r>
              <a:rPr lang="en-US" sz="1400" dirty="0">
                <a:solidFill>
                  <a:srgbClr val="000000"/>
                </a:solidFill>
                <a:latin typeface="Times New Roman" pitchFamily="18" charset="0"/>
                <a:cs typeface="Times New Roman" pitchFamily="18" charset="0"/>
              </a:rPr>
              <a:t>)</a:t>
            </a:r>
            <a:endParaRPr lang="en-US" sz="1400" dirty="0">
              <a:solidFill>
                <a:srgbClr val="000000"/>
              </a:solidFill>
            </a:endParaRPr>
          </a:p>
        </p:txBody>
      </p:sp>
      <p:sp>
        <p:nvSpPr>
          <p:cNvPr id="3093" name="Rectangle 16"/>
          <p:cNvSpPr>
            <a:spLocks noChangeArrowheads="1"/>
          </p:cNvSpPr>
          <p:nvPr/>
        </p:nvSpPr>
        <p:spPr bwMode="auto">
          <a:xfrm>
            <a:off x="7552533" y="4876800"/>
            <a:ext cx="1116011" cy="784830"/>
          </a:xfrm>
          <a:prstGeom prst="rect">
            <a:avLst/>
          </a:prstGeom>
          <a:noFill/>
          <a:ln w="9525">
            <a:noFill/>
            <a:miter lim="800000"/>
            <a:headEnd/>
            <a:tailEnd/>
          </a:ln>
        </p:spPr>
        <p:txBody>
          <a:bodyPr wrap="none">
            <a:spAutoFit/>
          </a:bodyPr>
          <a:lstStyle/>
          <a:p>
            <a:pPr>
              <a:spcBef>
                <a:spcPct val="50000"/>
              </a:spcBef>
            </a:pPr>
            <a:r>
              <a:rPr lang="en-US" sz="1800" b="1" dirty="0" err="1">
                <a:solidFill>
                  <a:schemeClr val="bg1"/>
                </a:solidFill>
                <a:latin typeface="Comic Sans MS" pitchFamily="66" charset="0"/>
              </a:rPr>
              <a:t>Pb</a:t>
            </a:r>
            <a:r>
              <a:rPr lang="en-US" sz="1800" b="1" dirty="0">
                <a:solidFill>
                  <a:schemeClr val="bg1"/>
                </a:solidFill>
                <a:latin typeface="Comic Sans MS" pitchFamily="66" charset="0"/>
              </a:rPr>
              <a:t> </a:t>
            </a:r>
            <a:r>
              <a:rPr lang="en-US" sz="1800" b="1" dirty="0" smtClean="0">
                <a:solidFill>
                  <a:schemeClr val="bg1"/>
                </a:solidFill>
                <a:latin typeface="Comic Sans MS" pitchFamily="66" charset="0"/>
              </a:rPr>
              <a:t>Glass</a:t>
            </a:r>
          </a:p>
          <a:p>
            <a:pPr>
              <a:spcBef>
                <a:spcPct val="50000"/>
              </a:spcBef>
            </a:pPr>
            <a:r>
              <a:rPr lang="en-US" sz="1800" dirty="0" smtClean="0">
                <a:solidFill>
                  <a:schemeClr val="bg1"/>
                </a:solidFill>
                <a:latin typeface="Comic Sans MS" pitchFamily="66" charset="0"/>
              </a:rPr>
              <a:t>FCAL-I</a:t>
            </a:r>
            <a:endParaRPr lang="en-US" sz="1800" dirty="0">
              <a:solidFill>
                <a:schemeClr val="bg1"/>
              </a:solidFill>
              <a:latin typeface="Comic Sans MS" pitchFamily="66" charset="0"/>
            </a:endParaRPr>
          </a:p>
        </p:txBody>
      </p:sp>
      <p:pic>
        <p:nvPicPr>
          <p:cNvPr id="22" name="Picture 21" descr="pwo_3pi_1.png"/>
          <p:cNvPicPr>
            <a:picLocks noChangeAspect="1"/>
          </p:cNvPicPr>
          <p:nvPr/>
        </p:nvPicPr>
        <p:blipFill>
          <a:blip r:embed="rId8" cstate="print"/>
          <a:stretch>
            <a:fillRect/>
          </a:stretch>
        </p:blipFill>
        <p:spPr>
          <a:xfrm>
            <a:off x="152400" y="1066800"/>
            <a:ext cx="4371975" cy="2517608"/>
          </a:xfrm>
          <a:prstGeom prst="rect">
            <a:avLst/>
          </a:prstGeom>
        </p:spPr>
      </p:pic>
      <p:pic>
        <p:nvPicPr>
          <p:cNvPr id="23" name="Picture 22" descr="lg_3pi_all_1.png"/>
          <p:cNvPicPr>
            <a:picLocks noChangeAspect="1"/>
          </p:cNvPicPr>
          <p:nvPr/>
        </p:nvPicPr>
        <p:blipFill>
          <a:blip r:embed="rId9" cstate="print"/>
          <a:stretch>
            <a:fillRect/>
          </a:stretch>
        </p:blipFill>
        <p:spPr>
          <a:xfrm>
            <a:off x="4620768" y="1064450"/>
            <a:ext cx="4370832" cy="2516950"/>
          </a:xfrm>
          <a:prstGeom prst="rect">
            <a:avLst/>
          </a:prstGeom>
        </p:spPr>
      </p:pic>
      <p:sp>
        <p:nvSpPr>
          <p:cNvPr id="25" name="Text Box 9"/>
          <p:cNvSpPr txBox="1">
            <a:spLocks noChangeArrowheads="1"/>
          </p:cNvSpPr>
          <p:nvPr/>
        </p:nvSpPr>
        <p:spPr bwMode="auto">
          <a:xfrm>
            <a:off x="762000" y="2819400"/>
            <a:ext cx="1524000" cy="338138"/>
          </a:xfrm>
          <a:prstGeom prst="rect">
            <a:avLst/>
          </a:prstGeom>
          <a:noFill/>
          <a:ln w="9525" algn="ctr">
            <a:noFill/>
            <a:miter lim="800000"/>
            <a:headEnd/>
            <a:tailEnd/>
          </a:ln>
        </p:spPr>
        <p:txBody>
          <a:bodyPr>
            <a:spAutoFit/>
          </a:bodyPr>
          <a:lstStyle/>
          <a:p>
            <a:pPr>
              <a:spcBef>
                <a:spcPct val="50000"/>
              </a:spcBef>
            </a:pPr>
            <a:r>
              <a:rPr lang="en-US" sz="1600" dirty="0">
                <a:solidFill>
                  <a:srgbClr val="FF0000"/>
                </a:solidFill>
                <a:latin typeface="Comic Sans MS" pitchFamily="66" charset="0"/>
              </a:rPr>
              <a:t>S/N=10:1</a:t>
            </a:r>
          </a:p>
        </p:txBody>
      </p:sp>
      <p:sp>
        <p:nvSpPr>
          <p:cNvPr id="26" name="Rectangle 15"/>
          <p:cNvSpPr>
            <a:spLocks noChangeArrowheads="1"/>
          </p:cNvSpPr>
          <p:nvPr/>
        </p:nvSpPr>
        <p:spPr bwMode="auto">
          <a:xfrm>
            <a:off x="838200" y="2133600"/>
            <a:ext cx="1106488" cy="369888"/>
          </a:xfrm>
          <a:prstGeom prst="rect">
            <a:avLst/>
          </a:prstGeom>
          <a:noFill/>
          <a:ln w="9525">
            <a:noFill/>
            <a:miter lim="800000"/>
            <a:headEnd/>
            <a:tailEnd/>
          </a:ln>
        </p:spPr>
        <p:txBody>
          <a:bodyPr wrap="none">
            <a:spAutoFit/>
          </a:bodyPr>
          <a:lstStyle/>
          <a:p>
            <a:pPr>
              <a:spcBef>
                <a:spcPct val="50000"/>
              </a:spcBef>
            </a:pPr>
            <a:r>
              <a:rPr lang="en-US" sz="1800" dirty="0">
                <a:solidFill>
                  <a:schemeClr val="bg1"/>
                </a:solidFill>
                <a:latin typeface="Comic Sans MS" pitchFamily="66" charset="0"/>
              </a:rPr>
              <a:t>FCAL-II</a:t>
            </a:r>
          </a:p>
        </p:txBody>
      </p:sp>
      <p:sp>
        <p:nvSpPr>
          <p:cNvPr id="27" name="Rectangle 16"/>
          <p:cNvSpPr>
            <a:spLocks noChangeArrowheads="1"/>
          </p:cNvSpPr>
          <p:nvPr/>
        </p:nvSpPr>
        <p:spPr bwMode="auto">
          <a:xfrm>
            <a:off x="5257800" y="2133600"/>
            <a:ext cx="981075" cy="369888"/>
          </a:xfrm>
          <a:prstGeom prst="rect">
            <a:avLst/>
          </a:prstGeom>
          <a:noFill/>
          <a:ln w="9525">
            <a:noFill/>
            <a:miter lim="800000"/>
            <a:headEnd/>
            <a:tailEnd/>
          </a:ln>
        </p:spPr>
        <p:txBody>
          <a:bodyPr wrap="none">
            <a:spAutoFit/>
          </a:bodyPr>
          <a:lstStyle/>
          <a:p>
            <a:pPr>
              <a:spcBef>
                <a:spcPct val="50000"/>
              </a:spcBef>
            </a:pPr>
            <a:r>
              <a:rPr lang="en-US" sz="1800" dirty="0">
                <a:solidFill>
                  <a:schemeClr val="bg1"/>
                </a:solidFill>
                <a:latin typeface="Comic Sans MS" pitchFamily="66" charset="0"/>
              </a:rPr>
              <a:t>FCAL-I</a:t>
            </a:r>
          </a:p>
        </p:txBody>
      </p:sp>
      <p:sp>
        <p:nvSpPr>
          <p:cNvPr id="28" name="Text Box 11"/>
          <p:cNvSpPr txBox="1">
            <a:spLocks noChangeArrowheads="1"/>
          </p:cNvSpPr>
          <p:nvPr/>
        </p:nvSpPr>
        <p:spPr bwMode="auto">
          <a:xfrm>
            <a:off x="5029200" y="2743200"/>
            <a:ext cx="1600200" cy="338138"/>
          </a:xfrm>
          <a:prstGeom prst="rect">
            <a:avLst/>
          </a:prstGeom>
          <a:noFill/>
          <a:ln w="9525" algn="ctr">
            <a:noFill/>
            <a:miter lim="800000"/>
            <a:headEnd/>
            <a:tailEnd/>
          </a:ln>
        </p:spPr>
        <p:txBody>
          <a:bodyPr>
            <a:spAutoFit/>
          </a:bodyPr>
          <a:lstStyle/>
          <a:p>
            <a:pPr>
              <a:spcBef>
                <a:spcPct val="50000"/>
              </a:spcBef>
            </a:pPr>
            <a:r>
              <a:rPr lang="en-US" sz="1600" dirty="0">
                <a:solidFill>
                  <a:srgbClr val="FF0000"/>
                </a:solidFill>
                <a:latin typeface="Comic Sans MS" pitchFamily="66" charset="0"/>
              </a:rPr>
              <a:t>S/N=0.1:1</a:t>
            </a:r>
            <a:endParaRPr lang="en-US" sz="1600" baseline="30000" dirty="0">
              <a:solidFill>
                <a:srgbClr val="FF0000"/>
              </a:solidFill>
              <a:latin typeface="Comic Sans MS" pitchFamily="66" charset="0"/>
            </a:endParaRPr>
          </a:p>
        </p:txBody>
      </p:sp>
      <p:sp>
        <p:nvSpPr>
          <p:cNvPr id="29" name="Rectangle 15"/>
          <p:cNvSpPr>
            <a:spLocks noChangeArrowheads="1"/>
          </p:cNvSpPr>
          <p:nvPr/>
        </p:nvSpPr>
        <p:spPr bwMode="auto">
          <a:xfrm>
            <a:off x="1676400" y="4724400"/>
            <a:ext cx="1208985" cy="861774"/>
          </a:xfrm>
          <a:prstGeom prst="rect">
            <a:avLst/>
          </a:prstGeom>
          <a:noFill/>
          <a:ln w="9525">
            <a:noFill/>
            <a:miter lim="800000"/>
            <a:headEnd/>
            <a:tailEnd/>
          </a:ln>
        </p:spPr>
        <p:txBody>
          <a:bodyPr wrap="none">
            <a:spAutoFit/>
          </a:bodyPr>
          <a:lstStyle/>
          <a:p>
            <a:pPr>
              <a:spcBef>
                <a:spcPct val="50000"/>
              </a:spcBef>
            </a:pPr>
            <a:r>
              <a:rPr lang="en-US" dirty="0" smtClean="0">
                <a:solidFill>
                  <a:schemeClr val="bg1"/>
                </a:solidFill>
                <a:latin typeface="Comic Sans MS" pitchFamily="66" charset="0"/>
              </a:rPr>
              <a:t>PWO</a:t>
            </a:r>
          </a:p>
          <a:p>
            <a:pPr>
              <a:spcBef>
                <a:spcPct val="50000"/>
              </a:spcBef>
            </a:pPr>
            <a:r>
              <a:rPr lang="en-US" dirty="0" smtClean="0">
                <a:solidFill>
                  <a:schemeClr val="bg1"/>
                </a:solidFill>
                <a:latin typeface="Comic Sans MS" pitchFamily="66" charset="0"/>
              </a:rPr>
              <a:t>FCAL-II</a:t>
            </a:r>
            <a:endParaRPr lang="en-US" dirty="0">
              <a:solidFill>
                <a:schemeClr val="bg1"/>
              </a:solidFill>
              <a:latin typeface="Comic Sans MS" pitchFamily="66" charset="0"/>
            </a:endParaRPr>
          </a:p>
        </p:txBody>
      </p:sp>
      <p:sp>
        <p:nvSpPr>
          <p:cNvPr id="30" name="TextBox 17"/>
          <p:cNvSpPr txBox="1">
            <a:spLocks noChangeArrowheads="1"/>
          </p:cNvSpPr>
          <p:nvPr/>
        </p:nvSpPr>
        <p:spPr bwMode="auto">
          <a:xfrm>
            <a:off x="6324600" y="6550223"/>
            <a:ext cx="2819400" cy="307777"/>
          </a:xfrm>
          <a:prstGeom prst="rect">
            <a:avLst/>
          </a:prstGeom>
          <a:solidFill>
            <a:schemeClr val="tx1"/>
          </a:solidFill>
          <a:ln w="9525">
            <a:noFill/>
            <a:miter lim="800000"/>
            <a:headEnd/>
            <a:tailEnd/>
          </a:ln>
        </p:spPr>
        <p:txBody>
          <a:bodyPr wrap="square">
            <a:spAutoFit/>
          </a:bodyPr>
          <a:lstStyle/>
          <a:p>
            <a:r>
              <a:rPr lang="en-US" sz="1400" dirty="0">
                <a:solidFill>
                  <a:srgbClr val="000000"/>
                </a:solidFill>
              </a:rPr>
              <a:t>Invariant Mass of 4</a:t>
            </a:r>
            <a:r>
              <a:rPr lang="el-GR" sz="1400" dirty="0">
                <a:solidFill>
                  <a:srgbClr val="000000"/>
                </a:solidFill>
                <a:latin typeface="Times New Roman" pitchFamily="18" charset="0"/>
                <a:cs typeface="Times New Roman" pitchFamily="18" charset="0"/>
              </a:rPr>
              <a:t>γ</a:t>
            </a:r>
            <a:r>
              <a:rPr lang="en-US" sz="1400" dirty="0">
                <a:solidFill>
                  <a:srgbClr val="000000"/>
                </a:solidFill>
                <a:latin typeface="Times New Roman" pitchFamily="18" charset="0"/>
                <a:cs typeface="Times New Roman" pitchFamily="18" charset="0"/>
              </a:rPr>
              <a:t> (</a:t>
            </a:r>
            <a:r>
              <a:rPr lang="en-US" sz="1400" dirty="0" err="1">
                <a:solidFill>
                  <a:srgbClr val="000000"/>
                </a:solidFill>
                <a:latin typeface="Times New Roman" pitchFamily="18" charset="0"/>
                <a:cs typeface="Times New Roman" pitchFamily="18" charset="0"/>
              </a:rPr>
              <a:t>GeV</a:t>
            </a:r>
            <a:r>
              <a:rPr lang="en-US" sz="1400" dirty="0">
                <a:solidFill>
                  <a:srgbClr val="000000"/>
                </a:solidFill>
                <a:latin typeface="Times New Roman" pitchFamily="18" charset="0"/>
                <a:cs typeface="Times New Roman" pitchFamily="18" charset="0"/>
              </a:rPr>
              <a:t>)</a:t>
            </a:r>
            <a:endParaRPr lang="en-US" sz="1400" dirty="0">
              <a:solidFill>
                <a:srgbClr val="000000"/>
              </a:solidFill>
            </a:endParaRPr>
          </a:p>
        </p:txBody>
      </p:sp>
      <p:sp>
        <p:nvSpPr>
          <p:cNvPr id="21" name="Slide Number Placeholder 20"/>
          <p:cNvSpPr>
            <a:spLocks noGrp="1"/>
          </p:cNvSpPr>
          <p:nvPr>
            <p:ph type="sldNum" sz="quarter" idx="12"/>
          </p:nvPr>
        </p:nvSpPr>
        <p:spPr/>
        <p:txBody>
          <a:bodyPr/>
          <a:lstStyle/>
          <a:p>
            <a:fld id="{2EC2E68A-79C9-4CF0-A6EE-F4E4A33CA536}" type="slidenum">
              <a:rPr lang="en-US" smtClean="0"/>
              <a:pPr/>
              <a:t>67</a:t>
            </a:fld>
            <a:endParaRPr lang="en-US"/>
          </a:p>
        </p:txBody>
      </p:sp>
    </p:spTree>
  </p:cSld>
  <p:clrMapOvr>
    <a:masterClrMapping/>
  </p:clrMapOvr>
  <p:transition advTm="36566"/>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a:xfrm>
            <a:off x="457200" y="292100"/>
            <a:ext cx="8229600" cy="622300"/>
          </a:xfrm>
        </p:spPr>
        <p:txBody>
          <a:bodyPr/>
          <a:lstStyle/>
          <a:p>
            <a:pPr algn="ctr" eaLnBrk="1" hangingPunct="1">
              <a:defRPr/>
            </a:pPr>
            <a:r>
              <a:rPr lang="en-US" sz="2400" dirty="0" smtClean="0">
                <a:solidFill>
                  <a:schemeClr val="bg2"/>
                </a:solidFill>
                <a:effectLst>
                  <a:outerShdw blurRad="38100" dist="38100" dir="2700000" algn="tl">
                    <a:srgbClr val="000000"/>
                  </a:outerShdw>
                </a:effectLst>
                <a:latin typeface="Comic Sans MS" pitchFamily="66" charset="0"/>
              </a:rPr>
              <a:t>Status of </a:t>
            </a:r>
            <a:r>
              <a:rPr lang="el-GR" sz="2400" dirty="0" smtClean="0">
                <a:solidFill>
                  <a:schemeClr val="bg2"/>
                </a:solidFill>
                <a:effectLst>
                  <a:outerShdw blurRad="38100" dist="38100" dir="2700000" algn="tl">
                    <a:srgbClr val="000000"/>
                  </a:outerShdw>
                </a:effectLst>
                <a:latin typeface="Comic Sans MS" pitchFamily="66" charset="0"/>
              </a:rPr>
              <a:t>η</a:t>
            </a:r>
            <a:r>
              <a:rPr lang="el-GR" sz="2400" dirty="0" smtClean="0">
                <a:solidFill>
                  <a:schemeClr val="bg2"/>
                </a:solidFill>
                <a:effectLst>
                  <a:outerShdw blurRad="38100" dist="38100" dir="2700000" algn="tl">
                    <a:srgbClr val="000000"/>
                  </a:outerShdw>
                </a:effectLst>
                <a:latin typeface="Comic Sans MS" pitchFamily="66" charset="0"/>
                <a:cs typeface="Arial" charset="0"/>
              </a:rPr>
              <a:t>→</a:t>
            </a:r>
            <a:r>
              <a:rPr lang="el-GR" sz="2400" dirty="0" smtClean="0">
                <a:solidFill>
                  <a:schemeClr val="bg2"/>
                </a:solidFill>
                <a:effectLst>
                  <a:outerShdw blurRad="38100" dist="38100" dir="2700000" algn="tl">
                    <a:srgbClr val="000000"/>
                  </a:outerShdw>
                </a:effectLst>
                <a:latin typeface="Comic Sans MS" pitchFamily="66" charset="0"/>
                <a:cs typeface="Arial" charset="0"/>
                <a:sym typeface="Symbol" pitchFamily="18" charset="2"/>
              </a:rPr>
              <a:t></a:t>
            </a:r>
            <a:r>
              <a:rPr lang="en-US" sz="2400" baseline="30000" dirty="0" smtClean="0">
                <a:solidFill>
                  <a:schemeClr val="bg2"/>
                </a:solidFill>
                <a:effectLst>
                  <a:outerShdw blurRad="38100" dist="38100" dir="2700000" algn="tl">
                    <a:srgbClr val="000000"/>
                  </a:outerShdw>
                </a:effectLst>
                <a:latin typeface="Comic Sans MS" pitchFamily="66" charset="0"/>
                <a:cs typeface="Arial" charset="0"/>
                <a:sym typeface="Symbol" pitchFamily="18" charset="2"/>
              </a:rPr>
              <a:t>0</a:t>
            </a:r>
            <a:r>
              <a:rPr lang="el-GR" sz="2400" dirty="0" smtClean="0">
                <a:solidFill>
                  <a:schemeClr val="bg2"/>
                </a:solidFill>
                <a:effectLst>
                  <a:outerShdw blurRad="38100" dist="38100" dir="2700000" algn="tl">
                    <a:srgbClr val="000000"/>
                  </a:outerShdw>
                </a:effectLst>
                <a:latin typeface="Comic Sans MS" pitchFamily="66" charset="0"/>
                <a:cs typeface="Arial" charset="0"/>
                <a:sym typeface="Symbol" pitchFamily="18" charset="2"/>
              </a:rPr>
              <a:t></a:t>
            </a:r>
            <a:r>
              <a:rPr lang="en-US" sz="2400" dirty="0" smtClean="0">
                <a:solidFill>
                  <a:schemeClr val="bg2"/>
                </a:solidFill>
                <a:effectLst>
                  <a:outerShdw blurRad="38100" dist="38100" dir="2700000" algn="tl">
                    <a:srgbClr val="000000"/>
                  </a:outerShdw>
                </a:effectLst>
                <a:latin typeface="Comic Sans MS" pitchFamily="66" charset="0"/>
                <a:cs typeface="Arial" charset="0"/>
                <a:sym typeface="Symbol" pitchFamily="18" charset="2"/>
              </a:rPr>
              <a:t>: Partial Decay Width</a:t>
            </a:r>
            <a:r>
              <a:rPr lang="en-US" sz="2400" dirty="0" smtClean="0">
                <a:solidFill>
                  <a:schemeClr val="bg1"/>
                </a:solidFill>
                <a:effectLst>
                  <a:outerShdw blurRad="38100" dist="38100" dir="2700000" algn="tl">
                    <a:srgbClr val="000000"/>
                  </a:outerShdw>
                </a:effectLst>
                <a:latin typeface="Arial" charset="0"/>
                <a:cs typeface="Arial" charset="0"/>
                <a:sym typeface="Symbol" pitchFamily="18" charset="2"/>
              </a:rPr>
              <a:t> </a:t>
            </a:r>
          </a:p>
        </p:txBody>
      </p:sp>
      <p:sp>
        <p:nvSpPr>
          <p:cNvPr id="10" name="Slide Number Placeholder 9"/>
          <p:cNvSpPr>
            <a:spLocks noGrp="1"/>
          </p:cNvSpPr>
          <p:nvPr>
            <p:ph type="sldNum" sz="quarter" idx="12"/>
          </p:nvPr>
        </p:nvSpPr>
        <p:spPr/>
        <p:txBody>
          <a:bodyPr/>
          <a:lstStyle/>
          <a:p>
            <a:pPr>
              <a:defRPr/>
            </a:pPr>
            <a:fld id="{9681B36F-B5E6-4C9B-A8DD-ACCD4EFC20EA}" type="slidenum">
              <a:rPr lang="en-US"/>
              <a:pPr>
                <a:defRPr/>
              </a:pPr>
              <a:t>7</a:t>
            </a:fld>
            <a:endParaRPr lang="en-US" dirty="0"/>
          </a:p>
        </p:txBody>
      </p:sp>
      <p:pic>
        <p:nvPicPr>
          <p:cNvPr id="122882" name="Picture 2"/>
          <p:cNvPicPr>
            <a:picLocks noChangeAspect="1" noChangeArrowheads="1"/>
          </p:cNvPicPr>
          <p:nvPr/>
        </p:nvPicPr>
        <p:blipFill>
          <a:blip r:embed="rId4" cstate="print"/>
          <a:srcRect/>
          <a:stretch>
            <a:fillRect/>
          </a:stretch>
        </p:blipFill>
        <p:spPr bwMode="auto">
          <a:xfrm>
            <a:off x="76200" y="1447800"/>
            <a:ext cx="4787661" cy="3429000"/>
          </a:xfrm>
          <a:prstGeom prst="rect">
            <a:avLst/>
          </a:prstGeom>
          <a:noFill/>
          <a:ln w="9525">
            <a:noFill/>
            <a:miter lim="800000"/>
            <a:headEnd/>
            <a:tailEnd/>
          </a:ln>
        </p:spPr>
      </p:pic>
      <p:sp>
        <p:nvSpPr>
          <p:cNvPr id="9" name="Rectangle 8"/>
          <p:cNvSpPr/>
          <p:nvPr/>
        </p:nvSpPr>
        <p:spPr bwMode="auto">
          <a:xfrm>
            <a:off x="152400" y="4876800"/>
            <a:ext cx="4724400" cy="3810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eaVert"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ahoma" pitchFamily="34" charset="0"/>
            </a:endParaRPr>
          </a:p>
        </p:txBody>
      </p:sp>
      <p:pic>
        <p:nvPicPr>
          <p:cNvPr id="122883" name="Picture 3"/>
          <p:cNvPicPr>
            <a:picLocks noChangeAspect="1" noChangeArrowheads="1"/>
          </p:cNvPicPr>
          <p:nvPr/>
        </p:nvPicPr>
        <p:blipFill>
          <a:blip r:embed="rId5" cstate="print"/>
          <a:srcRect/>
          <a:stretch>
            <a:fillRect/>
          </a:stretch>
        </p:blipFill>
        <p:spPr bwMode="auto">
          <a:xfrm>
            <a:off x="76200" y="4979504"/>
            <a:ext cx="1600200" cy="278296"/>
          </a:xfrm>
          <a:prstGeom prst="rect">
            <a:avLst/>
          </a:prstGeom>
          <a:noFill/>
          <a:ln w="9525">
            <a:noFill/>
            <a:miter lim="800000"/>
            <a:headEnd/>
            <a:tailEnd/>
          </a:ln>
        </p:spPr>
      </p:pic>
      <p:graphicFrame>
        <p:nvGraphicFramePr>
          <p:cNvPr id="11" name="Object 10"/>
          <p:cNvGraphicFramePr>
            <a:graphicFrameLocks noChangeAspect="1"/>
          </p:cNvGraphicFramePr>
          <p:nvPr/>
        </p:nvGraphicFramePr>
        <p:xfrm>
          <a:off x="3352800" y="4953000"/>
          <a:ext cx="1197425" cy="304799"/>
        </p:xfrm>
        <a:graphic>
          <a:graphicData uri="http://schemas.openxmlformats.org/presentationml/2006/ole">
            <p:oleObj spid="_x0000_s122884" name="Equation" r:id="rId6" imgW="698400" imgH="177480" progId="Equation.DSMT4">
              <p:embed/>
            </p:oleObj>
          </a:graphicData>
        </a:graphic>
      </p:graphicFrame>
      <p:pic>
        <p:nvPicPr>
          <p:cNvPr id="13" name="Picture 12" descr="data_after84-JEF-new.png"/>
          <p:cNvPicPr>
            <a:picLocks noChangeAspect="1"/>
          </p:cNvPicPr>
          <p:nvPr/>
        </p:nvPicPr>
        <p:blipFill>
          <a:blip r:embed="rId7" cstate="print"/>
          <a:stretch>
            <a:fillRect/>
          </a:stretch>
        </p:blipFill>
        <p:spPr>
          <a:xfrm>
            <a:off x="4963079" y="1828800"/>
            <a:ext cx="4180921" cy="4648200"/>
          </a:xfrm>
          <a:prstGeom prst="rect">
            <a:avLst/>
          </a:prstGeom>
        </p:spPr>
      </p:pic>
      <p:sp>
        <p:nvSpPr>
          <p:cNvPr id="15" name="Rectangle 14"/>
          <p:cNvSpPr/>
          <p:nvPr/>
        </p:nvSpPr>
        <p:spPr>
          <a:xfrm>
            <a:off x="5562600" y="1106269"/>
            <a:ext cx="3429000" cy="646331"/>
          </a:xfrm>
          <a:prstGeom prst="rect">
            <a:avLst/>
          </a:prstGeom>
        </p:spPr>
        <p:txBody>
          <a:bodyPr wrap="square">
            <a:spAutoFit/>
          </a:bodyPr>
          <a:lstStyle/>
          <a:p>
            <a:pPr algn="l"/>
            <a:r>
              <a:rPr lang="en-US" sz="1800" dirty="0" smtClean="0">
                <a:solidFill>
                  <a:srgbClr val="000000"/>
                </a:solidFill>
                <a:latin typeface="Comic Sans MS" pitchFamily="66" charset="0"/>
              </a:rPr>
              <a:t>There have been about 20 experiments since 1966.</a:t>
            </a:r>
            <a:endParaRPr lang="en-US" sz="1800" dirty="0">
              <a:solidFill>
                <a:srgbClr val="000000"/>
              </a:solidFill>
              <a:latin typeface="Comic Sans MS" pitchFamily="66" charset="0"/>
            </a:endParaRPr>
          </a:p>
        </p:txBody>
      </p:sp>
      <p:sp>
        <p:nvSpPr>
          <p:cNvPr id="16" name="Text Box 26"/>
          <p:cNvSpPr txBox="1">
            <a:spLocks noChangeArrowheads="1"/>
          </p:cNvSpPr>
          <p:nvPr/>
        </p:nvSpPr>
        <p:spPr bwMode="auto">
          <a:xfrm>
            <a:off x="5715000" y="1981200"/>
            <a:ext cx="3124200" cy="381000"/>
          </a:xfrm>
          <a:prstGeom prst="rect">
            <a:avLst/>
          </a:prstGeom>
          <a:noFill/>
          <a:ln w="9525" algn="ctr">
            <a:noFill/>
            <a:miter lim="800000"/>
            <a:headEnd/>
            <a:tailEnd/>
          </a:ln>
        </p:spPr>
        <p:txBody>
          <a:bodyPr/>
          <a:lstStyle/>
          <a:p>
            <a:pPr>
              <a:spcBef>
                <a:spcPct val="50000"/>
              </a:spcBef>
            </a:pPr>
            <a:r>
              <a:rPr lang="en-US" dirty="0" smtClean="0">
                <a:solidFill>
                  <a:srgbClr val="008000"/>
                </a:solidFill>
                <a:latin typeface="Comic Sans MS" pitchFamily="66" charset="0"/>
              </a:rPr>
              <a:t>Experiments After </a:t>
            </a:r>
            <a:r>
              <a:rPr lang="en-US" dirty="0">
                <a:solidFill>
                  <a:srgbClr val="008000"/>
                </a:solidFill>
                <a:latin typeface="Comic Sans MS" pitchFamily="66" charset="0"/>
              </a:rPr>
              <a:t>1980</a:t>
            </a:r>
          </a:p>
        </p:txBody>
      </p:sp>
      <p:sp>
        <p:nvSpPr>
          <p:cNvPr id="17" name="TextBox 16"/>
          <p:cNvSpPr txBox="1"/>
          <p:nvPr/>
        </p:nvSpPr>
        <p:spPr>
          <a:xfrm>
            <a:off x="304800" y="5788223"/>
            <a:ext cx="4495800" cy="307777"/>
          </a:xfrm>
          <a:prstGeom prst="rect">
            <a:avLst/>
          </a:prstGeom>
          <a:noFill/>
        </p:spPr>
        <p:txBody>
          <a:bodyPr wrap="square">
            <a:spAutoFit/>
          </a:bodyPr>
          <a:lstStyle/>
          <a:p>
            <a:pPr>
              <a:defRPr/>
            </a:pPr>
            <a:r>
              <a:rPr lang="en-US" sz="1400" dirty="0" smtClean="0">
                <a:solidFill>
                  <a:srgbClr val="9900CC"/>
                </a:solidFill>
                <a:latin typeface="Comic Sans MS" pitchFamily="66" charset="0"/>
                <a:sym typeface="Symbol"/>
              </a:rPr>
              <a:t></a:t>
            </a:r>
            <a:r>
              <a:rPr lang="en-US" sz="1400" dirty="0" err="1" smtClean="0">
                <a:solidFill>
                  <a:srgbClr val="9900CC"/>
                </a:solidFill>
                <a:latin typeface="Comic Sans MS" pitchFamily="66" charset="0"/>
                <a:sym typeface="Symbol"/>
              </a:rPr>
              <a:t>PTh</a:t>
            </a:r>
            <a:r>
              <a:rPr lang="en-US" sz="1400" dirty="0" smtClean="0">
                <a:solidFill>
                  <a:schemeClr val="accent6">
                    <a:lumMod val="75000"/>
                  </a:schemeClr>
                </a:solidFill>
                <a:latin typeface="Comic Sans MS" pitchFamily="66" charset="0"/>
                <a:sym typeface="Symbol"/>
              </a:rPr>
              <a:t> by </a:t>
            </a:r>
            <a:r>
              <a:rPr lang="en-US" sz="1400" dirty="0" err="1" smtClean="0">
                <a:solidFill>
                  <a:schemeClr val="accent6">
                    <a:lumMod val="75000"/>
                  </a:schemeClr>
                </a:solidFill>
                <a:latin typeface="Comic Sans MS" pitchFamily="66" charset="0"/>
                <a:sym typeface="Symbol"/>
              </a:rPr>
              <a:t>Oset</a:t>
            </a:r>
            <a:r>
              <a:rPr lang="en-US" sz="1400" dirty="0" smtClean="0">
                <a:solidFill>
                  <a:schemeClr val="accent6">
                    <a:lumMod val="75000"/>
                  </a:schemeClr>
                </a:solidFill>
              </a:rPr>
              <a:t>  </a:t>
            </a:r>
            <a:r>
              <a:rPr lang="en-US" sz="1400" dirty="0">
                <a:solidFill>
                  <a:schemeClr val="accent6">
                    <a:lumMod val="75000"/>
                  </a:schemeClr>
                </a:solidFill>
                <a:latin typeface="Comic Sans MS" pitchFamily="66" charset="0"/>
              </a:rPr>
              <a:t>et al., Phys. Rev. </a:t>
            </a:r>
            <a:r>
              <a:rPr lang="en-US" sz="1400" dirty="0" smtClean="0">
                <a:solidFill>
                  <a:schemeClr val="accent6">
                    <a:lumMod val="75000"/>
                  </a:schemeClr>
                </a:solidFill>
                <a:latin typeface="Comic Sans MS" pitchFamily="66" charset="0"/>
              </a:rPr>
              <a:t>D77, 07300 (2008)</a:t>
            </a:r>
            <a:endParaRPr lang="en-US" sz="1400" dirty="0">
              <a:solidFill>
                <a:schemeClr val="accent6">
                  <a:lumMod val="75000"/>
                </a:schemeClr>
              </a:solidFill>
              <a:latin typeface="Comic Sans MS" pitchFamily="66" charset="0"/>
            </a:endParaRPr>
          </a:p>
        </p:txBody>
      </p:sp>
      <p:sp>
        <p:nvSpPr>
          <p:cNvPr id="12" name="TextBox 11"/>
          <p:cNvSpPr txBox="1"/>
          <p:nvPr/>
        </p:nvSpPr>
        <p:spPr>
          <a:xfrm>
            <a:off x="152400" y="5334000"/>
            <a:ext cx="4572000" cy="400110"/>
          </a:xfrm>
          <a:prstGeom prst="rect">
            <a:avLst/>
          </a:prstGeom>
          <a:noFill/>
        </p:spPr>
        <p:txBody>
          <a:bodyPr wrap="square" rtlCol="0">
            <a:spAutoFit/>
          </a:bodyPr>
          <a:lstStyle/>
          <a:p>
            <a:r>
              <a:rPr lang="en-US" dirty="0" smtClean="0">
                <a:solidFill>
                  <a:srgbClr val="FF0000"/>
                </a:solidFill>
                <a:latin typeface="Comic Sans MS" pitchFamily="66" charset="0"/>
              </a:rPr>
              <a:t>Average                             ~0.44 </a:t>
            </a:r>
            <a:r>
              <a:rPr lang="en-US" dirty="0" err="1" smtClean="0">
                <a:solidFill>
                  <a:srgbClr val="FF0000"/>
                </a:solidFill>
                <a:latin typeface="Comic Sans MS" pitchFamily="66" charset="0"/>
              </a:rPr>
              <a:t>eV</a:t>
            </a:r>
            <a:endParaRPr lang="en-US" dirty="0">
              <a:solidFill>
                <a:srgbClr val="FF0000"/>
              </a:solidFill>
              <a:latin typeface="Comic Sans MS" pitchFamily="66"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Slide Number Placeholder 13"/>
          <p:cNvSpPr>
            <a:spLocks noGrp="1"/>
          </p:cNvSpPr>
          <p:nvPr>
            <p:ph type="sldNum" sz="quarter" idx="12"/>
          </p:nvPr>
        </p:nvSpPr>
        <p:spPr bwMode="auto">
          <a:noFill/>
          <a:ln>
            <a:miter lim="800000"/>
            <a:headEnd/>
            <a:tailEnd/>
          </a:ln>
        </p:spPr>
        <p:txBody>
          <a:bodyPr/>
          <a:lstStyle/>
          <a:p>
            <a:fld id="{753F006A-974A-4F7E-B271-540C44FA9E72}" type="slidenum">
              <a:rPr lang="en-US"/>
              <a:pPr/>
              <a:t>8</a:t>
            </a:fld>
            <a:endParaRPr lang="en-US" dirty="0"/>
          </a:p>
        </p:txBody>
      </p:sp>
      <p:pic>
        <p:nvPicPr>
          <p:cNvPr id="305153" name="Picture 1"/>
          <p:cNvPicPr>
            <a:picLocks noChangeAspect="1" noChangeArrowheads="1"/>
          </p:cNvPicPr>
          <p:nvPr/>
        </p:nvPicPr>
        <p:blipFill>
          <a:blip r:embed="rId3" cstate="print"/>
          <a:srcRect/>
          <a:stretch>
            <a:fillRect/>
          </a:stretch>
        </p:blipFill>
        <p:spPr bwMode="auto">
          <a:xfrm>
            <a:off x="4298107" y="819150"/>
            <a:ext cx="4617293" cy="4895850"/>
          </a:xfrm>
          <a:prstGeom prst="rect">
            <a:avLst/>
          </a:prstGeom>
          <a:noFill/>
          <a:ln w="9525">
            <a:noFill/>
            <a:miter lim="800000"/>
            <a:headEnd/>
            <a:tailEnd/>
          </a:ln>
        </p:spPr>
      </p:pic>
      <p:pic>
        <p:nvPicPr>
          <p:cNvPr id="7" name="Picture 6" descr="dGamma-dM-other.png"/>
          <p:cNvPicPr>
            <a:picLocks/>
          </p:cNvPicPr>
          <p:nvPr/>
        </p:nvPicPr>
        <p:blipFill>
          <a:blip r:embed="rId4" cstate="print"/>
          <a:stretch>
            <a:fillRect/>
          </a:stretch>
        </p:blipFill>
        <p:spPr>
          <a:xfrm>
            <a:off x="4724400" y="152400"/>
            <a:ext cx="4376737" cy="5562600"/>
          </a:xfrm>
          <a:prstGeom prst="rect">
            <a:avLst/>
          </a:prstGeom>
          <a:noFill/>
        </p:spPr>
      </p:pic>
      <p:sp>
        <p:nvSpPr>
          <p:cNvPr id="9" name="Rectangle 8"/>
          <p:cNvSpPr/>
          <p:nvPr/>
        </p:nvSpPr>
        <p:spPr>
          <a:xfrm>
            <a:off x="4572000" y="914400"/>
            <a:ext cx="329184"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610600" y="4953000"/>
            <a:ext cx="347472"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52400" y="911423"/>
            <a:ext cx="4038600" cy="307777"/>
          </a:xfrm>
          <a:prstGeom prst="rect">
            <a:avLst/>
          </a:prstGeom>
          <a:noFill/>
        </p:spPr>
        <p:txBody>
          <a:bodyPr wrap="square">
            <a:spAutoFit/>
          </a:bodyPr>
          <a:lstStyle/>
          <a:p>
            <a:pPr>
              <a:defRPr/>
            </a:pPr>
            <a:r>
              <a:rPr lang="en-US" sz="1400" dirty="0">
                <a:solidFill>
                  <a:schemeClr val="accent6">
                    <a:lumMod val="75000"/>
                  </a:schemeClr>
                </a:solidFill>
                <a:latin typeface="Comic Sans MS" pitchFamily="66" charset="0"/>
              </a:rPr>
              <a:t>Prakhov</a:t>
            </a:r>
            <a:r>
              <a:rPr lang="en-US" sz="1400" dirty="0">
                <a:solidFill>
                  <a:schemeClr val="accent6">
                    <a:lumMod val="75000"/>
                  </a:schemeClr>
                </a:solidFill>
              </a:rPr>
              <a:t>  </a:t>
            </a:r>
            <a:r>
              <a:rPr lang="en-US" sz="1400" dirty="0">
                <a:solidFill>
                  <a:schemeClr val="accent6">
                    <a:lumMod val="75000"/>
                  </a:schemeClr>
                </a:solidFill>
                <a:latin typeface="Comic Sans MS" pitchFamily="66" charset="0"/>
              </a:rPr>
              <a:t>et al., Phys. Rev. C78, </a:t>
            </a:r>
            <a:r>
              <a:rPr lang="en-US" sz="1400" dirty="0" smtClean="0">
                <a:solidFill>
                  <a:schemeClr val="accent6">
                    <a:lumMod val="75000"/>
                  </a:schemeClr>
                </a:solidFill>
                <a:latin typeface="Comic Sans MS" pitchFamily="66" charset="0"/>
              </a:rPr>
              <a:t>015206 (2008)</a:t>
            </a:r>
            <a:endParaRPr lang="en-US" sz="1400" dirty="0">
              <a:solidFill>
                <a:schemeClr val="accent6">
                  <a:lumMod val="75000"/>
                </a:schemeClr>
              </a:solidFill>
              <a:latin typeface="Comic Sans MS" pitchFamily="66" charset="0"/>
            </a:endParaRPr>
          </a:p>
        </p:txBody>
      </p:sp>
      <p:sp>
        <p:nvSpPr>
          <p:cNvPr id="18" name="Rectangle 2"/>
          <p:cNvSpPr txBox="1">
            <a:spLocks noChangeArrowheads="1"/>
          </p:cNvSpPr>
          <p:nvPr/>
        </p:nvSpPr>
        <p:spPr bwMode="auto">
          <a:xfrm>
            <a:off x="304800" y="76200"/>
            <a:ext cx="8458200" cy="685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dirty="0" smtClean="0">
                <a:ln>
                  <a:noFill/>
                </a:ln>
                <a:solidFill>
                  <a:schemeClr val="bg2"/>
                </a:solidFill>
                <a:effectLst>
                  <a:outerShdw blurRad="38100" dist="38100" dir="2700000" algn="tl">
                    <a:srgbClr val="000000"/>
                  </a:outerShdw>
                </a:effectLst>
                <a:uLnTx/>
                <a:uFillTx/>
                <a:latin typeface="Comic Sans MS" pitchFamily="66" charset="0"/>
                <a:ea typeface="+mj-ea"/>
                <a:cs typeface="+mj-cs"/>
              </a:rPr>
              <a:t>Status of  </a:t>
            </a:r>
            <a:r>
              <a:rPr kumimoji="0" lang="el-GR" sz="2400" b="0" i="0" u="none" strike="noStrike" kern="0" cap="none" spc="0" normalizeH="0" baseline="0" noProof="0" dirty="0" smtClean="0">
                <a:ln>
                  <a:noFill/>
                </a:ln>
                <a:solidFill>
                  <a:schemeClr val="bg2"/>
                </a:solidFill>
                <a:effectLst>
                  <a:outerShdw blurRad="38100" dist="38100" dir="2700000" algn="tl">
                    <a:srgbClr val="000000"/>
                  </a:outerShdw>
                </a:effectLst>
                <a:uLnTx/>
                <a:uFillTx/>
                <a:latin typeface="Comic Sans MS" pitchFamily="66" charset="0"/>
                <a:ea typeface="+mj-ea"/>
                <a:cs typeface="+mj-cs"/>
              </a:rPr>
              <a:t>η</a:t>
            </a:r>
            <a:r>
              <a:rPr kumimoji="0" lang="el-GR" sz="2400" b="0" i="0" u="none" strike="noStrike" kern="0" cap="none" spc="0" normalizeH="0" baseline="0" noProof="0" dirty="0" smtClean="0">
                <a:ln>
                  <a:noFill/>
                </a:ln>
                <a:solidFill>
                  <a:schemeClr val="bg2"/>
                </a:solidFill>
                <a:effectLst>
                  <a:outerShdw blurRad="38100" dist="38100" dir="2700000" algn="tl">
                    <a:srgbClr val="000000"/>
                  </a:outerShdw>
                </a:effectLst>
                <a:uLnTx/>
                <a:uFillTx/>
                <a:latin typeface="Comic Sans MS" pitchFamily="66" charset="0"/>
                <a:ea typeface="+mj-ea"/>
                <a:cs typeface="Arial" charset="0"/>
              </a:rPr>
              <a:t>→</a:t>
            </a:r>
            <a:r>
              <a:rPr kumimoji="0" lang="el-GR" sz="2400" b="0" i="0" u="none" strike="noStrike" kern="0" cap="none" spc="0" normalizeH="0" baseline="0" noProof="0" dirty="0" smtClean="0">
                <a:ln>
                  <a:noFill/>
                </a:ln>
                <a:solidFill>
                  <a:schemeClr val="bg2"/>
                </a:solidFill>
                <a:effectLst>
                  <a:outerShdw blurRad="38100" dist="38100" dir="2700000" algn="tl">
                    <a:srgbClr val="000000"/>
                  </a:outerShdw>
                </a:effectLst>
                <a:uLnTx/>
                <a:uFillTx/>
                <a:latin typeface="Comic Sans MS" pitchFamily="66" charset="0"/>
                <a:ea typeface="+mj-ea"/>
                <a:cs typeface="Arial" charset="0"/>
                <a:sym typeface="Symbol" pitchFamily="18" charset="2"/>
              </a:rPr>
              <a:t></a:t>
            </a:r>
            <a:r>
              <a:rPr kumimoji="0" lang="en-US" sz="2400" b="0" i="0" u="none" strike="noStrike" kern="0" cap="none" spc="0" normalizeH="0" baseline="30000" noProof="0" dirty="0" smtClean="0">
                <a:ln>
                  <a:noFill/>
                </a:ln>
                <a:solidFill>
                  <a:schemeClr val="bg2"/>
                </a:solidFill>
                <a:effectLst>
                  <a:outerShdw blurRad="38100" dist="38100" dir="2700000" algn="tl">
                    <a:srgbClr val="000000"/>
                  </a:outerShdw>
                </a:effectLst>
                <a:uLnTx/>
                <a:uFillTx/>
                <a:latin typeface="Comic Sans MS" pitchFamily="66" charset="0"/>
                <a:ea typeface="+mj-ea"/>
                <a:cs typeface="Arial" charset="0"/>
                <a:sym typeface="Symbol" pitchFamily="18" charset="2"/>
              </a:rPr>
              <a:t>0</a:t>
            </a:r>
            <a:r>
              <a:rPr kumimoji="0" lang="el-GR" sz="2400" b="0" i="0" u="none" strike="noStrike" kern="0" cap="none" spc="0" normalizeH="0" baseline="0" noProof="0" dirty="0" smtClean="0">
                <a:ln>
                  <a:noFill/>
                </a:ln>
                <a:solidFill>
                  <a:schemeClr val="bg2"/>
                </a:solidFill>
                <a:effectLst>
                  <a:outerShdw blurRad="38100" dist="38100" dir="2700000" algn="tl">
                    <a:srgbClr val="000000"/>
                  </a:outerShdw>
                </a:effectLst>
                <a:uLnTx/>
                <a:uFillTx/>
                <a:latin typeface="Comic Sans MS" pitchFamily="66" charset="0"/>
                <a:ea typeface="+mj-ea"/>
                <a:cs typeface="Arial" charset="0"/>
                <a:sym typeface="Symbol" pitchFamily="18" charset="2"/>
              </a:rPr>
              <a:t></a:t>
            </a:r>
            <a:r>
              <a:rPr lang="en-US" sz="2400" kern="0" dirty="0" smtClean="0">
                <a:solidFill>
                  <a:schemeClr val="bg2"/>
                </a:solidFill>
                <a:effectLst>
                  <a:outerShdw blurRad="38100" dist="38100" dir="2700000" algn="tl">
                    <a:srgbClr val="000000"/>
                  </a:outerShdw>
                </a:effectLst>
                <a:latin typeface="Comic Sans MS" pitchFamily="66" charset="0"/>
                <a:ea typeface="+mj-ea"/>
                <a:cs typeface="Arial" charset="0"/>
                <a:sym typeface="Symbol" pitchFamily="18" charset="2"/>
              </a:rPr>
              <a:t>:</a:t>
            </a:r>
            <a:r>
              <a:rPr kumimoji="0" lang="en-US" sz="2400" b="0" i="0" u="none" strike="noStrike" kern="0" cap="none" spc="0" normalizeH="0" baseline="0" noProof="0" dirty="0" smtClean="0">
                <a:ln>
                  <a:noFill/>
                </a:ln>
                <a:solidFill>
                  <a:schemeClr val="bg2"/>
                </a:solidFill>
                <a:effectLst>
                  <a:outerShdw blurRad="38100" dist="38100" dir="2700000" algn="tl">
                    <a:srgbClr val="000000"/>
                  </a:outerShdw>
                </a:effectLst>
                <a:uLnTx/>
                <a:uFillTx/>
                <a:latin typeface="Comic Sans MS" pitchFamily="66" charset="0"/>
                <a:ea typeface="+mj-ea"/>
                <a:cs typeface="Arial" charset="0"/>
                <a:sym typeface="Symbol" pitchFamily="18" charset="2"/>
              </a:rPr>
              <a:t> </a:t>
            </a:r>
            <a:r>
              <a:rPr kumimoji="0" lang="en-US" sz="2400" b="0" i="0" u="none" strike="noStrike" kern="0" cap="none" spc="0" normalizeH="0" baseline="0" noProof="0" dirty="0" smtClean="0">
                <a:ln>
                  <a:noFill/>
                </a:ln>
                <a:solidFill>
                  <a:schemeClr val="bg2"/>
                </a:solidFill>
                <a:effectLst>
                  <a:outerShdw blurRad="38100" dist="38100" dir="2700000" algn="tl">
                    <a:srgbClr val="000000"/>
                  </a:outerShdw>
                </a:effectLst>
                <a:uLnTx/>
                <a:uFillTx/>
                <a:latin typeface="Comic Sans MS" pitchFamily="66" charset="0"/>
                <a:ea typeface="+mj-ea"/>
                <a:cs typeface="+mj-cs"/>
              </a:rPr>
              <a:t> </a:t>
            </a:r>
            <a:r>
              <a:rPr lang="en-US" sz="2400" kern="0" dirty="0" err="1" smtClean="0">
                <a:solidFill>
                  <a:schemeClr val="bg2"/>
                </a:solidFill>
                <a:effectLst>
                  <a:outerShdw blurRad="38100" dist="38100" dir="2700000" algn="tl">
                    <a:srgbClr val="000000"/>
                  </a:outerShdw>
                </a:effectLst>
                <a:latin typeface="Comic Sans MS" pitchFamily="66" charset="0"/>
                <a:ea typeface="+mj-ea"/>
                <a:cs typeface="+mj-cs"/>
              </a:rPr>
              <a:t>Dalitz</a:t>
            </a:r>
            <a:r>
              <a:rPr lang="en-US" sz="2400" kern="0" dirty="0" smtClean="0">
                <a:solidFill>
                  <a:schemeClr val="bg2"/>
                </a:solidFill>
                <a:effectLst>
                  <a:outerShdw blurRad="38100" dist="38100" dir="2700000" algn="tl">
                    <a:srgbClr val="000000"/>
                  </a:outerShdw>
                </a:effectLst>
                <a:latin typeface="Comic Sans MS" pitchFamily="66" charset="0"/>
                <a:ea typeface="+mj-ea"/>
                <a:cs typeface="+mj-cs"/>
              </a:rPr>
              <a:t> Distribution</a:t>
            </a:r>
            <a:endParaRPr kumimoji="0" lang="en-US" sz="2400" b="0" i="0" u="none" strike="noStrike" kern="0" cap="none" spc="0" normalizeH="0" baseline="0" noProof="0" dirty="0">
              <a:ln>
                <a:noFill/>
              </a:ln>
              <a:solidFill>
                <a:schemeClr val="bg2"/>
              </a:solidFill>
              <a:effectLst>
                <a:outerShdw blurRad="38100" dist="38100" dir="2700000" algn="tl">
                  <a:srgbClr val="000000"/>
                </a:outerShdw>
              </a:effectLst>
              <a:uLnTx/>
              <a:uFillTx/>
              <a:latin typeface="Comic Sans MS" pitchFamily="66" charset="0"/>
              <a:ea typeface="+mj-ea"/>
              <a:cs typeface="+mj-cs"/>
            </a:endParaRPr>
          </a:p>
        </p:txBody>
      </p:sp>
      <p:sp>
        <p:nvSpPr>
          <p:cNvPr id="15" name="TextBox 14"/>
          <p:cNvSpPr txBox="1"/>
          <p:nvPr/>
        </p:nvSpPr>
        <p:spPr>
          <a:xfrm>
            <a:off x="0" y="5751493"/>
            <a:ext cx="8458200" cy="954107"/>
          </a:xfrm>
          <a:prstGeom prst="rect">
            <a:avLst/>
          </a:prstGeom>
          <a:noFill/>
        </p:spPr>
        <p:txBody>
          <a:bodyPr wrap="square" rtlCol="0">
            <a:spAutoFit/>
          </a:bodyPr>
          <a:lstStyle/>
          <a:p>
            <a:pPr algn="l"/>
            <a:r>
              <a:rPr lang="en-US" dirty="0" smtClean="0">
                <a:solidFill>
                  <a:srgbClr val="336600"/>
                </a:solidFill>
                <a:latin typeface="Comic Sans MS" pitchFamily="66" charset="0"/>
              </a:rPr>
              <a:t>Combined BR and </a:t>
            </a:r>
            <a:r>
              <a:rPr lang="en-US" dirty="0" err="1" smtClean="0">
                <a:solidFill>
                  <a:srgbClr val="336600"/>
                </a:solidFill>
                <a:latin typeface="Comic Sans MS" pitchFamily="66" charset="0"/>
              </a:rPr>
              <a:t>Dalitz</a:t>
            </a:r>
            <a:r>
              <a:rPr lang="en-US" dirty="0" smtClean="0">
                <a:solidFill>
                  <a:srgbClr val="336600"/>
                </a:solidFill>
                <a:latin typeface="Comic Sans MS" pitchFamily="66" charset="0"/>
              </a:rPr>
              <a:t> measurement    </a:t>
            </a:r>
          </a:p>
          <a:p>
            <a:pPr algn="l">
              <a:buClr>
                <a:srgbClr val="000000"/>
              </a:buClr>
            </a:pPr>
            <a:r>
              <a:rPr lang="en-US" sz="1800" dirty="0" smtClean="0">
                <a:solidFill>
                  <a:srgbClr val="FF0000"/>
                </a:solidFill>
                <a:latin typeface="Comic Sans MS" pitchFamily="66" charset="0"/>
              </a:rPr>
              <a:t>           model-independent determination of two LEC’s </a:t>
            </a:r>
            <a:r>
              <a:rPr lang="en-US" sz="1800" dirty="0" smtClean="0">
                <a:solidFill>
                  <a:srgbClr val="000000"/>
                </a:solidFill>
                <a:latin typeface="Comic Sans MS" pitchFamily="66" charset="0"/>
              </a:rPr>
              <a:t>of the O(p</a:t>
            </a:r>
            <a:r>
              <a:rPr lang="en-US" sz="1800" baseline="30000" dirty="0" smtClean="0">
                <a:solidFill>
                  <a:srgbClr val="000000"/>
                </a:solidFill>
                <a:latin typeface="Comic Sans MS" pitchFamily="66" charset="0"/>
              </a:rPr>
              <a:t>6</a:t>
            </a:r>
            <a:r>
              <a:rPr lang="en-US" sz="1800" dirty="0" smtClean="0">
                <a:solidFill>
                  <a:srgbClr val="000000"/>
                </a:solidFill>
                <a:latin typeface="Comic Sans MS" pitchFamily="66" charset="0"/>
              </a:rPr>
              <a:t>) </a:t>
            </a:r>
          </a:p>
          <a:p>
            <a:pPr algn="l">
              <a:buClr>
                <a:srgbClr val="000000"/>
              </a:buClr>
            </a:pPr>
            <a:r>
              <a:rPr lang="en-US" sz="1800" dirty="0" smtClean="0">
                <a:solidFill>
                  <a:srgbClr val="000000"/>
                </a:solidFill>
                <a:latin typeface="Comic Sans MS" pitchFamily="66" charset="0"/>
              </a:rPr>
              <a:t>           counter- terms</a:t>
            </a:r>
            <a:r>
              <a:rPr lang="en-US" sz="1800" dirty="0" smtClean="0">
                <a:solidFill>
                  <a:srgbClr val="FF0000"/>
                </a:solidFill>
                <a:latin typeface="Comic Sans MS" pitchFamily="66" charset="0"/>
              </a:rPr>
              <a:t> in the </a:t>
            </a:r>
            <a:r>
              <a:rPr lang="en-US" sz="1800" dirty="0" err="1" smtClean="0">
                <a:solidFill>
                  <a:srgbClr val="FF0000"/>
                </a:solidFill>
                <a:latin typeface="Comic Sans MS" pitchFamily="66" charset="0"/>
              </a:rPr>
              <a:t>chiral</a:t>
            </a:r>
            <a:r>
              <a:rPr lang="en-US" sz="1800" dirty="0" smtClean="0">
                <a:solidFill>
                  <a:srgbClr val="FF0000"/>
                </a:solidFill>
                <a:latin typeface="Comic Sans MS" pitchFamily="66" charset="0"/>
              </a:rPr>
              <a:t> </a:t>
            </a:r>
            <a:r>
              <a:rPr lang="en-US" sz="1800" dirty="0" err="1" smtClean="0">
                <a:solidFill>
                  <a:srgbClr val="FF0000"/>
                </a:solidFill>
                <a:latin typeface="Comic Sans MS" pitchFamily="66" charset="0"/>
              </a:rPr>
              <a:t>Lagrangian</a:t>
            </a:r>
            <a:endParaRPr lang="en-US" sz="1800" dirty="0" smtClean="0">
              <a:solidFill>
                <a:srgbClr val="FF0000"/>
              </a:solidFill>
              <a:latin typeface="Comic Sans MS" pitchFamily="66" charset="0"/>
            </a:endParaRPr>
          </a:p>
        </p:txBody>
      </p:sp>
      <p:pic>
        <p:nvPicPr>
          <p:cNvPr id="246785" name="Picture 1"/>
          <p:cNvPicPr>
            <a:picLocks noChangeAspect="1" noChangeArrowheads="1"/>
          </p:cNvPicPr>
          <p:nvPr/>
        </p:nvPicPr>
        <p:blipFill>
          <a:blip r:embed="rId5" cstate="print"/>
          <a:srcRect/>
          <a:stretch>
            <a:fillRect/>
          </a:stretch>
        </p:blipFill>
        <p:spPr bwMode="auto">
          <a:xfrm>
            <a:off x="0" y="1219200"/>
            <a:ext cx="4159235" cy="4248150"/>
          </a:xfrm>
          <a:prstGeom prst="rect">
            <a:avLst/>
          </a:prstGeom>
          <a:noFill/>
          <a:ln w="9525">
            <a:noFill/>
            <a:miter lim="800000"/>
            <a:headEnd/>
            <a:tailEnd/>
          </a:ln>
        </p:spPr>
      </p:pic>
      <p:sp>
        <p:nvSpPr>
          <p:cNvPr id="19" name="TextBox 18"/>
          <p:cNvSpPr txBox="1"/>
          <p:nvPr/>
        </p:nvSpPr>
        <p:spPr>
          <a:xfrm>
            <a:off x="2438400" y="2895600"/>
            <a:ext cx="1447800" cy="338554"/>
          </a:xfrm>
          <a:prstGeom prst="rect">
            <a:avLst/>
          </a:prstGeom>
          <a:noFill/>
        </p:spPr>
        <p:txBody>
          <a:bodyPr wrap="square" rtlCol="0">
            <a:spAutoFit/>
          </a:bodyPr>
          <a:lstStyle/>
          <a:p>
            <a:r>
              <a:rPr lang="en-US" sz="1600" dirty="0" smtClean="0">
                <a:solidFill>
                  <a:srgbClr val="FF0000"/>
                </a:solidFill>
              </a:rPr>
              <a:t>Projected JEF</a:t>
            </a:r>
            <a:endParaRPr lang="en-US" sz="1600" dirty="0">
              <a:solidFill>
                <a:srgbClr val="FF0000"/>
              </a:solidFill>
            </a:endParaRPr>
          </a:p>
        </p:txBody>
      </p:sp>
      <p:sp>
        <p:nvSpPr>
          <p:cNvPr id="24" name="TextBox 23"/>
          <p:cNvSpPr txBox="1"/>
          <p:nvPr/>
        </p:nvSpPr>
        <p:spPr>
          <a:xfrm>
            <a:off x="2362200" y="2557046"/>
            <a:ext cx="1066800" cy="338554"/>
          </a:xfrm>
          <a:prstGeom prst="rect">
            <a:avLst/>
          </a:prstGeom>
          <a:noFill/>
        </p:spPr>
        <p:txBody>
          <a:bodyPr wrap="square" rtlCol="0">
            <a:spAutoFit/>
          </a:bodyPr>
          <a:lstStyle/>
          <a:p>
            <a:r>
              <a:rPr lang="en-US" sz="1600" dirty="0" smtClean="0">
                <a:solidFill>
                  <a:srgbClr val="000000"/>
                </a:solidFill>
              </a:rPr>
              <a:t>CB-AGS</a:t>
            </a:r>
            <a:endParaRPr lang="en-US" sz="1600" dirty="0">
              <a:solidFill>
                <a:srgbClr val="000000"/>
              </a:solidFill>
            </a:endParaRPr>
          </a:p>
        </p:txBody>
      </p:sp>
      <p:sp>
        <p:nvSpPr>
          <p:cNvPr id="25" name="Flowchart: Connector 24"/>
          <p:cNvSpPr/>
          <p:nvPr/>
        </p:nvSpPr>
        <p:spPr bwMode="auto">
          <a:xfrm>
            <a:off x="2286000" y="2971800"/>
            <a:ext cx="152400" cy="152400"/>
          </a:xfrm>
          <a:prstGeom prst="flowChartConnector">
            <a:avLst/>
          </a:prstGeom>
          <a:solidFill>
            <a:srgbClr val="FF0000"/>
          </a:solidFill>
          <a:ln w="9525" cap="flat" cmpd="sng" algn="ctr">
            <a:solidFill>
              <a:srgbClr val="FF0000"/>
            </a:solidFill>
            <a:prstDash val="solid"/>
            <a:round/>
            <a:headEnd type="none" w="med" len="med"/>
            <a:tailEnd type="none" w="med" len="med"/>
          </a:ln>
          <a:effectLst/>
        </p:spPr>
        <p:txBody>
          <a:bodyPr vert="eaVert"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ahoma" pitchFamily="34" charset="0"/>
            </a:endParaRPr>
          </a:p>
        </p:txBody>
      </p:sp>
      <p:sp>
        <p:nvSpPr>
          <p:cNvPr id="26" name="Isosceles Triangle 25"/>
          <p:cNvSpPr/>
          <p:nvPr/>
        </p:nvSpPr>
        <p:spPr bwMode="auto">
          <a:xfrm rot="10800000">
            <a:off x="2286000" y="2667000"/>
            <a:ext cx="152400" cy="152400"/>
          </a:xfrm>
          <a:prstGeom prst="triangle">
            <a:avLst/>
          </a:prstGeom>
          <a:solidFill>
            <a:srgbClr val="000000"/>
          </a:solidFill>
          <a:ln w="9525" cap="flat" cmpd="sng" algn="ctr">
            <a:solidFill>
              <a:srgbClr val="000000"/>
            </a:solidFill>
            <a:prstDash val="solid"/>
            <a:round/>
            <a:headEnd type="none" w="med" len="med"/>
            <a:tailEnd type="none" w="med" len="med"/>
          </a:ln>
          <a:effectLst/>
        </p:spPr>
        <p:txBody>
          <a:bodyPr vert="eaVert"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ahoma" pitchFamily="34" charset="0"/>
            </a:endParaRPr>
          </a:p>
        </p:txBody>
      </p:sp>
      <p:cxnSp>
        <p:nvCxnSpPr>
          <p:cNvPr id="28" name="Straight Connector 27"/>
          <p:cNvCxnSpPr/>
          <p:nvPr/>
        </p:nvCxnSpPr>
        <p:spPr bwMode="auto">
          <a:xfrm rot="240000" flipV="1">
            <a:off x="1219945" y="1615595"/>
            <a:ext cx="442684" cy="36814"/>
          </a:xfrm>
          <a:prstGeom prst="line">
            <a:avLst/>
          </a:prstGeom>
          <a:ln>
            <a:solidFill>
              <a:srgbClr val="00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4" name="Straight Connector 33"/>
          <p:cNvCxnSpPr/>
          <p:nvPr/>
        </p:nvCxnSpPr>
        <p:spPr bwMode="auto">
          <a:xfrm rot="240000" flipV="1">
            <a:off x="1219945" y="2005190"/>
            <a:ext cx="442684" cy="36814"/>
          </a:xfrm>
          <a:prstGeom prst="line">
            <a:avLst/>
          </a:prstGeom>
          <a:ln>
            <a:solidFill>
              <a:srgbClr val="000000"/>
            </a:solidFill>
            <a:prstDash val="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5" name="Straight Connector 34"/>
          <p:cNvCxnSpPr/>
          <p:nvPr/>
        </p:nvCxnSpPr>
        <p:spPr bwMode="auto">
          <a:xfrm rot="240000" flipV="1">
            <a:off x="1219944" y="1852790"/>
            <a:ext cx="442684" cy="36814"/>
          </a:xfrm>
          <a:prstGeom prst="line">
            <a:avLst/>
          </a:prstGeom>
          <a:ln>
            <a:solidFill>
              <a:srgbClr val="000000"/>
            </a:solidFill>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246786" name="Picture 2"/>
          <p:cNvPicPr>
            <a:picLocks noChangeAspect="1" noChangeArrowheads="1"/>
          </p:cNvPicPr>
          <p:nvPr/>
        </p:nvPicPr>
        <p:blipFill>
          <a:blip r:embed="rId6" cstate="print"/>
          <a:srcRect/>
          <a:stretch>
            <a:fillRect/>
          </a:stretch>
        </p:blipFill>
        <p:spPr bwMode="auto">
          <a:xfrm>
            <a:off x="1752600" y="1524000"/>
            <a:ext cx="2246354" cy="600075"/>
          </a:xfrm>
          <a:prstGeom prst="rect">
            <a:avLst/>
          </a:prstGeom>
          <a:noFill/>
          <a:ln w="9525">
            <a:noFill/>
            <a:miter lim="800000"/>
            <a:headEnd/>
            <a:tailEnd/>
          </a:ln>
        </p:spPr>
      </p:pic>
      <p:pic>
        <p:nvPicPr>
          <p:cNvPr id="37" name="Picture 2"/>
          <p:cNvPicPr>
            <a:picLocks noChangeAspect="1" noChangeArrowheads="1"/>
          </p:cNvPicPr>
          <p:nvPr/>
        </p:nvPicPr>
        <p:blipFill>
          <a:blip r:embed="rId7" cstate="print"/>
          <a:srcRect/>
          <a:stretch>
            <a:fillRect/>
          </a:stretch>
        </p:blipFill>
        <p:spPr bwMode="auto">
          <a:xfrm>
            <a:off x="5027897" y="1066800"/>
            <a:ext cx="2548467" cy="990600"/>
          </a:xfrm>
          <a:prstGeom prst="rect">
            <a:avLst/>
          </a:prstGeom>
          <a:noFill/>
          <a:ln w="9525">
            <a:noFill/>
            <a:miter lim="800000"/>
            <a:headEnd/>
            <a:tailEnd/>
          </a:ln>
        </p:spPr>
      </p:pic>
      <p:sp>
        <p:nvSpPr>
          <p:cNvPr id="20" name="Right Arrow 19"/>
          <p:cNvSpPr/>
          <p:nvPr/>
        </p:nvSpPr>
        <p:spPr bwMode="auto">
          <a:xfrm>
            <a:off x="152400" y="6096000"/>
            <a:ext cx="609600" cy="2286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eaVert"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ahoma" pitchFamily="34" charset="0"/>
            </a:endParaRPr>
          </a:p>
        </p:txBody>
      </p:sp>
    </p:spTree>
  </p:cSld>
  <p:clrMapOvr>
    <a:masterClrMapping/>
  </p:clrMapOvr>
  <p:transition advTm="14711"/>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839200" cy="1079500"/>
          </a:xfrm>
        </p:spPr>
        <p:txBody>
          <a:bodyPr/>
          <a:lstStyle/>
          <a:p>
            <a:pPr algn="ctr"/>
            <a:r>
              <a:rPr lang="en-US" sz="2400" dirty="0" smtClean="0">
                <a:solidFill>
                  <a:srgbClr val="0000FF"/>
                </a:solidFill>
                <a:latin typeface="Comic Sans MS" pitchFamily="66" charset="0"/>
              </a:rPr>
              <a:t>The Four Classes of C, P, and T Violations </a:t>
            </a:r>
            <a:br>
              <a:rPr lang="en-US" sz="2400" dirty="0" smtClean="0">
                <a:solidFill>
                  <a:srgbClr val="0000FF"/>
                </a:solidFill>
                <a:latin typeface="Comic Sans MS" pitchFamily="66" charset="0"/>
              </a:rPr>
            </a:br>
            <a:r>
              <a:rPr lang="en-US" sz="2400" dirty="0" smtClean="0">
                <a:solidFill>
                  <a:srgbClr val="0000FF"/>
                </a:solidFill>
                <a:latin typeface="Comic Sans MS" pitchFamily="66" charset="0"/>
              </a:rPr>
              <a:t>Assuming CPT Invariance </a:t>
            </a:r>
            <a:r>
              <a:rPr lang="en-US" sz="2800" dirty="0" smtClean="0">
                <a:solidFill>
                  <a:srgbClr val="0000FF"/>
                </a:solidFill>
                <a:latin typeface="Comic Sans MS" pitchFamily="66" charset="0"/>
              </a:rPr>
              <a:t/>
            </a:r>
            <a:br>
              <a:rPr lang="en-US" sz="2800" dirty="0" smtClean="0">
                <a:solidFill>
                  <a:srgbClr val="0000FF"/>
                </a:solidFill>
                <a:latin typeface="Comic Sans MS" pitchFamily="66" charset="0"/>
              </a:rPr>
            </a:br>
            <a:r>
              <a:rPr lang="en-US" sz="2000" dirty="0" smtClean="0">
                <a:solidFill>
                  <a:srgbClr val="336600"/>
                </a:solidFill>
                <a:latin typeface="Comic Sans MS" pitchFamily="66" charset="0"/>
              </a:rPr>
              <a:t/>
            </a:r>
            <a:br>
              <a:rPr lang="en-US" sz="2000" dirty="0" smtClean="0">
                <a:solidFill>
                  <a:srgbClr val="336600"/>
                </a:solidFill>
                <a:latin typeface="Comic Sans MS" pitchFamily="66" charset="0"/>
              </a:rPr>
            </a:br>
            <a:endParaRPr lang="en-US" sz="2000" dirty="0">
              <a:solidFill>
                <a:srgbClr val="336600"/>
              </a:solidFill>
              <a:latin typeface="Comic Sans MS" pitchFamily="66" charset="0"/>
            </a:endParaRPr>
          </a:p>
        </p:txBody>
      </p:sp>
      <p:sp>
        <p:nvSpPr>
          <p:cNvPr id="6" name="Slide Number Placeholder 5"/>
          <p:cNvSpPr>
            <a:spLocks noGrp="1"/>
          </p:cNvSpPr>
          <p:nvPr>
            <p:ph type="sldNum" sz="quarter" idx="12"/>
          </p:nvPr>
        </p:nvSpPr>
        <p:spPr/>
        <p:txBody>
          <a:bodyPr/>
          <a:lstStyle/>
          <a:p>
            <a:fld id="{E7B352BD-A833-4C06-A2EA-66DDCC366254}" type="slidenum">
              <a:rPr lang="en-US" smtClean="0"/>
              <a:pPr/>
              <a:t>9</a:t>
            </a:fld>
            <a:endParaRPr lang="en-US" dirty="0"/>
          </a:p>
        </p:txBody>
      </p:sp>
      <p:pic>
        <p:nvPicPr>
          <p:cNvPr id="124930" name="Picture 2"/>
          <p:cNvPicPr>
            <a:picLocks noGrp="1" noChangeAspect="1" noChangeArrowheads="1"/>
          </p:cNvPicPr>
          <p:nvPr>
            <p:ph sz="half" idx="1"/>
          </p:nvPr>
        </p:nvPicPr>
        <p:blipFill>
          <a:blip r:embed="rId3" cstate="print"/>
          <a:srcRect/>
          <a:stretch>
            <a:fillRect/>
          </a:stretch>
        </p:blipFill>
        <p:spPr bwMode="auto">
          <a:xfrm>
            <a:off x="152400" y="1524000"/>
            <a:ext cx="5857124" cy="2438400"/>
          </a:xfrm>
          <a:prstGeom prst="rect">
            <a:avLst/>
          </a:prstGeom>
          <a:noFill/>
          <a:ln w="9525">
            <a:noFill/>
            <a:miter lim="800000"/>
            <a:headEnd/>
            <a:tailEnd/>
          </a:ln>
        </p:spPr>
      </p:pic>
      <p:sp>
        <p:nvSpPr>
          <p:cNvPr id="9" name="Rectangle 8"/>
          <p:cNvSpPr/>
          <p:nvPr/>
        </p:nvSpPr>
        <p:spPr bwMode="auto">
          <a:xfrm>
            <a:off x="152400" y="2895600"/>
            <a:ext cx="5715000" cy="381000"/>
          </a:xfrm>
          <a:prstGeom prst="rect">
            <a:avLst/>
          </a:prstGeom>
          <a:solidFill>
            <a:srgbClr val="FF0000">
              <a:alpha val="28000"/>
            </a:srgbClr>
          </a:solidFill>
          <a:ln w="9525" cap="flat" cmpd="sng" algn="ctr">
            <a:solidFill>
              <a:schemeClr val="tx1"/>
            </a:solidFill>
            <a:prstDash val="solid"/>
            <a:round/>
            <a:headEnd type="none" w="med" len="med"/>
            <a:tailEnd type="none" w="med" len="med"/>
          </a:ln>
          <a:effectLst/>
        </p:spPr>
        <p:txBody>
          <a:bodyPr vert="eaVert"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ahoma" pitchFamily="34" charset="0"/>
            </a:endParaRPr>
          </a:p>
        </p:txBody>
      </p:sp>
      <p:sp>
        <p:nvSpPr>
          <p:cNvPr id="10" name="TextBox 9"/>
          <p:cNvSpPr txBox="1"/>
          <p:nvPr/>
        </p:nvSpPr>
        <p:spPr>
          <a:xfrm>
            <a:off x="0" y="4038600"/>
            <a:ext cx="9144000" cy="2616101"/>
          </a:xfrm>
          <a:prstGeom prst="rect">
            <a:avLst/>
          </a:prstGeom>
          <a:noFill/>
        </p:spPr>
        <p:txBody>
          <a:bodyPr wrap="square" rtlCol="0">
            <a:spAutoFit/>
          </a:bodyPr>
          <a:lstStyle/>
          <a:p>
            <a:pPr algn="l">
              <a:buClr>
                <a:schemeClr val="accent2">
                  <a:lumMod val="75000"/>
                </a:schemeClr>
              </a:buClr>
            </a:pPr>
            <a:r>
              <a:rPr lang="en-US" sz="2400" dirty="0" smtClean="0">
                <a:solidFill>
                  <a:srgbClr val="FF0000"/>
                </a:solidFill>
                <a:effectLst>
                  <a:outerShdw blurRad="38100" dist="38100" dir="2700000" algn="tl">
                    <a:srgbClr val="000000"/>
                  </a:outerShdw>
                </a:effectLst>
                <a:latin typeface="Comic Sans MS" pitchFamily="66" charset="0"/>
              </a:rPr>
              <a:t>     For class 4: </a:t>
            </a:r>
          </a:p>
          <a:p>
            <a:pPr algn="l">
              <a:buClr>
                <a:schemeClr val="accent2">
                  <a:lumMod val="75000"/>
                </a:schemeClr>
              </a:buClr>
              <a:buFont typeface="Wingdings" pitchFamily="2" charset="2"/>
              <a:buChar char="v"/>
            </a:pPr>
            <a:r>
              <a:rPr lang="en-US" dirty="0" smtClean="0">
                <a:solidFill>
                  <a:srgbClr val="000000"/>
                </a:solidFill>
                <a:effectLst>
                  <a:outerShdw blurRad="38100" dist="38100" dir="2700000" algn="tl">
                    <a:srgbClr val="000000"/>
                  </a:outerShdw>
                </a:effectLst>
                <a:latin typeface="Comic Sans MS" pitchFamily="66" charset="0"/>
              </a:rPr>
              <a:t>  few tests available </a:t>
            </a:r>
          </a:p>
          <a:p>
            <a:pPr algn="l">
              <a:buClr>
                <a:schemeClr val="accent2">
                  <a:lumMod val="75000"/>
                </a:schemeClr>
              </a:buClr>
              <a:buFont typeface="Wingdings" pitchFamily="2" charset="2"/>
              <a:buChar char="v"/>
            </a:pPr>
            <a:r>
              <a:rPr lang="en-US" dirty="0" smtClean="0">
                <a:solidFill>
                  <a:srgbClr val="000000"/>
                </a:solidFill>
                <a:effectLst>
                  <a:outerShdw blurRad="38100" dist="38100" dir="2700000" algn="tl">
                    <a:srgbClr val="000000"/>
                  </a:outerShdw>
                </a:effectLst>
                <a:latin typeface="Comic Sans MS" pitchFamily="66" charset="0"/>
              </a:rPr>
              <a:t>  not well tested experimentally for EM and strong interactions </a:t>
            </a:r>
          </a:p>
          <a:p>
            <a:pPr algn="l">
              <a:buClr>
                <a:schemeClr val="accent2">
                  <a:lumMod val="75000"/>
                </a:schemeClr>
              </a:buClr>
              <a:buFont typeface="Wingdings" pitchFamily="2" charset="2"/>
              <a:buChar char="v"/>
            </a:pPr>
            <a:r>
              <a:rPr lang="en-US" dirty="0" smtClean="0">
                <a:solidFill>
                  <a:srgbClr val="FF0000"/>
                </a:solidFill>
                <a:latin typeface="Comic Sans MS" pitchFamily="66" charset="0"/>
              </a:rPr>
              <a:t>  The</a:t>
            </a:r>
            <a:r>
              <a:rPr lang="en-US" b="1" dirty="0" smtClean="0">
                <a:solidFill>
                  <a:srgbClr val="FF0000"/>
                </a:solidFill>
                <a:latin typeface="Comic Sans MS" pitchFamily="66" charset="0"/>
              </a:rPr>
              <a:t> </a:t>
            </a:r>
            <a:r>
              <a:rPr lang="en-US" dirty="0" smtClean="0">
                <a:solidFill>
                  <a:srgbClr val="FF0000"/>
                </a:solidFill>
                <a:latin typeface="Comic Sans MS" pitchFamily="66" charset="0"/>
              </a:rPr>
              <a:t>current constraint: </a:t>
            </a:r>
            <a:r>
              <a:rPr lang="en-US" dirty="0" smtClean="0">
                <a:solidFill>
                  <a:srgbClr val="FF0000"/>
                </a:solidFill>
                <a:latin typeface="Comic Sans MS" pitchFamily="66" charset="0"/>
                <a:sym typeface="Symbol"/>
              </a:rPr>
              <a:t> 1 </a:t>
            </a:r>
            <a:r>
              <a:rPr lang="en-US" dirty="0" err="1" smtClean="0">
                <a:solidFill>
                  <a:srgbClr val="FF0000"/>
                </a:solidFill>
                <a:latin typeface="Comic Sans MS" pitchFamily="66" charset="0"/>
                <a:sym typeface="Symbol"/>
              </a:rPr>
              <a:t>GeV</a:t>
            </a:r>
            <a:endParaRPr lang="en-US" dirty="0" smtClean="0">
              <a:solidFill>
                <a:srgbClr val="000000"/>
              </a:solidFill>
              <a:effectLst>
                <a:outerShdw blurRad="38100" dist="38100" dir="2700000" algn="tl">
                  <a:srgbClr val="000000"/>
                </a:outerShdw>
              </a:effectLst>
              <a:latin typeface="Comic Sans MS" pitchFamily="66" charset="0"/>
            </a:endParaRPr>
          </a:p>
          <a:p>
            <a:pPr algn="l">
              <a:buClr>
                <a:schemeClr val="accent2">
                  <a:lumMod val="75000"/>
                </a:schemeClr>
              </a:buClr>
              <a:buFont typeface="Wingdings" pitchFamily="2" charset="2"/>
              <a:buChar char="v"/>
            </a:pPr>
            <a:r>
              <a:rPr lang="en-US" dirty="0" smtClean="0">
                <a:solidFill>
                  <a:srgbClr val="000000"/>
                </a:solidFill>
                <a:effectLst>
                  <a:outerShdw blurRad="38100" dist="38100" dir="2700000" algn="tl">
                    <a:srgbClr val="000000"/>
                  </a:outerShdw>
                </a:effectLst>
                <a:latin typeface="Comic Sans MS" pitchFamily="66" charset="0"/>
              </a:rPr>
              <a:t>  EDMs place no constraint on the new T-violating and P-conserving  </a:t>
            </a:r>
          </a:p>
          <a:p>
            <a:pPr algn="l">
              <a:buClr>
                <a:schemeClr val="accent2">
                  <a:lumMod val="75000"/>
                </a:schemeClr>
              </a:buClr>
            </a:pPr>
            <a:r>
              <a:rPr lang="en-US" dirty="0" smtClean="0">
                <a:solidFill>
                  <a:srgbClr val="000000"/>
                </a:solidFill>
                <a:effectLst>
                  <a:outerShdw blurRad="38100" dist="38100" dir="2700000" algn="tl">
                    <a:srgbClr val="000000"/>
                  </a:outerShdw>
                </a:effectLst>
                <a:latin typeface="Comic Sans MS" pitchFamily="66" charset="0"/>
              </a:rPr>
              <a:t>     physics;</a:t>
            </a:r>
            <a:r>
              <a:rPr lang="en-US" dirty="0" smtClean="0">
                <a:solidFill>
                  <a:srgbClr val="FF0000"/>
                </a:solidFill>
                <a:effectLst>
                  <a:outerShdw blurRad="38100" dist="38100" dir="2700000" algn="tl">
                    <a:srgbClr val="000000"/>
                  </a:outerShdw>
                </a:effectLst>
                <a:latin typeface="Comic Sans MS" pitchFamily="66" charset="0"/>
              </a:rPr>
              <a:t>  “new TVPC physics could arise at scales as light as a few </a:t>
            </a:r>
            <a:r>
              <a:rPr lang="en-US" dirty="0" err="1" smtClean="0">
                <a:solidFill>
                  <a:srgbClr val="FF0000"/>
                </a:solidFill>
                <a:effectLst>
                  <a:outerShdw blurRad="38100" dist="38100" dir="2700000" algn="tl">
                    <a:srgbClr val="000000"/>
                  </a:outerShdw>
                </a:effectLst>
                <a:latin typeface="Comic Sans MS" pitchFamily="66" charset="0"/>
              </a:rPr>
              <a:t>GeV</a:t>
            </a:r>
            <a:r>
              <a:rPr lang="en-US" dirty="0" smtClean="0">
                <a:solidFill>
                  <a:srgbClr val="FF0000"/>
                </a:solidFill>
                <a:effectLst>
                  <a:outerShdw blurRad="38100" dist="38100" dir="2700000" algn="tl">
                    <a:srgbClr val="000000"/>
                  </a:outerShdw>
                </a:effectLst>
                <a:latin typeface="Comic Sans MS" pitchFamily="66" charset="0"/>
              </a:rPr>
              <a:t>” .</a:t>
            </a:r>
          </a:p>
          <a:p>
            <a:pPr algn="l">
              <a:buClr>
                <a:schemeClr val="accent2">
                  <a:lumMod val="75000"/>
                </a:schemeClr>
              </a:buClr>
            </a:pPr>
            <a:r>
              <a:rPr lang="en-US" dirty="0" smtClean="0">
                <a:solidFill>
                  <a:srgbClr val="FF0000"/>
                </a:solidFill>
                <a:effectLst>
                  <a:outerShdw blurRad="38100" dist="38100" dir="2700000" algn="tl">
                    <a:srgbClr val="000000"/>
                  </a:outerShdw>
                </a:effectLst>
                <a:latin typeface="Comic Sans MS" pitchFamily="66" charset="0"/>
              </a:rPr>
              <a:t>      </a:t>
            </a:r>
            <a:r>
              <a:rPr lang="en-US" dirty="0" smtClean="0">
                <a:solidFill>
                  <a:srgbClr val="000000"/>
                </a:solidFill>
                <a:effectLst>
                  <a:outerShdw blurRad="38100" dist="38100" dir="2700000" algn="tl">
                    <a:srgbClr val="000000"/>
                  </a:outerShdw>
                </a:effectLst>
                <a:latin typeface="Comic Sans MS" pitchFamily="66" charset="0"/>
              </a:rPr>
              <a:t>(</a:t>
            </a:r>
            <a:r>
              <a:rPr lang="en-US" sz="1600" dirty="0" smtClean="0">
                <a:solidFill>
                  <a:schemeClr val="accent6">
                    <a:lumMod val="75000"/>
                  </a:schemeClr>
                </a:solidFill>
                <a:latin typeface="Comic Sans MS" pitchFamily="66" charset="0"/>
              </a:rPr>
              <a:t>A. </a:t>
            </a:r>
            <a:r>
              <a:rPr lang="en-US" sz="1600" dirty="0" err="1" smtClean="0">
                <a:solidFill>
                  <a:schemeClr val="accent6">
                    <a:lumMod val="75000"/>
                  </a:schemeClr>
                </a:solidFill>
                <a:latin typeface="Comic Sans MS" pitchFamily="66" charset="0"/>
              </a:rPr>
              <a:t>Kurylov</a:t>
            </a:r>
            <a:r>
              <a:rPr lang="en-US" sz="1600" dirty="0" smtClean="0">
                <a:solidFill>
                  <a:schemeClr val="accent6">
                    <a:lumMod val="75000"/>
                  </a:schemeClr>
                </a:solidFill>
                <a:latin typeface="Comic Sans MS" pitchFamily="66" charset="0"/>
              </a:rPr>
              <a:t>, G. </a:t>
            </a:r>
            <a:r>
              <a:rPr lang="en-US" sz="1600" dirty="0" err="1" smtClean="0">
                <a:solidFill>
                  <a:schemeClr val="accent6">
                    <a:lumMod val="75000"/>
                  </a:schemeClr>
                </a:solidFill>
                <a:latin typeface="Comic Sans MS" pitchFamily="66" charset="0"/>
              </a:rPr>
              <a:t>Mclaughlin</a:t>
            </a:r>
            <a:r>
              <a:rPr lang="en-US" sz="1600" dirty="0" smtClean="0">
                <a:solidFill>
                  <a:schemeClr val="accent6">
                    <a:lumMod val="75000"/>
                  </a:schemeClr>
                </a:solidFill>
                <a:latin typeface="Comic Sans MS" pitchFamily="66" charset="0"/>
              </a:rPr>
              <a:t> and M. Ramsey-</a:t>
            </a:r>
            <a:r>
              <a:rPr lang="en-US" sz="1600" dirty="0" err="1" smtClean="0">
                <a:solidFill>
                  <a:schemeClr val="accent6">
                    <a:lumMod val="75000"/>
                  </a:schemeClr>
                </a:solidFill>
                <a:latin typeface="Comic Sans MS" pitchFamily="66" charset="0"/>
              </a:rPr>
              <a:t>Musolf</a:t>
            </a:r>
            <a:r>
              <a:rPr lang="en-US" sz="1600" dirty="0" smtClean="0">
                <a:solidFill>
                  <a:schemeClr val="accent6">
                    <a:lumMod val="75000"/>
                  </a:schemeClr>
                </a:solidFill>
                <a:latin typeface="Comic Sans MS" pitchFamily="66" charset="0"/>
              </a:rPr>
              <a:t>, phys. Rev., D63, 076007 (2001)</a:t>
            </a:r>
            <a:r>
              <a:rPr lang="en-US" sz="1600" dirty="0" smtClean="0">
                <a:solidFill>
                  <a:srgbClr val="000000"/>
                </a:solidFill>
                <a:effectLst>
                  <a:outerShdw blurRad="38100" dist="38100" dir="2700000" algn="tl">
                    <a:srgbClr val="000000"/>
                  </a:outerShdw>
                </a:effectLst>
                <a:latin typeface="Comic Sans MS" pitchFamily="66" charset="0"/>
              </a:rPr>
              <a:t> </a:t>
            </a:r>
            <a:r>
              <a:rPr lang="en-US" dirty="0" smtClean="0">
                <a:solidFill>
                  <a:srgbClr val="000000"/>
                </a:solidFill>
                <a:effectLst>
                  <a:outerShdw blurRad="38100" dist="38100" dir="2700000" algn="tl">
                    <a:srgbClr val="000000"/>
                  </a:outerShdw>
                </a:effectLst>
                <a:latin typeface="Comic Sans MS" pitchFamily="66" charset="0"/>
              </a:rPr>
              <a:t>)</a:t>
            </a:r>
            <a:endParaRPr lang="en-US" dirty="0" smtClean="0">
              <a:solidFill>
                <a:srgbClr val="000000"/>
              </a:solidFill>
              <a:latin typeface="Comic Sans MS" pitchFamily="66" charset="0"/>
            </a:endParaRPr>
          </a:p>
          <a:p>
            <a:endParaRPr lang="en-US" dirty="0">
              <a:solidFill>
                <a:srgbClr val="FF0000"/>
              </a:solidFill>
              <a:latin typeface="Comic Sans MS" pitchFamily="66" charset="0"/>
            </a:endParaRPr>
          </a:p>
        </p:txBody>
      </p:sp>
      <p:sp>
        <p:nvSpPr>
          <p:cNvPr id="13" name="Rectangle 12"/>
          <p:cNvSpPr/>
          <p:nvPr/>
        </p:nvSpPr>
        <p:spPr>
          <a:xfrm>
            <a:off x="304800" y="1143000"/>
            <a:ext cx="5410200" cy="400110"/>
          </a:xfrm>
          <a:prstGeom prst="rect">
            <a:avLst/>
          </a:prstGeom>
        </p:spPr>
        <p:txBody>
          <a:bodyPr wrap="square">
            <a:spAutoFit/>
          </a:bodyPr>
          <a:lstStyle/>
          <a:p>
            <a:r>
              <a:rPr lang="en-US" dirty="0" smtClean="0">
                <a:solidFill>
                  <a:srgbClr val="336600"/>
                </a:solidFill>
                <a:latin typeface="Comic Sans MS" pitchFamily="66" charset="0"/>
              </a:rPr>
              <a:t> </a:t>
            </a:r>
            <a:r>
              <a:rPr lang="en-US" sz="1600" dirty="0" smtClean="0">
                <a:solidFill>
                  <a:srgbClr val="336600"/>
                </a:solidFill>
                <a:latin typeface="Comic Sans MS" pitchFamily="66" charset="0"/>
              </a:rPr>
              <a:t>B. </a:t>
            </a:r>
            <a:r>
              <a:rPr lang="en-US" sz="1600" dirty="0" err="1" smtClean="0">
                <a:solidFill>
                  <a:srgbClr val="336600"/>
                </a:solidFill>
                <a:latin typeface="Comic Sans MS" pitchFamily="66" charset="0"/>
              </a:rPr>
              <a:t>Nefkens</a:t>
            </a:r>
            <a:r>
              <a:rPr lang="en-US" sz="1600" dirty="0" smtClean="0">
                <a:solidFill>
                  <a:srgbClr val="336600"/>
                </a:solidFill>
                <a:latin typeface="Comic Sans MS" pitchFamily="66" charset="0"/>
              </a:rPr>
              <a:t> and J. Price, Phys. Scrip., T99, 114 (2002) </a:t>
            </a:r>
            <a:endParaRPr lang="en-US" sz="1600" dirty="0"/>
          </a:p>
        </p:txBody>
      </p:sp>
      <p:sp>
        <p:nvSpPr>
          <p:cNvPr id="14" name="Rectangle 13"/>
          <p:cNvSpPr/>
          <p:nvPr/>
        </p:nvSpPr>
        <p:spPr>
          <a:xfrm>
            <a:off x="6094023" y="1143000"/>
            <a:ext cx="3126177" cy="461665"/>
          </a:xfrm>
          <a:prstGeom prst="rect">
            <a:avLst/>
          </a:prstGeom>
        </p:spPr>
        <p:txBody>
          <a:bodyPr wrap="none">
            <a:spAutoFit/>
          </a:bodyPr>
          <a:lstStyle/>
          <a:p>
            <a:r>
              <a:rPr lang="en-US" sz="2400" b="1" dirty="0" smtClean="0">
                <a:solidFill>
                  <a:srgbClr val="000000"/>
                </a:solidFill>
                <a:latin typeface="Comic Sans MS" pitchFamily="66" charset="0"/>
              </a:rPr>
              <a:t>Experimental tests </a:t>
            </a:r>
            <a:endParaRPr lang="en-US" sz="2400" b="1" dirty="0">
              <a:solidFill>
                <a:srgbClr val="000000"/>
              </a:solidFill>
              <a:latin typeface="Comic Sans MS" pitchFamily="66" charset="0"/>
            </a:endParaRPr>
          </a:p>
        </p:txBody>
      </p:sp>
      <p:sp>
        <p:nvSpPr>
          <p:cNvPr id="15" name="Rectangle 14"/>
          <p:cNvSpPr/>
          <p:nvPr/>
        </p:nvSpPr>
        <p:spPr>
          <a:xfrm>
            <a:off x="6368537" y="2895600"/>
            <a:ext cx="2318263" cy="400110"/>
          </a:xfrm>
          <a:prstGeom prst="rect">
            <a:avLst/>
          </a:prstGeom>
        </p:spPr>
        <p:txBody>
          <a:bodyPr wrap="none">
            <a:spAutoFit/>
          </a:bodyPr>
          <a:lstStyle/>
          <a:p>
            <a:r>
              <a:rPr lang="en-US" dirty="0" smtClean="0">
                <a:solidFill>
                  <a:srgbClr val="FF0000"/>
                </a:solidFill>
                <a:latin typeface="Comic Sans MS" pitchFamily="66" charset="0"/>
              </a:rPr>
              <a:t>EDM, </a:t>
            </a:r>
            <a:r>
              <a:rPr lang="en-US" dirty="0" smtClean="0">
                <a:solidFill>
                  <a:srgbClr val="000000"/>
                </a:solidFill>
                <a:latin typeface="Comic Sans MS" pitchFamily="66" charset="0"/>
                <a:sym typeface="Symbol"/>
              </a:rPr>
              <a:t>even ’s</a:t>
            </a:r>
            <a:r>
              <a:rPr lang="en-US" dirty="0" smtClean="0">
                <a:solidFill>
                  <a:srgbClr val="000000"/>
                </a:solidFill>
                <a:latin typeface="Comic Sans MS" pitchFamily="66" charset="0"/>
              </a:rPr>
              <a:t> </a:t>
            </a:r>
            <a:endParaRPr lang="en-US" dirty="0">
              <a:solidFill>
                <a:srgbClr val="000000"/>
              </a:solidFill>
              <a:latin typeface="Comic Sans MS" pitchFamily="66" charset="0"/>
            </a:endParaRPr>
          </a:p>
        </p:txBody>
      </p:sp>
      <p:sp>
        <p:nvSpPr>
          <p:cNvPr id="16" name="Rectangle 15"/>
          <p:cNvSpPr/>
          <p:nvPr/>
        </p:nvSpPr>
        <p:spPr>
          <a:xfrm>
            <a:off x="6019800" y="2020431"/>
            <a:ext cx="3007066" cy="2246769"/>
          </a:xfrm>
          <a:prstGeom prst="rect">
            <a:avLst/>
          </a:prstGeom>
        </p:spPr>
        <p:txBody>
          <a:bodyPr wrap="square">
            <a:spAutoFit/>
          </a:bodyPr>
          <a:lstStyle/>
          <a:p>
            <a:r>
              <a:rPr lang="en-US" dirty="0" smtClean="0">
                <a:solidFill>
                  <a:srgbClr val="7030A0"/>
                </a:solidFill>
                <a:latin typeface="Comic Sans MS" pitchFamily="66" charset="0"/>
              </a:rPr>
              <a:t>P-violating exp.,</a:t>
            </a:r>
          </a:p>
          <a:p>
            <a:r>
              <a:rPr lang="en-US" dirty="0" smtClean="0">
                <a:solidFill>
                  <a:srgbClr val="7030A0"/>
                </a:solidFill>
                <a:latin typeface="Comic Sans MS" pitchFamily="66" charset="0"/>
              </a:rPr>
              <a:t> </a:t>
            </a:r>
            <a:r>
              <a:rPr lang="en-US" dirty="0" smtClean="0">
                <a:solidFill>
                  <a:srgbClr val="7030A0"/>
                </a:solidFill>
                <a:latin typeface="Comic Sans MS" pitchFamily="66" charset="0"/>
                <a:sym typeface="Symbol"/>
              </a:rPr>
              <a:t>-decays,</a:t>
            </a:r>
          </a:p>
          <a:p>
            <a:r>
              <a:rPr lang="en-US" dirty="0" smtClean="0">
                <a:solidFill>
                  <a:srgbClr val="7030A0"/>
                </a:solidFill>
                <a:latin typeface="Comic Sans MS" pitchFamily="66" charset="0"/>
                <a:sym typeface="Symbol"/>
              </a:rPr>
              <a:t>K-, B-, D-meson decays</a:t>
            </a:r>
          </a:p>
          <a:p>
            <a:endParaRPr lang="en-US" dirty="0" smtClean="0">
              <a:solidFill>
                <a:srgbClr val="7030A0"/>
              </a:solidFill>
              <a:latin typeface="Comic Sans MS" pitchFamily="66" charset="0"/>
              <a:sym typeface="Symbol"/>
            </a:endParaRPr>
          </a:p>
          <a:p>
            <a:endParaRPr lang="en-US" dirty="0" smtClean="0">
              <a:solidFill>
                <a:srgbClr val="7030A0"/>
              </a:solidFill>
              <a:latin typeface="Comic Sans MS" pitchFamily="66" charset="0"/>
              <a:sym typeface="Symbol"/>
            </a:endParaRPr>
          </a:p>
          <a:p>
            <a:endParaRPr lang="en-US" dirty="0" smtClean="0">
              <a:solidFill>
                <a:srgbClr val="7030A0"/>
              </a:solidFill>
              <a:latin typeface="Comic Sans MS" pitchFamily="66" charset="0"/>
              <a:sym typeface="Symbol"/>
            </a:endParaRPr>
          </a:p>
          <a:p>
            <a:endParaRPr lang="en-US" dirty="0">
              <a:solidFill>
                <a:srgbClr val="7030A0"/>
              </a:solidFill>
              <a:latin typeface="Comic Sans MS" pitchFamily="66" charset="0"/>
            </a:endParaRPr>
          </a:p>
        </p:txBody>
      </p:sp>
      <p:sp>
        <p:nvSpPr>
          <p:cNvPr id="20" name="Rectangle 19"/>
          <p:cNvSpPr/>
          <p:nvPr/>
        </p:nvSpPr>
        <p:spPr bwMode="auto">
          <a:xfrm>
            <a:off x="152400" y="2133600"/>
            <a:ext cx="5791200" cy="762000"/>
          </a:xfrm>
          <a:prstGeom prst="rect">
            <a:avLst/>
          </a:prstGeom>
          <a:solidFill>
            <a:srgbClr val="00B0F0">
              <a:alpha val="22000"/>
            </a:srgbClr>
          </a:solidFill>
          <a:ln w="9525" cap="flat" cmpd="sng" algn="ctr">
            <a:solidFill>
              <a:schemeClr val="tx1"/>
            </a:solidFill>
            <a:prstDash val="solid"/>
            <a:round/>
            <a:headEnd type="none" w="med" len="med"/>
            <a:tailEnd type="none" w="med" len="med"/>
          </a:ln>
          <a:effectLst/>
        </p:spPr>
        <p:txBody>
          <a:bodyPr vert="eaVert"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ahoma" pitchFamily="34" charset="0"/>
            </a:endParaRPr>
          </a:p>
        </p:txBody>
      </p:sp>
      <p:sp>
        <p:nvSpPr>
          <p:cNvPr id="21" name="TextBox 20"/>
          <p:cNvSpPr txBox="1"/>
          <p:nvPr/>
        </p:nvSpPr>
        <p:spPr>
          <a:xfrm>
            <a:off x="6096000" y="3254514"/>
            <a:ext cx="2895600" cy="707886"/>
          </a:xfrm>
          <a:prstGeom prst="rect">
            <a:avLst/>
          </a:prstGeom>
          <a:solidFill>
            <a:schemeClr val="accent2">
              <a:lumMod val="60000"/>
              <a:lumOff val="40000"/>
            </a:schemeClr>
          </a:solidFill>
        </p:spPr>
        <p:txBody>
          <a:bodyPr wrap="square" rtlCol="0">
            <a:spAutoFit/>
          </a:bodyPr>
          <a:lstStyle/>
          <a:p>
            <a:r>
              <a:rPr lang="en-US" dirty="0" smtClean="0">
                <a:solidFill>
                  <a:srgbClr val="000000"/>
                </a:solidFill>
                <a:latin typeface="Comic Sans MS" pitchFamily="66" charset="0"/>
              </a:rPr>
              <a:t>tests involving </a:t>
            </a:r>
            <a:r>
              <a:rPr lang="en-US" dirty="0" smtClean="0">
                <a:solidFill>
                  <a:srgbClr val="000000"/>
                </a:solidFill>
                <a:latin typeface="Comic Sans MS" pitchFamily="66" charset="0"/>
                <a:sym typeface="Symbol"/>
              </a:rPr>
              <a:t>, ’, , , J/ decays</a:t>
            </a:r>
            <a:r>
              <a:rPr lang="en-US" dirty="0" smtClean="0">
                <a:solidFill>
                  <a:srgbClr val="000000"/>
                </a:solidFill>
                <a:latin typeface="Comic Sans MS" pitchFamily="66" charset="0"/>
              </a:rPr>
              <a:t> </a:t>
            </a:r>
            <a:endParaRPr lang="en-US" dirty="0">
              <a:solidFill>
                <a:srgbClr val="000000"/>
              </a:solidFill>
              <a:latin typeface="Comic Sans MS" pitchFamily="66" charset="0"/>
            </a:endParaRPr>
          </a:p>
        </p:txBody>
      </p:sp>
      <p:sp>
        <p:nvSpPr>
          <p:cNvPr id="22" name="Rectangle 21"/>
          <p:cNvSpPr/>
          <p:nvPr/>
        </p:nvSpPr>
        <p:spPr bwMode="auto">
          <a:xfrm>
            <a:off x="152400" y="3276600"/>
            <a:ext cx="5715000" cy="457200"/>
          </a:xfrm>
          <a:prstGeom prst="rect">
            <a:avLst/>
          </a:prstGeom>
          <a:solidFill>
            <a:schemeClr val="accent2">
              <a:lumMod val="60000"/>
              <a:lumOff val="40000"/>
              <a:alpha val="27000"/>
            </a:schemeClr>
          </a:solidFill>
          <a:ln w="9525" cap="flat" cmpd="sng" algn="ctr">
            <a:solidFill>
              <a:schemeClr val="tx1"/>
            </a:solidFill>
            <a:prstDash val="solid"/>
            <a:round/>
            <a:headEnd type="none" w="med" len="med"/>
            <a:tailEnd type="none" w="med" len="med"/>
          </a:ln>
          <a:effectLst/>
        </p:spPr>
        <p:txBody>
          <a:bodyPr vert="eaVert"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ahoma" pitchFamily="3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linds(horizontal)">
                                      <p:cBhvr>
                                        <p:cTn id="12" dur="500"/>
                                        <p:tgtEl>
                                          <p:spTgt spid="15"/>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linds(horizontal)">
                                      <p:cBhvr>
                                        <p:cTn id="20" dur="500"/>
                                        <p:tgtEl>
                                          <p:spTgt spid="16"/>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linds(horizontal)">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linds(horizontal)">
                                      <p:cBhvr>
                                        <p:cTn id="28" dur="500"/>
                                        <p:tgtEl>
                                          <p:spTgt spid="22"/>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linds(horizontal)">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linds(horizontal)">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4" grpId="0"/>
      <p:bldP spid="15" grpId="0"/>
      <p:bldP spid="16" grpId="0"/>
      <p:bldP spid="20" grpId="0" animBg="1"/>
      <p:bldP spid="21" grpId="0" animBg="1"/>
      <p:bldP spid="2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13.8|14.6|19"/>
</p:tagLst>
</file>

<file path=ppt/tags/tag10.xml><?xml version="1.0" encoding="utf-8"?>
<p:tagLst xmlns:a="http://schemas.openxmlformats.org/drawingml/2006/main" xmlns:r="http://schemas.openxmlformats.org/officeDocument/2006/relationships" xmlns:p="http://schemas.openxmlformats.org/presentationml/2006/main">
  <p:tag name="TIMING" val="|7.8|8.8|7.6"/>
</p:tagLst>
</file>

<file path=ppt/tags/tag11.xml><?xml version="1.0" encoding="utf-8"?>
<p:tagLst xmlns:a="http://schemas.openxmlformats.org/drawingml/2006/main" xmlns:r="http://schemas.openxmlformats.org/officeDocument/2006/relationships" xmlns:p="http://schemas.openxmlformats.org/presentationml/2006/main">
  <p:tag name="TIMING" val="|30.9"/>
</p:tagLst>
</file>

<file path=ppt/tags/tag12.xml><?xml version="1.0" encoding="utf-8"?>
<p:tagLst xmlns:a="http://schemas.openxmlformats.org/drawingml/2006/main" xmlns:r="http://schemas.openxmlformats.org/officeDocument/2006/relationships" xmlns:p="http://schemas.openxmlformats.org/presentationml/2006/main">
  <p:tag name="TIMING" val="|48.3|6.6"/>
</p:tagLst>
</file>

<file path=ppt/tags/tag13.xml><?xml version="1.0" encoding="utf-8"?>
<p:tagLst xmlns:a="http://schemas.openxmlformats.org/drawingml/2006/main" xmlns:r="http://schemas.openxmlformats.org/officeDocument/2006/relationships" xmlns:p="http://schemas.openxmlformats.org/presentationml/2006/main">
  <p:tag name="TIMING" val="|21.7"/>
</p:tagLst>
</file>

<file path=ppt/tags/tag14.xml><?xml version="1.0" encoding="utf-8"?>
<p:tagLst xmlns:a="http://schemas.openxmlformats.org/drawingml/2006/main" xmlns:r="http://schemas.openxmlformats.org/officeDocument/2006/relationships" xmlns:p="http://schemas.openxmlformats.org/presentationml/2006/main">
  <p:tag name="TIMING" val="|0.4|0.6|0.5"/>
</p:tagLst>
</file>

<file path=ppt/tags/tag15.xml><?xml version="1.0" encoding="utf-8"?>
<p:tagLst xmlns:a="http://schemas.openxmlformats.org/drawingml/2006/main" xmlns:r="http://schemas.openxmlformats.org/officeDocument/2006/relationships" xmlns:p="http://schemas.openxmlformats.org/presentationml/2006/main">
  <p:tag name="TIMING" val="|0.4|0.5"/>
</p:tagLst>
</file>

<file path=ppt/tags/tag2.xml><?xml version="1.0" encoding="utf-8"?>
<p:tagLst xmlns:a="http://schemas.openxmlformats.org/drawingml/2006/main" xmlns:r="http://schemas.openxmlformats.org/officeDocument/2006/relationships" xmlns:p="http://schemas.openxmlformats.org/presentationml/2006/main">
  <p:tag name="TIMING" val="|34.3|35.4|27.4"/>
</p:tagLst>
</file>

<file path=ppt/tags/tag3.xml><?xml version="1.0" encoding="utf-8"?>
<p:tagLst xmlns:a="http://schemas.openxmlformats.org/drawingml/2006/main" xmlns:r="http://schemas.openxmlformats.org/officeDocument/2006/relationships" xmlns:p="http://schemas.openxmlformats.org/presentationml/2006/main">
  <p:tag name="TIMING" val="|7.2|32.8|31.4"/>
</p:tagLst>
</file>

<file path=ppt/tags/tag4.xml><?xml version="1.0" encoding="utf-8"?>
<p:tagLst xmlns:a="http://schemas.openxmlformats.org/drawingml/2006/main" xmlns:r="http://schemas.openxmlformats.org/officeDocument/2006/relationships" xmlns:p="http://schemas.openxmlformats.org/presentationml/2006/main">
  <p:tag name="TIMING" val="|20.8|2.5|10.2|12.2|7.8"/>
</p:tagLst>
</file>

<file path=ppt/tags/tag5.xml><?xml version="1.0" encoding="utf-8"?>
<p:tagLst xmlns:a="http://schemas.openxmlformats.org/drawingml/2006/main" xmlns:r="http://schemas.openxmlformats.org/officeDocument/2006/relationships" xmlns:p="http://schemas.openxmlformats.org/presentationml/2006/main">
  <p:tag name="TIMING" val="|58.8"/>
</p:tagLst>
</file>

<file path=ppt/tags/tag6.xml><?xml version="1.0" encoding="utf-8"?>
<p:tagLst xmlns:a="http://schemas.openxmlformats.org/drawingml/2006/main" xmlns:r="http://schemas.openxmlformats.org/officeDocument/2006/relationships" xmlns:p="http://schemas.openxmlformats.org/presentationml/2006/main">
  <p:tag name="TIMING" val="|96.3"/>
</p:tagLst>
</file>

<file path=ppt/tags/tag7.xml><?xml version="1.0" encoding="utf-8"?>
<p:tagLst xmlns:a="http://schemas.openxmlformats.org/drawingml/2006/main" xmlns:r="http://schemas.openxmlformats.org/officeDocument/2006/relationships" xmlns:p="http://schemas.openxmlformats.org/presentationml/2006/main">
  <p:tag name="TIMING" val="|23.4|15|9.6"/>
</p:tagLst>
</file>

<file path=ppt/tags/tag8.xml><?xml version="1.0" encoding="utf-8"?>
<p:tagLst xmlns:a="http://schemas.openxmlformats.org/drawingml/2006/main" xmlns:r="http://schemas.openxmlformats.org/officeDocument/2006/relationships" xmlns:p="http://schemas.openxmlformats.org/presentationml/2006/main">
  <p:tag name="TIMING" val="|5.5|4|4.4|5.7|3.9|8.5"/>
</p:tagLst>
</file>

<file path=ppt/tags/tag9.xml><?xml version="1.0" encoding="utf-8"?>
<p:tagLst xmlns:a="http://schemas.openxmlformats.org/drawingml/2006/main" xmlns:r="http://schemas.openxmlformats.org/officeDocument/2006/relationships" xmlns:p="http://schemas.openxmlformats.org/presentationml/2006/main">
  <p:tag name="TIMING" val="|6.2|9.2|22.5|37.7|0.7"/>
</p:tagLst>
</file>

<file path=ppt/theme/theme1.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eaVert"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eaVert"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Ocean</Template>
  <TotalTime>10575</TotalTime>
  <Words>4851</Words>
  <Application>Microsoft Office PowerPoint</Application>
  <PresentationFormat>On-screen Show (4:3)</PresentationFormat>
  <Paragraphs>929</Paragraphs>
  <Slides>67</Slides>
  <Notes>46</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67</vt:i4>
      </vt:variant>
    </vt:vector>
  </HeadingPairs>
  <TitlesOfParts>
    <vt:vector size="69" baseType="lpstr">
      <vt:lpstr>Ocean</vt:lpstr>
      <vt:lpstr>Equation</vt:lpstr>
      <vt:lpstr> Symmetry Tests of Rare η Decays to All Neutral Final States:  The Jlab Eta Factory (JEF) Experiment  </vt:lpstr>
      <vt:lpstr>Challenges in Physics</vt:lpstr>
      <vt:lpstr>Why η is a unique probe</vt:lpstr>
      <vt:lpstr>                    η Neutral Decays </vt:lpstr>
      <vt:lpstr>Allowed Rare Decay η→0 </vt:lpstr>
      <vt:lpstr> η→0 and Other Rare Decays  </vt:lpstr>
      <vt:lpstr>Status of η→0: Partial Decay Width </vt:lpstr>
      <vt:lpstr>Slide 8</vt:lpstr>
      <vt:lpstr>The Four Classes of C, P, and T Violations  Assuming CPT Invariance   </vt:lpstr>
      <vt:lpstr>C Invariance</vt:lpstr>
      <vt:lpstr>Experimental Improvement on η→3γ</vt:lpstr>
      <vt:lpstr>P and CP Violating η→0 0 </vt:lpstr>
      <vt:lpstr>Measurement of η→30 </vt:lpstr>
      <vt:lpstr>World Competition in η Decays </vt:lpstr>
      <vt:lpstr>Filter Background with η Energy Boost (0)  </vt:lpstr>
      <vt:lpstr>Proposed Experiment in Hall D </vt:lpstr>
      <vt:lpstr>New Equipment: FCAL-II</vt:lpstr>
      <vt:lpstr>Hadronic Backgrounds Reduction in 4 States </vt:lpstr>
      <vt:lpstr>Rate Estimation</vt:lpstr>
      <vt:lpstr>Beam Time Request</vt:lpstr>
      <vt:lpstr>Response to PAC39 Comments</vt:lpstr>
      <vt:lpstr>Benefits of FCAL-II to Hall D Physics Program</vt:lpstr>
      <vt:lpstr>Summary</vt:lpstr>
      <vt:lpstr>Slide 24</vt:lpstr>
      <vt:lpstr>EDM Indirect Constraints on New TV, PC Interactions  (equivalent to CV, PC under CPT)</vt:lpstr>
      <vt:lpstr>Detection of Recoil Proton with GlueX</vt:lpstr>
      <vt:lpstr>Slide 27</vt:lpstr>
      <vt:lpstr>Slide 28</vt:lpstr>
      <vt:lpstr>Slide 29</vt:lpstr>
      <vt:lpstr>Slide 30</vt:lpstr>
      <vt:lpstr>Slide 31</vt:lpstr>
      <vt:lpstr>Slide 32</vt:lpstr>
      <vt:lpstr>Slide 33</vt:lpstr>
      <vt:lpstr>Slide 34</vt:lpstr>
      <vt:lpstr>Determination of O(p6) Low Energy Constants  </vt:lpstr>
      <vt:lpstr>Comparison of different crystals (From R. Y. Zhu)</vt:lpstr>
      <vt:lpstr>Magnetic Shielding of FCAL-II PMTs </vt:lpstr>
      <vt:lpstr>Probability of two-cluster separation vs. distance between hits   </vt:lpstr>
      <vt:lpstr>Can we use existing FCAL located at 10 m?</vt:lpstr>
      <vt:lpstr>Invariant Mass and Elasticity Resolutions</vt:lpstr>
      <vt:lpstr>Figure of Merit</vt:lpstr>
      <vt:lpstr>High Energy η  Production GAMS Experiment at Serpukhov  D. Alde et al., Yad. Fiz 40, 1447 (1984)</vt:lpstr>
      <vt:lpstr>Low energy η  production  CB experiment at AGS  S. Prakhov et al. Phy.Rev.,C78,015206 (2008)</vt:lpstr>
      <vt:lpstr>Low Energy η  Production Continue  KLOE experiment  B. Micco et al., Acta Phys. Slov. 56 (2006) 403</vt:lpstr>
      <vt:lpstr> Acceptance of FCAL-II</vt:lpstr>
      <vt:lpstr>Tests of C Violation  </vt:lpstr>
      <vt:lpstr>Jlab Eta Factory Overview</vt:lpstr>
      <vt:lpstr>Technical Highlights</vt:lpstr>
      <vt:lpstr>C Violation Basics</vt:lpstr>
      <vt:lpstr>C Violation in the SM: Theory</vt:lpstr>
      <vt:lpstr>Lessons From RadPhi</vt:lpstr>
      <vt:lpstr>Constraints In Terms of C Violating Amplitudes</vt:lpstr>
      <vt:lpstr>Constraints inTerms of CP Violating Amplitudes</vt:lpstr>
      <vt:lpstr>Slide 54</vt:lpstr>
      <vt:lpstr>Background in 3 from ρ(Tail) through ρ0</vt:lpstr>
      <vt:lpstr>Slide 56</vt:lpstr>
      <vt:lpstr>Slide 57</vt:lpstr>
      <vt:lpstr>Slide 58</vt:lpstr>
      <vt:lpstr>Slide 59</vt:lpstr>
      <vt:lpstr>Slide 60</vt:lpstr>
      <vt:lpstr>Slide 61</vt:lpstr>
      <vt:lpstr>Slide 62</vt:lpstr>
      <vt:lpstr>Slide 63</vt:lpstr>
      <vt:lpstr>Slide 64</vt:lpstr>
      <vt:lpstr>Slide 65</vt:lpstr>
      <vt:lpstr>S/N Ratio vs. Calorimeter Types signal:             ,   background:                      </vt:lpstr>
      <vt:lpstr>S/N Ratio vs. Calorimeter Types signal:             ,   background: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Precision Measurements of   Radiative Decay width  and Transition  Form Factor of  π0,η, and η׳</dc:title>
  <dc:creator>Lgan</dc:creator>
  <cp:lastModifiedBy>Lgan</cp:lastModifiedBy>
  <cp:revision>1282</cp:revision>
  <dcterms:created xsi:type="dcterms:W3CDTF">2004-05-10T07:00:35Z</dcterms:created>
  <dcterms:modified xsi:type="dcterms:W3CDTF">2013-06-19T01:47:32Z</dcterms:modified>
</cp:coreProperties>
</file>