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4" r:id="rId7"/>
    <p:sldId id="266"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80841"/>
    <a:srgbClr val="D60000"/>
    <a:srgbClr val="FF3300"/>
    <a:srgbClr val="07A525"/>
    <a:srgbClr val="008000"/>
    <a:srgbClr val="FABD26"/>
    <a:srgbClr val="FFCA21"/>
    <a:srgbClr val="FF6A47"/>
    <a:srgbClr val="FF481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22" autoAdjust="0"/>
  </p:normalViewPr>
  <p:slideViewPr>
    <p:cSldViewPr>
      <p:cViewPr varScale="1">
        <p:scale>
          <a:sx n="98" d="100"/>
          <a:sy n="98" d="100"/>
        </p:scale>
        <p:origin x="-116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2C4DF10-3E42-4D8B-816D-BD20CF98C7F1}" type="datetimeFigureOut">
              <a:rPr lang="en-US" smtClean="0"/>
              <a:pPr/>
              <a:t>6/2/2011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EDB7E-9F61-4282-858D-9D54D39200C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C4DF10-3E42-4D8B-816D-BD20CF98C7F1}" type="datetimeFigureOut">
              <a:rPr lang="en-US" smtClean="0"/>
              <a:pPr/>
              <a:t>6/2/2011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EDB7E-9F61-4282-858D-9D54D39200C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C4DF10-3E42-4D8B-816D-BD20CF98C7F1}" type="datetimeFigureOut">
              <a:rPr lang="en-US" smtClean="0"/>
              <a:pPr/>
              <a:t>6/2/2011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EDB7E-9F61-4282-858D-9D54D39200C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C4DF10-3E42-4D8B-816D-BD20CF98C7F1}" type="datetimeFigureOut">
              <a:rPr lang="en-US" smtClean="0"/>
              <a:pPr/>
              <a:t>6/2/2011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EDB7E-9F61-4282-858D-9D54D39200C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2C4DF10-3E42-4D8B-816D-BD20CF98C7F1}" type="datetimeFigureOut">
              <a:rPr lang="en-US" smtClean="0"/>
              <a:pPr/>
              <a:t>6/2/2011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4EDB7E-9F61-4282-858D-9D54D39200C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2C4DF10-3E42-4D8B-816D-BD20CF98C7F1}" type="datetimeFigureOut">
              <a:rPr lang="en-US" smtClean="0"/>
              <a:pPr/>
              <a:t>6/2/2011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EDB7E-9F61-4282-858D-9D54D39200C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2C4DF10-3E42-4D8B-816D-BD20CF98C7F1}" type="datetimeFigureOut">
              <a:rPr lang="en-US" smtClean="0"/>
              <a:pPr/>
              <a:t>6/2/2011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4EDB7E-9F61-4282-858D-9D54D39200C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2C4DF10-3E42-4D8B-816D-BD20CF98C7F1}" type="datetimeFigureOut">
              <a:rPr lang="en-US" smtClean="0"/>
              <a:pPr/>
              <a:t>6/2/2011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4EDB7E-9F61-4282-858D-9D54D39200C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C4DF10-3E42-4D8B-816D-BD20CF98C7F1}" type="datetimeFigureOut">
              <a:rPr lang="en-US" smtClean="0"/>
              <a:pPr/>
              <a:t>6/2/2011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4EDB7E-9F61-4282-858D-9D54D39200C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C4DF10-3E42-4D8B-816D-BD20CF98C7F1}" type="datetimeFigureOut">
              <a:rPr lang="en-US" smtClean="0"/>
              <a:pPr/>
              <a:t>6/2/2011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EDB7E-9F61-4282-858D-9D54D39200C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2C4DF10-3E42-4D8B-816D-BD20CF98C7F1}" type="datetimeFigureOut">
              <a:rPr lang="en-US" smtClean="0"/>
              <a:pPr/>
              <a:t>6/2/2011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4EDB7E-9F61-4282-858D-9D54D39200C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C4DF10-3E42-4D8B-816D-BD20CF98C7F1}" type="datetimeFigureOut">
              <a:rPr lang="en-US" smtClean="0"/>
              <a:pPr/>
              <a:t>6/2/2011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4EDB7E-9F61-4282-858D-9D54D39200C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eosdev.com/Backgrounds/Back_Stars/EosStars4.htm"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jpeg"/><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0" y="0"/>
            <a:ext cx="9144000" cy="55626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dirty="0">
              <a:solidFill>
                <a:schemeClr val="tx1"/>
              </a:solidFill>
            </a:endParaRPr>
          </a:p>
        </p:txBody>
      </p:sp>
      <p:pic>
        <p:nvPicPr>
          <p:cNvPr id="26" name="Picture 4"/>
          <p:cNvPicPr>
            <a:picLocks noChangeAspect="1"/>
          </p:cNvPicPr>
          <p:nvPr/>
        </p:nvPicPr>
        <p:blipFill>
          <a:blip r:embed="rId2" cstate="print"/>
          <a:srcRect/>
          <a:stretch>
            <a:fillRect/>
          </a:stretch>
        </p:blipFill>
        <p:spPr bwMode="auto">
          <a:xfrm>
            <a:off x="3352800" y="533400"/>
            <a:ext cx="2362200" cy="2551276"/>
          </a:xfrm>
          <a:prstGeom prst="rect">
            <a:avLst/>
          </a:prstGeom>
          <a:noFill/>
          <a:ln w="9525">
            <a:noFill/>
            <a:miter lim="800000"/>
            <a:headEnd/>
            <a:tailEnd/>
          </a:ln>
        </p:spPr>
      </p:pic>
      <p:sp>
        <p:nvSpPr>
          <p:cNvPr id="28" name="Title 1"/>
          <p:cNvSpPr txBox="1">
            <a:spLocks/>
          </p:cNvSpPr>
          <p:nvPr/>
        </p:nvSpPr>
        <p:spPr>
          <a:xfrm>
            <a:off x="762000" y="3048000"/>
            <a:ext cx="7620000" cy="108902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ＭＳ Ｐゴシック" charset="-128"/>
                <a:cs typeface="+mj-cs"/>
              </a:rPr>
              <a:t>Lois Ehlert</a:t>
            </a:r>
          </a:p>
        </p:txBody>
      </p:sp>
      <p:sp>
        <p:nvSpPr>
          <p:cNvPr id="29" name="TextBox 28"/>
          <p:cNvSpPr txBox="1"/>
          <p:nvPr/>
        </p:nvSpPr>
        <p:spPr>
          <a:xfrm>
            <a:off x="0" y="4114800"/>
            <a:ext cx="9144000" cy="369332"/>
          </a:xfrm>
          <a:prstGeom prst="rect">
            <a:avLst/>
          </a:prstGeom>
          <a:noFill/>
        </p:spPr>
        <p:txBody>
          <a:bodyPr wrap="square" rtlCol="0">
            <a:spAutoFit/>
          </a:bodyPr>
          <a:lstStyle/>
          <a:p>
            <a:pPr algn="ctr"/>
            <a:r>
              <a:rPr lang="en-US" dirty="0" smtClean="0"/>
              <a:t>Presentation By: Jenny Hawkins , Joe Mincey, and Lynn Streeter</a:t>
            </a:r>
            <a:endParaRPr lang="en-US" dirty="0"/>
          </a:p>
        </p:txBody>
      </p:sp>
      <p:sp>
        <p:nvSpPr>
          <p:cNvPr id="30" name="TextBox 3"/>
          <p:cNvSpPr txBox="1">
            <a:spLocks noChangeArrowheads="1"/>
          </p:cNvSpPr>
          <p:nvPr/>
        </p:nvSpPr>
        <p:spPr bwMode="auto">
          <a:xfrm>
            <a:off x="0" y="5867400"/>
            <a:ext cx="9144000" cy="523220"/>
          </a:xfrm>
          <a:prstGeom prst="rect">
            <a:avLst/>
          </a:prstGeom>
          <a:noFill/>
          <a:ln w="9525">
            <a:noFill/>
            <a:miter lim="800000"/>
            <a:headEnd/>
            <a:tailEnd/>
          </a:ln>
        </p:spPr>
        <p:txBody>
          <a:bodyPr wrap="square">
            <a:spAutoFit/>
          </a:bodyPr>
          <a:lstStyle/>
          <a:p>
            <a:pPr algn="ctr"/>
            <a:r>
              <a:rPr lang="en-US" sz="2800" dirty="0">
                <a:solidFill>
                  <a:schemeClr val="bg1"/>
                </a:solidFill>
              </a:rPr>
              <a:t>“Art and text flow hand in hand”</a:t>
            </a:r>
          </a:p>
        </p:txBody>
      </p:sp>
      <p:pic>
        <p:nvPicPr>
          <p:cNvPr id="35" name="Picture 10" descr="Market Day: A Story Told with Folk Art"/>
          <p:cNvPicPr>
            <a:picLocks noChangeAspect="1" noChangeArrowheads="1"/>
          </p:cNvPicPr>
          <p:nvPr/>
        </p:nvPicPr>
        <p:blipFill>
          <a:blip r:embed="rId3" cstate="print"/>
          <a:srcRect t="30444" b="22326"/>
          <a:stretch>
            <a:fillRect/>
          </a:stretch>
        </p:blipFill>
        <p:spPr bwMode="auto">
          <a:xfrm>
            <a:off x="0" y="4730190"/>
            <a:ext cx="9144000" cy="2127810"/>
          </a:xfrm>
          <a:prstGeom prst="rect">
            <a:avLst/>
          </a:prstGeom>
          <a:noFill/>
        </p:spPr>
      </p:pic>
      <p:sp>
        <p:nvSpPr>
          <p:cNvPr id="1028" name="WordArt 4"/>
          <p:cNvSpPr>
            <a:spLocks noChangeArrowheads="1" noChangeShapeType="1" noTextEdit="1"/>
          </p:cNvSpPr>
          <p:nvPr/>
        </p:nvSpPr>
        <p:spPr bwMode="auto">
          <a:xfrm>
            <a:off x="3048000" y="5334000"/>
            <a:ext cx="3048000" cy="514350"/>
          </a:xfrm>
          <a:prstGeom prst="rect">
            <a:avLst/>
          </a:prstGeom>
        </p:spPr>
        <p:txBody>
          <a:bodyPr wrap="none" fromWordArt="1">
            <a:prstTxWarp prst="textArchDown">
              <a:avLst>
                <a:gd name="adj" fmla="val 0"/>
              </a:avLst>
            </a:prstTxWarp>
          </a:bodyPr>
          <a:lstStyle/>
          <a:p>
            <a:pPr algn="ctr" rtl="0"/>
            <a:r>
              <a:rPr lang="en-US" sz="1800" kern="10" spc="0" smtClean="0">
                <a:ln w="9525">
                  <a:solidFill>
                    <a:srgbClr val="FFFFFF"/>
                  </a:solidFill>
                  <a:round/>
                  <a:headEnd/>
                  <a:tailEnd/>
                </a:ln>
                <a:solidFill>
                  <a:srgbClr val="FFFFFF"/>
                </a:solidFill>
                <a:effectLst/>
                <a:latin typeface="Calibri"/>
                <a:cs typeface="Calibri"/>
              </a:rPr>
              <a:t>"Art and text flow hand in hand"</a:t>
            </a:r>
            <a:endParaRPr lang="en-US" sz="1800" kern="10" spc="0">
              <a:ln w="9525">
                <a:solidFill>
                  <a:srgbClr val="FFFFFF"/>
                </a:solidFill>
                <a:round/>
                <a:headEnd/>
                <a:tailEnd/>
              </a:ln>
              <a:solidFill>
                <a:srgbClr val="FFFFFF"/>
              </a:solidFill>
              <a:effectLst/>
              <a:latin typeface="Calibri"/>
              <a:cs typeface="Calibri"/>
            </a:endParaRPr>
          </a:p>
        </p:txBody>
      </p:sp>
      <p:sp>
        <p:nvSpPr>
          <p:cNvPr id="9" name="Action Button: Forward or Next 8">
            <a:hlinkClick r:id="" action="ppaction://hlinkshowjump?jump=nextslide" highlightClick="1"/>
          </p:cNvPr>
          <p:cNvSpPr/>
          <p:nvPr/>
        </p:nvSpPr>
        <p:spPr>
          <a:xfrm>
            <a:off x="8229600" y="6248400"/>
            <a:ext cx="609600" cy="381000"/>
          </a:xfrm>
          <a:prstGeom prst="actionButtonForwardNex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2" descr="In My World"/>
          <p:cNvPicPr>
            <a:picLocks noChangeAspect="1" noChangeArrowheads="1"/>
          </p:cNvPicPr>
          <p:nvPr/>
        </p:nvPicPr>
        <p:blipFill>
          <a:blip r:embed="rId2" cstate="print"/>
          <a:srcRect l="2030" t="13440" r="2030" b="40320"/>
          <a:stretch>
            <a:fillRect/>
          </a:stretch>
        </p:blipFill>
        <p:spPr bwMode="auto">
          <a:xfrm>
            <a:off x="0" y="4655820"/>
            <a:ext cx="9144000" cy="2202180"/>
          </a:xfrm>
          <a:prstGeom prst="rect">
            <a:avLst/>
          </a:prstGeom>
          <a:noFill/>
        </p:spPr>
      </p:pic>
      <p:sp>
        <p:nvSpPr>
          <p:cNvPr id="1028" name="AutoShape 4" descr="yellow stars on yellow - large, bright wallpaper (3721 bytes)">
            <a:hlinkClick r:id="rId3"/>
          </p:cNvP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4" name="Rectangle 13"/>
          <p:cNvSpPr/>
          <p:nvPr/>
        </p:nvSpPr>
        <p:spPr>
          <a:xfrm>
            <a:off x="0" y="0"/>
            <a:ext cx="9144000" cy="4648200"/>
          </a:xfrm>
          <a:prstGeom prst="rect">
            <a:avLst/>
          </a:prstGeom>
          <a:solidFill>
            <a:srgbClr val="FABD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381000" y="0"/>
            <a:ext cx="8763000" cy="4801314"/>
          </a:xfrm>
          <a:prstGeom prst="rect">
            <a:avLst/>
          </a:prstGeom>
        </p:spPr>
        <p:txBody>
          <a:bodyPr wrap="square">
            <a:spAutoFit/>
          </a:bodyPr>
          <a:lstStyle/>
          <a:p>
            <a:pPr>
              <a:lnSpc>
                <a:spcPct val="150000"/>
              </a:lnSpc>
              <a:buClr>
                <a:srgbClr val="002060"/>
              </a:buClr>
              <a:buSzPct val="200000"/>
            </a:pPr>
            <a:r>
              <a:rPr lang="en-US" sz="1600" b="1" dirty="0" smtClean="0"/>
              <a:t>Born:  November 9, 1934, in Beaver Dam, Wisconsin  </a:t>
            </a:r>
          </a:p>
          <a:p>
            <a:pPr>
              <a:lnSpc>
                <a:spcPct val="150000"/>
              </a:lnSpc>
            </a:pPr>
            <a:r>
              <a:rPr lang="en-US" sz="1600" b="1" dirty="0" smtClean="0"/>
              <a:t>Graduated from University of Wisconsin – Madison with a degree in English and Psychology.</a:t>
            </a:r>
          </a:p>
          <a:p>
            <a:pPr>
              <a:lnSpc>
                <a:spcPct val="150000"/>
              </a:lnSpc>
            </a:pPr>
            <a:r>
              <a:rPr lang="en-US" sz="1600" b="1" dirty="0" smtClean="0"/>
              <a:t>Attended Layton School of Art in Milwaukee, Wisconsin</a:t>
            </a:r>
          </a:p>
          <a:p>
            <a:pPr>
              <a:lnSpc>
                <a:spcPct val="150000"/>
              </a:lnSpc>
            </a:pPr>
            <a:r>
              <a:rPr lang="en-US" sz="1600" b="1" dirty="0" smtClean="0"/>
              <a:t>She had a younger brother and sister.  </a:t>
            </a:r>
          </a:p>
          <a:p>
            <a:pPr>
              <a:lnSpc>
                <a:spcPct val="150000"/>
              </a:lnSpc>
            </a:pPr>
            <a:r>
              <a:rPr lang="en-US" sz="1600" b="1" dirty="0" smtClean="0"/>
              <a:t>Her mother, a good seamstress, shared her fabric scraps with her and </a:t>
            </a:r>
          </a:p>
          <a:p>
            <a:pPr>
              <a:lnSpc>
                <a:spcPct val="150000"/>
              </a:lnSpc>
            </a:pPr>
            <a:r>
              <a:rPr lang="en-US" sz="1600" b="1" dirty="0" smtClean="0"/>
              <a:t>taught her to use the sewing machine when she was about eight years old.</a:t>
            </a:r>
          </a:p>
          <a:p>
            <a:pPr>
              <a:lnSpc>
                <a:spcPct val="150000"/>
              </a:lnSpc>
            </a:pPr>
            <a:r>
              <a:rPr lang="en-US" sz="1600" b="1" dirty="0" smtClean="0"/>
              <a:t>Her dad had a basement workshop, which supplied her with scrap lumber and nails. </a:t>
            </a:r>
            <a:endParaRPr lang="en-US" sz="1600" b="1" dirty="0"/>
          </a:p>
          <a:p>
            <a:pPr>
              <a:lnSpc>
                <a:spcPct val="150000"/>
              </a:lnSpc>
            </a:pPr>
            <a:r>
              <a:rPr lang="en-US" sz="1600" b="1" dirty="0" smtClean="0"/>
              <a:t>Because of her parent’s influence, she always had a ready supply of art materials, </a:t>
            </a:r>
          </a:p>
          <a:p>
            <a:pPr>
              <a:lnSpc>
                <a:spcPct val="150000"/>
              </a:lnSpc>
            </a:pPr>
            <a:r>
              <a:rPr lang="en-US" sz="1600" b="1" dirty="0" smtClean="0"/>
              <a:t>but not necessarily traditional ones like paper and paint. </a:t>
            </a:r>
            <a:endParaRPr lang="en-US" sz="1600" b="1" dirty="0"/>
          </a:p>
          <a:p>
            <a:pPr>
              <a:lnSpc>
                <a:spcPct val="150000"/>
              </a:lnSpc>
            </a:pPr>
            <a:r>
              <a:rPr lang="en-US" sz="1600" b="1" dirty="0"/>
              <a:t>S</a:t>
            </a:r>
            <a:r>
              <a:rPr lang="en-US" sz="1600" b="1" dirty="0" smtClean="0"/>
              <a:t>he thought colored construction paper was pale in tone compared to her bright cloth scraps.</a:t>
            </a:r>
          </a:p>
          <a:p>
            <a:pPr>
              <a:lnSpc>
                <a:spcPct val="150000"/>
              </a:lnSpc>
            </a:pPr>
            <a:r>
              <a:rPr lang="en-US" sz="1600" b="1" dirty="0" smtClean="0"/>
              <a:t>While growing up, she worked on a folding table. Her mom and dad allowed her to leave her projects spread out on this table as long as she continued to work in her free time. It was her own spot.</a:t>
            </a:r>
          </a:p>
          <a:p>
            <a:endParaRPr lang="en-US" dirty="0"/>
          </a:p>
        </p:txBody>
      </p:sp>
      <p:sp>
        <p:nvSpPr>
          <p:cNvPr id="15" name="TextBox 14"/>
          <p:cNvSpPr txBox="1"/>
          <p:nvPr/>
        </p:nvSpPr>
        <p:spPr>
          <a:xfrm>
            <a:off x="609600" y="4724400"/>
            <a:ext cx="2667000" cy="707886"/>
          </a:xfrm>
          <a:prstGeom prst="rect">
            <a:avLst/>
          </a:prstGeom>
          <a:noFill/>
        </p:spPr>
        <p:txBody>
          <a:bodyPr wrap="square" rtlCol="0">
            <a:spAutoFit/>
          </a:bodyPr>
          <a:lstStyle/>
          <a:p>
            <a:r>
              <a:rPr lang="en-US" sz="4000" b="1" dirty="0" smtClean="0"/>
              <a:t>About </a:t>
            </a:r>
            <a:endParaRPr lang="en-US" sz="4000" b="1" dirty="0"/>
          </a:p>
        </p:txBody>
      </p:sp>
      <p:sp>
        <p:nvSpPr>
          <p:cNvPr id="19" name="Oval 18"/>
          <p:cNvSpPr/>
          <p:nvPr/>
        </p:nvSpPr>
        <p:spPr>
          <a:xfrm>
            <a:off x="152400" y="457200"/>
            <a:ext cx="228600" cy="228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152400" y="152400"/>
            <a:ext cx="228600" cy="228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152400" y="838200"/>
            <a:ext cx="228600" cy="228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152400" y="1219200"/>
            <a:ext cx="228600" cy="228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152400" y="1600200"/>
            <a:ext cx="228600" cy="228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152400" y="2286000"/>
            <a:ext cx="228600" cy="228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152400" y="2667000"/>
            <a:ext cx="228600" cy="228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152400" y="3429000"/>
            <a:ext cx="228600" cy="228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152400" y="3810000"/>
            <a:ext cx="228600" cy="228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p:cNvSpPr txBox="1"/>
          <p:nvPr/>
        </p:nvSpPr>
        <p:spPr>
          <a:xfrm>
            <a:off x="4419600" y="4724400"/>
            <a:ext cx="4572000" cy="707886"/>
          </a:xfrm>
          <a:prstGeom prst="rect">
            <a:avLst/>
          </a:prstGeom>
          <a:noFill/>
        </p:spPr>
        <p:txBody>
          <a:bodyPr wrap="square" rtlCol="0">
            <a:spAutoFit/>
          </a:bodyPr>
          <a:lstStyle/>
          <a:p>
            <a:pPr algn="r"/>
            <a:r>
              <a:rPr lang="en-US" sz="4000" b="1" dirty="0" smtClean="0"/>
              <a:t> Lois Ehlert</a:t>
            </a:r>
            <a:endParaRPr lang="en-US" sz="4000" b="1" dirty="0"/>
          </a:p>
        </p:txBody>
      </p:sp>
      <p:sp>
        <p:nvSpPr>
          <p:cNvPr id="18" name="Action Button: Forward or Next 17">
            <a:hlinkClick r:id="" action="ppaction://hlinkshowjump?jump=nextslide" highlightClick="1"/>
          </p:cNvPr>
          <p:cNvSpPr/>
          <p:nvPr/>
        </p:nvSpPr>
        <p:spPr>
          <a:xfrm>
            <a:off x="8229600" y="6248400"/>
            <a:ext cx="609600" cy="381000"/>
          </a:xfrm>
          <a:prstGeom prst="actionButtonForwardNex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Action Button: Back or Previous 28">
            <a:hlinkClick r:id="" action="ppaction://hlinkshowjump?jump=previousslide" highlightClick="1"/>
          </p:cNvPr>
          <p:cNvSpPr/>
          <p:nvPr/>
        </p:nvSpPr>
        <p:spPr>
          <a:xfrm>
            <a:off x="7467600" y="6248400"/>
            <a:ext cx="685800" cy="381000"/>
          </a:xfrm>
          <a:prstGeom prst="actionButtonBackPrevious">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1828800"/>
            <a:ext cx="9144000" cy="5029200"/>
          </a:xfrm>
          <a:prstGeom prst="rect">
            <a:avLst/>
          </a:prstGeom>
          <a:solidFill>
            <a:srgbClr val="07A5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0" y="1905000"/>
            <a:ext cx="9144000" cy="523220"/>
          </a:xfrm>
          <a:prstGeom prst="rect">
            <a:avLst/>
          </a:prstGeom>
          <a:noFill/>
        </p:spPr>
        <p:txBody>
          <a:bodyPr wrap="square" rtlCol="0">
            <a:spAutoFit/>
          </a:bodyPr>
          <a:lstStyle/>
          <a:p>
            <a:pPr algn="ctr"/>
            <a:r>
              <a:rPr lang="en-US" sz="2800" b="1" dirty="0" smtClean="0"/>
              <a:t>Why Lois Ehlert writes the way she writes</a:t>
            </a:r>
            <a:endParaRPr lang="en-US" sz="2800" b="1" dirty="0"/>
          </a:p>
        </p:txBody>
      </p:sp>
      <p:pic>
        <p:nvPicPr>
          <p:cNvPr id="13" name="Picture 8" descr="Fish Eyes: A Book You Can Count On"/>
          <p:cNvPicPr>
            <a:picLocks noChangeAspect="1" noChangeArrowheads="1"/>
          </p:cNvPicPr>
          <p:nvPr/>
        </p:nvPicPr>
        <p:blipFill>
          <a:blip r:embed="rId2" cstate="print"/>
          <a:srcRect t="48505" b="10105"/>
          <a:stretch>
            <a:fillRect/>
          </a:stretch>
        </p:blipFill>
        <p:spPr bwMode="auto">
          <a:xfrm>
            <a:off x="0" y="85"/>
            <a:ext cx="9144000" cy="1872460"/>
          </a:xfrm>
          <a:prstGeom prst="rect">
            <a:avLst/>
          </a:prstGeom>
          <a:noFill/>
        </p:spPr>
      </p:pic>
      <p:sp>
        <p:nvSpPr>
          <p:cNvPr id="14" name="TextBox 13"/>
          <p:cNvSpPr txBox="1"/>
          <p:nvPr/>
        </p:nvSpPr>
        <p:spPr>
          <a:xfrm>
            <a:off x="685800" y="6019800"/>
            <a:ext cx="8458200" cy="646331"/>
          </a:xfrm>
          <a:prstGeom prst="rect">
            <a:avLst/>
          </a:prstGeom>
          <a:noFill/>
        </p:spPr>
        <p:txBody>
          <a:bodyPr wrap="square" rtlCol="0">
            <a:spAutoFit/>
          </a:bodyPr>
          <a:lstStyle/>
          <a:p>
            <a:r>
              <a:rPr lang="en-US" dirty="0" smtClean="0"/>
              <a:t>She is fascinated by folk tales and several of her books were written from folk tales she collected while traveling in Mexico and Central America.</a:t>
            </a:r>
            <a:endParaRPr lang="en-US" dirty="0"/>
          </a:p>
        </p:txBody>
      </p:sp>
      <p:sp>
        <p:nvSpPr>
          <p:cNvPr id="16" name="TextBox 15"/>
          <p:cNvSpPr txBox="1"/>
          <p:nvPr/>
        </p:nvSpPr>
        <p:spPr>
          <a:xfrm>
            <a:off x="685800" y="2438400"/>
            <a:ext cx="8458200" cy="615553"/>
          </a:xfrm>
          <a:prstGeom prst="rect">
            <a:avLst/>
          </a:prstGeom>
          <a:noFill/>
        </p:spPr>
        <p:txBody>
          <a:bodyPr wrap="square" rtlCol="0">
            <a:spAutoFit/>
          </a:bodyPr>
          <a:lstStyle/>
          <a:p>
            <a:r>
              <a:rPr lang="en-US" sz="1700" dirty="0" smtClean="0"/>
              <a:t>She likes to think of each book she creates as a total unit; the typography, text, and art flow together hand in hand.  This is why she both writes and illustrates her books.</a:t>
            </a:r>
            <a:endParaRPr lang="en-US" sz="1700" dirty="0"/>
          </a:p>
        </p:txBody>
      </p:sp>
      <p:sp>
        <p:nvSpPr>
          <p:cNvPr id="17" name="TextBox 16"/>
          <p:cNvSpPr txBox="1"/>
          <p:nvPr/>
        </p:nvSpPr>
        <p:spPr>
          <a:xfrm>
            <a:off x="685800" y="3200400"/>
            <a:ext cx="8458200" cy="369332"/>
          </a:xfrm>
          <a:prstGeom prst="rect">
            <a:avLst/>
          </a:prstGeom>
          <a:noFill/>
        </p:spPr>
        <p:txBody>
          <a:bodyPr wrap="square" rtlCol="0">
            <a:spAutoFit/>
          </a:bodyPr>
          <a:lstStyle/>
          <a:p>
            <a:r>
              <a:rPr lang="en-US" dirty="0" smtClean="0"/>
              <a:t>She likes to tell or teach the reader something from the books she creates.</a:t>
            </a:r>
            <a:endParaRPr lang="en-US" dirty="0"/>
          </a:p>
        </p:txBody>
      </p:sp>
      <p:sp>
        <p:nvSpPr>
          <p:cNvPr id="18" name="TextBox 17"/>
          <p:cNvSpPr txBox="1"/>
          <p:nvPr/>
        </p:nvSpPr>
        <p:spPr>
          <a:xfrm>
            <a:off x="685800" y="3733800"/>
            <a:ext cx="8458200" cy="615553"/>
          </a:xfrm>
          <a:prstGeom prst="rect">
            <a:avLst/>
          </a:prstGeom>
          <a:noFill/>
        </p:spPr>
        <p:txBody>
          <a:bodyPr wrap="square" rtlCol="0">
            <a:spAutoFit/>
          </a:bodyPr>
          <a:lstStyle/>
          <a:p>
            <a:r>
              <a:rPr lang="en-US" sz="1700" dirty="0" smtClean="0"/>
              <a:t>She likes to inspire little people and big people to explore activities together through the subjects she writes about in her books.</a:t>
            </a:r>
            <a:endParaRPr lang="en-US" sz="1700" dirty="0"/>
          </a:p>
        </p:txBody>
      </p:sp>
      <p:sp>
        <p:nvSpPr>
          <p:cNvPr id="19" name="Oval 18"/>
          <p:cNvSpPr/>
          <p:nvPr/>
        </p:nvSpPr>
        <p:spPr>
          <a:xfrm>
            <a:off x="228600" y="2514600"/>
            <a:ext cx="304800" cy="304800"/>
          </a:xfrm>
          <a:prstGeom prst="ellipse">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228600" y="3200400"/>
            <a:ext cx="304800" cy="304800"/>
          </a:xfrm>
          <a:prstGeom prst="ellipse">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228600" y="3886200"/>
            <a:ext cx="304800" cy="304800"/>
          </a:xfrm>
          <a:prstGeom prst="ellipse">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228600" y="4648200"/>
            <a:ext cx="304800" cy="304800"/>
          </a:xfrm>
          <a:prstGeom prst="ellipse">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p:cNvSpPr txBox="1"/>
          <p:nvPr/>
        </p:nvSpPr>
        <p:spPr>
          <a:xfrm>
            <a:off x="685800" y="4495800"/>
            <a:ext cx="8458200" cy="646331"/>
          </a:xfrm>
          <a:prstGeom prst="rect">
            <a:avLst/>
          </a:prstGeom>
          <a:noFill/>
        </p:spPr>
        <p:txBody>
          <a:bodyPr wrap="square" rtlCol="0">
            <a:spAutoFit/>
          </a:bodyPr>
          <a:lstStyle/>
          <a:p>
            <a:r>
              <a:rPr lang="en-US" dirty="0" smtClean="0"/>
              <a:t>She doesn’t put people in her books because she believes that the reader is the actress or actor in the book.   She wants the reader to participate in the book.</a:t>
            </a:r>
            <a:endParaRPr lang="en-US" dirty="0"/>
          </a:p>
        </p:txBody>
      </p:sp>
      <p:sp>
        <p:nvSpPr>
          <p:cNvPr id="24" name="TextBox 23"/>
          <p:cNvSpPr txBox="1"/>
          <p:nvPr/>
        </p:nvSpPr>
        <p:spPr>
          <a:xfrm>
            <a:off x="685800" y="5257800"/>
            <a:ext cx="8458200" cy="615553"/>
          </a:xfrm>
          <a:prstGeom prst="rect">
            <a:avLst/>
          </a:prstGeom>
          <a:noFill/>
        </p:spPr>
        <p:txBody>
          <a:bodyPr wrap="square" rtlCol="0">
            <a:spAutoFit/>
          </a:bodyPr>
          <a:lstStyle/>
          <a:p>
            <a:r>
              <a:rPr lang="en-US" sz="1700" dirty="0" smtClean="0"/>
              <a:t>She doesn’t like to do sequels because she loves to experiment and each book has its own personality.  She feels that she would get bored if she did not create each book uniquely.</a:t>
            </a:r>
            <a:endParaRPr lang="en-US" sz="1700" dirty="0"/>
          </a:p>
        </p:txBody>
      </p:sp>
      <p:sp>
        <p:nvSpPr>
          <p:cNvPr id="25" name="Oval 24"/>
          <p:cNvSpPr/>
          <p:nvPr/>
        </p:nvSpPr>
        <p:spPr>
          <a:xfrm>
            <a:off x="228600" y="5410200"/>
            <a:ext cx="304800" cy="304800"/>
          </a:xfrm>
          <a:prstGeom prst="ellipse">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228600" y="6172200"/>
            <a:ext cx="304800" cy="304800"/>
          </a:xfrm>
          <a:prstGeom prst="ellipse">
            <a:avLst/>
          </a:prstGeom>
          <a:solidFill>
            <a:srgbClr val="FF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Action Button: Forward or Next 26">
            <a:hlinkClick r:id="" action="ppaction://hlinkshowjump?jump=nextslide" highlightClick="1"/>
          </p:cNvPr>
          <p:cNvSpPr/>
          <p:nvPr/>
        </p:nvSpPr>
        <p:spPr>
          <a:xfrm>
            <a:off x="8229600" y="6324600"/>
            <a:ext cx="609600" cy="381000"/>
          </a:xfrm>
          <a:prstGeom prst="actionButtonForwardNex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Action Button: Back or Previous 27">
            <a:hlinkClick r:id="" action="ppaction://hlinkshowjump?jump=previousslide" highlightClick="1"/>
          </p:cNvPr>
          <p:cNvSpPr/>
          <p:nvPr/>
        </p:nvSpPr>
        <p:spPr>
          <a:xfrm>
            <a:off x="7467600" y="6324600"/>
            <a:ext cx="685800" cy="381000"/>
          </a:xfrm>
          <a:prstGeom prst="actionButtonBackPrevious">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2667000" y="1219200"/>
            <a:ext cx="6477000" cy="5334000"/>
          </a:xfrm>
        </p:spPr>
        <p:txBody>
          <a:bodyPr rtlCol="0">
            <a:noAutofit/>
          </a:bodyPr>
          <a:lstStyle/>
          <a:p>
            <a:pPr eaLnBrk="1" fontAlgn="auto" hangingPunct="1">
              <a:lnSpc>
                <a:spcPct val="170000"/>
              </a:lnSpc>
              <a:spcAft>
                <a:spcPts val="0"/>
              </a:spcAft>
              <a:buFont typeface="Arial"/>
              <a:buChar char="•"/>
              <a:defRPr/>
            </a:pPr>
            <a:r>
              <a:rPr lang="en-US" sz="1800" b="1" dirty="0" smtClean="0">
                <a:ea typeface="+mn-ea"/>
                <a:cs typeface="+mn-cs"/>
              </a:rPr>
              <a:t>Manipulates pages (intricate page cuts)</a:t>
            </a:r>
          </a:p>
          <a:p>
            <a:pPr eaLnBrk="1" fontAlgn="auto" hangingPunct="1">
              <a:lnSpc>
                <a:spcPct val="170000"/>
              </a:lnSpc>
              <a:spcAft>
                <a:spcPts val="0"/>
              </a:spcAft>
              <a:buFont typeface="Arial"/>
              <a:buChar char="•"/>
              <a:defRPr/>
            </a:pPr>
            <a:r>
              <a:rPr lang="en-US" sz="1800" b="1" dirty="0" smtClean="0">
                <a:ea typeface="+mn-ea"/>
                <a:cs typeface="+mn-cs"/>
              </a:rPr>
              <a:t>Characterizes nature, animals, things</a:t>
            </a:r>
          </a:p>
          <a:p>
            <a:pPr eaLnBrk="1" fontAlgn="auto" hangingPunct="1">
              <a:lnSpc>
                <a:spcPct val="170000"/>
              </a:lnSpc>
              <a:spcAft>
                <a:spcPts val="0"/>
              </a:spcAft>
              <a:buFont typeface="Arial"/>
              <a:buChar char="•"/>
              <a:defRPr/>
            </a:pPr>
            <a:r>
              <a:rPr lang="en-US" sz="1800" b="1" dirty="0" smtClean="0">
                <a:ea typeface="+mn-ea"/>
                <a:cs typeface="+mn-cs"/>
              </a:rPr>
              <a:t>Uses labels and includes activity ideas </a:t>
            </a:r>
          </a:p>
          <a:p>
            <a:pPr eaLnBrk="1" fontAlgn="auto" hangingPunct="1">
              <a:lnSpc>
                <a:spcPct val="170000"/>
              </a:lnSpc>
              <a:spcAft>
                <a:spcPts val="0"/>
              </a:spcAft>
              <a:buFont typeface="Arial"/>
              <a:buChar char="•"/>
              <a:defRPr/>
            </a:pPr>
            <a:r>
              <a:rPr lang="en-US" sz="1800" b="1" dirty="0" smtClean="0">
                <a:ea typeface="+mn-ea"/>
                <a:cs typeface="+mn-cs"/>
              </a:rPr>
              <a:t>2-D, 3-D elements</a:t>
            </a:r>
          </a:p>
          <a:p>
            <a:pPr eaLnBrk="1" fontAlgn="auto" hangingPunct="1">
              <a:lnSpc>
                <a:spcPct val="170000"/>
              </a:lnSpc>
              <a:spcAft>
                <a:spcPts val="0"/>
              </a:spcAft>
              <a:buFont typeface="Arial"/>
              <a:buChar char="•"/>
              <a:defRPr/>
            </a:pPr>
            <a:r>
              <a:rPr lang="en-US" sz="1800" b="1" dirty="0" smtClean="0">
                <a:ea typeface="+mn-ea"/>
                <a:cs typeface="+mn-cs"/>
              </a:rPr>
              <a:t>All mediums (painting, photographed collages)</a:t>
            </a:r>
          </a:p>
          <a:p>
            <a:pPr eaLnBrk="1" fontAlgn="auto" hangingPunct="1">
              <a:lnSpc>
                <a:spcPct val="170000"/>
              </a:lnSpc>
              <a:spcAft>
                <a:spcPts val="0"/>
              </a:spcAft>
              <a:buFont typeface="Arial"/>
              <a:buChar char="•"/>
              <a:defRPr/>
            </a:pPr>
            <a:r>
              <a:rPr lang="en-US" sz="1800" b="1" dirty="0" smtClean="0">
                <a:ea typeface="+mn-ea"/>
                <a:cs typeface="+mn-cs"/>
              </a:rPr>
              <a:t>Vivid/bold colors</a:t>
            </a:r>
          </a:p>
          <a:p>
            <a:pPr eaLnBrk="1" fontAlgn="auto" hangingPunct="1">
              <a:lnSpc>
                <a:spcPct val="170000"/>
              </a:lnSpc>
              <a:spcAft>
                <a:spcPts val="0"/>
              </a:spcAft>
              <a:buFont typeface="Arial"/>
              <a:buChar char="•"/>
              <a:defRPr/>
            </a:pPr>
            <a:r>
              <a:rPr lang="en-US" sz="1800" b="1" dirty="0" smtClean="0">
                <a:ea typeface="+mn-ea"/>
                <a:cs typeface="+mn-cs"/>
              </a:rPr>
              <a:t>Unique book shapes/sizes according to story</a:t>
            </a:r>
          </a:p>
          <a:p>
            <a:pPr eaLnBrk="1" fontAlgn="auto" hangingPunct="1">
              <a:lnSpc>
                <a:spcPct val="170000"/>
              </a:lnSpc>
              <a:spcAft>
                <a:spcPts val="0"/>
              </a:spcAft>
              <a:buFont typeface="Arial"/>
              <a:buChar char="•"/>
              <a:defRPr/>
            </a:pPr>
            <a:r>
              <a:rPr lang="en-US" sz="1800" b="1" dirty="0" smtClean="0">
                <a:ea typeface="+mn-ea"/>
                <a:cs typeface="+mn-cs"/>
              </a:rPr>
              <a:t>Rhythmic words</a:t>
            </a:r>
          </a:p>
          <a:p>
            <a:pPr eaLnBrk="1" fontAlgn="auto" hangingPunct="1">
              <a:lnSpc>
                <a:spcPct val="170000"/>
              </a:lnSpc>
              <a:spcAft>
                <a:spcPts val="0"/>
              </a:spcAft>
              <a:buFont typeface="Arial"/>
              <a:buChar char="•"/>
              <a:defRPr/>
            </a:pPr>
            <a:r>
              <a:rPr lang="en-US" sz="1800" b="1" dirty="0" smtClean="0">
                <a:ea typeface="+mn-ea"/>
                <a:cs typeface="+mn-cs"/>
              </a:rPr>
              <a:t>Uses real experiences to create pictures and stories</a:t>
            </a:r>
          </a:p>
          <a:p>
            <a:pPr eaLnBrk="1" fontAlgn="auto" hangingPunct="1">
              <a:lnSpc>
                <a:spcPct val="170000"/>
              </a:lnSpc>
              <a:spcAft>
                <a:spcPts val="0"/>
              </a:spcAft>
              <a:buFont typeface="Arial"/>
              <a:buChar char="•"/>
              <a:defRPr/>
            </a:pPr>
            <a:r>
              <a:rPr lang="en-US" sz="1800" b="1" dirty="0" smtClean="0">
                <a:ea typeface="+mn-ea"/>
                <a:cs typeface="+mn-cs"/>
              </a:rPr>
              <a:t>No sequels, loves to experiment</a:t>
            </a:r>
          </a:p>
        </p:txBody>
      </p:sp>
      <p:sp>
        <p:nvSpPr>
          <p:cNvPr id="5" name="Title 1"/>
          <p:cNvSpPr>
            <a:spLocks noGrp="1"/>
          </p:cNvSpPr>
          <p:nvPr>
            <p:ph type="title"/>
          </p:nvPr>
        </p:nvSpPr>
        <p:spPr>
          <a:xfrm>
            <a:off x="914400" y="0"/>
            <a:ext cx="8229600" cy="1143000"/>
          </a:xfrm>
        </p:spPr>
        <p:txBody>
          <a:bodyPr/>
          <a:lstStyle/>
          <a:p>
            <a:pPr eaLnBrk="1" hangingPunct="1"/>
            <a:r>
              <a:rPr lang="en-US" dirty="0" smtClean="0">
                <a:ea typeface="ＭＳ Ｐゴシック" charset="-128"/>
              </a:rPr>
              <a:t>Trends</a:t>
            </a:r>
          </a:p>
        </p:txBody>
      </p:sp>
      <p:pic>
        <p:nvPicPr>
          <p:cNvPr id="11" name="Picture 4" descr="Waiting for Wings"/>
          <p:cNvPicPr>
            <a:picLocks noChangeAspect="1" noChangeArrowheads="1"/>
          </p:cNvPicPr>
          <p:nvPr/>
        </p:nvPicPr>
        <p:blipFill>
          <a:blip r:embed="rId2" cstate="print"/>
          <a:srcRect l="22559" r="15039"/>
          <a:stretch>
            <a:fillRect/>
          </a:stretch>
        </p:blipFill>
        <p:spPr bwMode="auto">
          <a:xfrm>
            <a:off x="0" y="0"/>
            <a:ext cx="2276516" cy="6858000"/>
          </a:xfrm>
          <a:prstGeom prst="rect">
            <a:avLst/>
          </a:prstGeom>
          <a:noFill/>
        </p:spPr>
      </p:pic>
      <p:sp>
        <p:nvSpPr>
          <p:cNvPr id="6" name="Action Button: Forward or Next 5">
            <a:hlinkClick r:id="" action="ppaction://hlinkshowjump?jump=nextslide" highlightClick="1"/>
          </p:cNvPr>
          <p:cNvSpPr/>
          <p:nvPr/>
        </p:nvSpPr>
        <p:spPr>
          <a:xfrm>
            <a:off x="8229600" y="6248400"/>
            <a:ext cx="609600" cy="381000"/>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ction Button: Back or Previous 6">
            <a:hlinkClick r:id="" action="ppaction://hlinkshowjump?jump=previousslide" highlightClick="1"/>
          </p:cNvPr>
          <p:cNvSpPr/>
          <p:nvPr/>
        </p:nvSpPr>
        <p:spPr>
          <a:xfrm>
            <a:off x="7467600" y="6248400"/>
            <a:ext cx="685800" cy="381000"/>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43000" y="1676400"/>
            <a:ext cx="5410200" cy="923330"/>
          </a:xfrm>
          <a:prstGeom prst="rect">
            <a:avLst/>
          </a:prstGeom>
        </p:spPr>
        <p:txBody>
          <a:bodyPr wrap="square">
            <a:spAutoFit/>
          </a:bodyPr>
          <a:lstStyle/>
          <a:p>
            <a:r>
              <a:rPr lang="en-US" dirty="0" smtClean="0"/>
              <a:t>Chicka Chicka Boom Boom – </a:t>
            </a:r>
          </a:p>
          <a:p>
            <a:pPr>
              <a:buFont typeface="Arial" pitchFamily="34" charset="0"/>
              <a:buChar char="•"/>
            </a:pPr>
            <a:r>
              <a:rPr lang="en-US" dirty="0" smtClean="0"/>
              <a:t>  American Library Association Notable Children's Book </a:t>
            </a:r>
          </a:p>
          <a:p>
            <a:pPr>
              <a:buFont typeface="Arial" pitchFamily="34" charset="0"/>
              <a:buChar char="•"/>
            </a:pPr>
            <a:r>
              <a:rPr lang="en-US" dirty="0"/>
              <a:t> </a:t>
            </a:r>
            <a:r>
              <a:rPr lang="en-US" dirty="0" smtClean="0"/>
              <a:t> Boston Globe-Horn Book Honor Award</a:t>
            </a:r>
            <a:endParaRPr lang="en-US" dirty="0"/>
          </a:p>
        </p:txBody>
      </p:sp>
      <p:sp>
        <p:nvSpPr>
          <p:cNvPr id="8" name="TextBox 7"/>
          <p:cNvSpPr txBox="1"/>
          <p:nvPr/>
        </p:nvSpPr>
        <p:spPr>
          <a:xfrm>
            <a:off x="2667000" y="152400"/>
            <a:ext cx="2971800" cy="492443"/>
          </a:xfrm>
          <a:prstGeom prst="rect">
            <a:avLst/>
          </a:prstGeom>
          <a:noFill/>
        </p:spPr>
        <p:txBody>
          <a:bodyPr wrap="square" rtlCol="0">
            <a:spAutoFit/>
          </a:bodyPr>
          <a:lstStyle/>
          <a:p>
            <a:r>
              <a:rPr lang="en-US" sz="2600" b="1" dirty="0" smtClean="0">
                <a:solidFill>
                  <a:srgbClr val="D60000"/>
                </a:solidFill>
              </a:rPr>
              <a:t>Awards and Honors</a:t>
            </a:r>
            <a:endParaRPr lang="en-US" sz="2600" b="1" dirty="0">
              <a:solidFill>
                <a:srgbClr val="D60000"/>
              </a:solidFill>
            </a:endParaRPr>
          </a:p>
        </p:txBody>
      </p:sp>
      <p:pic>
        <p:nvPicPr>
          <p:cNvPr id="16386" name="Picture 2" descr="Color Zoo"/>
          <p:cNvPicPr>
            <a:picLocks noChangeAspect="1" noChangeArrowheads="1"/>
          </p:cNvPicPr>
          <p:nvPr/>
        </p:nvPicPr>
        <p:blipFill>
          <a:blip r:embed="rId2" cstate="print"/>
          <a:srcRect/>
          <a:stretch>
            <a:fillRect/>
          </a:stretch>
        </p:blipFill>
        <p:spPr bwMode="auto">
          <a:xfrm>
            <a:off x="228600" y="533400"/>
            <a:ext cx="838200" cy="869245"/>
          </a:xfrm>
          <a:prstGeom prst="rect">
            <a:avLst/>
          </a:prstGeom>
          <a:noFill/>
        </p:spPr>
      </p:pic>
      <p:pic>
        <p:nvPicPr>
          <p:cNvPr id="16388" name="Picture 4" descr="Snowballs"/>
          <p:cNvPicPr>
            <a:picLocks noChangeAspect="1" noChangeArrowheads="1"/>
          </p:cNvPicPr>
          <p:nvPr/>
        </p:nvPicPr>
        <p:blipFill>
          <a:blip r:embed="rId3" cstate="print"/>
          <a:srcRect/>
          <a:stretch>
            <a:fillRect/>
          </a:stretch>
        </p:blipFill>
        <p:spPr bwMode="auto">
          <a:xfrm>
            <a:off x="228600" y="2971800"/>
            <a:ext cx="838200" cy="755263"/>
          </a:xfrm>
          <a:prstGeom prst="rect">
            <a:avLst/>
          </a:prstGeom>
          <a:noFill/>
        </p:spPr>
      </p:pic>
      <p:pic>
        <p:nvPicPr>
          <p:cNvPr id="16390" name="Picture 6" descr="Chicka Chicka Boom Boom"/>
          <p:cNvPicPr>
            <a:picLocks noChangeAspect="1" noChangeArrowheads="1"/>
          </p:cNvPicPr>
          <p:nvPr/>
        </p:nvPicPr>
        <p:blipFill>
          <a:blip r:embed="rId4" cstate="print"/>
          <a:srcRect/>
          <a:stretch>
            <a:fillRect/>
          </a:stretch>
        </p:blipFill>
        <p:spPr bwMode="auto">
          <a:xfrm>
            <a:off x="228600" y="1600200"/>
            <a:ext cx="854964" cy="1143000"/>
          </a:xfrm>
          <a:prstGeom prst="rect">
            <a:avLst/>
          </a:prstGeom>
          <a:noFill/>
        </p:spPr>
      </p:pic>
      <p:pic>
        <p:nvPicPr>
          <p:cNvPr id="16392" name="Picture 8" descr="Feathers for Lunch"/>
          <p:cNvPicPr>
            <a:picLocks noChangeAspect="1" noChangeArrowheads="1"/>
          </p:cNvPicPr>
          <p:nvPr/>
        </p:nvPicPr>
        <p:blipFill>
          <a:blip r:embed="rId5" cstate="print"/>
          <a:srcRect/>
          <a:stretch>
            <a:fillRect/>
          </a:stretch>
        </p:blipFill>
        <p:spPr bwMode="auto">
          <a:xfrm>
            <a:off x="228600" y="5181600"/>
            <a:ext cx="847344" cy="1447800"/>
          </a:xfrm>
          <a:prstGeom prst="rect">
            <a:avLst/>
          </a:prstGeom>
          <a:noFill/>
        </p:spPr>
      </p:pic>
      <p:pic>
        <p:nvPicPr>
          <p:cNvPr id="16394" name="Picture 10" descr="Cuckoo/Cucu: A Mexican Folktale/Un cuento folklorico mexicano"/>
          <p:cNvPicPr>
            <a:picLocks noChangeAspect="1" noChangeArrowheads="1"/>
          </p:cNvPicPr>
          <p:nvPr/>
        </p:nvPicPr>
        <p:blipFill>
          <a:blip r:embed="rId6" cstate="print"/>
          <a:srcRect/>
          <a:stretch>
            <a:fillRect/>
          </a:stretch>
        </p:blipFill>
        <p:spPr bwMode="auto">
          <a:xfrm>
            <a:off x="228600" y="3962400"/>
            <a:ext cx="823762" cy="990600"/>
          </a:xfrm>
          <a:prstGeom prst="rect">
            <a:avLst/>
          </a:prstGeom>
          <a:noFill/>
        </p:spPr>
      </p:pic>
      <p:sp>
        <p:nvSpPr>
          <p:cNvPr id="15" name="TextBox 14"/>
          <p:cNvSpPr txBox="1"/>
          <p:nvPr/>
        </p:nvSpPr>
        <p:spPr>
          <a:xfrm>
            <a:off x="1143000" y="762000"/>
            <a:ext cx="5486400" cy="369332"/>
          </a:xfrm>
          <a:prstGeom prst="rect">
            <a:avLst/>
          </a:prstGeom>
          <a:noFill/>
        </p:spPr>
        <p:txBody>
          <a:bodyPr wrap="square" rtlCol="0">
            <a:spAutoFit/>
          </a:bodyPr>
          <a:lstStyle/>
          <a:p>
            <a:r>
              <a:rPr lang="en-US" dirty="0" smtClean="0"/>
              <a:t>Color Zoo - Caldecott Honor Book, 1989 </a:t>
            </a:r>
            <a:endParaRPr lang="en-US" dirty="0"/>
          </a:p>
        </p:txBody>
      </p:sp>
      <p:sp>
        <p:nvSpPr>
          <p:cNvPr id="16" name="TextBox 15"/>
          <p:cNvSpPr txBox="1"/>
          <p:nvPr/>
        </p:nvSpPr>
        <p:spPr>
          <a:xfrm>
            <a:off x="1143000" y="3124200"/>
            <a:ext cx="5867400" cy="369332"/>
          </a:xfrm>
          <a:prstGeom prst="rect">
            <a:avLst/>
          </a:prstGeom>
          <a:noFill/>
        </p:spPr>
        <p:txBody>
          <a:bodyPr wrap="square" rtlCol="0">
            <a:spAutoFit/>
          </a:bodyPr>
          <a:lstStyle/>
          <a:p>
            <a:r>
              <a:rPr lang="en-US" dirty="0" smtClean="0"/>
              <a:t>Snowballs - A Publishers Weekly Best Book of the Year, 1995</a:t>
            </a:r>
            <a:endParaRPr lang="en-US" dirty="0"/>
          </a:p>
        </p:txBody>
      </p:sp>
      <p:sp>
        <p:nvSpPr>
          <p:cNvPr id="17" name="TextBox 16"/>
          <p:cNvSpPr txBox="1"/>
          <p:nvPr/>
        </p:nvSpPr>
        <p:spPr>
          <a:xfrm>
            <a:off x="1143000" y="4267200"/>
            <a:ext cx="5562600" cy="369332"/>
          </a:xfrm>
          <a:prstGeom prst="rect">
            <a:avLst/>
          </a:prstGeom>
          <a:noFill/>
        </p:spPr>
        <p:txBody>
          <a:bodyPr wrap="square" rtlCol="0">
            <a:spAutoFit/>
          </a:bodyPr>
          <a:lstStyle/>
          <a:p>
            <a:r>
              <a:rPr lang="en-US" dirty="0" smtClean="0"/>
              <a:t>Cuckoo: A Mexican Folktale – Booklist Editors’ Choice</a:t>
            </a:r>
          </a:p>
        </p:txBody>
      </p:sp>
      <p:sp>
        <p:nvSpPr>
          <p:cNvPr id="18" name="TextBox 17"/>
          <p:cNvSpPr txBox="1"/>
          <p:nvPr/>
        </p:nvSpPr>
        <p:spPr>
          <a:xfrm>
            <a:off x="1143000" y="5410200"/>
            <a:ext cx="5715000" cy="923330"/>
          </a:xfrm>
          <a:prstGeom prst="rect">
            <a:avLst/>
          </a:prstGeom>
          <a:noFill/>
        </p:spPr>
        <p:txBody>
          <a:bodyPr wrap="square" rtlCol="0">
            <a:spAutoFit/>
          </a:bodyPr>
          <a:lstStyle/>
          <a:p>
            <a:r>
              <a:rPr lang="en-US" dirty="0" smtClean="0"/>
              <a:t>Feathers for Lunch – </a:t>
            </a:r>
          </a:p>
          <a:p>
            <a:pPr>
              <a:buFont typeface="Arial" pitchFamily="34" charset="0"/>
              <a:buChar char="•"/>
            </a:pPr>
            <a:r>
              <a:rPr lang="en-US" dirty="0"/>
              <a:t> </a:t>
            </a:r>
            <a:r>
              <a:rPr lang="en-US" dirty="0" smtClean="0"/>
              <a:t> IRA Teachers' Choice and </a:t>
            </a:r>
          </a:p>
          <a:p>
            <a:pPr>
              <a:buFont typeface="Arial" pitchFamily="34" charset="0"/>
              <a:buChar char="•"/>
            </a:pPr>
            <a:r>
              <a:rPr lang="en-US" dirty="0"/>
              <a:t> </a:t>
            </a:r>
            <a:r>
              <a:rPr lang="en-US" dirty="0" smtClean="0"/>
              <a:t> NCTE Notable Children's Trade Book in the Language Arts</a:t>
            </a:r>
          </a:p>
        </p:txBody>
      </p:sp>
      <p:pic>
        <p:nvPicPr>
          <p:cNvPr id="19" name="Picture 6" descr="Eating the Alphabet"/>
          <p:cNvPicPr>
            <a:picLocks noChangeAspect="1" noChangeArrowheads="1"/>
          </p:cNvPicPr>
          <p:nvPr/>
        </p:nvPicPr>
        <p:blipFill>
          <a:blip r:embed="rId7" cstate="print"/>
          <a:srcRect r="68688"/>
          <a:stretch>
            <a:fillRect/>
          </a:stretch>
        </p:blipFill>
        <p:spPr bwMode="auto">
          <a:xfrm>
            <a:off x="7393328" y="0"/>
            <a:ext cx="1750672" cy="6858000"/>
          </a:xfrm>
          <a:prstGeom prst="rect">
            <a:avLst/>
          </a:prstGeom>
          <a:noFill/>
        </p:spPr>
      </p:pic>
      <p:sp>
        <p:nvSpPr>
          <p:cNvPr id="14" name="Action Button: Forward or Next 13">
            <a:hlinkClick r:id="" action="ppaction://hlinkshowjump?jump=nextslide" highlightClick="1"/>
          </p:cNvPr>
          <p:cNvSpPr/>
          <p:nvPr/>
        </p:nvSpPr>
        <p:spPr>
          <a:xfrm>
            <a:off x="6629400" y="6324600"/>
            <a:ext cx="609600" cy="381000"/>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ction Button: Back or Previous 19">
            <a:hlinkClick r:id="" action="ppaction://hlinkshowjump?jump=previousslide" highlightClick="1"/>
          </p:cNvPr>
          <p:cNvSpPr/>
          <p:nvPr/>
        </p:nvSpPr>
        <p:spPr>
          <a:xfrm>
            <a:off x="5867400" y="6324600"/>
            <a:ext cx="685800" cy="381000"/>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381000" y="914400"/>
            <a:ext cx="8382000" cy="55769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buNone/>
            </a:pPr>
            <a:r>
              <a:rPr lang="en-US" sz="1800" b="1" dirty="0" smtClean="0"/>
              <a:t>Focus and review:</a:t>
            </a:r>
            <a:r>
              <a:rPr lang="en-US" sz="1800" dirty="0" smtClean="0"/>
              <a:t>  Have different colored flowers and seeds.  Ask students; “Where do</a:t>
            </a:r>
          </a:p>
          <a:p>
            <a:pPr>
              <a:buNone/>
            </a:pPr>
            <a:r>
              <a:rPr lang="en-US" sz="1800" dirty="0" smtClean="0"/>
              <a:t>you think these flowers came from?” and “Where do you think these seeds came</a:t>
            </a:r>
          </a:p>
          <a:p>
            <a:pPr>
              <a:buNone/>
            </a:pPr>
            <a:r>
              <a:rPr lang="en-US" sz="1800" dirty="0" smtClean="0"/>
              <a:t>from?”   Talk about connection between seeds and flowers.</a:t>
            </a:r>
          </a:p>
          <a:p>
            <a:pPr>
              <a:buNone/>
            </a:pPr>
            <a:endParaRPr lang="en-US" sz="1800" dirty="0" smtClean="0"/>
          </a:p>
          <a:p>
            <a:pPr>
              <a:buNone/>
            </a:pPr>
            <a:r>
              <a:rPr lang="en-US" sz="1800" b="1" dirty="0" smtClean="0"/>
              <a:t>Objective:  </a:t>
            </a:r>
            <a:endParaRPr lang="en-US" sz="1800" dirty="0" smtClean="0"/>
          </a:p>
          <a:p>
            <a:pPr lvl="0"/>
            <a:r>
              <a:rPr lang="en-US" sz="1800" dirty="0" smtClean="0"/>
              <a:t>Students will plant and care for their seeds/plants.  </a:t>
            </a:r>
          </a:p>
          <a:p>
            <a:pPr lvl="0"/>
            <a:r>
              <a:rPr lang="en-US" sz="1800" dirty="0" smtClean="0"/>
              <a:t>Students will observe and record their observations in their journal over the next 4 weeks.  They can either draw or write to record their observations.</a:t>
            </a:r>
          </a:p>
          <a:p>
            <a:pPr lvl="0"/>
            <a:r>
              <a:rPr lang="en-US" sz="1800" dirty="0" smtClean="0"/>
              <a:t>Students will write a story to represent the growing cycle of their seed/plant.</a:t>
            </a:r>
          </a:p>
          <a:p>
            <a:pPr lvl="0"/>
            <a:r>
              <a:rPr lang="en-US" sz="1800" dirty="0" smtClean="0"/>
              <a:t>Students will collect data by counting the number of seeds in each packet.</a:t>
            </a:r>
          </a:p>
          <a:p>
            <a:pPr lvl="0"/>
            <a:r>
              <a:rPr lang="en-US" sz="1800" dirty="0" smtClean="0"/>
              <a:t>Students will represent data in a bar graph.</a:t>
            </a:r>
          </a:p>
          <a:p>
            <a:pPr>
              <a:buNone/>
            </a:pPr>
            <a:endParaRPr lang="en-US" sz="1800" dirty="0" smtClean="0"/>
          </a:p>
          <a:p>
            <a:pPr>
              <a:buNone/>
            </a:pPr>
            <a:r>
              <a:rPr lang="en-US" sz="1800" b="1" dirty="0" smtClean="0"/>
              <a:t>Teacher input:</a:t>
            </a:r>
            <a:r>
              <a:rPr lang="en-US" sz="1800" dirty="0" smtClean="0"/>
              <a:t> Teacher will: </a:t>
            </a:r>
          </a:p>
          <a:p>
            <a:pPr lvl="0"/>
            <a:r>
              <a:rPr lang="en-US" sz="1800" dirty="0" smtClean="0"/>
              <a:t>Read </a:t>
            </a:r>
            <a:r>
              <a:rPr lang="en-US" sz="1800" i="1" u="sng" dirty="0" smtClean="0"/>
              <a:t>Planting a Rainbow</a:t>
            </a:r>
            <a:r>
              <a:rPr lang="en-US" sz="1800" dirty="0" smtClean="0"/>
              <a:t> by Lois </a:t>
            </a:r>
            <a:r>
              <a:rPr lang="en-US" sz="1800" dirty="0" err="1" smtClean="0"/>
              <a:t>Ehlert</a:t>
            </a:r>
            <a:r>
              <a:rPr lang="en-US" sz="1800" dirty="0" smtClean="0"/>
              <a:t>.  </a:t>
            </a:r>
          </a:p>
          <a:p>
            <a:pPr lvl="0"/>
            <a:r>
              <a:rPr lang="en-US" sz="1800" dirty="0" smtClean="0"/>
              <a:t>Explain that each child will be given seeds, pot and potting soil and they will be responsible for planting and taking care of their plants.  </a:t>
            </a:r>
          </a:p>
          <a:p>
            <a:pPr lvl="0"/>
            <a:r>
              <a:rPr lang="en-US" sz="1800" dirty="0" smtClean="0"/>
              <a:t>Explain how to make and record observations.  </a:t>
            </a:r>
            <a:endParaRPr lang="en-US" sz="1800" dirty="0"/>
          </a:p>
        </p:txBody>
      </p:sp>
      <p:sp>
        <p:nvSpPr>
          <p:cNvPr id="6" name="TextBox 5"/>
          <p:cNvSpPr txBox="1"/>
          <p:nvPr/>
        </p:nvSpPr>
        <p:spPr>
          <a:xfrm>
            <a:off x="152400" y="304800"/>
            <a:ext cx="8839200" cy="369332"/>
          </a:xfrm>
          <a:prstGeom prst="rect">
            <a:avLst/>
          </a:prstGeom>
          <a:noFill/>
        </p:spPr>
        <p:txBody>
          <a:bodyPr wrap="square" rtlCol="0">
            <a:spAutoFit/>
          </a:bodyPr>
          <a:lstStyle/>
          <a:p>
            <a:pPr lvl="0" fontAlgn="base">
              <a:spcBef>
                <a:spcPct val="0"/>
              </a:spcBef>
              <a:spcAft>
                <a:spcPct val="0"/>
              </a:spcAft>
            </a:pPr>
            <a:r>
              <a:rPr lang="en-US" b="1" dirty="0" smtClean="0">
                <a:latin typeface="Calibri" pitchFamily="34" charset="0"/>
                <a:ea typeface="Calibri" pitchFamily="34" charset="0"/>
                <a:cs typeface="Times New Roman" pitchFamily="18" charset="0"/>
              </a:rPr>
              <a:t>2</a:t>
            </a:r>
            <a:r>
              <a:rPr lang="en-US" b="1" baseline="30000" dirty="0" smtClean="0">
                <a:latin typeface="Calibri" pitchFamily="34" charset="0"/>
                <a:ea typeface="Calibri" pitchFamily="34" charset="0"/>
                <a:cs typeface="Times New Roman" pitchFamily="18" charset="0"/>
              </a:rPr>
              <a:t>nd</a:t>
            </a:r>
            <a:r>
              <a:rPr lang="en-US" b="1" dirty="0" smtClean="0">
                <a:latin typeface="Calibri" pitchFamily="34" charset="0"/>
                <a:ea typeface="Calibri" pitchFamily="34" charset="0"/>
                <a:cs typeface="Times New Roman" pitchFamily="18" charset="0"/>
              </a:rPr>
              <a:t> Grade Extension Lesson Plan to follow the reading of </a:t>
            </a:r>
            <a:r>
              <a:rPr lang="en-US" b="1" i="1" dirty="0" smtClean="0">
                <a:latin typeface="Calibri" pitchFamily="34" charset="0"/>
                <a:ea typeface="Calibri" pitchFamily="34" charset="0"/>
                <a:cs typeface="Times New Roman" pitchFamily="18" charset="0"/>
              </a:rPr>
              <a:t>Planting a Rainbow</a:t>
            </a:r>
            <a:r>
              <a:rPr lang="en-US" b="1" dirty="0" smtClean="0">
                <a:latin typeface="Calibri" pitchFamily="34" charset="0"/>
                <a:ea typeface="Calibri" pitchFamily="34" charset="0"/>
                <a:cs typeface="Times New Roman" pitchFamily="18" charset="0"/>
              </a:rPr>
              <a:t> by Lois </a:t>
            </a:r>
            <a:r>
              <a:rPr lang="en-US" b="1" dirty="0" err="1" smtClean="0">
                <a:latin typeface="Calibri" pitchFamily="34" charset="0"/>
                <a:ea typeface="Calibri" pitchFamily="34" charset="0"/>
                <a:cs typeface="Times New Roman" pitchFamily="18" charset="0"/>
              </a:rPr>
              <a:t>Elhert</a:t>
            </a:r>
            <a:endParaRPr lang="en-US" b="1" dirty="0" smtClean="0">
              <a:latin typeface="Calibri" pitchFamily="34" charset="0"/>
              <a:ea typeface="Calibri" pitchFamily="34" charset="0"/>
              <a:cs typeface="Times New Roman" pitchFamily="18" charset="0"/>
            </a:endParaRPr>
          </a:p>
        </p:txBody>
      </p:sp>
      <p:sp>
        <p:nvSpPr>
          <p:cNvPr id="5" name="Action Button: Forward or Next 4">
            <a:hlinkClick r:id="" action="ppaction://hlinkshowjump?jump=nextslide" highlightClick="1"/>
          </p:cNvPr>
          <p:cNvSpPr/>
          <p:nvPr/>
        </p:nvSpPr>
        <p:spPr>
          <a:xfrm>
            <a:off x="8229600" y="6248400"/>
            <a:ext cx="609600" cy="381000"/>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ction Button: Back or Previous 6">
            <a:hlinkClick r:id="" action="ppaction://hlinkshowjump?jump=previousslide" highlightClick="1"/>
          </p:cNvPr>
          <p:cNvSpPr/>
          <p:nvPr/>
        </p:nvSpPr>
        <p:spPr>
          <a:xfrm>
            <a:off x="7467600" y="6248400"/>
            <a:ext cx="685800" cy="381000"/>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381000" y="561300"/>
            <a:ext cx="8382000" cy="59647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buNone/>
            </a:pPr>
            <a:r>
              <a:rPr lang="en-US" sz="1800" b="1" dirty="0" smtClean="0"/>
              <a:t>Guided practice:</a:t>
            </a:r>
            <a:r>
              <a:rPr lang="en-US" sz="1800" dirty="0" smtClean="0"/>
              <a:t>  Teacher will: </a:t>
            </a:r>
          </a:p>
          <a:p>
            <a:pPr lvl="0"/>
            <a:r>
              <a:rPr lang="en-US" sz="1800" dirty="0" smtClean="0"/>
              <a:t>Divide the class into five groups with four students in each group.    Each group will count the number of seeds in their designated packet.   </a:t>
            </a:r>
          </a:p>
          <a:p>
            <a:pPr lvl="0"/>
            <a:r>
              <a:rPr lang="en-US" sz="1800" dirty="0" smtClean="0"/>
              <a:t>Discuss how the students will display and record their data onto the class graph.   </a:t>
            </a:r>
          </a:p>
          <a:p>
            <a:pPr lvl="0"/>
            <a:r>
              <a:rPr lang="en-US" sz="1800" dirty="0" smtClean="0"/>
              <a:t>Demonstrate the proper method for planting seeds.   </a:t>
            </a:r>
          </a:p>
          <a:p>
            <a:pPr lvl="0"/>
            <a:r>
              <a:rPr lang="en-US" sz="1800" dirty="0" smtClean="0"/>
              <a:t>Assist the students as they prepare their pots for the seeds and plant them.    The students will label their pots similar to that in the book.  </a:t>
            </a:r>
          </a:p>
          <a:p>
            <a:pPr>
              <a:buNone/>
            </a:pPr>
            <a:endParaRPr lang="en-US" sz="1800" dirty="0" smtClean="0"/>
          </a:p>
          <a:p>
            <a:pPr>
              <a:buNone/>
            </a:pPr>
            <a:r>
              <a:rPr lang="en-US" sz="1800" b="1" dirty="0" smtClean="0"/>
              <a:t>Independent practice:</a:t>
            </a:r>
            <a:r>
              <a:rPr lang="en-US" sz="1800" dirty="0" smtClean="0"/>
              <a:t>  Students will:</a:t>
            </a:r>
          </a:p>
          <a:p>
            <a:pPr lvl="0"/>
            <a:r>
              <a:rPr lang="en-US" sz="1800" dirty="0" smtClean="0"/>
              <a:t>Research and get pictures that show how their seeds will look when they become flowers.  </a:t>
            </a:r>
          </a:p>
          <a:p>
            <a:pPr lvl="0"/>
            <a:r>
              <a:rPr lang="en-US" sz="1800" dirty="0" smtClean="0"/>
              <a:t>Bring pictures in to share with the rest of the class.  </a:t>
            </a:r>
          </a:p>
          <a:p>
            <a:pPr lvl="0"/>
            <a:r>
              <a:rPr lang="en-US" sz="1800" dirty="0" smtClean="0"/>
              <a:t>Observe and record their observations in their journal.  </a:t>
            </a:r>
          </a:p>
          <a:p>
            <a:pPr>
              <a:buNone/>
            </a:pPr>
            <a:endParaRPr lang="en-US" sz="1800" dirty="0" smtClean="0"/>
          </a:p>
          <a:p>
            <a:pPr>
              <a:buNone/>
            </a:pPr>
            <a:r>
              <a:rPr lang="en-US" sz="1800" b="1" dirty="0" smtClean="0"/>
              <a:t>Assessment and closure:</a:t>
            </a:r>
            <a:r>
              <a:rPr lang="en-US" sz="1800" dirty="0" smtClean="0"/>
              <a:t>  Students will use their observation journals to write a story</a:t>
            </a:r>
          </a:p>
          <a:p>
            <a:pPr>
              <a:buNone/>
            </a:pPr>
            <a:r>
              <a:rPr lang="en-US" sz="1800" dirty="0" smtClean="0"/>
              <a:t>that represents the growing cycle of their plants.  Students will present their seed data</a:t>
            </a:r>
          </a:p>
          <a:p>
            <a:pPr>
              <a:buNone/>
            </a:pPr>
            <a:r>
              <a:rPr lang="en-US" sz="1800" dirty="0" smtClean="0"/>
              <a:t>and update the classroom seed graph.  Teacher and students will discuss what the data</a:t>
            </a:r>
          </a:p>
          <a:p>
            <a:pPr>
              <a:buNone/>
            </a:pPr>
            <a:r>
              <a:rPr lang="en-US" sz="1800" dirty="0" smtClean="0"/>
              <a:t>represent such as which seed packets had the most and least amount of seeds. </a:t>
            </a:r>
            <a:endParaRPr lang="en-US" sz="1800" dirty="0"/>
          </a:p>
        </p:txBody>
      </p:sp>
      <p:sp>
        <p:nvSpPr>
          <p:cNvPr id="3" name="Action Button: Forward or Next 2">
            <a:hlinkClick r:id="" action="ppaction://hlinkshowjump?jump=nextslide" highlightClick="1"/>
          </p:cNvPr>
          <p:cNvSpPr/>
          <p:nvPr/>
        </p:nvSpPr>
        <p:spPr>
          <a:xfrm>
            <a:off x="8229600" y="6400800"/>
            <a:ext cx="609600" cy="381000"/>
          </a:xfrm>
          <a:prstGeom prst="actionButtonForwardNex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ction Button: Back or Previous 4">
            <a:hlinkClick r:id="" action="ppaction://hlinkshowjump?jump=previousslide" highlightClick="1"/>
          </p:cNvPr>
          <p:cNvSpPr/>
          <p:nvPr/>
        </p:nvSpPr>
        <p:spPr>
          <a:xfrm>
            <a:off x="7467600" y="6400800"/>
            <a:ext cx="685800" cy="381000"/>
          </a:xfrm>
          <a:prstGeom prst="actionButtonBackPrevious">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4419600"/>
            <a:ext cx="9144000" cy="2438400"/>
          </a:xfrm>
          <a:prstGeom prst="rect">
            <a:avLst/>
          </a:prstGeom>
          <a:solidFill>
            <a:srgbClr val="F80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458" name="Picture 2" descr="Wag a Tail"/>
          <p:cNvPicPr>
            <a:picLocks noChangeAspect="1" noChangeArrowheads="1"/>
          </p:cNvPicPr>
          <p:nvPr/>
        </p:nvPicPr>
        <p:blipFill>
          <a:blip r:embed="rId2" cstate="print"/>
          <a:srcRect l="1920" t="21954" r="1920" b="1996"/>
          <a:stretch>
            <a:fillRect/>
          </a:stretch>
        </p:blipFill>
        <p:spPr bwMode="auto">
          <a:xfrm>
            <a:off x="0" y="0"/>
            <a:ext cx="9144000" cy="4419600"/>
          </a:xfrm>
          <a:prstGeom prst="rect">
            <a:avLst/>
          </a:prstGeom>
          <a:noFill/>
        </p:spPr>
      </p:pic>
      <p:sp>
        <p:nvSpPr>
          <p:cNvPr id="4" name="TextBox 3"/>
          <p:cNvSpPr txBox="1"/>
          <p:nvPr/>
        </p:nvSpPr>
        <p:spPr>
          <a:xfrm>
            <a:off x="0" y="3581400"/>
            <a:ext cx="9144000" cy="523220"/>
          </a:xfrm>
          <a:prstGeom prst="rect">
            <a:avLst/>
          </a:prstGeom>
          <a:noFill/>
        </p:spPr>
        <p:txBody>
          <a:bodyPr wrap="square" rtlCol="0">
            <a:spAutoFit/>
          </a:bodyPr>
          <a:lstStyle/>
          <a:p>
            <a:pPr algn="ctr"/>
            <a:r>
              <a:rPr lang="en-US" sz="2800" b="1" dirty="0" smtClean="0"/>
              <a:t>References</a:t>
            </a:r>
            <a:endParaRPr lang="en-US" sz="2800" b="1" dirty="0"/>
          </a:p>
        </p:txBody>
      </p:sp>
      <p:sp>
        <p:nvSpPr>
          <p:cNvPr id="6" name="TextBox 5"/>
          <p:cNvSpPr txBox="1"/>
          <p:nvPr/>
        </p:nvSpPr>
        <p:spPr>
          <a:xfrm>
            <a:off x="762000" y="4800600"/>
            <a:ext cx="8382000" cy="646331"/>
          </a:xfrm>
          <a:prstGeom prst="rect">
            <a:avLst/>
          </a:prstGeom>
          <a:noFill/>
        </p:spPr>
        <p:txBody>
          <a:bodyPr wrap="square" rtlCol="0">
            <a:spAutoFit/>
          </a:bodyPr>
          <a:lstStyle/>
          <a:p>
            <a:r>
              <a:rPr lang="en-US" dirty="0" smtClean="0">
                <a:solidFill>
                  <a:schemeClr val="bg1"/>
                </a:solidFill>
              </a:rPr>
              <a:t>http://www.edupaperback.org/showauth.cfm?authid=379</a:t>
            </a:r>
          </a:p>
          <a:p>
            <a:endParaRPr lang="en-US" dirty="0">
              <a:solidFill>
                <a:schemeClr val="bg1"/>
              </a:solidFill>
            </a:endParaRPr>
          </a:p>
        </p:txBody>
      </p:sp>
      <p:sp>
        <p:nvSpPr>
          <p:cNvPr id="8" name="TextBox 7"/>
          <p:cNvSpPr txBox="1"/>
          <p:nvPr/>
        </p:nvSpPr>
        <p:spPr>
          <a:xfrm>
            <a:off x="762000" y="5562600"/>
            <a:ext cx="8382000" cy="369332"/>
          </a:xfrm>
          <a:prstGeom prst="rect">
            <a:avLst/>
          </a:prstGeom>
          <a:noFill/>
        </p:spPr>
        <p:txBody>
          <a:bodyPr wrap="square" rtlCol="0">
            <a:spAutoFit/>
          </a:bodyPr>
          <a:lstStyle/>
          <a:p>
            <a:r>
              <a:rPr lang="en-US" dirty="0" smtClean="0">
                <a:solidFill>
                  <a:schemeClr val="bg1"/>
                </a:solidFill>
              </a:rPr>
              <a:t>http://www.readingrockets.org/books/interviews/ehlert</a:t>
            </a:r>
            <a:endParaRPr lang="en-US" dirty="0">
              <a:solidFill>
                <a:schemeClr val="bg1"/>
              </a:solidFill>
            </a:endParaRPr>
          </a:p>
        </p:txBody>
      </p:sp>
      <p:sp>
        <p:nvSpPr>
          <p:cNvPr id="10" name="Action Button: Back or Previous 9">
            <a:hlinkClick r:id="" action="ppaction://hlinkshowjump?jump=previousslide" highlightClick="1"/>
          </p:cNvPr>
          <p:cNvSpPr/>
          <p:nvPr/>
        </p:nvSpPr>
        <p:spPr>
          <a:xfrm>
            <a:off x="7467600" y="6248400"/>
            <a:ext cx="685800" cy="381000"/>
          </a:xfrm>
          <a:prstGeom prst="actionButtonBackPrevious">
            <a:avLst/>
          </a:prstGeom>
          <a:solidFill>
            <a:srgbClr val="FF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334</TotalTime>
  <Words>890</Words>
  <Application>Microsoft Office PowerPoint</Application>
  <PresentationFormat>On-screen Show (4:3)</PresentationFormat>
  <Paragraphs>79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Slide 2</vt:lpstr>
      <vt:lpstr>Slide 3</vt:lpstr>
      <vt:lpstr>Trends</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Lynn</dc:creator>
  <cp:lastModifiedBy>Lynn</cp:lastModifiedBy>
  <cp:revision>30</cp:revision>
  <dcterms:created xsi:type="dcterms:W3CDTF">2011-06-01T00:40:35Z</dcterms:created>
  <dcterms:modified xsi:type="dcterms:W3CDTF">2011-06-02T15:16:04Z</dcterms:modified>
</cp:coreProperties>
</file>