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30"/>
  </p:notesMasterIdLst>
  <p:sldIdLst>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54" d="100"/>
          <a:sy n="54" d="100"/>
        </p:scale>
        <p:origin x="4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BE9520-16C4-4A6F-9008-7139BFB2126D}" type="datetimeFigureOut">
              <a:rPr lang="en-US" smtClean="0"/>
              <a:t>11/3/2017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D10A11-E413-448E-B7CC-3C04B7CAE268}" type="slidenum">
              <a:rPr lang="en-US" smtClean="0"/>
              <a:t>‹#›</a:t>
            </a:fld>
            <a:endParaRPr lang="en-US"/>
          </a:p>
        </p:txBody>
      </p:sp>
    </p:spTree>
    <p:extLst>
      <p:ext uri="{BB962C8B-B14F-4D97-AF65-F5344CB8AC3E}">
        <p14:creationId xmlns:p14="http://schemas.microsoft.com/office/powerpoint/2010/main" val="551506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investopedia.com/terms/s/sectorrotation.asp"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a:t>
            </a:r>
            <a:r>
              <a:rPr lang="en-US" baseline="0" dirty="0" smtClean="0"/>
              <a:t> questions by the Board</a:t>
            </a:r>
          </a:p>
          <a:p>
            <a:r>
              <a:rPr lang="en-US" baseline="0" dirty="0" smtClean="0"/>
              <a:t>4. Acceptance of your recommendations by the Board.</a:t>
            </a:r>
            <a:endParaRPr lang="en-US" dirty="0"/>
          </a:p>
        </p:txBody>
      </p:sp>
      <p:sp>
        <p:nvSpPr>
          <p:cNvPr id="4" name="Slide Number Placeholder 3"/>
          <p:cNvSpPr>
            <a:spLocks noGrp="1"/>
          </p:cNvSpPr>
          <p:nvPr>
            <p:ph type="sldNum" sz="quarter" idx="10"/>
          </p:nvPr>
        </p:nvSpPr>
        <p:spPr/>
        <p:txBody>
          <a:bodyPr/>
          <a:lstStyle/>
          <a:p>
            <a:fld id="{F626A8B5-AEC7-4AFF-BC02-4B2F28611747}" type="slidenum">
              <a:rPr lang="en-US" smtClean="0"/>
              <a:t>4</a:t>
            </a:fld>
            <a:endParaRPr lang="en-US"/>
          </a:p>
        </p:txBody>
      </p:sp>
    </p:spTree>
    <p:extLst>
      <p:ext uri="{BB962C8B-B14F-4D97-AF65-F5344CB8AC3E}">
        <p14:creationId xmlns:p14="http://schemas.microsoft.com/office/powerpoint/2010/main" val="3452027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Connie Quick and Warren Buffett</a:t>
            </a:r>
            <a:endParaRPr lang="en-US" dirty="0"/>
          </a:p>
        </p:txBody>
      </p:sp>
      <p:sp>
        <p:nvSpPr>
          <p:cNvPr id="4" name="Slide Number Placeholder 3"/>
          <p:cNvSpPr>
            <a:spLocks noGrp="1"/>
          </p:cNvSpPr>
          <p:nvPr>
            <p:ph type="sldNum" sz="quarter" idx="10"/>
          </p:nvPr>
        </p:nvSpPr>
        <p:spPr/>
        <p:txBody>
          <a:bodyPr/>
          <a:lstStyle/>
          <a:p>
            <a:fld id="{F626A8B5-AEC7-4AFF-BC02-4B2F28611747}" type="slidenum">
              <a:rPr lang="en-US" smtClean="0"/>
              <a:t>5</a:t>
            </a:fld>
            <a:endParaRPr lang="en-US"/>
          </a:p>
        </p:txBody>
      </p:sp>
    </p:spTree>
    <p:extLst>
      <p:ext uri="{BB962C8B-B14F-4D97-AF65-F5344CB8AC3E}">
        <p14:creationId xmlns:p14="http://schemas.microsoft.com/office/powerpoint/2010/main" val="1156933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6A8B5-AEC7-4AFF-BC02-4B2F28611747}" type="slidenum">
              <a:rPr lang="en-US" smtClean="0"/>
              <a:t>6</a:t>
            </a:fld>
            <a:endParaRPr lang="en-US"/>
          </a:p>
        </p:txBody>
      </p:sp>
    </p:spTree>
    <p:extLst>
      <p:ext uri="{BB962C8B-B14F-4D97-AF65-F5344CB8AC3E}">
        <p14:creationId xmlns:p14="http://schemas.microsoft.com/office/powerpoint/2010/main" val="2547081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6A8B5-AEC7-4AFF-BC02-4B2F28611747}" type="slidenum">
              <a:rPr lang="en-US" smtClean="0"/>
              <a:t>7</a:t>
            </a:fld>
            <a:endParaRPr lang="en-US"/>
          </a:p>
        </p:txBody>
      </p:sp>
    </p:spTree>
    <p:extLst>
      <p:ext uri="{BB962C8B-B14F-4D97-AF65-F5344CB8AC3E}">
        <p14:creationId xmlns:p14="http://schemas.microsoft.com/office/powerpoint/2010/main" val="3281908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Many investors are interested in investing and diversifying their portfolio in various global and local sectors, but are often unsure of where to start. </a:t>
            </a:r>
            <a:r>
              <a:rPr lang="en-US" sz="1200" b="0" i="0" u="none" strike="noStrike" kern="1200" dirty="0" smtClean="0">
                <a:solidFill>
                  <a:schemeClr val="tx1"/>
                </a:solidFill>
                <a:effectLst/>
                <a:latin typeface="+mn-lt"/>
                <a:ea typeface="+mn-ea"/>
                <a:cs typeface="+mn-cs"/>
                <a:hlinkClick r:id="rId3"/>
              </a:rPr>
              <a:t>Sector rotation</a:t>
            </a:r>
            <a:r>
              <a:rPr lang="en-US" sz="1200" b="0" i="0" kern="1200" dirty="0" smtClean="0">
                <a:solidFill>
                  <a:schemeClr val="tx1"/>
                </a:solidFill>
                <a:effectLst/>
                <a:latin typeface="+mn-lt"/>
                <a:ea typeface="+mn-ea"/>
                <a:cs typeface="+mn-cs"/>
              </a:rPr>
              <a:t> is a strategy used by investors whereby they hold an overweight position in strong sectors and an underweight positions in weaker sectors. </a:t>
            </a:r>
            <a:r>
              <a:rPr lang="en-US" sz="1200" b="0" i="0" u="none" strike="noStrike"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(ETFs) that concentrate on specific industry sectors offer investors a straightforward way to participate in the rotation of an industry sector. ETFs also allow an investor to take advantage of the investment opportunities in many industry groups throughout the world. </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F626A8B5-AEC7-4AFF-BC02-4B2F28611747}" type="slidenum">
              <a:rPr lang="en-US" smtClean="0"/>
              <a:t>13</a:t>
            </a:fld>
            <a:endParaRPr lang="en-US"/>
          </a:p>
        </p:txBody>
      </p:sp>
    </p:spTree>
    <p:extLst>
      <p:ext uri="{BB962C8B-B14F-4D97-AF65-F5344CB8AC3E}">
        <p14:creationId xmlns:p14="http://schemas.microsoft.com/office/powerpoint/2010/main" val="1053382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FD38E1-0D76-41A9-9C7D-A10CF7AC59E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226577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FD38E1-0D76-41A9-9C7D-A10CF7AC59E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1390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FD38E1-0D76-41A9-9C7D-A10CF7AC59E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1206209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148061" y="2645201"/>
            <a:ext cx="5895879" cy="537776"/>
          </a:xfrm>
          <a:prstGeom prst="rect">
            <a:avLst/>
          </a:prstGeom>
        </p:spPr>
        <p:txBody>
          <a:bodyPr wrap="square" lIns="0" tIns="0" rIns="0" bIns="0">
            <a:spAutoFit/>
          </a:bodyPr>
          <a:lstStyle>
            <a:lvl1pPr>
              <a:defRPr sz="3883" b="1" i="0">
                <a:solidFill>
                  <a:schemeClr val="tx1"/>
                </a:solidFill>
                <a:latin typeface="Times New Roman"/>
                <a:cs typeface="Times New Roman"/>
              </a:defRPr>
            </a:lvl1pPr>
          </a:lstStyle>
          <a:p>
            <a:endParaRPr/>
          </a:p>
        </p:txBody>
      </p:sp>
      <p:sp>
        <p:nvSpPr>
          <p:cNvPr id="3" name="Holder 3"/>
          <p:cNvSpPr>
            <a:spLocks noGrp="1"/>
          </p:cNvSpPr>
          <p:nvPr>
            <p:ph type="subTitle" idx="4"/>
          </p:nvPr>
        </p:nvSpPr>
        <p:spPr>
          <a:xfrm>
            <a:off x="2543080" y="3875666"/>
            <a:ext cx="7105841" cy="391133"/>
          </a:xfrm>
          <a:prstGeom prst="rect">
            <a:avLst/>
          </a:prstGeom>
        </p:spPr>
        <p:txBody>
          <a:bodyPr wrap="square" lIns="0" tIns="0" rIns="0" bIns="0">
            <a:spAutoFit/>
          </a:bodyPr>
          <a:lstStyle>
            <a:lvl1pPr>
              <a:defRPr sz="2824"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198201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83"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609600" y="1577340"/>
            <a:ext cx="5303520" cy="38779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38779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966621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148061" y="2608169"/>
            <a:ext cx="5895879" cy="611841"/>
          </a:xfrm>
          <a:prstGeom prst="rect">
            <a:avLst/>
          </a:prstGeom>
        </p:spPr>
        <p:txBody>
          <a:bodyPr wrap="square" lIns="0" tIns="0" rIns="0" bIns="0">
            <a:spAutoFit/>
          </a:bodyPr>
          <a:lstStyle>
            <a:lvl1pPr>
              <a:defRPr sz="3883" b="1" i="0">
                <a:solidFill>
                  <a:schemeClr val="tx1"/>
                </a:solidFill>
                <a:latin typeface="Times New Roman"/>
                <a:cs typeface="Times New Roman"/>
              </a:defRPr>
            </a:lvl1pPr>
          </a:lstStyle>
          <a:p>
            <a:endParaRPr/>
          </a:p>
        </p:txBody>
      </p:sp>
      <p:sp>
        <p:nvSpPr>
          <p:cNvPr id="3" name="Holder 3"/>
          <p:cNvSpPr>
            <a:spLocks noGrp="1"/>
          </p:cNvSpPr>
          <p:nvPr>
            <p:ph type="subTitle" idx="4"/>
          </p:nvPr>
        </p:nvSpPr>
        <p:spPr>
          <a:xfrm>
            <a:off x="2543080" y="3875666"/>
            <a:ext cx="7105841" cy="434606"/>
          </a:xfrm>
          <a:prstGeom prst="rect">
            <a:avLst/>
          </a:prstGeom>
        </p:spPr>
        <p:txBody>
          <a:bodyPr wrap="square" lIns="0" tIns="0" rIns="0" bIns="0">
            <a:spAutoFit/>
          </a:bodyPr>
          <a:lstStyle>
            <a:lvl1pPr>
              <a:defRPr sz="2824"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542692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2132061" y="857250"/>
            <a:ext cx="7927879" cy="597536"/>
          </a:xfrm>
        </p:spPr>
        <p:txBody>
          <a:bodyPr lIns="0" tIns="0" rIns="0" bIns="0"/>
          <a:lstStyle>
            <a:lvl1pPr>
              <a:defRPr sz="3883"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2001981" y="1900598"/>
            <a:ext cx="8188036" cy="373500"/>
          </a:xfrm>
        </p:spPr>
        <p:txBody>
          <a:bodyPr lIns="0" tIns="0" rIns="0" bIns="0"/>
          <a:lstStyle>
            <a:lvl1pPr>
              <a:defRPr sz="2427"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773863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132061" y="857250"/>
            <a:ext cx="7927879" cy="597536"/>
          </a:xfrm>
        </p:spPr>
        <p:txBody>
          <a:bodyPr lIns="0" tIns="0" rIns="0" bIns="0"/>
          <a:lstStyle>
            <a:lvl1pPr>
              <a:defRPr sz="3883"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609600" y="1577340"/>
            <a:ext cx="5303520" cy="42319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2319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312852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132061" y="857250"/>
            <a:ext cx="7927879" cy="597536"/>
          </a:xfrm>
        </p:spPr>
        <p:txBody>
          <a:bodyPr lIns="0" tIns="0" rIns="0" bIns="0"/>
          <a:lstStyle>
            <a:lvl1pPr>
              <a:defRPr sz="3883"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335877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172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FD38E1-0D76-41A9-9C7D-A10CF7AC59E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2392146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FD38E1-0D76-41A9-9C7D-A10CF7AC59E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231889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FD38E1-0D76-41A9-9C7D-A10CF7AC59E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175864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FD38E1-0D76-41A9-9C7D-A10CF7AC59EB}" type="datetimeFigureOut">
              <a:rPr lang="en-US" smtClean="0"/>
              <a:t>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4066568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FD38E1-0D76-41A9-9C7D-A10CF7AC59EB}" type="datetimeFigureOut">
              <a:rPr lang="en-US" smtClean="0"/>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3153658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D38E1-0D76-41A9-9C7D-A10CF7AC59EB}" type="datetimeFigureOut">
              <a:rPr lang="en-US" smtClean="0"/>
              <a:t>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206554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FD38E1-0D76-41A9-9C7D-A10CF7AC59E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172852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FD38E1-0D76-41A9-9C7D-A10CF7AC59E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37588-C2EF-4BB2-9B0A-A22B53DD6D0A}" type="slidenum">
              <a:rPr lang="en-US" smtClean="0"/>
              <a:t>‹#›</a:t>
            </a:fld>
            <a:endParaRPr lang="en-US"/>
          </a:p>
        </p:txBody>
      </p:sp>
    </p:spTree>
    <p:extLst>
      <p:ext uri="{BB962C8B-B14F-4D97-AF65-F5344CB8AC3E}">
        <p14:creationId xmlns:p14="http://schemas.microsoft.com/office/powerpoint/2010/main" val="974502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D38E1-0D76-41A9-9C7D-A10CF7AC59EB}" type="datetimeFigureOut">
              <a:rPr lang="en-US" smtClean="0"/>
              <a:t>11/3/2017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37588-C2EF-4BB2-9B0A-A22B53DD6D0A}" type="slidenum">
              <a:rPr lang="en-US" smtClean="0"/>
              <a:t>‹#›</a:t>
            </a:fld>
            <a:endParaRPr lang="en-US"/>
          </a:p>
        </p:txBody>
      </p:sp>
    </p:spTree>
    <p:extLst>
      <p:ext uri="{BB962C8B-B14F-4D97-AF65-F5344CB8AC3E}">
        <p14:creationId xmlns:p14="http://schemas.microsoft.com/office/powerpoint/2010/main" val="105486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32061" y="857250"/>
            <a:ext cx="7927879" cy="677108"/>
          </a:xfrm>
          <a:prstGeom prst="rect">
            <a:avLst/>
          </a:prstGeom>
        </p:spPr>
        <p:txBody>
          <a:bodyPr wrap="square" lIns="0" tIns="0" rIns="0" bIns="0">
            <a:spAutoFit/>
          </a:bodyPr>
          <a:lstStyle>
            <a:lvl1pPr>
              <a:defRPr sz="44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2001981" y="1900598"/>
            <a:ext cx="8188036" cy="423193"/>
          </a:xfrm>
          <a:prstGeom prst="rect">
            <a:avLst/>
          </a:prstGeom>
        </p:spPr>
        <p:txBody>
          <a:bodyPr wrap="square" lIns="0" tIns="0" rIns="0" bIns="0">
            <a:spAutoFit/>
          </a:bodyPr>
          <a:lstStyle>
            <a:lvl1pPr>
              <a:defRPr sz="275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11/3/2017</a:t>
            </a:fld>
            <a:endParaRPr lang="en-US"/>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8262293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xStyles>
    <p:titleStyle>
      <a:lvl1pPr>
        <a:defRPr>
          <a:latin typeface="+mj-lt"/>
          <a:ea typeface="+mj-ea"/>
          <a:cs typeface="+mj-cs"/>
        </a:defRPr>
      </a:lvl1pPr>
    </p:titleStyle>
    <p:bodyStyle>
      <a:lvl1pPr marL="0">
        <a:defRPr>
          <a:latin typeface="+mn-lt"/>
          <a:ea typeface="+mn-ea"/>
          <a:cs typeface="+mn-cs"/>
        </a:defRPr>
      </a:lvl1pPr>
      <a:lvl2pPr marL="403433">
        <a:defRPr>
          <a:latin typeface="+mn-lt"/>
          <a:ea typeface="+mn-ea"/>
          <a:cs typeface="+mn-cs"/>
        </a:defRPr>
      </a:lvl2pPr>
      <a:lvl3pPr marL="806867">
        <a:defRPr>
          <a:latin typeface="+mn-lt"/>
          <a:ea typeface="+mn-ea"/>
          <a:cs typeface="+mn-cs"/>
        </a:defRPr>
      </a:lvl3pPr>
      <a:lvl4pPr marL="1210300">
        <a:defRPr>
          <a:latin typeface="+mn-lt"/>
          <a:ea typeface="+mn-ea"/>
          <a:cs typeface="+mn-cs"/>
        </a:defRPr>
      </a:lvl4pPr>
      <a:lvl5pPr marL="1613733">
        <a:defRPr>
          <a:latin typeface="+mn-lt"/>
          <a:ea typeface="+mn-ea"/>
          <a:cs typeface="+mn-cs"/>
        </a:defRPr>
      </a:lvl5pPr>
      <a:lvl6pPr marL="2017166">
        <a:defRPr>
          <a:latin typeface="+mn-lt"/>
          <a:ea typeface="+mn-ea"/>
          <a:cs typeface="+mn-cs"/>
        </a:defRPr>
      </a:lvl6pPr>
      <a:lvl7pPr marL="2420600">
        <a:defRPr>
          <a:latin typeface="+mn-lt"/>
          <a:ea typeface="+mn-ea"/>
          <a:cs typeface="+mn-cs"/>
        </a:defRPr>
      </a:lvl7pPr>
      <a:lvl8pPr marL="2824033">
        <a:defRPr>
          <a:latin typeface="+mn-lt"/>
          <a:ea typeface="+mn-ea"/>
          <a:cs typeface="+mn-cs"/>
        </a:defRPr>
      </a:lvl8pPr>
      <a:lvl9pPr marL="3227466">
        <a:defRPr>
          <a:latin typeface="+mn-lt"/>
          <a:ea typeface="+mn-ea"/>
          <a:cs typeface="+mn-cs"/>
        </a:defRPr>
      </a:lvl9pPr>
    </p:bodyStyle>
    <p:otherStyle>
      <a:lvl1pPr marL="0">
        <a:defRPr>
          <a:latin typeface="+mn-lt"/>
          <a:ea typeface="+mn-ea"/>
          <a:cs typeface="+mn-cs"/>
        </a:defRPr>
      </a:lvl1pPr>
      <a:lvl2pPr marL="403433">
        <a:defRPr>
          <a:latin typeface="+mn-lt"/>
          <a:ea typeface="+mn-ea"/>
          <a:cs typeface="+mn-cs"/>
        </a:defRPr>
      </a:lvl2pPr>
      <a:lvl3pPr marL="806867">
        <a:defRPr>
          <a:latin typeface="+mn-lt"/>
          <a:ea typeface="+mn-ea"/>
          <a:cs typeface="+mn-cs"/>
        </a:defRPr>
      </a:lvl3pPr>
      <a:lvl4pPr marL="1210300">
        <a:defRPr>
          <a:latin typeface="+mn-lt"/>
          <a:ea typeface="+mn-ea"/>
          <a:cs typeface="+mn-cs"/>
        </a:defRPr>
      </a:lvl4pPr>
      <a:lvl5pPr marL="1613733">
        <a:defRPr>
          <a:latin typeface="+mn-lt"/>
          <a:ea typeface="+mn-ea"/>
          <a:cs typeface="+mn-cs"/>
        </a:defRPr>
      </a:lvl5pPr>
      <a:lvl6pPr marL="2017166">
        <a:defRPr>
          <a:latin typeface="+mn-lt"/>
          <a:ea typeface="+mn-ea"/>
          <a:cs typeface="+mn-cs"/>
        </a:defRPr>
      </a:lvl6pPr>
      <a:lvl7pPr marL="2420600">
        <a:defRPr>
          <a:latin typeface="+mn-lt"/>
          <a:ea typeface="+mn-ea"/>
          <a:cs typeface="+mn-cs"/>
        </a:defRPr>
      </a:lvl7pPr>
      <a:lvl8pPr marL="2824033">
        <a:defRPr>
          <a:latin typeface="+mn-lt"/>
          <a:ea typeface="+mn-ea"/>
          <a:cs typeface="+mn-cs"/>
        </a:defRPr>
      </a:lvl8pPr>
      <a:lvl9pPr marL="322746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12.e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3613897" y="1680841"/>
            <a:ext cx="5104279" cy="651845"/>
          </a:xfrm>
          <a:prstGeom prst="rect">
            <a:avLst/>
          </a:prstGeom>
        </p:spPr>
        <p:txBody>
          <a:bodyPr vert="horz" wrap="square" lIns="0" tIns="0" rIns="0" bIns="0" rtlCol="0" anchor="ctr">
            <a:spAutoFit/>
          </a:bodyPr>
          <a:lstStyle/>
          <a:p>
            <a:pPr marL="11206">
              <a:lnSpc>
                <a:spcPct val="100000"/>
              </a:lnSpc>
            </a:pPr>
            <a:r>
              <a:rPr sz="4236" spc="4" dirty="0">
                <a:latin typeface="Calibri" panose="020F0502020204030204" pitchFamily="34" charset="0"/>
              </a:rPr>
              <a:t>Interaction</a:t>
            </a:r>
            <a:r>
              <a:rPr sz="4236" spc="-119" dirty="0">
                <a:latin typeface="Calibri" panose="020F0502020204030204" pitchFamily="34" charset="0"/>
              </a:rPr>
              <a:t> </a:t>
            </a:r>
            <a:r>
              <a:rPr sz="4236" spc="4" dirty="0">
                <a:latin typeface="Calibri" panose="020F0502020204030204" pitchFamily="34" charset="0"/>
              </a:rPr>
              <a:t>Analysis</a:t>
            </a:r>
          </a:p>
        </p:txBody>
      </p:sp>
      <p:sp>
        <p:nvSpPr>
          <p:cNvPr id="3" name="object 3"/>
          <p:cNvSpPr txBox="1">
            <a:spLocks noGrp="1"/>
          </p:cNvSpPr>
          <p:nvPr>
            <p:ph type="subTitle" idx="4"/>
          </p:nvPr>
        </p:nvSpPr>
        <p:spPr>
          <a:xfrm>
            <a:off x="2614841" y="3906931"/>
            <a:ext cx="7158318" cy="2872581"/>
          </a:xfrm>
          <a:prstGeom prst="rect">
            <a:avLst/>
          </a:prstGeom>
        </p:spPr>
        <p:txBody>
          <a:bodyPr vert="horz" wrap="square" lIns="0" tIns="0" rIns="0" bIns="0" rtlCol="0">
            <a:spAutoFit/>
          </a:bodyPr>
          <a:lstStyle/>
          <a:p>
            <a:pPr marL="1216463" marR="4483" indent="-1201895">
              <a:lnSpc>
                <a:spcPts val="3379"/>
              </a:lnSpc>
            </a:pPr>
            <a:r>
              <a:rPr sz="3177" spc="22" dirty="0">
                <a:latin typeface="Calibri" panose="020F0502020204030204" pitchFamily="34" charset="0"/>
              </a:rPr>
              <a:t>… </a:t>
            </a:r>
            <a:r>
              <a:rPr sz="3177" dirty="0">
                <a:latin typeface="Calibri" panose="020F0502020204030204" pitchFamily="34" charset="0"/>
              </a:rPr>
              <a:t>to </a:t>
            </a:r>
            <a:r>
              <a:rPr sz="3177" spc="-4" dirty="0">
                <a:latin typeface="Calibri" panose="020F0502020204030204" pitchFamily="34" charset="0"/>
              </a:rPr>
              <a:t>evaluate</a:t>
            </a:r>
            <a:r>
              <a:rPr lang="en-US" sz="3177" spc="-4" dirty="0">
                <a:latin typeface="Calibri" panose="020F0502020204030204" pitchFamily="34" charset="0"/>
              </a:rPr>
              <a:t> and improve</a:t>
            </a:r>
            <a:r>
              <a:rPr sz="3177" spc="-4" dirty="0">
                <a:latin typeface="Calibri" panose="020F0502020204030204" pitchFamily="34" charset="0"/>
              </a:rPr>
              <a:t> </a:t>
            </a:r>
            <a:r>
              <a:rPr sz="3177" dirty="0">
                <a:latin typeface="Calibri" panose="020F0502020204030204" pitchFamily="34" charset="0"/>
              </a:rPr>
              <a:t>the </a:t>
            </a:r>
            <a:r>
              <a:rPr sz="3177" spc="-4" dirty="0">
                <a:latin typeface="Calibri" panose="020F0502020204030204" pitchFamily="34" charset="0"/>
              </a:rPr>
              <a:t>verbal</a:t>
            </a:r>
            <a:r>
              <a:rPr lang="en-US" sz="3177" spc="-4" dirty="0">
                <a:latin typeface="Calibri" panose="020F0502020204030204" pitchFamily="34" charset="0"/>
              </a:rPr>
              <a:t> </a:t>
            </a:r>
            <a:r>
              <a:rPr sz="3177" spc="-9" dirty="0">
                <a:latin typeface="Calibri" panose="020F0502020204030204" pitchFamily="34" charset="0"/>
              </a:rPr>
              <a:t>interaction  </a:t>
            </a:r>
            <a:r>
              <a:rPr sz="3177" spc="4" dirty="0">
                <a:latin typeface="Calibri" panose="020F0502020204030204" pitchFamily="34" charset="0"/>
              </a:rPr>
              <a:t>of </a:t>
            </a:r>
            <a:r>
              <a:rPr lang="en-US" sz="3177" spc="4" dirty="0">
                <a:latin typeface="Calibri" panose="020F0502020204030204" pitchFamily="34" charset="0"/>
              </a:rPr>
              <a:t> </a:t>
            </a:r>
            <a:r>
              <a:rPr lang="en-US" sz="3177" dirty="0">
                <a:latin typeface="Calibri" panose="020F0502020204030204" pitchFamily="34" charset="0"/>
              </a:rPr>
              <a:t>leaders... focus: </a:t>
            </a:r>
            <a:br>
              <a:rPr lang="en-US" sz="3177" dirty="0">
                <a:latin typeface="Calibri" panose="020F0502020204030204" pitchFamily="34" charset="0"/>
              </a:rPr>
            </a:br>
            <a:endParaRPr lang="en-US" sz="3177" dirty="0">
              <a:latin typeface="Calibri" panose="020F0502020204030204" pitchFamily="34" charset="0"/>
            </a:endParaRPr>
          </a:p>
          <a:p>
            <a:pPr marL="1216463" marR="4483" indent="-1201895">
              <a:lnSpc>
                <a:spcPts val="3379"/>
              </a:lnSpc>
            </a:pPr>
            <a:r>
              <a:rPr lang="en-US" b="1" dirty="0">
                <a:latin typeface="Calibri" panose="020F0502020204030204" pitchFamily="34" charset="0"/>
              </a:rPr>
              <a:t>	</a:t>
            </a:r>
            <a:r>
              <a:rPr lang="en-US" sz="3177" b="1" dirty="0">
                <a:latin typeface="Calibri" panose="020F0502020204030204" pitchFamily="34" charset="0"/>
              </a:rPr>
              <a:t>questioning and answering</a:t>
            </a:r>
          </a:p>
          <a:p>
            <a:pPr marL="1216463" marR="4483" indent="-1201895">
              <a:lnSpc>
                <a:spcPts val="3379"/>
              </a:lnSpc>
            </a:pPr>
            <a:endParaRPr dirty="0"/>
          </a:p>
        </p:txBody>
      </p:sp>
      <p:pic>
        <p:nvPicPr>
          <p:cNvPr id="4" name="Picture 3"/>
          <p:cNvPicPr>
            <a:picLocks noChangeAspect="1"/>
          </p:cNvPicPr>
          <p:nvPr/>
        </p:nvPicPr>
        <p:blipFill>
          <a:blip r:embed="rId2"/>
          <a:stretch>
            <a:fillRect/>
          </a:stretch>
        </p:blipFill>
        <p:spPr>
          <a:xfrm>
            <a:off x="1994647" y="2689412"/>
            <a:ext cx="8004383" cy="69931"/>
          </a:xfrm>
          <a:prstGeom prst="rect">
            <a:avLst/>
          </a:prstGeom>
        </p:spPr>
      </p:pic>
    </p:spTree>
    <p:extLst>
      <p:ext uri="{BB962C8B-B14F-4D97-AF65-F5344CB8AC3E}">
        <p14:creationId xmlns:p14="http://schemas.microsoft.com/office/powerpoint/2010/main" val="3185888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58478" y="760183"/>
            <a:ext cx="4266640" cy="677108"/>
          </a:xfrm>
          <a:prstGeom prst="rect">
            <a:avLst/>
          </a:prstGeom>
        </p:spPr>
        <p:txBody>
          <a:bodyPr vert="horz" wrap="square" lIns="0" tIns="0" rIns="0" bIns="0" rtlCol="0" anchor="ctr">
            <a:spAutoFit/>
          </a:bodyPr>
          <a:lstStyle/>
          <a:p>
            <a:pPr marL="11206">
              <a:lnSpc>
                <a:spcPct val="100000"/>
              </a:lnSpc>
            </a:pPr>
            <a:r>
              <a:rPr lang="en-US" spc="-4" dirty="0"/>
              <a:t>Leader </a:t>
            </a:r>
            <a:r>
              <a:rPr spc="-4" dirty="0"/>
              <a:t>Talk</a:t>
            </a:r>
          </a:p>
        </p:txBody>
      </p:sp>
      <p:sp>
        <p:nvSpPr>
          <p:cNvPr id="3" name="object 3"/>
          <p:cNvSpPr txBox="1"/>
          <p:nvPr/>
        </p:nvSpPr>
        <p:spPr>
          <a:xfrm>
            <a:off x="2672603" y="1910603"/>
            <a:ext cx="5376582" cy="1744067"/>
          </a:xfrm>
          <a:prstGeom prst="rect">
            <a:avLst/>
          </a:prstGeom>
        </p:spPr>
        <p:txBody>
          <a:bodyPr vert="horz" wrap="square" lIns="0" tIns="0" rIns="0" bIns="0" rtlCol="0">
            <a:spAutoFit/>
          </a:bodyPr>
          <a:lstStyle/>
          <a:p>
            <a:pPr marL="11206">
              <a:lnSpc>
                <a:spcPts val="3379"/>
              </a:lnSpc>
            </a:pPr>
            <a:r>
              <a:rPr lang="en-US" sz="2824" b="1" spc="4" dirty="0">
                <a:latin typeface="Times New Roman"/>
                <a:cs typeface="Times New Roman"/>
              </a:rPr>
              <a:t>Indirect </a:t>
            </a:r>
            <a:r>
              <a:rPr sz="2824" b="1" spc="4" dirty="0">
                <a:latin typeface="Times New Roman"/>
                <a:cs typeface="Times New Roman"/>
              </a:rPr>
              <a:t>Influences:</a:t>
            </a:r>
            <a:endParaRPr sz="2824" dirty="0">
              <a:latin typeface="Times New Roman"/>
              <a:cs typeface="Times New Roman"/>
            </a:endParaRPr>
          </a:p>
          <a:p>
            <a:pPr marL="11206" marR="4483">
              <a:lnSpc>
                <a:spcPts val="3379"/>
              </a:lnSpc>
              <a:spcBef>
                <a:spcPts val="110"/>
              </a:spcBef>
            </a:pPr>
            <a:r>
              <a:rPr sz="2824" b="1" spc="-4" dirty="0">
                <a:solidFill>
                  <a:srgbClr val="FF0000"/>
                </a:solidFill>
                <a:latin typeface="Times New Roman"/>
                <a:cs typeface="Times New Roman"/>
              </a:rPr>
              <a:t>Increase</a:t>
            </a:r>
            <a:r>
              <a:rPr lang="en-US" sz="2824" b="1" spc="-4" dirty="0">
                <a:solidFill>
                  <a:srgbClr val="FF0000"/>
                </a:solidFill>
                <a:latin typeface="Times New Roman"/>
                <a:cs typeface="Times New Roman"/>
              </a:rPr>
              <a:t>s</a:t>
            </a:r>
            <a:r>
              <a:rPr sz="2824" b="1" spc="-4" dirty="0">
                <a:solidFill>
                  <a:srgbClr val="FF0000"/>
                </a:solidFill>
                <a:latin typeface="Times New Roman"/>
                <a:cs typeface="Times New Roman"/>
              </a:rPr>
              <a:t> Participat</a:t>
            </a:r>
            <a:r>
              <a:rPr lang="en-US" sz="2824" b="1" spc="-4" dirty="0">
                <a:solidFill>
                  <a:srgbClr val="FF0000"/>
                </a:solidFill>
                <a:latin typeface="Times New Roman"/>
                <a:cs typeface="Times New Roman"/>
              </a:rPr>
              <a:t>or Talk</a:t>
            </a:r>
            <a:r>
              <a:rPr sz="2824" b="1" spc="-4" dirty="0">
                <a:solidFill>
                  <a:srgbClr val="FF0000"/>
                </a:solidFill>
                <a:latin typeface="Times New Roman"/>
                <a:cs typeface="Times New Roman"/>
              </a:rPr>
              <a:t> and  Expand</a:t>
            </a:r>
            <a:r>
              <a:rPr lang="en-US" sz="2824" b="1" spc="-4" dirty="0">
                <a:solidFill>
                  <a:srgbClr val="FF0000"/>
                </a:solidFill>
                <a:latin typeface="Times New Roman"/>
                <a:cs typeface="Times New Roman"/>
              </a:rPr>
              <a:t>s</a:t>
            </a:r>
            <a:r>
              <a:rPr sz="2824" b="1" spc="-53" dirty="0">
                <a:solidFill>
                  <a:srgbClr val="FF0000"/>
                </a:solidFill>
                <a:latin typeface="Times New Roman"/>
                <a:cs typeface="Times New Roman"/>
              </a:rPr>
              <a:t> </a:t>
            </a:r>
            <a:r>
              <a:rPr sz="2824" b="1" spc="-9" dirty="0">
                <a:solidFill>
                  <a:srgbClr val="FF0000"/>
                </a:solidFill>
                <a:latin typeface="Times New Roman"/>
                <a:cs typeface="Times New Roman"/>
              </a:rPr>
              <a:t>Freedom</a:t>
            </a:r>
            <a:r>
              <a:rPr lang="en-US" sz="2824" b="1" spc="-9" dirty="0">
                <a:solidFill>
                  <a:srgbClr val="FF0000"/>
                </a:solidFill>
                <a:latin typeface="Times New Roman"/>
                <a:cs typeface="Times New Roman"/>
              </a:rPr>
              <a:t>, confidence</a:t>
            </a:r>
            <a:endParaRPr sz="2824" dirty="0">
              <a:latin typeface="Times New Roman"/>
              <a:cs typeface="Times New Roman"/>
            </a:endParaRPr>
          </a:p>
          <a:p>
            <a:pPr marL="11206">
              <a:lnSpc>
                <a:spcPts val="3331"/>
              </a:lnSpc>
            </a:pPr>
            <a:r>
              <a:rPr sz="2824" b="1" spc="-9" dirty="0">
                <a:solidFill>
                  <a:srgbClr val="FF0000"/>
                </a:solidFill>
                <a:latin typeface="Times New Roman"/>
                <a:cs typeface="Times New Roman"/>
              </a:rPr>
              <a:t>Powerful</a:t>
            </a:r>
            <a:r>
              <a:rPr sz="2824" b="1" spc="-40" dirty="0">
                <a:solidFill>
                  <a:srgbClr val="FF0000"/>
                </a:solidFill>
                <a:latin typeface="Times New Roman"/>
                <a:cs typeface="Times New Roman"/>
              </a:rPr>
              <a:t> </a:t>
            </a:r>
            <a:r>
              <a:rPr sz="2824" b="1" spc="-9" dirty="0">
                <a:solidFill>
                  <a:srgbClr val="FF0000"/>
                </a:solidFill>
                <a:latin typeface="Times New Roman"/>
                <a:cs typeface="Times New Roman"/>
              </a:rPr>
              <a:t>Recognition</a:t>
            </a:r>
            <a:endParaRPr sz="2824" dirty="0">
              <a:latin typeface="Times New Roman"/>
              <a:cs typeface="Times New Roman"/>
            </a:endParaRPr>
          </a:p>
        </p:txBody>
      </p:sp>
      <p:sp>
        <p:nvSpPr>
          <p:cNvPr id="4" name="object 4"/>
          <p:cNvSpPr txBox="1"/>
          <p:nvPr/>
        </p:nvSpPr>
        <p:spPr>
          <a:xfrm>
            <a:off x="3210485" y="3860427"/>
            <a:ext cx="1603562" cy="1755481"/>
          </a:xfrm>
          <a:prstGeom prst="rect">
            <a:avLst/>
          </a:prstGeom>
        </p:spPr>
        <p:txBody>
          <a:bodyPr vert="horz" wrap="square" lIns="0" tIns="0" rIns="0" bIns="0" rtlCol="0">
            <a:spAutoFit/>
          </a:bodyPr>
          <a:lstStyle/>
          <a:p>
            <a:pPr marL="11206">
              <a:lnSpc>
                <a:spcPts val="3379"/>
              </a:lnSpc>
            </a:pPr>
            <a:r>
              <a:rPr sz="2824" dirty="0">
                <a:latin typeface="Times New Roman"/>
                <a:cs typeface="Times New Roman"/>
              </a:rPr>
              <a:t>Category</a:t>
            </a:r>
            <a:r>
              <a:rPr sz="2824" spc="-124" dirty="0">
                <a:latin typeface="Times New Roman"/>
                <a:cs typeface="Times New Roman"/>
              </a:rPr>
              <a:t> </a:t>
            </a:r>
            <a:r>
              <a:rPr sz="2824" spc="9" dirty="0">
                <a:latin typeface="Times New Roman"/>
                <a:cs typeface="Times New Roman"/>
              </a:rPr>
              <a:t>4</a:t>
            </a:r>
            <a:endParaRPr sz="2824">
              <a:latin typeface="Times New Roman"/>
              <a:cs typeface="Times New Roman"/>
            </a:endParaRPr>
          </a:p>
          <a:p>
            <a:pPr marL="11206">
              <a:lnSpc>
                <a:spcPts val="3375"/>
              </a:lnSpc>
            </a:pPr>
            <a:r>
              <a:rPr sz="2824" dirty="0">
                <a:latin typeface="Times New Roman"/>
                <a:cs typeface="Times New Roman"/>
              </a:rPr>
              <a:t>Category</a:t>
            </a:r>
            <a:r>
              <a:rPr sz="2824" spc="-124" dirty="0">
                <a:latin typeface="Times New Roman"/>
                <a:cs typeface="Times New Roman"/>
              </a:rPr>
              <a:t> </a:t>
            </a:r>
            <a:r>
              <a:rPr sz="2824" spc="9" dirty="0">
                <a:latin typeface="Times New Roman"/>
                <a:cs typeface="Times New Roman"/>
              </a:rPr>
              <a:t>3</a:t>
            </a:r>
            <a:endParaRPr sz="2824">
              <a:latin typeface="Times New Roman"/>
              <a:cs typeface="Times New Roman"/>
            </a:endParaRPr>
          </a:p>
          <a:p>
            <a:pPr marL="11206">
              <a:lnSpc>
                <a:spcPts val="3384"/>
              </a:lnSpc>
            </a:pPr>
            <a:r>
              <a:rPr sz="2824" dirty="0">
                <a:latin typeface="Times New Roman"/>
                <a:cs typeface="Times New Roman"/>
              </a:rPr>
              <a:t>Category</a:t>
            </a:r>
            <a:r>
              <a:rPr sz="2824" spc="-124" dirty="0">
                <a:latin typeface="Times New Roman"/>
                <a:cs typeface="Times New Roman"/>
              </a:rPr>
              <a:t> </a:t>
            </a:r>
            <a:r>
              <a:rPr sz="2824" spc="9" dirty="0">
                <a:latin typeface="Times New Roman"/>
                <a:cs typeface="Times New Roman"/>
              </a:rPr>
              <a:t>2</a:t>
            </a:r>
            <a:endParaRPr sz="2824">
              <a:latin typeface="Times New Roman"/>
              <a:cs typeface="Times New Roman"/>
            </a:endParaRPr>
          </a:p>
          <a:p>
            <a:pPr marL="11206">
              <a:spcBef>
                <a:spcPts val="53"/>
              </a:spcBef>
            </a:pPr>
            <a:r>
              <a:rPr sz="2824" dirty="0">
                <a:latin typeface="Times New Roman"/>
                <a:cs typeface="Times New Roman"/>
              </a:rPr>
              <a:t>Category</a:t>
            </a:r>
            <a:r>
              <a:rPr sz="2824" spc="-124" dirty="0">
                <a:latin typeface="Times New Roman"/>
                <a:cs typeface="Times New Roman"/>
              </a:rPr>
              <a:t> </a:t>
            </a:r>
            <a:r>
              <a:rPr sz="2824" spc="9" dirty="0">
                <a:latin typeface="Times New Roman"/>
                <a:cs typeface="Times New Roman"/>
              </a:rPr>
              <a:t>1</a:t>
            </a:r>
            <a:endParaRPr sz="2824">
              <a:latin typeface="Times New Roman"/>
              <a:cs typeface="Times New Roman"/>
            </a:endParaRPr>
          </a:p>
        </p:txBody>
      </p:sp>
      <p:sp>
        <p:nvSpPr>
          <p:cNvPr id="5" name="object 5"/>
          <p:cNvSpPr txBox="1"/>
          <p:nvPr/>
        </p:nvSpPr>
        <p:spPr>
          <a:xfrm>
            <a:off x="5630956" y="3875666"/>
            <a:ext cx="3199840" cy="1742657"/>
          </a:xfrm>
          <a:prstGeom prst="rect">
            <a:avLst/>
          </a:prstGeom>
        </p:spPr>
        <p:txBody>
          <a:bodyPr vert="horz" wrap="square" lIns="0" tIns="0" rIns="0" bIns="0" rtlCol="0">
            <a:spAutoFit/>
          </a:bodyPr>
          <a:lstStyle/>
          <a:p>
            <a:pPr marL="11206" marR="1399689">
              <a:lnSpc>
                <a:spcPts val="3379"/>
              </a:lnSpc>
            </a:pPr>
            <a:r>
              <a:rPr sz="2824" dirty="0">
                <a:latin typeface="Times New Roman"/>
                <a:cs typeface="Times New Roman"/>
              </a:rPr>
              <a:t>Questions  </a:t>
            </a:r>
            <a:r>
              <a:rPr sz="2824" spc="4" dirty="0">
                <a:latin typeface="Times New Roman"/>
                <a:cs typeface="Times New Roman"/>
              </a:rPr>
              <a:t>Use of</a:t>
            </a:r>
            <a:r>
              <a:rPr sz="2824" spc="-101" dirty="0">
                <a:latin typeface="Times New Roman"/>
                <a:cs typeface="Times New Roman"/>
              </a:rPr>
              <a:t> </a:t>
            </a:r>
            <a:r>
              <a:rPr sz="2824" spc="9" dirty="0">
                <a:latin typeface="Times New Roman"/>
                <a:cs typeface="Times New Roman"/>
              </a:rPr>
              <a:t>ideas</a:t>
            </a:r>
            <a:endParaRPr sz="2824">
              <a:latin typeface="Times New Roman"/>
              <a:cs typeface="Times New Roman"/>
            </a:endParaRPr>
          </a:p>
          <a:p>
            <a:pPr marL="11206">
              <a:lnSpc>
                <a:spcPts val="3265"/>
              </a:lnSpc>
            </a:pPr>
            <a:r>
              <a:rPr sz="2824" spc="-4" dirty="0">
                <a:latin typeface="Times New Roman"/>
                <a:cs typeface="Times New Roman"/>
              </a:rPr>
              <a:t>Praise, release</a:t>
            </a:r>
            <a:r>
              <a:rPr sz="2824" spc="-40" dirty="0">
                <a:latin typeface="Times New Roman"/>
                <a:cs typeface="Times New Roman"/>
              </a:rPr>
              <a:t> </a:t>
            </a:r>
            <a:r>
              <a:rPr sz="2824" spc="-4" dirty="0">
                <a:latin typeface="Times New Roman"/>
                <a:cs typeface="Times New Roman"/>
              </a:rPr>
              <a:t>tension</a:t>
            </a:r>
            <a:endParaRPr sz="2824">
              <a:latin typeface="Times New Roman"/>
              <a:cs typeface="Times New Roman"/>
            </a:endParaRPr>
          </a:p>
          <a:p>
            <a:pPr marL="11206">
              <a:spcBef>
                <a:spcPts val="53"/>
              </a:spcBef>
            </a:pPr>
            <a:r>
              <a:rPr sz="2824" spc="9" dirty="0">
                <a:latin typeface="Times New Roman"/>
                <a:cs typeface="Times New Roman"/>
              </a:rPr>
              <a:t>Feelings</a:t>
            </a:r>
            <a:endParaRPr sz="2824">
              <a:latin typeface="Times New Roman"/>
              <a:cs typeface="Times New Roman"/>
            </a:endParaRPr>
          </a:p>
        </p:txBody>
      </p:sp>
      <p:sp>
        <p:nvSpPr>
          <p:cNvPr id="6" name="object 6"/>
          <p:cNvSpPr/>
          <p:nvPr/>
        </p:nvSpPr>
        <p:spPr>
          <a:xfrm>
            <a:off x="2061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 name="object 7"/>
          <p:cNvSpPr/>
          <p:nvPr/>
        </p:nvSpPr>
        <p:spPr>
          <a:xfrm>
            <a:off x="2196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8" name="object 8"/>
          <p:cNvSpPr/>
          <p:nvPr/>
        </p:nvSpPr>
        <p:spPr>
          <a:xfrm>
            <a:off x="2330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9" name="object 9"/>
          <p:cNvSpPr/>
          <p:nvPr/>
        </p:nvSpPr>
        <p:spPr>
          <a:xfrm>
            <a:off x="2465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0" name="object 10"/>
          <p:cNvSpPr/>
          <p:nvPr/>
        </p:nvSpPr>
        <p:spPr>
          <a:xfrm>
            <a:off x="2599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1" name="object 11"/>
          <p:cNvSpPr/>
          <p:nvPr/>
        </p:nvSpPr>
        <p:spPr>
          <a:xfrm>
            <a:off x="2734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2" name="object 12"/>
          <p:cNvSpPr/>
          <p:nvPr/>
        </p:nvSpPr>
        <p:spPr>
          <a:xfrm>
            <a:off x="2868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3" name="object 13"/>
          <p:cNvSpPr/>
          <p:nvPr/>
        </p:nvSpPr>
        <p:spPr>
          <a:xfrm>
            <a:off x="3003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4" name="object 14"/>
          <p:cNvSpPr/>
          <p:nvPr/>
        </p:nvSpPr>
        <p:spPr>
          <a:xfrm>
            <a:off x="3137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5" name="object 15"/>
          <p:cNvSpPr/>
          <p:nvPr/>
        </p:nvSpPr>
        <p:spPr>
          <a:xfrm>
            <a:off x="327211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6" name="object 16"/>
          <p:cNvSpPr/>
          <p:nvPr/>
        </p:nvSpPr>
        <p:spPr>
          <a:xfrm>
            <a:off x="340658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7" name="object 17"/>
          <p:cNvSpPr/>
          <p:nvPr/>
        </p:nvSpPr>
        <p:spPr>
          <a:xfrm>
            <a:off x="3541059"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8" name="object 18"/>
          <p:cNvSpPr/>
          <p:nvPr/>
        </p:nvSpPr>
        <p:spPr>
          <a:xfrm>
            <a:off x="367553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9" name="object 19"/>
          <p:cNvSpPr/>
          <p:nvPr/>
        </p:nvSpPr>
        <p:spPr>
          <a:xfrm>
            <a:off x="381000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0" name="object 20"/>
          <p:cNvSpPr/>
          <p:nvPr/>
        </p:nvSpPr>
        <p:spPr>
          <a:xfrm>
            <a:off x="394447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1" name="object 21"/>
          <p:cNvSpPr/>
          <p:nvPr/>
        </p:nvSpPr>
        <p:spPr>
          <a:xfrm>
            <a:off x="407894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2" name="object 22"/>
          <p:cNvSpPr/>
          <p:nvPr/>
        </p:nvSpPr>
        <p:spPr>
          <a:xfrm>
            <a:off x="4213412"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3" name="object 23"/>
          <p:cNvSpPr/>
          <p:nvPr/>
        </p:nvSpPr>
        <p:spPr>
          <a:xfrm>
            <a:off x="4347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4" name="object 24"/>
          <p:cNvSpPr/>
          <p:nvPr/>
        </p:nvSpPr>
        <p:spPr>
          <a:xfrm>
            <a:off x="4482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5" name="object 25"/>
          <p:cNvSpPr/>
          <p:nvPr/>
        </p:nvSpPr>
        <p:spPr>
          <a:xfrm>
            <a:off x="4616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6" name="object 26"/>
          <p:cNvSpPr/>
          <p:nvPr/>
        </p:nvSpPr>
        <p:spPr>
          <a:xfrm>
            <a:off x="4751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7" name="object 27"/>
          <p:cNvSpPr/>
          <p:nvPr/>
        </p:nvSpPr>
        <p:spPr>
          <a:xfrm>
            <a:off x="4885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8" name="object 28"/>
          <p:cNvSpPr/>
          <p:nvPr/>
        </p:nvSpPr>
        <p:spPr>
          <a:xfrm>
            <a:off x="5020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9" name="object 29"/>
          <p:cNvSpPr/>
          <p:nvPr/>
        </p:nvSpPr>
        <p:spPr>
          <a:xfrm>
            <a:off x="5154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0" name="object 30"/>
          <p:cNvSpPr/>
          <p:nvPr/>
        </p:nvSpPr>
        <p:spPr>
          <a:xfrm>
            <a:off x="5289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1" name="object 31"/>
          <p:cNvSpPr/>
          <p:nvPr/>
        </p:nvSpPr>
        <p:spPr>
          <a:xfrm>
            <a:off x="5423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2" name="object 32"/>
          <p:cNvSpPr/>
          <p:nvPr/>
        </p:nvSpPr>
        <p:spPr>
          <a:xfrm>
            <a:off x="555811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3" name="object 33"/>
          <p:cNvSpPr/>
          <p:nvPr/>
        </p:nvSpPr>
        <p:spPr>
          <a:xfrm>
            <a:off x="569258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4" name="object 34"/>
          <p:cNvSpPr/>
          <p:nvPr/>
        </p:nvSpPr>
        <p:spPr>
          <a:xfrm>
            <a:off x="5827059"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5" name="object 35"/>
          <p:cNvSpPr/>
          <p:nvPr/>
        </p:nvSpPr>
        <p:spPr>
          <a:xfrm>
            <a:off x="596153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6" name="object 36"/>
          <p:cNvSpPr/>
          <p:nvPr/>
        </p:nvSpPr>
        <p:spPr>
          <a:xfrm>
            <a:off x="609600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7" name="object 37"/>
          <p:cNvSpPr/>
          <p:nvPr/>
        </p:nvSpPr>
        <p:spPr>
          <a:xfrm>
            <a:off x="623047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8" name="object 38"/>
          <p:cNvSpPr/>
          <p:nvPr/>
        </p:nvSpPr>
        <p:spPr>
          <a:xfrm>
            <a:off x="636494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9" name="object 39"/>
          <p:cNvSpPr/>
          <p:nvPr/>
        </p:nvSpPr>
        <p:spPr>
          <a:xfrm>
            <a:off x="6499412"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0" name="object 40"/>
          <p:cNvSpPr/>
          <p:nvPr/>
        </p:nvSpPr>
        <p:spPr>
          <a:xfrm>
            <a:off x="6633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1" name="object 41"/>
          <p:cNvSpPr/>
          <p:nvPr/>
        </p:nvSpPr>
        <p:spPr>
          <a:xfrm>
            <a:off x="6768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2" name="object 42"/>
          <p:cNvSpPr/>
          <p:nvPr/>
        </p:nvSpPr>
        <p:spPr>
          <a:xfrm>
            <a:off x="6902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3" name="object 43"/>
          <p:cNvSpPr/>
          <p:nvPr/>
        </p:nvSpPr>
        <p:spPr>
          <a:xfrm>
            <a:off x="7037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4" name="object 44"/>
          <p:cNvSpPr/>
          <p:nvPr/>
        </p:nvSpPr>
        <p:spPr>
          <a:xfrm>
            <a:off x="7171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5" name="object 45"/>
          <p:cNvSpPr/>
          <p:nvPr/>
        </p:nvSpPr>
        <p:spPr>
          <a:xfrm>
            <a:off x="7306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6" name="object 46"/>
          <p:cNvSpPr/>
          <p:nvPr/>
        </p:nvSpPr>
        <p:spPr>
          <a:xfrm>
            <a:off x="7440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7" name="object 47"/>
          <p:cNvSpPr/>
          <p:nvPr/>
        </p:nvSpPr>
        <p:spPr>
          <a:xfrm>
            <a:off x="7575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8" name="object 48"/>
          <p:cNvSpPr/>
          <p:nvPr/>
        </p:nvSpPr>
        <p:spPr>
          <a:xfrm>
            <a:off x="7709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9" name="object 49"/>
          <p:cNvSpPr/>
          <p:nvPr/>
        </p:nvSpPr>
        <p:spPr>
          <a:xfrm>
            <a:off x="784411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0" name="object 50"/>
          <p:cNvSpPr/>
          <p:nvPr/>
        </p:nvSpPr>
        <p:spPr>
          <a:xfrm>
            <a:off x="797858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1" name="object 51"/>
          <p:cNvSpPr/>
          <p:nvPr/>
        </p:nvSpPr>
        <p:spPr>
          <a:xfrm>
            <a:off x="8113059"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2" name="object 52"/>
          <p:cNvSpPr/>
          <p:nvPr/>
        </p:nvSpPr>
        <p:spPr>
          <a:xfrm>
            <a:off x="824753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3" name="object 53"/>
          <p:cNvSpPr/>
          <p:nvPr/>
        </p:nvSpPr>
        <p:spPr>
          <a:xfrm>
            <a:off x="838200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4" name="object 54"/>
          <p:cNvSpPr/>
          <p:nvPr/>
        </p:nvSpPr>
        <p:spPr>
          <a:xfrm>
            <a:off x="851647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5" name="object 55"/>
          <p:cNvSpPr/>
          <p:nvPr/>
        </p:nvSpPr>
        <p:spPr>
          <a:xfrm>
            <a:off x="865094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6" name="object 56"/>
          <p:cNvSpPr/>
          <p:nvPr/>
        </p:nvSpPr>
        <p:spPr>
          <a:xfrm>
            <a:off x="8785412"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7" name="object 57"/>
          <p:cNvSpPr/>
          <p:nvPr/>
        </p:nvSpPr>
        <p:spPr>
          <a:xfrm>
            <a:off x="8919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8" name="object 58"/>
          <p:cNvSpPr/>
          <p:nvPr/>
        </p:nvSpPr>
        <p:spPr>
          <a:xfrm>
            <a:off x="9054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9" name="object 59"/>
          <p:cNvSpPr/>
          <p:nvPr/>
        </p:nvSpPr>
        <p:spPr>
          <a:xfrm>
            <a:off x="9188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0" name="object 60"/>
          <p:cNvSpPr/>
          <p:nvPr/>
        </p:nvSpPr>
        <p:spPr>
          <a:xfrm>
            <a:off x="9323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1" name="object 61"/>
          <p:cNvSpPr/>
          <p:nvPr/>
        </p:nvSpPr>
        <p:spPr>
          <a:xfrm>
            <a:off x="9457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2" name="object 62"/>
          <p:cNvSpPr/>
          <p:nvPr/>
        </p:nvSpPr>
        <p:spPr>
          <a:xfrm>
            <a:off x="9592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3" name="object 63"/>
          <p:cNvSpPr/>
          <p:nvPr/>
        </p:nvSpPr>
        <p:spPr>
          <a:xfrm>
            <a:off x="9726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4" name="object 64"/>
          <p:cNvSpPr/>
          <p:nvPr/>
        </p:nvSpPr>
        <p:spPr>
          <a:xfrm>
            <a:off x="9861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5" name="object 65"/>
          <p:cNvSpPr/>
          <p:nvPr/>
        </p:nvSpPr>
        <p:spPr>
          <a:xfrm>
            <a:off x="9995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Tree>
    <p:extLst>
      <p:ext uri="{BB962C8B-B14F-4D97-AF65-F5344CB8AC3E}">
        <p14:creationId xmlns:p14="http://schemas.microsoft.com/office/powerpoint/2010/main" val="2303799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76139" y="838810"/>
            <a:ext cx="4036919" cy="677108"/>
          </a:xfrm>
          <a:prstGeom prst="rect">
            <a:avLst/>
          </a:prstGeom>
        </p:spPr>
        <p:txBody>
          <a:bodyPr vert="horz" wrap="square" lIns="0" tIns="0" rIns="0" bIns="0" rtlCol="0" anchor="ctr">
            <a:spAutoFit/>
          </a:bodyPr>
          <a:lstStyle/>
          <a:p>
            <a:pPr marL="11206">
              <a:lnSpc>
                <a:spcPct val="100000"/>
              </a:lnSpc>
            </a:pPr>
            <a:r>
              <a:rPr lang="en-US" spc="-13" dirty="0"/>
              <a:t>Participant</a:t>
            </a:r>
            <a:r>
              <a:rPr spc="-57" dirty="0"/>
              <a:t> </a:t>
            </a:r>
            <a:r>
              <a:rPr spc="-13" dirty="0"/>
              <a:t>Talk</a:t>
            </a:r>
          </a:p>
        </p:txBody>
      </p:sp>
      <p:sp>
        <p:nvSpPr>
          <p:cNvPr id="3" name="object 3"/>
          <p:cNvSpPr txBox="1"/>
          <p:nvPr/>
        </p:nvSpPr>
        <p:spPr>
          <a:xfrm>
            <a:off x="3815603" y="3389779"/>
            <a:ext cx="1603562" cy="872034"/>
          </a:xfrm>
          <a:prstGeom prst="rect">
            <a:avLst/>
          </a:prstGeom>
        </p:spPr>
        <p:txBody>
          <a:bodyPr vert="horz" wrap="square" lIns="0" tIns="0" rIns="0" bIns="0" rtlCol="0">
            <a:spAutoFit/>
          </a:bodyPr>
          <a:lstStyle/>
          <a:p>
            <a:pPr marL="11206">
              <a:lnSpc>
                <a:spcPts val="3379"/>
              </a:lnSpc>
            </a:pPr>
            <a:r>
              <a:rPr sz="2824" dirty="0">
                <a:latin typeface="Times New Roman"/>
                <a:cs typeface="Times New Roman"/>
              </a:rPr>
              <a:t>Category</a:t>
            </a:r>
            <a:r>
              <a:rPr sz="2824" spc="-124" dirty="0">
                <a:latin typeface="Times New Roman"/>
                <a:cs typeface="Times New Roman"/>
              </a:rPr>
              <a:t> </a:t>
            </a:r>
            <a:r>
              <a:rPr sz="2824" spc="9" dirty="0">
                <a:latin typeface="Times New Roman"/>
                <a:cs typeface="Times New Roman"/>
              </a:rPr>
              <a:t>8</a:t>
            </a:r>
            <a:endParaRPr sz="2824">
              <a:latin typeface="Times New Roman"/>
              <a:cs typeface="Times New Roman"/>
            </a:endParaRPr>
          </a:p>
          <a:p>
            <a:pPr marL="11206">
              <a:lnSpc>
                <a:spcPts val="3384"/>
              </a:lnSpc>
            </a:pPr>
            <a:r>
              <a:rPr sz="2824" dirty="0">
                <a:latin typeface="Times New Roman"/>
                <a:cs typeface="Times New Roman"/>
              </a:rPr>
              <a:t>Category</a:t>
            </a:r>
            <a:r>
              <a:rPr sz="2824" spc="-124" dirty="0">
                <a:latin typeface="Times New Roman"/>
                <a:cs typeface="Times New Roman"/>
              </a:rPr>
              <a:t> </a:t>
            </a:r>
            <a:r>
              <a:rPr sz="2824" spc="9" dirty="0">
                <a:latin typeface="Times New Roman"/>
                <a:cs typeface="Times New Roman"/>
              </a:rPr>
              <a:t>9</a:t>
            </a:r>
            <a:endParaRPr sz="2824">
              <a:latin typeface="Times New Roman"/>
              <a:cs typeface="Times New Roman"/>
            </a:endParaRPr>
          </a:p>
        </p:txBody>
      </p:sp>
      <p:sp>
        <p:nvSpPr>
          <p:cNvPr id="4" name="object 4"/>
          <p:cNvSpPr txBox="1"/>
          <p:nvPr/>
        </p:nvSpPr>
        <p:spPr>
          <a:xfrm>
            <a:off x="6236074" y="3405018"/>
            <a:ext cx="1409140" cy="872034"/>
          </a:xfrm>
          <a:prstGeom prst="rect">
            <a:avLst/>
          </a:prstGeom>
        </p:spPr>
        <p:txBody>
          <a:bodyPr vert="horz" wrap="square" lIns="0" tIns="0" rIns="0" bIns="0" rtlCol="0">
            <a:spAutoFit/>
          </a:bodyPr>
          <a:lstStyle/>
          <a:p>
            <a:pPr marL="11206" marR="4483">
              <a:lnSpc>
                <a:spcPts val="3379"/>
              </a:lnSpc>
            </a:pPr>
            <a:r>
              <a:rPr sz="2824" spc="9" dirty="0">
                <a:latin typeface="Times New Roman"/>
                <a:cs typeface="Times New Roman"/>
              </a:rPr>
              <a:t>Response  </a:t>
            </a:r>
            <a:r>
              <a:rPr sz="2824" spc="-9" dirty="0">
                <a:latin typeface="Times New Roman"/>
                <a:cs typeface="Times New Roman"/>
              </a:rPr>
              <a:t>Initiation</a:t>
            </a:r>
            <a:endParaRPr sz="2824">
              <a:latin typeface="Times New Roman"/>
              <a:cs typeface="Times New Roman"/>
            </a:endParaRPr>
          </a:p>
        </p:txBody>
      </p:sp>
      <p:sp>
        <p:nvSpPr>
          <p:cNvPr id="5" name="object 5"/>
          <p:cNvSpPr/>
          <p:nvPr/>
        </p:nvSpPr>
        <p:spPr>
          <a:xfrm>
            <a:off x="3003176" y="4370294"/>
            <a:ext cx="6387353" cy="0"/>
          </a:xfrm>
          <a:custGeom>
            <a:avLst/>
            <a:gdLst/>
            <a:ahLst/>
            <a:cxnLst/>
            <a:rect l="l" t="t" r="r" b="b"/>
            <a:pathLst>
              <a:path w="7239000">
                <a:moveTo>
                  <a:pt x="0" y="0"/>
                </a:moveTo>
                <a:lnTo>
                  <a:pt x="7239000" y="0"/>
                </a:lnTo>
              </a:path>
            </a:pathLst>
          </a:custGeom>
          <a:ln w="57150">
            <a:solidFill>
              <a:srgbClr val="000000"/>
            </a:solidFill>
          </a:ln>
        </p:spPr>
        <p:txBody>
          <a:bodyPr wrap="square" lIns="0" tIns="0" rIns="0" bIns="0" rtlCol="0"/>
          <a:lstStyle/>
          <a:p>
            <a:endParaRPr sz="1588"/>
          </a:p>
        </p:txBody>
      </p:sp>
      <p:sp>
        <p:nvSpPr>
          <p:cNvPr id="6" name="object 6"/>
          <p:cNvSpPr txBox="1"/>
          <p:nvPr/>
        </p:nvSpPr>
        <p:spPr>
          <a:xfrm>
            <a:off x="3076015" y="1858608"/>
            <a:ext cx="5507691" cy="1308050"/>
          </a:xfrm>
          <a:prstGeom prst="rect">
            <a:avLst/>
          </a:prstGeom>
        </p:spPr>
        <p:txBody>
          <a:bodyPr vert="horz" wrap="square" lIns="0" tIns="0" rIns="0" bIns="0" rtlCol="0">
            <a:spAutoFit/>
          </a:bodyPr>
          <a:lstStyle/>
          <a:p>
            <a:pPr marL="11206" marR="4483">
              <a:lnSpc>
                <a:spcPts val="3379"/>
              </a:lnSpc>
            </a:pPr>
            <a:r>
              <a:rPr sz="2824" dirty="0">
                <a:solidFill>
                  <a:srgbClr val="FF0000"/>
                </a:solidFill>
                <a:latin typeface="Times New Roman"/>
                <a:cs typeface="Times New Roman"/>
              </a:rPr>
              <a:t>Quality </a:t>
            </a:r>
            <a:r>
              <a:rPr sz="2824" spc="4" dirty="0">
                <a:solidFill>
                  <a:srgbClr val="FF0000"/>
                </a:solidFill>
                <a:latin typeface="Times New Roman"/>
                <a:cs typeface="Times New Roman"/>
              </a:rPr>
              <a:t>of </a:t>
            </a:r>
            <a:r>
              <a:rPr lang="en-US" sz="2824" spc="4" dirty="0">
                <a:solidFill>
                  <a:srgbClr val="FF0000"/>
                </a:solidFill>
                <a:latin typeface="Times New Roman"/>
                <a:cs typeface="Times New Roman"/>
              </a:rPr>
              <a:t>Leader Info or</a:t>
            </a:r>
            <a:r>
              <a:rPr sz="2824" spc="-97" dirty="0">
                <a:solidFill>
                  <a:srgbClr val="FF0000"/>
                </a:solidFill>
                <a:latin typeface="Times New Roman"/>
                <a:cs typeface="Times New Roman"/>
              </a:rPr>
              <a:t> </a:t>
            </a:r>
            <a:r>
              <a:rPr sz="2824" dirty="0">
                <a:solidFill>
                  <a:srgbClr val="FF0000"/>
                </a:solidFill>
                <a:latin typeface="Times New Roman"/>
                <a:cs typeface="Times New Roman"/>
              </a:rPr>
              <a:t>Questions  When </a:t>
            </a:r>
            <a:r>
              <a:rPr lang="en-US" sz="2824" spc="-4" dirty="0">
                <a:solidFill>
                  <a:srgbClr val="FF0000"/>
                </a:solidFill>
                <a:latin typeface="Times New Roman"/>
                <a:cs typeface="Times New Roman"/>
              </a:rPr>
              <a:t>Participants</a:t>
            </a:r>
            <a:r>
              <a:rPr sz="2824" spc="-4" dirty="0">
                <a:solidFill>
                  <a:srgbClr val="FF0000"/>
                </a:solidFill>
                <a:latin typeface="Times New Roman"/>
                <a:cs typeface="Times New Roman"/>
              </a:rPr>
              <a:t> </a:t>
            </a:r>
            <a:r>
              <a:rPr lang="en-US" sz="2824" spc="-4" dirty="0">
                <a:solidFill>
                  <a:srgbClr val="FF0000"/>
                </a:solidFill>
                <a:latin typeface="Times New Roman"/>
                <a:cs typeface="Times New Roman"/>
              </a:rPr>
              <a:t>Respond / Talk</a:t>
            </a:r>
            <a:r>
              <a:rPr sz="2824" spc="-4" dirty="0">
                <a:solidFill>
                  <a:srgbClr val="FF0000"/>
                </a:solidFill>
                <a:latin typeface="Times New Roman"/>
                <a:cs typeface="Times New Roman"/>
              </a:rPr>
              <a:t>  </a:t>
            </a:r>
            <a:r>
              <a:rPr lang="en-US" sz="2824" spc="-4" dirty="0">
                <a:solidFill>
                  <a:srgbClr val="FF0000"/>
                </a:solidFill>
                <a:latin typeface="Times New Roman"/>
                <a:cs typeface="Times New Roman"/>
              </a:rPr>
              <a:t/>
            </a:r>
            <a:br>
              <a:rPr lang="en-US" sz="2824" spc="-4" dirty="0">
                <a:solidFill>
                  <a:srgbClr val="FF0000"/>
                </a:solidFill>
                <a:latin typeface="Times New Roman"/>
                <a:cs typeface="Times New Roman"/>
              </a:rPr>
            </a:br>
            <a:r>
              <a:rPr lang="en-US" sz="2824" dirty="0">
                <a:solidFill>
                  <a:srgbClr val="FF0000"/>
                </a:solidFill>
                <a:latin typeface="Times New Roman"/>
                <a:cs typeface="Times New Roman"/>
              </a:rPr>
              <a:t>Conference, Meeting,</a:t>
            </a:r>
            <a:r>
              <a:rPr sz="2824" spc="-26" dirty="0">
                <a:solidFill>
                  <a:srgbClr val="FF0000"/>
                </a:solidFill>
                <a:latin typeface="Times New Roman"/>
                <a:cs typeface="Times New Roman"/>
              </a:rPr>
              <a:t> </a:t>
            </a:r>
            <a:r>
              <a:rPr sz="2824" dirty="0">
                <a:solidFill>
                  <a:srgbClr val="FF0000"/>
                </a:solidFill>
                <a:latin typeface="Times New Roman"/>
                <a:cs typeface="Times New Roman"/>
              </a:rPr>
              <a:t>Management</a:t>
            </a:r>
            <a:endParaRPr sz="2824" dirty="0">
              <a:latin typeface="Times New Roman"/>
              <a:cs typeface="Times New Roman"/>
            </a:endParaRPr>
          </a:p>
        </p:txBody>
      </p:sp>
      <p:sp>
        <p:nvSpPr>
          <p:cNvPr id="7" name="object 7"/>
          <p:cNvSpPr txBox="1"/>
          <p:nvPr/>
        </p:nvSpPr>
        <p:spPr>
          <a:xfrm>
            <a:off x="3076015" y="4600015"/>
            <a:ext cx="6208059" cy="1330108"/>
          </a:xfrm>
          <a:prstGeom prst="rect">
            <a:avLst/>
          </a:prstGeom>
        </p:spPr>
        <p:txBody>
          <a:bodyPr vert="horz" wrap="square" lIns="0" tIns="0" rIns="0" bIns="0" rtlCol="0">
            <a:spAutoFit/>
          </a:bodyPr>
          <a:lstStyle/>
          <a:p>
            <a:pPr marL="750834">
              <a:spcBef>
                <a:spcPts val="1906"/>
              </a:spcBef>
              <a:tabLst>
                <a:tab pos="3170874" algn="l"/>
              </a:tabLst>
            </a:pPr>
            <a:r>
              <a:rPr sz="2824" spc="9" dirty="0">
                <a:latin typeface="Times New Roman"/>
                <a:cs typeface="Times New Roman"/>
              </a:rPr>
              <a:t>Category</a:t>
            </a:r>
            <a:r>
              <a:rPr sz="2824" spc="-44" dirty="0">
                <a:latin typeface="Times New Roman"/>
                <a:cs typeface="Times New Roman"/>
              </a:rPr>
              <a:t> </a:t>
            </a:r>
            <a:r>
              <a:rPr sz="2824" spc="9" dirty="0">
                <a:latin typeface="Times New Roman"/>
                <a:cs typeface="Times New Roman"/>
              </a:rPr>
              <a:t>10	</a:t>
            </a:r>
            <a:r>
              <a:rPr sz="2824" spc="-4" dirty="0">
                <a:latin typeface="Times New Roman"/>
                <a:cs typeface="Times New Roman"/>
              </a:rPr>
              <a:t>Silence </a:t>
            </a:r>
            <a:r>
              <a:rPr sz="2824" dirty="0">
                <a:latin typeface="Times New Roman"/>
                <a:cs typeface="Times New Roman"/>
              </a:rPr>
              <a:t>or</a:t>
            </a:r>
            <a:r>
              <a:rPr sz="2824" spc="-35" dirty="0">
                <a:latin typeface="Times New Roman"/>
                <a:cs typeface="Times New Roman"/>
              </a:rPr>
              <a:t> </a:t>
            </a:r>
            <a:r>
              <a:rPr sz="2824" spc="-4" dirty="0">
                <a:latin typeface="Times New Roman"/>
                <a:cs typeface="Times New Roman"/>
              </a:rPr>
              <a:t>Confusion</a:t>
            </a:r>
            <a:endParaRPr lang="en-US" sz="2824" spc="-4" dirty="0">
              <a:latin typeface="Times New Roman"/>
              <a:cs typeface="Times New Roman"/>
            </a:endParaRPr>
          </a:p>
          <a:p>
            <a:pPr marL="750834">
              <a:spcBef>
                <a:spcPts val="1906"/>
              </a:spcBef>
              <a:tabLst>
                <a:tab pos="3170874" algn="l"/>
              </a:tabLst>
            </a:pPr>
            <a:r>
              <a:rPr lang="en-US" sz="2118" spc="-4" dirty="0">
                <a:latin typeface="Times New Roman"/>
                <a:cs typeface="Times New Roman"/>
              </a:rPr>
              <a:t>Learning, ideas, innovations, new directions may begin during confusion, and may not.</a:t>
            </a:r>
            <a:endParaRPr sz="2118" dirty="0">
              <a:latin typeface="Times New Roman"/>
              <a:cs typeface="Times New Roman"/>
            </a:endParaRPr>
          </a:p>
        </p:txBody>
      </p:sp>
      <p:sp>
        <p:nvSpPr>
          <p:cNvPr id="8" name="object 8"/>
          <p:cNvSpPr/>
          <p:nvPr/>
        </p:nvSpPr>
        <p:spPr>
          <a:xfrm>
            <a:off x="2061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9" name="object 9"/>
          <p:cNvSpPr/>
          <p:nvPr/>
        </p:nvSpPr>
        <p:spPr>
          <a:xfrm>
            <a:off x="2196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0" name="object 10"/>
          <p:cNvSpPr/>
          <p:nvPr/>
        </p:nvSpPr>
        <p:spPr>
          <a:xfrm>
            <a:off x="2330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1" name="object 11"/>
          <p:cNvSpPr/>
          <p:nvPr/>
        </p:nvSpPr>
        <p:spPr>
          <a:xfrm>
            <a:off x="2465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2" name="object 12"/>
          <p:cNvSpPr/>
          <p:nvPr/>
        </p:nvSpPr>
        <p:spPr>
          <a:xfrm>
            <a:off x="2599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3" name="object 13"/>
          <p:cNvSpPr/>
          <p:nvPr/>
        </p:nvSpPr>
        <p:spPr>
          <a:xfrm>
            <a:off x="2734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4" name="object 14"/>
          <p:cNvSpPr/>
          <p:nvPr/>
        </p:nvSpPr>
        <p:spPr>
          <a:xfrm>
            <a:off x="2868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5" name="object 15"/>
          <p:cNvSpPr/>
          <p:nvPr/>
        </p:nvSpPr>
        <p:spPr>
          <a:xfrm>
            <a:off x="3003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6" name="object 16"/>
          <p:cNvSpPr/>
          <p:nvPr/>
        </p:nvSpPr>
        <p:spPr>
          <a:xfrm>
            <a:off x="3137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7" name="object 17"/>
          <p:cNvSpPr/>
          <p:nvPr/>
        </p:nvSpPr>
        <p:spPr>
          <a:xfrm>
            <a:off x="327211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8" name="object 18"/>
          <p:cNvSpPr/>
          <p:nvPr/>
        </p:nvSpPr>
        <p:spPr>
          <a:xfrm>
            <a:off x="340658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9" name="object 19"/>
          <p:cNvSpPr/>
          <p:nvPr/>
        </p:nvSpPr>
        <p:spPr>
          <a:xfrm>
            <a:off x="3541059"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0" name="object 20"/>
          <p:cNvSpPr/>
          <p:nvPr/>
        </p:nvSpPr>
        <p:spPr>
          <a:xfrm>
            <a:off x="367553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1" name="object 21"/>
          <p:cNvSpPr/>
          <p:nvPr/>
        </p:nvSpPr>
        <p:spPr>
          <a:xfrm>
            <a:off x="381000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2" name="object 22"/>
          <p:cNvSpPr/>
          <p:nvPr/>
        </p:nvSpPr>
        <p:spPr>
          <a:xfrm>
            <a:off x="394447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3" name="object 23"/>
          <p:cNvSpPr/>
          <p:nvPr/>
        </p:nvSpPr>
        <p:spPr>
          <a:xfrm>
            <a:off x="407894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4" name="object 24"/>
          <p:cNvSpPr/>
          <p:nvPr/>
        </p:nvSpPr>
        <p:spPr>
          <a:xfrm>
            <a:off x="4213412"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5" name="object 25"/>
          <p:cNvSpPr/>
          <p:nvPr/>
        </p:nvSpPr>
        <p:spPr>
          <a:xfrm>
            <a:off x="4347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6" name="object 26"/>
          <p:cNvSpPr/>
          <p:nvPr/>
        </p:nvSpPr>
        <p:spPr>
          <a:xfrm>
            <a:off x="4482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7" name="object 27"/>
          <p:cNvSpPr/>
          <p:nvPr/>
        </p:nvSpPr>
        <p:spPr>
          <a:xfrm>
            <a:off x="4616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8" name="object 28"/>
          <p:cNvSpPr/>
          <p:nvPr/>
        </p:nvSpPr>
        <p:spPr>
          <a:xfrm>
            <a:off x="4751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9" name="object 29"/>
          <p:cNvSpPr/>
          <p:nvPr/>
        </p:nvSpPr>
        <p:spPr>
          <a:xfrm>
            <a:off x="4885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0" name="object 30"/>
          <p:cNvSpPr/>
          <p:nvPr/>
        </p:nvSpPr>
        <p:spPr>
          <a:xfrm>
            <a:off x="5020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1" name="object 31"/>
          <p:cNvSpPr/>
          <p:nvPr/>
        </p:nvSpPr>
        <p:spPr>
          <a:xfrm>
            <a:off x="5154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2" name="object 32"/>
          <p:cNvSpPr/>
          <p:nvPr/>
        </p:nvSpPr>
        <p:spPr>
          <a:xfrm>
            <a:off x="5289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3" name="object 33"/>
          <p:cNvSpPr/>
          <p:nvPr/>
        </p:nvSpPr>
        <p:spPr>
          <a:xfrm>
            <a:off x="5423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4" name="object 34"/>
          <p:cNvSpPr/>
          <p:nvPr/>
        </p:nvSpPr>
        <p:spPr>
          <a:xfrm>
            <a:off x="555811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5" name="object 35"/>
          <p:cNvSpPr/>
          <p:nvPr/>
        </p:nvSpPr>
        <p:spPr>
          <a:xfrm>
            <a:off x="569258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6" name="object 36"/>
          <p:cNvSpPr/>
          <p:nvPr/>
        </p:nvSpPr>
        <p:spPr>
          <a:xfrm>
            <a:off x="5827059"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7" name="object 37"/>
          <p:cNvSpPr/>
          <p:nvPr/>
        </p:nvSpPr>
        <p:spPr>
          <a:xfrm>
            <a:off x="596153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8" name="object 38"/>
          <p:cNvSpPr/>
          <p:nvPr/>
        </p:nvSpPr>
        <p:spPr>
          <a:xfrm>
            <a:off x="609600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9" name="object 39"/>
          <p:cNvSpPr/>
          <p:nvPr/>
        </p:nvSpPr>
        <p:spPr>
          <a:xfrm>
            <a:off x="623047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0" name="object 40"/>
          <p:cNvSpPr/>
          <p:nvPr/>
        </p:nvSpPr>
        <p:spPr>
          <a:xfrm>
            <a:off x="636494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1" name="object 41"/>
          <p:cNvSpPr/>
          <p:nvPr/>
        </p:nvSpPr>
        <p:spPr>
          <a:xfrm>
            <a:off x="6499412"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2" name="object 42"/>
          <p:cNvSpPr/>
          <p:nvPr/>
        </p:nvSpPr>
        <p:spPr>
          <a:xfrm>
            <a:off x="6633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3" name="object 43"/>
          <p:cNvSpPr/>
          <p:nvPr/>
        </p:nvSpPr>
        <p:spPr>
          <a:xfrm>
            <a:off x="6768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4" name="object 44"/>
          <p:cNvSpPr/>
          <p:nvPr/>
        </p:nvSpPr>
        <p:spPr>
          <a:xfrm>
            <a:off x="6902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5" name="object 45"/>
          <p:cNvSpPr/>
          <p:nvPr/>
        </p:nvSpPr>
        <p:spPr>
          <a:xfrm>
            <a:off x="7037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6" name="object 46"/>
          <p:cNvSpPr/>
          <p:nvPr/>
        </p:nvSpPr>
        <p:spPr>
          <a:xfrm>
            <a:off x="7171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7" name="object 47"/>
          <p:cNvSpPr/>
          <p:nvPr/>
        </p:nvSpPr>
        <p:spPr>
          <a:xfrm>
            <a:off x="7306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8" name="object 48"/>
          <p:cNvSpPr/>
          <p:nvPr/>
        </p:nvSpPr>
        <p:spPr>
          <a:xfrm>
            <a:off x="7440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9" name="object 49"/>
          <p:cNvSpPr/>
          <p:nvPr/>
        </p:nvSpPr>
        <p:spPr>
          <a:xfrm>
            <a:off x="7575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0" name="object 50"/>
          <p:cNvSpPr/>
          <p:nvPr/>
        </p:nvSpPr>
        <p:spPr>
          <a:xfrm>
            <a:off x="7709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1" name="object 51"/>
          <p:cNvSpPr/>
          <p:nvPr/>
        </p:nvSpPr>
        <p:spPr>
          <a:xfrm>
            <a:off x="784411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2" name="object 52"/>
          <p:cNvSpPr/>
          <p:nvPr/>
        </p:nvSpPr>
        <p:spPr>
          <a:xfrm>
            <a:off x="797858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3" name="object 53"/>
          <p:cNvSpPr/>
          <p:nvPr/>
        </p:nvSpPr>
        <p:spPr>
          <a:xfrm>
            <a:off x="8113059"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4" name="object 54"/>
          <p:cNvSpPr/>
          <p:nvPr/>
        </p:nvSpPr>
        <p:spPr>
          <a:xfrm>
            <a:off x="824753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5" name="object 55"/>
          <p:cNvSpPr/>
          <p:nvPr/>
        </p:nvSpPr>
        <p:spPr>
          <a:xfrm>
            <a:off x="838200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6" name="object 56"/>
          <p:cNvSpPr/>
          <p:nvPr/>
        </p:nvSpPr>
        <p:spPr>
          <a:xfrm>
            <a:off x="851647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7" name="object 57"/>
          <p:cNvSpPr/>
          <p:nvPr/>
        </p:nvSpPr>
        <p:spPr>
          <a:xfrm>
            <a:off x="865094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8" name="object 58"/>
          <p:cNvSpPr/>
          <p:nvPr/>
        </p:nvSpPr>
        <p:spPr>
          <a:xfrm>
            <a:off x="8785412"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9" name="object 59"/>
          <p:cNvSpPr/>
          <p:nvPr/>
        </p:nvSpPr>
        <p:spPr>
          <a:xfrm>
            <a:off x="8919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0" name="object 60"/>
          <p:cNvSpPr/>
          <p:nvPr/>
        </p:nvSpPr>
        <p:spPr>
          <a:xfrm>
            <a:off x="9054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1" name="object 61"/>
          <p:cNvSpPr/>
          <p:nvPr/>
        </p:nvSpPr>
        <p:spPr>
          <a:xfrm>
            <a:off x="9188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2" name="object 62"/>
          <p:cNvSpPr/>
          <p:nvPr/>
        </p:nvSpPr>
        <p:spPr>
          <a:xfrm>
            <a:off x="9323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3" name="object 63"/>
          <p:cNvSpPr/>
          <p:nvPr/>
        </p:nvSpPr>
        <p:spPr>
          <a:xfrm>
            <a:off x="9457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4" name="object 64"/>
          <p:cNvSpPr/>
          <p:nvPr/>
        </p:nvSpPr>
        <p:spPr>
          <a:xfrm>
            <a:off x="9592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5" name="object 65"/>
          <p:cNvSpPr/>
          <p:nvPr/>
        </p:nvSpPr>
        <p:spPr>
          <a:xfrm>
            <a:off x="9726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6" name="object 66"/>
          <p:cNvSpPr/>
          <p:nvPr/>
        </p:nvSpPr>
        <p:spPr>
          <a:xfrm>
            <a:off x="9861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7" name="object 67"/>
          <p:cNvSpPr/>
          <p:nvPr/>
        </p:nvSpPr>
        <p:spPr>
          <a:xfrm>
            <a:off x="9995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Tree>
    <p:extLst>
      <p:ext uri="{BB962C8B-B14F-4D97-AF65-F5344CB8AC3E}">
        <p14:creationId xmlns:p14="http://schemas.microsoft.com/office/powerpoint/2010/main" val="965141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60177" y="201706"/>
            <a:ext cx="8538882" cy="6882205"/>
          </a:xfrm>
          <a:prstGeom prst="rect">
            <a:avLst/>
          </a:prstGeom>
        </p:spPr>
        <p:txBody>
          <a:bodyPr wrap="square">
            <a:spAutoFit/>
          </a:bodyPr>
          <a:lstStyle/>
          <a:p>
            <a:r>
              <a:rPr lang="en-US" sz="2471" b="1" dirty="0"/>
              <a:t> Event (hypothetical): Professor and student in Finance Course</a:t>
            </a:r>
            <a:endParaRPr lang="en-US" sz="2471" dirty="0"/>
          </a:p>
          <a:p>
            <a:r>
              <a:rPr lang="en-US" sz="2471" dirty="0"/>
              <a:t> </a:t>
            </a:r>
          </a:p>
          <a:p>
            <a:r>
              <a:rPr lang="en-US" sz="2471" dirty="0"/>
              <a:t>Leader: Lecture -     	(5) Today we’re going to talk (lecture) 					about sector rotation investing 						strategies.</a:t>
            </a:r>
          </a:p>
          <a:p>
            <a:r>
              <a:rPr lang="en-US" sz="2471" dirty="0"/>
              <a:t>Leader: Question -  	(4) What have you, to date, read or					learned about sector rotation investing 				strategy?</a:t>
            </a:r>
          </a:p>
          <a:p>
            <a:r>
              <a:rPr lang="en-US" sz="2471" dirty="0"/>
              <a:t>Silence 3 seconds - 	(10)</a:t>
            </a:r>
          </a:p>
          <a:p>
            <a:r>
              <a:rPr lang="en-US" sz="2471" dirty="0"/>
              <a:t>Leader: Directions - 	(6) Write this down… Sector rotation is 				an investment strategy when investors 				have [place on Bk </a:t>
            </a:r>
            <a:r>
              <a:rPr lang="en-US" sz="2471" dirty="0" err="1"/>
              <a:t>Bd</a:t>
            </a:r>
            <a:r>
              <a:rPr lang="en-US" sz="2471" dirty="0"/>
              <a:t>] overweight 					positions in strong sectors onboard] 					and </a:t>
            </a:r>
            <a:r>
              <a:rPr lang="en-US" sz="2471" u="sng" dirty="0"/>
              <a:t>underweight positions in weaker.</a:t>
            </a:r>
            <a:endParaRPr lang="en-US" sz="2471" dirty="0"/>
          </a:p>
          <a:p>
            <a:r>
              <a:rPr lang="en-US" sz="2471" dirty="0"/>
              <a:t>Leader: Question -		(4) OK, you’re familiar with sectors, 					think about this?</a:t>
            </a:r>
          </a:p>
          <a:p>
            <a:endParaRPr lang="en-US" sz="2118"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95878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5294" y="0"/>
            <a:ext cx="7933765" cy="6882462"/>
          </a:xfrm>
          <a:prstGeom prst="rect">
            <a:avLst/>
          </a:prstGeom>
          <a:noFill/>
        </p:spPr>
        <p:txBody>
          <a:bodyPr wrap="square" rtlCol="0">
            <a:spAutoFit/>
          </a:bodyPr>
          <a:lstStyle/>
          <a:p>
            <a:r>
              <a:rPr lang="en-US" sz="2118" b="1" dirty="0"/>
              <a:t>Event (hypothetical)</a:t>
            </a:r>
          </a:p>
          <a:p>
            <a:endParaRPr lang="en-US" sz="1588" dirty="0"/>
          </a:p>
          <a:p>
            <a:r>
              <a:rPr lang="en-US" sz="1765" dirty="0"/>
              <a:t>L. </a:t>
            </a:r>
            <a:r>
              <a:rPr lang="en-US" sz="1765" dirty="0">
                <a:solidFill>
                  <a:srgbClr val="FF0000"/>
                </a:solidFill>
              </a:rPr>
              <a:t>_</a:t>
            </a:r>
            <a:r>
              <a:rPr lang="en-US" sz="1765" dirty="0"/>
              <a:t> Today we’re going to talk about sector rotation investing strategies.</a:t>
            </a:r>
          </a:p>
          <a:p>
            <a:r>
              <a:rPr lang="en-US" sz="1765" dirty="0"/>
              <a:t>L </a:t>
            </a:r>
            <a:r>
              <a:rPr lang="en-US" sz="1765" dirty="0">
                <a:solidFill>
                  <a:srgbClr val="FF0000"/>
                </a:solidFill>
              </a:rPr>
              <a:t> - </a:t>
            </a:r>
            <a:r>
              <a:rPr lang="en-US" sz="1765" dirty="0"/>
              <a:t>What have you, to date, read or learn about sector rotation investing strategy?</a:t>
            </a:r>
          </a:p>
          <a:p>
            <a:r>
              <a:rPr lang="en-US" sz="1765" dirty="0"/>
              <a:t>    </a:t>
            </a:r>
            <a:r>
              <a:rPr lang="en-US" sz="1765" dirty="0">
                <a:solidFill>
                  <a:srgbClr val="FF0000"/>
                </a:solidFill>
              </a:rPr>
              <a:t>- </a:t>
            </a:r>
            <a:r>
              <a:rPr lang="en-US" sz="1765" dirty="0"/>
              <a:t>Silence for 3 seconds.</a:t>
            </a:r>
          </a:p>
          <a:p>
            <a:r>
              <a:rPr lang="en-US" sz="1765" dirty="0"/>
              <a:t>L  </a:t>
            </a:r>
            <a:r>
              <a:rPr lang="en-US" sz="1765" dirty="0">
                <a:solidFill>
                  <a:srgbClr val="FF0000"/>
                </a:solidFill>
              </a:rPr>
              <a:t>- </a:t>
            </a:r>
            <a:r>
              <a:rPr lang="en-US" sz="1765" dirty="0"/>
              <a:t>Write this down… Sector rotation is an investment strategy when investors have</a:t>
            </a:r>
            <a:br>
              <a:rPr lang="en-US" sz="1765" dirty="0"/>
            </a:br>
            <a:r>
              <a:rPr lang="en-US" sz="1765" dirty="0"/>
              <a:t>            [pace on </a:t>
            </a:r>
            <a:r>
              <a:rPr lang="en-US" sz="1765" dirty="0" err="1"/>
              <a:t>bk</a:t>
            </a:r>
            <a:r>
              <a:rPr lang="en-US" sz="1765" dirty="0"/>
              <a:t> board] </a:t>
            </a:r>
            <a:r>
              <a:rPr lang="en-US" sz="1765" u="sng" dirty="0"/>
              <a:t>overweight positions in strong sectors </a:t>
            </a:r>
            <a:r>
              <a:rPr lang="en-US" sz="1765" dirty="0"/>
              <a:t>	and </a:t>
            </a:r>
            <a:r>
              <a:rPr lang="en-US" sz="1765" u="sng" dirty="0"/>
              <a:t>underweight positions in weaker.</a:t>
            </a:r>
          </a:p>
          <a:p>
            <a:r>
              <a:rPr lang="en-US" sz="1765" dirty="0"/>
              <a:t>L</a:t>
            </a:r>
            <a:r>
              <a:rPr lang="en-US" sz="1765" b="1" dirty="0">
                <a:solidFill>
                  <a:srgbClr val="FF0000"/>
                </a:solidFill>
              </a:rPr>
              <a:t> - </a:t>
            </a:r>
            <a:r>
              <a:rPr lang="en-US" sz="1765" dirty="0"/>
              <a:t>OK, you’re familiar with sectors, what do you think about this?</a:t>
            </a:r>
          </a:p>
          <a:p>
            <a:r>
              <a:rPr lang="en-US" sz="1765" dirty="0"/>
              <a:t>P </a:t>
            </a:r>
            <a:r>
              <a:rPr lang="en-US" sz="1765" dirty="0">
                <a:solidFill>
                  <a:srgbClr val="FF0000"/>
                </a:solidFill>
              </a:rPr>
              <a:t>-</a:t>
            </a:r>
            <a:r>
              <a:rPr lang="en-US" sz="1765" dirty="0"/>
              <a:t> We’ve talked about sector rotation theory but not about sector investment strategy’</a:t>
            </a:r>
          </a:p>
          <a:p>
            <a:r>
              <a:rPr lang="en-US" sz="1765" dirty="0"/>
              <a:t>L - Very good… how can we extrapolate and take this to market potentials.</a:t>
            </a:r>
          </a:p>
          <a:p>
            <a:r>
              <a:rPr lang="en-US" sz="1765" dirty="0"/>
              <a:t>L - How can we determine long sectors?</a:t>
            </a:r>
          </a:p>
          <a:p>
            <a:r>
              <a:rPr lang="en-US" sz="1765" dirty="0"/>
              <a:t>P - It seems that the sector rotation cycle might determine when to invest in 	certain sectors and leading industries. </a:t>
            </a:r>
          </a:p>
          <a:p>
            <a:r>
              <a:rPr lang="en-US" sz="1765" dirty="0"/>
              <a:t>L-  Let me restate this… what’s in the news that might suggest sectors?</a:t>
            </a:r>
          </a:p>
          <a:p>
            <a:r>
              <a:rPr lang="en-US" sz="1765" dirty="0"/>
              <a:t>P - When S&amp;P sectors are growing </a:t>
            </a:r>
          </a:p>
          <a:p>
            <a:r>
              <a:rPr lang="en-US" sz="1765" dirty="0"/>
              <a:t>   -  Silence</a:t>
            </a:r>
            <a:br>
              <a:rPr lang="en-US" sz="1765" dirty="0"/>
            </a:br>
            <a:r>
              <a:rPr lang="en-US" sz="1765" dirty="0"/>
              <a:t>New P- Well we know that the current administration may focus on increasing jobs, 	lowering taxes, and developing the infrastructure.</a:t>
            </a:r>
          </a:p>
          <a:p>
            <a:r>
              <a:rPr lang="en-US" sz="1765" dirty="0"/>
              <a:t>P - Consumer Discretionary might be long… </a:t>
            </a:r>
          </a:p>
          <a:p>
            <a:r>
              <a:rPr lang="en-US" sz="1765" dirty="0"/>
              <a:t>L   - What else might the administration do that may impact other sectors? </a:t>
            </a:r>
          </a:p>
          <a:p>
            <a:r>
              <a:rPr lang="en-US" sz="1765" dirty="0"/>
              <a:t>P - More jobs may increase new home sales and financials.</a:t>
            </a:r>
          </a:p>
          <a:p>
            <a:r>
              <a:rPr lang="en-US" sz="1765" dirty="0"/>
              <a:t>L - Great! </a:t>
            </a:r>
          </a:p>
          <a:p>
            <a:endParaRPr lang="en-US" sz="1588" dirty="0"/>
          </a:p>
        </p:txBody>
      </p:sp>
    </p:spTree>
    <p:extLst>
      <p:ext uri="{BB962C8B-B14F-4D97-AF65-F5344CB8AC3E}">
        <p14:creationId xmlns:p14="http://schemas.microsoft.com/office/powerpoint/2010/main" val="2370171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0823" y="537882"/>
            <a:ext cx="7933765" cy="5877378"/>
          </a:xfrm>
          <a:prstGeom prst="rect">
            <a:avLst/>
          </a:prstGeom>
        </p:spPr>
        <p:txBody>
          <a:bodyPr wrap="square">
            <a:spAutoFit/>
          </a:bodyPr>
          <a:lstStyle/>
          <a:p>
            <a:r>
              <a:rPr lang="en-US" sz="2118" dirty="0"/>
              <a:t>Participant:		(8) We’ve talked about sector rotation theory 			but not about sector investment strategy</a:t>
            </a:r>
          </a:p>
          <a:p>
            <a:r>
              <a:rPr lang="en-US" sz="2118" dirty="0"/>
              <a:t>Participant:		(8) We’ve talked about sector rotation theory 			but not about sector investment strategy</a:t>
            </a:r>
          </a:p>
          <a:p>
            <a:r>
              <a:rPr lang="en-US" sz="2118" dirty="0"/>
              <a:t>Leader: Reinforce - 	(2) Very good …</a:t>
            </a:r>
          </a:p>
          <a:p>
            <a:r>
              <a:rPr lang="en-US" sz="2118" dirty="0"/>
              <a:t>Leader: Question -	(4) How can we determine long sectors?</a:t>
            </a:r>
          </a:p>
          <a:p>
            <a:r>
              <a:rPr lang="en-US" sz="2118" dirty="0"/>
              <a:t>Participant:		(8) It seems that the sector rotation cycle might 			determine when to invest</a:t>
            </a:r>
            <a:br>
              <a:rPr lang="en-US" sz="2118" dirty="0"/>
            </a:br>
            <a:r>
              <a:rPr lang="en-US" sz="2118" dirty="0"/>
              <a:t> 			in certain sectors and leading industries. </a:t>
            </a:r>
          </a:p>
          <a:p>
            <a:r>
              <a:rPr lang="en-US" sz="2118" dirty="0"/>
              <a:t>Leader: Use Idea -	(3) Yes, I can use that idea… </a:t>
            </a:r>
          </a:p>
          <a:p>
            <a:r>
              <a:rPr lang="en-US" sz="2118" dirty="0"/>
              <a:t>Leader: Question -	(4) Let me restate this… what’s in the news that 			might suggest sectors?</a:t>
            </a:r>
          </a:p>
          <a:p>
            <a:r>
              <a:rPr lang="en-US" sz="2118" dirty="0"/>
              <a:t>Participant, New:	(9) When S&amp;P sectors are growing </a:t>
            </a:r>
            <a:br>
              <a:rPr lang="en-US" sz="2118" dirty="0"/>
            </a:br>
            <a:r>
              <a:rPr lang="en-US" sz="2118" dirty="0"/>
              <a:t>Silence			(10) </a:t>
            </a:r>
            <a:br>
              <a:rPr lang="en-US" sz="2118" dirty="0"/>
            </a:br>
            <a:r>
              <a:rPr lang="en-US" sz="2118" dirty="0"/>
              <a:t>Participant, New:	(9) Well we know that the current administration 			may focus on increasing jobs, lowering taxes, 			and developing the infrastructure</a:t>
            </a:r>
            <a:r>
              <a:rPr lang="en-US" sz="1588" dirty="0"/>
              <a:t>.</a:t>
            </a:r>
          </a:p>
          <a:p>
            <a:endParaRPr lang="en-US" sz="1588" dirty="0"/>
          </a:p>
        </p:txBody>
      </p:sp>
    </p:spTree>
    <p:extLst>
      <p:ext uri="{BB962C8B-B14F-4D97-AF65-F5344CB8AC3E}">
        <p14:creationId xmlns:p14="http://schemas.microsoft.com/office/powerpoint/2010/main" val="1503273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3177" y="672354"/>
            <a:ext cx="6925235" cy="4274888"/>
          </a:xfrm>
          <a:prstGeom prst="rect">
            <a:avLst/>
          </a:prstGeom>
        </p:spPr>
        <p:txBody>
          <a:bodyPr wrap="square">
            <a:spAutoFit/>
          </a:bodyPr>
          <a:lstStyle/>
          <a:p>
            <a:r>
              <a:rPr lang="en-US" sz="2471" dirty="0"/>
              <a:t>Participant, New:	(9) Well we know that the current  </a:t>
            </a:r>
            <a:r>
              <a:rPr lang="en-US" sz="2471" dirty="0" smtClean="0"/>
              <a:t>administration </a:t>
            </a:r>
            <a:r>
              <a:rPr lang="en-US" sz="2471" dirty="0"/>
              <a:t>may focus </a:t>
            </a:r>
            <a:r>
              <a:rPr lang="en-US" sz="2471" dirty="0" smtClean="0"/>
              <a:t>on increasing </a:t>
            </a:r>
            <a:r>
              <a:rPr lang="en-US" sz="2471" dirty="0"/>
              <a:t>jobs, lowering taxes, </a:t>
            </a:r>
            <a:r>
              <a:rPr lang="en-US" sz="2471" dirty="0" smtClean="0"/>
              <a:t>and </a:t>
            </a:r>
            <a:r>
              <a:rPr lang="en-US" sz="2471" dirty="0"/>
              <a:t>developing the </a:t>
            </a:r>
            <a:r>
              <a:rPr lang="en-US" sz="2471" dirty="0" smtClean="0"/>
              <a:t>infrastructure</a:t>
            </a:r>
            <a:r>
              <a:rPr lang="en-US" sz="2471" dirty="0"/>
              <a:t>.</a:t>
            </a:r>
          </a:p>
          <a:p>
            <a:r>
              <a:rPr lang="en-US" sz="2471" dirty="0"/>
              <a:t>Participant: 		(8) Consumer Discretionary might </a:t>
            </a:r>
            <a:r>
              <a:rPr lang="en-US" sz="2471" dirty="0" smtClean="0"/>
              <a:t>be </a:t>
            </a:r>
            <a:r>
              <a:rPr lang="en-US" sz="2471" dirty="0"/>
              <a:t>long… </a:t>
            </a:r>
          </a:p>
          <a:p>
            <a:r>
              <a:rPr lang="en-US" sz="2471" dirty="0"/>
              <a:t>Leader: Question -	(4) What else might the </a:t>
            </a:r>
            <a:r>
              <a:rPr lang="en-US" sz="2471" dirty="0" smtClean="0"/>
              <a:t>administration </a:t>
            </a:r>
            <a:r>
              <a:rPr lang="en-US" sz="2471" dirty="0"/>
              <a:t>do that may </a:t>
            </a:r>
            <a:r>
              <a:rPr lang="en-US" sz="2471" dirty="0" smtClean="0"/>
              <a:t>impact </a:t>
            </a:r>
            <a:r>
              <a:rPr lang="en-US" sz="2471" dirty="0"/>
              <a:t>other sectors? </a:t>
            </a:r>
          </a:p>
          <a:p>
            <a:r>
              <a:rPr lang="en-US" sz="2471" dirty="0"/>
              <a:t>Participant:		(8) More jobs may increase new </a:t>
            </a:r>
            <a:r>
              <a:rPr lang="en-US" sz="2471" dirty="0" smtClean="0"/>
              <a:t>home </a:t>
            </a:r>
            <a:r>
              <a:rPr lang="en-US" sz="2471" dirty="0"/>
              <a:t>sales and financials.</a:t>
            </a:r>
          </a:p>
          <a:p>
            <a:r>
              <a:rPr lang="en-US" sz="2471" dirty="0"/>
              <a:t>Leader: Reinforce -	(2) Great! We’re having a </a:t>
            </a:r>
            <a:r>
              <a:rPr lang="en-US" sz="2471" dirty="0" smtClean="0"/>
              <a:t>conversation</a:t>
            </a:r>
            <a:endParaRPr lang="en-US" sz="2471" dirty="0"/>
          </a:p>
        </p:txBody>
      </p:sp>
    </p:spTree>
    <p:extLst>
      <p:ext uri="{BB962C8B-B14F-4D97-AF65-F5344CB8AC3E}">
        <p14:creationId xmlns:p14="http://schemas.microsoft.com/office/powerpoint/2010/main" val="479314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88144" y="116847"/>
            <a:ext cx="8215712" cy="6624307"/>
          </a:xfrm>
          <a:prstGeom prst="rect">
            <a:avLst/>
          </a:prstGeom>
        </p:spPr>
      </p:pic>
    </p:spTree>
    <p:extLst>
      <p:ext uri="{BB962C8B-B14F-4D97-AF65-F5344CB8AC3E}">
        <p14:creationId xmlns:p14="http://schemas.microsoft.com/office/powerpoint/2010/main" val="12903241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32175" y="2352970"/>
            <a:ext cx="7943150" cy="2487971"/>
          </a:xfrm>
          <a:prstGeom prst="rect">
            <a:avLst/>
          </a:prstGeom>
        </p:spPr>
      </p:pic>
    </p:spTree>
    <p:extLst>
      <p:ext uri="{BB962C8B-B14F-4D97-AF65-F5344CB8AC3E}">
        <p14:creationId xmlns:p14="http://schemas.microsoft.com/office/powerpoint/2010/main" val="107907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10486" y="867057"/>
            <a:ext cx="5771029" cy="1179810"/>
          </a:xfrm>
          <a:prstGeom prst="rect">
            <a:avLst/>
          </a:prstGeom>
        </p:spPr>
        <p:txBody>
          <a:bodyPr vert="horz" wrap="square" lIns="0" tIns="0" rIns="0" bIns="0" rtlCol="0" anchor="ctr">
            <a:spAutoFit/>
          </a:bodyPr>
          <a:lstStyle/>
          <a:p>
            <a:pPr marL="11206" marR="4483" indent="1084227">
              <a:lnSpc>
                <a:spcPts val="4633"/>
              </a:lnSpc>
            </a:pPr>
            <a:r>
              <a:rPr lang="en-US" b="1" dirty="0" smtClean="0">
                <a:latin typeface="+mn-lt"/>
              </a:rPr>
              <a:t>Interpretation</a:t>
            </a:r>
            <a:r>
              <a:rPr b="1" dirty="0" smtClean="0">
                <a:latin typeface="+mn-lt"/>
              </a:rPr>
              <a:t>:  </a:t>
            </a:r>
            <a:r>
              <a:rPr b="1" spc="-4" dirty="0">
                <a:latin typeface="+mn-lt"/>
              </a:rPr>
              <a:t>Verbal </a:t>
            </a:r>
            <a:r>
              <a:rPr lang="en-US" b="1" spc="-4" dirty="0">
                <a:latin typeface="+mn-lt"/>
              </a:rPr>
              <a:t>   		</a:t>
            </a:r>
            <a:r>
              <a:rPr b="1" spc="-4" dirty="0">
                <a:latin typeface="+mn-lt"/>
              </a:rPr>
              <a:t>Interaction…</a:t>
            </a:r>
            <a:endParaRPr spc="-4" dirty="0"/>
          </a:p>
        </p:txBody>
      </p:sp>
      <p:sp>
        <p:nvSpPr>
          <p:cNvPr id="3" name="object 3"/>
          <p:cNvSpPr/>
          <p:nvPr/>
        </p:nvSpPr>
        <p:spPr>
          <a:xfrm>
            <a:off x="2532530"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 name="object 4"/>
          <p:cNvSpPr/>
          <p:nvPr/>
        </p:nvSpPr>
        <p:spPr>
          <a:xfrm>
            <a:off x="2667000"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 name="object 5"/>
          <p:cNvSpPr/>
          <p:nvPr/>
        </p:nvSpPr>
        <p:spPr>
          <a:xfrm>
            <a:off x="2801471"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 name="object 6"/>
          <p:cNvSpPr/>
          <p:nvPr/>
        </p:nvSpPr>
        <p:spPr>
          <a:xfrm>
            <a:off x="2935941"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 name="object 7"/>
          <p:cNvSpPr/>
          <p:nvPr/>
        </p:nvSpPr>
        <p:spPr>
          <a:xfrm>
            <a:off x="3070412"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8" name="object 8"/>
          <p:cNvSpPr/>
          <p:nvPr/>
        </p:nvSpPr>
        <p:spPr>
          <a:xfrm>
            <a:off x="3204883"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9" name="object 9"/>
          <p:cNvSpPr/>
          <p:nvPr/>
        </p:nvSpPr>
        <p:spPr>
          <a:xfrm>
            <a:off x="3339353"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0" name="object 10"/>
          <p:cNvSpPr/>
          <p:nvPr/>
        </p:nvSpPr>
        <p:spPr>
          <a:xfrm>
            <a:off x="3473824"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1" name="object 11"/>
          <p:cNvSpPr/>
          <p:nvPr/>
        </p:nvSpPr>
        <p:spPr>
          <a:xfrm>
            <a:off x="3608294"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2" name="object 12"/>
          <p:cNvSpPr/>
          <p:nvPr/>
        </p:nvSpPr>
        <p:spPr>
          <a:xfrm>
            <a:off x="3742765"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3" name="object 13"/>
          <p:cNvSpPr/>
          <p:nvPr/>
        </p:nvSpPr>
        <p:spPr>
          <a:xfrm>
            <a:off x="3877235"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4" name="object 14"/>
          <p:cNvSpPr/>
          <p:nvPr/>
        </p:nvSpPr>
        <p:spPr>
          <a:xfrm>
            <a:off x="4011706"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5" name="object 15"/>
          <p:cNvSpPr/>
          <p:nvPr/>
        </p:nvSpPr>
        <p:spPr>
          <a:xfrm>
            <a:off x="4146177"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6" name="object 16"/>
          <p:cNvSpPr/>
          <p:nvPr/>
        </p:nvSpPr>
        <p:spPr>
          <a:xfrm>
            <a:off x="4280647"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7" name="object 17"/>
          <p:cNvSpPr/>
          <p:nvPr/>
        </p:nvSpPr>
        <p:spPr>
          <a:xfrm>
            <a:off x="4415118"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8" name="object 18"/>
          <p:cNvSpPr/>
          <p:nvPr/>
        </p:nvSpPr>
        <p:spPr>
          <a:xfrm>
            <a:off x="4549588"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9" name="object 19"/>
          <p:cNvSpPr/>
          <p:nvPr/>
        </p:nvSpPr>
        <p:spPr>
          <a:xfrm>
            <a:off x="4684059"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0" name="object 20"/>
          <p:cNvSpPr/>
          <p:nvPr/>
        </p:nvSpPr>
        <p:spPr>
          <a:xfrm>
            <a:off x="4818530"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1" name="object 21"/>
          <p:cNvSpPr/>
          <p:nvPr/>
        </p:nvSpPr>
        <p:spPr>
          <a:xfrm>
            <a:off x="4953000"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2" name="object 22"/>
          <p:cNvSpPr/>
          <p:nvPr/>
        </p:nvSpPr>
        <p:spPr>
          <a:xfrm>
            <a:off x="5087471"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3" name="object 23"/>
          <p:cNvSpPr/>
          <p:nvPr/>
        </p:nvSpPr>
        <p:spPr>
          <a:xfrm>
            <a:off x="5221941"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4" name="object 24"/>
          <p:cNvSpPr/>
          <p:nvPr/>
        </p:nvSpPr>
        <p:spPr>
          <a:xfrm>
            <a:off x="5356412"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5" name="object 25"/>
          <p:cNvSpPr/>
          <p:nvPr/>
        </p:nvSpPr>
        <p:spPr>
          <a:xfrm>
            <a:off x="5490883"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6" name="object 26"/>
          <p:cNvSpPr/>
          <p:nvPr/>
        </p:nvSpPr>
        <p:spPr>
          <a:xfrm>
            <a:off x="5625353"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7" name="object 27"/>
          <p:cNvSpPr/>
          <p:nvPr/>
        </p:nvSpPr>
        <p:spPr>
          <a:xfrm>
            <a:off x="5759824"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8" name="object 28"/>
          <p:cNvSpPr/>
          <p:nvPr/>
        </p:nvSpPr>
        <p:spPr>
          <a:xfrm>
            <a:off x="5894294"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9" name="object 29"/>
          <p:cNvSpPr/>
          <p:nvPr/>
        </p:nvSpPr>
        <p:spPr>
          <a:xfrm>
            <a:off x="6028765"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0" name="object 30"/>
          <p:cNvSpPr/>
          <p:nvPr/>
        </p:nvSpPr>
        <p:spPr>
          <a:xfrm>
            <a:off x="6163235"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1" name="object 31"/>
          <p:cNvSpPr/>
          <p:nvPr/>
        </p:nvSpPr>
        <p:spPr>
          <a:xfrm>
            <a:off x="6297706"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2" name="object 32"/>
          <p:cNvSpPr/>
          <p:nvPr/>
        </p:nvSpPr>
        <p:spPr>
          <a:xfrm>
            <a:off x="6432177"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3" name="object 33"/>
          <p:cNvSpPr/>
          <p:nvPr/>
        </p:nvSpPr>
        <p:spPr>
          <a:xfrm>
            <a:off x="6566647"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4" name="object 34"/>
          <p:cNvSpPr/>
          <p:nvPr/>
        </p:nvSpPr>
        <p:spPr>
          <a:xfrm>
            <a:off x="6701118"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5" name="object 35"/>
          <p:cNvSpPr/>
          <p:nvPr/>
        </p:nvSpPr>
        <p:spPr>
          <a:xfrm>
            <a:off x="6835588"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6" name="object 36"/>
          <p:cNvSpPr/>
          <p:nvPr/>
        </p:nvSpPr>
        <p:spPr>
          <a:xfrm>
            <a:off x="6970059"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7" name="object 37"/>
          <p:cNvSpPr/>
          <p:nvPr/>
        </p:nvSpPr>
        <p:spPr>
          <a:xfrm>
            <a:off x="7104530"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8" name="object 38"/>
          <p:cNvSpPr/>
          <p:nvPr/>
        </p:nvSpPr>
        <p:spPr>
          <a:xfrm>
            <a:off x="7239000"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9" name="object 39"/>
          <p:cNvSpPr/>
          <p:nvPr/>
        </p:nvSpPr>
        <p:spPr>
          <a:xfrm>
            <a:off x="7373471"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0" name="object 40"/>
          <p:cNvSpPr/>
          <p:nvPr/>
        </p:nvSpPr>
        <p:spPr>
          <a:xfrm>
            <a:off x="7507941"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1" name="object 41"/>
          <p:cNvSpPr/>
          <p:nvPr/>
        </p:nvSpPr>
        <p:spPr>
          <a:xfrm>
            <a:off x="7642412"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2" name="object 42"/>
          <p:cNvSpPr/>
          <p:nvPr/>
        </p:nvSpPr>
        <p:spPr>
          <a:xfrm>
            <a:off x="7776883"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3" name="object 43"/>
          <p:cNvSpPr/>
          <p:nvPr/>
        </p:nvSpPr>
        <p:spPr>
          <a:xfrm>
            <a:off x="7911353"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4" name="object 44"/>
          <p:cNvSpPr/>
          <p:nvPr/>
        </p:nvSpPr>
        <p:spPr>
          <a:xfrm>
            <a:off x="8045824"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5" name="object 45"/>
          <p:cNvSpPr/>
          <p:nvPr/>
        </p:nvSpPr>
        <p:spPr>
          <a:xfrm>
            <a:off x="8180294"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6" name="object 46"/>
          <p:cNvSpPr/>
          <p:nvPr/>
        </p:nvSpPr>
        <p:spPr>
          <a:xfrm>
            <a:off x="8314765"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7" name="object 47"/>
          <p:cNvSpPr/>
          <p:nvPr/>
        </p:nvSpPr>
        <p:spPr>
          <a:xfrm>
            <a:off x="8449235"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8" name="object 48"/>
          <p:cNvSpPr/>
          <p:nvPr/>
        </p:nvSpPr>
        <p:spPr>
          <a:xfrm>
            <a:off x="8583706"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9" name="object 49"/>
          <p:cNvSpPr/>
          <p:nvPr/>
        </p:nvSpPr>
        <p:spPr>
          <a:xfrm>
            <a:off x="8718177"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0" name="object 50"/>
          <p:cNvSpPr/>
          <p:nvPr/>
        </p:nvSpPr>
        <p:spPr>
          <a:xfrm>
            <a:off x="8852647"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1" name="object 51"/>
          <p:cNvSpPr/>
          <p:nvPr/>
        </p:nvSpPr>
        <p:spPr>
          <a:xfrm>
            <a:off x="8987118"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2" name="object 52"/>
          <p:cNvSpPr/>
          <p:nvPr/>
        </p:nvSpPr>
        <p:spPr>
          <a:xfrm>
            <a:off x="9121588"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3" name="object 53"/>
          <p:cNvSpPr/>
          <p:nvPr/>
        </p:nvSpPr>
        <p:spPr>
          <a:xfrm>
            <a:off x="9256059"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4" name="object 54"/>
          <p:cNvSpPr/>
          <p:nvPr/>
        </p:nvSpPr>
        <p:spPr>
          <a:xfrm>
            <a:off x="9390530" y="2185147"/>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5" name="object 55"/>
          <p:cNvSpPr/>
          <p:nvPr/>
        </p:nvSpPr>
        <p:spPr>
          <a:xfrm>
            <a:off x="3003177" y="3899648"/>
            <a:ext cx="277346" cy="1622051"/>
          </a:xfrm>
          <a:custGeom>
            <a:avLst/>
            <a:gdLst/>
            <a:ahLst/>
            <a:cxnLst/>
            <a:rect l="l" t="t" r="r" b="b"/>
            <a:pathLst>
              <a:path w="314325" h="1838325">
                <a:moveTo>
                  <a:pt x="0" y="1838325"/>
                </a:moveTo>
                <a:lnTo>
                  <a:pt x="314325" y="1838325"/>
                </a:lnTo>
                <a:lnTo>
                  <a:pt x="314325" y="0"/>
                </a:lnTo>
                <a:lnTo>
                  <a:pt x="0" y="0"/>
                </a:lnTo>
                <a:lnTo>
                  <a:pt x="0" y="1838325"/>
                </a:lnTo>
                <a:close/>
              </a:path>
            </a:pathLst>
          </a:custGeom>
          <a:solidFill>
            <a:srgbClr val="00B050"/>
          </a:solidFill>
        </p:spPr>
        <p:txBody>
          <a:bodyPr wrap="square" lIns="0" tIns="0" rIns="0" bIns="0" rtlCol="0"/>
          <a:lstStyle/>
          <a:p>
            <a:endParaRPr sz="1588"/>
          </a:p>
        </p:txBody>
      </p:sp>
      <p:sp>
        <p:nvSpPr>
          <p:cNvPr id="56" name="object 56"/>
          <p:cNvSpPr/>
          <p:nvPr/>
        </p:nvSpPr>
        <p:spPr>
          <a:xfrm>
            <a:off x="3003177" y="3899648"/>
            <a:ext cx="277346" cy="1622051"/>
          </a:xfrm>
          <a:custGeom>
            <a:avLst/>
            <a:gdLst/>
            <a:ahLst/>
            <a:cxnLst/>
            <a:rect l="l" t="t" r="r" b="b"/>
            <a:pathLst>
              <a:path w="314325" h="1838325">
                <a:moveTo>
                  <a:pt x="0" y="1838325"/>
                </a:moveTo>
                <a:lnTo>
                  <a:pt x="314325" y="1838325"/>
                </a:lnTo>
                <a:lnTo>
                  <a:pt x="314325" y="0"/>
                </a:lnTo>
                <a:lnTo>
                  <a:pt x="0" y="0"/>
                </a:lnTo>
                <a:lnTo>
                  <a:pt x="0" y="1838325"/>
                </a:lnTo>
                <a:close/>
              </a:path>
            </a:pathLst>
          </a:custGeom>
          <a:ln w="9525">
            <a:solidFill>
              <a:srgbClr val="000000"/>
            </a:solidFill>
          </a:ln>
        </p:spPr>
        <p:txBody>
          <a:bodyPr wrap="square" lIns="0" tIns="0" rIns="0" bIns="0" rtlCol="0"/>
          <a:lstStyle/>
          <a:p>
            <a:endParaRPr sz="1588"/>
          </a:p>
        </p:txBody>
      </p:sp>
      <p:sp>
        <p:nvSpPr>
          <p:cNvPr id="57" name="object 57"/>
          <p:cNvSpPr/>
          <p:nvPr/>
        </p:nvSpPr>
        <p:spPr>
          <a:xfrm>
            <a:off x="4368894" y="3899647"/>
            <a:ext cx="247931" cy="1617850"/>
          </a:xfrm>
          <a:custGeom>
            <a:avLst/>
            <a:gdLst/>
            <a:ahLst/>
            <a:cxnLst/>
            <a:rect l="l" t="t" r="r" b="b"/>
            <a:pathLst>
              <a:path w="314325" h="1381125">
                <a:moveTo>
                  <a:pt x="0" y="1381125"/>
                </a:moveTo>
                <a:lnTo>
                  <a:pt x="314325" y="1381125"/>
                </a:lnTo>
                <a:lnTo>
                  <a:pt x="314325" y="0"/>
                </a:lnTo>
                <a:lnTo>
                  <a:pt x="0" y="0"/>
                </a:lnTo>
                <a:lnTo>
                  <a:pt x="0" y="1381125"/>
                </a:lnTo>
                <a:close/>
              </a:path>
            </a:pathLst>
          </a:custGeom>
          <a:solidFill>
            <a:srgbClr val="FF0066"/>
          </a:solidFill>
        </p:spPr>
        <p:txBody>
          <a:bodyPr wrap="square" lIns="0" tIns="0" rIns="0" bIns="0" rtlCol="0"/>
          <a:lstStyle/>
          <a:p>
            <a:endParaRPr sz="1588"/>
          </a:p>
        </p:txBody>
      </p:sp>
      <p:sp>
        <p:nvSpPr>
          <p:cNvPr id="59" name="object 59"/>
          <p:cNvSpPr/>
          <p:nvPr/>
        </p:nvSpPr>
        <p:spPr>
          <a:xfrm>
            <a:off x="7591726" y="4630831"/>
            <a:ext cx="196363" cy="924484"/>
          </a:xfrm>
          <a:custGeom>
            <a:avLst/>
            <a:gdLst/>
            <a:ahLst/>
            <a:cxnLst/>
            <a:rect l="l" t="t" r="r" b="b"/>
            <a:pathLst>
              <a:path w="314325" h="2295525">
                <a:moveTo>
                  <a:pt x="0" y="2295525"/>
                </a:moveTo>
                <a:lnTo>
                  <a:pt x="314325" y="2295525"/>
                </a:lnTo>
                <a:lnTo>
                  <a:pt x="314325" y="0"/>
                </a:lnTo>
                <a:lnTo>
                  <a:pt x="0" y="0"/>
                </a:lnTo>
                <a:lnTo>
                  <a:pt x="0" y="2295525"/>
                </a:lnTo>
                <a:close/>
              </a:path>
            </a:pathLst>
          </a:custGeom>
          <a:solidFill>
            <a:srgbClr val="FF0066"/>
          </a:solidFill>
        </p:spPr>
        <p:txBody>
          <a:bodyPr wrap="square" lIns="0" tIns="0" rIns="0" bIns="0" rtlCol="0"/>
          <a:lstStyle/>
          <a:p>
            <a:endParaRPr sz="1588"/>
          </a:p>
        </p:txBody>
      </p:sp>
      <p:sp>
        <p:nvSpPr>
          <p:cNvPr id="61" name="object 61"/>
          <p:cNvSpPr/>
          <p:nvPr/>
        </p:nvSpPr>
        <p:spPr>
          <a:xfrm>
            <a:off x="8615012" y="3906312"/>
            <a:ext cx="277346" cy="1622051"/>
          </a:xfrm>
          <a:custGeom>
            <a:avLst/>
            <a:gdLst/>
            <a:ahLst/>
            <a:cxnLst/>
            <a:rect l="l" t="t" r="r" b="b"/>
            <a:pathLst>
              <a:path w="314325" h="1838325">
                <a:moveTo>
                  <a:pt x="0" y="1838325"/>
                </a:moveTo>
                <a:lnTo>
                  <a:pt x="314325" y="1838325"/>
                </a:lnTo>
                <a:lnTo>
                  <a:pt x="314325" y="0"/>
                </a:lnTo>
                <a:lnTo>
                  <a:pt x="0" y="0"/>
                </a:lnTo>
                <a:lnTo>
                  <a:pt x="0" y="1838325"/>
                </a:lnTo>
                <a:close/>
              </a:path>
            </a:pathLst>
          </a:custGeom>
          <a:solidFill>
            <a:srgbClr val="FF0066"/>
          </a:solidFill>
        </p:spPr>
        <p:txBody>
          <a:bodyPr wrap="square" lIns="0" tIns="0" rIns="0" bIns="0" rtlCol="0"/>
          <a:lstStyle/>
          <a:p>
            <a:endParaRPr sz="1588"/>
          </a:p>
        </p:txBody>
      </p:sp>
      <p:sp>
        <p:nvSpPr>
          <p:cNvPr id="63" name="object 63"/>
          <p:cNvSpPr/>
          <p:nvPr/>
        </p:nvSpPr>
        <p:spPr>
          <a:xfrm>
            <a:off x="2532529" y="5513294"/>
            <a:ext cx="6521824" cy="0"/>
          </a:xfrm>
          <a:custGeom>
            <a:avLst/>
            <a:gdLst/>
            <a:ahLst/>
            <a:cxnLst/>
            <a:rect l="l" t="t" r="r" b="b"/>
            <a:pathLst>
              <a:path w="7391400">
                <a:moveTo>
                  <a:pt x="0" y="0"/>
                </a:moveTo>
                <a:lnTo>
                  <a:pt x="7391400" y="0"/>
                </a:lnTo>
              </a:path>
            </a:pathLst>
          </a:custGeom>
          <a:ln w="9525">
            <a:solidFill>
              <a:srgbClr val="000000"/>
            </a:solidFill>
          </a:ln>
        </p:spPr>
        <p:txBody>
          <a:bodyPr wrap="square" lIns="0" tIns="0" rIns="0" bIns="0" rtlCol="0"/>
          <a:lstStyle/>
          <a:p>
            <a:endParaRPr sz="1588"/>
          </a:p>
        </p:txBody>
      </p:sp>
      <p:sp>
        <p:nvSpPr>
          <p:cNvPr id="64" name="object 64"/>
          <p:cNvSpPr/>
          <p:nvPr/>
        </p:nvSpPr>
        <p:spPr>
          <a:xfrm>
            <a:off x="5427849" y="3346077"/>
            <a:ext cx="277346" cy="2167218"/>
          </a:xfrm>
          <a:custGeom>
            <a:avLst/>
            <a:gdLst/>
            <a:ahLst/>
            <a:cxnLst/>
            <a:rect l="l" t="t" r="r" b="b"/>
            <a:pathLst>
              <a:path w="314325" h="2219325">
                <a:moveTo>
                  <a:pt x="0" y="2219325"/>
                </a:moveTo>
                <a:lnTo>
                  <a:pt x="314325" y="2219325"/>
                </a:lnTo>
                <a:lnTo>
                  <a:pt x="314325" y="0"/>
                </a:lnTo>
                <a:lnTo>
                  <a:pt x="0" y="0"/>
                </a:lnTo>
                <a:lnTo>
                  <a:pt x="0" y="2219325"/>
                </a:lnTo>
                <a:close/>
              </a:path>
            </a:pathLst>
          </a:custGeom>
          <a:solidFill>
            <a:srgbClr val="FF0066"/>
          </a:solidFill>
        </p:spPr>
        <p:txBody>
          <a:bodyPr wrap="square" lIns="0" tIns="0" rIns="0" bIns="0" rtlCol="0"/>
          <a:lstStyle/>
          <a:p>
            <a:endParaRPr sz="1588"/>
          </a:p>
        </p:txBody>
      </p:sp>
      <p:sp>
        <p:nvSpPr>
          <p:cNvPr id="65" name="object 65"/>
          <p:cNvSpPr/>
          <p:nvPr/>
        </p:nvSpPr>
        <p:spPr>
          <a:xfrm>
            <a:off x="5154706" y="3563471"/>
            <a:ext cx="277346" cy="1958228"/>
          </a:xfrm>
          <a:custGeom>
            <a:avLst/>
            <a:gdLst/>
            <a:ahLst/>
            <a:cxnLst/>
            <a:rect l="l" t="t" r="r" b="b"/>
            <a:pathLst>
              <a:path w="314325" h="2219325">
                <a:moveTo>
                  <a:pt x="0" y="2219325"/>
                </a:moveTo>
                <a:lnTo>
                  <a:pt x="314325" y="2219325"/>
                </a:lnTo>
                <a:lnTo>
                  <a:pt x="314325" y="0"/>
                </a:lnTo>
                <a:lnTo>
                  <a:pt x="0" y="0"/>
                </a:lnTo>
                <a:lnTo>
                  <a:pt x="0" y="2219325"/>
                </a:lnTo>
                <a:close/>
              </a:path>
            </a:pathLst>
          </a:custGeom>
          <a:ln w="9525">
            <a:solidFill>
              <a:srgbClr val="000000"/>
            </a:solidFill>
          </a:ln>
        </p:spPr>
        <p:txBody>
          <a:bodyPr wrap="square" lIns="0" tIns="0" rIns="0" bIns="0" rtlCol="0"/>
          <a:lstStyle/>
          <a:p>
            <a:endParaRPr sz="1588"/>
          </a:p>
        </p:txBody>
      </p:sp>
      <p:sp>
        <p:nvSpPr>
          <p:cNvPr id="66" name="object 66"/>
          <p:cNvSpPr/>
          <p:nvPr/>
        </p:nvSpPr>
        <p:spPr>
          <a:xfrm>
            <a:off x="3272118" y="5109883"/>
            <a:ext cx="277346" cy="411816"/>
          </a:xfrm>
          <a:custGeom>
            <a:avLst/>
            <a:gdLst/>
            <a:ahLst/>
            <a:cxnLst/>
            <a:rect l="l" t="t" r="r" b="b"/>
            <a:pathLst>
              <a:path w="314325" h="466725">
                <a:moveTo>
                  <a:pt x="0" y="466725"/>
                </a:moveTo>
                <a:lnTo>
                  <a:pt x="314325" y="466725"/>
                </a:lnTo>
                <a:lnTo>
                  <a:pt x="314325" y="0"/>
                </a:lnTo>
                <a:lnTo>
                  <a:pt x="0" y="0"/>
                </a:lnTo>
                <a:lnTo>
                  <a:pt x="0" y="466725"/>
                </a:lnTo>
                <a:close/>
              </a:path>
            </a:pathLst>
          </a:custGeom>
          <a:solidFill>
            <a:srgbClr val="FF0000"/>
          </a:solidFill>
        </p:spPr>
        <p:txBody>
          <a:bodyPr wrap="square" lIns="0" tIns="0" rIns="0" bIns="0" rtlCol="0"/>
          <a:lstStyle/>
          <a:p>
            <a:endParaRPr sz="1588"/>
          </a:p>
        </p:txBody>
      </p:sp>
      <p:sp>
        <p:nvSpPr>
          <p:cNvPr id="67" name="object 67"/>
          <p:cNvSpPr/>
          <p:nvPr/>
        </p:nvSpPr>
        <p:spPr>
          <a:xfrm>
            <a:off x="3272118" y="5109883"/>
            <a:ext cx="277346" cy="411816"/>
          </a:xfrm>
          <a:custGeom>
            <a:avLst/>
            <a:gdLst/>
            <a:ahLst/>
            <a:cxnLst/>
            <a:rect l="l" t="t" r="r" b="b"/>
            <a:pathLst>
              <a:path w="314325" h="466725">
                <a:moveTo>
                  <a:pt x="0" y="466725"/>
                </a:moveTo>
                <a:lnTo>
                  <a:pt x="314325" y="466725"/>
                </a:lnTo>
                <a:lnTo>
                  <a:pt x="314325" y="0"/>
                </a:lnTo>
                <a:lnTo>
                  <a:pt x="0" y="0"/>
                </a:lnTo>
                <a:lnTo>
                  <a:pt x="0" y="466725"/>
                </a:lnTo>
                <a:close/>
              </a:path>
            </a:pathLst>
          </a:custGeom>
          <a:ln w="9525">
            <a:solidFill>
              <a:srgbClr val="000000"/>
            </a:solidFill>
          </a:ln>
        </p:spPr>
        <p:txBody>
          <a:bodyPr wrap="square" lIns="0" tIns="0" rIns="0" bIns="0" rtlCol="0"/>
          <a:lstStyle/>
          <a:p>
            <a:endParaRPr sz="1588"/>
          </a:p>
        </p:txBody>
      </p:sp>
      <p:sp>
        <p:nvSpPr>
          <p:cNvPr id="68" name="object 68"/>
          <p:cNvSpPr/>
          <p:nvPr/>
        </p:nvSpPr>
        <p:spPr>
          <a:xfrm>
            <a:off x="4091548" y="4630831"/>
            <a:ext cx="277346" cy="882463"/>
          </a:xfrm>
          <a:custGeom>
            <a:avLst/>
            <a:gdLst/>
            <a:ahLst/>
            <a:cxnLst/>
            <a:rect l="l" t="t" r="r" b="b"/>
            <a:pathLst>
              <a:path w="314325" h="1000125">
                <a:moveTo>
                  <a:pt x="0" y="1000125"/>
                </a:moveTo>
                <a:lnTo>
                  <a:pt x="314325" y="1000125"/>
                </a:lnTo>
                <a:lnTo>
                  <a:pt x="314325" y="0"/>
                </a:lnTo>
                <a:lnTo>
                  <a:pt x="0" y="0"/>
                </a:lnTo>
                <a:lnTo>
                  <a:pt x="0" y="1000125"/>
                </a:lnTo>
                <a:close/>
              </a:path>
            </a:pathLst>
          </a:custGeom>
          <a:solidFill>
            <a:srgbClr val="00CC99"/>
          </a:solidFill>
        </p:spPr>
        <p:txBody>
          <a:bodyPr wrap="square" lIns="0" tIns="0" rIns="0" bIns="0" rtlCol="0"/>
          <a:lstStyle/>
          <a:p>
            <a:endParaRPr sz="1588"/>
          </a:p>
        </p:txBody>
      </p:sp>
      <p:sp>
        <p:nvSpPr>
          <p:cNvPr id="70" name="object 70"/>
          <p:cNvSpPr/>
          <p:nvPr/>
        </p:nvSpPr>
        <p:spPr>
          <a:xfrm>
            <a:off x="5144005" y="3131855"/>
            <a:ext cx="277346" cy="2382358"/>
          </a:xfrm>
          <a:custGeom>
            <a:avLst/>
            <a:gdLst/>
            <a:ahLst/>
            <a:cxnLst/>
            <a:rect l="l" t="t" r="r" b="b"/>
            <a:pathLst>
              <a:path w="314325" h="3209925">
                <a:moveTo>
                  <a:pt x="0" y="3209925"/>
                </a:moveTo>
                <a:lnTo>
                  <a:pt x="314325" y="3209925"/>
                </a:lnTo>
                <a:lnTo>
                  <a:pt x="314325" y="0"/>
                </a:lnTo>
                <a:lnTo>
                  <a:pt x="0" y="0"/>
                </a:lnTo>
                <a:lnTo>
                  <a:pt x="0" y="3209925"/>
                </a:lnTo>
                <a:close/>
              </a:path>
            </a:pathLst>
          </a:custGeom>
          <a:solidFill>
            <a:srgbClr val="00CC99"/>
          </a:solidFill>
        </p:spPr>
        <p:txBody>
          <a:bodyPr wrap="square" lIns="0" tIns="0" rIns="0" bIns="0" rtlCol="0"/>
          <a:lstStyle/>
          <a:p>
            <a:endParaRPr sz="1588"/>
          </a:p>
        </p:txBody>
      </p:sp>
      <p:sp>
        <p:nvSpPr>
          <p:cNvPr id="72" name="object 72"/>
          <p:cNvSpPr/>
          <p:nvPr/>
        </p:nvSpPr>
        <p:spPr>
          <a:xfrm>
            <a:off x="6451136" y="4890195"/>
            <a:ext cx="277346" cy="613522"/>
          </a:xfrm>
          <a:custGeom>
            <a:avLst/>
            <a:gdLst/>
            <a:ahLst/>
            <a:cxnLst/>
            <a:rect l="l" t="t" r="r" b="b"/>
            <a:pathLst>
              <a:path w="314325" h="695325">
                <a:moveTo>
                  <a:pt x="0" y="695325"/>
                </a:moveTo>
                <a:lnTo>
                  <a:pt x="314325" y="695325"/>
                </a:lnTo>
                <a:lnTo>
                  <a:pt x="314325" y="0"/>
                </a:lnTo>
                <a:lnTo>
                  <a:pt x="0" y="0"/>
                </a:lnTo>
                <a:lnTo>
                  <a:pt x="0" y="695325"/>
                </a:lnTo>
                <a:close/>
              </a:path>
            </a:pathLst>
          </a:custGeom>
          <a:solidFill>
            <a:srgbClr val="FF0066"/>
          </a:solidFill>
        </p:spPr>
        <p:txBody>
          <a:bodyPr wrap="square" lIns="0" tIns="0" rIns="0" bIns="0" rtlCol="0"/>
          <a:lstStyle/>
          <a:p>
            <a:endParaRPr sz="1588"/>
          </a:p>
        </p:txBody>
      </p:sp>
      <p:sp>
        <p:nvSpPr>
          <p:cNvPr id="74" name="object 74"/>
          <p:cNvSpPr/>
          <p:nvPr/>
        </p:nvSpPr>
        <p:spPr>
          <a:xfrm>
            <a:off x="6179361" y="4018431"/>
            <a:ext cx="277346" cy="1493946"/>
          </a:xfrm>
          <a:custGeom>
            <a:avLst/>
            <a:gdLst/>
            <a:ahLst/>
            <a:cxnLst/>
            <a:rect l="l" t="t" r="r" b="b"/>
            <a:pathLst>
              <a:path w="314325" h="2219325">
                <a:moveTo>
                  <a:pt x="0" y="2219325"/>
                </a:moveTo>
                <a:lnTo>
                  <a:pt x="314325" y="2219325"/>
                </a:lnTo>
                <a:lnTo>
                  <a:pt x="314325" y="0"/>
                </a:lnTo>
                <a:lnTo>
                  <a:pt x="0" y="0"/>
                </a:lnTo>
                <a:lnTo>
                  <a:pt x="0" y="2219325"/>
                </a:lnTo>
                <a:close/>
              </a:path>
            </a:pathLst>
          </a:custGeom>
          <a:solidFill>
            <a:srgbClr val="00CC99"/>
          </a:solidFill>
        </p:spPr>
        <p:txBody>
          <a:bodyPr wrap="square" lIns="0" tIns="0" rIns="0" bIns="0" rtlCol="0"/>
          <a:lstStyle/>
          <a:p>
            <a:endParaRPr sz="1588"/>
          </a:p>
        </p:txBody>
      </p:sp>
      <p:sp>
        <p:nvSpPr>
          <p:cNvPr id="76" name="object 76"/>
          <p:cNvSpPr/>
          <p:nvPr/>
        </p:nvSpPr>
        <p:spPr>
          <a:xfrm>
            <a:off x="7322784" y="3563471"/>
            <a:ext cx="277346" cy="1982523"/>
          </a:xfrm>
          <a:custGeom>
            <a:avLst/>
            <a:gdLst/>
            <a:ahLst/>
            <a:cxnLst/>
            <a:rect l="l" t="t" r="r" b="b"/>
            <a:pathLst>
              <a:path w="314325" h="1000125">
                <a:moveTo>
                  <a:pt x="0" y="1000125"/>
                </a:moveTo>
                <a:lnTo>
                  <a:pt x="314325" y="1000125"/>
                </a:lnTo>
                <a:lnTo>
                  <a:pt x="314325" y="0"/>
                </a:lnTo>
                <a:lnTo>
                  <a:pt x="0" y="0"/>
                </a:lnTo>
                <a:lnTo>
                  <a:pt x="0" y="1000125"/>
                </a:lnTo>
                <a:close/>
              </a:path>
            </a:pathLst>
          </a:custGeom>
          <a:solidFill>
            <a:srgbClr val="00CC99"/>
          </a:solidFill>
        </p:spPr>
        <p:txBody>
          <a:bodyPr wrap="square" lIns="0" tIns="0" rIns="0" bIns="0" rtlCol="0"/>
          <a:lstStyle/>
          <a:p>
            <a:endParaRPr sz="1588"/>
          </a:p>
        </p:txBody>
      </p:sp>
      <p:sp>
        <p:nvSpPr>
          <p:cNvPr id="78" name="object 78"/>
          <p:cNvSpPr/>
          <p:nvPr/>
        </p:nvSpPr>
        <p:spPr>
          <a:xfrm>
            <a:off x="8381740" y="5081678"/>
            <a:ext cx="239786" cy="416548"/>
          </a:xfrm>
          <a:custGeom>
            <a:avLst/>
            <a:gdLst/>
            <a:ahLst/>
            <a:cxnLst/>
            <a:rect l="l" t="t" r="r" b="b"/>
            <a:pathLst>
              <a:path w="314325" h="695325">
                <a:moveTo>
                  <a:pt x="0" y="695325"/>
                </a:moveTo>
                <a:lnTo>
                  <a:pt x="314325" y="695325"/>
                </a:lnTo>
                <a:lnTo>
                  <a:pt x="314325" y="0"/>
                </a:lnTo>
                <a:lnTo>
                  <a:pt x="0" y="0"/>
                </a:lnTo>
                <a:lnTo>
                  <a:pt x="0" y="695325"/>
                </a:lnTo>
                <a:close/>
              </a:path>
            </a:pathLst>
          </a:custGeom>
          <a:solidFill>
            <a:srgbClr val="00CC99"/>
          </a:solidFill>
        </p:spPr>
        <p:txBody>
          <a:bodyPr wrap="square" lIns="0" tIns="0" rIns="0" bIns="0" rtlCol="0"/>
          <a:lstStyle/>
          <a:p>
            <a:endParaRPr sz="1588"/>
          </a:p>
        </p:txBody>
      </p:sp>
      <p:sp>
        <p:nvSpPr>
          <p:cNvPr id="80" name="object 80"/>
          <p:cNvSpPr txBox="1"/>
          <p:nvPr/>
        </p:nvSpPr>
        <p:spPr>
          <a:xfrm>
            <a:off x="2924735" y="5647765"/>
            <a:ext cx="694765" cy="325923"/>
          </a:xfrm>
          <a:prstGeom prst="rect">
            <a:avLst/>
          </a:prstGeom>
        </p:spPr>
        <p:txBody>
          <a:bodyPr vert="horz" wrap="square" lIns="0" tIns="0" rIns="0" bIns="0" rtlCol="0">
            <a:spAutoFit/>
          </a:bodyPr>
          <a:lstStyle/>
          <a:p>
            <a:pPr marL="11206"/>
            <a:r>
              <a:rPr sz="2118" dirty="0">
                <a:latin typeface="Times New Roman"/>
                <a:cs typeface="Times New Roman"/>
              </a:rPr>
              <a:t>1, 2,</a:t>
            </a:r>
            <a:r>
              <a:rPr sz="2118" spc="-88" dirty="0">
                <a:latin typeface="Times New Roman"/>
                <a:cs typeface="Times New Roman"/>
              </a:rPr>
              <a:t> </a:t>
            </a:r>
            <a:r>
              <a:rPr sz="2118" dirty="0">
                <a:latin typeface="Times New Roman"/>
                <a:cs typeface="Times New Roman"/>
              </a:rPr>
              <a:t>3</a:t>
            </a:r>
            <a:endParaRPr sz="2118">
              <a:latin typeface="Times New Roman"/>
              <a:cs typeface="Times New Roman"/>
            </a:endParaRPr>
          </a:p>
        </p:txBody>
      </p:sp>
      <p:sp>
        <p:nvSpPr>
          <p:cNvPr id="81" name="object 81"/>
          <p:cNvSpPr txBox="1"/>
          <p:nvPr/>
        </p:nvSpPr>
        <p:spPr>
          <a:xfrm>
            <a:off x="4269441" y="5647765"/>
            <a:ext cx="156882" cy="325923"/>
          </a:xfrm>
          <a:prstGeom prst="rect">
            <a:avLst/>
          </a:prstGeom>
        </p:spPr>
        <p:txBody>
          <a:bodyPr vert="horz" wrap="square" lIns="0" tIns="0" rIns="0" bIns="0" rtlCol="0">
            <a:spAutoFit/>
          </a:bodyPr>
          <a:lstStyle/>
          <a:p>
            <a:pPr marL="11206"/>
            <a:r>
              <a:rPr sz="2118" dirty="0">
                <a:latin typeface="Times New Roman"/>
                <a:cs typeface="Times New Roman"/>
              </a:rPr>
              <a:t>4</a:t>
            </a:r>
            <a:endParaRPr sz="2118">
              <a:latin typeface="Times New Roman"/>
              <a:cs typeface="Times New Roman"/>
            </a:endParaRPr>
          </a:p>
        </p:txBody>
      </p:sp>
      <p:sp>
        <p:nvSpPr>
          <p:cNvPr id="82" name="object 82"/>
          <p:cNvSpPr txBox="1"/>
          <p:nvPr/>
        </p:nvSpPr>
        <p:spPr>
          <a:xfrm>
            <a:off x="5345206" y="5647765"/>
            <a:ext cx="156882" cy="325923"/>
          </a:xfrm>
          <a:prstGeom prst="rect">
            <a:avLst/>
          </a:prstGeom>
        </p:spPr>
        <p:txBody>
          <a:bodyPr vert="horz" wrap="square" lIns="0" tIns="0" rIns="0" bIns="0" rtlCol="0">
            <a:spAutoFit/>
          </a:bodyPr>
          <a:lstStyle/>
          <a:p>
            <a:pPr marL="11206"/>
            <a:r>
              <a:rPr sz="2118" dirty="0">
                <a:latin typeface="Times New Roman"/>
                <a:cs typeface="Times New Roman"/>
              </a:rPr>
              <a:t>5</a:t>
            </a:r>
            <a:endParaRPr sz="2118">
              <a:latin typeface="Times New Roman"/>
              <a:cs typeface="Times New Roman"/>
            </a:endParaRPr>
          </a:p>
        </p:txBody>
      </p:sp>
      <p:sp>
        <p:nvSpPr>
          <p:cNvPr id="83" name="object 83"/>
          <p:cNvSpPr txBox="1"/>
          <p:nvPr/>
        </p:nvSpPr>
        <p:spPr>
          <a:xfrm>
            <a:off x="6219264" y="5647765"/>
            <a:ext cx="425824" cy="325923"/>
          </a:xfrm>
          <a:prstGeom prst="rect">
            <a:avLst/>
          </a:prstGeom>
        </p:spPr>
        <p:txBody>
          <a:bodyPr vert="horz" wrap="square" lIns="0" tIns="0" rIns="0" bIns="0" rtlCol="0">
            <a:spAutoFit/>
          </a:bodyPr>
          <a:lstStyle/>
          <a:p>
            <a:pPr marL="11206"/>
            <a:r>
              <a:rPr sz="2118" dirty="0">
                <a:latin typeface="Times New Roman"/>
                <a:cs typeface="Times New Roman"/>
              </a:rPr>
              <a:t>6,</a:t>
            </a:r>
            <a:r>
              <a:rPr sz="2118" spc="-88" dirty="0">
                <a:latin typeface="Times New Roman"/>
                <a:cs typeface="Times New Roman"/>
              </a:rPr>
              <a:t> </a:t>
            </a:r>
            <a:r>
              <a:rPr sz="2118" dirty="0">
                <a:latin typeface="Times New Roman"/>
                <a:cs typeface="Times New Roman"/>
              </a:rPr>
              <a:t>7</a:t>
            </a:r>
            <a:endParaRPr sz="2118">
              <a:latin typeface="Times New Roman"/>
              <a:cs typeface="Times New Roman"/>
            </a:endParaRPr>
          </a:p>
        </p:txBody>
      </p:sp>
      <p:sp>
        <p:nvSpPr>
          <p:cNvPr id="84" name="object 84"/>
          <p:cNvSpPr txBox="1"/>
          <p:nvPr/>
        </p:nvSpPr>
        <p:spPr>
          <a:xfrm>
            <a:off x="7362264" y="5647765"/>
            <a:ext cx="425824" cy="325923"/>
          </a:xfrm>
          <a:prstGeom prst="rect">
            <a:avLst/>
          </a:prstGeom>
        </p:spPr>
        <p:txBody>
          <a:bodyPr vert="horz" wrap="square" lIns="0" tIns="0" rIns="0" bIns="0" rtlCol="0">
            <a:spAutoFit/>
          </a:bodyPr>
          <a:lstStyle/>
          <a:p>
            <a:pPr marL="11206"/>
            <a:r>
              <a:rPr sz="2118" dirty="0">
                <a:latin typeface="Times New Roman"/>
                <a:cs typeface="Times New Roman"/>
              </a:rPr>
              <a:t>8,</a:t>
            </a:r>
            <a:r>
              <a:rPr sz="2118" spc="-88" dirty="0">
                <a:latin typeface="Times New Roman"/>
                <a:cs typeface="Times New Roman"/>
              </a:rPr>
              <a:t> </a:t>
            </a:r>
            <a:r>
              <a:rPr sz="2118" dirty="0">
                <a:latin typeface="Times New Roman"/>
                <a:cs typeface="Times New Roman"/>
              </a:rPr>
              <a:t>9</a:t>
            </a:r>
            <a:endParaRPr sz="2118">
              <a:latin typeface="Times New Roman"/>
              <a:cs typeface="Times New Roman"/>
            </a:endParaRPr>
          </a:p>
        </p:txBody>
      </p:sp>
      <p:sp>
        <p:nvSpPr>
          <p:cNvPr id="85" name="object 85"/>
          <p:cNvSpPr txBox="1"/>
          <p:nvPr/>
        </p:nvSpPr>
        <p:spPr>
          <a:xfrm>
            <a:off x="8438029" y="5647765"/>
            <a:ext cx="291353" cy="325923"/>
          </a:xfrm>
          <a:prstGeom prst="rect">
            <a:avLst/>
          </a:prstGeom>
        </p:spPr>
        <p:txBody>
          <a:bodyPr vert="horz" wrap="square" lIns="0" tIns="0" rIns="0" bIns="0" rtlCol="0">
            <a:spAutoFit/>
          </a:bodyPr>
          <a:lstStyle/>
          <a:p>
            <a:pPr marL="11206"/>
            <a:r>
              <a:rPr sz="2118" dirty="0">
                <a:latin typeface="Times New Roman"/>
                <a:cs typeface="Times New Roman"/>
              </a:rPr>
              <a:t>10</a:t>
            </a:r>
            <a:endParaRPr sz="2118">
              <a:latin typeface="Times New Roman"/>
              <a:cs typeface="Times New Roman"/>
            </a:endParaRPr>
          </a:p>
        </p:txBody>
      </p:sp>
      <p:sp>
        <p:nvSpPr>
          <p:cNvPr id="92" name="Rectangle 91"/>
          <p:cNvSpPr/>
          <p:nvPr/>
        </p:nvSpPr>
        <p:spPr>
          <a:xfrm>
            <a:off x="2491771" y="2392063"/>
            <a:ext cx="2752164" cy="302840"/>
          </a:xfrm>
          <a:prstGeom prst="rect">
            <a:avLst/>
          </a:prstGeom>
        </p:spPr>
        <p:txBody>
          <a:bodyPr wrap="none">
            <a:spAutoFit/>
          </a:bodyPr>
          <a:lstStyle/>
          <a:p>
            <a:r>
              <a:rPr lang="en-US" sz="1368" b="1" spc="13" dirty="0">
                <a:solidFill>
                  <a:prstClr val="black"/>
                </a:solidFill>
                <a:latin typeface="Arial"/>
                <a:cs typeface="Arial"/>
              </a:rPr>
              <a:t>Green </a:t>
            </a:r>
            <a:r>
              <a:rPr lang="en-US" sz="1368" b="1" spc="4" dirty="0">
                <a:solidFill>
                  <a:prstClr val="black"/>
                </a:solidFill>
                <a:latin typeface="Arial"/>
                <a:cs typeface="Arial"/>
              </a:rPr>
              <a:t>– </a:t>
            </a:r>
            <a:r>
              <a:rPr lang="en-US" sz="1368" b="1" spc="13" dirty="0">
                <a:solidFill>
                  <a:prstClr val="black"/>
                </a:solidFill>
                <a:latin typeface="Arial"/>
                <a:cs typeface="Arial"/>
              </a:rPr>
              <a:t>Positive Improvement</a:t>
            </a:r>
            <a:endParaRPr lang="en-US" sz="1588" dirty="0"/>
          </a:p>
        </p:txBody>
      </p:sp>
      <p:sp>
        <p:nvSpPr>
          <p:cNvPr id="93" name="Rectangle 92"/>
          <p:cNvSpPr/>
          <p:nvPr/>
        </p:nvSpPr>
        <p:spPr>
          <a:xfrm>
            <a:off x="7239000" y="2402541"/>
            <a:ext cx="2123274" cy="302840"/>
          </a:xfrm>
          <a:prstGeom prst="rect">
            <a:avLst/>
          </a:prstGeom>
        </p:spPr>
        <p:txBody>
          <a:bodyPr wrap="none">
            <a:spAutoFit/>
          </a:bodyPr>
          <a:lstStyle/>
          <a:p>
            <a:pPr marL="79566">
              <a:spcBef>
                <a:spcPts val="935"/>
              </a:spcBef>
            </a:pPr>
            <a:r>
              <a:rPr lang="en-US" sz="1368" b="1" spc="13" dirty="0">
                <a:solidFill>
                  <a:prstClr val="black"/>
                </a:solidFill>
                <a:latin typeface="Arial"/>
                <a:cs typeface="Arial"/>
              </a:rPr>
              <a:t>Red </a:t>
            </a:r>
            <a:r>
              <a:rPr lang="en-US" sz="1368" b="1" spc="4" dirty="0">
                <a:solidFill>
                  <a:prstClr val="black"/>
                </a:solidFill>
                <a:latin typeface="Arial"/>
                <a:cs typeface="Arial"/>
              </a:rPr>
              <a:t>– &lt; or </a:t>
            </a:r>
            <a:r>
              <a:rPr lang="en-US" sz="1368" b="1" spc="18" dirty="0">
                <a:solidFill>
                  <a:prstClr val="black"/>
                </a:solidFill>
                <a:latin typeface="Arial"/>
                <a:cs typeface="Arial"/>
              </a:rPr>
              <a:t>No Change</a:t>
            </a:r>
            <a:endParaRPr lang="en-US" sz="1368" dirty="0">
              <a:solidFill>
                <a:prstClr val="black"/>
              </a:solidFill>
              <a:latin typeface="Arial"/>
              <a:cs typeface="Arial"/>
            </a:endParaRPr>
          </a:p>
        </p:txBody>
      </p:sp>
      <p:sp>
        <p:nvSpPr>
          <p:cNvPr id="62" name="Rectangle 61"/>
          <p:cNvSpPr/>
          <p:nvPr/>
        </p:nvSpPr>
        <p:spPr>
          <a:xfrm>
            <a:off x="3541059" y="6212542"/>
            <a:ext cx="4177362" cy="309637"/>
          </a:xfrm>
          <a:prstGeom prst="rect">
            <a:avLst/>
          </a:prstGeom>
        </p:spPr>
        <p:txBody>
          <a:bodyPr wrap="none">
            <a:spAutoFit/>
          </a:bodyPr>
          <a:lstStyle/>
          <a:p>
            <a:pPr lvl="0"/>
            <a:r>
              <a:rPr lang="en-US" sz="1412" dirty="0" err="1">
                <a:solidFill>
                  <a:prstClr val="black"/>
                </a:solidFill>
              </a:rPr>
              <a:t>i</a:t>
            </a:r>
            <a:r>
              <a:rPr lang="en-US" sz="1412" dirty="0">
                <a:solidFill>
                  <a:prstClr val="black"/>
                </a:solidFill>
              </a:rPr>
              <a:t>/d = 2/1 = 2, LT .57, PT .28; I/D = 7/2 = 3.3, Lecture .06</a:t>
            </a:r>
          </a:p>
        </p:txBody>
      </p:sp>
    </p:spTree>
    <p:extLst>
      <p:ext uri="{BB962C8B-B14F-4D97-AF65-F5344CB8AC3E}">
        <p14:creationId xmlns:p14="http://schemas.microsoft.com/office/powerpoint/2010/main" val="3219485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63103" y="456317"/>
            <a:ext cx="6191250" cy="1354217"/>
          </a:xfrm>
          <a:prstGeom prst="rect">
            <a:avLst/>
          </a:prstGeom>
        </p:spPr>
        <p:txBody>
          <a:bodyPr vert="horz" wrap="square" lIns="0" tIns="0" rIns="0" bIns="0" rtlCol="0" anchor="ctr">
            <a:spAutoFit/>
          </a:bodyPr>
          <a:lstStyle/>
          <a:p>
            <a:pPr marL="11206">
              <a:lnSpc>
                <a:spcPct val="100000"/>
              </a:lnSpc>
            </a:pPr>
            <a:r>
              <a:rPr spc="-4" dirty="0"/>
              <a:t>Observations (Data</a:t>
            </a:r>
            <a:r>
              <a:rPr spc="-18" dirty="0"/>
              <a:t> </a:t>
            </a:r>
            <a:r>
              <a:rPr spc="-4" dirty="0"/>
              <a:t>Collection)</a:t>
            </a:r>
          </a:p>
        </p:txBody>
      </p:sp>
      <p:sp>
        <p:nvSpPr>
          <p:cNvPr id="3" name="object 3"/>
          <p:cNvSpPr txBox="1"/>
          <p:nvPr/>
        </p:nvSpPr>
        <p:spPr>
          <a:xfrm>
            <a:off x="2739838" y="2194784"/>
            <a:ext cx="5840506" cy="3278718"/>
          </a:xfrm>
          <a:prstGeom prst="rect">
            <a:avLst/>
          </a:prstGeom>
        </p:spPr>
        <p:txBody>
          <a:bodyPr vert="horz" wrap="square" lIns="0" tIns="0" rIns="0" bIns="0" rtlCol="0">
            <a:spAutoFit/>
          </a:bodyPr>
          <a:lstStyle/>
          <a:p>
            <a:pPr marL="313781" marR="4483" indent="-302575">
              <a:lnSpc>
                <a:spcPts val="3379"/>
              </a:lnSpc>
              <a:buChar char="•"/>
              <a:tabLst>
                <a:tab pos="313221" algn="l"/>
                <a:tab pos="313781" algn="l"/>
              </a:tabLst>
            </a:pPr>
            <a:r>
              <a:rPr sz="2824" spc="-4" dirty="0">
                <a:latin typeface="Times New Roman"/>
                <a:cs typeface="Times New Roman"/>
              </a:rPr>
              <a:t>Sit </a:t>
            </a:r>
            <a:r>
              <a:rPr sz="2824" dirty="0">
                <a:latin typeface="Times New Roman"/>
                <a:cs typeface="Times New Roman"/>
              </a:rPr>
              <a:t>in </a:t>
            </a:r>
            <a:r>
              <a:rPr sz="2824" spc="-4" dirty="0">
                <a:latin typeface="Times New Roman"/>
                <a:cs typeface="Times New Roman"/>
              </a:rPr>
              <a:t>(conference, meeting, seminar</a:t>
            </a:r>
            <a:r>
              <a:rPr lang="en-US" sz="2824" spc="-4" dirty="0">
                <a:latin typeface="Times New Roman"/>
                <a:cs typeface="Times New Roman"/>
              </a:rPr>
              <a:t>, appointment</a:t>
            </a:r>
            <a:r>
              <a:rPr sz="2824" spc="-4" dirty="0">
                <a:latin typeface="Times New Roman"/>
                <a:cs typeface="Times New Roman"/>
              </a:rPr>
              <a:t>) tape </a:t>
            </a:r>
            <a:r>
              <a:rPr sz="2824" spc="4" dirty="0">
                <a:latin typeface="Times New Roman"/>
                <a:cs typeface="Times New Roman"/>
              </a:rPr>
              <a:t>/ </a:t>
            </a:r>
            <a:r>
              <a:rPr sz="2824" spc="-4" dirty="0">
                <a:latin typeface="Times New Roman"/>
                <a:cs typeface="Times New Roman"/>
              </a:rPr>
              <a:t>video</a:t>
            </a:r>
            <a:r>
              <a:rPr sz="2824" spc="18" dirty="0">
                <a:latin typeface="Times New Roman"/>
                <a:cs typeface="Times New Roman"/>
              </a:rPr>
              <a:t> </a:t>
            </a:r>
            <a:r>
              <a:rPr sz="2824" spc="-4" dirty="0">
                <a:latin typeface="Times New Roman"/>
                <a:cs typeface="Times New Roman"/>
              </a:rPr>
              <a:t>recorder</a:t>
            </a:r>
            <a:endParaRPr sz="2824" dirty="0">
              <a:latin typeface="Times New Roman"/>
              <a:cs typeface="Times New Roman"/>
            </a:endParaRPr>
          </a:p>
          <a:p>
            <a:pPr marL="313781" marR="137840" indent="-302575">
              <a:lnSpc>
                <a:spcPts val="3379"/>
              </a:lnSpc>
              <a:spcBef>
                <a:spcPts val="724"/>
              </a:spcBef>
              <a:buChar char="•"/>
              <a:tabLst>
                <a:tab pos="313221" algn="l"/>
                <a:tab pos="313781" algn="l"/>
              </a:tabLst>
            </a:pPr>
            <a:r>
              <a:rPr sz="2824" dirty="0">
                <a:latin typeface="Times New Roman"/>
                <a:cs typeface="Times New Roman"/>
              </a:rPr>
              <a:t>Record </a:t>
            </a:r>
            <a:r>
              <a:rPr sz="2824" spc="9" dirty="0">
                <a:latin typeface="Times New Roman"/>
                <a:cs typeface="Times New Roman"/>
              </a:rPr>
              <a:t>1 </a:t>
            </a:r>
            <a:r>
              <a:rPr sz="2824" dirty="0">
                <a:latin typeface="Times New Roman"/>
                <a:cs typeface="Times New Roman"/>
              </a:rPr>
              <a:t>category every </a:t>
            </a:r>
            <a:r>
              <a:rPr sz="2824" spc="9" dirty="0">
                <a:latin typeface="Times New Roman"/>
                <a:cs typeface="Times New Roman"/>
              </a:rPr>
              <a:t>3</a:t>
            </a:r>
            <a:r>
              <a:rPr sz="2824" spc="-71" dirty="0">
                <a:latin typeface="Times New Roman"/>
                <a:cs typeface="Times New Roman"/>
              </a:rPr>
              <a:t> </a:t>
            </a:r>
            <a:r>
              <a:rPr sz="2824" dirty="0">
                <a:latin typeface="Times New Roman"/>
                <a:cs typeface="Times New Roman"/>
              </a:rPr>
              <a:t>seconds…  computer</a:t>
            </a:r>
            <a:r>
              <a:rPr sz="2824" spc="-53" dirty="0">
                <a:latin typeface="Times New Roman"/>
                <a:cs typeface="Times New Roman"/>
              </a:rPr>
              <a:t> </a:t>
            </a:r>
            <a:r>
              <a:rPr sz="2824" dirty="0">
                <a:latin typeface="Times New Roman"/>
                <a:cs typeface="Times New Roman"/>
              </a:rPr>
              <a:t>automatic</a:t>
            </a:r>
          </a:p>
          <a:p>
            <a:pPr marL="313781" indent="-302575">
              <a:spcBef>
                <a:spcPts val="538"/>
              </a:spcBef>
              <a:buChar char="•"/>
              <a:tabLst>
                <a:tab pos="313221" algn="l"/>
                <a:tab pos="313781" algn="l"/>
              </a:tabLst>
            </a:pPr>
            <a:r>
              <a:rPr lang="en-US" sz="2824" spc="-4" dirty="0">
                <a:latin typeface="Times New Roman"/>
                <a:cs typeface="Times New Roman"/>
              </a:rPr>
              <a:t>Notes: </a:t>
            </a:r>
            <a:r>
              <a:rPr sz="2824" spc="-4" dirty="0">
                <a:latin typeface="Times New Roman"/>
                <a:cs typeface="Times New Roman"/>
              </a:rPr>
              <a:t>Expanding </a:t>
            </a:r>
            <a:r>
              <a:rPr sz="2824" dirty="0">
                <a:latin typeface="Times New Roman"/>
                <a:cs typeface="Times New Roman"/>
              </a:rPr>
              <a:t>or </a:t>
            </a:r>
            <a:r>
              <a:rPr sz="2824" spc="-4" dirty="0">
                <a:latin typeface="Times New Roman"/>
                <a:cs typeface="Times New Roman"/>
              </a:rPr>
              <a:t>contracting </a:t>
            </a:r>
            <a:r>
              <a:rPr sz="2824" dirty="0">
                <a:latin typeface="Times New Roman"/>
                <a:cs typeface="Times New Roman"/>
              </a:rPr>
              <a:t>or</a:t>
            </a:r>
            <a:r>
              <a:rPr sz="2824" spc="18" dirty="0">
                <a:latin typeface="Times New Roman"/>
                <a:cs typeface="Times New Roman"/>
              </a:rPr>
              <a:t> </a:t>
            </a:r>
            <a:r>
              <a:rPr sz="2824" spc="-4" dirty="0">
                <a:latin typeface="Times New Roman"/>
                <a:cs typeface="Times New Roman"/>
              </a:rPr>
              <a:t>balance</a:t>
            </a:r>
            <a:r>
              <a:rPr lang="en-US" sz="2824" spc="-4" dirty="0">
                <a:latin typeface="Times New Roman"/>
                <a:cs typeface="Times New Roman"/>
              </a:rPr>
              <a:t> the environment</a:t>
            </a:r>
            <a:endParaRPr sz="2824" dirty="0">
              <a:latin typeface="Times New Roman"/>
              <a:cs typeface="Times New Roman"/>
            </a:endParaRPr>
          </a:p>
          <a:p>
            <a:pPr marL="313781" indent="-302575">
              <a:spcBef>
                <a:spcPts val="649"/>
              </a:spcBef>
              <a:buChar char="•"/>
              <a:tabLst>
                <a:tab pos="313221" algn="l"/>
                <a:tab pos="313781" algn="l"/>
              </a:tabLst>
            </a:pPr>
            <a:r>
              <a:rPr sz="2824" spc="-4" dirty="0">
                <a:latin typeface="Times New Roman"/>
                <a:cs typeface="Times New Roman"/>
              </a:rPr>
              <a:t>Silence </a:t>
            </a:r>
            <a:r>
              <a:rPr sz="2824" spc="4" dirty="0">
                <a:latin typeface="Times New Roman"/>
                <a:cs typeface="Times New Roman"/>
              </a:rPr>
              <a:t>/ </a:t>
            </a:r>
            <a:r>
              <a:rPr sz="2824" spc="-4" dirty="0">
                <a:latin typeface="Times New Roman"/>
                <a:cs typeface="Times New Roman"/>
              </a:rPr>
              <a:t>Confusion </a:t>
            </a:r>
            <a:r>
              <a:rPr sz="2824" spc="4" dirty="0">
                <a:latin typeface="Times New Roman"/>
                <a:cs typeface="Times New Roman"/>
              </a:rPr>
              <a:t>/</a:t>
            </a:r>
            <a:r>
              <a:rPr sz="2824" spc="-66" dirty="0">
                <a:latin typeface="Times New Roman"/>
                <a:cs typeface="Times New Roman"/>
              </a:rPr>
              <a:t> </a:t>
            </a:r>
            <a:r>
              <a:rPr lang="en-US" sz="2824" spc="-4" dirty="0">
                <a:latin typeface="Times New Roman"/>
                <a:cs typeface="Times New Roman"/>
              </a:rPr>
              <a:t>Commentary</a:t>
            </a:r>
            <a:endParaRPr sz="2824" dirty="0">
              <a:latin typeface="Times New Roman"/>
              <a:cs typeface="Times New Roman"/>
            </a:endParaRPr>
          </a:p>
        </p:txBody>
      </p:sp>
      <p:sp>
        <p:nvSpPr>
          <p:cNvPr id="4" name="object 4"/>
          <p:cNvSpPr/>
          <p:nvPr/>
        </p:nvSpPr>
        <p:spPr>
          <a:xfrm>
            <a:off x="2061883"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 name="object 5"/>
          <p:cNvSpPr/>
          <p:nvPr/>
        </p:nvSpPr>
        <p:spPr>
          <a:xfrm>
            <a:off x="2196353"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 name="object 6"/>
          <p:cNvSpPr/>
          <p:nvPr/>
        </p:nvSpPr>
        <p:spPr>
          <a:xfrm>
            <a:off x="2330824"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 name="object 7"/>
          <p:cNvSpPr/>
          <p:nvPr/>
        </p:nvSpPr>
        <p:spPr>
          <a:xfrm>
            <a:off x="2465294"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8" name="object 8"/>
          <p:cNvSpPr/>
          <p:nvPr/>
        </p:nvSpPr>
        <p:spPr>
          <a:xfrm>
            <a:off x="2599765"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9" name="object 9"/>
          <p:cNvSpPr/>
          <p:nvPr/>
        </p:nvSpPr>
        <p:spPr>
          <a:xfrm>
            <a:off x="2734235"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0" name="object 10"/>
          <p:cNvSpPr/>
          <p:nvPr/>
        </p:nvSpPr>
        <p:spPr>
          <a:xfrm>
            <a:off x="2868706"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1" name="object 11"/>
          <p:cNvSpPr/>
          <p:nvPr/>
        </p:nvSpPr>
        <p:spPr>
          <a:xfrm>
            <a:off x="3003177"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2" name="object 12"/>
          <p:cNvSpPr/>
          <p:nvPr/>
        </p:nvSpPr>
        <p:spPr>
          <a:xfrm>
            <a:off x="3137647"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3" name="object 13"/>
          <p:cNvSpPr/>
          <p:nvPr/>
        </p:nvSpPr>
        <p:spPr>
          <a:xfrm>
            <a:off x="3272118"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4" name="object 14"/>
          <p:cNvSpPr/>
          <p:nvPr/>
        </p:nvSpPr>
        <p:spPr>
          <a:xfrm>
            <a:off x="3406588"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5" name="object 15"/>
          <p:cNvSpPr/>
          <p:nvPr/>
        </p:nvSpPr>
        <p:spPr>
          <a:xfrm>
            <a:off x="3541059"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6" name="object 16"/>
          <p:cNvSpPr/>
          <p:nvPr/>
        </p:nvSpPr>
        <p:spPr>
          <a:xfrm>
            <a:off x="3675530"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7" name="object 17"/>
          <p:cNvSpPr/>
          <p:nvPr/>
        </p:nvSpPr>
        <p:spPr>
          <a:xfrm>
            <a:off x="3810000"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8" name="object 18"/>
          <p:cNvSpPr/>
          <p:nvPr/>
        </p:nvSpPr>
        <p:spPr>
          <a:xfrm>
            <a:off x="3944471"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9" name="object 19"/>
          <p:cNvSpPr/>
          <p:nvPr/>
        </p:nvSpPr>
        <p:spPr>
          <a:xfrm>
            <a:off x="4078941"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0" name="object 20"/>
          <p:cNvSpPr/>
          <p:nvPr/>
        </p:nvSpPr>
        <p:spPr>
          <a:xfrm>
            <a:off x="4213412"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1" name="object 21"/>
          <p:cNvSpPr/>
          <p:nvPr/>
        </p:nvSpPr>
        <p:spPr>
          <a:xfrm>
            <a:off x="4347883"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2" name="object 22"/>
          <p:cNvSpPr/>
          <p:nvPr/>
        </p:nvSpPr>
        <p:spPr>
          <a:xfrm>
            <a:off x="4482353"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3" name="object 23"/>
          <p:cNvSpPr/>
          <p:nvPr/>
        </p:nvSpPr>
        <p:spPr>
          <a:xfrm>
            <a:off x="4616824"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4" name="object 24"/>
          <p:cNvSpPr/>
          <p:nvPr/>
        </p:nvSpPr>
        <p:spPr>
          <a:xfrm>
            <a:off x="4751294"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5" name="object 25"/>
          <p:cNvSpPr/>
          <p:nvPr/>
        </p:nvSpPr>
        <p:spPr>
          <a:xfrm>
            <a:off x="4885765"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6" name="object 26"/>
          <p:cNvSpPr/>
          <p:nvPr/>
        </p:nvSpPr>
        <p:spPr>
          <a:xfrm>
            <a:off x="5020235"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7" name="object 27"/>
          <p:cNvSpPr/>
          <p:nvPr/>
        </p:nvSpPr>
        <p:spPr>
          <a:xfrm>
            <a:off x="5154706"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8" name="object 28"/>
          <p:cNvSpPr/>
          <p:nvPr/>
        </p:nvSpPr>
        <p:spPr>
          <a:xfrm>
            <a:off x="5289177"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9" name="object 29"/>
          <p:cNvSpPr/>
          <p:nvPr/>
        </p:nvSpPr>
        <p:spPr>
          <a:xfrm>
            <a:off x="5423647"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0" name="object 30"/>
          <p:cNvSpPr/>
          <p:nvPr/>
        </p:nvSpPr>
        <p:spPr>
          <a:xfrm>
            <a:off x="5558118"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1" name="object 31"/>
          <p:cNvSpPr/>
          <p:nvPr/>
        </p:nvSpPr>
        <p:spPr>
          <a:xfrm>
            <a:off x="5692588"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2" name="object 32"/>
          <p:cNvSpPr/>
          <p:nvPr/>
        </p:nvSpPr>
        <p:spPr>
          <a:xfrm>
            <a:off x="5827059"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3" name="object 33"/>
          <p:cNvSpPr/>
          <p:nvPr/>
        </p:nvSpPr>
        <p:spPr>
          <a:xfrm>
            <a:off x="5961530"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4" name="object 34"/>
          <p:cNvSpPr/>
          <p:nvPr/>
        </p:nvSpPr>
        <p:spPr>
          <a:xfrm>
            <a:off x="6096000"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5" name="object 35"/>
          <p:cNvSpPr/>
          <p:nvPr/>
        </p:nvSpPr>
        <p:spPr>
          <a:xfrm>
            <a:off x="6230471"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6" name="object 36"/>
          <p:cNvSpPr/>
          <p:nvPr/>
        </p:nvSpPr>
        <p:spPr>
          <a:xfrm>
            <a:off x="6364941"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7" name="object 37"/>
          <p:cNvSpPr/>
          <p:nvPr/>
        </p:nvSpPr>
        <p:spPr>
          <a:xfrm>
            <a:off x="6499412"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8" name="object 38"/>
          <p:cNvSpPr/>
          <p:nvPr/>
        </p:nvSpPr>
        <p:spPr>
          <a:xfrm>
            <a:off x="6633883"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9" name="object 39"/>
          <p:cNvSpPr/>
          <p:nvPr/>
        </p:nvSpPr>
        <p:spPr>
          <a:xfrm>
            <a:off x="6768353"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0" name="object 40"/>
          <p:cNvSpPr/>
          <p:nvPr/>
        </p:nvSpPr>
        <p:spPr>
          <a:xfrm>
            <a:off x="6902824"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1" name="object 41"/>
          <p:cNvSpPr/>
          <p:nvPr/>
        </p:nvSpPr>
        <p:spPr>
          <a:xfrm>
            <a:off x="7037294"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2" name="object 42"/>
          <p:cNvSpPr/>
          <p:nvPr/>
        </p:nvSpPr>
        <p:spPr>
          <a:xfrm>
            <a:off x="7171765"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3" name="object 43"/>
          <p:cNvSpPr/>
          <p:nvPr/>
        </p:nvSpPr>
        <p:spPr>
          <a:xfrm>
            <a:off x="7306235"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4" name="object 44"/>
          <p:cNvSpPr/>
          <p:nvPr/>
        </p:nvSpPr>
        <p:spPr>
          <a:xfrm>
            <a:off x="7440706"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5" name="object 45"/>
          <p:cNvSpPr/>
          <p:nvPr/>
        </p:nvSpPr>
        <p:spPr>
          <a:xfrm>
            <a:off x="7575177"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6" name="object 46"/>
          <p:cNvSpPr/>
          <p:nvPr/>
        </p:nvSpPr>
        <p:spPr>
          <a:xfrm>
            <a:off x="7709647"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7" name="object 47"/>
          <p:cNvSpPr/>
          <p:nvPr/>
        </p:nvSpPr>
        <p:spPr>
          <a:xfrm>
            <a:off x="7844118"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8" name="object 48"/>
          <p:cNvSpPr/>
          <p:nvPr/>
        </p:nvSpPr>
        <p:spPr>
          <a:xfrm>
            <a:off x="7978588"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9" name="object 49"/>
          <p:cNvSpPr/>
          <p:nvPr/>
        </p:nvSpPr>
        <p:spPr>
          <a:xfrm>
            <a:off x="8113059"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0" name="object 50"/>
          <p:cNvSpPr/>
          <p:nvPr/>
        </p:nvSpPr>
        <p:spPr>
          <a:xfrm>
            <a:off x="8247530"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1" name="object 51"/>
          <p:cNvSpPr/>
          <p:nvPr/>
        </p:nvSpPr>
        <p:spPr>
          <a:xfrm>
            <a:off x="8382000"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2" name="object 52"/>
          <p:cNvSpPr/>
          <p:nvPr/>
        </p:nvSpPr>
        <p:spPr>
          <a:xfrm>
            <a:off x="8516471"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3" name="object 53"/>
          <p:cNvSpPr/>
          <p:nvPr/>
        </p:nvSpPr>
        <p:spPr>
          <a:xfrm>
            <a:off x="8650941"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4" name="object 54"/>
          <p:cNvSpPr/>
          <p:nvPr/>
        </p:nvSpPr>
        <p:spPr>
          <a:xfrm>
            <a:off x="8785412"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5" name="object 55"/>
          <p:cNvSpPr/>
          <p:nvPr/>
        </p:nvSpPr>
        <p:spPr>
          <a:xfrm>
            <a:off x="8919883"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6" name="object 56"/>
          <p:cNvSpPr/>
          <p:nvPr/>
        </p:nvSpPr>
        <p:spPr>
          <a:xfrm>
            <a:off x="9054353"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7" name="object 57"/>
          <p:cNvSpPr/>
          <p:nvPr/>
        </p:nvSpPr>
        <p:spPr>
          <a:xfrm>
            <a:off x="9188824"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8" name="object 58"/>
          <p:cNvSpPr/>
          <p:nvPr/>
        </p:nvSpPr>
        <p:spPr>
          <a:xfrm>
            <a:off x="9323294"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9" name="object 59"/>
          <p:cNvSpPr/>
          <p:nvPr/>
        </p:nvSpPr>
        <p:spPr>
          <a:xfrm>
            <a:off x="9457765"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0" name="object 60"/>
          <p:cNvSpPr/>
          <p:nvPr/>
        </p:nvSpPr>
        <p:spPr>
          <a:xfrm>
            <a:off x="9592235"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1" name="object 61"/>
          <p:cNvSpPr/>
          <p:nvPr/>
        </p:nvSpPr>
        <p:spPr>
          <a:xfrm>
            <a:off x="9726706"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2" name="object 62"/>
          <p:cNvSpPr/>
          <p:nvPr/>
        </p:nvSpPr>
        <p:spPr>
          <a:xfrm>
            <a:off x="9861177"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3" name="object 63"/>
          <p:cNvSpPr/>
          <p:nvPr/>
        </p:nvSpPr>
        <p:spPr>
          <a:xfrm>
            <a:off x="9995647" y="1916206"/>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4" name="TextBox 63"/>
          <p:cNvSpPr txBox="1"/>
          <p:nvPr/>
        </p:nvSpPr>
        <p:spPr>
          <a:xfrm>
            <a:off x="3406589" y="5916706"/>
            <a:ext cx="3522503" cy="336695"/>
          </a:xfrm>
          <a:prstGeom prst="rect">
            <a:avLst/>
          </a:prstGeom>
          <a:noFill/>
        </p:spPr>
        <p:txBody>
          <a:bodyPr wrap="none" rtlCol="0">
            <a:spAutoFit/>
          </a:bodyPr>
          <a:lstStyle/>
          <a:p>
            <a:r>
              <a:rPr lang="en-US" sz="1588" dirty="0"/>
              <a:t>Protocol For Observes (Lightest product)</a:t>
            </a:r>
          </a:p>
        </p:txBody>
      </p:sp>
    </p:spTree>
    <p:extLst>
      <p:ext uri="{BB962C8B-B14F-4D97-AF65-F5344CB8AC3E}">
        <p14:creationId xmlns:p14="http://schemas.microsoft.com/office/powerpoint/2010/main" val="629320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8061" y="349956"/>
            <a:ext cx="8337176" cy="6094297"/>
          </a:xfrm>
          <a:prstGeom prst="rect">
            <a:avLst/>
          </a:prstGeom>
        </p:spPr>
        <p:txBody>
          <a:bodyPr wrap="square">
            <a:spAutoFit/>
          </a:bodyPr>
          <a:lstStyle/>
          <a:p>
            <a:pPr>
              <a:lnSpc>
                <a:spcPct val="107000"/>
              </a:lnSpc>
              <a:spcAft>
                <a:spcPts val="706"/>
              </a:spcAft>
            </a:pPr>
            <a:r>
              <a:rPr lang="en-US" sz="353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Interaction Analysis: </a:t>
            </a:r>
          </a:p>
          <a:p>
            <a:pPr>
              <a:lnSpc>
                <a:spcPct val="107000"/>
              </a:lnSpc>
              <a:spcAft>
                <a:spcPts val="706"/>
              </a:spcAft>
            </a:pPr>
            <a:endParaRPr lang="en-US" sz="247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06"/>
              </a:spcAft>
            </a:pPr>
            <a:r>
              <a:rPr lang="en-US" sz="247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Interdisciplinary method for empirical investigation of interaction of human beings with each other and in select settings in their environment </a:t>
            </a:r>
            <a:endParaRPr lang="en-US" sz="2118"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06"/>
              </a:spcAft>
            </a:pPr>
            <a:r>
              <a:rPr lang="en-US" sz="247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Investigates human activities such as talk, nonverbal interaction, and the use of artifacts and technologies </a:t>
            </a:r>
            <a:endParaRPr lang="en-US" sz="2118"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06"/>
              </a:spcAft>
            </a:pPr>
            <a:r>
              <a:rPr lang="en-US" sz="2471" dirty="0">
                <a:solidFill>
                  <a:srgbClr val="000000"/>
                </a:solidFill>
                <a:latin typeface="Calibri" panose="020F0502020204030204" pitchFamily="34" charset="0"/>
                <a:ea typeface="Calibri" panose="020F0502020204030204" pitchFamily="34" charset="0"/>
                <a:cs typeface="Times New Roman" panose="02020603050405020304" pitchFamily="18" charset="0"/>
              </a:rPr>
              <a:t>Identifies verbal practices, concerns, and issues; Provides ideas for possible solutions to improve verbal interaction. </a:t>
            </a:r>
            <a:endParaRPr lang="en-US" sz="2118"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06"/>
              </a:spcAft>
            </a:pPr>
            <a:r>
              <a:rPr lang="en-US" sz="247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Interaction Analysis is difficult to describe and is best learned by direct participation.</a:t>
            </a:r>
            <a:endParaRPr lang="en-US" sz="2118"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06"/>
              </a:spcAft>
            </a:pPr>
            <a:r>
              <a:rPr lang="en-US" sz="2471" dirty="0">
                <a:solidFill>
                  <a:srgbClr val="000000"/>
                </a:solidFill>
                <a:latin typeface="Calibri" panose="020F0502020204030204" pitchFamily="34" charset="0"/>
                <a:ea typeface="Calibri" panose="020F0502020204030204" pitchFamily="34" charset="0"/>
                <a:cs typeface="Times New Roman" panose="02020603050405020304" pitchFamily="18" charset="0"/>
              </a:rPr>
              <a:t>Group work is also essential…  verbal discourse can be learned and improved.</a:t>
            </a:r>
            <a:endParaRPr lang="en-US" sz="2118"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5123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29758" y="672308"/>
            <a:ext cx="5440456" cy="543226"/>
          </a:xfrm>
          <a:prstGeom prst="rect">
            <a:avLst/>
          </a:prstGeom>
        </p:spPr>
        <p:txBody>
          <a:bodyPr vert="horz" wrap="square" lIns="0" tIns="0" rIns="0" bIns="0" rtlCol="0" anchor="ctr">
            <a:spAutoFit/>
          </a:bodyPr>
          <a:lstStyle/>
          <a:p>
            <a:pPr marL="11206">
              <a:lnSpc>
                <a:spcPct val="100000"/>
              </a:lnSpc>
            </a:pPr>
            <a:r>
              <a:rPr lang="en-US" sz="3530" b="1" spc="-4" dirty="0">
                <a:latin typeface="+mn-lt"/>
              </a:rPr>
              <a:t>Positive Outcomes</a:t>
            </a:r>
            <a:endParaRPr sz="3530" b="1" spc="-9" dirty="0">
              <a:latin typeface="+mn-lt"/>
            </a:endParaRPr>
          </a:p>
        </p:txBody>
      </p:sp>
      <p:sp>
        <p:nvSpPr>
          <p:cNvPr id="3" name="object 3"/>
          <p:cNvSpPr txBox="1"/>
          <p:nvPr/>
        </p:nvSpPr>
        <p:spPr>
          <a:xfrm>
            <a:off x="2744040" y="1588917"/>
            <a:ext cx="7318842" cy="4555734"/>
          </a:xfrm>
          <a:prstGeom prst="rect">
            <a:avLst/>
          </a:prstGeom>
        </p:spPr>
        <p:txBody>
          <a:bodyPr vert="horz" wrap="square" lIns="0" tIns="0" rIns="0" bIns="0" rtlCol="0" anchor="ctr">
            <a:spAutoFit/>
          </a:bodyPr>
          <a:lstStyle/>
          <a:p>
            <a:pPr marL="11206">
              <a:spcBef>
                <a:spcPts val="318"/>
              </a:spcBef>
              <a:tabLst>
                <a:tab pos="313221" algn="l"/>
                <a:tab pos="313781" algn="l"/>
              </a:tabLst>
            </a:pPr>
            <a:r>
              <a:rPr sz="3177" dirty="0">
                <a:cs typeface="Times New Roman"/>
              </a:rPr>
              <a:t>Significant modifier </a:t>
            </a:r>
            <a:r>
              <a:rPr sz="3177" spc="4" dirty="0">
                <a:cs typeface="Times New Roman"/>
              </a:rPr>
              <a:t>of</a:t>
            </a:r>
            <a:r>
              <a:rPr sz="3177" spc="-18" dirty="0">
                <a:cs typeface="Times New Roman"/>
              </a:rPr>
              <a:t> </a:t>
            </a:r>
            <a:r>
              <a:rPr sz="3177" dirty="0">
                <a:cs typeface="Times New Roman"/>
              </a:rPr>
              <a:t>behavior</a:t>
            </a:r>
            <a:r>
              <a:rPr lang="en-US" sz="3177" dirty="0">
                <a:cs typeface="Times New Roman"/>
              </a:rPr>
              <a:t>:</a:t>
            </a:r>
            <a:endParaRPr sz="3177" dirty="0">
              <a:cs typeface="Times New Roman"/>
            </a:endParaRPr>
          </a:p>
          <a:p>
            <a:pPr marL="414640" lvl="1">
              <a:spcBef>
                <a:spcPts val="383"/>
              </a:spcBef>
              <a:tabLst>
                <a:tab pos="666786" algn="l"/>
              </a:tabLst>
            </a:pPr>
            <a:r>
              <a:rPr lang="en-US" sz="3177" spc="4" dirty="0">
                <a:cs typeface="Times New Roman"/>
              </a:rPr>
              <a:t>	</a:t>
            </a:r>
            <a:r>
              <a:rPr sz="3177" spc="4" dirty="0">
                <a:cs typeface="Times New Roman"/>
              </a:rPr>
              <a:t>positive </a:t>
            </a:r>
            <a:r>
              <a:rPr sz="3177" spc="9" dirty="0">
                <a:cs typeface="Times New Roman"/>
              </a:rPr>
              <a:t>action and</a:t>
            </a:r>
            <a:r>
              <a:rPr sz="3177" spc="-22" dirty="0">
                <a:cs typeface="Times New Roman"/>
              </a:rPr>
              <a:t> </a:t>
            </a:r>
            <a:r>
              <a:rPr sz="3177" spc="9" dirty="0">
                <a:cs typeface="Times New Roman"/>
              </a:rPr>
              <a:t>success</a:t>
            </a:r>
            <a:endParaRPr sz="3177" dirty="0">
              <a:cs typeface="Times New Roman"/>
            </a:endParaRPr>
          </a:p>
          <a:p>
            <a:pPr marL="11206" marR="93574">
              <a:lnSpc>
                <a:spcPts val="3044"/>
              </a:lnSpc>
              <a:spcBef>
                <a:spcPts val="719"/>
              </a:spcBef>
              <a:tabLst>
                <a:tab pos="313221" algn="l"/>
                <a:tab pos="313781" algn="l"/>
              </a:tabLst>
            </a:pPr>
            <a:r>
              <a:rPr lang="en-US" sz="3177" spc="-4" dirty="0">
                <a:cs typeface="Times New Roman"/>
              </a:rPr>
              <a:t>Leadership: </a:t>
            </a:r>
          </a:p>
          <a:p>
            <a:pPr marL="414640" marR="93574" lvl="1">
              <a:lnSpc>
                <a:spcPts val="3044"/>
              </a:lnSpc>
              <a:spcBef>
                <a:spcPts val="719"/>
              </a:spcBef>
              <a:tabLst>
                <a:tab pos="313221" algn="l"/>
                <a:tab pos="313781" algn="l"/>
              </a:tabLst>
            </a:pPr>
            <a:r>
              <a:rPr lang="en-US" sz="3177" spc="-4" dirty="0">
                <a:cs typeface="Times New Roman"/>
              </a:rPr>
              <a:t>   i</a:t>
            </a:r>
            <a:r>
              <a:rPr sz="3177" spc="-4" dirty="0">
                <a:cs typeface="Times New Roman"/>
              </a:rPr>
              <a:t>mportant</a:t>
            </a:r>
            <a:r>
              <a:rPr lang="en-US" sz="3177" spc="-4" dirty="0">
                <a:cs typeface="Times New Roman"/>
              </a:rPr>
              <a:t> </a:t>
            </a:r>
            <a:r>
              <a:rPr sz="3177" dirty="0">
                <a:cs typeface="Times New Roman"/>
              </a:rPr>
              <a:t>attribute</a:t>
            </a:r>
            <a:r>
              <a:rPr lang="en-US" sz="3177" dirty="0">
                <a:cs typeface="Times New Roman"/>
              </a:rPr>
              <a:t> of </a:t>
            </a:r>
            <a:r>
              <a:rPr lang="en-US" sz="3177" spc="9" dirty="0">
                <a:cs typeface="Times New Roman"/>
              </a:rPr>
              <a:t>manager,                                                                                                         	executive, director, chair, coordinator…</a:t>
            </a:r>
          </a:p>
          <a:p>
            <a:pPr marL="11206" marR="93574">
              <a:lnSpc>
                <a:spcPts val="3044"/>
              </a:lnSpc>
              <a:spcBef>
                <a:spcPts val="719"/>
              </a:spcBef>
              <a:tabLst>
                <a:tab pos="313221" algn="l"/>
                <a:tab pos="313781" algn="l"/>
              </a:tabLst>
            </a:pPr>
            <a:r>
              <a:rPr lang="en-US" sz="3177" dirty="0">
                <a:cs typeface="Times New Roman"/>
              </a:rPr>
              <a:t>Can be learned, practiced and improved:</a:t>
            </a:r>
          </a:p>
          <a:p>
            <a:pPr marL="414640" marR="93574" lvl="1">
              <a:lnSpc>
                <a:spcPts val="3044"/>
              </a:lnSpc>
              <a:spcBef>
                <a:spcPts val="719"/>
              </a:spcBef>
              <a:tabLst>
                <a:tab pos="313221" algn="l"/>
                <a:tab pos="313781" algn="l"/>
              </a:tabLst>
            </a:pPr>
            <a:r>
              <a:rPr lang="en-US" sz="3530" spc="4" dirty="0">
                <a:solidFill>
                  <a:prstClr val="black"/>
                </a:solidFill>
                <a:cs typeface="Times New Roman"/>
              </a:rPr>
              <a:t>  E</a:t>
            </a:r>
            <a:r>
              <a:rPr lang="en-US" sz="3177" spc="4" dirty="0">
                <a:solidFill>
                  <a:prstClr val="black"/>
                </a:solidFill>
                <a:cs typeface="Times New Roman"/>
              </a:rPr>
              <a:t>stablishes excellence and positive                  	movement </a:t>
            </a:r>
            <a:r>
              <a:rPr lang="en-US" sz="3177" dirty="0">
                <a:solidFill>
                  <a:prstClr val="black"/>
                </a:solidFill>
                <a:cs typeface="Times New Roman"/>
              </a:rPr>
              <a:t>in</a:t>
            </a:r>
            <a:r>
              <a:rPr lang="en-US" sz="3177" spc="-141" dirty="0">
                <a:solidFill>
                  <a:prstClr val="black"/>
                </a:solidFill>
                <a:cs typeface="Times New Roman"/>
              </a:rPr>
              <a:t> </a:t>
            </a:r>
            <a:r>
              <a:rPr lang="en-US" sz="3177" dirty="0">
                <a:solidFill>
                  <a:prstClr val="black"/>
                </a:solidFill>
                <a:cs typeface="Times New Roman"/>
              </a:rPr>
              <a:t>corporate settings</a:t>
            </a:r>
          </a:p>
          <a:p>
            <a:pPr marL="11206" marR="93574">
              <a:lnSpc>
                <a:spcPts val="3044"/>
              </a:lnSpc>
              <a:spcBef>
                <a:spcPts val="719"/>
              </a:spcBef>
              <a:tabLst>
                <a:tab pos="313221" algn="l"/>
                <a:tab pos="313781" algn="l"/>
              </a:tabLst>
            </a:pPr>
            <a:endParaRPr sz="3177" dirty="0">
              <a:cs typeface="Times New Roman"/>
            </a:endParaRPr>
          </a:p>
        </p:txBody>
      </p:sp>
      <p:grpSp>
        <p:nvGrpSpPr>
          <p:cNvPr id="64" name="Group 63"/>
          <p:cNvGrpSpPr/>
          <p:nvPr/>
        </p:nvGrpSpPr>
        <p:grpSpPr>
          <a:xfrm>
            <a:off x="2061882" y="1479177"/>
            <a:ext cx="8001000" cy="81243"/>
            <a:chOff x="457200" y="1943100"/>
            <a:chExt cx="9067800" cy="92075"/>
          </a:xfrm>
        </p:grpSpPr>
        <p:sp>
          <p:nvSpPr>
            <p:cNvPr id="4" name="object 4"/>
            <p:cNvSpPr/>
            <p:nvPr/>
          </p:nvSpPr>
          <p:spPr>
            <a:xfrm>
              <a:off x="457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 name="object 5"/>
            <p:cNvSpPr/>
            <p:nvPr/>
          </p:nvSpPr>
          <p:spPr>
            <a:xfrm>
              <a:off x="609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 name="object 6"/>
            <p:cNvSpPr/>
            <p:nvPr/>
          </p:nvSpPr>
          <p:spPr>
            <a:xfrm>
              <a:off x="762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 name="object 7"/>
            <p:cNvSpPr/>
            <p:nvPr/>
          </p:nvSpPr>
          <p:spPr>
            <a:xfrm>
              <a:off x="914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8" name="object 8"/>
            <p:cNvSpPr/>
            <p:nvPr/>
          </p:nvSpPr>
          <p:spPr>
            <a:xfrm>
              <a:off x="1066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9" name="object 9"/>
            <p:cNvSpPr/>
            <p:nvPr/>
          </p:nvSpPr>
          <p:spPr>
            <a:xfrm>
              <a:off x="1219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0" name="object 10"/>
            <p:cNvSpPr/>
            <p:nvPr/>
          </p:nvSpPr>
          <p:spPr>
            <a:xfrm>
              <a:off x="1371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1" name="object 11"/>
            <p:cNvSpPr/>
            <p:nvPr/>
          </p:nvSpPr>
          <p:spPr>
            <a:xfrm>
              <a:off x="1524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2" name="object 12"/>
            <p:cNvSpPr/>
            <p:nvPr/>
          </p:nvSpPr>
          <p:spPr>
            <a:xfrm>
              <a:off x="1676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3" name="object 13"/>
            <p:cNvSpPr/>
            <p:nvPr/>
          </p:nvSpPr>
          <p:spPr>
            <a:xfrm>
              <a:off x="1828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4" name="object 14"/>
            <p:cNvSpPr/>
            <p:nvPr/>
          </p:nvSpPr>
          <p:spPr>
            <a:xfrm>
              <a:off x="1981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5" name="object 15"/>
            <p:cNvSpPr/>
            <p:nvPr/>
          </p:nvSpPr>
          <p:spPr>
            <a:xfrm>
              <a:off x="2133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6" name="object 16"/>
            <p:cNvSpPr/>
            <p:nvPr/>
          </p:nvSpPr>
          <p:spPr>
            <a:xfrm>
              <a:off x="2286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7" name="object 17"/>
            <p:cNvSpPr/>
            <p:nvPr/>
          </p:nvSpPr>
          <p:spPr>
            <a:xfrm>
              <a:off x="2438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8" name="object 18"/>
            <p:cNvSpPr/>
            <p:nvPr/>
          </p:nvSpPr>
          <p:spPr>
            <a:xfrm>
              <a:off x="2590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9" name="object 19"/>
            <p:cNvSpPr/>
            <p:nvPr/>
          </p:nvSpPr>
          <p:spPr>
            <a:xfrm>
              <a:off x="2743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0" name="object 20"/>
            <p:cNvSpPr/>
            <p:nvPr/>
          </p:nvSpPr>
          <p:spPr>
            <a:xfrm>
              <a:off x="2895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1" name="object 21"/>
            <p:cNvSpPr/>
            <p:nvPr/>
          </p:nvSpPr>
          <p:spPr>
            <a:xfrm>
              <a:off x="3048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2" name="object 22"/>
            <p:cNvSpPr/>
            <p:nvPr/>
          </p:nvSpPr>
          <p:spPr>
            <a:xfrm>
              <a:off x="3200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3" name="object 23"/>
            <p:cNvSpPr/>
            <p:nvPr/>
          </p:nvSpPr>
          <p:spPr>
            <a:xfrm>
              <a:off x="3352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4" name="object 24"/>
            <p:cNvSpPr/>
            <p:nvPr/>
          </p:nvSpPr>
          <p:spPr>
            <a:xfrm>
              <a:off x="3509653" y="1958975"/>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5" name="object 25"/>
            <p:cNvSpPr/>
            <p:nvPr/>
          </p:nvSpPr>
          <p:spPr>
            <a:xfrm>
              <a:off x="3657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6" name="object 26"/>
            <p:cNvSpPr/>
            <p:nvPr/>
          </p:nvSpPr>
          <p:spPr>
            <a:xfrm>
              <a:off x="3810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7" name="object 27"/>
            <p:cNvSpPr/>
            <p:nvPr/>
          </p:nvSpPr>
          <p:spPr>
            <a:xfrm>
              <a:off x="3962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8" name="object 28"/>
            <p:cNvSpPr/>
            <p:nvPr/>
          </p:nvSpPr>
          <p:spPr>
            <a:xfrm>
              <a:off x="4114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9" name="object 29"/>
            <p:cNvSpPr/>
            <p:nvPr/>
          </p:nvSpPr>
          <p:spPr>
            <a:xfrm>
              <a:off x="4267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0" name="object 30"/>
            <p:cNvSpPr/>
            <p:nvPr/>
          </p:nvSpPr>
          <p:spPr>
            <a:xfrm>
              <a:off x="4419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1" name="object 31"/>
            <p:cNvSpPr/>
            <p:nvPr/>
          </p:nvSpPr>
          <p:spPr>
            <a:xfrm>
              <a:off x="4572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2" name="object 32"/>
            <p:cNvSpPr/>
            <p:nvPr/>
          </p:nvSpPr>
          <p:spPr>
            <a:xfrm>
              <a:off x="4724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3" name="object 33"/>
            <p:cNvSpPr/>
            <p:nvPr/>
          </p:nvSpPr>
          <p:spPr>
            <a:xfrm>
              <a:off x="4876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4" name="object 34"/>
            <p:cNvSpPr/>
            <p:nvPr/>
          </p:nvSpPr>
          <p:spPr>
            <a:xfrm>
              <a:off x="5029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5" name="object 35"/>
            <p:cNvSpPr/>
            <p:nvPr/>
          </p:nvSpPr>
          <p:spPr>
            <a:xfrm>
              <a:off x="5181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6" name="object 36"/>
            <p:cNvSpPr/>
            <p:nvPr/>
          </p:nvSpPr>
          <p:spPr>
            <a:xfrm>
              <a:off x="5334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7" name="object 37"/>
            <p:cNvSpPr/>
            <p:nvPr/>
          </p:nvSpPr>
          <p:spPr>
            <a:xfrm>
              <a:off x="5486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8" name="object 38"/>
            <p:cNvSpPr/>
            <p:nvPr/>
          </p:nvSpPr>
          <p:spPr>
            <a:xfrm>
              <a:off x="5638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9" name="object 39"/>
            <p:cNvSpPr/>
            <p:nvPr/>
          </p:nvSpPr>
          <p:spPr>
            <a:xfrm>
              <a:off x="5791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0" name="object 40"/>
            <p:cNvSpPr/>
            <p:nvPr/>
          </p:nvSpPr>
          <p:spPr>
            <a:xfrm>
              <a:off x="5943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1" name="object 41"/>
            <p:cNvSpPr/>
            <p:nvPr/>
          </p:nvSpPr>
          <p:spPr>
            <a:xfrm>
              <a:off x="6096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2" name="object 42"/>
            <p:cNvSpPr/>
            <p:nvPr/>
          </p:nvSpPr>
          <p:spPr>
            <a:xfrm>
              <a:off x="6248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3" name="object 43"/>
            <p:cNvSpPr/>
            <p:nvPr/>
          </p:nvSpPr>
          <p:spPr>
            <a:xfrm>
              <a:off x="6400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4" name="object 44"/>
            <p:cNvSpPr/>
            <p:nvPr/>
          </p:nvSpPr>
          <p:spPr>
            <a:xfrm>
              <a:off x="6553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5" name="object 45"/>
            <p:cNvSpPr/>
            <p:nvPr/>
          </p:nvSpPr>
          <p:spPr>
            <a:xfrm>
              <a:off x="6705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6" name="object 46"/>
            <p:cNvSpPr/>
            <p:nvPr/>
          </p:nvSpPr>
          <p:spPr>
            <a:xfrm>
              <a:off x="6858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7" name="object 47"/>
            <p:cNvSpPr/>
            <p:nvPr/>
          </p:nvSpPr>
          <p:spPr>
            <a:xfrm>
              <a:off x="7010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8" name="object 48"/>
            <p:cNvSpPr/>
            <p:nvPr/>
          </p:nvSpPr>
          <p:spPr>
            <a:xfrm>
              <a:off x="7162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9" name="object 49"/>
            <p:cNvSpPr/>
            <p:nvPr/>
          </p:nvSpPr>
          <p:spPr>
            <a:xfrm>
              <a:off x="7315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0" name="object 50"/>
            <p:cNvSpPr/>
            <p:nvPr/>
          </p:nvSpPr>
          <p:spPr>
            <a:xfrm>
              <a:off x="7467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1" name="object 51"/>
            <p:cNvSpPr/>
            <p:nvPr/>
          </p:nvSpPr>
          <p:spPr>
            <a:xfrm>
              <a:off x="7620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2" name="object 52"/>
            <p:cNvSpPr/>
            <p:nvPr/>
          </p:nvSpPr>
          <p:spPr>
            <a:xfrm>
              <a:off x="7772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3" name="object 53"/>
            <p:cNvSpPr/>
            <p:nvPr/>
          </p:nvSpPr>
          <p:spPr>
            <a:xfrm>
              <a:off x="7924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4" name="object 54"/>
            <p:cNvSpPr/>
            <p:nvPr/>
          </p:nvSpPr>
          <p:spPr>
            <a:xfrm>
              <a:off x="8077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5" name="object 55"/>
            <p:cNvSpPr/>
            <p:nvPr/>
          </p:nvSpPr>
          <p:spPr>
            <a:xfrm>
              <a:off x="8229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6" name="object 56"/>
            <p:cNvSpPr/>
            <p:nvPr/>
          </p:nvSpPr>
          <p:spPr>
            <a:xfrm>
              <a:off x="8382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7" name="object 57"/>
            <p:cNvSpPr/>
            <p:nvPr/>
          </p:nvSpPr>
          <p:spPr>
            <a:xfrm>
              <a:off x="8534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8" name="object 58"/>
            <p:cNvSpPr/>
            <p:nvPr/>
          </p:nvSpPr>
          <p:spPr>
            <a:xfrm>
              <a:off x="8686800" y="1943100"/>
              <a:ext cx="76200" cy="45719"/>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9" name="object 59"/>
            <p:cNvSpPr/>
            <p:nvPr/>
          </p:nvSpPr>
          <p:spPr>
            <a:xfrm>
              <a:off x="88392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0" name="object 60"/>
            <p:cNvSpPr/>
            <p:nvPr/>
          </p:nvSpPr>
          <p:spPr>
            <a:xfrm>
              <a:off x="89916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1" name="object 61"/>
            <p:cNvSpPr/>
            <p:nvPr/>
          </p:nvSpPr>
          <p:spPr>
            <a:xfrm>
              <a:off x="91440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2" name="object 62"/>
            <p:cNvSpPr/>
            <p:nvPr/>
          </p:nvSpPr>
          <p:spPr>
            <a:xfrm>
              <a:off x="92964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3" name="object 63"/>
            <p:cNvSpPr/>
            <p:nvPr/>
          </p:nvSpPr>
          <p:spPr>
            <a:xfrm>
              <a:off x="9448800" y="1943100"/>
              <a:ext cx="76200" cy="76200"/>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grpSp>
    </p:spTree>
    <p:extLst>
      <p:ext uri="{BB962C8B-B14F-4D97-AF65-F5344CB8AC3E}">
        <p14:creationId xmlns:p14="http://schemas.microsoft.com/office/powerpoint/2010/main" val="10889238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0412" y="1613647"/>
            <a:ext cx="5713595" cy="3689658"/>
          </a:xfrm>
          <a:prstGeom prst="rect">
            <a:avLst/>
          </a:prstGeom>
        </p:spPr>
      </p:pic>
    </p:spTree>
    <p:extLst>
      <p:ext uri="{BB962C8B-B14F-4D97-AF65-F5344CB8AC3E}">
        <p14:creationId xmlns:p14="http://schemas.microsoft.com/office/powerpoint/2010/main" val="784582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74440" y="1069582"/>
            <a:ext cx="8624619" cy="4107536"/>
          </a:xfrm>
          <a:prstGeom prst="rect">
            <a:avLst/>
          </a:prstGeom>
        </p:spPr>
      </p:pic>
    </p:spTree>
    <p:extLst>
      <p:ext uri="{BB962C8B-B14F-4D97-AF65-F5344CB8AC3E}">
        <p14:creationId xmlns:p14="http://schemas.microsoft.com/office/powerpoint/2010/main" val="3222854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35941" y="403412"/>
            <a:ext cx="6320118" cy="5416226"/>
          </a:xfrm>
          <a:prstGeom prst="rect">
            <a:avLst/>
          </a:prstGeom>
        </p:spPr>
        <p:txBody>
          <a:bodyPr wrap="square">
            <a:spAutoFit/>
          </a:bodyPr>
          <a:lstStyle/>
          <a:p>
            <a:pPr defTabSz="806867"/>
            <a:r>
              <a:rPr lang="en-US" sz="3177" b="1" dirty="0">
                <a:solidFill>
                  <a:prstClr val="black"/>
                </a:solidFill>
                <a:latin typeface="Calibri" panose="020F0502020204030204" pitchFamily="34" charset="0"/>
                <a:ea typeface="Times New Roman" panose="02020603050405020304" pitchFamily="18" charset="0"/>
              </a:rPr>
              <a:t>IA Event: Ready for Paragraph Code</a:t>
            </a:r>
            <a:br>
              <a:rPr lang="en-US" sz="3177" b="1" dirty="0">
                <a:solidFill>
                  <a:prstClr val="black"/>
                </a:solidFill>
                <a:latin typeface="Calibri" panose="020F0502020204030204" pitchFamily="34" charset="0"/>
                <a:ea typeface="Times New Roman" panose="02020603050405020304" pitchFamily="18" charset="0"/>
              </a:rPr>
            </a:br>
            <a:r>
              <a:rPr lang="en-US" sz="3177" b="1" dirty="0">
                <a:solidFill>
                  <a:prstClr val="black"/>
                </a:solidFill>
                <a:latin typeface="Calibri" panose="020F0502020204030204" pitchFamily="34" charset="0"/>
                <a:ea typeface="Times New Roman" panose="02020603050405020304" pitchFamily="18" charset="0"/>
              </a:rPr>
              <a:t> </a:t>
            </a:r>
            <a:endParaRPr lang="en-US" sz="2471" b="1" dirty="0">
              <a:solidFill>
                <a:prstClr val="black"/>
              </a:solidFill>
              <a:latin typeface="Times New Roman" panose="02020603050405020304" pitchFamily="18" charset="0"/>
              <a:ea typeface="Times New Roman" panose="02020603050405020304" pitchFamily="18" charset="0"/>
            </a:endParaRPr>
          </a:p>
          <a:p>
            <a:pPr defTabSz="806867"/>
            <a:r>
              <a:rPr lang="en-US" sz="2824" b="1" dirty="0">
                <a:solidFill>
                  <a:prstClr val="black"/>
                </a:solidFill>
                <a:latin typeface="Calibri" panose="020F0502020204030204" pitchFamily="34" charset="0"/>
                <a:ea typeface="Times New Roman" panose="02020603050405020304" pitchFamily="18" charset="0"/>
              </a:rPr>
              <a:t>Hypothetical Company somewhat similar to Pilot Flying J or CASY’s Convenience, Gas, Food stores. </a:t>
            </a:r>
            <a:br>
              <a:rPr lang="en-US" sz="2824" b="1" dirty="0">
                <a:solidFill>
                  <a:prstClr val="black"/>
                </a:solidFill>
                <a:latin typeface="Calibri" panose="020F0502020204030204" pitchFamily="34" charset="0"/>
                <a:ea typeface="Times New Roman" panose="02020603050405020304" pitchFamily="18" charset="0"/>
              </a:rPr>
            </a:br>
            <a:endParaRPr lang="en-US" sz="2824" b="1" dirty="0">
              <a:solidFill>
                <a:prstClr val="black"/>
              </a:solidFill>
              <a:latin typeface="Times New Roman" panose="02020603050405020304" pitchFamily="18" charset="0"/>
              <a:ea typeface="Times New Roman" panose="02020603050405020304" pitchFamily="18" charset="0"/>
            </a:endParaRPr>
          </a:p>
          <a:p>
            <a:pPr defTabSz="806867"/>
            <a:r>
              <a:rPr lang="en-US" sz="2824" b="1" dirty="0">
                <a:solidFill>
                  <a:prstClr val="black"/>
                </a:solidFill>
                <a:latin typeface="Calibri" panose="020F0502020204030204" pitchFamily="34" charset="0"/>
                <a:ea typeface="Times New Roman" panose="02020603050405020304" pitchFamily="18" charset="0"/>
              </a:rPr>
              <a:t>Meeting Objective: Management’s (CFO, CEO and CIO) quarterly meeting with Division Directors (Active Participants 3, with 20 others at the meeting) regarding quarterly outcomes and tack to take to boost earnings next quarter.</a:t>
            </a:r>
            <a:endParaRPr lang="en-US" sz="2824" b="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65825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34235" y="537883"/>
            <a:ext cx="7059706" cy="6176050"/>
          </a:xfrm>
          <a:prstGeom prst="rect">
            <a:avLst/>
          </a:prstGeom>
        </p:spPr>
        <p:txBody>
          <a:bodyPr wrap="square">
            <a:spAutoFit/>
          </a:bodyPr>
          <a:lstStyle/>
          <a:p>
            <a:pPr defTabSz="806867"/>
            <a:r>
              <a:rPr lang="en-US" sz="2471" b="1" dirty="0">
                <a:solidFill>
                  <a:prstClr val="black"/>
                </a:solidFill>
                <a:latin typeface="Calibri" panose="020F0502020204030204" pitchFamily="34" charset="0"/>
                <a:ea typeface="Times New Roman" panose="02020603050405020304" pitchFamily="18" charset="0"/>
              </a:rPr>
              <a:t>Management: </a:t>
            </a:r>
            <a:endParaRPr lang="en-US" sz="2471" dirty="0">
              <a:solidFill>
                <a:prstClr val="black"/>
              </a:solidFill>
              <a:latin typeface="Times New Roman" panose="02020603050405020304" pitchFamily="18" charset="0"/>
              <a:ea typeface="Times New Roman" panose="02020603050405020304" pitchFamily="18" charset="0"/>
            </a:endParaRPr>
          </a:p>
          <a:p>
            <a:pPr defTabSz="806867"/>
            <a:r>
              <a:rPr lang="en-US" sz="2471" b="1" dirty="0">
                <a:solidFill>
                  <a:srgbClr val="FF0000"/>
                </a:solidFill>
                <a:latin typeface="Calibri" panose="020F0502020204030204" pitchFamily="34" charset="0"/>
                <a:ea typeface="Times New Roman" panose="02020603050405020304" pitchFamily="18" charset="0"/>
              </a:rPr>
              <a:t>_____ </a:t>
            </a:r>
            <a:r>
              <a:rPr lang="en-US" sz="2471" dirty="0">
                <a:solidFill>
                  <a:prstClr val="black"/>
                </a:solidFill>
                <a:latin typeface="Calibri" panose="020F0502020204030204" pitchFamily="34" charset="0"/>
                <a:ea typeface="Times New Roman" panose="02020603050405020304" pitchFamily="18" charset="0"/>
              </a:rPr>
              <a:t>Thanks and Good morning. Today we’re going to review our results for the quarter ended January 31.</a:t>
            </a:r>
            <a:endParaRPr lang="en-US" sz="2471" dirty="0">
              <a:solidFill>
                <a:prstClr val="black"/>
              </a:solidFill>
              <a:latin typeface="Times New Roman" panose="02020603050405020304" pitchFamily="18" charset="0"/>
              <a:ea typeface="Times New Roman" panose="02020603050405020304" pitchFamily="18" charset="0"/>
            </a:endParaRPr>
          </a:p>
          <a:p>
            <a:pPr defTabSz="806867"/>
            <a:r>
              <a:rPr lang="en-US" sz="2471" dirty="0">
                <a:solidFill>
                  <a:prstClr val="black"/>
                </a:solidFill>
                <a:latin typeface="Calibri" panose="020F0502020204030204" pitchFamily="34" charset="0"/>
                <a:ea typeface="Times New Roman" panose="02020603050405020304" pitchFamily="18" charset="0"/>
              </a:rPr>
              <a:t>Before we begin, I'll remind you that we can use certain ideas and thoughts that may constitute forward-looking statements. These forward-looking statements include any statements relating to possible or assumed future results of operations, business strategies, growth opportunities and performance</a:t>
            </a:r>
            <a:r>
              <a:rPr lang="en-US" sz="2471" dirty="0">
                <a:solidFill>
                  <a:srgbClr val="000000"/>
                </a:solidFill>
                <a:latin typeface="Calibri" panose="020F0502020204030204" pitchFamily="34" charset="0"/>
                <a:ea typeface="Times New Roman" panose="02020603050405020304" pitchFamily="18" charset="0"/>
              </a:rPr>
              <a:t> i</a:t>
            </a:r>
            <a:r>
              <a:rPr lang="en-US" sz="2471" dirty="0">
                <a:solidFill>
                  <a:prstClr val="black"/>
                </a:solidFill>
                <a:latin typeface="Calibri" panose="020F0502020204030204" pitchFamily="34" charset="0"/>
                <a:ea typeface="Times New Roman" panose="02020603050405020304" pitchFamily="18" charset="0"/>
              </a:rPr>
              <a:t>mprovements at our stores.</a:t>
            </a:r>
            <a:endParaRPr lang="en-US" sz="2471" dirty="0">
              <a:solidFill>
                <a:prstClr val="black"/>
              </a:solidFill>
              <a:latin typeface="Times New Roman" panose="02020603050405020304" pitchFamily="18" charset="0"/>
              <a:ea typeface="Times New Roman" panose="02020603050405020304" pitchFamily="18" charset="0"/>
            </a:endParaRPr>
          </a:p>
          <a:p>
            <a:pPr defTabSz="806867"/>
            <a:r>
              <a:rPr lang="en-US" sz="2471" b="1" dirty="0">
                <a:solidFill>
                  <a:srgbClr val="FF0000"/>
                </a:solidFill>
                <a:latin typeface="Calibri" panose="020F0502020204030204" pitchFamily="34" charset="0"/>
                <a:ea typeface="Times New Roman" panose="02020603050405020304" pitchFamily="18" charset="0"/>
              </a:rPr>
              <a:t>_____ </a:t>
            </a:r>
            <a:r>
              <a:rPr lang="en-US" sz="2471" dirty="0">
                <a:solidFill>
                  <a:prstClr val="black"/>
                </a:solidFill>
                <a:latin typeface="Calibri" panose="020F0502020204030204" pitchFamily="34" charset="0"/>
                <a:ea typeface="Times New Roman" panose="02020603050405020304" pitchFamily="18" charset="0"/>
              </a:rPr>
              <a:t>Please compile a list of descriptors (one or two words) that indicates your thoughts about the discussions. Tally one descriptor about every 5 minutes</a:t>
            </a:r>
            <a:r>
              <a:rPr lang="en-US" sz="2471">
                <a:solidFill>
                  <a:prstClr val="black"/>
                </a:solidFill>
                <a:latin typeface="Calibri" panose="020F0502020204030204" pitchFamily="34" charset="0"/>
                <a:ea typeface="Times New Roman" panose="02020603050405020304" pitchFamily="18" charset="0"/>
              </a:rPr>
              <a:t>… </a:t>
            </a:r>
            <a:r>
              <a:rPr lang="en-US" sz="2471" smtClean="0">
                <a:solidFill>
                  <a:prstClr val="black"/>
                </a:solidFill>
                <a:latin typeface="Calibri" panose="020F0502020204030204" pitchFamily="34" charset="0"/>
                <a:ea typeface="Times New Roman" panose="02020603050405020304" pitchFamily="18" charset="0"/>
              </a:rPr>
              <a:t>our </a:t>
            </a:r>
            <a:r>
              <a:rPr lang="en-US" sz="2471" dirty="0">
                <a:solidFill>
                  <a:prstClr val="black"/>
                </a:solidFill>
                <a:latin typeface="Calibri" panose="020F0502020204030204" pitchFamily="34" charset="0"/>
                <a:ea typeface="Times New Roman" panose="02020603050405020304" pitchFamily="18" charset="0"/>
              </a:rPr>
              <a:t>meeting will last for 50 minutes today. Anonymously leave you descriptors in my box.</a:t>
            </a:r>
            <a:endParaRPr lang="en-US" sz="247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23740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3588" y="268941"/>
            <a:ext cx="7530353" cy="6812762"/>
          </a:xfrm>
          <a:prstGeom prst="rect">
            <a:avLst/>
          </a:prstGeom>
        </p:spPr>
        <p:txBody>
          <a:bodyPr wrap="square">
            <a:spAutoFit/>
          </a:bodyPr>
          <a:lstStyle/>
          <a:p>
            <a:pPr defTabSz="806867">
              <a:spcAft>
                <a:spcPts val="993"/>
              </a:spcAft>
            </a:pPr>
            <a:r>
              <a:rPr lang="en-US" sz="2471" b="1" dirty="0">
                <a:solidFill>
                  <a:srgbClr val="FF0000"/>
                </a:solidFill>
                <a:latin typeface="Calibri" panose="020F0502020204030204" pitchFamily="34" charset="0"/>
                <a:ea typeface="Times New Roman" panose="02020603050405020304" pitchFamily="18" charset="0"/>
              </a:rPr>
              <a:t>_____ </a:t>
            </a:r>
            <a:r>
              <a:rPr lang="en-US" sz="2471" dirty="0">
                <a:solidFill>
                  <a:srgbClr val="000000"/>
                </a:solidFill>
                <a:latin typeface="Calibri" panose="020F0502020204030204" pitchFamily="34" charset="0"/>
                <a:ea typeface="Times New Roman" panose="02020603050405020304" pitchFamily="18" charset="0"/>
              </a:rPr>
              <a:t>As most of you know, diluted earnings per share for the third quarter were $0.58 compared to $0.97 a year ago. The primary reason was attributable to a combination of increases in operating expenses and depreciation offset by increase in gallons sold and inside sales.</a:t>
            </a:r>
            <a:endParaRPr lang="en-US" sz="2471" dirty="0">
              <a:solidFill>
                <a:prstClr val="black"/>
              </a:solidFill>
              <a:latin typeface="Times New Roman" panose="02020603050405020304" pitchFamily="18" charset="0"/>
              <a:ea typeface="Times New Roman" panose="02020603050405020304" pitchFamily="18" charset="0"/>
            </a:endParaRPr>
          </a:p>
          <a:p>
            <a:pPr defTabSz="806867">
              <a:spcAft>
                <a:spcPts val="993"/>
              </a:spcAft>
            </a:pPr>
            <a:r>
              <a:rPr lang="en-US" sz="2471" dirty="0">
                <a:solidFill>
                  <a:srgbClr val="000000"/>
                </a:solidFill>
                <a:latin typeface="Calibri" panose="020F0502020204030204" pitchFamily="34" charset="0"/>
                <a:ea typeface="Times New Roman" panose="02020603050405020304" pitchFamily="18" charset="0"/>
              </a:rPr>
              <a:t>The quarter started very strong in November with same-store sales either inline or above our annual goals across all areas with customer count at its highest point in nearly a year, then tapering off during the back half of the quarter. Same-store sales were further impacted during January by calendar shift as well as inclement weather. The calendar shift in the month represented approximately 50 basis points to 180 basis points to same-store sales depending on the category. </a:t>
            </a:r>
            <a:endParaRPr lang="en-US" sz="2471" dirty="0">
              <a:solidFill>
                <a:prstClr val="black"/>
              </a:solidFill>
              <a:latin typeface="Times New Roman" panose="02020603050405020304" pitchFamily="18" charset="0"/>
              <a:ea typeface="Times New Roman" panose="02020603050405020304" pitchFamily="18" charset="0"/>
            </a:endParaRPr>
          </a:p>
          <a:p>
            <a:pPr defTabSz="806867">
              <a:spcAft>
                <a:spcPts val="993"/>
              </a:spcAft>
            </a:pPr>
            <a:r>
              <a:rPr lang="en-US" sz="2471" b="1" dirty="0">
                <a:solidFill>
                  <a:srgbClr val="FF0000"/>
                </a:solidFill>
                <a:latin typeface="Calibri" panose="020F0502020204030204" pitchFamily="34" charset="0"/>
                <a:ea typeface="Times New Roman" panose="02020603050405020304" pitchFamily="18" charset="0"/>
              </a:rPr>
              <a:t>_____ </a:t>
            </a:r>
            <a:r>
              <a:rPr lang="en-US" sz="2471" dirty="0">
                <a:solidFill>
                  <a:prstClr val="black"/>
                </a:solidFill>
                <a:latin typeface="Calibri" panose="020F0502020204030204" pitchFamily="34" charset="0"/>
                <a:ea typeface="Times New Roman" panose="02020603050405020304" pitchFamily="18" charset="0"/>
              </a:rPr>
              <a:t>What are your thoughts?</a:t>
            </a:r>
            <a:r>
              <a:rPr lang="en-US" sz="2471" b="1" dirty="0">
                <a:solidFill>
                  <a:prstClr val="black"/>
                </a:solidFill>
                <a:latin typeface="Calibri" panose="020F0502020204030204" pitchFamily="34" charset="0"/>
                <a:ea typeface="Times New Roman" panose="02020603050405020304" pitchFamily="18" charset="0"/>
              </a:rPr>
              <a:t> </a:t>
            </a:r>
            <a:r>
              <a:rPr lang="en-US" sz="2471" dirty="0">
                <a:solidFill>
                  <a:srgbClr val="000000"/>
                </a:solidFill>
                <a:latin typeface="Calibri" panose="020F0502020204030204" pitchFamily="34" charset="0"/>
                <a:ea typeface="Times New Roman" panose="02020603050405020304" pitchFamily="18" charset="0"/>
              </a:rPr>
              <a:t>Let’s get going with some questions: John, let’s start with you.</a:t>
            </a:r>
            <a:endParaRPr lang="en-US" sz="247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655763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6353" y="258909"/>
            <a:ext cx="6992471" cy="6176819"/>
          </a:xfrm>
          <a:prstGeom prst="rect">
            <a:avLst/>
          </a:prstGeom>
        </p:spPr>
        <p:txBody>
          <a:bodyPr wrap="square">
            <a:spAutoFit/>
          </a:bodyPr>
          <a:lstStyle/>
          <a:p>
            <a:pPr defTabSz="806867"/>
            <a:r>
              <a:rPr lang="en-US" sz="2824"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_____ L How can we determine long sectors?</a:t>
            </a:r>
            <a:endParaRPr lang="en-US" sz="2471" dirty="0">
              <a:solidFill>
                <a:prstClr val="black"/>
              </a:solidFill>
              <a:latin typeface="Times New Roman" panose="02020603050405020304" pitchFamily="18" charset="0"/>
              <a:ea typeface="Times New Roman" panose="02020603050405020304" pitchFamily="18" charset="0"/>
            </a:endParaRPr>
          </a:p>
          <a:p>
            <a:pPr defTabSz="806867"/>
            <a:r>
              <a:rPr lang="en-US" sz="2824"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_____ New P It seems that the cycle might determine when to invest in what. </a:t>
            </a:r>
            <a:endParaRPr lang="en-US" sz="2471" dirty="0">
              <a:solidFill>
                <a:prstClr val="black"/>
              </a:solidFill>
              <a:latin typeface="Times New Roman" panose="02020603050405020304" pitchFamily="18" charset="0"/>
              <a:ea typeface="Times New Roman" panose="02020603050405020304" pitchFamily="18" charset="0"/>
            </a:endParaRPr>
          </a:p>
          <a:p>
            <a:pPr defTabSz="806867"/>
            <a:r>
              <a:rPr lang="en-US" sz="2824"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_____ L Let me put it this way what’s in the news that might suggest sectors?</a:t>
            </a:r>
            <a:endParaRPr lang="en-US" sz="2471" dirty="0">
              <a:solidFill>
                <a:prstClr val="black"/>
              </a:solidFill>
              <a:latin typeface="Times New Roman" panose="02020603050405020304" pitchFamily="18" charset="0"/>
              <a:ea typeface="Times New Roman" panose="02020603050405020304" pitchFamily="18" charset="0"/>
            </a:endParaRPr>
          </a:p>
          <a:p>
            <a:pPr defTabSz="806867"/>
            <a:r>
              <a:rPr lang="en-US" sz="2824"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_____ P When S&amp;P sectors are growing </a:t>
            </a:r>
            <a:endParaRPr lang="en-US" sz="2471" dirty="0">
              <a:solidFill>
                <a:prstClr val="black"/>
              </a:solidFill>
              <a:latin typeface="Times New Roman" panose="02020603050405020304" pitchFamily="18" charset="0"/>
              <a:ea typeface="Times New Roman" panose="02020603050405020304" pitchFamily="18" charset="0"/>
            </a:endParaRPr>
          </a:p>
          <a:p>
            <a:pPr defTabSz="806867"/>
            <a:r>
              <a:rPr lang="en-US" sz="2824"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_____ Silence</a:t>
            </a:r>
            <a:br>
              <a:rPr lang="en-US" sz="2824"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br>
            <a:r>
              <a:rPr lang="en-US" sz="2824"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_____ New P Well we know that the current administration may focus on increasing jobs,   lowering taxes.</a:t>
            </a:r>
            <a:endParaRPr lang="en-US" sz="2471" dirty="0">
              <a:solidFill>
                <a:prstClr val="black"/>
              </a:solidFill>
              <a:latin typeface="Times New Roman" panose="02020603050405020304" pitchFamily="18" charset="0"/>
              <a:ea typeface="Times New Roman" panose="02020603050405020304" pitchFamily="18" charset="0"/>
            </a:endParaRPr>
          </a:p>
          <a:p>
            <a:pPr defTabSz="806867"/>
            <a:r>
              <a:rPr lang="en-US" sz="2824"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_____ L Great! That’s super! Consumer Discretionary might be long. </a:t>
            </a:r>
            <a:endParaRPr lang="en-US" sz="2471" dirty="0">
              <a:solidFill>
                <a:prstClr val="black"/>
              </a:solidFill>
              <a:latin typeface="Times New Roman" panose="02020603050405020304" pitchFamily="18" charset="0"/>
              <a:ea typeface="Times New Roman" panose="02020603050405020304" pitchFamily="18" charset="0"/>
            </a:endParaRPr>
          </a:p>
          <a:p>
            <a:pPr defTabSz="806867"/>
            <a:r>
              <a:rPr lang="en-US" sz="2824"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_____ L What else might the administration that may impact other sectors?</a:t>
            </a:r>
            <a:endParaRPr lang="en-US" sz="247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968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756253986"/>
              </p:ext>
            </p:extLst>
          </p:nvPr>
        </p:nvGraphicFramePr>
        <p:xfrm>
          <a:off x="3149600" y="719138"/>
          <a:ext cx="5534025" cy="5793750"/>
        </p:xfrm>
        <a:graphic>
          <a:graphicData uri="http://schemas.openxmlformats.org/presentationml/2006/ole">
            <mc:AlternateContent xmlns:mc="http://schemas.openxmlformats.org/markup-compatibility/2006">
              <mc:Choice xmlns:v="urn:schemas-microsoft-com:vml" Requires="v">
                <p:oleObj spid="_x0000_s1030" name="Worksheet" r:id="rId3" imgW="9972696" imgH="10439411" progId="Excel.Sheet.12">
                  <p:embed/>
                </p:oleObj>
              </mc:Choice>
              <mc:Fallback>
                <p:oleObj name="Worksheet" r:id="rId3" imgW="9972696" imgH="10439411" progId="Excel.Sheet.12">
                  <p:embed/>
                  <p:pic>
                    <p:nvPicPr>
                      <p:cNvPr id="0" name=""/>
                      <p:cNvPicPr/>
                      <p:nvPr/>
                    </p:nvPicPr>
                    <p:blipFill>
                      <a:blip r:embed="rId4"/>
                      <a:stretch>
                        <a:fillRect/>
                      </a:stretch>
                    </p:blipFill>
                    <p:spPr>
                      <a:xfrm>
                        <a:off x="3149600" y="719138"/>
                        <a:ext cx="5534025" cy="5793750"/>
                      </a:xfrm>
                      <a:prstGeom prst="rect">
                        <a:avLst/>
                      </a:prstGeom>
                    </p:spPr>
                  </p:pic>
                </p:oleObj>
              </mc:Fallback>
            </mc:AlternateContent>
          </a:graphicData>
        </a:graphic>
      </p:graphicFrame>
    </p:spTree>
    <p:extLst>
      <p:ext uri="{BB962C8B-B14F-4D97-AF65-F5344CB8AC3E}">
        <p14:creationId xmlns:p14="http://schemas.microsoft.com/office/powerpoint/2010/main" val="1377886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059" y="2631781"/>
            <a:ext cx="7514593" cy="3866569"/>
          </a:xfrm>
          <a:prstGeom prst="rect">
            <a:avLst/>
          </a:prstGeom>
        </p:spPr>
      </p:pic>
      <p:sp>
        <p:nvSpPr>
          <p:cNvPr id="3" name="TextBox 2"/>
          <p:cNvSpPr txBox="1"/>
          <p:nvPr/>
        </p:nvSpPr>
        <p:spPr>
          <a:xfrm>
            <a:off x="2398059" y="496151"/>
            <a:ext cx="3429000" cy="1748748"/>
          </a:xfrm>
          <a:prstGeom prst="rect">
            <a:avLst/>
          </a:prstGeom>
          <a:noFill/>
        </p:spPr>
        <p:txBody>
          <a:bodyPr wrap="square" rtlCol="0">
            <a:spAutoFit/>
          </a:bodyPr>
          <a:lstStyle/>
          <a:p>
            <a:r>
              <a:rPr lang="en-US" sz="2824" b="1" dirty="0">
                <a:solidFill>
                  <a:srgbClr val="FF0000"/>
                </a:solidFill>
              </a:rPr>
              <a:t>CFA Team</a:t>
            </a:r>
          </a:p>
          <a:p>
            <a:endParaRPr lang="en-US" sz="1588" dirty="0"/>
          </a:p>
          <a:p>
            <a:r>
              <a:rPr lang="en-US" sz="1588" dirty="0"/>
              <a:t>Jessica </a:t>
            </a:r>
            <a:r>
              <a:rPr lang="en-US" sz="1588" dirty="0" err="1"/>
              <a:t>Fusaro</a:t>
            </a:r>
            <a:endParaRPr lang="en-US" sz="1588" dirty="0"/>
          </a:p>
          <a:p>
            <a:r>
              <a:rPr lang="en-US" sz="1588" dirty="0"/>
              <a:t>Corban </a:t>
            </a:r>
            <a:r>
              <a:rPr lang="en-US" sz="1588" dirty="0" err="1"/>
              <a:t>Penland</a:t>
            </a:r>
            <a:endParaRPr lang="en-US" sz="1588" dirty="0"/>
          </a:p>
          <a:p>
            <a:r>
              <a:rPr lang="en-US" sz="1588" dirty="0" err="1"/>
              <a:t>Laton</a:t>
            </a:r>
            <a:r>
              <a:rPr lang="en-US" sz="1588" dirty="0"/>
              <a:t> Russell</a:t>
            </a:r>
          </a:p>
          <a:p>
            <a:r>
              <a:rPr lang="en-US" sz="1588" dirty="0"/>
              <a:t>Andy Tate</a:t>
            </a:r>
          </a:p>
        </p:txBody>
      </p:sp>
      <p:sp>
        <p:nvSpPr>
          <p:cNvPr id="4" name="TextBox 3"/>
          <p:cNvSpPr txBox="1"/>
          <p:nvPr/>
        </p:nvSpPr>
        <p:spPr>
          <a:xfrm flipH="1">
            <a:off x="4684059" y="577621"/>
            <a:ext cx="5714999" cy="1667636"/>
          </a:xfrm>
          <a:prstGeom prst="rect">
            <a:avLst/>
          </a:prstGeom>
          <a:noFill/>
        </p:spPr>
        <p:txBody>
          <a:bodyPr wrap="square" rtlCol="0">
            <a:spAutoFit/>
          </a:bodyPr>
          <a:lstStyle/>
          <a:p>
            <a:r>
              <a:rPr lang="en-US" sz="2824" b="1" dirty="0"/>
              <a:t>North Carolina Finals:</a:t>
            </a:r>
            <a:r>
              <a:rPr lang="en-US" sz="2471" dirty="0"/>
              <a:t/>
            </a:r>
            <a:br>
              <a:rPr lang="en-US" sz="2471" dirty="0"/>
            </a:br>
            <a:r>
              <a:rPr lang="en-US" sz="2471" dirty="0"/>
              <a:t>Tied with Appalachian State</a:t>
            </a:r>
            <a:br>
              <a:rPr lang="en-US" sz="2471" dirty="0"/>
            </a:br>
            <a:r>
              <a:rPr lang="en-US" sz="2471" dirty="0"/>
              <a:t>Paper, Presentation: A+ - App &amp; UNCW </a:t>
            </a:r>
          </a:p>
          <a:p>
            <a:r>
              <a:rPr lang="en-US" sz="2471" dirty="0"/>
              <a:t>Break Tie - Answers: App A+, UNCW A- or B</a:t>
            </a:r>
          </a:p>
        </p:txBody>
      </p:sp>
    </p:spTree>
    <p:extLst>
      <p:ext uri="{BB962C8B-B14F-4D97-AF65-F5344CB8AC3E}">
        <p14:creationId xmlns:p14="http://schemas.microsoft.com/office/powerpoint/2010/main" val="3937498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4883" y="2286000"/>
            <a:ext cx="2413033" cy="2944332"/>
          </a:xfrm>
          <a:prstGeom prst="rect">
            <a:avLst/>
          </a:prstGeom>
          <a:noFill/>
        </p:spPr>
        <p:txBody>
          <a:bodyPr wrap="none" rtlCol="0">
            <a:spAutoFit/>
          </a:bodyPr>
          <a:lstStyle/>
          <a:p>
            <a:r>
              <a:rPr lang="en-US" sz="2824" dirty="0"/>
              <a:t>FIN 440</a:t>
            </a:r>
          </a:p>
          <a:p>
            <a:endParaRPr lang="en-US" sz="2824" dirty="0"/>
          </a:p>
          <a:p>
            <a:r>
              <a:rPr lang="en-US" sz="2824" dirty="0"/>
              <a:t>1. Paper </a:t>
            </a:r>
          </a:p>
          <a:p>
            <a:r>
              <a:rPr lang="en-US" sz="2824" dirty="0"/>
              <a:t>2. Presentation</a:t>
            </a:r>
          </a:p>
          <a:p>
            <a:r>
              <a:rPr lang="en-US" sz="2824" dirty="0"/>
              <a:t>3. __________</a:t>
            </a:r>
          </a:p>
          <a:p>
            <a:r>
              <a:rPr lang="en-US" sz="2824" dirty="0"/>
              <a:t>4. __________</a:t>
            </a:r>
          </a:p>
          <a:p>
            <a:endParaRPr lang="en-US" sz="1588" dirty="0"/>
          </a:p>
        </p:txBody>
      </p:sp>
      <p:sp>
        <p:nvSpPr>
          <p:cNvPr id="3" name="TextBox 2"/>
          <p:cNvSpPr txBox="1"/>
          <p:nvPr/>
        </p:nvSpPr>
        <p:spPr>
          <a:xfrm>
            <a:off x="3204882" y="605117"/>
            <a:ext cx="6387353" cy="1178784"/>
          </a:xfrm>
          <a:prstGeom prst="rect">
            <a:avLst/>
          </a:prstGeom>
          <a:noFill/>
        </p:spPr>
        <p:txBody>
          <a:bodyPr wrap="square" rtlCol="0">
            <a:spAutoFit/>
          </a:bodyPr>
          <a:lstStyle/>
          <a:p>
            <a:r>
              <a:rPr lang="en-US" sz="3530" b="1" dirty="0"/>
              <a:t>What are the basic components for the equity analyst final?</a:t>
            </a:r>
          </a:p>
        </p:txBody>
      </p:sp>
    </p:spTree>
    <p:extLst>
      <p:ext uri="{BB962C8B-B14F-4D97-AF65-F5344CB8AC3E}">
        <p14:creationId xmlns:p14="http://schemas.microsoft.com/office/powerpoint/2010/main" val="1761963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5294" y="479204"/>
            <a:ext cx="3731559" cy="2487706"/>
          </a:xfrm>
          <a:prstGeom prst="rect">
            <a:avLst/>
          </a:prstGeom>
        </p:spPr>
      </p:pic>
      <p:sp>
        <p:nvSpPr>
          <p:cNvPr id="4" name="Rectangle 3"/>
          <p:cNvSpPr/>
          <p:nvPr/>
        </p:nvSpPr>
        <p:spPr>
          <a:xfrm>
            <a:off x="1994647" y="3294530"/>
            <a:ext cx="8337176" cy="2753959"/>
          </a:xfrm>
          <a:prstGeom prst="rect">
            <a:avLst/>
          </a:prstGeom>
        </p:spPr>
        <p:txBody>
          <a:bodyPr wrap="square">
            <a:spAutoFit/>
          </a:bodyPr>
          <a:lstStyle/>
          <a:p>
            <a:r>
              <a:rPr lang="en-US" sz="2471" b="1" dirty="0"/>
              <a:t>Closed</a:t>
            </a:r>
            <a:r>
              <a:rPr lang="en-US" sz="2471" dirty="0"/>
              <a:t>-ended </a:t>
            </a:r>
            <a:r>
              <a:rPr lang="en-US" sz="2471" b="1" dirty="0"/>
              <a:t>questions</a:t>
            </a:r>
            <a:r>
              <a:rPr lang="en-US" sz="2471" dirty="0"/>
              <a:t> - simple "yes" or "no“</a:t>
            </a:r>
          </a:p>
          <a:p>
            <a:r>
              <a:rPr lang="en-US" sz="2471" b="1" dirty="0"/>
              <a:t>Open</a:t>
            </a:r>
            <a:r>
              <a:rPr lang="en-US" sz="2471" dirty="0"/>
              <a:t>-ended </a:t>
            </a:r>
            <a:r>
              <a:rPr lang="en-US" sz="2471" b="1" dirty="0"/>
              <a:t>questions</a:t>
            </a:r>
            <a:r>
              <a:rPr lang="en-US" sz="2471" dirty="0"/>
              <a:t> - require more thought </a:t>
            </a:r>
          </a:p>
          <a:p>
            <a:r>
              <a:rPr lang="en-US" sz="2471" b="1" dirty="0">
                <a:solidFill>
                  <a:srgbClr val="FF0000"/>
                </a:solidFill>
              </a:rPr>
              <a:t>Show cause questions </a:t>
            </a:r>
            <a:r>
              <a:rPr lang="en-US" sz="2471" dirty="0">
                <a:solidFill>
                  <a:srgbClr val="FF0000"/>
                </a:solidFill>
              </a:rPr>
              <a:t>– </a:t>
            </a:r>
            <a:r>
              <a:rPr lang="en-US" sz="2471" i="1" dirty="0">
                <a:solidFill>
                  <a:srgbClr val="FF0000"/>
                </a:solidFill>
              </a:rPr>
              <a:t>explain, justify </a:t>
            </a:r>
            <a:r>
              <a:rPr lang="en-US" sz="2471" dirty="0">
                <a:solidFill>
                  <a:srgbClr val="FF0000"/>
                </a:solidFill>
              </a:rPr>
              <a:t>or prove something</a:t>
            </a:r>
          </a:p>
          <a:p>
            <a:r>
              <a:rPr lang="en-US" sz="2471" b="1" dirty="0"/>
              <a:t>Compound questions – </a:t>
            </a:r>
            <a:r>
              <a:rPr lang="en-US" sz="2471" dirty="0"/>
              <a:t>two or more ?’s</a:t>
            </a:r>
          </a:p>
          <a:p>
            <a:endParaRPr lang="en-US" sz="2471" dirty="0"/>
          </a:p>
          <a:p>
            <a:r>
              <a:rPr lang="en-US" sz="2471" dirty="0"/>
              <a:t>Questions essential to</a:t>
            </a:r>
            <a:r>
              <a:rPr lang="en-US" sz="2471" dirty="0">
                <a:solidFill>
                  <a:srgbClr val="606263"/>
                </a:solidFill>
                <a:latin typeface="Helvetica Neue"/>
              </a:rPr>
              <a:t> plan, create ideas, organize, implement, evaluate, and redesign to move forward. </a:t>
            </a:r>
            <a:endParaRPr lang="en-US" sz="2471" dirty="0"/>
          </a:p>
        </p:txBody>
      </p:sp>
      <p:sp>
        <p:nvSpPr>
          <p:cNvPr id="5" name="Rectangle 4"/>
          <p:cNvSpPr/>
          <p:nvPr/>
        </p:nvSpPr>
        <p:spPr>
          <a:xfrm>
            <a:off x="6379611" y="336177"/>
            <a:ext cx="3430555" cy="1559081"/>
          </a:xfrm>
          <a:prstGeom prst="rect">
            <a:avLst/>
          </a:prstGeom>
        </p:spPr>
        <p:txBody>
          <a:bodyPr wrap="none">
            <a:spAutoFit/>
          </a:bodyPr>
          <a:lstStyle/>
          <a:p>
            <a:r>
              <a:rPr lang="en-US" sz="3177" b="1" dirty="0"/>
              <a:t>Questioning: </a:t>
            </a:r>
          </a:p>
          <a:p>
            <a:r>
              <a:rPr lang="en-US" sz="3177" b="1" dirty="0"/>
              <a:t>Basic Skill - Leaders</a:t>
            </a:r>
          </a:p>
          <a:p>
            <a:endParaRPr lang="en-US" sz="3177" b="1" dirty="0"/>
          </a:p>
        </p:txBody>
      </p:sp>
      <p:sp>
        <p:nvSpPr>
          <p:cNvPr id="7" name="TextBox 6"/>
          <p:cNvSpPr txBox="1"/>
          <p:nvPr/>
        </p:nvSpPr>
        <p:spPr>
          <a:xfrm>
            <a:off x="5197492" y="5771687"/>
            <a:ext cx="5109882" cy="336695"/>
          </a:xfrm>
          <a:prstGeom prst="rect">
            <a:avLst/>
          </a:prstGeom>
          <a:noFill/>
        </p:spPr>
        <p:txBody>
          <a:bodyPr wrap="square" rtlCol="0">
            <a:spAutoFit/>
          </a:bodyPr>
          <a:lstStyle/>
          <a:p>
            <a:endParaRPr lang="en-US" sz="1588" dirty="0"/>
          </a:p>
        </p:txBody>
      </p:sp>
    </p:spTree>
    <p:extLst>
      <p:ext uri="{BB962C8B-B14F-4D97-AF65-F5344CB8AC3E}">
        <p14:creationId xmlns:p14="http://schemas.microsoft.com/office/powerpoint/2010/main" val="1665137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7697" y="4081078"/>
            <a:ext cx="7411774" cy="472565"/>
          </a:xfrm>
          <a:prstGeom prst="rect">
            <a:avLst/>
          </a:prstGeom>
        </p:spPr>
        <p:txBody>
          <a:bodyPr wrap="square">
            <a:spAutoFit/>
          </a:bodyPr>
          <a:lstStyle/>
          <a:p>
            <a:pPr lvl="0"/>
            <a:r>
              <a:rPr lang="en-US" sz="2471" b="1" dirty="0">
                <a:solidFill>
                  <a:prstClr val="black"/>
                </a:solidFill>
              </a:rPr>
              <a:t>explain understanding and complexity of issue</a:t>
            </a:r>
            <a:endParaRPr lang="en-US" sz="1588" dirty="0"/>
          </a:p>
        </p:txBody>
      </p:sp>
      <p:sp>
        <p:nvSpPr>
          <p:cNvPr id="3" name="Rectangle 2"/>
          <p:cNvSpPr/>
          <p:nvPr/>
        </p:nvSpPr>
        <p:spPr>
          <a:xfrm>
            <a:off x="2247696" y="2110979"/>
            <a:ext cx="7113494" cy="472565"/>
          </a:xfrm>
          <a:prstGeom prst="rect">
            <a:avLst/>
          </a:prstGeom>
        </p:spPr>
        <p:txBody>
          <a:bodyPr wrap="square">
            <a:spAutoFit/>
          </a:bodyPr>
          <a:lstStyle/>
          <a:p>
            <a:pPr lvl="0"/>
            <a:r>
              <a:rPr lang="en-US" sz="2471" b="1" dirty="0">
                <a:solidFill>
                  <a:prstClr val="black"/>
                </a:solidFill>
              </a:rPr>
              <a:t>use the foundation (basics) of question </a:t>
            </a:r>
          </a:p>
        </p:txBody>
      </p:sp>
      <p:sp>
        <p:nvSpPr>
          <p:cNvPr id="4" name="TextBox 3"/>
          <p:cNvSpPr txBox="1"/>
          <p:nvPr/>
        </p:nvSpPr>
        <p:spPr>
          <a:xfrm>
            <a:off x="2255031" y="2509925"/>
            <a:ext cx="7732059" cy="716928"/>
          </a:xfrm>
          <a:prstGeom prst="rect">
            <a:avLst/>
          </a:prstGeom>
          <a:noFill/>
        </p:spPr>
        <p:txBody>
          <a:bodyPr wrap="square" rtlCol="0">
            <a:spAutoFit/>
          </a:bodyPr>
          <a:lstStyle/>
          <a:p>
            <a:r>
              <a:rPr lang="en-US" sz="2471" b="1" dirty="0">
                <a:solidFill>
                  <a:prstClr val="black"/>
                </a:solidFill>
              </a:rPr>
              <a:t>repeat the question or questions (1 then 2)</a:t>
            </a:r>
          </a:p>
          <a:p>
            <a:endParaRPr lang="en-US" sz="1588" dirty="0"/>
          </a:p>
        </p:txBody>
      </p:sp>
      <p:sp>
        <p:nvSpPr>
          <p:cNvPr id="5" name="TextBox 4"/>
          <p:cNvSpPr txBox="1"/>
          <p:nvPr/>
        </p:nvSpPr>
        <p:spPr>
          <a:xfrm>
            <a:off x="2218357" y="3291794"/>
            <a:ext cx="7732059" cy="472565"/>
          </a:xfrm>
          <a:prstGeom prst="rect">
            <a:avLst/>
          </a:prstGeom>
          <a:noFill/>
        </p:spPr>
        <p:txBody>
          <a:bodyPr wrap="square" rtlCol="0">
            <a:spAutoFit/>
          </a:bodyPr>
          <a:lstStyle/>
          <a:p>
            <a:r>
              <a:rPr lang="en-US" sz="2471" b="1" dirty="0">
                <a:solidFill>
                  <a:prstClr val="black"/>
                </a:solidFill>
              </a:rPr>
              <a:t>acknowledge, clarify the idea in positive way</a:t>
            </a:r>
            <a:endParaRPr lang="en-US" sz="2471" dirty="0"/>
          </a:p>
        </p:txBody>
      </p:sp>
      <p:sp>
        <p:nvSpPr>
          <p:cNvPr id="6" name="TextBox 5"/>
          <p:cNvSpPr txBox="1"/>
          <p:nvPr/>
        </p:nvSpPr>
        <p:spPr>
          <a:xfrm>
            <a:off x="2280703" y="2908528"/>
            <a:ext cx="7732059" cy="716928"/>
          </a:xfrm>
          <a:prstGeom prst="rect">
            <a:avLst/>
          </a:prstGeom>
          <a:noFill/>
        </p:spPr>
        <p:txBody>
          <a:bodyPr wrap="square" rtlCol="0">
            <a:spAutoFit/>
          </a:bodyPr>
          <a:lstStyle/>
          <a:p>
            <a:r>
              <a:rPr lang="en-US" sz="2471" b="1" dirty="0">
                <a:solidFill>
                  <a:prstClr val="black"/>
                </a:solidFill>
              </a:rPr>
              <a:t>cite a rhetorical question with explanation</a:t>
            </a:r>
          </a:p>
          <a:p>
            <a:endParaRPr lang="en-US" sz="1588" dirty="0"/>
          </a:p>
        </p:txBody>
      </p:sp>
      <p:sp>
        <p:nvSpPr>
          <p:cNvPr id="7" name="TextBox 6"/>
          <p:cNvSpPr txBox="1"/>
          <p:nvPr/>
        </p:nvSpPr>
        <p:spPr>
          <a:xfrm>
            <a:off x="2211023" y="3690396"/>
            <a:ext cx="7732059" cy="716928"/>
          </a:xfrm>
          <a:prstGeom prst="rect">
            <a:avLst/>
          </a:prstGeom>
          <a:noFill/>
        </p:spPr>
        <p:txBody>
          <a:bodyPr wrap="square" rtlCol="0">
            <a:spAutoFit/>
          </a:bodyPr>
          <a:lstStyle/>
          <a:p>
            <a:r>
              <a:rPr lang="en-US" sz="2471" b="1" dirty="0">
                <a:solidFill>
                  <a:prstClr val="black"/>
                </a:solidFill>
              </a:rPr>
              <a:t>clarify feeling tone, if included in question</a:t>
            </a:r>
          </a:p>
          <a:p>
            <a:endParaRPr lang="en-US" sz="1588" dirty="0"/>
          </a:p>
        </p:txBody>
      </p:sp>
      <p:sp>
        <p:nvSpPr>
          <p:cNvPr id="8" name="TextBox 7"/>
          <p:cNvSpPr txBox="1"/>
          <p:nvPr/>
        </p:nvSpPr>
        <p:spPr>
          <a:xfrm>
            <a:off x="2255031" y="1477817"/>
            <a:ext cx="4168588" cy="635559"/>
          </a:xfrm>
          <a:prstGeom prst="rect">
            <a:avLst/>
          </a:prstGeom>
          <a:noFill/>
        </p:spPr>
        <p:txBody>
          <a:bodyPr wrap="square" rtlCol="0">
            <a:spAutoFit/>
          </a:bodyPr>
          <a:lstStyle/>
          <a:p>
            <a:r>
              <a:rPr lang="en-US" sz="3530" b="1" dirty="0"/>
              <a:t>In the Answer:</a:t>
            </a:r>
          </a:p>
        </p:txBody>
      </p:sp>
      <p:sp>
        <p:nvSpPr>
          <p:cNvPr id="9" name="Rectangle 8"/>
          <p:cNvSpPr/>
          <p:nvPr/>
        </p:nvSpPr>
        <p:spPr>
          <a:xfrm>
            <a:off x="2247696" y="5109883"/>
            <a:ext cx="8252827" cy="581249"/>
          </a:xfrm>
          <a:prstGeom prst="rect">
            <a:avLst/>
          </a:prstGeom>
        </p:spPr>
        <p:txBody>
          <a:bodyPr wrap="square">
            <a:spAutoFit/>
          </a:bodyPr>
          <a:lstStyle/>
          <a:p>
            <a:r>
              <a:rPr lang="en-US" sz="3177" b="1" dirty="0"/>
              <a:t>Answering: Is An Important &amp; </a:t>
            </a:r>
            <a:r>
              <a:rPr lang="en-US" sz="3177" b="1" u="sng" dirty="0"/>
              <a:t>Critical Skill</a:t>
            </a:r>
          </a:p>
        </p:txBody>
      </p:sp>
    </p:spTree>
    <p:extLst>
      <p:ext uri="{BB962C8B-B14F-4D97-AF65-F5344CB8AC3E}">
        <p14:creationId xmlns:p14="http://schemas.microsoft.com/office/powerpoint/2010/main" val="6812571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1000"/>
                                        <p:tgtEl>
                                          <p:spTgt spid="2"/>
                                        </p:tgtEl>
                                      </p:cBhvr>
                                    </p:animEffect>
                                    <p:anim calcmode="lin" valueType="num">
                                      <p:cBhvr>
                                        <p:cTn id="43" dur="1000" fill="hold"/>
                                        <p:tgtEl>
                                          <p:spTgt spid="2"/>
                                        </p:tgtEl>
                                        <p:attrNameLst>
                                          <p:attrName>ppt_x</p:attrName>
                                        </p:attrNameLst>
                                      </p:cBhvr>
                                      <p:tavLst>
                                        <p:tav tm="0">
                                          <p:val>
                                            <p:strVal val="#ppt_x"/>
                                          </p:val>
                                        </p:tav>
                                        <p:tav tm="100000">
                                          <p:val>
                                            <p:strVal val="#ppt_x"/>
                                          </p:val>
                                        </p:tav>
                                      </p:tavLst>
                                    </p:anim>
                                    <p:anim calcmode="lin" valueType="num">
                                      <p:cBhvr>
                                        <p:cTn id="4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2263588" y="412040"/>
            <a:ext cx="6332534" cy="1559081"/>
            <a:chOff x="778625" y="311458"/>
            <a:chExt cx="7176872" cy="1766958"/>
          </a:xfrm>
        </p:grpSpPr>
        <p:sp>
          <p:nvSpPr>
            <p:cNvPr id="2" name="Rectangle 1"/>
            <p:cNvSpPr/>
            <p:nvPr/>
          </p:nvSpPr>
          <p:spPr>
            <a:xfrm>
              <a:off x="778625" y="311458"/>
              <a:ext cx="5029200" cy="1766958"/>
            </a:xfrm>
            <a:prstGeom prst="rect">
              <a:avLst/>
            </a:prstGeom>
          </p:spPr>
          <p:txBody>
            <a:bodyPr>
              <a:spAutoFit/>
            </a:bodyPr>
            <a:lstStyle/>
            <a:p>
              <a:r>
                <a:rPr lang="en-US" sz="3177" b="1" dirty="0"/>
                <a:t>How do you know</a:t>
              </a:r>
              <a:br>
                <a:rPr lang="en-US" sz="3177" b="1" dirty="0"/>
              </a:br>
              <a:r>
                <a:rPr lang="en-US" sz="3177" b="1" dirty="0"/>
                <a:t>if the answer was</a:t>
              </a:r>
            </a:p>
            <a:p>
              <a:r>
                <a:rPr lang="en-US" sz="3177" b="1" dirty="0"/>
                <a:t>great?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417096"/>
              <a:ext cx="3154897" cy="1648688"/>
            </a:xfrm>
            <a:prstGeom prst="rect">
              <a:avLst/>
            </a:prstGeom>
          </p:spPr>
        </p:pic>
      </p:grpSp>
      <p:grpSp>
        <p:nvGrpSpPr>
          <p:cNvPr id="17" name="Group 16"/>
          <p:cNvGrpSpPr/>
          <p:nvPr/>
        </p:nvGrpSpPr>
        <p:grpSpPr>
          <a:xfrm>
            <a:off x="2129118" y="2218765"/>
            <a:ext cx="9611257" cy="4763996"/>
            <a:chOff x="685800" y="2514600"/>
            <a:chExt cx="10892758" cy="5399195"/>
          </a:xfrm>
        </p:grpSpPr>
        <p:sp>
          <p:nvSpPr>
            <p:cNvPr id="3" name="Rectangle 2"/>
            <p:cNvSpPr/>
            <p:nvPr/>
          </p:nvSpPr>
          <p:spPr>
            <a:xfrm>
              <a:off x="685800" y="3191864"/>
              <a:ext cx="8694483" cy="1335884"/>
            </a:xfrm>
            <a:prstGeom prst="rect">
              <a:avLst/>
            </a:prstGeom>
          </p:spPr>
          <p:txBody>
            <a:bodyPr wrap="square">
              <a:spAutoFit/>
            </a:bodyPr>
            <a:lstStyle/>
            <a:p>
              <a:pPr lvl="0"/>
              <a:r>
                <a:rPr lang="en-US" sz="2471" b="1" dirty="0">
                  <a:solidFill>
                    <a:prstClr val="black"/>
                  </a:solidFill>
                </a:rPr>
                <a:t/>
              </a:r>
              <a:br>
                <a:rPr lang="en-US" sz="2471" b="1" dirty="0">
                  <a:solidFill>
                    <a:prstClr val="black"/>
                  </a:solidFill>
                </a:rPr>
              </a:br>
              <a:endParaRPr lang="en-US" sz="2471" b="1" dirty="0">
                <a:solidFill>
                  <a:prstClr val="black"/>
                </a:solidFill>
              </a:endParaRPr>
            </a:p>
            <a:p>
              <a:pPr lvl="0"/>
              <a:endParaRPr lang="en-US" altLang="en-US" sz="2118" b="1" dirty="0">
                <a:solidFill>
                  <a:prstClr val="black"/>
                </a:solidFill>
                <a:latin typeface="Arial" panose="020B0604020202020204" pitchFamily="34" charset="0"/>
              </a:endParaRPr>
            </a:p>
          </p:txBody>
        </p:sp>
        <p:sp>
          <p:nvSpPr>
            <p:cNvPr id="10" name="Rectangle 9"/>
            <p:cNvSpPr/>
            <p:nvPr/>
          </p:nvSpPr>
          <p:spPr>
            <a:xfrm>
              <a:off x="685800" y="2514600"/>
              <a:ext cx="10892758" cy="5399195"/>
            </a:xfrm>
            <a:prstGeom prst="rect">
              <a:avLst/>
            </a:prstGeom>
          </p:spPr>
          <p:txBody>
            <a:bodyPr wrap="square">
              <a:spAutoFit/>
            </a:bodyPr>
            <a:lstStyle/>
            <a:p>
              <a:pPr lvl="0"/>
              <a:r>
                <a:rPr lang="en-US" sz="3177" b="1" i="1" smtClean="0">
                  <a:solidFill>
                    <a:prstClr val="black"/>
                  </a:solidFill>
                </a:rPr>
                <a:t>Answer’s </a:t>
              </a:r>
              <a:r>
                <a:rPr lang="en-US" sz="3177" b="1" i="1" dirty="0">
                  <a:solidFill>
                    <a:prstClr val="black"/>
                  </a:solidFill>
                </a:rPr>
                <a:t>great if question creates discussion, </a:t>
              </a:r>
              <a:br>
                <a:rPr lang="en-US" sz="3177" b="1" i="1" dirty="0">
                  <a:solidFill>
                    <a:prstClr val="black"/>
                  </a:solidFill>
                </a:rPr>
              </a:br>
              <a:r>
                <a:rPr lang="en-US" sz="3177" b="1" i="1" dirty="0">
                  <a:solidFill>
                    <a:prstClr val="black"/>
                  </a:solidFill>
                </a:rPr>
                <a:t>conversation, debate, other alternatives.</a:t>
              </a:r>
            </a:p>
            <a:p>
              <a:pPr lvl="0"/>
              <a:r>
                <a:rPr lang="en-US" sz="2824" b="1" dirty="0">
                  <a:solidFill>
                    <a:prstClr val="black"/>
                  </a:solidFill>
                </a:rPr>
                <a:t>OK - I am </a:t>
              </a:r>
              <a:r>
                <a:rPr lang="en-US" sz="2471" b="1" dirty="0">
                  <a:solidFill>
                    <a:prstClr val="black"/>
                  </a:solidFill>
                  <a:latin typeface="Arial" panose="020B0604020202020204" pitchFamily="34" charset="0"/>
                </a:rPr>
                <a:t>n</a:t>
              </a:r>
              <a:r>
                <a:rPr lang="en-US" altLang="en-US" sz="2471" b="1" dirty="0">
                  <a:solidFill>
                    <a:prstClr val="black"/>
                  </a:solidFill>
                  <a:latin typeface="Arial" panose="020B0604020202020204" pitchFamily="34" charset="0"/>
                </a:rPr>
                <a:t>ot certain, or I do not know,</a:t>
              </a:r>
              <a:br>
                <a:rPr lang="en-US" altLang="en-US" sz="2471" b="1" dirty="0">
                  <a:solidFill>
                    <a:prstClr val="black"/>
                  </a:solidFill>
                  <a:latin typeface="Arial" panose="020B0604020202020204" pitchFamily="34" charset="0"/>
                </a:rPr>
              </a:br>
              <a:r>
                <a:rPr lang="en-US" altLang="en-US" sz="2471" b="1" dirty="0">
                  <a:solidFill>
                    <a:prstClr val="black"/>
                  </a:solidFill>
                  <a:latin typeface="Arial" panose="020B0604020202020204" pitchFamily="34" charset="0"/>
                </a:rPr>
                <a:t> however… Am I responding accurately to</a:t>
              </a:r>
            </a:p>
            <a:p>
              <a:pPr lvl="0"/>
              <a:r>
                <a:rPr lang="en-US" altLang="en-US" sz="2471" b="1" dirty="0">
                  <a:solidFill>
                    <a:prstClr val="black"/>
                  </a:solidFill>
                  <a:latin typeface="Arial" panose="020B0604020202020204" pitchFamily="34" charset="0"/>
                </a:rPr>
                <a:t>question?</a:t>
              </a:r>
            </a:p>
            <a:p>
              <a:pPr lvl="0"/>
              <a:r>
                <a:rPr lang="en-US" altLang="en-US" sz="2471" b="1" dirty="0">
                  <a:solidFill>
                    <a:prstClr val="black"/>
                  </a:solidFill>
                  <a:latin typeface="Arial" panose="020B0604020202020204" pitchFamily="34" charset="0"/>
                </a:rPr>
                <a:t>Question made </a:t>
              </a:r>
            </a:p>
            <a:p>
              <a:pPr lvl="0"/>
              <a:r>
                <a:rPr lang="en-US" altLang="en-US" sz="2471" b="1" dirty="0">
                  <a:solidFill>
                    <a:prstClr val="black"/>
                  </a:solidFill>
                  <a:latin typeface="Arial" panose="020B0604020202020204" pitchFamily="34" charset="0"/>
                </a:rPr>
                <a:t>me think different.</a:t>
              </a:r>
            </a:p>
            <a:p>
              <a:pPr lvl="0"/>
              <a:endParaRPr lang="en-US" altLang="en-US" sz="2118" b="1" dirty="0">
                <a:solidFill>
                  <a:prstClr val="black"/>
                </a:solidFill>
                <a:latin typeface="Arial" panose="020B0604020202020204" pitchFamily="34" charset="0"/>
              </a:endParaRPr>
            </a:p>
            <a:p>
              <a:pPr lvl="0"/>
              <a:r>
                <a:rPr lang="en-US" altLang="en-US" sz="2118" b="1" dirty="0">
                  <a:solidFill>
                    <a:prstClr val="black"/>
                  </a:solidFill>
                  <a:latin typeface="Arial" panose="020B0604020202020204" pitchFamily="34" charset="0"/>
                </a:rPr>
                <a:t>Excellent Question.</a:t>
              </a:r>
            </a:p>
            <a:p>
              <a:pPr lvl="0"/>
              <a:r>
                <a:rPr lang="en-US" altLang="en-US" sz="2118" b="1" dirty="0">
                  <a:solidFill>
                    <a:prstClr val="black"/>
                  </a:solidFill>
                  <a:latin typeface="Arial" panose="020B0604020202020204" pitchFamily="34" charset="0"/>
                </a:rPr>
                <a:t>That’s interesting, I am glad you brought that up…</a:t>
              </a:r>
            </a:p>
            <a:p>
              <a:pPr lvl="0"/>
              <a:endParaRPr lang="en-US" altLang="en-US" sz="2824" b="1" dirty="0">
                <a:solidFill>
                  <a:prstClr val="black"/>
                </a:solidFill>
                <a:latin typeface="Arial" panose="020B0604020202020204" pitchFamily="34" charset="0"/>
              </a:endParaRPr>
            </a:p>
            <a:p>
              <a:pPr lvl="0"/>
              <a:endParaRPr lang="en-US" altLang="en-US" sz="2118" b="1" dirty="0">
                <a:solidFill>
                  <a:prstClr val="black"/>
                </a:solidFill>
                <a:latin typeface="Arial" panose="020B0604020202020204" pitchFamily="34" charset="0"/>
              </a:endParaRPr>
            </a:p>
          </p:txBody>
        </p:sp>
        <p:pic>
          <p:nvPicPr>
            <p:cNvPr id="16" name="Picture 15"/>
            <p:cNvPicPr>
              <a:picLocks noChangeAspect="1"/>
            </p:cNvPicPr>
            <p:nvPr/>
          </p:nvPicPr>
          <p:blipFill>
            <a:blip r:embed="rId4"/>
            <a:stretch>
              <a:fillRect/>
            </a:stretch>
          </p:blipFill>
          <p:spPr>
            <a:xfrm>
              <a:off x="3845981" y="4777178"/>
              <a:ext cx="2286198" cy="1713124"/>
            </a:xfrm>
            <a:prstGeom prst="rect">
              <a:avLst/>
            </a:prstGeom>
          </p:spPr>
        </p:pic>
      </p:gr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29376" y="4100199"/>
            <a:ext cx="2933493" cy="1676282"/>
          </a:xfrm>
          <a:prstGeom prst="rect">
            <a:avLst/>
          </a:prstGeom>
        </p:spPr>
      </p:pic>
    </p:spTree>
    <p:extLst>
      <p:ext uri="{BB962C8B-B14F-4D97-AF65-F5344CB8AC3E}">
        <p14:creationId xmlns:p14="http://schemas.microsoft.com/office/powerpoint/2010/main" val="143180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75412" y="5364816"/>
            <a:ext cx="2249581" cy="597536"/>
          </a:xfrm>
          <a:prstGeom prst="rect">
            <a:avLst/>
          </a:prstGeom>
        </p:spPr>
        <p:txBody>
          <a:bodyPr vert="horz" wrap="square" lIns="0" tIns="0" rIns="0" bIns="0" rtlCol="0">
            <a:spAutoFit/>
          </a:bodyPr>
          <a:lstStyle/>
          <a:p>
            <a:pPr marL="11206"/>
            <a:r>
              <a:rPr sz="3883" spc="4" dirty="0">
                <a:latin typeface="Times New Roman"/>
                <a:cs typeface="Times New Roman"/>
              </a:rPr>
              <a:t>Continuum</a:t>
            </a:r>
            <a:endParaRPr sz="3883">
              <a:latin typeface="Times New Roman"/>
              <a:cs typeface="Times New Roman"/>
            </a:endParaRPr>
          </a:p>
        </p:txBody>
      </p:sp>
      <p:sp>
        <p:nvSpPr>
          <p:cNvPr id="3" name="object 3"/>
          <p:cNvSpPr/>
          <p:nvPr/>
        </p:nvSpPr>
        <p:spPr>
          <a:xfrm>
            <a:off x="2667001" y="2496111"/>
            <a:ext cx="6597463" cy="2445684"/>
          </a:xfrm>
          <a:prstGeom prst="rect">
            <a:avLst/>
          </a:prstGeom>
          <a:blipFill>
            <a:blip r:embed="rId2" cstate="print"/>
            <a:stretch>
              <a:fillRect/>
            </a:stretch>
          </a:blipFill>
        </p:spPr>
        <p:txBody>
          <a:bodyPr wrap="square" lIns="0" tIns="0" rIns="0" bIns="0" rtlCol="0"/>
          <a:lstStyle/>
          <a:p>
            <a:endParaRPr sz="1588"/>
          </a:p>
        </p:txBody>
      </p:sp>
      <p:sp>
        <p:nvSpPr>
          <p:cNvPr id="4" name="object 4"/>
          <p:cNvSpPr/>
          <p:nvPr/>
        </p:nvSpPr>
        <p:spPr>
          <a:xfrm>
            <a:off x="2667000" y="2487706"/>
            <a:ext cx="6589059" cy="2454088"/>
          </a:xfrm>
          <a:custGeom>
            <a:avLst/>
            <a:gdLst/>
            <a:ahLst/>
            <a:cxnLst/>
            <a:rect l="l" t="t" r="r" b="b"/>
            <a:pathLst>
              <a:path w="7467600" h="2781300">
                <a:moveTo>
                  <a:pt x="1866900" y="2781300"/>
                </a:moveTo>
                <a:lnTo>
                  <a:pt x="1876425" y="2638425"/>
                </a:lnTo>
                <a:lnTo>
                  <a:pt x="1905000" y="2505075"/>
                </a:lnTo>
                <a:lnTo>
                  <a:pt x="1952625" y="2362200"/>
                </a:lnTo>
                <a:lnTo>
                  <a:pt x="2009775" y="2238375"/>
                </a:lnTo>
                <a:lnTo>
                  <a:pt x="2095500" y="2114550"/>
                </a:lnTo>
                <a:lnTo>
                  <a:pt x="2190750" y="2000250"/>
                </a:lnTo>
                <a:lnTo>
                  <a:pt x="2295525" y="1895475"/>
                </a:lnTo>
                <a:lnTo>
                  <a:pt x="2543175" y="1704975"/>
                </a:lnTo>
                <a:lnTo>
                  <a:pt x="2695575" y="1628775"/>
                </a:lnTo>
                <a:lnTo>
                  <a:pt x="2847975" y="1562100"/>
                </a:lnTo>
                <a:lnTo>
                  <a:pt x="3009900" y="1495425"/>
                </a:lnTo>
                <a:lnTo>
                  <a:pt x="3181350" y="1457325"/>
                </a:lnTo>
                <a:lnTo>
                  <a:pt x="3362325" y="1419225"/>
                </a:lnTo>
                <a:lnTo>
                  <a:pt x="3543300" y="1400175"/>
                </a:lnTo>
                <a:lnTo>
                  <a:pt x="3733800" y="1390650"/>
                </a:lnTo>
                <a:lnTo>
                  <a:pt x="3924300" y="1400175"/>
                </a:lnTo>
                <a:lnTo>
                  <a:pt x="4105275" y="1419225"/>
                </a:lnTo>
                <a:lnTo>
                  <a:pt x="4286250" y="1457325"/>
                </a:lnTo>
                <a:lnTo>
                  <a:pt x="4457700" y="1495425"/>
                </a:lnTo>
                <a:lnTo>
                  <a:pt x="4781550" y="1628775"/>
                </a:lnTo>
                <a:lnTo>
                  <a:pt x="4924425" y="1704975"/>
                </a:lnTo>
                <a:lnTo>
                  <a:pt x="5057775" y="1800225"/>
                </a:lnTo>
                <a:lnTo>
                  <a:pt x="5172075" y="1895475"/>
                </a:lnTo>
                <a:lnTo>
                  <a:pt x="5276850" y="2000250"/>
                </a:lnTo>
                <a:lnTo>
                  <a:pt x="5372100" y="2114550"/>
                </a:lnTo>
                <a:lnTo>
                  <a:pt x="5457825" y="2238375"/>
                </a:lnTo>
                <a:lnTo>
                  <a:pt x="5514975" y="2362200"/>
                </a:lnTo>
                <a:lnTo>
                  <a:pt x="5562600" y="2505075"/>
                </a:lnTo>
                <a:lnTo>
                  <a:pt x="5591175" y="2638425"/>
                </a:lnTo>
                <a:lnTo>
                  <a:pt x="5600700" y="2781300"/>
                </a:lnTo>
                <a:lnTo>
                  <a:pt x="7467600" y="2781300"/>
                </a:lnTo>
                <a:lnTo>
                  <a:pt x="7467600" y="2638425"/>
                </a:lnTo>
                <a:lnTo>
                  <a:pt x="7448550" y="2495550"/>
                </a:lnTo>
                <a:lnTo>
                  <a:pt x="7391400" y="2219325"/>
                </a:lnTo>
                <a:lnTo>
                  <a:pt x="7296150" y="1952625"/>
                </a:lnTo>
                <a:lnTo>
                  <a:pt x="7172325" y="1695450"/>
                </a:lnTo>
                <a:lnTo>
                  <a:pt x="7019925" y="1457325"/>
                </a:lnTo>
                <a:lnTo>
                  <a:pt x="6829425" y="1228725"/>
                </a:lnTo>
                <a:lnTo>
                  <a:pt x="6610350" y="1009650"/>
                </a:lnTo>
                <a:lnTo>
                  <a:pt x="6372225" y="819150"/>
                </a:lnTo>
                <a:lnTo>
                  <a:pt x="6105525" y="638175"/>
                </a:lnTo>
                <a:lnTo>
                  <a:pt x="5819775" y="476250"/>
                </a:lnTo>
                <a:lnTo>
                  <a:pt x="5514975" y="333375"/>
                </a:lnTo>
                <a:lnTo>
                  <a:pt x="5181600" y="219075"/>
                </a:lnTo>
                <a:lnTo>
                  <a:pt x="4838700" y="123825"/>
                </a:lnTo>
                <a:lnTo>
                  <a:pt x="4486275" y="57150"/>
                </a:lnTo>
                <a:lnTo>
                  <a:pt x="4114800" y="19050"/>
                </a:lnTo>
                <a:lnTo>
                  <a:pt x="3733800" y="0"/>
                </a:lnTo>
                <a:lnTo>
                  <a:pt x="3352800" y="19050"/>
                </a:lnTo>
                <a:lnTo>
                  <a:pt x="2981325" y="57150"/>
                </a:lnTo>
                <a:lnTo>
                  <a:pt x="2619375" y="123825"/>
                </a:lnTo>
                <a:lnTo>
                  <a:pt x="2276475" y="219075"/>
                </a:lnTo>
                <a:lnTo>
                  <a:pt x="1952625" y="333375"/>
                </a:lnTo>
                <a:lnTo>
                  <a:pt x="1647825" y="476250"/>
                </a:lnTo>
                <a:lnTo>
                  <a:pt x="1352550" y="638175"/>
                </a:lnTo>
                <a:lnTo>
                  <a:pt x="1095375" y="819150"/>
                </a:lnTo>
                <a:lnTo>
                  <a:pt x="847725" y="1009650"/>
                </a:lnTo>
                <a:lnTo>
                  <a:pt x="638175" y="1228725"/>
                </a:lnTo>
                <a:lnTo>
                  <a:pt x="447675" y="1457325"/>
                </a:lnTo>
                <a:lnTo>
                  <a:pt x="295275" y="1695450"/>
                </a:lnTo>
                <a:lnTo>
                  <a:pt x="171450" y="1952625"/>
                </a:lnTo>
                <a:lnTo>
                  <a:pt x="76200" y="2219325"/>
                </a:lnTo>
                <a:lnTo>
                  <a:pt x="19050" y="2495550"/>
                </a:lnTo>
                <a:lnTo>
                  <a:pt x="0" y="2781300"/>
                </a:lnTo>
                <a:lnTo>
                  <a:pt x="1866900" y="2781300"/>
                </a:lnTo>
              </a:path>
            </a:pathLst>
          </a:custGeom>
          <a:ln w="9525">
            <a:solidFill>
              <a:srgbClr val="000000"/>
            </a:solidFill>
          </a:ln>
        </p:spPr>
        <p:txBody>
          <a:bodyPr wrap="square" lIns="0" tIns="0" rIns="0" bIns="0" rtlCol="0"/>
          <a:lstStyle/>
          <a:p>
            <a:endParaRPr sz="1588"/>
          </a:p>
        </p:txBody>
      </p:sp>
      <p:sp>
        <p:nvSpPr>
          <p:cNvPr id="5" name="object 5"/>
          <p:cNvSpPr/>
          <p:nvPr/>
        </p:nvSpPr>
        <p:spPr>
          <a:xfrm>
            <a:off x="4347882" y="2823883"/>
            <a:ext cx="0" cy="2151529"/>
          </a:xfrm>
          <a:custGeom>
            <a:avLst/>
            <a:gdLst/>
            <a:ahLst/>
            <a:cxnLst/>
            <a:rect l="l" t="t" r="r" b="b"/>
            <a:pathLst>
              <a:path h="2438400">
                <a:moveTo>
                  <a:pt x="0" y="0"/>
                </a:moveTo>
                <a:lnTo>
                  <a:pt x="0" y="2438400"/>
                </a:lnTo>
              </a:path>
            </a:pathLst>
          </a:custGeom>
          <a:ln w="9525">
            <a:solidFill>
              <a:srgbClr val="000000"/>
            </a:solidFill>
          </a:ln>
        </p:spPr>
        <p:txBody>
          <a:bodyPr wrap="square" lIns="0" tIns="0" rIns="0" bIns="0" rtlCol="0"/>
          <a:lstStyle/>
          <a:p>
            <a:endParaRPr sz="1588"/>
          </a:p>
        </p:txBody>
      </p:sp>
      <p:sp>
        <p:nvSpPr>
          <p:cNvPr id="6" name="object 6"/>
          <p:cNvSpPr/>
          <p:nvPr/>
        </p:nvSpPr>
        <p:spPr>
          <a:xfrm>
            <a:off x="7575176" y="2823883"/>
            <a:ext cx="0" cy="2151529"/>
          </a:xfrm>
          <a:custGeom>
            <a:avLst/>
            <a:gdLst/>
            <a:ahLst/>
            <a:cxnLst/>
            <a:rect l="l" t="t" r="r" b="b"/>
            <a:pathLst>
              <a:path h="2438400">
                <a:moveTo>
                  <a:pt x="0" y="0"/>
                </a:moveTo>
                <a:lnTo>
                  <a:pt x="0" y="2438400"/>
                </a:lnTo>
              </a:path>
            </a:pathLst>
          </a:custGeom>
          <a:ln w="9525">
            <a:solidFill>
              <a:srgbClr val="000000"/>
            </a:solidFill>
          </a:ln>
        </p:spPr>
        <p:txBody>
          <a:bodyPr wrap="square" lIns="0" tIns="0" rIns="0" bIns="0" rtlCol="0"/>
          <a:lstStyle/>
          <a:p>
            <a:endParaRPr sz="1588"/>
          </a:p>
        </p:txBody>
      </p:sp>
      <p:sp>
        <p:nvSpPr>
          <p:cNvPr id="7" name="object 7"/>
          <p:cNvSpPr txBox="1"/>
          <p:nvPr/>
        </p:nvSpPr>
        <p:spPr>
          <a:xfrm>
            <a:off x="2403662" y="3322443"/>
            <a:ext cx="1854574" cy="762003"/>
          </a:xfrm>
          <a:prstGeom prst="rect">
            <a:avLst/>
          </a:prstGeom>
        </p:spPr>
        <p:txBody>
          <a:bodyPr vert="horz" wrap="square" lIns="0" tIns="0" rIns="0" bIns="0" rtlCol="0">
            <a:spAutoFit/>
          </a:bodyPr>
          <a:lstStyle/>
          <a:p>
            <a:pPr marL="162494" marR="4483" indent="-151287">
              <a:lnSpc>
                <a:spcPct val="102299"/>
              </a:lnSpc>
            </a:pPr>
            <a:r>
              <a:rPr sz="2427" b="1" spc="18" dirty="0">
                <a:latin typeface="Times New Roman"/>
                <a:cs typeface="Times New Roman"/>
              </a:rPr>
              <a:t>Interpersonal  </a:t>
            </a:r>
            <a:r>
              <a:rPr sz="2427" b="1" spc="22" dirty="0">
                <a:latin typeface="Times New Roman"/>
                <a:cs typeface="Times New Roman"/>
              </a:rPr>
              <a:t>(informal)</a:t>
            </a:r>
            <a:endParaRPr sz="2427">
              <a:latin typeface="Times New Roman"/>
              <a:cs typeface="Times New Roman"/>
            </a:endParaRPr>
          </a:p>
        </p:txBody>
      </p:sp>
      <p:sp>
        <p:nvSpPr>
          <p:cNvPr id="8" name="object 8"/>
          <p:cNvSpPr txBox="1"/>
          <p:nvPr/>
        </p:nvSpPr>
        <p:spPr>
          <a:xfrm>
            <a:off x="6706721" y="1851772"/>
            <a:ext cx="846044" cy="373500"/>
          </a:xfrm>
          <a:prstGeom prst="rect">
            <a:avLst/>
          </a:prstGeom>
        </p:spPr>
        <p:txBody>
          <a:bodyPr vert="horz" wrap="square" lIns="0" tIns="0" rIns="0" bIns="0" rtlCol="0">
            <a:spAutoFit/>
          </a:bodyPr>
          <a:lstStyle/>
          <a:p>
            <a:pPr marL="11206"/>
            <a:r>
              <a:rPr sz="2427" b="1" dirty="0">
                <a:latin typeface="Times New Roman"/>
                <a:cs typeface="Times New Roman"/>
              </a:rPr>
              <a:t>Direct</a:t>
            </a:r>
            <a:endParaRPr sz="2427">
              <a:latin typeface="Times New Roman"/>
              <a:cs typeface="Times New Roman"/>
            </a:endParaRPr>
          </a:p>
        </p:txBody>
      </p:sp>
      <p:sp>
        <p:nvSpPr>
          <p:cNvPr id="9" name="object 9"/>
          <p:cNvSpPr txBox="1"/>
          <p:nvPr/>
        </p:nvSpPr>
        <p:spPr>
          <a:xfrm>
            <a:off x="3815603" y="1851772"/>
            <a:ext cx="1089772" cy="373500"/>
          </a:xfrm>
          <a:prstGeom prst="rect">
            <a:avLst/>
          </a:prstGeom>
        </p:spPr>
        <p:txBody>
          <a:bodyPr vert="horz" wrap="square" lIns="0" tIns="0" rIns="0" bIns="0" rtlCol="0">
            <a:spAutoFit/>
          </a:bodyPr>
          <a:lstStyle/>
          <a:p>
            <a:pPr marL="11206"/>
            <a:r>
              <a:rPr sz="2427" b="1" spc="4" dirty="0">
                <a:latin typeface="Times New Roman"/>
                <a:cs typeface="Times New Roman"/>
              </a:rPr>
              <a:t>Indirect</a:t>
            </a:r>
            <a:endParaRPr sz="2427">
              <a:latin typeface="Times New Roman"/>
              <a:cs typeface="Times New Roman"/>
            </a:endParaRPr>
          </a:p>
        </p:txBody>
      </p:sp>
      <p:sp>
        <p:nvSpPr>
          <p:cNvPr id="10" name="object 10"/>
          <p:cNvSpPr/>
          <p:nvPr/>
        </p:nvSpPr>
        <p:spPr>
          <a:xfrm>
            <a:off x="5961529" y="2487706"/>
            <a:ext cx="0" cy="2487706"/>
          </a:xfrm>
          <a:custGeom>
            <a:avLst/>
            <a:gdLst/>
            <a:ahLst/>
            <a:cxnLst/>
            <a:rect l="l" t="t" r="r" b="b"/>
            <a:pathLst>
              <a:path h="2819400">
                <a:moveTo>
                  <a:pt x="0" y="0"/>
                </a:moveTo>
                <a:lnTo>
                  <a:pt x="0" y="2819400"/>
                </a:lnTo>
              </a:path>
            </a:pathLst>
          </a:custGeom>
          <a:ln w="9525">
            <a:solidFill>
              <a:srgbClr val="000000"/>
            </a:solidFill>
          </a:ln>
        </p:spPr>
        <p:txBody>
          <a:bodyPr wrap="square" lIns="0" tIns="0" rIns="0" bIns="0" rtlCol="0"/>
          <a:lstStyle/>
          <a:p>
            <a:endParaRPr sz="1588"/>
          </a:p>
        </p:txBody>
      </p:sp>
      <p:sp>
        <p:nvSpPr>
          <p:cNvPr id="11" name="object 11"/>
          <p:cNvSpPr/>
          <p:nvPr/>
        </p:nvSpPr>
        <p:spPr>
          <a:xfrm>
            <a:off x="4347882" y="4975412"/>
            <a:ext cx="3227294" cy="0"/>
          </a:xfrm>
          <a:custGeom>
            <a:avLst/>
            <a:gdLst/>
            <a:ahLst/>
            <a:cxnLst/>
            <a:rect l="l" t="t" r="r" b="b"/>
            <a:pathLst>
              <a:path w="3657600">
                <a:moveTo>
                  <a:pt x="0" y="0"/>
                </a:moveTo>
                <a:lnTo>
                  <a:pt x="3657600" y="0"/>
                </a:lnTo>
              </a:path>
            </a:pathLst>
          </a:custGeom>
          <a:ln w="9525">
            <a:solidFill>
              <a:srgbClr val="000000"/>
            </a:solidFill>
          </a:ln>
        </p:spPr>
        <p:txBody>
          <a:bodyPr wrap="square" lIns="0" tIns="0" rIns="0" bIns="0" rtlCol="0"/>
          <a:lstStyle/>
          <a:p>
            <a:endParaRPr sz="1588"/>
          </a:p>
        </p:txBody>
      </p:sp>
      <p:sp>
        <p:nvSpPr>
          <p:cNvPr id="12" name="object 12"/>
          <p:cNvSpPr/>
          <p:nvPr/>
        </p:nvSpPr>
        <p:spPr>
          <a:xfrm>
            <a:off x="3347758" y="2252383"/>
            <a:ext cx="2344831" cy="67235"/>
          </a:xfrm>
          <a:custGeom>
            <a:avLst/>
            <a:gdLst/>
            <a:ahLst/>
            <a:cxnLst/>
            <a:rect l="l" t="t" r="r" b="b"/>
            <a:pathLst>
              <a:path w="2657475" h="76200">
                <a:moveTo>
                  <a:pt x="0" y="76200"/>
                </a:moveTo>
                <a:lnTo>
                  <a:pt x="2657475" y="76200"/>
                </a:lnTo>
                <a:lnTo>
                  <a:pt x="2657475" y="0"/>
                </a:lnTo>
                <a:lnTo>
                  <a:pt x="0" y="0"/>
                </a:lnTo>
                <a:lnTo>
                  <a:pt x="0" y="76200"/>
                </a:lnTo>
                <a:close/>
              </a:path>
            </a:pathLst>
          </a:custGeom>
          <a:solidFill>
            <a:srgbClr val="FF0066"/>
          </a:solidFill>
        </p:spPr>
        <p:txBody>
          <a:bodyPr wrap="square" lIns="0" tIns="0" rIns="0" bIns="0" rtlCol="0"/>
          <a:lstStyle/>
          <a:p>
            <a:endParaRPr sz="1588"/>
          </a:p>
        </p:txBody>
      </p:sp>
      <p:sp>
        <p:nvSpPr>
          <p:cNvPr id="13" name="object 13"/>
          <p:cNvSpPr/>
          <p:nvPr/>
        </p:nvSpPr>
        <p:spPr>
          <a:xfrm>
            <a:off x="3137647" y="2176743"/>
            <a:ext cx="235324" cy="226919"/>
          </a:xfrm>
          <a:custGeom>
            <a:avLst/>
            <a:gdLst/>
            <a:ahLst/>
            <a:cxnLst/>
            <a:rect l="l" t="t" r="r" b="b"/>
            <a:pathLst>
              <a:path w="266700" h="257175">
                <a:moveTo>
                  <a:pt x="266700" y="0"/>
                </a:moveTo>
                <a:lnTo>
                  <a:pt x="0" y="123825"/>
                </a:lnTo>
                <a:lnTo>
                  <a:pt x="266700" y="257175"/>
                </a:lnTo>
                <a:lnTo>
                  <a:pt x="266700" y="0"/>
                </a:lnTo>
                <a:close/>
              </a:path>
            </a:pathLst>
          </a:custGeom>
          <a:solidFill>
            <a:srgbClr val="FF0066"/>
          </a:solidFill>
        </p:spPr>
        <p:txBody>
          <a:bodyPr wrap="square" lIns="0" tIns="0" rIns="0" bIns="0" rtlCol="0"/>
          <a:lstStyle/>
          <a:p>
            <a:endParaRPr sz="1588"/>
          </a:p>
        </p:txBody>
      </p:sp>
      <p:sp>
        <p:nvSpPr>
          <p:cNvPr id="14" name="object 14"/>
          <p:cNvSpPr/>
          <p:nvPr/>
        </p:nvSpPr>
        <p:spPr>
          <a:xfrm>
            <a:off x="6230471" y="2252383"/>
            <a:ext cx="1941419" cy="67235"/>
          </a:xfrm>
          <a:custGeom>
            <a:avLst/>
            <a:gdLst/>
            <a:ahLst/>
            <a:cxnLst/>
            <a:rect l="l" t="t" r="r" b="b"/>
            <a:pathLst>
              <a:path w="2200275" h="76200">
                <a:moveTo>
                  <a:pt x="0" y="76200"/>
                </a:moveTo>
                <a:lnTo>
                  <a:pt x="2200275" y="76200"/>
                </a:lnTo>
                <a:lnTo>
                  <a:pt x="2200275" y="0"/>
                </a:lnTo>
                <a:lnTo>
                  <a:pt x="0" y="0"/>
                </a:lnTo>
                <a:lnTo>
                  <a:pt x="0" y="76200"/>
                </a:lnTo>
                <a:close/>
              </a:path>
            </a:pathLst>
          </a:custGeom>
          <a:solidFill>
            <a:srgbClr val="FF0066"/>
          </a:solidFill>
        </p:spPr>
        <p:txBody>
          <a:bodyPr wrap="square" lIns="0" tIns="0" rIns="0" bIns="0" rtlCol="0"/>
          <a:lstStyle/>
          <a:p>
            <a:endParaRPr sz="1588"/>
          </a:p>
        </p:txBody>
      </p:sp>
      <p:sp>
        <p:nvSpPr>
          <p:cNvPr id="15" name="object 15"/>
          <p:cNvSpPr/>
          <p:nvPr/>
        </p:nvSpPr>
        <p:spPr>
          <a:xfrm>
            <a:off x="8155081" y="2176743"/>
            <a:ext cx="226919" cy="226919"/>
          </a:xfrm>
          <a:custGeom>
            <a:avLst/>
            <a:gdLst/>
            <a:ahLst/>
            <a:cxnLst/>
            <a:rect l="l" t="t" r="r" b="b"/>
            <a:pathLst>
              <a:path w="257175" h="257175">
                <a:moveTo>
                  <a:pt x="0" y="0"/>
                </a:moveTo>
                <a:lnTo>
                  <a:pt x="0" y="257175"/>
                </a:lnTo>
                <a:lnTo>
                  <a:pt x="257175" y="123825"/>
                </a:lnTo>
                <a:lnTo>
                  <a:pt x="0" y="0"/>
                </a:lnTo>
                <a:close/>
              </a:path>
            </a:pathLst>
          </a:custGeom>
          <a:solidFill>
            <a:srgbClr val="FF0066"/>
          </a:solidFill>
        </p:spPr>
        <p:txBody>
          <a:bodyPr wrap="square" lIns="0" tIns="0" rIns="0" bIns="0" rtlCol="0"/>
          <a:lstStyle/>
          <a:p>
            <a:endParaRPr sz="1588"/>
          </a:p>
        </p:txBody>
      </p:sp>
      <p:sp>
        <p:nvSpPr>
          <p:cNvPr id="16" name="object 16"/>
          <p:cNvSpPr txBox="1">
            <a:spLocks noGrp="1"/>
          </p:cNvSpPr>
          <p:nvPr>
            <p:ph type="title"/>
          </p:nvPr>
        </p:nvSpPr>
        <p:spPr>
          <a:xfrm>
            <a:off x="4891368" y="652133"/>
            <a:ext cx="2661397" cy="677108"/>
          </a:xfrm>
          <a:prstGeom prst="rect">
            <a:avLst/>
          </a:prstGeom>
        </p:spPr>
        <p:txBody>
          <a:bodyPr vert="horz" wrap="square" lIns="0" tIns="0" rIns="0" bIns="0" rtlCol="0" anchor="ctr">
            <a:spAutoFit/>
          </a:bodyPr>
          <a:lstStyle/>
          <a:p>
            <a:pPr marL="11206">
              <a:lnSpc>
                <a:spcPct val="100000"/>
              </a:lnSpc>
            </a:pPr>
            <a:r>
              <a:rPr b="1" spc="-9" dirty="0">
                <a:latin typeface="Calibri" panose="020F0502020204030204" pitchFamily="34" charset="0"/>
              </a:rPr>
              <a:t>Interaction</a:t>
            </a:r>
          </a:p>
        </p:txBody>
      </p:sp>
      <p:sp>
        <p:nvSpPr>
          <p:cNvPr id="17" name="object 17"/>
          <p:cNvSpPr txBox="1"/>
          <p:nvPr/>
        </p:nvSpPr>
        <p:spPr>
          <a:xfrm>
            <a:off x="7849721" y="3389678"/>
            <a:ext cx="1316691" cy="762003"/>
          </a:xfrm>
          <a:prstGeom prst="rect">
            <a:avLst/>
          </a:prstGeom>
        </p:spPr>
        <p:txBody>
          <a:bodyPr vert="horz" wrap="square" lIns="0" tIns="0" rIns="0" bIns="0" rtlCol="0">
            <a:spAutoFit/>
          </a:bodyPr>
          <a:lstStyle/>
          <a:p>
            <a:pPr marL="86850" marR="4483" indent="-75644">
              <a:lnSpc>
                <a:spcPct val="102299"/>
              </a:lnSpc>
            </a:pPr>
            <a:r>
              <a:rPr sz="2427" b="1" spc="18" dirty="0">
                <a:latin typeface="Times New Roman"/>
                <a:cs typeface="Times New Roman"/>
              </a:rPr>
              <a:t>Inte</a:t>
            </a:r>
            <a:r>
              <a:rPr sz="2427" b="1" spc="-49" dirty="0">
                <a:latin typeface="Times New Roman"/>
                <a:cs typeface="Times New Roman"/>
              </a:rPr>
              <a:t>r</a:t>
            </a:r>
            <a:r>
              <a:rPr sz="2427" b="1" spc="49" dirty="0">
                <a:latin typeface="Times New Roman"/>
                <a:cs typeface="Times New Roman"/>
              </a:rPr>
              <a:t>-</a:t>
            </a:r>
            <a:r>
              <a:rPr sz="2427" b="1" spc="-9" dirty="0">
                <a:latin typeface="Times New Roman"/>
                <a:cs typeface="Times New Roman"/>
              </a:rPr>
              <a:t>role  </a:t>
            </a:r>
            <a:r>
              <a:rPr sz="2427" b="1" spc="9" dirty="0">
                <a:latin typeface="Times New Roman"/>
                <a:cs typeface="Times New Roman"/>
              </a:rPr>
              <a:t>(formal)</a:t>
            </a:r>
            <a:endParaRPr sz="2427">
              <a:latin typeface="Times New Roman"/>
              <a:cs typeface="Times New Roman"/>
            </a:endParaRPr>
          </a:p>
        </p:txBody>
      </p:sp>
      <p:sp>
        <p:nvSpPr>
          <p:cNvPr id="18" name="object 18"/>
          <p:cNvSpPr txBox="1"/>
          <p:nvPr/>
        </p:nvSpPr>
        <p:spPr>
          <a:xfrm>
            <a:off x="7916957" y="4529978"/>
            <a:ext cx="871257" cy="325923"/>
          </a:xfrm>
          <a:prstGeom prst="rect">
            <a:avLst/>
          </a:prstGeom>
        </p:spPr>
        <p:txBody>
          <a:bodyPr vert="horz" wrap="square" lIns="0" tIns="0" rIns="0" bIns="0" rtlCol="0">
            <a:spAutoFit/>
          </a:bodyPr>
          <a:lstStyle/>
          <a:p>
            <a:pPr marL="11206"/>
            <a:r>
              <a:rPr sz="2118" spc="-9" dirty="0">
                <a:solidFill>
                  <a:srgbClr val="FFFFFF"/>
                </a:solidFill>
                <a:latin typeface="Times New Roman"/>
                <a:cs typeface="Times New Roman"/>
              </a:rPr>
              <a:t>Offense</a:t>
            </a:r>
            <a:endParaRPr sz="2118">
              <a:latin typeface="Times New Roman"/>
              <a:cs typeface="Times New Roman"/>
            </a:endParaRPr>
          </a:p>
        </p:txBody>
      </p:sp>
      <p:sp>
        <p:nvSpPr>
          <p:cNvPr id="19" name="object 19"/>
          <p:cNvSpPr txBox="1"/>
          <p:nvPr/>
        </p:nvSpPr>
        <p:spPr>
          <a:xfrm>
            <a:off x="3008779" y="4529978"/>
            <a:ext cx="896471" cy="325923"/>
          </a:xfrm>
          <a:prstGeom prst="rect">
            <a:avLst/>
          </a:prstGeom>
        </p:spPr>
        <p:txBody>
          <a:bodyPr vert="horz" wrap="square" lIns="0" tIns="0" rIns="0" bIns="0" rtlCol="0">
            <a:spAutoFit/>
          </a:bodyPr>
          <a:lstStyle/>
          <a:p>
            <a:pPr marL="11206"/>
            <a:r>
              <a:rPr sz="2118" spc="-13" dirty="0">
                <a:solidFill>
                  <a:srgbClr val="FFFFFF"/>
                </a:solidFill>
                <a:latin typeface="Times New Roman"/>
                <a:cs typeface="Times New Roman"/>
              </a:rPr>
              <a:t>Defense</a:t>
            </a:r>
            <a:endParaRPr sz="2118">
              <a:latin typeface="Times New Roman"/>
              <a:cs typeface="Times New Roman"/>
            </a:endParaRPr>
          </a:p>
        </p:txBody>
      </p:sp>
      <p:sp>
        <p:nvSpPr>
          <p:cNvPr id="20" name="object 20"/>
          <p:cNvSpPr/>
          <p:nvPr/>
        </p:nvSpPr>
        <p:spPr>
          <a:xfrm>
            <a:off x="2061883"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1" name="object 21"/>
          <p:cNvSpPr/>
          <p:nvPr/>
        </p:nvSpPr>
        <p:spPr>
          <a:xfrm>
            <a:off x="2196353"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2" name="object 22"/>
          <p:cNvSpPr/>
          <p:nvPr/>
        </p:nvSpPr>
        <p:spPr>
          <a:xfrm>
            <a:off x="2330824"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3" name="object 23"/>
          <p:cNvSpPr/>
          <p:nvPr/>
        </p:nvSpPr>
        <p:spPr>
          <a:xfrm>
            <a:off x="2465294"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4" name="object 24"/>
          <p:cNvSpPr/>
          <p:nvPr/>
        </p:nvSpPr>
        <p:spPr>
          <a:xfrm>
            <a:off x="2599765"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5" name="object 25"/>
          <p:cNvSpPr/>
          <p:nvPr/>
        </p:nvSpPr>
        <p:spPr>
          <a:xfrm>
            <a:off x="2734235"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6" name="object 26"/>
          <p:cNvSpPr/>
          <p:nvPr/>
        </p:nvSpPr>
        <p:spPr>
          <a:xfrm>
            <a:off x="2868706"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7" name="object 27"/>
          <p:cNvSpPr/>
          <p:nvPr/>
        </p:nvSpPr>
        <p:spPr>
          <a:xfrm>
            <a:off x="3003177"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8" name="object 28"/>
          <p:cNvSpPr/>
          <p:nvPr/>
        </p:nvSpPr>
        <p:spPr>
          <a:xfrm>
            <a:off x="3137647"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9" name="object 29"/>
          <p:cNvSpPr/>
          <p:nvPr/>
        </p:nvSpPr>
        <p:spPr>
          <a:xfrm>
            <a:off x="3272118"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0" name="object 30"/>
          <p:cNvSpPr/>
          <p:nvPr/>
        </p:nvSpPr>
        <p:spPr>
          <a:xfrm>
            <a:off x="3406588"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1" name="object 31"/>
          <p:cNvSpPr/>
          <p:nvPr/>
        </p:nvSpPr>
        <p:spPr>
          <a:xfrm>
            <a:off x="3541059"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2" name="object 32"/>
          <p:cNvSpPr/>
          <p:nvPr/>
        </p:nvSpPr>
        <p:spPr>
          <a:xfrm>
            <a:off x="3675530"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3" name="object 33"/>
          <p:cNvSpPr/>
          <p:nvPr/>
        </p:nvSpPr>
        <p:spPr>
          <a:xfrm>
            <a:off x="3810000"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4" name="object 34"/>
          <p:cNvSpPr/>
          <p:nvPr/>
        </p:nvSpPr>
        <p:spPr>
          <a:xfrm>
            <a:off x="3944471"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5" name="object 35"/>
          <p:cNvSpPr/>
          <p:nvPr/>
        </p:nvSpPr>
        <p:spPr>
          <a:xfrm>
            <a:off x="4078941"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6" name="object 36"/>
          <p:cNvSpPr/>
          <p:nvPr/>
        </p:nvSpPr>
        <p:spPr>
          <a:xfrm>
            <a:off x="4213412"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7" name="object 37"/>
          <p:cNvSpPr/>
          <p:nvPr/>
        </p:nvSpPr>
        <p:spPr>
          <a:xfrm>
            <a:off x="4347883"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8" name="object 38"/>
          <p:cNvSpPr/>
          <p:nvPr/>
        </p:nvSpPr>
        <p:spPr>
          <a:xfrm>
            <a:off x="4482353"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9" name="object 39"/>
          <p:cNvSpPr/>
          <p:nvPr/>
        </p:nvSpPr>
        <p:spPr>
          <a:xfrm>
            <a:off x="4616824"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0" name="object 40"/>
          <p:cNvSpPr/>
          <p:nvPr/>
        </p:nvSpPr>
        <p:spPr>
          <a:xfrm>
            <a:off x="4751294"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1" name="object 41"/>
          <p:cNvSpPr/>
          <p:nvPr/>
        </p:nvSpPr>
        <p:spPr>
          <a:xfrm>
            <a:off x="4885765"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2" name="object 42"/>
          <p:cNvSpPr/>
          <p:nvPr/>
        </p:nvSpPr>
        <p:spPr>
          <a:xfrm>
            <a:off x="5020235"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3" name="object 43"/>
          <p:cNvSpPr/>
          <p:nvPr/>
        </p:nvSpPr>
        <p:spPr>
          <a:xfrm>
            <a:off x="5154706"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4" name="object 44"/>
          <p:cNvSpPr/>
          <p:nvPr/>
        </p:nvSpPr>
        <p:spPr>
          <a:xfrm>
            <a:off x="5289177"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5" name="object 45"/>
          <p:cNvSpPr/>
          <p:nvPr/>
        </p:nvSpPr>
        <p:spPr>
          <a:xfrm>
            <a:off x="5423647"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6" name="object 46"/>
          <p:cNvSpPr/>
          <p:nvPr/>
        </p:nvSpPr>
        <p:spPr>
          <a:xfrm>
            <a:off x="5558118"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7" name="object 47"/>
          <p:cNvSpPr/>
          <p:nvPr/>
        </p:nvSpPr>
        <p:spPr>
          <a:xfrm>
            <a:off x="5692588"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8" name="object 48"/>
          <p:cNvSpPr/>
          <p:nvPr/>
        </p:nvSpPr>
        <p:spPr>
          <a:xfrm>
            <a:off x="5827059"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9" name="object 49"/>
          <p:cNvSpPr/>
          <p:nvPr/>
        </p:nvSpPr>
        <p:spPr>
          <a:xfrm>
            <a:off x="5961530"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0" name="object 50"/>
          <p:cNvSpPr/>
          <p:nvPr/>
        </p:nvSpPr>
        <p:spPr>
          <a:xfrm>
            <a:off x="6096000"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1" name="object 51"/>
          <p:cNvSpPr/>
          <p:nvPr/>
        </p:nvSpPr>
        <p:spPr>
          <a:xfrm>
            <a:off x="6230471"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2" name="object 52"/>
          <p:cNvSpPr/>
          <p:nvPr/>
        </p:nvSpPr>
        <p:spPr>
          <a:xfrm>
            <a:off x="6364941"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3" name="object 53"/>
          <p:cNvSpPr/>
          <p:nvPr/>
        </p:nvSpPr>
        <p:spPr>
          <a:xfrm>
            <a:off x="6499412"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4" name="object 54"/>
          <p:cNvSpPr/>
          <p:nvPr/>
        </p:nvSpPr>
        <p:spPr>
          <a:xfrm>
            <a:off x="6633883"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5" name="object 55"/>
          <p:cNvSpPr/>
          <p:nvPr/>
        </p:nvSpPr>
        <p:spPr>
          <a:xfrm>
            <a:off x="6768353"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6" name="object 56"/>
          <p:cNvSpPr/>
          <p:nvPr/>
        </p:nvSpPr>
        <p:spPr>
          <a:xfrm>
            <a:off x="6902824"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7" name="object 57"/>
          <p:cNvSpPr/>
          <p:nvPr/>
        </p:nvSpPr>
        <p:spPr>
          <a:xfrm>
            <a:off x="7037294"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8" name="object 58"/>
          <p:cNvSpPr/>
          <p:nvPr/>
        </p:nvSpPr>
        <p:spPr>
          <a:xfrm>
            <a:off x="7171765"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9" name="object 59"/>
          <p:cNvSpPr/>
          <p:nvPr/>
        </p:nvSpPr>
        <p:spPr>
          <a:xfrm>
            <a:off x="7306235"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0" name="object 60"/>
          <p:cNvSpPr/>
          <p:nvPr/>
        </p:nvSpPr>
        <p:spPr>
          <a:xfrm>
            <a:off x="7440706"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1" name="object 61"/>
          <p:cNvSpPr/>
          <p:nvPr/>
        </p:nvSpPr>
        <p:spPr>
          <a:xfrm>
            <a:off x="7575177"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2" name="object 62"/>
          <p:cNvSpPr/>
          <p:nvPr/>
        </p:nvSpPr>
        <p:spPr>
          <a:xfrm>
            <a:off x="7709647"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3" name="object 63"/>
          <p:cNvSpPr/>
          <p:nvPr/>
        </p:nvSpPr>
        <p:spPr>
          <a:xfrm>
            <a:off x="7844118"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4" name="object 64"/>
          <p:cNvSpPr/>
          <p:nvPr/>
        </p:nvSpPr>
        <p:spPr>
          <a:xfrm>
            <a:off x="7978588"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5" name="object 65"/>
          <p:cNvSpPr/>
          <p:nvPr/>
        </p:nvSpPr>
        <p:spPr>
          <a:xfrm>
            <a:off x="8113059"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6" name="object 66"/>
          <p:cNvSpPr/>
          <p:nvPr/>
        </p:nvSpPr>
        <p:spPr>
          <a:xfrm>
            <a:off x="8247530"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7" name="object 67"/>
          <p:cNvSpPr/>
          <p:nvPr/>
        </p:nvSpPr>
        <p:spPr>
          <a:xfrm>
            <a:off x="8382000"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8" name="object 68"/>
          <p:cNvSpPr/>
          <p:nvPr/>
        </p:nvSpPr>
        <p:spPr>
          <a:xfrm>
            <a:off x="8516471"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9" name="object 69"/>
          <p:cNvSpPr/>
          <p:nvPr/>
        </p:nvSpPr>
        <p:spPr>
          <a:xfrm>
            <a:off x="8650941"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0" name="object 70"/>
          <p:cNvSpPr/>
          <p:nvPr/>
        </p:nvSpPr>
        <p:spPr>
          <a:xfrm>
            <a:off x="8785412"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1" name="object 71"/>
          <p:cNvSpPr/>
          <p:nvPr/>
        </p:nvSpPr>
        <p:spPr>
          <a:xfrm>
            <a:off x="8919883"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2" name="object 72"/>
          <p:cNvSpPr/>
          <p:nvPr/>
        </p:nvSpPr>
        <p:spPr>
          <a:xfrm>
            <a:off x="9054353"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3" name="object 73"/>
          <p:cNvSpPr/>
          <p:nvPr/>
        </p:nvSpPr>
        <p:spPr>
          <a:xfrm>
            <a:off x="9188824"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4" name="object 74"/>
          <p:cNvSpPr/>
          <p:nvPr/>
        </p:nvSpPr>
        <p:spPr>
          <a:xfrm>
            <a:off x="9323294"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5" name="object 75"/>
          <p:cNvSpPr/>
          <p:nvPr/>
        </p:nvSpPr>
        <p:spPr>
          <a:xfrm>
            <a:off x="9457765"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6" name="object 76"/>
          <p:cNvSpPr/>
          <p:nvPr/>
        </p:nvSpPr>
        <p:spPr>
          <a:xfrm>
            <a:off x="9592235"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7" name="object 77"/>
          <p:cNvSpPr/>
          <p:nvPr/>
        </p:nvSpPr>
        <p:spPr>
          <a:xfrm>
            <a:off x="9726706"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8" name="object 78"/>
          <p:cNvSpPr/>
          <p:nvPr/>
        </p:nvSpPr>
        <p:spPr>
          <a:xfrm>
            <a:off x="9861177"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9" name="object 79"/>
          <p:cNvSpPr/>
          <p:nvPr/>
        </p:nvSpPr>
        <p:spPr>
          <a:xfrm>
            <a:off x="9995647" y="1445559"/>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Tree>
    <p:extLst>
      <p:ext uri="{BB962C8B-B14F-4D97-AF65-F5344CB8AC3E}">
        <p14:creationId xmlns:p14="http://schemas.microsoft.com/office/powerpoint/2010/main" val="168755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5714" y="760183"/>
            <a:ext cx="4266640" cy="677108"/>
          </a:xfrm>
          <a:prstGeom prst="rect">
            <a:avLst/>
          </a:prstGeom>
        </p:spPr>
        <p:txBody>
          <a:bodyPr vert="horz" wrap="square" lIns="0" tIns="0" rIns="0" bIns="0" rtlCol="0" anchor="ctr">
            <a:spAutoFit/>
          </a:bodyPr>
          <a:lstStyle/>
          <a:p>
            <a:pPr marL="11206">
              <a:lnSpc>
                <a:spcPct val="100000"/>
              </a:lnSpc>
            </a:pPr>
            <a:r>
              <a:rPr lang="en-US" spc="-4" dirty="0"/>
              <a:t>Leader </a:t>
            </a:r>
            <a:r>
              <a:rPr spc="-4" dirty="0"/>
              <a:t>Talk</a:t>
            </a:r>
            <a:r>
              <a:rPr lang="en-US" spc="-4" dirty="0"/>
              <a:t>…</a:t>
            </a:r>
            <a:endParaRPr spc="-4" dirty="0"/>
          </a:p>
        </p:txBody>
      </p:sp>
      <p:sp>
        <p:nvSpPr>
          <p:cNvPr id="3" name="object 3"/>
          <p:cNvSpPr txBox="1"/>
          <p:nvPr/>
        </p:nvSpPr>
        <p:spPr>
          <a:xfrm>
            <a:off x="2941544" y="1843368"/>
            <a:ext cx="6454588" cy="1756891"/>
          </a:xfrm>
          <a:prstGeom prst="rect">
            <a:avLst/>
          </a:prstGeom>
        </p:spPr>
        <p:txBody>
          <a:bodyPr vert="horz" wrap="square" lIns="0" tIns="0" rIns="0" bIns="0" rtlCol="0">
            <a:spAutoFit/>
          </a:bodyPr>
          <a:lstStyle/>
          <a:p>
            <a:pPr marL="11206">
              <a:lnSpc>
                <a:spcPts val="3379"/>
              </a:lnSpc>
            </a:pPr>
            <a:r>
              <a:rPr lang="en-US" sz="2824" b="1" dirty="0">
                <a:latin typeface="Times New Roman"/>
                <a:cs typeface="Times New Roman"/>
              </a:rPr>
              <a:t>Direct </a:t>
            </a:r>
            <a:r>
              <a:rPr sz="2824" b="1" dirty="0">
                <a:latin typeface="Times New Roman"/>
                <a:cs typeface="Times New Roman"/>
              </a:rPr>
              <a:t>Influences:</a:t>
            </a:r>
            <a:endParaRPr sz="2824" dirty="0">
              <a:latin typeface="Times New Roman"/>
              <a:cs typeface="Times New Roman"/>
            </a:endParaRPr>
          </a:p>
          <a:p>
            <a:pPr marL="11206" marR="4483">
              <a:lnSpc>
                <a:spcPts val="3379"/>
              </a:lnSpc>
              <a:spcBef>
                <a:spcPts val="110"/>
              </a:spcBef>
            </a:pPr>
            <a:r>
              <a:rPr sz="2824" b="1" dirty="0">
                <a:solidFill>
                  <a:srgbClr val="FF0000"/>
                </a:solidFill>
                <a:latin typeface="Times New Roman"/>
                <a:cs typeface="Times New Roman"/>
              </a:rPr>
              <a:t>Increases Control </a:t>
            </a:r>
            <a:r>
              <a:rPr sz="2824" b="1" spc="4" dirty="0">
                <a:solidFill>
                  <a:srgbClr val="FF0000"/>
                </a:solidFill>
                <a:latin typeface="Times New Roman"/>
                <a:cs typeface="Times New Roman"/>
              </a:rPr>
              <a:t>of </a:t>
            </a:r>
            <a:r>
              <a:rPr lang="en-US" sz="2824" b="1" dirty="0">
                <a:solidFill>
                  <a:srgbClr val="FF0000"/>
                </a:solidFill>
                <a:latin typeface="Times New Roman"/>
                <a:cs typeface="Times New Roman"/>
              </a:rPr>
              <a:t>Leader </a:t>
            </a:r>
            <a:r>
              <a:rPr sz="2824" b="1" dirty="0">
                <a:solidFill>
                  <a:srgbClr val="FF0000"/>
                </a:solidFill>
                <a:latin typeface="Times New Roman"/>
                <a:cs typeface="Times New Roman"/>
              </a:rPr>
              <a:t>and  </a:t>
            </a:r>
            <a:endParaRPr lang="en-US" sz="2824" b="1" dirty="0">
              <a:solidFill>
                <a:srgbClr val="FF0000"/>
              </a:solidFill>
              <a:latin typeface="Times New Roman"/>
              <a:cs typeface="Times New Roman"/>
            </a:endParaRPr>
          </a:p>
          <a:p>
            <a:pPr marL="11206" marR="4483">
              <a:lnSpc>
                <a:spcPts val="3379"/>
              </a:lnSpc>
              <a:spcBef>
                <a:spcPts val="110"/>
              </a:spcBef>
            </a:pPr>
            <a:r>
              <a:rPr sz="2824" b="1" dirty="0">
                <a:solidFill>
                  <a:srgbClr val="FF0000"/>
                </a:solidFill>
                <a:latin typeface="Times New Roman"/>
                <a:cs typeface="Times New Roman"/>
              </a:rPr>
              <a:t>Reduces</a:t>
            </a:r>
            <a:r>
              <a:rPr sz="2824" b="1" spc="-31" dirty="0">
                <a:solidFill>
                  <a:srgbClr val="FF0000"/>
                </a:solidFill>
                <a:latin typeface="Times New Roman"/>
                <a:cs typeface="Times New Roman"/>
              </a:rPr>
              <a:t> </a:t>
            </a:r>
            <a:r>
              <a:rPr sz="2824" b="1" dirty="0">
                <a:solidFill>
                  <a:srgbClr val="FF0000"/>
                </a:solidFill>
                <a:latin typeface="Times New Roman"/>
                <a:cs typeface="Times New Roman"/>
              </a:rPr>
              <a:t>Freedom</a:t>
            </a:r>
            <a:endParaRPr sz="2824" dirty="0">
              <a:latin typeface="Times New Roman"/>
              <a:cs typeface="Times New Roman"/>
            </a:endParaRPr>
          </a:p>
          <a:p>
            <a:pPr marL="11206">
              <a:lnSpc>
                <a:spcPts val="3331"/>
              </a:lnSpc>
            </a:pPr>
            <a:r>
              <a:rPr sz="2824" b="1" dirty="0">
                <a:solidFill>
                  <a:srgbClr val="FF0000"/>
                </a:solidFill>
                <a:latin typeface="Times New Roman"/>
                <a:cs typeface="Times New Roman"/>
              </a:rPr>
              <a:t>Focus </a:t>
            </a:r>
            <a:r>
              <a:rPr sz="2824" b="1" spc="4" dirty="0">
                <a:solidFill>
                  <a:srgbClr val="FF0000"/>
                </a:solidFill>
                <a:latin typeface="Times New Roman"/>
                <a:cs typeface="Times New Roman"/>
              </a:rPr>
              <a:t>on</a:t>
            </a:r>
            <a:r>
              <a:rPr sz="2824" b="1" spc="-44" dirty="0">
                <a:solidFill>
                  <a:srgbClr val="FF0000"/>
                </a:solidFill>
                <a:latin typeface="Times New Roman"/>
                <a:cs typeface="Times New Roman"/>
              </a:rPr>
              <a:t> </a:t>
            </a:r>
            <a:r>
              <a:rPr sz="2824" b="1" u="sng" spc="-4" dirty="0">
                <a:solidFill>
                  <a:srgbClr val="FF0000"/>
                </a:solidFill>
                <a:latin typeface="Times New Roman"/>
                <a:cs typeface="Times New Roman"/>
              </a:rPr>
              <a:t>Role</a:t>
            </a:r>
            <a:endParaRPr sz="2824" u="sng" dirty="0">
              <a:latin typeface="Times New Roman"/>
              <a:cs typeface="Times New Roman"/>
            </a:endParaRPr>
          </a:p>
        </p:txBody>
      </p:sp>
      <p:sp>
        <p:nvSpPr>
          <p:cNvPr id="4" name="object 4"/>
          <p:cNvSpPr txBox="1"/>
          <p:nvPr/>
        </p:nvSpPr>
        <p:spPr>
          <a:xfrm>
            <a:off x="3546662" y="3725956"/>
            <a:ext cx="1615328" cy="1308050"/>
          </a:xfrm>
          <a:prstGeom prst="rect">
            <a:avLst/>
          </a:prstGeom>
        </p:spPr>
        <p:txBody>
          <a:bodyPr vert="horz" wrap="square" lIns="0" tIns="0" rIns="0" bIns="0" rtlCol="0">
            <a:spAutoFit/>
          </a:bodyPr>
          <a:lstStyle/>
          <a:p>
            <a:pPr marL="11206">
              <a:lnSpc>
                <a:spcPts val="3379"/>
              </a:lnSpc>
            </a:pPr>
            <a:r>
              <a:rPr sz="2824" spc="4" dirty="0">
                <a:latin typeface="Times New Roman"/>
                <a:cs typeface="Times New Roman"/>
              </a:rPr>
              <a:t>Category</a:t>
            </a:r>
            <a:r>
              <a:rPr sz="2824" spc="-88" dirty="0">
                <a:latin typeface="Times New Roman"/>
                <a:cs typeface="Times New Roman"/>
              </a:rPr>
              <a:t> </a:t>
            </a:r>
            <a:r>
              <a:rPr sz="2824" spc="9" dirty="0">
                <a:latin typeface="Times New Roman"/>
                <a:cs typeface="Times New Roman"/>
              </a:rPr>
              <a:t>5</a:t>
            </a:r>
            <a:endParaRPr sz="2824">
              <a:latin typeface="Times New Roman"/>
              <a:cs typeface="Times New Roman"/>
            </a:endParaRPr>
          </a:p>
          <a:p>
            <a:pPr marL="11206">
              <a:lnSpc>
                <a:spcPts val="3375"/>
              </a:lnSpc>
            </a:pPr>
            <a:r>
              <a:rPr sz="2824" spc="4" dirty="0">
                <a:latin typeface="Times New Roman"/>
                <a:cs typeface="Times New Roman"/>
              </a:rPr>
              <a:t>Category</a:t>
            </a:r>
            <a:r>
              <a:rPr sz="2824" spc="-88" dirty="0">
                <a:latin typeface="Times New Roman"/>
                <a:cs typeface="Times New Roman"/>
              </a:rPr>
              <a:t> </a:t>
            </a:r>
            <a:r>
              <a:rPr sz="2824" spc="9" dirty="0">
                <a:latin typeface="Times New Roman"/>
                <a:cs typeface="Times New Roman"/>
              </a:rPr>
              <a:t>6</a:t>
            </a:r>
            <a:endParaRPr sz="2824">
              <a:latin typeface="Times New Roman"/>
              <a:cs typeface="Times New Roman"/>
            </a:endParaRPr>
          </a:p>
          <a:p>
            <a:pPr marL="11206">
              <a:lnSpc>
                <a:spcPts val="3384"/>
              </a:lnSpc>
            </a:pPr>
            <a:r>
              <a:rPr sz="2824" spc="4" dirty="0">
                <a:latin typeface="Times New Roman"/>
                <a:cs typeface="Times New Roman"/>
              </a:rPr>
              <a:t>Category</a:t>
            </a:r>
            <a:r>
              <a:rPr sz="2824" spc="-88" dirty="0">
                <a:latin typeface="Times New Roman"/>
                <a:cs typeface="Times New Roman"/>
              </a:rPr>
              <a:t> </a:t>
            </a:r>
            <a:r>
              <a:rPr sz="2824" spc="9" dirty="0">
                <a:latin typeface="Times New Roman"/>
                <a:cs typeface="Times New Roman"/>
              </a:rPr>
              <a:t>7</a:t>
            </a:r>
            <a:endParaRPr sz="2824">
              <a:latin typeface="Times New Roman"/>
              <a:cs typeface="Times New Roman"/>
            </a:endParaRPr>
          </a:p>
        </p:txBody>
      </p:sp>
      <p:sp>
        <p:nvSpPr>
          <p:cNvPr id="5" name="object 5"/>
          <p:cNvSpPr txBox="1"/>
          <p:nvPr/>
        </p:nvSpPr>
        <p:spPr>
          <a:xfrm>
            <a:off x="5967133" y="3725956"/>
            <a:ext cx="3961279" cy="1320874"/>
          </a:xfrm>
          <a:prstGeom prst="rect">
            <a:avLst/>
          </a:prstGeom>
        </p:spPr>
        <p:txBody>
          <a:bodyPr vert="horz" wrap="square" lIns="0" tIns="0" rIns="0" bIns="0" rtlCol="0">
            <a:spAutoFit/>
          </a:bodyPr>
          <a:lstStyle/>
          <a:p>
            <a:pPr marL="11206">
              <a:lnSpc>
                <a:spcPts val="3379"/>
              </a:lnSpc>
            </a:pPr>
            <a:r>
              <a:rPr sz="2824" spc="4" dirty="0">
                <a:latin typeface="Times New Roman"/>
                <a:cs typeface="Times New Roman"/>
              </a:rPr>
              <a:t>Lectur</a:t>
            </a:r>
            <a:r>
              <a:rPr lang="en-US" sz="2824" spc="4" dirty="0">
                <a:latin typeface="Times New Roman"/>
                <a:cs typeface="Times New Roman"/>
              </a:rPr>
              <a:t>e, Provide Info</a:t>
            </a:r>
            <a:endParaRPr sz="2824" dirty="0">
              <a:latin typeface="Times New Roman"/>
              <a:cs typeface="Times New Roman"/>
            </a:endParaRPr>
          </a:p>
          <a:p>
            <a:pPr marL="11206" marR="4483">
              <a:lnSpc>
                <a:spcPts val="3379"/>
              </a:lnSpc>
              <a:spcBef>
                <a:spcPts val="110"/>
              </a:spcBef>
            </a:pPr>
            <a:r>
              <a:rPr sz="2824" dirty="0">
                <a:latin typeface="Times New Roman"/>
                <a:cs typeface="Times New Roman"/>
              </a:rPr>
              <a:t>Directions, Commands  Justify</a:t>
            </a:r>
            <a:r>
              <a:rPr lang="en-US" sz="2824" dirty="0">
                <a:latin typeface="Times New Roman"/>
                <a:cs typeface="Times New Roman"/>
              </a:rPr>
              <a:t>, Establish</a:t>
            </a:r>
            <a:r>
              <a:rPr sz="2824" spc="-62" dirty="0">
                <a:latin typeface="Times New Roman"/>
                <a:cs typeface="Times New Roman"/>
              </a:rPr>
              <a:t> </a:t>
            </a:r>
            <a:r>
              <a:rPr sz="2824" dirty="0">
                <a:latin typeface="Times New Roman"/>
                <a:cs typeface="Times New Roman"/>
              </a:rPr>
              <a:t>Authority</a:t>
            </a:r>
          </a:p>
        </p:txBody>
      </p:sp>
      <p:sp>
        <p:nvSpPr>
          <p:cNvPr id="6" name="object 6"/>
          <p:cNvSpPr/>
          <p:nvPr/>
        </p:nvSpPr>
        <p:spPr>
          <a:xfrm>
            <a:off x="2061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7" name="object 7"/>
          <p:cNvSpPr/>
          <p:nvPr/>
        </p:nvSpPr>
        <p:spPr>
          <a:xfrm>
            <a:off x="2196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8" name="object 8"/>
          <p:cNvSpPr/>
          <p:nvPr/>
        </p:nvSpPr>
        <p:spPr>
          <a:xfrm>
            <a:off x="2330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9" name="object 9"/>
          <p:cNvSpPr/>
          <p:nvPr/>
        </p:nvSpPr>
        <p:spPr>
          <a:xfrm>
            <a:off x="2465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0" name="object 10"/>
          <p:cNvSpPr/>
          <p:nvPr/>
        </p:nvSpPr>
        <p:spPr>
          <a:xfrm>
            <a:off x="2599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1" name="object 11"/>
          <p:cNvSpPr/>
          <p:nvPr/>
        </p:nvSpPr>
        <p:spPr>
          <a:xfrm>
            <a:off x="2734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2" name="object 12"/>
          <p:cNvSpPr/>
          <p:nvPr/>
        </p:nvSpPr>
        <p:spPr>
          <a:xfrm>
            <a:off x="2868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3" name="object 13"/>
          <p:cNvSpPr/>
          <p:nvPr/>
        </p:nvSpPr>
        <p:spPr>
          <a:xfrm>
            <a:off x="3003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4" name="object 14"/>
          <p:cNvSpPr/>
          <p:nvPr/>
        </p:nvSpPr>
        <p:spPr>
          <a:xfrm>
            <a:off x="3137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5" name="object 15"/>
          <p:cNvSpPr/>
          <p:nvPr/>
        </p:nvSpPr>
        <p:spPr>
          <a:xfrm>
            <a:off x="327211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6" name="object 16"/>
          <p:cNvSpPr/>
          <p:nvPr/>
        </p:nvSpPr>
        <p:spPr>
          <a:xfrm>
            <a:off x="340658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7" name="object 17"/>
          <p:cNvSpPr/>
          <p:nvPr/>
        </p:nvSpPr>
        <p:spPr>
          <a:xfrm>
            <a:off x="3541059"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8" name="object 18"/>
          <p:cNvSpPr/>
          <p:nvPr/>
        </p:nvSpPr>
        <p:spPr>
          <a:xfrm>
            <a:off x="367553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19" name="object 19"/>
          <p:cNvSpPr/>
          <p:nvPr/>
        </p:nvSpPr>
        <p:spPr>
          <a:xfrm>
            <a:off x="381000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0" name="object 20"/>
          <p:cNvSpPr/>
          <p:nvPr/>
        </p:nvSpPr>
        <p:spPr>
          <a:xfrm>
            <a:off x="394447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1" name="object 21"/>
          <p:cNvSpPr/>
          <p:nvPr/>
        </p:nvSpPr>
        <p:spPr>
          <a:xfrm>
            <a:off x="407894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2" name="object 22"/>
          <p:cNvSpPr/>
          <p:nvPr/>
        </p:nvSpPr>
        <p:spPr>
          <a:xfrm>
            <a:off x="4213412"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3" name="object 23"/>
          <p:cNvSpPr/>
          <p:nvPr/>
        </p:nvSpPr>
        <p:spPr>
          <a:xfrm>
            <a:off x="4347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4" name="object 24"/>
          <p:cNvSpPr/>
          <p:nvPr/>
        </p:nvSpPr>
        <p:spPr>
          <a:xfrm>
            <a:off x="4482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5" name="object 25"/>
          <p:cNvSpPr/>
          <p:nvPr/>
        </p:nvSpPr>
        <p:spPr>
          <a:xfrm>
            <a:off x="4616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6" name="object 26"/>
          <p:cNvSpPr/>
          <p:nvPr/>
        </p:nvSpPr>
        <p:spPr>
          <a:xfrm>
            <a:off x="4751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7" name="object 27"/>
          <p:cNvSpPr/>
          <p:nvPr/>
        </p:nvSpPr>
        <p:spPr>
          <a:xfrm>
            <a:off x="4885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8" name="object 28"/>
          <p:cNvSpPr/>
          <p:nvPr/>
        </p:nvSpPr>
        <p:spPr>
          <a:xfrm>
            <a:off x="5020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29" name="object 29"/>
          <p:cNvSpPr/>
          <p:nvPr/>
        </p:nvSpPr>
        <p:spPr>
          <a:xfrm>
            <a:off x="5154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0" name="object 30"/>
          <p:cNvSpPr/>
          <p:nvPr/>
        </p:nvSpPr>
        <p:spPr>
          <a:xfrm>
            <a:off x="5289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1" name="object 31"/>
          <p:cNvSpPr/>
          <p:nvPr/>
        </p:nvSpPr>
        <p:spPr>
          <a:xfrm>
            <a:off x="5423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2" name="object 32"/>
          <p:cNvSpPr/>
          <p:nvPr/>
        </p:nvSpPr>
        <p:spPr>
          <a:xfrm>
            <a:off x="555811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3" name="object 33"/>
          <p:cNvSpPr/>
          <p:nvPr/>
        </p:nvSpPr>
        <p:spPr>
          <a:xfrm>
            <a:off x="569258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4" name="object 34"/>
          <p:cNvSpPr/>
          <p:nvPr/>
        </p:nvSpPr>
        <p:spPr>
          <a:xfrm>
            <a:off x="5827059"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5" name="object 35"/>
          <p:cNvSpPr/>
          <p:nvPr/>
        </p:nvSpPr>
        <p:spPr>
          <a:xfrm>
            <a:off x="596153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6" name="object 36"/>
          <p:cNvSpPr/>
          <p:nvPr/>
        </p:nvSpPr>
        <p:spPr>
          <a:xfrm>
            <a:off x="609600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7" name="object 37"/>
          <p:cNvSpPr/>
          <p:nvPr/>
        </p:nvSpPr>
        <p:spPr>
          <a:xfrm>
            <a:off x="623047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8" name="object 38"/>
          <p:cNvSpPr/>
          <p:nvPr/>
        </p:nvSpPr>
        <p:spPr>
          <a:xfrm>
            <a:off x="636494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39" name="object 39"/>
          <p:cNvSpPr/>
          <p:nvPr/>
        </p:nvSpPr>
        <p:spPr>
          <a:xfrm>
            <a:off x="6499412"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0" name="object 40"/>
          <p:cNvSpPr/>
          <p:nvPr/>
        </p:nvSpPr>
        <p:spPr>
          <a:xfrm>
            <a:off x="6633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1" name="object 41"/>
          <p:cNvSpPr/>
          <p:nvPr/>
        </p:nvSpPr>
        <p:spPr>
          <a:xfrm>
            <a:off x="6768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2" name="object 42"/>
          <p:cNvSpPr/>
          <p:nvPr/>
        </p:nvSpPr>
        <p:spPr>
          <a:xfrm>
            <a:off x="6902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3" name="object 43"/>
          <p:cNvSpPr/>
          <p:nvPr/>
        </p:nvSpPr>
        <p:spPr>
          <a:xfrm>
            <a:off x="7037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4" name="object 44"/>
          <p:cNvSpPr/>
          <p:nvPr/>
        </p:nvSpPr>
        <p:spPr>
          <a:xfrm>
            <a:off x="7171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5" name="object 45"/>
          <p:cNvSpPr/>
          <p:nvPr/>
        </p:nvSpPr>
        <p:spPr>
          <a:xfrm>
            <a:off x="7306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6" name="object 46"/>
          <p:cNvSpPr/>
          <p:nvPr/>
        </p:nvSpPr>
        <p:spPr>
          <a:xfrm>
            <a:off x="7440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7" name="object 47"/>
          <p:cNvSpPr/>
          <p:nvPr/>
        </p:nvSpPr>
        <p:spPr>
          <a:xfrm>
            <a:off x="7575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8" name="object 48"/>
          <p:cNvSpPr/>
          <p:nvPr/>
        </p:nvSpPr>
        <p:spPr>
          <a:xfrm>
            <a:off x="7709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49" name="object 49"/>
          <p:cNvSpPr/>
          <p:nvPr/>
        </p:nvSpPr>
        <p:spPr>
          <a:xfrm>
            <a:off x="784411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0" name="object 50"/>
          <p:cNvSpPr/>
          <p:nvPr/>
        </p:nvSpPr>
        <p:spPr>
          <a:xfrm>
            <a:off x="7978588"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1" name="object 51"/>
          <p:cNvSpPr/>
          <p:nvPr/>
        </p:nvSpPr>
        <p:spPr>
          <a:xfrm>
            <a:off x="8113059"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2" name="object 52"/>
          <p:cNvSpPr/>
          <p:nvPr/>
        </p:nvSpPr>
        <p:spPr>
          <a:xfrm>
            <a:off x="824753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3" name="object 53"/>
          <p:cNvSpPr/>
          <p:nvPr/>
        </p:nvSpPr>
        <p:spPr>
          <a:xfrm>
            <a:off x="8382000"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4" name="object 54"/>
          <p:cNvSpPr/>
          <p:nvPr/>
        </p:nvSpPr>
        <p:spPr>
          <a:xfrm>
            <a:off x="851647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5" name="object 55"/>
          <p:cNvSpPr/>
          <p:nvPr/>
        </p:nvSpPr>
        <p:spPr>
          <a:xfrm>
            <a:off x="8650941"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6" name="object 56"/>
          <p:cNvSpPr/>
          <p:nvPr/>
        </p:nvSpPr>
        <p:spPr>
          <a:xfrm>
            <a:off x="8785412"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7" name="object 57"/>
          <p:cNvSpPr/>
          <p:nvPr/>
        </p:nvSpPr>
        <p:spPr>
          <a:xfrm>
            <a:off x="891988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8" name="object 58"/>
          <p:cNvSpPr/>
          <p:nvPr/>
        </p:nvSpPr>
        <p:spPr>
          <a:xfrm>
            <a:off x="9054353"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59" name="object 59"/>
          <p:cNvSpPr/>
          <p:nvPr/>
        </p:nvSpPr>
        <p:spPr>
          <a:xfrm>
            <a:off x="918882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0" name="object 60"/>
          <p:cNvSpPr/>
          <p:nvPr/>
        </p:nvSpPr>
        <p:spPr>
          <a:xfrm>
            <a:off x="9323294"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1" name="object 61"/>
          <p:cNvSpPr/>
          <p:nvPr/>
        </p:nvSpPr>
        <p:spPr>
          <a:xfrm>
            <a:off x="945776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2" name="object 62"/>
          <p:cNvSpPr/>
          <p:nvPr/>
        </p:nvSpPr>
        <p:spPr>
          <a:xfrm>
            <a:off x="9592235"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3" name="object 63"/>
          <p:cNvSpPr/>
          <p:nvPr/>
        </p:nvSpPr>
        <p:spPr>
          <a:xfrm>
            <a:off x="9726706"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4" name="object 64"/>
          <p:cNvSpPr/>
          <p:nvPr/>
        </p:nvSpPr>
        <p:spPr>
          <a:xfrm>
            <a:off x="986117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
        <p:nvSpPr>
          <p:cNvPr id="65" name="object 65"/>
          <p:cNvSpPr/>
          <p:nvPr/>
        </p:nvSpPr>
        <p:spPr>
          <a:xfrm>
            <a:off x="9995647" y="1647265"/>
            <a:ext cx="67235" cy="67235"/>
          </a:xfrm>
          <a:custGeom>
            <a:avLst/>
            <a:gdLst/>
            <a:ahLst/>
            <a:cxnLst/>
            <a:rect l="l" t="t" r="r" b="b"/>
            <a:pathLst>
              <a:path w="76200" h="76200">
                <a:moveTo>
                  <a:pt x="0" y="76200"/>
                </a:moveTo>
                <a:lnTo>
                  <a:pt x="76200" y="76200"/>
                </a:lnTo>
                <a:lnTo>
                  <a:pt x="76200" y="0"/>
                </a:lnTo>
                <a:lnTo>
                  <a:pt x="0" y="0"/>
                </a:lnTo>
                <a:lnTo>
                  <a:pt x="0" y="76200"/>
                </a:lnTo>
                <a:close/>
              </a:path>
            </a:pathLst>
          </a:custGeom>
          <a:solidFill>
            <a:srgbClr val="FF0066"/>
          </a:solidFill>
        </p:spPr>
        <p:txBody>
          <a:bodyPr wrap="square" lIns="0" tIns="0" rIns="0" bIns="0" rtlCol="0"/>
          <a:lstStyle/>
          <a:p>
            <a:endParaRPr sz="1588"/>
          </a:p>
        </p:txBody>
      </p:sp>
    </p:spTree>
    <p:extLst>
      <p:ext uri="{BB962C8B-B14F-4D97-AF65-F5344CB8AC3E}">
        <p14:creationId xmlns:p14="http://schemas.microsoft.com/office/powerpoint/2010/main" val="3582521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879</Words>
  <Application>Microsoft Office PowerPoint</Application>
  <PresentationFormat>Widescreen</PresentationFormat>
  <Paragraphs>175</Paragraphs>
  <Slides>27</Slides>
  <Notes>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5" baseType="lpstr">
      <vt:lpstr>Arial</vt:lpstr>
      <vt:lpstr>Calibri</vt:lpstr>
      <vt:lpstr>Calibri Light</vt:lpstr>
      <vt:lpstr>Helvetica Neue</vt:lpstr>
      <vt:lpstr>Times New Roman</vt:lpstr>
      <vt:lpstr>Office Theme</vt:lpstr>
      <vt:lpstr>1_Office Theme</vt:lpstr>
      <vt:lpstr>Worksheet</vt:lpstr>
      <vt:lpstr>Interaction Analysis</vt:lpstr>
      <vt:lpstr>PowerPoint Presentation</vt:lpstr>
      <vt:lpstr>PowerPoint Presentation</vt:lpstr>
      <vt:lpstr>PowerPoint Presentation</vt:lpstr>
      <vt:lpstr>PowerPoint Presentation</vt:lpstr>
      <vt:lpstr>PowerPoint Presentation</vt:lpstr>
      <vt:lpstr>PowerPoint Presentation</vt:lpstr>
      <vt:lpstr>Interaction</vt:lpstr>
      <vt:lpstr>Leader Talk…</vt:lpstr>
      <vt:lpstr>Leader Talk</vt:lpstr>
      <vt:lpstr>Participant Talk</vt:lpstr>
      <vt:lpstr>PowerPoint Presentation</vt:lpstr>
      <vt:lpstr>PowerPoint Presentation</vt:lpstr>
      <vt:lpstr>PowerPoint Presentation</vt:lpstr>
      <vt:lpstr>PowerPoint Presentation</vt:lpstr>
      <vt:lpstr>PowerPoint Presentation</vt:lpstr>
      <vt:lpstr>PowerPoint Presentation</vt:lpstr>
      <vt:lpstr>Interpretation:  Verbal      Interaction…</vt:lpstr>
      <vt:lpstr>Observations (Data Collection)</vt:lpstr>
      <vt:lpstr>Positive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UNC Wilmington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Dennison, Darwin</dc:creator>
  <cp:lastModifiedBy>Dennison, Darwin</cp:lastModifiedBy>
  <cp:revision>5</cp:revision>
  <dcterms:created xsi:type="dcterms:W3CDTF">2017-10-28T18:18:33Z</dcterms:created>
  <dcterms:modified xsi:type="dcterms:W3CDTF">2017-11-03T20:49:44Z</dcterms:modified>
</cp:coreProperties>
</file>