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FD367-DD3D-4DE1-9999-D0018C7D6214}"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F5D61-5F6C-41BD-AB1C-71980E30F3C7}" type="slidenum">
              <a:rPr lang="en-US" smtClean="0"/>
              <a:t>‹#›</a:t>
            </a:fld>
            <a:endParaRPr lang="en-US"/>
          </a:p>
        </p:txBody>
      </p:sp>
    </p:spTree>
    <p:extLst>
      <p:ext uri="{BB962C8B-B14F-4D97-AF65-F5344CB8AC3E}">
        <p14:creationId xmlns:p14="http://schemas.microsoft.com/office/powerpoint/2010/main" val="49844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conducted after Spring 17 graduation.</a:t>
            </a:r>
            <a:r>
              <a:rPr lang="en-US" baseline="0" dirty="0" smtClean="0"/>
              <a:t> ~ intensive 3 weeks, daily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Finish Presentation then go to the Lab to used the Models.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04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price dynamically</a:t>
            </a:r>
            <a:r>
              <a:rPr lang="en-US" baseline="0" dirty="0" smtClean="0"/>
              <a:t> shows the </a:t>
            </a:r>
            <a:r>
              <a:rPr lang="en-US" b="1" baseline="0" dirty="0" smtClean="0"/>
              <a:t>current price</a:t>
            </a:r>
            <a:r>
              <a:rPr lang="en-US" baseline="0" dirty="0" smtClean="0"/>
              <a:t>.  Save the Watch List and overtime notice trends.</a:t>
            </a:r>
            <a:endParaRPr lang="en-US" dirty="0" smtClean="0"/>
          </a:p>
          <a:p>
            <a:r>
              <a:rPr lang="en-US" b="1" dirty="0" smtClean="0"/>
              <a:t>Investment</a:t>
            </a:r>
            <a:r>
              <a:rPr lang="en-US" b="1" baseline="0" dirty="0" smtClean="0"/>
              <a:t> Policy Statement indicates greater that $2 Billion</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37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Beta:</a:t>
            </a:r>
            <a:r>
              <a:rPr lang="en-US" sz="120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 or less better.</a:t>
            </a:r>
          </a:p>
          <a:p>
            <a:endParaRPr lang="en-US" sz="1200" b="1" kern="1200" baseline="0" dirty="0" smtClean="0">
              <a:solidFill>
                <a:srgbClr val="000000"/>
              </a:solidFill>
              <a:effectLst/>
              <a:latin typeface="Calibri" panose="020F0502020204030204" pitchFamily="34" charset="0"/>
              <a:ea typeface="+mn-ea"/>
              <a:cs typeface="Times New Roman" panose="02020603050405020304" pitchFamily="18" charset="0"/>
            </a:endParaRPr>
          </a:p>
          <a:p>
            <a:r>
              <a:rPr lang="en-US" sz="1200" b="1" kern="1200" dirty="0" smtClean="0">
                <a:solidFill>
                  <a:schemeClr val="tx1"/>
                </a:solidFill>
                <a:effectLst/>
                <a:latin typeface="+mn-lt"/>
                <a:ea typeface="+mn-ea"/>
                <a:cs typeface="+mn-cs"/>
              </a:rPr>
              <a:t>Measures volatility or systematic risk of security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Beta=1, moves w/ market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Beta&lt;1, less volatile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Beta&gt;1, more volatile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a:t>
            </a:r>
          </a:p>
          <a:p>
            <a:r>
              <a:rPr lang="en-US" sz="1200" b="0" kern="1200" dirty="0" smtClean="0">
                <a:solidFill>
                  <a:schemeClr val="tx1"/>
                </a:solidFill>
                <a:effectLst/>
                <a:latin typeface="+mn-lt"/>
                <a:ea typeface="+mn-ea"/>
                <a:cs typeface="+mn-cs"/>
              </a:rPr>
              <a:t>Measures current share price relative to per-share earnings. The P/E ratio should be compared with the industry average… a </a:t>
            </a:r>
            <a:r>
              <a:rPr lang="en-US" sz="1200" b="1" kern="1200" dirty="0" smtClean="0">
                <a:solidFill>
                  <a:schemeClr val="tx1"/>
                </a:solidFill>
                <a:effectLst/>
                <a:latin typeface="+mn-lt"/>
                <a:ea typeface="+mn-ea"/>
                <a:cs typeface="+mn-cs"/>
              </a:rPr>
              <a:t>lower P/E ratio </a:t>
            </a:r>
            <a:r>
              <a:rPr lang="en-US" sz="1200" b="0" kern="1200" dirty="0" smtClean="0">
                <a:solidFill>
                  <a:schemeClr val="tx1"/>
                </a:solidFill>
                <a:effectLst/>
                <a:latin typeface="+mn-lt"/>
                <a:ea typeface="+mn-ea"/>
                <a:cs typeface="+mn-cs"/>
              </a:rPr>
              <a:t>is generally more attractive. </a:t>
            </a:r>
          </a:p>
          <a:p>
            <a:pPr marL="0" marR="0">
              <a:lnSpc>
                <a:spcPct val="107000"/>
              </a:lnSpc>
              <a:spcBef>
                <a:spcPts val="0"/>
              </a:spcBef>
              <a:spcAft>
                <a:spcPts val="800"/>
              </a:spcAft>
            </a:pPr>
            <a:r>
              <a:rPr lang="en-US" sz="1200" b="0" i="0" kern="1200" dirty="0" smtClean="0">
                <a:solidFill>
                  <a:schemeClr val="tx1"/>
                </a:solidFill>
                <a:effectLst/>
                <a:latin typeface="+mn-lt"/>
                <a:ea typeface="+mn-ea"/>
                <a:cs typeface="+mn-cs"/>
              </a:rPr>
              <a:t>Generally a high P/E </a:t>
            </a:r>
            <a:r>
              <a:rPr lang="en-US" sz="1200" b="1" i="0" kern="1200" dirty="0" smtClean="0">
                <a:solidFill>
                  <a:schemeClr val="tx1"/>
                </a:solidFill>
                <a:effectLst/>
                <a:latin typeface="+mn-lt"/>
                <a:ea typeface="+mn-ea"/>
                <a:cs typeface="+mn-cs"/>
              </a:rPr>
              <a:t>ratio means</a:t>
            </a:r>
            <a:r>
              <a:rPr lang="en-US" sz="1200" b="0" i="0" kern="1200" dirty="0" smtClean="0">
                <a:solidFill>
                  <a:schemeClr val="tx1"/>
                </a:solidFill>
                <a:effectLst/>
                <a:latin typeface="+mn-lt"/>
                <a:ea typeface="+mn-ea"/>
                <a:cs typeface="+mn-cs"/>
              </a:rPr>
              <a:t> that investors are anticipating higher growth in the future. The average market P/E </a:t>
            </a:r>
            <a:r>
              <a:rPr lang="en-US" sz="1200" b="1" i="0" kern="1200" dirty="0" smtClean="0">
                <a:solidFill>
                  <a:schemeClr val="tx1"/>
                </a:solidFill>
                <a:effectLst/>
                <a:latin typeface="+mn-lt"/>
                <a:ea typeface="+mn-ea"/>
                <a:cs typeface="+mn-cs"/>
              </a:rPr>
              <a:t>ratio</a:t>
            </a:r>
            <a:r>
              <a:rPr lang="en-US" sz="1200" b="0" i="0" kern="1200" dirty="0" smtClean="0">
                <a:solidFill>
                  <a:schemeClr val="tx1"/>
                </a:solidFill>
                <a:effectLst/>
                <a:latin typeface="+mn-lt"/>
                <a:ea typeface="+mn-ea"/>
                <a:cs typeface="+mn-cs"/>
              </a:rPr>
              <a:t> is 20-25 times earnings. The P/E </a:t>
            </a:r>
            <a:r>
              <a:rPr lang="en-US" sz="1200" b="1" i="0" kern="1200" dirty="0" smtClean="0">
                <a:solidFill>
                  <a:schemeClr val="tx1"/>
                </a:solidFill>
                <a:effectLst/>
                <a:latin typeface="+mn-lt"/>
                <a:ea typeface="+mn-ea"/>
                <a:cs typeface="+mn-cs"/>
              </a:rPr>
              <a:t>ratio</a:t>
            </a:r>
            <a:r>
              <a:rPr lang="en-US" sz="1200" b="0" i="0" kern="1200" dirty="0" smtClean="0">
                <a:solidFill>
                  <a:schemeClr val="tx1"/>
                </a:solidFill>
                <a:effectLst/>
                <a:latin typeface="+mn-lt"/>
                <a:ea typeface="+mn-ea"/>
                <a:cs typeface="+mn-cs"/>
              </a:rPr>
              <a:t> can use estimated earnings to get the forward looking P/E </a:t>
            </a:r>
            <a:r>
              <a:rPr lang="en-US" sz="1200" b="1" i="0" kern="1200" dirty="0" smtClean="0">
                <a:solidFill>
                  <a:schemeClr val="tx1"/>
                </a:solidFill>
                <a:effectLst/>
                <a:latin typeface="+mn-lt"/>
                <a:ea typeface="+mn-ea"/>
                <a:cs typeface="+mn-cs"/>
              </a:rPr>
              <a:t>ratio</a:t>
            </a:r>
            <a:r>
              <a:rPr lang="en-US" sz="1200" b="0" i="0" kern="1200" dirty="0" smtClean="0">
                <a:solidFill>
                  <a:schemeClr val="tx1"/>
                </a:solidFill>
                <a:effectLst/>
                <a:latin typeface="+mn-lt"/>
                <a:ea typeface="+mn-ea"/>
                <a:cs typeface="+mn-cs"/>
              </a:rPr>
              <a:t>.</a:t>
            </a:r>
            <a:endParaRPr lang="en-US" sz="120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Diluted EPS:</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Portion of company profit allocated to each diluted outstanding share. Earnings per share serves as an indicator of a company’s profitability. A </a:t>
            </a:r>
            <a:r>
              <a:rPr lang="en-US"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higher EPS is generally more attractive. </a:t>
            </a:r>
          </a:p>
          <a:p>
            <a:pPr marL="0" marR="0">
              <a:lnSpc>
                <a:spcPct val="107000"/>
              </a:lnSpc>
              <a:spcBef>
                <a:spcPts val="0"/>
              </a:spcBef>
              <a:spcAft>
                <a:spcPts val="800"/>
              </a:spcAft>
            </a:pPr>
            <a:endParaRPr lang="en-US" b="1" dirty="0" smtClean="0"/>
          </a:p>
          <a:p>
            <a:pPr marL="0" marR="0">
              <a:lnSpc>
                <a:spcPct val="107000"/>
              </a:lnSpc>
              <a:spcBef>
                <a:spcPts val="0"/>
              </a:spcBef>
              <a:spcAft>
                <a:spcPts val="800"/>
              </a:spcAft>
            </a:pPr>
            <a:r>
              <a:rPr lang="en-US" b="1" dirty="0" smtClean="0"/>
              <a:t>Dilution can</a:t>
            </a:r>
            <a:r>
              <a:rPr lang="en-US" dirty="0" smtClean="0"/>
              <a:t> also occur when holders of stock options, such as company employees, or holders of other </a:t>
            </a:r>
            <a:r>
              <a:rPr lang="en-US" dirty="0" err="1" smtClean="0"/>
              <a:t>optionable</a:t>
            </a:r>
            <a:r>
              <a:rPr lang="en-US" dirty="0" smtClean="0"/>
              <a:t> securities exercise their options. When the number of </a:t>
            </a:r>
            <a:r>
              <a:rPr lang="en-US" b="1" dirty="0" smtClean="0"/>
              <a:t>shares</a:t>
            </a:r>
            <a:r>
              <a:rPr lang="en-US" dirty="0" smtClean="0"/>
              <a:t> outstanding increases, each existing stockholder owns a smaller, or </a:t>
            </a:r>
            <a:r>
              <a:rPr lang="en-US" b="1" dirty="0" smtClean="0"/>
              <a:t>diluted</a:t>
            </a:r>
            <a:r>
              <a:rPr lang="en-US" dirty="0" smtClean="0"/>
              <a:t>, percentage of the company, making each share less valuable. Diluted shares</a:t>
            </a:r>
            <a:r>
              <a:rPr lang="en-US" baseline="0" dirty="0" smtClean="0"/>
              <a:t> are at a lower value that shares outstanding.</a:t>
            </a:r>
            <a:endParaRPr lang="en-US" sz="1200" b="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Price to Sales:</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Compares company’s </a:t>
            </a:r>
            <a:r>
              <a:rPr lang="en-US" sz="1200" b="1" kern="1200" dirty="0" smtClean="0">
                <a:solidFill>
                  <a:schemeClr val="tx1"/>
                </a:solidFill>
                <a:effectLst/>
                <a:latin typeface="+mn-lt"/>
                <a:ea typeface="+mn-ea"/>
                <a:cs typeface="+mn-cs"/>
              </a:rPr>
              <a:t>stock price to revenues. </a:t>
            </a:r>
            <a:r>
              <a:rPr lang="en-US" sz="1200" b="0" kern="1200" dirty="0" smtClean="0">
                <a:solidFill>
                  <a:schemeClr val="tx1"/>
                </a:solidFill>
                <a:effectLst/>
                <a:latin typeface="+mn-lt"/>
                <a:ea typeface="+mn-ea"/>
                <a:cs typeface="+mn-cs"/>
              </a:rPr>
              <a:t>The price/sales ratio is an indicator of the value placed on each dollar of a company’s sales or revenues. It can be calculated either by dividing the company’s market capitalization by its total sales over a 12-month period, or on a per-share basis by dividing the stock price by sales per share for a 12-month period.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ROE:</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Amount of net income returned as percentage of shareholders’ equity. </a:t>
            </a:r>
            <a:r>
              <a:rPr lang="en-US" sz="1200" b="1" kern="1200" dirty="0" smtClean="0">
                <a:solidFill>
                  <a:schemeClr val="tx1"/>
                </a:solidFill>
                <a:effectLst/>
                <a:latin typeface="+mn-lt"/>
                <a:ea typeface="+mn-ea"/>
                <a:cs typeface="+mn-cs"/>
              </a:rPr>
              <a:t>A higher ROE is generally better. </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Debt/Equity:</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Measure of financial leverage. </a:t>
            </a:r>
            <a:r>
              <a:rPr lang="en-US" sz="1200" b="1" kern="1200" dirty="0" smtClean="0">
                <a:solidFill>
                  <a:schemeClr val="tx1"/>
                </a:solidFill>
                <a:effectLst/>
                <a:latin typeface="+mn-lt"/>
                <a:ea typeface="+mn-ea"/>
                <a:cs typeface="+mn-cs"/>
              </a:rPr>
              <a:t>A lower debt/equity ratio is generally more attractive</a:t>
            </a:r>
            <a:r>
              <a:rPr lang="en-US" sz="1200" b="0" kern="1200" dirty="0" smtClean="0">
                <a:solidFill>
                  <a:schemeClr val="tx1"/>
                </a:solidFill>
                <a:effectLst/>
                <a:latin typeface="+mn-lt"/>
                <a:ea typeface="+mn-ea"/>
                <a:cs typeface="+mn-cs"/>
              </a:rPr>
              <a:t>. </a:t>
            </a:r>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81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Debt to Assets:</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Leverage ratio that allows for comparisons of leverage to be made across companies. </a:t>
            </a:r>
            <a:r>
              <a:rPr lang="en-US" sz="1200" b="1" kern="1200" dirty="0" smtClean="0">
                <a:solidFill>
                  <a:schemeClr val="tx1"/>
                </a:solidFill>
                <a:effectLst/>
                <a:latin typeface="+mn-lt"/>
                <a:ea typeface="+mn-ea"/>
                <a:cs typeface="+mn-cs"/>
              </a:rPr>
              <a:t>The higher the ratio, the higher the degree of leverage, and consequently, financial risk. </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Lower</a:t>
            </a:r>
            <a:r>
              <a:rPr lang="en-US" sz="1200" b="1" kern="1200" baseline="0" dirty="0" smtClean="0">
                <a:solidFill>
                  <a:schemeClr val="tx1"/>
                </a:solidFill>
                <a:effectLst/>
                <a:latin typeface="+mn-lt"/>
                <a:ea typeface="+mn-ea"/>
                <a:cs typeface="+mn-cs"/>
              </a:rPr>
              <a:t> ratio is better.</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higher the ratio</a:t>
            </a:r>
            <a:r>
              <a:rPr lang="en-US" sz="1200" b="0" kern="1200" dirty="0" smtClean="0">
                <a:solidFill>
                  <a:schemeClr val="tx1"/>
                </a:solidFill>
                <a:effectLst/>
                <a:latin typeface="+mn-lt"/>
                <a:ea typeface="+mn-ea"/>
                <a:cs typeface="+mn-cs"/>
              </a:rPr>
              <a:t>, the higher the degree of leverage, and consequently, </a:t>
            </a:r>
            <a:r>
              <a:rPr lang="en-US" sz="1200" b="1" kern="1200" dirty="0" smtClean="0">
                <a:solidFill>
                  <a:schemeClr val="tx1"/>
                </a:solidFill>
                <a:effectLst/>
                <a:latin typeface="+mn-lt"/>
                <a:ea typeface="+mn-ea"/>
                <a:cs typeface="+mn-cs"/>
              </a:rPr>
              <a:t>greater financial risk. </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Sackley - </a:t>
            </a:r>
            <a:r>
              <a:rPr lang="en-US" altLang="en-US" dirty="0" smtClean="0">
                <a:sym typeface="Wingdings" panose="05000000000000000000" pitchFamily="2" charset="2"/>
              </a:rPr>
              <a:t>PEG ratio, where the ‘G’ stands for expected growth rate of earnings. [no decimals…want ‘low’]</a:t>
            </a:r>
            <a:endParaRPr lang="en-US" altLang="en-US" dirty="0" smtClean="0"/>
          </a:p>
          <a:p>
            <a:endParaRPr lang="en-US" sz="1200" b="1"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Days to Earnings Report</a:t>
            </a:r>
            <a:r>
              <a:rPr lang="en-US" sz="1200" b="0" kern="1200" dirty="0" smtClean="0">
                <a:solidFill>
                  <a:schemeClr val="tx1"/>
                </a:solidFill>
                <a:effectLst/>
                <a:latin typeface="+mn-lt"/>
                <a:ea typeface="+mn-ea"/>
                <a:cs typeface="+mn-cs"/>
              </a:rPr>
              <a:t>. Good idea to </a:t>
            </a:r>
            <a:r>
              <a:rPr lang="en-US" sz="1200" b="1" kern="1200" dirty="0" smtClean="0">
                <a:solidFill>
                  <a:schemeClr val="tx1"/>
                </a:solidFill>
                <a:effectLst/>
                <a:latin typeface="+mn-lt"/>
                <a:ea typeface="+mn-ea"/>
                <a:cs typeface="+mn-cs"/>
              </a:rPr>
              <a:t>use latest when working</a:t>
            </a:r>
            <a:r>
              <a:rPr lang="en-US" sz="1200" b="1" kern="1200" baseline="0" dirty="0" smtClean="0">
                <a:solidFill>
                  <a:schemeClr val="tx1"/>
                </a:solidFill>
                <a:effectLst/>
                <a:latin typeface="+mn-lt"/>
                <a:ea typeface="+mn-ea"/>
                <a:cs typeface="+mn-cs"/>
              </a:rPr>
              <a:t> on the company / equity thesis.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66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44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DDM</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dividend discount model (DDM) is appropriate to use </a:t>
                </a:r>
                <a:r>
                  <a:rPr lang="en-US" sz="1200" b="0" kern="1200" dirty="0" smtClean="0">
                    <a:solidFill>
                      <a:schemeClr val="tx1"/>
                    </a:solidFill>
                    <a:effectLst/>
                    <a:latin typeface="+mn-lt"/>
                    <a:ea typeface="+mn-ea"/>
                    <a:cs typeface="+mn-cs"/>
                  </a:rPr>
                  <a:t>when: </a:t>
                </a:r>
              </a:p>
              <a:p>
                <a:r>
                  <a:rPr lang="en-US" sz="1200" b="0" kern="1200" dirty="0" smtClean="0">
                    <a:solidFill>
                      <a:schemeClr val="tx1"/>
                    </a:solidFill>
                    <a:effectLst/>
                    <a:latin typeface="+mn-lt"/>
                    <a:ea typeface="+mn-ea"/>
                    <a:cs typeface="+mn-cs"/>
                  </a:rPr>
                  <a:t>1)</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company </a:t>
                </a:r>
                <a:r>
                  <a:rPr lang="en-US" sz="1200" b="0" kern="1200" dirty="0">
                    <a:solidFill>
                      <a:schemeClr val="tx1"/>
                    </a:solidFill>
                    <a:effectLst/>
                    <a:latin typeface="+mn-lt"/>
                    <a:ea typeface="+mn-ea"/>
                    <a:cs typeface="+mn-cs"/>
                  </a:rPr>
                  <a:t>has extensive dividend payout history (ten years) </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2) </a:t>
                </a:r>
                <a:r>
                  <a:rPr lang="en-US" sz="1200" b="0" kern="1200" dirty="0">
                    <a:solidFill>
                      <a:schemeClr val="tx1"/>
                    </a:solidFill>
                    <a:effectLst/>
                    <a:latin typeface="+mn-lt"/>
                    <a:ea typeface="+mn-ea"/>
                    <a:cs typeface="+mn-cs"/>
                  </a:rPr>
                  <a:t>increasing dividends. </a:t>
                </a:r>
              </a:p>
              <a:p>
                <a:r>
                  <a:rPr lang="en-US" sz="1200" b="0" u="none" strike="noStrike"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DDM</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dividend discount model (DDM) is appropriate to use when a company has extensive dividend payout history (ten years) and increasing dividends. </a:t>
                </a:r>
              </a:p>
              <a:p>
                <a:r>
                  <a:rPr lang="en-US" sz="1200" b="0" u="none" strike="noStrike"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1: In the Bloomberg command line, type “DDM” and press GO.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In the upper, right-hand side of the screen, identify which equity you would like to evaluate.</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3: Locate the Theoretical Price on the screen. This is your target price.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4: You can calculate margin of safety by using the following formula: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𝑴𝑶𝑺=((𝑻𝒂𝒓𝒈𝒆𝒕 𝑷𝒓𝒊𝒄𝒆 −𝑪𝒍𝒐𝒔𝒊𝒏𝒈 𝑷𝒓𝒊𝒄𝒆))/(𝑻𝒂𝒓𝒈𝒆𝒕 𝑷𝒓𝒊𝒄𝒆)</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Step 1: In the Bloomberg command line, type “DDM” and press GO.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In the upper, </a:t>
                </a:r>
                <a:r>
                  <a:rPr lang="en-US" sz="1200" b="0" kern="1200" dirty="0" smtClean="0">
                    <a:solidFill>
                      <a:schemeClr val="tx1"/>
                    </a:solidFill>
                    <a:effectLst/>
                    <a:latin typeface="+mn-lt"/>
                    <a:ea typeface="+mn-ea"/>
                    <a:cs typeface="+mn-cs"/>
                  </a:rPr>
                  <a:t>left </a:t>
                </a:r>
                <a:r>
                  <a:rPr lang="en-US" sz="1200" b="0" kern="1200" dirty="0">
                    <a:solidFill>
                      <a:schemeClr val="tx1"/>
                    </a:solidFill>
                    <a:effectLst/>
                    <a:latin typeface="+mn-lt"/>
                    <a:ea typeface="+mn-ea"/>
                    <a:cs typeface="+mn-cs"/>
                  </a:rPr>
                  <a:t>side of the screen, identify which equity you would like to evaluate.</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a:t>
                </a:r>
                <a:r>
                  <a:rPr lang="en-US" sz="1200" b="0" kern="1200" dirty="0">
                    <a:solidFill>
                      <a:schemeClr val="tx1"/>
                    </a:solidFill>
                    <a:effectLst/>
                    <a:latin typeface="+mn-lt"/>
                    <a:ea typeface="+mn-ea"/>
                    <a:cs typeface="+mn-cs"/>
                  </a:rPr>
                  <a:t>You can calculate margin of safety by using the following formula: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𝑴𝑶𝑺</m:t>
                      </m:r>
                      <m:r>
                        <a:rPr lang="en-US" sz="1200" b="1" i="1" kern="1200">
                          <a:solidFill>
                            <a:schemeClr val="tx1"/>
                          </a:solidFill>
                          <a:effectLst/>
                          <a:latin typeface="Cambria Math" panose="02040503050406030204" pitchFamily="18" charset="0"/>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𝑻𝒂𝒓𝒈𝒆𝒕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𝑷𝒓𝒊𝒄𝒆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𝑪𝒍𝒐𝒔𝒊𝒏𝒈</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𝑷𝒓𝒊𝒄𝒆</m:t>
                          </m:r>
                          <m:r>
                            <a:rPr lang="en-US" sz="1200" b="1" i="1" kern="1200">
                              <a:solidFill>
                                <a:schemeClr val="tx1"/>
                              </a:solidFill>
                              <a:effectLst/>
                              <a:latin typeface="Cambria Math" panose="02040503050406030204" pitchFamily="18" charset="0"/>
                              <a:ea typeface="+mn-ea"/>
                              <a:cs typeface="+mn-cs"/>
                            </a:rPr>
                            <m:t>)</m:t>
                          </m:r>
                        </m:num>
                        <m:den>
                          <m:r>
                            <a:rPr lang="en-US" sz="1200" b="1" i="1" kern="1200">
                              <a:solidFill>
                                <a:schemeClr val="tx1"/>
                              </a:solidFill>
                              <a:effectLst/>
                              <a:latin typeface="Cambria Math" panose="02040503050406030204" pitchFamily="18" charset="0"/>
                              <a:ea typeface="+mn-ea"/>
                              <a:cs typeface="+mn-cs"/>
                            </a:rPr>
                            <m:t>𝑻𝒂𝒓𝒈𝒆𝒕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𝑷𝒓𝒊𝒄𝒆</m:t>
                          </m:r>
                        </m:den>
                      </m:f>
                    </m:oMath>
                  </m:oMathPara>
                </a14:m>
                <a:endParaRPr lang="en-US" dirty="0"/>
              </a:p>
            </p:txBody>
          </p:sp>
        </mc:Choice>
        <mc:Fallback xmlns="">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Step 1: In the Bloomberg command line, type “DDM” and press GO.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In the upper, </a:t>
                </a:r>
                <a:r>
                  <a:rPr lang="en-US" sz="1200" b="0" kern="1200" dirty="0" smtClean="0">
                    <a:solidFill>
                      <a:schemeClr val="tx1"/>
                    </a:solidFill>
                    <a:effectLst/>
                    <a:latin typeface="+mn-lt"/>
                    <a:ea typeface="+mn-ea"/>
                    <a:cs typeface="+mn-cs"/>
                  </a:rPr>
                  <a:t>left </a:t>
                </a:r>
                <a:r>
                  <a:rPr lang="en-US" sz="1200" b="0" kern="1200" dirty="0">
                    <a:solidFill>
                      <a:schemeClr val="tx1"/>
                    </a:solidFill>
                    <a:effectLst/>
                    <a:latin typeface="+mn-lt"/>
                    <a:ea typeface="+mn-ea"/>
                    <a:cs typeface="+mn-cs"/>
                  </a:rPr>
                  <a:t>side of the screen, identify which equity you would like to evaluate.</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a:t>
                </a:r>
                <a:r>
                  <a:rPr lang="en-US" sz="1200" b="0" kern="1200" dirty="0">
                    <a:solidFill>
                      <a:schemeClr val="tx1"/>
                    </a:solidFill>
                    <a:effectLst/>
                    <a:latin typeface="+mn-lt"/>
                    <a:ea typeface="+mn-ea"/>
                    <a:cs typeface="+mn-cs"/>
                  </a:rPr>
                  <a:t>You can calculate margin of safety by using the following formula: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r>
                  <a:rPr lang="en-US" sz="1200" b="1" i="0" kern="1200">
                    <a:solidFill>
                      <a:schemeClr val="tx1"/>
                    </a:solidFill>
                    <a:effectLst/>
                    <a:latin typeface="Cambria Math" panose="02040503050406030204" pitchFamily="18" charset="0"/>
                    <a:ea typeface="+mn-ea"/>
                    <a:cs typeface="+mn-cs"/>
                  </a:rPr>
                  <a:t>𝑴𝑶𝑺=((𝑻𝒂𝒓𝒈𝒆𝒕 𝑷𝒓𝒊𝒄𝒆 −𝑪𝒍𝒐𝒔𝒊𝒏𝒈 𝑷𝒓𝒊𝒄𝒆))/(𝑻𝒂𝒓𝒈𝒆𝒕 𝑷𝒓𝒊𝒄𝒆)</a:t>
                </a:r>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00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Locate the Theoretical Price on the screen. This is your target price. </a:t>
                </a:r>
              </a:p>
              <a:p>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You can calculate margin of safety by using the following formula: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𝑴𝑶𝑺</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𝑻𝒂𝒓𝒈𝒆𝒕</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𝑷𝒓𝒊𝒄𝒆</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𝑪𝒍𝒐𝒔𝒊𝒏𝒈</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𝑷𝒓𝒊𝒄𝒆</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um>
                        <m:den>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𝑻𝒂𝒓𝒈𝒆𝒕</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𝑷𝒓𝒊𝒄𝒆</m:t>
                          </m:r>
                        </m:den>
                      </m:f>
                    </m:oMath>
                  </m:oMathPara>
                </a14:m>
                <a:endParaRPr lang="en-US" sz="1200" b="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Locate the Theoretical Price on the screen. This is your target price. </a:t>
                </a:r>
              </a:p>
              <a:p>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You can calculate margin of safety by using the following formula: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a:t>𝑴𝑶𝑺=((𝑻𝒂𝒓𝒈𝒆𝒕 𝑷𝒓𝒊𝒄𝒆 −𝑪𝒍𝒐𝒔𝒊𝒏𝒈 𝑷𝒓𝒊𝒄𝒆))/(𝑻𝒂𝒓𝒈𝒆𝒕 𝑷𝒓𝒊𝒄𝒆)</a:t>
                </a:r>
                <a:endParaRPr lang="en-US" sz="1200" b="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88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Theoretical price if lower that the current price provides a </a:t>
                </a:r>
                <a:r>
                  <a:rPr lang="en-US" u="sng" dirty="0" smtClean="0"/>
                  <a:t>potential entry price </a:t>
                </a:r>
                <a:r>
                  <a:rPr lang="en-US" dirty="0" smtClean="0"/>
                  <a:t>for the equity.</a:t>
                </a:r>
              </a:p>
              <a:p>
                <a:endParaRPr lang="en-US" dirty="0" smtClean="0"/>
              </a:p>
              <a:p>
                <a:r>
                  <a:rPr lang="en-US" sz="1200" b="0" kern="1200" dirty="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Locate </a:t>
                </a:r>
                <a:r>
                  <a:rPr lang="en-US" sz="1200" b="0" kern="1200" dirty="0">
                    <a:solidFill>
                      <a:schemeClr val="tx1"/>
                    </a:solidFill>
                    <a:effectLst/>
                    <a:latin typeface="+mn-lt"/>
                    <a:ea typeface="+mn-ea"/>
                    <a:cs typeface="+mn-cs"/>
                  </a:rPr>
                  <a:t>the Theoretical Price on the screen. This is your target price. </a:t>
                </a:r>
              </a:p>
              <a:p>
                <a:r>
                  <a:rPr lang="en-US" sz="1200" b="0" kern="1200" dirty="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You </a:t>
                </a:r>
                <a:r>
                  <a:rPr lang="en-US" sz="1200" b="0" kern="1200" dirty="0">
                    <a:solidFill>
                      <a:schemeClr val="tx1"/>
                    </a:solidFill>
                    <a:effectLst/>
                    <a:latin typeface="+mn-lt"/>
                    <a:ea typeface="+mn-ea"/>
                    <a:cs typeface="+mn-cs"/>
                  </a:rPr>
                  <a:t>can calculate margin of safety by using the following formula: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𝑴𝑶𝑺</m:t>
                      </m:r>
                      <m:r>
                        <a:rPr lang="en-US" sz="1200" b="1" i="1" kern="1200">
                          <a:solidFill>
                            <a:schemeClr val="tx1"/>
                          </a:solidFill>
                          <a:effectLst/>
                          <a:latin typeface="Cambria Math" panose="02040503050406030204" pitchFamily="18" charset="0"/>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𝑻𝒂𝒓𝒈𝒆𝒕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𝑷𝒓𝒊𝒄𝒆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𝑪𝒍𝒐𝒔𝒊𝒏𝒈</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𝑷𝒓𝒊𝒄𝒆</m:t>
                          </m:r>
                          <m:r>
                            <a:rPr lang="en-US" sz="1200" b="1" i="1" kern="1200">
                              <a:solidFill>
                                <a:schemeClr val="tx1"/>
                              </a:solidFill>
                              <a:effectLst/>
                              <a:latin typeface="Cambria Math" panose="02040503050406030204" pitchFamily="18" charset="0"/>
                              <a:ea typeface="+mn-ea"/>
                              <a:cs typeface="+mn-cs"/>
                            </a:rPr>
                            <m:t>)</m:t>
                          </m:r>
                        </m:num>
                        <m:den>
                          <m:r>
                            <a:rPr lang="en-US" sz="1200" b="1" i="1" kern="1200">
                              <a:solidFill>
                                <a:schemeClr val="tx1"/>
                              </a:solidFill>
                              <a:effectLst/>
                              <a:latin typeface="Cambria Math" panose="02040503050406030204" pitchFamily="18" charset="0"/>
                              <a:ea typeface="+mn-ea"/>
                              <a:cs typeface="+mn-cs"/>
                            </a:rPr>
                            <m:t>𝑻𝒂𝒓𝒈𝒆𝒕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𝑷𝒓𝒊𝒄𝒆</m:t>
                          </m:r>
                        </m:den>
                      </m:f>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Theoretical price if lower that the current price provides a </a:t>
                </a:r>
                <a:r>
                  <a:rPr lang="en-US" u="sng" dirty="0" smtClean="0"/>
                  <a:t>potential entry price </a:t>
                </a:r>
                <a:r>
                  <a:rPr lang="en-US" dirty="0" smtClean="0"/>
                  <a:t>for the equity</a:t>
                </a:r>
                <a:r>
                  <a:rPr lang="en-US" dirty="0" smtClean="0"/>
                  <a:t>.</a:t>
                </a:r>
              </a:p>
              <a:p>
                <a:endParaRPr lang="en-US" dirty="0" smtClean="0"/>
              </a:p>
              <a:p>
                <a:r>
                  <a:rPr lang="en-US" sz="1200" b="0" kern="1200" dirty="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Locate </a:t>
                </a:r>
                <a:r>
                  <a:rPr lang="en-US" sz="1200" b="0" kern="1200" dirty="0">
                    <a:solidFill>
                      <a:schemeClr val="tx1"/>
                    </a:solidFill>
                    <a:effectLst/>
                    <a:latin typeface="+mn-lt"/>
                    <a:ea typeface="+mn-ea"/>
                    <a:cs typeface="+mn-cs"/>
                  </a:rPr>
                  <a:t>the Theoretical Price on the screen. This is your target price. </a:t>
                </a:r>
              </a:p>
              <a:p>
                <a:r>
                  <a:rPr lang="en-US" sz="1200" b="0" kern="1200" dirty="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You </a:t>
                </a:r>
                <a:r>
                  <a:rPr lang="en-US" sz="1200" b="0" kern="1200" dirty="0">
                    <a:solidFill>
                      <a:schemeClr val="tx1"/>
                    </a:solidFill>
                    <a:effectLst/>
                    <a:latin typeface="+mn-lt"/>
                    <a:ea typeface="+mn-ea"/>
                    <a:cs typeface="+mn-cs"/>
                  </a:rPr>
                  <a:t>can calculate margin of safety by using the following formula: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r>
                  <a:rPr lang="en-US" sz="1200" b="1" i="0" kern="1200">
                    <a:solidFill>
                      <a:schemeClr val="tx1"/>
                    </a:solidFill>
                    <a:effectLst/>
                    <a:latin typeface="Cambria Math" panose="02040503050406030204" pitchFamily="18" charset="0"/>
                    <a:ea typeface="+mn-ea"/>
                    <a:cs typeface="+mn-cs"/>
                  </a:rPr>
                  <a:t>𝑴𝑶𝑺=((𝑻𝒂𝒓𝒈𝒆𝒕 𝑷𝒓𝒊𝒄𝒆 −𝑪𝒍𝒐𝒔𝒊𝒏𝒈 𝑷𝒓𝒊𝒄𝒆))/(𝑻𝒂𝒓𝒈𝒆𝒕 𝑷𝒓𝒊𝒄𝒆)</a:t>
                </a:r>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1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90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was correct about plugging in the cord to the instructor's station, and Robb also reminded me that you will have to select "from laptop" and "to projector" on the touch screen. I hope this helps!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2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EPV</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EPV model is a value-based investing model that excludes unreliable estimates of potential growth, assuming only that current profitability is sustainable. The model utilizes a ten-year history to encompass at least one economic downturn.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1: Identify the cells highlighted in yellow. These are input cells. You must manually type the desired values into these cells.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Identify the cells that are boxed in yellow</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These are output cells that contain the values you need to complete your analysis.</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3: Identify cell A1, it is highlighted in yellow.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this input cell, you may change the stock you wish to evaluate. The model is not case sensitive, but must contain the country code and the word “equity” following the ticker symbol.</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4: You may establish a required rate of return and growth rate that best fits with your expectations of growth for the company and desired return amount to the portfolio.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Growth: While it is appropriate to use a growth rate that reflects your estimate of the company’s growth potential within the year, a conservative alternative is to use a growth amount of 0%. This will allow you to determine the company’s value under without unreliable growth estimates.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5: To arrive at a target price, simply divide the value amount by the company’s diluted shares outstanding.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6: The company’s margin of safety (MOS) is calculated differently in the EPV model than in other models. The MOS formula for the EPV model is: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𝑴𝑶𝑺</m:t>
                          </m:r>
                        </m:e>
                        <m:sub>
                          <m:r>
                            <a:rPr lang="en-US" sz="1200" b="1" i="1" kern="1200">
                              <a:solidFill>
                                <a:schemeClr val="tx1"/>
                              </a:solidFill>
                              <a:effectLst/>
                              <a:latin typeface="Cambria Math" panose="02040503050406030204" pitchFamily="18" charset="0"/>
                              <a:ea typeface="+mn-ea"/>
                              <a:cs typeface="+mn-cs"/>
                            </a:rPr>
                            <m:t>𝑬𝑷𝑽</m:t>
                          </m:r>
                        </m:sub>
                      </m:sSub>
                      <m:r>
                        <a:rPr lang="en-US" sz="1200" b="1" i="1" kern="1200">
                          <a:solidFill>
                            <a:schemeClr val="tx1"/>
                          </a:solidFill>
                          <a:effectLst/>
                          <a:latin typeface="Cambria Math" panose="02040503050406030204" pitchFamily="18" charset="0"/>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𝑴𝒂𝒓𝒌𝒆𝒕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𝑪𝒂𝒑</m:t>
                          </m:r>
                          <m:r>
                            <a:rPr lang="en-US" sz="1200" b="1" i="1" kern="1200">
                              <a:solidFill>
                                <a:schemeClr val="tx1"/>
                              </a:solidFill>
                              <a:effectLst/>
                              <a:latin typeface="Cambria Math" panose="02040503050406030204" pitchFamily="18" charset="0"/>
                              <a:ea typeface="+mn-ea"/>
                              <a:cs typeface="+mn-cs"/>
                            </a:rPr>
                            <m:t>)</m:t>
                          </m:r>
                        </m:num>
                        <m:den>
                          <m:r>
                            <a:rPr lang="en-US" sz="1200" b="1" i="1" kern="1200">
                              <a:solidFill>
                                <a:schemeClr val="tx1"/>
                              </a:solidFill>
                              <a:effectLst/>
                              <a:latin typeface="Cambria Math" panose="02040503050406030204" pitchFamily="18" charset="0"/>
                              <a:ea typeface="+mn-ea"/>
                              <a:cs typeface="+mn-cs"/>
                            </a:rPr>
                            <m:t>𝑽𝒂𝒍𝒖𝒆</m:t>
                          </m:r>
                        </m:den>
                      </m:f>
                    </m:oMath>
                  </m:oMathPara>
                </a14:m>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interpretation of MOS is still the same. A MOS greater than 10% is good. A MOS greater than 30% is excellent. </a:t>
                </a:r>
              </a:p>
            </p:txBody>
          </p:sp>
        </mc:Choice>
        <mc:Fallback xmlns="">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EPV</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EPV model is a value-based investing model that excludes unreliable estimates of potential growth, assuming only that current profitability is sustainable. The model utilizes a ten-year history to encompass at least one economic downturn.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1: Identify the cells highlighted in yellow. These are input cells. You must manually type the desired values into these cells.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Identify the cells that are boxed in yellow</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These are output cells that contain the values you need to complete your analysis.</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3: Identify cell A1, it is highlighted in yellow.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this input cell, you may change the stock you wish to evaluate. The model is not case sensitive, but must contain the country code and the word “equity” following the ticker symbol.</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4: You may establish a required rate of return and growth rate that best fits with your expectations of growth for the company and desired return amount to the portfolio.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Growth: While it is appropriate to use a growth rate that reflects your estimate of the company’s growth potential within the year, a conservative alternative is to use a growth amount of 0%. This will allow you to determine the company’s value under without unreliable growth estimates.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5: To arrive at a target price, simply divide the value amount by the company’s diluted shares outstanding.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6: The company’s margin of safety (MOS) is calculated differently in the EPV model than in other models. The MOS formula for the EPV model is: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〖𝑴𝑶𝑺〗_𝑬𝑷𝑽=((𝑽𝒂𝒍𝒖𝒆 −𝑴𝒂𝒓𝒌𝒆𝒕 𝑪𝒂𝒑))/𝑽𝒂𝒍𝒖𝒆</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interpretation of MOS is still the same. A MOS greater than 10% is good. A MOS greater than 30% is excellent. </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929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Margin of Safety is the Top</a:t>
            </a:r>
            <a:r>
              <a:rPr lang="en-US" baseline="0" dirty="0" smtClean="0"/>
              <a:t> Arrow</a:t>
            </a:r>
          </a:p>
          <a:p>
            <a:r>
              <a:rPr lang="en-US" baseline="0" dirty="0" smtClean="0"/>
              <a:t>Target Price is the Lower Arrow</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846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EV/EBITDA</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EV/EBITDA multiple has become extremely popular on Wall Street in the past 8 - 10 years. The numerator, EV, is calculated as: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𝑬𝑽</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𝑴𝒂𝒓𝒌𝒆𝒕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𝒐𝒇</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𝑬𝒒𝒖𝒊𝒕𝒚</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𝑴𝒂𝒓𝒌𝒆𝒕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𝒐𝒇</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𝑫𝒆𝒃𝒕</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𝑪𝒂𝒔𝒉</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𝒐𝒏</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𝑩𝒂𝒍𝒂𝒏𝒄𝒆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𝑺𝒉𝒆𝒆𝒕</m:t>
                      </m:r>
                    </m:oMath>
                  </m:oMathPara>
                </a14:m>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denominator, EBITDA, represents earnings before interest, taxes, depreciation, and amortization.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most common way to utilize this multiple is to determine the average EV/EBITDA multiple for the industry, and then take that multiple times the expected EBITDA for your subject company for the upcoming year.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second way that this multiple might be used would be to see what range the firm has traded at using this multiple over the past five years, and then to assume that the firm should trade at the average of that range. While some analysts perceive this second approach to be a conservative valuation technique, we will use the first one. </a:t>
                </a:r>
              </a:p>
              <a:p>
                <a:r>
                  <a:rPr lang="en-US" sz="1200" b="0" kern="1200" dirty="0">
                    <a:solidFill>
                      <a:schemeClr val="tx1"/>
                    </a:solidFill>
                    <a:effectLst/>
                    <a:latin typeface="+mn-lt"/>
                    <a:ea typeface="+mn-ea"/>
                    <a:cs typeface="+mn-cs"/>
                  </a:rPr>
                  <a:t> </a:t>
                </a:r>
              </a:p>
              <a:p>
                <a:r>
                  <a:rPr lang="en-US" sz="1200" b="0" u="none" strike="noStrike"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1: Identify cell A2; it is highlighted in yellow.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this input cell, you may change the stock you wish to evaluate. The model is not case sensitive, but must contain the country code following the ticker symbol.</a:t>
                </a:r>
              </a:p>
              <a:p>
                <a:r>
                  <a:rPr lang="en-US" sz="1200" b="0" u="none" strike="noStrike"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2: Compare the company EV/EBITDA to the Peer Average. The company we are evaluating will be highlighted in yellow within the chart. The peer average will be represented by the gray bar in the bar chart.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model only shows the top 10 peers by default. If you do not see the company or peer average you are analyzing, simply highlight rows 30-117, by placing your mouse on the row number, right clicking, and selecting “unhide” from the drop-down menu.</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3: Identify the target price and MOS for your analysis. </a:t>
                </a:r>
              </a:p>
            </p:txBody>
          </p:sp>
        </mc:Choice>
        <mc:Fallback xmlns="">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EV/EBITDA</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EV/EBITDA multiple has become extremely popular on Wall Street in the past 8 - 10 years. The numerator, EV, is calculated as: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0" kern="1200">
                    <a:solidFill>
                      <a:schemeClr val="tx1"/>
                    </a:solidFill>
                    <a:effectLst/>
                    <a:latin typeface="+mn-lt"/>
                    <a:ea typeface="+mn-ea"/>
                    <a:cs typeface="+mn-cs"/>
                  </a:rPr>
                  <a:t>𝑬𝑽=𝑴𝒂𝒓𝒌𝒆𝒕 𝑽𝒂𝒍𝒖𝒆 𝒐𝒇 𝑬𝒒𝒖𝒊𝒕𝒚+𝑴𝒂𝒓𝒌𝒆𝒕 𝑽𝒂𝒍𝒖𝒆 𝒐𝒇 𝑫𝒆𝒃𝒕−𝑪𝒂𝒔𝒉 𝒐𝒏 𝑩𝒂𝒍𝒂𝒏𝒄𝒆 𝑺𝒉𝒆𝒆𝒕</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denominator, EBITDA, represents earnings before interest, taxes, depreciation, and amortization.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most common way to utilize this multiple is to determine the average EV/EBITDA multiple for the industry, and then take that multiple times the expected EBITDA for your subject company for the upcoming year.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second way that this multiple might be used would be to see what range the firm has traded at using this multiple over the past five years, and then to assume that the firm should trade at the average of that range. While some analysts perceive this second approach to be a conservative valuation technique, we will use the first one. </a:t>
                </a:r>
              </a:p>
              <a:p>
                <a:r>
                  <a:rPr lang="en-US" sz="1200" b="0" kern="1200" dirty="0">
                    <a:solidFill>
                      <a:schemeClr val="tx1"/>
                    </a:solidFill>
                    <a:effectLst/>
                    <a:latin typeface="+mn-lt"/>
                    <a:ea typeface="+mn-ea"/>
                    <a:cs typeface="+mn-cs"/>
                  </a:rPr>
                  <a:t> </a:t>
                </a:r>
              </a:p>
              <a:p>
                <a:r>
                  <a:rPr lang="en-US" sz="1200" b="0" u="none" strike="noStrike"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1: Identify cell A2; it is highlighted in yellow.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this input cell, you may change the stock you wish to evaluate. The model is not case sensitive, but must contain the country code following the ticker symbol.</a:t>
                </a:r>
              </a:p>
              <a:p>
                <a:r>
                  <a:rPr lang="en-US" sz="1200" b="0" u="none" strike="noStrike"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Step 2: Compare the company EV/EBITDA to the Peer Average. The company we are evaluating will be highlighted in yellow within the chart. The peer average will be represented by the gray bar in the bar chart.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model only shows the top 10 peers by default. If you do not see the company or peer average you are analyzing, simply highlight rows 30-117, by placing your mouse on the row number, right clicking, and selecting “unhide” from the drop-down menu.</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3: Identify the target price and MOS for your analysis. </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71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peers</a:t>
            </a:r>
            <a:r>
              <a:rPr lang="en-US" baseline="0" dirty="0" smtClean="0"/>
              <a:t> may indicate the number of competitors.  Depending… fewer competitors may be an advantage.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001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Microsoft is in a good position that is competitive</a:t>
            </a:r>
            <a:r>
              <a:rPr lang="en-US" baseline="0" dirty="0" smtClean="0"/>
              <a:t> with the peer </a:t>
            </a:r>
            <a:r>
              <a:rPr lang="en-US" baseline="0" dirty="0" err="1" smtClean="0"/>
              <a:t>ev</a:t>
            </a:r>
            <a:r>
              <a:rPr lang="en-US" baseline="0" dirty="0" smtClean="0"/>
              <a:t>/</a:t>
            </a:r>
            <a:r>
              <a:rPr lang="en-US" baseline="0" dirty="0" err="1" smtClean="0"/>
              <a:t>ebitda</a:t>
            </a:r>
            <a:r>
              <a:rPr lang="en-US" baseline="0" dirty="0" smtClean="0"/>
              <a:t> multiple average.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FCF</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Using free cash flow (FCF) instead of other cash-flow concepts to value equities is useful as FCF can be used directly in a discounted cash-flow framework to value equity. </a:t>
                </a:r>
              </a:p>
              <a:p>
                <a:r>
                  <a:rPr lang="en-US" sz="1200" b="0" kern="1200" dirty="0">
                    <a:solidFill>
                      <a:schemeClr val="tx1"/>
                    </a:solidFill>
                    <a:effectLst/>
                    <a:latin typeface="+mn-lt"/>
                    <a:ea typeface="+mn-ea"/>
                    <a:cs typeface="+mn-cs"/>
                  </a:rPr>
                  <a:t>Free cash flow to the firm (FCFF) represents is the cash flow available to all the firm’s suppliers of capital once the firm pays all operating expenses (including taxes) and expenditures needed to sustain the firm’s productive capacity. The expenditures include what is needed to purchase fixed assets and working capital, such as inventory. The firm’s suppliers of capital include common stockholders, bondholders, and preferred stockholders (if the firm has preferred stock outstanding). Free cash flow to equity (FCFE) is the cash flow remaining for equity holders after all other claims have been satisfied.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1: Identify cell A2; it is highlighted in yellow.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this input cell, you may change the stock you wish to evaluate. The model is not case sensitive, but must contain the country code and the word “equity” following the ticker symbol.</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Determine the appropriate long-term growth rate, and place them in input cells C12 and G9. A conservative growth estimate of 3% represents the company growing at the rate of the US economy. A value-based growth estimate of 0% will derive the value of the company if no growth occurs.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3: Evaluate the discrepancies in target price and MOS between the two models.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There are two ways to estimate the equity value using free cash flows:</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An entire firm and all its cash flows (FCFF) are discounted, with the relevant discount rate being the weighted average cost of capital (WACC) because it reflects all the firm’s sources of capital. The value of the firm’s debt is then subtracted to calculate the equity value.</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Only the FCFE are discounted, with the relevant discount rate being the required return on equity. This provides a more direct way of estimating equity value.</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theory, both approaches should yield the same equity value if the inputs are consistent. However, the FCFF approach would be favored in two cases:</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The firm’s FCFE is negative.</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The firm’s capital structure (mix of debt and equity financing) is unstable.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FCF with EBIT approach is favored here because (1) the required return on equity used in the FCFE approach will be more volatile when the firm’s financial leverage (use of debt) is unstable and (2) when using historical data to estimate free cash flow growth, FCFF growth might reflect the firm’s fundamentals better than FCFE growth, which would fluctuate as debt fluctuates.</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following formulas are used to calculate FCF with EBIT:</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𝑭𝑪𝑭𝑭</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𝑬𝑩𝑰𝑻</m:t>
                      </m:r>
                      <m:r>
                        <a:rPr lang="en-US" sz="1200" b="1" i="1" kern="1200">
                          <a:solidFill>
                            <a:schemeClr val="tx1"/>
                          </a:solidFill>
                          <a:effectLst/>
                          <a:latin typeface="Cambria Math" panose="02040503050406030204" pitchFamily="18" charset="0"/>
                          <a:ea typeface="+mn-ea"/>
                          <a:cs typeface="+mn-cs"/>
                        </a:rPr>
                        <m:t>×</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panose="02040503050406030204" pitchFamily="18" charset="0"/>
                              <a:ea typeface="+mn-ea"/>
                              <a:cs typeface="+mn-cs"/>
                            </a:rPr>
                            <m:t>𝟏</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𝑻𝒂𝒙</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𝑹𝒂𝒕𝒆</m:t>
                          </m:r>
                        </m:e>
                      </m:d>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𝑪𝒂𝒑𝑬𝒙</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𝑾𝒐𝒓𝒌𝒊𝒏𝒈</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𝑪𝒂𝒑𝒊𝒕𝒂𝒍</m:t>
                      </m:r>
                    </m:oMath>
                  </m:oMathPara>
                </a14:m>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𝑭𝒊𝒓𝒎</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𝑭𝑪𝑭𝑭</m:t>
                          </m:r>
                        </m:num>
                        <m:den>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panose="02040503050406030204" pitchFamily="18" charset="0"/>
                                  <a:ea typeface="+mn-ea"/>
                                  <a:cs typeface="+mn-cs"/>
                                </a:rPr>
                                <m:t>𝑾𝑨𝑪𝑪</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𝑳𝑻</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𝑮𝒓𝒐𝒘𝒕𝒉</m:t>
                              </m:r>
                            </m:e>
                          </m:d>
                        </m:den>
                      </m:f>
                    </m:oMath>
                  </m:oMathPara>
                </a14:m>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𝑬𝒒𝒖𝒊𝒕𝒚</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𝑭𝒊𝒓𝒎</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𝑴𝒂𝒓𝒌𝒆𝒕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𝒐𝒇</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𝑫𝒆𝒃𝒕</m:t>
                      </m:r>
                    </m:oMath>
                  </m:oMathPara>
                </a14:m>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𝑻𝒂𝒓𝒈𝒆𝒕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𝑷𝒓𝒊𝒄𝒆</m:t>
                      </m:r>
                      <m:r>
                        <a:rPr lang="en-US" sz="1200" b="1" i="1" kern="1200">
                          <a:solidFill>
                            <a:schemeClr val="tx1"/>
                          </a:solidFill>
                          <a:effectLst/>
                          <a:latin typeface="Cambria Math" panose="02040503050406030204" pitchFamily="18" charset="0"/>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𝑬𝒒𝒖𝒊𝒕𝒚</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num>
                        <m:den>
                          <m:r>
                            <a:rPr lang="en-US" sz="1200" b="1" i="1" kern="1200">
                              <a:solidFill>
                                <a:schemeClr val="tx1"/>
                              </a:solidFill>
                              <a:effectLst/>
                              <a:latin typeface="Cambria Math" panose="02040503050406030204" pitchFamily="18" charset="0"/>
                              <a:ea typeface="+mn-ea"/>
                              <a:cs typeface="+mn-cs"/>
                            </a:rPr>
                            <m:t>𝑫𝒊𝒍𝒖𝒕𝒆𝒅</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𝑺𝒉𝒂𝒓𝒆𝒔</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𝑶𝒖𝒕𝒔𝒕𝒂𝒏𝒅𝒊𝒏𝒈</m:t>
                          </m:r>
                        </m:den>
                      </m:f>
                    </m:oMath>
                  </m:oMathPara>
                </a14:m>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following formulas are used to calculate FCF with Historic Growth Estimate:</a:t>
                </a:r>
              </a:p>
              <a:p>
                <a:r>
                  <a:rPr lang="en-US" sz="12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𝑭𝑪𝑭𝑭</m:t>
                      </m:r>
                      <m:r>
                        <a:rPr lang="en-US" sz="1200" b="1" i="1" kern="1200">
                          <a:solidFill>
                            <a:schemeClr val="tx1"/>
                          </a:solidFill>
                          <a:effectLst/>
                          <a:latin typeface="Cambria Math" panose="02040503050406030204" pitchFamily="18" charset="0"/>
                          <a:ea typeface="+mn-ea"/>
                          <a:cs typeface="+mn-cs"/>
                        </a:rPr>
                        <m:t>=</m:t>
                      </m:r>
                      <m:sSub>
                        <m:sSubPr>
                          <m:ctrlPr>
                            <a:rPr lang="en-US"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panose="02040503050406030204" pitchFamily="18" charset="0"/>
                              <a:ea typeface="+mn-ea"/>
                              <a:cs typeface="+mn-cs"/>
                            </a:rPr>
                            <m:t>𝑭𝑪𝑭𝑭</m:t>
                          </m:r>
                        </m:e>
                        <m:sub>
                          <m:r>
                            <a:rPr lang="en-US" sz="1200" b="1" i="1" kern="1200">
                              <a:solidFill>
                                <a:schemeClr val="tx1"/>
                              </a:solidFill>
                              <a:effectLst/>
                              <a:latin typeface="Cambria Math" panose="02040503050406030204" pitchFamily="18" charset="0"/>
                              <a:ea typeface="+mn-ea"/>
                              <a:cs typeface="+mn-cs"/>
                            </a:rPr>
                            <m:t>𝒕</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𝟏</m:t>
                          </m:r>
                        </m:sub>
                      </m:sSub>
                      <m:r>
                        <a:rPr lang="en-US" sz="1200" b="1" i="1" kern="1200">
                          <a:solidFill>
                            <a:schemeClr val="tx1"/>
                          </a:solidFill>
                          <a:effectLst/>
                          <a:latin typeface="Cambria Math" panose="02040503050406030204" pitchFamily="18" charset="0"/>
                          <a:ea typeface="+mn-ea"/>
                          <a:cs typeface="+mn-cs"/>
                        </a:rPr>
                        <m:t>×</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panose="02040503050406030204" pitchFamily="18" charset="0"/>
                              <a:ea typeface="+mn-ea"/>
                              <a:cs typeface="+mn-cs"/>
                            </a:rPr>
                            <m:t>𝟏</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𝑺𝑻</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𝑮𝒓𝒐𝒘𝒕𝒉</m:t>
                          </m:r>
                        </m:e>
                      </m:d>
                    </m:oMath>
                  </m:oMathPara>
                </a14:m>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t-1 represents last year’s FCFF. </a:t>
                </a:r>
              </a:p>
              <a:p>
                <a:r>
                  <a:rPr lang="en-US" sz="1200" b="1" kern="1200" dirty="0">
                    <a:solidFill>
                      <a:schemeClr val="tx1"/>
                    </a:solidFill>
                    <a:effectLst/>
                    <a:latin typeface="+mn-lt"/>
                    <a:ea typeface="+mn-ea"/>
                    <a:cs typeface="+mn-cs"/>
                  </a:rPr>
                  <a:t>ST Growth represents the average 10 year growth rate of FCFF.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𝑭𝒊𝒓𝒎</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panose="02040503050406030204" pitchFamily="18" charset="0"/>
                              <a:ea typeface="+mn-ea"/>
                              <a:cs typeface="+mn-cs"/>
                            </a:rPr>
                            <m:t>𝑭𝑪𝑭𝑭</m:t>
                          </m:r>
                        </m:num>
                        <m:den>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panose="02040503050406030204" pitchFamily="18" charset="0"/>
                                  <a:ea typeface="+mn-ea"/>
                                  <a:cs typeface="+mn-cs"/>
                                </a:rPr>
                                <m:t>𝑾𝑨𝑪𝑪</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𝑳𝑻</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𝑮𝒓𝒐𝒘𝒕𝒉</m:t>
                              </m:r>
                            </m:e>
                          </m:d>
                        </m:den>
                      </m:f>
                    </m:oMath>
                  </m:oMathPara>
                </a14:m>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panose="02040503050406030204" pitchFamily="18" charset="0"/>
                          <a:ea typeface="+mn-ea"/>
                          <a:cs typeface="+mn-cs"/>
                        </a:rPr>
                        <m:t>𝑬𝒒𝒖𝒊𝒕𝒚</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𝑭𝒊𝒓𝒎</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m:t>
                      </m:r>
                      <m:r>
                        <a:rPr lang="en-US" sz="1200" b="1" i="1" kern="1200">
                          <a:solidFill>
                            <a:schemeClr val="tx1"/>
                          </a:solidFill>
                          <a:effectLst/>
                          <a:latin typeface="Cambria Math" panose="02040503050406030204" pitchFamily="18" charset="0"/>
                          <a:ea typeface="+mn-ea"/>
                          <a:cs typeface="+mn-cs"/>
                        </a:rPr>
                        <m:t>𝑴𝒂𝒓𝒌𝒆𝒕</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𝑽𝒂𝒍𝒖𝒆</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𝒐𝒇</m:t>
                      </m:r>
                      <m:r>
                        <a:rPr lang="en-US" sz="1200" b="1" i="1" kern="1200">
                          <a:solidFill>
                            <a:schemeClr val="tx1"/>
                          </a:solidFill>
                          <a:effectLst/>
                          <a:latin typeface="Cambria Math" panose="02040503050406030204" pitchFamily="18" charset="0"/>
                          <a:ea typeface="+mn-ea"/>
                          <a:cs typeface="+mn-cs"/>
                        </a:rPr>
                        <m:t> </m:t>
                      </m:r>
                      <m:r>
                        <a:rPr lang="en-US" sz="1200" b="1" i="1" kern="1200">
                          <a:solidFill>
                            <a:schemeClr val="tx1"/>
                          </a:solidFill>
                          <a:effectLst/>
                          <a:latin typeface="Cambria Math" panose="02040503050406030204" pitchFamily="18" charset="0"/>
                          <a:ea typeface="+mn-ea"/>
                          <a:cs typeface="+mn-cs"/>
                        </a:rPr>
                        <m:t>𝑫𝒆𝒃𝒕</m:t>
                      </m:r>
                    </m:oMath>
                  </m:oMathPara>
                </a14:m>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panose="02040503050406030204" pitchFamily="18" charset="0"/>
                          <a:ea typeface="+mn-ea"/>
                          <a:cs typeface="+mn-cs"/>
                        </a:rPr>
                        <m:t>𝑇𝑎𝑟𝑔𝑒𝑡</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𝑃𝑟𝑖𝑐𝑒</m:t>
                      </m:r>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𝐸𝑞𝑢𝑖𝑡𝑦</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𝑉𝑎𝑙𝑢𝑒</m:t>
                          </m:r>
                        </m:num>
                        <m:den>
                          <m:r>
                            <a:rPr lang="en-US" sz="1200" b="0" i="1" kern="1200">
                              <a:solidFill>
                                <a:schemeClr val="tx1"/>
                              </a:solidFill>
                              <a:effectLst/>
                              <a:latin typeface="Cambria Math" panose="02040503050406030204" pitchFamily="18" charset="0"/>
                              <a:ea typeface="+mn-ea"/>
                              <a:cs typeface="+mn-cs"/>
                            </a:rPr>
                            <m:t>𝐷𝑖𝑙𝑢𝑡𝑒𝑑</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𝑆h𝑎𝑟𝑒𝑠</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𝑂𝑢𝑡𝑠𝑡𝑎𝑛𝑑𝑖𝑛𝑔</m:t>
                          </m:r>
                        </m:den>
                      </m:f>
                    </m:oMath>
                  </m:oMathPara>
                </a14:m>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market value of debt is calculated by taking the weighted average sum of all long-term debt the firm has. This is done by multiplying the amount of debt by the year it matures in years 1, 2, 3, 4, 5, and thereafter. The sum of the amounts multiplied by the year of maturity is divided by the sum of the total debt to find the weighted average maturity year. The Market Value of Debt is found using the following formulas:</a:t>
                </a:r>
              </a:p>
              <a:p>
                <a:r>
                  <a:rPr lang="en-US" sz="1200" b="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panose="02040503050406030204" pitchFamily="18" charset="0"/>
                          <a:ea typeface="+mn-ea"/>
                          <a:cs typeface="+mn-cs"/>
                        </a:rPr>
                        <m:t>𝑊𝐴𝐷</m:t>
                      </m:r>
                      <m:r>
                        <a:rPr lang="en-US" sz="1200" b="0" i="1" kern="1200">
                          <a:solidFill>
                            <a:schemeClr val="tx1"/>
                          </a:solidFill>
                          <a:effectLst/>
                          <a:latin typeface="Cambria Math" panose="02040503050406030204" pitchFamily="18" charset="0"/>
                          <a:ea typeface="+mn-ea"/>
                          <a:cs typeface="+mn-cs"/>
                        </a:rPr>
                        <m:t>=</m:t>
                      </m:r>
                      <m:r>
                        <a:rPr lang="en-US" sz="1200" b="0" i="1" kern="1200">
                          <a:solidFill>
                            <a:schemeClr val="tx1"/>
                          </a:solidFill>
                          <a:effectLst/>
                          <a:latin typeface="Cambria Math" panose="02040503050406030204" pitchFamily="18" charset="0"/>
                          <a:ea typeface="+mn-ea"/>
                          <a:cs typeface="+mn-cs"/>
                        </a:rPr>
                        <m:t>𝛴</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panose="02040503050406030204" pitchFamily="18" charset="0"/>
                              <a:ea typeface="+mn-ea"/>
                              <a:cs typeface="+mn-cs"/>
                            </a:rPr>
                            <m:t>𝐷𝑒𝑏𝑡</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𝑀𝑎𝑡𝑢𝑟𝑖𝑛𝑔</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𝑖𝑛</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𝑦𝑒𝑎𝑟</m:t>
                          </m:r>
                          <m:r>
                            <a:rPr lang="en-US" sz="1200" b="0" i="1" kern="1200">
                              <a:solidFill>
                                <a:schemeClr val="tx1"/>
                              </a:solidFill>
                              <a:effectLst/>
                              <a:latin typeface="Cambria Math" panose="02040503050406030204" pitchFamily="18" charset="0"/>
                              <a:ea typeface="+mn-ea"/>
                              <a:cs typeface="+mn-cs"/>
                            </a:rPr>
                            <m:t> </m:t>
                          </m:r>
                          <m:r>
                            <a:rPr lang="en-US" sz="1200" b="0" i="1" kern="1200">
                              <a:solidFill>
                                <a:schemeClr val="tx1"/>
                              </a:solidFill>
                              <a:effectLst/>
                              <a:latin typeface="Cambria Math" panose="02040503050406030204" pitchFamily="18" charset="0"/>
                              <a:ea typeface="+mn-ea"/>
                              <a:cs typeface="+mn-cs"/>
                            </a:rPr>
                            <m:t>𝑡</m:t>
                          </m:r>
                          <m:r>
                            <a:rPr lang="en-US" sz="1200" b="0" i="1" kern="1200">
                              <a:solidFill>
                                <a:schemeClr val="tx1"/>
                              </a:solidFill>
                              <a:effectLst/>
                              <a:latin typeface="Cambria Math" panose="02040503050406030204" pitchFamily="18" charset="0"/>
                              <a:ea typeface="+mn-ea"/>
                              <a:cs typeface="+mn-cs"/>
                            </a:rPr>
                            <m:t>×</m:t>
                          </m:r>
                          <m:r>
                            <a:rPr lang="en-US" sz="1200" b="0" i="1" kern="1200">
                              <a:solidFill>
                                <a:schemeClr val="tx1"/>
                              </a:solidFill>
                              <a:effectLst/>
                              <a:latin typeface="Cambria Math" panose="02040503050406030204" pitchFamily="18" charset="0"/>
                              <a:ea typeface="+mn-ea"/>
                              <a:cs typeface="+mn-cs"/>
                            </a:rPr>
                            <m:t>𝑡</m:t>
                          </m:r>
                        </m:e>
                      </m:d>
                    </m:oMath>
                  </m:oMathPara>
                </a14:m>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panose="02040503050406030204" pitchFamily="18" charset="0"/>
                          <a:ea typeface="+mn-ea"/>
                          <a:cs typeface="+mn-cs"/>
                        </a:rPr>
                        <m:t>𝑇𝐷</m:t>
                      </m:r>
                      <m:r>
                        <a:rPr lang="en-US" sz="1200" b="0" i="1" kern="1200">
                          <a:solidFill>
                            <a:schemeClr val="tx1"/>
                          </a:solidFill>
                          <a:effectLst/>
                          <a:latin typeface="Cambria Math" panose="02040503050406030204" pitchFamily="18" charset="0"/>
                          <a:ea typeface="+mn-ea"/>
                          <a:cs typeface="+mn-cs"/>
                        </a:rPr>
                        <m:t>=</m:t>
                      </m:r>
                      <m:r>
                        <a:rPr lang="en-US" sz="1200" b="0" i="1" kern="1200">
                          <a:solidFill>
                            <a:schemeClr val="tx1"/>
                          </a:solidFill>
                          <a:effectLst/>
                          <a:latin typeface="Cambria Math" panose="02040503050406030204" pitchFamily="18" charset="0"/>
                          <a:ea typeface="+mn-ea"/>
                          <a:cs typeface="+mn-cs"/>
                        </a:rPr>
                        <m:t>𝛴</m:t>
                      </m:r>
                      <m:d>
                        <m:dPr>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panose="02040503050406030204" pitchFamily="18" charset="0"/>
                              <a:ea typeface="+mn-ea"/>
                              <a:cs typeface="+mn-cs"/>
                            </a:rPr>
                            <m:t>𝐷𝑒𝑏𝑡</m:t>
                          </m:r>
                        </m:e>
                      </m:d>
                    </m:oMath>
                  </m:oMathPara>
                </a14:m>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panose="02040503050406030204" pitchFamily="18" charset="0"/>
                          <a:ea typeface="+mn-ea"/>
                          <a:cs typeface="+mn-cs"/>
                        </a:rPr>
                        <m:t>𝑊𝐴𝑀</m:t>
                      </m:r>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𝑊𝐴𝐷</m:t>
                          </m:r>
                        </m:num>
                        <m:den>
                          <m:r>
                            <a:rPr lang="en-US" sz="1200" b="0" i="1" kern="1200">
                              <a:solidFill>
                                <a:schemeClr val="tx1"/>
                              </a:solidFill>
                              <a:effectLst/>
                              <a:latin typeface="Cambria Math" panose="02040503050406030204" pitchFamily="18" charset="0"/>
                              <a:ea typeface="+mn-ea"/>
                              <a:cs typeface="+mn-cs"/>
                            </a:rPr>
                            <m:t>𝑇𝐷</m:t>
                          </m:r>
                        </m:den>
                      </m:f>
                    </m:oMath>
                  </m:oMathPara>
                </a14:m>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200" b="0" i="1" kern="1200">
                          <a:solidFill>
                            <a:schemeClr val="tx1"/>
                          </a:solidFill>
                          <a:effectLst/>
                          <a:latin typeface="Cambria Math" panose="02040503050406030204" pitchFamily="18" charset="0"/>
                          <a:ea typeface="+mn-ea"/>
                          <a:cs typeface="+mn-cs"/>
                        </a:rPr>
                        <m:t>𝑀𝑉𝐷</m:t>
                      </m:r>
                      <m:r>
                        <a:rPr lang="en-US" sz="1200" b="0" i="1" kern="1200">
                          <a:solidFill>
                            <a:schemeClr val="tx1"/>
                          </a:solidFill>
                          <a:effectLst/>
                          <a:latin typeface="Cambria Math" panose="02040503050406030204" pitchFamily="18" charset="0"/>
                          <a:ea typeface="+mn-ea"/>
                          <a:cs typeface="+mn-cs"/>
                        </a:rPr>
                        <m:t>=</m:t>
                      </m:r>
                      <m:r>
                        <a:rPr lang="en-US" sz="1200" b="0" i="1" kern="1200">
                          <a:solidFill>
                            <a:schemeClr val="tx1"/>
                          </a:solidFill>
                          <a:effectLst/>
                          <a:latin typeface="Cambria Math" panose="02040503050406030204" pitchFamily="18" charset="0"/>
                          <a:ea typeface="+mn-ea"/>
                          <a:cs typeface="+mn-cs"/>
                        </a:rPr>
                        <m:t>𝑖</m:t>
                      </m:r>
                      <m:r>
                        <a:rPr lang="en-US" sz="1200" b="0" i="1" kern="1200">
                          <a:solidFill>
                            <a:schemeClr val="tx1"/>
                          </a:solidFill>
                          <a:effectLst/>
                          <a:latin typeface="Cambria Math" panose="02040503050406030204" pitchFamily="18" charset="0"/>
                          <a:ea typeface="+mn-ea"/>
                          <a:cs typeface="+mn-cs"/>
                        </a:rPr>
                        <m:t>×</m:t>
                      </m:r>
                      <m:d>
                        <m:dPr>
                          <m:begChr m:val="{"/>
                          <m:endChr m:val="}"/>
                          <m:ctrlPr>
                            <a:rPr lang="en-US" sz="1200" b="0" i="1" kern="1200">
                              <a:solidFill>
                                <a:schemeClr val="tx1"/>
                              </a:solidFill>
                              <a:effectLst/>
                              <a:latin typeface="Cambria Math" panose="02040503050406030204" pitchFamily="18" charset="0"/>
                              <a:ea typeface="+mn-ea"/>
                              <a:cs typeface="+mn-cs"/>
                            </a:rPr>
                          </m:ctrlPr>
                        </m:dPr>
                        <m:e>
                          <m:r>
                            <a:rPr lang="en-US" sz="1200" b="0" i="1" kern="1200">
                              <a:solidFill>
                                <a:schemeClr val="tx1"/>
                              </a:solidFill>
                              <a:effectLst/>
                              <a:latin typeface="Cambria Math" panose="02040503050406030204" pitchFamily="18" charset="0"/>
                              <a:ea typeface="+mn-ea"/>
                              <a:cs typeface="+mn-cs"/>
                            </a:rPr>
                            <m:t>1−</m:t>
                          </m:r>
                          <m:d>
                            <m:dPr>
                              <m:begChr m:val="["/>
                              <m:endChr m:val="]"/>
                              <m:ctrlPr>
                                <a:rPr lang="en-US" sz="1200" b="0" i="1" kern="1200">
                                  <a:solidFill>
                                    <a:schemeClr val="tx1"/>
                                  </a:solidFill>
                                  <a:effectLst/>
                                  <a:latin typeface="Cambria Math" panose="02040503050406030204" pitchFamily="18" charset="0"/>
                                  <a:ea typeface="+mn-ea"/>
                                  <a:cs typeface="+mn-cs"/>
                                </a:rPr>
                              </m:ctrlPr>
                            </m:dPr>
                            <m:e>
                              <m:f>
                                <m:fPr>
                                  <m:ctrlPr>
                                    <a:rPr lang="en-US" sz="1200" b="0" i="1" kern="1200">
                                      <a:solidFill>
                                        <a:schemeClr val="tx1"/>
                                      </a:solidFill>
                                      <a:effectLst/>
                                      <a:latin typeface="Cambria Math" panose="02040503050406030204" pitchFamily="18" charset="0"/>
                                      <a:ea typeface="+mn-ea"/>
                                      <a:cs typeface="+mn-cs"/>
                                    </a:rPr>
                                  </m:ctrlPr>
                                </m:fPr>
                                <m:num>
                                  <m:d>
                                    <m:dPr>
                                      <m:ctrlPr>
                                        <a:rPr lang="en-US" sz="1200" b="0" i="1" kern="1200">
                                          <a:solidFill>
                                            <a:schemeClr val="tx1"/>
                                          </a:solidFill>
                                          <a:effectLst/>
                                          <a:latin typeface="Cambria Math" panose="02040503050406030204" pitchFamily="18" charset="0"/>
                                          <a:ea typeface="+mn-ea"/>
                                          <a:cs typeface="+mn-cs"/>
                                        </a:rPr>
                                      </m:ctrlPr>
                                    </m:dPr>
                                    <m:e>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panose="02040503050406030204" pitchFamily="18" charset="0"/>
                                                  <a:ea typeface="+mn-ea"/>
                                                  <a:cs typeface="+mn-cs"/>
                                                </a:rPr>
                                                <m:t>(1+</m:t>
                                              </m:r>
                                              <m:r>
                                                <a:rPr lang="en-US" sz="1200" b="0" i="1" kern="1200">
                                                  <a:solidFill>
                                                    <a:schemeClr val="tx1"/>
                                                  </a:solidFill>
                                                  <a:effectLst/>
                                                  <a:latin typeface="Cambria Math" panose="02040503050406030204" pitchFamily="18" charset="0"/>
                                                  <a:ea typeface="+mn-ea"/>
                                                  <a:cs typeface="+mn-cs"/>
                                                </a:rPr>
                                                <m:t>𝐶𝐷</m:t>
                                              </m:r>
                                              <m:r>
                                                <a:rPr lang="en-US" sz="1200" b="0" i="1" kern="1200">
                                                  <a:solidFill>
                                                    <a:schemeClr val="tx1"/>
                                                  </a:solidFill>
                                                  <a:effectLst/>
                                                  <a:latin typeface="Cambria Math" panose="02040503050406030204" pitchFamily="18" charset="0"/>
                                                  <a:ea typeface="+mn-ea"/>
                                                  <a:cs typeface="+mn-cs"/>
                                                </a:rPr>
                                                <m:t>)</m:t>
                                              </m:r>
                                            </m:e>
                                            <m:sup>
                                              <m:r>
                                                <a:rPr lang="en-US" sz="1200" b="0" i="1" kern="1200">
                                                  <a:solidFill>
                                                    <a:schemeClr val="tx1"/>
                                                  </a:solidFill>
                                                  <a:effectLst/>
                                                  <a:latin typeface="Cambria Math" panose="02040503050406030204" pitchFamily="18" charset="0"/>
                                                  <a:ea typeface="+mn-ea"/>
                                                  <a:cs typeface="+mn-cs"/>
                                                </a:rPr>
                                                <m:t>𝑊𝐴𝑀</m:t>
                                              </m:r>
                                            </m:sup>
                                          </m:sSup>
                                        </m:den>
                                      </m:f>
                                    </m:e>
                                  </m:d>
                                </m:num>
                                <m:den>
                                  <m:r>
                                    <a:rPr lang="en-US" sz="1200" b="0" i="1" kern="1200">
                                      <a:solidFill>
                                        <a:schemeClr val="tx1"/>
                                      </a:solidFill>
                                      <a:effectLst/>
                                      <a:latin typeface="Cambria Math" panose="02040503050406030204" pitchFamily="18" charset="0"/>
                                      <a:ea typeface="+mn-ea"/>
                                      <a:cs typeface="+mn-cs"/>
                                    </a:rPr>
                                    <m:t>𝐶𝐷</m:t>
                                  </m:r>
                                </m:den>
                              </m:f>
                            </m:e>
                          </m:d>
                        </m:e>
                      </m:d>
                      <m:r>
                        <a:rPr lang="en-US" sz="1200" b="0" i="1" kern="1200">
                          <a:solidFill>
                            <a:schemeClr val="tx1"/>
                          </a:solidFill>
                          <a:effectLst/>
                          <a:latin typeface="Cambria Math" panose="02040503050406030204" pitchFamily="18" charset="0"/>
                          <a:ea typeface="+mn-ea"/>
                          <a:cs typeface="+mn-cs"/>
                        </a:rPr>
                        <m:t>+</m:t>
                      </m:r>
                      <m:d>
                        <m:dPr>
                          <m:begChr m:val="["/>
                          <m:endChr m:val="]"/>
                          <m:ctrlPr>
                            <a:rPr lang="en-US" sz="1200" b="0" i="1" kern="1200">
                              <a:solidFill>
                                <a:schemeClr val="tx1"/>
                              </a:solidFill>
                              <a:effectLst/>
                              <a:latin typeface="Cambria Math" panose="02040503050406030204" pitchFamily="18" charset="0"/>
                              <a:ea typeface="+mn-ea"/>
                              <a:cs typeface="+mn-cs"/>
                            </a:rPr>
                          </m:ctrlPr>
                        </m:dPr>
                        <m:e>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𝑇𝐷</m:t>
                              </m:r>
                            </m:num>
                            <m:den>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panose="02040503050406030204" pitchFamily="18" charset="0"/>
                                      <a:ea typeface="+mn-ea"/>
                                      <a:cs typeface="+mn-cs"/>
                                    </a:rPr>
                                    <m:t>(1+</m:t>
                                  </m:r>
                                  <m:r>
                                    <a:rPr lang="en-US" sz="1200" b="0" i="1" kern="1200">
                                      <a:solidFill>
                                        <a:schemeClr val="tx1"/>
                                      </a:solidFill>
                                      <a:effectLst/>
                                      <a:latin typeface="Cambria Math" panose="02040503050406030204" pitchFamily="18" charset="0"/>
                                      <a:ea typeface="+mn-ea"/>
                                      <a:cs typeface="+mn-cs"/>
                                    </a:rPr>
                                    <m:t>𝐶𝐷</m:t>
                                  </m:r>
                                  <m:r>
                                    <a:rPr lang="en-US" sz="1200" b="0" i="1" kern="1200">
                                      <a:solidFill>
                                        <a:schemeClr val="tx1"/>
                                      </a:solidFill>
                                      <a:effectLst/>
                                      <a:latin typeface="Cambria Math" panose="02040503050406030204" pitchFamily="18" charset="0"/>
                                      <a:ea typeface="+mn-ea"/>
                                      <a:cs typeface="+mn-cs"/>
                                    </a:rPr>
                                    <m:t>)</m:t>
                                  </m:r>
                                </m:e>
                                <m:sup>
                                  <m:r>
                                    <a:rPr lang="en-US" sz="1200" b="0" i="1" kern="1200">
                                      <a:solidFill>
                                        <a:schemeClr val="tx1"/>
                                      </a:solidFill>
                                      <a:effectLst/>
                                      <a:latin typeface="Cambria Math" panose="02040503050406030204" pitchFamily="18" charset="0"/>
                                      <a:ea typeface="+mn-ea"/>
                                      <a:cs typeface="+mn-cs"/>
                                    </a:rPr>
                                    <m:t>𝑊𝐴𝑀</m:t>
                                  </m:r>
                                </m:sup>
                              </m:sSup>
                            </m:den>
                          </m:f>
                        </m:e>
                      </m:d>
                    </m:oMath>
                  </m:oMathPara>
                </a14:m>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WAD stands for Weighted Average Debt</a:t>
                </a:r>
              </a:p>
              <a:p>
                <a:r>
                  <a:rPr lang="en-US" sz="1200" b="0" kern="1200" dirty="0">
                    <a:solidFill>
                      <a:schemeClr val="tx1"/>
                    </a:solidFill>
                    <a:effectLst/>
                    <a:latin typeface="+mn-lt"/>
                    <a:ea typeface="+mn-ea"/>
                    <a:cs typeface="+mn-cs"/>
                  </a:rPr>
                  <a:t>TD represents Total Debt summation</a:t>
                </a:r>
              </a:p>
              <a:p>
                <a:r>
                  <a:rPr lang="en-US" sz="1200" b="0" kern="1200" dirty="0">
                    <a:solidFill>
                      <a:schemeClr val="tx1"/>
                    </a:solidFill>
                    <a:effectLst/>
                    <a:latin typeface="+mn-lt"/>
                    <a:ea typeface="+mn-ea"/>
                    <a:cs typeface="+mn-cs"/>
                  </a:rPr>
                  <a:t>WAM is the weighted average maturity years</a:t>
                </a:r>
              </a:p>
              <a:p>
                <a:r>
                  <a:rPr lang="en-US" sz="1200" b="0" kern="1200" dirty="0">
                    <a:solidFill>
                      <a:schemeClr val="tx1"/>
                    </a:solidFill>
                    <a:effectLst/>
                    <a:latin typeface="+mn-lt"/>
                    <a:ea typeface="+mn-ea"/>
                    <a:cs typeface="+mn-cs"/>
                  </a:rPr>
                  <a:t>MVD stands for Market Value of Debt</a:t>
                </a:r>
              </a:p>
              <a:p>
                <a:r>
                  <a:rPr lang="en-US" sz="1200" b="0" i="1"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represents the interest expense</a:t>
                </a:r>
              </a:p>
              <a:p>
                <a:r>
                  <a:rPr lang="en-US" sz="1200" b="0" kern="1200" dirty="0">
                    <a:solidFill>
                      <a:schemeClr val="tx1"/>
                    </a:solidFill>
                    <a:effectLst/>
                    <a:latin typeface="+mn-lt"/>
                    <a:ea typeface="+mn-ea"/>
                    <a:cs typeface="+mn-cs"/>
                  </a:rPr>
                  <a:t>CD represents the cost of debt to the firm</a:t>
                </a:r>
              </a:p>
            </p:txBody>
          </p:sp>
        </mc:Choice>
        <mc:Fallback xmlns="">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FCF</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Using free cash flow (FCF) instead of other cash-flow concepts to value equities is useful as FCF can be used directly in a discounted cash-flow framework to value equity. </a:t>
                </a:r>
              </a:p>
              <a:p>
                <a:r>
                  <a:rPr lang="en-US" sz="1200" b="0" kern="1200" dirty="0">
                    <a:solidFill>
                      <a:schemeClr val="tx1"/>
                    </a:solidFill>
                    <a:effectLst/>
                    <a:latin typeface="+mn-lt"/>
                    <a:ea typeface="+mn-ea"/>
                    <a:cs typeface="+mn-cs"/>
                  </a:rPr>
                  <a:t>Free cash flow to the firm (FCFF) represents is the cash flow available to all the firm’s suppliers of capital once the firm pays all operating expenses (including taxes) and expenditures needed to sustain the firm’s productive capacity. The expenditures include what is needed to purchase fixed assets and working capital, such as inventory. The firm’s suppliers of capital include common stockholders, bondholders, and preferred stockholders (if the firm has preferred stock outstanding). Free cash flow to equity (FCFE) is the cash flow remaining for equity holders after all other claims have been satisfied.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1: Identify cell A2; it is highlighted in yellow.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this input cell, you may change the stock you wish to evaluate. The model is not case sensitive, but must contain the country code and the word “equity” following the ticker symbol.</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2: Determine the appropriate long-term growth rate, and place them in input cells C12 and G9. A conservative growth estimate of 3% represents the company growing at the rate of the US economy. A value-based growth estimate of 0% will derive the value of the company if no growth occurs.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Step 3: Evaluate the discrepancies in target price and MOS between the two models.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There are two ways to estimate the equity value using free cash flows:</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An entire firm and all its cash flows (FCFF) are discounted, with the relevant discount rate being the weighted average cost of capital (WACC) because it reflects all the firm’s sources of capital. The value of the firm’s debt is then subtracted to calculate the equity value.</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Only the FCFE are discounted, with the relevant discount rate being the required return on equity. This provides a more direct way of estimating equity value.</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In theory, both approaches should yield the same equity value if the inputs are consistent. However, the FCFF approach would be favored in two cases:</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The firm’s FCFE is negative.</a:t>
                </a:r>
              </a:p>
              <a:p>
                <a:r>
                  <a:rPr lang="en-US" sz="1200" b="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The firm’s capital structure (mix of debt and equity financing) is unstable.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FCF with EBIT approach is favored here because (1) the required return on equity used in the FCFE approach will be more volatile when the firm’s financial leverage (use of debt) is unstable and (2) when using historical data to estimate free cash flow growth, FCFF growth might reflect the firm’s fundamentals better than FCFE growth, which would fluctuate as debt fluctuates.</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following formulas are used to calculate FCF with EBIT:</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1" i="0" kern="1200">
                    <a:solidFill>
                      <a:schemeClr val="tx1"/>
                    </a:solidFill>
                    <a:effectLst/>
                    <a:latin typeface="+mn-lt"/>
                    <a:ea typeface="+mn-ea"/>
                    <a:cs typeface="+mn-cs"/>
                  </a:rPr>
                  <a:t>𝑭𝑪𝑭𝑭=𝑬𝑩𝑰𝑻×(𝟏−𝑻𝒂𝒙 𝑹𝒂𝒕𝒆)−∆𝑪𝒂𝒑𝑬𝒙−∆𝑾𝒐𝒓𝒌𝒊𝒏𝒈 𝑪𝒂𝒑𝒊𝒕𝒂𝒍</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r>
                  <a:rPr lang="en-US" sz="1200" b="1" i="0" kern="1200">
                    <a:solidFill>
                      <a:schemeClr val="tx1"/>
                    </a:solidFill>
                    <a:effectLst/>
                    <a:latin typeface="+mn-lt"/>
                    <a:ea typeface="+mn-ea"/>
                    <a:cs typeface="+mn-cs"/>
                  </a:rPr>
                  <a:t>𝑭𝒊𝒓𝒎 𝑽𝒂𝒍𝒖𝒆=𝑭𝑪𝑭𝑭/((𝑾𝑨𝑪𝑪−𝑳𝑻 𝑮𝒓𝒐𝒘𝒕𝒉)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r>
                  <a:rPr lang="en-US" sz="1200" b="1" i="0" kern="1200">
                    <a:solidFill>
                      <a:schemeClr val="tx1"/>
                    </a:solidFill>
                    <a:effectLst/>
                    <a:latin typeface="+mn-lt"/>
                    <a:ea typeface="+mn-ea"/>
                    <a:cs typeface="+mn-cs"/>
                  </a:rPr>
                  <a:t>𝑬𝒒𝒖𝒊𝒕𝒚 𝑽𝒂𝒍𝒖𝒆=𝑭𝒊𝒓𝒎 𝑽𝒂𝒍𝒖𝒆−𝑴𝒂𝒓𝒌𝒆𝒕 𝑽𝒂𝒍𝒖𝒆 𝒐𝒇 𝑫𝒆𝒃𝒕</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r>
                  <a:rPr lang="en-US" sz="1200" b="1" i="0" kern="1200">
                    <a:solidFill>
                      <a:schemeClr val="tx1"/>
                    </a:solidFill>
                    <a:effectLst/>
                    <a:latin typeface="+mn-lt"/>
                    <a:ea typeface="+mn-ea"/>
                    <a:cs typeface="+mn-cs"/>
                  </a:rPr>
                  <a:t>𝑻𝒂𝒓𝒈𝒆𝒕 𝑷𝒓𝒊𝒄𝒆=(𝑬𝒒𝒖𝒊𝒕𝒚 𝑽𝒂𝒍𝒖𝒆)/(𝑫𝒊𝒍𝒖𝒕𝒆𝒅 𝑺𝒉𝒂𝒓𝒆𝒔 𝑶𝒖𝒕𝒔𝒕𝒂𝒏𝒅𝒊𝒏𝒈)</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following formulas are used to calculate FCF with Historic Growth Estimate:</a:t>
                </a:r>
              </a:p>
              <a:p>
                <a:r>
                  <a:rPr lang="en-US" sz="1200" b="1" kern="1200" dirty="0">
                    <a:solidFill>
                      <a:schemeClr val="tx1"/>
                    </a:solidFill>
                    <a:effectLst/>
                    <a:latin typeface="+mn-lt"/>
                    <a:ea typeface="+mn-ea"/>
                    <a:cs typeface="+mn-cs"/>
                  </a:rPr>
                  <a:t> </a:t>
                </a:r>
              </a:p>
              <a:p>
                <a:r>
                  <a:rPr lang="en-US" sz="1200" b="1" i="0" kern="1200">
                    <a:solidFill>
                      <a:schemeClr val="tx1"/>
                    </a:solidFill>
                    <a:effectLst/>
                    <a:latin typeface="+mn-lt"/>
                    <a:ea typeface="+mn-ea"/>
                    <a:cs typeface="+mn-cs"/>
                  </a:rPr>
                  <a:t>𝑭𝑪𝑭𝑭=〖𝑭𝑪𝑭𝑭〗_(𝒕−𝟏)×(𝟏+𝑺𝑻 𝑮𝒓𝒐𝒘𝒕𝒉)</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t-1 represents last year’s FCFF. </a:t>
                </a:r>
              </a:p>
              <a:p>
                <a:r>
                  <a:rPr lang="en-US" sz="1200" b="1" kern="1200" dirty="0">
                    <a:solidFill>
                      <a:schemeClr val="tx1"/>
                    </a:solidFill>
                    <a:effectLst/>
                    <a:latin typeface="+mn-lt"/>
                    <a:ea typeface="+mn-ea"/>
                    <a:cs typeface="+mn-cs"/>
                  </a:rPr>
                  <a:t>ST Growth represents the average 10 year growth rate of FCFF.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r>
                  <a:rPr lang="en-US" sz="1200" b="1" i="0" kern="1200">
                    <a:solidFill>
                      <a:schemeClr val="tx1"/>
                    </a:solidFill>
                    <a:effectLst/>
                    <a:latin typeface="+mn-lt"/>
                    <a:ea typeface="+mn-ea"/>
                    <a:cs typeface="+mn-cs"/>
                  </a:rPr>
                  <a:t>𝑭𝒊𝒓𝒎 𝑽𝒂𝒍𝒖𝒆=𝑭𝑪𝑭𝑭/((𝑾𝑨𝑪𝑪−𝑳𝑻 𝑮𝒓𝒐𝒘𝒕𝒉)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r>
                  <a:rPr lang="en-US" sz="1200" b="1" i="0" kern="1200">
                    <a:solidFill>
                      <a:schemeClr val="tx1"/>
                    </a:solidFill>
                    <a:effectLst/>
                    <a:latin typeface="+mn-lt"/>
                    <a:ea typeface="+mn-ea"/>
                    <a:cs typeface="+mn-cs"/>
                  </a:rPr>
                  <a:t>𝑬𝒒𝒖𝒊𝒕𝒚 𝑽𝒂𝒍𝒖𝒆=𝑭𝒊𝒓𝒎 𝑽𝒂𝒍𝒖𝒆−𝑴𝒂𝒓𝒌𝒆𝒕 𝑽𝒂𝒍𝒖𝒆 𝒐𝒇 𝑫𝒆𝒃𝒕</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i="0" kern="1200">
                    <a:solidFill>
                      <a:schemeClr val="tx1"/>
                    </a:solidFill>
                    <a:effectLst/>
                    <a:latin typeface="+mn-lt"/>
                    <a:ea typeface="+mn-ea"/>
                    <a:cs typeface="+mn-cs"/>
                  </a:rPr>
                  <a:t>𝑇𝑎𝑟𝑔𝑒𝑡 𝑃𝑟𝑖𝑐𝑒=(𝐸𝑞𝑢𝑖𝑡𝑦 𝑉𝑎𝑙𝑢𝑒)/(𝐷𝑖𝑙𝑢𝑡𝑒𝑑 𝑆ℎ𝑎𝑟𝑒𝑠 𝑂𝑢𝑡𝑠𝑡𝑎𝑛𝑑𝑖𝑛𝑔)</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 market value of debt is calculated by taking the weighted average sum of all long-term debt the firm has. This is done by multiplying the amount of debt by the year it matures in years 1, 2, 3, 4, 5, and thereafter. The sum of the amounts multiplied by the year of maturity is divided by the sum of the total debt to find the weighted average maturity year. The Market Value of Debt is found using the following formulas:</a:t>
                </a:r>
              </a:p>
              <a:p>
                <a:r>
                  <a:rPr lang="en-US" sz="1200" b="0" kern="1200" dirty="0">
                    <a:solidFill>
                      <a:schemeClr val="tx1"/>
                    </a:solidFill>
                    <a:effectLst/>
                    <a:latin typeface="+mn-lt"/>
                    <a:ea typeface="+mn-ea"/>
                    <a:cs typeface="+mn-cs"/>
                  </a:rPr>
                  <a:t> </a:t>
                </a:r>
              </a:p>
              <a:p>
                <a:r>
                  <a:rPr lang="en-US" sz="1200" b="0" i="0" kern="1200">
                    <a:solidFill>
                      <a:schemeClr val="tx1"/>
                    </a:solidFill>
                    <a:effectLst/>
                    <a:latin typeface="+mn-lt"/>
                    <a:ea typeface="+mn-ea"/>
                    <a:cs typeface="+mn-cs"/>
                  </a:rPr>
                  <a:t>𝑊𝐴𝐷=𝛴(𝐷𝑒𝑏𝑡 𝑀𝑎𝑡𝑢𝑟𝑖𝑛𝑔 𝑖𝑛 𝑦𝑒𝑎𝑟 𝑡×𝑡)</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i="0" kern="1200">
                    <a:solidFill>
                      <a:schemeClr val="tx1"/>
                    </a:solidFill>
                    <a:effectLst/>
                    <a:latin typeface="+mn-lt"/>
                    <a:ea typeface="+mn-ea"/>
                    <a:cs typeface="+mn-cs"/>
                  </a:rPr>
                  <a:t>𝑇𝐷=𝛴(𝐷𝑒𝑏𝑡)</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a:t>
                </a:r>
              </a:p>
              <a:p>
                <a:r>
                  <a:rPr lang="en-US" sz="1200" b="0" i="0" kern="1200">
                    <a:solidFill>
                      <a:schemeClr val="tx1"/>
                    </a:solidFill>
                    <a:effectLst/>
                    <a:latin typeface="+mn-lt"/>
                    <a:ea typeface="+mn-ea"/>
                    <a:cs typeface="+mn-cs"/>
                  </a:rPr>
                  <a:t>𝑊𝐴𝑀=𝑊𝐴𝐷/𝑇𝐷</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i="0" kern="1200">
                    <a:solidFill>
                      <a:schemeClr val="tx1"/>
                    </a:solidFill>
                    <a:effectLst/>
                    <a:latin typeface="+mn-lt"/>
                    <a:ea typeface="+mn-ea"/>
                    <a:cs typeface="+mn-cs"/>
                  </a:rPr>
                  <a:t>𝑀𝑉𝐷=𝑖×{1−[((1/〖(1+𝐶𝐷)〗^𝑊𝐴𝑀 ))/𝐶𝐷]}+[𝑇𝐷/〖(1+𝐶𝐷)〗^𝑊𝐴𝑀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WAD stands for Weighted Average Debt</a:t>
                </a:r>
              </a:p>
              <a:p>
                <a:r>
                  <a:rPr lang="en-US" sz="1200" b="0" kern="1200" dirty="0">
                    <a:solidFill>
                      <a:schemeClr val="tx1"/>
                    </a:solidFill>
                    <a:effectLst/>
                    <a:latin typeface="+mn-lt"/>
                    <a:ea typeface="+mn-ea"/>
                    <a:cs typeface="+mn-cs"/>
                  </a:rPr>
                  <a:t>TD represents Total Debt summation</a:t>
                </a:r>
              </a:p>
              <a:p>
                <a:r>
                  <a:rPr lang="en-US" sz="1200" b="0" kern="1200" dirty="0">
                    <a:solidFill>
                      <a:schemeClr val="tx1"/>
                    </a:solidFill>
                    <a:effectLst/>
                    <a:latin typeface="+mn-lt"/>
                    <a:ea typeface="+mn-ea"/>
                    <a:cs typeface="+mn-cs"/>
                  </a:rPr>
                  <a:t>WAM is the weighted average maturity years</a:t>
                </a:r>
              </a:p>
              <a:p>
                <a:r>
                  <a:rPr lang="en-US" sz="1200" b="0" kern="1200" dirty="0">
                    <a:solidFill>
                      <a:schemeClr val="tx1"/>
                    </a:solidFill>
                    <a:effectLst/>
                    <a:latin typeface="+mn-lt"/>
                    <a:ea typeface="+mn-ea"/>
                    <a:cs typeface="+mn-cs"/>
                  </a:rPr>
                  <a:t>MVD stands for Market Value of Debt</a:t>
                </a:r>
              </a:p>
              <a:p>
                <a:r>
                  <a:rPr lang="en-US" sz="1200" b="0" i="1" kern="1200" dirty="0" err="1">
                    <a:solidFill>
                      <a:schemeClr val="tx1"/>
                    </a:solidFill>
                    <a:effectLst/>
                    <a:latin typeface="+mn-lt"/>
                    <a:ea typeface="+mn-ea"/>
                    <a:cs typeface="+mn-cs"/>
                  </a:rPr>
                  <a:t>i</a:t>
                </a:r>
                <a:r>
                  <a:rPr lang="en-US" sz="1200" b="0" kern="1200" dirty="0">
                    <a:solidFill>
                      <a:schemeClr val="tx1"/>
                    </a:solidFill>
                    <a:effectLst/>
                    <a:latin typeface="+mn-lt"/>
                    <a:ea typeface="+mn-ea"/>
                    <a:cs typeface="+mn-cs"/>
                  </a:rPr>
                  <a:t> represents the interest expense</a:t>
                </a:r>
              </a:p>
              <a:p>
                <a:r>
                  <a:rPr lang="en-US" sz="1200" b="0" kern="1200" dirty="0">
                    <a:solidFill>
                      <a:schemeClr val="tx1"/>
                    </a:solidFill>
                    <a:effectLst/>
                    <a:latin typeface="+mn-lt"/>
                    <a:ea typeface="+mn-ea"/>
                    <a:cs typeface="+mn-cs"/>
                  </a:rPr>
                  <a:t>CD represents the cost of debt to the firm</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641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PRICE/EARNINGS</a:t>
            </a:r>
            <a:endParaRPr lang="en-US" sz="12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Evaluates relative attractiveness of company’s stock price compared to current earnings of a firm. Generally, the lower the P/E ratio, the more attractive the equity is to an investor. However, there are exceptions.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Step 1: Identify cell A2; it is highlighted in yellow.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In this input cell, you may change the stock you wish to evaluate. The model is not case sensitive, but must contain the country code following the ticker symbol.</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Step 2: Compare the company P/E to the Peer Average. The company we are evaluating will be highlighted in yellow within the chart. The peer average will be represented by the gray bar in the bar chart.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The model only shows the top 10 peers by default. If you do not see the company or peer average you are analyzing, simply highlight rows 30-117, by placing your mouse on the row number, right clicking, and selecting “unhide” from the drop-down menu.</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Step 3: Identify the target price and MOS for your analysis.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204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724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MODIFIED GRAHAM</a:t>
            </a:r>
            <a:endParaRPr lang="en-US" sz="12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Modified Graham Formula allows for quick estimation of a company’s value and is not intended to be an exact science. The target price that the model produces should be viewed as a general estimate and not an exact value.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The formula assumes:</a:t>
            </a:r>
          </a:p>
          <a:p>
            <a:pPr lvl="0"/>
            <a:r>
              <a:rPr lang="en-US" sz="1200" b="0" kern="1200" dirty="0" smtClean="0">
                <a:solidFill>
                  <a:schemeClr val="tx1"/>
                </a:solidFill>
                <a:effectLst/>
                <a:latin typeface="+mn-lt"/>
                <a:ea typeface="+mn-ea"/>
                <a:cs typeface="+mn-cs"/>
              </a:rPr>
              <a:t>the average yield on a highly rated corporate bond of 4.4%</a:t>
            </a:r>
          </a:p>
          <a:p>
            <a:pPr lvl="0"/>
            <a:r>
              <a:rPr lang="en-US" sz="1200" b="0" kern="1200" dirty="0" smtClean="0">
                <a:solidFill>
                  <a:schemeClr val="tx1"/>
                </a:solidFill>
                <a:effectLst/>
                <a:latin typeface="+mn-lt"/>
                <a:ea typeface="+mn-ea"/>
                <a:cs typeface="+mn-cs"/>
              </a:rPr>
              <a:t>the base PE ratio of a no-growth company to be 8.5</a:t>
            </a:r>
          </a:p>
          <a:p>
            <a:pPr lvl="0"/>
            <a:r>
              <a:rPr lang="en-US" sz="1200" b="0" kern="1200" dirty="0" smtClean="0">
                <a:solidFill>
                  <a:schemeClr val="tx1"/>
                </a:solidFill>
                <a:effectLst/>
                <a:latin typeface="+mn-lt"/>
                <a:ea typeface="+mn-ea"/>
                <a:cs typeface="+mn-cs"/>
              </a:rPr>
              <a:t>a multiplier to the growth rate of 2</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The inputs in the formula are already pulled in from the Bloomberg database and will not require any additional adjustments: </a:t>
            </a:r>
          </a:p>
          <a:p>
            <a:pPr lvl="0"/>
            <a:r>
              <a:rPr lang="en-US" sz="1200" b="0" kern="1200" dirty="0" smtClean="0">
                <a:solidFill>
                  <a:schemeClr val="tx1"/>
                </a:solidFill>
                <a:effectLst/>
                <a:latin typeface="+mn-lt"/>
                <a:ea typeface="+mn-ea"/>
                <a:cs typeface="+mn-cs"/>
              </a:rPr>
              <a:t>the EPS in the formula represents the company’s current earnings per share </a:t>
            </a:r>
          </a:p>
          <a:p>
            <a:pPr lvl="0"/>
            <a:r>
              <a:rPr lang="en-US" sz="1200" b="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g</a:t>
            </a:r>
            <a:r>
              <a:rPr lang="en-US" sz="1200" b="0" kern="1200" dirty="0" smtClean="0">
                <a:solidFill>
                  <a:schemeClr val="tx1"/>
                </a:solidFill>
                <a:effectLst/>
                <a:latin typeface="+mn-lt"/>
                <a:ea typeface="+mn-ea"/>
                <a:cs typeface="+mn-cs"/>
              </a:rPr>
              <a:t> in the formula represents the company’s 5-year earnings growth estimate</a:t>
            </a:r>
          </a:p>
          <a:p>
            <a:pPr lvl="0"/>
            <a:r>
              <a:rPr lang="en-US" sz="1200" b="0" kern="1200" dirty="0" smtClean="0">
                <a:solidFill>
                  <a:schemeClr val="tx1"/>
                </a:solidFill>
                <a:effectLst/>
                <a:latin typeface="+mn-lt"/>
                <a:ea typeface="+mn-ea"/>
                <a:cs typeface="+mn-cs"/>
              </a:rPr>
              <a:t>the AAA Yield represents the current yield on AAA corporate bonds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Step 1: Identify cell A2; it is highlighted in yellow.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In this input cell, you may change the stock you wish to evaluate. The model is not case sensitive, but must contain the ticker symbol, country code, and the word “equity.”</a:t>
            </a:r>
          </a:p>
          <a:p>
            <a:r>
              <a:rPr lang="en-US" sz="1200" b="0" u="none" strike="noStrike"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Step 2: Identify the target price and MOS for your analysis.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80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first complete a model enter</a:t>
            </a:r>
            <a:r>
              <a:rPr lang="en-US" baseline="0" dirty="0" smtClean="0"/>
              <a:t> the information from Bloomberg, check it. Then apply the Dynamic Model.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0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FMA</a:t>
            </a:r>
            <a:r>
              <a:rPr lang="en-US" baseline="0" dirty="0" smtClean="0"/>
              <a:t> Mission: </a:t>
            </a: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The Financial Model Analysis (FMA) is a value-based, eclectic system using API languages to interact with Bloomberg Terminals producing dynamic Excel market models for equity analysts to determine Graham-Dodd essentials including margin of safety (MOS), Target Price, and supportive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7F672-6FF1-4673-9A2B-01D755B008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2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K</a:t>
            </a:r>
            <a:r>
              <a:rPr lang="en-US" baseline="0" dirty="0" smtClean="0"/>
              <a:t> + 10% if over S&amp;P 500 (sector), bonus .5 K if clients accept recommendations.</a:t>
            </a:r>
          </a:p>
          <a:p>
            <a:endParaRPr lang="en-US" baseline="0" dirty="0" smtClean="0"/>
          </a:p>
          <a:p>
            <a:r>
              <a:rPr lang="en-US" sz="1200" dirty="0" smtClean="0">
                <a:solidFill>
                  <a:schemeClr val="bg1"/>
                </a:solidFill>
              </a:rPr>
              <a:t>Goldman Sachs San Francisco, California Street .5</a:t>
            </a:r>
          </a:p>
          <a:p>
            <a:r>
              <a:rPr lang="en-US" sz="1200" dirty="0" smtClean="0">
                <a:solidFill>
                  <a:schemeClr val="bg1"/>
                </a:solidFill>
              </a:rPr>
              <a:t>Vanguard .5 </a:t>
            </a:r>
          </a:p>
          <a:p>
            <a:r>
              <a:rPr lang="en-US" baseline="0" dirty="0" smtClean="0"/>
              <a:t>50% Managed and 50% Passive</a:t>
            </a:r>
          </a:p>
          <a:p>
            <a:endParaRPr lang="en-US" baseline="0" dirty="0" smtClean="0"/>
          </a:p>
          <a:p>
            <a:r>
              <a:rPr lang="en-US" baseline="0" dirty="0" smtClean="0"/>
              <a:t>Group Oriented Process and Management (Center for Entrepreneurial Leadership)</a:t>
            </a:r>
          </a:p>
          <a:p>
            <a:r>
              <a:rPr lang="en-US" baseline="0" dirty="0" smtClean="0"/>
              <a:t>Established IPS (investment policy statements)</a:t>
            </a:r>
          </a:p>
          <a:p>
            <a:r>
              <a:rPr lang="en-US" baseline="0" dirty="0" smtClean="0"/>
              <a:t>Identify new purchase opportunities</a:t>
            </a:r>
          </a:p>
          <a:p>
            <a:r>
              <a:rPr lang="en-US" baseline="0" dirty="0" smtClean="0"/>
              <a:t>Written Report</a:t>
            </a:r>
          </a:p>
          <a:p>
            <a:r>
              <a:rPr lang="en-US" baseline="0" dirty="0" smtClean="0"/>
              <a:t>Meet to rebalance then </a:t>
            </a:r>
          </a:p>
          <a:p>
            <a:r>
              <a:rPr lang="en-US" baseline="0" dirty="0" smtClean="0"/>
              <a:t>Support ‘buy, hold or sell’ recommendation.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07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NTT Data Service – IT</a:t>
            </a:r>
            <a:r>
              <a:rPr lang="en-US" baseline="0" dirty="0" smtClean="0"/>
              <a:t> transformation (Bank moves or consolidates, NCC conducts that transfer of data. Bank to new bank. Top auto company, health care.</a:t>
            </a:r>
          </a:p>
          <a:p>
            <a:r>
              <a:rPr lang="en-US" baseline="0" dirty="0" smtClean="0"/>
              <a:t> </a:t>
            </a:r>
            <a:br>
              <a:rPr lang="en-US" baseline="0" dirty="0" smtClean="0"/>
            </a:br>
            <a:r>
              <a:rPr lang="en-US" baseline="0" dirty="0" smtClean="0"/>
              <a:t>Up to speed in API &lt;Go&gt;</a:t>
            </a:r>
            <a:r>
              <a:rPr lang="en-US" b="1" dirty="0" smtClean="0"/>
              <a:t>Application Programming Interface</a:t>
            </a:r>
            <a:r>
              <a:rPr lang="en-US" dirty="0" smtClean="0"/>
              <a:t> (API) is a set of subroutine definitions, protocols, and tools for building application software. Bloomberg terminal to Excel.</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02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Arial" panose="020B0604020202020204" pitchFamily="34" charset="0"/>
              </a:rPr>
              <a:t>FMA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Provide computer-assisted, human interface to determine financial model basics and dynamic analysis</a:t>
            </a:r>
            <a:r>
              <a:rPr kumimoji="0" lang="en-US" sz="1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Identify stock opportunities for long-term growth while reducing portfolio turnover</a:t>
            </a:r>
            <a:endParaRPr kumimoji="0" lang="en-US" sz="1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Establish a basis for portfolio rebalancing and entry level opportunities</a:t>
            </a:r>
            <a:r>
              <a:rPr kumimoji="0" lang="en-US" sz="1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Produce more money via growth in dividends, capital gains, and expansion in P/E multiple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r>
              <a:rPr lang="en-US" dirty="0" smtClean="0"/>
              <a:t>P/E ratios can be used to determine a company’s perceived under or overvaluation.</a:t>
            </a:r>
          </a:p>
          <a:p>
            <a:r>
              <a:rPr lang="en-US" dirty="0" smtClean="0"/>
              <a:t>But you can also use the P/E ratio to determine upside and downside price targets as well.</a:t>
            </a:r>
          </a:p>
          <a:p>
            <a:r>
              <a:rPr lang="en-US" dirty="0" smtClean="0"/>
              <a:t>First, the P/E ratio is simply price divided by (/) earnings. For example; if a stock’s price is $30 and its earnings are $1.25, its P/E would be 24. ($30 price or ‘P’ / $1.25 earnings or ‘E’ = 24 P/E ratio)</a:t>
            </a:r>
          </a:p>
          <a:p>
            <a:r>
              <a:rPr lang="en-US" dirty="0" smtClean="0"/>
              <a:t>If that stock’s earnings rose to $2.00, the P/E would now be 15.</a:t>
            </a:r>
            <a:br>
              <a:rPr lang="en-US" dirty="0" smtClean="0"/>
            </a:br>
            <a:r>
              <a:rPr lang="en-US" dirty="0" smtClean="0"/>
              <a:t>($30 price / $2.00 earnings = 15 P/E)</a:t>
            </a:r>
          </a:p>
          <a:p>
            <a:r>
              <a:rPr lang="en-US" dirty="0" smtClean="0"/>
              <a:t>And the most logical conclusion would be to see the stock’s price rise until its most recent multiple (or P/E ratio) of 24 was hit again. Why is this so ‘logical’? Because people had just been willing to pay 24 times a Company’s earnings and they probably still are, if there’s reason to believe the Company’s earnings will continue to improve.</a:t>
            </a:r>
          </a:p>
          <a:p>
            <a:r>
              <a:rPr lang="en-US" dirty="0" smtClean="0"/>
              <a:t>So $2.00 (earnings) x 24 (the previous multiple or P/E ratio) = $48 (price). So the price target I’d have for that stock would now be $48. (And you could do the same thing on the downside too.)</a:t>
            </a:r>
          </a:p>
          <a:p>
            <a:r>
              <a:rPr lang="en-US" dirty="0" smtClean="0"/>
              <a:t>However, P/E ratios will often times increase or decrease based on macro-economic reasons too, and not just on the stock’s own numbers. By macro-economics, I’m referring to the economy, the Indexes (broader market) and the Industries, etc.</a:t>
            </a:r>
          </a:p>
          <a:p>
            <a:r>
              <a:rPr lang="en-US" dirty="0" smtClean="0"/>
              <a:t>For instance, as the economy gets better, companies will do better, and vice versa. So as things get better, an increase in earnings can be anticipated.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40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topics… Ethics under</a:t>
            </a:r>
            <a:r>
              <a:rPr lang="en-US" baseline="0" dirty="0" smtClean="0"/>
              <a:t> development.</a:t>
            </a:r>
          </a:p>
          <a:p>
            <a:r>
              <a:rPr lang="en-US" baseline="0" dirty="0" smtClean="0"/>
              <a:t>5 models plus watch list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7F672-6FF1-4673-9A2B-01D755B008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66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NTT Data Service – IT</a:t>
            </a:r>
            <a:r>
              <a:rPr lang="en-US" baseline="0" dirty="0" smtClean="0"/>
              <a:t> transformation (Bank moves or consolidates, NCC conducts that transfer of data. Bank to new bank. Top auto company, health care.</a:t>
            </a:r>
          </a:p>
          <a:p>
            <a:r>
              <a:rPr lang="en-US" baseline="0" dirty="0" smtClean="0"/>
              <a:t> </a:t>
            </a:r>
            <a:br>
              <a:rPr lang="en-US" baseline="0" dirty="0" smtClean="0"/>
            </a:br>
            <a:r>
              <a:rPr lang="en-US" baseline="0" dirty="0" smtClean="0"/>
              <a:t>Up to speed in API &lt;Go&gt;</a:t>
            </a:r>
            <a:r>
              <a:rPr lang="en-US" b="1" dirty="0" smtClean="0"/>
              <a:t>Application Programming Interface</a:t>
            </a:r>
            <a:r>
              <a:rPr lang="en-US" dirty="0" smtClean="0"/>
              <a:t> (API) is a set of subroutine definitions, protocols, and tools for building application software. Bloomberg terminal to Excel.</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64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Spelling Watch List or </a:t>
            </a:r>
            <a:r>
              <a:rPr lang="en-US" dirty="0" err="1" smtClean="0"/>
              <a:t>watchlist</a:t>
            </a:r>
            <a:r>
              <a:rPr lang="en-US" dirty="0" smtClean="0"/>
              <a:t>… underlined</a:t>
            </a:r>
            <a:r>
              <a:rPr lang="en-US" baseline="0" dirty="0" smtClean="0"/>
              <a:t> in red in Word and </a:t>
            </a:r>
            <a:r>
              <a:rPr lang="en-US" baseline="0" dirty="0" err="1" smtClean="0"/>
              <a:t>Powerpoint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88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kern="1200" dirty="0" smtClean="0">
                <a:solidFill>
                  <a:schemeClr val="tx1"/>
                </a:solidFill>
                <a:effectLst/>
                <a:latin typeface="+mn-lt"/>
                <a:ea typeface="+mn-ea"/>
                <a:cs typeface="+mn-cs"/>
              </a:rPr>
              <a:t>WATCH LIST &amp; SEAHAWK LLC</a:t>
            </a:r>
            <a:endParaRPr lang="en-US" sz="2000" kern="1200" dirty="0" smtClean="0">
              <a:solidFill>
                <a:schemeClr val="tx1"/>
              </a:solidFill>
              <a:effectLst/>
              <a:latin typeface="+mn-lt"/>
              <a:ea typeface="+mn-ea"/>
              <a:cs typeface="+mn-cs"/>
            </a:endParaRPr>
          </a:p>
          <a:p>
            <a:endParaRPr lang="en-US" sz="2000" b="1" u="none" strike="noStrike" kern="1200" dirty="0" smtClean="0">
              <a:solidFill>
                <a:schemeClr val="tx1"/>
              </a:solidFill>
              <a:effectLst/>
              <a:latin typeface="+mn-lt"/>
              <a:ea typeface="+mn-ea"/>
              <a:cs typeface="+mn-cs"/>
            </a:endParaRPr>
          </a:p>
          <a:p>
            <a:r>
              <a:rPr lang="en-US" sz="2000" b="1" u="none" strike="noStrike" kern="1200" dirty="0" smtClean="0">
                <a:solidFill>
                  <a:schemeClr val="tx1"/>
                </a:solidFill>
                <a:effectLst/>
                <a:latin typeface="+mn-lt"/>
                <a:ea typeface="+mn-ea"/>
                <a:cs typeface="+mn-cs"/>
              </a:rPr>
              <a:t>Lab 3 in Blackboard… due September</a:t>
            </a:r>
            <a:r>
              <a:rPr lang="en-US" sz="2000" b="1" u="none" strike="noStrike" kern="1200" baseline="0" dirty="0" smtClean="0">
                <a:solidFill>
                  <a:schemeClr val="tx1"/>
                </a:solidFill>
                <a:effectLst/>
                <a:latin typeface="+mn-lt"/>
                <a:ea typeface="+mn-ea"/>
                <a:cs typeface="+mn-cs"/>
              </a:rPr>
              <a:t> 13</a:t>
            </a:r>
            <a:r>
              <a:rPr lang="en-US" sz="2000" b="1" u="none" strike="noStrike"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endParaRPr lang="en-US" sz="2000" b="1"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Watch list:</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Develop a watch list to keep track of companies of interest from your sector and industries through the semester</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Step 1:</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In any of the yellow input cells type ‘ticker’ symbol, country code ‘US’, and “equity”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Step 2: </a:t>
            </a:r>
            <a:endParaRPr lang="en-US" sz="2000" kern="1200" dirty="0" smtClean="0">
              <a:solidFill>
                <a:schemeClr val="tx1"/>
              </a:solidFill>
              <a:effectLst/>
              <a:latin typeface="+mn-lt"/>
              <a:ea typeface="+mn-ea"/>
              <a:cs typeface="+mn-cs"/>
            </a:endParaRPr>
          </a:p>
          <a:p>
            <a:r>
              <a:rPr lang="en-US" sz="2000" b="0" kern="1200" dirty="0" smtClean="0">
                <a:solidFill>
                  <a:schemeClr val="tx1"/>
                </a:solidFill>
                <a:effectLst/>
                <a:latin typeface="+mn-lt"/>
                <a:ea typeface="+mn-ea"/>
                <a:cs typeface="+mn-cs"/>
              </a:rPr>
              <a:t>Sort any column by selecting drop-down arrow. </a:t>
            </a:r>
          </a:p>
          <a:p>
            <a:r>
              <a:rPr lang="en-US" sz="2000" b="0" kern="1200" dirty="0" smtClean="0">
                <a:solidFill>
                  <a:schemeClr val="tx1"/>
                </a:solidFill>
                <a:effectLst/>
                <a:latin typeface="+mn-lt"/>
                <a:ea typeface="+mn-ea"/>
                <a:cs typeface="+mn-cs"/>
              </a:rPr>
              <a:t>By selecting “Sort A to Z”, the column will reorder from least to greatest. By selecting “Sort Z to A”, the column will reorder from greatest to least. </a:t>
            </a: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0" kern="1200" dirty="0" smtClean="0">
                <a:solidFill>
                  <a:schemeClr val="tx1"/>
                </a:solidFill>
                <a:effectLst/>
                <a:latin typeface="+mn-lt"/>
                <a:ea typeface="+mn-ea"/>
                <a:cs typeface="+mn-cs"/>
              </a:rPr>
              <a:t>According to the </a:t>
            </a:r>
            <a:r>
              <a:rPr lang="en-US" sz="2000" b="1" kern="1200" dirty="0" smtClean="0">
                <a:solidFill>
                  <a:schemeClr val="tx1"/>
                </a:solidFill>
                <a:effectLst/>
                <a:latin typeface="+mn-lt"/>
                <a:ea typeface="+mn-ea"/>
                <a:cs typeface="+mn-cs"/>
              </a:rPr>
              <a:t>Seahawk Investment Management, LLC </a:t>
            </a:r>
            <a:r>
              <a:rPr lang="en-US" sz="2000" b="0" kern="1200" dirty="0" smtClean="0">
                <a:solidFill>
                  <a:schemeClr val="tx1"/>
                </a:solidFill>
                <a:effectLst/>
                <a:latin typeface="+mn-lt"/>
                <a:ea typeface="+mn-ea"/>
                <a:cs typeface="+mn-cs"/>
              </a:rPr>
              <a:t>investment policy requirements, all equities added to the portfolio must have a market capitalization that exceeds $2B. Students can utilize the filter feature by selecting the drop down arrow and selecting “sort A to Z” to view all equities in order from least to greatest market capitalization. Using this feature, a student would recognize that CASY US Equity does not meet the market cap requirement. </a:t>
            </a: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E917E-5C75-4ABB-8F17-743FC4F86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87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884B3-68EF-47F8-A7B8-CE9231F1052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106582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884B3-68EF-47F8-A7B8-CE9231F1052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110938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884B3-68EF-47F8-A7B8-CE9231F1052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13461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6160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267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3745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329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530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884B3-68EF-47F8-A7B8-CE9231F1052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105886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4884B3-68EF-47F8-A7B8-CE9231F10521}"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178882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884B3-68EF-47F8-A7B8-CE9231F10521}"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160263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884B3-68EF-47F8-A7B8-CE9231F10521}"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109125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884B3-68EF-47F8-A7B8-CE9231F10521}"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32831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884B3-68EF-47F8-A7B8-CE9231F10521}"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38931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4884B3-68EF-47F8-A7B8-CE9231F10521}"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394271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4884B3-68EF-47F8-A7B8-CE9231F10521}"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25DDC-7A2F-4E18-83F8-79438AE2C61C}" type="slidenum">
              <a:rPr lang="en-US" smtClean="0"/>
              <a:t>‹#›</a:t>
            </a:fld>
            <a:endParaRPr lang="en-US"/>
          </a:p>
        </p:txBody>
      </p:sp>
    </p:spTree>
    <p:extLst>
      <p:ext uri="{BB962C8B-B14F-4D97-AF65-F5344CB8AC3E}">
        <p14:creationId xmlns:p14="http://schemas.microsoft.com/office/powerpoint/2010/main" val="326849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884B3-68EF-47F8-A7B8-CE9231F10521}" type="datetimeFigureOut">
              <a:rPr lang="en-US" smtClean="0"/>
              <a:t>10/28/2017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25DDC-7A2F-4E18-83F8-79438AE2C61C}" type="slidenum">
              <a:rPr lang="en-US" smtClean="0"/>
              <a:t>‹#›</a:t>
            </a:fld>
            <a:endParaRPr lang="en-US"/>
          </a:p>
        </p:txBody>
      </p:sp>
    </p:spTree>
    <p:extLst>
      <p:ext uri="{BB962C8B-B14F-4D97-AF65-F5344CB8AC3E}">
        <p14:creationId xmlns:p14="http://schemas.microsoft.com/office/powerpoint/2010/main" val="878205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55649" y="1824482"/>
            <a:ext cx="9680701" cy="847089"/>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10/28/2017</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2596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05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739" y="26290"/>
            <a:ext cx="12192000" cy="68579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304291" y="132560"/>
            <a:ext cx="2679701" cy="492443"/>
          </a:xfrm>
          <a:prstGeom prst="rect">
            <a:avLst/>
          </a:prstGeom>
        </p:spPr>
        <p:txBody>
          <a:bodyPr vert="horz" wrap="square" lIns="0" tIns="0" rIns="0" bIns="0" rtlCol="0">
            <a:spAutoFit/>
          </a:bodyPr>
          <a:lstStyle/>
          <a:p>
            <a:pPr marL="12700">
              <a:lnSpc>
                <a:spcPct val="100000"/>
              </a:lnSpc>
            </a:pPr>
            <a:r>
              <a:rPr sz="3200" spc="-125" dirty="0" smtClean="0"/>
              <a:t>W</a:t>
            </a:r>
            <a:r>
              <a:rPr sz="3200" dirty="0" smtClean="0"/>
              <a:t>at</a:t>
            </a:r>
            <a:r>
              <a:rPr sz="3200" spc="-10" dirty="0" smtClean="0"/>
              <a:t>c</a:t>
            </a:r>
            <a:r>
              <a:rPr sz="3200" dirty="0" smtClean="0"/>
              <a:t>h</a:t>
            </a:r>
            <a:r>
              <a:rPr lang="en-US" sz="3200" dirty="0" smtClean="0"/>
              <a:t> </a:t>
            </a:r>
            <a:r>
              <a:rPr lang="en-US" sz="3200" dirty="0"/>
              <a:t>L</a:t>
            </a:r>
            <a:r>
              <a:rPr sz="3200" dirty="0" smtClean="0"/>
              <a:t>i</a:t>
            </a:r>
            <a:r>
              <a:rPr sz="3200" spc="-15" dirty="0" smtClean="0"/>
              <a:t>s</a:t>
            </a:r>
            <a:r>
              <a:rPr sz="3200" dirty="0" smtClean="0"/>
              <a:t>t</a:t>
            </a:r>
            <a:endParaRPr sz="3200" dirty="0"/>
          </a:p>
        </p:txBody>
      </p:sp>
      <p:sp>
        <p:nvSpPr>
          <p:cNvPr id="5" name="object 5"/>
          <p:cNvSpPr/>
          <p:nvPr/>
        </p:nvSpPr>
        <p:spPr>
          <a:xfrm>
            <a:off x="3122676" y="545591"/>
            <a:ext cx="8705088" cy="622706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288442" y="954278"/>
            <a:ext cx="2992755" cy="544322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10" normalizeH="0" baseline="0" noProof="0" dirty="0" smtClean="0">
                <a:ln>
                  <a:noFill/>
                </a:ln>
                <a:solidFill>
                  <a:srgbClr val="FFFFFF"/>
                </a:solidFill>
                <a:effectLst/>
                <a:uLnTx/>
                <a:uFillTx/>
                <a:latin typeface="Arial"/>
                <a:ea typeface="+mn-ea"/>
                <a:cs typeface="Arial"/>
              </a:rPr>
              <a:t>Watch</a:t>
            </a:r>
            <a:r>
              <a:rPr kumimoji="0" lang="en-US" sz="2400" b="1" i="0" u="none" strike="noStrike" kern="1200" cap="none" spc="-10" normalizeH="0" baseline="0" noProof="0" dirty="0" smtClean="0">
                <a:ln>
                  <a:noFill/>
                </a:ln>
                <a:solidFill>
                  <a:srgbClr val="FFFFFF"/>
                </a:solidFill>
                <a:effectLst/>
                <a:uLnTx/>
                <a:uFillTx/>
                <a:latin typeface="Arial"/>
                <a:ea typeface="+mn-ea"/>
                <a:cs typeface="Arial"/>
              </a:rPr>
              <a:t> </a:t>
            </a:r>
            <a:r>
              <a:rPr kumimoji="0" lang="en-US" sz="2400" b="1" i="0" u="none" strike="noStrike" kern="1200" cap="none" spc="-10" normalizeH="0" baseline="0" noProof="0" dirty="0">
                <a:ln>
                  <a:noFill/>
                </a:ln>
                <a:solidFill>
                  <a:srgbClr val="FFFFFF"/>
                </a:solidFill>
                <a:effectLst/>
                <a:uLnTx/>
                <a:uFillTx/>
                <a:latin typeface="Arial"/>
                <a:ea typeface="+mn-ea"/>
                <a:cs typeface="Arial"/>
              </a:rPr>
              <a:t>L</a:t>
            </a:r>
            <a:r>
              <a:rPr kumimoji="0" sz="2400" b="1" i="0" u="none" strike="noStrike" kern="1200" cap="none" spc="-10" normalizeH="0" baseline="0" noProof="0" dirty="0" smtClean="0">
                <a:ln>
                  <a:noFill/>
                </a:ln>
                <a:solidFill>
                  <a:srgbClr val="FFFFFF"/>
                </a:solidFill>
                <a:effectLst/>
                <a:uLnTx/>
                <a:uFillTx/>
                <a:latin typeface="Arial"/>
                <a:ea typeface="+mn-ea"/>
                <a:cs typeface="Arial"/>
              </a:rPr>
              <a:t>ist</a:t>
            </a:r>
            <a:r>
              <a:rPr kumimoji="0" sz="2400" b="1" i="0" u="none" strike="noStrike" kern="1200" cap="none" spc="-10" normalizeH="0" baseline="0" noProof="0" dirty="0">
                <a:ln>
                  <a:noFill/>
                </a:ln>
                <a:solidFill>
                  <a:srgbClr val="FFFFFF"/>
                </a:solidFill>
                <a:effectLst/>
                <a:uLnTx/>
                <a:uFillTx/>
                <a:latin typeface="Arial"/>
                <a:ea typeface="+mn-ea"/>
                <a:cs typeface="Arial"/>
              </a:rPr>
              <a:t>:</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Develop a </a:t>
            </a:r>
            <a:r>
              <a:rPr kumimoji="0" sz="2400" b="0" i="0" u="none" strike="noStrike" kern="1200" cap="none" spc="-5" normalizeH="0" baseline="0" noProof="0" dirty="0" smtClean="0">
                <a:ln>
                  <a:noFill/>
                </a:ln>
                <a:solidFill>
                  <a:srgbClr val="FFFFFF"/>
                </a:solidFill>
                <a:effectLst/>
                <a:uLnTx/>
                <a:uFillTx/>
                <a:latin typeface="Arial"/>
                <a:ea typeface="+mn-ea"/>
                <a:cs typeface="Arial"/>
              </a:rPr>
              <a:t>watch</a:t>
            </a:r>
            <a:r>
              <a:rPr kumimoji="0" lang="en-US" sz="2400" b="0" i="0" u="none" strike="noStrike" kern="1200" cap="none" spc="-5" normalizeH="0" baseline="0" noProof="0" dirty="0" smtClean="0">
                <a:ln>
                  <a:noFill/>
                </a:ln>
                <a:solidFill>
                  <a:srgbClr val="FFFFFF"/>
                </a:solidFill>
                <a:effectLst/>
                <a:uLnTx/>
                <a:uFillTx/>
                <a:latin typeface="Arial"/>
                <a:ea typeface="+mn-ea"/>
                <a:cs typeface="Arial"/>
              </a:rPr>
              <a:t> </a:t>
            </a:r>
            <a:r>
              <a:rPr kumimoji="0" sz="2400" b="0" i="0" u="none" strike="noStrike" kern="1200" cap="none" spc="-5" normalizeH="0" baseline="0" noProof="0" dirty="0" smtClean="0">
                <a:ln>
                  <a:noFill/>
                </a:ln>
                <a:solidFill>
                  <a:srgbClr val="FFFFFF"/>
                </a:solidFill>
                <a:effectLst/>
                <a:uLnTx/>
                <a:uFillTx/>
                <a:latin typeface="Arial"/>
                <a:ea typeface="+mn-ea"/>
                <a:cs typeface="Arial"/>
              </a:rPr>
              <a:t>list </a:t>
            </a: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5" normalizeH="0" baseline="0" noProof="0" dirty="0">
                <a:ln>
                  <a:noFill/>
                </a:ln>
                <a:solidFill>
                  <a:srgbClr val="FFFFFF"/>
                </a:solidFill>
                <a:effectLst/>
                <a:uLnTx/>
                <a:uFillTx/>
                <a:latin typeface="Arial"/>
                <a:ea typeface="+mn-ea"/>
                <a:cs typeface="Arial"/>
              </a:rPr>
              <a:t>keep </a:t>
            </a:r>
            <a:r>
              <a:rPr kumimoji="0" sz="2400" b="0" i="0" u="none" strike="noStrike" kern="1200" cap="none" spc="0" normalizeH="0" baseline="0" noProof="0" dirty="0">
                <a:ln>
                  <a:noFill/>
                </a:ln>
                <a:solidFill>
                  <a:srgbClr val="FFFFFF"/>
                </a:solidFill>
                <a:effectLst/>
                <a:uLnTx/>
                <a:uFillTx/>
                <a:latin typeface="Arial"/>
                <a:ea typeface="+mn-ea"/>
                <a:cs typeface="Arial"/>
              </a:rPr>
              <a:t>track of  </a:t>
            </a:r>
            <a:r>
              <a:rPr kumimoji="0" sz="2400" b="0" i="0" u="none" strike="noStrike" kern="1200" cap="none" spc="-5" normalizeH="0" baseline="0" noProof="0" dirty="0">
                <a:ln>
                  <a:noFill/>
                </a:ln>
                <a:solidFill>
                  <a:srgbClr val="FFFFFF"/>
                </a:solidFill>
                <a:effectLst/>
                <a:uLnTx/>
                <a:uFillTx/>
                <a:latin typeface="Arial"/>
                <a:ea typeface="+mn-ea"/>
                <a:cs typeface="Arial"/>
              </a:rPr>
              <a:t>companies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interest  through the</a:t>
            </a:r>
            <a:r>
              <a:rPr kumimoji="0" sz="2400" b="0" i="0" u="none" strike="noStrike" kern="1200" cap="none" spc="-6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semester</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762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any </a:t>
            </a:r>
            <a:r>
              <a:rPr kumimoji="0" sz="2400" b="0" i="0" u="none" strike="noStrike" kern="1200" cap="none" spc="0" normalizeH="0" baseline="0" noProof="0" dirty="0">
                <a:ln>
                  <a:noFill/>
                </a:ln>
                <a:solidFill>
                  <a:srgbClr val="FFFFFF"/>
                </a:solidFill>
                <a:effectLst/>
                <a:uLnTx/>
                <a:uFillTx/>
                <a:latin typeface="Arial"/>
                <a:ea typeface="+mn-ea"/>
                <a:cs typeface="Arial"/>
              </a:rPr>
              <a:t>of the </a:t>
            </a:r>
            <a:r>
              <a:rPr kumimoji="0" sz="2400" b="0" i="0" u="none" strike="noStrike" kern="1200" cap="none" spc="-5" normalizeH="0" baseline="0" noProof="0" dirty="0">
                <a:ln>
                  <a:noFill/>
                </a:ln>
                <a:solidFill>
                  <a:srgbClr val="FFFFFF"/>
                </a:solidFill>
                <a:effectLst/>
                <a:uLnTx/>
                <a:uFillTx/>
                <a:latin typeface="Arial"/>
                <a:ea typeface="+mn-ea"/>
                <a:cs typeface="Arial"/>
              </a:rPr>
              <a:t>yellow  input cells </a:t>
            </a:r>
            <a:r>
              <a:rPr kumimoji="0" sz="2400" b="0" i="0" u="none" strike="noStrike" kern="1200" cap="none" spc="0" normalizeH="0" baseline="0" noProof="0" dirty="0">
                <a:ln>
                  <a:noFill/>
                </a:ln>
                <a:solidFill>
                  <a:srgbClr val="FFFFFF"/>
                </a:solidFill>
                <a:effectLst/>
                <a:uLnTx/>
                <a:uFillTx/>
                <a:latin typeface="Arial"/>
                <a:ea typeface="+mn-ea"/>
                <a:cs typeface="Arial"/>
              </a:rPr>
              <a:t>type </a:t>
            </a:r>
            <a:r>
              <a:rPr kumimoji="0" sz="2400" b="0" i="0" u="none" strike="noStrike" kern="1200" cap="none" spc="-5" normalizeH="0" baseline="0" noProof="0" dirty="0">
                <a:ln>
                  <a:noFill/>
                </a:ln>
                <a:solidFill>
                  <a:srgbClr val="FFFFFF"/>
                </a:solidFill>
                <a:effectLst/>
                <a:uLnTx/>
                <a:uFillTx/>
                <a:latin typeface="Arial"/>
                <a:ea typeface="+mn-ea"/>
                <a:cs typeface="Arial"/>
              </a:rPr>
              <a:t>ticker  </a:t>
            </a:r>
            <a:r>
              <a:rPr kumimoji="0" sz="2400" b="0" i="0" u="none" strike="noStrike" kern="1200" cap="none" spc="0" normalizeH="0" baseline="0" noProof="0" dirty="0">
                <a:ln>
                  <a:noFill/>
                </a:ln>
                <a:solidFill>
                  <a:srgbClr val="FFFFFF"/>
                </a:solidFill>
                <a:effectLst/>
                <a:uLnTx/>
                <a:uFillTx/>
                <a:latin typeface="Arial"/>
                <a:ea typeface="+mn-ea"/>
                <a:cs typeface="Arial"/>
              </a:rPr>
              <a:t>symbol, </a:t>
            </a:r>
            <a:r>
              <a:rPr kumimoji="0" sz="2400" b="0" i="0" u="none" strike="noStrike" kern="1200" cap="none" spc="-5" normalizeH="0" baseline="0" noProof="0" dirty="0">
                <a:ln>
                  <a:noFill/>
                </a:ln>
                <a:solidFill>
                  <a:srgbClr val="FFFFFF"/>
                </a:solidFill>
                <a:effectLst/>
                <a:uLnTx/>
                <a:uFillTx/>
                <a:latin typeface="Arial"/>
                <a:ea typeface="+mn-ea"/>
                <a:cs typeface="Arial"/>
              </a:rPr>
              <a:t>country</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code,  and</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“equity”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10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2:</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243204"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Sort any column by  selecting drop-down  arrow</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7"/>
          <p:cNvSpPr/>
          <p:nvPr/>
        </p:nvSpPr>
        <p:spPr>
          <a:xfrm>
            <a:off x="4265676" y="1243583"/>
            <a:ext cx="7104888" cy="484632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418838" y="3045714"/>
            <a:ext cx="669290" cy="147955"/>
          </a:xfrm>
          <a:custGeom>
            <a:avLst/>
            <a:gdLst/>
            <a:ahLst/>
            <a:cxnLst/>
            <a:rect l="l" t="t" r="r" b="b"/>
            <a:pathLst>
              <a:path w="669289" h="147955">
                <a:moveTo>
                  <a:pt x="0" y="147827"/>
                </a:moveTo>
                <a:lnTo>
                  <a:pt x="669036" y="147827"/>
                </a:lnTo>
                <a:lnTo>
                  <a:pt x="669036" y="0"/>
                </a:lnTo>
                <a:lnTo>
                  <a:pt x="0" y="0"/>
                </a:lnTo>
                <a:lnTo>
                  <a:pt x="0" y="147827"/>
                </a:lnTo>
                <a:close/>
              </a:path>
            </a:pathLst>
          </a:custGeom>
          <a:ln w="2895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991104" y="3089529"/>
            <a:ext cx="1351280" cy="365760"/>
          </a:xfrm>
          <a:custGeom>
            <a:avLst/>
            <a:gdLst/>
            <a:ahLst/>
            <a:cxnLst/>
            <a:rect l="l" t="t" r="r" b="b"/>
            <a:pathLst>
              <a:path w="1351279" h="365760">
                <a:moveTo>
                  <a:pt x="1235186" y="37018"/>
                </a:moveTo>
                <a:lnTo>
                  <a:pt x="0" y="328549"/>
                </a:lnTo>
                <a:lnTo>
                  <a:pt x="8635" y="365633"/>
                </a:lnTo>
                <a:lnTo>
                  <a:pt x="1243949" y="74102"/>
                </a:lnTo>
                <a:lnTo>
                  <a:pt x="1235186" y="37018"/>
                </a:lnTo>
                <a:close/>
              </a:path>
              <a:path w="1351279" h="365760">
                <a:moveTo>
                  <a:pt x="1346819" y="32638"/>
                </a:moveTo>
                <a:lnTo>
                  <a:pt x="1253744" y="32638"/>
                </a:lnTo>
                <a:lnTo>
                  <a:pt x="1262507" y="69723"/>
                </a:lnTo>
                <a:lnTo>
                  <a:pt x="1243949" y="74102"/>
                </a:lnTo>
                <a:lnTo>
                  <a:pt x="1252728" y="111251"/>
                </a:lnTo>
                <a:lnTo>
                  <a:pt x="1346819" y="32638"/>
                </a:lnTo>
                <a:close/>
              </a:path>
              <a:path w="1351279" h="365760">
                <a:moveTo>
                  <a:pt x="1253744" y="32638"/>
                </a:moveTo>
                <a:lnTo>
                  <a:pt x="1235186" y="37018"/>
                </a:lnTo>
                <a:lnTo>
                  <a:pt x="1243949" y="74102"/>
                </a:lnTo>
                <a:lnTo>
                  <a:pt x="1262507" y="69723"/>
                </a:lnTo>
                <a:lnTo>
                  <a:pt x="1253744" y="32638"/>
                </a:lnTo>
                <a:close/>
              </a:path>
              <a:path w="1351279" h="365760">
                <a:moveTo>
                  <a:pt x="1226438" y="0"/>
                </a:moveTo>
                <a:lnTo>
                  <a:pt x="1235186" y="37018"/>
                </a:lnTo>
                <a:lnTo>
                  <a:pt x="1253744" y="32638"/>
                </a:lnTo>
                <a:lnTo>
                  <a:pt x="1346819" y="32638"/>
                </a:lnTo>
                <a:lnTo>
                  <a:pt x="1350771" y="29337"/>
                </a:lnTo>
                <a:lnTo>
                  <a:pt x="1226438"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83992" y="2433066"/>
            <a:ext cx="3990975" cy="3009900"/>
          </a:xfrm>
          <a:custGeom>
            <a:avLst/>
            <a:gdLst/>
            <a:ahLst/>
            <a:cxnLst/>
            <a:rect l="l" t="t" r="r" b="b"/>
            <a:pathLst>
              <a:path w="3990975" h="3009900">
                <a:moveTo>
                  <a:pt x="3887728" y="53501"/>
                </a:moveTo>
                <a:lnTo>
                  <a:pt x="0" y="2979166"/>
                </a:lnTo>
                <a:lnTo>
                  <a:pt x="22859" y="3009646"/>
                </a:lnTo>
                <a:lnTo>
                  <a:pt x="3910682" y="84007"/>
                </a:lnTo>
                <a:lnTo>
                  <a:pt x="3887728" y="53501"/>
                </a:lnTo>
                <a:close/>
              </a:path>
              <a:path w="3990975" h="3009900">
                <a:moveTo>
                  <a:pt x="3969645" y="42037"/>
                </a:moveTo>
                <a:lnTo>
                  <a:pt x="3902963" y="42037"/>
                </a:lnTo>
                <a:lnTo>
                  <a:pt x="3925951" y="72517"/>
                </a:lnTo>
                <a:lnTo>
                  <a:pt x="3910682" y="84007"/>
                </a:lnTo>
                <a:lnTo>
                  <a:pt x="3933571" y="114426"/>
                </a:lnTo>
                <a:lnTo>
                  <a:pt x="3969645" y="42037"/>
                </a:lnTo>
                <a:close/>
              </a:path>
              <a:path w="3990975" h="3009900">
                <a:moveTo>
                  <a:pt x="3902963" y="42037"/>
                </a:moveTo>
                <a:lnTo>
                  <a:pt x="3887728" y="53501"/>
                </a:lnTo>
                <a:lnTo>
                  <a:pt x="3910682" y="84007"/>
                </a:lnTo>
                <a:lnTo>
                  <a:pt x="3925951" y="72517"/>
                </a:lnTo>
                <a:lnTo>
                  <a:pt x="3902963" y="42037"/>
                </a:lnTo>
                <a:close/>
              </a:path>
              <a:path w="3990975" h="3009900">
                <a:moveTo>
                  <a:pt x="3990593" y="0"/>
                </a:moveTo>
                <a:lnTo>
                  <a:pt x="3864863" y="23113"/>
                </a:lnTo>
                <a:lnTo>
                  <a:pt x="3887728" y="53501"/>
                </a:lnTo>
                <a:lnTo>
                  <a:pt x="3902963" y="42037"/>
                </a:lnTo>
                <a:lnTo>
                  <a:pt x="3969645" y="42037"/>
                </a:lnTo>
                <a:lnTo>
                  <a:pt x="399059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6974585" y="2212085"/>
            <a:ext cx="201295" cy="147955"/>
          </a:xfrm>
          <a:custGeom>
            <a:avLst/>
            <a:gdLst/>
            <a:ahLst/>
            <a:cxnLst/>
            <a:rect l="l" t="t" r="r" b="b"/>
            <a:pathLst>
              <a:path w="201295" h="147955">
                <a:moveTo>
                  <a:pt x="0" y="147827"/>
                </a:moveTo>
                <a:lnTo>
                  <a:pt x="201168" y="147827"/>
                </a:lnTo>
                <a:lnTo>
                  <a:pt x="201168" y="0"/>
                </a:lnTo>
                <a:lnTo>
                  <a:pt x="0" y="0"/>
                </a:lnTo>
                <a:lnTo>
                  <a:pt x="0" y="147827"/>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6400800" y="3733800"/>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Add tickers of stocks in your industry you plan to follow.</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833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48082"/>
            <a:ext cx="1816100" cy="505459"/>
          </a:xfrm>
          <a:prstGeom prst="rect">
            <a:avLst/>
          </a:prstGeom>
        </p:spPr>
        <p:txBody>
          <a:bodyPr vert="horz" wrap="square" lIns="0" tIns="0" rIns="0" bIns="0" rtlCol="0">
            <a:spAutoFit/>
          </a:bodyPr>
          <a:lstStyle/>
          <a:p>
            <a:pPr marL="12700">
              <a:lnSpc>
                <a:spcPct val="100000"/>
              </a:lnSpc>
            </a:pPr>
            <a:r>
              <a:rPr sz="3200" spc="-125" dirty="0"/>
              <a:t>W</a:t>
            </a:r>
            <a:r>
              <a:rPr sz="3200" dirty="0"/>
              <a:t>at</a:t>
            </a:r>
            <a:r>
              <a:rPr sz="3200" spc="-10" dirty="0"/>
              <a:t>c</a:t>
            </a:r>
            <a:r>
              <a:rPr sz="3200" dirty="0"/>
              <a:t>hli</a:t>
            </a:r>
            <a:r>
              <a:rPr sz="3200" spc="-15" dirty="0"/>
              <a:t>s</a:t>
            </a:r>
            <a:r>
              <a:rPr sz="3200" dirty="0"/>
              <a:t>t</a:t>
            </a:r>
            <a:endParaRPr sz="3200"/>
          </a:p>
        </p:txBody>
      </p:sp>
      <p:sp>
        <p:nvSpPr>
          <p:cNvPr id="3" name="object 3"/>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26593" y="1383538"/>
            <a:ext cx="3578860" cy="46964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Name: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79629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Returns the name</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company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395"/>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Current</a:t>
            </a:r>
            <a:r>
              <a:rPr kumimoji="0" sz="2400" b="1" i="0" u="none" strike="noStrike" kern="1200" cap="none" spc="-4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Price: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Shows </a:t>
            </a:r>
            <a:r>
              <a:rPr kumimoji="0" sz="2400" b="0" i="0" u="none" strike="noStrike" kern="1200" cap="none" spc="0" normalizeH="0" baseline="0" noProof="0" dirty="0">
                <a:ln>
                  <a:noFill/>
                </a:ln>
                <a:solidFill>
                  <a:srgbClr val="FFFFFF"/>
                </a:solidFill>
                <a:effectLst/>
                <a:uLnTx/>
                <a:uFillTx/>
                <a:latin typeface="Arial"/>
                <a:ea typeface="+mn-ea"/>
                <a:cs typeface="Arial"/>
              </a:rPr>
              <a:t>the </a:t>
            </a:r>
            <a:r>
              <a:rPr kumimoji="0" sz="2400" b="0" i="0" u="none" strike="noStrike" kern="1200" cap="none" spc="-5" normalizeH="0" baseline="0" noProof="0" dirty="0">
                <a:ln>
                  <a:noFill/>
                </a:ln>
                <a:solidFill>
                  <a:srgbClr val="FFFFFF"/>
                </a:solidFill>
                <a:effectLst/>
                <a:uLnTx/>
                <a:uFillTx/>
                <a:latin typeface="Arial"/>
                <a:ea typeface="+mn-ea"/>
                <a:cs typeface="Arial"/>
              </a:rPr>
              <a:t>last price</a:t>
            </a:r>
            <a:r>
              <a:rPr kumimoji="0" sz="2400" b="0" i="0" u="none" strike="noStrike" kern="1200" cap="none" spc="-3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the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equity sold</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for</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406400" lvl="0" indent="0" algn="l" defTabSz="914400" rtl="0" eaLnBrk="1" fontAlgn="auto" latinLnBrk="0" hangingPunct="1">
              <a:lnSpc>
                <a:spcPct val="100000"/>
              </a:lnSpc>
              <a:spcBef>
                <a:spcPts val="240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Market Capitalization:  </a:t>
            </a:r>
            <a:r>
              <a:rPr kumimoji="0" sz="2400" b="0" i="0" u="none" strike="noStrike" kern="1200" cap="none" spc="-40" normalizeH="0" baseline="0" noProof="0" dirty="0">
                <a:ln>
                  <a:noFill/>
                </a:ln>
                <a:solidFill>
                  <a:srgbClr val="FFFFFF"/>
                </a:solidFill>
                <a:effectLst/>
                <a:uLnTx/>
                <a:uFillTx/>
                <a:latin typeface="Arial"/>
                <a:ea typeface="+mn-ea"/>
                <a:cs typeface="Arial"/>
              </a:rPr>
              <a:t>Value </a:t>
            </a:r>
            <a:r>
              <a:rPr kumimoji="0" sz="2400" b="0" i="0" u="none" strike="noStrike" kern="1200" cap="none" spc="0" normalizeH="0" baseline="0" noProof="0" dirty="0">
                <a:ln>
                  <a:noFill/>
                </a:ln>
                <a:solidFill>
                  <a:srgbClr val="FFFFFF"/>
                </a:solidFill>
                <a:effectLst/>
                <a:uLnTx/>
                <a:uFillTx/>
                <a:latin typeface="Arial"/>
                <a:ea typeface="+mn-ea"/>
                <a:cs typeface="Arial"/>
              </a:rPr>
              <a:t>of the </a:t>
            </a:r>
            <a:r>
              <a:rPr kumimoji="0" sz="2400" b="0" i="0" u="none" strike="noStrike" kern="1200" cap="none" spc="-25" normalizeH="0" baseline="0" noProof="0" dirty="0">
                <a:ln>
                  <a:noFill/>
                </a:ln>
                <a:solidFill>
                  <a:srgbClr val="FFFFFF"/>
                </a:solidFill>
                <a:effectLst/>
                <a:uLnTx/>
                <a:uFillTx/>
                <a:latin typeface="Arial"/>
                <a:ea typeface="+mn-ea"/>
                <a:cs typeface="Arial"/>
              </a:rPr>
              <a:t>company,  </a:t>
            </a:r>
            <a:r>
              <a:rPr kumimoji="0" sz="2400" b="0" i="0" u="none" strike="noStrike" kern="1200" cap="none" spc="-5" normalizeH="0" baseline="0" noProof="0" dirty="0">
                <a:ln>
                  <a:noFill/>
                </a:ln>
                <a:solidFill>
                  <a:srgbClr val="FFFFFF"/>
                </a:solidFill>
                <a:effectLst/>
                <a:uLnTx/>
                <a:uFillTx/>
                <a:latin typeface="Arial"/>
                <a:ea typeface="+mn-ea"/>
                <a:cs typeface="Arial"/>
              </a:rPr>
              <a:t>calculated</a:t>
            </a:r>
            <a:r>
              <a:rPr kumimoji="0" sz="2400" b="0" i="0" u="none" strike="noStrike" kern="1200" cap="none" spc="-5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by: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2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𝑴𝒌𝒕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𝑪𝒂𝒑 = 𝑪𝒖𝒓𝒓𝒆𝒏𝒕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𝑷𝒓𝒊𝒄𝒆 × 𝑺𝒉𝒂𝒓𝒆𝒔</a:t>
            </a:r>
            <a:r>
              <a:rPr kumimoji="0" sz="1200" b="0" i="0" u="none" strike="noStrike" kern="1200" cap="none" spc="17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𝑶𝒖𝒕𝒔𝒕𝒂𝒏𝒅𝒊𝒏𝒈</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29209" marR="0" lvl="0" indent="0" algn="l" defTabSz="914400" rtl="0" eaLnBrk="1" fontAlgn="auto" latinLnBrk="0" hangingPunct="1">
              <a:lnSpc>
                <a:spcPct val="100000"/>
              </a:lnSpc>
              <a:spcBef>
                <a:spcPts val="57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Mkt </a:t>
            </a:r>
            <a:r>
              <a:rPr kumimoji="0" sz="2400" b="0" i="0" u="none" strike="noStrike" kern="1200" cap="none" spc="-10" normalizeH="0" baseline="0" noProof="0" dirty="0">
                <a:ln>
                  <a:noFill/>
                </a:ln>
                <a:solidFill>
                  <a:srgbClr val="FFFFFF"/>
                </a:solidFill>
                <a:effectLst/>
                <a:uLnTx/>
                <a:uFillTx/>
                <a:latin typeface="Arial"/>
                <a:ea typeface="+mn-ea"/>
                <a:cs typeface="Arial"/>
              </a:rPr>
              <a:t>Cap </a:t>
            </a:r>
            <a:r>
              <a:rPr kumimoji="0" sz="2400" b="1" i="1" u="none" strike="noStrike" kern="1200" cap="none" spc="0" normalizeH="0" baseline="0" noProof="0" dirty="0">
                <a:ln>
                  <a:noFill/>
                </a:ln>
                <a:solidFill>
                  <a:srgbClr val="FFFFFF"/>
                </a:solidFill>
                <a:effectLst/>
                <a:uLnTx/>
                <a:uFillTx/>
                <a:latin typeface="Arial"/>
                <a:ea typeface="+mn-ea"/>
                <a:cs typeface="Arial"/>
              </a:rPr>
              <a:t>must be </a:t>
            </a:r>
            <a:r>
              <a:rPr kumimoji="0" sz="2400" b="0" i="0" u="none" strike="noStrike" kern="1200" cap="none" spc="0" normalizeH="0" baseline="0" noProof="0" dirty="0">
                <a:ln>
                  <a:noFill/>
                </a:ln>
                <a:solidFill>
                  <a:srgbClr val="FFFFFF"/>
                </a:solidFill>
                <a:effectLst/>
                <a:uLnTx/>
                <a:uFillTx/>
                <a:latin typeface="Arial"/>
                <a:ea typeface="+mn-ea"/>
                <a:cs typeface="Arial"/>
              </a:rPr>
              <a:t>&gt;</a:t>
            </a:r>
            <a:r>
              <a:rPr kumimoji="0" sz="2400" b="0" i="0" u="none" strike="noStrike" kern="1200" cap="none" spc="-7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$2B</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p:nvPr/>
        </p:nvSpPr>
        <p:spPr>
          <a:xfrm>
            <a:off x="4265676" y="1243583"/>
            <a:ext cx="7104888" cy="484632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947161" y="1865376"/>
            <a:ext cx="2095500" cy="193040"/>
          </a:xfrm>
          <a:custGeom>
            <a:avLst/>
            <a:gdLst/>
            <a:ahLst/>
            <a:cxnLst/>
            <a:rect l="l" t="t" r="r" b="b"/>
            <a:pathLst>
              <a:path w="2095500" h="193039">
                <a:moveTo>
                  <a:pt x="2011426" y="106172"/>
                </a:moveTo>
                <a:lnTo>
                  <a:pt x="2009472" y="135174"/>
                </a:lnTo>
                <a:lnTo>
                  <a:pt x="2023872" y="136144"/>
                </a:lnTo>
                <a:lnTo>
                  <a:pt x="2021966" y="164973"/>
                </a:lnTo>
                <a:lnTo>
                  <a:pt x="2007465" y="164973"/>
                </a:lnTo>
                <a:lnTo>
                  <a:pt x="2005584" y="192912"/>
                </a:lnTo>
                <a:lnTo>
                  <a:pt x="2072355" y="164973"/>
                </a:lnTo>
                <a:lnTo>
                  <a:pt x="2021966" y="164973"/>
                </a:lnTo>
                <a:lnTo>
                  <a:pt x="2007531" y="164001"/>
                </a:lnTo>
                <a:lnTo>
                  <a:pt x="2074676" y="164001"/>
                </a:lnTo>
                <a:lnTo>
                  <a:pt x="2095118" y="155448"/>
                </a:lnTo>
                <a:lnTo>
                  <a:pt x="2011426" y="106172"/>
                </a:lnTo>
                <a:close/>
              </a:path>
              <a:path w="2095500" h="193039">
                <a:moveTo>
                  <a:pt x="2009472" y="135174"/>
                </a:moveTo>
                <a:lnTo>
                  <a:pt x="2007531" y="164001"/>
                </a:lnTo>
                <a:lnTo>
                  <a:pt x="2021966" y="164973"/>
                </a:lnTo>
                <a:lnTo>
                  <a:pt x="2023872" y="136144"/>
                </a:lnTo>
                <a:lnTo>
                  <a:pt x="2009472" y="135174"/>
                </a:lnTo>
                <a:close/>
              </a:path>
              <a:path w="2095500" h="193039">
                <a:moveTo>
                  <a:pt x="2031" y="0"/>
                </a:moveTo>
                <a:lnTo>
                  <a:pt x="0" y="28956"/>
                </a:lnTo>
                <a:lnTo>
                  <a:pt x="2007531" y="164001"/>
                </a:lnTo>
                <a:lnTo>
                  <a:pt x="2009472" y="135174"/>
                </a:lnTo>
                <a:lnTo>
                  <a:pt x="2031"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452621" y="3112007"/>
            <a:ext cx="2761615" cy="332740"/>
          </a:xfrm>
          <a:custGeom>
            <a:avLst/>
            <a:gdLst/>
            <a:ahLst/>
            <a:cxnLst/>
            <a:rect l="l" t="t" r="r" b="b"/>
            <a:pathLst>
              <a:path w="2761615" h="332739">
                <a:moveTo>
                  <a:pt x="2673138" y="28787"/>
                </a:moveTo>
                <a:lnTo>
                  <a:pt x="0" y="303402"/>
                </a:lnTo>
                <a:lnTo>
                  <a:pt x="3048" y="332231"/>
                </a:lnTo>
                <a:lnTo>
                  <a:pt x="2676105" y="57612"/>
                </a:lnTo>
                <a:lnTo>
                  <a:pt x="2673138" y="28787"/>
                </a:lnTo>
                <a:close/>
              </a:path>
              <a:path w="2761615" h="332739">
                <a:moveTo>
                  <a:pt x="2742583" y="27304"/>
                </a:moveTo>
                <a:lnTo>
                  <a:pt x="2687574" y="27304"/>
                </a:lnTo>
                <a:lnTo>
                  <a:pt x="2690494" y="56133"/>
                </a:lnTo>
                <a:lnTo>
                  <a:pt x="2676105" y="57612"/>
                </a:lnTo>
                <a:lnTo>
                  <a:pt x="2679065" y="86359"/>
                </a:lnTo>
                <a:lnTo>
                  <a:pt x="2761106" y="34289"/>
                </a:lnTo>
                <a:lnTo>
                  <a:pt x="2742583" y="27304"/>
                </a:lnTo>
                <a:close/>
              </a:path>
              <a:path w="2761615" h="332739">
                <a:moveTo>
                  <a:pt x="2687574" y="27304"/>
                </a:moveTo>
                <a:lnTo>
                  <a:pt x="2673138" y="28787"/>
                </a:lnTo>
                <a:lnTo>
                  <a:pt x="2676105" y="57612"/>
                </a:lnTo>
                <a:lnTo>
                  <a:pt x="2690494" y="56133"/>
                </a:lnTo>
                <a:lnTo>
                  <a:pt x="2687574" y="27304"/>
                </a:lnTo>
                <a:close/>
              </a:path>
              <a:path w="2761615" h="332739">
                <a:moveTo>
                  <a:pt x="2670175" y="0"/>
                </a:moveTo>
                <a:lnTo>
                  <a:pt x="2673138" y="28787"/>
                </a:lnTo>
                <a:lnTo>
                  <a:pt x="2687574" y="27304"/>
                </a:lnTo>
                <a:lnTo>
                  <a:pt x="2742583" y="27304"/>
                </a:lnTo>
                <a:lnTo>
                  <a:pt x="2670175"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368294" y="3135757"/>
            <a:ext cx="3523615" cy="1327785"/>
          </a:xfrm>
          <a:custGeom>
            <a:avLst/>
            <a:gdLst/>
            <a:ahLst/>
            <a:cxnLst/>
            <a:rect l="l" t="t" r="r" b="b"/>
            <a:pathLst>
              <a:path w="3523615" h="1327785">
                <a:moveTo>
                  <a:pt x="3436745" y="27132"/>
                </a:moveTo>
                <a:lnTo>
                  <a:pt x="0" y="1300352"/>
                </a:lnTo>
                <a:lnTo>
                  <a:pt x="10159" y="1327530"/>
                </a:lnTo>
                <a:lnTo>
                  <a:pt x="3446792" y="54305"/>
                </a:lnTo>
                <a:lnTo>
                  <a:pt x="3436745" y="27132"/>
                </a:lnTo>
                <a:close/>
              </a:path>
              <a:path w="3523615" h="1327785">
                <a:moveTo>
                  <a:pt x="3512401" y="22097"/>
                </a:moveTo>
                <a:lnTo>
                  <a:pt x="3450335" y="22097"/>
                </a:lnTo>
                <a:lnTo>
                  <a:pt x="3460369" y="49275"/>
                </a:lnTo>
                <a:lnTo>
                  <a:pt x="3446792" y="54305"/>
                </a:lnTo>
                <a:lnTo>
                  <a:pt x="3456812" y="81406"/>
                </a:lnTo>
                <a:lnTo>
                  <a:pt x="3512401" y="22097"/>
                </a:lnTo>
                <a:close/>
              </a:path>
              <a:path w="3523615" h="1327785">
                <a:moveTo>
                  <a:pt x="3450335" y="22097"/>
                </a:moveTo>
                <a:lnTo>
                  <a:pt x="3436745" y="27132"/>
                </a:lnTo>
                <a:lnTo>
                  <a:pt x="3446792" y="54305"/>
                </a:lnTo>
                <a:lnTo>
                  <a:pt x="3460369" y="49275"/>
                </a:lnTo>
                <a:lnTo>
                  <a:pt x="3450335" y="22097"/>
                </a:lnTo>
                <a:close/>
              </a:path>
              <a:path w="3523615" h="1327785">
                <a:moveTo>
                  <a:pt x="3426713" y="0"/>
                </a:moveTo>
                <a:lnTo>
                  <a:pt x="3436745" y="27132"/>
                </a:lnTo>
                <a:lnTo>
                  <a:pt x="3450335" y="22097"/>
                </a:lnTo>
                <a:lnTo>
                  <a:pt x="3512401" y="22097"/>
                </a:lnTo>
                <a:lnTo>
                  <a:pt x="3523233" y="10540"/>
                </a:lnTo>
                <a:lnTo>
                  <a:pt x="342671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9" name="object 9"/>
          <p:cNvGraphicFramePr>
            <a:graphicFrameLocks noGrp="1"/>
          </p:cNvGraphicFramePr>
          <p:nvPr/>
        </p:nvGraphicFramePr>
        <p:xfrm>
          <a:off x="5056632" y="1997964"/>
          <a:ext cx="2081783" cy="1074419"/>
        </p:xfrm>
        <a:graphic>
          <a:graphicData uri="http://schemas.openxmlformats.org/drawingml/2006/table">
            <a:tbl>
              <a:tblPr firstRow="1" bandRow="1">
                <a:tableStyleId>{2D5ABB26-0587-4C30-8999-92F81FD0307C}</a:tableStyleId>
              </a:tblPr>
              <a:tblGrid>
                <a:gridCol w="1040891">
                  <a:extLst>
                    <a:ext uri="{9D8B030D-6E8A-4147-A177-3AD203B41FA5}">
                      <a16:colId xmlns:a16="http://schemas.microsoft.com/office/drawing/2014/main" val="20000"/>
                    </a:ext>
                  </a:extLst>
                </a:gridCol>
                <a:gridCol w="521970">
                  <a:extLst>
                    <a:ext uri="{9D8B030D-6E8A-4147-A177-3AD203B41FA5}">
                      <a16:colId xmlns:a16="http://schemas.microsoft.com/office/drawing/2014/main" val="20001"/>
                    </a:ext>
                  </a:extLst>
                </a:gridCol>
                <a:gridCol w="518922">
                  <a:extLst>
                    <a:ext uri="{9D8B030D-6E8A-4147-A177-3AD203B41FA5}">
                      <a16:colId xmlns:a16="http://schemas.microsoft.com/office/drawing/2014/main" val="20002"/>
                    </a:ext>
                  </a:extLst>
                </a:gridCol>
              </a:tblGrid>
              <a:tr h="1074419">
                <a:tc>
                  <a:txBody>
                    <a:bodyPr/>
                    <a:lstStyle/>
                    <a:p>
                      <a:endParaRPr sz="2400">
                        <a:latin typeface="Arial"/>
                        <a:cs typeface="Arial"/>
                      </a:endParaRPr>
                    </a:p>
                  </a:txBody>
                  <a:tcPr marL="0" marR="0" marT="0" marB="0">
                    <a:lnL w="28956">
                      <a:solidFill>
                        <a:srgbClr val="FF0000"/>
                      </a:solidFill>
                      <a:prstDash val="solid"/>
                    </a:lnL>
                    <a:lnR w="71627">
                      <a:solidFill>
                        <a:srgbClr val="FF0000"/>
                      </a:solidFill>
                      <a:prstDash val="solid"/>
                    </a:lnR>
                    <a:lnT w="28956">
                      <a:solidFill>
                        <a:srgbClr val="FF0000"/>
                      </a:solidFill>
                      <a:prstDash val="solid"/>
                    </a:lnT>
                    <a:lnB w="28956">
                      <a:solidFill>
                        <a:srgbClr val="FF0000"/>
                      </a:solidFill>
                      <a:prstDash val="solid"/>
                    </a:lnB>
                  </a:tcPr>
                </a:tc>
                <a:tc>
                  <a:txBody>
                    <a:bodyPr/>
                    <a:lstStyle/>
                    <a:p>
                      <a:endParaRPr sz="2400">
                        <a:latin typeface="Arial"/>
                        <a:cs typeface="Arial"/>
                      </a:endParaRPr>
                    </a:p>
                  </a:txBody>
                  <a:tcPr marL="0" marR="0" marT="0" marB="0">
                    <a:lnL w="71627">
                      <a:solidFill>
                        <a:srgbClr val="FF0000"/>
                      </a:solidFill>
                      <a:prstDash val="solid"/>
                    </a:lnL>
                    <a:lnR w="70103">
                      <a:solidFill>
                        <a:srgbClr val="FF0000"/>
                      </a:solidFill>
                      <a:prstDash val="solid"/>
                    </a:lnR>
                    <a:lnT w="28956">
                      <a:solidFill>
                        <a:srgbClr val="FF0000"/>
                      </a:solidFill>
                      <a:prstDash val="solid"/>
                    </a:lnT>
                    <a:lnB w="28956">
                      <a:solidFill>
                        <a:srgbClr val="FF0000"/>
                      </a:solidFill>
                      <a:prstDash val="solid"/>
                    </a:lnB>
                  </a:tcPr>
                </a:tc>
                <a:tc>
                  <a:txBody>
                    <a:bodyPr/>
                    <a:lstStyle/>
                    <a:p>
                      <a:endParaRPr sz="2400">
                        <a:latin typeface="Arial"/>
                        <a:cs typeface="Arial"/>
                      </a:endParaRPr>
                    </a:p>
                  </a:txBody>
                  <a:tcPr marL="0" marR="0" marT="0" marB="0">
                    <a:lnL w="70103">
                      <a:solidFill>
                        <a:srgbClr val="FF0000"/>
                      </a:solidFill>
                      <a:prstDash val="solid"/>
                    </a:lnL>
                    <a:lnR w="28956">
                      <a:solidFill>
                        <a:srgbClr val="FF0000"/>
                      </a:solidFill>
                      <a:prstDash val="solid"/>
                    </a:lnR>
                    <a:lnT w="28956">
                      <a:solidFill>
                        <a:srgbClr val="FF0000"/>
                      </a:solidFill>
                      <a:prstDash val="solid"/>
                    </a:lnT>
                    <a:lnB w="28956">
                      <a:solidFill>
                        <a:srgbClr val="FF0000"/>
                      </a:solidFill>
                      <a:prstDash val="solid"/>
                    </a:lnB>
                  </a:tcPr>
                </a:tc>
                <a:extLst>
                  <a:ext uri="{0D108BD9-81ED-4DB2-BD59-A6C34878D82A}">
                    <a16:rowId xmlns:a16="http://schemas.microsoft.com/office/drawing/2014/main" val="10000"/>
                  </a:ext>
                </a:extLst>
              </a:tr>
            </a:tbl>
          </a:graphicData>
        </a:graphic>
      </p:graphicFrame>
      <p:sp>
        <p:nvSpPr>
          <p:cNvPr id="10" name="TextBox 9"/>
          <p:cNvSpPr txBox="1"/>
          <p:nvPr/>
        </p:nvSpPr>
        <p:spPr>
          <a:xfrm>
            <a:off x="6389751" y="3731768"/>
            <a:ext cx="26780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Price is dynamic… save and compare overtime.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239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148082"/>
            <a:ext cx="2588261" cy="492443"/>
          </a:xfrm>
          <a:prstGeom prst="rect">
            <a:avLst/>
          </a:prstGeom>
        </p:spPr>
        <p:txBody>
          <a:bodyPr vert="horz" wrap="square" lIns="0" tIns="0" rIns="0" bIns="0" rtlCol="0">
            <a:spAutoFit/>
          </a:bodyPr>
          <a:lstStyle/>
          <a:p>
            <a:pPr marL="12700">
              <a:lnSpc>
                <a:spcPct val="100000"/>
              </a:lnSpc>
            </a:pPr>
            <a:r>
              <a:rPr sz="3200" spc="-125" dirty="0" smtClean="0"/>
              <a:t>W</a:t>
            </a:r>
            <a:r>
              <a:rPr sz="3200" dirty="0" smtClean="0"/>
              <a:t>at</a:t>
            </a:r>
            <a:r>
              <a:rPr sz="3200" spc="-10" dirty="0" smtClean="0"/>
              <a:t>c</a:t>
            </a:r>
            <a:r>
              <a:rPr sz="3200" dirty="0" smtClean="0"/>
              <a:t>h</a:t>
            </a:r>
            <a:r>
              <a:rPr lang="en-US" sz="3200" dirty="0" smtClean="0"/>
              <a:t> </a:t>
            </a:r>
            <a:r>
              <a:rPr lang="en-US" sz="3200" dirty="0"/>
              <a:t>L</a:t>
            </a:r>
            <a:r>
              <a:rPr sz="3200" dirty="0" smtClean="0"/>
              <a:t>i</a:t>
            </a:r>
            <a:r>
              <a:rPr sz="3200" spc="-15" dirty="0" smtClean="0"/>
              <a:t>s</a:t>
            </a:r>
            <a:r>
              <a:rPr sz="3200" dirty="0" smtClean="0"/>
              <a:t>t</a:t>
            </a:r>
            <a:endParaRPr sz="3200" dirty="0"/>
          </a:p>
        </p:txBody>
      </p:sp>
      <p:sp>
        <p:nvSpPr>
          <p:cNvPr id="3" name="object 3"/>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36652" y="1287670"/>
            <a:ext cx="3496945" cy="51689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Beta:</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Measures volatility or  </a:t>
            </a:r>
            <a:r>
              <a:rPr kumimoji="0" sz="2400" b="0" i="0" u="none" strike="noStrike" kern="1200" cap="none" spc="0" normalizeH="0" baseline="0" noProof="0" dirty="0">
                <a:ln>
                  <a:noFill/>
                </a:ln>
                <a:solidFill>
                  <a:srgbClr val="FFFFFF"/>
                </a:solidFill>
                <a:effectLst/>
                <a:uLnTx/>
                <a:uFillTx/>
                <a:latin typeface="Arial"/>
                <a:ea typeface="+mn-ea"/>
                <a:cs typeface="Arial"/>
              </a:rPr>
              <a:t>systematic </a:t>
            </a:r>
            <a:r>
              <a:rPr kumimoji="0" sz="2400" b="0" i="0" u="none" strike="noStrike" kern="1200" cap="none" spc="-5" normalizeH="0" baseline="0" noProof="0" dirty="0">
                <a:ln>
                  <a:noFill/>
                </a:ln>
                <a:solidFill>
                  <a:srgbClr val="FFFFFF"/>
                </a:solidFill>
                <a:effectLst/>
                <a:uLnTx/>
                <a:uFillTx/>
                <a:latin typeface="Arial"/>
                <a:ea typeface="+mn-ea"/>
                <a:cs typeface="Arial"/>
              </a:rPr>
              <a:t>risk </a:t>
            </a:r>
            <a:r>
              <a:rPr kumimoji="0" sz="2400" b="0" i="0" u="none" strike="noStrike" kern="1200" cap="none" spc="0" normalizeH="0" baseline="0" noProof="0" dirty="0">
                <a:ln>
                  <a:noFill/>
                </a:ln>
                <a:solidFill>
                  <a:srgbClr val="FFFFFF"/>
                </a:solidFill>
                <a:effectLst/>
                <a:uLnTx/>
                <a:uFillTx/>
                <a:latin typeface="Arial"/>
                <a:ea typeface="+mn-ea"/>
                <a:cs typeface="Arial"/>
              </a:rPr>
              <a:t>of</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security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469900" marR="434340" lvl="0" indent="0" algn="l" defTabSz="914400" rtl="0" eaLnBrk="1" fontAlgn="auto" latinLnBrk="0" hangingPunct="1">
              <a:lnSpc>
                <a:spcPct val="100000"/>
              </a:lnSpc>
              <a:spcBef>
                <a:spcPts val="10"/>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Arial"/>
                <a:ea typeface="+mn-ea"/>
                <a:cs typeface="Arial"/>
              </a:rPr>
              <a:t>Beta=1, moves </a:t>
            </a:r>
            <a:r>
              <a:rPr kumimoji="0" sz="1800" b="0" i="0" u="none" strike="noStrike" kern="1200" cap="none" spc="-20" normalizeH="0" baseline="0" noProof="0" dirty="0">
                <a:ln>
                  <a:noFill/>
                </a:ln>
                <a:solidFill>
                  <a:srgbClr val="FFFFFF"/>
                </a:solidFill>
                <a:effectLst/>
                <a:uLnTx/>
                <a:uFillTx/>
                <a:latin typeface="Arial"/>
                <a:ea typeface="+mn-ea"/>
                <a:cs typeface="Arial"/>
              </a:rPr>
              <a:t>w/ </a:t>
            </a:r>
            <a:r>
              <a:rPr kumimoji="0" sz="1800" b="0" i="0" u="none" strike="noStrike" kern="1200" cap="none" spc="-5" normalizeH="0" baseline="0" noProof="0" dirty="0">
                <a:ln>
                  <a:noFill/>
                </a:ln>
                <a:solidFill>
                  <a:srgbClr val="FFFFFF"/>
                </a:solidFill>
                <a:effectLst/>
                <a:uLnTx/>
                <a:uFillTx/>
                <a:latin typeface="Arial"/>
                <a:ea typeface="+mn-ea"/>
                <a:cs typeface="Arial"/>
              </a:rPr>
              <a:t>market  Beta&lt;1, less volatile  Beta&gt;1, more</a:t>
            </a:r>
            <a:r>
              <a:rPr kumimoji="0" sz="1800" b="0" i="0" u="none" strike="noStrike" kern="1200" cap="none" spc="-40" normalizeH="0" baseline="0" noProof="0" dirty="0">
                <a:ln>
                  <a:noFill/>
                </a:ln>
                <a:solidFill>
                  <a:srgbClr val="FFFFFF"/>
                </a:solidFill>
                <a:effectLst/>
                <a:uLnTx/>
                <a:uFillTx/>
                <a:latin typeface="Arial"/>
                <a:ea typeface="+mn-ea"/>
                <a:cs typeface="Arial"/>
              </a:rPr>
              <a:t> </a:t>
            </a:r>
            <a:r>
              <a:rPr kumimoji="0" sz="1800" b="0" i="0" u="none" strike="noStrike" kern="1200" cap="none" spc="-5" normalizeH="0" baseline="0" noProof="0" dirty="0">
                <a:ln>
                  <a:noFill/>
                </a:ln>
                <a:solidFill>
                  <a:srgbClr val="FFFFFF"/>
                </a:solidFill>
                <a:effectLst/>
                <a:uLnTx/>
                <a:uFillTx/>
                <a:latin typeface="Arial"/>
                <a:ea typeface="+mn-ea"/>
                <a:cs typeface="Arial"/>
              </a:rPr>
              <a:t>volatile</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9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P/E:</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17145"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Measures current share  price relative </a:t>
            </a: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5" normalizeH="0" baseline="0" noProof="0" dirty="0">
                <a:ln>
                  <a:noFill/>
                </a:ln>
                <a:solidFill>
                  <a:srgbClr val="FFFFFF"/>
                </a:solidFill>
                <a:effectLst/>
                <a:uLnTx/>
                <a:uFillTx/>
                <a:latin typeface="Arial"/>
                <a:ea typeface="+mn-ea"/>
                <a:cs typeface="Arial"/>
              </a:rPr>
              <a:t>per-share  </a:t>
            </a:r>
            <a:r>
              <a:rPr kumimoji="0" sz="2400" b="0" i="0" u="none" strike="noStrike" kern="1200" cap="none" spc="-5" normalizeH="0" baseline="0" noProof="0" dirty="0" smtClean="0">
                <a:ln>
                  <a:noFill/>
                </a:ln>
                <a:solidFill>
                  <a:srgbClr val="FFFFFF"/>
                </a:solidFill>
                <a:effectLst/>
                <a:uLnTx/>
                <a:uFillTx/>
                <a:latin typeface="Arial"/>
                <a:ea typeface="+mn-ea"/>
                <a:cs typeface="Arial"/>
              </a:rPr>
              <a:t>earnings</a:t>
            </a:r>
            <a:r>
              <a:rPr kumimoji="0" lang="en-US" sz="2400" b="0" i="0" u="none" strike="noStrike" kern="1200" cap="none" spc="-5" normalizeH="0" baseline="0" noProof="0" dirty="0" smtClean="0">
                <a:ln>
                  <a:noFill/>
                </a:ln>
                <a:solidFill>
                  <a:srgbClr val="FFFFFF"/>
                </a:solidFill>
                <a:effectLst/>
                <a:uLnTx/>
                <a:uFillTx/>
                <a:latin typeface="Arial"/>
                <a:ea typeface="+mn-ea"/>
                <a:cs typeface="Arial"/>
              </a:rPr>
              <a:t>. -</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Diluted</a:t>
            </a:r>
            <a:r>
              <a:rPr kumimoji="0" sz="2400" b="1" i="0" u="none" strike="noStrike" kern="1200" cap="none" spc="-114"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EPS:</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88265"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Portion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company</a:t>
            </a:r>
            <a:r>
              <a:rPr kumimoji="0" sz="2400" b="0" i="0" u="none" strike="noStrike" kern="1200" cap="none" spc="-45"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profit  </a:t>
            </a:r>
            <a:r>
              <a:rPr kumimoji="0" sz="2400" b="0" i="0" u="none" strike="noStrike" kern="1200" cap="none" spc="-5" normalizeH="0" baseline="0" noProof="0" dirty="0">
                <a:ln>
                  <a:noFill/>
                </a:ln>
                <a:solidFill>
                  <a:srgbClr val="FFFFFF"/>
                </a:solidFill>
                <a:effectLst/>
                <a:uLnTx/>
                <a:uFillTx/>
                <a:latin typeface="Arial"/>
                <a:ea typeface="+mn-ea"/>
                <a:cs typeface="Arial"/>
              </a:rPr>
              <a:t>allocated </a:t>
            </a: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5" normalizeH="0" baseline="0" noProof="0" dirty="0">
                <a:ln>
                  <a:noFill/>
                </a:ln>
                <a:solidFill>
                  <a:srgbClr val="FFFFFF"/>
                </a:solidFill>
                <a:effectLst/>
                <a:uLnTx/>
                <a:uFillTx/>
                <a:latin typeface="Arial"/>
                <a:ea typeface="+mn-ea"/>
                <a:cs typeface="Arial"/>
              </a:rPr>
              <a:t>each diluted  outstanding</a:t>
            </a:r>
            <a:r>
              <a:rPr kumimoji="0" sz="2400" b="0" i="0" u="none" strike="noStrike" kern="1200" cap="none" spc="-1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smtClean="0">
                <a:ln>
                  <a:noFill/>
                </a:ln>
                <a:solidFill>
                  <a:srgbClr val="FFFFFF"/>
                </a:solidFill>
                <a:effectLst/>
                <a:uLnTx/>
                <a:uFillTx/>
                <a:latin typeface="Arial"/>
                <a:ea typeface="+mn-ea"/>
                <a:cs typeface="Arial"/>
              </a:rPr>
              <a:t>share</a:t>
            </a:r>
            <a:r>
              <a:rPr kumimoji="0" lang="en-US" sz="2400" b="0" i="0" u="none" strike="noStrike" kern="1200" cap="none" spc="-5" normalizeH="0" baseline="0" noProof="0" dirty="0" smtClean="0">
                <a:ln>
                  <a:noFill/>
                </a:ln>
                <a:solidFill>
                  <a:srgbClr val="FFFFFF"/>
                </a:solidFill>
                <a:effectLst/>
                <a:uLnTx/>
                <a:uFillTx/>
                <a:latin typeface="Arial"/>
                <a:ea typeface="+mn-ea"/>
                <a:cs typeface="Arial"/>
              </a:rPr>
              <a:t>. +</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p:nvPr/>
        </p:nvSpPr>
        <p:spPr>
          <a:xfrm>
            <a:off x="4265676" y="1243583"/>
            <a:ext cx="7104888" cy="484632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615563" y="2148839"/>
            <a:ext cx="3479800" cy="90805"/>
          </a:xfrm>
          <a:custGeom>
            <a:avLst/>
            <a:gdLst/>
            <a:ahLst/>
            <a:cxnLst/>
            <a:rect l="l" t="t" r="r" b="b"/>
            <a:pathLst>
              <a:path w="3479800" h="90805">
                <a:moveTo>
                  <a:pt x="3393059" y="3937"/>
                </a:moveTo>
                <a:lnTo>
                  <a:pt x="3392762" y="32879"/>
                </a:lnTo>
                <a:lnTo>
                  <a:pt x="3407283" y="33020"/>
                </a:lnTo>
                <a:lnTo>
                  <a:pt x="3407029" y="61975"/>
                </a:lnTo>
                <a:lnTo>
                  <a:pt x="3392465" y="61975"/>
                </a:lnTo>
                <a:lnTo>
                  <a:pt x="3392169" y="90805"/>
                </a:lnTo>
                <a:lnTo>
                  <a:pt x="3451200" y="61975"/>
                </a:lnTo>
                <a:lnTo>
                  <a:pt x="3407029" y="61975"/>
                </a:lnTo>
                <a:lnTo>
                  <a:pt x="3451489" y="61834"/>
                </a:lnTo>
                <a:lnTo>
                  <a:pt x="3479545" y="48133"/>
                </a:lnTo>
                <a:lnTo>
                  <a:pt x="3393059" y="3937"/>
                </a:lnTo>
                <a:close/>
              </a:path>
              <a:path w="3479800" h="90805">
                <a:moveTo>
                  <a:pt x="3392762" y="32879"/>
                </a:moveTo>
                <a:lnTo>
                  <a:pt x="3392466" y="61834"/>
                </a:lnTo>
                <a:lnTo>
                  <a:pt x="3407029" y="61975"/>
                </a:lnTo>
                <a:lnTo>
                  <a:pt x="3407283" y="33020"/>
                </a:lnTo>
                <a:lnTo>
                  <a:pt x="3392762" y="32879"/>
                </a:lnTo>
                <a:close/>
              </a:path>
              <a:path w="3479800" h="90805">
                <a:moveTo>
                  <a:pt x="253" y="0"/>
                </a:moveTo>
                <a:lnTo>
                  <a:pt x="0" y="28956"/>
                </a:lnTo>
                <a:lnTo>
                  <a:pt x="3392466" y="61834"/>
                </a:lnTo>
                <a:lnTo>
                  <a:pt x="3392762" y="32879"/>
                </a:lnTo>
                <a:lnTo>
                  <a:pt x="25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612260" y="3129279"/>
            <a:ext cx="4130675" cy="1043940"/>
          </a:xfrm>
          <a:custGeom>
            <a:avLst/>
            <a:gdLst/>
            <a:ahLst/>
            <a:cxnLst/>
            <a:rect l="l" t="t" r="r" b="b"/>
            <a:pathLst>
              <a:path w="4130675" h="1043939">
                <a:moveTo>
                  <a:pt x="4042774" y="28085"/>
                </a:moveTo>
                <a:lnTo>
                  <a:pt x="0" y="1015492"/>
                </a:lnTo>
                <a:lnTo>
                  <a:pt x="6858" y="1043686"/>
                </a:lnTo>
                <a:lnTo>
                  <a:pt x="4049642" y="56276"/>
                </a:lnTo>
                <a:lnTo>
                  <a:pt x="4042774" y="28085"/>
                </a:lnTo>
                <a:close/>
              </a:path>
              <a:path w="4130675" h="1043939">
                <a:moveTo>
                  <a:pt x="4126958" y="24637"/>
                </a:moveTo>
                <a:lnTo>
                  <a:pt x="4056888" y="24637"/>
                </a:lnTo>
                <a:lnTo>
                  <a:pt x="4063745" y="52832"/>
                </a:lnTo>
                <a:lnTo>
                  <a:pt x="4049642" y="56276"/>
                </a:lnTo>
                <a:lnTo>
                  <a:pt x="4056507" y="84455"/>
                </a:lnTo>
                <a:lnTo>
                  <a:pt x="4126958" y="24637"/>
                </a:lnTo>
                <a:close/>
              </a:path>
              <a:path w="4130675" h="1043939">
                <a:moveTo>
                  <a:pt x="4056888" y="24637"/>
                </a:moveTo>
                <a:lnTo>
                  <a:pt x="4042774" y="28085"/>
                </a:lnTo>
                <a:lnTo>
                  <a:pt x="4049642" y="56276"/>
                </a:lnTo>
                <a:lnTo>
                  <a:pt x="4063745" y="52832"/>
                </a:lnTo>
                <a:lnTo>
                  <a:pt x="4056888" y="24637"/>
                </a:lnTo>
                <a:close/>
              </a:path>
              <a:path w="4130675" h="1043939">
                <a:moveTo>
                  <a:pt x="4035933" y="0"/>
                </a:moveTo>
                <a:lnTo>
                  <a:pt x="4042774" y="28085"/>
                </a:lnTo>
                <a:lnTo>
                  <a:pt x="4056888" y="24637"/>
                </a:lnTo>
                <a:lnTo>
                  <a:pt x="4126958" y="24637"/>
                </a:lnTo>
                <a:lnTo>
                  <a:pt x="4130547" y="21590"/>
                </a:lnTo>
                <a:lnTo>
                  <a:pt x="403593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531742" y="3150742"/>
            <a:ext cx="4652010" cy="2243455"/>
          </a:xfrm>
          <a:custGeom>
            <a:avLst/>
            <a:gdLst/>
            <a:ahLst/>
            <a:cxnLst/>
            <a:rect l="l" t="t" r="r" b="b"/>
            <a:pathLst>
              <a:path w="4652009" h="2243454">
                <a:moveTo>
                  <a:pt x="4567176" y="26212"/>
                </a:moveTo>
                <a:lnTo>
                  <a:pt x="0" y="2216785"/>
                </a:lnTo>
                <a:lnTo>
                  <a:pt x="12446" y="2242947"/>
                </a:lnTo>
                <a:lnTo>
                  <a:pt x="4579657" y="52230"/>
                </a:lnTo>
                <a:lnTo>
                  <a:pt x="4567176" y="26212"/>
                </a:lnTo>
                <a:close/>
              </a:path>
              <a:path w="4652009" h="2243454">
                <a:moveTo>
                  <a:pt x="4637555" y="19939"/>
                </a:moveTo>
                <a:lnTo>
                  <a:pt x="4580255" y="19939"/>
                </a:lnTo>
                <a:lnTo>
                  <a:pt x="4592701" y="45974"/>
                </a:lnTo>
                <a:lnTo>
                  <a:pt x="4579657" y="52230"/>
                </a:lnTo>
                <a:lnTo>
                  <a:pt x="4592193" y="78359"/>
                </a:lnTo>
                <a:lnTo>
                  <a:pt x="4637555" y="19939"/>
                </a:lnTo>
                <a:close/>
              </a:path>
              <a:path w="4652009" h="2243454">
                <a:moveTo>
                  <a:pt x="4580255" y="19939"/>
                </a:moveTo>
                <a:lnTo>
                  <a:pt x="4567176" y="26212"/>
                </a:lnTo>
                <a:lnTo>
                  <a:pt x="4579657" y="52230"/>
                </a:lnTo>
                <a:lnTo>
                  <a:pt x="4592701" y="45974"/>
                </a:lnTo>
                <a:lnTo>
                  <a:pt x="4580255" y="19939"/>
                </a:lnTo>
                <a:close/>
              </a:path>
              <a:path w="4652009" h="2243454">
                <a:moveTo>
                  <a:pt x="4554601" y="0"/>
                </a:moveTo>
                <a:lnTo>
                  <a:pt x="4567176" y="26212"/>
                </a:lnTo>
                <a:lnTo>
                  <a:pt x="4580255" y="19939"/>
                </a:lnTo>
                <a:lnTo>
                  <a:pt x="4637555" y="19939"/>
                </a:lnTo>
                <a:lnTo>
                  <a:pt x="4651756" y="1651"/>
                </a:lnTo>
                <a:lnTo>
                  <a:pt x="4554601"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7152893" y="2017014"/>
            <a:ext cx="399415" cy="1069975"/>
          </a:xfrm>
          <a:custGeom>
            <a:avLst/>
            <a:gdLst/>
            <a:ahLst/>
            <a:cxnLst/>
            <a:rect l="l" t="t" r="r" b="b"/>
            <a:pathLst>
              <a:path w="399415" h="1069975">
                <a:moveTo>
                  <a:pt x="0" y="1069848"/>
                </a:moveTo>
                <a:lnTo>
                  <a:pt x="399288" y="1069848"/>
                </a:lnTo>
                <a:lnTo>
                  <a:pt x="399288" y="0"/>
                </a:lnTo>
                <a:lnTo>
                  <a:pt x="0" y="0"/>
                </a:lnTo>
                <a:lnTo>
                  <a:pt x="0" y="1069848"/>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610093" y="2017014"/>
            <a:ext cx="265430" cy="1074420"/>
          </a:xfrm>
          <a:custGeom>
            <a:avLst/>
            <a:gdLst/>
            <a:ahLst/>
            <a:cxnLst/>
            <a:rect l="l" t="t" r="r" b="b"/>
            <a:pathLst>
              <a:path w="265429" h="1074420">
                <a:moveTo>
                  <a:pt x="0" y="1074419"/>
                </a:moveTo>
                <a:lnTo>
                  <a:pt x="265175" y="1074419"/>
                </a:lnTo>
                <a:lnTo>
                  <a:pt x="265175" y="0"/>
                </a:lnTo>
                <a:lnTo>
                  <a:pt x="0" y="0"/>
                </a:lnTo>
                <a:lnTo>
                  <a:pt x="0" y="1074419"/>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7917942" y="2017014"/>
            <a:ext cx="475615" cy="1074420"/>
          </a:xfrm>
          <a:custGeom>
            <a:avLst/>
            <a:gdLst/>
            <a:ahLst/>
            <a:cxnLst/>
            <a:rect l="l" t="t" r="r" b="b"/>
            <a:pathLst>
              <a:path w="475615" h="1074420">
                <a:moveTo>
                  <a:pt x="0" y="1074419"/>
                </a:moveTo>
                <a:lnTo>
                  <a:pt x="475488" y="1074419"/>
                </a:lnTo>
                <a:lnTo>
                  <a:pt x="475488" y="0"/>
                </a:lnTo>
                <a:lnTo>
                  <a:pt x="0" y="0"/>
                </a:lnTo>
                <a:lnTo>
                  <a:pt x="0" y="1074419"/>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641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48082"/>
            <a:ext cx="1816100" cy="505459"/>
          </a:xfrm>
          <a:prstGeom prst="rect">
            <a:avLst/>
          </a:prstGeom>
        </p:spPr>
        <p:txBody>
          <a:bodyPr vert="horz" wrap="square" lIns="0" tIns="0" rIns="0" bIns="0" rtlCol="0">
            <a:spAutoFit/>
          </a:bodyPr>
          <a:lstStyle/>
          <a:p>
            <a:pPr marL="12700">
              <a:lnSpc>
                <a:spcPct val="100000"/>
              </a:lnSpc>
            </a:pPr>
            <a:r>
              <a:rPr sz="3200" spc="-125" dirty="0"/>
              <a:t>W</a:t>
            </a:r>
            <a:r>
              <a:rPr sz="3200" dirty="0"/>
              <a:t>at</a:t>
            </a:r>
            <a:r>
              <a:rPr sz="3200" spc="-10" dirty="0"/>
              <a:t>c</a:t>
            </a:r>
            <a:r>
              <a:rPr sz="3200" dirty="0"/>
              <a:t>hli</a:t>
            </a:r>
            <a:r>
              <a:rPr sz="3200" spc="-15" dirty="0"/>
              <a:t>s</a:t>
            </a:r>
            <a:r>
              <a:rPr sz="3200" dirty="0"/>
              <a:t>t</a:t>
            </a:r>
            <a:endParaRPr sz="3200"/>
          </a:p>
        </p:txBody>
      </p:sp>
      <p:sp>
        <p:nvSpPr>
          <p:cNvPr id="3" name="object 3"/>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36652" y="1227709"/>
            <a:ext cx="3517265" cy="4462760"/>
          </a:xfrm>
          <a:prstGeom prst="rect">
            <a:avLst/>
          </a:prstGeom>
        </p:spPr>
        <p:txBody>
          <a:bodyPr vert="horz" wrap="square" lIns="0" tIns="0" rIns="0" bIns="0" rtlCol="0">
            <a:spAutoFit/>
          </a:bodyPr>
          <a:lstStyle/>
          <a:p>
            <a:pPr marL="12700" marR="363855"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Price to </a:t>
            </a:r>
            <a:r>
              <a:rPr kumimoji="0" sz="2400" b="1" i="0" u="none" strike="noStrike" kern="1200" cap="none" spc="-5" normalizeH="0" baseline="0" noProof="0" dirty="0">
                <a:ln>
                  <a:noFill/>
                </a:ln>
                <a:solidFill>
                  <a:srgbClr val="FFFFFF"/>
                </a:solidFill>
                <a:effectLst/>
                <a:uLnTx/>
                <a:uFillTx/>
                <a:latin typeface="Arial"/>
                <a:ea typeface="+mn-ea"/>
                <a:cs typeface="Arial"/>
              </a:rPr>
              <a:t>Sales:  </a:t>
            </a:r>
            <a:r>
              <a:rPr kumimoji="0" sz="2400" b="0" i="0" u="none" strike="noStrike" kern="1200" cap="none" spc="-5" normalizeH="0" baseline="0" noProof="0" dirty="0">
                <a:ln>
                  <a:noFill/>
                </a:ln>
                <a:solidFill>
                  <a:srgbClr val="FFFFFF"/>
                </a:solidFill>
                <a:effectLst/>
                <a:uLnTx/>
                <a:uFillTx/>
                <a:latin typeface="Arial"/>
                <a:ea typeface="+mn-ea"/>
                <a:cs typeface="Arial"/>
              </a:rPr>
              <a:t>Compares </a:t>
            </a:r>
            <a:r>
              <a:rPr kumimoji="0" sz="2400" b="0" i="0" u="none" strike="noStrike" kern="1200" cap="none" spc="-10" normalizeH="0" baseline="0" noProof="0" dirty="0">
                <a:ln>
                  <a:noFill/>
                </a:ln>
                <a:solidFill>
                  <a:srgbClr val="FFFFFF"/>
                </a:solidFill>
                <a:effectLst/>
                <a:uLnTx/>
                <a:uFillTx/>
                <a:latin typeface="Arial"/>
                <a:ea typeface="+mn-ea"/>
                <a:cs typeface="Arial"/>
              </a:rPr>
              <a:t>company’s  </a:t>
            </a:r>
            <a:r>
              <a:rPr kumimoji="0" sz="2400" b="0" i="0" u="none" strike="noStrike" kern="1200" cap="none" spc="0" normalizeH="0" baseline="0" noProof="0" dirty="0">
                <a:ln>
                  <a:noFill/>
                </a:ln>
                <a:solidFill>
                  <a:srgbClr val="FFFFFF"/>
                </a:solidFill>
                <a:effectLst/>
                <a:uLnTx/>
                <a:uFillTx/>
                <a:latin typeface="Arial"/>
                <a:ea typeface="+mn-ea"/>
                <a:cs typeface="Arial"/>
              </a:rPr>
              <a:t>stock </a:t>
            </a:r>
            <a:r>
              <a:rPr kumimoji="0" sz="2400" b="0" i="0" u="none" strike="noStrike" kern="1200" cap="none" spc="-5" normalizeH="0" baseline="0" noProof="0" dirty="0">
                <a:ln>
                  <a:noFill/>
                </a:ln>
                <a:solidFill>
                  <a:srgbClr val="FFFFFF"/>
                </a:solidFill>
                <a:effectLst/>
                <a:uLnTx/>
                <a:uFillTx/>
                <a:latin typeface="Arial"/>
                <a:ea typeface="+mn-ea"/>
                <a:cs typeface="Arial"/>
              </a:rPr>
              <a:t>price </a:t>
            </a:r>
            <a:r>
              <a:rPr kumimoji="0" sz="2400" b="0" i="0" u="none" strike="noStrike" kern="1200" cap="none" spc="0" normalizeH="0" baseline="0" noProof="0" dirty="0">
                <a:ln>
                  <a:noFill/>
                </a:ln>
                <a:solidFill>
                  <a:srgbClr val="FFFFFF"/>
                </a:solidFill>
                <a:effectLst/>
                <a:uLnTx/>
                <a:uFillTx/>
                <a:latin typeface="Arial"/>
                <a:ea typeface="+mn-ea"/>
                <a:cs typeface="Arial"/>
              </a:rPr>
              <a:t>to</a:t>
            </a:r>
            <a:r>
              <a:rPr kumimoji="0" sz="2400" b="0" i="0" u="none" strike="noStrike" kern="1200" cap="none" spc="-5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revenues</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ROE:</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Amount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net income  </a:t>
            </a:r>
            <a:r>
              <a:rPr kumimoji="0" sz="2400" b="0" i="0" u="none" strike="noStrike" kern="1200" cap="none" spc="0" normalizeH="0" baseline="0" noProof="0" dirty="0">
                <a:ln>
                  <a:noFill/>
                </a:ln>
                <a:solidFill>
                  <a:srgbClr val="FFFFFF"/>
                </a:solidFill>
                <a:effectLst/>
                <a:uLnTx/>
                <a:uFillTx/>
                <a:latin typeface="Arial"/>
                <a:ea typeface="+mn-ea"/>
                <a:cs typeface="Arial"/>
              </a:rPr>
              <a:t>returned </a:t>
            </a:r>
            <a:r>
              <a:rPr kumimoji="0" sz="2400" b="0" i="0" u="none" strike="noStrike" kern="1200" cap="none" spc="-5" normalizeH="0" baseline="0" noProof="0" dirty="0">
                <a:ln>
                  <a:noFill/>
                </a:ln>
                <a:solidFill>
                  <a:srgbClr val="FFFFFF"/>
                </a:solidFill>
                <a:effectLst/>
                <a:uLnTx/>
                <a:uFillTx/>
                <a:latin typeface="Arial"/>
                <a:ea typeface="+mn-ea"/>
                <a:cs typeface="Arial"/>
              </a:rPr>
              <a:t>as percentage</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shareholders’</a:t>
            </a:r>
            <a:r>
              <a:rPr kumimoji="0" sz="2400" b="0" i="0" u="none" strike="noStrike" kern="1200" cap="none" spc="-8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smtClean="0">
                <a:ln>
                  <a:noFill/>
                </a:ln>
                <a:solidFill>
                  <a:srgbClr val="FFFFFF"/>
                </a:solidFill>
                <a:effectLst/>
                <a:uLnTx/>
                <a:uFillTx/>
                <a:latin typeface="Arial"/>
                <a:ea typeface="+mn-ea"/>
                <a:cs typeface="Arial"/>
              </a:rPr>
              <a:t>equity</a:t>
            </a:r>
            <a:r>
              <a:rPr kumimoji="0" lang="en-US" sz="2400" b="0" i="0" u="none" strike="noStrike" kern="1200" cap="none" spc="-5" normalizeH="0" baseline="0" noProof="0" dirty="0" smtClean="0">
                <a:ln>
                  <a:noFill/>
                </a:ln>
                <a:solidFill>
                  <a:srgbClr val="FFFFFF"/>
                </a:solidFill>
                <a:effectLst/>
                <a:uLnTx/>
                <a:uFillTx/>
                <a:latin typeface="Arial"/>
                <a:ea typeface="+mn-ea"/>
                <a:cs typeface="Arial"/>
              </a:rPr>
              <a:t>…+</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771525"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Debt/Equity:  </a:t>
            </a:r>
            <a:r>
              <a:rPr kumimoji="0" sz="2400" b="0" i="0" u="none" strike="noStrike" kern="1200" cap="none" spc="-5" normalizeH="0" baseline="0" noProof="0" dirty="0">
                <a:ln>
                  <a:noFill/>
                </a:ln>
                <a:solidFill>
                  <a:srgbClr val="FFFFFF"/>
                </a:solidFill>
                <a:effectLst/>
                <a:uLnTx/>
                <a:uFillTx/>
                <a:latin typeface="Arial"/>
                <a:ea typeface="+mn-ea"/>
                <a:cs typeface="Arial"/>
              </a:rPr>
              <a:t>Measure </a:t>
            </a:r>
            <a:r>
              <a:rPr kumimoji="0" sz="2400" b="0" i="0" u="none" strike="noStrike" kern="1200" cap="none" spc="0" normalizeH="0" baseline="0" noProof="0" dirty="0">
                <a:ln>
                  <a:noFill/>
                </a:ln>
                <a:solidFill>
                  <a:srgbClr val="FFFFFF"/>
                </a:solidFill>
                <a:effectLst/>
                <a:uLnTx/>
                <a:uFillTx/>
                <a:latin typeface="Arial"/>
                <a:ea typeface="+mn-ea"/>
                <a:cs typeface="Arial"/>
              </a:rPr>
              <a:t>of</a:t>
            </a:r>
            <a:r>
              <a:rPr kumimoji="0" sz="2400" b="0" i="0" u="none" strike="noStrike" kern="1200" cap="none" spc="-4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financial  </a:t>
            </a:r>
            <a:r>
              <a:rPr kumimoji="0" sz="2400" b="0" i="0" u="none" strike="noStrike" kern="1200" cap="none" spc="-5" normalizeH="0" baseline="0" noProof="0" dirty="0" smtClean="0">
                <a:ln>
                  <a:noFill/>
                </a:ln>
                <a:solidFill>
                  <a:srgbClr val="FFFFFF"/>
                </a:solidFill>
                <a:effectLst/>
                <a:uLnTx/>
                <a:uFillTx/>
                <a:latin typeface="Arial"/>
                <a:ea typeface="+mn-ea"/>
                <a:cs typeface="Arial"/>
              </a:rPr>
              <a:t>leverage</a:t>
            </a:r>
            <a:r>
              <a:rPr kumimoji="0" lang="en-US" sz="2400" b="0" i="0" u="none" strike="noStrike" kern="1200" cap="none" spc="-5" normalizeH="0" baseline="0" noProof="0" dirty="0" smtClean="0">
                <a:ln>
                  <a:noFill/>
                </a:ln>
                <a:solidFill>
                  <a:srgbClr val="FFFFFF"/>
                </a:solidFill>
                <a:effectLst/>
                <a:uLnTx/>
                <a:uFillTx/>
                <a:latin typeface="Arial"/>
                <a:ea typeface="+mn-ea"/>
                <a:cs typeface="Arial"/>
              </a:rPr>
              <a:t>…-</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p:nvPr/>
        </p:nvSpPr>
        <p:spPr>
          <a:xfrm>
            <a:off x="4265676" y="1243583"/>
            <a:ext cx="7104888" cy="484632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258946" y="2121154"/>
            <a:ext cx="5045075" cy="86995"/>
          </a:xfrm>
          <a:custGeom>
            <a:avLst/>
            <a:gdLst/>
            <a:ahLst/>
            <a:cxnLst/>
            <a:rect l="l" t="t" r="r" b="b"/>
            <a:pathLst>
              <a:path w="5045075" h="86994">
                <a:moveTo>
                  <a:pt x="4958333" y="0"/>
                </a:moveTo>
                <a:lnTo>
                  <a:pt x="4958207" y="28885"/>
                </a:lnTo>
                <a:lnTo>
                  <a:pt x="4972684" y="28956"/>
                </a:lnTo>
                <a:lnTo>
                  <a:pt x="4972558" y="57912"/>
                </a:lnTo>
                <a:lnTo>
                  <a:pt x="4958080" y="57912"/>
                </a:lnTo>
                <a:lnTo>
                  <a:pt x="4957953" y="86868"/>
                </a:lnTo>
                <a:lnTo>
                  <a:pt x="5016548" y="57912"/>
                </a:lnTo>
                <a:lnTo>
                  <a:pt x="4972558" y="57912"/>
                </a:lnTo>
                <a:lnTo>
                  <a:pt x="5016690" y="57841"/>
                </a:lnTo>
                <a:lnTo>
                  <a:pt x="5045075" y="43815"/>
                </a:lnTo>
                <a:lnTo>
                  <a:pt x="4958333" y="0"/>
                </a:lnTo>
                <a:close/>
              </a:path>
              <a:path w="5045075" h="86994">
                <a:moveTo>
                  <a:pt x="4958207" y="28885"/>
                </a:moveTo>
                <a:lnTo>
                  <a:pt x="4958080" y="57841"/>
                </a:lnTo>
                <a:lnTo>
                  <a:pt x="4972558" y="57912"/>
                </a:lnTo>
                <a:lnTo>
                  <a:pt x="4972684" y="28956"/>
                </a:lnTo>
                <a:lnTo>
                  <a:pt x="4958207" y="28885"/>
                </a:lnTo>
                <a:close/>
              </a:path>
              <a:path w="5045075" h="86994">
                <a:moveTo>
                  <a:pt x="253" y="4825"/>
                </a:moveTo>
                <a:lnTo>
                  <a:pt x="0" y="33782"/>
                </a:lnTo>
                <a:lnTo>
                  <a:pt x="4958080" y="57841"/>
                </a:lnTo>
                <a:lnTo>
                  <a:pt x="4958207" y="28885"/>
                </a:lnTo>
                <a:lnTo>
                  <a:pt x="253" y="4825"/>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681095" y="3122041"/>
            <a:ext cx="5416550" cy="656590"/>
          </a:xfrm>
          <a:custGeom>
            <a:avLst/>
            <a:gdLst/>
            <a:ahLst/>
            <a:cxnLst/>
            <a:rect l="l" t="t" r="r" b="b"/>
            <a:pathLst>
              <a:path w="5416550" h="656589">
                <a:moveTo>
                  <a:pt x="5328065" y="28674"/>
                </a:moveTo>
                <a:lnTo>
                  <a:pt x="0" y="627634"/>
                </a:lnTo>
                <a:lnTo>
                  <a:pt x="3301" y="656336"/>
                </a:lnTo>
                <a:lnTo>
                  <a:pt x="5331291" y="57497"/>
                </a:lnTo>
                <a:lnTo>
                  <a:pt x="5328065" y="28674"/>
                </a:lnTo>
                <a:close/>
              </a:path>
              <a:path w="5416550" h="656589">
                <a:moveTo>
                  <a:pt x="5398706" y="27050"/>
                </a:moveTo>
                <a:lnTo>
                  <a:pt x="5342508" y="27050"/>
                </a:lnTo>
                <a:lnTo>
                  <a:pt x="5345683" y="55880"/>
                </a:lnTo>
                <a:lnTo>
                  <a:pt x="5331291" y="57497"/>
                </a:lnTo>
                <a:lnTo>
                  <a:pt x="5334508" y="86233"/>
                </a:lnTo>
                <a:lnTo>
                  <a:pt x="5416041" y="33400"/>
                </a:lnTo>
                <a:lnTo>
                  <a:pt x="5398706" y="27050"/>
                </a:lnTo>
                <a:close/>
              </a:path>
              <a:path w="5416550" h="656589">
                <a:moveTo>
                  <a:pt x="5342508" y="27050"/>
                </a:moveTo>
                <a:lnTo>
                  <a:pt x="5328065" y="28674"/>
                </a:lnTo>
                <a:lnTo>
                  <a:pt x="5331291" y="57497"/>
                </a:lnTo>
                <a:lnTo>
                  <a:pt x="5345683" y="55880"/>
                </a:lnTo>
                <a:lnTo>
                  <a:pt x="5342508" y="27050"/>
                </a:lnTo>
                <a:close/>
              </a:path>
              <a:path w="5416550" h="656589">
                <a:moveTo>
                  <a:pt x="5324856" y="0"/>
                </a:moveTo>
                <a:lnTo>
                  <a:pt x="5328065" y="28674"/>
                </a:lnTo>
                <a:lnTo>
                  <a:pt x="5342508" y="27050"/>
                </a:lnTo>
                <a:lnTo>
                  <a:pt x="5398706" y="27050"/>
                </a:lnTo>
                <a:lnTo>
                  <a:pt x="532485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992627" y="3098292"/>
            <a:ext cx="6487160" cy="2026920"/>
          </a:xfrm>
          <a:custGeom>
            <a:avLst/>
            <a:gdLst/>
            <a:ahLst/>
            <a:cxnLst/>
            <a:rect l="l" t="t" r="r" b="b"/>
            <a:pathLst>
              <a:path w="6487159" h="2026920">
                <a:moveTo>
                  <a:pt x="6399473" y="27775"/>
                </a:moveTo>
                <a:lnTo>
                  <a:pt x="0" y="1998726"/>
                </a:lnTo>
                <a:lnTo>
                  <a:pt x="8636" y="2026412"/>
                </a:lnTo>
                <a:lnTo>
                  <a:pt x="6408020" y="55450"/>
                </a:lnTo>
                <a:lnTo>
                  <a:pt x="6399473" y="27775"/>
                </a:lnTo>
                <a:close/>
              </a:path>
              <a:path w="6487159" h="2026920">
                <a:moveTo>
                  <a:pt x="6478931" y="23495"/>
                </a:moveTo>
                <a:lnTo>
                  <a:pt x="6413373" y="23495"/>
                </a:lnTo>
                <a:lnTo>
                  <a:pt x="6421882" y="51181"/>
                </a:lnTo>
                <a:lnTo>
                  <a:pt x="6408020" y="55450"/>
                </a:lnTo>
                <a:lnTo>
                  <a:pt x="6416548" y="83058"/>
                </a:lnTo>
                <a:lnTo>
                  <a:pt x="6478931" y="23495"/>
                </a:lnTo>
                <a:close/>
              </a:path>
              <a:path w="6487159" h="2026920">
                <a:moveTo>
                  <a:pt x="6413373" y="23495"/>
                </a:moveTo>
                <a:lnTo>
                  <a:pt x="6399473" y="27775"/>
                </a:lnTo>
                <a:lnTo>
                  <a:pt x="6408020" y="55450"/>
                </a:lnTo>
                <a:lnTo>
                  <a:pt x="6421882" y="51181"/>
                </a:lnTo>
                <a:lnTo>
                  <a:pt x="6413373" y="23495"/>
                </a:lnTo>
                <a:close/>
              </a:path>
              <a:path w="6487159" h="2026920">
                <a:moveTo>
                  <a:pt x="6390894" y="0"/>
                </a:moveTo>
                <a:lnTo>
                  <a:pt x="6399473" y="27775"/>
                </a:lnTo>
                <a:lnTo>
                  <a:pt x="6413373" y="23495"/>
                </a:lnTo>
                <a:lnTo>
                  <a:pt x="6478931" y="23495"/>
                </a:lnTo>
                <a:lnTo>
                  <a:pt x="6486779" y="16002"/>
                </a:lnTo>
                <a:lnTo>
                  <a:pt x="639089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9292590" y="2017014"/>
            <a:ext cx="489584" cy="1069975"/>
          </a:xfrm>
          <a:custGeom>
            <a:avLst/>
            <a:gdLst/>
            <a:ahLst/>
            <a:cxnLst/>
            <a:rect l="l" t="t" r="r" b="b"/>
            <a:pathLst>
              <a:path w="489584" h="1069975">
                <a:moveTo>
                  <a:pt x="0" y="1069848"/>
                </a:moveTo>
                <a:lnTo>
                  <a:pt x="489203" y="1069848"/>
                </a:lnTo>
                <a:lnTo>
                  <a:pt x="489203" y="0"/>
                </a:lnTo>
                <a:lnTo>
                  <a:pt x="0" y="0"/>
                </a:lnTo>
                <a:lnTo>
                  <a:pt x="0" y="1069848"/>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974073" y="2017014"/>
            <a:ext cx="277495" cy="1074420"/>
          </a:xfrm>
          <a:custGeom>
            <a:avLst/>
            <a:gdLst/>
            <a:ahLst/>
            <a:cxnLst/>
            <a:rect l="l" t="t" r="r" b="b"/>
            <a:pathLst>
              <a:path w="277495" h="1074420">
                <a:moveTo>
                  <a:pt x="0" y="1074419"/>
                </a:moveTo>
                <a:lnTo>
                  <a:pt x="277368" y="1074419"/>
                </a:lnTo>
                <a:lnTo>
                  <a:pt x="277368" y="0"/>
                </a:lnTo>
                <a:lnTo>
                  <a:pt x="0" y="0"/>
                </a:lnTo>
                <a:lnTo>
                  <a:pt x="0" y="1074419"/>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376666" y="2017014"/>
            <a:ext cx="523240" cy="1074420"/>
          </a:xfrm>
          <a:custGeom>
            <a:avLst/>
            <a:gdLst/>
            <a:ahLst/>
            <a:cxnLst/>
            <a:rect l="l" t="t" r="r" b="b"/>
            <a:pathLst>
              <a:path w="523240" h="1074420">
                <a:moveTo>
                  <a:pt x="0" y="1074419"/>
                </a:moveTo>
                <a:lnTo>
                  <a:pt x="522731" y="1074419"/>
                </a:lnTo>
                <a:lnTo>
                  <a:pt x="522731" y="0"/>
                </a:lnTo>
                <a:lnTo>
                  <a:pt x="0" y="0"/>
                </a:lnTo>
                <a:lnTo>
                  <a:pt x="0" y="1074419"/>
                </a:lnTo>
                <a:close/>
              </a:path>
            </a:pathLst>
          </a:custGeom>
          <a:ln w="2895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7239000" y="4191000"/>
            <a:ext cx="3581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P/S: market cap/total sales 12 </a:t>
            </a: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mos</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ROE: net income as % of equity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Debt/Equity: financial leverage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93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48082"/>
            <a:ext cx="1816100" cy="505459"/>
          </a:xfrm>
          <a:prstGeom prst="rect">
            <a:avLst/>
          </a:prstGeom>
        </p:spPr>
        <p:txBody>
          <a:bodyPr vert="horz" wrap="square" lIns="0" tIns="0" rIns="0" bIns="0" rtlCol="0">
            <a:spAutoFit/>
          </a:bodyPr>
          <a:lstStyle/>
          <a:p>
            <a:pPr marL="12700">
              <a:lnSpc>
                <a:spcPct val="100000"/>
              </a:lnSpc>
            </a:pPr>
            <a:r>
              <a:rPr sz="3200" spc="-125" dirty="0"/>
              <a:t>W</a:t>
            </a:r>
            <a:r>
              <a:rPr sz="3200" dirty="0"/>
              <a:t>at</a:t>
            </a:r>
            <a:r>
              <a:rPr sz="3200" spc="-10" dirty="0"/>
              <a:t>c</a:t>
            </a:r>
            <a:r>
              <a:rPr sz="3200" dirty="0"/>
              <a:t>hli</a:t>
            </a:r>
            <a:r>
              <a:rPr sz="3200" spc="-15" dirty="0"/>
              <a:t>s</a:t>
            </a:r>
            <a:r>
              <a:rPr sz="3200" dirty="0"/>
              <a:t>t</a:t>
            </a:r>
            <a:endParaRPr sz="3200"/>
          </a:p>
        </p:txBody>
      </p:sp>
      <p:sp>
        <p:nvSpPr>
          <p:cNvPr id="3" name="object 3"/>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36652" y="1227709"/>
            <a:ext cx="3600450" cy="4711700"/>
          </a:xfrm>
          <a:prstGeom prst="rect">
            <a:avLst/>
          </a:prstGeom>
        </p:spPr>
        <p:txBody>
          <a:bodyPr vert="horz" wrap="square" lIns="0" tIns="0" rIns="0" bIns="0" rtlCol="0">
            <a:spAutoFit/>
          </a:bodyPr>
          <a:lstStyle/>
          <a:p>
            <a:pPr marL="12700" marR="107314"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Debt </a:t>
            </a:r>
            <a:r>
              <a:rPr kumimoji="0" sz="2400" b="1" i="0" u="none" strike="noStrike" kern="1200" cap="none" spc="0" normalizeH="0" baseline="0" noProof="0" dirty="0">
                <a:ln>
                  <a:noFill/>
                </a:ln>
                <a:solidFill>
                  <a:srgbClr val="FFFFFF"/>
                </a:solidFill>
                <a:effectLst/>
                <a:uLnTx/>
                <a:uFillTx/>
                <a:latin typeface="Arial"/>
                <a:ea typeface="+mn-ea"/>
                <a:cs typeface="Arial"/>
              </a:rPr>
              <a:t>to </a:t>
            </a:r>
            <a:r>
              <a:rPr kumimoji="0" sz="2400" b="1" i="0" u="none" strike="noStrike" kern="1200" cap="none" spc="-5" normalizeH="0" baseline="0" noProof="0" dirty="0">
                <a:ln>
                  <a:noFill/>
                </a:ln>
                <a:solidFill>
                  <a:srgbClr val="FFFFFF"/>
                </a:solidFill>
                <a:effectLst/>
                <a:uLnTx/>
                <a:uFillTx/>
                <a:latin typeface="Arial"/>
                <a:ea typeface="+mn-ea"/>
                <a:cs typeface="Arial"/>
              </a:rPr>
              <a:t>Assets:  </a:t>
            </a:r>
            <a:r>
              <a:rPr kumimoji="0" sz="2400" b="0" i="0" u="none" strike="noStrike" kern="1200" cap="none" spc="-5" normalizeH="0" baseline="0" noProof="0" dirty="0">
                <a:ln>
                  <a:noFill/>
                </a:ln>
                <a:solidFill>
                  <a:srgbClr val="FFFFFF"/>
                </a:solidFill>
                <a:effectLst/>
                <a:uLnTx/>
                <a:uFillTx/>
                <a:latin typeface="Arial"/>
                <a:ea typeface="+mn-ea"/>
                <a:cs typeface="Arial"/>
              </a:rPr>
              <a:t>Leverage ratio </a:t>
            </a:r>
            <a:r>
              <a:rPr kumimoji="0" sz="2400" b="0" i="0" u="none" strike="noStrike" kern="1200" cap="none" spc="0" normalizeH="0" baseline="0" noProof="0" dirty="0">
                <a:ln>
                  <a:noFill/>
                </a:ln>
                <a:solidFill>
                  <a:srgbClr val="FFFFFF"/>
                </a:solidFill>
                <a:effectLst/>
                <a:uLnTx/>
                <a:uFillTx/>
                <a:latin typeface="Arial"/>
                <a:ea typeface="+mn-ea"/>
                <a:cs typeface="Arial"/>
              </a:rPr>
              <a:t>that </a:t>
            </a:r>
            <a:r>
              <a:rPr kumimoji="0" sz="2400" b="0" i="0" u="none" strike="noStrike" kern="1200" cap="none" spc="-5" normalizeH="0" baseline="0" noProof="0" dirty="0">
                <a:ln>
                  <a:noFill/>
                </a:ln>
                <a:solidFill>
                  <a:srgbClr val="FFFFFF"/>
                </a:solidFill>
                <a:effectLst/>
                <a:uLnTx/>
                <a:uFillTx/>
                <a:latin typeface="Arial"/>
                <a:ea typeface="+mn-ea"/>
                <a:cs typeface="Arial"/>
              </a:rPr>
              <a:t>allows  </a:t>
            </a:r>
            <a:r>
              <a:rPr kumimoji="0" sz="2400" b="0" i="0" u="none" strike="noStrike" kern="1200" cap="none" spc="0" normalizeH="0" baseline="0" noProof="0" dirty="0">
                <a:ln>
                  <a:noFill/>
                </a:ln>
                <a:solidFill>
                  <a:srgbClr val="FFFFFF"/>
                </a:solidFill>
                <a:effectLst/>
                <a:uLnTx/>
                <a:uFillTx/>
                <a:latin typeface="Arial"/>
                <a:ea typeface="+mn-ea"/>
                <a:cs typeface="Arial"/>
              </a:rPr>
              <a:t>for </a:t>
            </a:r>
            <a:r>
              <a:rPr kumimoji="0" sz="2400" b="0" i="0" u="none" strike="noStrike" kern="1200" cap="none" spc="-5" normalizeH="0" baseline="0" noProof="0" dirty="0">
                <a:ln>
                  <a:noFill/>
                </a:ln>
                <a:solidFill>
                  <a:srgbClr val="FFFFFF"/>
                </a:solidFill>
                <a:effectLst/>
                <a:uLnTx/>
                <a:uFillTx/>
                <a:latin typeface="Arial"/>
                <a:ea typeface="+mn-ea"/>
                <a:cs typeface="Arial"/>
              </a:rPr>
              <a:t>comparisons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leverage </a:t>
            </a: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10" normalizeH="0" baseline="0" noProof="0" dirty="0">
                <a:ln>
                  <a:noFill/>
                </a:ln>
                <a:solidFill>
                  <a:srgbClr val="FFFFFF"/>
                </a:solidFill>
                <a:effectLst/>
                <a:uLnTx/>
                <a:uFillTx/>
                <a:latin typeface="Arial"/>
                <a:ea typeface="+mn-ea"/>
                <a:cs typeface="Arial"/>
              </a:rPr>
              <a:t>be </a:t>
            </a:r>
            <a:r>
              <a:rPr kumimoji="0" sz="2400" b="0" i="0" u="none" strike="noStrike" kern="1200" cap="none" spc="-5" normalizeH="0" baseline="0" noProof="0" dirty="0">
                <a:ln>
                  <a:noFill/>
                </a:ln>
                <a:solidFill>
                  <a:srgbClr val="FFFFFF"/>
                </a:solidFill>
                <a:effectLst/>
                <a:uLnTx/>
                <a:uFillTx/>
                <a:latin typeface="Arial"/>
                <a:ea typeface="+mn-ea"/>
                <a:cs typeface="Arial"/>
              </a:rPr>
              <a:t>made  </a:t>
            </a:r>
            <a:r>
              <a:rPr kumimoji="0" sz="2400" b="0" i="0" u="none" strike="noStrike" kern="1200" cap="none" spc="0" normalizeH="0" baseline="0" noProof="0" dirty="0">
                <a:ln>
                  <a:noFill/>
                </a:ln>
                <a:solidFill>
                  <a:srgbClr val="FFFFFF"/>
                </a:solidFill>
                <a:effectLst/>
                <a:uLnTx/>
                <a:uFillTx/>
                <a:latin typeface="Arial"/>
                <a:ea typeface="+mn-ea"/>
                <a:cs typeface="Arial"/>
              </a:rPr>
              <a:t>across</a:t>
            </a:r>
            <a:r>
              <a:rPr kumimoji="0" sz="2400" b="0" i="0" u="none" strike="noStrike" kern="1200" cap="none" spc="-7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smtClean="0">
                <a:ln>
                  <a:noFill/>
                </a:ln>
                <a:solidFill>
                  <a:srgbClr val="FFFFFF"/>
                </a:solidFill>
                <a:effectLst/>
                <a:uLnTx/>
                <a:uFillTx/>
                <a:latin typeface="Arial"/>
                <a:ea typeface="+mn-ea"/>
                <a:cs typeface="Arial"/>
              </a:rPr>
              <a:t>companies</a:t>
            </a:r>
            <a:r>
              <a:rPr kumimoji="0" lang="en-US" sz="2400" b="0" i="0" u="none" strike="noStrike" kern="1200" cap="none" spc="-5" normalizeH="0" baseline="0" noProof="0" dirty="0" smtClean="0">
                <a:ln>
                  <a:noFill/>
                </a:ln>
                <a:solidFill>
                  <a:srgbClr val="FFFFFF"/>
                </a:solidFill>
                <a:effectLst/>
                <a:uLnTx/>
                <a:uFillTx/>
                <a:latin typeface="Arial"/>
                <a:ea typeface="+mn-ea"/>
                <a:cs typeface="Arial"/>
              </a:rPr>
              <a:t>… - </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120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Next Earnings Date:  </a:t>
            </a:r>
            <a:r>
              <a:rPr kumimoji="0" sz="2400" b="0" i="0" u="none" strike="noStrike" kern="1200" cap="none" spc="-5" normalizeH="0" baseline="0" noProof="0" dirty="0">
                <a:ln>
                  <a:noFill/>
                </a:ln>
                <a:solidFill>
                  <a:srgbClr val="FFFFFF"/>
                </a:solidFill>
                <a:effectLst/>
                <a:uLnTx/>
                <a:uFillTx/>
                <a:latin typeface="Arial"/>
                <a:ea typeface="+mn-ea"/>
                <a:cs typeface="Arial"/>
              </a:rPr>
              <a:t>Returns the expected date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the </a:t>
            </a:r>
            <a:r>
              <a:rPr kumimoji="0" sz="2400" b="0" i="0" u="none" strike="noStrike" kern="1200" cap="none" spc="-10" normalizeH="0" baseline="0" noProof="0" dirty="0">
                <a:ln>
                  <a:noFill/>
                </a:ln>
                <a:solidFill>
                  <a:srgbClr val="FFFFFF"/>
                </a:solidFill>
                <a:effectLst/>
                <a:uLnTx/>
                <a:uFillTx/>
                <a:latin typeface="Arial"/>
                <a:ea typeface="+mn-ea"/>
                <a:cs typeface="Arial"/>
              </a:rPr>
              <a:t>company’s </a:t>
            </a:r>
            <a:r>
              <a:rPr kumimoji="0" sz="2400" b="0" i="0" u="none" strike="noStrike" kern="1200" cap="none" spc="-5" normalizeH="0" baseline="0" noProof="0" dirty="0">
                <a:ln>
                  <a:noFill/>
                </a:ln>
                <a:solidFill>
                  <a:srgbClr val="FFFFFF"/>
                </a:solidFill>
                <a:effectLst/>
                <a:uLnTx/>
                <a:uFillTx/>
                <a:latin typeface="Arial"/>
                <a:ea typeface="+mn-ea"/>
                <a:cs typeface="Arial"/>
              </a:rPr>
              <a:t>earnings  </a:t>
            </a:r>
            <a:r>
              <a:rPr kumimoji="0" sz="2400" b="0" i="0" u="none" strike="noStrike" kern="1200" cap="none" spc="0" normalizeH="0" baseline="0" noProof="0" dirty="0">
                <a:ln>
                  <a:noFill/>
                </a:ln>
                <a:solidFill>
                  <a:srgbClr val="FFFFFF"/>
                </a:solidFill>
                <a:effectLst/>
                <a:uLnTx/>
                <a:uFillTx/>
                <a:latin typeface="Arial"/>
                <a:ea typeface="+mn-ea"/>
                <a:cs typeface="Arial"/>
              </a:rPr>
              <a:t>report</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154940" lvl="0" indent="0" algn="l" defTabSz="914400" rtl="0" eaLnBrk="1" fontAlgn="auto" latinLnBrk="0" hangingPunct="1">
              <a:lnSpc>
                <a:spcPct val="100000"/>
              </a:lnSpc>
              <a:spcBef>
                <a:spcPts val="1200"/>
              </a:spcBef>
              <a:spcAft>
                <a:spcPts val="0"/>
              </a:spcAft>
              <a:buClrTx/>
              <a:buSzTx/>
              <a:buFontTx/>
              <a:buNone/>
              <a:tabLst/>
              <a:defRPr/>
            </a:pPr>
            <a:r>
              <a:rPr kumimoji="0" sz="2400" b="1" i="0" u="none" strike="noStrike" kern="1200" cap="none" spc="-15" normalizeH="0" baseline="0" noProof="0" dirty="0">
                <a:ln>
                  <a:noFill/>
                </a:ln>
                <a:solidFill>
                  <a:srgbClr val="FFFFFF"/>
                </a:solidFill>
                <a:effectLst/>
                <a:uLnTx/>
                <a:uFillTx/>
                <a:latin typeface="Arial"/>
                <a:ea typeface="+mn-ea"/>
                <a:cs typeface="Arial"/>
              </a:rPr>
              <a:t>Days </a:t>
            </a:r>
            <a:r>
              <a:rPr kumimoji="0" sz="2400" b="1" i="0" u="none" strike="noStrike" kern="1200" cap="none" spc="0" normalizeH="0" baseline="0" noProof="0" dirty="0">
                <a:ln>
                  <a:noFill/>
                </a:ln>
                <a:solidFill>
                  <a:srgbClr val="FFFFFF"/>
                </a:solidFill>
                <a:effectLst/>
                <a:uLnTx/>
                <a:uFillTx/>
                <a:latin typeface="Arial"/>
                <a:ea typeface="+mn-ea"/>
                <a:cs typeface="Arial"/>
              </a:rPr>
              <a:t>to </a:t>
            </a:r>
            <a:r>
              <a:rPr kumimoji="0" sz="2400" b="1" i="0" u="none" strike="noStrike" kern="1200" cap="none" spc="-5" normalizeH="0" baseline="0" noProof="0" dirty="0">
                <a:ln>
                  <a:noFill/>
                </a:ln>
                <a:solidFill>
                  <a:srgbClr val="FFFFFF"/>
                </a:solidFill>
                <a:effectLst/>
                <a:uLnTx/>
                <a:uFillTx/>
                <a:latin typeface="Arial"/>
                <a:ea typeface="+mn-ea"/>
                <a:cs typeface="Arial"/>
              </a:rPr>
              <a:t>Earnings:  </a:t>
            </a:r>
            <a:r>
              <a:rPr kumimoji="0" sz="2400" b="0" i="0" u="none" strike="noStrike" kern="1200" cap="none" spc="-5" normalizeH="0" baseline="0" noProof="0" dirty="0">
                <a:ln>
                  <a:noFill/>
                </a:ln>
                <a:solidFill>
                  <a:srgbClr val="FFFFFF"/>
                </a:solidFill>
                <a:effectLst/>
                <a:uLnTx/>
                <a:uFillTx/>
                <a:latin typeface="Arial"/>
                <a:ea typeface="+mn-ea"/>
                <a:cs typeface="Arial"/>
              </a:rPr>
              <a:t>Counts </a:t>
            </a:r>
            <a:r>
              <a:rPr kumimoji="0" sz="2400" b="0" i="0" u="none" strike="noStrike" kern="1200" cap="none" spc="0" normalizeH="0" baseline="0" noProof="0" dirty="0">
                <a:ln>
                  <a:noFill/>
                </a:ln>
                <a:solidFill>
                  <a:srgbClr val="FFFFFF"/>
                </a:solidFill>
                <a:effectLst/>
                <a:uLnTx/>
                <a:uFillTx/>
                <a:latin typeface="Arial"/>
                <a:ea typeface="+mn-ea"/>
                <a:cs typeface="Arial"/>
              </a:rPr>
              <a:t>the </a:t>
            </a:r>
            <a:r>
              <a:rPr kumimoji="0" sz="2400" b="0" i="0" u="none" strike="noStrike" kern="1200" cap="none" spc="-5" normalizeH="0" baseline="0" noProof="0" dirty="0">
                <a:ln>
                  <a:noFill/>
                </a:ln>
                <a:solidFill>
                  <a:srgbClr val="FFFFFF"/>
                </a:solidFill>
                <a:effectLst/>
                <a:uLnTx/>
                <a:uFillTx/>
                <a:latin typeface="Arial"/>
                <a:ea typeface="+mn-ea"/>
                <a:cs typeface="Arial"/>
              </a:rPr>
              <a:t>number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days until earnings</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report</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p:nvPr/>
        </p:nvSpPr>
        <p:spPr>
          <a:xfrm>
            <a:off x="4265676" y="1243583"/>
            <a:ext cx="7104888" cy="484632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556764" y="1383791"/>
            <a:ext cx="7078980" cy="685800"/>
          </a:xfrm>
          <a:custGeom>
            <a:avLst/>
            <a:gdLst/>
            <a:ahLst/>
            <a:cxnLst/>
            <a:rect l="l" t="t" r="r" b="b"/>
            <a:pathLst>
              <a:path w="7078980" h="685800">
                <a:moveTo>
                  <a:pt x="6996303" y="599186"/>
                </a:moveTo>
                <a:lnTo>
                  <a:pt x="6993723" y="627980"/>
                </a:lnTo>
                <a:lnTo>
                  <a:pt x="7008240" y="629285"/>
                </a:lnTo>
                <a:lnTo>
                  <a:pt x="7005701" y="658241"/>
                </a:lnTo>
                <a:lnTo>
                  <a:pt x="6991013" y="658241"/>
                </a:lnTo>
                <a:lnTo>
                  <a:pt x="6988556" y="685673"/>
                </a:lnTo>
                <a:lnTo>
                  <a:pt x="7058561" y="658241"/>
                </a:lnTo>
                <a:lnTo>
                  <a:pt x="7005701" y="658241"/>
                </a:lnTo>
                <a:lnTo>
                  <a:pt x="6991130" y="656932"/>
                </a:lnTo>
                <a:lnTo>
                  <a:pt x="7061901" y="656932"/>
                </a:lnTo>
                <a:lnTo>
                  <a:pt x="7078980" y="650240"/>
                </a:lnTo>
                <a:lnTo>
                  <a:pt x="6996303" y="599186"/>
                </a:lnTo>
                <a:close/>
              </a:path>
              <a:path w="7078980" h="685800">
                <a:moveTo>
                  <a:pt x="6993723" y="627980"/>
                </a:moveTo>
                <a:lnTo>
                  <a:pt x="6991130" y="656932"/>
                </a:lnTo>
                <a:lnTo>
                  <a:pt x="7005701" y="658241"/>
                </a:lnTo>
                <a:lnTo>
                  <a:pt x="7008240" y="629285"/>
                </a:lnTo>
                <a:lnTo>
                  <a:pt x="6993723" y="627980"/>
                </a:lnTo>
                <a:close/>
              </a:path>
              <a:path w="7078980" h="685800">
                <a:moveTo>
                  <a:pt x="2540" y="0"/>
                </a:moveTo>
                <a:lnTo>
                  <a:pt x="0" y="28956"/>
                </a:lnTo>
                <a:lnTo>
                  <a:pt x="6991130" y="656932"/>
                </a:lnTo>
                <a:lnTo>
                  <a:pt x="6993723" y="627980"/>
                </a:lnTo>
                <a:lnTo>
                  <a:pt x="254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809491" y="3150107"/>
            <a:ext cx="6616700" cy="620395"/>
          </a:xfrm>
          <a:custGeom>
            <a:avLst/>
            <a:gdLst/>
            <a:ahLst/>
            <a:cxnLst/>
            <a:rect l="l" t="t" r="r" b="b"/>
            <a:pathLst>
              <a:path w="6616700" h="620395">
                <a:moveTo>
                  <a:pt x="6528898" y="28799"/>
                </a:moveTo>
                <a:lnTo>
                  <a:pt x="0" y="591438"/>
                </a:lnTo>
                <a:lnTo>
                  <a:pt x="2540" y="620267"/>
                </a:lnTo>
                <a:lnTo>
                  <a:pt x="6531406" y="57757"/>
                </a:lnTo>
                <a:lnTo>
                  <a:pt x="6528898" y="28799"/>
                </a:lnTo>
                <a:close/>
              </a:path>
              <a:path w="6616700" h="620395">
                <a:moveTo>
                  <a:pt x="6595886" y="27558"/>
                </a:moveTo>
                <a:lnTo>
                  <a:pt x="6543294" y="27558"/>
                </a:lnTo>
                <a:lnTo>
                  <a:pt x="6545834" y="56514"/>
                </a:lnTo>
                <a:lnTo>
                  <a:pt x="6531406" y="57757"/>
                </a:lnTo>
                <a:lnTo>
                  <a:pt x="6533896" y="86487"/>
                </a:lnTo>
                <a:lnTo>
                  <a:pt x="6616700" y="35813"/>
                </a:lnTo>
                <a:lnTo>
                  <a:pt x="6595886" y="27558"/>
                </a:lnTo>
                <a:close/>
              </a:path>
              <a:path w="6616700" h="620395">
                <a:moveTo>
                  <a:pt x="6543294" y="27558"/>
                </a:moveTo>
                <a:lnTo>
                  <a:pt x="6528898" y="28799"/>
                </a:lnTo>
                <a:lnTo>
                  <a:pt x="6531406" y="57757"/>
                </a:lnTo>
                <a:lnTo>
                  <a:pt x="6545834" y="56514"/>
                </a:lnTo>
                <a:lnTo>
                  <a:pt x="6543294" y="27558"/>
                </a:lnTo>
                <a:close/>
              </a:path>
              <a:path w="6616700" h="620395">
                <a:moveTo>
                  <a:pt x="6526403" y="0"/>
                </a:moveTo>
                <a:lnTo>
                  <a:pt x="6528898" y="28799"/>
                </a:lnTo>
                <a:lnTo>
                  <a:pt x="6543294" y="27558"/>
                </a:lnTo>
                <a:lnTo>
                  <a:pt x="6595886" y="27558"/>
                </a:lnTo>
                <a:lnTo>
                  <a:pt x="652640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294760" y="3146298"/>
            <a:ext cx="7806690" cy="2232025"/>
          </a:xfrm>
          <a:custGeom>
            <a:avLst/>
            <a:gdLst/>
            <a:ahLst/>
            <a:cxnLst/>
            <a:rect l="l" t="t" r="r" b="b"/>
            <a:pathLst>
              <a:path w="7806690" h="2232025">
                <a:moveTo>
                  <a:pt x="7718778" y="27949"/>
                </a:moveTo>
                <a:lnTo>
                  <a:pt x="0" y="2204085"/>
                </a:lnTo>
                <a:lnTo>
                  <a:pt x="7874" y="2231898"/>
                </a:lnTo>
                <a:lnTo>
                  <a:pt x="7726590" y="55779"/>
                </a:lnTo>
                <a:lnTo>
                  <a:pt x="7718778" y="27949"/>
                </a:lnTo>
                <a:close/>
              </a:path>
              <a:path w="7806690" h="2232025">
                <a:moveTo>
                  <a:pt x="7800028" y="24002"/>
                </a:moveTo>
                <a:lnTo>
                  <a:pt x="7732775" y="24002"/>
                </a:lnTo>
                <a:lnTo>
                  <a:pt x="7740650" y="51815"/>
                </a:lnTo>
                <a:lnTo>
                  <a:pt x="7726590" y="55779"/>
                </a:lnTo>
                <a:lnTo>
                  <a:pt x="7734427" y="83692"/>
                </a:lnTo>
                <a:lnTo>
                  <a:pt x="7800028" y="24002"/>
                </a:lnTo>
                <a:close/>
              </a:path>
              <a:path w="7806690" h="2232025">
                <a:moveTo>
                  <a:pt x="7732775" y="24002"/>
                </a:moveTo>
                <a:lnTo>
                  <a:pt x="7718778" y="27949"/>
                </a:lnTo>
                <a:lnTo>
                  <a:pt x="7726590" y="55779"/>
                </a:lnTo>
                <a:lnTo>
                  <a:pt x="7740650" y="51815"/>
                </a:lnTo>
                <a:lnTo>
                  <a:pt x="7732775" y="24002"/>
                </a:lnTo>
                <a:close/>
              </a:path>
              <a:path w="7806690" h="2232025">
                <a:moveTo>
                  <a:pt x="7710932" y="0"/>
                </a:moveTo>
                <a:lnTo>
                  <a:pt x="7718778" y="27949"/>
                </a:lnTo>
                <a:lnTo>
                  <a:pt x="7732775" y="24002"/>
                </a:lnTo>
                <a:lnTo>
                  <a:pt x="7800028" y="24002"/>
                </a:lnTo>
                <a:lnTo>
                  <a:pt x="7806309" y="18287"/>
                </a:lnTo>
                <a:lnTo>
                  <a:pt x="7710932"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9" name="object 9"/>
          <p:cNvGraphicFramePr>
            <a:graphicFrameLocks noGrp="1"/>
          </p:cNvGraphicFramePr>
          <p:nvPr/>
        </p:nvGraphicFramePr>
        <p:xfrm>
          <a:off x="9726168" y="2002535"/>
          <a:ext cx="1517902" cy="1074419"/>
        </p:xfrm>
        <a:graphic>
          <a:graphicData uri="http://schemas.openxmlformats.org/drawingml/2006/table">
            <a:tbl>
              <a:tblPr firstRow="1" bandRow="1">
                <a:tableStyleId>{2D5ABB26-0587-4C30-8999-92F81FD0307C}</a:tableStyleId>
              </a:tblPr>
              <a:tblGrid>
                <a:gridCol w="543305">
                  <a:extLst>
                    <a:ext uri="{9D8B030D-6E8A-4147-A177-3AD203B41FA5}">
                      <a16:colId xmlns:a16="http://schemas.microsoft.com/office/drawing/2014/main" val="20000"/>
                    </a:ext>
                  </a:extLst>
                </a:gridCol>
                <a:gridCol w="545592">
                  <a:extLst>
                    <a:ext uri="{9D8B030D-6E8A-4147-A177-3AD203B41FA5}">
                      <a16:colId xmlns:a16="http://schemas.microsoft.com/office/drawing/2014/main" val="20001"/>
                    </a:ext>
                  </a:extLst>
                </a:gridCol>
                <a:gridCol w="429005">
                  <a:extLst>
                    <a:ext uri="{9D8B030D-6E8A-4147-A177-3AD203B41FA5}">
                      <a16:colId xmlns:a16="http://schemas.microsoft.com/office/drawing/2014/main" val="20002"/>
                    </a:ext>
                  </a:extLst>
                </a:gridCol>
              </a:tblGrid>
              <a:tr h="1074419">
                <a:tc>
                  <a:txBody>
                    <a:bodyPr/>
                    <a:lstStyle/>
                    <a:p>
                      <a:endParaRPr sz="2400">
                        <a:latin typeface="Arial"/>
                        <a:cs typeface="Arial"/>
                      </a:endParaRPr>
                    </a:p>
                  </a:txBody>
                  <a:tcPr marL="0" marR="0" marT="0" marB="0">
                    <a:lnL w="28955">
                      <a:solidFill>
                        <a:srgbClr val="FF0000"/>
                      </a:solidFill>
                      <a:prstDash val="solid"/>
                    </a:lnL>
                    <a:lnR w="70103">
                      <a:solidFill>
                        <a:srgbClr val="FF0000"/>
                      </a:solidFill>
                      <a:prstDash val="solid"/>
                    </a:lnR>
                    <a:lnT w="28955">
                      <a:solidFill>
                        <a:srgbClr val="FF0000"/>
                      </a:solidFill>
                      <a:prstDash val="solid"/>
                    </a:lnT>
                    <a:lnB w="28955">
                      <a:solidFill>
                        <a:srgbClr val="FF0000"/>
                      </a:solidFill>
                      <a:prstDash val="solid"/>
                    </a:lnB>
                  </a:tcPr>
                </a:tc>
                <a:tc>
                  <a:txBody>
                    <a:bodyPr/>
                    <a:lstStyle/>
                    <a:p>
                      <a:endParaRPr sz="2400">
                        <a:latin typeface="Arial"/>
                        <a:cs typeface="Arial"/>
                      </a:endParaRPr>
                    </a:p>
                  </a:txBody>
                  <a:tcPr marL="0" marR="0" marT="0" marB="0">
                    <a:lnL w="70103">
                      <a:solidFill>
                        <a:srgbClr val="FF0000"/>
                      </a:solidFill>
                      <a:prstDash val="solid"/>
                    </a:lnL>
                    <a:lnR w="73151">
                      <a:solidFill>
                        <a:srgbClr val="FF0000"/>
                      </a:solidFill>
                      <a:prstDash val="solid"/>
                    </a:lnR>
                    <a:lnT w="28956">
                      <a:solidFill>
                        <a:srgbClr val="FF0000"/>
                      </a:solidFill>
                      <a:prstDash val="solid"/>
                    </a:lnT>
                    <a:lnB w="28956">
                      <a:solidFill>
                        <a:srgbClr val="FF0000"/>
                      </a:solidFill>
                      <a:prstDash val="solid"/>
                    </a:lnB>
                  </a:tcPr>
                </a:tc>
                <a:tc>
                  <a:txBody>
                    <a:bodyPr/>
                    <a:lstStyle/>
                    <a:p>
                      <a:endParaRPr sz="2400">
                        <a:latin typeface="Arial"/>
                        <a:cs typeface="Arial"/>
                      </a:endParaRPr>
                    </a:p>
                  </a:txBody>
                  <a:tcPr marL="0" marR="0" marT="0" marB="0">
                    <a:lnL w="73151">
                      <a:solidFill>
                        <a:srgbClr val="FF0000"/>
                      </a:solidFill>
                      <a:prstDash val="solid"/>
                    </a:lnL>
                    <a:lnR w="28956">
                      <a:solidFill>
                        <a:srgbClr val="FF0000"/>
                      </a:solidFill>
                      <a:prstDash val="solid"/>
                    </a:lnR>
                    <a:lnT w="28956">
                      <a:solidFill>
                        <a:srgbClr val="FF0000"/>
                      </a:solidFill>
                      <a:prstDash val="solid"/>
                    </a:lnT>
                    <a:lnB w="28956">
                      <a:solidFill>
                        <a:srgbClr val="FF0000"/>
                      </a:solidFill>
                      <a:prstDash val="solid"/>
                    </a:lnB>
                  </a:tcPr>
                </a:tc>
                <a:extLst>
                  <a:ext uri="{0D108BD9-81ED-4DB2-BD59-A6C34878D82A}">
                    <a16:rowId xmlns:a16="http://schemas.microsoft.com/office/drawing/2014/main" val="10000"/>
                  </a:ext>
                </a:extLst>
              </a:tr>
            </a:tbl>
          </a:graphicData>
        </a:graphic>
      </p:graphicFrame>
      <p:sp>
        <p:nvSpPr>
          <p:cNvPr id="10" name="TextBox 9"/>
          <p:cNvSpPr txBox="1"/>
          <p:nvPr/>
        </p:nvSpPr>
        <p:spPr>
          <a:xfrm>
            <a:off x="6934200" y="4724400"/>
            <a:ext cx="3886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Higher ratio, the higher the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Net Earning Report… read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3842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604">
              <a:lnSpc>
                <a:spcPts val="4230"/>
              </a:lnSpc>
            </a:pPr>
            <a:r>
              <a:rPr dirty="0"/>
              <a:t>DIVIDEND </a:t>
            </a:r>
            <a:r>
              <a:rPr spc="-5" dirty="0"/>
              <a:t>DISCOUNT</a:t>
            </a:r>
            <a:r>
              <a:rPr spc="5" dirty="0"/>
              <a:t> </a:t>
            </a:r>
            <a:r>
              <a:rPr spc="-5" dirty="0"/>
              <a:t>MODEL-BLOOMBERG</a:t>
            </a:r>
          </a:p>
          <a:p>
            <a:pPr marL="3401695">
              <a:lnSpc>
                <a:spcPts val="2310"/>
              </a:lnSpc>
            </a:pPr>
            <a:r>
              <a:rPr sz="2000" b="0" dirty="0">
                <a:latin typeface="Arial"/>
                <a:cs typeface="Arial"/>
              </a:rPr>
              <a:t>FINANCIAL MODEL</a:t>
            </a:r>
            <a:r>
              <a:rPr sz="2000" b="0" spc="-340" dirty="0">
                <a:latin typeface="Arial"/>
                <a:cs typeface="Arial"/>
              </a:rPr>
              <a:t> </a:t>
            </a:r>
            <a:r>
              <a:rPr sz="2000" b="0" spc="-20" dirty="0">
                <a:latin typeface="Arial"/>
                <a:cs typeface="Arial"/>
              </a:rPr>
              <a:t>ANALYSIS</a:t>
            </a:r>
            <a:endParaRPr sz="2000">
              <a:latin typeface="Arial"/>
              <a:cs typeface="Arial"/>
            </a:endParaRPr>
          </a:p>
        </p:txBody>
      </p:sp>
      <p:sp>
        <p:nvSpPr>
          <p:cNvPr id="3" name="object 3"/>
          <p:cNvSpPr/>
          <p:nvPr/>
        </p:nvSpPr>
        <p:spPr>
          <a:xfrm>
            <a:off x="246735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46735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1">
            <a:solidFill>
              <a:srgbClr val="0099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687573" y="3580638"/>
            <a:ext cx="195580" cy="182880"/>
          </a:xfrm>
          <a:custGeom>
            <a:avLst/>
            <a:gdLst/>
            <a:ahLst/>
            <a:cxnLst/>
            <a:rect l="l" t="t" r="r" b="b"/>
            <a:pathLst>
              <a:path w="195580" h="182879">
                <a:moveTo>
                  <a:pt x="0" y="182880"/>
                </a:moveTo>
                <a:lnTo>
                  <a:pt x="195072" y="182880"/>
                </a:lnTo>
                <a:lnTo>
                  <a:pt x="195072" y="0"/>
                </a:lnTo>
                <a:lnTo>
                  <a:pt x="0" y="0"/>
                </a:lnTo>
                <a:lnTo>
                  <a:pt x="0" y="18288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943605" y="3355085"/>
            <a:ext cx="196850" cy="408940"/>
          </a:xfrm>
          <a:custGeom>
            <a:avLst/>
            <a:gdLst/>
            <a:ahLst/>
            <a:cxnLst/>
            <a:rect l="l" t="t" r="r" b="b"/>
            <a:pathLst>
              <a:path w="196850" h="408939">
                <a:moveTo>
                  <a:pt x="0" y="408431"/>
                </a:moveTo>
                <a:lnTo>
                  <a:pt x="196595" y="408431"/>
                </a:lnTo>
                <a:lnTo>
                  <a:pt x="196595" y="0"/>
                </a:lnTo>
                <a:lnTo>
                  <a:pt x="0" y="0"/>
                </a:lnTo>
                <a:lnTo>
                  <a:pt x="0" y="40843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14877" y="3141726"/>
            <a:ext cx="195580" cy="623570"/>
          </a:xfrm>
          <a:custGeom>
            <a:avLst/>
            <a:gdLst/>
            <a:ahLst/>
            <a:cxnLst/>
            <a:rect l="l" t="t" r="r" b="b"/>
            <a:pathLst>
              <a:path w="195579" h="623570">
                <a:moveTo>
                  <a:pt x="0" y="623316"/>
                </a:moveTo>
                <a:lnTo>
                  <a:pt x="195072" y="623316"/>
                </a:lnTo>
                <a:lnTo>
                  <a:pt x="195072" y="0"/>
                </a:lnTo>
                <a:lnTo>
                  <a:pt x="0" y="0"/>
                </a:lnTo>
                <a:lnTo>
                  <a:pt x="0" y="62331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687573" y="3092957"/>
            <a:ext cx="342900" cy="342900"/>
          </a:xfrm>
          <a:custGeom>
            <a:avLst/>
            <a:gdLst/>
            <a:ahLst/>
            <a:cxnLst/>
            <a:rect l="l" t="t" r="r" b="b"/>
            <a:pathLst>
              <a:path w="342900" h="342900">
                <a:moveTo>
                  <a:pt x="0" y="342900"/>
                </a:moveTo>
                <a:lnTo>
                  <a:pt x="34290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030473" y="3092957"/>
            <a:ext cx="0" cy="113664"/>
          </a:xfrm>
          <a:custGeom>
            <a:avLst/>
            <a:gdLst/>
            <a:ahLst/>
            <a:cxnLst/>
            <a:rect l="l" t="t" r="r" b="b"/>
            <a:pathLst>
              <a:path h="113664">
                <a:moveTo>
                  <a:pt x="0" y="113664"/>
                </a:moveTo>
                <a:lnTo>
                  <a:pt x="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08554" y="3094482"/>
            <a:ext cx="135255" cy="0"/>
          </a:xfrm>
          <a:custGeom>
            <a:avLst/>
            <a:gdLst/>
            <a:ahLst/>
            <a:cxnLst/>
            <a:rect l="l" t="t" r="r" b="b"/>
            <a:pathLst>
              <a:path w="135255">
                <a:moveTo>
                  <a:pt x="0" y="0"/>
                </a:moveTo>
                <a:lnTo>
                  <a:pt x="13525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98373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CC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98373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00CC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277105" y="3096005"/>
            <a:ext cx="591820" cy="672465"/>
          </a:xfrm>
          <a:custGeom>
            <a:avLst/>
            <a:gdLst/>
            <a:ahLst/>
            <a:cxnLst/>
            <a:rect l="l" t="t" r="r" b="b"/>
            <a:pathLst>
              <a:path w="591820" h="672464">
                <a:moveTo>
                  <a:pt x="0" y="98552"/>
                </a:moveTo>
                <a:lnTo>
                  <a:pt x="7737" y="60168"/>
                </a:lnTo>
                <a:lnTo>
                  <a:pt x="28844" y="28844"/>
                </a:lnTo>
                <a:lnTo>
                  <a:pt x="60168" y="7737"/>
                </a:lnTo>
                <a:lnTo>
                  <a:pt x="98552" y="0"/>
                </a:lnTo>
                <a:lnTo>
                  <a:pt x="492760" y="0"/>
                </a:lnTo>
                <a:lnTo>
                  <a:pt x="531143" y="7737"/>
                </a:lnTo>
                <a:lnTo>
                  <a:pt x="562467" y="28844"/>
                </a:lnTo>
                <a:lnTo>
                  <a:pt x="583574" y="60168"/>
                </a:lnTo>
                <a:lnTo>
                  <a:pt x="591312" y="98552"/>
                </a:lnTo>
                <a:lnTo>
                  <a:pt x="591312" y="573532"/>
                </a:lnTo>
                <a:lnTo>
                  <a:pt x="583574" y="611915"/>
                </a:lnTo>
                <a:lnTo>
                  <a:pt x="562467" y="643239"/>
                </a:lnTo>
                <a:lnTo>
                  <a:pt x="531143" y="664346"/>
                </a:lnTo>
                <a:lnTo>
                  <a:pt x="492760" y="672084"/>
                </a:lnTo>
                <a:lnTo>
                  <a:pt x="98552" y="672084"/>
                </a:lnTo>
                <a:lnTo>
                  <a:pt x="60168" y="664346"/>
                </a:lnTo>
                <a:lnTo>
                  <a:pt x="28844" y="643239"/>
                </a:lnTo>
                <a:lnTo>
                  <a:pt x="7737" y="611915"/>
                </a:lnTo>
                <a:lnTo>
                  <a:pt x="0" y="573532"/>
                </a:lnTo>
                <a:lnTo>
                  <a:pt x="0" y="9855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33494" y="3163061"/>
            <a:ext cx="474345" cy="546100"/>
          </a:xfrm>
          <a:custGeom>
            <a:avLst/>
            <a:gdLst/>
            <a:ahLst/>
            <a:cxnLst/>
            <a:rect l="l" t="t" r="r" b="b"/>
            <a:pathLst>
              <a:path w="474345" h="546100">
                <a:moveTo>
                  <a:pt x="0" y="545592"/>
                </a:moveTo>
                <a:lnTo>
                  <a:pt x="473963" y="545592"/>
                </a:lnTo>
                <a:lnTo>
                  <a:pt x="473963" y="0"/>
                </a:lnTo>
                <a:lnTo>
                  <a:pt x="0" y="0"/>
                </a:lnTo>
                <a:lnTo>
                  <a:pt x="0" y="545592"/>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413503" y="3323844"/>
            <a:ext cx="83820" cy="88900"/>
          </a:xfrm>
          <a:custGeom>
            <a:avLst/>
            <a:gdLst/>
            <a:ahLst/>
            <a:cxnLst/>
            <a:rect l="l" t="t" r="r" b="b"/>
            <a:pathLst>
              <a:path w="83820" h="88900">
                <a:moveTo>
                  <a:pt x="83820" y="0"/>
                </a:moveTo>
                <a:lnTo>
                  <a:pt x="0" y="0"/>
                </a:lnTo>
                <a:lnTo>
                  <a:pt x="0" y="88391"/>
                </a:lnTo>
                <a:lnTo>
                  <a:pt x="83820" y="88391"/>
                </a:lnTo>
                <a:lnTo>
                  <a:pt x="83820" y="77850"/>
                </a:lnTo>
                <a:lnTo>
                  <a:pt x="10541" y="77850"/>
                </a:lnTo>
                <a:lnTo>
                  <a:pt x="10541" y="10413"/>
                </a:lnTo>
                <a:lnTo>
                  <a:pt x="83820" y="10413"/>
                </a:lnTo>
                <a:lnTo>
                  <a:pt x="83820" y="0"/>
                </a:lnTo>
                <a:close/>
              </a:path>
              <a:path w="83820" h="88900">
                <a:moveTo>
                  <a:pt x="83820" y="10413"/>
                </a:moveTo>
                <a:lnTo>
                  <a:pt x="73279" y="10413"/>
                </a:lnTo>
                <a:lnTo>
                  <a:pt x="73279" y="77850"/>
                </a:lnTo>
                <a:lnTo>
                  <a:pt x="83820" y="77850"/>
                </a:lnTo>
                <a:lnTo>
                  <a:pt x="83820" y="104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413503" y="3323844"/>
            <a:ext cx="83820" cy="88900"/>
          </a:xfrm>
          <a:custGeom>
            <a:avLst/>
            <a:gdLst/>
            <a:ahLst/>
            <a:cxnLst/>
            <a:rect l="l" t="t" r="r" b="b"/>
            <a:pathLst>
              <a:path w="83820" h="88900">
                <a:moveTo>
                  <a:pt x="0" y="0"/>
                </a:moveTo>
                <a:lnTo>
                  <a:pt x="83820" y="0"/>
                </a:lnTo>
                <a:lnTo>
                  <a:pt x="83820" y="88391"/>
                </a:lnTo>
                <a:lnTo>
                  <a:pt x="0" y="88391"/>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424045" y="3334258"/>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413503" y="3457955"/>
            <a:ext cx="83820" cy="88900"/>
          </a:xfrm>
          <a:custGeom>
            <a:avLst/>
            <a:gdLst/>
            <a:ahLst/>
            <a:cxnLst/>
            <a:rect l="l" t="t" r="r" b="b"/>
            <a:pathLst>
              <a:path w="83820" h="88900">
                <a:moveTo>
                  <a:pt x="83820" y="0"/>
                </a:moveTo>
                <a:lnTo>
                  <a:pt x="0" y="0"/>
                </a:lnTo>
                <a:lnTo>
                  <a:pt x="0" y="88392"/>
                </a:lnTo>
                <a:lnTo>
                  <a:pt x="83820" y="88392"/>
                </a:lnTo>
                <a:lnTo>
                  <a:pt x="83820" y="77851"/>
                </a:lnTo>
                <a:lnTo>
                  <a:pt x="10541" y="77851"/>
                </a:lnTo>
                <a:lnTo>
                  <a:pt x="10541" y="10414"/>
                </a:lnTo>
                <a:lnTo>
                  <a:pt x="83820" y="10414"/>
                </a:lnTo>
                <a:lnTo>
                  <a:pt x="83820" y="0"/>
                </a:lnTo>
                <a:close/>
              </a:path>
              <a:path w="83820" h="88900">
                <a:moveTo>
                  <a:pt x="83820" y="10414"/>
                </a:moveTo>
                <a:lnTo>
                  <a:pt x="73279" y="10414"/>
                </a:lnTo>
                <a:lnTo>
                  <a:pt x="73279" y="77851"/>
                </a:lnTo>
                <a:lnTo>
                  <a:pt x="83820" y="77851"/>
                </a:lnTo>
                <a:lnTo>
                  <a:pt x="83820" y="104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413503" y="3457955"/>
            <a:ext cx="83820" cy="88900"/>
          </a:xfrm>
          <a:custGeom>
            <a:avLst/>
            <a:gdLst/>
            <a:ahLst/>
            <a:cxnLst/>
            <a:rect l="l" t="t" r="r" b="b"/>
            <a:pathLst>
              <a:path w="83820" h="88900">
                <a:moveTo>
                  <a:pt x="0" y="0"/>
                </a:moveTo>
                <a:lnTo>
                  <a:pt x="83820" y="0"/>
                </a:lnTo>
                <a:lnTo>
                  <a:pt x="83820" y="88392"/>
                </a:lnTo>
                <a:lnTo>
                  <a:pt x="0" y="88392"/>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424045" y="3468370"/>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14265" y="3324605"/>
            <a:ext cx="72390" cy="78105"/>
          </a:xfrm>
          <a:custGeom>
            <a:avLst/>
            <a:gdLst/>
            <a:ahLst/>
            <a:cxnLst/>
            <a:rect l="l" t="t" r="r" b="b"/>
            <a:pathLst>
              <a:path w="72389" h="78104">
                <a:moveTo>
                  <a:pt x="0" y="0"/>
                </a:moveTo>
                <a:lnTo>
                  <a:pt x="72389" y="78105"/>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424934" y="3335273"/>
            <a:ext cx="66675" cy="68580"/>
          </a:xfrm>
          <a:custGeom>
            <a:avLst/>
            <a:gdLst/>
            <a:ahLst/>
            <a:cxnLst/>
            <a:rect l="l" t="t" r="r" b="b"/>
            <a:pathLst>
              <a:path w="66675" h="68579">
                <a:moveTo>
                  <a:pt x="66675" y="0"/>
                </a:moveTo>
                <a:lnTo>
                  <a:pt x="0" y="68579"/>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554473" y="3376421"/>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54473" y="3507485"/>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853592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53592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809481" y="3243833"/>
            <a:ext cx="640080" cy="471170"/>
          </a:xfrm>
          <a:custGeom>
            <a:avLst/>
            <a:gdLst/>
            <a:ahLst/>
            <a:cxnLst/>
            <a:rect l="l" t="t" r="r" b="b"/>
            <a:pathLst>
              <a:path w="640079" h="471170">
                <a:moveTo>
                  <a:pt x="0" y="78486"/>
                </a:moveTo>
                <a:lnTo>
                  <a:pt x="6173" y="47952"/>
                </a:lnTo>
                <a:lnTo>
                  <a:pt x="23002" y="23002"/>
                </a:lnTo>
                <a:lnTo>
                  <a:pt x="47952" y="6173"/>
                </a:lnTo>
                <a:lnTo>
                  <a:pt x="78486" y="0"/>
                </a:lnTo>
                <a:lnTo>
                  <a:pt x="561594" y="0"/>
                </a:lnTo>
                <a:lnTo>
                  <a:pt x="592127" y="6173"/>
                </a:lnTo>
                <a:lnTo>
                  <a:pt x="617077" y="23002"/>
                </a:lnTo>
                <a:lnTo>
                  <a:pt x="633906" y="47952"/>
                </a:lnTo>
                <a:lnTo>
                  <a:pt x="640079" y="78486"/>
                </a:lnTo>
                <a:lnTo>
                  <a:pt x="640079" y="392429"/>
                </a:lnTo>
                <a:lnTo>
                  <a:pt x="633906" y="422963"/>
                </a:lnTo>
                <a:lnTo>
                  <a:pt x="617077" y="447913"/>
                </a:lnTo>
                <a:lnTo>
                  <a:pt x="592127" y="464742"/>
                </a:lnTo>
                <a:lnTo>
                  <a:pt x="561594" y="470915"/>
                </a:lnTo>
                <a:lnTo>
                  <a:pt x="78486" y="470915"/>
                </a:lnTo>
                <a:lnTo>
                  <a:pt x="47952" y="464742"/>
                </a:lnTo>
                <a:lnTo>
                  <a:pt x="23002" y="447913"/>
                </a:lnTo>
                <a:lnTo>
                  <a:pt x="6173" y="422963"/>
                </a:lnTo>
                <a:lnTo>
                  <a:pt x="0" y="392429"/>
                </a:lnTo>
                <a:lnTo>
                  <a:pt x="0" y="7848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8963406" y="2974085"/>
            <a:ext cx="329565" cy="268605"/>
          </a:xfrm>
          <a:custGeom>
            <a:avLst/>
            <a:gdLst/>
            <a:ahLst/>
            <a:cxnLst/>
            <a:rect l="l" t="t" r="r" b="b"/>
            <a:pathLst>
              <a:path w="329565" h="268605">
                <a:moveTo>
                  <a:pt x="0" y="268224"/>
                </a:moveTo>
                <a:lnTo>
                  <a:pt x="0" y="134112"/>
                </a:lnTo>
                <a:lnTo>
                  <a:pt x="8388" y="91732"/>
                </a:lnTo>
                <a:lnTo>
                  <a:pt x="31747" y="54918"/>
                </a:lnTo>
                <a:lnTo>
                  <a:pt x="67372" y="25883"/>
                </a:lnTo>
                <a:lnTo>
                  <a:pt x="112556" y="6839"/>
                </a:lnTo>
                <a:lnTo>
                  <a:pt x="164592" y="0"/>
                </a:lnTo>
                <a:lnTo>
                  <a:pt x="216627" y="6839"/>
                </a:lnTo>
                <a:lnTo>
                  <a:pt x="261811" y="25883"/>
                </a:lnTo>
                <a:lnTo>
                  <a:pt x="297436" y="54918"/>
                </a:lnTo>
                <a:lnTo>
                  <a:pt x="320795" y="91732"/>
                </a:lnTo>
                <a:lnTo>
                  <a:pt x="329184" y="134112"/>
                </a:lnTo>
                <a:lnTo>
                  <a:pt x="329184" y="268224"/>
                </a:lnTo>
                <a:lnTo>
                  <a:pt x="0" y="268224"/>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070847" y="3392423"/>
            <a:ext cx="117475" cy="123825"/>
          </a:xfrm>
          <a:custGeom>
            <a:avLst/>
            <a:gdLst/>
            <a:ahLst/>
            <a:cxnLst/>
            <a:rect l="l" t="t" r="r" b="b"/>
            <a:pathLst>
              <a:path w="117475" h="123825">
                <a:moveTo>
                  <a:pt x="58674" y="0"/>
                </a:moveTo>
                <a:lnTo>
                  <a:pt x="35843" y="4857"/>
                </a:lnTo>
                <a:lnTo>
                  <a:pt x="17192" y="18097"/>
                </a:lnTo>
                <a:lnTo>
                  <a:pt x="4613" y="37719"/>
                </a:lnTo>
                <a:lnTo>
                  <a:pt x="0" y="61722"/>
                </a:lnTo>
                <a:lnTo>
                  <a:pt x="4613" y="85725"/>
                </a:lnTo>
                <a:lnTo>
                  <a:pt x="17192" y="105346"/>
                </a:lnTo>
                <a:lnTo>
                  <a:pt x="35843" y="118586"/>
                </a:lnTo>
                <a:lnTo>
                  <a:pt x="58674" y="123443"/>
                </a:lnTo>
                <a:lnTo>
                  <a:pt x="81504" y="118586"/>
                </a:lnTo>
                <a:lnTo>
                  <a:pt x="100155" y="105346"/>
                </a:lnTo>
                <a:lnTo>
                  <a:pt x="112734" y="85725"/>
                </a:lnTo>
                <a:lnTo>
                  <a:pt x="117348" y="61722"/>
                </a:lnTo>
                <a:lnTo>
                  <a:pt x="112734" y="37719"/>
                </a:lnTo>
                <a:lnTo>
                  <a:pt x="100155" y="18097"/>
                </a:lnTo>
                <a:lnTo>
                  <a:pt x="81504" y="4857"/>
                </a:lnTo>
                <a:lnTo>
                  <a:pt x="58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9070847" y="3392423"/>
            <a:ext cx="117475" cy="123825"/>
          </a:xfrm>
          <a:custGeom>
            <a:avLst/>
            <a:gdLst/>
            <a:ahLst/>
            <a:cxnLst/>
            <a:rect l="l" t="t" r="r" b="b"/>
            <a:pathLst>
              <a:path w="117475" h="123825">
                <a:moveTo>
                  <a:pt x="0" y="61722"/>
                </a:moveTo>
                <a:lnTo>
                  <a:pt x="4613" y="37719"/>
                </a:lnTo>
                <a:lnTo>
                  <a:pt x="17192" y="18097"/>
                </a:lnTo>
                <a:lnTo>
                  <a:pt x="35843" y="4857"/>
                </a:lnTo>
                <a:lnTo>
                  <a:pt x="58674" y="0"/>
                </a:lnTo>
                <a:lnTo>
                  <a:pt x="81504" y="4857"/>
                </a:lnTo>
                <a:lnTo>
                  <a:pt x="100155" y="18097"/>
                </a:lnTo>
                <a:lnTo>
                  <a:pt x="112734" y="37719"/>
                </a:lnTo>
                <a:lnTo>
                  <a:pt x="117348" y="61722"/>
                </a:lnTo>
                <a:lnTo>
                  <a:pt x="112734" y="85725"/>
                </a:lnTo>
                <a:lnTo>
                  <a:pt x="100155" y="105346"/>
                </a:lnTo>
                <a:lnTo>
                  <a:pt x="81504" y="118586"/>
                </a:lnTo>
                <a:lnTo>
                  <a:pt x="58674" y="123443"/>
                </a:lnTo>
                <a:lnTo>
                  <a:pt x="35843" y="118586"/>
                </a:lnTo>
                <a:lnTo>
                  <a:pt x="17192" y="105346"/>
                </a:lnTo>
                <a:lnTo>
                  <a:pt x="4613" y="85725"/>
                </a:lnTo>
                <a:lnTo>
                  <a:pt x="0" y="6172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99804" y="3467100"/>
            <a:ext cx="64135" cy="93345"/>
          </a:xfrm>
          <a:custGeom>
            <a:avLst/>
            <a:gdLst/>
            <a:ahLst/>
            <a:cxnLst/>
            <a:rect l="l" t="t" r="r" b="b"/>
            <a:pathLst>
              <a:path w="64134" h="93345">
                <a:moveTo>
                  <a:pt x="32003" y="0"/>
                </a:moveTo>
                <a:lnTo>
                  <a:pt x="19556" y="3655"/>
                </a:lnTo>
                <a:lnTo>
                  <a:pt x="9382" y="13620"/>
                </a:lnTo>
                <a:lnTo>
                  <a:pt x="2518" y="28396"/>
                </a:lnTo>
                <a:lnTo>
                  <a:pt x="0" y="46482"/>
                </a:lnTo>
                <a:lnTo>
                  <a:pt x="2518" y="64567"/>
                </a:lnTo>
                <a:lnTo>
                  <a:pt x="9382" y="79343"/>
                </a:lnTo>
                <a:lnTo>
                  <a:pt x="19556" y="89308"/>
                </a:lnTo>
                <a:lnTo>
                  <a:pt x="32003" y="92963"/>
                </a:lnTo>
                <a:lnTo>
                  <a:pt x="44451" y="89308"/>
                </a:lnTo>
                <a:lnTo>
                  <a:pt x="54625" y="79343"/>
                </a:lnTo>
                <a:lnTo>
                  <a:pt x="61489" y="64567"/>
                </a:lnTo>
                <a:lnTo>
                  <a:pt x="64007" y="46482"/>
                </a:lnTo>
                <a:lnTo>
                  <a:pt x="61489" y="28396"/>
                </a:lnTo>
                <a:lnTo>
                  <a:pt x="54625" y="13620"/>
                </a:lnTo>
                <a:lnTo>
                  <a:pt x="44451" y="3655"/>
                </a:lnTo>
                <a:lnTo>
                  <a:pt x="320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9099804" y="3467100"/>
            <a:ext cx="64135" cy="93345"/>
          </a:xfrm>
          <a:custGeom>
            <a:avLst/>
            <a:gdLst/>
            <a:ahLst/>
            <a:cxnLst/>
            <a:rect l="l" t="t" r="r" b="b"/>
            <a:pathLst>
              <a:path w="64134" h="93345">
                <a:moveTo>
                  <a:pt x="0" y="46482"/>
                </a:moveTo>
                <a:lnTo>
                  <a:pt x="2518" y="28396"/>
                </a:lnTo>
                <a:lnTo>
                  <a:pt x="9382" y="13620"/>
                </a:lnTo>
                <a:lnTo>
                  <a:pt x="19556" y="3655"/>
                </a:lnTo>
                <a:lnTo>
                  <a:pt x="32003" y="0"/>
                </a:lnTo>
                <a:lnTo>
                  <a:pt x="44451" y="3655"/>
                </a:lnTo>
                <a:lnTo>
                  <a:pt x="54625" y="13620"/>
                </a:lnTo>
                <a:lnTo>
                  <a:pt x="61489" y="28396"/>
                </a:lnTo>
                <a:lnTo>
                  <a:pt x="64007" y="46482"/>
                </a:lnTo>
                <a:lnTo>
                  <a:pt x="61489" y="64567"/>
                </a:lnTo>
                <a:lnTo>
                  <a:pt x="54625" y="79343"/>
                </a:lnTo>
                <a:lnTo>
                  <a:pt x="44451" y="89308"/>
                </a:lnTo>
                <a:lnTo>
                  <a:pt x="32003" y="92963"/>
                </a:lnTo>
                <a:lnTo>
                  <a:pt x="19556" y="89308"/>
                </a:lnTo>
                <a:lnTo>
                  <a:pt x="9382" y="79343"/>
                </a:lnTo>
                <a:lnTo>
                  <a:pt x="2518" y="64567"/>
                </a:lnTo>
                <a:lnTo>
                  <a:pt x="0" y="4648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501640"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501640"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33CC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948934" y="3254502"/>
            <a:ext cx="81280" cy="353695"/>
          </a:xfrm>
          <a:custGeom>
            <a:avLst/>
            <a:gdLst/>
            <a:ahLst/>
            <a:cxnLst/>
            <a:rect l="l" t="t" r="r" b="b"/>
            <a:pathLst>
              <a:path w="81279" h="353695">
                <a:moveTo>
                  <a:pt x="0" y="353568"/>
                </a:moveTo>
                <a:lnTo>
                  <a:pt x="80772" y="353568"/>
                </a:lnTo>
                <a:lnTo>
                  <a:pt x="80772" y="0"/>
                </a:lnTo>
                <a:lnTo>
                  <a:pt x="0" y="0"/>
                </a:lnTo>
                <a:lnTo>
                  <a:pt x="0" y="353568"/>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412229" y="3132582"/>
            <a:ext cx="82550" cy="180340"/>
          </a:xfrm>
          <a:custGeom>
            <a:avLst/>
            <a:gdLst/>
            <a:ahLst/>
            <a:cxnLst/>
            <a:rect l="l" t="t" r="r" b="b"/>
            <a:pathLst>
              <a:path w="82550" h="180339">
                <a:moveTo>
                  <a:pt x="0" y="179832"/>
                </a:moveTo>
                <a:lnTo>
                  <a:pt x="82296" y="179832"/>
                </a:lnTo>
                <a:lnTo>
                  <a:pt x="82296" y="0"/>
                </a:lnTo>
                <a:lnTo>
                  <a:pt x="0" y="0"/>
                </a:lnTo>
                <a:lnTo>
                  <a:pt x="0" y="17983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6262878" y="3199638"/>
            <a:ext cx="81280" cy="338455"/>
          </a:xfrm>
          <a:custGeom>
            <a:avLst/>
            <a:gdLst/>
            <a:ahLst/>
            <a:cxnLst/>
            <a:rect l="l" t="t" r="r" b="b"/>
            <a:pathLst>
              <a:path w="81279" h="338454">
                <a:moveTo>
                  <a:pt x="0" y="338327"/>
                </a:moveTo>
                <a:lnTo>
                  <a:pt x="80772" y="338327"/>
                </a:lnTo>
                <a:lnTo>
                  <a:pt x="80772" y="0"/>
                </a:lnTo>
                <a:lnTo>
                  <a:pt x="0" y="0"/>
                </a:lnTo>
                <a:lnTo>
                  <a:pt x="0" y="338327"/>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5502402" y="3201161"/>
            <a:ext cx="1144905" cy="495300"/>
          </a:xfrm>
          <a:custGeom>
            <a:avLst/>
            <a:gdLst/>
            <a:ahLst/>
            <a:cxnLst/>
            <a:rect l="l" t="t" r="r" b="b"/>
            <a:pathLst>
              <a:path w="1144904" h="495300">
                <a:moveTo>
                  <a:pt x="0" y="186436"/>
                </a:moveTo>
                <a:lnTo>
                  <a:pt x="36443" y="147123"/>
                </a:lnTo>
                <a:lnTo>
                  <a:pt x="73431" y="110332"/>
                </a:lnTo>
                <a:lnTo>
                  <a:pt x="111524" y="78584"/>
                </a:lnTo>
                <a:lnTo>
                  <a:pt x="151280" y="54400"/>
                </a:lnTo>
                <a:lnTo>
                  <a:pt x="193260" y="40302"/>
                </a:lnTo>
                <a:lnTo>
                  <a:pt x="238023" y="38812"/>
                </a:lnTo>
                <a:lnTo>
                  <a:pt x="286131" y="52450"/>
                </a:lnTo>
                <a:lnTo>
                  <a:pt x="338227" y="93630"/>
                </a:lnTo>
                <a:lnTo>
                  <a:pt x="365717" y="126087"/>
                </a:lnTo>
                <a:lnTo>
                  <a:pt x="394029" y="164247"/>
                </a:lnTo>
                <a:lnTo>
                  <a:pt x="423059" y="206454"/>
                </a:lnTo>
                <a:lnTo>
                  <a:pt x="452702" y="251053"/>
                </a:lnTo>
                <a:lnTo>
                  <a:pt x="482853" y="296386"/>
                </a:lnTo>
                <a:lnTo>
                  <a:pt x="513409" y="340798"/>
                </a:lnTo>
                <a:lnTo>
                  <a:pt x="544265" y="382632"/>
                </a:lnTo>
                <a:lnTo>
                  <a:pt x="575317" y="420232"/>
                </a:lnTo>
                <a:lnTo>
                  <a:pt x="606459" y="451943"/>
                </a:lnTo>
                <a:lnTo>
                  <a:pt x="637588" y="476107"/>
                </a:lnTo>
                <a:lnTo>
                  <a:pt x="699388" y="495173"/>
                </a:lnTo>
                <a:lnTo>
                  <a:pt x="731480" y="487205"/>
                </a:lnTo>
                <a:lnTo>
                  <a:pt x="766001" y="468196"/>
                </a:lnTo>
                <a:lnTo>
                  <a:pt x="802332" y="439852"/>
                </a:lnTo>
                <a:lnTo>
                  <a:pt x="839855" y="403880"/>
                </a:lnTo>
                <a:lnTo>
                  <a:pt x="877951" y="361985"/>
                </a:lnTo>
                <a:lnTo>
                  <a:pt x="916002" y="315875"/>
                </a:lnTo>
                <a:lnTo>
                  <a:pt x="953389" y="267255"/>
                </a:lnTo>
                <a:lnTo>
                  <a:pt x="989492" y="217833"/>
                </a:lnTo>
                <a:lnTo>
                  <a:pt x="1023694" y="169314"/>
                </a:lnTo>
                <a:lnTo>
                  <a:pt x="1055375" y="123405"/>
                </a:lnTo>
                <a:lnTo>
                  <a:pt x="1083918" y="81813"/>
                </a:lnTo>
                <a:lnTo>
                  <a:pt x="1108702" y="46243"/>
                </a:lnTo>
                <a:lnTo>
                  <a:pt x="1129111" y="18404"/>
                </a:lnTo>
                <a:lnTo>
                  <a:pt x="114452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5644134" y="3301746"/>
            <a:ext cx="81280" cy="111760"/>
          </a:xfrm>
          <a:custGeom>
            <a:avLst/>
            <a:gdLst/>
            <a:ahLst/>
            <a:cxnLst/>
            <a:rect l="l" t="t" r="r" b="b"/>
            <a:pathLst>
              <a:path w="81279" h="111760">
                <a:moveTo>
                  <a:pt x="0" y="111251"/>
                </a:moveTo>
                <a:lnTo>
                  <a:pt x="80772" y="111251"/>
                </a:lnTo>
                <a:lnTo>
                  <a:pt x="80772" y="0"/>
                </a:lnTo>
                <a:lnTo>
                  <a:pt x="0" y="0"/>
                </a:lnTo>
                <a:lnTo>
                  <a:pt x="0" y="11125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01954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ACB8C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01954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ACB8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250430" y="3050285"/>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19"/>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514081" y="3402457"/>
            <a:ext cx="199390" cy="208915"/>
          </a:xfrm>
          <a:custGeom>
            <a:avLst/>
            <a:gdLst/>
            <a:ahLst/>
            <a:cxnLst/>
            <a:rect l="l" t="t" r="r" b="b"/>
            <a:pathLst>
              <a:path w="199390" h="208914">
                <a:moveTo>
                  <a:pt x="97536" y="0"/>
                </a:moveTo>
                <a:lnTo>
                  <a:pt x="136356" y="7048"/>
                </a:lnTo>
                <a:lnTo>
                  <a:pt x="168354" y="28479"/>
                </a:lnTo>
                <a:lnTo>
                  <a:pt x="190279" y="61007"/>
                </a:lnTo>
                <a:lnTo>
                  <a:pt x="198882" y="101345"/>
                </a:lnTo>
                <a:lnTo>
                  <a:pt x="191785" y="142224"/>
                </a:lnTo>
                <a:lnTo>
                  <a:pt x="171069" y="176053"/>
                </a:lnTo>
                <a:lnTo>
                  <a:pt x="139874" y="199358"/>
                </a:lnTo>
                <a:lnTo>
                  <a:pt x="101346" y="208660"/>
                </a:lnTo>
                <a:lnTo>
                  <a:pt x="62525" y="201612"/>
                </a:lnTo>
                <a:lnTo>
                  <a:pt x="30527" y="180181"/>
                </a:lnTo>
                <a:lnTo>
                  <a:pt x="8602" y="147653"/>
                </a:lnTo>
                <a:lnTo>
                  <a:pt x="0" y="107314"/>
                </a:lnTo>
                <a:lnTo>
                  <a:pt x="0" y="104901"/>
                </a:lnTo>
                <a:lnTo>
                  <a:pt x="0" y="102488"/>
                </a:lnTo>
                <a:lnTo>
                  <a:pt x="126" y="100075"/>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7510018" y="3197098"/>
            <a:ext cx="196215" cy="203200"/>
          </a:xfrm>
          <a:custGeom>
            <a:avLst/>
            <a:gdLst/>
            <a:ahLst/>
            <a:cxnLst/>
            <a:rect l="l" t="t" r="r" b="b"/>
            <a:pathLst>
              <a:path w="196215" h="203200">
                <a:moveTo>
                  <a:pt x="102488" y="202818"/>
                </a:moveTo>
                <a:lnTo>
                  <a:pt x="64061" y="195732"/>
                </a:lnTo>
                <a:lnTo>
                  <a:pt x="31956" y="174704"/>
                </a:lnTo>
                <a:lnTo>
                  <a:pt x="9495" y="142936"/>
                </a:lnTo>
                <a:lnTo>
                  <a:pt x="0" y="103631"/>
                </a:lnTo>
                <a:lnTo>
                  <a:pt x="5812" y="63972"/>
                </a:lnTo>
                <a:lnTo>
                  <a:pt x="25257" y="31241"/>
                </a:lnTo>
                <a:lnTo>
                  <a:pt x="55346" y="8798"/>
                </a:lnTo>
                <a:lnTo>
                  <a:pt x="93090" y="0"/>
                </a:lnTo>
                <a:lnTo>
                  <a:pt x="131500" y="7086"/>
                </a:lnTo>
                <a:lnTo>
                  <a:pt x="163575" y="28114"/>
                </a:lnTo>
                <a:lnTo>
                  <a:pt x="186031" y="59882"/>
                </a:lnTo>
                <a:lnTo>
                  <a:pt x="195579" y="99187"/>
                </a:lnTo>
                <a:lnTo>
                  <a:pt x="195833" y="104901"/>
                </a:lnTo>
                <a:lnTo>
                  <a:pt x="195706" y="110616"/>
                </a:lnTo>
                <a:lnTo>
                  <a:pt x="194945" y="116331"/>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608569" y="3144773"/>
            <a:ext cx="0" cy="538480"/>
          </a:xfrm>
          <a:custGeom>
            <a:avLst/>
            <a:gdLst/>
            <a:ahLst/>
            <a:cxnLst/>
            <a:rect l="l" t="t" r="r" b="b"/>
            <a:pathLst>
              <a:path h="538479">
                <a:moveTo>
                  <a:pt x="0" y="0"/>
                </a:moveTo>
                <a:lnTo>
                  <a:pt x="0" y="538352"/>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0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872990" cy="505459"/>
          </a:xfrm>
          <a:prstGeom prst="rect">
            <a:avLst/>
          </a:prstGeom>
        </p:spPr>
        <p:txBody>
          <a:bodyPr vert="horz" wrap="square" lIns="0" tIns="0" rIns="0" bIns="0" rtlCol="0">
            <a:spAutoFit/>
          </a:bodyPr>
          <a:lstStyle/>
          <a:p>
            <a:pPr marL="12700">
              <a:lnSpc>
                <a:spcPct val="100000"/>
              </a:lnSpc>
            </a:pPr>
            <a:r>
              <a:rPr sz="3200" dirty="0"/>
              <a:t>Dividend Discount</a:t>
            </a:r>
            <a:r>
              <a:rPr sz="3200" spc="-140" dirty="0"/>
              <a:t> </a:t>
            </a:r>
            <a:r>
              <a:rPr sz="3200" spc="-5" dirty="0"/>
              <a:t>Model</a:t>
            </a:r>
            <a:endParaRPr sz="3200"/>
          </a:p>
        </p:txBody>
      </p:sp>
      <p:sp>
        <p:nvSpPr>
          <p:cNvPr id="4" name="object 4"/>
          <p:cNvSpPr txBox="1"/>
          <p:nvPr/>
        </p:nvSpPr>
        <p:spPr>
          <a:xfrm>
            <a:off x="327761" y="1282319"/>
            <a:ext cx="3396615" cy="30956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DDM:</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299085" marR="193675" lvl="0" indent="-286385" algn="l" defTabSz="914400" rtl="0" eaLnBrk="1" fontAlgn="auto" latinLnBrk="0" hangingPunct="1">
              <a:lnSpc>
                <a:spcPct val="100000"/>
              </a:lnSpc>
              <a:spcBef>
                <a:spcPts val="600"/>
              </a:spcBef>
              <a:spcAft>
                <a:spcPts val="0"/>
              </a:spcAft>
              <a:buClrTx/>
              <a:buSzTx/>
              <a:buFontTx/>
              <a:buChar char="•"/>
              <a:tabLst>
                <a:tab pos="299085" algn="l"/>
                <a:tab pos="299720" algn="l"/>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Use when company  has </a:t>
            </a:r>
            <a:r>
              <a:rPr kumimoji="0" sz="2400" b="0" i="0" u="none" strike="noStrike" kern="1200" cap="none" spc="0" normalizeH="0" baseline="0" noProof="0" dirty="0">
                <a:ln>
                  <a:noFill/>
                </a:ln>
                <a:solidFill>
                  <a:srgbClr val="FFFFFF"/>
                </a:solidFill>
                <a:effectLst/>
                <a:uLnTx/>
                <a:uFillTx/>
                <a:latin typeface="Arial"/>
                <a:ea typeface="+mn-ea"/>
                <a:cs typeface="Arial"/>
              </a:rPr>
              <a:t>at </a:t>
            </a:r>
            <a:r>
              <a:rPr kumimoji="0" sz="2400" b="0" i="0" u="none" strike="noStrike" kern="1200" cap="none" spc="-5" normalizeH="0" baseline="0" noProof="0" dirty="0">
                <a:ln>
                  <a:noFill/>
                </a:ln>
                <a:solidFill>
                  <a:srgbClr val="FFFFFF"/>
                </a:solidFill>
                <a:effectLst/>
                <a:uLnTx/>
                <a:uFillTx/>
                <a:latin typeface="Arial"/>
                <a:ea typeface="+mn-ea"/>
                <a:cs typeface="Arial"/>
              </a:rPr>
              <a:t>least </a:t>
            </a:r>
            <a:r>
              <a:rPr kumimoji="0" sz="2400" b="0" i="0" u="sng" strike="noStrike" kern="1200" cap="none" spc="0" normalizeH="0" baseline="0" noProof="0" dirty="0">
                <a:ln>
                  <a:noFill/>
                </a:ln>
                <a:solidFill>
                  <a:srgbClr val="FFFFFF"/>
                </a:solidFill>
                <a:effectLst/>
                <a:uLnTx/>
                <a:uFillTx/>
                <a:latin typeface="Arial"/>
                <a:ea typeface="+mn-ea"/>
                <a:cs typeface="Arial"/>
              </a:rPr>
              <a:t>ten</a:t>
            </a:r>
            <a:r>
              <a:rPr kumimoji="0" sz="2400" b="0" i="0" u="sng" strike="noStrike" kern="1200" cap="none" spc="-50" normalizeH="0" baseline="0" noProof="0" dirty="0">
                <a:ln>
                  <a:noFill/>
                </a:ln>
                <a:solidFill>
                  <a:srgbClr val="FFFFFF"/>
                </a:solidFill>
                <a:effectLst/>
                <a:uLnTx/>
                <a:uFillTx/>
                <a:latin typeface="Arial"/>
                <a:ea typeface="+mn-ea"/>
                <a:cs typeface="Arial"/>
              </a:rPr>
              <a:t> </a:t>
            </a:r>
            <a:r>
              <a:rPr kumimoji="0" sz="2400" b="0" i="0" u="sng" strike="noStrike" kern="1200" cap="none" spc="-5" normalizeH="0" baseline="0" noProof="0" dirty="0">
                <a:ln>
                  <a:noFill/>
                </a:ln>
                <a:solidFill>
                  <a:srgbClr val="FFFFFF"/>
                </a:solidFill>
                <a:effectLst/>
                <a:uLnTx/>
                <a:uFillTx/>
                <a:latin typeface="Arial"/>
                <a:ea typeface="+mn-ea"/>
                <a:cs typeface="Arial"/>
              </a:rPr>
              <a:t>years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dividend payout  history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299085" marR="5080" lvl="0" indent="-286385" algn="l" defTabSz="914400" rtl="0" eaLnBrk="1" fontAlgn="auto" latinLnBrk="0" hangingPunct="1">
              <a:lnSpc>
                <a:spcPct val="100000"/>
              </a:lnSpc>
              <a:spcBef>
                <a:spcPts val="600"/>
              </a:spcBef>
              <a:spcAft>
                <a:spcPts val="0"/>
              </a:spcAft>
              <a:buClrTx/>
              <a:buSzTx/>
              <a:buFontTx/>
              <a:buChar char="•"/>
              <a:tabLst>
                <a:tab pos="299085" algn="l"/>
                <a:tab pos="299720" algn="l"/>
              </a:tabLst>
              <a:defRPr/>
            </a:pPr>
            <a:r>
              <a:rPr kumimoji="0" sz="2400" b="0" i="0" u="sng" strike="noStrike" kern="1200" cap="none" spc="-5" normalizeH="0" baseline="0" noProof="0" dirty="0">
                <a:ln>
                  <a:noFill/>
                </a:ln>
                <a:solidFill>
                  <a:srgbClr val="FFFFFF"/>
                </a:solidFill>
                <a:effectLst/>
                <a:uLnTx/>
                <a:uFillTx/>
                <a:latin typeface="Arial"/>
                <a:ea typeface="+mn-ea"/>
                <a:cs typeface="Arial"/>
              </a:rPr>
              <a:t>Dividends </a:t>
            </a:r>
            <a:r>
              <a:rPr kumimoji="0" sz="2400" b="0" i="0" u="sng" strike="noStrike" kern="1200" cap="none" spc="0" normalizeH="0" baseline="0" noProof="0" dirty="0">
                <a:ln>
                  <a:noFill/>
                </a:ln>
                <a:solidFill>
                  <a:srgbClr val="FFFFFF"/>
                </a:solidFill>
                <a:effectLst/>
                <a:uLnTx/>
                <a:uFillTx/>
                <a:latin typeface="Arial"/>
                <a:ea typeface="+mn-ea"/>
                <a:cs typeface="Arial"/>
              </a:rPr>
              <a:t>must </a:t>
            </a:r>
            <a:r>
              <a:rPr kumimoji="0" sz="2400" b="0" i="0" u="sng" strike="noStrike" kern="1200" cap="none" spc="-10" normalizeH="0" baseline="0" noProof="0" dirty="0">
                <a:ln>
                  <a:noFill/>
                </a:ln>
                <a:solidFill>
                  <a:srgbClr val="FFFFFF"/>
                </a:solidFill>
                <a:effectLst/>
                <a:uLnTx/>
                <a:uFillTx/>
                <a:latin typeface="Arial"/>
                <a:ea typeface="+mn-ea"/>
                <a:cs typeface="Arial"/>
              </a:rPr>
              <a:t>be  </a:t>
            </a:r>
            <a:r>
              <a:rPr kumimoji="0" sz="2400" b="0" i="0" u="sng" strike="noStrike" kern="1200" cap="none" spc="-5" normalizeH="0" baseline="0" noProof="0" dirty="0">
                <a:ln>
                  <a:noFill/>
                </a:ln>
                <a:solidFill>
                  <a:srgbClr val="FFFFFF"/>
                </a:solidFill>
                <a:effectLst/>
                <a:uLnTx/>
                <a:uFillTx/>
                <a:latin typeface="Arial"/>
                <a:ea typeface="+mn-ea"/>
                <a:cs typeface="Arial"/>
              </a:rPr>
              <a:t>increasing </a:t>
            </a:r>
            <a:r>
              <a:rPr kumimoji="0" sz="2400" b="0" i="0" u="none" strike="noStrike" kern="1200" cap="none" spc="-5" normalizeH="0" baseline="0" noProof="0" dirty="0">
                <a:ln>
                  <a:noFill/>
                </a:ln>
                <a:solidFill>
                  <a:srgbClr val="FFFFFF"/>
                </a:solidFill>
                <a:effectLst/>
                <a:uLnTx/>
                <a:uFillTx/>
                <a:latin typeface="Arial"/>
                <a:ea typeface="+mn-ea"/>
                <a:cs typeface="Arial"/>
              </a:rPr>
              <a:t>or </a:t>
            </a:r>
            <a:r>
              <a:rPr kumimoji="0" sz="2400" b="0" i="0" u="none" strike="noStrike" kern="1200" cap="none" spc="0" normalizeH="0" baseline="0" noProof="0" dirty="0">
                <a:ln>
                  <a:noFill/>
                </a:ln>
                <a:solidFill>
                  <a:srgbClr val="FFFFFF"/>
                </a:solidFill>
                <a:effectLst/>
                <a:uLnTx/>
                <a:uFillTx/>
                <a:latin typeface="Arial"/>
                <a:ea typeface="+mn-ea"/>
                <a:cs typeface="Arial"/>
              </a:rPr>
              <a:t>the </a:t>
            </a:r>
            <a:r>
              <a:rPr kumimoji="0" sz="2400" b="0" i="0" u="none" strike="noStrike" kern="1200" cap="none" spc="-5" normalizeH="0" baseline="0" noProof="0" dirty="0">
                <a:ln>
                  <a:noFill/>
                </a:ln>
                <a:solidFill>
                  <a:srgbClr val="FFFFFF"/>
                </a:solidFill>
                <a:effectLst/>
                <a:uLnTx/>
                <a:uFillTx/>
                <a:latin typeface="Arial"/>
                <a:ea typeface="+mn-ea"/>
                <a:cs typeface="Arial"/>
              </a:rPr>
              <a:t>same  </a:t>
            </a:r>
            <a:r>
              <a:rPr kumimoji="0" sz="2400" b="0" i="0" u="none" strike="noStrike" kern="1200" cap="none" spc="0" normalizeH="0" baseline="0" noProof="0" dirty="0">
                <a:ln>
                  <a:noFill/>
                </a:ln>
                <a:solidFill>
                  <a:srgbClr val="FFFFFF"/>
                </a:solidFill>
                <a:effectLst/>
                <a:uLnTx/>
                <a:uFillTx/>
                <a:latin typeface="Arial"/>
                <a:ea typeface="+mn-ea"/>
                <a:cs typeface="Arial"/>
              </a:rPr>
              <a:t>year-over-year</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p:nvPr/>
        </p:nvSpPr>
        <p:spPr>
          <a:xfrm>
            <a:off x="3122676" y="50062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283964" y="1175003"/>
            <a:ext cx="7110984" cy="503529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755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872990" cy="505459"/>
          </a:xfrm>
          <a:prstGeom prst="rect">
            <a:avLst/>
          </a:prstGeom>
        </p:spPr>
        <p:txBody>
          <a:bodyPr vert="horz" wrap="square" lIns="0" tIns="0" rIns="0" bIns="0" rtlCol="0">
            <a:spAutoFit/>
          </a:bodyPr>
          <a:lstStyle/>
          <a:p>
            <a:pPr marL="12700">
              <a:lnSpc>
                <a:spcPct val="100000"/>
              </a:lnSpc>
            </a:pPr>
            <a:r>
              <a:rPr sz="3200" dirty="0"/>
              <a:t>Dividend Discount</a:t>
            </a:r>
            <a:r>
              <a:rPr sz="3200" spc="-140" dirty="0"/>
              <a:t> </a:t>
            </a:r>
            <a:r>
              <a:rPr sz="3200" spc="-5" dirty="0"/>
              <a:t>Model</a:t>
            </a:r>
            <a:endParaRPr sz="3200"/>
          </a:p>
        </p:txBody>
      </p:sp>
      <p:sp>
        <p:nvSpPr>
          <p:cNvPr id="4" name="object 4"/>
          <p:cNvSpPr txBox="1"/>
          <p:nvPr/>
        </p:nvSpPr>
        <p:spPr>
          <a:xfrm>
            <a:off x="330200" y="1260602"/>
            <a:ext cx="3159125" cy="367474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173355"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the Bloomberg  command line, </a:t>
            </a:r>
            <a:r>
              <a:rPr kumimoji="0" sz="2400" b="0" i="0" u="none" strike="noStrike" kern="1200" cap="none" spc="0" normalizeH="0" baseline="0" noProof="0" dirty="0">
                <a:ln>
                  <a:noFill/>
                </a:ln>
                <a:solidFill>
                  <a:srgbClr val="FFFFFF"/>
                </a:solidFill>
                <a:effectLst/>
                <a:uLnTx/>
                <a:uFillTx/>
                <a:latin typeface="Arial"/>
                <a:ea typeface="+mn-ea"/>
                <a:cs typeface="Arial"/>
              </a:rPr>
              <a:t>type  </a:t>
            </a:r>
            <a:r>
              <a:rPr kumimoji="0" sz="2400" b="0" i="0" u="none" strike="noStrike" kern="1200" cap="none" spc="-5" normalizeH="0" baseline="0" noProof="0" dirty="0">
                <a:ln>
                  <a:noFill/>
                </a:ln>
                <a:solidFill>
                  <a:srgbClr val="FFFFFF"/>
                </a:solidFill>
                <a:effectLst/>
                <a:uLnTx/>
                <a:uFillTx/>
                <a:latin typeface="Arial"/>
                <a:ea typeface="+mn-ea"/>
                <a:cs typeface="Arial"/>
              </a:rPr>
              <a:t>“DDM” and press</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GO.</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2:</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the </a:t>
            </a:r>
            <a:r>
              <a:rPr kumimoji="0" sz="2400" b="0" i="0" u="none" strike="noStrike" kern="1200" cap="none" spc="-25" normalizeH="0" baseline="0" noProof="0" dirty="0">
                <a:ln>
                  <a:noFill/>
                </a:ln>
                <a:solidFill>
                  <a:srgbClr val="FFFFFF"/>
                </a:solidFill>
                <a:effectLst/>
                <a:uLnTx/>
                <a:uFillTx/>
                <a:latin typeface="Arial"/>
                <a:ea typeface="+mn-ea"/>
                <a:cs typeface="Arial"/>
              </a:rPr>
              <a:t>upper, </a:t>
            </a:r>
            <a:r>
              <a:rPr kumimoji="0" sz="2400" b="0" i="0" u="none" strike="noStrike" kern="1200" cap="none" spc="-5" normalizeH="0" baseline="0" noProof="0" dirty="0">
                <a:ln>
                  <a:noFill/>
                </a:ln>
                <a:solidFill>
                  <a:srgbClr val="FFFFFF"/>
                </a:solidFill>
                <a:effectLst/>
                <a:uLnTx/>
                <a:uFillTx/>
                <a:latin typeface="Arial"/>
                <a:ea typeface="+mn-ea"/>
                <a:cs typeface="Arial"/>
              </a:rPr>
              <a:t>right side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the </a:t>
            </a:r>
            <a:r>
              <a:rPr kumimoji="0" sz="2400" b="0" i="0" u="none" strike="noStrike" kern="1200" cap="none" spc="0" normalizeH="0" baseline="0" noProof="0" dirty="0">
                <a:ln>
                  <a:noFill/>
                </a:ln>
                <a:solidFill>
                  <a:srgbClr val="FFFFFF"/>
                </a:solidFill>
                <a:effectLst/>
                <a:uLnTx/>
                <a:uFillTx/>
                <a:latin typeface="Arial"/>
                <a:ea typeface="+mn-ea"/>
                <a:cs typeface="Arial"/>
              </a:rPr>
              <a:t>screen, </a:t>
            </a:r>
            <a:r>
              <a:rPr kumimoji="0" sz="2400" b="0" i="0" u="none" strike="noStrike" kern="1200" cap="none" spc="-5" normalizeH="0" baseline="0" noProof="0" dirty="0">
                <a:ln>
                  <a:noFill/>
                </a:ln>
                <a:solidFill>
                  <a:srgbClr val="FFFFFF"/>
                </a:solidFill>
                <a:effectLst/>
                <a:uLnTx/>
                <a:uFillTx/>
                <a:latin typeface="Arial"/>
                <a:ea typeface="+mn-ea"/>
                <a:cs typeface="Arial"/>
              </a:rPr>
              <a:t>identify  which equity </a:t>
            </a:r>
            <a:r>
              <a:rPr kumimoji="0" sz="2400" b="0" i="0" u="none" strike="noStrike" kern="1200" cap="none" spc="0" normalizeH="0" baseline="0" noProof="0" dirty="0">
                <a:ln>
                  <a:noFill/>
                </a:ln>
                <a:solidFill>
                  <a:srgbClr val="FFFFFF"/>
                </a:solidFill>
                <a:effectLst/>
                <a:uLnTx/>
                <a:uFillTx/>
                <a:latin typeface="Arial"/>
                <a:ea typeface="+mn-ea"/>
                <a:cs typeface="Arial"/>
              </a:rPr>
              <a:t>you</a:t>
            </a:r>
            <a:r>
              <a:rPr kumimoji="0" sz="2400" b="0" i="0" u="none" strike="noStrike" kern="1200" cap="none" spc="-3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would  like </a:t>
            </a:r>
            <a:r>
              <a:rPr kumimoji="0" sz="2400" b="0" i="0" u="none" strike="noStrike" kern="1200" cap="none" spc="0" normalizeH="0" baseline="0" noProof="0" dirty="0">
                <a:ln>
                  <a:noFill/>
                </a:ln>
                <a:solidFill>
                  <a:srgbClr val="FFFFFF"/>
                </a:solidFill>
                <a:effectLst/>
                <a:uLnTx/>
                <a:uFillTx/>
                <a:latin typeface="Arial"/>
                <a:ea typeface="+mn-ea"/>
                <a:cs typeface="Arial"/>
              </a:rPr>
              <a:t>to</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evaluate.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283964" y="1175003"/>
            <a:ext cx="7110984" cy="503529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132326" y="1728977"/>
            <a:ext cx="1468120" cy="349250"/>
          </a:xfrm>
          <a:custGeom>
            <a:avLst/>
            <a:gdLst/>
            <a:ahLst/>
            <a:cxnLst/>
            <a:rect l="l" t="t" r="r" b="b"/>
            <a:pathLst>
              <a:path w="1468120" h="349250">
                <a:moveTo>
                  <a:pt x="0" y="174498"/>
                </a:moveTo>
                <a:lnTo>
                  <a:pt x="29310" y="125503"/>
                </a:lnTo>
                <a:lnTo>
                  <a:pt x="78856" y="95713"/>
                </a:lnTo>
                <a:lnTo>
                  <a:pt x="149534" y="68902"/>
                </a:lnTo>
                <a:lnTo>
                  <a:pt x="192029" y="56797"/>
                </a:lnTo>
                <a:lnTo>
                  <a:pt x="238885" y="45656"/>
                </a:lnTo>
                <a:lnTo>
                  <a:pt x="289794" y="35552"/>
                </a:lnTo>
                <a:lnTo>
                  <a:pt x="344448" y="26558"/>
                </a:lnTo>
                <a:lnTo>
                  <a:pt x="402540" y="18747"/>
                </a:lnTo>
                <a:lnTo>
                  <a:pt x="463763" y="12193"/>
                </a:lnTo>
                <a:lnTo>
                  <a:pt x="527808" y="6968"/>
                </a:lnTo>
                <a:lnTo>
                  <a:pt x="594369" y="3145"/>
                </a:lnTo>
                <a:lnTo>
                  <a:pt x="663137" y="798"/>
                </a:lnTo>
                <a:lnTo>
                  <a:pt x="733806" y="0"/>
                </a:lnTo>
                <a:lnTo>
                  <a:pt x="804474" y="798"/>
                </a:lnTo>
                <a:lnTo>
                  <a:pt x="873242" y="3145"/>
                </a:lnTo>
                <a:lnTo>
                  <a:pt x="939803" y="6968"/>
                </a:lnTo>
                <a:lnTo>
                  <a:pt x="1003848" y="12193"/>
                </a:lnTo>
                <a:lnTo>
                  <a:pt x="1065071" y="18747"/>
                </a:lnTo>
                <a:lnTo>
                  <a:pt x="1123163" y="26558"/>
                </a:lnTo>
                <a:lnTo>
                  <a:pt x="1177817" y="35552"/>
                </a:lnTo>
                <a:lnTo>
                  <a:pt x="1228726" y="45656"/>
                </a:lnTo>
                <a:lnTo>
                  <a:pt x="1275582" y="56797"/>
                </a:lnTo>
                <a:lnTo>
                  <a:pt x="1318077" y="68902"/>
                </a:lnTo>
                <a:lnTo>
                  <a:pt x="1355904" y="81898"/>
                </a:lnTo>
                <a:lnTo>
                  <a:pt x="1416323" y="110272"/>
                </a:lnTo>
                <a:lnTo>
                  <a:pt x="1454379" y="141333"/>
                </a:lnTo>
                <a:lnTo>
                  <a:pt x="1467612" y="174498"/>
                </a:lnTo>
                <a:lnTo>
                  <a:pt x="1464252" y="191306"/>
                </a:lnTo>
                <a:lnTo>
                  <a:pt x="1438301" y="223492"/>
                </a:lnTo>
                <a:lnTo>
                  <a:pt x="1388755" y="253282"/>
                </a:lnTo>
                <a:lnTo>
                  <a:pt x="1318077" y="280093"/>
                </a:lnTo>
                <a:lnTo>
                  <a:pt x="1275582" y="292198"/>
                </a:lnTo>
                <a:lnTo>
                  <a:pt x="1228726" y="303339"/>
                </a:lnTo>
                <a:lnTo>
                  <a:pt x="1177817" y="313443"/>
                </a:lnTo>
                <a:lnTo>
                  <a:pt x="1123163" y="322437"/>
                </a:lnTo>
                <a:lnTo>
                  <a:pt x="1065071" y="330248"/>
                </a:lnTo>
                <a:lnTo>
                  <a:pt x="1003848" y="336802"/>
                </a:lnTo>
                <a:lnTo>
                  <a:pt x="939803" y="342027"/>
                </a:lnTo>
                <a:lnTo>
                  <a:pt x="873242" y="345850"/>
                </a:lnTo>
                <a:lnTo>
                  <a:pt x="804474" y="348197"/>
                </a:lnTo>
                <a:lnTo>
                  <a:pt x="733806" y="348996"/>
                </a:lnTo>
                <a:lnTo>
                  <a:pt x="663137" y="348197"/>
                </a:lnTo>
                <a:lnTo>
                  <a:pt x="594369" y="345850"/>
                </a:lnTo>
                <a:lnTo>
                  <a:pt x="527808" y="342027"/>
                </a:lnTo>
                <a:lnTo>
                  <a:pt x="463763" y="336802"/>
                </a:lnTo>
                <a:lnTo>
                  <a:pt x="402540" y="330248"/>
                </a:lnTo>
                <a:lnTo>
                  <a:pt x="344448" y="322437"/>
                </a:lnTo>
                <a:lnTo>
                  <a:pt x="289794" y="313443"/>
                </a:lnTo>
                <a:lnTo>
                  <a:pt x="238885" y="303339"/>
                </a:lnTo>
                <a:lnTo>
                  <a:pt x="192029" y="292198"/>
                </a:lnTo>
                <a:lnTo>
                  <a:pt x="149534" y="280093"/>
                </a:lnTo>
                <a:lnTo>
                  <a:pt x="111707" y="267097"/>
                </a:lnTo>
                <a:lnTo>
                  <a:pt x="51288" y="238723"/>
                </a:lnTo>
                <a:lnTo>
                  <a:pt x="13232" y="207662"/>
                </a:lnTo>
                <a:lnTo>
                  <a:pt x="0" y="174498"/>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954020" y="2077973"/>
            <a:ext cx="1177925" cy="1361440"/>
          </a:xfrm>
          <a:custGeom>
            <a:avLst/>
            <a:gdLst/>
            <a:ahLst/>
            <a:cxnLst/>
            <a:rect l="l" t="t" r="r" b="b"/>
            <a:pathLst>
              <a:path w="1177925" h="1361439">
                <a:moveTo>
                  <a:pt x="1110070" y="56266"/>
                </a:moveTo>
                <a:lnTo>
                  <a:pt x="0" y="1342009"/>
                </a:lnTo>
                <a:lnTo>
                  <a:pt x="21843" y="1360931"/>
                </a:lnTo>
                <a:lnTo>
                  <a:pt x="1132023" y="75209"/>
                </a:lnTo>
                <a:lnTo>
                  <a:pt x="1110070" y="56266"/>
                </a:lnTo>
                <a:close/>
              </a:path>
              <a:path w="1177925" h="1361439">
                <a:moveTo>
                  <a:pt x="1166294" y="45338"/>
                </a:moveTo>
                <a:lnTo>
                  <a:pt x="1119505" y="45338"/>
                </a:lnTo>
                <a:lnTo>
                  <a:pt x="1141476" y="64262"/>
                </a:lnTo>
                <a:lnTo>
                  <a:pt x="1132023" y="75209"/>
                </a:lnTo>
                <a:lnTo>
                  <a:pt x="1153921" y="94106"/>
                </a:lnTo>
                <a:lnTo>
                  <a:pt x="1166294" y="45338"/>
                </a:lnTo>
                <a:close/>
              </a:path>
              <a:path w="1177925" h="1361439">
                <a:moveTo>
                  <a:pt x="1119505" y="45338"/>
                </a:moveTo>
                <a:lnTo>
                  <a:pt x="1110070" y="56266"/>
                </a:lnTo>
                <a:lnTo>
                  <a:pt x="1132023" y="75209"/>
                </a:lnTo>
                <a:lnTo>
                  <a:pt x="1141476" y="64262"/>
                </a:lnTo>
                <a:lnTo>
                  <a:pt x="1119505" y="45338"/>
                </a:lnTo>
                <a:close/>
              </a:path>
              <a:path w="1177925" h="1361439">
                <a:moveTo>
                  <a:pt x="1177797" y="0"/>
                </a:moveTo>
                <a:lnTo>
                  <a:pt x="1088135" y="37337"/>
                </a:lnTo>
                <a:lnTo>
                  <a:pt x="1110070" y="56266"/>
                </a:lnTo>
                <a:lnTo>
                  <a:pt x="1119505" y="45338"/>
                </a:lnTo>
                <a:lnTo>
                  <a:pt x="1166294" y="45338"/>
                </a:lnTo>
                <a:lnTo>
                  <a:pt x="1177797"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365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872990" cy="505459"/>
          </a:xfrm>
          <a:prstGeom prst="rect">
            <a:avLst/>
          </a:prstGeom>
        </p:spPr>
        <p:txBody>
          <a:bodyPr vert="horz" wrap="square" lIns="0" tIns="0" rIns="0" bIns="0" rtlCol="0">
            <a:spAutoFit/>
          </a:bodyPr>
          <a:lstStyle/>
          <a:p>
            <a:pPr marL="12700">
              <a:lnSpc>
                <a:spcPct val="100000"/>
              </a:lnSpc>
            </a:pPr>
            <a:r>
              <a:rPr sz="3200" dirty="0"/>
              <a:t>Dividend Discount</a:t>
            </a:r>
            <a:r>
              <a:rPr sz="3200" spc="-140" dirty="0"/>
              <a:t> </a:t>
            </a:r>
            <a:r>
              <a:rPr sz="3200" spc="-5" dirty="0"/>
              <a:t>Model</a:t>
            </a:r>
            <a:endParaRPr sz="3200"/>
          </a:p>
        </p:txBody>
      </p:sp>
      <p:sp>
        <p:nvSpPr>
          <p:cNvPr id="4" name="object 4"/>
          <p:cNvSpPr txBox="1"/>
          <p:nvPr/>
        </p:nvSpPr>
        <p:spPr>
          <a:xfrm>
            <a:off x="346049" y="1282319"/>
            <a:ext cx="3277235" cy="14801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10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3:</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24765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Locate the</a:t>
            </a:r>
            <a:r>
              <a:rPr kumimoji="0" sz="2400" b="0" i="0" u="none" strike="noStrike" kern="1200" cap="none" spc="-6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Theoretical  Price on </a:t>
            </a:r>
            <a:r>
              <a:rPr kumimoji="0" sz="2400" b="0" i="0" u="none" strike="noStrike" kern="1200" cap="none" spc="0" normalizeH="0" baseline="0" noProof="0" dirty="0">
                <a:ln>
                  <a:noFill/>
                </a:ln>
                <a:solidFill>
                  <a:srgbClr val="FFFFFF"/>
                </a:solidFill>
                <a:effectLst/>
                <a:uLnTx/>
                <a:uFillTx/>
                <a:latin typeface="Arial"/>
                <a:ea typeface="+mn-ea"/>
                <a:cs typeface="Arial"/>
              </a:rPr>
              <a:t>the</a:t>
            </a:r>
            <a:r>
              <a:rPr kumimoji="0" sz="2400" b="0" i="0" u="none" strike="noStrike" kern="1200" cap="none" spc="-3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screen.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This is your </a:t>
            </a:r>
            <a:r>
              <a:rPr kumimoji="0" sz="2400" b="0" i="0" u="none" strike="noStrike" kern="1200" cap="none" spc="0" normalizeH="0" baseline="0" noProof="0" dirty="0">
                <a:ln>
                  <a:noFill/>
                </a:ln>
                <a:solidFill>
                  <a:srgbClr val="FFFFFF"/>
                </a:solidFill>
                <a:effectLst/>
                <a:uLnTx/>
                <a:uFillTx/>
                <a:latin typeface="Arial"/>
                <a:ea typeface="+mn-ea"/>
                <a:cs typeface="Arial"/>
              </a:rPr>
              <a:t>target</a:t>
            </a:r>
            <a:r>
              <a:rPr kumimoji="0" sz="2400" b="0" i="0" u="none" strike="noStrike" kern="1200" cap="none" spc="-2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price.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283964" y="1175003"/>
            <a:ext cx="7110984" cy="503529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159207" y="4180713"/>
            <a:ext cx="65722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𝑀𝑂𝑆</a:t>
            </a:r>
            <a:r>
              <a:rPr kumimoji="0" sz="1600" b="0" i="0" u="none" strike="noStrike" kern="1200" cap="none" spc="50"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8" name="object 8"/>
          <p:cNvSpPr/>
          <p:nvPr/>
        </p:nvSpPr>
        <p:spPr>
          <a:xfrm>
            <a:off x="860678" y="4325873"/>
            <a:ext cx="2810510" cy="0"/>
          </a:xfrm>
          <a:custGeom>
            <a:avLst/>
            <a:gdLst/>
            <a:ahLst/>
            <a:cxnLst/>
            <a:rect l="l" t="t" r="r" b="b"/>
            <a:pathLst>
              <a:path w="2810510">
                <a:moveTo>
                  <a:pt x="0" y="0"/>
                </a:moveTo>
                <a:lnTo>
                  <a:pt x="2810256" y="0"/>
                </a:lnTo>
              </a:path>
            </a:pathLst>
          </a:custGeom>
          <a:ln w="1371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346049" y="3111753"/>
            <a:ext cx="3336925" cy="117602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4:</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MOS</a:t>
            </a:r>
            <a:r>
              <a:rPr kumimoji="0" sz="2400" b="0" i="0" u="none" strike="noStrike" kern="1200" cap="none" spc="-12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formula:</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514350" marR="0" lvl="0" indent="0" algn="l" defTabSz="914400" rtl="0" eaLnBrk="1" fontAlgn="auto" latinLnBrk="0" hangingPunct="1">
              <a:lnSpc>
                <a:spcPct val="100000"/>
              </a:lnSpc>
              <a:spcBef>
                <a:spcPts val="1445"/>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(𝑇𝑎𝑟𝑔𝑒𝑡 𝑃𝑟𝑖𝑐𝑒 − 𝐶𝑙𝑜𝑠𝑖𝑛𝑔</a:t>
            </a:r>
            <a:r>
              <a:rPr kumimoji="0" sz="1600" b="0" i="0" u="none" strike="noStrike" kern="1200" cap="none" spc="9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𝑃𝑟𝑖𝑐𝑒)</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0" name="object 10"/>
          <p:cNvSpPr txBox="1"/>
          <p:nvPr/>
        </p:nvSpPr>
        <p:spPr>
          <a:xfrm>
            <a:off x="1666494" y="4316348"/>
            <a:ext cx="1191260"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𝑇𝑎𝑟𝑔𝑒𝑡</a:t>
            </a:r>
            <a:r>
              <a:rPr kumimoji="0" sz="1600" b="0" i="0" u="none" strike="noStrike" kern="1200" cap="none" spc="-3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𝑃𝑟𝑖𝑐𝑒</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1" name="object 11"/>
          <p:cNvSpPr/>
          <p:nvPr/>
        </p:nvSpPr>
        <p:spPr>
          <a:xfrm>
            <a:off x="8894826" y="4804409"/>
            <a:ext cx="683260" cy="307975"/>
          </a:xfrm>
          <a:custGeom>
            <a:avLst/>
            <a:gdLst/>
            <a:ahLst/>
            <a:cxnLst/>
            <a:rect l="l" t="t" r="r" b="b"/>
            <a:pathLst>
              <a:path w="683259" h="307975">
                <a:moveTo>
                  <a:pt x="0" y="153923"/>
                </a:moveTo>
                <a:lnTo>
                  <a:pt x="21350" y="100233"/>
                </a:lnTo>
                <a:lnTo>
                  <a:pt x="80268" y="54772"/>
                </a:lnTo>
                <a:lnTo>
                  <a:pt x="121407" y="36216"/>
                </a:lnTo>
                <a:lnTo>
                  <a:pt x="169051" y="21025"/>
                </a:lnTo>
                <a:lnTo>
                  <a:pt x="222235" y="9635"/>
                </a:lnTo>
                <a:lnTo>
                  <a:pt x="279997" y="2481"/>
                </a:lnTo>
                <a:lnTo>
                  <a:pt x="341375" y="0"/>
                </a:lnTo>
                <a:lnTo>
                  <a:pt x="402754" y="2481"/>
                </a:lnTo>
                <a:lnTo>
                  <a:pt x="460516" y="9635"/>
                </a:lnTo>
                <a:lnTo>
                  <a:pt x="513700" y="21025"/>
                </a:lnTo>
                <a:lnTo>
                  <a:pt x="561344" y="36216"/>
                </a:lnTo>
                <a:lnTo>
                  <a:pt x="602483" y="54772"/>
                </a:lnTo>
                <a:lnTo>
                  <a:pt x="636157" y="76256"/>
                </a:lnTo>
                <a:lnTo>
                  <a:pt x="677253" y="126268"/>
                </a:lnTo>
                <a:lnTo>
                  <a:pt x="682751" y="153923"/>
                </a:lnTo>
                <a:lnTo>
                  <a:pt x="677253" y="181579"/>
                </a:lnTo>
                <a:lnTo>
                  <a:pt x="636157" y="231591"/>
                </a:lnTo>
                <a:lnTo>
                  <a:pt x="602483" y="253075"/>
                </a:lnTo>
                <a:lnTo>
                  <a:pt x="561344" y="271631"/>
                </a:lnTo>
                <a:lnTo>
                  <a:pt x="513700" y="286822"/>
                </a:lnTo>
                <a:lnTo>
                  <a:pt x="460516" y="298212"/>
                </a:lnTo>
                <a:lnTo>
                  <a:pt x="402754" y="305366"/>
                </a:lnTo>
                <a:lnTo>
                  <a:pt x="341375" y="307847"/>
                </a:lnTo>
                <a:lnTo>
                  <a:pt x="279997" y="305366"/>
                </a:lnTo>
                <a:lnTo>
                  <a:pt x="222235" y="298212"/>
                </a:lnTo>
                <a:lnTo>
                  <a:pt x="169051" y="286822"/>
                </a:lnTo>
                <a:lnTo>
                  <a:pt x="121407" y="271631"/>
                </a:lnTo>
                <a:lnTo>
                  <a:pt x="80268" y="253075"/>
                </a:lnTo>
                <a:lnTo>
                  <a:pt x="46594" y="231591"/>
                </a:lnTo>
                <a:lnTo>
                  <a:pt x="5498" y="181579"/>
                </a:lnTo>
                <a:lnTo>
                  <a:pt x="0" y="153923"/>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504946" y="2600960"/>
            <a:ext cx="2415540" cy="2357120"/>
          </a:xfrm>
          <a:custGeom>
            <a:avLst/>
            <a:gdLst/>
            <a:ahLst/>
            <a:cxnLst/>
            <a:rect l="l" t="t" r="r" b="b"/>
            <a:pathLst>
              <a:path w="2415540" h="2357120">
                <a:moveTo>
                  <a:pt x="2343171" y="2306722"/>
                </a:moveTo>
                <a:lnTo>
                  <a:pt x="2322956" y="2327402"/>
                </a:lnTo>
                <a:lnTo>
                  <a:pt x="2415540" y="2356992"/>
                </a:lnTo>
                <a:lnTo>
                  <a:pt x="2401588" y="2316860"/>
                </a:lnTo>
                <a:lnTo>
                  <a:pt x="2353564" y="2316860"/>
                </a:lnTo>
                <a:lnTo>
                  <a:pt x="2343171" y="2306722"/>
                </a:lnTo>
                <a:close/>
              </a:path>
              <a:path w="2415540" h="2357120">
                <a:moveTo>
                  <a:pt x="2363386" y="2286042"/>
                </a:moveTo>
                <a:lnTo>
                  <a:pt x="2343171" y="2306722"/>
                </a:lnTo>
                <a:lnTo>
                  <a:pt x="2353564" y="2316860"/>
                </a:lnTo>
                <a:lnTo>
                  <a:pt x="2373756" y="2296160"/>
                </a:lnTo>
                <a:lnTo>
                  <a:pt x="2363386" y="2286042"/>
                </a:lnTo>
                <a:close/>
              </a:path>
              <a:path w="2415540" h="2357120">
                <a:moveTo>
                  <a:pt x="2383663" y="2265298"/>
                </a:moveTo>
                <a:lnTo>
                  <a:pt x="2363386" y="2286042"/>
                </a:lnTo>
                <a:lnTo>
                  <a:pt x="2373756" y="2296160"/>
                </a:lnTo>
                <a:lnTo>
                  <a:pt x="2353564" y="2316860"/>
                </a:lnTo>
                <a:lnTo>
                  <a:pt x="2401588" y="2316860"/>
                </a:lnTo>
                <a:lnTo>
                  <a:pt x="2383663" y="2265298"/>
                </a:lnTo>
                <a:close/>
              </a:path>
              <a:path w="2415540" h="2357120">
                <a:moveTo>
                  <a:pt x="20319" y="0"/>
                </a:moveTo>
                <a:lnTo>
                  <a:pt x="0" y="20827"/>
                </a:lnTo>
                <a:lnTo>
                  <a:pt x="2343171" y="2306722"/>
                </a:lnTo>
                <a:lnTo>
                  <a:pt x="2363386" y="2286042"/>
                </a:lnTo>
                <a:lnTo>
                  <a:pt x="20319"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364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872990" cy="505459"/>
          </a:xfrm>
          <a:prstGeom prst="rect">
            <a:avLst/>
          </a:prstGeom>
        </p:spPr>
        <p:txBody>
          <a:bodyPr vert="horz" wrap="square" lIns="0" tIns="0" rIns="0" bIns="0" rtlCol="0">
            <a:spAutoFit/>
          </a:bodyPr>
          <a:lstStyle/>
          <a:p>
            <a:pPr marL="12700">
              <a:lnSpc>
                <a:spcPct val="100000"/>
              </a:lnSpc>
            </a:pPr>
            <a:r>
              <a:rPr sz="3200" dirty="0"/>
              <a:t>Dividend Discount</a:t>
            </a:r>
            <a:r>
              <a:rPr sz="3200" spc="-140" dirty="0"/>
              <a:t> </a:t>
            </a:r>
            <a:r>
              <a:rPr sz="3200" spc="-5" dirty="0"/>
              <a:t>Model</a:t>
            </a:r>
            <a:endParaRPr sz="3200"/>
          </a:p>
        </p:txBody>
      </p:sp>
      <p:sp>
        <p:nvSpPr>
          <p:cNvPr id="4" name="object 4"/>
          <p:cNvSpPr txBox="1"/>
          <p:nvPr/>
        </p:nvSpPr>
        <p:spPr>
          <a:xfrm>
            <a:off x="206146" y="1993772"/>
            <a:ext cx="65722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𝑀𝑂𝑆</a:t>
            </a:r>
            <a:r>
              <a:rPr kumimoji="0" sz="1600" b="0" i="0" u="none" strike="noStrike" kern="1200" cap="none" spc="50"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5" name="object 5"/>
          <p:cNvSpPr/>
          <p:nvPr/>
        </p:nvSpPr>
        <p:spPr>
          <a:xfrm>
            <a:off x="907757" y="2139314"/>
            <a:ext cx="2810510" cy="0"/>
          </a:xfrm>
          <a:custGeom>
            <a:avLst/>
            <a:gdLst/>
            <a:ahLst/>
            <a:cxnLst/>
            <a:rect l="l" t="t" r="r" b="b"/>
            <a:pathLst>
              <a:path w="2810510">
                <a:moveTo>
                  <a:pt x="0" y="0"/>
                </a:moveTo>
                <a:lnTo>
                  <a:pt x="2810294" y="0"/>
                </a:lnTo>
              </a:path>
            </a:pathLst>
          </a:custGeom>
          <a:ln w="1371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206146" y="1282319"/>
            <a:ext cx="3524250" cy="81851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MOS</a:t>
            </a:r>
            <a:r>
              <a:rPr kumimoji="0" sz="2400" b="1" i="0" u="none" strike="noStrike" kern="1200" cap="none" spc="-90"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Example: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701675" marR="0" lvl="0" indent="0" algn="l" defTabSz="914400" rtl="0" eaLnBrk="1" fontAlgn="auto" latinLnBrk="0" hangingPunct="1">
              <a:lnSpc>
                <a:spcPct val="100000"/>
              </a:lnSpc>
              <a:spcBef>
                <a:spcPts val="151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(𝑇𝑎𝑟𝑔𝑒𝑡 𝑃𝑟𝑖𝑐𝑒 − 𝐶𝑙𝑜𝑠𝑖𝑛𝑔</a:t>
            </a:r>
            <a:r>
              <a:rPr kumimoji="0" sz="1600" b="0" i="0" u="none" strike="noStrike" kern="1200" cap="none" spc="90"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𝑃𝑟𝑖𝑐𝑒)</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7" name="object 7"/>
          <p:cNvSpPr txBox="1"/>
          <p:nvPr/>
        </p:nvSpPr>
        <p:spPr>
          <a:xfrm>
            <a:off x="1713738" y="2129409"/>
            <a:ext cx="1191260"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𝑇𝑎𝑟𝑔𝑒𝑡</a:t>
            </a:r>
            <a:r>
              <a:rPr kumimoji="0" sz="1600" b="0" i="0" u="none" strike="noStrike" kern="1200" cap="none" spc="-3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𝑃𝑟𝑖𝑐𝑒</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8" name="object 8"/>
          <p:cNvSpPr txBox="1"/>
          <p:nvPr/>
        </p:nvSpPr>
        <p:spPr>
          <a:xfrm>
            <a:off x="206146" y="2987421"/>
            <a:ext cx="65722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𝑀𝑂𝑆</a:t>
            </a:r>
            <a:r>
              <a:rPr kumimoji="0" sz="1600" b="0" i="0" u="none" strike="noStrike" kern="1200" cap="none" spc="50"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9" name="object 9"/>
          <p:cNvSpPr/>
          <p:nvPr/>
        </p:nvSpPr>
        <p:spPr>
          <a:xfrm>
            <a:off x="907757" y="3132963"/>
            <a:ext cx="1666239" cy="0"/>
          </a:xfrm>
          <a:custGeom>
            <a:avLst/>
            <a:gdLst/>
            <a:ahLst/>
            <a:cxnLst/>
            <a:rect l="l" t="t" r="r" b="b"/>
            <a:pathLst>
              <a:path w="1666239">
                <a:moveTo>
                  <a:pt x="0" y="0"/>
                </a:moveTo>
                <a:lnTo>
                  <a:pt x="1665770" y="0"/>
                </a:lnTo>
              </a:path>
            </a:pathLst>
          </a:custGeom>
          <a:ln w="1371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895299" y="2833496"/>
            <a:ext cx="1690370"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(647.12  −</a:t>
            </a:r>
            <a:r>
              <a:rPr kumimoji="0" sz="1600" b="0" i="0" u="none" strike="noStrike" kern="1200" cap="none" spc="-5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951.01)</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1" name="object 11"/>
          <p:cNvSpPr txBox="1"/>
          <p:nvPr/>
        </p:nvSpPr>
        <p:spPr>
          <a:xfrm>
            <a:off x="1425702" y="3123057"/>
            <a:ext cx="630555" cy="26162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647</a:t>
            </a:r>
            <a:r>
              <a:rPr kumimoji="0" sz="1600" b="0" i="0" u="none" strike="noStrike" kern="1200" cap="none" spc="-10" normalizeH="0" baseline="0" noProof="0" dirty="0">
                <a:ln>
                  <a:noFill/>
                </a:ln>
                <a:solidFill>
                  <a:srgbClr val="FFFFFF"/>
                </a:solidFill>
                <a:effectLst/>
                <a:uLnTx/>
                <a:uFillTx/>
                <a:latin typeface="Cambria Math"/>
                <a:ea typeface="+mn-ea"/>
                <a:cs typeface="Cambria Math"/>
              </a:rPr>
              <a:t>.</a:t>
            </a:r>
            <a:r>
              <a:rPr kumimoji="0" sz="1600" b="0" i="0" u="none" strike="noStrike" kern="1200" cap="none" spc="-5" normalizeH="0" baseline="0" noProof="0" dirty="0">
                <a:ln>
                  <a:noFill/>
                </a:ln>
                <a:solidFill>
                  <a:srgbClr val="FFFFFF"/>
                </a:solidFill>
                <a:effectLst/>
                <a:uLnTx/>
                <a:uFillTx/>
                <a:latin typeface="Cambria Math"/>
                <a:ea typeface="+mn-ea"/>
                <a:cs typeface="Cambria Math"/>
              </a:rPr>
              <a:t>12</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2" name="object 12"/>
          <p:cNvSpPr txBox="1"/>
          <p:nvPr/>
        </p:nvSpPr>
        <p:spPr>
          <a:xfrm>
            <a:off x="206146" y="3810761"/>
            <a:ext cx="1319530"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𝑴𝑶𝑺 =</a:t>
            </a:r>
            <a:r>
              <a:rPr kumimoji="0" sz="1600" b="0" i="0" u="none" strike="noStrike" kern="1200" cap="none" spc="13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−𝟒𝟕%</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3" name="object 13"/>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283964" y="1175003"/>
            <a:ext cx="7110984" cy="503529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8920733" y="4833365"/>
            <a:ext cx="615950" cy="288290"/>
          </a:xfrm>
          <a:custGeom>
            <a:avLst/>
            <a:gdLst/>
            <a:ahLst/>
            <a:cxnLst/>
            <a:rect l="l" t="t" r="r" b="b"/>
            <a:pathLst>
              <a:path w="615950" h="288289">
                <a:moveTo>
                  <a:pt x="0" y="144017"/>
                </a:moveTo>
                <a:lnTo>
                  <a:pt x="24187" y="87975"/>
                </a:lnTo>
                <a:lnTo>
                  <a:pt x="90154" y="42195"/>
                </a:lnTo>
                <a:lnTo>
                  <a:pt x="135712" y="24605"/>
                </a:lnTo>
                <a:lnTo>
                  <a:pt x="188005" y="11322"/>
                </a:lnTo>
                <a:lnTo>
                  <a:pt x="245796" y="2927"/>
                </a:lnTo>
                <a:lnTo>
                  <a:pt x="307848" y="0"/>
                </a:lnTo>
                <a:lnTo>
                  <a:pt x="369899" y="2927"/>
                </a:lnTo>
                <a:lnTo>
                  <a:pt x="427690" y="11322"/>
                </a:lnTo>
                <a:lnTo>
                  <a:pt x="479983" y="24605"/>
                </a:lnTo>
                <a:lnTo>
                  <a:pt x="525541" y="42195"/>
                </a:lnTo>
                <a:lnTo>
                  <a:pt x="563129" y="63512"/>
                </a:lnTo>
                <a:lnTo>
                  <a:pt x="609442" y="115003"/>
                </a:lnTo>
                <a:lnTo>
                  <a:pt x="615696" y="144017"/>
                </a:lnTo>
                <a:lnTo>
                  <a:pt x="609442" y="173032"/>
                </a:lnTo>
                <a:lnTo>
                  <a:pt x="563129" y="224523"/>
                </a:lnTo>
                <a:lnTo>
                  <a:pt x="525541" y="245840"/>
                </a:lnTo>
                <a:lnTo>
                  <a:pt x="479983" y="263430"/>
                </a:lnTo>
                <a:lnTo>
                  <a:pt x="427690" y="276713"/>
                </a:lnTo>
                <a:lnTo>
                  <a:pt x="369899" y="285108"/>
                </a:lnTo>
                <a:lnTo>
                  <a:pt x="307848" y="288035"/>
                </a:lnTo>
                <a:lnTo>
                  <a:pt x="245796" y="285108"/>
                </a:lnTo>
                <a:lnTo>
                  <a:pt x="188005" y="276713"/>
                </a:lnTo>
                <a:lnTo>
                  <a:pt x="135712" y="263430"/>
                </a:lnTo>
                <a:lnTo>
                  <a:pt x="90154" y="245840"/>
                </a:lnTo>
                <a:lnTo>
                  <a:pt x="52566" y="224523"/>
                </a:lnTo>
                <a:lnTo>
                  <a:pt x="6253" y="173032"/>
                </a:lnTo>
                <a:lnTo>
                  <a:pt x="0" y="144017"/>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6919721" y="3879341"/>
            <a:ext cx="657225" cy="303530"/>
          </a:xfrm>
          <a:custGeom>
            <a:avLst/>
            <a:gdLst/>
            <a:ahLst/>
            <a:cxnLst/>
            <a:rect l="l" t="t" r="r" b="b"/>
            <a:pathLst>
              <a:path w="657225" h="303529">
                <a:moveTo>
                  <a:pt x="0" y="151637"/>
                </a:moveTo>
                <a:lnTo>
                  <a:pt x="25812" y="92636"/>
                </a:lnTo>
                <a:lnTo>
                  <a:pt x="56096" y="66879"/>
                </a:lnTo>
                <a:lnTo>
                  <a:pt x="96202" y="44434"/>
                </a:lnTo>
                <a:lnTo>
                  <a:pt x="144809" y="25911"/>
                </a:lnTo>
                <a:lnTo>
                  <a:pt x="200596" y="11924"/>
                </a:lnTo>
                <a:lnTo>
                  <a:pt x="262241" y="3082"/>
                </a:lnTo>
                <a:lnTo>
                  <a:pt x="328422" y="0"/>
                </a:lnTo>
                <a:lnTo>
                  <a:pt x="394602" y="3082"/>
                </a:lnTo>
                <a:lnTo>
                  <a:pt x="456247" y="11924"/>
                </a:lnTo>
                <a:lnTo>
                  <a:pt x="512034" y="25911"/>
                </a:lnTo>
                <a:lnTo>
                  <a:pt x="560641" y="44434"/>
                </a:lnTo>
                <a:lnTo>
                  <a:pt x="600747" y="66879"/>
                </a:lnTo>
                <a:lnTo>
                  <a:pt x="631031" y="92636"/>
                </a:lnTo>
                <a:lnTo>
                  <a:pt x="656844" y="151637"/>
                </a:lnTo>
                <a:lnTo>
                  <a:pt x="650170" y="182182"/>
                </a:lnTo>
                <a:lnTo>
                  <a:pt x="600747" y="236396"/>
                </a:lnTo>
                <a:lnTo>
                  <a:pt x="560641" y="258841"/>
                </a:lnTo>
                <a:lnTo>
                  <a:pt x="512034" y="277364"/>
                </a:lnTo>
                <a:lnTo>
                  <a:pt x="456247" y="291351"/>
                </a:lnTo>
                <a:lnTo>
                  <a:pt x="394602" y="300193"/>
                </a:lnTo>
                <a:lnTo>
                  <a:pt x="328422" y="303275"/>
                </a:lnTo>
                <a:lnTo>
                  <a:pt x="262241" y="300193"/>
                </a:lnTo>
                <a:lnTo>
                  <a:pt x="200596" y="291351"/>
                </a:lnTo>
                <a:lnTo>
                  <a:pt x="144809" y="277364"/>
                </a:lnTo>
                <a:lnTo>
                  <a:pt x="96202" y="258841"/>
                </a:lnTo>
                <a:lnTo>
                  <a:pt x="56096" y="236396"/>
                </a:lnTo>
                <a:lnTo>
                  <a:pt x="25812" y="210639"/>
                </a:lnTo>
                <a:lnTo>
                  <a:pt x="0" y="151637"/>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736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3"/>
          <a:stretch>
            <a:fillRect/>
          </a:stretch>
        </p:blipFill>
        <p:spPr>
          <a:xfrm>
            <a:off x="160019" y="199863"/>
            <a:ext cx="12192000" cy="6858000"/>
          </a:xfrm>
          <a:prstGeom prst="rect">
            <a:avLst/>
          </a:prstGeom>
        </p:spPr>
      </p:pic>
      <p:pic>
        <p:nvPicPr>
          <p:cNvPr id="6" name="Picture 5"/>
          <p:cNvPicPr>
            <a:picLocks noChangeAspect="1"/>
          </p:cNvPicPr>
          <p:nvPr/>
        </p:nvPicPr>
        <p:blipFill>
          <a:blip r:embed="rId3"/>
          <a:stretch>
            <a:fillRect/>
          </a:stretch>
        </p:blipFill>
        <p:spPr>
          <a:xfrm>
            <a:off x="-19050" y="54857"/>
            <a:ext cx="12192000" cy="6858000"/>
          </a:xfrm>
          <a:prstGeom prst="rect">
            <a:avLst/>
          </a:prstGeom>
        </p:spPr>
      </p:pic>
      <p:sp>
        <p:nvSpPr>
          <p:cNvPr id="7" name="TextBox 6"/>
          <p:cNvSpPr txBox="1"/>
          <p:nvPr/>
        </p:nvSpPr>
        <p:spPr>
          <a:xfrm>
            <a:off x="2146761" y="1828800"/>
            <a:ext cx="77204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FINANCIAL MODEL ANALYSIS (FMA) </a:t>
            </a:r>
            <a:r>
              <a:rPr kumimoji="0" lang="en-US" sz="2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7" name="Group 16"/>
          <p:cNvGrpSpPr/>
          <p:nvPr/>
        </p:nvGrpSpPr>
        <p:grpSpPr>
          <a:xfrm>
            <a:off x="2399987" y="3344474"/>
            <a:ext cx="7257413" cy="1188720"/>
            <a:chOff x="0" y="0"/>
            <a:chExt cx="7257925" cy="1188720"/>
          </a:xfrm>
        </p:grpSpPr>
        <p:grpSp>
          <p:nvGrpSpPr>
            <p:cNvPr id="18" name="Group 17"/>
            <p:cNvGrpSpPr/>
            <p:nvPr/>
          </p:nvGrpSpPr>
          <p:grpSpPr>
            <a:xfrm>
              <a:off x="0" y="0"/>
              <a:ext cx="1188720" cy="1188720"/>
              <a:chOff x="0" y="0"/>
              <a:chExt cx="1188720" cy="1188720"/>
            </a:xfrm>
          </p:grpSpPr>
          <p:sp>
            <p:nvSpPr>
              <p:cNvPr id="58" name="Oval 57"/>
              <p:cNvSpPr/>
              <p:nvPr/>
            </p:nvSpPr>
            <p:spPr>
              <a:xfrm>
                <a:off x="0" y="0"/>
                <a:ext cx="1188720" cy="1188720"/>
              </a:xfrm>
              <a:prstGeom prst="ellips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219075" y="744855"/>
                <a:ext cx="195580" cy="1835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476250" y="520065"/>
                <a:ext cx="195580" cy="40790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746760" y="306705"/>
                <a:ext cx="195580" cy="6223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2" name="Straight Connector 61"/>
              <p:cNvCxnSpPr/>
              <p:nvPr/>
            </p:nvCxnSpPr>
            <p:spPr>
              <a:xfrm flipV="1">
                <a:off x="219075" y="257175"/>
                <a:ext cx="342900" cy="3429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61975" y="257175"/>
                <a:ext cx="0" cy="1136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0055" y="259080"/>
                <a:ext cx="13525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517301" y="0"/>
              <a:ext cx="1188720" cy="1188720"/>
              <a:chOff x="0" y="0"/>
              <a:chExt cx="1188720" cy="1188720"/>
            </a:xfrm>
          </p:grpSpPr>
          <p:sp>
            <p:nvSpPr>
              <p:cNvPr id="48" name="Oval 47"/>
              <p:cNvSpPr/>
              <p:nvPr/>
            </p:nvSpPr>
            <p:spPr>
              <a:xfrm>
                <a:off x="0" y="0"/>
                <a:ext cx="1188720" cy="118872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48"/>
              <p:cNvSpPr/>
              <p:nvPr/>
            </p:nvSpPr>
            <p:spPr>
              <a:xfrm>
                <a:off x="291465" y="260985"/>
                <a:ext cx="592494" cy="671804"/>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348615" y="327660"/>
                <a:ext cx="474397" cy="5458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p:cNvSpPr/>
              <p:nvPr/>
            </p:nvSpPr>
            <p:spPr>
              <a:xfrm>
                <a:off x="480060" y="238125"/>
                <a:ext cx="223935" cy="102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ame 51"/>
              <p:cNvSpPr/>
              <p:nvPr/>
            </p:nvSpPr>
            <p:spPr>
              <a:xfrm>
                <a:off x="428625" y="489585"/>
                <a:ext cx="83975" cy="88641"/>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Frame 52"/>
              <p:cNvSpPr/>
              <p:nvPr/>
            </p:nvSpPr>
            <p:spPr>
              <a:xfrm>
                <a:off x="428625" y="622935"/>
                <a:ext cx="83975" cy="88641"/>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4" name="Straight Connector 53"/>
              <p:cNvCxnSpPr/>
              <p:nvPr/>
            </p:nvCxnSpPr>
            <p:spPr>
              <a:xfrm>
                <a:off x="428625" y="489585"/>
                <a:ext cx="72390" cy="7810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40055" y="499110"/>
                <a:ext cx="66675" cy="685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69595" y="541020"/>
                <a:ext cx="1619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69595" y="672465"/>
                <a:ext cx="1619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069205" y="0"/>
              <a:ext cx="1188720" cy="1188720"/>
              <a:chOff x="0" y="0"/>
              <a:chExt cx="1188720" cy="1188720"/>
            </a:xfrm>
          </p:grpSpPr>
          <p:sp>
            <p:nvSpPr>
              <p:cNvPr id="43" name="Oval 42"/>
              <p:cNvSpPr/>
              <p:nvPr/>
            </p:nvSpPr>
            <p:spPr>
              <a:xfrm>
                <a:off x="0" y="0"/>
                <a:ext cx="1188720" cy="11887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43"/>
              <p:cNvSpPr/>
              <p:nvPr/>
            </p:nvSpPr>
            <p:spPr>
              <a:xfrm>
                <a:off x="272415" y="407670"/>
                <a:ext cx="640662" cy="47176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Flowchart: Delay 44"/>
              <p:cNvSpPr/>
              <p:nvPr/>
            </p:nvSpPr>
            <p:spPr>
              <a:xfrm rot="16200000">
                <a:off x="457200" y="108585"/>
                <a:ext cx="267335" cy="32893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Flowchart: Connector 45"/>
              <p:cNvSpPr/>
              <p:nvPr/>
            </p:nvSpPr>
            <p:spPr>
              <a:xfrm>
                <a:off x="535305" y="558165"/>
                <a:ext cx="116484" cy="12230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p:cNvSpPr/>
              <p:nvPr/>
            </p:nvSpPr>
            <p:spPr>
              <a:xfrm>
                <a:off x="563880" y="632460"/>
                <a:ext cx="63787" cy="935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1" name="Group 20"/>
            <p:cNvGrpSpPr/>
            <p:nvPr/>
          </p:nvGrpSpPr>
          <p:grpSpPr>
            <a:xfrm>
              <a:off x="3034603" y="0"/>
              <a:ext cx="1188720" cy="1188720"/>
              <a:chOff x="0" y="0"/>
              <a:chExt cx="1188720" cy="1188720"/>
            </a:xfrm>
          </p:grpSpPr>
          <p:sp>
            <p:nvSpPr>
              <p:cNvPr id="35" name="Oval 34"/>
              <p:cNvSpPr/>
              <p:nvPr/>
            </p:nvSpPr>
            <p:spPr>
              <a:xfrm>
                <a:off x="0" y="0"/>
                <a:ext cx="1188720" cy="1188720"/>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445770" y="419100"/>
                <a:ext cx="81280" cy="35369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287655" y="478155"/>
                <a:ext cx="81280" cy="23622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910590" y="297180"/>
                <a:ext cx="81280" cy="1803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760095" y="363855"/>
                <a:ext cx="81280" cy="3390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p:cNvSpPr/>
              <p:nvPr/>
            </p:nvSpPr>
            <p:spPr>
              <a:xfrm>
                <a:off x="601980" y="518160"/>
                <a:ext cx="81280" cy="44831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reeform 40"/>
              <p:cNvSpPr/>
              <p:nvPr/>
            </p:nvSpPr>
            <p:spPr>
              <a:xfrm>
                <a:off x="0" y="365760"/>
                <a:ext cx="1145263" cy="495198"/>
              </a:xfrm>
              <a:custGeom>
                <a:avLst/>
                <a:gdLst>
                  <a:gd name="connsiteX0" fmla="*/ 0 w 1048357"/>
                  <a:gd name="connsiteY0" fmla="*/ 186374 h 495198"/>
                  <a:gd name="connsiteX1" fmla="*/ 262089 w 1048357"/>
                  <a:gd name="connsiteY1" fmla="*/ 52418 h 495198"/>
                  <a:gd name="connsiteX2" fmla="*/ 640663 w 1048357"/>
                  <a:gd name="connsiteY2" fmla="*/ 495057 h 495198"/>
                  <a:gd name="connsiteX3" fmla="*/ 1048357 w 1048357"/>
                  <a:gd name="connsiteY3" fmla="*/ 0 h 495198"/>
                </a:gdLst>
                <a:ahLst/>
                <a:cxnLst>
                  <a:cxn ang="0">
                    <a:pos x="connsiteX0" y="connsiteY0"/>
                  </a:cxn>
                  <a:cxn ang="0">
                    <a:pos x="connsiteX1" y="connsiteY1"/>
                  </a:cxn>
                  <a:cxn ang="0">
                    <a:pos x="connsiteX2" y="connsiteY2"/>
                  </a:cxn>
                  <a:cxn ang="0">
                    <a:pos x="connsiteX3" y="connsiteY3"/>
                  </a:cxn>
                </a:cxnLst>
                <a:rect l="l" t="t" r="r" b="b"/>
                <a:pathLst>
                  <a:path w="1048357" h="495198">
                    <a:moveTo>
                      <a:pt x="0" y="186374"/>
                    </a:moveTo>
                    <a:cubicBezTo>
                      <a:pt x="77656" y="93672"/>
                      <a:pt x="155312" y="971"/>
                      <a:pt x="262089" y="52418"/>
                    </a:cubicBezTo>
                    <a:cubicBezTo>
                      <a:pt x="368866" y="103865"/>
                      <a:pt x="509619" y="503793"/>
                      <a:pt x="640663" y="495057"/>
                    </a:cubicBezTo>
                    <a:cubicBezTo>
                      <a:pt x="771707" y="486321"/>
                      <a:pt x="993998" y="61154"/>
                      <a:pt x="1048357" y="0"/>
                    </a:cubicBezTo>
                  </a:path>
                </a:pathLst>
              </a:cu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140970" y="466725"/>
                <a:ext cx="81280" cy="11112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2" name="Group 21"/>
            <p:cNvGrpSpPr/>
            <p:nvPr/>
          </p:nvGrpSpPr>
          <p:grpSpPr>
            <a:xfrm>
              <a:off x="4551904" y="0"/>
              <a:ext cx="1188720" cy="1188720"/>
              <a:chOff x="0" y="0"/>
              <a:chExt cx="1188720" cy="1188720"/>
            </a:xfrm>
          </p:grpSpPr>
          <p:sp>
            <p:nvSpPr>
              <p:cNvPr id="23" name="Oval 22"/>
              <p:cNvSpPr/>
              <p:nvPr/>
            </p:nvSpPr>
            <p:spPr>
              <a:xfrm>
                <a:off x="0" y="0"/>
                <a:ext cx="1188720" cy="118872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Flowchart: Connector 23"/>
              <p:cNvSpPr/>
              <p:nvPr/>
            </p:nvSpPr>
            <p:spPr>
              <a:xfrm>
                <a:off x="230505" y="215265"/>
                <a:ext cx="731520" cy="731520"/>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Arc 31"/>
              <p:cNvSpPr/>
              <p:nvPr/>
            </p:nvSpPr>
            <p:spPr>
              <a:xfrm rot="11108512">
                <a:off x="495300" y="567690"/>
                <a:ext cx="198755" cy="208915"/>
              </a:xfrm>
              <a:prstGeom prst="arc">
                <a:avLst>
                  <a:gd name="adj1" fmla="val 5029018"/>
                  <a:gd name="adj2" fmla="val 21437746"/>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Arc 32"/>
              <p:cNvSpPr/>
              <p:nvPr/>
            </p:nvSpPr>
            <p:spPr>
              <a:xfrm rot="20502537">
                <a:off x="491490" y="361950"/>
                <a:ext cx="194945" cy="203835"/>
              </a:xfrm>
              <a:prstGeom prst="arc">
                <a:avLst>
                  <a:gd name="adj1" fmla="val 6336843"/>
                  <a:gd name="adj2" fmla="val 1619198"/>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4" name="Straight Connector 33"/>
              <p:cNvCxnSpPr/>
              <p:nvPr/>
            </p:nvCxnSpPr>
            <p:spPr>
              <a:xfrm>
                <a:off x="588645" y="308610"/>
                <a:ext cx="0" cy="53840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9193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86435" algn="ctr">
              <a:lnSpc>
                <a:spcPts val="4230"/>
              </a:lnSpc>
            </a:pPr>
            <a:r>
              <a:rPr dirty="0"/>
              <a:t>EARNINGS </a:t>
            </a:r>
            <a:r>
              <a:rPr spc="-5" dirty="0"/>
              <a:t>POWER</a:t>
            </a:r>
            <a:r>
              <a:rPr spc="-70" dirty="0"/>
              <a:t> </a:t>
            </a:r>
            <a:r>
              <a:rPr spc="-55" dirty="0"/>
              <a:t>VALUE</a:t>
            </a:r>
          </a:p>
          <a:p>
            <a:pPr marL="687070" algn="ctr">
              <a:lnSpc>
                <a:spcPts val="2310"/>
              </a:lnSpc>
            </a:pPr>
            <a:r>
              <a:rPr sz="2000" b="0" dirty="0">
                <a:latin typeface="Arial"/>
                <a:cs typeface="Arial"/>
              </a:rPr>
              <a:t>FINANCIAL MODEL</a:t>
            </a:r>
            <a:r>
              <a:rPr sz="2000" b="0" spc="-340" dirty="0">
                <a:latin typeface="Arial"/>
                <a:cs typeface="Arial"/>
              </a:rPr>
              <a:t> </a:t>
            </a:r>
            <a:r>
              <a:rPr sz="2000" b="0" spc="-20" dirty="0">
                <a:latin typeface="Arial"/>
                <a:cs typeface="Arial"/>
              </a:rPr>
              <a:t>ANALYSIS</a:t>
            </a:r>
            <a:endParaRPr sz="2000">
              <a:latin typeface="Arial"/>
              <a:cs typeface="Arial"/>
            </a:endParaRPr>
          </a:p>
        </p:txBody>
      </p:sp>
      <p:sp>
        <p:nvSpPr>
          <p:cNvPr id="3" name="object 3"/>
          <p:cNvSpPr/>
          <p:nvPr/>
        </p:nvSpPr>
        <p:spPr>
          <a:xfrm>
            <a:off x="246735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46735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1">
            <a:solidFill>
              <a:srgbClr val="0099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687573" y="3580638"/>
            <a:ext cx="195580" cy="182880"/>
          </a:xfrm>
          <a:custGeom>
            <a:avLst/>
            <a:gdLst/>
            <a:ahLst/>
            <a:cxnLst/>
            <a:rect l="l" t="t" r="r" b="b"/>
            <a:pathLst>
              <a:path w="195580" h="182879">
                <a:moveTo>
                  <a:pt x="0" y="182880"/>
                </a:moveTo>
                <a:lnTo>
                  <a:pt x="195072" y="182880"/>
                </a:lnTo>
                <a:lnTo>
                  <a:pt x="195072" y="0"/>
                </a:lnTo>
                <a:lnTo>
                  <a:pt x="0" y="0"/>
                </a:lnTo>
                <a:lnTo>
                  <a:pt x="0" y="18288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943605" y="3355085"/>
            <a:ext cx="196850" cy="408940"/>
          </a:xfrm>
          <a:custGeom>
            <a:avLst/>
            <a:gdLst/>
            <a:ahLst/>
            <a:cxnLst/>
            <a:rect l="l" t="t" r="r" b="b"/>
            <a:pathLst>
              <a:path w="196850" h="408939">
                <a:moveTo>
                  <a:pt x="0" y="408431"/>
                </a:moveTo>
                <a:lnTo>
                  <a:pt x="196595" y="408431"/>
                </a:lnTo>
                <a:lnTo>
                  <a:pt x="196595" y="0"/>
                </a:lnTo>
                <a:lnTo>
                  <a:pt x="0" y="0"/>
                </a:lnTo>
                <a:lnTo>
                  <a:pt x="0" y="40843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14877" y="3141726"/>
            <a:ext cx="195580" cy="623570"/>
          </a:xfrm>
          <a:custGeom>
            <a:avLst/>
            <a:gdLst/>
            <a:ahLst/>
            <a:cxnLst/>
            <a:rect l="l" t="t" r="r" b="b"/>
            <a:pathLst>
              <a:path w="195579" h="623570">
                <a:moveTo>
                  <a:pt x="0" y="623316"/>
                </a:moveTo>
                <a:lnTo>
                  <a:pt x="195072" y="623316"/>
                </a:lnTo>
                <a:lnTo>
                  <a:pt x="195072" y="0"/>
                </a:lnTo>
                <a:lnTo>
                  <a:pt x="0" y="0"/>
                </a:lnTo>
                <a:lnTo>
                  <a:pt x="0" y="62331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687573" y="3092957"/>
            <a:ext cx="342900" cy="342900"/>
          </a:xfrm>
          <a:custGeom>
            <a:avLst/>
            <a:gdLst/>
            <a:ahLst/>
            <a:cxnLst/>
            <a:rect l="l" t="t" r="r" b="b"/>
            <a:pathLst>
              <a:path w="342900" h="342900">
                <a:moveTo>
                  <a:pt x="0" y="342900"/>
                </a:moveTo>
                <a:lnTo>
                  <a:pt x="34290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030473" y="3092957"/>
            <a:ext cx="0" cy="113664"/>
          </a:xfrm>
          <a:custGeom>
            <a:avLst/>
            <a:gdLst/>
            <a:ahLst/>
            <a:cxnLst/>
            <a:rect l="l" t="t" r="r" b="b"/>
            <a:pathLst>
              <a:path h="113664">
                <a:moveTo>
                  <a:pt x="0" y="113664"/>
                </a:moveTo>
                <a:lnTo>
                  <a:pt x="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08554" y="3094482"/>
            <a:ext cx="135255" cy="0"/>
          </a:xfrm>
          <a:custGeom>
            <a:avLst/>
            <a:gdLst/>
            <a:ahLst/>
            <a:cxnLst/>
            <a:rect l="l" t="t" r="r" b="b"/>
            <a:pathLst>
              <a:path w="135255">
                <a:moveTo>
                  <a:pt x="0" y="0"/>
                </a:moveTo>
                <a:lnTo>
                  <a:pt x="13525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98373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CC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98373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00CC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277105" y="3096005"/>
            <a:ext cx="591820" cy="672465"/>
          </a:xfrm>
          <a:custGeom>
            <a:avLst/>
            <a:gdLst/>
            <a:ahLst/>
            <a:cxnLst/>
            <a:rect l="l" t="t" r="r" b="b"/>
            <a:pathLst>
              <a:path w="591820" h="672464">
                <a:moveTo>
                  <a:pt x="0" y="98552"/>
                </a:moveTo>
                <a:lnTo>
                  <a:pt x="7737" y="60168"/>
                </a:lnTo>
                <a:lnTo>
                  <a:pt x="28844" y="28844"/>
                </a:lnTo>
                <a:lnTo>
                  <a:pt x="60168" y="7737"/>
                </a:lnTo>
                <a:lnTo>
                  <a:pt x="98552" y="0"/>
                </a:lnTo>
                <a:lnTo>
                  <a:pt x="492760" y="0"/>
                </a:lnTo>
                <a:lnTo>
                  <a:pt x="531143" y="7737"/>
                </a:lnTo>
                <a:lnTo>
                  <a:pt x="562467" y="28844"/>
                </a:lnTo>
                <a:lnTo>
                  <a:pt x="583574" y="60168"/>
                </a:lnTo>
                <a:lnTo>
                  <a:pt x="591312" y="98552"/>
                </a:lnTo>
                <a:lnTo>
                  <a:pt x="591312" y="573532"/>
                </a:lnTo>
                <a:lnTo>
                  <a:pt x="583574" y="611915"/>
                </a:lnTo>
                <a:lnTo>
                  <a:pt x="562467" y="643239"/>
                </a:lnTo>
                <a:lnTo>
                  <a:pt x="531143" y="664346"/>
                </a:lnTo>
                <a:lnTo>
                  <a:pt x="492760" y="672084"/>
                </a:lnTo>
                <a:lnTo>
                  <a:pt x="98552" y="672084"/>
                </a:lnTo>
                <a:lnTo>
                  <a:pt x="60168" y="664346"/>
                </a:lnTo>
                <a:lnTo>
                  <a:pt x="28844" y="643239"/>
                </a:lnTo>
                <a:lnTo>
                  <a:pt x="7737" y="611915"/>
                </a:lnTo>
                <a:lnTo>
                  <a:pt x="0" y="573532"/>
                </a:lnTo>
                <a:lnTo>
                  <a:pt x="0" y="9855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33494" y="3163061"/>
            <a:ext cx="474345" cy="546100"/>
          </a:xfrm>
          <a:custGeom>
            <a:avLst/>
            <a:gdLst/>
            <a:ahLst/>
            <a:cxnLst/>
            <a:rect l="l" t="t" r="r" b="b"/>
            <a:pathLst>
              <a:path w="474345" h="546100">
                <a:moveTo>
                  <a:pt x="0" y="545592"/>
                </a:moveTo>
                <a:lnTo>
                  <a:pt x="473963" y="545592"/>
                </a:lnTo>
                <a:lnTo>
                  <a:pt x="473963" y="0"/>
                </a:lnTo>
                <a:lnTo>
                  <a:pt x="0" y="0"/>
                </a:lnTo>
                <a:lnTo>
                  <a:pt x="0" y="545592"/>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413503" y="3323844"/>
            <a:ext cx="83820" cy="88900"/>
          </a:xfrm>
          <a:custGeom>
            <a:avLst/>
            <a:gdLst/>
            <a:ahLst/>
            <a:cxnLst/>
            <a:rect l="l" t="t" r="r" b="b"/>
            <a:pathLst>
              <a:path w="83820" h="88900">
                <a:moveTo>
                  <a:pt x="83820" y="0"/>
                </a:moveTo>
                <a:lnTo>
                  <a:pt x="0" y="0"/>
                </a:lnTo>
                <a:lnTo>
                  <a:pt x="0" y="88391"/>
                </a:lnTo>
                <a:lnTo>
                  <a:pt x="83820" y="88391"/>
                </a:lnTo>
                <a:lnTo>
                  <a:pt x="83820" y="77850"/>
                </a:lnTo>
                <a:lnTo>
                  <a:pt x="10541" y="77850"/>
                </a:lnTo>
                <a:lnTo>
                  <a:pt x="10541" y="10413"/>
                </a:lnTo>
                <a:lnTo>
                  <a:pt x="83820" y="10413"/>
                </a:lnTo>
                <a:lnTo>
                  <a:pt x="83820" y="0"/>
                </a:lnTo>
                <a:close/>
              </a:path>
              <a:path w="83820" h="88900">
                <a:moveTo>
                  <a:pt x="83820" y="10413"/>
                </a:moveTo>
                <a:lnTo>
                  <a:pt x="73279" y="10413"/>
                </a:lnTo>
                <a:lnTo>
                  <a:pt x="73279" y="77850"/>
                </a:lnTo>
                <a:lnTo>
                  <a:pt x="83820" y="77850"/>
                </a:lnTo>
                <a:lnTo>
                  <a:pt x="83820" y="104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413503" y="3323844"/>
            <a:ext cx="83820" cy="88900"/>
          </a:xfrm>
          <a:custGeom>
            <a:avLst/>
            <a:gdLst/>
            <a:ahLst/>
            <a:cxnLst/>
            <a:rect l="l" t="t" r="r" b="b"/>
            <a:pathLst>
              <a:path w="83820" h="88900">
                <a:moveTo>
                  <a:pt x="0" y="0"/>
                </a:moveTo>
                <a:lnTo>
                  <a:pt x="83820" y="0"/>
                </a:lnTo>
                <a:lnTo>
                  <a:pt x="83820" y="88391"/>
                </a:lnTo>
                <a:lnTo>
                  <a:pt x="0" y="88391"/>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424045" y="3334258"/>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413503" y="3457955"/>
            <a:ext cx="83820" cy="88900"/>
          </a:xfrm>
          <a:custGeom>
            <a:avLst/>
            <a:gdLst/>
            <a:ahLst/>
            <a:cxnLst/>
            <a:rect l="l" t="t" r="r" b="b"/>
            <a:pathLst>
              <a:path w="83820" h="88900">
                <a:moveTo>
                  <a:pt x="83820" y="0"/>
                </a:moveTo>
                <a:lnTo>
                  <a:pt x="0" y="0"/>
                </a:lnTo>
                <a:lnTo>
                  <a:pt x="0" y="88392"/>
                </a:lnTo>
                <a:lnTo>
                  <a:pt x="83820" y="88392"/>
                </a:lnTo>
                <a:lnTo>
                  <a:pt x="83820" y="77851"/>
                </a:lnTo>
                <a:lnTo>
                  <a:pt x="10541" y="77851"/>
                </a:lnTo>
                <a:lnTo>
                  <a:pt x="10541" y="10414"/>
                </a:lnTo>
                <a:lnTo>
                  <a:pt x="83820" y="10414"/>
                </a:lnTo>
                <a:lnTo>
                  <a:pt x="83820" y="0"/>
                </a:lnTo>
                <a:close/>
              </a:path>
              <a:path w="83820" h="88900">
                <a:moveTo>
                  <a:pt x="83820" y="10414"/>
                </a:moveTo>
                <a:lnTo>
                  <a:pt x="73279" y="10414"/>
                </a:lnTo>
                <a:lnTo>
                  <a:pt x="73279" y="77851"/>
                </a:lnTo>
                <a:lnTo>
                  <a:pt x="83820" y="77851"/>
                </a:lnTo>
                <a:lnTo>
                  <a:pt x="83820" y="104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413503" y="3457955"/>
            <a:ext cx="83820" cy="88900"/>
          </a:xfrm>
          <a:custGeom>
            <a:avLst/>
            <a:gdLst/>
            <a:ahLst/>
            <a:cxnLst/>
            <a:rect l="l" t="t" r="r" b="b"/>
            <a:pathLst>
              <a:path w="83820" h="88900">
                <a:moveTo>
                  <a:pt x="0" y="0"/>
                </a:moveTo>
                <a:lnTo>
                  <a:pt x="83820" y="0"/>
                </a:lnTo>
                <a:lnTo>
                  <a:pt x="83820" y="88392"/>
                </a:lnTo>
                <a:lnTo>
                  <a:pt x="0" y="88392"/>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424045" y="3468370"/>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14265" y="3324605"/>
            <a:ext cx="72390" cy="78105"/>
          </a:xfrm>
          <a:custGeom>
            <a:avLst/>
            <a:gdLst/>
            <a:ahLst/>
            <a:cxnLst/>
            <a:rect l="l" t="t" r="r" b="b"/>
            <a:pathLst>
              <a:path w="72389" h="78104">
                <a:moveTo>
                  <a:pt x="0" y="0"/>
                </a:moveTo>
                <a:lnTo>
                  <a:pt x="72389" y="78105"/>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424934" y="3335273"/>
            <a:ext cx="66675" cy="68580"/>
          </a:xfrm>
          <a:custGeom>
            <a:avLst/>
            <a:gdLst/>
            <a:ahLst/>
            <a:cxnLst/>
            <a:rect l="l" t="t" r="r" b="b"/>
            <a:pathLst>
              <a:path w="66675" h="68579">
                <a:moveTo>
                  <a:pt x="66675" y="0"/>
                </a:moveTo>
                <a:lnTo>
                  <a:pt x="0" y="68579"/>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554473" y="3376421"/>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54473" y="3507485"/>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853592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53592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809481" y="3243833"/>
            <a:ext cx="640080" cy="471170"/>
          </a:xfrm>
          <a:custGeom>
            <a:avLst/>
            <a:gdLst/>
            <a:ahLst/>
            <a:cxnLst/>
            <a:rect l="l" t="t" r="r" b="b"/>
            <a:pathLst>
              <a:path w="640079" h="471170">
                <a:moveTo>
                  <a:pt x="0" y="78486"/>
                </a:moveTo>
                <a:lnTo>
                  <a:pt x="6173" y="47952"/>
                </a:lnTo>
                <a:lnTo>
                  <a:pt x="23002" y="23002"/>
                </a:lnTo>
                <a:lnTo>
                  <a:pt x="47952" y="6173"/>
                </a:lnTo>
                <a:lnTo>
                  <a:pt x="78486" y="0"/>
                </a:lnTo>
                <a:lnTo>
                  <a:pt x="561594" y="0"/>
                </a:lnTo>
                <a:lnTo>
                  <a:pt x="592127" y="6173"/>
                </a:lnTo>
                <a:lnTo>
                  <a:pt x="617077" y="23002"/>
                </a:lnTo>
                <a:lnTo>
                  <a:pt x="633906" y="47952"/>
                </a:lnTo>
                <a:lnTo>
                  <a:pt x="640079" y="78486"/>
                </a:lnTo>
                <a:lnTo>
                  <a:pt x="640079" y="392429"/>
                </a:lnTo>
                <a:lnTo>
                  <a:pt x="633906" y="422963"/>
                </a:lnTo>
                <a:lnTo>
                  <a:pt x="617077" y="447913"/>
                </a:lnTo>
                <a:lnTo>
                  <a:pt x="592127" y="464742"/>
                </a:lnTo>
                <a:lnTo>
                  <a:pt x="561594" y="470915"/>
                </a:lnTo>
                <a:lnTo>
                  <a:pt x="78486" y="470915"/>
                </a:lnTo>
                <a:lnTo>
                  <a:pt x="47952" y="464742"/>
                </a:lnTo>
                <a:lnTo>
                  <a:pt x="23002" y="447913"/>
                </a:lnTo>
                <a:lnTo>
                  <a:pt x="6173" y="422963"/>
                </a:lnTo>
                <a:lnTo>
                  <a:pt x="0" y="392429"/>
                </a:lnTo>
                <a:lnTo>
                  <a:pt x="0" y="7848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8963406" y="2974085"/>
            <a:ext cx="329565" cy="268605"/>
          </a:xfrm>
          <a:custGeom>
            <a:avLst/>
            <a:gdLst/>
            <a:ahLst/>
            <a:cxnLst/>
            <a:rect l="l" t="t" r="r" b="b"/>
            <a:pathLst>
              <a:path w="329565" h="268605">
                <a:moveTo>
                  <a:pt x="0" y="268224"/>
                </a:moveTo>
                <a:lnTo>
                  <a:pt x="0" y="134112"/>
                </a:lnTo>
                <a:lnTo>
                  <a:pt x="8388" y="91732"/>
                </a:lnTo>
                <a:lnTo>
                  <a:pt x="31747" y="54918"/>
                </a:lnTo>
                <a:lnTo>
                  <a:pt x="67372" y="25883"/>
                </a:lnTo>
                <a:lnTo>
                  <a:pt x="112556" y="6839"/>
                </a:lnTo>
                <a:lnTo>
                  <a:pt x="164592" y="0"/>
                </a:lnTo>
                <a:lnTo>
                  <a:pt x="216627" y="6839"/>
                </a:lnTo>
                <a:lnTo>
                  <a:pt x="261811" y="25883"/>
                </a:lnTo>
                <a:lnTo>
                  <a:pt x="297436" y="54918"/>
                </a:lnTo>
                <a:lnTo>
                  <a:pt x="320795" y="91732"/>
                </a:lnTo>
                <a:lnTo>
                  <a:pt x="329184" y="134112"/>
                </a:lnTo>
                <a:lnTo>
                  <a:pt x="329184" y="268224"/>
                </a:lnTo>
                <a:lnTo>
                  <a:pt x="0" y="268224"/>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070847" y="3392423"/>
            <a:ext cx="117475" cy="123825"/>
          </a:xfrm>
          <a:custGeom>
            <a:avLst/>
            <a:gdLst/>
            <a:ahLst/>
            <a:cxnLst/>
            <a:rect l="l" t="t" r="r" b="b"/>
            <a:pathLst>
              <a:path w="117475" h="123825">
                <a:moveTo>
                  <a:pt x="58674" y="0"/>
                </a:moveTo>
                <a:lnTo>
                  <a:pt x="35843" y="4857"/>
                </a:lnTo>
                <a:lnTo>
                  <a:pt x="17192" y="18097"/>
                </a:lnTo>
                <a:lnTo>
                  <a:pt x="4613" y="37719"/>
                </a:lnTo>
                <a:lnTo>
                  <a:pt x="0" y="61722"/>
                </a:lnTo>
                <a:lnTo>
                  <a:pt x="4613" y="85725"/>
                </a:lnTo>
                <a:lnTo>
                  <a:pt x="17192" y="105346"/>
                </a:lnTo>
                <a:lnTo>
                  <a:pt x="35843" y="118586"/>
                </a:lnTo>
                <a:lnTo>
                  <a:pt x="58674" y="123443"/>
                </a:lnTo>
                <a:lnTo>
                  <a:pt x="81504" y="118586"/>
                </a:lnTo>
                <a:lnTo>
                  <a:pt x="100155" y="105346"/>
                </a:lnTo>
                <a:lnTo>
                  <a:pt x="112734" y="85725"/>
                </a:lnTo>
                <a:lnTo>
                  <a:pt x="117348" y="61722"/>
                </a:lnTo>
                <a:lnTo>
                  <a:pt x="112734" y="37719"/>
                </a:lnTo>
                <a:lnTo>
                  <a:pt x="100155" y="18097"/>
                </a:lnTo>
                <a:lnTo>
                  <a:pt x="81504" y="4857"/>
                </a:lnTo>
                <a:lnTo>
                  <a:pt x="58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9070847" y="3392423"/>
            <a:ext cx="117475" cy="123825"/>
          </a:xfrm>
          <a:custGeom>
            <a:avLst/>
            <a:gdLst/>
            <a:ahLst/>
            <a:cxnLst/>
            <a:rect l="l" t="t" r="r" b="b"/>
            <a:pathLst>
              <a:path w="117475" h="123825">
                <a:moveTo>
                  <a:pt x="0" y="61722"/>
                </a:moveTo>
                <a:lnTo>
                  <a:pt x="4613" y="37719"/>
                </a:lnTo>
                <a:lnTo>
                  <a:pt x="17192" y="18097"/>
                </a:lnTo>
                <a:lnTo>
                  <a:pt x="35843" y="4857"/>
                </a:lnTo>
                <a:lnTo>
                  <a:pt x="58674" y="0"/>
                </a:lnTo>
                <a:lnTo>
                  <a:pt x="81504" y="4857"/>
                </a:lnTo>
                <a:lnTo>
                  <a:pt x="100155" y="18097"/>
                </a:lnTo>
                <a:lnTo>
                  <a:pt x="112734" y="37719"/>
                </a:lnTo>
                <a:lnTo>
                  <a:pt x="117348" y="61722"/>
                </a:lnTo>
                <a:lnTo>
                  <a:pt x="112734" y="85725"/>
                </a:lnTo>
                <a:lnTo>
                  <a:pt x="100155" y="105346"/>
                </a:lnTo>
                <a:lnTo>
                  <a:pt x="81504" y="118586"/>
                </a:lnTo>
                <a:lnTo>
                  <a:pt x="58674" y="123443"/>
                </a:lnTo>
                <a:lnTo>
                  <a:pt x="35843" y="118586"/>
                </a:lnTo>
                <a:lnTo>
                  <a:pt x="17192" y="105346"/>
                </a:lnTo>
                <a:lnTo>
                  <a:pt x="4613" y="85725"/>
                </a:lnTo>
                <a:lnTo>
                  <a:pt x="0" y="6172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99804" y="3467100"/>
            <a:ext cx="64135" cy="93345"/>
          </a:xfrm>
          <a:custGeom>
            <a:avLst/>
            <a:gdLst/>
            <a:ahLst/>
            <a:cxnLst/>
            <a:rect l="l" t="t" r="r" b="b"/>
            <a:pathLst>
              <a:path w="64134" h="93345">
                <a:moveTo>
                  <a:pt x="32003" y="0"/>
                </a:moveTo>
                <a:lnTo>
                  <a:pt x="19556" y="3655"/>
                </a:lnTo>
                <a:lnTo>
                  <a:pt x="9382" y="13620"/>
                </a:lnTo>
                <a:lnTo>
                  <a:pt x="2518" y="28396"/>
                </a:lnTo>
                <a:lnTo>
                  <a:pt x="0" y="46482"/>
                </a:lnTo>
                <a:lnTo>
                  <a:pt x="2518" y="64567"/>
                </a:lnTo>
                <a:lnTo>
                  <a:pt x="9382" y="79343"/>
                </a:lnTo>
                <a:lnTo>
                  <a:pt x="19556" y="89308"/>
                </a:lnTo>
                <a:lnTo>
                  <a:pt x="32003" y="92963"/>
                </a:lnTo>
                <a:lnTo>
                  <a:pt x="44451" y="89308"/>
                </a:lnTo>
                <a:lnTo>
                  <a:pt x="54625" y="79343"/>
                </a:lnTo>
                <a:lnTo>
                  <a:pt x="61489" y="64567"/>
                </a:lnTo>
                <a:lnTo>
                  <a:pt x="64007" y="46482"/>
                </a:lnTo>
                <a:lnTo>
                  <a:pt x="61489" y="28396"/>
                </a:lnTo>
                <a:lnTo>
                  <a:pt x="54625" y="13620"/>
                </a:lnTo>
                <a:lnTo>
                  <a:pt x="44451" y="3655"/>
                </a:lnTo>
                <a:lnTo>
                  <a:pt x="320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9099804" y="3467100"/>
            <a:ext cx="64135" cy="93345"/>
          </a:xfrm>
          <a:custGeom>
            <a:avLst/>
            <a:gdLst/>
            <a:ahLst/>
            <a:cxnLst/>
            <a:rect l="l" t="t" r="r" b="b"/>
            <a:pathLst>
              <a:path w="64134" h="93345">
                <a:moveTo>
                  <a:pt x="0" y="46482"/>
                </a:moveTo>
                <a:lnTo>
                  <a:pt x="2518" y="28396"/>
                </a:lnTo>
                <a:lnTo>
                  <a:pt x="9382" y="13620"/>
                </a:lnTo>
                <a:lnTo>
                  <a:pt x="19556" y="3655"/>
                </a:lnTo>
                <a:lnTo>
                  <a:pt x="32003" y="0"/>
                </a:lnTo>
                <a:lnTo>
                  <a:pt x="44451" y="3655"/>
                </a:lnTo>
                <a:lnTo>
                  <a:pt x="54625" y="13620"/>
                </a:lnTo>
                <a:lnTo>
                  <a:pt x="61489" y="28396"/>
                </a:lnTo>
                <a:lnTo>
                  <a:pt x="64007" y="46482"/>
                </a:lnTo>
                <a:lnTo>
                  <a:pt x="61489" y="64567"/>
                </a:lnTo>
                <a:lnTo>
                  <a:pt x="54625" y="79343"/>
                </a:lnTo>
                <a:lnTo>
                  <a:pt x="44451" y="89308"/>
                </a:lnTo>
                <a:lnTo>
                  <a:pt x="32003" y="92963"/>
                </a:lnTo>
                <a:lnTo>
                  <a:pt x="19556" y="89308"/>
                </a:lnTo>
                <a:lnTo>
                  <a:pt x="9382" y="79343"/>
                </a:lnTo>
                <a:lnTo>
                  <a:pt x="2518" y="64567"/>
                </a:lnTo>
                <a:lnTo>
                  <a:pt x="0" y="4648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501640"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501640"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33CC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948934" y="3254502"/>
            <a:ext cx="81280" cy="353695"/>
          </a:xfrm>
          <a:custGeom>
            <a:avLst/>
            <a:gdLst/>
            <a:ahLst/>
            <a:cxnLst/>
            <a:rect l="l" t="t" r="r" b="b"/>
            <a:pathLst>
              <a:path w="81279" h="353695">
                <a:moveTo>
                  <a:pt x="0" y="353568"/>
                </a:moveTo>
                <a:lnTo>
                  <a:pt x="80772" y="353568"/>
                </a:lnTo>
                <a:lnTo>
                  <a:pt x="80772" y="0"/>
                </a:lnTo>
                <a:lnTo>
                  <a:pt x="0" y="0"/>
                </a:lnTo>
                <a:lnTo>
                  <a:pt x="0" y="353568"/>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412229" y="3132582"/>
            <a:ext cx="82550" cy="180340"/>
          </a:xfrm>
          <a:custGeom>
            <a:avLst/>
            <a:gdLst/>
            <a:ahLst/>
            <a:cxnLst/>
            <a:rect l="l" t="t" r="r" b="b"/>
            <a:pathLst>
              <a:path w="82550" h="180339">
                <a:moveTo>
                  <a:pt x="0" y="179832"/>
                </a:moveTo>
                <a:lnTo>
                  <a:pt x="82296" y="179832"/>
                </a:lnTo>
                <a:lnTo>
                  <a:pt x="82296" y="0"/>
                </a:lnTo>
                <a:lnTo>
                  <a:pt x="0" y="0"/>
                </a:lnTo>
                <a:lnTo>
                  <a:pt x="0" y="17983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6262878" y="3199638"/>
            <a:ext cx="81280" cy="338455"/>
          </a:xfrm>
          <a:custGeom>
            <a:avLst/>
            <a:gdLst/>
            <a:ahLst/>
            <a:cxnLst/>
            <a:rect l="l" t="t" r="r" b="b"/>
            <a:pathLst>
              <a:path w="81279" h="338454">
                <a:moveTo>
                  <a:pt x="0" y="338327"/>
                </a:moveTo>
                <a:lnTo>
                  <a:pt x="80772" y="338327"/>
                </a:lnTo>
                <a:lnTo>
                  <a:pt x="80772" y="0"/>
                </a:lnTo>
                <a:lnTo>
                  <a:pt x="0" y="0"/>
                </a:lnTo>
                <a:lnTo>
                  <a:pt x="0" y="338327"/>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5502402" y="3201161"/>
            <a:ext cx="1144905" cy="495300"/>
          </a:xfrm>
          <a:custGeom>
            <a:avLst/>
            <a:gdLst/>
            <a:ahLst/>
            <a:cxnLst/>
            <a:rect l="l" t="t" r="r" b="b"/>
            <a:pathLst>
              <a:path w="1144904" h="495300">
                <a:moveTo>
                  <a:pt x="0" y="186436"/>
                </a:moveTo>
                <a:lnTo>
                  <a:pt x="36443" y="147123"/>
                </a:lnTo>
                <a:lnTo>
                  <a:pt x="73431" y="110332"/>
                </a:lnTo>
                <a:lnTo>
                  <a:pt x="111524" y="78584"/>
                </a:lnTo>
                <a:lnTo>
                  <a:pt x="151280" y="54400"/>
                </a:lnTo>
                <a:lnTo>
                  <a:pt x="193260" y="40302"/>
                </a:lnTo>
                <a:lnTo>
                  <a:pt x="238023" y="38812"/>
                </a:lnTo>
                <a:lnTo>
                  <a:pt x="286131" y="52450"/>
                </a:lnTo>
                <a:lnTo>
                  <a:pt x="338227" y="93630"/>
                </a:lnTo>
                <a:lnTo>
                  <a:pt x="365717" y="126087"/>
                </a:lnTo>
                <a:lnTo>
                  <a:pt x="394029" y="164247"/>
                </a:lnTo>
                <a:lnTo>
                  <a:pt x="423059" y="206454"/>
                </a:lnTo>
                <a:lnTo>
                  <a:pt x="452702" y="251053"/>
                </a:lnTo>
                <a:lnTo>
                  <a:pt x="482853" y="296386"/>
                </a:lnTo>
                <a:lnTo>
                  <a:pt x="513409" y="340798"/>
                </a:lnTo>
                <a:lnTo>
                  <a:pt x="544265" y="382632"/>
                </a:lnTo>
                <a:lnTo>
                  <a:pt x="575317" y="420232"/>
                </a:lnTo>
                <a:lnTo>
                  <a:pt x="606459" y="451943"/>
                </a:lnTo>
                <a:lnTo>
                  <a:pt x="637588" y="476107"/>
                </a:lnTo>
                <a:lnTo>
                  <a:pt x="699388" y="495173"/>
                </a:lnTo>
                <a:lnTo>
                  <a:pt x="731480" y="487205"/>
                </a:lnTo>
                <a:lnTo>
                  <a:pt x="766001" y="468196"/>
                </a:lnTo>
                <a:lnTo>
                  <a:pt x="802332" y="439852"/>
                </a:lnTo>
                <a:lnTo>
                  <a:pt x="839855" y="403880"/>
                </a:lnTo>
                <a:lnTo>
                  <a:pt x="877951" y="361985"/>
                </a:lnTo>
                <a:lnTo>
                  <a:pt x="916002" y="315875"/>
                </a:lnTo>
                <a:lnTo>
                  <a:pt x="953389" y="267255"/>
                </a:lnTo>
                <a:lnTo>
                  <a:pt x="989492" y="217833"/>
                </a:lnTo>
                <a:lnTo>
                  <a:pt x="1023694" y="169314"/>
                </a:lnTo>
                <a:lnTo>
                  <a:pt x="1055375" y="123405"/>
                </a:lnTo>
                <a:lnTo>
                  <a:pt x="1083918" y="81813"/>
                </a:lnTo>
                <a:lnTo>
                  <a:pt x="1108702" y="46243"/>
                </a:lnTo>
                <a:lnTo>
                  <a:pt x="1129111" y="18404"/>
                </a:lnTo>
                <a:lnTo>
                  <a:pt x="114452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5644134" y="3301746"/>
            <a:ext cx="81280" cy="111760"/>
          </a:xfrm>
          <a:custGeom>
            <a:avLst/>
            <a:gdLst/>
            <a:ahLst/>
            <a:cxnLst/>
            <a:rect l="l" t="t" r="r" b="b"/>
            <a:pathLst>
              <a:path w="81279" h="111760">
                <a:moveTo>
                  <a:pt x="0" y="111251"/>
                </a:moveTo>
                <a:lnTo>
                  <a:pt x="80772" y="111251"/>
                </a:lnTo>
                <a:lnTo>
                  <a:pt x="80772" y="0"/>
                </a:lnTo>
                <a:lnTo>
                  <a:pt x="0" y="0"/>
                </a:lnTo>
                <a:lnTo>
                  <a:pt x="0" y="11125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01954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ACB8C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01954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ACB8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250430" y="3050285"/>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19"/>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514081" y="3402457"/>
            <a:ext cx="199390" cy="208915"/>
          </a:xfrm>
          <a:custGeom>
            <a:avLst/>
            <a:gdLst/>
            <a:ahLst/>
            <a:cxnLst/>
            <a:rect l="l" t="t" r="r" b="b"/>
            <a:pathLst>
              <a:path w="199390" h="208914">
                <a:moveTo>
                  <a:pt x="97536" y="0"/>
                </a:moveTo>
                <a:lnTo>
                  <a:pt x="136356" y="7048"/>
                </a:lnTo>
                <a:lnTo>
                  <a:pt x="168354" y="28479"/>
                </a:lnTo>
                <a:lnTo>
                  <a:pt x="190279" y="61007"/>
                </a:lnTo>
                <a:lnTo>
                  <a:pt x="198882" y="101345"/>
                </a:lnTo>
                <a:lnTo>
                  <a:pt x="191785" y="142224"/>
                </a:lnTo>
                <a:lnTo>
                  <a:pt x="171069" y="176053"/>
                </a:lnTo>
                <a:lnTo>
                  <a:pt x="139874" y="199358"/>
                </a:lnTo>
                <a:lnTo>
                  <a:pt x="101346" y="208660"/>
                </a:lnTo>
                <a:lnTo>
                  <a:pt x="62525" y="201612"/>
                </a:lnTo>
                <a:lnTo>
                  <a:pt x="30527" y="180181"/>
                </a:lnTo>
                <a:lnTo>
                  <a:pt x="8602" y="147653"/>
                </a:lnTo>
                <a:lnTo>
                  <a:pt x="0" y="107314"/>
                </a:lnTo>
                <a:lnTo>
                  <a:pt x="0" y="104901"/>
                </a:lnTo>
                <a:lnTo>
                  <a:pt x="0" y="102488"/>
                </a:lnTo>
                <a:lnTo>
                  <a:pt x="126" y="100075"/>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7510018" y="3197098"/>
            <a:ext cx="196215" cy="203200"/>
          </a:xfrm>
          <a:custGeom>
            <a:avLst/>
            <a:gdLst/>
            <a:ahLst/>
            <a:cxnLst/>
            <a:rect l="l" t="t" r="r" b="b"/>
            <a:pathLst>
              <a:path w="196215" h="203200">
                <a:moveTo>
                  <a:pt x="102488" y="202818"/>
                </a:moveTo>
                <a:lnTo>
                  <a:pt x="64061" y="195732"/>
                </a:lnTo>
                <a:lnTo>
                  <a:pt x="31956" y="174704"/>
                </a:lnTo>
                <a:lnTo>
                  <a:pt x="9495" y="142936"/>
                </a:lnTo>
                <a:lnTo>
                  <a:pt x="0" y="103631"/>
                </a:lnTo>
                <a:lnTo>
                  <a:pt x="5812" y="63972"/>
                </a:lnTo>
                <a:lnTo>
                  <a:pt x="25257" y="31241"/>
                </a:lnTo>
                <a:lnTo>
                  <a:pt x="55346" y="8798"/>
                </a:lnTo>
                <a:lnTo>
                  <a:pt x="93090" y="0"/>
                </a:lnTo>
                <a:lnTo>
                  <a:pt x="131500" y="7086"/>
                </a:lnTo>
                <a:lnTo>
                  <a:pt x="163575" y="28114"/>
                </a:lnTo>
                <a:lnTo>
                  <a:pt x="186031" y="59882"/>
                </a:lnTo>
                <a:lnTo>
                  <a:pt x="195579" y="99187"/>
                </a:lnTo>
                <a:lnTo>
                  <a:pt x="195833" y="104901"/>
                </a:lnTo>
                <a:lnTo>
                  <a:pt x="195706" y="110616"/>
                </a:lnTo>
                <a:lnTo>
                  <a:pt x="194945" y="116331"/>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608569" y="3144773"/>
            <a:ext cx="0" cy="538480"/>
          </a:xfrm>
          <a:custGeom>
            <a:avLst/>
            <a:gdLst/>
            <a:ahLst/>
            <a:cxnLst/>
            <a:rect l="l" t="t" r="r" b="b"/>
            <a:pathLst>
              <a:path h="538479">
                <a:moveTo>
                  <a:pt x="0" y="0"/>
                </a:moveTo>
                <a:lnTo>
                  <a:pt x="0" y="538352"/>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4014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5553710" cy="505459"/>
          </a:xfrm>
          <a:prstGeom prst="rect">
            <a:avLst/>
          </a:prstGeom>
        </p:spPr>
        <p:txBody>
          <a:bodyPr vert="horz" wrap="square" lIns="0" tIns="0" rIns="0" bIns="0" rtlCol="0">
            <a:spAutoFit/>
          </a:bodyPr>
          <a:lstStyle/>
          <a:p>
            <a:pPr marL="12700">
              <a:lnSpc>
                <a:spcPct val="100000"/>
              </a:lnSpc>
            </a:pPr>
            <a:r>
              <a:rPr sz="3200" dirty="0"/>
              <a:t>Earnings Power </a:t>
            </a:r>
            <a:r>
              <a:rPr sz="3200" spc="-40" dirty="0"/>
              <a:t>Value</a:t>
            </a:r>
            <a:r>
              <a:rPr sz="3200" spc="-110" dirty="0"/>
              <a:t> </a:t>
            </a:r>
            <a:r>
              <a:rPr sz="3200" spc="-5" dirty="0"/>
              <a:t>Model</a:t>
            </a:r>
            <a:endParaRPr sz="3200"/>
          </a:p>
        </p:txBody>
      </p:sp>
      <p:sp>
        <p:nvSpPr>
          <p:cNvPr id="4" name="object 4"/>
          <p:cNvSpPr txBox="1"/>
          <p:nvPr/>
        </p:nvSpPr>
        <p:spPr>
          <a:xfrm>
            <a:off x="312216" y="1282319"/>
            <a:ext cx="3017520" cy="398017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40" normalizeH="0" baseline="0" noProof="0" dirty="0">
                <a:ln>
                  <a:noFill/>
                </a:ln>
                <a:solidFill>
                  <a:srgbClr val="FFFFFF"/>
                </a:solidFill>
                <a:effectLst/>
                <a:uLnTx/>
                <a:uFillTx/>
                <a:latin typeface="Arial"/>
                <a:ea typeface="+mn-ea"/>
                <a:cs typeface="Arial"/>
              </a:rPr>
              <a:t>EPV:</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00"/>
              </a:spcBef>
              <a:spcAft>
                <a:spcPts val="0"/>
              </a:spcAft>
              <a:buClrTx/>
              <a:buSzTx/>
              <a:buFontTx/>
              <a:buNone/>
              <a:tabLst/>
              <a:defRPr/>
            </a:pPr>
            <a:r>
              <a:rPr kumimoji="0" sz="2400" b="0" i="0" u="none" strike="noStrike" kern="1200" cap="none" spc="-15" normalizeH="0" baseline="0" noProof="0" dirty="0">
                <a:ln>
                  <a:noFill/>
                </a:ln>
                <a:solidFill>
                  <a:srgbClr val="FFFFFF"/>
                </a:solidFill>
                <a:effectLst/>
                <a:uLnTx/>
                <a:uFillTx/>
                <a:latin typeface="Arial"/>
                <a:ea typeface="+mn-ea"/>
                <a:cs typeface="Arial"/>
              </a:rPr>
              <a:t>•Value-based</a:t>
            </a:r>
            <a:r>
              <a:rPr kumimoji="0" sz="2400" b="0" i="0" u="none" strike="noStrike" kern="1200" cap="none" spc="-3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model</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5095" marR="5080" lvl="0" indent="-113030" algn="l" defTabSz="914400" rtl="0" eaLnBrk="1" fontAlgn="auto" latinLnBrk="0" hangingPunct="1">
              <a:lnSpc>
                <a:spcPct val="100000"/>
              </a:lnSpc>
              <a:spcBef>
                <a:spcPts val="595"/>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•Excludes </a:t>
            </a:r>
            <a:r>
              <a:rPr kumimoji="0" sz="2400" b="0" i="0" u="none" strike="noStrike" kern="1200" cap="none" spc="-5" normalizeH="0" baseline="0" noProof="0" dirty="0">
                <a:ln>
                  <a:noFill/>
                </a:ln>
                <a:solidFill>
                  <a:srgbClr val="FFFFFF"/>
                </a:solidFill>
                <a:effectLst/>
                <a:uLnTx/>
                <a:uFillTx/>
                <a:latin typeface="Arial"/>
                <a:ea typeface="+mn-ea"/>
                <a:cs typeface="Arial"/>
              </a:rPr>
              <a:t>unreliable  </a:t>
            </a:r>
            <a:r>
              <a:rPr kumimoji="0" sz="2400" b="0" i="0" u="none" strike="noStrike" kern="1200" cap="none" spc="0" normalizeH="0" baseline="0" noProof="0" dirty="0">
                <a:ln>
                  <a:noFill/>
                </a:ln>
                <a:solidFill>
                  <a:srgbClr val="FFFFFF"/>
                </a:solidFill>
                <a:effectLst/>
                <a:uLnTx/>
                <a:uFillTx/>
                <a:latin typeface="Arial"/>
                <a:ea typeface="+mn-ea"/>
                <a:cs typeface="Arial"/>
              </a:rPr>
              <a:t>estimates of</a:t>
            </a:r>
            <a:r>
              <a:rPr kumimoji="0" sz="2400" b="0" i="0" u="none" strike="noStrike" kern="1200" cap="none" spc="-7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potential  growth</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5095" marR="38735" lvl="0" indent="-113030" algn="l" defTabSz="914400" rtl="0" eaLnBrk="1" fontAlgn="auto" latinLnBrk="0" hangingPunct="1">
              <a:lnSpc>
                <a:spcPct val="100000"/>
              </a:lnSpc>
              <a:spcBef>
                <a:spcPts val="60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•Assumes current  </a:t>
            </a:r>
            <a:r>
              <a:rPr kumimoji="0" sz="2400" b="0" i="0" u="none" strike="noStrike" kern="1200" cap="none" spc="-5" normalizeH="0" baseline="0" noProof="0" dirty="0">
                <a:ln>
                  <a:noFill/>
                </a:ln>
                <a:solidFill>
                  <a:srgbClr val="FFFFFF"/>
                </a:solidFill>
                <a:effectLst/>
                <a:uLnTx/>
                <a:uFillTx/>
                <a:latin typeface="Arial"/>
                <a:ea typeface="+mn-ea"/>
                <a:cs typeface="Arial"/>
              </a:rPr>
              <a:t>sustained profitability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5095" marR="5080" lvl="0" indent="-113030" algn="l" defTabSz="914400" rtl="0" eaLnBrk="1" fontAlgn="auto" latinLnBrk="0" hangingPunct="1">
              <a:lnSpc>
                <a:spcPct val="100000"/>
              </a:lnSpc>
              <a:spcBef>
                <a:spcPts val="60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a:t>
            </a:r>
            <a:r>
              <a:rPr kumimoji="0" sz="2400" b="0" i="0" u="none" strike="noStrike" kern="1200" cap="none" spc="0" normalizeH="0" baseline="0" noProof="0">
                <a:ln>
                  <a:noFill/>
                </a:ln>
                <a:solidFill>
                  <a:srgbClr val="FFFFFF"/>
                </a:solidFill>
                <a:effectLst/>
                <a:uLnTx/>
                <a:uFillTx/>
                <a:latin typeface="Arial"/>
                <a:ea typeface="+mn-ea"/>
                <a:cs typeface="Arial"/>
              </a:rPr>
              <a:t>Utilizes </a:t>
            </a:r>
            <a:r>
              <a:rPr kumimoji="0" lang="en-US" sz="2400" b="0" i="0" u="none" strike="noStrike" kern="1200" cap="none" spc="0" normalizeH="0" baseline="0" noProof="0" smtClean="0">
                <a:ln>
                  <a:noFill/>
                </a:ln>
                <a:solidFill>
                  <a:srgbClr val="FFFFFF"/>
                </a:solidFill>
                <a:effectLst/>
                <a:uLnTx/>
                <a:uFillTx/>
                <a:latin typeface="Arial"/>
                <a:ea typeface="+mn-ea"/>
                <a:cs typeface="Arial"/>
              </a:rPr>
              <a:t>seven</a:t>
            </a:r>
            <a:r>
              <a:rPr kumimoji="0" sz="2400" b="0" i="0" u="none" strike="noStrike" kern="1200" cap="none" spc="0" normalizeH="0" baseline="0" noProof="0" smtClean="0">
                <a:ln>
                  <a:noFill/>
                </a:ln>
                <a:solidFill>
                  <a:srgbClr val="FFFFFF"/>
                </a:solidFill>
                <a:effectLst/>
                <a:uLnTx/>
                <a:uFillTx/>
                <a:latin typeface="Arial"/>
                <a:ea typeface="+mn-ea"/>
                <a:cs typeface="Arial"/>
              </a:rPr>
              <a:t>-year  </a:t>
            </a:r>
            <a:r>
              <a:rPr kumimoji="0" sz="2400" b="0" i="0" u="none" strike="noStrike" kern="1200" cap="none" spc="-5" normalizeH="0" baseline="0" noProof="0" dirty="0">
                <a:ln>
                  <a:noFill/>
                </a:ln>
                <a:solidFill>
                  <a:srgbClr val="FFFFFF"/>
                </a:solidFill>
                <a:effectLst/>
                <a:uLnTx/>
                <a:uFillTx/>
                <a:latin typeface="Arial"/>
                <a:ea typeface="+mn-ea"/>
                <a:cs typeface="Arial"/>
              </a:rPr>
              <a:t>history </a:t>
            </a:r>
            <a:r>
              <a:rPr kumimoji="0" sz="2400" b="0" i="0" u="none" strike="noStrike" kern="1200" cap="none" spc="0" normalizeH="0" baseline="0" noProof="0" dirty="0">
                <a:ln>
                  <a:noFill/>
                </a:ln>
                <a:solidFill>
                  <a:srgbClr val="FFFFFF"/>
                </a:solidFill>
                <a:effectLst/>
                <a:uLnTx/>
                <a:uFillTx/>
                <a:latin typeface="Arial"/>
                <a:ea typeface="+mn-ea"/>
                <a:cs typeface="Arial"/>
              </a:rPr>
              <a:t>to</a:t>
            </a:r>
            <a:r>
              <a:rPr kumimoji="0" sz="2400" b="0" i="0" u="none" strike="noStrike" kern="1200" cap="none" spc="-4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encompass  economic</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downturn</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306823" y="1165860"/>
            <a:ext cx="7082028" cy="50185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49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5553710" cy="505459"/>
          </a:xfrm>
          <a:prstGeom prst="rect">
            <a:avLst/>
          </a:prstGeom>
        </p:spPr>
        <p:txBody>
          <a:bodyPr vert="horz" wrap="square" lIns="0" tIns="0" rIns="0" bIns="0" rtlCol="0">
            <a:spAutoFit/>
          </a:bodyPr>
          <a:lstStyle/>
          <a:p>
            <a:pPr marL="12700">
              <a:lnSpc>
                <a:spcPct val="100000"/>
              </a:lnSpc>
            </a:pPr>
            <a:r>
              <a:rPr sz="3200" dirty="0"/>
              <a:t>Earnings Power </a:t>
            </a:r>
            <a:r>
              <a:rPr sz="3200" spc="-40" dirty="0"/>
              <a:t>Value</a:t>
            </a:r>
            <a:r>
              <a:rPr sz="3200" spc="-110" dirty="0"/>
              <a:t> </a:t>
            </a:r>
            <a:r>
              <a:rPr sz="3200" spc="-5" dirty="0"/>
              <a:t>Model</a:t>
            </a:r>
            <a:endParaRPr sz="3200"/>
          </a:p>
        </p:txBody>
      </p:sp>
      <p:sp>
        <p:nvSpPr>
          <p:cNvPr id="4" name="object 4"/>
          <p:cNvSpPr/>
          <p:nvPr/>
        </p:nvSpPr>
        <p:spPr>
          <a:xfrm>
            <a:off x="1035558" y="3864102"/>
            <a:ext cx="2190115" cy="370840"/>
          </a:xfrm>
          <a:custGeom>
            <a:avLst/>
            <a:gdLst/>
            <a:ahLst/>
            <a:cxnLst/>
            <a:rect l="l" t="t" r="r" b="b"/>
            <a:pathLst>
              <a:path w="2190115" h="370839">
                <a:moveTo>
                  <a:pt x="0" y="370331"/>
                </a:moveTo>
                <a:lnTo>
                  <a:pt x="2189988" y="370331"/>
                </a:lnTo>
                <a:lnTo>
                  <a:pt x="2189988" y="0"/>
                </a:lnTo>
                <a:lnTo>
                  <a:pt x="0" y="0"/>
                </a:lnTo>
                <a:lnTo>
                  <a:pt x="0" y="370331"/>
                </a:lnTo>
                <a:close/>
              </a:path>
            </a:pathLst>
          </a:custGeom>
          <a:ln w="28956">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311911" y="1282319"/>
            <a:ext cx="2927350" cy="404050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Identify </a:t>
            </a:r>
            <a:r>
              <a:rPr kumimoji="0" sz="2400" b="0" i="0" u="none" strike="noStrike" kern="1200" cap="none" spc="-5" normalizeH="0" baseline="0" noProof="0" dirty="0">
                <a:ln>
                  <a:noFill/>
                </a:ln>
                <a:solidFill>
                  <a:srgbClr val="FFFFFF"/>
                </a:solidFill>
                <a:effectLst/>
                <a:uLnTx/>
                <a:uFillTx/>
                <a:latin typeface="Arial"/>
                <a:ea typeface="+mn-ea"/>
                <a:cs typeface="Arial"/>
              </a:rPr>
              <a:t>input cells  highlighted in </a:t>
            </a:r>
            <a:r>
              <a:rPr kumimoji="0" sz="2400" b="1" i="0" u="none" strike="noStrike" kern="1200" cap="none" spc="-5" normalizeH="0" baseline="0" noProof="0" dirty="0">
                <a:ln>
                  <a:noFill/>
                </a:ln>
                <a:solidFill>
                  <a:srgbClr val="FFC000"/>
                </a:solidFill>
                <a:effectLst/>
                <a:uLnTx/>
                <a:uFillTx/>
                <a:latin typeface="Arial"/>
                <a:ea typeface="+mn-ea"/>
                <a:cs typeface="Arial"/>
              </a:rPr>
              <a:t>yellow</a:t>
            </a:r>
            <a:r>
              <a:rPr kumimoji="0" sz="2400" b="0" i="0" u="none" strike="noStrike" kern="1200" cap="none" spc="-5" normalizeH="0" baseline="0" noProof="0" dirty="0">
                <a:ln>
                  <a:noFill/>
                </a:ln>
                <a:solidFill>
                  <a:srgbClr val="FFFFFF"/>
                </a:solidFill>
                <a:effectLst/>
                <a:uLnTx/>
                <a:uFillTx/>
                <a:latin typeface="Arial"/>
                <a:ea typeface="+mn-ea"/>
                <a:cs typeface="Arial"/>
              </a:rPr>
              <a:t>.  Enter desired values  into these</a:t>
            </a:r>
            <a:r>
              <a:rPr kumimoji="0" sz="2400" b="0" i="0" u="none" strike="noStrike" kern="1200" cap="none" spc="-4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cells.</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2:</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9690" lvl="0" indent="0" algn="l" defTabSz="914400" rtl="0" eaLnBrk="1" fontAlgn="auto" latinLnBrk="0" hangingPunct="1">
              <a:lnSpc>
                <a:spcPct val="98700"/>
              </a:lnSpc>
              <a:spcBef>
                <a:spcPts val="150"/>
              </a:spcBef>
              <a:spcAft>
                <a:spcPts val="0"/>
              </a:spcAft>
              <a:buClrTx/>
              <a:buSzTx/>
              <a:buFontTx/>
              <a:buNone/>
              <a:tabLst/>
              <a:defRPr/>
            </a:pPr>
            <a:r>
              <a:rPr kumimoji="0" sz="3600" b="0" i="0" u="none" strike="noStrike" kern="1200" cap="none" spc="-7" normalizeH="0" baseline="2314" noProof="0" dirty="0">
                <a:ln>
                  <a:noFill/>
                </a:ln>
                <a:solidFill>
                  <a:srgbClr val="FFFFFF"/>
                </a:solidFill>
                <a:effectLst/>
                <a:uLnTx/>
                <a:uFillTx/>
                <a:latin typeface="Arial"/>
                <a:ea typeface="+mn-ea"/>
                <a:cs typeface="Arial"/>
              </a:rPr>
              <a:t>Cells </a:t>
            </a:r>
            <a:r>
              <a:rPr kumimoji="0" sz="2400" b="0" i="0" u="none" strike="noStrike" kern="1200" cap="none" spc="-5" normalizeH="0" baseline="0" noProof="0" dirty="0">
                <a:ln>
                  <a:noFill/>
                </a:ln>
                <a:solidFill>
                  <a:srgbClr val="FFFFFF"/>
                </a:solidFill>
                <a:effectLst/>
                <a:uLnTx/>
                <a:uFillTx/>
                <a:latin typeface="Arial"/>
                <a:ea typeface="+mn-ea"/>
                <a:cs typeface="Arial"/>
              </a:rPr>
              <a:t>boxed in yellow  are </a:t>
            </a:r>
            <a:r>
              <a:rPr kumimoji="0" sz="2400" b="0" i="0" u="none" strike="noStrike" kern="1200" cap="none" spc="0" normalizeH="0" baseline="0" noProof="0" dirty="0">
                <a:ln>
                  <a:noFill/>
                </a:ln>
                <a:solidFill>
                  <a:srgbClr val="FFFFFF"/>
                </a:solidFill>
                <a:effectLst/>
                <a:uLnTx/>
                <a:uFillTx/>
                <a:latin typeface="Arial"/>
                <a:ea typeface="+mn-ea"/>
                <a:cs typeface="Arial"/>
              </a:rPr>
              <a:t>output </a:t>
            </a:r>
            <a:r>
              <a:rPr kumimoji="0" sz="2400" b="0" i="0" u="none" strike="noStrike" kern="1200" cap="none" spc="-5" normalizeH="0" baseline="0" noProof="0" dirty="0">
                <a:ln>
                  <a:noFill/>
                </a:ln>
                <a:solidFill>
                  <a:srgbClr val="FFFFFF"/>
                </a:solidFill>
                <a:effectLst/>
                <a:uLnTx/>
                <a:uFillTx/>
                <a:latin typeface="Arial"/>
                <a:ea typeface="+mn-ea"/>
                <a:cs typeface="Arial"/>
              </a:rPr>
              <a:t>cells  containing values </a:t>
            </a:r>
            <a:r>
              <a:rPr kumimoji="0" sz="2400" b="0" i="0" u="none" strike="noStrike" kern="1200" cap="none" spc="0" normalizeH="0" baseline="0" noProof="0" dirty="0">
                <a:ln>
                  <a:noFill/>
                </a:ln>
                <a:solidFill>
                  <a:srgbClr val="FFFFFF"/>
                </a:solidFill>
                <a:effectLst/>
                <a:uLnTx/>
                <a:uFillTx/>
                <a:latin typeface="Arial"/>
                <a:ea typeface="+mn-ea"/>
                <a:cs typeface="Arial"/>
              </a:rPr>
              <a:t>for  </a:t>
            </a:r>
            <a:r>
              <a:rPr kumimoji="0" sz="2400" b="0" i="0" u="none" strike="noStrike" kern="1200" cap="none" spc="-5" normalizeH="0" baseline="0" noProof="0" dirty="0">
                <a:ln>
                  <a:noFill/>
                </a:ln>
                <a:solidFill>
                  <a:srgbClr val="FFFFFF"/>
                </a:solidFill>
                <a:effectLst/>
                <a:uLnTx/>
                <a:uFillTx/>
                <a:latin typeface="Arial"/>
                <a:ea typeface="+mn-ea"/>
                <a:cs typeface="Arial"/>
              </a:rPr>
              <a:t>analysis.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306823" y="1165860"/>
            <a:ext cx="7082028" cy="50185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408934" y="2466720"/>
            <a:ext cx="6929755" cy="1541145"/>
          </a:xfrm>
          <a:custGeom>
            <a:avLst/>
            <a:gdLst/>
            <a:ahLst/>
            <a:cxnLst/>
            <a:rect l="l" t="t" r="r" b="b"/>
            <a:pathLst>
              <a:path w="6929755" h="1541145">
                <a:moveTo>
                  <a:pt x="6814065" y="37289"/>
                </a:moveTo>
                <a:lnTo>
                  <a:pt x="0" y="1503426"/>
                </a:lnTo>
                <a:lnTo>
                  <a:pt x="8127" y="1540636"/>
                </a:lnTo>
                <a:lnTo>
                  <a:pt x="6822058" y="74502"/>
                </a:lnTo>
                <a:lnTo>
                  <a:pt x="6814065" y="37289"/>
                </a:lnTo>
                <a:close/>
              </a:path>
              <a:path w="6929755" h="1541145">
                <a:moveTo>
                  <a:pt x="6928011" y="33274"/>
                </a:moveTo>
                <a:lnTo>
                  <a:pt x="6832727" y="33274"/>
                </a:lnTo>
                <a:lnTo>
                  <a:pt x="6840727" y="70484"/>
                </a:lnTo>
                <a:lnTo>
                  <a:pt x="6822058" y="74502"/>
                </a:lnTo>
                <a:lnTo>
                  <a:pt x="6830059" y="111759"/>
                </a:lnTo>
                <a:lnTo>
                  <a:pt x="6928011" y="33274"/>
                </a:lnTo>
                <a:close/>
              </a:path>
              <a:path w="6929755" h="1541145">
                <a:moveTo>
                  <a:pt x="6832727" y="33274"/>
                </a:moveTo>
                <a:lnTo>
                  <a:pt x="6814065" y="37289"/>
                </a:lnTo>
                <a:lnTo>
                  <a:pt x="6822058" y="74502"/>
                </a:lnTo>
                <a:lnTo>
                  <a:pt x="6840727" y="70484"/>
                </a:lnTo>
                <a:lnTo>
                  <a:pt x="6832727" y="33274"/>
                </a:lnTo>
                <a:close/>
              </a:path>
              <a:path w="6929755" h="1541145">
                <a:moveTo>
                  <a:pt x="6806057" y="0"/>
                </a:moveTo>
                <a:lnTo>
                  <a:pt x="6814065" y="37289"/>
                </a:lnTo>
                <a:lnTo>
                  <a:pt x="6832727" y="33274"/>
                </a:lnTo>
                <a:lnTo>
                  <a:pt x="6928011" y="33274"/>
                </a:lnTo>
                <a:lnTo>
                  <a:pt x="6929755" y="31876"/>
                </a:lnTo>
                <a:lnTo>
                  <a:pt x="6806057"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412616" y="3970020"/>
            <a:ext cx="7011034" cy="226060"/>
          </a:xfrm>
          <a:custGeom>
            <a:avLst/>
            <a:gdLst/>
            <a:ahLst/>
            <a:cxnLst/>
            <a:rect l="l" t="t" r="r" b="b"/>
            <a:pathLst>
              <a:path w="7011034" h="226060">
                <a:moveTo>
                  <a:pt x="6897751" y="111886"/>
                </a:moveTo>
                <a:lnTo>
                  <a:pt x="6896904" y="149951"/>
                </a:lnTo>
                <a:lnTo>
                  <a:pt x="6916038" y="150367"/>
                </a:lnTo>
                <a:lnTo>
                  <a:pt x="6915150" y="188467"/>
                </a:lnTo>
                <a:lnTo>
                  <a:pt x="6896047" y="188467"/>
                </a:lnTo>
                <a:lnTo>
                  <a:pt x="6895211" y="226059"/>
                </a:lnTo>
                <a:lnTo>
                  <a:pt x="6974766" y="188467"/>
                </a:lnTo>
                <a:lnTo>
                  <a:pt x="6915150" y="188467"/>
                </a:lnTo>
                <a:lnTo>
                  <a:pt x="6896056" y="188052"/>
                </a:lnTo>
                <a:lnTo>
                  <a:pt x="6975644" y="188052"/>
                </a:lnTo>
                <a:lnTo>
                  <a:pt x="7010781" y="171449"/>
                </a:lnTo>
                <a:lnTo>
                  <a:pt x="6897751" y="111886"/>
                </a:lnTo>
                <a:close/>
              </a:path>
              <a:path w="7011034" h="226060">
                <a:moveTo>
                  <a:pt x="6896904" y="149951"/>
                </a:moveTo>
                <a:lnTo>
                  <a:pt x="6896056" y="188052"/>
                </a:lnTo>
                <a:lnTo>
                  <a:pt x="6915150" y="188467"/>
                </a:lnTo>
                <a:lnTo>
                  <a:pt x="6916038" y="150367"/>
                </a:lnTo>
                <a:lnTo>
                  <a:pt x="6896904" y="149951"/>
                </a:lnTo>
                <a:close/>
              </a:path>
              <a:path w="7011034" h="226060">
                <a:moveTo>
                  <a:pt x="762" y="0"/>
                </a:moveTo>
                <a:lnTo>
                  <a:pt x="0" y="38099"/>
                </a:lnTo>
                <a:lnTo>
                  <a:pt x="6896056" y="188052"/>
                </a:lnTo>
                <a:lnTo>
                  <a:pt x="6896904" y="149951"/>
                </a:lnTo>
                <a:lnTo>
                  <a:pt x="762"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071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306823" y="1165860"/>
            <a:ext cx="7082028" cy="50185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78739" y="148082"/>
            <a:ext cx="5553710" cy="505459"/>
          </a:xfrm>
          <a:prstGeom prst="rect">
            <a:avLst/>
          </a:prstGeom>
        </p:spPr>
        <p:txBody>
          <a:bodyPr vert="horz" wrap="square" lIns="0" tIns="0" rIns="0" bIns="0" rtlCol="0">
            <a:spAutoFit/>
          </a:bodyPr>
          <a:lstStyle/>
          <a:p>
            <a:pPr marL="12700">
              <a:lnSpc>
                <a:spcPct val="100000"/>
              </a:lnSpc>
            </a:pPr>
            <a:r>
              <a:rPr sz="3200" dirty="0"/>
              <a:t>Earnings Power </a:t>
            </a:r>
            <a:r>
              <a:rPr sz="3200" spc="-40" dirty="0"/>
              <a:t>Value</a:t>
            </a:r>
            <a:r>
              <a:rPr sz="3200" spc="-110" dirty="0"/>
              <a:t> </a:t>
            </a:r>
            <a:r>
              <a:rPr sz="3200" spc="-5" dirty="0"/>
              <a:t>Model</a:t>
            </a:r>
            <a:endParaRPr sz="3200"/>
          </a:p>
        </p:txBody>
      </p:sp>
      <p:sp>
        <p:nvSpPr>
          <p:cNvPr id="6" name="object 6"/>
          <p:cNvSpPr txBox="1"/>
          <p:nvPr/>
        </p:nvSpPr>
        <p:spPr>
          <a:xfrm>
            <a:off x="275031" y="1886077"/>
            <a:ext cx="3023235" cy="1998345"/>
          </a:xfrm>
          <a:prstGeom prst="rect">
            <a:avLst/>
          </a:prstGeom>
        </p:spPr>
        <p:txBody>
          <a:bodyPr vert="horz" wrap="square" lIns="0" tIns="0" rIns="0" bIns="0" rtlCol="0">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3:</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just" defTabSz="914400" rtl="0" eaLnBrk="1" fontAlgn="auto" latinLnBrk="0" hangingPunct="1">
              <a:lnSpc>
                <a:spcPct val="100000"/>
              </a:lnSpc>
              <a:spcBef>
                <a:spcPts val="60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Cell A1</a:t>
            </a:r>
            <a:r>
              <a:rPr kumimoji="0" sz="2400" b="0" i="0" u="none" strike="noStrike" kern="1200" cap="none" spc="-18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highlighted</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60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this input cell, place  </a:t>
            </a:r>
            <a:r>
              <a:rPr kumimoji="0" sz="2400" b="0" i="0" u="none" strike="noStrike" kern="1200" cap="none" spc="0" normalizeH="0" baseline="0" noProof="0" dirty="0">
                <a:ln>
                  <a:noFill/>
                </a:ln>
                <a:solidFill>
                  <a:srgbClr val="FFFFFF"/>
                </a:solidFill>
                <a:effectLst/>
                <a:uLnTx/>
                <a:uFillTx/>
                <a:latin typeface="Arial"/>
                <a:ea typeface="+mn-ea"/>
                <a:cs typeface="Arial"/>
              </a:rPr>
              <a:t>ticker </a:t>
            </a:r>
            <a:r>
              <a:rPr kumimoji="0" sz="2400" b="0" i="0" u="none" strike="noStrike" kern="1200" cap="none" spc="-5" normalizeH="0" baseline="0" noProof="0" dirty="0">
                <a:ln>
                  <a:noFill/>
                </a:ln>
                <a:solidFill>
                  <a:srgbClr val="FFFFFF"/>
                </a:solidFill>
                <a:effectLst/>
                <a:uLnTx/>
                <a:uFillTx/>
                <a:latin typeface="Arial"/>
                <a:ea typeface="+mn-ea"/>
                <a:cs typeface="Arial"/>
              </a:rPr>
              <a:t>symbol, </a:t>
            </a:r>
            <a:r>
              <a:rPr kumimoji="0" sz="2400" b="0" i="0" u="none" strike="noStrike" kern="1200" cap="none" spc="0" normalizeH="0" baseline="0" noProof="0" dirty="0">
                <a:ln>
                  <a:noFill/>
                </a:ln>
                <a:solidFill>
                  <a:srgbClr val="FFFFFF"/>
                </a:solidFill>
                <a:effectLst/>
                <a:uLnTx/>
                <a:uFillTx/>
                <a:latin typeface="Arial"/>
                <a:ea typeface="+mn-ea"/>
                <a:cs typeface="Arial"/>
              </a:rPr>
              <a:t>country  </a:t>
            </a:r>
            <a:r>
              <a:rPr kumimoji="0" sz="2400" b="0" i="0" u="none" strike="noStrike" kern="1200" cap="none" spc="-5" normalizeH="0" baseline="0" noProof="0" dirty="0">
                <a:ln>
                  <a:noFill/>
                </a:ln>
                <a:solidFill>
                  <a:srgbClr val="FFFFFF"/>
                </a:solidFill>
                <a:effectLst/>
                <a:uLnTx/>
                <a:uFillTx/>
                <a:latin typeface="Arial"/>
                <a:ea typeface="+mn-ea"/>
                <a:cs typeface="Arial"/>
              </a:rPr>
              <a:t>code, and</a:t>
            </a:r>
            <a:r>
              <a:rPr kumimoji="0" sz="2400" b="0" i="0" u="none" strike="noStrike" kern="1200" cap="none" spc="-2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“equity”</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2995041" y="2123567"/>
            <a:ext cx="1224915" cy="446405"/>
          </a:xfrm>
          <a:custGeom>
            <a:avLst/>
            <a:gdLst/>
            <a:ahLst/>
            <a:cxnLst/>
            <a:rect l="l" t="t" r="r" b="b"/>
            <a:pathLst>
              <a:path w="1224914" h="446405">
                <a:moveTo>
                  <a:pt x="1050291" y="55164"/>
                </a:moveTo>
                <a:lnTo>
                  <a:pt x="0" y="390906"/>
                </a:lnTo>
                <a:lnTo>
                  <a:pt x="17525" y="446024"/>
                </a:lnTo>
                <a:lnTo>
                  <a:pt x="1067931" y="110285"/>
                </a:lnTo>
                <a:lnTo>
                  <a:pt x="1050291" y="55164"/>
                </a:lnTo>
                <a:close/>
              </a:path>
              <a:path w="1224914" h="446405">
                <a:moveTo>
                  <a:pt x="1207733" y="46355"/>
                </a:moveTo>
                <a:lnTo>
                  <a:pt x="1077848" y="46355"/>
                </a:lnTo>
                <a:lnTo>
                  <a:pt x="1095501" y="101473"/>
                </a:lnTo>
                <a:lnTo>
                  <a:pt x="1067931" y="110285"/>
                </a:lnTo>
                <a:lnTo>
                  <a:pt x="1085595" y="165481"/>
                </a:lnTo>
                <a:lnTo>
                  <a:pt x="1207733" y="46355"/>
                </a:lnTo>
                <a:close/>
              </a:path>
              <a:path w="1224914" h="446405">
                <a:moveTo>
                  <a:pt x="1077848" y="46355"/>
                </a:moveTo>
                <a:lnTo>
                  <a:pt x="1050291" y="55164"/>
                </a:lnTo>
                <a:lnTo>
                  <a:pt x="1067931" y="110285"/>
                </a:lnTo>
                <a:lnTo>
                  <a:pt x="1095501" y="101473"/>
                </a:lnTo>
                <a:lnTo>
                  <a:pt x="1077848" y="46355"/>
                </a:lnTo>
                <a:close/>
              </a:path>
              <a:path w="1224914" h="446405">
                <a:moveTo>
                  <a:pt x="1032636" y="0"/>
                </a:moveTo>
                <a:lnTo>
                  <a:pt x="1050291" y="55164"/>
                </a:lnTo>
                <a:lnTo>
                  <a:pt x="1077848" y="46355"/>
                </a:lnTo>
                <a:lnTo>
                  <a:pt x="1207733" y="46355"/>
                </a:lnTo>
                <a:lnTo>
                  <a:pt x="1224660" y="29845"/>
                </a:lnTo>
                <a:lnTo>
                  <a:pt x="103263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427982" y="1847850"/>
            <a:ext cx="741045" cy="306705"/>
          </a:xfrm>
          <a:custGeom>
            <a:avLst/>
            <a:gdLst/>
            <a:ahLst/>
            <a:cxnLst/>
            <a:rect l="l" t="t" r="r" b="b"/>
            <a:pathLst>
              <a:path w="741045" h="306705">
                <a:moveTo>
                  <a:pt x="0" y="153162"/>
                </a:moveTo>
                <a:lnTo>
                  <a:pt x="23175" y="99721"/>
                </a:lnTo>
                <a:lnTo>
                  <a:pt x="87116" y="54484"/>
                </a:lnTo>
                <a:lnTo>
                  <a:pt x="131755" y="36024"/>
                </a:lnTo>
                <a:lnTo>
                  <a:pt x="183444" y="20912"/>
                </a:lnTo>
                <a:lnTo>
                  <a:pt x="241134" y="9583"/>
                </a:lnTo>
                <a:lnTo>
                  <a:pt x="303779" y="2467"/>
                </a:lnTo>
                <a:lnTo>
                  <a:pt x="370331" y="0"/>
                </a:lnTo>
                <a:lnTo>
                  <a:pt x="436884" y="2467"/>
                </a:lnTo>
                <a:lnTo>
                  <a:pt x="499529" y="9583"/>
                </a:lnTo>
                <a:lnTo>
                  <a:pt x="557219" y="20912"/>
                </a:lnTo>
                <a:lnTo>
                  <a:pt x="608908" y="36024"/>
                </a:lnTo>
                <a:lnTo>
                  <a:pt x="653547" y="54484"/>
                </a:lnTo>
                <a:lnTo>
                  <a:pt x="690089" y="75861"/>
                </a:lnTo>
                <a:lnTo>
                  <a:pt x="734695" y="125632"/>
                </a:lnTo>
                <a:lnTo>
                  <a:pt x="740663" y="153162"/>
                </a:lnTo>
                <a:lnTo>
                  <a:pt x="734695" y="180691"/>
                </a:lnTo>
                <a:lnTo>
                  <a:pt x="690089" y="230462"/>
                </a:lnTo>
                <a:lnTo>
                  <a:pt x="653547" y="251839"/>
                </a:lnTo>
                <a:lnTo>
                  <a:pt x="608908" y="270299"/>
                </a:lnTo>
                <a:lnTo>
                  <a:pt x="557219" y="285411"/>
                </a:lnTo>
                <a:lnTo>
                  <a:pt x="499529" y="296740"/>
                </a:lnTo>
                <a:lnTo>
                  <a:pt x="436884" y="303856"/>
                </a:lnTo>
                <a:lnTo>
                  <a:pt x="370331" y="306324"/>
                </a:lnTo>
                <a:lnTo>
                  <a:pt x="303779" y="303856"/>
                </a:lnTo>
                <a:lnTo>
                  <a:pt x="241134" y="296740"/>
                </a:lnTo>
                <a:lnTo>
                  <a:pt x="183444" y="285411"/>
                </a:lnTo>
                <a:lnTo>
                  <a:pt x="131755" y="270299"/>
                </a:lnTo>
                <a:lnTo>
                  <a:pt x="87116" y="251839"/>
                </a:lnTo>
                <a:lnTo>
                  <a:pt x="50574" y="230462"/>
                </a:lnTo>
                <a:lnTo>
                  <a:pt x="5968" y="180691"/>
                </a:lnTo>
                <a:lnTo>
                  <a:pt x="0" y="153162"/>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039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5553710" cy="505459"/>
          </a:xfrm>
          <a:prstGeom prst="rect">
            <a:avLst/>
          </a:prstGeom>
        </p:spPr>
        <p:txBody>
          <a:bodyPr vert="horz" wrap="square" lIns="0" tIns="0" rIns="0" bIns="0" rtlCol="0">
            <a:spAutoFit/>
          </a:bodyPr>
          <a:lstStyle/>
          <a:p>
            <a:pPr marL="12700">
              <a:lnSpc>
                <a:spcPct val="100000"/>
              </a:lnSpc>
            </a:pPr>
            <a:r>
              <a:rPr sz="3200" dirty="0"/>
              <a:t>Earnings Power </a:t>
            </a:r>
            <a:r>
              <a:rPr sz="3200" spc="-40" dirty="0"/>
              <a:t>Value</a:t>
            </a:r>
            <a:r>
              <a:rPr sz="3200" spc="-110" dirty="0"/>
              <a:t> </a:t>
            </a:r>
            <a:r>
              <a:rPr sz="3200" spc="-5" dirty="0"/>
              <a:t>Model</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306823" y="1165860"/>
            <a:ext cx="7082028" cy="50185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0464545" y="2295905"/>
            <a:ext cx="638810" cy="315595"/>
          </a:xfrm>
          <a:custGeom>
            <a:avLst/>
            <a:gdLst/>
            <a:ahLst/>
            <a:cxnLst/>
            <a:rect l="l" t="t" r="r" b="b"/>
            <a:pathLst>
              <a:path w="638809" h="315594">
                <a:moveTo>
                  <a:pt x="0" y="157734"/>
                </a:moveTo>
                <a:lnTo>
                  <a:pt x="25098" y="96333"/>
                </a:lnTo>
                <a:lnTo>
                  <a:pt x="54542" y="69539"/>
                </a:lnTo>
                <a:lnTo>
                  <a:pt x="93535" y="46196"/>
                </a:lnTo>
                <a:lnTo>
                  <a:pt x="140791" y="26936"/>
                </a:lnTo>
                <a:lnTo>
                  <a:pt x="195024" y="12394"/>
                </a:lnTo>
                <a:lnTo>
                  <a:pt x="254948" y="3204"/>
                </a:lnTo>
                <a:lnTo>
                  <a:pt x="319277" y="0"/>
                </a:lnTo>
                <a:lnTo>
                  <a:pt x="383607" y="3204"/>
                </a:lnTo>
                <a:lnTo>
                  <a:pt x="443531" y="12394"/>
                </a:lnTo>
                <a:lnTo>
                  <a:pt x="497764" y="26936"/>
                </a:lnTo>
                <a:lnTo>
                  <a:pt x="545020" y="46196"/>
                </a:lnTo>
                <a:lnTo>
                  <a:pt x="584013" y="69539"/>
                </a:lnTo>
                <a:lnTo>
                  <a:pt x="613457" y="96333"/>
                </a:lnTo>
                <a:lnTo>
                  <a:pt x="638555" y="157734"/>
                </a:lnTo>
                <a:lnTo>
                  <a:pt x="632067" y="189525"/>
                </a:lnTo>
                <a:lnTo>
                  <a:pt x="584013" y="245928"/>
                </a:lnTo>
                <a:lnTo>
                  <a:pt x="545020" y="269271"/>
                </a:lnTo>
                <a:lnTo>
                  <a:pt x="497764" y="288531"/>
                </a:lnTo>
                <a:lnTo>
                  <a:pt x="443531" y="303073"/>
                </a:lnTo>
                <a:lnTo>
                  <a:pt x="383607" y="312263"/>
                </a:lnTo>
                <a:lnTo>
                  <a:pt x="319277" y="315468"/>
                </a:lnTo>
                <a:lnTo>
                  <a:pt x="254948" y="312263"/>
                </a:lnTo>
                <a:lnTo>
                  <a:pt x="195024" y="303073"/>
                </a:lnTo>
                <a:lnTo>
                  <a:pt x="140791" y="288531"/>
                </a:lnTo>
                <a:lnTo>
                  <a:pt x="93535" y="269271"/>
                </a:lnTo>
                <a:lnTo>
                  <a:pt x="54542" y="245928"/>
                </a:lnTo>
                <a:lnTo>
                  <a:pt x="25098" y="219134"/>
                </a:lnTo>
                <a:lnTo>
                  <a:pt x="0" y="157734"/>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834004" y="1781682"/>
            <a:ext cx="6611620" cy="706755"/>
          </a:xfrm>
          <a:custGeom>
            <a:avLst/>
            <a:gdLst/>
            <a:ahLst/>
            <a:cxnLst/>
            <a:rect l="l" t="t" r="r" b="b"/>
            <a:pathLst>
              <a:path w="6611620" h="706755">
                <a:moveTo>
                  <a:pt x="6523773" y="678012"/>
                </a:moveTo>
                <a:lnTo>
                  <a:pt x="6520942" y="706754"/>
                </a:lnTo>
                <a:lnTo>
                  <a:pt x="6592617" y="679450"/>
                </a:lnTo>
                <a:lnTo>
                  <a:pt x="6538214" y="679450"/>
                </a:lnTo>
                <a:lnTo>
                  <a:pt x="6523773" y="678012"/>
                </a:lnTo>
                <a:close/>
              </a:path>
              <a:path w="6611620" h="706755">
                <a:moveTo>
                  <a:pt x="6526613" y="649188"/>
                </a:moveTo>
                <a:lnTo>
                  <a:pt x="6523773" y="678012"/>
                </a:lnTo>
                <a:lnTo>
                  <a:pt x="6538214" y="679450"/>
                </a:lnTo>
                <a:lnTo>
                  <a:pt x="6541008" y="650620"/>
                </a:lnTo>
                <a:lnTo>
                  <a:pt x="6526613" y="649188"/>
                </a:lnTo>
                <a:close/>
              </a:path>
              <a:path w="6611620" h="706755">
                <a:moveTo>
                  <a:pt x="6529451" y="620394"/>
                </a:moveTo>
                <a:lnTo>
                  <a:pt x="6526613" y="649188"/>
                </a:lnTo>
                <a:lnTo>
                  <a:pt x="6541008" y="650620"/>
                </a:lnTo>
                <a:lnTo>
                  <a:pt x="6538214" y="679450"/>
                </a:lnTo>
                <a:lnTo>
                  <a:pt x="6592617" y="679450"/>
                </a:lnTo>
                <a:lnTo>
                  <a:pt x="6611620" y="672211"/>
                </a:lnTo>
                <a:lnTo>
                  <a:pt x="6529451" y="620394"/>
                </a:lnTo>
                <a:close/>
              </a:path>
              <a:path w="6611620" h="706755">
                <a:moveTo>
                  <a:pt x="2793" y="0"/>
                </a:moveTo>
                <a:lnTo>
                  <a:pt x="0" y="28701"/>
                </a:lnTo>
                <a:lnTo>
                  <a:pt x="6523773" y="678012"/>
                </a:lnTo>
                <a:lnTo>
                  <a:pt x="6526613" y="649188"/>
                </a:lnTo>
                <a:lnTo>
                  <a:pt x="279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9170669" y="3876294"/>
            <a:ext cx="276225" cy="352425"/>
          </a:xfrm>
          <a:custGeom>
            <a:avLst/>
            <a:gdLst/>
            <a:ahLst/>
            <a:cxnLst/>
            <a:rect l="l" t="t" r="r" b="b"/>
            <a:pathLst>
              <a:path w="276225" h="352425">
                <a:moveTo>
                  <a:pt x="275844" y="352043"/>
                </a:moveTo>
                <a:lnTo>
                  <a:pt x="222146" y="350238"/>
                </a:lnTo>
                <a:lnTo>
                  <a:pt x="178308" y="345312"/>
                </a:lnTo>
                <a:lnTo>
                  <a:pt x="148756" y="338006"/>
                </a:lnTo>
                <a:lnTo>
                  <a:pt x="137922" y="329056"/>
                </a:lnTo>
                <a:lnTo>
                  <a:pt x="137922" y="199008"/>
                </a:lnTo>
                <a:lnTo>
                  <a:pt x="127087" y="190059"/>
                </a:lnTo>
                <a:lnTo>
                  <a:pt x="97536" y="182752"/>
                </a:lnTo>
                <a:lnTo>
                  <a:pt x="53697" y="177827"/>
                </a:lnTo>
                <a:lnTo>
                  <a:pt x="0" y="176021"/>
                </a:lnTo>
                <a:lnTo>
                  <a:pt x="53697" y="174216"/>
                </a:lnTo>
                <a:lnTo>
                  <a:pt x="97535" y="169290"/>
                </a:lnTo>
                <a:lnTo>
                  <a:pt x="127087" y="161984"/>
                </a:lnTo>
                <a:lnTo>
                  <a:pt x="137922" y="153034"/>
                </a:lnTo>
                <a:lnTo>
                  <a:pt x="137922" y="22986"/>
                </a:lnTo>
                <a:lnTo>
                  <a:pt x="148756" y="14037"/>
                </a:lnTo>
                <a:lnTo>
                  <a:pt x="178307" y="6730"/>
                </a:lnTo>
                <a:lnTo>
                  <a:pt x="222146" y="1805"/>
                </a:lnTo>
                <a:lnTo>
                  <a:pt x="275844" y="0"/>
                </a:lnTo>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952623" y="3963923"/>
            <a:ext cx="6055995" cy="131445"/>
          </a:xfrm>
          <a:custGeom>
            <a:avLst/>
            <a:gdLst/>
            <a:ahLst/>
            <a:cxnLst/>
            <a:rect l="l" t="t" r="r" b="b"/>
            <a:pathLst>
              <a:path w="6055995" h="131445">
                <a:moveTo>
                  <a:pt x="5969508" y="44576"/>
                </a:moveTo>
                <a:lnTo>
                  <a:pt x="5969127" y="73481"/>
                </a:lnTo>
                <a:lnTo>
                  <a:pt x="5983605" y="73659"/>
                </a:lnTo>
                <a:lnTo>
                  <a:pt x="5983224" y="102615"/>
                </a:lnTo>
                <a:lnTo>
                  <a:pt x="5968744" y="102615"/>
                </a:lnTo>
                <a:lnTo>
                  <a:pt x="5968365" y="131444"/>
                </a:lnTo>
                <a:lnTo>
                  <a:pt x="6027749" y="102615"/>
                </a:lnTo>
                <a:lnTo>
                  <a:pt x="5983224" y="102615"/>
                </a:lnTo>
                <a:lnTo>
                  <a:pt x="5968746" y="102437"/>
                </a:lnTo>
                <a:lnTo>
                  <a:pt x="6028116" y="102437"/>
                </a:lnTo>
                <a:lnTo>
                  <a:pt x="6055741" y="89026"/>
                </a:lnTo>
                <a:lnTo>
                  <a:pt x="5969508" y="44576"/>
                </a:lnTo>
                <a:close/>
              </a:path>
              <a:path w="6055995" h="131445">
                <a:moveTo>
                  <a:pt x="5969127" y="73481"/>
                </a:moveTo>
                <a:lnTo>
                  <a:pt x="5968746" y="102437"/>
                </a:lnTo>
                <a:lnTo>
                  <a:pt x="5983224" y="102615"/>
                </a:lnTo>
                <a:lnTo>
                  <a:pt x="5983605" y="73659"/>
                </a:lnTo>
                <a:lnTo>
                  <a:pt x="5969127" y="73481"/>
                </a:lnTo>
                <a:close/>
              </a:path>
              <a:path w="6055995" h="131445">
                <a:moveTo>
                  <a:pt x="253" y="0"/>
                </a:moveTo>
                <a:lnTo>
                  <a:pt x="0" y="28956"/>
                </a:lnTo>
                <a:lnTo>
                  <a:pt x="5968746" y="102437"/>
                </a:lnTo>
                <a:lnTo>
                  <a:pt x="5969127" y="73481"/>
                </a:lnTo>
                <a:lnTo>
                  <a:pt x="25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529539" y="4831715"/>
            <a:ext cx="1576070" cy="29273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Cambria Math"/>
                <a:ea typeface="+mn-ea"/>
                <a:cs typeface="Cambria Math"/>
              </a:rPr>
              <a:t>𝑇𝑎𝑟𝑔𝑒𝑡 𝑃𝑟𝑖𝑐𝑒</a:t>
            </a:r>
            <a:r>
              <a:rPr kumimoji="0" sz="1800" b="0" i="0" u="none" strike="noStrike" kern="1200" cap="none" spc="114" normalizeH="0" baseline="0" noProof="0" dirty="0">
                <a:ln>
                  <a:noFill/>
                </a:ln>
                <a:solidFill>
                  <a:srgbClr val="FFFFFF"/>
                </a:solidFill>
                <a:effectLst/>
                <a:uLnTx/>
                <a:uFillTx/>
                <a:latin typeface="Cambria Math"/>
                <a:ea typeface="+mn-ea"/>
                <a:cs typeface="Cambria Math"/>
              </a:rPr>
              <a:t> </a:t>
            </a:r>
            <a:r>
              <a:rPr kumimoji="0" sz="18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8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1" name="object 11"/>
          <p:cNvSpPr/>
          <p:nvPr/>
        </p:nvSpPr>
        <p:spPr>
          <a:xfrm>
            <a:off x="2155951" y="4993894"/>
            <a:ext cx="1138555" cy="0"/>
          </a:xfrm>
          <a:custGeom>
            <a:avLst/>
            <a:gdLst/>
            <a:ahLst/>
            <a:cxnLst/>
            <a:rect l="l" t="t" r="r" b="b"/>
            <a:pathLst>
              <a:path w="1138554">
                <a:moveTo>
                  <a:pt x="0" y="0"/>
                </a:moveTo>
                <a:lnTo>
                  <a:pt x="1138427" y="0"/>
                </a:lnTo>
              </a:path>
            </a:pathLst>
          </a:custGeom>
          <a:ln w="1523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201574" y="868679"/>
            <a:ext cx="3431540" cy="408177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4:</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0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MOS </a:t>
            </a:r>
            <a:r>
              <a:rPr kumimoji="0" sz="2400" b="0" i="0" u="none" strike="noStrike" kern="1200" cap="none" spc="-5" normalizeH="0" baseline="0" noProof="0" dirty="0">
                <a:ln>
                  <a:noFill/>
                </a:ln>
                <a:solidFill>
                  <a:srgbClr val="FFFFFF"/>
                </a:solidFill>
                <a:effectLst/>
                <a:uLnTx/>
                <a:uFillTx/>
                <a:latin typeface="Arial"/>
                <a:ea typeface="+mn-ea"/>
                <a:cs typeface="Arial"/>
              </a:rPr>
              <a:t>&gt;10%</a:t>
            </a:r>
            <a:r>
              <a:rPr kumimoji="0" sz="2400" b="0" i="0" u="none" strike="noStrike" kern="1200" cap="none" spc="-9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fair</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MOS &gt;20%</a:t>
            </a:r>
            <a:r>
              <a:rPr kumimoji="0" sz="2400" b="0" i="0" u="none" strike="noStrike" kern="1200" cap="none" spc="-10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good</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MOS </a:t>
            </a:r>
            <a:r>
              <a:rPr kumimoji="0" sz="2400" b="0" i="0" u="none" strike="noStrike" kern="1200" cap="none" spc="-5" normalizeH="0" baseline="0" noProof="0" dirty="0">
                <a:ln>
                  <a:noFill/>
                </a:ln>
                <a:solidFill>
                  <a:srgbClr val="FFFFFF"/>
                </a:solidFill>
                <a:effectLst/>
                <a:uLnTx/>
                <a:uFillTx/>
                <a:latin typeface="Arial"/>
                <a:ea typeface="+mn-ea"/>
                <a:cs typeface="Arial"/>
              </a:rPr>
              <a:t>&gt;30%</a:t>
            </a:r>
            <a:r>
              <a:rPr kumimoji="0" sz="2400" b="0" i="0" u="none" strike="noStrike" kern="1200" cap="none" spc="-8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excellent</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795"/>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5:</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595"/>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Simply divide value  amount by diluted shares  outstanding or basic  shares</a:t>
            </a:r>
            <a:r>
              <a:rPr kumimoji="0" sz="2400" b="0" i="0" u="none" strike="noStrike" kern="1200" cap="none" spc="-4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outstanding</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789305" lvl="0" indent="0" algn="r" defTabSz="914400" rtl="0" eaLnBrk="1" fontAlgn="auto" latinLnBrk="0" hangingPunct="1">
              <a:lnSpc>
                <a:spcPct val="100000"/>
              </a:lnSpc>
              <a:spcBef>
                <a:spcPts val="910"/>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mbria Math"/>
                <a:ea typeface="+mn-ea"/>
                <a:cs typeface="Cambria Math"/>
              </a:rPr>
              <a:t>𝐼</a:t>
            </a:r>
            <a:r>
              <a:rPr kumimoji="0" sz="1800" b="0" i="0" u="none" strike="noStrike" kern="1200" cap="none" spc="-5" normalizeH="0" baseline="0" noProof="0" dirty="0">
                <a:ln>
                  <a:noFill/>
                </a:ln>
                <a:solidFill>
                  <a:srgbClr val="FFFFFF"/>
                </a:solidFill>
                <a:effectLst/>
                <a:uLnTx/>
                <a:uFillTx/>
                <a:latin typeface="Cambria Math"/>
                <a:ea typeface="+mn-ea"/>
                <a:cs typeface="Cambria Math"/>
              </a:rPr>
              <a:t>𝑉</a:t>
            </a:r>
            <a:endParaRPr kumimoji="0" sz="18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3" name="object 13"/>
          <p:cNvSpPr txBox="1"/>
          <p:nvPr/>
        </p:nvSpPr>
        <p:spPr>
          <a:xfrm>
            <a:off x="2143505" y="4984369"/>
            <a:ext cx="1158875" cy="2921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Cambria Math"/>
                <a:ea typeface="+mn-ea"/>
                <a:cs typeface="Cambria Math"/>
              </a:rPr>
              <a:t>𝑆ℎ𝑎𝑟𝑒𝑠</a:t>
            </a:r>
            <a:r>
              <a:rPr kumimoji="0" sz="1800" b="0" i="0" u="none" strike="noStrike" kern="1200" cap="none" spc="-40" normalizeH="0" baseline="0" noProof="0" dirty="0">
                <a:ln>
                  <a:noFill/>
                </a:ln>
                <a:solidFill>
                  <a:srgbClr val="FFFFFF"/>
                </a:solidFill>
                <a:effectLst/>
                <a:uLnTx/>
                <a:uFillTx/>
                <a:latin typeface="Cambria Math"/>
                <a:ea typeface="+mn-ea"/>
                <a:cs typeface="Cambria Math"/>
              </a:rPr>
              <a:t> </a:t>
            </a:r>
            <a:r>
              <a:rPr kumimoji="0" sz="1800" b="0" i="0" u="none" strike="noStrike" kern="1200" cap="none" spc="-5" normalizeH="0" baseline="0" noProof="0" dirty="0">
                <a:ln>
                  <a:noFill/>
                </a:ln>
                <a:solidFill>
                  <a:srgbClr val="FFFFFF"/>
                </a:solidFill>
                <a:effectLst/>
                <a:uLnTx/>
                <a:uFillTx/>
                <a:latin typeface="Cambria Math"/>
                <a:ea typeface="+mn-ea"/>
                <a:cs typeface="Cambria Math"/>
              </a:rPr>
              <a:t>𝑂𝑢𝑡</a:t>
            </a:r>
            <a:endParaRPr kumimoji="0" sz="18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4" name="object 14"/>
          <p:cNvSpPr txBox="1"/>
          <p:nvPr/>
        </p:nvSpPr>
        <p:spPr>
          <a:xfrm>
            <a:off x="558495" y="5667654"/>
            <a:ext cx="1748789" cy="3238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FFFFFF"/>
                </a:solidFill>
                <a:effectLst/>
                <a:uLnTx/>
                <a:uFillTx/>
                <a:latin typeface="Cambria Math"/>
                <a:ea typeface="+mn-ea"/>
                <a:cs typeface="Cambria Math"/>
              </a:rPr>
              <a:t>𝑇𝑎𝑟𝑔𝑒𝑡 𝑃𝑟𝑖𝑐𝑒</a:t>
            </a:r>
            <a:r>
              <a:rPr kumimoji="0" sz="2000" b="0" i="0" u="none" strike="noStrike" kern="1200" cap="none" spc="90" normalizeH="0" baseline="0" noProof="0" dirty="0">
                <a:ln>
                  <a:noFill/>
                </a:ln>
                <a:solidFill>
                  <a:srgbClr val="FFFFFF"/>
                </a:solidFill>
                <a:effectLst/>
                <a:uLnTx/>
                <a:uFillTx/>
                <a:latin typeface="Cambria Math"/>
                <a:ea typeface="+mn-ea"/>
                <a:cs typeface="Cambria Math"/>
              </a:rPr>
              <a:t> </a:t>
            </a:r>
            <a:r>
              <a:rPr kumimoji="0" sz="20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20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5" name="object 15"/>
          <p:cNvSpPr/>
          <p:nvPr/>
        </p:nvSpPr>
        <p:spPr>
          <a:xfrm>
            <a:off x="2366264" y="5848096"/>
            <a:ext cx="901065" cy="0"/>
          </a:xfrm>
          <a:custGeom>
            <a:avLst/>
            <a:gdLst/>
            <a:ahLst/>
            <a:cxnLst/>
            <a:rect l="l" t="t" r="r" b="b"/>
            <a:pathLst>
              <a:path w="901064">
                <a:moveTo>
                  <a:pt x="0" y="0"/>
                </a:moveTo>
                <a:lnTo>
                  <a:pt x="900684" y="0"/>
                </a:lnTo>
              </a:path>
            </a:pathLst>
          </a:custGeom>
          <a:ln w="16764">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2353817" y="5475630"/>
            <a:ext cx="923290" cy="3238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dirty="0">
                <a:ln>
                  <a:noFill/>
                </a:ln>
                <a:solidFill>
                  <a:srgbClr val="FFFFFF"/>
                </a:solidFill>
                <a:effectLst/>
                <a:uLnTx/>
                <a:uFillTx/>
                <a:latin typeface="Cambria Math"/>
                <a:ea typeface="+mn-ea"/>
                <a:cs typeface="Cambria Math"/>
              </a:rPr>
              <a:t>7718.49</a:t>
            </a:r>
            <a:endParaRPr kumimoji="0" sz="20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7" name="object 17"/>
          <p:cNvSpPr txBox="1"/>
          <p:nvPr/>
        </p:nvSpPr>
        <p:spPr>
          <a:xfrm>
            <a:off x="2423922" y="5838342"/>
            <a:ext cx="781685" cy="3238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10" normalizeH="0" baseline="0" noProof="0" dirty="0">
                <a:ln>
                  <a:noFill/>
                </a:ln>
                <a:solidFill>
                  <a:srgbClr val="FFFFFF"/>
                </a:solidFill>
                <a:effectLst/>
                <a:uLnTx/>
                <a:uFillTx/>
                <a:latin typeface="Cambria Math"/>
                <a:ea typeface="+mn-ea"/>
                <a:cs typeface="Cambria Math"/>
              </a:rPr>
              <a:t>18</a:t>
            </a:r>
            <a:r>
              <a:rPr kumimoji="0" sz="2000" b="0" i="0" u="none" strike="noStrike" kern="1200" cap="none" spc="15" normalizeH="0" baseline="0" noProof="0" dirty="0">
                <a:ln>
                  <a:noFill/>
                </a:ln>
                <a:solidFill>
                  <a:srgbClr val="FFFFFF"/>
                </a:solidFill>
                <a:effectLst/>
                <a:uLnTx/>
                <a:uFillTx/>
                <a:latin typeface="Cambria Math"/>
                <a:ea typeface="+mn-ea"/>
                <a:cs typeface="Cambria Math"/>
              </a:rPr>
              <a:t>7</a:t>
            </a:r>
            <a:r>
              <a:rPr kumimoji="0" sz="2000" b="0" i="0" u="none" strike="noStrike" kern="1200" cap="none" spc="-5" normalizeH="0" baseline="0" noProof="0" dirty="0">
                <a:ln>
                  <a:noFill/>
                </a:ln>
                <a:solidFill>
                  <a:srgbClr val="FFFFFF"/>
                </a:solidFill>
                <a:effectLst/>
                <a:uLnTx/>
                <a:uFillTx/>
                <a:latin typeface="Cambria Math"/>
                <a:ea typeface="+mn-ea"/>
                <a:cs typeface="Cambria Math"/>
              </a:rPr>
              <a:t>.</a:t>
            </a:r>
            <a:r>
              <a:rPr kumimoji="0" sz="2000" b="0" i="0" u="none" strike="noStrike" kern="1200" cap="none" spc="-10" normalizeH="0" baseline="0" noProof="0" dirty="0">
                <a:ln>
                  <a:noFill/>
                </a:ln>
                <a:solidFill>
                  <a:srgbClr val="FFFFFF"/>
                </a:solidFill>
                <a:effectLst/>
                <a:uLnTx/>
                <a:uFillTx/>
                <a:latin typeface="Cambria Math"/>
                <a:ea typeface="+mn-ea"/>
                <a:cs typeface="Cambria Math"/>
              </a:rPr>
              <a:t>74</a:t>
            </a:r>
            <a:endParaRPr kumimoji="0" sz="20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8" name="object 18"/>
          <p:cNvSpPr txBox="1"/>
          <p:nvPr/>
        </p:nvSpPr>
        <p:spPr>
          <a:xfrm>
            <a:off x="700227" y="6230010"/>
            <a:ext cx="2435225" cy="3238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FFFFFF"/>
                </a:solidFill>
                <a:effectLst/>
                <a:uLnTx/>
                <a:uFillTx/>
                <a:latin typeface="Cambria Math"/>
                <a:ea typeface="+mn-ea"/>
                <a:cs typeface="Cambria Math"/>
              </a:rPr>
              <a:t>𝑇𝑎𝑟𝑔𝑒𝑡 </a:t>
            </a:r>
            <a:r>
              <a:rPr kumimoji="0" sz="2000" b="0" i="0" u="none" strike="noStrike" kern="1200" cap="none" spc="-5" normalizeH="0" baseline="0" noProof="0" dirty="0">
                <a:ln>
                  <a:noFill/>
                </a:ln>
                <a:solidFill>
                  <a:srgbClr val="FFFFFF"/>
                </a:solidFill>
                <a:effectLst/>
                <a:uLnTx/>
                <a:uFillTx/>
                <a:latin typeface="Cambria Math"/>
                <a:ea typeface="+mn-ea"/>
                <a:cs typeface="Cambria Math"/>
              </a:rPr>
              <a:t>𝑃𝑟𝑖𝑐𝑒 </a:t>
            </a:r>
            <a:r>
              <a:rPr kumimoji="0" sz="2000" b="0" i="0" u="none" strike="noStrike" kern="1200" cap="none" spc="0" normalizeH="0" baseline="0" noProof="0" dirty="0">
                <a:ln>
                  <a:noFill/>
                </a:ln>
                <a:solidFill>
                  <a:srgbClr val="FFFFFF"/>
                </a:solidFill>
                <a:effectLst/>
                <a:uLnTx/>
                <a:uFillTx/>
                <a:latin typeface="Cambria Math"/>
                <a:ea typeface="+mn-ea"/>
                <a:cs typeface="Cambria Math"/>
              </a:rPr>
              <a:t>=</a:t>
            </a:r>
            <a:r>
              <a:rPr kumimoji="0" sz="2000" b="0" i="0" u="none" strike="noStrike" kern="1200" cap="none" spc="245" normalizeH="0" baseline="0" noProof="0" dirty="0">
                <a:ln>
                  <a:noFill/>
                </a:ln>
                <a:solidFill>
                  <a:srgbClr val="FFFFFF"/>
                </a:solidFill>
                <a:effectLst/>
                <a:uLnTx/>
                <a:uFillTx/>
                <a:latin typeface="Cambria Math"/>
                <a:ea typeface="+mn-ea"/>
                <a:cs typeface="Cambria Math"/>
              </a:rPr>
              <a:t> </a:t>
            </a:r>
            <a:r>
              <a:rPr kumimoji="0" sz="2000" b="0" i="0" u="none" strike="noStrike" kern="1200" cap="none" spc="-5" normalizeH="0" baseline="0" noProof="0" dirty="0">
                <a:ln>
                  <a:noFill/>
                </a:ln>
                <a:solidFill>
                  <a:srgbClr val="FFFFFF"/>
                </a:solidFill>
                <a:effectLst/>
                <a:uLnTx/>
                <a:uFillTx/>
                <a:latin typeface="Cambria Math"/>
                <a:ea typeface="+mn-ea"/>
                <a:cs typeface="Cambria Math"/>
              </a:rPr>
              <a:t>41.11</a:t>
            </a:r>
            <a:endParaRPr kumimoji="0" sz="2000" b="0" i="0" u="none" strike="noStrike" kern="1200" cap="none" spc="0" normalizeH="0" baseline="0" noProof="0">
              <a:ln>
                <a:noFill/>
              </a:ln>
              <a:solidFill>
                <a:prstClr val="black"/>
              </a:solidFill>
              <a:effectLst/>
              <a:uLnTx/>
              <a:uFillTx/>
              <a:latin typeface="Cambria Math"/>
              <a:ea typeface="+mn-ea"/>
              <a:cs typeface="Cambria Math"/>
            </a:endParaRPr>
          </a:p>
        </p:txBody>
      </p:sp>
    </p:spTree>
    <p:extLst>
      <p:ext uri="{BB962C8B-B14F-4D97-AF65-F5344CB8AC3E}">
        <p14:creationId xmlns:p14="http://schemas.microsoft.com/office/powerpoint/2010/main" val="2938444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109829" y="148082"/>
            <a:ext cx="5553710" cy="505459"/>
          </a:xfrm>
          <a:prstGeom prst="rect">
            <a:avLst/>
          </a:prstGeom>
        </p:spPr>
        <p:txBody>
          <a:bodyPr vert="horz" wrap="square" lIns="0" tIns="0" rIns="0" bIns="0" rtlCol="0">
            <a:spAutoFit/>
          </a:bodyPr>
          <a:lstStyle/>
          <a:p>
            <a:pPr marL="12700">
              <a:lnSpc>
                <a:spcPct val="100000"/>
              </a:lnSpc>
            </a:pPr>
            <a:r>
              <a:rPr sz="3200" dirty="0"/>
              <a:t>Earnings Power </a:t>
            </a:r>
            <a:r>
              <a:rPr sz="3200" spc="-40" dirty="0"/>
              <a:t>Value</a:t>
            </a:r>
            <a:r>
              <a:rPr sz="3200" spc="-110" dirty="0"/>
              <a:t> </a:t>
            </a:r>
            <a:r>
              <a:rPr sz="3200" spc="-5" dirty="0"/>
              <a:t>Model</a:t>
            </a:r>
            <a:endParaRPr sz="3200"/>
          </a:p>
        </p:txBody>
      </p:sp>
      <p:sp>
        <p:nvSpPr>
          <p:cNvPr id="4" name="object 4"/>
          <p:cNvSpPr txBox="1"/>
          <p:nvPr/>
        </p:nvSpPr>
        <p:spPr>
          <a:xfrm>
            <a:off x="298500" y="3163315"/>
            <a:ext cx="988060" cy="2901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FFFFFF"/>
                </a:solidFill>
                <a:effectLst/>
                <a:uLnTx/>
                <a:uFillTx/>
                <a:latin typeface="Cambria Math"/>
                <a:ea typeface="+mn-ea"/>
                <a:cs typeface="Cambria Math"/>
              </a:rPr>
              <a:t>𝑴𝑶𝑺</a:t>
            </a:r>
            <a:r>
              <a:rPr kumimoji="0" sz="1725" b="0" i="0" u="none" strike="noStrike" kern="1200" cap="none" spc="0" normalizeH="0" baseline="-14492" noProof="0" dirty="0">
                <a:ln>
                  <a:noFill/>
                </a:ln>
                <a:solidFill>
                  <a:srgbClr val="FFFFFF"/>
                </a:solidFill>
                <a:effectLst/>
                <a:uLnTx/>
                <a:uFillTx/>
                <a:latin typeface="Cambria Math"/>
                <a:ea typeface="+mn-ea"/>
                <a:cs typeface="Cambria Math"/>
              </a:rPr>
              <a:t>𝑬𝑷𝑽</a:t>
            </a:r>
            <a:r>
              <a:rPr kumimoji="0" sz="1725" b="0" i="0" u="none" strike="noStrike" kern="1200" cap="none" spc="270" normalizeH="0" baseline="-14492"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5" name="object 5"/>
          <p:cNvSpPr/>
          <p:nvPr/>
        </p:nvSpPr>
        <p:spPr>
          <a:xfrm>
            <a:off x="1330705" y="3308730"/>
            <a:ext cx="2199640" cy="0"/>
          </a:xfrm>
          <a:custGeom>
            <a:avLst/>
            <a:gdLst/>
            <a:ahLst/>
            <a:cxnLst/>
            <a:rect l="l" t="t" r="r" b="b"/>
            <a:pathLst>
              <a:path w="2199640">
                <a:moveTo>
                  <a:pt x="0" y="0"/>
                </a:moveTo>
                <a:lnTo>
                  <a:pt x="2199132" y="0"/>
                </a:lnTo>
              </a:path>
            </a:pathLst>
          </a:custGeom>
          <a:ln w="1371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298500" y="1644141"/>
            <a:ext cx="3244850" cy="162623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6:</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0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MOS formula for</a:t>
            </a:r>
            <a:r>
              <a:rPr kumimoji="0" sz="2400" b="0" i="0" u="none" strike="noStrike" kern="1200" cap="none" spc="-11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the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EPV</a:t>
            </a:r>
            <a:r>
              <a:rPr kumimoji="0" sz="2400" b="0" i="0" u="none" strike="noStrike" kern="1200" cap="none" spc="-8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model:</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032510" marR="0" lvl="0" indent="0" algn="l" defTabSz="914400" rtl="0" eaLnBrk="1" fontAlgn="auto" latinLnBrk="0" hangingPunct="1">
              <a:lnSpc>
                <a:spcPct val="100000"/>
              </a:lnSpc>
              <a:spcBef>
                <a:spcPts val="1505"/>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(𝑽𝒂𝒍𝒖𝒆  − 𝑴𝒂𝒓𝒌𝒆𝒕 𝑪𝒂𝒑)</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7" name="object 7"/>
          <p:cNvSpPr txBox="1"/>
          <p:nvPr/>
        </p:nvSpPr>
        <p:spPr>
          <a:xfrm>
            <a:off x="2129154" y="3298952"/>
            <a:ext cx="60134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𝑽𝒂𝒍</a:t>
            </a:r>
            <a:r>
              <a:rPr kumimoji="0" sz="1600" b="0" i="0" u="none" strike="noStrike" kern="1200" cap="none" spc="0" normalizeH="0" baseline="0" noProof="0" dirty="0">
                <a:ln>
                  <a:noFill/>
                </a:ln>
                <a:solidFill>
                  <a:srgbClr val="FFFFFF"/>
                </a:solidFill>
                <a:effectLst/>
                <a:uLnTx/>
                <a:uFillTx/>
                <a:latin typeface="Cambria Math"/>
                <a:ea typeface="+mn-ea"/>
                <a:cs typeface="Cambria Math"/>
              </a:rPr>
              <a:t>𝒖</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𝒆</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8" name="object 8"/>
          <p:cNvSpPr txBox="1"/>
          <p:nvPr/>
        </p:nvSpPr>
        <p:spPr>
          <a:xfrm>
            <a:off x="298500" y="3870452"/>
            <a:ext cx="988060" cy="2901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FFFFFF"/>
                </a:solidFill>
                <a:effectLst/>
                <a:uLnTx/>
                <a:uFillTx/>
                <a:latin typeface="Cambria Math"/>
                <a:ea typeface="+mn-ea"/>
                <a:cs typeface="Cambria Math"/>
              </a:rPr>
              <a:t>𝑴𝑶𝑺</a:t>
            </a:r>
            <a:r>
              <a:rPr kumimoji="0" sz="1725" b="0" i="0" u="none" strike="noStrike" kern="1200" cap="none" spc="0" normalizeH="0" baseline="-14492" noProof="0" dirty="0">
                <a:ln>
                  <a:noFill/>
                </a:ln>
                <a:solidFill>
                  <a:srgbClr val="FFFFFF"/>
                </a:solidFill>
                <a:effectLst/>
                <a:uLnTx/>
                <a:uFillTx/>
                <a:latin typeface="Cambria Math"/>
                <a:ea typeface="+mn-ea"/>
                <a:cs typeface="Cambria Math"/>
              </a:rPr>
              <a:t>𝑬𝑷𝑽</a:t>
            </a:r>
            <a:r>
              <a:rPr kumimoji="0" sz="1725" b="0" i="0" u="none" strike="noStrike" kern="1200" cap="none" spc="277" normalizeH="0" baseline="-14492"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9" name="object 9"/>
          <p:cNvSpPr/>
          <p:nvPr/>
        </p:nvSpPr>
        <p:spPr>
          <a:xfrm>
            <a:off x="1374902" y="4015866"/>
            <a:ext cx="2072639" cy="0"/>
          </a:xfrm>
          <a:custGeom>
            <a:avLst/>
            <a:gdLst/>
            <a:ahLst/>
            <a:cxnLst/>
            <a:rect l="l" t="t" r="r" b="b"/>
            <a:pathLst>
              <a:path w="2072639">
                <a:moveTo>
                  <a:pt x="0" y="0"/>
                </a:moveTo>
                <a:lnTo>
                  <a:pt x="2072639" y="0"/>
                </a:lnTo>
              </a:path>
            </a:pathLst>
          </a:custGeom>
          <a:ln w="1371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1362583" y="3716528"/>
            <a:ext cx="209867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(𝟕𝟕𝟏𝟖. 𝟒𝟗  − 𝟑𝟒𝟏𝟗.</a:t>
            </a:r>
            <a:r>
              <a:rPr kumimoji="0" sz="1600" b="0" i="0" u="none" strike="noStrike" kern="1200" cap="none" spc="-170"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𝟒𝟔)</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1" name="object 11"/>
          <p:cNvSpPr txBox="1"/>
          <p:nvPr/>
        </p:nvSpPr>
        <p:spPr>
          <a:xfrm>
            <a:off x="1993519" y="4006342"/>
            <a:ext cx="83502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FFFFFF"/>
                </a:solidFill>
                <a:effectLst/>
                <a:uLnTx/>
                <a:uFillTx/>
                <a:latin typeface="Cambria Math"/>
                <a:ea typeface="+mn-ea"/>
                <a:cs typeface="Cambria Math"/>
              </a:rPr>
              <a:t>𝟕𝟕𝟏𝟖.</a:t>
            </a:r>
            <a:r>
              <a:rPr kumimoji="0" sz="1600" b="0" i="0" u="none" strike="noStrike" kern="1200" cap="none" spc="-170"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𝟒𝟗</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2" name="object 12"/>
          <p:cNvSpPr txBox="1"/>
          <p:nvPr/>
        </p:nvSpPr>
        <p:spPr>
          <a:xfrm>
            <a:off x="298500" y="4449826"/>
            <a:ext cx="1470660" cy="2901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FFFFFF"/>
                </a:solidFill>
                <a:effectLst/>
                <a:uLnTx/>
                <a:uFillTx/>
                <a:latin typeface="Cambria Math"/>
                <a:ea typeface="+mn-ea"/>
                <a:cs typeface="Cambria Math"/>
              </a:rPr>
              <a:t>𝑴𝑶𝑺</a:t>
            </a:r>
            <a:r>
              <a:rPr kumimoji="0" sz="1725" b="0" i="0" u="none" strike="noStrike" kern="1200" cap="none" spc="0" normalizeH="0" baseline="-14492" noProof="0" dirty="0">
                <a:ln>
                  <a:noFill/>
                </a:ln>
                <a:solidFill>
                  <a:srgbClr val="FFFFFF"/>
                </a:solidFill>
                <a:effectLst/>
                <a:uLnTx/>
                <a:uFillTx/>
                <a:latin typeface="Cambria Math"/>
                <a:ea typeface="+mn-ea"/>
                <a:cs typeface="Cambria Math"/>
              </a:rPr>
              <a:t>𝑬𝑷𝑽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r>
              <a:rPr kumimoji="0" sz="1600" b="0" i="0" u="none" strike="noStrike" kern="1200" cap="none" spc="40"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𝟓𝟔%</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3" name="object 13"/>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06823" y="1165860"/>
            <a:ext cx="7082028" cy="50185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450830" y="2298954"/>
            <a:ext cx="638810" cy="314325"/>
          </a:xfrm>
          <a:custGeom>
            <a:avLst/>
            <a:gdLst/>
            <a:ahLst/>
            <a:cxnLst/>
            <a:rect l="l" t="t" r="r" b="b"/>
            <a:pathLst>
              <a:path w="638809" h="314325">
                <a:moveTo>
                  <a:pt x="0" y="156972"/>
                </a:moveTo>
                <a:lnTo>
                  <a:pt x="25098" y="95851"/>
                </a:lnTo>
                <a:lnTo>
                  <a:pt x="54542" y="69186"/>
                </a:lnTo>
                <a:lnTo>
                  <a:pt x="93535" y="45958"/>
                </a:lnTo>
                <a:lnTo>
                  <a:pt x="140791" y="26795"/>
                </a:lnTo>
                <a:lnTo>
                  <a:pt x="195024" y="12328"/>
                </a:lnTo>
                <a:lnTo>
                  <a:pt x="254948" y="3187"/>
                </a:lnTo>
                <a:lnTo>
                  <a:pt x="319277" y="0"/>
                </a:lnTo>
                <a:lnTo>
                  <a:pt x="383607" y="3187"/>
                </a:lnTo>
                <a:lnTo>
                  <a:pt x="443531" y="12328"/>
                </a:lnTo>
                <a:lnTo>
                  <a:pt x="497764" y="26795"/>
                </a:lnTo>
                <a:lnTo>
                  <a:pt x="545020" y="45958"/>
                </a:lnTo>
                <a:lnTo>
                  <a:pt x="584013" y="69186"/>
                </a:lnTo>
                <a:lnTo>
                  <a:pt x="613457" y="95851"/>
                </a:lnTo>
                <a:lnTo>
                  <a:pt x="638555" y="156972"/>
                </a:lnTo>
                <a:lnTo>
                  <a:pt x="632067" y="188621"/>
                </a:lnTo>
                <a:lnTo>
                  <a:pt x="584013" y="244757"/>
                </a:lnTo>
                <a:lnTo>
                  <a:pt x="545020" y="267985"/>
                </a:lnTo>
                <a:lnTo>
                  <a:pt x="497764" y="287148"/>
                </a:lnTo>
                <a:lnTo>
                  <a:pt x="443531" y="301615"/>
                </a:lnTo>
                <a:lnTo>
                  <a:pt x="383607" y="310756"/>
                </a:lnTo>
                <a:lnTo>
                  <a:pt x="319277" y="313944"/>
                </a:lnTo>
                <a:lnTo>
                  <a:pt x="254948" y="310756"/>
                </a:lnTo>
                <a:lnTo>
                  <a:pt x="195024" y="301615"/>
                </a:lnTo>
                <a:lnTo>
                  <a:pt x="140791" y="287148"/>
                </a:lnTo>
                <a:lnTo>
                  <a:pt x="93535" y="267985"/>
                </a:lnTo>
                <a:lnTo>
                  <a:pt x="54542" y="244757"/>
                </a:lnTo>
                <a:lnTo>
                  <a:pt x="25098" y="218092"/>
                </a:lnTo>
                <a:lnTo>
                  <a:pt x="0" y="156972"/>
                </a:lnTo>
                <a:close/>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3123057" y="2299716"/>
            <a:ext cx="6339205" cy="198120"/>
          </a:xfrm>
          <a:custGeom>
            <a:avLst/>
            <a:gdLst/>
            <a:ahLst/>
            <a:cxnLst/>
            <a:rect l="l" t="t" r="r" b="b"/>
            <a:pathLst>
              <a:path w="6339205" h="198119">
                <a:moveTo>
                  <a:pt x="6252972" y="110744"/>
                </a:moveTo>
                <a:lnTo>
                  <a:pt x="6252335" y="139757"/>
                </a:lnTo>
                <a:lnTo>
                  <a:pt x="6266815" y="140081"/>
                </a:lnTo>
                <a:lnTo>
                  <a:pt x="6266180" y="169037"/>
                </a:lnTo>
                <a:lnTo>
                  <a:pt x="6251693" y="169037"/>
                </a:lnTo>
                <a:lnTo>
                  <a:pt x="6251067" y="197612"/>
                </a:lnTo>
                <a:lnTo>
                  <a:pt x="6311635" y="169037"/>
                </a:lnTo>
                <a:lnTo>
                  <a:pt x="6266180" y="169037"/>
                </a:lnTo>
                <a:lnTo>
                  <a:pt x="6251700" y="168713"/>
                </a:lnTo>
                <a:lnTo>
                  <a:pt x="6312321" y="168713"/>
                </a:lnTo>
                <a:lnTo>
                  <a:pt x="6338824" y="156210"/>
                </a:lnTo>
                <a:lnTo>
                  <a:pt x="6252972" y="110744"/>
                </a:lnTo>
                <a:close/>
              </a:path>
              <a:path w="6339205" h="198119">
                <a:moveTo>
                  <a:pt x="6252335" y="139757"/>
                </a:moveTo>
                <a:lnTo>
                  <a:pt x="6251700" y="168713"/>
                </a:lnTo>
                <a:lnTo>
                  <a:pt x="6266180" y="169037"/>
                </a:lnTo>
                <a:lnTo>
                  <a:pt x="6266815" y="140081"/>
                </a:lnTo>
                <a:lnTo>
                  <a:pt x="6252335" y="139757"/>
                </a:lnTo>
                <a:close/>
              </a:path>
              <a:path w="6339205" h="198119">
                <a:moveTo>
                  <a:pt x="762" y="0"/>
                </a:moveTo>
                <a:lnTo>
                  <a:pt x="0" y="28956"/>
                </a:lnTo>
                <a:lnTo>
                  <a:pt x="6251700" y="168713"/>
                </a:lnTo>
                <a:lnTo>
                  <a:pt x="6252335" y="139757"/>
                </a:lnTo>
                <a:lnTo>
                  <a:pt x="762"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53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87705" algn="ctr">
              <a:lnSpc>
                <a:spcPts val="4230"/>
              </a:lnSpc>
            </a:pPr>
            <a:r>
              <a:rPr dirty="0"/>
              <a:t>EV </a:t>
            </a:r>
            <a:r>
              <a:rPr spc="-35" dirty="0"/>
              <a:t>TO</a:t>
            </a:r>
            <a:r>
              <a:rPr spc="-90" dirty="0"/>
              <a:t> </a:t>
            </a:r>
            <a:r>
              <a:rPr dirty="0"/>
              <a:t>EBITDA</a:t>
            </a:r>
          </a:p>
          <a:p>
            <a:pPr marL="687705" algn="ctr">
              <a:lnSpc>
                <a:spcPts val="2310"/>
              </a:lnSpc>
            </a:pPr>
            <a:r>
              <a:rPr sz="2000" b="0" dirty="0">
                <a:latin typeface="Arial"/>
                <a:cs typeface="Arial"/>
              </a:rPr>
              <a:t>FINANCIAL MODEL</a:t>
            </a:r>
            <a:r>
              <a:rPr sz="2000" b="0" spc="-340" dirty="0">
                <a:latin typeface="Arial"/>
                <a:cs typeface="Arial"/>
              </a:rPr>
              <a:t> </a:t>
            </a:r>
            <a:r>
              <a:rPr sz="2000" b="0" spc="-20" dirty="0">
                <a:latin typeface="Arial"/>
                <a:cs typeface="Arial"/>
              </a:rPr>
              <a:t>ANALYSIS</a:t>
            </a:r>
            <a:endParaRPr sz="2000">
              <a:latin typeface="Arial"/>
              <a:cs typeface="Arial"/>
            </a:endParaRPr>
          </a:p>
        </p:txBody>
      </p:sp>
      <p:sp>
        <p:nvSpPr>
          <p:cNvPr id="3" name="object 3"/>
          <p:cNvSpPr/>
          <p:nvPr/>
        </p:nvSpPr>
        <p:spPr>
          <a:xfrm>
            <a:off x="246735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46735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1">
            <a:solidFill>
              <a:srgbClr val="0099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687573" y="3580638"/>
            <a:ext cx="195580" cy="182880"/>
          </a:xfrm>
          <a:custGeom>
            <a:avLst/>
            <a:gdLst/>
            <a:ahLst/>
            <a:cxnLst/>
            <a:rect l="l" t="t" r="r" b="b"/>
            <a:pathLst>
              <a:path w="195580" h="182879">
                <a:moveTo>
                  <a:pt x="0" y="182880"/>
                </a:moveTo>
                <a:lnTo>
                  <a:pt x="195072" y="182880"/>
                </a:lnTo>
                <a:lnTo>
                  <a:pt x="195072" y="0"/>
                </a:lnTo>
                <a:lnTo>
                  <a:pt x="0" y="0"/>
                </a:lnTo>
                <a:lnTo>
                  <a:pt x="0" y="18288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943605" y="3355085"/>
            <a:ext cx="196850" cy="408940"/>
          </a:xfrm>
          <a:custGeom>
            <a:avLst/>
            <a:gdLst/>
            <a:ahLst/>
            <a:cxnLst/>
            <a:rect l="l" t="t" r="r" b="b"/>
            <a:pathLst>
              <a:path w="196850" h="408939">
                <a:moveTo>
                  <a:pt x="0" y="408431"/>
                </a:moveTo>
                <a:lnTo>
                  <a:pt x="196595" y="408431"/>
                </a:lnTo>
                <a:lnTo>
                  <a:pt x="196595" y="0"/>
                </a:lnTo>
                <a:lnTo>
                  <a:pt x="0" y="0"/>
                </a:lnTo>
                <a:lnTo>
                  <a:pt x="0" y="40843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14877" y="3141726"/>
            <a:ext cx="195580" cy="623570"/>
          </a:xfrm>
          <a:custGeom>
            <a:avLst/>
            <a:gdLst/>
            <a:ahLst/>
            <a:cxnLst/>
            <a:rect l="l" t="t" r="r" b="b"/>
            <a:pathLst>
              <a:path w="195579" h="623570">
                <a:moveTo>
                  <a:pt x="0" y="623316"/>
                </a:moveTo>
                <a:lnTo>
                  <a:pt x="195072" y="623316"/>
                </a:lnTo>
                <a:lnTo>
                  <a:pt x="195072" y="0"/>
                </a:lnTo>
                <a:lnTo>
                  <a:pt x="0" y="0"/>
                </a:lnTo>
                <a:lnTo>
                  <a:pt x="0" y="62331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687573" y="3092957"/>
            <a:ext cx="342900" cy="342900"/>
          </a:xfrm>
          <a:custGeom>
            <a:avLst/>
            <a:gdLst/>
            <a:ahLst/>
            <a:cxnLst/>
            <a:rect l="l" t="t" r="r" b="b"/>
            <a:pathLst>
              <a:path w="342900" h="342900">
                <a:moveTo>
                  <a:pt x="0" y="342900"/>
                </a:moveTo>
                <a:lnTo>
                  <a:pt x="34290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030473" y="3092957"/>
            <a:ext cx="0" cy="113664"/>
          </a:xfrm>
          <a:custGeom>
            <a:avLst/>
            <a:gdLst/>
            <a:ahLst/>
            <a:cxnLst/>
            <a:rect l="l" t="t" r="r" b="b"/>
            <a:pathLst>
              <a:path h="113664">
                <a:moveTo>
                  <a:pt x="0" y="113664"/>
                </a:moveTo>
                <a:lnTo>
                  <a:pt x="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08554" y="3094482"/>
            <a:ext cx="135255" cy="0"/>
          </a:xfrm>
          <a:custGeom>
            <a:avLst/>
            <a:gdLst/>
            <a:ahLst/>
            <a:cxnLst/>
            <a:rect l="l" t="t" r="r" b="b"/>
            <a:pathLst>
              <a:path w="135255">
                <a:moveTo>
                  <a:pt x="0" y="0"/>
                </a:moveTo>
                <a:lnTo>
                  <a:pt x="13525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98373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CC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98373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00CC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277105" y="3096005"/>
            <a:ext cx="591820" cy="672465"/>
          </a:xfrm>
          <a:custGeom>
            <a:avLst/>
            <a:gdLst/>
            <a:ahLst/>
            <a:cxnLst/>
            <a:rect l="l" t="t" r="r" b="b"/>
            <a:pathLst>
              <a:path w="591820" h="672464">
                <a:moveTo>
                  <a:pt x="0" y="98552"/>
                </a:moveTo>
                <a:lnTo>
                  <a:pt x="7737" y="60168"/>
                </a:lnTo>
                <a:lnTo>
                  <a:pt x="28844" y="28844"/>
                </a:lnTo>
                <a:lnTo>
                  <a:pt x="60168" y="7737"/>
                </a:lnTo>
                <a:lnTo>
                  <a:pt x="98552" y="0"/>
                </a:lnTo>
                <a:lnTo>
                  <a:pt x="492760" y="0"/>
                </a:lnTo>
                <a:lnTo>
                  <a:pt x="531143" y="7737"/>
                </a:lnTo>
                <a:lnTo>
                  <a:pt x="562467" y="28844"/>
                </a:lnTo>
                <a:lnTo>
                  <a:pt x="583574" y="60168"/>
                </a:lnTo>
                <a:lnTo>
                  <a:pt x="591312" y="98552"/>
                </a:lnTo>
                <a:lnTo>
                  <a:pt x="591312" y="573532"/>
                </a:lnTo>
                <a:lnTo>
                  <a:pt x="583574" y="611915"/>
                </a:lnTo>
                <a:lnTo>
                  <a:pt x="562467" y="643239"/>
                </a:lnTo>
                <a:lnTo>
                  <a:pt x="531143" y="664346"/>
                </a:lnTo>
                <a:lnTo>
                  <a:pt x="492760" y="672084"/>
                </a:lnTo>
                <a:lnTo>
                  <a:pt x="98552" y="672084"/>
                </a:lnTo>
                <a:lnTo>
                  <a:pt x="60168" y="664346"/>
                </a:lnTo>
                <a:lnTo>
                  <a:pt x="28844" y="643239"/>
                </a:lnTo>
                <a:lnTo>
                  <a:pt x="7737" y="611915"/>
                </a:lnTo>
                <a:lnTo>
                  <a:pt x="0" y="573532"/>
                </a:lnTo>
                <a:lnTo>
                  <a:pt x="0" y="9855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33494" y="3163061"/>
            <a:ext cx="474345" cy="546100"/>
          </a:xfrm>
          <a:custGeom>
            <a:avLst/>
            <a:gdLst/>
            <a:ahLst/>
            <a:cxnLst/>
            <a:rect l="l" t="t" r="r" b="b"/>
            <a:pathLst>
              <a:path w="474345" h="546100">
                <a:moveTo>
                  <a:pt x="0" y="545592"/>
                </a:moveTo>
                <a:lnTo>
                  <a:pt x="473963" y="545592"/>
                </a:lnTo>
                <a:lnTo>
                  <a:pt x="473963" y="0"/>
                </a:lnTo>
                <a:lnTo>
                  <a:pt x="0" y="0"/>
                </a:lnTo>
                <a:lnTo>
                  <a:pt x="0" y="545592"/>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413503" y="3323844"/>
            <a:ext cx="83820" cy="88900"/>
          </a:xfrm>
          <a:custGeom>
            <a:avLst/>
            <a:gdLst/>
            <a:ahLst/>
            <a:cxnLst/>
            <a:rect l="l" t="t" r="r" b="b"/>
            <a:pathLst>
              <a:path w="83820" h="88900">
                <a:moveTo>
                  <a:pt x="83820" y="0"/>
                </a:moveTo>
                <a:lnTo>
                  <a:pt x="0" y="0"/>
                </a:lnTo>
                <a:lnTo>
                  <a:pt x="0" y="88391"/>
                </a:lnTo>
                <a:lnTo>
                  <a:pt x="83820" y="88391"/>
                </a:lnTo>
                <a:lnTo>
                  <a:pt x="83820" y="77850"/>
                </a:lnTo>
                <a:lnTo>
                  <a:pt x="10541" y="77850"/>
                </a:lnTo>
                <a:lnTo>
                  <a:pt x="10541" y="10413"/>
                </a:lnTo>
                <a:lnTo>
                  <a:pt x="83820" y="10413"/>
                </a:lnTo>
                <a:lnTo>
                  <a:pt x="83820" y="0"/>
                </a:lnTo>
                <a:close/>
              </a:path>
              <a:path w="83820" h="88900">
                <a:moveTo>
                  <a:pt x="83820" y="10413"/>
                </a:moveTo>
                <a:lnTo>
                  <a:pt x="73279" y="10413"/>
                </a:lnTo>
                <a:lnTo>
                  <a:pt x="73279" y="77850"/>
                </a:lnTo>
                <a:lnTo>
                  <a:pt x="83820" y="77850"/>
                </a:lnTo>
                <a:lnTo>
                  <a:pt x="83820" y="104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413503" y="3323844"/>
            <a:ext cx="83820" cy="88900"/>
          </a:xfrm>
          <a:custGeom>
            <a:avLst/>
            <a:gdLst/>
            <a:ahLst/>
            <a:cxnLst/>
            <a:rect l="l" t="t" r="r" b="b"/>
            <a:pathLst>
              <a:path w="83820" h="88900">
                <a:moveTo>
                  <a:pt x="0" y="0"/>
                </a:moveTo>
                <a:lnTo>
                  <a:pt x="83820" y="0"/>
                </a:lnTo>
                <a:lnTo>
                  <a:pt x="83820" y="88391"/>
                </a:lnTo>
                <a:lnTo>
                  <a:pt x="0" y="88391"/>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424045" y="3334258"/>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413503" y="3457955"/>
            <a:ext cx="83820" cy="88900"/>
          </a:xfrm>
          <a:custGeom>
            <a:avLst/>
            <a:gdLst/>
            <a:ahLst/>
            <a:cxnLst/>
            <a:rect l="l" t="t" r="r" b="b"/>
            <a:pathLst>
              <a:path w="83820" h="88900">
                <a:moveTo>
                  <a:pt x="83820" y="0"/>
                </a:moveTo>
                <a:lnTo>
                  <a:pt x="0" y="0"/>
                </a:lnTo>
                <a:lnTo>
                  <a:pt x="0" y="88392"/>
                </a:lnTo>
                <a:lnTo>
                  <a:pt x="83820" y="88392"/>
                </a:lnTo>
                <a:lnTo>
                  <a:pt x="83820" y="77851"/>
                </a:lnTo>
                <a:lnTo>
                  <a:pt x="10541" y="77851"/>
                </a:lnTo>
                <a:lnTo>
                  <a:pt x="10541" y="10414"/>
                </a:lnTo>
                <a:lnTo>
                  <a:pt x="83820" y="10414"/>
                </a:lnTo>
                <a:lnTo>
                  <a:pt x="83820" y="0"/>
                </a:lnTo>
                <a:close/>
              </a:path>
              <a:path w="83820" h="88900">
                <a:moveTo>
                  <a:pt x="83820" y="10414"/>
                </a:moveTo>
                <a:lnTo>
                  <a:pt x="73279" y="10414"/>
                </a:lnTo>
                <a:lnTo>
                  <a:pt x="73279" y="77851"/>
                </a:lnTo>
                <a:lnTo>
                  <a:pt x="83820" y="77851"/>
                </a:lnTo>
                <a:lnTo>
                  <a:pt x="83820" y="104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413503" y="3457955"/>
            <a:ext cx="83820" cy="88900"/>
          </a:xfrm>
          <a:custGeom>
            <a:avLst/>
            <a:gdLst/>
            <a:ahLst/>
            <a:cxnLst/>
            <a:rect l="l" t="t" r="r" b="b"/>
            <a:pathLst>
              <a:path w="83820" h="88900">
                <a:moveTo>
                  <a:pt x="0" y="0"/>
                </a:moveTo>
                <a:lnTo>
                  <a:pt x="83820" y="0"/>
                </a:lnTo>
                <a:lnTo>
                  <a:pt x="83820" y="88392"/>
                </a:lnTo>
                <a:lnTo>
                  <a:pt x="0" y="88392"/>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424045" y="3468370"/>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14265" y="3324605"/>
            <a:ext cx="72390" cy="78105"/>
          </a:xfrm>
          <a:custGeom>
            <a:avLst/>
            <a:gdLst/>
            <a:ahLst/>
            <a:cxnLst/>
            <a:rect l="l" t="t" r="r" b="b"/>
            <a:pathLst>
              <a:path w="72389" h="78104">
                <a:moveTo>
                  <a:pt x="0" y="0"/>
                </a:moveTo>
                <a:lnTo>
                  <a:pt x="72389" y="78105"/>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424934" y="3335273"/>
            <a:ext cx="66675" cy="68580"/>
          </a:xfrm>
          <a:custGeom>
            <a:avLst/>
            <a:gdLst/>
            <a:ahLst/>
            <a:cxnLst/>
            <a:rect l="l" t="t" r="r" b="b"/>
            <a:pathLst>
              <a:path w="66675" h="68579">
                <a:moveTo>
                  <a:pt x="66675" y="0"/>
                </a:moveTo>
                <a:lnTo>
                  <a:pt x="0" y="68579"/>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554473" y="3376421"/>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54473" y="3507485"/>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853592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53592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809481" y="3243833"/>
            <a:ext cx="640080" cy="471170"/>
          </a:xfrm>
          <a:custGeom>
            <a:avLst/>
            <a:gdLst/>
            <a:ahLst/>
            <a:cxnLst/>
            <a:rect l="l" t="t" r="r" b="b"/>
            <a:pathLst>
              <a:path w="640079" h="471170">
                <a:moveTo>
                  <a:pt x="0" y="78486"/>
                </a:moveTo>
                <a:lnTo>
                  <a:pt x="6173" y="47952"/>
                </a:lnTo>
                <a:lnTo>
                  <a:pt x="23002" y="23002"/>
                </a:lnTo>
                <a:lnTo>
                  <a:pt x="47952" y="6173"/>
                </a:lnTo>
                <a:lnTo>
                  <a:pt x="78486" y="0"/>
                </a:lnTo>
                <a:lnTo>
                  <a:pt x="561594" y="0"/>
                </a:lnTo>
                <a:lnTo>
                  <a:pt x="592127" y="6173"/>
                </a:lnTo>
                <a:lnTo>
                  <a:pt x="617077" y="23002"/>
                </a:lnTo>
                <a:lnTo>
                  <a:pt x="633906" y="47952"/>
                </a:lnTo>
                <a:lnTo>
                  <a:pt x="640079" y="78486"/>
                </a:lnTo>
                <a:lnTo>
                  <a:pt x="640079" y="392429"/>
                </a:lnTo>
                <a:lnTo>
                  <a:pt x="633906" y="422963"/>
                </a:lnTo>
                <a:lnTo>
                  <a:pt x="617077" y="447913"/>
                </a:lnTo>
                <a:lnTo>
                  <a:pt x="592127" y="464742"/>
                </a:lnTo>
                <a:lnTo>
                  <a:pt x="561594" y="470915"/>
                </a:lnTo>
                <a:lnTo>
                  <a:pt x="78486" y="470915"/>
                </a:lnTo>
                <a:lnTo>
                  <a:pt x="47952" y="464742"/>
                </a:lnTo>
                <a:lnTo>
                  <a:pt x="23002" y="447913"/>
                </a:lnTo>
                <a:lnTo>
                  <a:pt x="6173" y="422963"/>
                </a:lnTo>
                <a:lnTo>
                  <a:pt x="0" y="392429"/>
                </a:lnTo>
                <a:lnTo>
                  <a:pt x="0" y="7848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8963406" y="2974085"/>
            <a:ext cx="329565" cy="268605"/>
          </a:xfrm>
          <a:custGeom>
            <a:avLst/>
            <a:gdLst/>
            <a:ahLst/>
            <a:cxnLst/>
            <a:rect l="l" t="t" r="r" b="b"/>
            <a:pathLst>
              <a:path w="329565" h="268605">
                <a:moveTo>
                  <a:pt x="0" y="268224"/>
                </a:moveTo>
                <a:lnTo>
                  <a:pt x="0" y="134112"/>
                </a:lnTo>
                <a:lnTo>
                  <a:pt x="8388" y="91732"/>
                </a:lnTo>
                <a:lnTo>
                  <a:pt x="31747" y="54918"/>
                </a:lnTo>
                <a:lnTo>
                  <a:pt x="67372" y="25883"/>
                </a:lnTo>
                <a:lnTo>
                  <a:pt x="112556" y="6839"/>
                </a:lnTo>
                <a:lnTo>
                  <a:pt x="164592" y="0"/>
                </a:lnTo>
                <a:lnTo>
                  <a:pt x="216627" y="6839"/>
                </a:lnTo>
                <a:lnTo>
                  <a:pt x="261811" y="25883"/>
                </a:lnTo>
                <a:lnTo>
                  <a:pt x="297436" y="54918"/>
                </a:lnTo>
                <a:lnTo>
                  <a:pt x="320795" y="91732"/>
                </a:lnTo>
                <a:lnTo>
                  <a:pt x="329184" y="134112"/>
                </a:lnTo>
                <a:lnTo>
                  <a:pt x="329184" y="268224"/>
                </a:lnTo>
                <a:lnTo>
                  <a:pt x="0" y="268224"/>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070847" y="3392423"/>
            <a:ext cx="117475" cy="123825"/>
          </a:xfrm>
          <a:custGeom>
            <a:avLst/>
            <a:gdLst/>
            <a:ahLst/>
            <a:cxnLst/>
            <a:rect l="l" t="t" r="r" b="b"/>
            <a:pathLst>
              <a:path w="117475" h="123825">
                <a:moveTo>
                  <a:pt x="58674" y="0"/>
                </a:moveTo>
                <a:lnTo>
                  <a:pt x="35843" y="4857"/>
                </a:lnTo>
                <a:lnTo>
                  <a:pt x="17192" y="18097"/>
                </a:lnTo>
                <a:lnTo>
                  <a:pt x="4613" y="37719"/>
                </a:lnTo>
                <a:lnTo>
                  <a:pt x="0" y="61722"/>
                </a:lnTo>
                <a:lnTo>
                  <a:pt x="4613" y="85725"/>
                </a:lnTo>
                <a:lnTo>
                  <a:pt x="17192" y="105346"/>
                </a:lnTo>
                <a:lnTo>
                  <a:pt x="35843" y="118586"/>
                </a:lnTo>
                <a:lnTo>
                  <a:pt x="58674" y="123443"/>
                </a:lnTo>
                <a:lnTo>
                  <a:pt x="81504" y="118586"/>
                </a:lnTo>
                <a:lnTo>
                  <a:pt x="100155" y="105346"/>
                </a:lnTo>
                <a:lnTo>
                  <a:pt x="112734" y="85725"/>
                </a:lnTo>
                <a:lnTo>
                  <a:pt x="117348" y="61722"/>
                </a:lnTo>
                <a:lnTo>
                  <a:pt x="112734" y="37719"/>
                </a:lnTo>
                <a:lnTo>
                  <a:pt x="100155" y="18097"/>
                </a:lnTo>
                <a:lnTo>
                  <a:pt x="81504" y="4857"/>
                </a:lnTo>
                <a:lnTo>
                  <a:pt x="58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9070847" y="3392423"/>
            <a:ext cx="117475" cy="123825"/>
          </a:xfrm>
          <a:custGeom>
            <a:avLst/>
            <a:gdLst/>
            <a:ahLst/>
            <a:cxnLst/>
            <a:rect l="l" t="t" r="r" b="b"/>
            <a:pathLst>
              <a:path w="117475" h="123825">
                <a:moveTo>
                  <a:pt x="0" y="61722"/>
                </a:moveTo>
                <a:lnTo>
                  <a:pt x="4613" y="37719"/>
                </a:lnTo>
                <a:lnTo>
                  <a:pt x="17192" y="18097"/>
                </a:lnTo>
                <a:lnTo>
                  <a:pt x="35843" y="4857"/>
                </a:lnTo>
                <a:lnTo>
                  <a:pt x="58674" y="0"/>
                </a:lnTo>
                <a:lnTo>
                  <a:pt x="81504" y="4857"/>
                </a:lnTo>
                <a:lnTo>
                  <a:pt x="100155" y="18097"/>
                </a:lnTo>
                <a:lnTo>
                  <a:pt x="112734" y="37719"/>
                </a:lnTo>
                <a:lnTo>
                  <a:pt x="117348" y="61722"/>
                </a:lnTo>
                <a:lnTo>
                  <a:pt x="112734" y="85725"/>
                </a:lnTo>
                <a:lnTo>
                  <a:pt x="100155" y="105346"/>
                </a:lnTo>
                <a:lnTo>
                  <a:pt x="81504" y="118586"/>
                </a:lnTo>
                <a:lnTo>
                  <a:pt x="58674" y="123443"/>
                </a:lnTo>
                <a:lnTo>
                  <a:pt x="35843" y="118586"/>
                </a:lnTo>
                <a:lnTo>
                  <a:pt x="17192" y="105346"/>
                </a:lnTo>
                <a:lnTo>
                  <a:pt x="4613" y="85725"/>
                </a:lnTo>
                <a:lnTo>
                  <a:pt x="0" y="6172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99804" y="3467100"/>
            <a:ext cx="64135" cy="93345"/>
          </a:xfrm>
          <a:custGeom>
            <a:avLst/>
            <a:gdLst/>
            <a:ahLst/>
            <a:cxnLst/>
            <a:rect l="l" t="t" r="r" b="b"/>
            <a:pathLst>
              <a:path w="64134" h="93345">
                <a:moveTo>
                  <a:pt x="32003" y="0"/>
                </a:moveTo>
                <a:lnTo>
                  <a:pt x="19556" y="3655"/>
                </a:lnTo>
                <a:lnTo>
                  <a:pt x="9382" y="13620"/>
                </a:lnTo>
                <a:lnTo>
                  <a:pt x="2518" y="28396"/>
                </a:lnTo>
                <a:lnTo>
                  <a:pt x="0" y="46482"/>
                </a:lnTo>
                <a:lnTo>
                  <a:pt x="2518" y="64567"/>
                </a:lnTo>
                <a:lnTo>
                  <a:pt x="9382" y="79343"/>
                </a:lnTo>
                <a:lnTo>
                  <a:pt x="19556" y="89308"/>
                </a:lnTo>
                <a:lnTo>
                  <a:pt x="32003" y="92963"/>
                </a:lnTo>
                <a:lnTo>
                  <a:pt x="44451" y="89308"/>
                </a:lnTo>
                <a:lnTo>
                  <a:pt x="54625" y="79343"/>
                </a:lnTo>
                <a:lnTo>
                  <a:pt x="61489" y="64567"/>
                </a:lnTo>
                <a:lnTo>
                  <a:pt x="64007" y="46482"/>
                </a:lnTo>
                <a:lnTo>
                  <a:pt x="61489" y="28396"/>
                </a:lnTo>
                <a:lnTo>
                  <a:pt x="54625" y="13620"/>
                </a:lnTo>
                <a:lnTo>
                  <a:pt x="44451" y="3655"/>
                </a:lnTo>
                <a:lnTo>
                  <a:pt x="320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9099804" y="3467100"/>
            <a:ext cx="64135" cy="93345"/>
          </a:xfrm>
          <a:custGeom>
            <a:avLst/>
            <a:gdLst/>
            <a:ahLst/>
            <a:cxnLst/>
            <a:rect l="l" t="t" r="r" b="b"/>
            <a:pathLst>
              <a:path w="64134" h="93345">
                <a:moveTo>
                  <a:pt x="0" y="46482"/>
                </a:moveTo>
                <a:lnTo>
                  <a:pt x="2518" y="28396"/>
                </a:lnTo>
                <a:lnTo>
                  <a:pt x="9382" y="13620"/>
                </a:lnTo>
                <a:lnTo>
                  <a:pt x="19556" y="3655"/>
                </a:lnTo>
                <a:lnTo>
                  <a:pt x="32003" y="0"/>
                </a:lnTo>
                <a:lnTo>
                  <a:pt x="44451" y="3655"/>
                </a:lnTo>
                <a:lnTo>
                  <a:pt x="54625" y="13620"/>
                </a:lnTo>
                <a:lnTo>
                  <a:pt x="61489" y="28396"/>
                </a:lnTo>
                <a:lnTo>
                  <a:pt x="64007" y="46482"/>
                </a:lnTo>
                <a:lnTo>
                  <a:pt x="61489" y="64567"/>
                </a:lnTo>
                <a:lnTo>
                  <a:pt x="54625" y="79343"/>
                </a:lnTo>
                <a:lnTo>
                  <a:pt x="44451" y="89308"/>
                </a:lnTo>
                <a:lnTo>
                  <a:pt x="32003" y="92963"/>
                </a:lnTo>
                <a:lnTo>
                  <a:pt x="19556" y="89308"/>
                </a:lnTo>
                <a:lnTo>
                  <a:pt x="9382" y="79343"/>
                </a:lnTo>
                <a:lnTo>
                  <a:pt x="2518" y="64567"/>
                </a:lnTo>
                <a:lnTo>
                  <a:pt x="0" y="4648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501640"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501640"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33CC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948934" y="3254502"/>
            <a:ext cx="81280" cy="353695"/>
          </a:xfrm>
          <a:custGeom>
            <a:avLst/>
            <a:gdLst/>
            <a:ahLst/>
            <a:cxnLst/>
            <a:rect l="l" t="t" r="r" b="b"/>
            <a:pathLst>
              <a:path w="81279" h="353695">
                <a:moveTo>
                  <a:pt x="0" y="353568"/>
                </a:moveTo>
                <a:lnTo>
                  <a:pt x="80772" y="353568"/>
                </a:lnTo>
                <a:lnTo>
                  <a:pt x="80772" y="0"/>
                </a:lnTo>
                <a:lnTo>
                  <a:pt x="0" y="0"/>
                </a:lnTo>
                <a:lnTo>
                  <a:pt x="0" y="353568"/>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412229" y="3132582"/>
            <a:ext cx="82550" cy="180340"/>
          </a:xfrm>
          <a:custGeom>
            <a:avLst/>
            <a:gdLst/>
            <a:ahLst/>
            <a:cxnLst/>
            <a:rect l="l" t="t" r="r" b="b"/>
            <a:pathLst>
              <a:path w="82550" h="180339">
                <a:moveTo>
                  <a:pt x="0" y="179832"/>
                </a:moveTo>
                <a:lnTo>
                  <a:pt x="82296" y="179832"/>
                </a:lnTo>
                <a:lnTo>
                  <a:pt x="82296" y="0"/>
                </a:lnTo>
                <a:lnTo>
                  <a:pt x="0" y="0"/>
                </a:lnTo>
                <a:lnTo>
                  <a:pt x="0" y="17983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6262878" y="3199638"/>
            <a:ext cx="81280" cy="338455"/>
          </a:xfrm>
          <a:custGeom>
            <a:avLst/>
            <a:gdLst/>
            <a:ahLst/>
            <a:cxnLst/>
            <a:rect l="l" t="t" r="r" b="b"/>
            <a:pathLst>
              <a:path w="81279" h="338454">
                <a:moveTo>
                  <a:pt x="0" y="338327"/>
                </a:moveTo>
                <a:lnTo>
                  <a:pt x="80772" y="338327"/>
                </a:lnTo>
                <a:lnTo>
                  <a:pt x="80772" y="0"/>
                </a:lnTo>
                <a:lnTo>
                  <a:pt x="0" y="0"/>
                </a:lnTo>
                <a:lnTo>
                  <a:pt x="0" y="338327"/>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5502402" y="3201161"/>
            <a:ext cx="1144905" cy="495300"/>
          </a:xfrm>
          <a:custGeom>
            <a:avLst/>
            <a:gdLst/>
            <a:ahLst/>
            <a:cxnLst/>
            <a:rect l="l" t="t" r="r" b="b"/>
            <a:pathLst>
              <a:path w="1144904" h="495300">
                <a:moveTo>
                  <a:pt x="0" y="186436"/>
                </a:moveTo>
                <a:lnTo>
                  <a:pt x="36443" y="147123"/>
                </a:lnTo>
                <a:lnTo>
                  <a:pt x="73431" y="110332"/>
                </a:lnTo>
                <a:lnTo>
                  <a:pt x="111524" y="78584"/>
                </a:lnTo>
                <a:lnTo>
                  <a:pt x="151280" y="54400"/>
                </a:lnTo>
                <a:lnTo>
                  <a:pt x="193260" y="40302"/>
                </a:lnTo>
                <a:lnTo>
                  <a:pt x="238023" y="38812"/>
                </a:lnTo>
                <a:lnTo>
                  <a:pt x="286131" y="52450"/>
                </a:lnTo>
                <a:lnTo>
                  <a:pt x="338227" y="93630"/>
                </a:lnTo>
                <a:lnTo>
                  <a:pt x="365717" y="126087"/>
                </a:lnTo>
                <a:lnTo>
                  <a:pt x="394029" y="164247"/>
                </a:lnTo>
                <a:lnTo>
                  <a:pt x="423059" y="206454"/>
                </a:lnTo>
                <a:lnTo>
                  <a:pt x="452702" y="251053"/>
                </a:lnTo>
                <a:lnTo>
                  <a:pt x="482853" y="296386"/>
                </a:lnTo>
                <a:lnTo>
                  <a:pt x="513409" y="340798"/>
                </a:lnTo>
                <a:lnTo>
                  <a:pt x="544265" y="382632"/>
                </a:lnTo>
                <a:lnTo>
                  <a:pt x="575317" y="420232"/>
                </a:lnTo>
                <a:lnTo>
                  <a:pt x="606459" y="451943"/>
                </a:lnTo>
                <a:lnTo>
                  <a:pt x="637588" y="476107"/>
                </a:lnTo>
                <a:lnTo>
                  <a:pt x="699388" y="495173"/>
                </a:lnTo>
                <a:lnTo>
                  <a:pt x="731480" y="487205"/>
                </a:lnTo>
                <a:lnTo>
                  <a:pt x="766001" y="468196"/>
                </a:lnTo>
                <a:lnTo>
                  <a:pt x="802332" y="439852"/>
                </a:lnTo>
                <a:lnTo>
                  <a:pt x="839855" y="403880"/>
                </a:lnTo>
                <a:lnTo>
                  <a:pt x="877951" y="361985"/>
                </a:lnTo>
                <a:lnTo>
                  <a:pt x="916002" y="315875"/>
                </a:lnTo>
                <a:lnTo>
                  <a:pt x="953389" y="267255"/>
                </a:lnTo>
                <a:lnTo>
                  <a:pt x="989492" y="217833"/>
                </a:lnTo>
                <a:lnTo>
                  <a:pt x="1023694" y="169314"/>
                </a:lnTo>
                <a:lnTo>
                  <a:pt x="1055375" y="123405"/>
                </a:lnTo>
                <a:lnTo>
                  <a:pt x="1083918" y="81813"/>
                </a:lnTo>
                <a:lnTo>
                  <a:pt x="1108702" y="46243"/>
                </a:lnTo>
                <a:lnTo>
                  <a:pt x="1129111" y="18404"/>
                </a:lnTo>
                <a:lnTo>
                  <a:pt x="114452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5644134" y="3301746"/>
            <a:ext cx="81280" cy="111760"/>
          </a:xfrm>
          <a:custGeom>
            <a:avLst/>
            <a:gdLst/>
            <a:ahLst/>
            <a:cxnLst/>
            <a:rect l="l" t="t" r="r" b="b"/>
            <a:pathLst>
              <a:path w="81279" h="111760">
                <a:moveTo>
                  <a:pt x="0" y="111251"/>
                </a:moveTo>
                <a:lnTo>
                  <a:pt x="80772" y="111251"/>
                </a:lnTo>
                <a:lnTo>
                  <a:pt x="80772" y="0"/>
                </a:lnTo>
                <a:lnTo>
                  <a:pt x="0" y="0"/>
                </a:lnTo>
                <a:lnTo>
                  <a:pt x="0" y="11125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01954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ACB8C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01954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ACB8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250430" y="3050285"/>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19"/>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514081" y="3402457"/>
            <a:ext cx="199390" cy="208915"/>
          </a:xfrm>
          <a:custGeom>
            <a:avLst/>
            <a:gdLst/>
            <a:ahLst/>
            <a:cxnLst/>
            <a:rect l="l" t="t" r="r" b="b"/>
            <a:pathLst>
              <a:path w="199390" h="208914">
                <a:moveTo>
                  <a:pt x="97536" y="0"/>
                </a:moveTo>
                <a:lnTo>
                  <a:pt x="136356" y="7048"/>
                </a:lnTo>
                <a:lnTo>
                  <a:pt x="168354" y="28479"/>
                </a:lnTo>
                <a:lnTo>
                  <a:pt x="190279" y="61007"/>
                </a:lnTo>
                <a:lnTo>
                  <a:pt x="198882" y="101345"/>
                </a:lnTo>
                <a:lnTo>
                  <a:pt x="191785" y="142224"/>
                </a:lnTo>
                <a:lnTo>
                  <a:pt x="171069" y="176053"/>
                </a:lnTo>
                <a:lnTo>
                  <a:pt x="139874" y="199358"/>
                </a:lnTo>
                <a:lnTo>
                  <a:pt x="101346" y="208660"/>
                </a:lnTo>
                <a:lnTo>
                  <a:pt x="62525" y="201612"/>
                </a:lnTo>
                <a:lnTo>
                  <a:pt x="30527" y="180181"/>
                </a:lnTo>
                <a:lnTo>
                  <a:pt x="8602" y="147653"/>
                </a:lnTo>
                <a:lnTo>
                  <a:pt x="0" y="107314"/>
                </a:lnTo>
                <a:lnTo>
                  <a:pt x="0" y="104901"/>
                </a:lnTo>
                <a:lnTo>
                  <a:pt x="0" y="102488"/>
                </a:lnTo>
                <a:lnTo>
                  <a:pt x="126" y="100075"/>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7510018" y="3197098"/>
            <a:ext cx="196215" cy="203200"/>
          </a:xfrm>
          <a:custGeom>
            <a:avLst/>
            <a:gdLst/>
            <a:ahLst/>
            <a:cxnLst/>
            <a:rect l="l" t="t" r="r" b="b"/>
            <a:pathLst>
              <a:path w="196215" h="203200">
                <a:moveTo>
                  <a:pt x="102488" y="202818"/>
                </a:moveTo>
                <a:lnTo>
                  <a:pt x="64061" y="195732"/>
                </a:lnTo>
                <a:lnTo>
                  <a:pt x="31956" y="174704"/>
                </a:lnTo>
                <a:lnTo>
                  <a:pt x="9495" y="142936"/>
                </a:lnTo>
                <a:lnTo>
                  <a:pt x="0" y="103631"/>
                </a:lnTo>
                <a:lnTo>
                  <a:pt x="5812" y="63972"/>
                </a:lnTo>
                <a:lnTo>
                  <a:pt x="25257" y="31241"/>
                </a:lnTo>
                <a:lnTo>
                  <a:pt x="55346" y="8798"/>
                </a:lnTo>
                <a:lnTo>
                  <a:pt x="93090" y="0"/>
                </a:lnTo>
                <a:lnTo>
                  <a:pt x="131500" y="7086"/>
                </a:lnTo>
                <a:lnTo>
                  <a:pt x="163575" y="28114"/>
                </a:lnTo>
                <a:lnTo>
                  <a:pt x="186031" y="59882"/>
                </a:lnTo>
                <a:lnTo>
                  <a:pt x="195579" y="99187"/>
                </a:lnTo>
                <a:lnTo>
                  <a:pt x="195833" y="104901"/>
                </a:lnTo>
                <a:lnTo>
                  <a:pt x="195706" y="110616"/>
                </a:lnTo>
                <a:lnTo>
                  <a:pt x="194945" y="116331"/>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608569" y="3144773"/>
            <a:ext cx="0" cy="538480"/>
          </a:xfrm>
          <a:custGeom>
            <a:avLst/>
            <a:gdLst/>
            <a:ahLst/>
            <a:cxnLst/>
            <a:rect l="l" t="t" r="r" b="b"/>
            <a:pathLst>
              <a:path h="538479">
                <a:moveTo>
                  <a:pt x="0" y="0"/>
                </a:moveTo>
                <a:lnTo>
                  <a:pt x="0" y="538352"/>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549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2691130" cy="505459"/>
          </a:xfrm>
          <a:prstGeom prst="rect">
            <a:avLst/>
          </a:prstGeom>
        </p:spPr>
        <p:txBody>
          <a:bodyPr vert="horz" wrap="square" lIns="0" tIns="0" rIns="0" bIns="0" rtlCol="0">
            <a:spAutoFit/>
          </a:bodyPr>
          <a:lstStyle/>
          <a:p>
            <a:pPr marL="12700">
              <a:lnSpc>
                <a:spcPct val="100000"/>
              </a:lnSpc>
            </a:pPr>
            <a:r>
              <a:rPr sz="3200" dirty="0"/>
              <a:t>EV to</a:t>
            </a:r>
            <a:r>
              <a:rPr sz="3200" spc="-100" dirty="0"/>
              <a:t> </a:t>
            </a:r>
            <a:r>
              <a:rPr sz="3200" dirty="0"/>
              <a:t>EBITDA</a:t>
            </a:r>
            <a:endParaRPr sz="3200"/>
          </a:p>
        </p:txBody>
      </p:sp>
      <p:sp>
        <p:nvSpPr>
          <p:cNvPr id="4" name="object 4"/>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301243" y="1679702"/>
            <a:ext cx="3352800" cy="184594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EV/EBITDA:</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The EV/EBITDA</a:t>
            </a:r>
            <a:r>
              <a:rPr kumimoji="0" sz="2400" b="0" i="0" u="none" strike="noStrike" kern="1200" cap="none" spc="-16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multiple  has become extremely  popular on </a:t>
            </a:r>
            <a:r>
              <a:rPr kumimoji="0" sz="2400" b="0" i="0" u="none" strike="noStrike" kern="1200" cap="none" spc="-25" normalizeH="0" baseline="0" noProof="0" dirty="0">
                <a:ln>
                  <a:noFill/>
                </a:ln>
                <a:solidFill>
                  <a:srgbClr val="FFFFFF"/>
                </a:solidFill>
                <a:effectLst/>
                <a:uLnTx/>
                <a:uFillTx/>
                <a:latin typeface="Arial"/>
                <a:ea typeface="+mn-ea"/>
                <a:cs typeface="Arial"/>
              </a:rPr>
              <a:t>Wall </a:t>
            </a:r>
            <a:r>
              <a:rPr kumimoji="0" sz="2400" b="0" i="0" u="none" strike="noStrike" kern="1200" cap="none" spc="0" normalizeH="0" baseline="0" noProof="0" dirty="0">
                <a:ln>
                  <a:noFill/>
                </a:ln>
                <a:solidFill>
                  <a:srgbClr val="FFFFFF"/>
                </a:solidFill>
                <a:effectLst/>
                <a:uLnTx/>
                <a:uFillTx/>
                <a:latin typeface="Arial"/>
                <a:ea typeface="+mn-ea"/>
                <a:cs typeface="Arial"/>
              </a:rPr>
              <a:t>Street </a:t>
            </a:r>
            <a:r>
              <a:rPr kumimoji="0" sz="2400" b="0" i="0" u="none" strike="noStrike" kern="1200" cap="none" spc="-1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the past 8 </a:t>
            </a:r>
            <a:r>
              <a:rPr kumimoji="0" sz="2400" b="0" i="0" u="none" strike="noStrike" kern="1200" cap="none" spc="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10</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years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384547" y="1234439"/>
            <a:ext cx="6850380" cy="486460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276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384547" y="1234439"/>
            <a:ext cx="6850380" cy="486460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78739" y="148082"/>
            <a:ext cx="2691130" cy="505459"/>
          </a:xfrm>
          <a:prstGeom prst="rect">
            <a:avLst/>
          </a:prstGeom>
        </p:spPr>
        <p:txBody>
          <a:bodyPr vert="horz" wrap="square" lIns="0" tIns="0" rIns="0" bIns="0" rtlCol="0">
            <a:spAutoFit/>
          </a:bodyPr>
          <a:lstStyle/>
          <a:p>
            <a:pPr marL="12700">
              <a:lnSpc>
                <a:spcPct val="100000"/>
              </a:lnSpc>
            </a:pPr>
            <a:r>
              <a:rPr sz="3200" dirty="0"/>
              <a:t>EV to</a:t>
            </a:r>
            <a:r>
              <a:rPr sz="3200" spc="-100" dirty="0"/>
              <a:t> </a:t>
            </a:r>
            <a:r>
              <a:rPr sz="3200" dirty="0"/>
              <a:t>EBITDA</a:t>
            </a:r>
            <a:endParaRPr sz="3200"/>
          </a:p>
        </p:txBody>
      </p:sp>
      <p:sp>
        <p:nvSpPr>
          <p:cNvPr id="6" name="object 6"/>
          <p:cNvSpPr txBox="1"/>
          <p:nvPr/>
        </p:nvSpPr>
        <p:spPr>
          <a:xfrm>
            <a:off x="286308" y="1282319"/>
            <a:ext cx="3172460" cy="33851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10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15367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this input cell, place  </a:t>
            </a:r>
            <a:r>
              <a:rPr kumimoji="0" sz="2400" b="0" i="0" u="none" strike="noStrike" kern="1200" cap="none" spc="0" normalizeH="0" baseline="0" noProof="0" dirty="0">
                <a:ln>
                  <a:noFill/>
                </a:ln>
                <a:solidFill>
                  <a:srgbClr val="FFFFFF"/>
                </a:solidFill>
                <a:effectLst/>
                <a:uLnTx/>
                <a:uFillTx/>
                <a:latin typeface="Arial"/>
                <a:ea typeface="+mn-ea"/>
                <a:cs typeface="Arial"/>
              </a:rPr>
              <a:t>ticker symbol </a:t>
            </a:r>
            <a:r>
              <a:rPr kumimoji="0" sz="2400" b="0" i="0" u="none" strike="noStrike" kern="1200" cap="none" spc="-5" normalizeH="0" baseline="0" noProof="0" dirty="0">
                <a:ln>
                  <a:noFill/>
                </a:ln>
                <a:solidFill>
                  <a:srgbClr val="FFFFFF"/>
                </a:solidFill>
                <a:effectLst/>
                <a:uLnTx/>
                <a:uFillTx/>
                <a:latin typeface="Arial"/>
                <a:ea typeface="+mn-ea"/>
                <a:cs typeface="Arial"/>
              </a:rPr>
              <a:t>and  country</a:t>
            </a:r>
            <a:r>
              <a:rPr kumimoji="0" sz="2400" b="0" i="0" u="none" strike="noStrike" kern="1200" cap="none" spc="-6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code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30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2:</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Compare company  EV/EBITDA </a:t>
            </a:r>
            <a:r>
              <a:rPr kumimoji="0" sz="2400" b="0" i="0" u="none" strike="noStrike" kern="1200" cap="none" spc="0" normalizeH="0" baseline="0" noProof="0" dirty="0">
                <a:ln>
                  <a:noFill/>
                </a:ln>
                <a:solidFill>
                  <a:srgbClr val="FFFFFF"/>
                </a:solidFill>
                <a:effectLst/>
                <a:uLnTx/>
                <a:uFillTx/>
                <a:latin typeface="Arial"/>
                <a:ea typeface="+mn-ea"/>
                <a:cs typeface="Arial"/>
              </a:rPr>
              <a:t>to the</a:t>
            </a:r>
            <a:r>
              <a:rPr kumimoji="0" sz="2400" b="0" i="0" u="none" strike="noStrike" kern="1200" cap="none" spc="-21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Peer  </a:t>
            </a:r>
            <a:r>
              <a:rPr kumimoji="0" sz="2400" b="0" i="0" u="none" strike="noStrike" kern="1200" cap="none" spc="-10" normalizeH="0" baseline="0" noProof="0" dirty="0">
                <a:ln>
                  <a:noFill/>
                </a:ln>
                <a:solidFill>
                  <a:srgbClr val="FFFFFF"/>
                </a:solidFill>
                <a:effectLst/>
                <a:uLnTx/>
                <a:uFillTx/>
                <a:latin typeface="Arial"/>
                <a:ea typeface="+mn-ea"/>
                <a:cs typeface="Arial"/>
              </a:rPr>
              <a:t>Average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4385309" y="2106929"/>
            <a:ext cx="617220" cy="269875"/>
          </a:xfrm>
          <a:custGeom>
            <a:avLst/>
            <a:gdLst/>
            <a:ahLst/>
            <a:cxnLst/>
            <a:rect l="l" t="t" r="r" b="b"/>
            <a:pathLst>
              <a:path w="617220" h="269875">
                <a:moveTo>
                  <a:pt x="0" y="134874"/>
                </a:moveTo>
                <a:lnTo>
                  <a:pt x="24253" y="82349"/>
                </a:lnTo>
                <a:lnTo>
                  <a:pt x="90392" y="39481"/>
                </a:lnTo>
                <a:lnTo>
                  <a:pt x="136066" y="23018"/>
                </a:lnTo>
                <a:lnTo>
                  <a:pt x="188487" y="10590"/>
                </a:lnTo>
                <a:lnTo>
                  <a:pt x="246416" y="2737"/>
                </a:lnTo>
                <a:lnTo>
                  <a:pt x="308610" y="0"/>
                </a:lnTo>
                <a:lnTo>
                  <a:pt x="370803" y="2737"/>
                </a:lnTo>
                <a:lnTo>
                  <a:pt x="428732" y="10590"/>
                </a:lnTo>
                <a:lnTo>
                  <a:pt x="481153" y="23018"/>
                </a:lnTo>
                <a:lnTo>
                  <a:pt x="526827" y="39481"/>
                </a:lnTo>
                <a:lnTo>
                  <a:pt x="564512" y="59438"/>
                </a:lnTo>
                <a:lnTo>
                  <a:pt x="610949" y="107674"/>
                </a:lnTo>
                <a:lnTo>
                  <a:pt x="617219" y="134874"/>
                </a:lnTo>
                <a:lnTo>
                  <a:pt x="610949" y="162073"/>
                </a:lnTo>
                <a:lnTo>
                  <a:pt x="564512" y="210309"/>
                </a:lnTo>
                <a:lnTo>
                  <a:pt x="526827" y="230266"/>
                </a:lnTo>
                <a:lnTo>
                  <a:pt x="481153" y="246729"/>
                </a:lnTo>
                <a:lnTo>
                  <a:pt x="428732" y="259157"/>
                </a:lnTo>
                <a:lnTo>
                  <a:pt x="370803" y="267010"/>
                </a:lnTo>
                <a:lnTo>
                  <a:pt x="308610" y="269748"/>
                </a:lnTo>
                <a:lnTo>
                  <a:pt x="246416" y="267010"/>
                </a:lnTo>
                <a:lnTo>
                  <a:pt x="188487" y="259157"/>
                </a:lnTo>
                <a:lnTo>
                  <a:pt x="136066" y="246729"/>
                </a:lnTo>
                <a:lnTo>
                  <a:pt x="90392" y="230266"/>
                </a:lnTo>
                <a:lnTo>
                  <a:pt x="52707" y="210309"/>
                </a:lnTo>
                <a:lnTo>
                  <a:pt x="6270" y="162073"/>
                </a:lnTo>
                <a:lnTo>
                  <a:pt x="0" y="134874"/>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316985" y="1893570"/>
            <a:ext cx="970915" cy="347345"/>
          </a:xfrm>
          <a:custGeom>
            <a:avLst/>
            <a:gdLst/>
            <a:ahLst/>
            <a:cxnLst/>
            <a:rect l="l" t="t" r="r" b="b"/>
            <a:pathLst>
              <a:path w="970914" h="347344">
                <a:moveTo>
                  <a:pt x="883692" y="319411"/>
                </a:moveTo>
                <a:lnTo>
                  <a:pt x="874649" y="346837"/>
                </a:lnTo>
                <a:lnTo>
                  <a:pt x="970788" y="332866"/>
                </a:lnTo>
                <a:lnTo>
                  <a:pt x="961832" y="323976"/>
                </a:lnTo>
                <a:lnTo>
                  <a:pt x="897509" y="323976"/>
                </a:lnTo>
                <a:lnTo>
                  <a:pt x="883692" y="319411"/>
                </a:lnTo>
                <a:close/>
              </a:path>
              <a:path w="970914" h="347344">
                <a:moveTo>
                  <a:pt x="892772" y="291874"/>
                </a:moveTo>
                <a:lnTo>
                  <a:pt x="883692" y="319411"/>
                </a:lnTo>
                <a:lnTo>
                  <a:pt x="897509" y="323976"/>
                </a:lnTo>
                <a:lnTo>
                  <a:pt x="906526" y="296417"/>
                </a:lnTo>
                <a:lnTo>
                  <a:pt x="892772" y="291874"/>
                </a:lnTo>
                <a:close/>
              </a:path>
              <a:path w="970914" h="347344">
                <a:moveTo>
                  <a:pt x="901826" y="264413"/>
                </a:moveTo>
                <a:lnTo>
                  <a:pt x="892772" y="291874"/>
                </a:lnTo>
                <a:lnTo>
                  <a:pt x="906526" y="296417"/>
                </a:lnTo>
                <a:lnTo>
                  <a:pt x="897509" y="323976"/>
                </a:lnTo>
                <a:lnTo>
                  <a:pt x="961832" y="323976"/>
                </a:lnTo>
                <a:lnTo>
                  <a:pt x="901826" y="264413"/>
                </a:lnTo>
                <a:close/>
              </a:path>
              <a:path w="970914" h="347344">
                <a:moveTo>
                  <a:pt x="9143" y="0"/>
                </a:moveTo>
                <a:lnTo>
                  <a:pt x="0" y="27431"/>
                </a:lnTo>
                <a:lnTo>
                  <a:pt x="883692" y="319411"/>
                </a:lnTo>
                <a:lnTo>
                  <a:pt x="892772" y="291874"/>
                </a:lnTo>
                <a:lnTo>
                  <a:pt x="914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5279897" y="3633978"/>
            <a:ext cx="3481070" cy="205740"/>
          </a:xfrm>
          <a:custGeom>
            <a:avLst/>
            <a:gdLst/>
            <a:ahLst/>
            <a:cxnLst/>
            <a:rect l="l" t="t" r="r" b="b"/>
            <a:pathLst>
              <a:path w="3481070" h="205739">
                <a:moveTo>
                  <a:pt x="3480816" y="0"/>
                </a:moveTo>
                <a:lnTo>
                  <a:pt x="3479476" y="40022"/>
                </a:lnTo>
                <a:lnTo>
                  <a:pt x="3475815" y="72723"/>
                </a:lnTo>
                <a:lnTo>
                  <a:pt x="3470368" y="94779"/>
                </a:lnTo>
                <a:lnTo>
                  <a:pt x="3463671" y="102870"/>
                </a:lnTo>
                <a:lnTo>
                  <a:pt x="1757552" y="102870"/>
                </a:lnTo>
                <a:lnTo>
                  <a:pt x="1750855" y="110960"/>
                </a:lnTo>
                <a:lnTo>
                  <a:pt x="1745408" y="133016"/>
                </a:lnTo>
                <a:lnTo>
                  <a:pt x="1741747" y="165717"/>
                </a:lnTo>
                <a:lnTo>
                  <a:pt x="1740407" y="205740"/>
                </a:lnTo>
                <a:lnTo>
                  <a:pt x="1739068" y="165717"/>
                </a:lnTo>
                <a:lnTo>
                  <a:pt x="1735407" y="133016"/>
                </a:lnTo>
                <a:lnTo>
                  <a:pt x="1729960" y="110960"/>
                </a:lnTo>
                <a:lnTo>
                  <a:pt x="1723262" y="102870"/>
                </a:lnTo>
                <a:lnTo>
                  <a:pt x="17144" y="102870"/>
                </a:lnTo>
                <a:lnTo>
                  <a:pt x="10447" y="94779"/>
                </a:lnTo>
                <a:lnTo>
                  <a:pt x="5000" y="72723"/>
                </a:lnTo>
                <a:lnTo>
                  <a:pt x="1339" y="40022"/>
                </a:lnTo>
                <a:lnTo>
                  <a:pt x="0" y="0"/>
                </a:lnTo>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76245" y="3667633"/>
            <a:ext cx="2303145" cy="195580"/>
          </a:xfrm>
          <a:custGeom>
            <a:avLst/>
            <a:gdLst/>
            <a:ahLst/>
            <a:cxnLst/>
            <a:rect l="l" t="t" r="r" b="b"/>
            <a:pathLst>
              <a:path w="2303145" h="195579">
                <a:moveTo>
                  <a:pt x="2215518" y="28965"/>
                </a:moveTo>
                <a:lnTo>
                  <a:pt x="0" y="166497"/>
                </a:lnTo>
                <a:lnTo>
                  <a:pt x="1778" y="195326"/>
                </a:lnTo>
                <a:lnTo>
                  <a:pt x="2217291" y="57794"/>
                </a:lnTo>
                <a:lnTo>
                  <a:pt x="2215518" y="28965"/>
                </a:lnTo>
                <a:close/>
              </a:path>
              <a:path w="2303145" h="195579">
                <a:moveTo>
                  <a:pt x="2279821" y="28067"/>
                </a:moveTo>
                <a:lnTo>
                  <a:pt x="2229993" y="28067"/>
                </a:lnTo>
                <a:lnTo>
                  <a:pt x="2231771" y="56896"/>
                </a:lnTo>
                <a:lnTo>
                  <a:pt x="2217291" y="57794"/>
                </a:lnTo>
                <a:lnTo>
                  <a:pt x="2219071" y="86741"/>
                </a:lnTo>
                <a:lnTo>
                  <a:pt x="2303145" y="37973"/>
                </a:lnTo>
                <a:lnTo>
                  <a:pt x="2279821" y="28067"/>
                </a:lnTo>
                <a:close/>
              </a:path>
              <a:path w="2303145" h="195579">
                <a:moveTo>
                  <a:pt x="2229993" y="28067"/>
                </a:moveTo>
                <a:lnTo>
                  <a:pt x="2215518" y="28965"/>
                </a:lnTo>
                <a:lnTo>
                  <a:pt x="2217291" y="57794"/>
                </a:lnTo>
                <a:lnTo>
                  <a:pt x="2231771" y="56896"/>
                </a:lnTo>
                <a:lnTo>
                  <a:pt x="2229993" y="28067"/>
                </a:lnTo>
                <a:close/>
              </a:path>
              <a:path w="2303145" h="195579">
                <a:moveTo>
                  <a:pt x="2213737" y="0"/>
                </a:moveTo>
                <a:lnTo>
                  <a:pt x="2215518" y="28965"/>
                </a:lnTo>
                <a:lnTo>
                  <a:pt x="2229993" y="28067"/>
                </a:lnTo>
                <a:lnTo>
                  <a:pt x="2279821" y="28067"/>
                </a:lnTo>
                <a:lnTo>
                  <a:pt x="2213737"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443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384547" y="1234439"/>
            <a:ext cx="6850380" cy="486460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78739" y="148082"/>
            <a:ext cx="2691130" cy="505459"/>
          </a:xfrm>
          <a:prstGeom prst="rect">
            <a:avLst/>
          </a:prstGeom>
        </p:spPr>
        <p:txBody>
          <a:bodyPr vert="horz" wrap="square" lIns="0" tIns="0" rIns="0" bIns="0" rtlCol="0">
            <a:spAutoFit/>
          </a:bodyPr>
          <a:lstStyle/>
          <a:p>
            <a:pPr marL="12700">
              <a:lnSpc>
                <a:spcPct val="100000"/>
              </a:lnSpc>
            </a:pPr>
            <a:r>
              <a:rPr sz="3200" dirty="0"/>
              <a:t>EV to</a:t>
            </a:r>
            <a:r>
              <a:rPr sz="3200" spc="-100" dirty="0"/>
              <a:t> </a:t>
            </a:r>
            <a:r>
              <a:rPr sz="3200" dirty="0"/>
              <a:t>EBITDA</a:t>
            </a:r>
            <a:endParaRPr sz="3200"/>
          </a:p>
        </p:txBody>
      </p:sp>
      <p:sp>
        <p:nvSpPr>
          <p:cNvPr id="6" name="object 6"/>
          <p:cNvSpPr txBox="1"/>
          <p:nvPr/>
        </p:nvSpPr>
        <p:spPr>
          <a:xfrm>
            <a:off x="286308" y="2550921"/>
            <a:ext cx="3306445" cy="11137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3:</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Identify </a:t>
            </a:r>
            <a:r>
              <a:rPr kumimoji="0" sz="2400" b="0" i="0" u="none" strike="noStrike" kern="1200" cap="none" spc="-45" normalizeH="0" baseline="0" noProof="0" dirty="0">
                <a:ln>
                  <a:noFill/>
                </a:ln>
                <a:solidFill>
                  <a:srgbClr val="FFFFFF"/>
                </a:solidFill>
                <a:effectLst/>
                <a:uLnTx/>
                <a:uFillTx/>
                <a:latin typeface="Arial"/>
                <a:ea typeface="+mn-ea"/>
                <a:cs typeface="Arial"/>
              </a:rPr>
              <a:t>Target </a:t>
            </a:r>
            <a:r>
              <a:rPr kumimoji="0" sz="2400" b="0" i="0" u="none" strike="noStrike" kern="1200" cap="none" spc="-5" normalizeH="0" baseline="0" noProof="0" dirty="0">
                <a:ln>
                  <a:noFill/>
                </a:ln>
                <a:solidFill>
                  <a:srgbClr val="FFFFFF"/>
                </a:solidFill>
                <a:effectLst/>
                <a:uLnTx/>
                <a:uFillTx/>
                <a:latin typeface="Arial"/>
                <a:ea typeface="+mn-ea"/>
                <a:cs typeface="Arial"/>
              </a:rPr>
              <a:t>Price</a:t>
            </a:r>
            <a:r>
              <a:rPr kumimoji="0" sz="2400" b="0" i="0" u="none" strike="noStrike" kern="1200" cap="none" spc="-7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and  </a:t>
            </a:r>
            <a:r>
              <a:rPr kumimoji="0" sz="2400" b="0" i="0" u="none" strike="noStrike" kern="1200" cap="none" spc="0" normalizeH="0" baseline="0" noProof="0" dirty="0">
                <a:ln>
                  <a:noFill/>
                </a:ln>
                <a:solidFill>
                  <a:srgbClr val="FFFFFF"/>
                </a:solidFill>
                <a:effectLst/>
                <a:uLnTx/>
                <a:uFillTx/>
                <a:latin typeface="Arial"/>
                <a:ea typeface="+mn-ea"/>
                <a:cs typeface="Arial"/>
              </a:rPr>
              <a:t>MOS for</a:t>
            </a:r>
            <a:r>
              <a:rPr kumimoji="0" sz="2400" b="0" i="0" u="none" strike="noStrike" kern="1200" cap="none" spc="-10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analysis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9080754" y="2154173"/>
            <a:ext cx="1603375" cy="822960"/>
          </a:xfrm>
          <a:custGeom>
            <a:avLst/>
            <a:gdLst/>
            <a:ahLst/>
            <a:cxnLst/>
            <a:rect l="l" t="t" r="r" b="b"/>
            <a:pathLst>
              <a:path w="1603375" h="822960">
                <a:moveTo>
                  <a:pt x="0" y="411479"/>
                </a:moveTo>
                <a:lnTo>
                  <a:pt x="9528" y="347855"/>
                </a:lnTo>
                <a:lnTo>
                  <a:pt x="37163" y="287298"/>
                </a:lnTo>
                <a:lnTo>
                  <a:pt x="81478" y="230543"/>
                </a:lnTo>
                <a:lnTo>
                  <a:pt x="109445" y="203820"/>
                </a:lnTo>
                <a:lnTo>
                  <a:pt x="141048" y="178322"/>
                </a:lnTo>
                <a:lnTo>
                  <a:pt x="176108" y="154141"/>
                </a:lnTo>
                <a:lnTo>
                  <a:pt x="214447" y="131368"/>
                </a:lnTo>
                <a:lnTo>
                  <a:pt x="255887" y="110095"/>
                </a:lnTo>
                <a:lnTo>
                  <a:pt x="300250" y="90413"/>
                </a:lnTo>
                <a:lnTo>
                  <a:pt x="347357" y="72414"/>
                </a:lnTo>
                <a:lnTo>
                  <a:pt x="397030" y="56190"/>
                </a:lnTo>
                <a:lnTo>
                  <a:pt x="449091" y="41832"/>
                </a:lnTo>
                <a:lnTo>
                  <a:pt x="503362" y="29431"/>
                </a:lnTo>
                <a:lnTo>
                  <a:pt x="559664" y="19080"/>
                </a:lnTo>
                <a:lnTo>
                  <a:pt x="617819" y="10870"/>
                </a:lnTo>
                <a:lnTo>
                  <a:pt x="677650" y="4892"/>
                </a:lnTo>
                <a:lnTo>
                  <a:pt x="738977" y="1238"/>
                </a:lnTo>
                <a:lnTo>
                  <a:pt x="801624" y="0"/>
                </a:lnTo>
                <a:lnTo>
                  <a:pt x="864270" y="1238"/>
                </a:lnTo>
                <a:lnTo>
                  <a:pt x="925597" y="4892"/>
                </a:lnTo>
                <a:lnTo>
                  <a:pt x="985428" y="10870"/>
                </a:lnTo>
                <a:lnTo>
                  <a:pt x="1043583" y="19080"/>
                </a:lnTo>
                <a:lnTo>
                  <a:pt x="1099885" y="29431"/>
                </a:lnTo>
                <a:lnTo>
                  <a:pt x="1154156" y="41832"/>
                </a:lnTo>
                <a:lnTo>
                  <a:pt x="1206217" y="56190"/>
                </a:lnTo>
                <a:lnTo>
                  <a:pt x="1255890" y="72414"/>
                </a:lnTo>
                <a:lnTo>
                  <a:pt x="1302997" y="90413"/>
                </a:lnTo>
                <a:lnTo>
                  <a:pt x="1347360" y="110095"/>
                </a:lnTo>
                <a:lnTo>
                  <a:pt x="1388800" y="131368"/>
                </a:lnTo>
                <a:lnTo>
                  <a:pt x="1427139" y="154141"/>
                </a:lnTo>
                <a:lnTo>
                  <a:pt x="1462199" y="178322"/>
                </a:lnTo>
                <a:lnTo>
                  <a:pt x="1493802" y="203820"/>
                </a:lnTo>
                <a:lnTo>
                  <a:pt x="1521769" y="230543"/>
                </a:lnTo>
                <a:lnTo>
                  <a:pt x="1566084" y="287298"/>
                </a:lnTo>
                <a:lnTo>
                  <a:pt x="1593719" y="347855"/>
                </a:lnTo>
                <a:lnTo>
                  <a:pt x="1603248" y="411479"/>
                </a:lnTo>
                <a:lnTo>
                  <a:pt x="1600836" y="443630"/>
                </a:lnTo>
                <a:lnTo>
                  <a:pt x="1582076" y="505812"/>
                </a:lnTo>
                <a:lnTo>
                  <a:pt x="1545923" y="564559"/>
                </a:lnTo>
                <a:lnTo>
                  <a:pt x="1493802" y="619139"/>
                </a:lnTo>
                <a:lnTo>
                  <a:pt x="1462199" y="644637"/>
                </a:lnTo>
                <a:lnTo>
                  <a:pt x="1427139" y="668818"/>
                </a:lnTo>
                <a:lnTo>
                  <a:pt x="1388800" y="691591"/>
                </a:lnTo>
                <a:lnTo>
                  <a:pt x="1347360" y="712864"/>
                </a:lnTo>
                <a:lnTo>
                  <a:pt x="1302997" y="732546"/>
                </a:lnTo>
                <a:lnTo>
                  <a:pt x="1255890" y="750545"/>
                </a:lnTo>
                <a:lnTo>
                  <a:pt x="1206217" y="766769"/>
                </a:lnTo>
                <a:lnTo>
                  <a:pt x="1154156" y="781127"/>
                </a:lnTo>
                <a:lnTo>
                  <a:pt x="1099885" y="793528"/>
                </a:lnTo>
                <a:lnTo>
                  <a:pt x="1043583" y="803879"/>
                </a:lnTo>
                <a:lnTo>
                  <a:pt x="985428" y="812089"/>
                </a:lnTo>
                <a:lnTo>
                  <a:pt x="925597" y="818067"/>
                </a:lnTo>
                <a:lnTo>
                  <a:pt x="864270" y="821721"/>
                </a:lnTo>
                <a:lnTo>
                  <a:pt x="801624" y="822960"/>
                </a:lnTo>
                <a:lnTo>
                  <a:pt x="738977" y="821721"/>
                </a:lnTo>
                <a:lnTo>
                  <a:pt x="677650" y="818067"/>
                </a:lnTo>
                <a:lnTo>
                  <a:pt x="617819" y="812089"/>
                </a:lnTo>
                <a:lnTo>
                  <a:pt x="559664" y="803879"/>
                </a:lnTo>
                <a:lnTo>
                  <a:pt x="503362" y="793528"/>
                </a:lnTo>
                <a:lnTo>
                  <a:pt x="449091" y="781127"/>
                </a:lnTo>
                <a:lnTo>
                  <a:pt x="397030" y="766769"/>
                </a:lnTo>
                <a:lnTo>
                  <a:pt x="347357" y="750545"/>
                </a:lnTo>
                <a:lnTo>
                  <a:pt x="300250" y="732546"/>
                </a:lnTo>
                <a:lnTo>
                  <a:pt x="255887" y="712864"/>
                </a:lnTo>
                <a:lnTo>
                  <a:pt x="214447" y="691591"/>
                </a:lnTo>
                <a:lnTo>
                  <a:pt x="176108" y="668818"/>
                </a:lnTo>
                <a:lnTo>
                  <a:pt x="141048" y="644637"/>
                </a:lnTo>
                <a:lnTo>
                  <a:pt x="109445" y="619139"/>
                </a:lnTo>
                <a:lnTo>
                  <a:pt x="81478" y="592416"/>
                </a:lnTo>
                <a:lnTo>
                  <a:pt x="37163" y="535661"/>
                </a:lnTo>
                <a:lnTo>
                  <a:pt x="9528" y="475104"/>
                </a:lnTo>
                <a:lnTo>
                  <a:pt x="0" y="411479"/>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656965" y="2562605"/>
            <a:ext cx="5423535" cy="566420"/>
          </a:xfrm>
          <a:custGeom>
            <a:avLst/>
            <a:gdLst/>
            <a:ahLst/>
            <a:cxnLst/>
            <a:rect l="l" t="t" r="r" b="b"/>
            <a:pathLst>
              <a:path w="5423534" h="566419">
                <a:moveTo>
                  <a:pt x="5335364" y="28929"/>
                </a:moveTo>
                <a:lnTo>
                  <a:pt x="0" y="537464"/>
                </a:lnTo>
                <a:lnTo>
                  <a:pt x="2794" y="566293"/>
                </a:lnTo>
                <a:lnTo>
                  <a:pt x="5338116" y="57762"/>
                </a:lnTo>
                <a:lnTo>
                  <a:pt x="5335364" y="28929"/>
                </a:lnTo>
                <a:close/>
              </a:path>
              <a:path w="5423534" h="566419">
                <a:moveTo>
                  <a:pt x="5403797" y="27559"/>
                </a:moveTo>
                <a:lnTo>
                  <a:pt x="5349748" y="27559"/>
                </a:lnTo>
                <a:lnTo>
                  <a:pt x="5352542" y="56388"/>
                </a:lnTo>
                <a:lnTo>
                  <a:pt x="5338116" y="57762"/>
                </a:lnTo>
                <a:lnTo>
                  <a:pt x="5340858" y="86487"/>
                </a:lnTo>
                <a:lnTo>
                  <a:pt x="5423154" y="35052"/>
                </a:lnTo>
                <a:lnTo>
                  <a:pt x="5403797" y="27559"/>
                </a:lnTo>
                <a:close/>
              </a:path>
              <a:path w="5423534" h="566419">
                <a:moveTo>
                  <a:pt x="5349748" y="27559"/>
                </a:moveTo>
                <a:lnTo>
                  <a:pt x="5335364" y="28929"/>
                </a:lnTo>
                <a:lnTo>
                  <a:pt x="5338116" y="57762"/>
                </a:lnTo>
                <a:lnTo>
                  <a:pt x="5352542" y="56388"/>
                </a:lnTo>
                <a:lnTo>
                  <a:pt x="5349748" y="27559"/>
                </a:lnTo>
                <a:close/>
              </a:path>
              <a:path w="5423534" h="566419">
                <a:moveTo>
                  <a:pt x="5332603" y="0"/>
                </a:moveTo>
                <a:lnTo>
                  <a:pt x="5335364" y="28929"/>
                </a:lnTo>
                <a:lnTo>
                  <a:pt x="5349748" y="27559"/>
                </a:lnTo>
                <a:lnTo>
                  <a:pt x="5403797" y="27559"/>
                </a:lnTo>
                <a:lnTo>
                  <a:pt x="533260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424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600200" y="381000"/>
            <a:ext cx="8382000" cy="6617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a:ea typeface="+mn-ea"/>
                <a:cs typeface="+mn-cs"/>
              </a:rPr>
              <a:t>Objectives (09.06.2017):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Classroom: Observe/Review FMA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Lab: 	Observe demo of using 	Blackboard/Bloomberg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Groups: Produce Watch List of 1 stock; save to 	PDF or attachment to </a:t>
            </a:r>
            <a:r>
              <a:rPr kumimoji="0" lang="en-US" sz="3200" b="0" i="0" u="none" strike="noStrike" kern="1200" cap="none" spc="0" normalizeH="0" baseline="0" noProof="0" dirty="0" err="1" smtClean="0">
                <a:ln>
                  <a:noFill/>
                </a:ln>
                <a:solidFill>
                  <a:prstClr val="white"/>
                </a:solidFill>
                <a:effectLst/>
                <a:uLnTx/>
                <a:uFillTx/>
                <a:latin typeface="Calibri"/>
                <a:ea typeface="+mn-ea"/>
                <a:cs typeface="+mn-cs"/>
              </a:rPr>
              <a:t>Blmbg</a:t>
            </a: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a:t>
            </a:r>
            <a:endParaRPr kumimoji="0" lang="en-US" sz="32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Using EPV Identify the MOS and Target 	Price for 1 stock.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9384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87705" algn="ctr">
              <a:lnSpc>
                <a:spcPts val="4230"/>
              </a:lnSpc>
            </a:pPr>
            <a:r>
              <a:rPr dirty="0"/>
              <a:t>FREE CASH </a:t>
            </a:r>
            <a:r>
              <a:rPr spc="-5" dirty="0"/>
              <a:t>FLOW</a:t>
            </a:r>
            <a:r>
              <a:rPr spc="-80" dirty="0"/>
              <a:t> </a:t>
            </a:r>
            <a:r>
              <a:rPr dirty="0"/>
              <a:t>MODELS</a:t>
            </a:r>
          </a:p>
          <a:p>
            <a:pPr marL="687705" algn="ctr">
              <a:lnSpc>
                <a:spcPts val="2310"/>
              </a:lnSpc>
            </a:pPr>
            <a:r>
              <a:rPr sz="2000" b="0" dirty="0">
                <a:latin typeface="Arial"/>
                <a:cs typeface="Arial"/>
              </a:rPr>
              <a:t>FINANCIAL MODEL</a:t>
            </a:r>
            <a:r>
              <a:rPr sz="2000" b="0" spc="-340" dirty="0">
                <a:latin typeface="Arial"/>
                <a:cs typeface="Arial"/>
              </a:rPr>
              <a:t> </a:t>
            </a:r>
            <a:r>
              <a:rPr sz="2000" b="0" spc="-20" dirty="0">
                <a:latin typeface="Arial"/>
                <a:cs typeface="Arial"/>
              </a:rPr>
              <a:t>ANALYSIS</a:t>
            </a:r>
            <a:endParaRPr sz="2000">
              <a:latin typeface="Arial"/>
              <a:cs typeface="Arial"/>
            </a:endParaRPr>
          </a:p>
        </p:txBody>
      </p:sp>
      <p:sp>
        <p:nvSpPr>
          <p:cNvPr id="3" name="object 3"/>
          <p:cNvSpPr/>
          <p:nvPr/>
        </p:nvSpPr>
        <p:spPr>
          <a:xfrm>
            <a:off x="246735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46735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1">
            <a:solidFill>
              <a:srgbClr val="0099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687573" y="3580638"/>
            <a:ext cx="195580" cy="182880"/>
          </a:xfrm>
          <a:custGeom>
            <a:avLst/>
            <a:gdLst/>
            <a:ahLst/>
            <a:cxnLst/>
            <a:rect l="l" t="t" r="r" b="b"/>
            <a:pathLst>
              <a:path w="195580" h="182879">
                <a:moveTo>
                  <a:pt x="0" y="182880"/>
                </a:moveTo>
                <a:lnTo>
                  <a:pt x="195072" y="182880"/>
                </a:lnTo>
                <a:lnTo>
                  <a:pt x="195072" y="0"/>
                </a:lnTo>
                <a:lnTo>
                  <a:pt x="0" y="0"/>
                </a:lnTo>
                <a:lnTo>
                  <a:pt x="0" y="18288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943605" y="3355085"/>
            <a:ext cx="196850" cy="408940"/>
          </a:xfrm>
          <a:custGeom>
            <a:avLst/>
            <a:gdLst/>
            <a:ahLst/>
            <a:cxnLst/>
            <a:rect l="l" t="t" r="r" b="b"/>
            <a:pathLst>
              <a:path w="196850" h="408939">
                <a:moveTo>
                  <a:pt x="0" y="408431"/>
                </a:moveTo>
                <a:lnTo>
                  <a:pt x="196595" y="408431"/>
                </a:lnTo>
                <a:lnTo>
                  <a:pt x="196595" y="0"/>
                </a:lnTo>
                <a:lnTo>
                  <a:pt x="0" y="0"/>
                </a:lnTo>
                <a:lnTo>
                  <a:pt x="0" y="40843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14877" y="3141726"/>
            <a:ext cx="195580" cy="623570"/>
          </a:xfrm>
          <a:custGeom>
            <a:avLst/>
            <a:gdLst/>
            <a:ahLst/>
            <a:cxnLst/>
            <a:rect l="l" t="t" r="r" b="b"/>
            <a:pathLst>
              <a:path w="195579" h="623570">
                <a:moveTo>
                  <a:pt x="0" y="623316"/>
                </a:moveTo>
                <a:lnTo>
                  <a:pt x="195072" y="623316"/>
                </a:lnTo>
                <a:lnTo>
                  <a:pt x="195072" y="0"/>
                </a:lnTo>
                <a:lnTo>
                  <a:pt x="0" y="0"/>
                </a:lnTo>
                <a:lnTo>
                  <a:pt x="0" y="62331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687573" y="3092957"/>
            <a:ext cx="342900" cy="342900"/>
          </a:xfrm>
          <a:custGeom>
            <a:avLst/>
            <a:gdLst/>
            <a:ahLst/>
            <a:cxnLst/>
            <a:rect l="l" t="t" r="r" b="b"/>
            <a:pathLst>
              <a:path w="342900" h="342900">
                <a:moveTo>
                  <a:pt x="0" y="342900"/>
                </a:moveTo>
                <a:lnTo>
                  <a:pt x="34290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030473" y="3092957"/>
            <a:ext cx="0" cy="113664"/>
          </a:xfrm>
          <a:custGeom>
            <a:avLst/>
            <a:gdLst/>
            <a:ahLst/>
            <a:cxnLst/>
            <a:rect l="l" t="t" r="r" b="b"/>
            <a:pathLst>
              <a:path h="113664">
                <a:moveTo>
                  <a:pt x="0" y="113664"/>
                </a:moveTo>
                <a:lnTo>
                  <a:pt x="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08554" y="3094482"/>
            <a:ext cx="135255" cy="0"/>
          </a:xfrm>
          <a:custGeom>
            <a:avLst/>
            <a:gdLst/>
            <a:ahLst/>
            <a:cxnLst/>
            <a:rect l="l" t="t" r="r" b="b"/>
            <a:pathLst>
              <a:path w="135255">
                <a:moveTo>
                  <a:pt x="0" y="0"/>
                </a:moveTo>
                <a:lnTo>
                  <a:pt x="13525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98373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CC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98373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00CC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277105" y="3096005"/>
            <a:ext cx="591820" cy="672465"/>
          </a:xfrm>
          <a:custGeom>
            <a:avLst/>
            <a:gdLst/>
            <a:ahLst/>
            <a:cxnLst/>
            <a:rect l="l" t="t" r="r" b="b"/>
            <a:pathLst>
              <a:path w="591820" h="672464">
                <a:moveTo>
                  <a:pt x="0" y="98552"/>
                </a:moveTo>
                <a:lnTo>
                  <a:pt x="7737" y="60168"/>
                </a:lnTo>
                <a:lnTo>
                  <a:pt x="28844" y="28844"/>
                </a:lnTo>
                <a:lnTo>
                  <a:pt x="60168" y="7737"/>
                </a:lnTo>
                <a:lnTo>
                  <a:pt x="98552" y="0"/>
                </a:lnTo>
                <a:lnTo>
                  <a:pt x="492760" y="0"/>
                </a:lnTo>
                <a:lnTo>
                  <a:pt x="531143" y="7737"/>
                </a:lnTo>
                <a:lnTo>
                  <a:pt x="562467" y="28844"/>
                </a:lnTo>
                <a:lnTo>
                  <a:pt x="583574" y="60168"/>
                </a:lnTo>
                <a:lnTo>
                  <a:pt x="591312" y="98552"/>
                </a:lnTo>
                <a:lnTo>
                  <a:pt x="591312" y="573532"/>
                </a:lnTo>
                <a:lnTo>
                  <a:pt x="583574" y="611915"/>
                </a:lnTo>
                <a:lnTo>
                  <a:pt x="562467" y="643239"/>
                </a:lnTo>
                <a:lnTo>
                  <a:pt x="531143" y="664346"/>
                </a:lnTo>
                <a:lnTo>
                  <a:pt x="492760" y="672084"/>
                </a:lnTo>
                <a:lnTo>
                  <a:pt x="98552" y="672084"/>
                </a:lnTo>
                <a:lnTo>
                  <a:pt x="60168" y="664346"/>
                </a:lnTo>
                <a:lnTo>
                  <a:pt x="28844" y="643239"/>
                </a:lnTo>
                <a:lnTo>
                  <a:pt x="7737" y="611915"/>
                </a:lnTo>
                <a:lnTo>
                  <a:pt x="0" y="573532"/>
                </a:lnTo>
                <a:lnTo>
                  <a:pt x="0" y="9855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33494" y="3163061"/>
            <a:ext cx="474345" cy="546100"/>
          </a:xfrm>
          <a:custGeom>
            <a:avLst/>
            <a:gdLst/>
            <a:ahLst/>
            <a:cxnLst/>
            <a:rect l="l" t="t" r="r" b="b"/>
            <a:pathLst>
              <a:path w="474345" h="546100">
                <a:moveTo>
                  <a:pt x="0" y="545592"/>
                </a:moveTo>
                <a:lnTo>
                  <a:pt x="473963" y="545592"/>
                </a:lnTo>
                <a:lnTo>
                  <a:pt x="473963" y="0"/>
                </a:lnTo>
                <a:lnTo>
                  <a:pt x="0" y="0"/>
                </a:lnTo>
                <a:lnTo>
                  <a:pt x="0" y="545592"/>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413503" y="3323844"/>
            <a:ext cx="83820" cy="88900"/>
          </a:xfrm>
          <a:custGeom>
            <a:avLst/>
            <a:gdLst/>
            <a:ahLst/>
            <a:cxnLst/>
            <a:rect l="l" t="t" r="r" b="b"/>
            <a:pathLst>
              <a:path w="83820" h="88900">
                <a:moveTo>
                  <a:pt x="83820" y="0"/>
                </a:moveTo>
                <a:lnTo>
                  <a:pt x="0" y="0"/>
                </a:lnTo>
                <a:lnTo>
                  <a:pt x="0" y="88391"/>
                </a:lnTo>
                <a:lnTo>
                  <a:pt x="83820" y="88391"/>
                </a:lnTo>
                <a:lnTo>
                  <a:pt x="83820" y="77850"/>
                </a:lnTo>
                <a:lnTo>
                  <a:pt x="10541" y="77850"/>
                </a:lnTo>
                <a:lnTo>
                  <a:pt x="10541" y="10413"/>
                </a:lnTo>
                <a:lnTo>
                  <a:pt x="83820" y="10413"/>
                </a:lnTo>
                <a:lnTo>
                  <a:pt x="83820" y="0"/>
                </a:lnTo>
                <a:close/>
              </a:path>
              <a:path w="83820" h="88900">
                <a:moveTo>
                  <a:pt x="83820" y="10413"/>
                </a:moveTo>
                <a:lnTo>
                  <a:pt x="73279" y="10413"/>
                </a:lnTo>
                <a:lnTo>
                  <a:pt x="73279" y="77850"/>
                </a:lnTo>
                <a:lnTo>
                  <a:pt x="83820" y="77850"/>
                </a:lnTo>
                <a:lnTo>
                  <a:pt x="83820" y="104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413503" y="3323844"/>
            <a:ext cx="83820" cy="88900"/>
          </a:xfrm>
          <a:custGeom>
            <a:avLst/>
            <a:gdLst/>
            <a:ahLst/>
            <a:cxnLst/>
            <a:rect l="l" t="t" r="r" b="b"/>
            <a:pathLst>
              <a:path w="83820" h="88900">
                <a:moveTo>
                  <a:pt x="0" y="0"/>
                </a:moveTo>
                <a:lnTo>
                  <a:pt x="83820" y="0"/>
                </a:lnTo>
                <a:lnTo>
                  <a:pt x="83820" y="88391"/>
                </a:lnTo>
                <a:lnTo>
                  <a:pt x="0" y="88391"/>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424045" y="3334258"/>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413503" y="3457955"/>
            <a:ext cx="83820" cy="88900"/>
          </a:xfrm>
          <a:custGeom>
            <a:avLst/>
            <a:gdLst/>
            <a:ahLst/>
            <a:cxnLst/>
            <a:rect l="l" t="t" r="r" b="b"/>
            <a:pathLst>
              <a:path w="83820" h="88900">
                <a:moveTo>
                  <a:pt x="83820" y="0"/>
                </a:moveTo>
                <a:lnTo>
                  <a:pt x="0" y="0"/>
                </a:lnTo>
                <a:lnTo>
                  <a:pt x="0" y="88392"/>
                </a:lnTo>
                <a:lnTo>
                  <a:pt x="83820" y="88392"/>
                </a:lnTo>
                <a:lnTo>
                  <a:pt x="83820" y="77851"/>
                </a:lnTo>
                <a:lnTo>
                  <a:pt x="10541" y="77851"/>
                </a:lnTo>
                <a:lnTo>
                  <a:pt x="10541" y="10414"/>
                </a:lnTo>
                <a:lnTo>
                  <a:pt x="83820" y="10414"/>
                </a:lnTo>
                <a:lnTo>
                  <a:pt x="83820" y="0"/>
                </a:lnTo>
                <a:close/>
              </a:path>
              <a:path w="83820" h="88900">
                <a:moveTo>
                  <a:pt x="83820" y="10414"/>
                </a:moveTo>
                <a:lnTo>
                  <a:pt x="73279" y="10414"/>
                </a:lnTo>
                <a:lnTo>
                  <a:pt x="73279" y="77851"/>
                </a:lnTo>
                <a:lnTo>
                  <a:pt x="83820" y="77851"/>
                </a:lnTo>
                <a:lnTo>
                  <a:pt x="83820" y="104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413503" y="3457955"/>
            <a:ext cx="83820" cy="88900"/>
          </a:xfrm>
          <a:custGeom>
            <a:avLst/>
            <a:gdLst/>
            <a:ahLst/>
            <a:cxnLst/>
            <a:rect l="l" t="t" r="r" b="b"/>
            <a:pathLst>
              <a:path w="83820" h="88900">
                <a:moveTo>
                  <a:pt x="0" y="0"/>
                </a:moveTo>
                <a:lnTo>
                  <a:pt x="83820" y="0"/>
                </a:lnTo>
                <a:lnTo>
                  <a:pt x="83820" y="88392"/>
                </a:lnTo>
                <a:lnTo>
                  <a:pt x="0" y="88392"/>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424045" y="3468370"/>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14265" y="3324605"/>
            <a:ext cx="72390" cy="78105"/>
          </a:xfrm>
          <a:custGeom>
            <a:avLst/>
            <a:gdLst/>
            <a:ahLst/>
            <a:cxnLst/>
            <a:rect l="l" t="t" r="r" b="b"/>
            <a:pathLst>
              <a:path w="72389" h="78104">
                <a:moveTo>
                  <a:pt x="0" y="0"/>
                </a:moveTo>
                <a:lnTo>
                  <a:pt x="72389" y="78105"/>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424934" y="3335273"/>
            <a:ext cx="66675" cy="68580"/>
          </a:xfrm>
          <a:custGeom>
            <a:avLst/>
            <a:gdLst/>
            <a:ahLst/>
            <a:cxnLst/>
            <a:rect l="l" t="t" r="r" b="b"/>
            <a:pathLst>
              <a:path w="66675" h="68579">
                <a:moveTo>
                  <a:pt x="66675" y="0"/>
                </a:moveTo>
                <a:lnTo>
                  <a:pt x="0" y="68579"/>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554473" y="3376421"/>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54473" y="3507485"/>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853592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53592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809481" y="3243833"/>
            <a:ext cx="640080" cy="471170"/>
          </a:xfrm>
          <a:custGeom>
            <a:avLst/>
            <a:gdLst/>
            <a:ahLst/>
            <a:cxnLst/>
            <a:rect l="l" t="t" r="r" b="b"/>
            <a:pathLst>
              <a:path w="640079" h="471170">
                <a:moveTo>
                  <a:pt x="0" y="78486"/>
                </a:moveTo>
                <a:lnTo>
                  <a:pt x="6173" y="47952"/>
                </a:lnTo>
                <a:lnTo>
                  <a:pt x="23002" y="23002"/>
                </a:lnTo>
                <a:lnTo>
                  <a:pt x="47952" y="6173"/>
                </a:lnTo>
                <a:lnTo>
                  <a:pt x="78486" y="0"/>
                </a:lnTo>
                <a:lnTo>
                  <a:pt x="561594" y="0"/>
                </a:lnTo>
                <a:lnTo>
                  <a:pt x="592127" y="6173"/>
                </a:lnTo>
                <a:lnTo>
                  <a:pt x="617077" y="23002"/>
                </a:lnTo>
                <a:lnTo>
                  <a:pt x="633906" y="47952"/>
                </a:lnTo>
                <a:lnTo>
                  <a:pt x="640079" y="78486"/>
                </a:lnTo>
                <a:lnTo>
                  <a:pt x="640079" y="392429"/>
                </a:lnTo>
                <a:lnTo>
                  <a:pt x="633906" y="422963"/>
                </a:lnTo>
                <a:lnTo>
                  <a:pt x="617077" y="447913"/>
                </a:lnTo>
                <a:lnTo>
                  <a:pt x="592127" y="464742"/>
                </a:lnTo>
                <a:lnTo>
                  <a:pt x="561594" y="470915"/>
                </a:lnTo>
                <a:lnTo>
                  <a:pt x="78486" y="470915"/>
                </a:lnTo>
                <a:lnTo>
                  <a:pt x="47952" y="464742"/>
                </a:lnTo>
                <a:lnTo>
                  <a:pt x="23002" y="447913"/>
                </a:lnTo>
                <a:lnTo>
                  <a:pt x="6173" y="422963"/>
                </a:lnTo>
                <a:lnTo>
                  <a:pt x="0" y="392429"/>
                </a:lnTo>
                <a:lnTo>
                  <a:pt x="0" y="7848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8963406" y="2974085"/>
            <a:ext cx="329565" cy="268605"/>
          </a:xfrm>
          <a:custGeom>
            <a:avLst/>
            <a:gdLst/>
            <a:ahLst/>
            <a:cxnLst/>
            <a:rect l="l" t="t" r="r" b="b"/>
            <a:pathLst>
              <a:path w="329565" h="268605">
                <a:moveTo>
                  <a:pt x="0" y="268224"/>
                </a:moveTo>
                <a:lnTo>
                  <a:pt x="0" y="134112"/>
                </a:lnTo>
                <a:lnTo>
                  <a:pt x="8388" y="91732"/>
                </a:lnTo>
                <a:lnTo>
                  <a:pt x="31747" y="54918"/>
                </a:lnTo>
                <a:lnTo>
                  <a:pt x="67372" y="25883"/>
                </a:lnTo>
                <a:lnTo>
                  <a:pt x="112556" y="6839"/>
                </a:lnTo>
                <a:lnTo>
                  <a:pt x="164592" y="0"/>
                </a:lnTo>
                <a:lnTo>
                  <a:pt x="216627" y="6839"/>
                </a:lnTo>
                <a:lnTo>
                  <a:pt x="261811" y="25883"/>
                </a:lnTo>
                <a:lnTo>
                  <a:pt x="297436" y="54918"/>
                </a:lnTo>
                <a:lnTo>
                  <a:pt x="320795" y="91732"/>
                </a:lnTo>
                <a:lnTo>
                  <a:pt x="329184" y="134112"/>
                </a:lnTo>
                <a:lnTo>
                  <a:pt x="329184" y="268224"/>
                </a:lnTo>
                <a:lnTo>
                  <a:pt x="0" y="268224"/>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070847" y="3392423"/>
            <a:ext cx="117475" cy="123825"/>
          </a:xfrm>
          <a:custGeom>
            <a:avLst/>
            <a:gdLst/>
            <a:ahLst/>
            <a:cxnLst/>
            <a:rect l="l" t="t" r="r" b="b"/>
            <a:pathLst>
              <a:path w="117475" h="123825">
                <a:moveTo>
                  <a:pt x="58674" y="0"/>
                </a:moveTo>
                <a:lnTo>
                  <a:pt x="35843" y="4857"/>
                </a:lnTo>
                <a:lnTo>
                  <a:pt x="17192" y="18097"/>
                </a:lnTo>
                <a:lnTo>
                  <a:pt x="4613" y="37719"/>
                </a:lnTo>
                <a:lnTo>
                  <a:pt x="0" y="61722"/>
                </a:lnTo>
                <a:lnTo>
                  <a:pt x="4613" y="85725"/>
                </a:lnTo>
                <a:lnTo>
                  <a:pt x="17192" y="105346"/>
                </a:lnTo>
                <a:lnTo>
                  <a:pt x="35843" y="118586"/>
                </a:lnTo>
                <a:lnTo>
                  <a:pt x="58674" y="123443"/>
                </a:lnTo>
                <a:lnTo>
                  <a:pt x="81504" y="118586"/>
                </a:lnTo>
                <a:lnTo>
                  <a:pt x="100155" y="105346"/>
                </a:lnTo>
                <a:lnTo>
                  <a:pt x="112734" y="85725"/>
                </a:lnTo>
                <a:lnTo>
                  <a:pt x="117348" y="61722"/>
                </a:lnTo>
                <a:lnTo>
                  <a:pt x="112734" y="37719"/>
                </a:lnTo>
                <a:lnTo>
                  <a:pt x="100155" y="18097"/>
                </a:lnTo>
                <a:lnTo>
                  <a:pt x="81504" y="4857"/>
                </a:lnTo>
                <a:lnTo>
                  <a:pt x="58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9070847" y="3392423"/>
            <a:ext cx="117475" cy="123825"/>
          </a:xfrm>
          <a:custGeom>
            <a:avLst/>
            <a:gdLst/>
            <a:ahLst/>
            <a:cxnLst/>
            <a:rect l="l" t="t" r="r" b="b"/>
            <a:pathLst>
              <a:path w="117475" h="123825">
                <a:moveTo>
                  <a:pt x="0" y="61722"/>
                </a:moveTo>
                <a:lnTo>
                  <a:pt x="4613" y="37719"/>
                </a:lnTo>
                <a:lnTo>
                  <a:pt x="17192" y="18097"/>
                </a:lnTo>
                <a:lnTo>
                  <a:pt x="35843" y="4857"/>
                </a:lnTo>
                <a:lnTo>
                  <a:pt x="58674" y="0"/>
                </a:lnTo>
                <a:lnTo>
                  <a:pt x="81504" y="4857"/>
                </a:lnTo>
                <a:lnTo>
                  <a:pt x="100155" y="18097"/>
                </a:lnTo>
                <a:lnTo>
                  <a:pt x="112734" y="37719"/>
                </a:lnTo>
                <a:lnTo>
                  <a:pt x="117348" y="61722"/>
                </a:lnTo>
                <a:lnTo>
                  <a:pt x="112734" y="85725"/>
                </a:lnTo>
                <a:lnTo>
                  <a:pt x="100155" y="105346"/>
                </a:lnTo>
                <a:lnTo>
                  <a:pt x="81504" y="118586"/>
                </a:lnTo>
                <a:lnTo>
                  <a:pt x="58674" y="123443"/>
                </a:lnTo>
                <a:lnTo>
                  <a:pt x="35843" y="118586"/>
                </a:lnTo>
                <a:lnTo>
                  <a:pt x="17192" y="105346"/>
                </a:lnTo>
                <a:lnTo>
                  <a:pt x="4613" y="85725"/>
                </a:lnTo>
                <a:lnTo>
                  <a:pt x="0" y="6172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99804" y="3467100"/>
            <a:ext cx="64135" cy="93345"/>
          </a:xfrm>
          <a:custGeom>
            <a:avLst/>
            <a:gdLst/>
            <a:ahLst/>
            <a:cxnLst/>
            <a:rect l="l" t="t" r="r" b="b"/>
            <a:pathLst>
              <a:path w="64134" h="93345">
                <a:moveTo>
                  <a:pt x="32003" y="0"/>
                </a:moveTo>
                <a:lnTo>
                  <a:pt x="19556" y="3655"/>
                </a:lnTo>
                <a:lnTo>
                  <a:pt x="9382" y="13620"/>
                </a:lnTo>
                <a:lnTo>
                  <a:pt x="2518" y="28396"/>
                </a:lnTo>
                <a:lnTo>
                  <a:pt x="0" y="46482"/>
                </a:lnTo>
                <a:lnTo>
                  <a:pt x="2518" y="64567"/>
                </a:lnTo>
                <a:lnTo>
                  <a:pt x="9382" y="79343"/>
                </a:lnTo>
                <a:lnTo>
                  <a:pt x="19556" y="89308"/>
                </a:lnTo>
                <a:lnTo>
                  <a:pt x="32003" y="92963"/>
                </a:lnTo>
                <a:lnTo>
                  <a:pt x="44451" y="89308"/>
                </a:lnTo>
                <a:lnTo>
                  <a:pt x="54625" y="79343"/>
                </a:lnTo>
                <a:lnTo>
                  <a:pt x="61489" y="64567"/>
                </a:lnTo>
                <a:lnTo>
                  <a:pt x="64007" y="46482"/>
                </a:lnTo>
                <a:lnTo>
                  <a:pt x="61489" y="28396"/>
                </a:lnTo>
                <a:lnTo>
                  <a:pt x="54625" y="13620"/>
                </a:lnTo>
                <a:lnTo>
                  <a:pt x="44451" y="3655"/>
                </a:lnTo>
                <a:lnTo>
                  <a:pt x="320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9099804" y="3467100"/>
            <a:ext cx="64135" cy="93345"/>
          </a:xfrm>
          <a:custGeom>
            <a:avLst/>
            <a:gdLst/>
            <a:ahLst/>
            <a:cxnLst/>
            <a:rect l="l" t="t" r="r" b="b"/>
            <a:pathLst>
              <a:path w="64134" h="93345">
                <a:moveTo>
                  <a:pt x="0" y="46482"/>
                </a:moveTo>
                <a:lnTo>
                  <a:pt x="2518" y="28396"/>
                </a:lnTo>
                <a:lnTo>
                  <a:pt x="9382" y="13620"/>
                </a:lnTo>
                <a:lnTo>
                  <a:pt x="19556" y="3655"/>
                </a:lnTo>
                <a:lnTo>
                  <a:pt x="32003" y="0"/>
                </a:lnTo>
                <a:lnTo>
                  <a:pt x="44451" y="3655"/>
                </a:lnTo>
                <a:lnTo>
                  <a:pt x="54625" y="13620"/>
                </a:lnTo>
                <a:lnTo>
                  <a:pt x="61489" y="28396"/>
                </a:lnTo>
                <a:lnTo>
                  <a:pt x="64007" y="46482"/>
                </a:lnTo>
                <a:lnTo>
                  <a:pt x="61489" y="64567"/>
                </a:lnTo>
                <a:lnTo>
                  <a:pt x="54625" y="79343"/>
                </a:lnTo>
                <a:lnTo>
                  <a:pt x="44451" y="89308"/>
                </a:lnTo>
                <a:lnTo>
                  <a:pt x="32003" y="92963"/>
                </a:lnTo>
                <a:lnTo>
                  <a:pt x="19556" y="89308"/>
                </a:lnTo>
                <a:lnTo>
                  <a:pt x="9382" y="79343"/>
                </a:lnTo>
                <a:lnTo>
                  <a:pt x="2518" y="64567"/>
                </a:lnTo>
                <a:lnTo>
                  <a:pt x="0" y="4648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501640"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501640"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33CC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948934" y="3254502"/>
            <a:ext cx="81280" cy="353695"/>
          </a:xfrm>
          <a:custGeom>
            <a:avLst/>
            <a:gdLst/>
            <a:ahLst/>
            <a:cxnLst/>
            <a:rect l="l" t="t" r="r" b="b"/>
            <a:pathLst>
              <a:path w="81279" h="353695">
                <a:moveTo>
                  <a:pt x="0" y="353568"/>
                </a:moveTo>
                <a:lnTo>
                  <a:pt x="80772" y="353568"/>
                </a:lnTo>
                <a:lnTo>
                  <a:pt x="80772" y="0"/>
                </a:lnTo>
                <a:lnTo>
                  <a:pt x="0" y="0"/>
                </a:lnTo>
                <a:lnTo>
                  <a:pt x="0" y="353568"/>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412229" y="3132582"/>
            <a:ext cx="82550" cy="180340"/>
          </a:xfrm>
          <a:custGeom>
            <a:avLst/>
            <a:gdLst/>
            <a:ahLst/>
            <a:cxnLst/>
            <a:rect l="l" t="t" r="r" b="b"/>
            <a:pathLst>
              <a:path w="82550" h="180339">
                <a:moveTo>
                  <a:pt x="0" y="179832"/>
                </a:moveTo>
                <a:lnTo>
                  <a:pt x="82296" y="179832"/>
                </a:lnTo>
                <a:lnTo>
                  <a:pt x="82296" y="0"/>
                </a:lnTo>
                <a:lnTo>
                  <a:pt x="0" y="0"/>
                </a:lnTo>
                <a:lnTo>
                  <a:pt x="0" y="17983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6262878" y="3199638"/>
            <a:ext cx="81280" cy="338455"/>
          </a:xfrm>
          <a:custGeom>
            <a:avLst/>
            <a:gdLst/>
            <a:ahLst/>
            <a:cxnLst/>
            <a:rect l="l" t="t" r="r" b="b"/>
            <a:pathLst>
              <a:path w="81279" h="338454">
                <a:moveTo>
                  <a:pt x="0" y="338327"/>
                </a:moveTo>
                <a:lnTo>
                  <a:pt x="80772" y="338327"/>
                </a:lnTo>
                <a:lnTo>
                  <a:pt x="80772" y="0"/>
                </a:lnTo>
                <a:lnTo>
                  <a:pt x="0" y="0"/>
                </a:lnTo>
                <a:lnTo>
                  <a:pt x="0" y="338327"/>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5502402" y="3201161"/>
            <a:ext cx="1144905" cy="495300"/>
          </a:xfrm>
          <a:custGeom>
            <a:avLst/>
            <a:gdLst/>
            <a:ahLst/>
            <a:cxnLst/>
            <a:rect l="l" t="t" r="r" b="b"/>
            <a:pathLst>
              <a:path w="1144904" h="495300">
                <a:moveTo>
                  <a:pt x="0" y="186436"/>
                </a:moveTo>
                <a:lnTo>
                  <a:pt x="36443" y="147123"/>
                </a:lnTo>
                <a:lnTo>
                  <a:pt x="73431" y="110332"/>
                </a:lnTo>
                <a:lnTo>
                  <a:pt x="111524" y="78584"/>
                </a:lnTo>
                <a:lnTo>
                  <a:pt x="151280" y="54400"/>
                </a:lnTo>
                <a:lnTo>
                  <a:pt x="193260" y="40302"/>
                </a:lnTo>
                <a:lnTo>
                  <a:pt x="238023" y="38812"/>
                </a:lnTo>
                <a:lnTo>
                  <a:pt x="286131" y="52450"/>
                </a:lnTo>
                <a:lnTo>
                  <a:pt x="338227" y="93630"/>
                </a:lnTo>
                <a:lnTo>
                  <a:pt x="365717" y="126087"/>
                </a:lnTo>
                <a:lnTo>
                  <a:pt x="394029" y="164247"/>
                </a:lnTo>
                <a:lnTo>
                  <a:pt x="423059" y="206454"/>
                </a:lnTo>
                <a:lnTo>
                  <a:pt x="452702" y="251053"/>
                </a:lnTo>
                <a:lnTo>
                  <a:pt x="482853" y="296386"/>
                </a:lnTo>
                <a:lnTo>
                  <a:pt x="513409" y="340798"/>
                </a:lnTo>
                <a:lnTo>
                  <a:pt x="544265" y="382632"/>
                </a:lnTo>
                <a:lnTo>
                  <a:pt x="575317" y="420232"/>
                </a:lnTo>
                <a:lnTo>
                  <a:pt x="606459" y="451943"/>
                </a:lnTo>
                <a:lnTo>
                  <a:pt x="637588" y="476107"/>
                </a:lnTo>
                <a:lnTo>
                  <a:pt x="699388" y="495173"/>
                </a:lnTo>
                <a:lnTo>
                  <a:pt x="731480" y="487205"/>
                </a:lnTo>
                <a:lnTo>
                  <a:pt x="766001" y="468196"/>
                </a:lnTo>
                <a:lnTo>
                  <a:pt x="802332" y="439852"/>
                </a:lnTo>
                <a:lnTo>
                  <a:pt x="839855" y="403880"/>
                </a:lnTo>
                <a:lnTo>
                  <a:pt x="877951" y="361985"/>
                </a:lnTo>
                <a:lnTo>
                  <a:pt x="916002" y="315875"/>
                </a:lnTo>
                <a:lnTo>
                  <a:pt x="953389" y="267255"/>
                </a:lnTo>
                <a:lnTo>
                  <a:pt x="989492" y="217833"/>
                </a:lnTo>
                <a:lnTo>
                  <a:pt x="1023694" y="169314"/>
                </a:lnTo>
                <a:lnTo>
                  <a:pt x="1055375" y="123405"/>
                </a:lnTo>
                <a:lnTo>
                  <a:pt x="1083918" y="81813"/>
                </a:lnTo>
                <a:lnTo>
                  <a:pt x="1108702" y="46243"/>
                </a:lnTo>
                <a:lnTo>
                  <a:pt x="1129111" y="18404"/>
                </a:lnTo>
                <a:lnTo>
                  <a:pt x="114452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5644134" y="3301746"/>
            <a:ext cx="81280" cy="111760"/>
          </a:xfrm>
          <a:custGeom>
            <a:avLst/>
            <a:gdLst/>
            <a:ahLst/>
            <a:cxnLst/>
            <a:rect l="l" t="t" r="r" b="b"/>
            <a:pathLst>
              <a:path w="81279" h="111760">
                <a:moveTo>
                  <a:pt x="0" y="111251"/>
                </a:moveTo>
                <a:lnTo>
                  <a:pt x="80772" y="111251"/>
                </a:lnTo>
                <a:lnTo>
                  <a:pt x="80772" y="0"/>
                </a:lnTo>
                <a:lnTo>
                  <a:pt x="0" y="0"/>
                </a:lnTo>
                <a:lnTo>
                  <a:pt x="0" y="11125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01954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ACB8C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01954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ACB8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250430" y="3050285"/>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19"/>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514081" y="3402457"/>
            <a:ext cx="199390" cy="208915"/>
          </a:xfrm>
          <a:custGeom>
            <a:avLst/>
            <a:gdLst/>
            <a:ahLst/>
            <a:cxnLst/>
            <a:rect l="l" t="t" r="r" b="b"/>
            <a:pathLst>
              <a:path w="199390" h="208914">
                <a:moveTo>
                  <a:pt x="97536" y="0"/>
                </a:moveTo>
                <a:lnTo>
                  <a:pt x="136356" y="7048"/>
                </a:lnTo>
                <a:lnTo>
                  <a:pt x="168354" y="28479"/>
                </a:lnTo>
                <a:lnTo>
                  <a:pt x="190279" y="61007"/>
                </a:lnTo>
                <a:lnTo>
                  <a:pt x="198882" y="101345"/>
                </a:lnTo>
                <a:lnTo>
                  <a:pt x="191785" y="142224"/>
                </a:lnTo>
                <a:lnTo>
                  <a:pt x="171069" y="176053"/>
                </a:lnTo>
                <a:lnTo>
                  <a:pt x="139874" y="199358"/>
                </a:lnTo>
                <a:lnTo>
                  <a:pt x="101346" y="208660"/>
                </a:lnTo>
                <a:lnTo>
                  <a:pt x="62525" y="201612"/>
                </a:lnTo>
                <a:lnTo>
                  <a:pt x="30527" y="180181"/>
                </a:lnTo>
                <a:lnTo>
                  <a:pt x="8602" y="147653"/>
                </a:lnTo>
                <a:lnTo>
                  <a:pt x="0" y="107314"/>
                </a:lnTo>
                <a:lnTo>
                  <a:pt x="0" y="104901"/>
                </a:lnTo>
                <a:lnTo>
                  <a:pt x="0" y="102488"/>
                </a:lnTo>
                <a:lnTo>
                  <a:pt x="126" y="100075"/>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7510018" y="3197098"/>
            <a:ext cx="196215" cy="203200"/>
          </a:xfrm>
          <a:custGeom>
            <a:avLst/>
            <a:gdLst/>
            <a:ahLst/>
            <a:cxnLst/>
            <a:rect l="l" t="t" r="r" b="b"/>
            <a:pathLst>
              <a:path w="196215" h="203200">
                <a:moveTo>
                  <a:pt x="102488" y="202818"/>
                </a:moveTo>
                <a:lnTo>
                  <a:pt x="64061" y="195732"/>
                </a:lnTo>
                <a:lnTo>
                  <a:pt x="31956" y="174704"/>
                </a:lnTo>
                <a:lnTo>
                  <a:pt x="9495" y="142936"/>
                </a:lnTo>
                <a:lnTo>
                  <a:pt x="0" y="103631"/>
                </a:lnTo>
                <a:lnTo>
                  <a:pt x="5812" y="63972"/>
                </a:lnTo>
                <a:lnTo>
                  <a:pt x="25257" y="31241"/>
                </a:lnTo>
                <a:lnTo>
                  <a:pt x="55346" y="8798"/>
                </a:lnTo>
                <a:lnTo>
                  <a:pt x="93090" y="0"/>
                </a:lnTo>
                <a:lnTo>
                  <a:pt x="131500" y="7086"/>
                </a:lnTo>
                <a:lnTo>
                  <a:pt x="163575" y="28114"/>
                </a:lnTo>
                <a:lnTo>
                  <a:pt x="186031" y="59882"/>
                </a:lnTo>
                <a:lnTo>
                  <a:pt x="195579" y="99187"/>
                </a:lnTo>
                <a:lnTo>
                  <a:pt x="195833" y="104901"/>
                </a:lnTo>
                <a:lnTo>
                  <a:pt x="195706" y="110616"/>
                </a:lnTo>
                <a:lnTo>
                  <a:pt x="194945" y="116331"/>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608569" y="3144773"/>
            <a:ext cx="0" cy="538480"/>
          </a:xfrm>
          <a:custGeom>
            <a:avLst/>
            <a:gdLst/>
            <a:ahLst/>
            <a:cxnLst/>
            <a:rect l="l" t="t" r="r" b="b"/>
            <a:pathLst>
              <a:path h="538479">
                <a:moveTo>
                  <a:pt x="0" y="0"/>
                </a:moveTo>
                <a:lnTo>
                  <a:pt x="0" y="538352"/>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376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335779" y="1243583"/>
            <a:ext cx="6990588" cy="483260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12216" y="1282319"/>
            <a:ext cx="3164840" cy="192214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FCF:</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21590" lvl="0" indent="-342900" algn="l" defTabSz="914400" rtl="0" eaLnBrk="1" fontAlgn="auto" latinLnBrk="0" hangingPunct="1">
              <a:lnSpc>
                <a:spcPct val="100000"/>
              </a:lnSpc>
              <a:spcBef>
                <a:spcPts val="600"/>
              </a:spcBef>
              <a:spcAft>
                <a:spcPts val="0"/>
              </a:spcAft>
              <a:buClrTx/>
              <a:buSzTx/>
              <a:buFontTx/>
              <a:buChar char="•"/>
              <a:tabLst>
                <a:tab pos="354965" algn="l"/>
                <a:tab pos="355600" algn="l"/>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Can be used directly  in a</a:t>
            </a:r>
            <a:r>
              <a:rPr kumimoji="0" sz="2400" b="0" i="0" u="none" strike="noStrike" kern="1200" cap="none" spc="-5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discounted</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cash-flow</a:t>
            </a:r>
            <a:r>
              <a:rPr kumimoji="0" sz="2400" b="0" i="0" u="none" strike="noStrike" kern="1200" cap="none" spc="-6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framework</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5" normalizeH="0" baseline="0" noProof="0" dirty="0">
                <a:ln>
                  <a:noFill/>
                </a:ln>
                <a:solidFill>
                  <a:srgbClr val="FFFFFF"/>
                </a:solidFill>
                <a:effectLst/>
                <a:uLnTx/>
                <a:uFillTx/>
                <a:latin typeface="Arial"/>
                <a:ea typeface="+mn-ea"/>
                <a:cs typeface="Arial"/>
              </a:rPr>
              <a:t>value</a:t>
            </a:r>
            <a:r>
              <a:rPr kumimoji="0" sz="2400" b="0" i="0" u="none" strike="noStrike" kern="1200" cap="none" spc="-7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equity</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875043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335779" y="1243583"/>
            <a:ext cx="6990588" cy="48326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12216" y="1282319"/>
            <a:ext cx="3023235" cy="2943225"/>
          </a:xfrm>
          <a:prstGeom prst="rect">
            <a:avLst/>
          </a:prstGeom>
        </p:spPr>
        <p:txBody>
          <a:bodyPr vert="horz" wrap="square" lIns="0" tIns="0" rIns="0" bIns="0" rtlCol="0">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10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this input cell, place  </a:t>
            </a:r>
            <a:r>
              <a:rPr kumimoji="0" sz="2400" b="0" i="0" u="none" strike="noStrike" kern="1200" cap="none" spc="0" normalizeH="0" baseline="0" noProof="0" dirty="0">
                <a:ln>
                  <a:noFill/>
                </a:ln>
                <a:solidFill>
                  <a:srgbClr val="FFFFFF"/>
                </a:solidFill>
                <a:effectLst/>
                <a:uLnTx/>
                <a:uFillTx/>
                <a:latin typeface="Arial"/>
                <a:ea typeface="+mn-ea"/>
                <a:cs typeface="Arial"/>
              </a:rPr>
              <a:t>ticker </a:t>
            </a:r>
            <a:r>
              <a:rPr kumimoji="0" sz="2400" b="0" i="0" u="none" strike="noStrike" kern="1200" cap="none" spc="-5" normalizeH="0" baseline="0" noProof="0" dirty="0">
                <a:ln>
                  <a:noFill/>
                </a:ln>
                <a:solidFill>
                  <a:srgbClr val="FFFFFF"/>
                </a:solidFill>
                <a:effectLst/>
                <a:uLnTx/>
                <a:uFillTx/>
                <a:latin typeface="Arial"/>
                <a:ea typeface="+mn-ea"/>
                <a:cs typeface="Arial"/>
              </a:rPr>
              <a:t>symbol, </a:t>
            </a:r>
            <a:r>
              <a:rPr kumimoji="0" sz="2400" b="0" i="0" u="none" strike="noStrike" kern="1200" cap="none" spc="0" normalizeH="0" baseline="0" noProof="0" dirty="0">
                <a:ln>
                  <a:noFill/>
                </a:ln>
                <a:solidFill>
                  <a:srgbClr val="FFFFFF"/>
                </a:solidFill>
                <a:effectLst/>
                <a:uLnTx/>
                <a:uFillTx/>
                <a:latin typeface="Arial"/>
                <a:ea typeface="+mn-ea"/>
                <a:cs typeface="Arial"/>
              </a:rPr>
              <a:t>country  </a:t>
            </a:r>
            <a:r>
              <a:rPr kumimoji="0" sz="2400" b="0" i="0" u="none" strike="noStrike" kern="1200" cap="none" spc="-5" normalizeH="0" baseline="0" noProof="0" dirty="0">
                <a:ln>
                  <a:noFill/>
                </a:ln>
                <a:solidFill>
                  <a:srgbClr val="FFFFFF"/>
                </a:solidFill>
                <a:effectLst/>
                <a:uLnTx/>
                <a:uFillTx/>
                <a:latin typeface="Arial"/>
                <a:ea typeface="+mn-ea"/>
                <a:cs typeface="Arial"/>
              </a:rPr>
              <a:t>code, and</a:t>
            </a:r>
            <a:r>
              <a:rPr kumimoji="0" sz="2400" b="0" i="0" u="none" strike="noStrike" kern="1200" cap="none" spc="-2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“equity”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2:</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257175"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Determine</a:t>
            </a:r>
            <a:r>
              <a:rPr kumimoji="0" sz="2400" b="0" i="0" u="none" strike="noStrike" kern="1200" cap="none" spc="-2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non-cash  </a:t>
            </a:r>
            <a:r>
              <a:rPr kumimoji="0" sz="2400" b="0" i="0" u="none" strike="noStrike" kern="1200" cap="none" spc="0" normalizeH="0" baseline="0" noProof="0" dirty="0">
                <a:ln>
                  <a:noFill/>
                </a:ln>
                <a:solidFill>
                  <a:srgbClr val="FFFFFF"/>
                </a:solidFill>
                <a:effectLst/>
                <a:uLnTx/>
                <a:uFillTx/>
                <a:latin typeface="Arial"/>
                <a:ea typeface="+mn-ea"/>
                <a:cs typeface="Arial"/>
              </a:rPr>
              <a:t>adjustments to</a:t>
            </a:r>
            <a:r>
              <a:rPr kumimoji="0" sz="2400" b="0" i="0" u="none" strike="noStrike" kern="1200" cap="none" spc="-10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FCF</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4336541" y="1983485"/>
            <a:ext cx="867410" cy="367665"/>
          </a:xfrm>
          <a:custGeom>
            <a:avLst/>
            <a:gdLst/>
            <a:ahLst/>
            <a:cxnLst/>
            <a:rect l="l" t="t" r="r" b="b"/>
            <a:pathLst>
              <a:path w="867410" h="367664">
                <a:moveTo>
                  <a:pt x="0" y="183641"/>
                </a:moveTo>
                <a:lnTo>
                  <a:pt x="18362" y="130585"/>
                </a:lnTo>
                <a:lnTo>
                  <a:pt x="69868" y="83624"/>
                </a:lnTo>
                <a:lnTo>
                  <a:pt x="106370" y="63138"/>
                </a:lnTo>
                <a:lnTo>
                  <a:pt x="149144" y="45027"/>
                </a:lnTo>
                <a:lnTo>
                  <a:pt x="197518" y="29573"/>
                </a:lnTo>
                <a:lnTo>
                  <a:pt x="250819" y="17059"/>
                </a:lnTo>
                <a:lnTo>
                  <a:pt x="308378" y="7771"/>
                </a:lnTo>
                <a:lnTo>
                  <a:pt x="369521" y="1990"/>
                </a:lnTo>
                <a:lnTo>
                  <a:pt x="433578" y="0"/>
                </a:lnTo>
                <a:lnTo>
                  <a:pt x="497634" y="1990"/>
                </a:lnTo>
                <a:lnTo>
                  <a:pt x="558777" y="7771"/>
                </a:lnTo>
                <a:lnTo>
                  <a:pt x="616336" y="17059"/>
                </a:lnTo>
                <a:lnTo>
                  <a:pt x="669637" y="29573"/>
                </a:lnTo>
                <a:lnTo>
                  <a:pt x="718011" y="45027"/>
                </a:lnTo>
                <a:lnTo>
                  <a:pt x="760785" y="63138"/>
                </a:lnTo>
                <a:lnTo>
                  <a:pt x="797287" y="83624"/>
                </a:lnTo>
                <a:lnTo>
                  <a:pt x="848793" y="130585"/>
                </a:lnTo>
                <a:lnTo>
                  <a:pt x="867156" y="183641"/>
                </a:lnTo>
                <a:lnTo>
                  <a:pt x="862453" y="210790"/>
                </a:lnTo>
                <a:lnTo>
                  <a:pt x="826847" y="261082"/>
                </a:lnTo>
                <a:lnTo>
                  <a:pt x="760785" y="304145"/>
                </a:lnTo>
                <a:lnTo>
                  <a:pt x="718011" y="322256"/>
                </a:lnTo>
                <a:lnTo>
                  <a:pt x="669637" y="337710"/>
                </a:lnTo>
                <a:lnTo>
                  <a:pt x="616336" y="350224"/>
                </a:lnTo>
                <a:lnTo>
                  <a:pt x="558777" y="359512"/>
                </a:lnTo>
                <a:lnTo>
                  <a:pt x="497634" y="365293"/>
                </a:lnTo>
                <a:lnTo>
                  <a:pt x="433578" y="367284"/>
                </a:lnTo>
                <a:lnTo>
                  <a:pt x="369521" y="365293"/>
                </a:lnTo>
                <a:lnTo>
                  <a:pt x="308378" y="359512"/>
                </a:lnTo>
                <a:lnTo>
                  <a:pt x="250819" y="350224"/>
                </a:lnTo>
                <a:lnTo>
                  <a:pt x="197518" y="337710"/>
                </a:lnTo>
                <a:lnTo>
                  <a:pt x="149144" y="322256"/>
                </a:lnTo>
                <a:lnTo>
                  <a:pt x="106370" y="304145"/>
                </a:lnTo>
                <a:lnTo>
                  <a:pt x="69868" y="283659"/>
                </a:lnTo>
                <a:lnTo>
                  <a:pt x="18362" y="236698"/>
                </a:lnTo>
                <a:lnTo>
                  <a:pt x="0" y="183641"/>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957576" y="3996563"/>
            <a:ext cx="2472055" cy="791845"/>
          </a:xfrm>
          <a:custGeom>
            <a:avLst/>
            <a:gdLst/>
            <a:ahLst/>
            <a:cxnLst/>
            <a:rect l="l" t="t" r="r" b="b"/>
            <a:pathLst>
              <a:path w="2472054" h="791845">
                <a:moveTo>
                  <a:pt x="2384793" y="764071"/>
                </a:moveTo>
                <a:lnTo>
                  <a:pt x="2376297" y="791718"/>
                </a:lnTo>
                <a:lnTo>
                  <a:pt x="2472054" y="775843"/>
                </a:lnTo>
                <a:lnTo>
                  <a:pt x="2464222" y="768350"/>
                </a:lnTo>
                <a:lnTo>
                  <a:pt x="2398649" y="768350"/>
                </a:lnTo>
                <a:lnTo>
                  <a:pt x="2384793" y="764071"/>
                </a:lnTo>
                <a:close/>
              </a:path>
              <a:path w="2472054" h="791845">
                <a:moveTo>
                  <a:pt x="2393302" y="736385"/>
                </a:moveTo>
                <a:lnTo>
                  <a:pt x="2384793" y="764071"/>
                </a:lnTo>
                <a:lnTo>
                  <a:pt x="2398649" y="768350"/>
                </a:lnTo>
                <a:lnTo>
                  <a:pt x="2407158" y="740663"/>
                </a:lnTo>
                <a:lnTo>
                  <a:pt x="2393302" y="736385"/>
                </a:lnTo>
                <a:close/>
              </a:path>
              <a:path w="2472054" h="791845">
                <a:moveTo>
                  <a:pt x="2401824" y="708660"/>
                </a:moveTo>
                <a:lnTo>
                  <a:pt x="2393302" y="736385"/>
                </a:lnTo>
                <a:lnTo>
                  <a:pt x="2407158" y="740663"/>
                </a:lnTo>
                <a:lnTo>
                  <a:pt x="2398649" y="768350"/>
                </a:lnTo>
                <a:lnTo>
                  <a:pt x="2464222" y="768350"/>
                </a:lnTo>
                <a:lnTo>
                  <a:pt x="2401824" y="708660"/>
                </a:lnTo>
                <a:close/>
              </a:path>
              <a:path w="2472054" h="791845">
                <a:moveTo>
                  <a:pt x="8636" y="0"/>
                </a:moveTo>
                <a:lnTo>
                  <a:pt x="0" y="27686"/>
                </a:lnTo>
                <a:lnTo>
                  <a:pt x="2384793" y="764071"/>
                </a:lnTo>
                <a:lnTo>
                  <a:pt x="2393302" y="736385"/>
                </a:lnTo>
                <a:lnTo>
                  <a:pt x="863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912236" y="2147316"/>
            <a:ext cx="1424305" cy="285115"/>
          </a:xfrm>
          <a:custGeom>
            <a:avLst/>
            <a:gdLst/>
            <a:ahLst/>
            <a:cxnLst/>
            <a:rect l="l" t="t" r="r" b="b"/>
            <a:pathLst>
              <a:path w="1424304" h="285114">
                <a:moveTo>
                  <a:pt x="1336199" y="28477"/>
                </a:moveTo>
                <a:lnTo>
                  <a:pt x="0" y="256412"/>
                </a:lnTo>
                <a:lnTo>
                  <a:pt x="4825" y="284988"/>
                </a:lnTo>
                <a:lnTo>
                  <a:pt x="1341074" y="57044"/>
                </a:lnTo>
                <a:lnTo>
                  <a:pt x="1336199" y="28477"/>
                </a:lnTo>
                <a:close/>
              </a:path>
              <a:path w="1424304" h="285114">
                <a:moveTo>
                  <a:pt x="1417186" y="26035"/>
                </a:moveTo>
                <a:lnTo>
                  <a:pt x="1350517" y="26035"/>
                </a:lnTo>
                <a:lnTo>
                  <a:pt x="1355343" y="54610"/>
                </a:lnTo>
                <a:lnTo>
                  <a:pt x="1341074" y="57044"/>
                </a:lnTo>
                <a:lnTo>
                  <a:pt x="1345946" y="85598"/>
                </a:lnTo>
                <a:lnTo>
                  <a:pt x="1424304" y="28194"/>
                </a:lnTo>
                <a:lnTo>
                  <a:pt x="1417186" y="26035"/>
                </a:lnTo>
                <a:close/>
              </a:path>
              <a:path w="1424304" h="285114">
                <a:moveTo>
                  <a:pt x="1350517" y="26035"/>
                </a:moveTo>
                <a:lnTo>
                  <a:pt x="1336199" y="28477"/>
                </a:lnTo>
                <a:lnTo>
                  <a:pt x="1341074" y="57044"/>
                </a:lnTo>
                <a:lnTo>
                  <a:pt x="1355343" y="54610"/>
                </a:lnTo>
                <a:lnTo>
                  <a:pt x="1350517" y="26035"/>
                </a:lnTo>
                <a:close/>
              </a:path>
              <a:path w="1424304" h="285114">
                <a:moveTo>
                  <a:pt x="1331340" y="0"/>
                </a:moveTo>
                <a:lnTo>
                  <a:pt x="1336199" y="28477"/>
                </a:lnTo>
                <a:lnTo>
                  <a:pt x="1350517" y="26035"/>
                </a:lnTo>
                <a:lnTo>
                  <a:pt x="1417186" y="26035"/>
                </a:lnTo>
                <a:lnTo>
                  <a:pt x="133134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487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408932" y="1210055"/>
            <a:ext cx="6888479" cy="492404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46049" y="2463672"/>
            <a:ext cx="2992755" cy="2943225"/>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 </a:t>
            </a:r>
            <a:r>
              <a:rPr kumimoji="0" sz="2400" b="1" i="0" u="none" strike="noStrike" kern="1200" cap="none" spc="-5" normalizeH="0" baseline="0" noProof="0" dirty="0">
                <a:ln>
                  <a:noFill/>
                </a:ln>
                <a:solidFill>
                  <a:srgbClr val="FFFFFF"/>
                </a:solidFill>
                <a:effectLst/>
                <a:uLnTx/>
                <a:uFillTx/>
                <a:latin typeface="Arial"/>
                <a:ea typeface="+mn-ea"/>
                <a:cs typeface="Arial"/>
              </a:rPr>
              <a:t>3: </a:t>
            </a:r>
            <a:r>
              <a:rPr kumimoji="0" sz="2400" b="0" i="0" u="none" strike="noStrike" kern="1200" cap="none" spc="-5" normalizeH="0" baseline="0" noProof="0" dirty="0">
                <a:ln>
                  <a:noFill/>
                </a:ln>
                <a:solidFill>
                  <a:srgbClr val="FFFFFF"/>
                </a:solidFill>
                <a:effectLst/>
                <a:uLnTx/>
                <a:uFillTx/>
                <a:latin typeface="Arial"/>
                <a:ea typeface="+mn-ea"/>
                <a:cs typeface="Arial"/>
              </a:rPr>
              <a:t>Determine  appropriate perpetuity  growth </a:t>
            </a:r>
            <a:r>
              <a:rPr kumimoji="0" sz="2400" b="0" i="0" u="none" strike="noStrike" kern="1200" cap="none" spc="0" normalizeH="0" baseline="0" noProof="0" dirty="0">
                <a:ln>
                  <a:noFill/>
                </a:ln>
                <a:solidFill>
                  <a:srgbClr val="FFFFFF"/>
                </a:solidFill>
                <a:effectLst/>
                <a:uLnTx/>
                <a:uFillTx/>
                <a:latin typeface="Arial"/>
                <a:ea typeface="+mn-ea"/>
                <a:cs typeface="Arial"/>
              </a:rPr>
              <a:t>rate; </a:t>
            </a:r>
            <a:r>
              <a:rPr kumimoji="0" sz="2400" b="0" i="0" u="none" strike="noStrike" kern="1200" cap="none" spc="-5" normalizeH="0" baseline="0" noProof="0" dirty="0">
                <a:ln>
                  <a:noFill/>
                </a:ln>
                <a:solidFill>
                  <a:srgbClr val="FFFFFF"/>
                </a:solidFill>
                <a:effectLst/>
                <a:uLnTx/>
                <a:uFillTx/>
                <a:latin typeface="Arial"/>
                <a:ea typeface="+mn-ea"/>
                <a:cs typeface="Arial"/>
              </a:rPr>
              <a:t>place in  call</a:t>
            </a:r>
            <a:r>
              <a:rPr kumimoji="0" sz="2400" b="0" i="0" u="none" strike="noStrike" kern="1200" cap="none" spc="-7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C49</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4:</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Evaluate </a:t>
            </a:r>
            <a:r>
              <a:rPr kumimoji="0" sz="2400" b="0" i="0" u="none" strike="noStrike" kern="1200" cap="none" spc="0" normalizeH="0" baseline="0" noProof="0" dirty="0">
                <a:ln>
                  <a:noFill/>
                </a:ln>
                <a:solidFill>
                  <a:srgbClr val="FFFFFF"/>
                </a:solidFill>
                <a:effectLst/>
                <a:uLnTx/>
                <a:uFillTx/>
                <a:latin typeface="Arial"/>
                <a:ea typeface="+mn-ea"/>
                <a:cs typeface="Arial"/>
              </a:rPr>
              <a:t>target</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price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and</a:t>
            </a:r>
            <a:r>
              <a:rPr kumimoji="0" sz="2400" b="0" i="0" u="none" strike="noStrike" kern="1200" cap="none" spc="-8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MOS.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8554973" y="4933950"/>
            <a:ext cx="238125" cy="236220"/>
          </a:xfrm>
          <a:custGeom>
            <a:avLst/>
            <a:gdLst/>
            <a:ahLst/>
            <a:cxnLst/>
            <a:rect l="l" t="t" r="r" b="b"/>
            <a:pathLst>
              <a:path w="238125" h="236220">
                <a:moveTo>
                  <a:pt x="0" y="118110"/>
                </a:moveTo>
                <a:lnTo>
                  <a:pt x="9340" y="72116"/>
                </a:lnTo>
                <a:lnTo>
                  <a:pt x="34813" y="34575"/>
                </a:lnTo>
                <a:lnTo>
                  <a:pt x="72598" y="9274"/>
                </a:lnTo>
                <a:lnTo>
                  <a:pt x="118872" y="0"/>
                </a:lnTo>
                <a:lnTo>
                  <a:pt x="165145" y="9274"/>
                </a:lnTo>
                <a:lnTo>
                  <a:pt x="202930" y="34575"/>
                </a:lnTo>
                <a:lnTo>
                  <a:pt x="228403" y="72116"/>
                </a:lnTo>
                <a:lnTo>
                  <a:pt x="237744" y="118110"/>
                </a:lnTo>
                <a:lnTo>
                  <a:pt x="228403" y="164103"/>
                </a:lnTo>
                <a:lnTo>
                  <a:pt x="202930" y="201644"/>
                </a:lnTo>
                <a:lnTo>
                  <a:pt x="165145" y="226945"/>
                </a:lnTo>
                <a:lnTo>
                  <a:pt x="118872" y="236219"/>
                </a:lnTo>
                <a:lnTo>
                  <a:pt x="72598" y="226945"/>
                </a:lnTo>
                <a:lnTo>
                  <a:pt x="34813" y="201644"/>
                </a:lnTo>
                <a:lnTo>
                  <a:pt x="9340" y="164103"/>
                </a:lnTo>
                <a:lnTo>
                  <a:pt x="0" y="118110"/>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475981" y="5009388"/>
            <a:ext cx="1002665" cy="86995"/>
          </a:xfrm>
          <a:custGeom>
            <a:avLst/>
            <a:gdLst/>
            <a:ahLst/>
            <a:cxnLst/>
            <a:rect l="l" t="t" r="r" b="b"/>
            <a:pathLst>
              <a:path w="1002665" h="86995">
                <a:moveTo>
                  <a:pt x="915289" y="0"/>
                </a:moveTo>
                <a:lnTo>
                  <a:pt x="915289" y="86868"/>
                </a:lnTo>
                <a:lnTo>
                  <a:pt x="973201" y="57912"/>
                </a:lnTo>
                <a:lnTo>
                  <a:pt x="929767" y="57912"/>
                </a:lnTo>
                <a:lnTo>
                  <a:pt x="929767" y="28956"/>
                </a:lnTo>
                <a:lnTo>
                  <a:pt x="973201" y="28956"/>
                </a:lnTo>
                <a:lnTo>
                  <a:pt x="915289" y="0"/>
                </a:lnTo>
                <a:close/>
              </a:path>
              <a:path w="1002665" h="86995">
                <a:moveTo>
                  <a:pt x="915289" y="28956"/>
                </a:moveTo>
                <a:lnTo>
                  <a:pt x="0" y="28956"/>
                </a:lnTo>
                <a:lnTo>
                  <a:pt x="0" y="57912"/>
                </a:lnTo>
                <a:lnTo>
                  <a:pt x="915289" y="57912"/>
                </a:lnTo>
                <a:lnTo>
                  <a:pt x="915289" y="28956"/>
                </a:lnTo>
                <a:close/>
              </a:path>
              <a:path w="1002665" h="86995">
                <a:moveTo>
                  <a:pt x="973201" y="28956"/>
                </a:moveTo>
                <a:lnTo>
                  <a:pt x="929767" y="28956"/>
                </a:lnTo>
                <a:lnTo>
                  <a:pt x="929767" y="57912"/>
                </a:lnTo>
                <a:lnTo>
                  <a:pt x="973201" y="57912"/>
                </a:lnTo>
                <a:lnTo>
                  <a:pt x="1002157" y="43434"/>
                </a:lnTo>
                <a:lnTo>
                  <a:pt x="973201" y="28956"/>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8612123" y="3429761"/>
            <a:ext cx="86995" cy="1419860"/>
          </a:xfrm>
          <a:custGeom>
            <a:avLst/>
            <a:gdLst/>
            <a:ahLst/>
            <a:cxnLst/>
            <a:rect l="l" t="t" r="r" b="b"/>
            <a:pathLst>
              <a:path w="86995" h="1419860">
                <a:moveTo>
                  <a:pt x="28955" y="1332864"/>
                </a:moveTo>
                <a:lnTo>
                  <a:pt x="0" y="1332864"/>
                </a:lnTo>
                <a:lnTo>
                  <a:pt x="43433" y="1419733"/>
                </a:lnTo>
                <a:lnTo>
                  <a:pt x="79628" y="1347343"/>
                </a:lnTo>
                <a:lnTo>
                  <a:pt x="28955" y="1347343"/>
                </a:lnTo>
                <a:lnTo>
                  <a:pt x="28955" y="1332864"/>
                </a:lnTo>
                <a:close/>
              </a:path>
              <a:path w="86995" h="1419860">
                <a:moveTo>
                  <a:pt x="57911" y="0"/>
                </a:moveTo>
                <a:lnTo>
                  <a:pt x="28955" y="0"/>
                </a:lnTo>
                <a:lnTo>
                  <a:pt x="28955" y="1347343"/>
                </a:lnTo>
                <a:lnTo>
                  <a:pt x="57911" y="1347343"/>
                </a:lnTo>
                <a:lnTo>
                  <a:pt x="57911" y="0"/>
                </a:lnTo>
                <a:close/>
              </a:path>
              <a:path w="86995" h="1419860">
                <a:moveTo>
                  <a:pt x="86868" y="1332864"/>
                </a:moveTo>
                <a:lnTo>
                  <a:pt x="57911" y="1332864"/>
                </a:lnTo>
                <a:lnTo>
                  <a:pt x="57911" y="1347343"/>
                </a:lnTo>
                <a:lnTo>
                  <a:pt x="79628" y="1347343"/>
                </a:lnTo>
                <a:lnTo>
                  <a:pt x="86868" y="1332864"/>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389114" y="2922270"/>
            <a:ext cx="236220" cy="234950"/>
          </a:xfrm>
          <a:custGeom>
            <a:avLst/>
            <a:gdLst/>
            <a:ahLst/>
            <a:cxnLst/>
            <a:rect l="l" t="t" r="r" b="b"/>
            <a:pathLst>
              <a:path w="236220" h="234950">
                <a:moveTo>
                  <a:pt x="0" y="117347"/>
                </a:moveTo>
                <a:lnTo>
                  <a:pt x="9274" y="71687"/>
                </a:lnTo>
                <a:lnTo>
                  <a:pt x="34575" y="34385"/>
                </a:lnTo>
                <a:lnTo>
                  <a:pt x="72116" y="9227"/>
                </a:lnTo>
                <a:lnTo>
                  <a:pt x="118109" y="0"/>
                </a:lnTo>
                <a:lnTo>
                  <a:pt x="164103" y="9227"/>
                </a:lnTo>
                <a:lnTo>
                  <a:pt x="201644" y="34385"/>
                </a:lnTo>
                <a:lnTo>
                  <a:pt x="226945" y="71687"/>
                </a:lnTo>
                <a:lnTo>
                  <a:pt x="236219" y="117347"/>
                </a:lnTo>
                <a:lnTo>
                  <a:pt x="226945" y="163008"/>
                </a:lnTo>
                <a:lnTo>
                  <a:pt x="201644" y="200310"/>
                </a:lnTo>
                <a:lnTo>
                  <a:pt x="164103" y="225468"/>
                </a:lnTo>
                <a:lnTo>
                  <a:pt x="118109" y="234695"/>
                </a:lnTo>
                <a:lnTo>
                  <a:pt x="72116" y="225468"/>
                </a:lnTo>
                <a:lnTo>
                  <a:pt x="34575" y="200310"/>
                </a:lnTo>
                <a:lnTo>
                  <a:pt x="9274" y="163008"/>
                </a:lnTo>
                <a:lnTo>
                  <a:pt x="0" y="117347"/>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6029705" y="3034919"/>
            <a:ext cx="1276985" cy="411480"/>
          </a:xfrm>
          <a:custGeom>
            <a:avLst/>
            <a:gdLst/>
            <a:ahLst/>
            <a:cxnLst/>
            <a:rect l="l" t="t" r="r" b="b"/>
            <a:pathLst>
              <a:path w="1276984" h="411479">
                <a:moveTo>
                  <a:pt x="70739" y="327659"/>
                </a:moveTo>
                <a:lnTo>
                  <a:pt x="0" y="394207"/>
                </a:lnTo>
                <a:lnTo>
                  <a:pt x="95631" y="410971"/>
                </a:lnTo>
                <a:lnTo>
                  <a:pt x="88573" y="387350"/>
                </a:lnTo>
                <a:lnTo>
                  <a:pt x="73533" y="387350"/>
                </a:lnTo>
                <a:lnTo>
                  <a:pt x="65151" y="359536"/>
                </a:lnTo>
                <a:lnTo>
                  <a:pt x="79024" y="355390"/>
                </a:lnTo>
                <a:lnTo>
                  <a:pt x="70739" y="327659"/>
                </a:lnTo>
                <a:close/>
              </a:path>
              <a:path w="1276984" h="411479">
                <a:moveTo>
                  <a:pt x="79024" y="355390"/>
                </a:moveTo>
                <a:lnTo>
                  <a:pt x="65151" y="359536"/>
                </a:lnTo>
                <a:lnTo>
                  <a:pt x="73533" y="387350"/>
                </a:lnTo>
                <a:lnTo>
                  <a:pt x="87339" y="383221"/>
                </a:lnTo>
                <a:lnTo>
                  <a:pt x="79024" y="355390"/>
                </a:lnTo>
                <a:close/>
              </a:path>
              <a:path w="1276984" h="411479">
                <a:moveTo>
                  <a:pt x="87339" y="383221"/>
                </a:moveTo>
                <a:lnTo>
                  <a:pt x="73533" y="387350"/>
                </a:lnTo>
                <a:lnTo>
                  <a:pt x="88573" y="387350"/>
                </a:lnTo>
                <a:lnTo>
                  <a:pt x="87339" y="383221"/>
                </a:lnTo>
                <a:close/>
              </a:path>
              <a:path w="1276984" h="411479">
                <a:moveTo>
                  <a:pt x="1268222" y="0"/>
                </a:moveTo>
                <a:lnTo>
                  <a:pt x="79024" y="355390"/>
                </a:lnTo>
                <a:lnTo>
                  <a:pt x="87339" y="383221"/>
                </a:lnTo>
                <a:lnTo>
                  <a:pt x="1276477" y="27685"/>
                </a:lnTo>
                <a:lnTo>
                  <a:pt x="1268222"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153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408932" y="1210055"/>
            <a:ext cx="6888479" cy="492404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46049" y="2463672"/>
            <a:ext cx="3277870" cy="184594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5:</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227965"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Click </a:t>
            </a:r>
            <a:r>
              <a:rPr kumimoji="0" sz="2400" b="0" i="0" u="none" strike="noStrike" kern="1200" cap="none" spc="0" normalizeH="0" baseline="0" noProof="0" dirty="0">
                <a:ln>
                  <a:noFill/>
                </a:ln>
                <a:solidFill>
                  <a:srgbClr val="FFFFFF"/>
                </a:solidFill>
                <a:effectLst/>
                <a:uLnTx/>
                <a:uFillTx/>
                <a:latin typeface="Arial"/>
                <a:ea typeface="+mn-ea"/>
                <a:cs typeface="Arial"/>
              </a:rPr>
              <a:t>the</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FCFF&amp;FCFE  </a:t>
            </a:r>
            <a:r>
              <a:rPr kumimoji="0" sz="2400" b="0" i="0" u="none" strike="noStrike" kern="1200" cap="none" spc="0" normalizeH="0" baseline="0" noProof="0" dirty="0">
                <a:ln>
                  <a:noFill/>
                </a:ln>
                <a:solidFill>
                  <a:srgbClr val="FFFFFF"/>
                </a:solidFill>
                <a:effectLst/>
                <a:uLnTx/>
                <a:uFillTx/>
                <a:latin typeface="Arial"/>
                <a:ea typeface="+mn-ea"/>
                <a:cs typeface="Arial"/>
              </a:rPr>
              <a:t>tab to </a:t>
            </a:r>
            <a:r>
              <a:rPr kumimoji="0" sz="2400" b="0" i="0" u="none" strike="noStrike" kern="1200" cap="none" spc="-5" normalizeH="0" baseline="0" noProof="0" dirty="0">
                <a:ln>
                  <a:noFill/>
                </a:ln>
                <a:solidFill>
                  <a:srgbClr val="FFFFFF"/>
                </a:solidFill>
                <a:effectLst/>
                <a:uLnTx/>
                <a:uFillTx/>
                <a:latin typeface="Arial"/>
                <a:ea typeface="+mn-ea"/>
                <a:cs typeface="Arial"/>
              </a:rPr>
              <a:t>switch </a:t>
            </a: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5" normalizeH="0" baseline="0" noProof="0" dirty="0">
                <a:ln>
                  <a:noFill/>
                </a:ln>
                <a:solidFill>
                  <a:srgbClr val="FFFFFF"/>
                </a:solidFill>
                <a:effectLst/>
                <a:uLnTx/>
                <a:uFillTx/>
                <a:latin typeface="Arial"/>
                <a:ea typeface="+mn-ea"/>
                <a:cs typeface="Arial"/>
              </a:rPr>
              <a:t>the  FCFF </a:t>
            </a:r>
            <a:r>
              <a:rPr kumimoji="0" sz="2400" b="0" i="0" u="none" strike="noStrike" kern="1200" cap="none" spc="0" normalizeH="0" baseline="0" noProof="0" dirty="0">
                <a:ln>
                  <a:noFill/>
                </a:ln>
                <a:solidFill>
                  <a:srgbClr val="FFFFFF"/>
                </a:solidFill>
                <a:effectLst/>
                <a:uLnTx/>
                <a:uFillTx/>
                <a:latin typeface="Arial"/>
                <a:ea typeface="+mn-ea"/>
                <a:cs typeface="Arial"/>
              </a:rPr>
              <a:t>and</a:t>
            </a:r>
            <a:r>
              <a:rPr kumimoji="0" sz="2400" b="0" i="0" u="none" strike="noStrike" kern="1200" cap="none" spc="-7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FCFE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portion </a:t>
            </a:r>
            <a:r>
              <a:rPr kumimoji="0" sz="2400" b="0" i="0" u="none" strike="noStrike" kern="1200" cap="none" spc="0" normalizeH="0" baseline="0" noProof="0" dirty="0">
                <a:ln>
                  <a:noFill/>
                </a:ln>
                <a:solidFill>
                  <a:srgbClr val="FFFFFF"/>
                </a:solidFill>
                <a:effectLst/>
                <a:uLnTx/>
                <a:uFillTx/>
                <a:latin typeface="Arial"/>
                <a:ea typeface="+mn-ea"/>
                <a:cs typeface="Arial"/>
              </a:rPr>
              <a:t>of the</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workbook.</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5063490" y="5706617"/>
            <a:ext cx="433070" cy="355600"/>
          </a:xfrm>
          <a:custGeom>
            <a:avLst/>
            <a:gdLst/>
            <a:ahLst/>
            <a:cxnLst/>
            <a:rect l="l" t="t" r="r" b="b"/>
            <a:pathLst>
              <a:path w="433070" h="355600">
                <a:moveTo>
                  <a:pt x="0" y="177545"/>
                </a:moveTo>
                <a:lnTo>
                  <a:pt x="5716" y="136836"/>
                </a:lnTo>
                <a:lnTo>
                  <a:pt x="21998" y="99465"/>
                </a:lnTo>
                <a:lnTo>
                  <a:pt x="47546" y="66499"/>
                </a:lnTo>
                <a:lnTo>
                  <a:pt x="81060" y="39004"/>
                </a:lnTo>
                <a:lnTo>
                  <a:pt x="121242" y="18045"/>
                </a:lnTo>
                <a:lnTo>
                  <a:pt x="166791" y="4689"/>
                </a:lnTo>
                <a:lnTo>
                  <a:pt x="216408" y="0"/>
                </a:lnTo>
                <a:lnTo>
                  <a:pt x="266024" y="4689"/>
                </a:lnTo>
                <a:lnTo>
                  <a:pt x="311573" y="18045"/>
                </a:lnTo>
                <a:lnTo>
                  <a:pt x="351755" y="39004"/>
                </a:lnTo>
                <a:lnTo>
                  <a:pt x="385269" y="66499"/>
                </a:lnTo>
                <a:lnTo>
                  <a:pt x="410817" y="99465"/>
                </a:lnTo>
                <a:lnTo>
                  <a:pt x="427099" y="136836"/>
                </a:lnTo>
                <a:lnTo>
                  <a:pt x="432815" y="177545"/>
                </a:lnTo>
                <a:lnTo>
                  <a:pt x="427099" y="218255"/>
                </a:lnTo>
                <a:lnTo>
                  <a:pt x="410817" y="255626"/>
                </a:lnTo>
                <a:lnTo>
                  <a:pt x="385269" y="288592"/>
                </a:lnTo>
                <a:lnTo>
                  <a:pt x="351755" y="316087"/>
                </a:lnTo>
                <a:lnTo>
                  <a:pt x="311573" y="337046"/>
                </a:lnTo>
                <a:lnTo>
                  <a:pt x="266024" y="350402"/>
                </a:lnTo>
                <a:lnTo>
                  <a:pt x="216408" y="355091"/>
                </a:lnTo>
                <a:lnTo>
                  <a:pt x="166791" y="350402"/>
                </a:lnTo>
                <a:lnTo>
                  <a:pt x="121242" y="337046"/>
                </a:lnTo>
                <a:lnTo>
                  <a:pt x="81060" y="316087"/>
                </a:lnTo>
                <a:lnTo>
                  <a:pt x="47546" y="288592"/>
                </a:lnTo>
                <a:lnTo>
                  <a:pt x="21998" y="255626"/>
                </a:lnTo>
                <a:lnTo>
                  <a:pt x="5716" y="218255"/>
                </a:lnTo>
                <a:lnTo>
                  <a:pt x="0" y="177545"/>
                </a:lnTo>
                <a:close/>
              </a:path>
            </a:pathLst>
          </a:custGeom>
          <a:ln w="38099">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989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280915" y="1130807"/>
            <a:ext cx="7016495" cy="50032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12216" y="1282319"/>
            <a:ext cx="3228975" cy="382777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FCFF:</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305435" lvl="0" indent="-342900" algn="l" defTabSz="914400" rtl="0" eaLnBrk="1" fontAlgn="auto" latinLnBrk="0" hangingPunct="1">
              <a:lnSpc>
                <a:spcPct val="100000"/>
              </a:lnSpc>
              <a:spcBef>
                <a:spcPts val="600"/>
              </a:spcBef>
              <a:spcAft>
                <a:spcPts val="0"/>
              </a:spcAft>
              <a:buClrTx/>
              <a:buSzTx/>
              <a:buFontTx/>
              <a:buChar char="•"/>
              <a:tabLst>
                <a:tab pos="354965" algn="l"/>
                <a:tab pos="355600" algn="l"/>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Represents cash  flow available </a:t>
            </a: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5" normalizeH="0" baseline="0" noProof="0" dirty="0">
                <a:ln>
                  <a:noFill/>
                </a:ln>
                <a:solidFill>
                  <a:srgbClr val="FFFFFF"/>
                </a:solidFill>
                <a:effectLst/>
                <a:uLnTx/>
                <a:uFillTx/>
                <a:latin typeface="Arial"/>
                <a:ea typeface="+mn-ea"/>
                <a:cs typeface="Arial"/>
              </a:rPr>
              <a:t>all  </a:t>
            </a:r>
            <a:r>
              <a:rPr kumimoji="0" sz="2400" b="0" i="0" u="none" strike="noStrike" kern="1200" cap="none" spc="-10" normalizeH="0" baseline="0" noProof="0" dirty="0">
                <a:ln>
                  <a:noFill/>
                </a:ln>
                <a:solidFill>
                  <a:srgbClr val="FFFFFF"/>
                </a:solidFill>
                <a:effectLst/>
                <a:uLnTx/>
                <a:uFillTx/>
                <a:latin typeface="Arial"/>
                <a:ea typeface="+mn-ea"/>
                <a:cs typeface="Arial"/>
              </a:rPr>
              <a:t>firm’s </a:t>
            </a:r>
            <a:r>
              <a:rPr kumimoji="0" sz="2400" b="0" i="0" u="none" strike="noStrike" kern="1200" cap="none" spc="-5" normalizeH="0" baseline="0" noProof="0" dirty="0">
                <a:ln>
                  <a:noFill/>
                </a:ln>
                <a:solidFill>
                  <a:srgbClr val="FFFFFF"/>
                </a:solidFill>
                <a:effectLst/>
                <a:uLnTx/>
                <a:uFillTx/>
                <a:latin typeface="Arial"/>
                <a:ea typeface="+mn-ea"/>
                <a:cs typeface="Arial"/>
              </a:rPr>
              <a:t>suppliers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capital</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5080" lvl="0" indent="-342900" algn="l" defTabSz="914400" rtl="0" eaLnBrk="1" fontAlgn="auto" latinLnBrk="0" hangingPunct="1">
              <a:lnSpc>
                <a:spcPct val="100000"/>
              </a:lnSpc>
              <a:spcBef>
                <a:spcPts val="600"/>
              </a:spcBef>
              <a:spcAft>
                <a:spcPts val="0"/>
              </a:spcAft>
              <a:buClrTx/>
              <a:buSzTx/>
              <a:buFontTx/>
              <a:buChar char="•"/>
              <a:tabLst>
                <a:tab pos="354965" algn="l"/>
                <a:tab pos="355600" algn="l"/>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Discount FCFF</a:t>
            </a:r>
            <a:r>
              <a:rPr kumimoji="0" sz="2400" b="0" i="0" u="none" strike="noStrike" kern="1200" cap="none" spc="-3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using  the </a:t>
            </a:r>
            <a:r>
              <a:rPr kumimoji="0" sz="2400" b="0" i="0" u="none" strike="noStrike" kern="1200" cap="none" spc="-20" normalizeH="0" baseline="0" noProof="0" dirty="0">
                <a:ln>
                  <a:noFill/>
                </a:ln>
                <a:solidFill>
                  <a:srgbClr val="FFFFFF"/>
                </a:solidFill>
                <a:effectLst/>
                <a:uLnTx/>
                <a:uFillTx/>
                <a:latin typeface="Arial"/>
                <a:ea typeface="+mn-ea"/>
                <a:cs typeface="Arial"/>
              </a:rPr>
              <a:t>WACC, </a:t>
            </a:r>
            <a:r>
              <a:rPr kumimoji="0" sz="2400" b="0" i="0" u="none" strike="noStrike" kern="1200" cap="none" spc="0" normalizeH="0" baseline="0" noProof="0" dirty="0">
                <a:ln>
                  <a:noFill/>
                </a:ln>
                <a:solidFill>
                  <a:srgbClr val="FFFFFF"/>
                </a:solidFill>
                <a:effectLst/>
                <a:uLnTx/>
                <a:uFillTx/>
                <a:latin typeface="Arial"/>
                <a:ea typeface="+mn-ea"/>
                <a:cs typeface="Arial"/>
              </a:rPr>
              <a:t>subtract  firm </a:t>
            </a:r>
            <a:r>
              <a:rPr kumimoji="0" sz="2400" b="0" i="0" u="none" strike="noStrike" kern="1200" cap="none" spc="-5" normalizeH="0" baseline="0" noProof="0" dirty="0">
                <a:ln>
                  <a:noFill/>
                </a:ln>
                <a:solidFill>
                  <a:srgbClr val="FFFFFF"/>
                </a:solidFill>
                <a:effectLst/>
                <a:uLnTx/>
                <a:uFillTx/>
                <a:latin typeface="Arial"/>
                <a:ea typeface="+mn-ea"/>
                <a:cs typeface="Arial"/>
              </a:rPr>
              <a:t>debt </a:t>
            </a:r>
            <a:r>
              <a:rPr kumimoji="0" sz="2400" b="0" i="0" u="none" strike="noStrike" kern="1200" cap="none" spc="0" normalizeH="0" baseline="0" noProof="0" dirty="0">
                <a:ln>
                  <a:noFill/>
                </a:ln>
                <a:solidFill>
                  <a:srgbClr val="FFFFFF"/>
                </a:solidFill>
                <a:effectLst/>
                <a:uLnTx/>
                <a:uFillTx/>
                <a:latin typeface="Arial"/>
                <a:ea typeface="+mn-ea"/>
                <a:cs typeface="Arial"/>
              </a:rPr>
              <a:t>from  </a:t>
            </a:r>
            <a:r>
              <a:rPr kumimoji="0" sz="2400" b="0" i="0" u="none" strike="noStrike" kern="1200" cap="none" spc="-5" normalizeH="0" baseline="0" noProof="0" dirty="0">
                <a:ln>
                  <a:noFill/>
                </a:ln>
                <a:solidFill>
                  <a:srgbClr val="FFFFFF"/>
                </a:solidFill>
                <a:effectLst/>
                <a:uLnTx/>
                <a:uFillTx/>
                <a:latin typeface="Arial"/>
                <a:ea typeface="+mn-ea"/>
                <a:cs typeface="Arial"/>
              </a:rPr>
              <a:t>discounted FCFF </a:t>
            </a:r>
            <a:r>
              <a:rPr kumimoji="0" sz="2400" b="0" i="0" u="none" strike="noStrike" kern="1200" cap="none" spc="0" normalizeH="0" baseline="0" noProof="0" dirty="0">
                <a:ln>
                  <a:noFill/>
                </a:ln>
                <a:solidFill>
                  <a:srgbClr val="FFFFFF"/>
                </a:solidFill>
                <a:effectLst/>
                <a:uLnTx/>
                <a:uFillTx/>
                <a:latin typeface="Arial"/>
                <a:ea typeface="+mn-ea"/>
                <a:cs typeface="Arial"/>
              </a:rPr>
              <a:t>to  </a:t>
            </a:r>
            <a:r>
              <a:rPr kumimoji="0" sz="2400" b="0" i="0" u="none" strike="noStrike" kern="1200" cap="none" spc="-5" normalizeH="0" baseline="0" noProof="0" dirty="0">
                <a:ln>
                  <a:noFill/>
                </a:ln>
                <a:solidFill>
                  <a:srgbClr val="FFFFFF"/>
                </a:solidFill>
                <a:effectLst/>
                <a:uLnTx/>
                <a:uFillTx/>
                <a:latin typeface="Arial"/>
                <a:ea typeface="+mn-ea"/>
                <a:cs typeface="Arial"/>
              </a:rPr>
              <a:t>attain equity</a:t>
            </a:r>
            <a:r>
              <a:rPr kumimoji="0" sz="2400" b="0" i="0" u="none" strike="noStrike" kern="1200" cap="none" spc="-4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value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4367021" y="2305050"/>
            <a:ext cx="1729739" cy="718185"/>
          </a:xfrm>
          <a:custGeom>
            <a:avLst/>
            <a:gdLst/>
            <a:ahLst/>
            <a:cxnLst/>
            <a:rect l="l" t="t" r="r" b="b"/>
            <a:pathLst>
              <a:path w="1729739" h="718185">
                <a:moveTo>
                  <a:pt x="0" y="717803"/>
                </a:moveTo>
                <a:lnTo>
                  <a:pt x="1729739" y="717803"/>
                </a:lnTo>
                <a:lnTo>
                  <a:pt x="1729739" y="0"/>
                </a:lnTo>
                <a:lnTo>
                  <a:pt x="0" y="0"/>
                </a:lnTo>
                <a:lnTo>
                  <a:pt x="0" y="717803"/>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240658" y="2216657"/>
            <a:ext cx="1042035" cy="379095"/>
          </a:xfrm>
          <a:custGeom>
            <a:avLst/>
            <a:gdLst/>
            <a:ahLst/>
            <a:cxnLst/>
            <a:rect l="l" t="t" r="r" b="b"/>
            <a:pathLst>
              <a:path w="1042035" h="379094">
                <a:moveTo>
                  <a:pt x="954963" y="351553"/>
                </a:moveTo>
                <a:lnTo>
                  <a:pt x="945642" y="378967"/>
                </a:lnTo>
                <a:lnTo>
                  <a:pt x="1041907" y="365759"/>
                </a:lnTo>
                <a:lnTo>
                  <a:pt x="1032470" y="356234"/>
                </a:lnTo>
                <a:lnTo>
                  <a:pt x="968756" y="356234"/>
                </a:lnTo>
                <a:lnTo>
                  <a:pt x="954963" y="351553"/>
                </a:lnTo>
                <a:close/>
              </a:path>
              <a:path w="1042035" h="379094">
                <a:moveTo>
                  <a:pt x="964285" y="324138"/>
                </a:moveTo>
                <a:lnTo>
                  <a:pt x="954963" y="351553"/>
                </a:lnTo>
                <a:lnTo>
                  <a:pt x="968756" y="356234"/>
                </a:lnTo>
                <a:lnTo>
                  <a:pt x="978027" y="328802"/>
                </a:lnTo>
                <a:lnTo>
                  <a:pt x="964285" y="324138"/>
                </a:lnTo>
                <a:close/>
              </a:path>
              <a:path w="1042035" h="379094">
                <a:moveTo>
                  <a:pt x="973582" y="296799"/>
                </a:moveTo>
                <a:lnTo>
                  <a:pt x="964285" y="324138"/>
                </a:lnTo>
                <a:lnTo>
                  <a:pt x="978027" y="328802"/>
                </a:lnTo>
                <a:lnTo>
                  <a:pt x="968756" y="356234"/>
                </a:lnTo>
                <a:lnTo>
                  <a:pt x="1032470" y="356234"/>
                </a:lnTo>
                <a:lnTo>
                  <a:pt x="973582" y="296799"/>
                </a:lnTo>
                <a:close/>
              </a:path>
              <a:path w="1042035" h="379094">
                <a:moveTo>
                  <a:pt x="9398" y="0"/>
                </a:moveTo>
                <a:lnTo>
                  <a:pt x="0" y="27431"/>
                </a:lnTo>
                <a:lnTo>
                  <a:pt x="954963" y="351553"/>
                </a:lnTo>
                <a:lnTo>
                  <a:pt x="964285" y="324138"/>
                </a:lnTo>
                <a:lnTo>
                  <a:pt x="9398"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4367021" y="4152138"/>
            <a:ext cx="1729739" cy="1678305"/>
          </a:xfrm>
          <a:custGeom>
            <a:avLst/>
            <a:gdLst/>
            <a:ahLst/>
            <a:cxnLst/>
            <a:rect l="l" t="t" r="r" b="b"/>
            <a:pathLst>
              <a:path w="1729739" h="1678304">
                <a:moveTo>
                  <a:pt x="0" y="1677924"/>
                </a:moveTo>
                <a:lnTo>
                  <a:pt x="1729739" y="1677924"/>
                </a:lnTo>
                <a:lnTo>
                  <a:pt x="1729739" y="0"/>
                </a:lnTo>
                <a:lnTo>
                  <a:pt x="0" y="0"/>
                </a:lnTo>
                <a:lnTo>
                  <a:pt x="0" y="1677924"/>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6390894" y="2582417"/>
            <a:ext cx="4744720" cy="358140"/>
          </a:xfrm>
          <a:custGeom>
            <a:avLst/>
            <a:gdLst/>
            <a:ahLst/>
            <a:cxnLst/>
            <a:rect l="l" t="t" r="r" b="b"/>
            <a:pathLst>
              <a:path w="4744720" h="358139">
                <a:moveTo>
                  <a:pt x="0" y="358139"/>
                </a:moveTo>
                <a:lnTo>
                  <a:pt x="4744211" y="358139"/>
                </a:lnTo>
                <a:lnTo>
                  <a:pt x="4744211" y="0"/>
                </a:lnTo>
                <a:lnTo>
                  <a:pt x="0" y="0"/>
                </a:lnTo>
                <a:lnTo>
                  <a:pt x="0" y="358139"/>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244088" y="4766055"/>
            <a:ext cx="1038860" cy="145415"/>
          </a:xfrm>
          <a:custGeom>
            <a:avLst/>
            <a:gdLst/>
            <a:ahLst/>
            <a:cxnLst/>
            <a:rect l="l" t="t" r="r" b="b"/>
            <a:pathLst>
              <a:path w="1038860" h="145414">
                <a:moveTo>
                  <a:pt x="950684" y="28878"/>
                </a:moveTo>
                <a:lnTo>
                  <a:pt x="0" y="116078"/>
                </a:lnTo>
                <a:lnTo>
                  <a:pt x="2539" y="145034"/>
                </a:lnTo>
                <a:lnTo>
                  <a:pt x="953309" y="57713"/>
                </a:lnTo>
                <a:lnTo>
                  <a:pt x="950684" y="28878"/>
                </a:lnTo>
                <a:close/>
              </a:path>
              <a:path w="1038860" h="145414">
                <a:moveTo>
                  <a:pt x="1018637" y="27559"/>
                </a:moveTo>
                <a:lnTo>
                  <a:pt x="965073" y="27559"/>
                </a:lnTo>
                <a:lnTo>
                  <a:pt x="967739" y="56388"/>
                </a:lnTo>
                <a:lnTo>
                  <a:pt x="953309" y="57713"/>
                </a:lnTo>
                <a:lnTo>
                  <a:pt x="955928" y="86487"/>
                </a:lnTo>
                <a:lnTo>
                  <a:pt x="1038478" y="35306"/>
                </a:lnTo>
                <a:lnTo>
                  <a:pt x="1018637" y="27559"/>
                </a:lnTo>
                <a:close/>
              </a:path>
              <a:path w="1038860" h="145414">
                <a:moveTo>
                  <a:pt x="965073" y="27559"/>
                </a:moveTo>
                <a:lnTo>
                  <a:pt x="950684" y="28878"/>
                </a:lnTo>
                <a:lnTo>
                  <a:pt x="953309" y="57713"/>
                </a:lnTo>
                <a:lnTo>
                  <a:pt x="967739" y="56388"/>
                </a:lnTo>
                <a:lnTo>
                  <a:pt x="965073" y="27559"/>
                </a:lnTo>
                <a:close/>
              </a:path>
              <a:path w="1038860" h="145414">
                <a:moveTo>
                  <a:pt x="948054" y="0"/>
                </a:moveTo>
                <a:lnTo>
                  <a:pt x="950684" y="28878"/>
                </a:lnTo>
                <a:lnTo>
                  <a:pt x="965073" y="27559"/>
                </a:lnTo>
                <a:lnTo>
                  <a:pt x="1018637" y="27559"/>
                </a:lnTo>
                <a:lnTo>
                  <a:pt x="94805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647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280915" y="1130807"/>
            <a:ext cx="7016495" cy="50032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12216" y="1282319"/>
            <a:ext cx="3229610" cy="419354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FCFE: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105410" lvl="0" indent="-342900" algn="l" defTabSz="914400" rtl="0" eaLnBrk="1" fontAlgn="auto" latinLnBrk="0" hangingPunct="1">
              <a:lnSpc>
                <a:spcPct val="100000"/>
              </a:lnSpc>
              <a:spcBef>
                <a:spcPts val="600"/>
              </a:spcBef>
              <a:spcAft>
                <a:spcPts val="0"/>
              </a:spcAft>
              <a:buClrTx/>
              <a:buSzTx/>
              <a:buFontTx/>
              <a:buChar char="•"/>
              <a:tabLst>
                <a:tab pos="354965" algn="l"/>
                <a:tab pos="355600" algn="l"/>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Cash flow</a:t>
            </a:r>
            <a:r>
              <a:rPr kumimoji="0" sz="2400" b="0" i="0" u="none" strike="noStrike" kern="1200" cap="none" spc="-2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remaining  </a:t>
            </a:r>
            <a:r>
              <a:rPr kumimoji="0" sz="2400" b="0" i="0" u="none" strike="noStrike" kern="1200" cap="none" spc="0" normalizeH="0" baseline="0" noProof="0" dirty="0">
                <a:ln>
                  <a:noFill/>
                </a:ln>
                <a:solidFill>
                  <a:srgbClr val="FFFFFF"/>
                </a:solidFill>
                <a:effectLst/>
                <a:uLnTx/>
                <a:uFillTx/>
                <a:latin typeface="Arial"/>
                <a:ea typeface="+mn-ea"/>
                <a:cs typeface="Arial"/>
              </a:rPr>
              <a:t>for </a:t>
            </a:r>
            <a:r>
              <a:rPr kumimoji="0" sz="2400" b="0" i="0" u="none" strike="noStrike" kern="1200" cap="none" spc="-5" normalizeH="0" baseline="0" noProof="0" dirty="0">
                <a:ln>
                  <a:noFill/>
                </a:ln>
                <a:solidFill>
                  <a:srgbClr val="FFFFFF"/>
                </a:solidFill>
                <a:effectLst/>
                <a:uLnTx/>
                <a:uFillTx/>
                <a:latin typeface="Arial"/>
                <a:ea typeface="+mn-ea"/>
                <a:cs typeface="Arial"/>
              </a:rPr>
              <a:t>equity holders  </a:t>
            </a:r>
            <a:r>
              <a:rPr kumimoji="0" sz="2400" b="0" i="0" u="none" strike="noStrike" kern="1200" cap="none" spc="0" normalizeH="0" baseline="0" noProof="0" dirty="0">
                <a:ln>
                  <a:noFill/>
                </a:ln>
                <a:solidFill>
                  <a:srgbClr val="FFFFFF"/>
                </a:solidFill>
                <a:effectLst/>
                <a:uLnTx/>
                <a:uFillTx/>
                <a:latin typeface="Arial"/>
                <a:ea typeface="+mn-ea"/>
                <a:cs typeface="Arial"/>
              </a:rPr>
              <a:t>after </a:t>
            </a:r>
            <a:r>
              <a:rPr kumimoji="0" sz="2400" b="0" i="0" u="none" strike="noStrike" kern="1200" cap="none" spc="-5" normalizeH="0" baseline="0" noProof="0" dirty="0">
                <a:ln>
                  <a:noFill/>
                </a:ln>
                <a:solidFill>
                  <a:srgbClr val="FFFFFF"/>
                </a:solidFill>
                <a:effectLst/>
                <a:uLnTx/>
                <a:uFillTx/>
                <a:latin typeface="Arial"/>
                <a:ea typeface="+mn-ea"/>
                <a:cs typeface="Arial"/>
              </a:rPr>
              <a:t>all other claims  </a:t>
            </a:r>
            <a:r>
              <a:rPr kumimoji="0" sz="2400" b="0" i="0" u="none" strike="noStrike" kern="1200" cap="none" spc="0" normalizeH="0" baseline="0" noProof="0" dirty="0">
                <a:ln>
                  <a:noFill/>
                </a:ln>
                <a:solidFill>
                  <a:srgbClr val="FFFFFF"/>
                </a:solidFill>
                <a:effectLst/>
                <a:uLnTx/>
                <a:uFillTx/>
                <a:latin typeface="Arial"/>
                <a:ea typeface="+mn-ea"/>
                <a:cs typeface="Arial"/>
              </a:rPr>
              <a:t>are</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satisfied</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355600" marR="5080" lvl="0" indent="-342900" algn="l" defTabSz="914400" rtl="0" eaLnBrk="1" fontAlgn="auto" latinLnBrk="0" hangingPunct="1">
              <a:lnSpc>
                <a:spcPct val="100000"/>
              </a:lnSpc>
              <a:spcBef>
                <a:spcPts val="600"/>
              </a:spcBef>
              <a:spcAft>
                <a:spcPts val="0"/>
              </a:spcAft>
              <a:buClrTx/>
              <a:buSzTx/>
              <a:buFontTx/>
              <a:buChar char="•"/>
              <a:tabLst>
                <a:tab pos="354965" algn="l"/>
                <a:tab pos="355600" algn="l"/>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The FCFE </a:t>
            </a:r>
            <a:r>
              <a:rPr kumimoji="0" sz="2400" b="0" i="0" u="none" strike="noStrike" kern="1200" cap="none" spc="-5" normalizeH="0" baseline="0" noProof="0" dirty="0">
                <a:ln>
                  <a:noFill/>
                </a:ln>
                <a:solidFill>
                  <a:srgbClr val="FFFFFF"/>
                </a:solidFill>
                <a:effectLst/>
                <a:uLnTx/>
                <a:uFillTx/>
                <a:latin typeface="Arial"/>
                <a:ea typeface="+mn-ea"/>
                <a:cs typeface="Arial"/>
              </a:rPr>
              <a:t>method is  the preferred  measure, as FCFE</a:t>
            </a:r>
            <a:r>
              <a:rPr kumimoji="0" sz="2400" b="0" i="0" u="none" strike="noStrike" kern="1200" cap="none" spc="-3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is  a more direct  method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estimating  equity</a:t>
            </a:r>
            <a:r>
              <a:rPr kumimoji="0" sz="2400" b="0" i="0" u="none" strike="noStrike" kern="1200" cap="none" spc="-5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value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4367021" y="2999994"/>
            <a:ext cx="1739264" cy="1094740"/>
          </a:xfrm>
          <a:custGeom>
            <a:avLst/>
            <a:gdLst/>
            <a:ahLst/>
            <a:cxnLst/>
            <a:rect l="l" t="t" r="r" b="b"/>
            <a:pathLst>
              <a:path w="1739264" h="1094739">
                <a:moveTo>
                  <a:pt x="0" y="1094231"/>
                </a:moveTo>
                <a:lnTo>
                  <a:pt x="1738883" y="1094231"/>
                </a:lnTo>
                <a:lnTo>
                  <a:pt x="1738883" y="0"/>
                </a:lnTo>
                <a:lnTo>
                  <a:pt x="0" y="0"/>
                </a:lnTo>
                <a:lnTo>
                  <a:pt x="0" y="1094231"/>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236086" y="2219198"/>
            <a:ext cx="1046480" cy="875030"/>
          </a:xfrm>
          <a:custGeom>
            <a:avLst/>
            <a:gdLst/>
            <a:ahLst/>
            <a:cxnLst/>
            <a:rect l="l" t="t" r="r" b="b"/>
            <a:pathLst>
              <a:path w="1046479" h="875030">
                <a:moveTo>
                  <a:pt x="970475" y="830599"/>
                </a:moveTo>
                <a:lnTo>
                  <a:pt x="951991" y="852804"/>
                </a:lnTo>
                <a:lnTo>
                  <a:pt x="1046479" y="875029"/>
                </a:lnTo>
                <a:lnTo>
                  <a:pt x="1031051" y="839851"/>
                </a:lnTo>
                <a:lnTo>
                  <a:pt x="981583" y="839851"/>
                </a:lnTo>
                <a:lnTo>
                  <a:pt x="970475" y="830599"/>
                </a:lnTo>
                <a:close/>
              </a:path>
              <a:path w="1046479" h="875030">
                <a:moveTo>
                  <a:pt x="988992" y="808353"/>
                </a:moveTo>
                <a:lnTo>
                  <a:pt x="970475" y="830599"/>
                </a:lnTo>
                <a:lnTo>
                  <a:pt x="981583" y="839851"/>
                </a:lnTo>
                <a:lnTo>
                  <a:pt x="1000125" y="817626"/>
                </a:lnTo>
                <a:lnTo>
                  <a:pt x="988992" y="808353"/>
                </a:lnTo>
                <a:close/>
              </a:path>
              <a:path w="1046479" h="875030">
                <a:moveTo>
                  <a:pt x="1007490" y="786129"/>
                </a:moveTo>
                <a:lnTo>
                  <a:pt x="988992" y="808353"/>
                </a:lnTo>
                <a:lnTo>
                  <a:pt x="1000125" y="817626"/>
                </a:lnTo>
                <a:lnTo>
                  <a:pt x="981583" y="839851"/>
                </a:lnTo>
                <a:lnTo>
                  <a:pt x="1031051" y="839851"/>
                </a:lnTo>
                <a:lnTo>
                  <a:pt x="1007490" y="786129"/>
                </a:lnTo>
                <a:close/>
              </a:path>
              <a:path w="1046479" h="875030">
                <a:moveTo>
                  <a:pt x="18541" y="0"/>
                </a:moveTo>
                <a:lnTo>
                  <a:pt x="0" y="22351"/>
                </a:lnTo>
                <a:lnTo>
                  <a:pt x="970475" y="830599"/>
                </a:lnTo>
                <a:lnTo>
                  <a:pt x="988992" y="808353"/>
                </a:lnTo>
                <a:lnTo>
                  <a:pt x="18541"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6518909" y="4170426"/>
            <a:ext cx="1602105" cy="1679575"/>
          </a:xfrm>
          <a:custGeom>
            <a:avLst/>
            <a:gdLst/>
            <a:ahLst/>
            <a:cxnLst/>
            <a:rect l="l" t="t" r="r" b="b"/>
            <a:pathLst>
              <a:path w="1602104" h="1679575">
                <a:moveTo>
                  <a:pt x="0" y="1679448"/>
                </a:moveTo>
                <a:lnTo>
                  <a:pt x="1601724" y="1679448"/>
                </a:lnTo>
                <a:lnTo>
                  <a:pt x="1601724" y="0"/>
                </a:lnTo>
                <a:lnTo>
                  <a:pt x="0" y="0"/>
                </a:lnTo>
                <a:lnTo>
                  <a:pt x="0" y="1679448"/>
                </a:lnTo>
                <a:close/>
              </a:path>
            </a:pathLst>
          </a:custGeom>
          <a:ln w="38099">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6390894" y="3039617"/>
            <a:ext cx="4744720" cy="358140"/>
          </a:xfrm>
          <a:custGeom>
            <a:avLst/>
            <a:gdLst/>
            <a:ahLst/>
            <a:cxnLst/>
            <a:rect l="l" t="t" r="r" b="b"/>
            <a:pathLst>
              <a:path w="4744720" h="358139">
                <a:moveTo>
                  <a:pt x="0" y="358139"/>
                </a:moveTo>
                <a:lnTo>
                  <a:pt x="4744211" y="358139"/>
                </a:lnTo>
                <a:lnTo>
                  <a:pt x="4744211" y="0"/>
                </a:lnTo>
                <a:lnTo>
                  <a:pt x="0" y="0"/>
                </a:lnTo>
                <a:lnTo>
                  <a:pt x="0" y="358139"/>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627120" y="4497704"/>
            <a:ext cx="2764155" cy="480695"/>
          </a:xfrm>
          <a:custGeom>
            <a:avLst/>
            <a:gdLst/>
            <a:ahLst/>
            <a:cxnLst/>
            <a:rect l="l" t="t" r="r" b="b"/>
            <a:pathLst>
              <a:path w="2764154" h="480695">
                <a:moveTo>
                  <a:pt x="2676090" y="28546"/>
                </a:moveTo>
                <a:lnTo>
                  <a:pt x="0" y="451739"/>
                </a:lnTo>
                <a:lnTo>
                  <a:pt x="4571" y="480441"/>
                </a:lnTo>
                <a:lnTo>
                  <a:pt x="2680634" y="57253"/>
                </a:lnTo>
                <a:lnTo>
                  <a:pt x="2676090" y="28546"/>
                </a:lnTo>
                <a:close/>
              </a:path>
              <a:path w="2764154" h="480695">
                <a:moveTo>
                  <a:pt x="2754535" y="26289"/>
                </a:moveTo>
                <a:lnTo>
                  <a:pt x="2690367" y="26289"/>
                </a:lnTo>
                <a:lnTo>
                  <a:pt x="2694940" y="54991"/>
                </a:lnTo>
                <a:lnTo>
                  <a:pt x="2680634" y="57253"/>
                </a:lnTo>
                <a:lnTo>
                  <a:pt x="2685160" y="85852"/>
                </a:lnTo>
                <a:lnTo>
                  <a:pt x="2764154" y="29337"/>
                </a:lnTo>
                <a:lnTo>
                  <a:pt x="2754535" y="26289"/>
                </a:lnTo>
                <a:close/>
              </a:path>
              <a:path w="2764154" h="480695">
                <a:moveTo>
                  <a:pt x="2690367" y="26289"/>
                </a:moveTo>
                <a:lnTo>
                  <a:pt x="2676090" y="28546"/>
                </a:lnTo>
                <a:lnTo>
                  <a:pt x="2680634" y="57253"/>
                </a:lnTo>
                <a:lnTo>
                  <a:pt x="2694940" y="54991"/>
                </a:lnTo>
                <a:lnTo>
                  <a:pt x="2690367" y="26289"/>
                </a:lnTo>
                <a:close/>
              </a:path>
              <a:path w="2764154" h="480695">
                <a:moveTo>
                  <a:pt x="2671571" y="0"/>
                </a:moveTo>
                <a:lnTo>
                  <a:pt x="2676090" y="28546"/>
                </a:lnTo>
                <a:lnTo>
                  <a:pt x="2690367" y="26289"/>
                </a:lnTo>
                <a:lnTo>
                  <a:pt x="2754535" y="26289"/>
                </a:lnTo>
                <a:lnTo>
                  <a:pt x="2671571"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925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280915" y="1130807"/>
            <a:ext cx="7016495" cy="50032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020561" y="2940557"/>
            <a:ext cx="1852930" cy="1682750"/>
          </a:xfrm>
          <a:custGeom>
            <a:avLst/>
            <a:gdLst/>
            <a:ahLst/>
            <a:cxnLst/>
            <a:rect l="l" t="t" r="r" b="b"/>
            <a:pathLst>
              <a:path w="1852929" h="1682750">
                <a:moveTo>
                  <a:pt x="35178" y="1592198"/>
                </a:moveTo>
                <a:lnTo>
                  <a:pt x="0" y="1682749"/>
                </a:lnTo>
                <a:lnTo>
                  <a:pt x="93472" y="1656587"/>
                </a:lnTo>
                <a:lnTo>
                  <a:pt x="82894" y="1644903"/>
                </a:lnTo>
                <a:lnTo>
                  <a:pt x="63373" y="1644903"/>
                </a:lnTo>
                <a:lnTo>
                  <a:pt x="43941" y="1623440"/>
                </a:lnTo>
                <a:lnTo>
                  <a:pt x="54659" y="1613716"/>
                </a:lnTo>
                <a:lnTo>
                  <a:pt x="35178" y="1592198"/>
                </a:lnTo>
                <a:close/>
              </a:path>
              <a:path w="1852929" h="1682750">
                <a:moveTo>
                  <a:pt x="54659" y="1613716"/>
                </a:moveTo>
                <a:lnTo>
                  <a:pt x="43941" y="1623440"/>
                </a:lnTo>
                <a:lnTo>
                  <a:pt x="63373" y="1644903"/>
                </a:lnTo>
                <a:lnTo>
                  <a:pt x="74090" y="1635179"/>
                </a:lnTo>
                <a:lnTo>
                  <a:pt x="54659" y="1613716"/>
                </a:lnTo>
                <a:close/>
              </a:path>
              <a:path w="1852929" h="1682750">
                <a:moveTo>
                  <a:pt x="74090" y="1635179"/>
                </a:moveTo>
                <a:lnTo>
                  <a:pt x="63373" y="1644903"/>
                </a:lnTo>
                <a:lnTo>
                  <a:pt x="82894" y="1644903"/>
                </a:lnTo>
                <a:lnTo>
                  <a:pt x="74090" y="1635179"/>
                </a:lnTo>
                <a:close/>
              </a:path>
              <a:path w="1852929" h="1682750">
                <a:moveTo>
                  <a:pt x="1833244" y="0"/>
                </a:moveTo>
                <a:lnTo>
                  <a:pt x="54659" y="1613716"/>
                </a:lnTo>
                <a:lnTo>
                  <a:pt x="74090" y="1635179"/>
                </a:lnTo>
                <a:lnTo>
                  <a:pt x="1852676" y="21336"/>
                </a:lnTo>
                <a:lnTo>
                  <a:pt x="183324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192773" y="337565"/>
            <a:ext cx="398145" cy="304800"/>
          </a:xfrm>
          <a:custGeom>
            <a:avLst/>
            <a:gdLst/>
            <a:ahLst/>
            <a:cxnLst/>
            <a:rect l="l" t="t" r="r" b="b"/>
            <a:pathLst>
              <a:path w="398145" h="304800">
                <a:moveTo>
                  <a:pt x="0" y="304800"/>
                </a:moveTo>
                <a:lnTo>
                  <a:pt x="397764" y="304800"/>
                </a:lnTo>
                <a:lnTo>
                  <a:pt x="397764" y="0"/>
                </a:lnTo>
                <a:lnTo>
                  <a:pt x="0" y="0"/>
                </a:lnTo>
                <a:lnTo>
                  <a:pt x="0" y="304800"/>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7959852" y="3429508"/>
            <a:ext cx="86995" cy="1193800"/>
          </a:xfrm>
          <a:custGeom>
            <a:avLst/>
            <a:gdLst/>
            <a:ahLst/>
            <a:cxnLst/>
            <a:rect l="l" t="t" r="r" b="b"/>
            <a:pathLst>
              <a:path w="86995" h="1193800">
                <a:moveTo>
                  <a:pt x="0" y="1105915"/>
                </a:moveTo>
                <a:lnTo>
                  <a:pt x="41909" y="1193545"/>
                </a:lnTo>
                <a:lnTo>
                  <a:pt x="79573" y="1121409"/>
                </a:lnTo>
                <a:lnTo>
                  <a:pt x="57657" y="1121409"/>
                </a:lnTo>
                <a:lnTo>
                  <a:pt x="28701" y="1120902"/>
                </a:lnTo>
                <a:lnTo>
                  <a:pt x="28957" y="1106424"/>
                </a:lnTo>
                <a:lnTo>
                  <a:pt x="0" y="1105915"/>
                </a:lnTo>
                <a:close/>
              </a:path>
              <a:path w="86995" h="1193800">
                <a:moveTo>
                  <a:pt x="28957" y="1106424"/>
                </a:moveTo>
                <a:lnTo>
                  <a:pt x="28701" y="1120902"/>
                </a:lnTo>
                <a:lnTo>
                  <a:pt x="57657" y="1121409"/>
                </a:lnTo>
                <a:lnTo>
                  <a:pt x="57913" y="1106932"/>
                </a:lnTo>
                <a:lnTo>
                  <a:pt x="28957" y="1106424"/>
                </a:lnTo>
                <a:close/>
              </a:path>
              <a:path w="86995" h="1193800">
                <a:moveTo>
                  <a:pt x="57913" y="1106932"/>
                </a:moveTo>
                <a:lnTo>
                  <a:pt x="57657" y="1121409"/>
                </a:lnTo>
                <a:lnTo>
                  <a:pt x="79573" y="1121409"/>
                </a:lnTo>
                <a:lnTo>
                  <a:pt x="86868" y="1107439"/>
                </a:lnTo>
                <a:lnTo>
                  <a:pt x="57913" y="1106932"/>
                </a:lnTo>
                <a:close/>
              </a:path>
              <a:path w="86995" h="1193800">
                <a:moveTo>
                  <a:pt x="48514" y="0"/>
                </a:moveTo>
                <a:lnTo>
                  <a:pt x="28957" y="1106424"/>
                </a:lnTo>
                <a:lnTo>
                  <a:pt x="57913" y="1106932"/>
                </a:lnTo>
                <a:lnTo>
                  <a:pt x="77470" y="507"/>
                </a:lnTo>
                <a:lnTo>
                  <a:pt x="4851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312216" y="1282319"/>
            <a:ext cx="3176905" cy="2943225"/>
          </a:xfrm>
          <a:prstGeom prst="rect">
            <a:avLst/>
          </a:prstGeom>
        </p:spPr>
        <p:txBody>
          <a:bodyPr vert="horz" wrap="square" lIns="0" tIns="0" rIns="0" bIns="0" rtlCol="0">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10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158115" lvl="0" indent="0" algn="just"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this input cell, place  </a:t>
            </a:r>
            <a:r>
              <a:rPr kumimoji="0" sz="2400" b="0" i="0" u="none" strike="noStrike" kern="1200" cap="none" spc="0" normalizeH="0" baseline="0" noProof="0" dirty="0">
                <a:ln>
                  <a:noFill/>
                </a:ln>
                <a:solidFill>
                  <a:srgbClr val="FFFFFF"/>
                </a:solidFill>
                <a:effectLst/>
                <a:uLnTx/>
                <a:uFillTx/>
                <a:latin typeface="Arial"/>
                <a:ea typeface="+mn-ea"/>
                <a:cs typeface="Arial"/>
              </a:rPr>
              <a:t>ticker </a:t>
            </a:r>
            <a:r>
              <a:rPr kumimoji="0" sz="2400" b="0" i="0" u="none" strike="noStrike" kern="1200" cap="none" spc="-5" normalizeH="0" baseline="0" noProof="0" dirty="0">
                <a:ln>
                  <a:noFill/>
                </a:ln>
                <a:solidFill>
                  <a:srgbClr val="FFFFFF"/>
                </a:solidFill>
                <a:effectLst/>
                <a:uLnTx/>
                <a:uFillTx/>
                <a:latin typeface="Arial"/>
                <a:ea typeface="+mn-ea"/>
                <a:cs typeface="Arial"/>
              </a:rPr>
              <a:t>symbol, </a:t>
            </a:r>
            <a:r>
              <a:rPr kumimoji="0" sz="2400" b="0" i="0" u="none" strike="noStrike" kern="1200" cap="none" spc="0" normalizeH="0" baseline="0" noProof="0" dirty="0">
                <a:ln>
                  <a:noFill/>
                </a:ln>
                <a:solidFill>
                  <a:srgbClr val="FFFFFF"/>
                </a:solidFill>
                <a:effectLst/>
                <a:uLnTx/>
                <a:uFillTx/>
                <a:latin typeface="Arial"/>
                <a:ea typeface="+mn-ea"/>
                <a:cs typeface="Arial"/>
              </a:rPr>
              <a:t>country  </a:t>
            </a:r>
            <a:r>
              <a:rPr kumimoji="0" sz="2400" b="0" i="0" u="none" strike="noStrike" kern="1200" cap="none" spc="-5" normalizeH="0" baseline="0" noProof="0" dirty="0">
                <a:ln>
                  <a:noFill/>
                </a:ln>
                <a:solidFill>
                  <a:srgbClr val="FFFFFF"/>
                </a:solidFill>
                <a:effectLst/>
                <a:uLnTx/>
                <a:uFillTx/>
                <a:latin typeface="Arial"/>
                <a:ea typeface="+mn-ea"/>
                <a:cs typeface="Arial"/>
              </a:rPr>
              <a:t>code, and</a:t>
            </a:r>
            <a:r>
              <a:rPr kumimoji="0" sz="2400" b="0" i="0" u="none" strike="noStrike" kern="1200" cap="none" spc="-2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“equity”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2:</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Determine appropriate  </a:t>
            </a:r>
            <a:r>
              <a:rPr kumimoji="0" sz="2400" b="0" i="0" u="none" strike="noStrike" kern="1200" cap="none" spc="0" normalizeH="0" baseline="0" noProof="0" dirty="0">
                <a:ln>
                  <a:noFill/>
                </a:ln>
                <a:solidFill>
                  <a:srgbClr val="FFFFFF"/>
                </a:solidFill>
                <a:effectLst/>
                <a:uLnTx/>
                <a:uFillTx/>
                <a:latin typeface="Arial"/>
                <a:ea typeface="+mn-ea"/>
                <a:cs typeface="Arial"/>
              </a:rPr>
              <a:t>short-term growth</a:t>
            </a:r>
            <a:r>
              <a:rPr kumimoji="0" sz="2400" b="0" i="0" u="none" strike="noStrike" kern="1200" cap="none" spc="-12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rates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p:nvPr/>
        </p:nvSpPr>
        <p:spPr>
          <a:xfrm>
            <a:off x="4336541" y="2039873"/>
            <a:ext cx="722630" cy="311150"/>
          </a:xfrm>
          <a:custGeom>
            <a:avLst/>
            <a:gdLst/>
            <a:ahLst/>
            <a:cxnLst/>
            <a:rect l="l" t="t" r="r" b="b"/>
            <a:pathLst>
              <a:path w="722629" h="311150">
                <a:moveTo>
                  <a:pt x="0" y="155448"/>
                </a:moveTo>
                <a:lnTo>
                  <a:pt x="22592" y="101206"/>
                </a:lnTo>
                <a:lnTo>
                  <a:pt x="84934" y="55294"/>
                </a:lnTo>
                <a:lnTo>
                  <a:pt x="128463" y="36559"/>
                </a:lnTo>
                <a:lnTo>
                  <a:pt x="178872" y="21223"/>
                </a:lnTo>
                <a:lnTo>
                  <a:pt x="235142" y="9725"/>
                </a:lnTo>
                <a:lnTo>
                  <a:pt x="296253" y="2504"/>
                </a:lnTo>
                <a:lnTo>
                  <a:pt x="361188" y="0"/>
                </a:lnTo>
                <a:lnTo>
                  <a:pt x="426122" y="2504"/>
                </a:lnTo>
                <a:lnTo>
                  <a:pt x="487233" y="9725"/>
                </a:lnTo>
                <a:lnTo>
                  <a:pt x="543503" y="21223"/>
                </a:lnTo>
                <a:lnTo>
                  <a:pt x="593912" y="36559"/>
                </a:lnTo>
                <a:lnTo>
                  <a:pt x="637441" y="55294"/>
                </a:lnTo>
                <a:lnTo>
                  <a:pt x="673071" y="76990"/>
                </a:lnTo>
                <a:lnTo>
                  <a:pt x="716558" y="127505"/>
                </a:lnTo>
                <a:lnTo>
                  <a:pt x="722376" y="155448"/>
                </a:lnTo>
                <a:lnTo>
                  <a:pt x="716558" y="183390"/>
                </a:lnTo>
                <a:lnTo>
                  <a:pt x="673071" y="233905"/>
                </a:lnTo>
                <a:lnTo>
                  <a:pt x="637441" y="255601"/>
                </a:lnTo>
                <a:lnTo>
                  <a:pt x="593912" y="274336"/>
                </a:lnTo>
                <a:lnTo>
                  <a:pt x="543503" y="289672"/>
                </a:lnTo>
                <a:lnTo>
                  <a:pt x="487233" y="301170"/>
                </a:lnTo>
                <a:lnTo>
                  <a:pt x="426122" y="308391"/>
                </a:lnTo>
                <a:lnTo>
                  <a:pt x="361188" y="310896"/>
                </a:lnTo>
                <a:lnTo>
                  <a:pt x="296253" y="308391"/>
                </a:lnTo>
                <a:lnTo>
                  <a:pt x="235142" y="301170"/>
                </a:lnTo>
                <a:lnTo>
                  <a:pt x="178872" y="289672"/>
                </a:lnTo>
                <a:lnTo>
                  <a:pt x="128463" y="274336"/>
                </a:lnTo>
                <a:lnTo>
                  <a:pt x="84934" y="255601"/>
                </a:lnTo>
                <a:lnTo>
                  <a:pt x="49304" y="233905"/>
                </a:lnTo>
                <a:lnTo>
                  <a:pt x="5817" y="183390"/>
                </a:lnTo>
                <a:lnTo>
                  <a:pt x="0" y="155448"/>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2912236" y="2147316"/>
            <a:ext cx="1424305" cy="285115"/>
          </a:xfrm>
          <a:custGeom>
            <a:avLst/>
            <a:gdLst/>
            <a:ahLst/>
            <a:cxnLst/>
            <a:rect l="l" t="t" r="r" b="b"/>
            <a:pathLst>
              <a:path w="1424304" h="285114">
                <a:moveTo>
                  <a:pt x="1336199" y="28477"/>
                </a:moveTo>
                <a:lnTo>
                  <a:pt x="0" y="256412"/>
                </a:lnTo>
                <a:lnTo>
                  <a:pt x="4825" y="284988"/>
                </a:lnTo>
                <a:lnTo>
                  <a:pt x="1341074" y="57044"/>
                </a:lnTo>
                <a:lnTo>
                  <a:pt x="1336199" y="28477"/>
                </a:lnTo>
                <a:close/>
              </a:path>
              <a:path w="1424304" h="285114">
                <a:moveTo>
                  <a:pt x="1417186" y="26035"/>
                </a:moveTo>
                <a:lnTo>
                  <a:pt x="1350517" y="26035"/>
                </a:lnTo>
                <a:lnTo>
                  <a:pt x="1355343" y="54610"/>
                </a:lnTo>
                <a:lnTo>
                  <a:pt x="1341074" y="57044"/>
                </a:lnTo>
                <a:lnTo>
                  <a:pt x="1345946" y="85598"/>
                </a:lnTo>
                <a:lnTo>
                  <a:pt x="1424304" y="28194"/>
                </a:lnTo>
                <a:lnTo>
                  <a:pt x="1417186" y="26035"/>
                </a:lnTo>
                <a:close/>
              </a:path>
              <a:path w="1424304" h="285114">
                <a:moveTo>
                  <a:pt x="1350517" y="26035"/>
                </a:moveTo>
                <a:lnTo>
                  <a:pt x="1336199" y="28477"/>
                </a:lnTo>
                <a:lnTo>
                  <a:pt x="1341074" y="57044"/>
                </a:lnTo>
                <a:lnTo>
                  <a:pt x="1355343" y="54610"/>
                </a:lnTo>
                <a:lnTo>
                  <a:pt x="1350517" y="26035"/>
                </a:lnTo>
                <a:close/>
              </a:path>
              <a:path w="1424304" h="285114">
                <a:moveTo>
                  <a:pt x="1331340" y="0"/>
                </a:moveTo>
                <a:lnTo>
                  <a:pt x="1336199" y="28477"/>
                </a:lnTo>
                <a:lnTo>
                  <a:pt x="1350517" y="26035"/>
                </a:lnTo>
                <a:lnTo>
                  <a:pt x="1417186" y="26035"/>
                </a:lnTo>
                <a:lnTo>
                  <a:pt x="133134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818881" y="2772917"/>
            <a:ext cx="306705" cy="208915"/>
          </a:xfrm>
          <a:custGeom>
            <a:avLst/>
            <a:gdLst/>
            <a:ahLst/>
            <a:cxnLst/>
            <a:rect l="l" t="t" r="r" b="b"/>
            <a:pathLst>
              <a:path w="306704" h="208914">
                <a:moveTo>
                  <a:pt x="0" y="104394"/>
                </a:moveTo>
                <a:lnTo>
                  <a:pt x="12037" y="63757"/>
                </a:lnTo>
                <a:lnTo>
                  <a:pt x="44862" y="30575"/>
                </a:lnTo>
                <a:lnTo>
                  <a:pt x="93547" y="8203"/>
                </a:lnTo>
                <a:lnTo>
                  <a:pt x="153162" y="0"/>
                </a:lnTo>
                <a:lnTo>
                  <a:pt x="212776" y="8203"/>
                </a:lnTo>
                <a:lnTo>
                  <a:pt x="261461" y="30575"/>
                </a:lnTo>
                <a:lnTo>
                  <a:pt x="294286" y="63757"/>
                </a:lnTo>
                <a:lnTo>
                  <a:pt x="306324" y="104394"/>
                </a:lnTo>
                <a:lnTo>
                  <a:pt x="294286" y="145030"/>
                </a:lnTo>
                <a:lnTo>
                  <a:pt x="261461" y="178212"/>
                </a:lnTo>
                <a:lnTo>
                  <a:pt x="212776" y="200584"/>
                </a:lnTo>
                <a:lnTo>
                  <a:pt x="153162" y="208787"/>
                </a:lnTo>
                <a:lnTo>
                  <a:pt x="93547" y="200584"/>
                </a:lnTo>
                <a:lnTo>
                  <a:pt x="44862" y="178212"/>
                </a:lnTo>
                <a:lnTo>
                  <a:pt x="12037" y="145030"/>
                </a:lnTo>
                <a:lnTo>
                  <a:pt x="0" y="104394"/>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7818881" y="3220973"/>
            <a:ext cx="306705" cy="208915"/>
          </a:xfrm>
          <a:custGeom>
            <a:avLst/>
            <a:gdLst/>
            <a:ahLst/>
            <a:cxnLst/>
            <a:rect l="l" t="t" r="r" b="b"/>
            <a:pathLst>
              <a:path w="306704" h="208914">
                <a:moveTo>
                  <a:pt x="0" y="104393"/>
                </a:moveTo>
                <a:lnTo>
                  <a:pt x="12037" y="63757"/>
                </a:lnTo>
                <a:lnTo>
                  <a:pt x="44862" y="30575"/>
                </a:lnTo>
                <a:lnTo>
                  <a:pt x="93547" y="8203"/>
                </a:lnTo>
                <a:lnTo>
                  <a:pt x="153162" y="0"/>
                </a:lnTo>
                <a:lnTo>
                  <a:pt x="212776" y="8203"/>
                </a:lnTo>
                <a:lnTo>
                  <a:pt x="261461" y="30575"/>
                </a:lnTo>
                <a:lnTo>
                  <a:pt x="294286" y="63757"/>
                </a:lnTo>
                <a:lnTo>
                  <a:pt x="306324" y="104393"/>
                </a:lnTo>
                <a:lnTo>
                  <a:pt x="294286" y="145030"/>
                </a:lnTo>
                <a:lnTo>
                  <a:pt x="261461" y="178212"/>
                </a:lnTo>
                <a:lnTo>
                  <a:pt x="212776" y="200584"/>
                </a:lnTo>
                <a:lnTo>
                  <a:pt x="153162" y="208787"/>
                </a:lnTo>
                <a:lnTo>
                  <a:pt x="93547" y="200584"/>
                </a:lnTo>
                <a:lnTo>
                  <a:pt x="44862" y="178212"/>
                </a:lnTo>
                <a:lnTo>
                  <a:pt x="12037" y="145030"/>
                </a:lnTo>
                <a:lnTo>
                  <a:pt x="0" y="104393"/>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308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280915" y="1130807"/>
            <a:ext cx="7016495" cy="50032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338576" y="3646678"/>
            <a:ext cx="2432685" cy="1090930"/>
          </a:xfrm>
          <a:custGeom>
            <a:avLst/>
            <a:gdLst/>
            <a:ahLst/>
            <a:cxnLst/>
            <a:rect l="l" t="t" r="r" b="b"/>
            <a:pathLst>
              <a:path w="2432685" h="1090929">
                <a:moveTo>
                  <a:pt x="2347228" y="1063889"/>
                </a:moveTo>
                <a:lnTo>
                  <a:pt x="2335529" y="1090422"/>
                </a:lnTo>
                <a:lnTo>
                  <a:pt x="2432558" y="1085723"/>
                </a:lnTo>
                <a:lnTo>
                  <a:pt x="2419299" y="1069721"/>
                </a:lnTo>
                <a:lnTo>
                  <a:pt x="2360422" y="1069721"/>
                </a:lnTo>
                <a:lnTo>
                  <a:pt x="2347228" y="1063889"/>
                </a:lnTo>
                <a:close/>
              </a:path>
              <a:path w="2432685" h="1090929">
                <a:moveTo>
                  <a:pt x="2358880" y="1037459"/>
                </a:moveTo>
                <a:lnTo>
                  <a:pt x="2347228" y="1063889"/>
                </a:lnTo>
                <a:lnTo>
                  <a:pt x="2360422" y="1069721"/>
                </a:lnTo>
                <a:lnTo>
                  <a:pt x="2372106" y="1043305"/>
                </a:lnTo>
                <a:lnTo>
                  <a:pt x="2358880" y="1037459"/>
                </a:lnTo>
                <a:close/>
              </a:path>
              <a:path w="2432685" h="1090929">
                <a:moveTo>
                  <a:pt x="2370582" y="1010920"/>
                </a:moveTo>
                <a:lnTo>
                  <a:pt x="2358880" y="1037459"/>
                </a:lnTo>
                <a:lnTo>
                  <a:pt x="2372106" y="1043305"/>
                </a:lnTo>
                <a:lnTo>
                  <a:pt x="2360422" y="1069721"/>
                </a:lnTo>
                <a:lnTo>
                  <a:pt x="2419299" y="1069721"/>
                </a:lnTo>
                <a:lnTo>
                  <a:pt x="2370582" y="1010920"/>
                </a:lnTo>
                <a:close/>
              </a:path>
              <a:path w="2432685" h="1090929">
                <a:moveTo>
                  <a:pt x="11684" y="0"/>
                </a:moveTo>
                <a:lnTo>
                  <a:pt x="0" y="26416"/>
                </a:lnTo>
                <a:lnTo>
                  <a:pt x="2347228" y="1063889"/>
                </a:lnTo>
                <a:lnTo>
                  <a:pt x="2358880" y="1037459"/>
                </a:lnTo>
                <a:lnTo>
                  <a:pt x="1168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516117" y="5534405"/>
            <a:ext cx="561340" cy="327660"/>
          </a:xfrm>
          <a:custGeom>
            <a:avLst/>
            <a:gdLst/>
            <a:ahLst/>
            <a:cxnLst/>
            <a:rect l="l" t="t" r="r" b="b"/>
            <a:pathLst>
              <a:path w="561339" h="327660">
                <a:moveTo>
                  <a:pt x="0" y="327660"/>
                </a:moveTo>
                <a:lnTo>
                  <a:pt x="560832" y="327660"/>
                </a:lnTo>
                <a:lnTo>
                  <a:pt x="560832" y="0"/>
                </a:lnTo>
                <a:lnTo>
                  <a:pt x="0" y="0"/>
                </a:lnTo>
                <a:lnTo>
                  <a:pt x="0" y="327660"/>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402076" y="3618357"/>
            <a:ext cx="4418965" cy="1090930"/>
          </a:xfrm>
          <a:custGeom>
            <a:avLst/>
            <a:gdLst/>
            <a:ahLst/>
            <a:cxnLst/>
            <a:rect l="l" t="t" r="r" b="b"/>
            <a:pathLst>
              <a:path w="4418965" h="1090929">
                <a:moveTo>
                  <a:pt x="4330568" y="1062416"/>
                </a:moveTo>
                <a:lnTo>
                  <a:pt x="4323842" y="1090549"/>
                </a:lnTo>
                <a:lnTo>
                  <a:pt x="4418457" y="1068451"/>
                </a:lnTo>
                <a:lnTo>
                  <a:pt x="4415273" y="1065784"/>
                </a:lnTo>
                <a:lnTo>
                  <a:pt x="4344670" y="1065784"/>
                </a:lnTo>
                <a:lnTo>
                  <a:pt x="4330568" y="1062416"/>
                </a:lnTo>
                <a:close/>
              </a:path>
              <a:path w="4418965" h="1090929">
                <a:moveTo>
                  <a:pt x="4337309" y="1034224"/>
                </a:moveTo>
                <a:lnTo>
                  <a:pt x="4330568" y="1062416"/>
                </a:lnTo>
                <a:lnTo>
                  <a:pt x="4344670" y="1065784"/>
                </a:lnTo>
                <a:lnTo>
                  <a:pt x="4351401" y="1037590"/>
                </a:lnTo>
                <a:lnTo>
                  <a:pt x="4337309" y="1034224"/>
                </a:lnTo>
                <a:close/>
              </a:path>
              <a:path w="4418965" h="1090929">
                <a:moveTo>
                  <a:pt x="4344034" y="1006094"/>
                </a:moveTo>
                <a:lnTo>
                  <a:pt x="4337309" y="1034224"/>
                </a:lnTo>
                <a:lnTo>
                  <a:pt x="4351401" y="1037590"/>
                </a:lnTo>
                <a:lnTo>
                  <a:pt x="4344670" y="1065784"/>
                </a:lnTo>
                <a:lnTo>
                  <a:pt x="4415273" y="1065784"/>
                </a:lnTo>
                <a:lnTo>
                  <a:pt x="4344034" y="1006094"/>
                </a:lnTo>
                <a:close/>
              </a:path>
              <a:path w="4418965" h="1090929">
                <a:moveTo>
                  <a:pt x="6603" y="0"/>
                </a:moveTo>
                <a:lnTo>
                  <a:pt x="0" y="28194"/>
                </a:lnTo>
                <a:lnTo>
                  <a:pt x="4330568" y="1062416"/>
                </a:lnTo>
                <a:lnTo>
                  <a:pt x="4337309" y="1034224"/>
                </a:lnTo>
                <a:lnTo>
                  <a:pt x="660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261010" y="2756027"/>
            <a:ext cx="3244850" cy="3308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3:</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17272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Determine appropriate  long-term growth</a:t>
            </a:r>
            <a:r>
              <a:rPr kumimoji="0" sz="2400" b="0" i="0" u="none" strike="noStrike" kern="1200" cap="none" spc="-25"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rates</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4:</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Evaluate discrepancies  in </a:t>
            </a:r>
            <a:r>
              <a:rPr kumimoji="0" sz="2400" b="0" i="0" u="none" strike="noStrike" kern="1200" cap="none" spc="0" normalizeH="0" baseline="0" noProof="0" dirty="0">
                <a:ln>
                  <a:noFill/>
                </a:ln>
                <a:solidFill>
                  <a:srgbClr val="FFFFFF"/>
                </a:solidFill>
                <a:effectLst/>
                <a:uLnTx/>
                <a:uFillTx/>
                <a:latin typeface="Arial"/>
                <a:ea typeface="+mn-ea"/>
                <a:cs typeface="Arial"/>
              </a:rPr>
              <a:t>target </a:t>
            </a:r>
            <a:r>
              <a:rPr kumimoji="0" sz="2400" b="0" i="0" u="none" strike="noStrike" kern="1200" cap="none" spc="-5" normalizeH="0" baseline="0" noProof="0" dirty="0">
                <a:ln>
                  <a:noFill/>
                </a:ln>
                <a:solidFill>
                  <a:srgbClr val="FFFFFF"/>
                </a:solidFill>
                <a:effectLst/>
                <a:uLnTx/>
                <a:uFillTx/>
                <a:latin typeface="Arial"/>
                <a:ea typeface="+mn-ea"/>
                <a:cs typeface="Arial"/>
              </a:rPr>
              <a:t>price and</a:t>
            </a:r>
            <a:r>
              <a:rPr kumimoji="0" sz="2400" b="0" i="0" u="none" strike="noStrike" kern="1200" cap="none" spc="-5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MOS  </a:t>
            </a:r>
            <a:r>
              <a:rPr kumimoji="0" sz="2400" b="0" i="0" u="none" strike="noStrike" kern="1200" cap="none" spc="-5" normalizeH="0" baseline="0" noProof="0" dirty="0">
                <a:ln>
                  <a:noFill/>
                </a:ln>
                <a:solidFill>
                  <a:srgbClr val="FFFFFF"/>
                </a:solidFill>
                <a:effectLst/>
                <a:uLnTx/>
                <a:uFillTx/>
                <a:latin typeface="Arial"/>
                <a:ea typeface="+mn-ea"/>
                <a:cs typeface="Arial"/>
              </a:rPr>
              <a:t>between </a:t>
            </a:r>
            <a:r>
              <a:rPr kumimoji="0" sz="2400" b="0" i="0" u="none" strike="noStrike" kern="1200" cap="none" spc="0" normalizeH="0" baseline="0" noProof="0" dirty="0">
                <a:ln>
                  <a:noFill/>
                </a:ln>
                <a:solidFill>
                  <a:srgbClr val="FFFFFF"/>
                </a:solidFill>
                <a:effectLst/>
                <a:uLnTx/>
                <a:uFillTx/>
                <a:latin typeface="Arial"/>
                <a:ea typeface="+mn-ea"/>
                <a:cs typeface="Arial"/>
              </a:rPr>
              <a:t>the two  </a:t>
            </a:r>
            <a:r>
              <a:rPr kumimoji="0" sz="2400" b="0" i="0" u="none" strike="noStrike" kern="1200" cap="none" spc="-5" normalizeH="0" baseline="0" noProof="0" dirty="0">
                <a:ln>
                  <a:noFill/>
                </a:ln>
                <a:solidFill>
                  <a:srgbClr val="FFFFFF"/>
                </a:solidFill>
                <a:effectLst/>
                <a:uLnTx/>
                <a:uFillTx/>
                <a:latin typeface="Arial"/>
                <a:ea typeface="+mn-ea"/>
                <a:cs typeface="Arial"/>
              </a:rPr>
              <a:t>models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p:nvPr/>
        </p:nvSpPr>
        <p:spPr>
          <a:xfrm>
            <a:off x="5770626" y="4687061"/>
            <a:ext cx="306705" cy="208915"/>
          </a:xfrm>
          <a:custGeom>
            <a:avLst/>
            <a:gdLst/>
            <a:ahLst/>
            <a:cxnLst/>
            <a:rect l="l" t="t" r="r" b="b"/>
            <a:pathLst>
              <a:path w="306704" h="208914">
                <a:moveTo>
                  <a:pt x="0" y="104393"/>
                </a:moveTo>
                <a:lnTo>
                  <a:pt x="12037" y="63757"/>
                </a:lnTo>
                <a:lnTo>
                  <a:pt x="44862" y="30575"/>
                </a:lnTo>
                <a:lnTo>
                  <a:pt x="93547" y="8203"/>
                </a:lnTo>
                <a:lnTo>
                  <a:pt x="153162" y="0"/>
                </a:lnTo>
                <a:lnTo>
                  <a:pt x="212776" y="8203"/>
                </a:lnTo>
                <a:lnTo>
                  <a:pt x="261461" y="30575"/>
                </a:lnTo>
                <a:lnTo>
                  <a:pt x="294286" y="63757"/>
                </a:lnTo>
                <a:lnTo>
                  <a:pt x="306324" y="104393"/>
                </a:lnTo>
                <a:lnTo>
                  <a:pt x="294286" y="145030"/>
                </a:lnTo>
                <a:lnTo>
                  <a:pt x="261461" y="178212"/>
                </a:lnTo>
                <a:lnTo>
                  <a:pt x="212776" y="200584"/>
                </a:lnTo>
                <a:lnTo>
                  <a:pt x="153162" y="208787"/>
                </a:lnTo>
                <a:lnTo>
                  <a:pt x="93547" y="200584"/>
                </a:lnTo>
                <a:lnTo>
                  <a:pt x="44862" y="178212"/>
                </a:lnTo>
                <a:lnTo>
                  <a:pt x="12037" y="145030"/>
                </a:lnTo>
                <a:lnTo>
                  <a:pt x="0" y="104393"/>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7809738" y="4687061"/>
            <a:ext cx="306705" cy="208915"/>
          </a:xfrm>
          <a:custGeom>
            <a:avLst/>
            <a:gdLst/>
            <a:ahLst/>
            <a:cxnLst/>
            <a:rect l="l" t="t" r="r" b="b"/>
            <a:pathLst>
              <a:path w="306704" h="208914">
                <a:moveTo>
                  <a:pt x="0" y="104393"/>
                </a:moveTo>
                <a:lnTo>
                  <a:pt x="12037" y="63757"/>
                </a:lnTo>
                <a:lnTo>
                  <a:pt x="44862" y="30575"/>
                </a:lnTo>
                <a:lnTo>
                  <a:pt x="93547" y="8203"/>
                </a:lnTo>
                <a:lnTo>
                  <a:pt x="153161" y="0"/>
                </a:lnTo>
                <a:lnTo>
                  <a:pt x="212776" y="8203"/>
                </a:lnTo>
                <a:lnTo>
                  <a:pt x="261461" y="30575"/>
                </a:lnTo>
                <a:lnTo>
                  <a:pt x="294286" y="63757"/>
                </a:lnTo>
                <a:lnTo>
                  <a:pt x="306323" y="104393"/>
                </a:lnTo>
                <a:lnTo>
                  <a:pt x="294286" y="145030"/>
                </a:lnTo>
                <a:lnTo>
                  <a:pt x="261461" y="178212"/>
                </a:lnTo>
                <a:lnTo>
                  <a:pt x="212776" y="200584"/>
                </a:lnTo>
                <a:lnTo>
                  <a:pt x="153161" y="208787"/>
                </a:lnTo>
                <a:lnTo>
                  <a:pt x="93547" y="200584"/>
                </a:lnTo>
                <a:lnTo>
                  <a:pt x="44862" y="178212"/>
                </a:lnTo>
                <a:lnTo>
                  <a:pt x="12037" y="145030"/>
                </a:lnTo>
                <a:lnTo>
                  <a:pt x="0" y="104393"/>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526273" y="5534405"/>
            <a:ext cx="589915" cy="327660"/>
          </a:xfrm>
          <a:custGeom>
            <a:avLst/>
            <a:gdLst/>
            <a:ahLst/>
            <a:cxnLst/>
            <a:rect l="l" t="t" r="r" b="b"/>
            <a:pathLst>
              <a:path w="589915" h="327660">
                <a:moveTo>
                  <a:pt x="0" y="327660"/>
                </a:moveTo>
                <a:lnTo>
                  <a:pt x="589787" y="327660"/>
                </a:lnTo>
                <a:lnTo>
                  <a:pt x="589787" y="0"/>
                </a:lnTo>
                <a:lnTo>
                  <a:pt x="0" y="0"/>
                </a:lnTo>
                <a:lnTo>
                  <a:pt x="0" y="327660"/>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2604389" y="5507735"/>
            <a:ext cx="2912745" cy="228600"/>
          </a:xfrm>
          <a:custGeom>
            <a:avLst/>
            <a:gdLst/>
            <a:ahLst/>
            <a:cxnLst/>
            <a:rect l="l" t="t" r="r" b="b"/>
            <a:pathLst>
              <a:path w="2912745" h="228600">
                <a:moveTo>
                  <a:pt x="2828163" y="141681"/>
                </a:moveTo>
                <a:lnTo>
                  <a:pt x="2826427" y="170590"/>
                </a:lnTo>
                <a:lnTo>
                  <a:pt x="2840863" y="171462"/>
                </a:lnTo>
                <a:lnTo>
                  <a:pt x="2839212" y="200367"/>
                </a:lnTo>
                <a:lnTo>
                  <a:pt x="2824639" y="200367"/>
                </a:lnTo>
                <a:lnTo>
                  <a:pt x="2822956" y="228396"/>
                </a:lnTo>
                <a:lnTo>
                  <a:pt x="2888593" y="200367"/>
                </a:lnTo>
                <a:lnTo>
                  <a:pt x="2839212" y="200367"/>
                </a:lnTo>
                <a:lnTo>
                  <a:pt x="2824691" y="199491"/>
                </a:lnTo>
                <a:lnTo>
                  <a:pt x="2890646" y="199491"/>
                </a:lnTo>
                <a:lnTo>
                  <a:pt x="2912237" y="190271"/>
                </a:lnTo>
                <a:lnTo>
                  <a:pt x="2828163" y="141681"/>
                </a:lnTo>
                <a:close/>
              </a:path>
              <a:path w="2912745" h="228600">
                <a:moveTo>
                  <a:pt x="2826427" y="170590"/>
                </a:moveTo>
                <a:lnTo>
                  <a:pt x="2824691" y="199491"/>
                </a:lnTo>
                <a:lnTo>
                  <a:pt x="2839212" y="200367"/>
                </a:lnTo>
                <a:lnTo>
                  <a:pt x="2840863" y="171462"/>
                </a:lnTo>
                <a:lnTo>
                  <a:pt x="2826427" y="170590"/>
                </a:lnTo>
                <a:close/>
              </a:path>
              <a:path w="2912745" h="228600">
                <a:moveTo>
                  <a:pt x="1778" y="0"/>
                </a:moveTo>
                <a:lnTo>
                  <a:pt x="0" y="28955"/>
                </a:lnTo>
                <a:lnTo>
                  <a:pt x="2824691" y="199491"/>
                </a:lnTo>
                <a:lnTo>
                  <a:pt x="2826427" y="170590"/>
                </a:lnTo>
                <a:lnTo>
                  <a:pt x="1778"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282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334255" y="1130807"/>
            <a:ext cx="6960107" cy="504901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71424" y="879602"/>
            <a:ext cx="3122930" cy="38227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Market </a:t>
            </a:r>
            <a:r>
              <a:rPr kumimoji="0" sz="2400" b="1" i="0" u="none" strike="noStrike" kern="1200" cap="none" spc="-30" normalizeH="0" baseline="0" noProof="0" dirty="0">
                <a:ln>
                  <a:noFill/>
                </a:ln>
                <a:solidFill>
                  <a:srgbClr val="FFFFFF"/>
                </a:solidFill>
                <a:effectLst/>
                <a:uLnTx/>
                <a:uFillTx/>
                <a:latin typeface="Arial"/>
                <a:ea typeface="+mn-ea"/>
                <a:cs typeface="Arial"/>
              </a:rPr>
              <a:t>Value </a:t>
            </a:r>
            <a:r>
              <a:rPr kumimoji="0" sz="2400" b="1" i="0" u="none" strike="noStrike" kern="1200" cap="none" spc="0" normalizeH="0" baseline="0" noProof="0" dirty="0">
                <a:ln>
                  <a:noFill/>
                </a:ln>
                <a:solidFill>
                  <a:srgbClr val="FFFFFF"/>
                </a:solidFill>
                <a:effectLst/>
                <a:uLnTx/>
                <a:uFillTx/>
                <a:latin typeface="Arial"/>
                <a:ea typeface="+mn-ea"/>
                <a:cs typeface="Arial"/>
              </a:rPr>
              <a:t>of</a:t>
            </a:r>
            <a:r>
              <a:rPr kumimoji="0" sz="2400" b="1" i="0" u="none" strike="noStrike" kern="1200" cap="none" spc="-2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Debt:</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1174877" y="1648079"/>
            <a:ext cx="2138045" cy="141605"/>
          </a:xfrm>
          <a:custGeom>
            <a:avLst/>
            <a:gdLst/>
            <a:ahLst/>
            <a:cxnLst/>
            <a:rect l="l" t="t" r="r" b="b"/>
            <a:pathLst>
              <a:path w="2138045" h="141605">
                <a:moveTo>
                  <a:pt x="2093087" y="0"/>
                </a:moveTo>
                <a:lnTo>
                  <a:pt x="2091055" y="5715"/>
                </a:lnTo>
                <a:lnTo>
                  <a:pt x="2099226" y="9261"/>
                </a:lnTo>
                <a:lnTo>
                  <a:pt x="2106231" y="14176"/>
                </a:lnTo>
                <a:lnTo>
                  <a:pt x="2124694" y="57802"/>
                </a:lnTo>
                <a:lnTo>
                  <a:pt x="2125218" y="69850"/>
                </a:lnTo>
                <a:lnTo>
                  <a:pt x="2124694" y="82307"/>
                </a:lnTo>
                <a:lnTo>
                  <a:pt x="2112097" y="120540"/>
                </a:lnTo>
                <a:lnTo>
                  <a:pt x="2091309" y="135382"/>
                </a:lnTo>
                <a:lnTo>
                  <a:pt x="2093087" y="141097"/>
                </a:lnTo>
                <a:lnTo>
                  <a:pt x="2126488" y="116459"/>
                </a:lnTo>
                <a:lnTo>
                  <a:pt x="2138045" y="70612"/>
                </a:lnTo>
                <a:lnTo>
                  <a:pt x="2137326" y="57661"/>
                </a:lnTo>
                <a:lnTo>
                  <a:pt x="2119929" y="16073"/>
                </a:lnTo>
                <a:lnTo>
                  <a:pt x="2103304" y="3690"/>
                </a:lnTo>
                <a:lnTo>
                  <a:pt x="2093087" y="0"/>
                </a:lnTo>
                <a:close/>
              </a:path>
              <a:path w="2138045" h="141605">
                <a:moveTo>
                  <a:pt x="45021" y="0"/>
                </a:moveTo>
                <a:lnTo>
                  <a:pt x="11645" y="24765"/>
                </a:lnTo>
                <a:lnTo>
                  <a:pt x="0" y="70612"/>
                </a:lnTo>
                <a:lnTo>
                  <a:pt x="726" y="83562"/>
                </a:lnTo>
                <a:lnTo>
                  <a:pt x="18053" y="125130"/>
                </a:lnTo>
                <a:lnTo>
                  <a:pt x="45021" y="141097"/>
                </a:lnTo>
                <a:lnTo>
                  <a:pt x="46812" y="135382"/>
                </a:lnTo>
                <a:lnTo>
                  <a:pt x="38770" y="131831"/>
                </a:lnTo>
                <a:lnTo>
                  <a:pt x="31829" y="126888"/>
                </a:lnTo>
                <a:lnTo>
                  <a:pt x="13401" y="82307"/>
                </a:lnTo>
                <a:lnTo>
                  <a:pt x="12877" y="69850"/>
                </a:lnTo>
                <a:lnTo>
                  <a:pt x="13401" y="57802"/>
                </a:lnTo>
                <a:lnTo>
                  <a:pt x="26000" y="20448"/>
                </a:lnTo>
                <a:lnTo>
                  <a:pt x="47028" y="5715"/>
                </a:lnTo>
                <a:lnTo>
                  <a:pt x="4502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939925" y="2196719"/>
            <a:ext cx="454025" cy="141605"/>
          </a:xfrm>
          <a:custGeom>
            <a:avLst/>
            <a:gdLst/>
            <a:ahLst/>
            <a:cxnLst/>
            <a:rect l="l" t="t" r="r" b="b"/>
            <a:pathLst>
              <a:path w="454025" h="141605">
                <a:moveTo>
                  <a:pt x="409067" y="0"/>
                </a:moveTo>
                <a:lnTo>
                  <a:pt x="407035" y="5714"/>
                </a:lnTo>
                <a:lnTo>
                  <a:pt x="415206" y="9261"/>
                </a:lnTo>
                <a:lnTo>
                  <a:pt x="422211" y="14176"/>
                </a:lnTo>
                <a:lnTo>
                  <a:pt x="440674" y="57802"/>
                </a:lnTo>
                <a:lnTo>
                  <a:pt x="441198" y="69850"/>
                </a:lnTo>
                <a:lnTo>
                  <a:pt x="440674" y="82307"/>
                </a:lnTo>
                <a:lnTo>
                  <a:pt x="428077" y="120540"/>
                </a:lnTo>
                <a:lnTo>
                  <a:pt x="407288" y="135381"/>
                </a:lnTo>
                <a:lnTo>
                  <a:pt x="409067" y="141096"/>
                </a:lnTo>
                <a:lnTo>
                  <a:pt x="442468" y="116458"/>
                </a:lnTo>
                <a:lnTo>
                  <a:pt x="454025" y="70611"/>
                </a:lnTo>
                <a:lnTo>
                  <a:pt x="453306" y="57661"/>
                </a:lnTo>
                <a:lnTo>
                  <a:pt x="435909" y="16073"/>
                </a:lnTo>
                <a:lnTo>
                  <a:pt x="419284" y="3690"/>
                </a:lnTo>
                <a:lnTo>
                  <a:pt x="409067" y="0"/>
                </a:lnTo>
                <a:close/>
              </a:path>
              <a:path w="454025" h="141605">
                <a:moveTo>
                  <a:pt x="45085" y="0"/>
                </a:moveTo>
                <a:lnTo>
                  <a:pt x="11683" y="24764"/>
                </a:lnTo>
                <a:lnTo>
                  <a:pt x="0" y="70611"/>
                </a:lnTo>
                <a:lnTo>
                  <a:pt x="734" y="83562"/>
                </a:lnTo>
                <a:lnTo>
                  <a:pt x="18010" y="125130"/>
                </a:lnTo>
                <a:lnTo>
                  <a:pt x="45085" y="141096"/>
                </a:lnTo>
                <a:lnTo>
                  <a:pt x="46862" y="135381"/>
                </a:lnTo>
                <a:lnTo>
                  <a:pt x="38764" y="131831"/>
                </a:lnTo>
                <a:lnTo>
                  <a:pt x="31797" y="126888"/>
                </a:lnTo>
                <a:lnTo>
                  <a:pt x="13350" y="82307"/>
                </a:lnTo>
                <a:lnTo>
                  <a:pt x="12826" y="69850"/>
                </a:lnTo>
                <a:lnTo>
                  <a:pt x="13350" y="57802"/>
                </a:lnTo>
                <a:lnTo>
                  <a:pt x="25969" y="20448"/>
                </a:lnTo>
                <a:lnTo>
                  <a:pt x="46989" y="5714"/>
                </a:lnTo>
                <a:lnTo>
                  <a:pt x="4508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496620" y="1609597"/>
            <a:ext cx="2780030" cy="748030"/>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𝑾𝑨𝑫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𝚺  𝑫𝒆𝒃𝒕 𝑴𝒂𝒕𝒖𝒓𝒊𝒏𝒈 𝒊𝒏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𝒚𝒆𝒂𝒓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𝒕 ×</a:t>
            </a:r>
            <a:r>
              <a:rPr kumimoji="0" sz="1200" b="0" i="0" u="none" strike="noStrike" kern="1200" cap="none" spc="13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𝒕</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127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𝑻𝑫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𝚺 </a:t>
            </a:r>
            <a:r>
              <a:rPr kumimoji="0" sz="1200" b="0" i="0" u="none" strike="noStrike" kern="1200" cap="none" spc="7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𝑫𝒆𝒃𝒕</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0" name="object 10"/>
          <p:cNvSpPr txBox="1"/>
          <p:nvPr/>
        </p:nvSpPr>
        <p:spPr>
          <a:xfrm>
            <a:off x="1427733" y="2803271"/>
            <a:ext cx="57213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𝑾𝑨𝑴</a:t>
            </a:r>
            <a:r>
              <a:rPr kumimoji="0" sz="1200" b="0" i="0" u="none" strike="noStrike" kern="1200" cap="none" spc="-2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1" name="object 11"/>
          <p:cNvSpPr/>
          <p:nvPr/>
        </p:nvSpPr>
        <p:spPr>
          <a:xfrm>
            <a:off x="2030222" y="2911601"/>
            <a:ext cx="365760" cy="0"/>
          </a:xfrm>
          <a:custGeom>
            <a:avLst/>
            <a:gdLst/>
            <a:ahLst/>
            <a:cxnLst/>
            <a:rect l="l" t="t" r="r" b="b"/>
            <a:pathLst>
              <a:path w="365760">
                <a:moveTo>
                  <a:pt x="0" y="0"/>
                </a:moveTo>
                <a:lnTo>
                  <a:pt x="365760" y="0"/>
                </a:lnTo>
              </a:path>
            </a:pathLst>
          </a:custGeom>
          <a:ln w="1066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2017902" y="2687446"/>
            <a:ext cx="39052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10" normalizeH="0" baseline="0" noProof="0" dirty="0">
                <a:ln>
                  <a:noFill/>
                </a:ln>
                <a:solidFill>
                  <a:srgbClr val="FFFFFF"/>
                </a:solidFill>
                <a:effectLst/>
                <a:uLnTx/>
                <a:uFillTx/>
                <a:latin typeface="Cambria Math"/>
                <a:ea typeface="+mn-ea"/>
                <a:cs typeface="Cambria Math"/>
              </a:rPr>
              <a:t>𝑾</a:t>
            </a:r>
            <a:r>
              <a:rPr kumimoji="0" sz="1200" b="0" i="0" u="none" strike="noStrike" kern="1200" cap="none" spc="0" normalizeH="0" baseline="0" noProof="0" dirty="0">
                <a:ln>
                  <a:noFill/>
                </a:ln>
                <a:solidFill>
                  <a:srgbClr val="FFFFFF"/>
                </a:solidFill>
                <a:effectLst/>
                <a:uLnTx/>
                <a:uFillTx/>
                <a:latin typeface="Cambria Math"/>
                <a:ea typeface="+mn-ea"/>
                <a:cs typeface="Cambria Math"/>
              </a:rPr>
              <a:t>𝑨𝑫</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3" name="object 13"/>
          <p:cNvSpPr txBox="1"/>
          <p:nvPr/>
        </p:nvSpPr>
        <p:spPr>
          <a:xfrm>
            <a:off x="2095626" y="2905378"/>
            <a:ext cx="233679"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𝑻</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𝑫</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4" name="object 14"/>
          <p:cNvSpPr/>
          <p:nvPr/>
        </p:nvSpPr>
        <p:spPr>
          <a:xfrm>
            <a:off x="875982" y="3288538"/>
            <a:ext cx="1553845" cy="452755"/>
          </a:xfrm>
          <a:custGeom>
            <a:avLst/>
            <a:gdLst/>
            <a:ahLst/>
            <a:cxnLst/>
            <a:rect l="l" t="t" r="r" b="b"/>
            <a:pathLst>
              <a:path w="1553845" h="452754">
                <a:moveTo>
                  <a:pt x="1503108" y="0"/>
                </a:moveTo>
                <a:lnTo>
                  <a:pt x="1503108" y="6476"/>
                </a:lnTo>
                <a:lnTo>
                  <a:pt x="1508057" y="8503"/>
                </a:lnTo>
                <a:lnTo>
                  <a:pt x="1512792" y="12493"/>
                </a:lnTo>
                <a:lnTo>
                  <a:pt x="1527698" y="49355"/>
                </a:lnTo>
                <a:lnTo>
                  <a:pt x="1529778" y="82676"/>
                </a:lnTo>
                <a:lnTo>
                  <a:pt x="1529778" y="87884"/>
                </a:lnTo>
                <a:lnTo>
                  <a:pt x="1529397" y="94487"/>
                </a:lnTo>
                <a:lnTo>
                  <a:pt x="1528508" y="102362"/>
                </a:lnTo>
                <a:lnTo>
                  <a:pt x="1527845" y="108604"/>
                </a:lnTo>
                <a:lnTo>
                  <a:pt x="1526952" y="115824"/>
                </a:lnTo>
                <a:lnTo>
                  <a:pt x="1526043" y="122614"/>
                </a:lnTo>
                <a:lnTo>
                  <a:pt x="1524952" y="130428"/>
                </a:lnTo>
                <a:lnTo>
                  <a:pt x="1523807" y="138122"/>
                </a:lnTo>
                <a:lnTo>
                  <a:pt x="1522841" y="145018"/>
                </a:lnTo>
                <a:lnTo>
                  <a:pt x="1522041" y="151128"/>
                </a:lnTo>
                <a:lnTo>
                  <a:pt x="1521338" y="156892"/>
                </a:lnTo>
                <a:lnTo>
                  <a:pt x="1520507" y="163067"/>
                </a:lnTo>
                <a:lnTo>
                  <a:pt x="1520126" y="167512"/>
                </a:lnTo>
                <a:lnTo>
                  <a:pt x="1520126" y="170052"/>
                </a:lnTo>
                <a:lnTo>
                  <a:pt x="1527115" y="211891"/>
                </a:lnTo>
                <a:lnTo>
                  <a:pt x="1539938" y="225678"/>
                </a:lnTo>
                <a:lnTo>
                  <a:pt x="1539938" y="227711"/>
                </a:lnTo>
                <a:lnTo>
                  <a:pt x="1521190" y="263794"/>
                </a:lnTo>
                <a:lnTo>
                  <a:pt x="1520126" y="283463"/>
                </a:lnTo>
                <a:lnTo>
                  <a:pt x="1520126" y="286003"/>
                </a:lnTo>
                <a:lnTo>
                  <a:pt x="1520507" y="290449"/>
                </a:lnTo>
                <a:lnTo>
                  <a:pt x="1521396" y="297052"/>
                </a:lnTo>
                <a:lnTo>
                  <a:pt x="1522155" y="303204"/>
                </a:lnTo>
                <a:lnTo>
                  <a:pt x="1522841" y="308435"/>
                </a:lnTo>
                <a:lnTo>
                  <a:pt x="1523807" y="315323"/>
                </a:lnTo>
                <a:lnTo>
                  <a:pt x="1524952" y="322961"/>
                </a:lnTo>
                <a:lnTo>
                  <a:pt x="1526147" y="331571"/>
                </a:lnTo>
                <a:lnTo>
                  <a:pt x="1527016" y="338089"/>
                </a:lnTo>
                <a:lnTo>
                  <a:pt x="1527923" y="345567"/>
                </a:lnTo>
                <a:lnTo>
                  <a:pt x="1529397" y="359029"/>
                </a:lnTo>
                <a:lnTo>
                  <a:pt x="1529778" y="365632"/>
                </a:lnTo>
                <a:lnTo>
                  <a:pt x="1529778" y="370839"/>
                </a:lnTo>
                <a:lnTo>
                  <a:pt x="1525117" y="416220"/>
                </a:lnTo>
                <a:lnTo>
                  <a:pt x="1503108" y="446278"/>
                </a:lnTo>
                <a:lnTo>
                  <a:pt x="1503108" y="452755"/>
                </a:lnTo>
                <a:lnTo>
                  <a:pt x="1537458" y="415329"/>
                </a:lnTo>
                <a:lnTo>
                  <a:pt x="1544614" y="359029"/>
                </a:lnTo>
                <a:lnTo>
                  <a:pt x="1544526" y="351028"/>
                </a:lnTo>
                <a:lnTo>
                  <a:pt x="1539557" y="310514"/>
                </a:lnTo>
                <a:lnTo>
                  <a:pt x="1538390" y="303204"/>
                </a:lnTo>
                <a:lnTo>
                  <a:pt x="1537366" y="296513"/>
                </a:lnTo>
                <a:lnTo>
                  <a:pt x="1534477" y="269113"/>
                </a:lnTo>
                <a:lnTo>
                  <a:pt x="1534810" y="260586"/>
                </a:lnTo>
                <a:lnTo>
                  <a:pt x="1553400" y="230632"/>
                </a:lnTo>
                <a:lnTo>
                  <a:pt x="1553400" y="222885"/>
                </a:lnTo>
                <a:lnTo>
                  <a:pt x="1534477" y="184403"/>
                </a:lnTo>
                <a:lnTo>
                  <a:pt x="1534496" y="180339"/>
                </a:lnTo>
                <a:lnTo>
                  <a:pt x="1540724" y="135469"/>
                </a:lnTo>
                <a:lnTo>
                  <a:pt x="1541748" y="128492"/>
                </a:lnTo>
                <a:lnTo>
                  <a:pt x="1544614" y="94487"/>
                </a:lnTo>
                <a:lnTo>
                  <a:pt x="1543831" y="72715"/>
                </a:lnTo>
                <a:lnTo>
                  <a:pt x="1531937" y="24637"/>
                </a:lnTo>
                <a:lnTo>
                  <a:pt x="1510988" y="2403"/>
                </a:lnTo>
                <a:lnTo>
                  <a:pt x="1503108" y="0"/>
                </a:lnTo>
                <a:close/>
              </a:path>
              <a:path w="1553845" h="452754">
                <a:moveTo>
                  <a:pt x="50380" y="0"/>
                </a:moveTo>
                <a:lnTo>
                  <a:pt x="15967" y="37472"/>
                </a:lnTo>
                <a:lnTo>
                  <a:pt x="8851" y="95123"/>
                </a:lnTo>
                <a:lnTo>
                  <a:pt x="9168" y="104673"/>
                </a:lnTo>
                <a:lnTo>
                  <a:pt x="10118" y="115808"/>
                </a:lnTo>
                <a:lnTo>
                  <a:pt x="11702" y="128537"/>
                </a:lnTo>
                <a:lnTo>
                  <a:pt x="13919" y="142875"/>
                </a:lnTo>
                <a:lnTo>
                  <a:pt x="16128" y="156882"/>
                </a:lnTo>
                <a:lnTo>
                  <a:pt x="17708" y="168449"/>
                </a:lnTo>
                <a:lnTo>
                  <a:pt x="18657" y="177611"/>
                </a:lnTo>
                <a:lnTo>
                  <a:pt x="18973" y="184403"/>
                </a:lnTo>
                <a:lnTo>
                  <a:pt x="18642" y="192930"/>
                </a:lnTo>
                <a:lnTo>
                  <a:pt x="0" y="222885"/>
                </a:lnTo>
                <a:lnTo>
                  <a:pt x="0" y="230632"/>
                </a:lnTo>
                <a:lnTo>
                  <a:pt x="18973" y="269113"/>
                </a:lnTo>
                <a:lnTo>
                  <a:pt x="18657" y="275849"/>
                </a:lnTo>
                <a:lnTo>
                  <a:pt x="17708" y="285003"/>
                </a:lnTo>
                <a:lnTo>
                  <a:pt x="16046" y="297084"/>
                </a:lnTo>
                <a:lnTo>
                  <a:pt x="13919" y="310514"/>
                </a:lnTo>
                <a:lnTo>
                  <a:pt x="11702" y="324925"/>
                </a:lnTo>
                <a:lnTo>
                  <a:pt x="10118" y="337693"/>
                </a:lnTo>
                <a:lnTo>
                  <a:pt x="9168" y="348841"/>
                </a:lnTo>
                <a:lnTo>
                  <a:pt x="8851" y="358394"/>
                </a:lnTo>
                <a:lnTo>
                  <a:pt x="9642" y="380468"/>
                </a:lnTo>
                <a:lnTo>
                  <a:pt x="21501" y="428117"/>
                </a:lnTo>
                <a:lnTo>
                  <a:pt x="50380" y="452755"/>
                </a:lnTo>
                <a:lnTo>
                  <a:pt x="50380" y="446278"/>
                </a:lnTo>
                <a:lnTo>
                  <a:pt x="45404" y="444251"/>
                </a:lnTo>
                <a:lnTo>
                  <a:pt x="40668" y="440261"/>
                </a:lnTo>
                <a:lnTo>
                  <a:pt x="25727" y="403590"/>
                </a:lnTo>
                <a:lnTo>
                  <a:pt x="23660" y="370839"/>
                </a:lnTo>
                <a:lnTo>
                  <a:pt x="23962" y="362003"/>
                </a:lnTo>
                <a:lnTo>
                  <a:pt x="24869" y="351107"/>
                </a:lnTo>
                <a:lnTo>
                  <a:pt x="26444" y="337693"/>
                </a:lnTo>
                <a:lnTo>
                  <a:pt x="28498" y="323088"/>
                </a:lnTo>
                <a:lnTo>
                  <a:pt x="30615" y="308538"/>
                </a:lnTo>
                <a:lnTo>
                  <a:pt x="32184" y="296562"/>
                </a:lnTo>
                <a:lnTo>
                  <a:pt x="33035" y="288726"/>
                </a:lnTo>
                <a:lnTo>
                  <a:pt x="33337" y="283463"/>
                </a:lnTo>
                <a:lnTo>
                  <a:pt x="33063" y="273105"/>
                </a:lnTo>
                <a:lnTo>
                  <a:pt x="22904" y="236108"/>
                </a:lnTo>
                <a:lnTo>
                  <a:pt x="13550" y="227711"/>
                </a:lnTo>
                <a:lnTo>
                  <a:pt x="13550" y="225678"/>
                </a:lnTo>
                <a:lnTo>
                  <a:pt x="32240" y="189769"/>
                </a:lnTo>
                <a:lnTo>
                  <a:pt x="33245" y="168449"/>
                </a:lnTo>
                <a:lnTo>
                  <a:pt x="33035" y="164790"/>
                </a:lnTo>
                <a:lnTo>
                  <a:pt x="32127" y="156432"/>
                </a:lnTo>
                <a:lnTo>
                  <a:pt x="30615" y="144978"/>
                </a:lnTo>
                <a:lnTo>
                  <a:pt x="28498" y="130428"/>
                </a:lnTo>
                <a:lnTo>
                  <a:pt x="26381" y="115377"/>
                </a:lnTo>
                <a:lnTo>
                  <a:pt x="24869" y="102409"/>
                </a:lnTo>
                <a:lnTo>
                  <a:pt x="23962" y="91513"/>
                </a:lnTo>
                <a:lnTo>
                  <a:pt x="23660" y="82676"/>
                </a:lnTo>
                <a:lnTo>
                  <a:pt x="24176" y="64724"/>
                </a:lnTo>
                <a:lnTo>
                  <a:pt x="31927" y="26415"/>
                </a:lnTo>
                <a:lnTo>
                  <a:pt x="50380" y="6476"/>
                </a:lnTo>
                <a:lnTo>
                  <a:pt x="5038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71424" y="3498215"/>
            <a:ext cx="111061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𝑴𝑽𝑫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𝒊 ×   𝟏</a:t>
            </a:r>
            <a:r>
              <a:rPr kumimoji="0" sz="1200" b="0" i="0" u="none" strike="noStrike" kern="1200" cap="none" spc="4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6" name="object 16"/>
          <p:cNvSpPr/>
          <p:nvPr/>
        </p:nvSpPr>
        <p:spPr>
          <a:xfrm>
            <a:off x="2316988" y="3737609"/>
            <a:ext cx="40640" cy="0"/>
          </a:xfrm>
          <a:custGeom>
            <a:avLst/>
            <a:gdLst/>
            <a:ahLst/>
            <a:cxnLst/>
            <a:rect l="l" t="t" r="r" b="b"/>
            <a:pathLst>
              <a:path w="40639">
                <a:moveTo>
                  <a:pt x="0" y="0"/>
                </a:moveTo>
                <a:lnTo>
                  <a:pt x="40512"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2349817" y="3296920"/>
            <a:ext cx="0" cy="436880"/>
          </a:xfrm>
          <a:custGeom>
            <a:avLst/>
            <a:gdLst/>
            <a:ahLst/>
            <a:cxnLst/>
            <a:rect l="l" t="t" r="r" b="b"/>
            <a:pathLst>
              <a:path h="436879">
                <a:moveTo>
                  <a:pt x="0" y="0"/>
                </a:moveTo>
                <a:lnTo>
                  <a:pt x="0" y="436880"/>
                </a:lnTo>
              </a:path>
            </a:pathLst>
          </a:custGeom>
          <a:ln w="1536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316988" y="3293109"/>
            <a:ext cx="40640" cy="0"/>
          </a:xfrm>
          <a:custGeom>
            <a:avLst/>
            <a:gdLst/>
            <a:ahLst/>
            <a:cxnLst/>
            <a:rect l="l" t="t" r="r" b="b"/>
            <a:pathLst>
              <a:path w="40639">
                <a:moveTo>
                  <a:pt x="0" y="0"/>
                </a:moveTo>
                <a:lnTo>
                  <a:pt x="40512"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219606" y="3737609"/>
            <a:ext cx="40640" cy="0"/>
          </a:xfrm>
          <a:custGeom>
            <a:avLst/>
            <a:gdLst/>
            <a:ahLst/>
            <a:cxnLst/>
            <a:rect l="l" t="t" r="r" b="b"/>
            <a:pathLst>
              <a:path w="40640">
                <a:moveTo>
                  <a:pt x="0" y="0"/>
                </a:moveTo>
                <a:lnTo>
                  <a:pt x="40474"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227270" y="3296920"/>
            <a:ext cx="0" cy="436880"/>
          </a:xfrm>
          <a:custGeom>
            <a:avLst/>
            <a:gdLst/>
            <a:ahLst/>
            <a:cxnLst/>
            <a:rect l="l" t="t" r="r" b="b"/>
            <a:pathLst>
              <a:path h="436879">
                <a:moveTo>
                  <a:pt x="0" y="0"/>
                </a:moveTo>
                <a:lnTo>
                  <a:pt x="0" y="436880"/>
                </a:lnTo>
              </a:path>
            </a:pathLst>
          </a:custGeom>
          <a:ln w="1532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219606" y="3293109"/>
            <a:ext cx="40640" cy="0"/>
          </a:xfrm>
          <a:custGeom>
            <a:avLst/>
            <a:gdLst/>
            <a:ahLst/>
            <a:cxnLst/>
            <a:rect l="l" t="t" r="r" b="b"/>
            <a:pathLst>
              <a:path w="40640">
                <a:moveTo>
                  <a:pt x="0" y="0"/>
                </a:moveTo>
                <a:lnTo>
                  <a:pt x="40474"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263599" y="3606546"/>
            <a:ext cx="1050290" cy="0"/>
          </a:xfrm>
          <a:custGeom>
            <a:avLst/>
            <a:gdLst/>
            <a:ahLst/>
            <a:cxnLst/>
            <a:rect l="l" t="t" r="r" b="b"/>
            <a:pathLst>
              <a:path w="1050289">
                <a:moveTo>
                  <a:pt x="0" y="0"/>
                </a:moveTo>
                <a:lnTo>
                  <a:pt x="1050086"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1276227" y="3262248"/>
            <a:ext cx="1025525" cy="301625"/>
          </a:xfrm>
          <a:custGeom>
            <a:avLst/>
            <a:gdLst/>
            <a:ahLst/>
            <a:cxnLst/>
            <a:rect l="l" t="t" r="r" b="b"/>
            <a:pathLst>
              <a:path w="1025525" h="301625">
                <a:moveTo>
                  <a:pt x="971926" y="0"/>
                </a:moveTo>
                <a:lnTo>
                  <a:pt x="967608" y="5079"/>
                </a:lnTo>
                <a:lnTo>
                  <a:pt x="976559" y="14962"/>
                </a:lnTo>
                <a:lnTo>
                  <a:pt x="984737" y="27273"/>
                </a:lnTo>
                <a:lnTo>
                  <a:pt x="1004057" y="78684"/>
                </a:lnTo>
                <a:lnTo>
                  <a:pt x="1010153" y="124404"/>
                </a:lnTo>
                <a:lnTo>
                  <a:pt x="1010915" y="150622"/>
                </a:lnTo>
                <a:lnTo>
                  <a:pt x="1010153" y="176766"/>
                </a:lnTo>
                <a:lnTo>
                  <a:pt x="1004057" y="222434"/>
                </a:lnTo>
                <a:lnTo>
                  <a:pt x="992129" y="259105"/>
                </a:lnTo>
                <a:lnTo>
                  <a:pt x="967608" y="296163"/>
                </a:lnTo>
                <a:lnTo>
                  <a:pt x="971926" y="301116"/>
                </a:lnTo>
                <a:lnTo>
                  <a:pt x="1001055" y="263862"/>
                </a:lnTo>
                <a:lnTo>
                  <a:pt x="1016392" y="225790"/>
                </a:lnTo>
                <a:lnTo>
                  <a:pt x="1024393" y="177974"/>
                </a:lnTo>
                <a:lnTo>
                  <a:pt x="1025393" y="150495"/>
                </a:lnTo>
                <a:lnTo>
                  <a:pt x="1024393" y="123090"/>
                </a:lnTo>
                <a:lnTo>
                  <a:pt x="1016392" y="75378"/>
                </a:lnTo>
                <a:lnTo>
                  <a:pt x="1001055" y="37326"/>
                </a:lnTo>
                <a:lnTo>
                  <a:pt x="982334" y="9790"/>
                </a:lnTo>
                <a:lnTo>
                  <a:pt x="971926" y="0"/>
                </a:lnTo>
                <a:close/>
              </a:path>
              <a:path w="1025525" h="301625">
                <a:moveTo>
                  <a:pt x="53462" y="0"/>
                </a:moveTo>
                <a:lnTo>
                  <a:pt x="24351" y="37326"/>
                </a:lnTo>
                <a:lnTo>
                  <a:pt x="8996" y="75378"/>
                </a:lnTo>
                <a:lnTo>
                  <a:pt x="995" y="123090"/>
                </a:lnTo>
                <a:lnTo>
                  <a:pt x="0" y="150622"/>
                </a:lnTo>
                <a:lnTo>
                  <a:pt x="995" y="177974"/>
                </a:lnTo>
                <a:lnTo>
                  <a:pt x="8996" y="225790"/>
                </a:lnTo>
                <a:lnTo>
                  <a:pt x="24351" y="263862"/>
                </a:lnTo>
                <a:lnTo>
                  <a:pt x="53462" y="301116"/>
                </a:lnTo>
                <a:lnTo>
                  <a:pt x="57780" y="296163"/>
                </a:lnTo>
                <a:lnTo>
                  <a:pt x="48830" y="286208"/>
                </a:lnTo>
                <a:lnTo>
                  <a:pt x="40667" y="273859"/>
                </a:lnTo>
                <a:lnTo>
                  <a:pt x="21384" y="222434"/>
                </a:lnTo>
                <a:lnTo>
                  <a:pt x="15237" y="176766"/>
                </a:lnTo>
                <a:lnTo>
                  <a:pt x="14477" y="150495"/>
                </a:lnTo>
                <a:lnTo>
                  <a:pt x="15237" y="124404"/>
                </a:lnTo>
                <a:lnTo>
                  <a:pt x="21384" y="78684"/>
                </a:lnTo>
                <a:lnTo>
                  <a:pt x="33313" y="42013"/>
                </a:lnTo>
                <a:lnTo>
                  <a:pt x="57780" y="5079"/>
                </a:lnTo>
                <a:lnTo>
                  <a:pt x="5346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1338325" y="3412997"/>
            <a:ext cx="899160" cy="0"/>
          </a:xfrm>
          <a:custGeom>
            <a:avLst/>
            <a:gdLst/>
            <a:ahLst/>
            <a:cxnLst/>
            <a:rect l="l" t="t" r="r" b="b"/>
            <a:pathLst>
              <a:path w="899160">
                <a:moveTo>
                  <a:pt x="0" y="0"/>
                </a:moveTo>
                <a:lnTo>
                  <a:pt x="899160" y="0"/>
                </a:lnTo>
              </a:path>
            </a:pathLst>
          </a:custGeom>
          <a:ln w="1066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txBox="1"/>
          <p:nvPr/>
        </p:nvSpPr>
        <p:spPr>
          <a:xfrm>
            <a:off x="1729485" y="3214751"/>
            <a:ext cx="116839"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𝟏</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26" name="object 26"/>
          <p:cNvSpPr txBox="1"/>
          <p:nvPr/>
        </p:nvSpPr>
        <p:spPr>
          <a:xfrm>
            <a:off x="1325625" y="3396107"/>
            <a:ext cx="92138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(𝟏 +</a:t>
            </a:r>
            <a:r>
              <a:rPr kumimoji="0" sz="1200" b="0" i="0" u="none" strike="noStrike" kern="1200" cap="none" spc="-9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𝑪𝑫)</a:t>
            </a:r>
            <a:r>
              <a:rPr kumimoji="0" sz="1275" b="0" i="0" u="none" strike="noStrike" kern="1200" cap="none" spc="15" normalizeH="0" baseline="22875" noProof="0" dirty="0">
                <a:ln>
                  <a:noFill/>
                </a:ln>
                <a:solidFill>
                  <a:srgbClr val="FFFFFF"/>
                </a:solidFill>
                <a:effectLst/>
                <a:uLnTx/>
                <a:uFillTx/>
                <a:latin typeface="Cambria Math"/>
                <a:ea typeface="+mn-ea"/>
                <a:cs typeface="Cambria Math"/>
              </a:rPr>
              <a:t>𝑾𝑨𝑴</a:t>
            </a:r>
            <a:endParaRPr kumimoji="0" sz="1275" b="0" i="0" u="none" strike="noStrike" kern="1200" cap="none" spc="0" normalizeH="0" baseline="22875" noProof="0">
              <a:ln>
                <a:noFill/>
              </a:ln>
              <a:solidFill>
                <a:prstClr val="black"/>
              </a:solidFill>
              <a:effectLst/>
              <a:uLnTx/>
              <a:uFillTx/>
              <a:latin typeface="Cambria Math"/>
              <a:ea typeface="+mn-ea"/>
              <a:cs typeface="Cambria Math"/>
            </a:endParaRPr>
          </a:p>
        </p:txBody>
      </p:sp>
      <p:sp>
        <p:nvSpPr>
          <p:cNvPr id="27" name="object 27"/>
          <p:cNvSpPr txBox="1"/>
          <p:nvPr/>
        </p:nvSpPr>
        <p:spPr>
          <a:xfrm>
            <a:off x="1670050" y="3600322"/>
            <a:ext cx="236220"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𝑪𝑫</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28" name="object 28"/>
          <p:cNvSpPr txBox="1"/>
          <p:nvPr/>
        </p:nvSpPr>
        <p:spPr>
          <a:xfrm>
            <a:off x="2456814" y="3498215"/>
            <a:ext cx="139700"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29" name="object 29"/>
          <p:cNvSpPr/>
          <p:nvPr/>
        </p:nvSpPr>
        <p:spPr>
          <a:xfrm>
            <a:off x="3578859" y="3795395"/>
            <a:ext cx="38735" cy="0"/>
          </a:xfrm>
          <a:custGeom>
            <a:avLst/>
            <a:gdLst/>
            <a:ahLst/>
            <a:cxnLst/>
            <a:rect l="l" t="t" r="r" b="b"/>
            <a:pathLst>
              <a:path w="38735">
                <a:moveTo>
                  <a:pt x="0" y="0"/>
                </a:moveTo>
                <a:lnTo>
                  <a:pt x="38226"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3609847" y="3421379"/>
            <a:ext cx="0" cy="370840"/>
          </a:xfrm>
          <a:custGeom>
            <a:avLst/>
            <a:gdLst/>
            <a:ahLst/>
            <a:cxnLst/>
            <a:rect l="l" t="t" r="r" b="b"/>
            <a:pathLst>
              <a:path h="370839">
                <a:moveTo>
                  <a:pt x="0" y="0"/>
                </a:moveTo>
                <a:lnTo>
                  <a:pt x="0" y="370840"/>
                </a:lnTo>
              </a:path>
            </a:pathLst>
          </a:custGeom>
          <a:ln w="1447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3578859" y="3417570"/>
            <a:ext cx="38735" cy="0"/>
          </a:xfrm>
          <a:custGeom>
            <a:avLst/>
            <a:gdLst/>
            <a:ahLst/>
            <a:cxnLst/>
            <a:rect l="l" t="t" r="r" b="b"/>
            <a:pathLst>
              <a:path w="38735">
                <a:moveTo>
                  <a:pt x="0" y="0"/>
                </a:moveTo>
                <a:lnTo>
                  <a:pt x="38226"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2633852" y="3795395"/>
            <a:ext cx="38735" cy="0"/>
          </a:xfrm>
          <a:custGeom>
            <a:avLst/>
            <a:gdLst/>
            <a:ahLst/>
            <a:cxnLst/>
            <a:rect l="l" t="t" r="r" b="b"/>
            <a:pathLst>
              <a:path w="38735">
                <a:moveTo>
                  <a:pt x="0" y="0"/>
                </a:moveTo>
                <a:lnTo>
                  <a:pt x="38227"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2641092" y="3421379"/>
            <a:ext cx="0" cy="370840"/>
          </a:xfrm>
          <a:custGeom>
            <a:avLst/>
            <a:gdLst/>
            <a:ahLst/>
            <a:cxnLst/>
            <a:rect l="l" t="t" r="r" b="b"/>
            <a:pathLst>
              <a:path h="370839">
                <a:moveTo>
                  <a:pt x="0" y="0"/>
                </a:moveTo>
                <a:lnTo>
                  <a:pt x="0" y="370840"/>
                </a:lnTo>
              </a:path>
            </a:pathLst>
          </a:custGeom>
          <a:ln w="1447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2633852" y="3417570"/>
            <a:ext cx="38735" cy="0"/>
          </a:xfrm>
          <a:custGeom>
            <a:avLst/>
            <a:gdLst/>
            <a:ahLst/>
            <a:cxnLst/>
            <a:rect l="l" t="t" r="r" b="b"/>
            <a:pathLst>
              <a:path w="38735">
                <a:moveTo>
                  <a:pt x="0" y="0"/>
                </a:moveTo>
                <a:lnTo>
                  <a:pt x="38227"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2674873" y="3606545"/>
            <a:ext cx="899160" cy="0"/>
          </a:xfrm>
          <a:custGeom>
            <a:avLst/>
            <a:gdLst/>
            <a:ahLst/>
            <a:cxnLst/>
            <a:rect l="l" t="t" r="r" b="b"/>
            <a:pathLst>
              <a:path w="899160">
                <a:moveTo>
                  <a:pt x="0" y="0"/>
                </a:moveTo>
                <a:lnTo>
                  <a:pt x="899160"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txBox="1"/>
          <p:nvPr/>
        </p:nvSpPr>
        <p:spPr>
          <a:xfrm>
            <a:off x="3006979" y="3382390"/>
            <a:ext cx="233679"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𝑻</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𝑫</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37" name="object 37"/>
          <p:cNvSpPr txBox="1"/>
          <p:nvPr/>
        </p:nvSpPr>
        <p:spPr>
          <a:xfrm>
            <a:off x="2662554" y="3600322"/>
            <a:ext cx="92138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(𝟏 +</a:t>
            </a:r>
            <a:r>
              <a:rPr kumimoji="0" sz="1200" b="0" i="0" u="none" strike="noStrike" kern="1200" cap="none" spc="-9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𝑪𝑫)</a:t>
            </a:r>
            <a:r>
              <a:rPr kumimoji="0" sz="1275" b="0" i="0" u="none" strike="noStrike" kern="1200" cap="none" spc="15" normalizeH="0" baseline="22875" noProof="0" dirty="0">
                <a:ln>
                  <a:noFill/>
                </a:ln>
                <a:solidFill>
                  <a:srgbClr val="FFFFFF"/>
                </a:solidFill>
                <a:effectLst/>
                <a:uLnTx/>
                <a:uFillTx/>
                <a:latin typeface="Cambria Math"/>
                <a:ea typeface="+mn-ea"/>
                <a:cs typeface="Cambria Math"/>
              </a:rPr>
              <a:t>𝑾𝑨𝑴</a:t>
            </a:r>
            <a:endParaRPr kumimoji="0" sz="1275" b="0" i="0" u="none" strike="noStrike" kern="1200" cap="none" spc="0" normalizeH="0" baseline="22875" noProof="0">
              <a:ln>
                <a:noFill/>
              </a:ln>
              <a:solidFill>
                <a:prstClr val="black"/>
              </a:solidFill>
              <a:effectLst/>
              <a:uLnTx/>
              <a:uFillTx/>
              <a:latin typeface="Cambria Math"/>
              <a:ea typeface="+mn-ea"/>
              <a:cs typeface="Cambria Math"/>
            </a:endParaRPr>
          </a:p>
        </p:txBody>
      </p:sp>
      <p:sp>
        <p:nvSpPr>
          <p:cNvPr id="38" name="object 38"/>
          <p:cNvSpPr txBox="1"/>
          <p:nvPr/>
        </p:nvSpPr>
        <p:spPr>
          <a:xfrm>
            <a:off x="71424" y="4158360"/>
            <a:ext cx="3639185" cy="2204720"/>
          </a:xfrm>
          <a:prstGeom prst="rect">
            <a:avLst/>
          </a:prstGeom>
        </p:spPr>
        <p:txBody>
          <a:bodyPr vert="horz" wrap="square" lIns="0" tIns="0" rIns="0" bIns="0" rtlCol="0">
            <a:spAutoFit/>
          </a:bodyPr>
          <a:lstStyle/>
          <a:p>
            <a:pPr marL="125095" marR="448945" lvl="0" indent="-112395" algn="l" defTabSz="914400" rtl="0" eaLnBrk="1" fontAlgn="auto" latinLnBrk="0" hangingPunct="1">
              <a:lnSpc>
                <a:spcPct val="100000"/>
              </a:lnSpc>
              <a:spcBef>
                <a:spcPts val="0"/>
              </a:spcBef>
              <a:spcAft>
                <a:spcPts val="0"/>
              </a:spcAft>
              <a:buClrTx/>
              <a:buSzTx/>
              <a:buFontTx/>
              <a:buChar char="•"/>
              <a:tabLst>
                <a:tab pos="125730" algn="l"/>
              </a:tabLst>
              <a:defRPr/>
            </a:pPr>
            <a:r>
              <a:rPr kumimoji="0" sz="1800" b="0" i="0" u="none" strike="noStrike" kern="1200" cap="none" spc="-25" normalizeH="0" baseline="0" noProof="0" dirty="0">
                <a:ln>
                  <a:noFill/>
                </a:ln>
                <a:solidFill>
                  <a:srgbClr val="FFFFFF"/>
                </a:solidFill>
                <a:effectLst/>
                <a:uLnTx/>
                <a:uFillTx/>
                <a:latin typeface="Arial"/>
                <a:ea typeface="+mn-ea"/>
                <a:cs typeface="Arial"/>
              </a:rPr>
              <a:t>WAD </a:t>
            </a:r>
            <a:r>
              <a:rPr kumimoji="0" sz="1800" b="0" i="0" u="none" strike="noStrike" kern="1200" cap="none" spc="-5" normalizeH="0" baseline="0" noProof="0" dirty="0">
                <a:ln>
                  <a:noFill/>
                </a:ln>
                <a:solidFill>
                  <a:srgbClr val="FFFFFF"/>
                </a:solidFill>
                <a:effectLst/>
                <a:uLnTx/>
                <a:uFillTx/>
                <a:latin typeface="Arial"/>
                <a:ea typeface="+mn-ea"/>
                <a:cs typeface="Arial"/>
              </a:rPr>
              <a:t>stands </a:t>
            </a:r>
            <a:r>
              <a:rPr kumimoji="0" sz="1800" b="0" i="0" u="none" strike="noStrike" kern="1200" cap="none" spc="0" normalizeH="0" baseline="0" noProof="0" dirty="0">
                <a:ln>
                  <a:noFill/>
                </a:ln>
                <a:solidFill>
                  <a:srgbClr val="FFFFFF"/>
                </a:solidFill>
                <a:effectLst/>
                <a:uLnTx/>
                <a:uFillTx/>
                <a:latin typeface="Arial"/>
                <a:ea typeface="+mn-ea"/>
                <a:cs typeface="Arial"/>
              </a:rPr>
              <a:t>for </a:t>
            </a:r>
            <a:r>
              <a:rPr kumimoji="0" sz="1800" b="0" i="0" u="none" strike="noStrike" kern="1200" cap="none" spc="-10" normalizeH="0" baseline="0" noProof="0" dirty="0">
                <a:ln>
                  <a:noFill/>
                </a:ln>
                <a:solidFill>
                  <a:srgbClr val="FFFFFF"/>
                </a:solidFill>
                <a:effectLst/>
                <a:uLnTx/>
                <a:uFillTx/>
                <a:latin typeface="Arial"/>
                <a:ea typeface="+mn-ea"/>
                <a:cs typeface="Arial"/>
              </a:rPr>
              <a:t>Weighted</a:t>
            </a:r>
            <a:r>
              <a:rPr kumimoji="0" sz="1800" b="0" i="0" u="none" strike="noStrike" kern="1200" cap="none" spc="-100" normalizeH="0" baseline="0" noProof="0" dirty="0">
                <a:ln>
                  <a:noFill/>
                </a:ln>
                <a:solidFill>
                  <a:srgbClr val="FFFFFF"/>
                </a:solidFill>
                <a:effectLst/>
                <a:uLnTx/>
                <a:uFillTx/>
                <a:latin typeface="Arial"/>
                <a:ea typeface="+mn-ea"/>
                <a:cs typeface="Arial"/>
              </a:rPr>
              <a:t> </a:t>
            </a:r>
            <a:r>
              <a:rPr kumimoji="0" sz="1800" b="0" i="0" u="none" strike="noStrike" kern="1200" cap="none" spc="-15" normalizeH="0" baseline="0" noProof="0" dirty="0">
                <a:ln>
                  <a:noFill/>
                </a:ln>
                <a:solidFill>
                  <a:srgbClr val="FFFFFF"/>
                </a:solidFill>
                <a:effectLst/>
                <a:uLnTx/>
                <a:uFillTx/>
                <a:latin typeface="Arial"/>
                <a:ea typeface="+mn-ea"/>
                <a:cs typeface="Arial"/>
              </a:rPr>
              <a:t>Avg  </a:t>
            </a:r>
            <a:r>
              <a:rPr kumimoji="0" sz="1800" b="0" i="0" u="none" strike="noStrike" kern="1200" cap="none" spc="-5" normalizeH="0" baseline="0" noProof="0" dirty="0">
                <a:ln>
                  <a:noFill/>
                </a:ln>
                <a:solidFill>
                  <a:srgbClr val="FFFFFF"/>
                </a:solidFill>
                <a:effectLst/>
                <a:uLnTx/>
                <a:uFillTx/>
                <a:latin typeface="Arial"/>
                <a:ea typeface="+mn-ea"/>
                <a:cs typeface="Arial"/>
              </a:rPr>
              <a:t>Debt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5095" marR="0" lvl="0" indent="-112395" algn="l" defTabSz="914400" rtl="0" eaLnBrk="1" fontAlgn="auto" latinLnBrk="0" hangingPunct="1">
              <a:lnSpc>
                <a:spcPct val="100000"/>
              </a:lnSpc>
              <a:spcBef>
                <a:spcPts val="0"/>
              </a:spcBef>
              <a:spcAft>
                <a:spcPts val="0"/>
              </a:spcAft>
              <a:buClrTx/>
              <a:buSzTx/>
              <a:buFontTx/>
              <a:buChar char="•"/>
              <a:tabLst>
                <a:tab pos="125730" algn="l"/>
              </a:tabLst>
              <a:defRPr/>
            </a:pPr>
            <a:r>
              <a:rPr kumimoji="0" sz="1800" b="0" i="0" u="none" strike="noStrike" kern="1200" cap="none" spc="5" normalizeH="0" baseline="0" noProof="0" dirty="0">
                <a:ln>
                  <a:noFill/>
                </a:ln>
                <a:solidFill>
                  <a:srgbClr val="FFFFFF"/>
                </a:solidFill>
                <a:effectLst/>
                <a:uLnTx/>
                <a:uFillTx/>
                <a:latin typeface="Arial"/>
                <a:ea typeface="+mn-ea"/>
                <a:cs typeface="Arial"/>
              </a:rPr>
              <a:t>TD </a:t>
            </a:r>
            <a:r>
              <a:rPr kumimoji="0" sz="1800" b="0" i="0" u="none" strike="noStrike" kern="1200" cap="none" spc="-5" normalizeH="0" baseline="0" noProof="0" dirty="0">
                <a:ln>
                  <a:noFill/>
                </a:ln>
                <a:solidFill>
                  <a:srgbClr val="FFFFFF"/>
                </a:solidFill>
                <a:effectLst/>
                <a:uLnTx/>
                <a:uFillTx/>
                <a:latin typeface="Arial"/>
                <a:ea typeface="+mn-ea"/>
                <a:cs typeface="Arial"/>
              </a:rPr>
              <a:t>represents </a:t>
            </a:r>
            <a:r>
              <a:rPr kumimoji="0" sz="1800" b="0" i="0" u="none" strike="noStrike" kern="1200" cap="none" spc="-40" normalizeH="0" baseline="0" noProof="0" dirty="0">
                <a:ln>
                  <a:noFill/>
                </a:ln>
                <a:solidFill>
                  <a:srgbClr val="FFFFFF"/>
                </a:solidFill>
                <a:effectLst/>
                <a:uLnTx/>
                <a:uFillTx/>
                <a:latin typeface="Arial"/>
                <a:ea typeface="+mn-ea"/>
                <a:cs typeface="Arial"/>
              </a:rPr>
              <a:t>Total</a:t>
            </a:r>
            <a:r>
              <a:rPr kumimoji="0" sz="1800" b="0" i="0" u="none" strike="noStrike" kern="1200" cap="none" spc="-120" normalizeH="0" baseline="0" noProof="0" dirty="0">
                <a:ln>
                  <a:noFill/>
                </a:ln>
                <a:solidFill>
                  <a:srgbClr val="FFFFFF"/>
                </a:solidFill>
                <a:effectLst/>
                <a:uLnTx/>
                <a:uFillTx/>
                <a:latin typeface="Arial"/>
                <a:ea typeface="+mn-ea"/>
                <a:cs typeface="Arial"/>
              </a:rPr>
              <a:t> </a:t>
            </a:r>
            <a:r>
              <a:rPr kumimoji="0" sz="1800" b="0" i="0" u="none" strike="noStrike" kern="1200" cap="none" spc="-5" normalizeH="0" baseline="0" noProof="0" dirty="0">
                <a:ln>
                  <a:noFill/>
                </a:ln>
                <a:solidFill>
                  <a:srgbClr val="FFFFFF"/>
                </a:solidFill>
                <a:effectLst/>
                <a:uLnTx/>
                <a:uFillTx/>
                <a:latin typeface="Arial"/>
                <a:ea typeface="+mn-ea"/>
                <a:cs typeface="Arial"/>
              </a:rPr>
              <a:t>Debt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5095" marR="0" lvl="0" indent="-112395" algn="l" defTabSz="914400" rtl="0" eaLnBrk="1" fontAlgn="auto" latinLnBrk="0" hangingPunct="1">
              <a:lnSpc>
                <a:spcPct val="100000"/>
              </a:lnSpc>
              <a:spcBef>
                <a:spcPts val="0"/>
              </a:spcBef>
              <a:spcAft>
                <a:spcPts val="0"/>
              </a:spcAft>
              <a:buClrTx/>
              <a:buSzTx/>
              <a:buFontTx/>
              <a:buChar char="•"/>
              <a:tabLst>
                <a:tab pos="125730" algn="l"/>
              </a:tabLst>
              <a:defRPr/>
            </a:pPr>
            <a:r>
              <a:rPr kumimoji="0" sz="1800" b="0" i="0" u="none" strike="noStrike" kern="1200" cap="none" spc="-25" normalizeH="0" baseline="0" noProof="0" dirty="0">
                <a:ln>
                  <a:noFill/>
                </a:ln>
                <a:solidFill>
                  <a:srgbClr val="FFFFFF"/>
                </a:solidFill>
                <a:effectLst/>
                <a:uLnTx/>
                <a:uFillTx/>
                <a:latin typeface="Arial"/>
                <a:ea typeface="+mn-ea"/>
                <a:cs typeface="Arial"/>
              </a:rPr>
              <a:t>WAM </a:t>
            </a:r>
            <a:r>
              <a:rPr kumimoji="0" sz="1800" b="0" i="0" u="none" strike="noStrike" kern="1200" cap="none" spc="-5" normalizeH="0" baseline="0" noProof="0" dirty="0">
                <a:ln>
                  <a:noFill/>
                </a:ln>
                <a:solidFill>
                  <a:srgbClr val="FFFFFF"/>
                </a:solidFill>
                <a:effectLst/>
                <a:uLnTx/>
                <a:uFillTx/>
                <a:latin typeface="Arial"/>
                <a:ea typeface="+mn-ea"/>
                <a:cs typeface="Arial"/>
              </a:rPr>
              <a:t>is </a:t>
            </a:r>
            <a:r>
              <a:rPr kumimoji="0" sz="1800" b="0" i="0" u="none" strike="noStrike" kern="1200" cap="none" spc="0" normalizeH="0" baseline="0" noProof="0" dirty="0">
                <a:ln>
                  <a:noFill/>
                </a:ln>
                <a:solidFill>
                  <a:srgbClr val="FFFFFF"/>
                </a:solidFill>
                <a:effectLst/>
                <a:uLnTx/>
                <a:uFillTx/>
                <a:latin typeface="Arial"/>
                <a:ea typeface="+mn-ea"/>
                <a:cs typeface="Arial"/>
              </a:rPr>
              <a:t>the </a:t>
            </a:r>
            <a:r>
              <a:rPr kumimoji="0" sz="1800" b="0" i="0" u="none" strike="noStrike" kern="1200" cap="none" spc="-10" normalizeH="0" baseline="0" noProof="0" dirty="0">
                <a:ln>
                  <a:noFill/>
                </a:ln>
                <a:solidFill>
                  <a:srgbClr val="FFFFFF"/>
                </a:solidFill>
                <a:effectLst/>
                <a:uLnTx/>
                <a:uFillTx/>
                <a:latin typeface="Arial"/>
                <a:ea typeface="+mn-ea"/>
                <a:cs typeface="Arial"/>
              </a:rPr>
              <a:t>Weighted </a:t>
            </a:r>
            <a:r>
              <a:rPr kumimoji="0" sz="1800" b="0" i="0" u="none" strike="noStrike" kern="1200" cap="none" spc="-15" normalizeH="0" baseline="0" noProof="0" dirty="0">
                <a:ln>
                  <a:noFill/>
                </a:ln>
                <a:solidFill>
                  <a:srgbClr val="FFFFFF"/>
                </a:solidFill>
                <a:effectLst/>
                <a:uLnTx/>
                <a:uFillTx/>
                <a:latin typeface="Arial"/>
                <a:ea typeface="+mn-ea"/>
                <a:cs typeface="Arial"/>
              </a:rPr>
              <a:t>Avg</a:t>
            </a:r>
            <a:r>
              <a:rPr kumimoji="0" sz="1800" b="0" i="0" u="none" strike="noStrike" kern="1200" cap="none" spc="-85" normalizeH="0" baseline="0" noProof="0" dirty="0">
                <a:ln>
                  <a:noFill/>
                </a:ln>
                <a:solidFill>
                  <a:srgbClr val="FFFFFF"/>
                </a:solidFill>
                <a:effectLst/>
                <a:uLnTx/>
                <a:uFillTx/>
                <a:latin typeface="Arial"/>
                <a:ea typeface="+mn-ea"/>
                <a:cs typeface="Arial"/>
              </a:rPr>
              <a:t> </a:t>
            </a:r>
            <a:r>
              <a:rPr kumimoji="0" sz="1800" b="0" i="0" u="none" strike="noStrike" kern="1200" cap="none" spc="-5" normalizeH="0" baseline="0" noProof="0" dirty="0">
                <a:ln>
                  <a:noFill/>
                </a:ln>
                <a:solidFill>
                  <a:srgbClr val="FFFFFF"/>
                </a:solidFill>
                <a:effectLst/>
                <a:uLnTx/>
                <a:uFillTx/>
                <a:latin typeface="Arial"/>
                <a:ea typeface="+mn-ea"/>
                <a:cs typeface="Arial"/>
              </a:rPr>
              <a:t>Maturity</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5095" marR="284480" lvl="0" indent="-112395" algn="l" defTabSz="914400" rtl="0" eaLnBrk="1" fontAlgn="auto" latinLnBrk="0" hangingPunct="1">
              <a:lnSpc>
                <a:spcPct val="100000"/>
              </a:lnSpc>
              <a:spcBef>
                <a:spcPts val="0"/>
              </a:spcBef>
              <a:spcAft>
                <a:spcPts val="0"/>
              </a:spcAft>
              <a:buClrTx/>
              <a:buSzTx/>
              <a:buFontTx/>
              <a:buChar char="•"/>
              <a:tabLst>
                <a:tab pos="125730" algn="l"/>
              </a:tabLst>
              <a:defRPr/>
            </a:pPr>
            <a:r>
              <a:rPr kumimoji="0" sz="1800" b="0" i="0" u="none" strike="noStrike" kern="1200" cap="none" spc="0" normalizeH="0" baseline="0" noProof="0" dirty="0">
                <a:ln>
                  <a:noFill/>
                </a:ln>
                <a:solidFill>
                  <a:srgbClr val="FFFFFF"/>
                </a:solidFill>
                <a:effectLst/>
                <a:uLnTx/>
                <a:uFillTx/>
                <a:latin typeface="Arial"/>
                <a:ea typeface="+mn-ea"/>
                <a:cs typeface="Arial"/>
              </a:rPr>
              <a:t>MVD </a:t>
            </a:r>
            <a:r>
              <a:rPr kumimoji="0" sz="1800" b="0" i="0" u="none" strike="noStrike" kern="1200" cap="none" spc="-5" normalizeH="0" baseline="0" noProof="0" dirty="0">
                <a:ln>
                  <a:noFill/>
                </a:ln>
                <a:solidFill>
                  <a:srgbClr val="FFFFFF"/>
                </a:solidFill>
                <a:effectLst/>
                <a:uLnTx/>
                <a:uFillTx/>
                <a:latin typeface="Arial"/>
                <a:ea typeface="+mn-ea"/>
                <a:cs typeface="Arial"/>
              </a:rPr>
              <a:t>stands </a:t>
            </a:r>
            <a:r>
              <a:rPr kumimoji="0" sz="1800" b="0" i="0" u="none" strike="noStrike" kern="1200" cap="none" spc="0" normalizeH="0" baseline="0" noProof="0" dirty="0">
                <a:ln>
                  <a:noFill/>
                </a:ln>
                <a:solidFill>
                  <a:srgbClr val="FFFFFF"/>
                </a:solidFill>
                <a:effectLst/>
                <a:uLnTx/>
                <a:uFillTx/>
                <a:latin typeface="Arial"/>
                <a:ea typeface="+mn-ea"/>
                <a:cs typeface="Arial"/>
              </a:rPr>
              <a:t>for </a:t>
            </a:r>
            <a:r>
              <a:rPr kumimoji="0" sz="1800" b="0" i="0" u="none" strike="noStrike" kern="1200" cap="none" spc="-5" normalizeH="0" baseline="0" noProof="0" dirty="0">
                <a:ln>
                  <a:noFill/>
                </a:ln>
                <a:solidFill>
                  <a:srgbClr val="FFFFFF"/>
                </a:solidFill>
                <a:effectLst/>
                <a:uLnTx/>
                <a:uFillTx/>
                <a:latin typeface="Arial"/>
                <a:ea typeface="+mn-ea"/>
                <a:cs typeface="Arial"/>
              </a:rPr>
              <a:t>Market </a:t>
            </a:r>
            <a:r>
              <a:rPr kumimoji="0" sz="1800" b="0" i="0" u="none" strike="noStrike" kern="1200" cap="none" spc="-30" normalizeH="0" baseline="0" noProof="0" dirty="0">
                <a:ln>
                  <a:noFill/>
                </a:ln>
                <a:solidFill>
                  <a:srgbClr val="FFFFFF"/>
                </a:solidFill>
                <a:effectLst/>
                <a:uLnTx/>
                <a:uFillTx/>
                <a:latin typeface="Arial"/>
                <a:ea typeface="+mn-ea"/>
                <a:cs typeface="Arial"/>
              </a:rPr>
              <a:t>Value </a:t>
            </a:r>
            <a:r>
              <a:rPr kumimoji="0" sz="1800" b="0" i="0" u="none" strike="noStrike" kern="1200" cap="none" spc="0" normalizeH="0" baseline="0" noProof="0" dirty="0">
                <a:ln>
                  <a:noFill/>
                </a:ln>
                <a:solidFill>
                  <a:srgbClr val="FFFFFF"/>
                </a:solidFill>
                <a:effectLst/>
                <a:uLnTx/>
                <a:uFillTx/>
                <a:latin typeface="Arial"/>
                <a:ea typeface="+mn-ea"/>
                <a:cs typeface="Arial"/>
              </a:rPr>
              <a:t>of  </a:t>
            </a:r>
            <a:r>
              <a:rPr kumimoji="0" sz="1800" b="0" i="0" u="none" strike="noStrike" kern="1200" cap="none" spc="-5" normalizeH="0" baseline="0" noProof="0" dirty="0">
                <a:ln>
                  <a:noFill/>
                </a:ln>
                <a:solidFill>
                  <a:srgbClr val="FFFFFF"/>
                </a:solidFill>
                <a:effectLst/>
                <a:uLnTx/>
                <a:uFillTx/>
                <a:latin typeface="Arial"/>
                <a:ea typeface="+mn-ea"/>
                <a:cs typeface="Arial"/>
              </a:rPr>
              <a:t>Debt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5095" marR="0" lvl="0" indent="-112395" algn="l" defTabSz="914400" rtl="0" eaLnBrk="1" fontAlgn="auto" latinLnBrk="0" hangingPunct="1">
              <a:lnSpc>
                <a:spcPts val="2135"/>
              </a:lnSpc>
              <a:spcBef>
                <a:spcPts val="0"/>
              </a:spcBef>
              <a:spcAft>
                <a:spcPts val="0"/>
              </a:spcAft>
              <a:buClrTx/>
              <a:buSzTx/>
              <a:buFont typeface="Arial"/>
              <a:buChar char="•"/>
              <a:tabLst>
                <a:tab pos="125730" algn="l"/>
              </a:tabLst>
              <a:defRPr/>
            </a:pPr>
            <a:r>
              <a:rPr kumimoji="0" sz="1800" b="0" i="1" u="none" strike="noStrike" kern="1200" cap="none" spc="-5" normalizeH="0" baseline="0" noProof="0" dirty="0">
                <a:ln>
                  <a:noFill/>
                </a:ln>
                <a:solidFill>
                  <a:srgbClr val="FFFFFF"/>
                </a:solidFill>
                <a:effectLst/>
                <a:uLnTx/>
                <a:uFillTx/>
                <a:latin typeface="Arial"/>
                <a:ea typeface="+mn-ea"/>
                <a:cs typeface="Arial"/>
              </a:rPr>
              <a:t>i </a:t>
            </a:r>
            <a:r>
              <a:rPr kumimoji="0" sz="1800" b="0" i="0" u="none" strike="noStrike" kern="1200" cap="none" spc="-5" normalizeH="0" baseline="0" noProof="0" dirty="0">
                <a:ln>
                  <a:noFill/>
                </a:ln>
                <a:solidFill>
                  <a:srgbClr val="FFFFFF"/>
                </a:solidFill>
                <a:effectLst/>
                <a:uLnTx/>
                <a:uFillTx/>
                <a:latin typeface="Arial"/>
                <a:ea typeface="+mn-ea"/>
                <a:cs typeface="Arial"/>
              </a:rPr>
              <a:t>represents </a:t>
            </a:r>
            <a:r>
              <a:rPr kumimoji="0" sz="1800" b="0" i="0" u="none" strike="noStrike" kern="1200" cap="none" spc="0" normalizeH="0" baseline="0" noProof="0" dirty="0">
                <a:ln>
                  <a:noFill/>
                </a:ln>
                <a:solidFill>
                  <a:srgbClr val="FFFFFF"/>
                </a:solidFill>
                <a:effectLst/>
                <a:uLnTx/>
                <a:uFillTx/>
                <a:latin typeface="Arial"/>
                <a:ea typeface="+mn-ea"/>
                <a:cs typeface="Arial"/>
              </a:rPr>
              <a:t>the </a:t>
            </a:r>
            <a:r>
              <a:rPr kumimoji="0" sz="1800" b="0" i="0" u="none" strike="noStrike" kern="1200" cap="none" spc="-5" normalizeH="0" baseline="0" noProof="0" dirty="0">
                <a:ln>
                  <a:noFill/>
                </a:ln>
                <a:solidFill>
                  <a:srgbClr val="FFFFFF"/>
                </a:solidFill>
                <a:effectLst/>
                <a:uLnTx/>
                <a:uFillTx/>
                <a:latin typeface="Arial"/>
                <a:ea typeface="+mn-ea"/>
                <a:cs typeface="Arial"/>
              </a:rPr>
              <a:t>interest</a:t>
            </a:r>
            <a:r>
              <a:rPr kumimoji="0" sz="1800" b="0" i="0" u="none" strike="noStrike" kern="1200" cap="none" spc="-15" normalizeH="0" baseline="0" noProof="0" dirty="0">
                <a:ln>
                  <a:noFill/>
                </a:ln>
                <a:solidFill>
                  <a:srgbClr val="FFFFFF"/>
                </a:solidFill>
                <a:effectLst/>
                <a:uLnTx/>
                <a:uFillTx/>
                <a:latin typeface="Arial"/>
                <a:ea typeface="+mn-ea"/>
                <a:cs typeface="Arial"/>
              </a:rPr>
              <a:t> </a:t>
            </a:r>
            <a:r>
              <a:rPr kumimoji="0" sz="1800" b="0" i="0" u="none" strike="noStrike" kern="1200" cap="none" spc="-5" normalizeH="0" baseline="0" noProof="0" dirty="0">
                <a:ln>
                  <a:noFill/>
                </a:ln>
                <a:solidFill>
                  <a:srgbClr val="FFFFFF"/>
                </a:solidFill>
                <a:effectLst/>
                <a:uLnTx/>
                <a:uFillTx/>
                <a:latin typeface="Arial"/>
                <a:ea typeface="+mn-ea"/>
                <a:cs typeface="Arial"/>
              </a:rPr>
              <a:t>expense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25095" marR="0" lvl="0" indent="-112395" algn="l" defTabSz="914400" rtl="0" eaLnBrk="1" fontAlgn="auto" latinLnBrk="0" hangingPunct="1">
              <a:lnSpc>
                <a:spcPts val="2135"/>
              </a:lnSpc>
              <a:spcBef>
                <a:spcPts val="0"/>
              </a:spcBef>
              <a:spcAft>
                <a:spcPts val="0"/>
              </a:spcAft>
              <a:buClrTx/>
              <a:buSzTx/>
              <a:buFontTx/>
              <a:buChar char="•"/>
              <a:tabLst>
                <a:tab pos="125730" algn="l"/>
              </a:tabLst>
              <a:defRPr/>
            </a:pPr>
            <a:r>
              <a:rPr kumimoji="0" sz="1800" b="0" i="0" u="none" strike="noStrike" kern="1200" cap="none" spc="-5" normalizeH="0" baseline="0" noProof="0" dirty="0">
                <a:ln>
                  <a:noFill/>
                </a:ln>
                <a:solidFill>
                  <a:srgbClr val="FFFFFF"/>
                </a:solidFill>
                <a:effectLst/>
                <a:uLnTx/>
                <a:uFillTx/>
                <a:latin typeface="Arial"/>
                <a:ea typeface="+mn-ea"/>
                <a:cs typeface="Arial"/>
              </a:rPr>
              <a:t>CD represents </a:t>
            </a:r>
            <a:r>
              <a:rPr kumimoji="0" sz="1800" b="0" i="0" u="none" strike="noStrike" kern="1200" cap="none" spc="0" normalizeH="0" baseline="0" noProof="0" dirty="0">
                <a:ln>
                  <a:noFill/>
                </a:ln>
                <a:solidFill>
                  <a:srgbClr val="FFFFFF"/>
                </a:solidFill>
                <a:effectLst/>
                <a:uLnTx/>
                <a:uFillTx/>
                <a:latin typeface="Arial"/>
                <a:ea typeface="+mn-ea"/>
                <a:cs typeface="Arial"/>
              </a:rPr>
              <a:t>the cost of</a:t>
            </a:r>
            <a:r>
              <a:rPr kumimoji="0" sz="1800" b="0" i="0" u="none" strike="noStrike" kern="1200" cap="none" spc="-35" normalizeH="0" baseline="0" noProof="0" dirty="0">
                <a:ln>
                  <a:noFill/>
                </a:ln>
                <a:solidFill>
                  <a:srgbClr val="FFFFFF"/>
                </a:solidFill>
                <a:effectLst/>
                <a:uLnTx/>
                <a:uFillTx/>
                <a:latin typeface="Arial"/>
                <a:ea typeface="+mn-ea"/>
                <a:cs typeface="Arial"/>
              </a:rPr>
              <a:t> </a:t>
            </a:r>
            <a:r>
              <a:rPr kumimoji="0" sz="1800" b="0" i="0" u="none" strike="noStrike" kern="1200" cap="none" spc="-10" normalizeH="0" baseline="0" noProof="0" dirty="0">
                <a:ln>
                  <a:noFill/>
                </a:ln>
                <a:solidFill>
                  <a:srgbClr val="FFFFFF"/>
                </a:solidFill>
                <a:effectLst/>
                <a:uLnTx/>
                <a:uFillTx/>
                <a:latin typeface="Arial"/>
                <a:ea typeface="+mn-ea"/>
                <a:cs typeface="Arial"/>
              </a:rPr>
              <a:t>debt</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39" name="object 39"/>
          <p:cNvSpPr/>
          <p:nvPr/>
        </p:nvSpPr>
        <p:spPr>
          <a:xfrm>
            <a:off x="4357878" y="4059173"/>
            <a:ext cx="2376170" cy="1778635"/>
          </a:xfrm>
          <a:custGeom>
            <a:avLst/>
            <a:gdLst/>
            <a:ahLst/>
            <a:cxnLst/>
            <a:rect l="l" t="t" r="r" b="b"/>
            <a:pathLst>
              <a:path w="2376170" h="1778635">
                <a:moveTo>
                  <a:pt x="0" y="1778508"/>
                </a:moveTo>
                <a:lnTo>
                  <a:pt x="2375916" y="1778508"/>
                </a:lnTo>
                <a:lnTo>
                  <a:pt x="2375916" y="0"/>
                </a:lnTo>
                <a:lnTo>
                  <a:pt x="0" y="0"/>
                </a:lnTo>
                <a:lnTo>
                  <a:pt x="0" y="1778508"/>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75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37156"/>
            <a:ext cx="12192000" cy="6858000"/>
          </a:xfrm>
          <a:prstGeom prst="rect">
            <a:avLst/>
          </a:prstGeom>
        </p:spPr>
      </p:pic>
      <p:sp>
        <p:nvSpPr>
          <p:cNvPr id="3" name="TextBox 2"/>
          <p:cNvSpPr txBox="1"/>
          <p:nvPr/>
        </p:nvSpPr>
        <p:spPr>
          <a:xfrm>
            <a:off x="4591136" y="688623"/>
            <a:ext cx="58286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Arial" panose="020B0604020202020204" pitchFamily="34" charset="0"/>
              </a:rPr>
              <a:t>FMA Process</a:t>
            </a:r>
          </a:p>
        </p:txBody>
      </p:sp>
      <p:sp>
        <p:nvSpPr>
          <p:cNvPr id="8" name="Rectangle 7"/>
          <p:cNvSpPr/>
          <p:nvPr/>
        </p:nvSpPr>
        <p:spPr>
          <a:xfrm>
            <a:off x="4591136" y="534661"/>
            <a:ext cx="3714664" cy="8880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7" name="Group 4"/>
          <p:cNvGrpSpPr>
            <a:grpSpLocks noChangeAspect="1"/>
          </p:cNvGrpSpPr>
          <p:nvPr/>
        </p:nvGrpSpPr>
        <p:grpSpPr bwMode="auto">
          <a:xfrm>
            <a:off x="1146568" y="751289"/>
            <a:ext cx="2809874" cy="3387725"/>
            <a:chOff x="1795" y="677"/>
            <a:chExt cx="2187" cy="2134"/>
          </a:xfrm>
        </p:grpSpPr>
        <p:sp>
          <p:nvSpPr>
            <p:cNvPr id="38" name="AutoShape 3"/>
            <p:cNvSpPr>
              <a:spLocks noChangeAspect="1" noChangeArrowheads="1" noTextEdit="1"/>
            </p:cNvSpPr>
            <p:nvPr/>
          </p:nvSpPr>
          <p:spPr bwMode="auto">
            <a:xfrm>
              <a:off x="1795" y="677"/>
              <a:ext cx="2187" cy="2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5"/>
            <p:cNvSpPr>
              <a:spLocks/>
            </p:cNvSpPr>
            <p:nvPr/>
          </p:nvSpPr>
          <p:spPr bwMode="auto">
            <a:xfrm>
              <a:off x="2963" y="677"/>
              <a:ext cx="367" cy="243"/>
            </a:xfrm>
            <a:custGeom>
              <a:avLst/>
              <a:gdLst>
                <a:gd name="T0" fmla="*/ 0 w 367"/>
                <a:gd name="T1" fmla="*/ 0 h 243"/>
                <a:gd name="T2" fmla="*/ 77 w 367"/>
                <a:gd name="T3" fmla="*/ 243 h 243"/>
                <a:gd name="T4" fmla="*/ 367 w 367"/>
                <a:gd name="T5" fmla="*/ 123 h 243"/>
                <a:gd name="T6" fmla="*/ 0 w 367"/>
                <a:gd name="T7" fmla="*/ 0 h 243"/>
              </a:gdLst>
              <a:ahLst/>
              <a:cxnLst>
                <a:cxn ang="0">
                  <a:pos x="T0" y="T1"/>
                </a:cxn>
                <a:cxn ang="0">
                  <a:pos x="T2" y="T3"/>
                </a:cxn>
                <a:cxn ang="0">
                  <a:pos x="T4" y="T5"/>
                </a:cxn>
                <a:cxn ang="0">
                  <a:pos x="T6" y="T7"/>
                </a:cxn>
              </a:cxnLst>
              <a:rect l="0" t="0" r="r" b="b"/>
              <a:pathLst>
                <a:path w="367" h="243">
                  <a:moveTo>
                    <a:pt x="0" y="0"/>
                  </a:moveTo>
                  <a:lnTo>
                    <a:pt x="77" y="243"/>
                  </a:lnTo>
                  <a:lnTo>
                    <a:pt x="367" y="123"/>
                  </a:lnTo>
                  <a:lnTo>
                    <a:pt x="0"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6"/>
            <p:cNvSpPr>
              <a:spLocks/>
            </p:cNvSpPr>
            <p:nvPr/>
          </p:nvSpPr>
          <p:spPr bwMode="auto">
            <a:xfrm>
              <a:off x="3040" y="800"/>
              <a:ext cx="562" cy="120"/>
            </a:xfrm>
            <a:custGeom>
              <a:avLst/>
              <a:gdLst>
                <a:gd name="T0" fmla="*/ 562 w 562"/>
                <a:gd name="T1" fmla="*/ 86 h 120"/>
                <a:gd name="T2" fmla="*/ 0 w 562"/>
                <a:gd name="T3" fmla="*/ 120 h 120"/>
                <a:gd name="T4" fmla="*/ 290 w 562"/>
                <a:gd name="T5" fmla="*/ 0 h 120"/>
                <a:gd name="T6" fmla="*/ 562 w 562"/>
                <a:gd name="T7" fmla="*/ 86 h 120"/>
              </a:gdLst>
              <a:ahLst/>
              <a:cxnLst>
                <a:cxn ang="0">
                  <a:pos x="T0" y="T1"/>
                </a:cxn>
                <a:cxn ang="0">
                  <a:pos x="T2" y="T3"/>
                </a:cxn>
                <a:cxn ang="0">
                  <a:pos x="T4" y="T5"/>
                </a:cxn>
                <a:cxn ang="0">
                  <a:pos x="T6" y="T7"/>
                </a:cxn>
              </a:cxnLst>
              <a:rect l="0" t="0" r="r" b="b"/>
              <a:pathLst>
                <a:path w="562" h="120">
                  <a:moveTo>
                    <a:pt x="562" y="86"/>
                  </a:moveTo>
                  <a:lnTo>
                    <a:pt x="0" y="120"/>
                  </a:lnTo>
                  <a:lnTo>
                    <a:pt x="290" y="0"/>
                  </a:lnTo>
                  <a:lnTo>
                    <a:pt x="562" y="86"/>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7"/>
            <p:cNvSpPr>
              <a:spLocks/>
            </p:cNvSpPr>
            <p:nvPr/>
          </p:nvSpPr>
          <p:spPr bwMode="auto">
            <a:xfrm>
              <a:off x="3040" y="886"/>
              <a:ext cx="562" cy="205"/>
            </a:xfrm>
            <a:custGeom>
              <a:avLst/>
              <a:gdLst>
                <a:gd name="T0" fmla="*/ 562 w 562"/>
                <a:gd name="T1" fmla="*/ 0 h 205"/>
                <a:gd name="T2" fmla="*/ 0 w 562"/>
                <a:gd name="T3" fmla="*/ 34 h 205"/>
                <a:gd name="T4" fmla="*/ 254 w 562"/>
                <a:gd name="T5" fmla="*/ 205 h 205"/>
                <a:gd name="T6" fmla="*/ 562 w 562"/>
                <a:gd name="T7" fmla="*/ 0 h 205"/>
              </a:gdLst>
              <a:ahLst/>
              <a:cxnLst>
                <a:cxn ang="0">
                  <a:pos x="T0" y="T1"/>
                </a:cxn>
                <a:cxn ang="0">
                  <a:pos x="T2" y="T3"/>
                </a:cxn>
                <a:cxn ang="0">
                  <a:pos x="T4" y="T5"/>
                </a:cxn>
                <a:cxn ang="0">
                  <a:pos x="T6" y="T7"/>
                </a:cxn>
              </a:cxnLst>
              <a:rect l="0" t="0" r="r" b="b"/>
              <a:pathLst>
                <a:path w="562" h="205">
                  <a:moveTo>
                    <a:pt x="562" y="0"/>
                  </a:moveTo>
                  <a:lnTo>
                    <a:pt x="0" y="34"/>
                  </a:lnTo>
                  <a:lnTo>
                    <a:pt x="254" y="205"/>
                  </a:lnTo>
                  <a:lnTo>
                    <a:pt x="562"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8"/>
            <p:cNvSpPr>
              <a:spLocks/>
            </p:cNvSpPr>
            <p:nvPr/>
          </p:nvSpPr>
          <p:spPr bwMode="auto">
            <a:xfrm>
              <a:off x="3294" y="886"/>
              <a:ext cx="425" cy="205"/>
            </a:xfrm>
            <a:custGeom>
              <a:avLst/>
              <a:gdLst>
                <a:gd name="T0" fmla="*/ 308 w 425"/>
                <a:gd name="T1" fmla="*/ 0 h 205"/>
                <a:gd name="T2" fmla="*/ 425 w 425"/>
                <a:gd name="T3" fmla="*/ 205 h 205"/>
                <a:gd name="T4" fmla="*/ 0 w 425"/>
                <a:gd name="T5" fmla="*/ 205 h 205"/>
                <a:gd name="T6" fmla="*/ 308 w 425"/>
                <a:gd name="T7" fmla="*/ 0 h 205"/>
              </a:gdLst>
              <a:ahLst/>
              <a:cxnLst>
                <a:cxn ang="0">
                  <a:pos x="T0" y="T1"/>
                </a:cxn>
                <a:cxn ang="0">
                  <a:pos x="T2" y="T3"/>
                </a:cxn>
                <a:cxn ang="0">
                  <a:pos x="T4" y="T5"/>
                </a:cxn>
                <a:cxn ang="0">
                  <a:pos x="T6" y="T7"/>
                </a:cxn>
              </a:cxnLst>
              <a:rect l="0" t="0" r="r" b="b"/>
              <a:pathLst>
                <a:path w="425" h="205">
                  <a:moveTo>
                    <a:pt x="308" y="0"/>
                  </a:moveTo>
                  <a:lnTo>
                    <a:pt x="425" y="205"/>
                  </a:lnTo>
                  <a:lnTo>
                    <a:pt x="0" y="205"/>
                  </a:lnTo>
                  <a:lnTo>
                    <a:pt x="308" y="0"/>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9"/>
            <p:cNvSpPr>
              <a:spLocks/>
            </p:cNvSpPr>
            <p:nvPr/>
          </p:nvSpPr>
          <p:spPr bwMode="auto">
            <a:xfrm>
              <a:off x="3262" y="1091"/>
              <a:ext cx="457" cy="257"/>
            </a:xfrm>
            <a:custGeom>
              <a:avLst/>
              <a:gdLst>
                <a:gd name="T0" fmla="*/ 0 w 457"/>
                <a:gd name="T1" fmla="*/ 257 h 257"/>
                <a:gd name="T2" fmla="*/ 457 w 457"/>
                <a:gd name="T3" fmla="*/ 0 h 257"/>
                <a:gd name="T4" fmla="*/ 32 w 457"/>
                <a:gd name="T5" fmla="*/ 0 h 257"/>
                <a:gd name="T6" fmla="*/ 0 w 457"/>
                <a:gd name="T7" fmla="*/ 257 h 257"/>
              </a:gdLst>
              <a:ahLst/>
              <a:cxnLst>
                <a:cxn ang="0">
                  <a:pos x="T0" y="T1"/>
                </a:cxn>
                <a:cxn ang="0">
                  <a:pos x="T2" y="T3"/>
                </a:cxn>
                <a:cxn ang="0">
                  <a:pos x="T4" y="T5"/>
                </a:cxn>
                <a:cxn ang="0">
                  <a:pos x="T6" y="T7"/>
                </a:cxn>
              </a:cxnLst>
              <a:rect l="0" t="0" r="r" b="b"/>
              <a:pathLst>
                <a:path w="457" h="257">
                  <a:moveTo>
                    <a:pt x="0" y="257"/>
                  </a:moveTo>
                  <a:lnTo>
                    <a:pt x="457" y="0"/>
                  </a:lnTo>
                  <a:lnTo>
                    <a:pt x="32" y="0"/>
                  </a:lnTo>
                  <a:lnTo>
                    <a:pt x="0" y="257"/>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0"/>
            <p:cNvSpPr>
              <a:spLocks/>
            </p:cNvSpPr>
            <p:nvPr/>
          </p:nvSpPr>
          <p:spPr bwMode="auto">
            <a:xfrm>
              <a:off x="3262" y="1091"/>
              <a:ext cx="457" cy="257"/>
            </a:xfrm>
            <a:custGeom>
              <a:avLst/>
              <a:gdLst>
                <a:gd name="T0" fmla="*/ 0 w 457"/>
                <a:gd name="T1" fmla="*/ 257 h 257"/>
                <a:gd name="T2" fmla="*/ 457 w 457"/>
                <a:gd name="T3" fmla="*/ 0 h 257"/>
                <a:gd name="T4" fmla="*/ 457 w 457"/>
                <a:gd name="T5" fmla="*/ 237 h 257"/>
                <a:gd name="T6" fmla="*/ 0 w 457"/>
                <a:gd name="T7" fmla="*/ 257 h 257"/>
              </a:gdLst>
              <a:ahLst/>
              <a:cxnLst>
                <a:cxn ang="0">
                  <a:pos x="T0" y="T1"/>
                </a:cxn>
                <a:cxn ang="0">
                  <a:pos x="T2" y="T3"/>
                </a:cxn>
                <a:cxn ang="0">
                  <a:pos x="T4" y="T5"/>
                </a:cxn>
                <a:cxn ang="0">
                  <a:pos x="T6" y="T7"/>
                </a:cxn>
              </a:cxnLst>
              <a:rect l="0" t="0" r="r" b="b"/>
              <a:pathLst>
                <a:path w="457" h="257">
                  <a:moveTo>
                    <a:pt x="0" y="257"/>
                  </a:moveTo>
                  <a:lnTo>
                    <a:pt x="457" y="0"/>
                  </a:lnTo>
                  <a:lnTo>
                    <a:pt x="457" y="237"/>
                  </a:lnTo>
                  <a:lnTo>
                    <a:pt x="0" y="257"/>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1"/>
            <p:cNvSpPr>
              <a:spLocks/>
            </p:cNvSpPr>
            <p:nvPr/>
          </p:nvSpPr>
          <p:spPr bwMode="auto">
            <a:xfrm>
              <a:off x="3719" y="1091"/>
              <a:ext cx="263" cy="237"/>
            </a:xfrm>
            <a:custGeom>
              <a:avLst/>
              <a:gdLst>
                <a:gd name="T0" fmla="*/ 263 w 263"/>
                <a:gd name="T1" fmla="*/ 117 h 237"/>
                <a:gd name="T2" fmla="*/ 0 w 263"/>
                <a:gd name="T3" fmla="*/ 0 h 237"/>
                <a:gd name="T4" fmla="*/ 0 w 263"/>
                <a:gd name="T5" fmla="*/ 237 h 237"/>
                <a:gd name="T6" fmla="*/ 263 w 263"/>
                <a:gd name="T7" fmla="*/ 117 h 237"/>
              </a:gdLst>
              <a:ahLst/>
              <a:cxnLst>
                <a:cxn ang="0">
                  <a:pos x="T0" y="T1"/>
                </a:cxn>
                <a:cxn ang="0">
                  <a:pos x="T2" y="T3"/>
                </a:cxn>
                <a:cxn ang="0">
                  <a:pos x="T4" y="T5"/>
                </a:cxn>
                <a:cxn ang="0">
                  <a:pos x="T6" y="T7"/>
                </a:cxn>
              </a:cxnLst>
              <a:rect l="0" t="0" r="r" b="b"/>
              <a:pathLst>
                <a:path w="263" h="237">
                  <a:moveTo>
                    <a:pt x="263" y="117"/>
                  </a:moveTo>
                  <a:lnTo>
                    <a:pt x="0" y="0"/>
                  </a:lnTo>
                  <a:lnTo>
                    <a:pt x="0" y="237"/>
                  </a:lnTo>
                  <a:lnTo>
                    <a:pt x="263" y="117"/>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2"/>
            <p:cNvSpPr>
              <a:spLocks/>
            </p:cNvSpPr>
            <p:nvPr/>
          </p:nvSpPr>
          <p:spPr bwMode="auto">
            <a:xfrm>
              <a:off x="3719" y="1208"/>
              <a:ext cx="263" cy="384"/>
            </a:xfrm>
            <a:custGeom>
              <a:avLst/>
              <a:gdLst>
                <a:gd name="T0" fmla="*/ 263 w 263"/>
                <a:gd name="T1" fmla="*/ 0 h 384"/>
                <a:gd name="T2" fmla="*/ 186 w 263"/>
                <a:gd name="T3" fmla="*/ 384 h 384"/>
                <a:gd name="T4" fmla="*/ 0 w 263"/>
                <a:gd name="T5" fmla="*/ 120 h 384"/>
                <a:gd name="T6" fmla="*/ 263 w 263"/>
                <a:gd name="T7" fmla="*/ 0 h 384"/>
              </a:gdLst>
              <a:ahLst/>
              <a:cxnLst>
                <a:cxn ang="0">
                  <a:pos x="T0" y="T1"/>
                </a:cxn>
                <a:cxn ang="0">
                  <a:pos x="T2" y="T3"/>
                </a:cxn>
                <a:cxn ang="0">
                  <a:pos x="T4" y="T5"/>
                </a:cxn>
                <a:cxn ang="0">
                  <a:pos x="T6" y="T7"/>
                </a:cxn>
              </a:cxnLst>
              <a:rect l="0" t="0" r="r" b="b"/>
              <a:pathLst>
                <a:path w="263" h="384">
                  <a:moveTo>
                    <a:pt x="263" y="0"/>
                  </a:moveTo>
                  <a:lnTo>
                    <a:pt x="186" y="384"/>
                  </a:lnTo>
                  <a:lnTo>
                    <a:pt x="0" y="120"/>
                  </a:lnTo>
                  <a:lnTo>
                    <a:pt x="263" y="0"/>
                  </a:lnTo>
                  <a:close/>
                </a:path>
              </a:pathLst>
            </a:custGeom>
            <a:solidFill>
              <a:srgbClr val="00AD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13"/>
            <p:cNvSpPr>
              <a:spLocks/>
            </p:cNvSpPr>
            <p:nvPr/>
          </p:nvSpPr>
          <p:spPr bwMode="auto">
            <a:xfrm>
              <a:off x="3565" y="1328"/>
              <a:ext cx="340" cy="264"/>
            </a:xfrm>
            <a:custGeom>
              <a:avLst/>
              <a:gdLst>
                <a:gd name="T0" fmla="*/ 0 w 340"/>
                <a:gd name="T1" fmla="*/ 202 h 264"/>
                <a:gd name="T2" fmla="*/ 340 w 340"/>
                <a:gd name="T3" fmla="*/ 264 h 264"/>
                <a:gd name="T4" fmla="*/ 154 w 340"/>
                <a:gd name="T5" fmla="*/ 0 h 264"/>
                <a:gd name="T6" fmla="*/ 0 w 340"/>
                <a:gd name="T7" fmla="*/ 202 h 264"/>
              </a:gdLst>
              <a:ahLst/>
              <a:cxnLst>
                <a:cxn ang="0">
                  <a:pos x="T0" y="T1"/>
                </a:cxn>
                <a:cxn ang="0">
                  <a:pos x="T2" y="T3"/>
                </a:cxn>
                <a:cxn ang="0">
                  <a:pos x="T4" y="T5"/>
                </a:cxn>
                <a:cxn ang="0">
                  <a:pos x="T6" y="T7"/>
                </a:cxn>
              </a:cxnLst>
              <a:rect l="0" t="0" r="r" b="b"/>
              <a:pathLst>
                <a:path w="340" h="264">
                  <a:moveTo>
                    <a:pt x="0" y="202"/>
                  </a:moveTo>
                  <a:lnTo>
                    <a:pt x="340" y="264"/>
                  </a:lnTo>
                  <a:lnTo>
                    <a:pt x="154" y="0"/>
                  </a:lnTo>
                  <a:lnTo>
                    <a:pt x="0" y="202"/>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4"/>
            <p:cNvSpPr>
              <a:spLocks/>
            </p:cNvSpPr>
            <p:nvPr/>
          </p:nvSpPr>
          <p:spPr bwMode="auto">
            <a:xfrm>
              <a:off x="3565" y="1530"/>
              <a:ext cx="340" cy="284"/>
            </a:xfrm>
            <a:custGeom>
              <a:avLst/>
              <a:gdLst>
                <a:gd name="T0" fmla="*/ 0 w 340"/>
                <a:gd name="T1" fmla="*/ 0 h 284"/>
                <a:gd name="T2" fmla="*/ 340 w 340"/>
                <a:gd name="T3" fmla="*/ 62 h 284"/>
                <a:gd name="T4" fmla="*/ 263 w 340"/>
                <a:gd name="T5" fmla="*/ 284 h 284"/>
                <a:gd name="T6" fmla="*/ 0 w 340"/>
                <a:gd name="T7" fmla="*/ 0 h 284"/>
              </a:gdLst>
              <a:ahLst/>
              <a:cxnLst>
                <a:cxn ang="0">
                  <a:pos x="T0" y="T1"/>
                </a:cxn>
                <a:cxn ang="0">
                  <a:pos x="T2" y="T3"/>
                </a:cxn>
                <a:cxn ang="0">
                  <a:pos x="T4" y="T5"/>
                </a:cxn>
                <a:cxn ang="0">
                  <a:pos x="T6" y="T7"/>
                </a:cxn>
              </a:cxnLst>
              <a:rect l="0" t="0" r="r" b="b"/>
              <a:pathLst>
                <a:path w="340" h="284">
                  <a:moveTo>
                    <a:pt x="0" y="0"/>
                  </a:moveTo>
                  <a:lnTo>
                    <a:pt x="340" y="62"/>
                  </a:lnTo>
                  <a:lnTo>
                    <a:pt x="263" y="284"/>
                  </a:lnTo>
                  <a:lnTo>
                    <a:pt x="0" y="0"/>
                  </a:lnTo>
                  <a:close/>
                </a:path>
              </a:pathLst>
            </a:custGeom>
            <a:solidFill>
              <a:srgbClr val="00AD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5"/>
            <p:cNvSpPr>
              <a:spLocks/>
            </p:cNvSpPr>
            <p:nvPr/>
          </p:nvSpPr>
          <p:spPr bwMode="auto">
            <a:xfrm>
              <a:off x="3398" y="1530"/>
              <a:ext cx="430" cy="305"/>
            </a:xfrm>
            <a:custGeom>
              <a:avLst/>
              <a:gdLst>
                <a:gd name="T0" fmla="*/ 167 w 430"/>
                <a:gd name="T1" fmla="*/ 0 h 305"/>
                <a:gd name="T2" fmla="*/ 0 w 430"/>
                <a:gd name="T3" fmla="*/ 305 h 305"/>
                <a:gd name="T4" fmla="*/ 430 w 430"/>
                <a:gd name="T5" fmla="*/ 284 h 305"/>
                <a:gd name="T6" fmla="*/ 167 w 430"/>
                <a:gd name="T7" fmla="*/ 0 h 305"/>
              </a:gdLst>
              <a:ahLst/>
              <a:cxnLst>
                <a:cxn ang="0">
                  <a:pos x="T0" y="T1"/>
                </a:cxn>
                <a:cxn ang="0">
                  <a:pos x="T2" y="T3"/>
                </a:cxn>
                <a:cxn ang="0">
                  <a:pos x="T4" y="T5"/>
                </a:cxn>
                <a:cxn ang="0">
                  <a:pos x="T6" y="T7"/>
                </a:cxn>
              </a:cxnLst>
              <a:rect l="0" t="0" r="r" b="b"/>
              <a:pathLst>
                <a:path w="430" h="305">
                  <a:moveTo>
                    <a:pt x="167" y="0"/>
                  </a:moveTo>
                  <a:lnTo>
                    <a:pt x="0" y="305"/>
                  </a:lnTo>
                  <a:lnTo>
                    <a:pt x="430" y="284"/>
                  </a:lnTo>
                  <a:lnTo>
                    <a:pt x="167" y="0"/>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6"/>
            <p:cNvSpPr>
              <a:spLocks/>
            </p:cNvSpPr>
            <p:nvPr/>
          </p:nvSpPr>
          <p:spPr bwMode="auto">
            <a:xfrm>
              <a:off x="3398" y="1814"/>
              <a:ext cx="430" cy="219"/>
            </a:xfrm>
            <a:custGeom>
              <a:avLst/>
              <a:gdLst>
                <a:gd name="T0" fmla="*/ 109 w 430"/>
                <a:gd name="T1" fmla="*/ 219 h 219"/>
                <a:gd name="T2" fmla="*/ 0 w 430"/>
                <a:gd name="T3" fmla="*/ 21 h 219"/>
                <a:gd name="T4" fmla="*/ 430 w 430"/>
                <a:gd name="T5" fmla="*/ 0 h 219"/>
                <a:gd name="T6" fmla="*/ 109 w 430"/>
                <a:gd name="T7" fmla="*/ 219 h 219"/>
              </a:gdLst>
              <a:ahLst/>
              <a:cxnLst>
                <a:cxn ang="0">
                  <a:pos x="T0" y="T1"/>
                </a:cxn>
                <a:cxn ang="0">
                  <a:pos x="T2" y="T3"/>
                </a:cxn>
                <a:cxn ang="0">
                  <a:pos x="T4" y="T5"/>
                </a:cxn>
                <a:cxn ang="0">
                  <a:pos x="T6" y="T7"/>
                </a:cxn>
              </a:cxnLst>
              <a:rect l="0" t="0" r="r" b="b"/>
              <a:pathLst>
                <a:path w="430" h="219">
                  <a:moveTo>
                    <a:pt x="109" y="219"/>
                  </a:moveTo>
                  <a:lnTo>
                    <a:pt x="0" y="21"/>
                  </a:lnTo>
                  <a:lnTo>
                    <a:pt x="430" y="0"/>
                  </a:lnTo>
                  <a:lnTo>
                    <a:pt x="109" y="219"/>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7"/>
            <p:cNvSpPr>
              <a:spLocks/>
            </p:cNvSpPr>
            <p:nvPr/>
          </p:nvSpPr>
          <p:spPr bwMode="auto">
            <a:xfrm>
              <a:off x="3507" y="1814"/>
              <a:ext cx="321" cy="326"/>
            </a:xfrm>
            <a:custGeom>
              <a:avLst/>
              <a:gdLst>
                <a:gd name="T0" fmla="*/ 0 w 321"/>
                <a:gd name="T1" fmla="*/ 219 h 326"/>
                <a:gd name="T2" fmla="*/ 298 w 321"/>
                <a:gd name="T3" fmla="*/ 326 h 326"/>
                <a:gd name="T4" fmla="*/ 321 w 321"/>
                <a:gd name="T5" fmla="*/ 0 h 326"/>
                <a:gd name="T6" fmla="*/ 0 w 321"/>
                <a:gd name="T7" fmla="*/ 219 h 326"/>
              </a:gdLst>
              <a:ahLst/>
              <a:cxnLst>
                <a:cxn ang="0">
                  <a:pos x="T0" y="T1"/>
                </a:cxn>
                <a:cxn ang="0">
                  <a:pos x="T2" y="T3"/>
                </a:cxn>
                <a:cxn ang="0">
                  <a:pos x="T4" y="T5"/>
                </a:cxn>
                <a:cxn ang="0">
                  <a:pos x="T6" y="T7"/>
                </a:cxn>
              </a:cxnLst>
              <a:rect l="0" t="0" r="r" b="b"/>
              <a:pathLst>
                <a:path w="321" h="326">
                  <a:moveTo>
                    <a:pt x="0" y="219"/>
                  </a:moveTo>
                  <a:lnTo>
                    <a:pt x="298" y="326"/>
                  </a:lnTo>
                  <a:lnTo>
                    <a:pt x="321" y="0"/>
                  </a:lnTo>
                  <a:lnTo>
                    <a:pt x="0" y="219"/>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8"/>
            <p:cNvSpPr>
              <a:spLocks/>
            </p:cNvSpPr>
            <p:nvPr/>
          </p:nvSpPr>
          <p:spPr bwMode="auto">
            <a:xfrm>
              <a:off x="3411" y="2033"/>
              <a:ext cx="394" cy="292"/>
            </a:xfrm>
            <a:custGeom>
              <a:avLst/>
              <a:gdLst>
                <a:gd name="T0" fmla="*/ 96 w 394"/>
                <a:gd name="T1" fmla="*/ 0 h 292"/>
                <a:gd name="T2" fmla="*/ 394 w 394"/>
                <a:gd name="T3" fmla="*/ 107 h 292"/>
                <a:gd name="T4" fmla="*/ 0 w 394"/>
                <a:gd name="T5" fmla="*/ 292 h 292"/>
                <a:gd name="T6" fmla="*/ 96 w 394"/>
                <a:gd name="T7" fmla="*/ 0 h 292"/>
              </a:gdLst>
              <a:ahLst/>
              <a:cxnLst>
                <a:cxn ang="0">
                  <a:pos x="T0" y="T1"/>
                </a:cxn>
                <a:cxn ang="0">
                  <a:pos x="T2" y="T3"/>
                </a:cxn>
                <a:cxn ang="0">
                  <a:pos x="T4" y="T5"/>
                </a:cxn>
                <a:cxn ang="0">
                  <a:pos x="T6" y="T7"/>
                </a:cxn>
              </a:cxnLst>
              <a:rect l="0" t="0" r="r" b="b"/>
              <a:pathLst>
                <a:path w="394" h="292">
                  <a:moveTo>
                    <a:pt x="96" y="0"/>
                  </a:moveTo>
                  <a:lnTo>
                    <a:pt x="394" y="107"/>
                  </a:lnTo>
                  <a:lnTo>
                    <a:pt x="0" y="292"/>
                  </a:lnTo>
                  <a:lnTo>
                    <a:pt x="96" y="0"/>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9"/>
            <p:cNvSpPr>
              <a:spLocks/>
            </p:cNvSpPr>
            <p:nvPr/>
          </p:nvSpPr>
          <p:spPr bwMode="auto">
            <a:xfrm>
              <a:off x="3126" y="2033"/>
              <a:ext cx="381" cy="292"/>
            </a:xfrm>
            <a:custGeom>
              <a:avLst/>
              <a:gdLst>
                <a:gd name="T0" fmla="*/ 381 w 381"/>
                <a:gd name="T1" fmla="*/ 0 h 292"/>
                <a:gd name="T2" fmla="*/ 0 w 381"/>
                <a:gd name="T3" fmla="*/ 120 h 292"/>
                <a:gd name="T4" fmla="*/ 285 w 381"/>
                <a:gd name="T5" fmla="*/ 292 h 292"/>
                <a:gd name="T6" fmla="*/ 381 w 381"/>
                <a:gd name="T7" fmla="*/ 0 h 292"/>
              </a:gdLst>
              <a:ahLst/>
              <a:cxnLst>
                <a:cxn ang="0">
                  <a:pos x="T0" y="T1"/>
                </a:cxn>
                <a:cxn ang="0">
                  <a:pos x="T2" y="T3"/>
                </a:cxn>
                <a:cxn ang="0">
                  <a:pos x="T4" y="T5"/>
                </a:cxn>
                <a:cxn ang="0">
                  <a:pos x="T6" y="T7"/>
                </a:cxn>
              </a:cxnLst>
              <a:rect l="0" t="0" r="r" b="b"/>
              <a:pathLst>
                <a:path w="381" h="292">
                  <a:moveTo>
                    <a:pt x="381" y="0"/>
                  </a:moveTo>
                  <a:lnTo>
                    <a:pt x="0" y="120"/>
                  </a:lnTo>
                  <a:lnTo>
                    <a:pt x="285" y="292"/>
                  </a:lnTo>
                  <a:lnTo>
                    <a:pt x="381" y="0"/>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20"/>
            <p:cNvSpPr>
              <a:spLocks/>
            </p:cNvSpPr>
            <p:nvPr/>
          </p:nvSpPr>
          <p:spPr bwMode="auto">
            <a:xfrm>
              <a:off x="3126" y="2153"/>
              <a:ext cx="285" cy="374"/>
            </a:xfrm>
            <a:custGeom>
              <a:avLst/>
              <a:gdLst>
                <a:gd name="T0" fmla="*/ 104 w 285"/>
                <a:gd name="T1" fmla="*/ 374 h 374"/>
                <a:gd name="T2" fmla="*/ 0 w 285"/>
                <a:gd name="T3" fmla="*/ 0 h 374"/>
                <a:gd name="T4" fmla="*/ 285 w 285"/>
                <a:gd name="T5" fmla="*/ 172 h 374"/>
                <a:gd name="T6" fmla="*/ 104 w 285"/>
                <a:gd name="T7" fmla="*/ 374 h 374"/>
              </a:gdLst>
              <a:ahLst/>
              <a:cxnLst>
                <a:cxn ang="0">
                  <a:pos x="T0" y="T1"/>
                </a:cxn>
                <a:cxn ang="0">
                  <a:pos x="T2" y="T3"/>
                </a:cxn>
                <a:cxn ang="0">
                  <a:pos x="T4" y="T5"/>
                </a:cxn>
                <a:cxn ang="0">
                  <a:pos x="T6" y="T7"/>
                </a:cxn>
              </a:cxnLst>
              <a:rect l="0" t="0" r="r" b="b"/>
              <a:pathLst>
                <a:path w="285" h="374">
                  <a:moveTo>
                    <a:pt x="104" y="374"/>
                  </a:moveTo>
                  <a:lnTo>
                    <a:pt x="0" y="0"/>
                  </a:lnTo>
                  <a:lnTo>
                    <a:pt x="285" y="172"/>
                  </a:lnTo>
                  <a:lnTo>
                    <a:pt x="104" y="374"/>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21"/>
            <p:cNvSpPr>
              <a:spLocks/>
            </p:cNvSpPr>
            <p:nvPr/>
          </p:nvSpPr>
          <p:spPr bwMode="auto">
            <a:xfrm>
              <a:off x="2995" y="2153"/>
              <a:ext cx="235" cy="415"/>
            </a:xfrm>
            <a:custGeom>
              <a:avLst/>
              <a:gdLst>
                <a:gd name="T0" fmla="*/ 235 w 235"/>
                <a:gd name="T1" fmla="*/ 374 h 415"/>
                <a:gd name="T2" fmla="*/ 131 w 235"/>
                <a:gd name="T3" fmla="*/ 0 h 415"/>
                <a:gd name="T4" fmla="*/ 0 w 235"/>
                <a:gd name="T5" fmla="*/ 415 h 415"/>
                <a:gd name="T6" fmla="*/ 235 w 235"/>
                <a:gd name="T7" fmla="*/ 374 h 415"/>
              </a:gdLst>
              <a:ahLst/>
              <a:cxnLst>
                <a:cxn ang="0">
                  <a:pos x="T0" y="T1"/>
                </a:cxn>
                <a:cxn ang="0">
                  <a:pos x="T2" y="T3"/>
                </a:cxn>
                <a:cxn ang="0">
                  <a:pos x="T4" y="T5"/>
                </a:cxn>
                <a:cxn ang="0">
                  <a:pos x="T6" y="T7"/>
                </a:cxn>
              </a:cxnLst>
              <a:rect l="0" t="0" r="r" b="b"/>
              <a:pathLst>
                <a:path w="235" h="415">
                  <a:moveTo>
                    <a:pt x="235" y="374"/>
                  </a:moveTo>
                  <a:lnTo>
                    <a:pt x="131" y="0"/>
                  </a:lnTo>
                  <a:lnTo>
                    <a:pt x="0" y="415"/>
                  </a:lnTo>
                  <a:lnTo>
                    <a:pt x="235" y="374"/>
                  </a:lnTo>
                  <a:close/>
                </a:path>
              </a:pathLst>
            </a:custGeom>
            <a:solidFill>
              <a:srgbClr val="0077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22"/>
            <p:cNvSpPr>
              <a:spLocks/>
            </p:cNvSpPr>
            <p:nvPr/>
          </p:nvSpPr>
          <p:spPr bwMode="auto">
            <a:xfrm>
              <a:off x="2787" y="2153"/>
              <a:ext cx="339" cy="415"/>
            </a:xfrm>
            <a:custGeom>
              <a:avLst/>
              <a:gdLst>
                <a:gd name="T0" fmla="*/ 0 w 339"/>
                <a:gd name="T1" fmla="*/ 131 h 415"/>
                <a:gd name="T2" fmla="*/ 339 w 339"/>
                <a:gd name="T3" fmla="*/ 0 h 415"/>
                <a:gd name="T4" fmla="*/ 208 w 339"/>
                <a:gd name="T5" fmla="*/ 415 h 415"/>
                <a:gd name="T6" fmla="*/ 0 w 339"/>
                <a:gd name="T7" fmla="*/ 131 h 415"/>
              </a:gdLst>
              <a:ahLst/>
              <a:cxnLst>
                <a:cxn ang="0">
                  <a:pos x="T0" y="T1"/>
                </a:cxn>
                <a:cxn ang="0">
                  <a:pos x="T2" y="T3"/>
                </a:cxn>
                <a:cxn ang="0">
                  <a:pos x="T4" y="T5"/>
                </a:cxn>
                <a:cxn ang="0">
                  <a:pos x="T6" y="T7"/>
                </a:cxn>
              </a:cxnLst>
              <a:rect l="0" t="0" r="r" b="b"/>
              <a:pathLst>
                <a:path w="339" h="415">
                  <a:moveTo>
                    <a:pt x="0" y="131"/>
                  </a:moveTo>
                  <a:lnTo>
                    <a:pt x="339" y="0"/>
                  </a:lnTo>
                  <a:lnTo>
                    <a:pt x="208" y="415"/>
                  </a:lnTo>
                  <a:lnTo>
                    <a:pt x="0" y="131"/>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3"/>
            <p:cNvSpPr>
              <a:spLocks/>
            </p:cNvSpPr>
            <p:nvPr/>
          </p:nvSpPr>
          <p:spPr bwMode="auto">
            <a:xfrm>
              <a:off x="2787" y="2284"/>
              <a:ext cx="208" cy="527"/>
            </a:xfrm>
            <a:custGeom>
              <a:avLst/>
              <a:gdLst>
                <a:gd name="T0" fmla="*/ 0 w 208"/>
                <a:gd name="T1" fmla="*/ 0 h 527"/>
                <a:gd name="T2" fmla="*/ 86 w 208"/>
                <a:gd name="T3" fmla="*/ 527 h 527"/>
                <a:gd name="T4" fmla="*/ 208 w 208"/>
                <a:gd name="T5" fmla="*/ 284 h 527"/>
                <a:gd name="T6" fmla="*/ 0 w 208"/>
                <a:gd name="T7" fmla="*/ 0 h 527"/>
              </a:gdLst>
              <a:ahLst/>
              <a:cxnLst>
                <a:cxn ang="0">
                  <a:pos x="T0" y="T1"/>
                </a:cxn>
                <a:cxn ang="0">
                  <a:pos x="T2" y="T3"/>
                </a:cxn>
                <a:cxn ang="0">
                  <a:pos x="T4" y="T5"/>
                </a:cxn>
                <a:cxn ang="0">
                  <a:pos x="T6" y="T7"/>
                </a:cxn>
              </a:cxnLst>
              <a:rect l="0" t="0" r="r" b="b"/>
              <a:pathLst>
                <a:path w="208" h="527">
                  <a:moveTo>
                    <a:pt x="0" y="0"/>
                  </a:moveTo>
                  <a:lnTo>
                    <a:pt x="86" y="527"/>
                  </a:lnTo>
                  <a:lnTo>
                    <a:pt x="208" y="284"/>
                  </a:lnTo>
                  <a:lnTo>
                    <a:pt x="0" y="0"/>
                  </a:lnTo>
                  <a:close/>
                </a:path>
              </a:pathLst>
            </a:custGeom>
            <a:solidFill>
              <a:srgbClr val="0066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4"/>
            <p:cNvSpPr>
              <a:spLocks/>
            </p:cNvSpPr>
            <p:nvPr/>
          </p:nvSpPr>
          <p:spPr bwMode="auto">
            <a:xfrm>
              <a:off x="2633" y="2284"/>
              <a:ext cx="240" cy="527"/>
            </a:xfrm>
            <a:custGeom>
              <a:avLst/>
              <a:gdLst>
                <a:gd name="T0" fmla="*/ 154 w 240"/>
                <a:gd name="T1" fmla="*/ 0 h 527"/>
                <a:gd name="T2" fmla="*/ 240 w 240"/>
                <a:gd name="T3" fmla="*/ 527 h 527"/>
                <a:gd name="T4" fmla="*/ 0 w 240"/>
                <a:gd name="T5" fmla="*/ 483 h 527"/>
                <a:gd name="T6" fmla="*/ 154 w 240"/>
                <a:gd name="T7" fmla="*/ 0 h 527"/>
              </a:gdLst>
              <a:ahLst/>
              <a:cxnLst>
                <a:cxn ang="0">
                  <a:pos x="T0" y="T1"/>
                </a:cxn>
                <a:cxn ang="0">
                  <a:pos x="T2" y="T3"/>
                </a:cxn>
                <a:cxn ang="0">
                  <a:pos x="T4" y="T5"/>
                </a:cxn>
                <a:cxn ang="0">
                  <a:pos x="T6" y="T7"/>
                </a:cxn>
              </a:cxnLst>
              <a:rect l="0" t="0" r="r" b="b"/>
              <a:pathLst>
                <a:path w="240" h="527">
                  <a:moveTo>
                    <a:pt x="154" y="0"/>
                  </a:moveTo>
                  <a:lnTo>
                    <a:pt x="240" y="527"/>
                  </a:lnTo>
                  <a:lnTo>
                    <a:pt x="0" y="483"/>
                  </a:lnTo>
                  <a:lnTo>
                    <a:pt x="154" y="0"/>
                  </a:lnTo>
                  <a:close/>
                </a:path>
              </a:pathLst>
            </a:custGeom>
            <a:solidFill>
              <a:srgbClr val="0077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5"/>
            <p:cNvSpPr>
              <a:spLocks/>
            </p:cNvSpPr>
            <p:nvPr/>
          </p:nvSpPr>
          <p:spPr bwMode="auto">
            <a:xfrm>
              <a:off x="2406" y="2284"/>
              <a:ext cx="381" cy="483"/>
            </a:xfrm>
            <a:custGeom>
              <a:avLst/>
              <a:gdLst>
                <a:gd name="T0" fmla="*/ 381 w 381"/>
                <a:gd name="T1" fmla="*/ 0 h 483"/>
                <a:gd name="T2" fmla="*/ 0 w 381"/>
                <a:gd name="T3" fmla="*/ 243 h 483"/>
                <a:gd name="T4" fmla="*/ 227 w 381"/>
                <a:gd name="T5" fmla="*/ 483 h 483"/>
                <a:gd name="T6" fmla="*/ 381 w 381"/>
                <a:gd name="T7" fmla="*/ 0 h 483"/>
              </a:gdLst>
              <a:ahLst/>
              <a:cxnLst>
                <a:cxn ang="0">
                  <a:pos x="T0" y="T1"/>
                </a:cxn>
                <a:cxn ang="0">
                  <a:pos x="T2" y="T3"/>
                </a:cxn>
                <a:cxn ang="0">
                  <a:pos x="T4" y="T5"/>
                </a:cxn>
                <a:cxn ang="0">
                  <a:pos x="T6" y="T7"/>
                </a:cxn>
              </a:cxnLst>
              <a:rect l="0" t="0" r="r" b="b"/>
              <a:pathLst>
                <a:path w="381" h="483">
                  <a:moveTo>
                    <a:pt x="381" y="0"/>
                  </a:moveTo>
                  <a:lnTo>
                    <a:pt x="0" y="243"/>
                  </a:lnTo>
                  <a:lnTo>
                    <a:pt x="227" y="483"/>
                  </a:lnTo>
                  <a:lnTo>
                    <a:pt x="381" y="0"/>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6"/>
            <p:cNvSpPr>
              <a:spLocks/>
            </p:cNvSpPr>
            <p:nvPr/>
          </p:nvSpPr>
          <p:spPr bwMode="auto">
            <a:xfrm>
              <a:off x="2397" y="2284"/>
              <a:ext cx="390" cy="243"/>
            </a:xfrm>
            <a:custGeom>
              <a:avLst/>
              <a:gdLst>
                <a:gd name="T0" fmla="*/ 390 w 390"/>
                <a:gd name="T1" fmla="*/ 0 h 243"/>
                <a:gd name="T2" fmla="*/ 9 w 390"/>
                <a:gd name="T3" fmla="*/ 243 h 243"/>
                <a:gd name="T4" fmla="*/ 0 w 390"/>
                <a:gd name="T5" fmla="*/ 0 h 243"/>
                <a:gd name="T6" fmla="*/ 390 w 390"/>
                <a:gd name="T7" fmla="*/ 0 h 243"/>
              </a:gdLst>
              <a:ahLst/>
              <a:cxnLst>
                <a:cxn ang="0">
                  <a:pos x="T0" y="T1"/>
                </a:cxn>
                <a:cxn ang="0">
                  <a:pos x="T2" y="T3"/>
                </a:cxn>
                <a:cxn ang="0">
                  <a:pos x="T4" y="T5"/>
                </a:cxn>
                <a:cxn ang="0">
                  <a:pos x="T6" y="T7"/>
                </a:cxn>
              </a:cxnLst>
              <a:rect l="0" t="0" r="r" b="b"/>
              <a:pathLst>
                <a:path w="390" h="243">
                  <a:moveTo>
                    <a:pt x="390" y="0"/>
                  </a:moveTo>
                  <a:lnTo>
                    <a:pt x="9" y="243"/>
                  </a:lnTo>
                  <a:lnTo>
                    <a:pt x="0" y="0"/>
                  </a:lnTo>
                  <a:lnTo>
                    <a:pt x="390" y="0"/>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7"/>
            <p:cNvSpPr>
              <a:spLocks/>
            </p:cNvSpPr>
            <p:nvPr/>
          </p:nvSpPr>
          <p:spPr bwMode="auto">
            <a:xfrm>
              <a:off x="2397" y="2068"/>
              <a:ext cx="390" cy="216"/>
            </a:xfrm>
            <a:custGeom>
              <a:avLst/>
              <a:gdLst>
                <a:gd name="T0" fmla="*/ 390 w 390"/>
                <a:gd name="T1" fmla="*/ 216 h 216"/>
                <a:gd name="T2" fmla="*/ 209 w 390"/>
                <a:gd name="T3" fmla="*/ 0 h 216"/>
                <a:gd name="T4" fmla="*/ 0 w 390"/>
                <a:gd name="T5" fmla="*/ 216 h 216"/>
                <a:gd name="T6" fmla="*/ 390 w 390"/>
                <a:gd name="T7" fmla="*/ 216 h 216"/>
              </a:gdLst>
              <a:ahLst/>
              <a:cxnLst>
                <a:cxn ang="0">
                  <a:pos x="T0" y="T1"/>
                </a:cxn>
                <a:cxn ang="0">
                  <a:pos x="T2" y="T3"/>
                </a:cxn>
                <a:cxn ang="0">
                  <a:pos x="T4" y="T5"/>
                </a:cxn>
                <a:cxn ang="0">
                  <a:pos x="T6" y="T7"/>
                </a:cxn>
              </a:cxnLst>
              <a:rect l="0" t="0" r="r" b="b"/>
              <a:pathLst>
                <a:path w="390" h="216">
                  <a:moveTo>
                    <a:pt x="390" y="216"/>
                  </a:moveTo>
                  <a:lnTo>
                    <a:pt x="209" y="0"/>
                  </a:lnTo>
                  <a:lnTo>
                    <a:pt x="0" y="216"/>
                  </a:lnTo>
                  <a:lnTo>
                    <a:pt x="390" y="216"/>
                  </a:lnTo>
                  <a:close/>
                </a:path>
              </a:pathLst>
            </a:custGeom>
            <a:solidFill>
              <a:srgbClr val="00AD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28"/>
            <p:cNvSpPr>
              <a:spLocks/>
            </p:cNvSpPr>
            <p:nvPr/>
          </p:nvSpPr>
          <p:spPr bwMode="auto">
            <a:xfrm>
              <a:off x="2148" y="2068"/>
              <a:ext cx="458" cy="216"/>
            </a:xfrm>
            <a:custGeom>
              <a:avLst/>
              <a:gdLst>
                <a:gd name="T0" fmla="*/ 0 w 458"/>
                <a:gd name="T1" fmla="*/ 109 h 216"/>
                <a:gd name="T2" fmla="*/ 458 w 458"/>
                <a:gd name="T3" fmla="*/ 0 h 216"/>
                <a:gd name="T4" fmla="*/ 249 w 458"/>
                <a:gd name="T5" fmla="*/ 216 h 216"/>
                <a:gd name="T6" fmla="*/ 0 w 458"/>
                <a:gd name="T7" fmla="*/ 109 h 216"/>
              </a:gdLst>
              <a:ahLst/>
              <a:cxnLst>
                <a:cxn ang="0">
                  <a:pos x="T0" y="T1"/>
                </a:cxn>
                <a:cxn ang="0">
                  <a:pos x="T2" y="T3"/>
                </a:cxn>
                <a:cxn ang="0">
                  <a:pos x="T4" y="T5"/>
                </a:cxn>
                <a:cxn ang="0">
                  <a:pos x="T6" y="T7"/>
                </a:cxn>
              </a:cxnLst>
              <a:rect l="0" t="0" r="r" b="b"/>
              <a:pathLst>
                <a:path w="458" h="216">
                  <a:moveTo>
                    <a:pt x="0" y="109"/>
                  </a:moveTo>
                  <a:lnTo>
                    <a:pt x="458" y="0"/>
                  </a:lnTo>
                  <a:lnTo>
                    <a:pt x="249" y="216"/>
                  </a:lnTo>
                  <a:lnTo>
                    <a:pt x="0" y="109"/>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9"/>
            <p:cNvSpPr>
              <a:spLocks/>
            </p:cNvSpPr>
            <p:nvPr/>
          </p:nvSpPr>
          <p:spPr bwMode="auto">
            <a:xfrm>
              <a:off x="2026" y="1924"/>
              <a:ext cx="580" cy="250"/>
            </a:xfrm>
            <a:custGeom>
              <a:avLst/>
              <a:gdLst>
                <a:gd name="T0" fmla="*/ 122 w 580"/>
                <a:gd name="T1" fmla="*/ 250 h 250"/>
                <a:gd name="T2" fmla="*/ 580 w 580"/>
                <a:gd name="T3" fmla="*/ 144 h 250"/>
                <a:gd name="T4" fmla="*/ 0 w 580"/>
                <a:gd name="T5" fmla="*/ 0 h 250"/>
                <a:gd name="T6" fmla="*/ 122 w 580"/>
                <a:gd name="T7" fmla="*/ 250 h 250"/>
              </a:gdLst>
              <a:ahLst/>
              <a:cxnLst>
                <a:cxn ang="0">
                  <a:pos x="T0" y="T1"/>
                </a:cxn>
                <a:cxn ang="0">
                  <a:pos x="T2" y="T3"/>
                </a:cxn>
                <a:cxn ang="0">
                  <a:pos x="T4" y="T5"/>
                </a:cxn>
                <a:cxn ang="0">
                  <a:pos x="T6" y="T7"/>
                </a:cxn>
              </a:cxnLst>
              <a:rect l="0" t="0" r="r" b="b"/>
              <a:pathLst>
                <a:path w="580" h="250">
                  <a:moveTo>
                    <a:pt x="122" y="250"/>
                  </a:moveTo>
                  <a:lnTo>
                    <a:pt x="580" y="144"/>
                  </a:lnTo>
                  <a:lnTo>
                    <a:pt x="0" y="0"/>
                  </a:lnTo>
                  <a:lnTo>
                    <a:pt x="122" y="250"/>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30"/>
            <p:cNvSpPr>
              <a:spLocks/>
            </p:cNvSpPr>
            <p:nvPr/>
          </p:nvSpPr>
          <p:spPr bwMode="auto">
            <a:xfrm>
              <a:off x="2026" y="1814"/>
              <a:ext cx="580" cy="254"/>
            </a:xfrm>
            <a:custGeom>
              <a:avLst/>
              <a:gdLst>
                <a:gd name="T0" fmla="*/ 498 w 580"/>
                <a:gd name="T1" fmla="*/ 0 h 254"/>
                <a:gd name="T2" fmla="*/ 580 w 580"/>
                <a:gd name="T3" fmla="*/ 254 h 254"/>
                <a:gd name="T4" fmla="*/ 0 w 580"/>
                <a:gd name="T5" fmla="*/ 110 h 254"/>
                <a:gd name="T6" fmla="*/ 498 w 580"/>
                <a:gd name="T7" fmla="*/ 0 h 254"/>
              </a:gdLst>
              <a:ahLst/>
              <a:cxnLst>
                <a:cxn ang="0">
                  <a:pos x="T0" y="T1"/>
                </a:cxn>
                <a:cxn ang="0">
                  <a:pos x="T2" y="T3"/>
                </a:cxn>
                <a:cxn ang="0">
                  <a:pos x="T4" y="T5"/>
                </a:cxn>
                <a:cxn ang="0">
                  <a:pos x="T6" y="T7"/>
                </a:cxn>
              </a:cxnLst>
              <a:rect l="0" t="0" r="r" b="b"/>
              <a:pathLst>
                <a:path w="580" h="254">
                  <a:moveTo>
                    <a:pt x="498" y="0"/>
                  </a:moveTo>
                  <a:lnTo>
                    <a:pt x="580" y="254"/>
                  </a:lnTo>
                  <a:lnTo>
                    <a:pt x="0" y="110"/>
                  </a:lnTo>
                  <a:lnTo>
                    <a:pt x="498" y="0"/>
                  </a:lnTo>
                  <a:close/>
                </a:path>
              </a:pathLst>
            </a:custGeom>
            <a:solidFill>
              <a:srgbClr val="44C7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31"/>
            <p:cNvSpPr>
              <a:spLocks/>
            </p:cNvSpPr>
            <p:nvPr/>
          </p:nvSpPr>
          <p:spPr bwMode="auto">
            <a:xfrm>
              <a:off x="2026" y="1674"/>
              <a:ext cx="498" cy="250"/>
            </a:xfrm>
            <a:custGeom>
              <a:avLst/>
              <a:gdLst>
                <a:gd name="T0" fmla="*/ 498 w 498"/>
                <a:gd name="T1" fmla="*/ 140 h 250"/>
                <a:gd name="T2" fmla="*/ 23 w 498"/>
                <a:gd name="T3" fmla="*/ 0 h 250"/>
                <a:gd name="T4" fmla="*/ 0 w 498"/>
                <a:gd name="T5" fmla="*/ 250 h 250"/>
                <a:gd name="T6" fmla="*/ 498 w 498"/>
                <a:gd name="T7" fmla="*/ 140 h 250"/>
              </a:gdLst>
              <a:ahLst/>
              <a:cxnLst>
                <a:cxn ang="0">
                  <a:pos x="T0" y="T1"/>
                </a:cxn>
                <a:cxn ang="0">
                  <a:pos x="T2" y="T3"/>
                </a:cxn>
                <a:cxn ang="0">
                  <a:pos x="T4" y="T5"/>
                </a:cxn>
                <a:cxn ang="0">
                  <a:pos x="T6" y="T7"/>
                </a:cxn>
              </a:cxnLst>
              <a:rect l="0" t="0" r="r" b="b"/>
              <a:pathLst>
                <a:path w="498" h="250">
                  <a:moveTo>
                    <a:pt x="498" y="140"/>
                  </a:moveTo>
                  <a:lnTo>
                    <a:pt x="23" y="0"/>
                  </a:lnTo>
                  <a:lnTo>
                    <a:pt x="0" y="250"/>
                  </a:lnTo>
                  <a:lnTo>
                    <a:pt x="498" y="140"/>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32"/>
            <p:cNvSpPr>
              <a:spLocks/>
            </p:cNvSpPr>
            <p:nvPr/>
          </p:nvSpPr>
          <p:spPr bwMode="auto">
            <a:xfrm>
              <a:off x="1795" y="1674"/>
              <a:ext cx="254" cy="250"/>
            </a:xfrm>
            <a:custGeom>
              <a:avLst/>
              <a:gdLst>
                <a:gd name="T0" fmla="*/ 0 w 254"/>
                <a:gd name="T1" fmla="*/ 99 h 250"/>
                <a:gd name="T2" fmla="*/ 254 w 254"/>
                <a:gd name="T3" fmla="*/ 0 h 250"/>
                <a:gd name="T4" fmla="*/ 231 w 254"/>
                <a:gd name="T5" fmla="*/ 250 h 250"/>
                <a:gd name="T6" fmla="*/ 0 w 254"/>
                <a:gd name="T7" fmla="*/ 99 h 250"/>
              </a:gdLst>
              <a:ahLst/>
              <a:cxnLst>
                <a:cxn ang="0">
                  <a:pos x="T0" y="T1"/>
                </a:cxn>
                <a:cxn ang="0">
                  <a:pos x="T2" y="T3"/>
                </a:cxn>
                <a:cxn ang="0">
                  <a:pos x="T4" y="T5"/>
                </a:cxn>
                <a:cxn ang="0">
                  <a:pos x="T6" y="T7"/>
                </a:cxn>
              </a:cxnLst>
              <a:rect l="0" t="0" r="r" b="b"/>
              <a:pathLst>
                <a:path w="254" h="250">
                  <a:moveTo>
                    <a:pt x="0" y="99"/>
                  </a:moveTo>
                  <a:lnTo>
                    <a:pt x="254" y="0"/>
                  </a:lnTo>
                  <a:lnTo>
                    <a:pt x="231" y="250"/>
                  </a:lnTo>
                  <a:lnTo>
                    <a:pt x="0" y="99"/>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33"/>
            <p:cNvSpPr>
              <a:spLocks/>
            </p:cNvSpPr>
            <p:nvPr/>
          </p:nvSpPr>
          <p:spPr bwMode="auto">
            <a:xfrm>
              <a:off x="1795" y="1472"/>
              <a:ext cx="254" cy="301"/>
            </a:xfrm>
            <a:custGeom>
              <a:avLst/>
              <a:gdLst>
                <a:gd name="T0" fmla="*/ 0 w 254"/>
                <a:gd name="T1" fmla="*/ 301 h 301"/>
                <a:gd name="T2" fmla="*/ 254 w 254"/>
                <a:gd name="T3" fmla="*/ 202 h 301"/>
                <a:gd name="T4" fmla="*/ 54 w 254"/>
                <a:gd name="T5" fmla="*/ 0 h 301"/>
                <a:gd name="T6" fmla="*/ 0 w 254"/>
                <a:gd name="T7" fmla="*/ 301 h 301"/>
              </a:gdLst>
              <a:ahLst/>
              <a:cxnLst>
                <a:cxn ang="0">
                  <a:pos x="T0" y="T1"/>
                </a:cxn>
                <a:cxn ang="0">
                  <a:pos x="T2" y="T3"/>
                </a:cxn>
                <a:cxn ang="0">
                  <a:pos x="T4" y="T5"/>
                </a:cxn>
                <a:cxn ang="0">
                  <a:pos x="T6" y="T7"/>
                </a:cxn>
              </a:cxnLst>
              <a:rect l="0" t="0" r="r" b="b"/>
              <a:pathLst>
                <a:path w="254" h="301">
                  <a:moveTo>
                    <a:pt x="0" y="301"/>
                  </a:moveTo>
                  <a:lnTo>
                    <a:pt x="254" y="202"/>
                  </a:lnTo>
                  <a:lnTo>
                    <a:pt x="54" y="0"/>
                  </a:lnTo>
                  <a:lnTo>
                    <a:pt x="0" y="301"/>
                  </a:lnTo>
                  <a:close/>
                </a:path>
              </a:pathLst>
            </a:custGeom>
            <a:solidFill>
              <a:srgbClr val="8DD7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34"/>
            <p:cNvSpPr>
              <a:spLocks/>
            </p:cNvSpPr>
            <p:nvPr/>
          </p:nvSpPr>
          <p:spPr bwMode="auto">
            <a:xfrm>
              <a:off x="1849" y="1400"/>
              <a:ext cx="354" cy="274"/>
            </a:xfrm>
            <a:custGeom>
              <a:avLst/>
              <a:gdLst>
                <a:gd name="T0" fmla="*/ 354 w 354"/>
                <a:gd name="T1" fmla="*/ 0 h 274"/>
                <a:gd name="T2" fmla="*/ 200 w 354"/>
                <a:gd name="T3" fmla="*/ 274 h 274"/>
                <a:gd name="T4" fmla="*/ 0 w 354"/>
                <a:gd name="T5" fmla="*/ 72 h 274"/>
                <a:gd name="T6" fmla="*/ 354 w 354"/>
                <a:gd name="T7" fmla="*/ 0 h 274"/>
              </a:gdLst>
              <a:ahLst/>
              <a:cxnLst>
                <a:cxn ang="0">
                  <a:pos x="T0" y="T1"/>
                </a:cxn>
                <a:cxn ang="0">
                  <a:pos x="T2" y="T3"/>
                </a:cxn>
                <a:cxn ang="0">
                  <a:pos x="T4" y="T5"/>
                </a:cxn>
                <a:cxn ang="0">
                  <a:pos x="T6" y="T7"/>
                </a:cxn>
              </a:cxnLst>
              <a:rect l="0" t="0" r="r" b="b"/>
              <a:pathLst>
                <a:path w="354" h="274">
                  <a:moveTo>
                    <a:pt x="354" y="0"/>
                  </a:moveTo>
                  <a:lnTo>
                    <a:pt x="200" y="274"/>
                  </a:lnTo>
                  <a:lnTo>
                    <a:pt x="0" y="72"/>
                  </a:lnTo>
                  <a:lnTo>
                    <a:pt x="354" y="0"/>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35"/>
            <p:cNvSpPr>
              <a:spLocks/>
            </p:cNvSpPr>
            <p:nvPr/>
          </p:nvSpPr>
          <p:spPr bwMode="auto">
            <a:xfrm>
              <a:off x="1849" y="1297"/>
              <a:ext cx="354" cy="175"/>
            </a:xfrm>
            <a:custGeom>
              <a:avLst/>
              <a:gdLst>
                <a:gd name="T0" fmla="*/ 354 w 354"/>
                <a:gd name="T1" fmla="*/ 103 h 175"/>
                <a:gd name="T2" fmla="*/ 0 w 354"/>
                <a:gd name="T3" fmla="*/ 0 h 175"/>
                <a:gd name="T4" fmla="*/ 0 w 354"/>
                <a:gd name="T5" fmla="*/ 175 h 175"/>
                <a:gd name="T6" fmla="*/ 354 w 354"/>
                <a:gd name="T7" fmla="*/ 103 h 175"/>
              </a:gdLst>
              <a:ahLst/>
              <a:cxnLst>
                <a:cxn ang="0">
                  <a:pos x="T0" y="T1"/>
                </a:cxn>
                <a:cxn ang="0">
                  <a:pos x="T2" y="T3"/>
                </a:cxn>
                <a:cxn ang="0">
                  <a:pos x="T4" y="T5"/>
                </a:cxn>
                <a:cxn ang="0">
                  <a:pos x="T6" y="T7"/>
                </a:cxn>
              </a:cxnLst>
              <a:rect l="0" t="0" r="r" b="b"/>
              <a:pathLst>
                <a:path w="354" h="175">
                  <a:moveTo>
                    <a:pt x="354" y="103"/>
                  </a:moveTo>
                  <a:lnTo>
                    <a:pt x="0" y="0"/>
                  </a:lnTo>
                  <a:lnTo>
                    <a:pt x="0" y="175"/>
                  </a:lnTo>
                  <a:lnTo>
                    <a:pt x="354" y="103"/>
                  </a:lnTo>
                  <a:close/>
                </a:path>
              </a:pathLst>
            </a:custGeom>
            <a:solidFill>
              <a:srgbClr val="ABE0F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36"/>
            <p:cNvSpPr>
              <a:spLocks/>
            </p:cNvSpPr>
            <p:nvPr/>
          </p:nvSpPr>
          <p:spPr bwMode="auto">
            <a:xfrm>
              <a:off x="1849" y="1181"/>
              <a:ext cx="354" cy="219"/>
            </a:xfrm>
            <a:custGeom>
              <a:avLst/>
              <a:gdLst>
                <a:gd name="T0" fmla="*/ 354 w 354"/>
                <a:gd name="T1" fmla="*/ 219 h 219"/>
                <a:gd name="T2" fmla="*/ 0 w 354"/>
                <a:gd name="T3" fmla="*/ 116 h 219"/>
                <a:gd name="T4" fmla="*/ 200 w 354"/>
                <a:gd name="T5" fmla="*/ 0 h 219"/>
                <a:gd name="T6" fmla="*/ 354 w 354"/>
                <a:gd name="T7" fmla="*/ 219 h 219"/>
              </a:gdLst>
              <a:ahLst/>
              <a:cxnLst>
                <a:cxn ang="0">
                  <a:pos x="T0" y="T1"/>
                </a:cxn>
                <a:cxn ang="0">
                  <a:pos x="T2" y="T3"/>
                </a:cxn>
                <a:cxn ang="0">
                  <a:pos x="T4" y="T5"/>
                </a:cxn>
                <a:cxn ang="0">
                  <a:pos x="T6" y="T7"/>
                </a:cxn>
              </a:cxnLst>
              <a:rect l="0" t="0" r="r" b="b"/>
              <a:pathLst>
                <a:path w="354" h="219">
                  <a:moveTo>
                    <a:pt x="354" y="219"/>
                  </a:moveTo>
                  <a:lnTo>
                    <a:pt x="0" y="116"/>
                  </a:lnTo>
                  <a:lnTo>
                    <a:pt x="200" y="0"/>
                  </a:lnTo>
                  <a:lnTo>
                    <a:pt x="354" y="219"/>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37"/>
            <p:cNvSpPr>
              <a:spLocks/>
            </p:cNvSpPr>
            <p:nvPr/>
          </p:nvSpPr>
          <p:spPr bwMode="auto">
            <a:xfrm>
              <a:off x="2049" y="1181"/>
              <a:ext cx="330" cy="219"/>
            </a:xfrm>
            <a:custGeom>
              <a:avLst/>
              <a:gdLst>
                <a:gd name="T0" fmla="*/ 154 w 330"/>
                <a:gd name="T1" fmla="*/ 219 h 219"/>
                <a:gd name="T2" fmla="*/ 330 w 330"/>
                <a:gd name="T3" fmla="*/ 0 h 219"/>
                <a:gd name="T4" fmla="*/ 0 w 330"/>
                <a:gd name="T5" fmla="*/ 0 h 219"/>
                <a:gd name="T6" fmla="*/ 154 w 330"/>
                <a:gd name="T7" fmla="*/ 219 h 219"/>
              </a:gdLst>
              <a:ahLst/>
              <a:cxnLst>
                <a:cxn ang="0">
                  <a:pos x="T0" y="T1"/>
                </a:cxn>
                <a:cxn ang="0">
                  <a:pos x="T2" y="T3"/>
                </a:cxn>
                <a:cxn ang="0">
                  <a:pos x="T4" y="T5"/>
                </a:cxn>
                <a:cxn ang="0">
                  <a:pos x="T6" y="T7"/>
                </a:cxn>
              </a:cxnLst>
              <a:rect l="0" t="0" r="r" b="b"/>
              <a:pathLst>
                <a:path w="330" h="219">
                  <a:moveTo>
                    <a:pt x="154" y="219"/>
                  </a:moveTo>
                  <a:lnTo>
                    <a:pt x="330" y="0"/>
                  </a:lnTo>
                  <a:lnTo>
                    <a:pt x="0" y="0"/>
                  </a:lnTo>
                  <a:lnTo>
                    <a:pt x="154" y="219"/>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38"/>
            <p:cNvSpPr>
              <a:spLocks/>
            </p:cNvSpPr>
            <p:nvPr/>
          </p:nvSpPr>
          <p:spPr bwMode="auto">
            <a:xfrm>
              <a:off x="2044" y="924"/>
              <a:ext cx="331" cy="257"/>
            </a:xfrm>
            <a:custGeom>
              <a:avLst/>
              <a:gdLst>
                <a:gd name="T0" fmla="*/ 199 w 331"/>
                <a:gd name="T1" fmla="*/ 0 h 257"/>
                <a:gd name="T2" fmla="*/ 331 w 331"/>
                <a:gd name="T3" fmla="*/ 257 h 257"/>
                <a:gd name="T4" fmla="*/ 0 w 331"/>
                <a:gd name="T5" fmla="*/ 257 h 257"/>
                <a:gd name="T6" fmla="*/ 199 w 331"/>
                <a:gd name="T7" fmla="*/ 0 h 257"/>
              </a:gdLst>
              <a:ahLst/>
              <a:cxnLst>
                <a:cxn ang="0">
                  <a:pos x="T0" y="T1"/>
                </a:cxn>
                <a:cxn ang="0">
                  <a:pos x="T2" y="T3"/>
                </a:cxn>
                <a:cxn ang="0">
                  <a:pos x="T4" y="T5"/>
                </a:cxn>
                <a:cxn ang="0">
                  <a:pos x="T6" y="T7"/>
                </a:cxn>
              </a:cxnLst>
              <a:rect l="0" t="0" r="r" b="b"/>
              <a:pathLst>
                <a:path w="331" h="257">
                  <a:moveTo>
                    <a:pt x="199" y="0"/>
                  </a:moveTo>
                  <a:lnTo>
                    <a:pt x="331" y="257"/>
                  </a:lnTo>
                  <a:lnTo>
                    <a:pt x="0" y="257"/>
                  </a:lnTo>
                  <a:lnTo>
                    <a:pt x="199" y="0"/>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39"/>
            <p:cNvSpPr>
              <a:spLocks/>
            </p:cNvSpPr>
            <p:nvPr/>
          </p:nvSpPr>
          <p:spPr bwMode="auto">
            <a:xfrm>
              <a:off x="2243" y="920"/>
              <a:ext cx="390" cy="261"/>
            </a:xfrm>
            <a:custGeom>
              <a:avLst/>
              <a:gdLst>
                <a:gd name="T0" fmla="*/ 0 w 390"/>
                <a:gd name="T1" fmla="*/ 0 h 261"/>
                <a:gd name="T2" fmla="*/ 136 w 390"/>
                <a:gd name="T3" fmla="*/ 261 h 261"/>
                <a:gd name="T4" fmla="*/ 390 w 390"/>
                <a:gd name="T5" fmla="*/ 103 h 261"/>
                <a:gd name="T6" fmla="*/ 0 w 390"/>
                <a:gd name="T7" fmla="*/ 0 h 261"/>
              </a:gdLst>
              <a:ahLst/>
              <a:cxnLst>
                <a:cxn ang="0">
                  <a:pos x="T0" y="T1"/>
                </a:cxn>
                <a:cxn ang="0">
                  <a:pos x="T2" y="T3"/>
                </a:cxn>
                <a:cxn ang="0">
                  <a:pos x="T4" y="T5"/>
                </a:cxn>
                <a:cxn ang="0">
                  <a:pos x="T6" y="T7"/>
                </a:cxn>
              </a:cxnLst>
              <a:rect l="0" t="0" r="r" b="b"/>
              <a:pathLst>
                <a:path w="390" h="261">
                  <a:moveTo>
                    <a:pt x="0" y="0"/>
                  </a:moveTo>
                  <a:lnTo>
                    <a:pt x="136" y="261"/>
                  </a:lnTo>
                  <a:lnTo>
                    <a:pt x="390" y="103"/>
                  </a:lnTo>
                  <a:lnTo>
                    <a:pt x="0"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40"/>
            <p:cNvSpPr>
              <a:spLocks/>
            </p:cNvSpPr>
            <p:nvPr/>
          </p:nvSpPr>
          <p:spPr bwMode="auto">
            <a:xfrm>
              <a:off x="2243" y="862"/>
              <a:ext cx="390" cy="161"/>
            </a:xfrm>
            <a:custGeom>
              <a:avLst/>
              <a:gdLst>
                <a:gd name="T0" fmla="*/ 0 w 390"/>
                <a:gd name="T1" fmla="*/ 58 h 161"/>
                <a:gd name="T2" fmla="*/ 299 w 390"/>
                <a:gd name="T3" fmla="*/ 0 h 161"/>
                <a:gd name="T4" fmla="*/ 390 w 390"/>
                <a:gd name="T5" fmla="*/ 161 h 161"/>
                <a:gd name="T6" fmla="*/ 0 w 390"/>
                <a:gd name="T7" fmla="*/ 58 h 161"/>
              </a:gdLst>
              <a:ahLst/>
              <a:cxnLst>
                <a:cxn ang="0">
                  <a:pos x="T0" y="T1"/>
                </a:cxn>
                <a:cxn ang="0">
                  <a:pos x="T2" y="T3"/>
                </a:cxn>
                <a:cxn ang="0">
                  <a:pos x="T4" y="T5"/>
                </a:cxn>
                <a:cxn ang="0">
                  <a:pos x="T6" y="T7"/>
                </a:cxn>
              </a:cxnLst>
              <a:rect l="0" t="0" r="r" b="b"/>
              <a:pathLst>
                <a:path w="390" h="161">
                  <a:moveTo>
                    <a:pt x="0" y="58"/>
                  </a:moveTo>
                  <a:lnTo>
                    <a:pt x="299" y="0"/>
                  </a:lnTo>
                  <a:lnTo>
                    <a:pt x="390" y="161"/>
                  </a:lnTo>
                  <a:lnTo>
                    <a:pt x="0" y="58"/>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41"/>
            <p:cNvSpPr>
              <a:spLocks/>
            </p:cNvSpPr>
            <p:nvPr/>
          </p:nvSpPr>
          <p:spPr bwMode="auto">
            <a:xfrm>
              <a:off x="2542" y="677"/>
              <a:ext cx="421" cy="346"/>
            </a:xfrm>
            <a:custGeom>
              <a:avLst/>
              <a:gdLst>
                <a:gd name="T0" fmla="*/ 421 w 421"/>
                <a:gd name="T1" fmla="*/ 0 h 346"/>
                <a:gd name="T2" fmla="*/ 0 w 421"/>
                <a:gd name="T3" fmla="*/ 185 h 346"/>
                <a:gd name="T4" fmla="*/ 91 w 421"/>
                <a:gd name="T5" fmla="*/ 346 h 346"/>
                <a:gd name="T6" fmla="*/ 421 w 421"/>
                <a:gd name="T7" fmla="*/ 0 h 346"/>
              </a:gdLst>
              <a:ahLst/>
              <a:cxnLst>
                <a:cxn ang="0">
                  <a:pos x="T0" y="T1"/>
                </a:cxn>
                <a:cxn ang="0">
                  <a:pos x="T2" y="T3"/>
                </a:cxn>
                <a:cxn ang="0">
                  <a:pos x="T4" y="T5"/>
                </a:cxn>
                <a:cxn ang="0">
                  <a:pos x="T6" y="T7"/>
                </a:cxn>
              </a:cxnLst>
              <a:rect l="0" t="0" r="r" b="b"/>
              <a:pathLst>
                <a:path w="421" h="346">
                  <a:moveTo>
                    <a:pt x="421" y="0"/>
                  </a:moveTo>
                  <a:lnTo>
                    <a:pt x="0" y="185"/>
                  </a:lnTo>
                  <a:lnTo>
                    <a:pt x="91" y="346"/>
                  </a:lnTo>
                  <a:lnTo>
                    <a:pt x="421" y="0"/>
                  </a:lnTo>
                  <a:close/>
                </a:path>
              </a:pathLst>
            </a:cu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42"/>
            <p:cNvSpPr>
              <a:spLocks/>
            </p:cNvSpPr>
            <p:nvPr/>
          </p:nvSpPr>
          <p:spPr bwMode="auto">
            <a:xfrm>
              <a:off x="2873" y="2527"/>
              <a:ext cx="357" cy="284"/>
            </a:xfrm>
            <a:custGeom>
              <a:avLst/>
              <a:gdLst>
                <a:gd name="T0" fmla="*/ 122 w 357"/>
                <a:gd name="T1" fmla="*/ 41 h 284"/>
                <a:gd name="T2" fmla="*/ 357 w 357"/>
                <a:gd name="T3" fmla="*/ 0 h 284"/>
                <a:gd name="T4" fmla="*/ 0 w 357"/>
                <a:gd name="T5" fmla="*/ 284 h 284"/>
                <a:gd name="T6" fmla="*/ 122 w 357"/>
                <a:gd name="T7" fmla="*/ 41 h 284"/>
              </a:gdLst>
              <a:ahLst/>
              <a:cxnLst>
                <a:cxn ang="0">
                  <a:pos x="T0" y="T1"/>
                </a:cxn>
                <a:cxn ang="0">
                  <a:pos x="T2" y="T3"/>
                </a:cxn>
                <a:cxn ang="0">
                  <a:pos x="T4" y="T5"/>
                </a:cxn>
                <a:cxn ang="0">
                  <a:pos x="T6" y="T7"/>
                </a:cxn>
              </a:cxnLst>
              <a:rect l="0" t="0" r="r" b="b"/>
              <a:pathLst>
                <a:path w="357" h="284">
                  <a:moveTo>
                    <a:pt x="122" y="41"/>
                  </a:moveTo>
                  <a:lnTo>
                    <a:pt x="357" y="0"/>
                  </a:lnTo>
                  <a:lnTo>
                    <a:pt x="0" y="284"/>
                  </a:lnTo>
                  <a:lnTo>
                    <a:pt x="122" y="41"/>
                  </a:lnTo>
                  <a:close/>
                </a:path>
              </a:pathLst>
            </a:custGeom>
            <a:solidFill>
              <a:srgbClr val="0054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43"/>
            <p:cNvSpPr>
              <a:spLocks/>
            </p:cNvSpPr>
            <p:nvPr/>
          </p:nvSpPr>
          <p:spPr bwMode="auto">
            <a:xfrm>
              <a:off x="2633" y="677"/>
              <a:ext cx="407" cy="346"/>
            </a:xfrm>
            <a:custGeom>
              <a:avLst/>
              <a:gdLst>
                <a:gd name="T0" fmla="*/ 330 w 407"/>
                <a:gd name="T1" fmla="*/ 0 h 346"/>
                <a:gd name="T2" fmla="*/ 407 w 407"/>
                <a:gd name="T3" fmla="*/ 243 h 346"/>
                <a:gd name="T4" fmla="*/ 0 w 407"/>
                <a:gd name="T5" fmla="*/ 346 h 346"/>
                <a:gd name="T6" fmla="*/ 330 w 407"/>
                <a:gd name="T7" fmla="*/ 0 h 346"/>
              </a:gdLst>
              <a:ahLst/>
              <a:cxnLst>
                <a:cxn ang="0">
                  <a:pos x="T0" y="T1"/>
                </a:cxn>
                <a:cxn ang="0">
                  <a:pos x="T2" y="T3"/>
                </a:cxn>
                <a:cxn ang="0">
                  <a:pos x="T4" y="T5"/>
                </a:cxn>
                <a:cxn ang="0">
                  <a:pos x="T6" y="T7"/>
                </a:cxn>
              </a:cxnLst>
              <a:rect l="0" t="0" r="r" b="b"/>
              <a:pathLst>
                <a:path w="407" h="346">
                  <a:moveTo>
                    <a:pt x="330" y="0"/>
                  </a:moveTo>
                  <a:lnTo>
                    <a:pt x="407" y="243"/>
                  </a:lnTo>
                  <a:lnTo>
                    <a:pt x="0" y="346"/>
                  </a:lnTo>
                  <a:lnTo>
                    <a:pt x="330" y="0"/>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44"/>
            <p:cNvSpPr>
              <a:spLocks/>
            </p:cNvSpPr>
            <p:nvPr/>
          </p:nvSpPr>
          <p:spPr bwMode="auto">
            <a:xfrm>
              <a:off x="2633" y="920"/>
              <a:ext cx="661" cy="171"/>
            </a:xfrm>
            <a:custGeom>
              <a:avLst/>
              <a:gdLst>
                <a:gd name="T0" fmla="*/ 661 w 661"/>
                <a:gd name="T1" fmla="*/ 171 h 171"/>
                <a:gd name="T2" fmla="*/ 407 w 661"/>
                <a:gd name="T3" fmla="*/ 0 h 171"/>
                <a:gd name="T4" fmla="*/ 0 w 661"/>
                <a:gd name="T5" fmla="*/ 103 h 171"/>
                <a:gd name="T6" fmla="*/ 661 w 661"/>
                <a:gd name="T7" fmla="*/ 171 h 171"/>
              </a:gdLst>
              <a:ahLst/>
              <a:cxnLst>
                <a:cxn ang="0">
                  <a:pos x="T0" y="T1"/>
                </a:cxn>
                <a:cxn ang="0">
                  <a:pos x="T2" y="T3"/>
                </a:cxn>
                <a:cxn ang="0">
                  <a:pos x="T4" y="T5"/>
                </a:cxn>
                <a:cxn ang="0">
                  <a:pos x="T6" y="T7"/>
                </a:cxn>
              </a:cxnLst>
              <a:rect l="0" t="0" r="r" b="b"/>
              <a:pathLst>
                <a:path w="661" h="171">
                  <a:moveTo>
                    <a:pt x="661" y="171"/>
                  </a:moveTo>
                  <a:lnTo>
                    <a:pt x="407" y="0"/>
                  </a:lnTo>
                  <a:lnTo>
                    <a:pt x="0" y="103"/>
                  </a:lnTo>
                  <a:lnTo>
                    <a:pt x="661" y="171"/>
                  </a:lnTo>
                  <a:close/>
                </a:path>
              </a:pathLst>
            </a:cu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45"/>
            <p:cNvSpPr>
              <a:spLocks/>
            </p:cNvSpPr>
            <p:nvPr/>
          </p:nvSpPr>
          <p:spPr bwMode="auto">
            <a:xfrm>
              <a:off x="2633" y="1023"/>
              <a:ext cx="661" cy="325"/>
            </a:xfrm>
            <a:custGeom>
              <a:avLst/>
              <a:gdLst>
                <a:gd name="T0" fmla="*/ 661 w 661"/>
                <a:gd name="T1" fmla="*/ 68 h 325"/>
                <a:gd name="T2" fmla="*/ 629 w 661"/>
                <a:gd name="T3" fmla="*/ 325 h 325"/>
                <a:gd name="T4" fmla="*/ 0 w 661"/>
                <a:gd name="T5" fmla="*/ 0 h 325"/>
                <a:gd name="T6" fmla="*/ 661 w 661"/>
                <a:gd name="T7" fmla="*/ 68 h 325"/>
              </a:gdLst>
              <a:ahLst/>
              <a:cxnLst>
                <a:cxn ang="0">
                  <a:pos x="T0" y="T1"/>
                </a:cxn>
                <a:cxn ang="0">
                  <a:pos x="T2" y="T3"/>
                </a:cxn>
                <a:cxn ang="0">
                  <a:pos x="T4" y="T5"/>
                </a:cxn>
                <a:cxn ang="0">
                  <a:pos x="T6" y="T7"/>
                </a:cxn>
              </a:cxnLst>
              <a:rect l="0" t="0" r="r" b="b"/>
              <a:pathLst>
                <a:path w="661" h="325">
                  <a:moveTo>
                    <a:pt x="661" y="68"/>
                  </a:moveTo>
                  <a:lnTo>
                    <a:pt x="629" y="325"/>
                  </a:lnTo>
                  <a:lnTo>
                    <a:pt x="0" y="0"/>
                  </a:lnTo>
                  <a:lnTo>
                    <a:pt x="661" y="68"/>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46"/>
            <p:cNvSpPr>
              <a:spLocks/>
            </p:cNvSpPr>
            <p:nvPr/>
          </p:nvSpPr>
          <p:spPr bwMode="auto">
            <a:xfrm>
              <a:off x="3262" y="1328"/>
              <a:ext cx="457" cy="202"/>
            </a:xfrm>
            <a:custGeom>
              <a:avLst/>
              <a:gdLst>
                <a:gd name="T0" fmla="*/ 0 w 457"/>
                <a:gd name="T1" fmla="*/ 20 h 202"/>
                <a:gd name="T2" fmla="*/ 303 w 457"/>
                <a:gd name="T3" fmla="*/ 202 h 202"/>
                <a:gd name="T4" fmla="*/ 457 w 457"/>
                <a:gd name="T5" fmla="*/ 0 h 202"/>
                <a:gd name="T6" fmla="*/ 0 w 457"/>
                <a:gd name="T7" fmla="*/ 20 h 202"/>
              </a:gdLst>
              <a:ahLst/>
              <a:cxnLst>
                <a:cxn ang="0">
                  <a:pos x="T0" y="T1"/>
                </a:cxn>
                <a:cxn ang="0">
                  <a:pos x="T2" y="T3"/>
                </a:cxn>
                <a:cxn ang="0">
                  <a:pos x="T4" y="T5"/>
                </a:cxn>
                <a:cxn ang="0">
                  <a:pos x="T6" y="T7"/>
                </a:cxn>
              </a:cxnLst>
              <a:rect l="0" t="0" r="r" b="b"/>
              <a:pathLst>
                <a:path w="457" h="202">
                  <a:moveTo>
                    <a:pt x="0" y="20"/>
                  </a:moveTo>
                  <a:lnTo>
                    <a:pt x="303" y="202"/>
                  </a:lnTo>
                  <a:lnTo>
                    <a:pt x="457" y="0"/>
                  </a:lnTo>
                  <a:lnTo>
                    <a:pt x="0" y="20"/>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47"/>
            <p:cNvSpPr>
              <a:spLocks/>
            </p:cNvSpPr>
            <p:nvPr/>
          </p:nvSpPr>
          <p:spPr bwMode="auto">
            <a:xfrm>
              <a:off x="3262" y="1348"/>
              <a:ext cx="303" cy="487"/>
            </a:xfrm>
            <a:custGeom>
              <a:avLst/>
              <a:gdLst>
                <a:gd name="T0" fmla="*/ 303 w 303"/>
                <a:gd name="T1" fmla="*/ 182 h 487"/>
                <a:gd name="T2" fmla="*/ 136 w 303"/>
                <a:gd name="T3" fmla="*/ 487 h 487"/>
                <a:gd name="T4" fmla="*/ 0 w 303"/>
                <a:gd name="T5" fmla="*/ 0 h 487"/>
                <a:gd name="T6" fmla="*/ 303 w 303"/>
                <a:gd name="T7" fmla="*/ 182 h 487"/>
              </a:gdLst>
              <a:ahLst/>
              <a:cxnLst>
                <a:cxn ang="0">
                  <a:pos x="T0" y="T1"/>
                </a:cxn>
                <a:cxn ang="0">
                  <a:pos x="T2" y="T3"/>
                </a:cxn>
                <a:cxn ang="0">
                  <a:pos x="T4" y="T5"/>
                </a:cxn>
                <a:cxn ang="0">
                  <a:pos x="T6" y="T7"/>
                </a:cxn>
              </a:cxnLst>
              <a:rect l="0" t="0" r="r" b="b"/>
              <a:pathLst>
                <a:path w="303" h="487">
                  <a:moveTo>
                    <a:pt x="303" y="182"/>
                  </a:moveTo>
                  <a:lnTo>
                    <a:pt x="136" y="487"/>
                  </a:lnTo>
                  <a:lnTo>
                    <a:pt x="0" y="0"/>
                  </a:lnTo>
                  <a:lnTo>
                    <a:pt x="303" y="182"/>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48"/>
            <p:cNvSpPr>
              <a:spLocks/>
            </p:cNvSpPr>
            <p:nvPr/>
          </p:nvSpPr>
          <p:spPr bwMode="auto">
            <a:xfrm>
              <a:off x="3126" y="1835"/>
              <a:ext cx="381" cy="318"/>
            </a:xfrm>
            <a:custGeom>
              <a:avLst/>
              <a:gdLst>
                <a:gd name="T0" fmla="*/ 381 w 381"/>
                <a:gd name="T1" fmla="*/ 198 h 318"/>
                <a:gd name="T2" fmla="*/ 0 w 381"/>
                <a:gd name="T3" fmla="*/ 318 h 318"/>
                <a:gd name="T4" fmla="*/ 272 w 381"/>
                <a:gd name="T5" fmla="*/ 0 h 318"/>
                <a:gd name="T6" fmla="*/ 381 w 381"/>
                <a:gd name="T7" fmla="*/ 198 h 318"/>
              </a:gdLst>
              <a:ahLst/>
              <a:cxnLst>
                <a:cxn ang="0">
                  <a:pos x="T0" y="T1"/>
                </a:cxn>
                <a:cxn ang="0">
                  <a:pos x="T2" y="T3"/>
                </a:cxn>
                <a:cxn ang="0">
                  <a:pos x="T4" y="T5"/>
                </a:cxn>
                <a:cxn ang="0">
                  <a:pos x="T6" y="T7"/>
                </a:cxn>
              </a:cxnLst>
              <a:rect l="0" t="0" r="r" b="b"/>
              <a:pathLst>
                <a:path w="381" h="318">
                  <a:moveTo>
                    <a:pt x="381" y="198"/>
                  </a:moveTo>
                  <a:lnTo>
                    <a:pt x="0" y="318"/>
                  </a:lnTo>
                  <a:lnTo>
                    <a:pt x="272" y="0"/>
                  </a:lnTo>
                  <a:lnTo>
                    <a:pt x="381" y="198"/>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49"/>
            <p:cNvSpPr>
              <a:spLocks/>
            </p:cNvSpPr>
            <p:nvPr/>
          </p:nvSpPr>
          <p:spPr bwMode="auto">
            <a:xfrm>
              <a:off x="2606" y="2068"/>
              <a:ext cx="520" cy="216"/>
            </a:xfrm>
            <a:custGeom>
              <a:avLst/>
              <a:gdLst>
                <a:gd name="T0" fmla="*/ 181 w 520"/>
                <a:gd name="T1" fmla="*/ 216 h 216"/>
                <a:gd name="T2" fmla="*/ 0 w 520"/>
                <a:gd name="T3" fmla="*/ 0 h 216"/>
                <a:gd name="T4" fmla="*/ 520 w 520"/>
                <a:gd name="T5" fmla="*/ 85 h 216"/>
                <a:gd name="T6" fmla="*/ 181 w 520"/>
                <a:gd name="T7" fmla="*/ 216 h 216"/>
              </a:gdLst>
              <a:ahLst/>
              <a:cxnLst>
                <a:cxn ang="0">
                  <a:pos x="T0" y="T1"/>
                </a:cxn>
                <a:cxn ang="0">
                  <a:pos x="T2" y="T3"/>
                </a:cxn>
                <a:cxn ang="0">
                  <a:pos x="T4" y="T5"/>
                </a:cxn>
                <a:cxn ang="0">
                  <a:pos x="T6" y="T7"/>
                </a:cxn>
              </a:cxnLst>
              <a:rect l="0" t="0" r="r" b="b"/>
              <a:pathLst>
                <a:path w="520" h="216">
                  <a:moveTo>
                    <a:pt x="181" y="216"/>
                  </a:moveTo>
                  <a:lnTo>
                    <a:pt x="0" y="0"/>
                  </a:lnTo>
                  <a:lnTo>
                    <a:pt x="520" y="85"/>
                  </a:lnTo>
                  <a:lnTo>
                    <a:pt x="181" y="216"/>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50"/>
            <p:cNvSpPr>
              <a:spLocks/>
            </p:cNvSpPr>
            <p:nvPr/>
          </p:nvSpPr>
          <p:spPr bwMode="auto">
            <a:xfrm>
              <a:off x="2606" y="1807"/>
              <a:ext cx="520" cy="346"/>
            </a:xfrm>
            <a:custGeom>
              <a:avLst/>
              <a:gdLst>
                <a:gd name="T0" fmla="*/ 507 w 520"/>
                <a:gd name="T1" fmla="*/ 0 h 346"/>
                <a:gd name="T2" fmla="*/ 0 w 520"/>
                <a:gd name="T3" fmla="*/ 261 h 346"/>
                <a:gd name="T4" fmla="*/ 520 w 520"/>
                <a:gd name="T5" fmla="*/ 346 h 346"/>
                <a:gd name="T6" fmla="*/ 507 w 520"/>
                <a:gd name="T7" fmla="*/ 0 h 346"/>
              </a:gdLst>
              <a:ahLst/>
              <a:cxnLst>
                <a:cxn ang="0">
                  <a:pos x="T0" y="T1"/>
                </a:cxn>
                <a:cxn ang="0">
                  <a:pos x="T2" y="T3"/>
                </a:cxn>
                <a:cxn ang="0">
                  <a:pos x="T4" y="T5"/>
                </a:cxn>
                <a:cxn ang="0">
                  <a:pos x="T6" y="T7"/>
                </a:cxn>
              </a:cxnLst>
              <a:rect l="0" t="0" r="r" b="b"/>
              <a:pathLst>
                <a:path w="520" h="346">
                  <a:moveTo>
                    <a:pt x="507" y="0"/>
                  </a:moveTo>
                  <a:lnTo>
                    <a:pt x="0" y="261"/>
                  </a:lnTo>
                  <a:lnTo>
                    <a:pt x="520" y="346"/>
                  </a:lnTo>
                  <a:lnTo>
                    <a:pt x="507" y="0"/>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51"/>
            <p:cNvSpPr>
              <a:spLocks/>
            </p:cNvSpPr>
            <p:nvPr/>
          </p:nvSpPr>
          <p:spPr bwMode="auto">
            <a:xfrm>
              <a:off x="3113" y="1807"/>
              <a:ext cx="285" cy="346"/>
            </a:xfrm>
            <a:custGeom>
              <a:avLst/>
              <a:gdLst>
                <a:gd name="T0" fmla="*/ 0 w 285"/>
                <a:gd name="T1" fmla="*/ 0 h 346"/>
                <a:gd name="T2" fmla="*/ 285 w 285"/>
                <a:gd name="T3" fmla="*/ 28 h 346"/>
                <a:gd name="T4" fmla="*/ 13 w 285"/>
                <a:gd name="T5" fmla="*/ 346 h 346"/>
                <a:gd name="T6" fmla="*/ 0 w 285"/>
                <a:gd name="T7" fmla="*/ 0 h 346"/>
              </a:gdLst>
              <a:ahLst/>
              <a:cxnLst>
                <a:cxn ang="0">
                  <a:pos x="T0" y="T1"/>
                </a:cxn>
                <a:cxn ang="0">
                  <a:pos x="T2" y="T3"/>
                </a:cxn>
                <a:cxn ang="0">
                  <a:pos x="T4" y="T5"/>
                </a:cxn>
                <a:cxn ang="0">
                  <a:pos x="T6" y="T7"/>
                </a:cxn>
              </a:cxnLst>
              <a:rect l="0" t="0" r="r" b="b"/>
              <a:pathLst>
                <a:path w="285" h="346">
                  <a:moveTo>
                    <a:pt x="0" y="0"/>
                  </a:moveTo>
                  <a:lnTo>
                    <a:pt x="285" y="28"/>
                  </a:lnTo>
                  <a:lnTo>
                    <a:pt x="13" y="346"/>
                  </a:lnTo>
                  <a:lnTo>
                    <a:pt x="0" y="0"/>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52"/>
            <p:cNvSpPr>
              <a:spLocks/>
            </p:cNvSpPr>
            <p:nvPr/>
          </p:nvSpPr>
          <p:spPr bwMode="auto">
            <a:xfrm>
              <a:off x="3113" y="1348"/>
              <a:ext cx="285" cy="487"/>
            </a:xfrm>
            <a:custGeom>
              <a:avLst/>
              <a:gdLst>
                <a:gd name="T0" fmla="*/ 0 w 285"/>
                <a:gd name="T1" fmla="*/ 459 h 487"/>
                <a:gd name="T2" fmla="*/ 285 w 285"/>
                <a:gd name="T3" fmla="*/ 487 h 487"/>
                <a:gd name="T4" fmla="*/ 149 w 285"/>
                <a:gd name="T5" fmla="*/ 0 h 487"/>
                <a:gd name="T6" fmla="*/ 0 w 285"/>
                <a:gd name="T7" fmla="*/ 459 h 487"/>
              </a:gdLst>
              <a:ahLst/>
              <a:cxnLst>
                <a:cxn ang="0">
                  <a:pos x="T0" y="T1"/>
                </a:cxn>
                <a:cxn ang="0">
                  <a:pos x="T2" y="T3"/>
                </a:cxn>
                <a:cxn ang="0">
                  <a:pos x="T4" y="T5"/>
                </a:cxn>
                <a:cxn ang="0">
                  <a:pos x="T6" y="T7"/>
                </a:cxn>
              </a:cxnLst>
              <a:rect l="0" t="0" r="r" b="b"/>
              <a:pathLst>
                <a:path w="285" h="487">
                  <a:moveTo>
                    <a:pt x="0" y="459"/>
                  </a:moveTo>
                  <a:lnTo>
                    <a:pt x="285" y="487"/>
                  </a:lnTo>
                  <a:lnTo>
                    <a:pt x="149" y="0"/>
                  </a:lnTo>
                  <a:lnTo>
                    <a:pt x="0" y="459"/>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53"/>
            <p:cNvSpPr>
              <a:spLocks/>
            </p:cNvSpPr>
            <p:nvPr/>
          </p:nvSpPr>
          <p:spPr bwMode="auto">
            <a:xfrm>
              <a:off x="2524" y="1807"/>
              <a:ext cx="589" cy="261"/>
            </a:xfrm>
            <a:custGeom>
              <a:avLst/>
              <a:gdLst>
                <a:gd name="T0" fmla="*/ 589 w 589"/>
                <a:gd name="T1" fmla="*/ 0 h 261"/>
                <a:gd name="T2" fmla="*/ 82 w 589"/>
                <a:gd name="T3" fmla="*/ 261 h 261"/>
                <a:gd name="T4" fmla="*/ 0 w 589"/>
                <a:gd name="T5" fmla="*/ 7 h 261"/>
                <a:gd name="T6" fmla="*/ 589 w 589"/>
                <a:gd name="T7" fmla="*/ 0 h 261"/>
              </a:gdLst>
              <a:ahLst/>
              <a:cxnLst>
                <a:cxn ang="0">
                  <a:pos x="T0" y="T1"/>
                </a:cxn>
                <a:cxn ang="0">
                  <a:pos x="T2" y="T3"/>
                </a:cxn>
                <a:cxn ang="0">
                  <a:pos x="T4" y="T5"/>
                </a:cxn>
                <a:cxn ang="0">
                  <a:pos x="T6" y="T7"/>
                </a:cxn>
              </a:cxnLst>
              <a:rect l="0" t="0" r="r" b="b"/>
              <a:pathLst>
                <a:path w="589" h="261">
                  <a:moveTo>
                    <a:pt x="589" y="0"/>
                  </a:moveTo>
                  <a:lnTo>
                    <a:pt x="82" y="261"/>
                  </a:lnTo>
                  <a:lnTo>
                    <a:pt x="0" y="7"/>
                  </a:lnTo>
                  <a:lnTo>
                    <a:pt x="589" y="0"/>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54"/>
            <p:cNvSpPr>
              <a:spLocks/>
            </p:cNvSpPr>
            <p:nvPr/>
          </p:nvSpPr>
          <p:spPr bwMode="auto">
            <a:xfrm>
              <a:off x="2049" y="1489"/>
              <a:ext cx="529" cy="325"/>
            </a:xfrm>
            <a:custGeom>
              <a:avLst/>
              <a:gdLst>
                <a:gd name="T0" fmla="*/ 475 w 529"/>
                <a:gd name="T1" fmla="*/ 325 h 325"/>
                <a:gd name="T2" fmla="*/ 0 w 529"/>
                <a:gd name="T3" fmla="*/ 185 h 325"/>
                <a:gd name="T4" fmla="*/ 529 w 529"/>
                <a:gd name="T5" fmla="*/ 0 h 325"/>
                <a:gd name="T6" fmla="*/ 475 w 529"/>
                <a:gd name="T7" fmla="*/ 325 h 325"/>
              </a:gdLst>
              <a:ahLst/>
              <a:cxnLst>
                <a:cxn ang="0">
                  <a:pos x="T0" y="T1"/>
                </a:cxn>
                <a:cxn ang="0">
                  <a:pos x="T2" y="T3"/>
                </a:cxn>
                <a:cxn ang="0">
                  <a:pos x="T4" y="T5"/>
                </a:cxn>
                <a:cxn ang="0">
                  <a:pos x="T6" y="T7"/>
                </a:cxn>
              </a:cxnLst>
              <a:rect l="0" t="0" r="r" b="b"/>
              <a:pathLst>
                <a:path w="529" h="325">
                  <a:moveTo>
                    <a:pt x="475" y="325"/>
                  </a:moveTo>
                  <a:lnTo>
                    <a:pt x="0" y="185"/>
                  </a:lnTo>
                  <a:lnTo>
                    <a:pt x="529" y="0"/>
                  </a:lnTo>
                  <a:lnTo>
                    <a:pt x="475" y="325"/>
                  </a:lnTo>
                  <a:close/>
                </a:path>
              </a:pathLst>
            </a:custGeom>
            <a:solidFill>
              <a:srgbClr val="8DD7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55"/>
            <p:cNvSpPr>
              <a:spLocks/>
            </p:cNvSpPr>
            <p:nvPr/>
          </p:nvSpPr>
          <p:spPr bwMode="auto">
            <a:xfrm>
              <a:off x="2049" y="1400"/>
              <a:ext cx="529" cy="274"/>
            </a:xfrm>
            <a:custGeom>
              <a:avLst/>
              <a:gdLst>
                <a:gd name="T0" fmla="*/ 154 w 529"/>
                <a:gd name="T1" fmla="*/ 0 h 274"/>
                <a:gd name="T2" fmla="*/ 0 w 529"/>
                <a:gd name="T3" fmla="*/ 274 h 274"/>
                <a:gd name="T4" fmla="*/ 529 w 529"/>
                <a:gd name="T5" fmla="*/ 89 h 274"/>
                <a:gd name="T6" fmla="*/ 154 w 529"/>
                <a:gd name="T7" fmla="*/ 0 h 274"/>
              </a:gdLst>
              <a:ahLst/>
              <a:cxnLst>
                <a:cxn ang="0">
                  <a:pos x="T0" y="T1"/>
                </a:cxn>
                <a:cxn ang="0">
                  <a:pos x="T2" y="T3"/>
                </a:cxn>
                <a:cxn ang="0">
                  <a:pos x="T4" y="T5"/>
                </a:cxn>
                <a:cxn ang="0">
                  <a:pos x="T6" y="T7"/>
                </a:cxn>
              </a:cxnLst>
              <a:rect l="0" t="0" r="r" b="b"/>
              <a:pathLst>
                <a:path w="529" h="274">
                  <a:moveTo>
                    <a:pt x="154" y="0"/>
                  </a:moveTo>
                  <a:lnTo>
                    <a:pt x="0" y="274"/>
                  </a:lnTo>
                  <a:lnTo>
                    <a:pt x="529" y="89"/>
                  </a:lnTo>
                  <a:lnTo>
                    <a:pt x="154"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56"/>
            <p:cNvSpPr>
              <a:spLocks/>
            </p:cNvSpPr>
            <p:nvPr/>
          </p:nvSpPr>
          <p:spPr bwMode="auto">
            <a:xfrm>
              <a:off x="2203" y="1273"/>
              <a:ext cx="375" cy="216"/>
            </a:xfrm>
            <a:custGeom>
              <a:avLst/>
              <a:gdLst>
                <a:gd name="T0" fmla="*/ 0 w 375"/>
                <a:gd name="T1" fmla="*/ 127 h 216"/>
                <a:gd name="T2" fmla="*/ 285 w 375"/>
                <a:gd name="T3" fmla="*/ 0 h 216"/>
                <a:gd name="T4" fmla="*/ 375 w 375"/>
                <a:gd name="T5" fmla="*/ 216 h 216"/>
                <a:gd name="T6" fmla="*/ 0 w 375"/>
                <a:gd name="T7" fmla="*/ 127 h 216"/>
              </a:gdLst>
              <a:ahLst/>
              <a:cxnLst>
                <a:cxn ang="0">
                  <a:pos x="T0" y="T1"/>
                </a:cxn>
                <a:cxn ang="0">
                  <a:pos x="T2" y="T3"/>
                </a:cxn>
                <a:cxn ang="0">
                  <a:pos x="T4" y="T5"/>
                </a:cxn>
                <a:cxn ang="0">
                  <a:pos x="T6" y="T7"/>
                </a:cxn>
              </a:cxnLst>
              <a:rect l="0" t="0" r="r" b="b"/>
              <a:pathLst>
                <a:path w="375" h="216">
                  <a:moveTo>
                    <a:pt x="0" y="127"/>
                  </a:moveTo>
                  <a:lnTo>
                    <a:pt x="285" y="0"/>
                  </a:lnTo>
                  <a:lnTo>
                    <a:pt x="375" y="216"/>
                  </a:lnTo>
                  <a:lnTo>
                    <a:pt x="0" y="127"/>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57"/>
            <p:cNvSpPr>
              <a:spLocks/>
            </p:cNvSpPr>
            <p:nvPr/>
          </p:nvSpPr>
          <p:spPr bwMode="auto">
            <a:xfrm>
              <a:off x="2203" y="1181"/>
              <a:ext cx="285" cy="219"/>
            </a:xfrm>
            <a:custGeom>
              <a:avLst/>
              <a:gdLst>
                <a:gd name="T0" fmla="*/ 0 w 285"/>
                <a:gd name="T1" fmla="*/ 219 h 219"/>
                <a:gd name="T2" fmla="*/ 285 w 285"/>
                <a:gd name="T3" fmla="*/ 92 h 219"/>
                <a:gd name="T4" fmla="*/ 176 w 285"/>
                <a:gd name="T5" fmla="*/ 0 h 219"/>
                <a:gd name="T6" fmla="*/ 0 w 285"/>
                <a:gd name="T7" fmla="*/ 219 h 219"/>
              </a:gdLst>
              <a:ahLst/>
              <a:cxnLst>
                <a:cxn ang="0">
                  <a:pos x="T0" y="T1"/>
                </a:cxn>
                <a:cxn ang="0">
                  <a:pos x="T2" y="T3"/>
                </a:cxn>
                <a:cxn ang="0">
                  <a:pos x="T4" y="T5"/>
                </a:cxn>
                <a:cxn ang="0">
                  <a:pos x="T6" y="T7"/>
                </a:cxn>
              </a:cxnLst>
              <a:rect l="0" t="0" r="r" b="b"/>
              <a:pathLst>
                <a:path w="285" h="219">
                  <a:moveTo>
                    <a:pt x="0" y="219"/>
                  </a:moveTo>
                  <a:lnTo>
                    <a:pt x="285" y="92"/>
                  </a:lnTo>
                  <a:lnTo>
                    <a:pt x="176" y="0"/>
                  </a:lnTo>
                  <a:lnTo>
                    <a:pt x="0" y="219"/>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58"/>
            <p:cNvSpPr>
              <a:spLocks/>
            </p:cNvSpPr>
            <p:nvPr/>
          </p:nvSpPr>
          <p:spPr bwMode="auto">
            <a:xfrm>
              <a:off x="2379" y="1023"/>
              <a:ext cx="254" cy="250"/>
            </a:xfrm>
            <a:custGeom>
              <a:avLst/>
              <a:gdLst>
                <a:gd name="T0" fmla="*/ 254 w 254"/>
                <a:gd name="T1" fmla="*/ 0 h 250"/>
                <a:gd name="T2" fmla="*/ 109 w 254"/>
                <a:gd name="T3" fmla="*/ 250 h 250"/>
                <a:gd name="T4" fmla="*/ 0 w 254"/>
                <a:gd name="T5" fmla="*/ 158 h 250"/>
                <a:gd name="T6" fmla="*/ 254 w 254"/>
                <a:gd name="T7" fmla="*/ 0 h 250"/>
              </a:gdLst>
              <a:ahLst/>
              <a:cxnLst>
                <a:cxn ang="0">
                  <a:pos x="T0" y="T1"/>
                </a:cxn>
                <a:cxn ang="0">
                  <a:pos x="T2" y="T3"/>
                </a:cxn>
                <a:cxn ang="0">
                  <a:pos x="T4" y="T5"/>
                </a:cxn>
                <a:cxn ang="0">
                  <a:pos x="T6" y="T7"/>
                </a:cxn>
              </a:cxnLst>
              <a:rect l="0" t="0" r="r" b="b"/>
              <a:pathLst>
                <a:path w="254" h="250">
                  <a:moveTo>
                    <a:pt x="254" y="0"/>
                  </a:moveTo>
                  <a:lnTo>
                    <a:pt x="109" y="250"/>
                  </a:lnTo>
                  <a:lnTo>
                    <a:pt x="0" y="158"/>
                  </a:lnTo>
                  <a:lnTo>
                    <a:pt x="254" y="0"/>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59"/>
            <p:cNvSpPr>
              <a:spLocks/>
            </p:cNvSpPr>
            <p:nvPr/>
          </p:nvSpPr>
          <p:spPr bwMode="auto">
            <a:xfrm>
              <a:off x="2524" y="1489"/>
              <a:ext cx="589" cy="325"/>
            </a:xfrm>
            <a:custGeom>
              <a:avLst/>
              <a:gdLst>
                <a:gd name="T0" fmla="*/ 0 w 589"/>
                <a:gd name="T1" fmla="*/ 325 h 325"/>
                <a:gd name="T2" fmla="*/ 589 w 589"/>
                <a:gd name="T3" fmla="*/ 318 h 325"/>
                <a:gd name="T4" fmla="*/ 54 w 589"/>
                <a:gd name="T5" fmla="*/ 0 h 325"/>
                <a:gd name="T6" fmla="*/ 0 w 589"/>
                <a:gd name="T7" fmla="*/ 325 h 325"/>
              </a:gdLst>
              <a:ahLst/>
              <a:cxnLst>
                <a:cxn ang="0">
                  <a:pos x="T0" y="T1"/>
                </a:cxn>
                <a:cxn ang="0">
                  <a:pos x="T2" y="T3"/>
                </a:cxn>
                <a:cxn ang="0">
                  <a:pos x="T4" y="T5"/>
                </a:cxn>
                <a:cxn ang="0">
                  <a:pos x="T6" y="T7"/>
                </a:cxn>
              </a:cxnLst>
              <a:rect l="0" t="0" r="r" b="b"/>
              <a:pathLst>
                <a:path w="589" h="325">
                  <a:moveTo>
                    <a:pt x="0" y="325"/>
                  </a:moveTo>
                  <a:lnTo>
                    <a:pt x="589" y="318"/>
                  </a:lnTo>
                  <a:lnTo>
                    <a:pt x="54" y="0"/>
                  </a:lnTo>
                  <a:lnTo>
                    <a:pt x="0" y="325"/>
                  </a:lnTo>
                  <a:close/>
                </a:path>
              </a:pathLst>
            </a:custGeom>
            <a:solidFill>
              <a:srgbClr val="44C7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60"/>
            <p:cNvSpPr>
              <a:spLocks/>
            </p:cNvSpPr>
            <p:nvPr/>
          </p:nvSpPr>
          <p:spPr bwMode="auto">
            <a:xfrm>
              <a:off x="2578" y="1307"/>
              <a:ext cx="535" cy="500"/>
            </a:xfrm>
            <a:custGeom>
              <a:avLst/>
              <a:gdLst>
                <a:gd name="T0" fmla="*/ 281 w 535"/>
                <a:gd name="T1" fmla="*/ 0 h 500"/>
                <a:gd name="T2" fmla="*/ 535 w 535"/>
                <a:gd name="T3" fmla="*/ 500 h 500"/>
                <a:gd name="T4" fmla="*/ 0 w 535"/>
                <a:gd name="T5" fmla="*/ 182 h 500"/>
                <a:gd name="T6" fmla="*/ 281 w 535"/>
                <a:gd name="T7" fmla="*/ 0 h 500"/>
              </a:gdLst>
              <a:ahLst/>
              <a:cxnLst>
                <a:cxn ang="0">
                  <a:pos x="T0" y="T1"/>
                </a:cxn>
                <a:cxn ang="0">
                  <a:pos x="T2" y="T3"/>
                </a:cxn>
                <a:cxn ang="0">
                  <a:pos x="T4" y="T5"/>
                </a:cxn>
                <a:cxn ang="0">
                  <a:pos x="T6" y="T7"/>
                </a:cxn>
              </a:cxnLst>
              <a:rect l="0" t="0" r="r" b="b"/>
              <a:pathLst>
                <a:path w="535" h="500">
                  <a:moveTo>
                    <a:pt x="281" y="0"/>
                  </a:moveTo>
                  <a:lnTo>
                    <a:pt x="535" y="500"/>
                  </a:lnTo>
                  <a:lnTo>
                    <a:pt x="0" y="182"/>
                  </a:lnTo>
                  <a:lnTo>
                    <a:pt x="281" y="0"/>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61"/>
            <p:cNvSpPr>
              <a:spLocks/>
            </p:cNvSpPr>
            <p:nvPr/>
          </p:nvSpPr>
          <p:spPr bwMode="auto">
            <a:xfrm>
              <a:off x="2859" y="1307"/>
              <a:ext cx="403" cy="500"/>
            </a:xfrm>
            <a:custGeom>
              <a:avLst/>
              <a:gdLst>
                <a:gd name="T0" fmla="*/ 0 w 403"/>
                <a:gd name="T1" fmla="*/ 0 h 500"/>
                <a:gd name="T2" fmla="*/ 254 w 403"/>
                <a:gd name="T3" fmla="*/ 500 h 500"/>
                <a:gd name="T4" fmla="*/ 403 w 403"/>
                <a:gd name="T5" fmla="*/ 41 h 500"/>
                <a:gd name="T6" fmla="*/ 0 w 403"/>
                <a:gd name="T7" fmla="*/ 0 h 500"/>
              </a:gdLst>
              <a:ahLst/>
              <a:cxnLst>
                <a:cxn ang="0">
                  <a:pos x="T0" y="T1"/>
                </a:cxn>
                <a:cxn ang="0">
                  <a:pos x="T2" y="T3"/>
                </a:cxn>
                <a:cxn ang="0">
                  <a:pos x="T4" y="T5"/>
                </a:cxn>
                <a:cxn ang="0">
                  <a:pos x="T6" y="T7"/>
                </a:cxn>
              </a:cxnLst>
              <a:rect l="0" t="0" r="r" b="b"/>
              <a:pathLst>
                <a:path w="403" h="500">
                  <a:moveTo>
                    <a:pt x="0" y="0"/>
                  </a:moveTo>
                  <a:lnTo>
                    <a:pt x="254" y="500"/>
                  </a:lnTo>
                  <a:lnTo>
                    <a:pt x="403" y="41"/>
                  </a:lnTo>
                  <a:lnTo>
                    <a:pt x="0" y="0"/>
                  </a:lnTo>
                  <a:close/>
                </a:path>
              </a:pathLst>
            </a:custGeom>
            <a:solidFill>
              <a:srgbClr val="44C7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62"/>
            <p:cNvSpPr>
              <a:spLocks/>
            </p:cNvSpPr>
            <p:nvPr/>
          </p:nvSpPr>
          <p:spPr bwMode="auto">
            <a:xfrm>
              <a:off x="2859" y="1146"/>
              <a:ext cx="403" cy="202"/>
            </a:xfrm>
            <a:custGeom>
              <a:avLst/>
              <a:gdLst>
                <a:gd name="T0" fmla="*/ 0 w 403"/>
                <a:gd name="T1" fmla="*/ 161 h 202"/>
                <a:gd name="T2" fmla="*/ 14 w 403"/>
                <a:gd name="T3" fmla="*/ 0 h 202"/>
                <a:gd name="T4" fmla="*/ 403 w 403"/>
                <a:gd name="T5" fmla="*/ 202 h 202"/>
                <a:gd name="T6" fmla="*/ 0 w 403"/>
                <a:gd name="T7" fmla="*/ 161 h 202"/>
              </a:gdLst>
              <a:ahLst/>
              <a:cxnLst>
                <a:cxn ang="0">
                  <a:pos x="T0" y="T1"/>
                </a:cxn>
                <a:cxn ang="0">
                  <a:pos x="T2" y="T3"/>
                </a:cxn>
                <a:cxn ang="0">
                  <a:pos x="T4" y="T5"/>
                </a:cxn>
                <a:cxn ang="0">
                  <a:pos x="T6" y="T7"/>
                </a:cxn>
              </a:cxnLst>
              <a:rect l="0" t="0" r="r" b="b"/>
              <a:pathLst>
                <a:path w="403" h="202">
                  <a:moveTo>
                    <a:pt x="0" y="161"/>
                  </a:moveTo>
                  <a:lnTo>
                    <a:pt x="14" y="0"/>
                  </a:lnTo>
                  <a:lnTo>
                    <a:pt x="403" y="202"/>
                  </a:lnTo>
                  <a:lnTo>
                    <a:pt x="0" y="161"/>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63"/>
            <p:cNvSpPr>
              <a:spLocks/>
            </p:cNvSpPr>
            <p:nvPr/>
          </p:nvSpPr>
          <p:spPr bwMode="auto">
            <a:xfrm>
              <a:off x="2488" y="1273"/>
              <a:ext cx="371" cy="216"/>
            </a:xfrm>
            <a:custGeom>
              <a:avLst/>
              <a:gdLst>
                <a:gd name="T0" fmla="*/ 371 w 371"/>
                <a:gd name="T1" fmla="*/ 34 h 216"/>
                <a:gd name="T2" fmla="*/ 0 w 371"/>
                <a:gd name="T3" fmla="*/ 0 h 216"/>
                <a:gd name="T4" fmla="*/ 90 w 371"/>
                <a:gd name="T5" fmla="*/ 216 h 216"/>
                <a:gd name="T6" fmla="*/ 371 w 371"/>
                <a:gd name="T7" fmla="*/ 34 h 216"/>
              </a:gdLst>
              <a:ahLst/>
              <a:cxnLst>
                <a:cxn ang="0">
                  <a:pos x="T0" y="T1"/>
                </a:cxn>
                <a:cxn ang="0">
                  <a:pos x="T2" y="T3"/>
                </a:cxn>
                <a:cxn ang="0">
                  <a:pos x="T4" y="T5"/>
                </a:cxn>
                <a:cxn ang="0">
                  <a:pos x="T6" y="T7"/>
                </a:cxn>
              </a:cxnLst>
              <a:rect l="0" t="0" r="r" b="b"/>
              <a:pathLst>
                <a:path w="371" h="216">
                  <a:moveTo>
                    <a:pt x="371" y="34"/>
                  </a:moveTo>
                  <a:lnTo>
                    <a:pt x="0" y="0"/>
                  </a:lnTo>
                  <a:lnTo>
                    <a:pt x="90" y="216"/>
                  </a:lnTo>
                  <a:lnTo>
                    <a:pt x="371" y="34"/>
                  </a:lnTo>
                  <a:close/>
                </a:path>
              </a:pathLst>
            </a:custGeom>
            <a:solidFill>
              <a:srgbClr val="ABE0F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64"/>
            <p:cNvSpPr>
              <a:spLocks/>
            </p:cNvSpPr>
            <p:nvPr/>
          </p:nvSpPr>
          <p:spPr bwMode="auto">
            <a:xfrm>
              <a:off x="2488" y="1023"/>
              <a:ext cx="371" cy="284"/>
            </a:xfrm>
            <a:custGeom>
              <a:avLst/>
              <a:gdLst>
                <a:gd name="T0" fmla="*/ 371 w 371"/>
                <a:gd name="T1" fmla="*/ 284 h 284"/>
                <a:gd name="T2" fmla="*/ 0 w 371"/>
                <a:gd name="T3" fmla="*/ 250 h 284"/>
                <a:gd name="T4" fmla="*/ 145 w 371"/>
                <a:gd name="T5" fmla="*/ 0 h 284"/>
                <a:gd name="T6" fmla="*/ 371 w 371"/>
                <a:gd name="T7" fmla="*/ 284 h 284"/>
              </a:gdLst>
              <a:ahLst/>
              <a:cxnLst>
                <a:cxn ang="0">
                  <a:pos x="T0" y="T1"/>
                </a:cxn>
                <a:cxn ang="0">
                  <a:pos x="T2" y="T3"/>
                </a:cxn>
                <a:cxn ang="0">
                  <a:pos x="T4" y="T5"/>
                </a:cxn>
                <a:cxn ang="0">
                  <a:pos x="T6" y="T7"/>
                </a:cxn>
              </a:cxnLst>
              <a:rect l="0" t="0" r="r" b="b"/>
              <a:pathLst>
                <a:path w="371" h="284">
                  <a:moveTo>
                    <a:pt x="371" y="284"/>
                  </a:moveTo>
                  <a:lnTo>
                    <a:pt x="0" y="250"/>
                  </a:lnTo>
                  <a:lnTo>
                    <a:pt x="145" y="0"/>
                  </a:lnTo>
                  <a:lnTo>
                    <a:pt x="371" y="284"/>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65"/>
            <p:cNvSpPr>
              <a:spLocks/>
            </p:cNvSpPr>
            <p:nvPr/>
          </p:nvSpPr>
          <p:spPr bwMode="auto">
            <a:xfrm>
              <a:off x="2633" y="1023"/>
              <a:ext cx="240" cy="284"/>
            </a:xfrm>
            <a:custGeom>
              <a:avLst/>
              <a:gdLst>
                <a:gd name="T0" fmla="*/ 226 w 240"/>
                <a:gd name="T1" fmla="*/ 284 h 284"/>
                <a:gd name="T2" fmla="*/ 240 w 240"/>
                <a:gd name="T3" fmla="*/ 123 h 284"/>
                <a:gd name="T4" fmla="*/ 0 w 240"/>
                <a:gd name="T5" fmla="*/ 0 h 284"/>
                <a:gd name="T6" fmla="*/ 226 w 240"/>
                <a:gd name="T7" fmla="*/ 284 h 284"/>
              </a:gdLst>
              <a:ahLst/>
              <a:cxnLst>
                <a:cxn ang="0">
                  <a:pos x="T0" y="T1"/>
                </a:cxn>
                <a:cxn ang="0">
                  <a:pos x="T2" y="T3"/>
                </a:cxn>
                <a:cxn ang="0">
                  <a:pos x="T4" y="T5"/>
                </a:cxn>
                <a:cxn ang="0">
                  <a:pos x="T6" y="T7"/>
                </a:cxn>
              </a:cxnLst>
              <a:rect l="0" t="0" r="r" b="b"/>
              <a:pathLst>
                <a:path w="240" h="284">
                  <a:moveTo>
                    <a:pt x="226" y="284"/>
                  </a:moveTo>
                  <a:lnTo>
                    <a:pt x="240" y="123"/>
                  </a:lnTo>
                  <a:lnTo>
                    <a:pt x="0" y="0"/>
                  </a:lnTo>
                  <a:lnTo>
                    <a:pt x="226" y="284"/>
                  </a:lnTo>
                  <a:close/>
                </a:path>
              </a:pathLst>
            </a:custGeom>
            <a:solidFill>
              <a:srgbClr val="ABE0F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1" name="Group 130"/>
          <p:cNvGrpSpPr/>
          <p:nvPr/>
        </p:nvGrpSpPr>
        <p:grpSpPr>
          <a:xfrm flipH="1">
            <a:off x="-294225" y="1902182"/>
            <a:ext cx="4018117" cy="3949356"/>
            <a:chOff x="4476325" y="1364544"/>
            <a:chExt cx="3796703" cy="3778956"/>
          </a:xfrm>
        </p:grpSpPr>
        <p:sp>
          <p:nvSpPr>
            <p:cNvPr id="132" name="Freeform 131"/>
            <p:cNvSpPr>
              <a:spLocks/>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470"/>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471"/>
            <p:cNvSpPr>
              <a:spLocks noEditPoints="1"/>
            </p:cNvSpPr>
            <p:nvPr/>
          </p:nvSpPr>
          <p:spPr bwMode="auto">
            <a:xfrm>
              <a:off x="4476325"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rgbClr val="1530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5" name="Oval 134"/>
          <p:cNvSpPr>
            <a:spLocks noChangeAspect="1"/>
          </p:cNvSpPr>
          <p:nvPr/>
        </p:nvSpPr>
        <p:spPr>
          <a:xfrm>
            <a:off x="580025" y="1954570"/>
            <a:ext cx="2874548" cy="2874548"/>
          </a:xfrm>
          <a:prstGeom prst="ellipse">
            <a:avLst/>
          </a:prstGeom>
          <a:solidFill>
            <a:srgbClr val="009DD9">
              <a:alpha val="20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6" name="Rectangle 135"/>
          <p:cNvSpPr/>
          <p:nvPr/>
        </p:nvSpPr>
        <p:spPr>
          <a:xfrm rot="2465598">
            <a:off x="-246235" y="5589769"/>
            <a:ext cx="345617" cy="5209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105721" y="1506378"/>
            <a:ext cx="831368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Financial </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 Analysis (FMA</a:t>
            </a:r>
            <a:r>
              <a:rPr kumimoji="0" lang="en-US" sz="3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r>
            <a:b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br>
            <a:endPar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Developed Value-based</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eclectic system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r>
            <a:b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Designed with API language,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Extracts data from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Bloomberg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Terminals…      Produces ‘dynamic’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Excel market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models…   Determines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Graham-Dodd essentials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argin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safety (MOS</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Target Price</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supportive </a:t>
            </a: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metrics…</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907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30295" y="519683"/>
            <a:ext cx="8706612"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326635" y="1217675"/>
            <a:ext cx="7027163" cy="487527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78739" y="148082"/>
            <a:ext cx="4537710" cy="505459"/>
          </a:xfrm>
          <a:prstGeom prst="rect">
            <a:avLst/>
          </a:prstGeom>
        </p:spPr>
        <p:txBody>
          <a:bodyPr vert="horz" wrap="square" lIns="0" tIns="0" rIns="0" bIns="0" rtlCol="0">
            <a:spAutoFit/>
          </a:bodyPr>
          <a:lstStyle/>
          <a:p>
            <a:pPr marL="12700">
              <a:lnSpc>
                <a:spcPct val="100000"/>
              </a:lnSpc>
            </a:pPr>
            <a:r>
              <a:rPr sz="3200" dirty="0"/>
              <a:t>Free Cash Flow</a:t>
            </a:r>
            <a:r>
              <a:rPr sz="3200" spc="-140" dirty="0"/>
              <a:t> </a:t>
            </a:r>
            <a:r>
              <a:rPr sz="3200" dirty="0"/>
              <a:t>Models</a:t>
            </a:r>
            <a:endParaRPr sz="3200"/>
          </a:p>
        </p:txBody>
      </p:sp>
      <p:sp>
        <p:nvSpPr>
          <p:cNvPr id="6" name="object 6"/>
          <p:cNvSpPr txBox="1"/>
          <p:nvPr/>
        </p:nvSpPr>
        <p:spPr>
          <a:xfrm>
            <a:off x="8331" y="908303"/>
            <a:ext cx="3122930" cy="38227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Market </a:t>
            </a:r>
            <a:r>
              <a:rPr kumimoji="0" sz="2400" b="1" i="0" u="none" strike="noStrike" kern="1200" cap="none" spc="-30" normalizeH="0" baseline="0" noProof="0" dirty="0">
                <a:ln>
                  <a:noFill/>
                </a:ln>
                <a:solidFill>
                  <a:srgbClr val="FFFFFF"/>
                </a:solidFill>
                <a:effectLst/>
                <a:uLnTx/>
                <a:uFillTx/>
                <a:latin typeface="Arial"/>
                <a:ea typeface="+mn-ea"/>
                <a:cs typeface="Arial"/>
              </a:rPr>
              <a:t>Value </a:t>
            </a:r>
            <a:r>
              <a:rPr kumimoji="0" sz="2400" b="1" i="0" u="none" strike="noStrike" kern="1200" cap="none" spc="0" normalizeH="0" baseline="0" noProof="0" dirty="0">
                <a:ln>
                  <a:noFill/>
                </a:ln>
                <a:solidFill>
                  <a:srgbClr val="FFFFFF"/>
                </a:solidFill>
                <a:effectLst/>
                <a:uLnTx/>
                <a:uFillTx/>
                <a:latin typeface="Arial"/>
                <a:ea typeface="+mn-ea"/>
                <a:cs typeface="Arial"/>
              </a:rPr>
              <a:t>of</a:t>
            </a:r>
            <a:r>
              <a:rPr kumimoji="0" sz="2400" b="1" i="0" u="none" strike="noStrike" kern="1200" cap="none" spc="-2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Debt:</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1145273" y="1676907"/>
            <a:ext cx="2138045" cy="141605"/>
          </a:xfrm>
          <a:custGeom>
            <a:avLst/>
            <a:gdLst/>
            <a:ahLst/>
            <a:cxnLst/>
            <a:rect l="l" t="t" r="r" b="b"/>
            <a:pathLst>
              <a:path w="2138045" h="141605">
                <a:moveTo>
                  <a:pt x="2093099" y="0"/>
                </a:moveTo>
                <a:lnTo>
                  <a:pt x="2091067" y="5714"/>
                </a:lnTo>
                <a:lnTo>
                  <a:pt x="2099185" y="9261"/>
                </a:lnTo>
                <a:lnTo>
                  <a:pt x="2106196" y="14176"/>
                </a:lnTo>
                <a:lnTo>
                  <a:pt x="2124706" y="57802"/>
                </a:lnTo>
                <a:lnTo>
                  <a:pt x="2125230" y="69850"/>
                </a:lnTo>
                <a:lnTo>
                  <a:pt x="2124706" y="82307"/>
                </a:lnTo>
                <a:lnTo>
                  <a:pt x="2112108" y="120540"/>
                </a:lnTo>
                <a:lnTo>
                  <a:pt x="2091194" y="135381"/>
                </a:lnTo>
                <a:lnTo>
                  <a:pt x="2093099" y="141096"/>
                </a:lnTo>
                <a:lnTo>
                  <a:pt x="2126500" y="116458"/>
                </a:lnTo>
                <a:lnTo>
                  <a:pt x="2138057" y="70612"/>
                </a:lnTo>
                <a:lnTo>
                  <a:pt x="2137321" y="57659"/>
                </a:lnTo>
                <a:lnTo>
                  <a:pt x="2119942" y="16019"/>
                </a:lnTo>
                <a:lnTo>
                  <a:pt x="2103317" y="3688"/>
                </a:lnTo>
                <a:lnTo>
                  <a:pt x="2093099" y="0"/>
                </a:lnTo>
                <a:close/>
              </a:path>
              <a:path w="2138045" h="141605">
                <a:moveTo>
                  <a:pt x="45021" y="0"/>
                </a:moveTo>
                <a:lnTo>
                  <a:pt x="11645" y="24637"/>
                </a:lnTo>
                <a:lnTo>
                  <a:pt x="0" y="70612"/>
                </a:lnTo>
                <a:lnTo>
                  <a:pt x="726" y="83562"/>
                </a:lnTo>
                <a:lnTo>
                  <a:pt x="18046" y="125077"/>
                </a:lnTo>
                <a:lnTo>
                  <a:pt x="45021" y="141096"/>
                </a:lnTo>
                <a:lnTo>
                  <a:pt x="46799" y="135381"/>
                </a:lnTo>
                <a:lnTo>
                  <a:pt x="38758" y="131831"/>
                </a:lnTo>
                <a:lnTo>
                  <a:pt x="31818" y="126888"/>
                </a:lnTo>
                <a:lnTo>
                  <a:pt x="13399" y="82307"/>
                </a:lnTo>
                <a:lnTo>
                  <a:pt x="12877" y="69850"/>
                </a:lnTo>
                <a:lnTo>
                  <a:pt x="13399" y="57802"/>
                </a:lnTo>
                <a:lnTo>
                  <a:pt x="25995" y="20448"/>
                </a:lnTo>
                <a:lnTo>
                  <a:pt x="47028" y="5714"/>
                </a:lnTo>
                <a:lnTo>
                  <a:pt x="4502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936485" y="1859788"/>
            <a:ext cx="629920" cy="141605"/>
          </a:xfrm>
          <a:custGeom>
            <a:avLst/>
            <a:gdLst/>
            <a:ahLst/>
            <a:cxnLst/>
            <a:rect l="l" t="t" r="r" b="b"/>
            <a:pathLst>
              <a:path w="629919" h="141605">
                <a:moveTo>
                  <a:pt x="584339" y="0"/>
                </a:moveTo>
                <a:lnTo>
                  <a:pt x="582307" y="5714"/>
                </a:lnTo>
                <a:lnTo>
                  <a:pt x="590425" y="9261"/>
                </a:lnTo>
                <a:lnTo>
                  <a:pt x="597436" y="14176"/>
                </a:lnTo>
                <a:lnTo>
                  <a:pt x="615946" y="57802"/>
                </a:lnTo>
                <a:lnTo>
                  <a:pt x="616470" y="69850"/>
                </a:lnTo>
                <a:lnTo>
                  <a:pt x="615946" y="82307"/>
                </a:lnTo>
                <a:lnTo>
                  <a:pt x="603348" y="120540"/>
                </a:lnTo>
                <a:lnTo>
                  <a:pt x="582434" y="135382"/>
                </a:lnTo>
                <a:lnTo>
                  <a:pt x="584339" y="141097"/>
                </a:lnTo>
                <a:lnTo>
                  <a:pt x="617740" y="116459"/>
                </a:lnTo>
                <a:lnTo>
                  <a:pt x="629297" y="70612"/>
                </a:lnTo>
                <a:lnTo>
                  <a:pt x="628561" y="57659"/>
                </a:lnTo>
                <a:lnTo>
                  <a:pt x="611182" y="16019"/>
                </a:lnTo>
                <a:lnTo>
                  <a:pt x="594557" y="3688"/>
                </a:lnTo>
                <a:lnTo>
                  <a:pt x="584339" y="0"/>
                </a:lnTo>
                <a:close/>
              </a:path>
              <a:path w="629919" h="141605">
                <a:moveTo>
                  <a:pt x="45021" y="0"/>
                </a:moveTo>
                <a:lnTo>
                  <a:pt x="11645" y="24637"/>
                </a:lnTo>
                <a:lnTo>
                  <a:pt x="0" y="70612"/>
                </a:lnTo>
                <a:lnTo>
                  <a:pt x="726" y="83562"/>
                </a:lnTo>
                <a:lnTo>
                  <a:pt x="18046" y="125077"/>
                </a:lnTo>
                <a:lnTo>
                  <a:pt x="45021" y="141097"/>
                </a:lnTo>
                <a:lnTo>
                  <a:pt x="46799" y="135382"/>
                </a:lnTo>
                <a:lnTo>
                  <a:pt x="38758" y="131831"/>
                </a:lnTo>
                <a:lnTo>
                  <a:pt x="31818" y="126888"/>
                </a:lnTo>
                <a:lnTo>
                  <a:pt x="13399" y="82307"/>
                </a:lnTo>
                <a:lnTo>
                  <a:pt x="12877" y="69850"/>
                </a:lnTo>
                <a:lnTo>
                  <a:pt x="13399" y="57802"/>
                </a:lnTo>
                <a:lnTo>
                  <a:pt x="25995" y="20448"/>
                </a:lnTo>
                <a:lnTo>
                  <a:pt x="47028" y="5714"/>
                </a:lnTo>
                <a:lnTo>
                  <a:pt x="4502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776222" y="1859788"/>
            <a:ext cx="629285" cy="141605"/>
          </a:xfrm>
          <a:custGeom>
            <a:avLst/>
            <a:gdLst/>
            <a:ahLst/>
            <a:cxnLst/>
            <a:rect l="l" t="t" r="r" b="b"/>
            <a:pathLst>
              <a:path w="629285" h="141605">
                <a:moveTo>
                  <a:pt x="584326" y="0"/>
                </a:moveTo>
                <a:lnTo>
                  <a:pt x="582294" y="5714"/>
                </a:lnTo>
                <a:lnTo>
                  <a:pt x="590413" y="9261"/>
                </a:lnTo>
                <a:lnTo>
                  <a:pt x="597423" y="14176"/>
                </a:lnTo>
                <a:lnTo>
                  <a:pt x="615934" y="57802"/>
                </a:lnTo>
                <a:lnTo>
                  <a:pt x="616457" y="69850"/>
                </a:lnTo>
                <a:lnTo>
                  <a:pt x="615934" y="82307"/>
                </a:lnTo>
                <a:lnTo>
                  <a:pt x="603335" y="120540"/>
                </a:lnTo>
                <a:lnTo>
                  <a:pt x="582421" y="135382"/>
                </a:lnTo>
                <a:lnTo>
                  <a:pt x="584326" y="141097"/>
                </a:lnTo>
                <a:lnTo>
                  <a:pt x="617727" y="116459"/>
                </a:lnTo>
                <a:lnTo>
                  <a:pt x="629284" y="70612"/>
                </a:lnTo>
                <a:lnTo>
                  <a:pt x="628548" y="57659"/>
                </a:lnTo>
                <a:lnTo>
                  <a:pt x="611169" y="16019"/>
                </a:lnTo>
                <a:lnTo>
                  <a:pt x="594544" y="3688"/>
                </a:lnTo>
                <a:lnTo>
                  <a:pt x="584326" y="0"/>
                </a:lnTo>
                <a:close/>
              </a:path>
              <a:path w="629285" h="141605">
                <a:moveTo>
                  <a:pt x="44957" y="0"/>
                </a:moveTo>
                <a:lnTo>
                  <a:pt x="11683" y="24637"/>
                </a:lnTo>
                <a:lnTo>
                  <a:pt x="0" y="70612"/>
                </a:lnTo>
                <a:lnTo>
                  <a:pt x="716" y="83562"/>
                </a:lnTo>
                <a:lnTo>
                  <a:pt x="18008" y="125077"/>
                </a:lnTo>
                <a:lnTo>
                  <a:pt x="44957" y="141097"/>
                </a:lnTo>
                <a:lnTo>
                  <a:pt x="46735" y="135382"/>
                </a:lnTo>
                <a:lnTo>
                  <a:pt x="38711" y="131831"/>
                </a:lnTo>
                <a:lnTo>
                  <a:pt x="31781" y="126888"/>
                </a:lnTo>
                <a:lnTo>
                  <a:pt x="13350" y="82307"/>
                </a:lnTo>
                <a:lnTo>
                  <a:pt x="12826" y="69850"/>
                </a:lnTo>
                <a:lnTo>
                  <a:pt x="13350" y="57802"/>
                </a:lnTo>
                <a:lnTo>
                  <a:pt x="25969" y="20448"/>
                </a:lnTo>
                <a:lnTo>
                  <a:pt x="46989" y="5714"/>
                </a:lnTo>
                <a:lnTo>
                  <a:pt x="4495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615945" y="1859788"/>
            <a:ext cx="629285" cy="141605"/>
          </a:xfrm>
          <a:custGeom>
            <a:avLst/>
            <a:gdLst/>
            <a:ahLst/>
            <a:cxnLst/>
            <a:rect l="l" t="t" r="r" b="b"/>
            <a:pathLst>
              <a:path w="629285" h="141605">
                <a:moveTo>
                  <a:pt x="584327" y="0"/>
                </a:moveTo>
                <a:lnTo>
                  <a:pt x="582295" y="5714"/>
                </a:lnTo>
                <a:lnTo>
                  <a:pt x="590413" y="9261"/>
                </a:lnTo>
                <a:lnTo>
                  <a:pt x="597423" y="14176"/>
                </a:lnTo>
                <a:lnTo>
                  <a:pt x="615934" y="57802"/>
                </a:lnTo>
                <a:lnTo>
                  <a:pt x="616458" y="69850"/>
                </a:lnTo>
                <a:lnTo>
                  <a:pt x="615934" y="82307"/>
                </a:lnTo>
                <a:lnTo>
                  <a:pt x="603335" y="120540"/>
                </a:lnTo>
                <a:lnTo>
                  <a:pt x="582422" y="135382"/>
                </a:lnTo>
                <a:lnTo>
                  <a:pt x="584327" y="141097"/>
                </a:lnTo>
                <a:lnTo>
                  <a:pt x="617728" y="116459"/>
                </a:lnTo>
                <a:lnTo>
                  <a:pt x="629285" y="70612"/>
                </a:lnTo>
                <a:lnTo>
                  <a:pt x="628548" y="57659"/>
                </a:lnTo>
                <a:lnTo>
                  <a:pt x="611169" y="16019"/>
                </a:lnTo>
                <a:lnTo>
                  <a:pt x="594544" y="3688"/>
                </a:lnTo>
                <a:lnTo>
                  <a:pt x="584327" y="0"/>
                </a:lnTo>
                <a:close/>
              </a:path>
              <a:path w="629285" h="141605">
                <a:moveTo>
                  <a:pt x="44958" y="0"/>
                </a:moveTo>
                <a:lnTo>
                  <a:pt x="11684" y="24637"/>
                </a:lnTo>
                <a:lnTo>
                  <a:pt x="0" y="70612"/>
                </a:lnTo>
                <a:lnTo>
                  <a:pt x="716" y="83562"/>
                </a:lnTo>
                <a:lnTo>
                  <a:pt x="18008" y="125077"/>
                </a:lnTo>
                <a:lnTo>
                  <a:pt x="44958" y="141097"/>
                </a:lnTo>
                <a:lnTo>
                  <a:pt x="46736" y="135382"/>
                </a:lnTo>
                <a:lnTo>
                  <a:pt x="38711" y="131831"/>
                </a:lnTo>
                <a:lnTo>
                  <a:pt x="31781" y="126888"/>
                </a:lnTo>
                <a:lnTo>
                  <a:pt x="13350" y="82307"/>
                </a:lnTo>
                <a:lnTo>
                  <a:pt x="12827" y="69850"/>
                </a:lnTo>
                <a:lnTo>
                  <a:pt x="13350" y="57802"/>
                </a:lnTo>
                <a:lnTo>
                  <a:pt x="25969" y="20448"/>
                </a:lnTo>
                <a:lnTo>
                  <a:pt x="46990" y="5714"/>
                </a:lnTo>
                <a:lnTo>
                  <a:pt x="4495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908810" y="2591307"/>
            <a:ext cx="455930" cy="141605"/>
          </a:xfrm>
          <a:custGeom>
            <a:avLst/>
            <a:gdLst/>
            <a:ahLst/>
            <a:cxnLst/>
            <a:rect l="l" t="t" r="r" b="b"/>
            <a:pathLst>
              <a:path w="455930" h="141605">
                <a:moveTo>
                  <a:pt x="410590" y="0"/>
                </a:moveTo>
                <a:lnTo>
                  <a:pt x="408558" y="5714"/>
                </a:lnTo>
                <a:lnTo>
                  <a:pt x="416677" y="9261"/>
                </a:lnTo>
                <a:lnTo>
                  <a:pt x="423687" y="14176"/>
                </a:lnTo>
                <a:lnTo>
                  <a:pt x="442198" y="57802"/>
                </a:lnTo>
                <a:lnTo>
                  <a:pt x="442721" y="69850"/>
                </a:lnTo>
                <a:lnTo>
                  <a:pt x="442198" y="82307"/>
                </a:lnTo>
                <a:lnTo>
                  <a:pt x="429599" y="120540"/>
                </a:lnTo>
                <a:lnTo>
                  <a:pt x="408685" y="135381"/>
                </a:lnTo>
                <a:lnTo>
                  <a:pt x="410590" y="141096"/>
                </a:lnTo>
                <a:lnTo>
                  <a:pt x="443991" y="116458"/>
                </a:lnTo>
                <a:lnTo>
                  <a:pt x="455548" y="70612"/>
                </a:lnTo>
                <a:lnTo>
                  <a:pt x="454812" y="57659"/>
                </a:lnTo>
                <a:lnTo>
                  <a:pt x="437433" y="16019"/>
                </a:lnTo>
                <a:lnTo>
                  <a:pt x="420808" y="3688"/>
                </a:lnTo>
                <a:lnTo>
                  <a:pt x="410590" y="0"/>
                </a:lnTo>
                <a:close/>
              </a:path>
              <a:path w="455930" h="141605">
                <a:moveTo>
                  <a:pt x="44957" y="0"/>
                </a:moveTo>
                <a:lnTo>
                  <a:pt x="11683" y="24637"/>
                </a:lnTo>
                <a:lnTo>
                  <a:pt x="0" y="70612"/>
                </a:lnTo>
                <a:lnTo>
                  <a:pt x="716" y="83562"/>
                </a:lnTo>
                <a:lnTo>
                  <a:pt x="18008" y="125077"/>
                </a:lnTo>
                <a:lnTo>
                  <a:pt x="44957" y="141096"/>
                </a:lnTo>
                <a:lnTo>
                  <a:pt x="46735" y="135381"/>
                </a:lnTo>
                <a:lnTo>
                  <a:pt x="38711" y="131831"/>
                </a:lnTo>
                <a:lnTo>
                  <a:pt x="31781" y="126888"/>
                </a:lnTo>
                <a:lnTo>
                  <a:pt x="13350" y="82307"/>
                </a:lnTo>
                <a:lnTo>
                  <a:pt x="12826" y="69850"/>
                </a:lnTo>
                <a:lnTo>
                  <a:pt x="13350" y="57802"/>
                </a:lnTo>
                <a:lnTo>
                  <a:pt x="25969" y="20448"/>
                </a:lnTo>
                <a:lnTo>
                  <a:pt x="46989" y="5714"/>
                </a:lnTo>
                <a:lnTo>
                  <a:pt x="4495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68351" y="1638300"/>
            <a:ext cx="3436620" cy="2265045"/>
          </a:xfrm>
          <a:prstGeom prst="rect">
            <a:avLst/>
          </a:prstGeom>
        </p:spPr>
        <p:txBody>
          <a:bodyPr vert="horz" wrap="square" lIns="0" tIns="0" rIns="0" bIns="0" rtlCol="0">
            <a:spAutoFit/>
          </a:bodyPr>
          <a:lstStyle/>
          <a:p>
            <a:pPr marL="0" marR="5334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𝑾𝑨𝑫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𝚺  𝑫𝒆𝒃𝒕 𝑴𝒂𝒕𝒖𝒓𝒊𝒏𝒈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𝒊𝒏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𝒚𝒆𝒂𝒓 𝒕 ×</a:t>
            </a:r>
            <a:r>
              <a:rPr kumimoji="0" sz="1200" b="0" i="0" u="none" strike="noStrike" kern="1200" cap="none" spc="6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𝒕</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127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𝑊𝐴𝐷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1 </a:t>
            </a:r>
            <a:r>
              <a:rPr kumimoji="0" sz="1200" b="0" i="0" u="none" strike="noStrike" kern="1200" cap="none" spc="4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3500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2 </a:t>
            </a:r>
            <a:r>
              <a:rPr kumimoji="0" sz="1200" b="0" i="0" u="none" strike="noStrike" kern="1200" cap="none" spc="4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6500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3 </a:t>
            </a:r>
            <a:r>
              <a:rPr kumimoji="0" sz="1200" b="0" i="0" u="none" strike="noStrike" kern="1200" cap="none" spc="4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6834 </a:t>
            </a:r>
            <a:r>
              <a:rPr kumimoji="0" sz="1200" b="0" i="0" u="none" strike="noStrike" kern="1200" cap="none" spc="5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𝑊𝐴𝐷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r>
              <a:rPr kumimoji="0" sz="1200" b="0" i="0" u="none" strike="noStrike" kern="1200" cap="none" spc="8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575028</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Times New Roman"/>
              <a:ea typeface="+mn-ea"/>
              <a:cs typeface="Times New Roman"/>
            </a:endParaRPr>
          </a:p>
          <a:p>
            <a:pPr marL="0" marR="52069"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𝑻𝑫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𝚺 </a:t>
            </a:r>
            <a:r>
              <a:rPr kumimoji="0" sz="1200" b="0" i="0" u="none" strike="noStrike" kern="1200" cap="none" spc="5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𝑫𝒆𝒃𝒕</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𝑇𝐷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3500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6500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6834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6454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7750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r>
              <a:rPr kumimoji="0" sz="1200" b="0" i="0" u="none" strike="noStrike" kern="1200" cap="none" spc="17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47346</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3429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𝑇𝐷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r>
              <a:rPr kumimoji="0" sz="1200" b="0" i="0" u="none" strike="noStrike" kern="1200" cap="none" spc="8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78384</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450" b="0" i="0" u="none" strike="noStrike" kern="1200" cap="none" spc="0" normalizeH="0" baseline="0" noProof="0">
              <a:ln>
                <a:noFill/>
              </a:ln>
              <a:solidFill>
                <a:prstClr val="black"/>
              </a:solidFill>
              <a:effectLst/>
              <a:uLnTx/>
              <a:uFillTx/>
              <a:latin typeface="Times New Roman"/>
              <a:ea typeface="+mn-ea"/>
              <a:cs typeface="Times New Roman"/>
            </a:endParaRPr>
          </a:p>
          <a:p>
            <a:pPr marL="635" marR="0" lvl="0" indent="0" algn="ctr" defTabSz="914400" rtl="0" eaLnBrk="1" fontAlgn="auto" latinLnBrk="0" hangingPunct="1">
              <a:lnSpc>
                <a:spcPts val="133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𝑾𝑨𝑴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800" b="0" i="0" u="none" strike="noStrike" kern="1200" cap="none" spc="-52" normalizeH="0" baseline="18518" noProof="0" dirty="0">
                <a:ln>
                  <a:noFill/>
                </a:ln>
                <a:solidFill>
                  <a:srgbClr val="FFFFFF"/>
                </a:solidFill>
                <a:effectLst/>
                <a:uLnTx/>
                <a:uFillTx/>
                <a:latin typeface="Cambria Math"/>
                <a:ea typeface="+mn-ea"/>
                <a:cs typeface="Cambria Math"/>
              </a:rPr>
              <a:t>𝑾𝑨𝑫 </a:t>
            </a:r>
            <a:r>
              <a:rPr kumimoji="0" sz="1800" b="0" i="0" u="none" strike="noStrike" kern="1200" cap="none" spc="209" normalizeH="0" baseline="18518" noProof="0" dirty="0">
                <a:ln>
                  <a:noFill/>
                </a:ln>
                <a:solidFill>
                  <a:srgbClr val="FFFFFF"/>
                </a:solidFill>
                <a:effectLst/>
                <a:uLnTx/>
                <a:uFillTx/>
                <a:latin typeface="Cambria Math"/>
                <a:ea typeface="+mn-ea"/>
                <a:cs typeface="Cambria Math"/>
              </a:rPr>
              <a:t> </a:t>
            </a:r>
            <a:r>
              <a:rPr kumimoji="0" sz="1800" b="0" i="0" u="none" strike="noStrike" kern="1200" cap="none" spc="-7" normalizeH="0" baseline="-23148" noProof="0" dirty="0">
                <a:ln>
                  <a:noFill/>
                </a:ln>
                <a:solidFill>
                  <a:srgbClr val="FFFFFF"/>
                </a:solidFill>
                <a:effectLst/>
                <a:uLnTx/>
                <a:uFillTx/>
                <a:latin typeface="Cambria Math"/>
                <a:ea typeface="+mn-ea"/>
                <a:cs typeface="Cambria Math"/>
              </a:rPr>
              <a:t>𝑻𝑫</a:t>
            </a:r>
            <a:endParaRPr kumimoji="0" sz="1800" b="0" i="0" u="none" strike="noStrike" kern="1200" cap="none" spc="0" normalizeH="0" baseline="-23148" noProof="0">
              <a:ln>
                <a:noFill/>
              </a:ln>
              <a:solidFill>
                <a:prstClr val="black"/>
              </a:solidFill>
              <a:effectLst/>
              <a:uLnTx/>
              <a:uFillTx/>
              <a:latin typeface="Cambria Math"/>
              <a:ea typeface="+mn-ea"/>
              <a:cs typeface="Cambria Math"/>
            </a:endParaRPr>
          </a:p>
          <a:p>
            <a:pPr marL="0" marR="28575" lvl="0" indent="0" algn="ctr" defTabSz="914400" rtl="0" eaLnBrk="1" fontAlgn="auto" latinLnBrk="0" hangingPunct="1">
              <a:lnSpc>
                <a:spcPts val="1330"/>
              </a:lnSpc>
              <a:spcBef>
                <a:spcPts val="0"/>
              </a:spcBef>
              <a:spcAft>
                <a:spcPts val="0"/>
              </a:spcAft>
              <a:buClrTx/>
              <a:buSzTx/>
              <a:buFontTx/>
              <a:buNone/>
              <a:tabLst/>
              <a:defRPr/>
            </a:pPr>
            <a:r>
              <a:rPr kumimoji="0" sz="1800" b="0" i="0" u="none" strike="noStrike" kern="1200" cap="none" spc="-7" normalizeH="0" baseline="-18518" noProof="0" dirty="0">
                <a:ln>
                  <a:noFill/>
                </a:ln>
                <a:solidFill>
                  <a:srgbClr val="FFFFFF"/>
                </a:solidFill>
                <a:effectLst/>
                <a:uLnTx/>
                <a:uFillTx/>
                <a:latin typeface="Cambria Math"/>
                <a:ea typeface="+mn-ea"/>
                <a:cs typeface="Cambria Math"/>
              </a:rPr>
              <a:t>𝑊𝐴𝑀 </a:t>
            </a:r>
            <a:r>
              <a:rPr kumimoji="0" sz="1800" b="0" i="0" u="none" strike="noStrike" kern="1200" cap="none" spc="0" normalizeH="0" baseline="-18518" noProof="0" dirty="0">
                <a:ln>
                  <a:noFill/>
                </a:ln>
                <a:solidFill>
                  <a:srgbClr val="FFFFFF"/>
                </a:solidFill>
                <a:effectLst/>
                <a:uLnTx/>
                <a:uFillTx/>
                <a:latin typeface="Cambria Math"/>
                <a:ea typeface="+mn-ea"/>
                <a:cs typeface="Cambria Math"/>
              </a:rPr>
              <a:t>= </a:t>
            </a:r>
            <a:r>
              <a:rPr kumimoji="0" sz="850" b="0" i="0" u="none" strike="noStrike" kern="1200" cap="none" spc="20" normalizeH="0" baseline="0" noProof="0" dirty="0">
                <a:ln>
                  <a:noFill/>
                </a:ln>
                <a:solidFill>
                  <a:srgbClr val="FFFFFF"/>
                </a:solidFill>
                <a:effectLst/>
                <a:uLnTx/>
                <a:uFillTx/>
                <a:latin typeface="Cambria Math"/>
                <a:ea typeface="+mn-ea"/>
                <a:cs typeface="Cambria Math"/>
              </a:rPr>
              <a:t>575028  </a:t>
            </a:r>
            <a:r>
              <a:rPr kumimoji="0" sz="850" b="0" i="0" u="none" strike="noStrike" kern="1200" cap="none" spc="80" normalizeH="0" baseline="0" noProof="0" dirty="0">
                <a:ln>
                  <a:noFill/>
                </a:ln>
                <a:solidFill>
                  <a:srgbClr val="FFFFFF"/>
                </a:solidFill>
                <a:effectLst/>
                <a:uLnTx/>
                <a:uFillTx/>
                <a:latin typeface="Cambria Math"/>
                <a:ea typeface="+mn-ea"/>
                <a:cs typeface="Cambria Math"/>
              </a:rPr>
              <a:t> </a:t>
            </a:r>
            <a:r>
              <a:rPr kumimoji="0" sz="1275" b="0" i="0" u="none" strike="noStrike" kern="1200" cap="none" spc="52" normalizeH="0" baseline="-42483" noProof="0" dirty="0">
                <a:ln>
                  <a:noFill/>
                </a:ln>
                <a:solidFill>
                  <a:srgbClr val="FFFFFF"/>
                </a:solidFill>
                <a:effectLst/>
                <a:uLnTx/>
                <a:uFillTx/>
                <a:latin typeface="Cambria Math"/>
                <a:ea typeface="+mn-ea"/>
                <a:cs typeface="Cambria Math"/>
              </a:rPr>
              <a:t>78384</a:t>
            </a:r>
            <a:endParaRPr kumimoji="0" sz="1275" b="0" i="0" u="none" strike="noStrike" kern="1200" cap="none" spc="0" normalizeH="0" baseline="-42483" noProof="0">
              <a:ln>
                <a:noFill/>
              </a:ln>
              <a:solidFill>
                <a:prstClr val="black"/>
              </a:solidFill>
              <a:effectLst/>
              <a:uLnTx/>
              <a:uFillTx/>
              <a:latin typeface="Cambria Math"/>
              <a:ea typeface="+mn-ea"/>
              <a:cs typeface="Cambria Math"/>
            </a:endParaRPr>
          </a:p>
          <a:p>
            <a:pPr marL="1270" marR="0" lvl="0" indent="0" algn="ctr" defTabSz="914400" rtl="0" eaLnBrk="1" fontAlgn="auto" latinLnBrk="0" hangingPunct="1">
              <a:lnSpc>
                <a:spcPct val="100000"/>
              </a:lnSpc>
              <a:spcBef>
                <a:spcPts val="40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𝑊𝐴𝑀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r>
              <a:rPr kumimoji="0" sz="1200" b="0" i="0" u="none" strike="noStrike" kern="1200" cap="none" spc="10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7.3360</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3" name="object 13"/>
          <p:cNvSpPr/>
          <p:nvPr/>
        </p:nvSpPr>
        <p:spPr>
          <a:xfrm>
            <a:off x="812850" y="4309490"/>
            <a:ext cx="1553845" cy="452755"/>
          </a:xfrm>
          <a:custGeom>
            <a:avLst/>
            <a:gdLst/>
            <a:ahLst/>
            <a:cxnLst/>
            <a:rect l="l" t="t" r="r" b="b"/>
            <a:pathLst>
              <a:path w="1553845" h="452754">
                <a:moveTo>
                  <a:pt x="1503121" y="0"/>
                </a:moveTo>
                <a:lnTo>
                  <a:pt x="1503121" y="6476"/>
                </a:lnTo>
                <a:lnTo>
                  <a:pt x="1508070" y="8503"/>
                </a:lnTo>
                <a:lnTo>
                  <a:pt x="1512804" y="12493"/>
                </a:lnTo>
                <a:lnTo>
                  <a:pt x="1527711" y="49355"/>
                </a:lnTo>
                <a:lnTo>
                  <a:pt x="1529791" y="82676"/>
                </a:lnTo>
                <a:lnTo>
                  <a:pt x="1529791" y="87883"/>
                </a:lnTo>
                <a:lnTo>
                  <a:pt x="1529410" y="94487"/>
                </a:lnTo>
                <a:lnTo>
                  <a:pt x="1528521" y="102361"/>
                </a:lnTo>
                <a:lnTo>
                  <a:pt x="1527858" y="108551"/>
                </a:lnTo>
                <a:lnTo>
                  <a:pt x="1526959" y="115823"/>
                </a:lnTo>
                <a:lnTo>
                  <a:pt x="1526056" y="122596"/>
                </a:lnTo>
                <a:lnTo>
                  <a:pt x="1524965" y="130428"/>
                </a:lnTo>
                <a:lnTo>
                  <a:pt x="1523818" y="138122"/>
                </a:lnTo>
                <a:lnTo>
                  <a:pt x="1522837" y="145018"/>
                </a:lnTo>
                <a:lnTo>
                  <a:pt x="1521233" y="156876"/>
                </a:lnTo>
                <a:lnTo>
                  <a:pt x="1520519" y="162948"/>
                </a:lnTo>
                <a:lnTo>
                  <a:pt x="1520139" y="167512"/>
                </a:lnTo>
                <a:lnTo>
                  <a:pt x="1520139" y="169925"/>
                </a:lnTo>
                <a:lnTo>
                  <a:pt x="1527074" y="211891"/>
                </a:lnTo>
                <a:lnTo>
                  <a:pt x="1539951" y="225678"/>
                </a:lnTo>
                <a:lnTo>
                  <a:pt x="1539951" y="227710"/>
                </a:lnTo>
                <a:lnTo>
                  <a:pt x="1521202" y="263747"/>
                </a:lnTo>
                <a:lnTo>
                  <a:pt x="1520139" y="283463"/>
                </a:lnTo>
                <a:lnTo>
                  <a:pt x="1520139" y="285876"/>
                </a:lnTo>
                <a:lnTo>
                  <a:pt x="1524965" y="322960"/>
                </a:lnTo>
                <a:lnTo>
                  <a:pt x="1526157" y="331553"/>
                </a:lnTo>
                <a:lnTo>
                  <a:pt x="1527028" y="338089"/>
                </a:lnTo>
                <a:lnTo>
                  <a:pt x="1527936" y="345566"/>
                </a:lnTo>
                <a:lnTo>
                  <a:pt x="1529410" y="359028"/>
                </a:lnTo>
                <a:lnTo>
                  <a:pt x="1529791" y="365505"/>
                </a:lnTo>
                <a:lnTo>
                  <a:pt x="1529791" y="370839"/>
                </a:lnTo>
                <a:lnTo>
                  <a:pt x="1525129" y="416220"/>
                </a:lnTo>
                <a:lnTo>
                  <a:pt x="1503121" y="446277"/>
                </a:lnTo>
                <a:lnTo>
                  <a:pt x="1503121" y="452627"/>
                </a:lnTo>
                <a:lnTo>
                  <a:pt x="1537470" y="415202"/>
                </a:lnTo>
                <a:lnTo>
                  <a:pt x="1544622" y="359028"/>
                </a:lnTo>
                <a:lnTo>
                  <a:pt x="1544546" y="351027"/>
                </a:lnTo>
                <a:lnTo>
                  <a:pt x="1539570" y="310514"/>
                </a:lnTo>
                <a:lnTo>
                  <a:pt x="1538331" y="303204"/>
                </a:lnTo>
                <a:lnTo>
                  <a:pt x="1537284" y="296513"/>
                </a:lnTo>
                <a:lnTo>
                  <a:pt x="1536426" y="290441"/>
                </a:lnTo>
                <a:lnTo>
                  <a:pt x="1535760" y="284987"/>
                </a:lnTo>
                <a:lnTo>
                  <a:pt x="1534871" y="278129"/>
                </a:lnTo>
                <a:lnTo>
                  <a:pt x="1534512" y="273105"/>
                </a:lnTo>
                <a:lnTo>
                  <a:pt x="1534490" y="269112"/>
                </a:lnTo>
                <a:lnTo>
                  <a:pt x="1534821" y="260586"/>
                </a:lnTo>
                <a:lnTo>
                  <a:pt x="1553413" y="230504"/>
                </a:lnTo>
                <a:lnTo>
                  <a:pt x="1553413" y="222884"/>
                </a:lnTo>
                <a:lnTo>
                  <a:pt x="1534490" y="184276"/>
                </a:lnTo>
                <a:lnTo>
                  <a:pt x="1534512" y="180286"/>
                </a:lnTo>
                <a:lnTo>
                  <a:pt x="1534871" y="175259"/>
                </a:lnTo>
                <a:lnTo>
                  <a:pt x="1535868" y="167512"/>
                </a:lnTo>
                <a:lnTo>
                  <a:pt x="1536428" y="162940"/>
                </a:lnTo>
                <a:lnTo>
                  <a:pt x="1537348" y="156463"/>
                </a:lnTo>
                <a:lnTo>
                  <a:pt x="1538331" y="150185"/>
                </a:lnTo>
                <a:lnTo>
                  <a:pt x="1539570" y="142874"/>
                </a:lnTo>
                <a:lnTo>
                  <a:pt x="1540737" y="135469"/>
                </a:lnTo>
                <a:lnTo>
                  <a:pt x="1544627" y="94487"/>
                </a:lnTo>
                <a:lnTo>
                  <a:pt x="1543844" y="72715"/>
                </a:lnTo>
                <a:lnTo>
                  <a:pt x="1531950" y="24637"/>
                </a:lnTo>
                <a:lnTo>
                  <a:pt x="1511001" y="2385"/>
                </a:lnTo>
                <a:lnTo>
                  <a:pt x="1503121" y="0"/>
                </a:lnTo>
                <a:close/>
              </a:path>
              <a:path w="1553845" h="452754">
                <a:moveTo>
                  <a:pt x="50368" y="0"/>
                </a:moveTo>
                <a:lnTo>
                  <a:pt x="15967" y="37472"/>
                </a:lnTo>
                <a:lnTo>
                  <a:pt x="8851" y="95122"/>
                </a:lnTo>
                <a:lnTo>
                  <a:pt x="9168" y="104620"/>
                </a:lnTo>
                <a:lnTo>
                  <a:pt x="10117" y="115760"/>
                </a:lnTo>
                <a:lnTo>
                  <a:pt x="11696" y="128520"/>
                </a:lnTo>
                <a:lnTo>
                  <a:pt x="13906" y="142874"/>
                </a:lnTo>
                <a:lnTo>
                  <a:pt x="16123" y="156827"/>
                </a:lnTo>
                <a:lnTo>
                  <a:pt x="17706" y="168386"/>
                </a:lnTo>
                <a:lnTo>
                  <a:pt x="18657" y="177540"/>
                </a:lnTo>
                <a:lnTo>
                  <a:pt x="18973" y="184276"/>
                </a:lnTo>
                <a:lnTo>
                  <a:pt x="18640" y="192877"/>
                </a:lnTo>
                <a:lnTo>
                  <a:pt x="0" y="222884"/>
                </a:lnTo>
                <a:lnTo>
                  <a:pt x="0" y="230504"/>
                </a:lnTo>
                <a:lnTo>
                  <a:pt x="18973" y="269112"/>
                </a:lnTo>
                <a:lnTo>
                  <a:pt x="18657" y="275849"/>
                </a:lnTo>
                <a:lnTo>
                  <a:pt x="17706" y="285003"/>
                </a:lnTo>
                <a:lnTo>
                  <a:pt x="16050" y="297021"/>
                </a:lnTo>
                <a:lnTo>
                  <a:pt x="13906" y="310514"/>
                </a:lnTo>
                <a:lnTo>
                  <a:pt x="11696" y="324923"/>
                </a:lnTo>
                <a:lnTo>
                  <a:pt x="10117" y="337677"/>
                </a:lnTo>
                <a:lnTo>
                  <a:pt x="9168" y="348787"/>
                </a:lnTo>
                <a:lnTo>
                  <a:pt x="8851" y="358266"/>
                </a:lnTo>
                <a:lnTo>
                  <a:pt x="9642" y="380412"/>
                </a:lnTo>
                <a:lnTo>
                  <a:pt x="21501" y="427989"/>
                </a:lnTo>
                <a:lnTo>
                  <a:pt x="50368" y="452627"/>
                </a:lnTo>
                <a:lnTo>
                  <a:pt x="50368" y="446277"/>
                </a:lnTo>
                <a:lnTo>
                  <a:pt x="45393" y="444234"/>
                </a:lnTo>
                <a:lnTo>
                  <a:pt x="40660" y="440213"/>
                </a:lnTo>
                <a:lnTo>
                  <a:pt x="25725" y="403590"/>
                </a:lnTo>
                <a:lnTo>
                  <a:pt x="23660" y="370839"/>
                </a:lnTo>
                <a:lnTo>
                  <a:pt x="23962" y="361983"/>
                </a:lnTo>
                <a:lnTo>
                  <a:pt x="24869" y="351043"/>
                </a:lnTo>
                <a:lnTo>
                  <a:pt x="26431" y="337677"/>
                </a:lnTo>
                <a:lnTo>
                  <a:pt x="28498" y="322960"/>
                </a:lnTo>
                <a:lnTo>
                  <a:pt x="30615" y="308431"/>
                </a:lnTo>
                <a:lnTo>
                  <a:pt x="32177" y="296562"/>
                </a:lnTo>
                <a:lnTo>
                  <a:pt x="33035" y="288706"/>
                </a:lnTo>
                <a:lnTo>
                  <a:pt x="33337" y="283463"/>
                </a:lnTo>
                <a:lnTo>
                  <a:pt x="33061" y="273034"/>
                </a:lnTo>
                <a:lnTo>
                  <a:pt x="22893" y="236108"/>
                </a:lnTo>
                <a:lnTo>
                  <a:pt x="13538" y="227710"/>
                </a:lnTo>
                <a:lnTo>
                  <a:pt x="13538" y="225678"/>
                </a:lnTo>
                <a:lnTo>
                  <a:pt x="32235" y="189753"/>
                </a:lnTo>
                <a:lnTo>
                  <a:pt x="33247" y="168386"/>
                </a:lnTo>
                <a:lnTo>
                  <a:pt x="33035" y="164736"/>
                </a:lnTo>
                <a:lnTo>
                  <a:pt x="32127" y="156416"/>
                </a:lnTo>
                <a:lnTo>
                  <a:pt x="30615" y="144976"/>
                </a:lnTo>
                <a:lnTo>
                  <a:pt x="28498" y="130428"/>
                </a:lnTo>
                <a:lnTo>
                  <a:pt x="26381" y="115377"/>
                </a:lnTo>
                <a:lnTo>
                  <a:pt x="24869" y="102409"/>
                </a:lnTo>
                <a:lnTo>
                  <a:pt x="23962" y="91513"/>
                </a:lnTo>
                <a:lnTo>
                  <a:pt x="23660" y="82676"/>
                </a:lnTo>
                <a:lnTo>
                  <a:pt x="24176" y="64724"/>
                </a:lnTo>
                <a:lnTo>
                  <a:pt x="31915" y="26415"/>
                </a:lnTo>
                <a:lnTo>
                  <a:pt x="50368" y="6476"/>
                </a:lnTo>
                <a:lnTo>
                  <a:pt x="5036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8331" y="4519295"/>
            <a:ext cx="111061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𝑴𝑽𝑫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𝒊 ×   𝟏</a:t>
            </a:r>
            <a:r>
              <a:rPr kumimoji="0" sz="1200" b="0" i="0" u="none" strike="noStrike" kern="1200" cap="none" spc="4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5" name="object 15"/>
          <p:cNvSpPr/>
          <p:nvPr/>
        </p:nvSpPr>
        <p:spPr>
          <a:xfrm>
            <a:off x="2253869" y="4758690"/>
            <a:ext cx="40640" cy="0"/>
          </a:xfrm>
          <a:custGeom>
            <a:avLst/>
            <a:gdLst/>
            <a:ahLst/>
            <a:cxnLst/>
            <a:rect l="l" t="t" r="r" b="b"/>
            <a:pathLst>
              <a:path w="40639">
                <a:moveTo>
                  <a:pt x="0" y="0"/>
                </a:moveTo>
                <a:lnTo>
                  <a:pt x="40512" y="0"/>
                </a:lnTo>
              </a:path>
            </a:pathLst>
          </a:custGeom>
          <a:ln w="76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2286698" y="4316729"/>
            <a:ext cx="0" cy="438150"/>
          </a:xfrm>
          <a:custGeom>
            <a:avLst/>
            <a:gdLst/>
            <a:ahLst/>
            <a:cxnLst/>
            <a:rect l="l" t="t" r="r" b="b"/>
            <a:pathLst>
              <a:path h="438150">
                <a:moveTo>
                  <a:pt x="0" y="0"/>
                </a:moveTo>
                <a:lnTo>
                  <a:pt x="0" y="438150"/>
                </a:lnTo>
              </a:path>
            </a:pathLst>
          </a:custGeom>
          <a:ln w="1536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2253869" y="4313554"/>
            <a:ext cx="40640" cy="0"/>
          </a:xfrm>
          <a:custGeom>
            <a:avLst/>
            <a:gdLst/>
            <a:ahLst/>
            <a:cxnLst/>
            <a:rect l="l" t="t" r="r" b="b"/>
            <a:pathLst>
              <a:path w="40639">
                <a:moveTo>
                  <a:pt x="0" y="0"/>
                </a:moveTo>
                <a:lnTo>
                  <a:pt x="40512"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56461" y="4758690"/>
            <a:ext cx="40640" cy="0"/>
          </a:xfrm>
          <a:custGeom>
            <a:avLst/>
            <a:gdLst/>
            <a:ahLst/>
            <a:cxnLst/>
            <a:rect l="l" t="t" r="r" b="b"/>
            <a:pathLst>
              <a:path w="40640">
                <a:moveTo>
                  <a:pt x="0" y="0"/>
                </a:moveTo>
                <a:lnTo>
                  <a:pt x="40487" y="0"/>
                </a:lnTo>
              </a:path>
            </a:pathLst>
          </a:custGeom>
          <a:ln w="76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164126" y="4316729"/>
            <a:ext cx="0" cy="438150"/>
          </a:xfrm>
          <a:custGeom>
            <a:avLst/>
            <a:gdLst/>
            <a:ahLst/>
            <a:cxnLst/>
            <a:rect l="l" t="t" r="r" b="b"/>
            <a:pathLst>
              <a:path h="438150">
                <a:moveTo>
                  <a:pt x="0" y="0"/>
                </a:moveTo>
                <a:lnTo>
                  <a:pt x="0" y="438150"/>
                </a:lnTo>
              </a:path>
            </a:pathLst>
          </a:custGeom>
          <a:ln w="1532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156461" y="4313554"/>
            <a:ext cx="40640" cy="0"/>
          </a:xfrm>
          <a:custGeom>
            <a:avLst/>
            <a:gdLst/>
            <a:ahLst/>
            <a:cxnLst/>
            <a:rect l="l" t="t" r="r" b="b"/>
            <a:pathLst>
              <a:path w="40640">
                <a:moveTo>
                  <a:pt x="0" y="0"/>
                </a:moveTo>
                <a:lnTo>
                  <a:pt x="40487"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200454" y="4627371"/>
            <a:ext cx="1050290" cy="0"/>
          </a:xfrm>
          <a:custGeom>
            <a:avLst/>
            <a:gdLst/>
            <a:ahLst/>
            <a:cxnLst/>
            <a:rect l="l" t="t" r="r" b="b"/>
            <a:pathLst>
              <a:path w="1050289">
                <a:moveTo>
                  <a:pt x="0" y="0"/>
                </a:moveTo>
                <a:lnTo>
                  <a:pt x="1049985"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213108" y="4283202"/>
            <a:ext cx="1025525" cy="301625"/>
          </a:xfrm>
          <a:custGeom>
            <a:avLst/>
            <a:gdLst/>
            <a:ahLst/>
            <a:cxnLst/>
            <a:rect l="l" t="t" r="r" b="b"/>
            <a:pathLst>
              <a:path w="1025525" h="301625">
                <a:moveTo>
                  <a:pt x="971799" y="0"/>
                </a:moveTo>
                <a:lnTo>
                  <a:pt x="967608" y="4953"/>
                </a:lnTo>
                <a:lnTo>
                  <a:pt x="976557" y="14908"/>
                </a:lnTo>
                <a:lnTo>
                  <a:pt x="984721" y="27257"/>
                </a:lnTo>
                <a:lnTo>
                  <a:pt x="1004003" y="78684"/>
                </a:lnTo>
                <a:lnTo>
                  <a:pt x="1010151" y="124404"/>
                </a:lnTo>
                <a:lnTo>
                  <a:pt x="1010915" y="150622"/>
                </a:lnTo>
                <a:lnTo>
                  <a:pt x="1010151" y="176766"/>
                </a:lnTo>
                <a:lnTo>
                  <a:pt x="1004003" y="222434"/>
                </a:lnTo>
                <a:lnTo>
                  <a:pt x="992075" y="259105"/>
                </a:lnTo>
                <a:lnTo>
                  <a:pt x="967608" y="296164"/>
                </a:lnTo>
                <a:lnTo>
                  <a:pt x="971799" y="301117"/>
                </a:lnTo>
                <a:lnTo>
                  <a:pt x="1001035" y="263862"/>
                </a:lnTo>
                <a:lnTo>
                  <a:pt x="1016392" y="225790"/>
                </a:lnTo>
                <a:lnTo>
                  <a:pt x="1024393" y="177974"/>
                </a:lnTo>
                <a:lnTo>
                  <a:pt x="1025393" y="150495"/>
                </a:lnTo>
                <a:lnTo>
                  <a:pt x="1024393" y="123088"/>
                </a:lnTo>
                <a:lnTo>
                  <a:pt x="1016392" y="75324"/>
                </a:lnTo>
                <a:lnTo>
                  <a:pt x="1001035" y="37254"/>
                </a:lnTo>
                <a:lnTo>
                  <a:pt x="982227" y="9735"/>
                </a:lnTo>
                <a:lnTo>
                  <a:pt x="971799" y="0"/>
                </a:lnTo>
                <a:close/>
              </a:path>
              <a:path w="1025525" h="301625">
                <a:moveTo>
                  <a:pt x="53500" y="0"/>
                </a:moveTo>
                <a:lnTo>
                  <a:pt x="24341" y="37254"/>
                </a:lnTo>
                <a:lnTo>
                  <a:pt x="8996" y="75324"/>
                </a:lnTo>
                <a:lnTo>
                  <a:pt x="995" y="123088"/>
                </a:lnTo>
                <a:lnTo>
                  <a:pt x="0" y="150622"/>
                </a:lnTo>
                <a:lnTo>
                  <a:pt x="995" y="177974"/>
                </a:lnTo>
                <a:lnTo>
                  <a:pt x="8996" y="225790"/>
                </a:lnTo>
                <a:lnTo>
                  <a:pt x="24341" y="263862"/>
                </a:lnTo>
                <a:lnTo>
                  <a:pt x="53500" y="301117"/>
                </a:lnTo>
                <a:lnTo>
                  <a:pt x="57780" y="296164"/>
                </a:lnTo>
                <a:lnTo>
                  <a:pt x="48799" y="286208"/>
                </a:lnTo>
                <a:lnTo>
                  <a:pt x="40624" y="273859"/>
                </a:lnTo>
                <a:lnTo>
                  <a:pt x="21341" y="222434"/>
                </a:lnTo>
                <a:lnTo>
                  <a:pt x="15202" y="176766"/>
                </a:lnTo>
                <a:lnTo>
                  <a:pt x="14438" y="150495"/>
                </a:lnTo>
                <a:lnTo>
                  <a:pt x="15202" y="124404"/>
                </a:lnTo>
                <a:lnTo>
                  <a:pt x="21341" y="78684"/>
                </a:lnTo>
                <a:lnTo>
                  <a:pt x="33261" y="42011"/>
                </a:lnTo>
                <a:lnTo>
                  <a:pt x="57780" y="4953"/>
                </a:lnTo>
                <a:lnTo>
                  <a:pt x="535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1275080" y="4433823"/>
            <a:ext cx="899160" cy="0"/>
          </a:xfrm>
          <a:custGeom>
            <a:avLst/>
            <a:gdLst/>
            <a:ahLst/>
            <a:cxnLst/>
            <a:rect l="l" t="t" r="r" b="b"/>
            <a:pathLst>
              <a:path w="899160">
                <a:moveTo>
                  <a:pt x="0" y="0"/>
                </a:moveTo>
                <a:lnTo>
                  <a:pt x="899159"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txBox="1"/>
          <p:nvPr/>
        </p:nvSpPr>
        <p:spPr>
          <a:xfrm>
            <a:off x="1262633" y="4235830"/>
            <a:ext cx="921385" cy="380365"/>
          </a:xfrm>
          <a:prstGeom prst="rect">
            <a:avLst/>
          </a:prstGeom>
        </p:spPr>
        <p:txBody>
          <a:bodyPr vert="horz" wrap="square" lIns="0" tIns="0" rIns="0" bIns="0" rtlCol="0">
            <a:spAutoFit/>
          </a:bodyPr>
          <a:lstStyle/>
          <a:p>
            <a:pPr marL="3175" marR="0" lvl="0" indent="0" algn="ctr" defTabSz="914400" rtl="0" eaLnBrk="1" fontAlgn="auto" latinLnBrk="0" hangingPunct="1">
              <a:lnSpc>
                <a:spcPts val="1435"/>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𝟏</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0" marR="0" lvl="0" indent="0" algn="ctr" defTabSz="914400" rtl="0" eaLnBrk="1" fontAlgn="auto" latinLnBrk="0" hangingPunct="1">
              <a:lnSpc>
                <a:spcPts val="1435"/>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(𝟏 +</a:t>
            </a:r>
            <a:r>
              <a:rPr kumimoji="0" sz="1200" b="0" i="0" u="none" strike="noStrike" kern="1200" cap="none" spc="-9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𝑪𝑫)</a:t>
            </a:r>
            <a:r>
              <a:rPr kumimoji="0" sz="1275" b="0" i="0" u="none" strike="noStrike" kern="1200" cap="none" spc="15" normalizeH="0" baseline="22875" noProof="0" dirty="0">
                <a:ln>
                  <a:noFill/>
                </a:ln>
                <a:solidFill>
                  <a:srgbClr val="FFFFFF"/>
                </a:solidFill>
                <a:effectLst/>
                <a:uLnTx/>
                <a:uFillTx/>
                <a:latin typeface="Cambria Math"/>
                <a:ea typeface="+mn-ea"/>
                <a:cs typeface="Cambria Math"/>
              </a:rPr>
              <a:t>𝑾𝑨𝑴</a:t>
            </a:r>
            <a:endParaRPr kumimoji="0" sz="1275" b="0" i="0" u="none" strike="noStrike" kern="1200" cap="none" spc="0" normalizeH="0" baseline="22875" noProof="0">
              <a:ln>
                <a:noFill/>
              </a:ln>
              <a:solidFill>
                <a:prstClr val="black"/>
              </a:solidFill>
              <a:effectLst/>
              <a:uLnTx/>
              <a:uFillTx/>
              <a:latin typeface="Cambria Math"/>
              <a:ea typeface="+mn-ea"/>
              <a:cs typeface="Cambria Math"/>
            </a:endParaRPr>
          </a:p>
        </p:txBody>
      </p:sp>
      <p:sp>
        <p:nvSpPr>
          <p:cNvPr id="25" name="object 25"/>
          <p:cNvSpPr txBox="1"/>
          <p:nvPr/>
        </p:nvSpPr>
        <p:spPr>
          <a:xfrm>
            <a:off x="1607058" y="4621403"/>
            <a:ext cx="236220"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𝑪𝑫</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26" name="object 26"/>
          <p:cNvSpPr txBox="1"/>
          <p:nvPr/>
        </p:nvSpPr>
        <p:spPr>
          <a:xfrm>
            <a:off x="2393695" y="4519295"/>
            <a:ext cx="139700"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27" name="object 27"/>
          <p:cNvSpPr/>
          <p:nvPr/>
        </p:nvSpPr>
        <p:spPr>
          <a:xfrm>
            <a:off x="3515740" y="4815840"/>
            <a:ext cx="38735" cy="0"/>
          </a:xfrm>
          <a:custGeom>
            <a:avLst/>
            <a:gdLst/>
            <a:ahLst/>
            <a:cxnLst/>
            <a:rect l="l" t="t" r="r" b="b"/>
            <a:pathLst>
              <a:path w="38735">
                <a:moveTo>
                  <a:pt x="0" y="0"/>
                </a:moveTo>
                <a:lnTo>
                  <a:pt x="38226" y="0"/>
                </a:lnTo>
              </a:path>
            </a:pathLst>
          </a:custGeom>
          <a:ln w="76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3546728" y="4442459"/>
            <a:ext cx="0" cy="369570"/>
          </a:xfrm>
          <a:custGeom>
            <a:avLst/>
            <a:gdLst/>
            <a:ahLst/>
            <a:cxnLst/>
            <a:rect l="l" t="t" r="r" b="b"/>
            <a:pathLst>
              <a:path h="369570">
                <a:moveTo>
                  <a:pt x="0" y="0"/>
                </a:moveTo>
                <a:lnTo>
                  <a:pt x="0" y="369570"/>
                </a:lnTo>
              </a:path>
            </a:pathLst>
          </a:custGeom>
          <a:ln w="1447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3515740" y="4438650"/>
            <a:ext cx="38735" cy="0"/>
          </a:xfrm>
          <a:custGeom>
            <a:avLst/>
            <a:gdLst/>
            <a:ahLst/>
            <a:cxnLst/>
            <a:rect l="l" t="t" r="r" b="b"/>
            <a:pathLst>
              <a:path w="38735">
                <a:moveTo>
                  <a:pt x="0" y="0"/>
                </a:moveTo>
                <a:lnTo>
                  <a:pt x="38226"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2570607" y="4815840"/>
            <a:ext cx="38735" cy="0"/>
          </a:xfrm>
          <a:custGeom>
            <a:avLst/>
            <a:gdLst/>
            <a:ahLst/>
            <a:cxnLst/>
            <a:rect l="l" t="t" r="r" b="b"/>
            <a:pathLst>
              <a:path w="38735">
                <a:moveTo>
                  <a:pt x="0" y="0"/>
                </a:moveTo>
                <a:lnTo>
                  <a:pt x="38354" y="0"/>
                </a:lnTo>
              </a:path>
            </a:pathLst>
          </a:custGeom>
          <a:ln w="76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2577909" y="4442459"/>
            <a:ext cx="0" cy="369570"/>
          </a:xfrm>
          <a:custGeom>
            <a:avLst/>
            <a:gdLst/>
            <a:ahLst/>
            <a:cxnLst/>
            <a:rect l="l" t="t" r="r" b="b"/>
            <a:pathLst>
              <a:path h="369570">
                <a:moveTo>
                  <a:pt x="0" y="0"/>
                </a:moveTo>
                <a:lnTo>
                  <a:pt x="0" y="369570"/>
                </a:lnTo>
              </a:path>
            </a:pathLst>
          </a:custGeom>
          <a:ln w="1460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2570607" y="4438650"/>
            <a:ext cx="38735" cy="0"/>
          </a:xfrm>
          <a:custGeom>
            <a:avLst/>
            <a:gdLst/>
            <a:ahLst/>
            <a:cxnLst/>
            <a:rect l="l" t="t" r="r" b="b"/>
            <a:pathLst>
              <a:path w="38735">
                <a:moveTo>
                  <a:pt x="0" y="0"/>
                </a:moveTo>
                <a:lnTo>
                  <a:pt x="38354"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2611627" y="4627371"/>
            <a:ext cx="899160" cy="0"/>
          </a:xfrm>
          <a:custGeom>
            <a:avLst/>
            <a:gdLst/>
            <a:ahLst/>
            <a:cxnLst/>
            <a:rect l="l" t="t" r="r" b="b"/>
            <a:pathLst>
              <a:path w="899160">
                <a:moveTo>
                  <a:pt x="0" y="0"/>
                </a:moveTo>
                <a:lnTo>
                  <a:pt x="899160"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txBox="1"/>
          <p:nvPr/>
        </p:nvSpPr>
        <p:spPr>
          <a:xfrm>
            <a:off x="2943860" y="4403470"/>
            <a:ext cx="233679"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𝑻</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𝑫</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35" name="object 35"/>
          <p:cNvSpPr txBox="1"/>
          <p:nvPr/>
        </p:nvSpPr>
        <p:spPr>
          <a:xfrm>
            <a:off x="2599435" y="4621403"/>
            <a:ext cx="92138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(𝟏 +</a:t>
            </a:r>
            <a:r>
              <a:rPr kumimoji="0" sz="1200" b="0" i="0" u="none" strike="noStrike" kern="1200" cap="none" spc="-9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𝑪𝑫)</a:t>
            </a:r>
            <a:r>
              <a:rPr kumimoji="0" sz="1275" b="0" i="0" u="none" strike="noStrike" kern="1200" cap="none" spc="15" normalizeH="0" baseline="22875" noProof="0" dirty="0">
                <a:ln>
                  <a:noFill/>
                </a:ln>
                <a:solidFill>
                  <a:srgbClr val="FFFFFF"/>
                </a:solidFill>
                <a:effectLst/>
                <a:uLnTx/>
                <a:uFillTx/>
                <a:latin typeface="Cambria Math"/>
                <a:ea typeface="+mn-ea"/>
                <a:cs typeface="Cambria Math"/>
              </a:rPr>
              <a:t>𝑾𝑨𝑴</a:t>
            </a:r>
            <a:endParaRPr kumimoji="0" sz="1275" b="0" i="0" u="none" strike="noStrike" kern="1200" cap="none" spc="0" normalizeH="0" baseline="22875" noProof="0">
              <a:ln>
                <a:noFill/>
              </a:ln>
              <a:solidFill>
                <a:prstClr val="black"/>
              </a:solidFill>
              <a:effectLst/>
              <a:uLnTx/>
              <a:uFillTx/>
              <a:latin typeface="Cambria Math"/>
              <a:ea typeface="+mn-ea"/>
              <a:cs typeface="Cambria Math"/>
            </a:endParaRPr>
          </a:p>
        </p:txBody>
      </p:sp>
      <p:sp>
        <p:nvSpPr>
          <p:cNvPr id="36" name="object 36"/>
          <p:cNvSpPr/>
          <p:nvPr/>
        </p:nvSpPr>
        <p:spPr>
          <a:xfrm>
            <a:off x="1073454" y="5048630"/>
            <a:ext cx="1485265" cy="452755"/>
          </a:xfrm>
          <a:custGeom>
            <a:avLst/>
            <a:gdLst/>
            <a:ahLst/>
            <a:cxnLst/>
            <a:rect l="l" t="t" r="r" b="b"/>
            <a:pathLst>
              <a:path w="1485264" h="452754">
                <a:moveTo>
                  <a:pt x="1434541" y="0"/>
                </a:moveTo>
                <a:lnTo>
                  <a:pt x="1434541" y="6477"/>
                </a:lnTo>
                <a:lnTo>
                  <a:pt x="1439490" y="8503"/>
                </a:lnTo>
                <a:lnTo>
                  <a:pt x="1444224" y="12493"/>
                </a:lnTo>
                <a:lnTo>
                  <a:pt x="1459131" y="49355"/>
                </a:lnTo>
                <a:lnTo>
                  <a:pt x="1461211" y="82677"/>
                </a:lnTo>
                <a:lnTo>
                  <a:pt x="1461211" y="87884"/>
                </a:lnTo>
                <a:lnTo>
                  <a:pt x="1460830" y="94488"/>
                </a:lnTo>
                <a:lnTo>
                  <a:pt x="1459941" y="102362"/>
                </a:lnTo>
                <a:lnTo>
                  <a:pt x="1459278" y="108551"/>
                </a:lnTo>
                <a:lnTo>
                  <a:pt x="1458379" y="115824"/>
                </a:lnTo>
                <a:lnTo>
                  <a:pt x="1457476" y="122596"/>
                </a:lnTo>
                <a:lnTo>
                  <a:pt x="1456385" y="130429"/>
                </a:lnTo>
                <a:lnTo>
                  <a:pt x="1455238" y="138122"/>
                </a:lnTo>
                <a:lnTo>
                  <a:pt x="1454257" y="145018"/>
                </a:lnTo>
                <a:lnTo>
                  <a:pt x="1452653" y="156876"/>
                </a:lnTo>
                <a:lnTo>
                  <a:pt x="1451939" y="162948"/>
                </a:lnTo>
                <a:lnTo>
                  <a:pt x="1451559" y="167513"/>
                </a:lnTo>
                <a:lnTo>
                  <a:pt x="1451559" y="169926"/>
                </a:lnTo>
                <a:lnTo>
                  <a:pt x="1458494" y="211891"/>
                </a:lnTo>
                <a:lnTo>
                  <a:pt x="1471371" y="225679"/>
                </a:lnTo>
                <a:lnTo>
                  <a:pt x="1471371" y="227711"/>
                </a:lnTo>
                <a:lnTo>
                  <a:pt x="1452622" y="263747"/>
                </a:lnTo>
                <a:lnTo>
                  <a:pt x="1451559" y="283464"/>
                </a:lnTo>
                <a:lnTo>
                  <a:pt x="1451559" y="285877"/>
                </a:lnTo>
                <a:lnTo>
                  <a:pt x="1456385" y="322961"/>
                </a:lnTo>
                <a:lnTo>
                  <a:pt x="1457577" y="331553"/>
                </a:lnTo>
                <a:lnTo>
                  <a:pt x="1458448" y="338089"/>
                </a:lnTo>
                <a:lnTo>
                  <a:pt x="1459356" y="345567"/>
                </a:lnTo>
                <a:lnTo>
                  <a:pt x="1460830" y="359029"/>
                </a:lnTo>
                <a:lnTo>
                  <a:pt x="1461211" y="365506"/>
                </a:lnTo>
                <a:lnTo>
                  <a:pt x="1461211" y="370840"/>
                </a:lnTo>
                <a:lnTo>
                  <a:pt x="1456549" y="416220"/>
                </a:lnTo>
                <a:lnTo>
                  <a:pt x="1434541" y="446278"/>
                </a:lnTo>
                <a:lnTo>
                  <a:pt x="1434541" y="452628"/>
                </a:lnTo>
                <a:lnTo>
                  <a:pt x="1468890" y="415202"/>
                </a:lnTo>
                <a:lnTo>
                  <a:pt x="1476042" y="359029"/>
                </a:lnTo>
                <a:lnTo>
                  <a:pt x="1475966" y="351028"/>
                </a:lnTo>
                <a:lnTo>
                  <a:pt x="1470990" y="310515"/>
                </a:lnTo>
                <a:lnTo>
                  <a:pt x="1469751" y="303204"/>
                </a:lnTo>
                <a:lnTo>
                  <a:pt x="1468704" y="296513"/>
                </a:lnTo>
                <a:lnTo>
                  <a:pt x="1467846" y="290441"/>
                </a:lnTo>
                <a:lnTo>
                  <a:pt x="1467180" y="284988"/>
                </a:lnTo>
                <a:lnTo>
                  <a:pt x="1466291" y="278130"/>
                </a:lnTo>
                <a:lnTo>
                  <a:pt x="1465932" y="273105"/>
                </a:lnTo>
                <a:lnTo>
                  <a:pt x="1465910" y="269113"/>
                </a:lnTo>
                <a:lnTo>
                  <a:pt x="1466241" y="260586"/>
                </a:lnTo>
                <a:lnTo>
                  <a:pt x="1484833" y="230505"/>
                </a:lnTo>
                <a:lnTo>
                  <a:pt x="1484833" y="222885"/>
                </a:lnTo>
                <a:lnTo>
                  <a:pt x="1465910" y="184277"/>
                </a:lnTo>
                <a:lnTo>
                  <a:pt x="1465932" y="180286"/>
                </a:lnTo>
                <a:lnTo>
                  <a:pt x="1466291" y="175260"/>
                </a:lnTo>
                <a:lnTo>
                  <a:pt x="1467288" y="167513"/>
                </a:lnTo>
                <a:lnTo>
                  <a:pt x="1467848" y="162941"/>
                </a:lnTo>
                <a:lnTo>
                  <a:pt x="1468768" y="156464"/>
                </a:lnTo>
                <a:lnTo>
                  <a:pt x="1469751" y="150185"/>
                </a:lnTo>
                <a:lnTo>
                  <a:pt x="1470990" y="142875"/>
                </a:lnTo>
                <a:lnTo>
                  <a:pt x="1472157" y="135469"/>
                </a:lnTo>
                <a:lnTo>
                  <a:pt x="1476047" y="94488"/>
                </a:lnTo>
                <a:lnTo>
                  <a:pt x="1475264" y="72715"/>
                </a:lnTo>
                <a:lnTo>
                  <a:pt x="1463370" y="24638"/>
                </a:lnTo>
                <a:lnTo>
                  <a:pt x="1442421" y="2385"/>
                </a:lnTo>
                <a:lnTo>
                  <a:pt x="1434541" y="0"/>
                </a:lnTo>
                <a:close/>
              </a:path>
              <a:path w="1485264" h="452754">
                <a:moveTo>
                  <a:pt x="50368" y="0"/>
                </a:moveTo>
                <a:lnTo>
                  <a:pt x="15967" y="37472"/>
                </a:lnTo>
                <a:lnTo>
                  <a:pt x="8851" y="95123"/>
                </a:lnTo>
                <a:lnTo>
                  <a:pt x="9168" y="104620"/>
                </a:lnTo>
                <a:lnTo>
                  <a:pt x="10117" y="115760"/>
                </a:lnTo>
                <a:lnTo>
                  <a:pt x="11696" y="128520"/>
                </a:lnTo>
                <a:lnTo>
                  <a:pt x="13906" y="142875"/>
                </a:lnTo>
                <a:lnTo>
                  <a:pt x="16123" y="156827"/>
                </a:lnTo>
                <a:lnTo>
                  <a:pt x="17706" y="168386"/>
                </a:lnTo>
                <a:lnTo>
                  <a:pt x="18657" y="177540"/>
                </a:lnTo>
                <a:lnTo>
                  <a:pt x="18973" y="184277"/>
                </a:lnTo>
                <a:lnTo>
                  <a:pt x="18640" y="192877"/>
                </a:lnTo>
                <a:lnTo>
                  <a:pt x="0" y="222885"/>
                </a:lnTo>
                <a:lnTo>
                  <a:pt x="0" y="230505"/>
                </a:lnTo>
                <a:lnTo>
                  <a:pt x="18973" y="269113"/>
                </a:lnTo>
                <a:lnTo>
                  <a:pt x="18657" y="275849"/>
                </a:lnTo>
                <a:lnTo>
                  <a:pt x="17706" y="285003"/>
                </a:lnTo>
                <a:lnTo>
                  <a:pt x="16050" y="297021"/>
                </a:lnTo>
                <a:lnTo>
                  <a:pt x="13906" y="310515"/>
                </a:lnTo>
                <a:lnTo>
                  <a:pt x="11696" y="324923"/>
                </a:lnTo>
                <a:lnTo>
                  <a:pt x="10117" y="337677"/>
                </a:lnTo>
                <a:lnTo>
                  <a:pt x="9168" y="348787"/>
                </a:lnTo>
                <a:lnTo>
                  <a:pt x="8851" y="358267"/>
                </a:lnTo>
                <a:lnTo>
                  <a:pt x="9642" y="380412"/>
                </a:lnTo>
                <a:lnTo>
                  <a:pt x="21501" y="427990"/>
                </a:lnTo>
                <a:lnTo>
                  <a:pt x="50368" y="452628"/>
                </a:lnTo>
                <a:lnTo>
                  <a:pt x="50368" y="446278"/>
                </a:lnTo>
                <a:lnTo>
                  <a:pt x="45393" y="444234"/>
                </a:lnTo>
                <a:lnTo>
                  <a:pt x="40660" y="440213"/>
                </a:lnTo>
                <a:lnTo>
                  <a:pt x="25725" y="403590"/>
                </a:lnTo>
                <a:lnTo>
                  <a:pt x="23660" y="370840"/>
                </a:lnTo>
                <a:lnTo>
                  <a:pt x="23962" y="361983"/>
                </a:lnTo>
                <a:lnTo>
                  <a:pt x="24869" y="351043"/>
                </a:lnTo>
                <a:lnTo>
                  <a:pt x="26431" y="337677"/>
                </a:lnTo>
                <a:lnTo>
                  <a:pt x="28498" y="322961"/>
                </a:lnTo>
                <a:lnTo>
                  <a:pt x="30615" y="308431"/>
                </a:lnTo>
                <a:lnTo>
                  <a:pt x="32177" y="296562"/>
                </a:lnTo>
                <a:lnTo>
                  <a:pt x="33035" y="288706"/>
                </a:lnTo>
                <a:lnTo>
                  <a:pt x="33337" y="283464"/>
                </a:lnTo>
                <a:lnTo>
                  <a:pt x="33061" y="273034"/>
                </a:lnTo>
                <a:lnTo>
                  <a:pt x="22893" y="236108"/>
                </a:lnTo>
                <a:lnTo>
                  <a:pt x="13538" y="227711"/>
                </a:lnTo>
                <a:lnTo>
                  <a:pt x="13538" y="225679"/>
                </a:lnTo>
                <a:lnTo>
                  <a:pt x="32235" y="189753"/>
                </a:lnTo>
                <a:lnTo>
                  <a:pt x="33247" y="168386"/>
                </a:lnTo>
                <a:lnTo>
                  <a:pt x="33035" y="164736"/>
                </a:lnTo>
                <a:lnTo>
                  <a:pt x="32127" y="156416"/>
                </a:lnTo>
                <a:lnTo>
                  <a:pt x="30615" y="144976"/>
                </a:lnTo>
                <a:lnTo>
                  <a:pt x="28498" y="130429"/>
                </a:lnTo>
                <a:lnTo>
                  <a:pt x="26381" y="115377"/>
                </a:lnTo>
                <a:lnTo>
                  <a:pt x="24869" y="102409"/>
                </a:lnTo>
                <a:lnTo>
                  <a:pt x="23962" y="91513"/>
                </a:lnTo>
                <a:lnTo>
                  <a:pt x="23660" y="82677"/>
                </a:lnTo>
                <a:lnTo>
                  <a:pt x="24176" y="64724"/>
                </a:lnTo>
                <a:lnTo>
                  <a:pt x="31915" y="26416"/>
                </a:lnTo>
                <a:lnTo>
                  <a:pt x="50368" y="6477"/>
                </a:lnTo>
                <a:lnTo>
                  <a:pt x="5036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txBox="1"/>
          <p:nvPr/>
        </p:nvSpPr>
        <p:spPr>
          <a:xfrm>
            <a:off x="8331" y="5257165"/>
            <a:ext cx="136461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𝑀𝑉𝐷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1456 ×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1</a:t>
            </a:r>
            <a:r>
              <a:rPr kumimoji="0" sz="1200" b="0" i="0" u="none" strike="noStrike" kern="1200" cap="none" spc="7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38" name="object 38"/>
          <p:cNvSpPr/>
          <p:nvPr/>
        </p:nvSpPr>
        <p:spPr>
          <a:xfrm>
            <a:off x="2445892" y="5497829"/>
            <a:ext cx="40640" cy="0"/>
          </a:xfrm>
          <a:custGeom>
            <a:avLst/>
            <a:gdLst/>
            <a:ahLst/>
            <a:cxnLst/>
            <a:rect l="l" t="t" r="r" b="b"/>
            <a:pathLst>
              <a:path w="40639">
                <a:moveTo>
                  <a:pt x="0" y="0"/>
                </a:moveTo>
                <a:lnTo>
                  <a:pt x="40512"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2478722" y="5055870"/>
            <a:ext cx="0" cy="438150"/>
          </a:xfrm>
          <a:custGeom>
            <a:avLst/>
            <a:gdLst/>
            <a:ahLst/>
            <a:cxnLst/>
            <a:rect l="l" t="t" r="r" b="b"/>
            <a:pathLst>
              <a:path h="438150">
                <a:moveTo>
                  <a:pt x="0" y="0"/>
                </a:moveTo>
                <a:lnTo>
                  <a:pt x="0" y="438149"/>
                </a:lnTo>
              </a:path>
            </a:pathLst>
          </a:custGeom>
          <a:ln w="1536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2445892" y="5052695"/>
            <a:ext cx="40640" cy="0"/>
          </a:xfrm>
          <a:custGeom>
            <a:avLst/>
            <a:gdLst/>
            <a:ahLst/>
            <a:cxnLst/>
            <a:rect l="l" t="t" r="r" b="b"/>
            <a:pathLst>
              <a:path w="40639">
                <a:moveTo>
                  <a:pt x="0" y="0"/>
                </a:moveTo>
                <a:lnTo>
                  <a:pt x="40512"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1412494" y="5497829"/>
            <a:ext cx="40640" cy="0"/>
          </a:xfrm>
          <a:custGeom>
            <a:avLst/>
            <a:gdLst/>
            <a:ahLst/>
            <a:cxnLst/>
            <a:rect l="l" t="t" r="r" b="b"/>
            <a:pathLst>
              <a:path w="40640">
                <a:moveTo>
                  <a:pt x="0" y="0"/>
                </a:moveTo>
                <a:lnTo>
                  <a:pt x="40512"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1420177" y="5055870"/>
            <a:ext cx="0" cy="438150"/>
          </a:xfrm>
          <a:custGeom>
            <a:avLst/>
            <a:gdLst/>
            <a:ahLst/>
            <a:cxnLst/>
            <a:rect l="l" t="t" r="r" b="b"/>
            <a:pathLst>
              <a:path h="438150">
                <a:moveTo>
                  <a:pt x="0" y="0"/>
                </a:moveTo>
                <a:lnTo>
                  <a:pt x="0" y="438149"/>
                </a:lnTo>
              </a:path>
            </a:pathLst>
          </a:custGeom>
          <a:ln w="15367">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1412494" y="5052695"/>
            <a:ext cx="40640" cy="0"/>
          </a:xfrm>
          <a:custGeom>
            <a:avLst/>
            <a:gdLst/>
            <a:ahLst/>
            <a:cxnLst/>
            <a:rect l="l" t="t" r="r" b="b"/>
            <a:pathLst>
              <a:path w="40640">
                <a:moveTo>
                  <a:pt x="0" y="0"/>
                </a:moveTo>
                <a:lnTo>
                  <a:pt x="40512" y="0"/>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1456436" y="5364988"/>
            <a:ext cx="986155" cy="0"/>
          </a:xfrm>
          <a:custGeom>
            <a:avLst/>
            <a:gdLst/>
            <a:ahLst/>
            <a:cxnLst/>
            <a:rect l="l" t="t" r="r" b="b"/>
            <a:pathLst>
              <a:path w="986155">
                <a:moveTo>
                  <a:pt x="0" y="0"/>
                </a:moveTo>
                <a:lnTo>
                  <a:pt x="986027"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1469140" y="5025390"/>
            <a:ext cx="961390" cy="301625"/>
          </a:xfrm>
          <a:custGeom>
            <a:avLst/>
            <a:gdLst/>
            <a:ahLst/>
            <a:cxnLst/>
            <a:rect l="l" t="t" r="r" b="b"/>
            <a:pathLst>
              <a:path w="961389" h="301625">
                <a:moveTo>
                  <a:pt x="907791" y="0"/>
                </a:moveTo>
                <a:lnTo>
                  <a:pt x="903600" y="4953"/>
                </a:lnTo>
                <a:lnTo>
                  <a:pt x="912549" y="14908"/>
                </a:lnTo>
                <a:lnTo>
                  <a:pt x="920713" y="27257"/>
                </a:lnTo>
                <a:lnTo>
                  <a:pt x="939995" y="78684"/>
                </a:lnTo>
                <a:lnTo>
                  <a:pt x="946143" y="124404"/>
                </a:lnTo>
                <a:lnTo>
                  <a:pt x="946907" y="150622"/>
                </a:lnTo>
                <a:lnTo>
                  <a:pt x="946143" y="176766"/>
                </a:lnTo>
                <a:lnTo>
                  <a:pt x="939995" y="222434"/>
                </a:lnTo>
                <a:lnTo>
                  <a:pt x="928067" y="259105"/>
                </a:lnTo>
                <a:lnTo>
                  <a:pt x="903600" y="296164"/>
                </a:lnTo>
                <a:lnTo>
                  <a:pt x="907791" y="301117"/>
                </a:lnTo>
                <a:lnTo>
                  <a:pt x="937027" y="263862"/>
                </a:lnTo>
                <a:lnTo>
                  <a:pt x="952384" y="225790"/>
                </a:lnTo>
                <a:lnTo>
                  <a:pt x="960385" y="177974"/>
                </a:lnTo>
                <a:lnTo>
                  <a:pt x="961385" y="150495"/>
                </a:lnTo>
                <a:lnTo>
                  <a:pt x="960385" y="123088"/>
                </a:lnTo>
                <a:lnTo>
                  <a:pt x="952384" y="75324"/>
                </a:lnTo>
                <a:lnTo>
                  <a:pt x="937027" y="37254"/>
                </a:lnTo>
                <a:lnTo>
                  <a:pt x="918219" y="9735"/>
                </a:lnTo>
                <a:lnTo>
                  <a:pt x="907791" y="0"/>
                </a:lnTo>
                <a:close/>
              </a:path>
              <a:path w="961389" h="301625">
                <a:moveTo>
                  <a:pt x="53462" y="0"/>
                </a:moveTo>
                <a:lnTo>
                  <a:pt x="24333" y="37254"/>
                </a:lnTo>
                <a:lnTo>
                  <a:pt x="8996" y="75324"/>
                </a:lnTo>
                <a:lnTo>
                  <a:pt x="995" y="123088"/>
                </a:lnTo>
                <a:lnTo>
                  <a:pt x="0" y="150622"/>
                </a:lnTo>
                <a:lnTo>
                  <a:pt x="995" y="177974"/>
                </a:lnTo>
                <a:lnTo>
                  <a:pt x="8996" y="225790"/>
                </a:lnTo>
                <a:lnTo>
                  <a:pt x="24333" y="263862"/>
                </a:lnTo>
                <a:lnTo>
                  <a:pt x="53462" y="301117"/>
                </a:lnTo>
                <a:lnTo>
                  <a:pt x="57780" y="296164"/>
                </a:lnTo>
                <a:lnTo>
                  <a:pt x="48775" y="286208"/>
                </a:lnTo>
                <a:lnTo>
                  <a:pt x="40603" y="273859"/>
                </a:lnTo>
                <a:lnTo>
                  <a:pt x="21331" y="222434"/>
                </a:lnTo>
                <a:lnTo>
                  <a:pt x="15235" y="176766"/>
                </a:lnTo>
                <a:lnTo>
                  <a:pt x="14477" y="150495"/>
                </a:lnTo>
                <a:lnTo>
                  <a:pt x="15235" y="124404"/>
                </a:lnTo>
                <a:lnTo>
                  <a:pt x="21331" y="78684"/>
                </a:lnTo>
                <a:lnTo>
                  <a:pt x="33241" y="42011"/>
                </a:lnTo>
                <a:lnTo>
                  <a:pt x="57780" y="4953"/>
                </a:lnTo>
                <a:lnTo>
                  <a:pt x="5346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1531111" y="5176011"/>
            <a:ext cx="836930" cy="0"/>
          </a:xfrm>
          <a:custGeom>
            <a:avLst/>
            <a:gdLst/>
            <a:ahLst/>
            <a:cxnLst/>
            <a:rect l="l" t="t" r="r" b="b"/>
            <a:pathLst>
              <a:path w="836930">
                <a:moveTo>
                  <a:pt x="0" y="0"/>
                </a:moveTo>
                <a:lnTo>
                  <a:pt x="836676"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txBox="1"/>
          <p:nvPr/>
        </p:nvSpPr>
        <p:spPr>
          <a:xfrm>
            <a:off x="1518666" y="4978272"/>
            <a:ext cx="855344" cy="375920"/>
          </a:xfrm>
          <a:prstGeom prst="rect">
            <a:avLst/>
          </a:prstGeom>
        </p:spPr>
        <p:txBody>
          <a:bodyPr vert="horz" wrap="square" lIns="0" tIns="0" rIns="0" bIns="0" rtlCol="0">
            <a:spAutoFit/>
          </a:bodyPr>
          <a:lstStyle/>
          <a:p>
            <a:pPr marL="6985" marR="0" lvl="0" indent="0" algn="ctr" defTabSz="914400" rtl="0" eaLnBrk="1" fontAlgn="auto" latinLnBrk="0" hangingPunct="1">
              <a:lnSpc>
                <a:spcPts val="1415"/>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1</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a:p>
            <a:pPr marL="0" marR="0" lvl="0" indent="0" algn="ctr" defTabSz="914400" rtl="0" eaLnBrk="1" fontAlgn="auto" latinLnBrk="0" hangingPunct="1">
              <a:lnSpc>
                <a:spcPts val="1415"/>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(1 +</a:t>
            </a:r>
            <a:r>
              <a:rPr kumimoji="0" sz="1200" b="0" i="0" u="none" strike="noStrike" kern="1200" cap="none" spc="-10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10" normalizeH="0" baseline="0" noProof="0" dirty="0">
                <a:ln>
                  <a:noFill/>
                </a:ln>
                <a:solidFill>
                  <a:srgbClr val="FFFFFF"/>
                </a:solidFill>
                <a:effectLst/>
                <a:uLnTx/>
                <a:uFillTx/>
                <a:latin typeface="Cambria Math"/>
                <a:ea typeface="+mn-ea"/>
                <a:cs typeface="Cambria Math"/>
              </a:rPr>
              <a:t>0.02)</a:t>
            </a:r>
            <a:r>
              <a:rPr kumimoji="0" sz="1275" b="0" i="0" u="none" strike="noStrike" kern="1200" cap="none" spc="15" normalizeH="0" baseline="22875" noProof="0" dirty="0">
                <a:ln>
                  <a:noFill/>
                </a:ln>
                <a:solidFill>
                  <a:srgbClr val="FFFFFF"/>
                </a:solidFill>
                <a:effectLst/>
                <a:uLnTx/>
                <a:uFillTx/>
                <a:latin typeface="Cambria Math"/>
                <a:ea typeface="+mn-ea"/>
                <a:cs typeface="Cambria Math"/>
              </a:rPr>
              <a:t>7.3</a:t>
            </a:r>
            <a:endParaRPr kumimoji="0" sz="1275" b="0" i="0" u="none" strike="noStrike" kern="1200" cap="none" spc="0" normalizeH="0" baseline="22875" noProof="0">
              <a:ln>
                <a:noFill/>
              </a:ln>
              <a:solidFill>
                <a:prstClr val="black"/>
              </a:solidFill>
              <a:effectLst/>
              <a:uLnTx/>
              <a:uFillTx/>
              <a:latin typeface="Cambria Math"/>
              <a:ea typeface="+mn-ea"/>
              <a:cs typeface="Cambria Math"/>
            </a:endParaRPr>
          </a:p>
        </p:txBody>
      </p:sp>
      <p:sp>
        <p:nvSpPr>
          <p:cNvPr id="48" name="object 48"/>
          <p:cNvSpPr txBox="1"/>
          <p:nvPr/>
        </p:nvSpPr>
        <p:spPr>
          <a:xfrm>
            <a:off x="1794510" y="5359272"/>
            <a:ext cx="309245"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0</a:t>
            </a:r>
            <a:r>
              <a:rPr kumimoji="0" sz="1200" b="0" i="0" u="none" strike="noStrike" kern="1200" cap="none" spc="5" normalizeH="0" baseline="0" noProof="0" dirty="0">
                <a:ln>
                  <a:noFill/>
                </a:ln>
                <a:solidFill>
                  <a:srgbClr val="FFFFFF"/>
                </a:solidFill>
                <a:effectLst/>
                <a:uLnTx/>
                <a:uFillTx/>
                <a:latin typeface="Cambria Math"/>
                <a:ea typeface="+mn-ea"/>
                <a:cs typeface="Cambria Math"/>
              </a:rPr>
              <a:t>.</a:t>
            </a:r>
            <a:r>
              <a:rPr kumimoji="0" sz="1200" b="0" i="0" u="none" strike="noStrike" kern="1200" cap="none" spc="-5" normalizeH="0" baseline="0" noProof="0" dirty="0">
                <a:ln>
                  <a:noFill/>
                </a:ln>
                <a:solidFill>
                  <a:srgbClr val="FFFFFF"/>
                </a:solidFill>
                <a:effectLst/>
                <a:uLnTx/>
                <a:uFillTx/>
                <a:latin typeface="Cambria Math"/>
                <a:ea typeface="+mn-ea"/>
                <a:cs typeface="Cambria Math"/>
              </a:rPr>
              <a:t>02</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49" name="object 49"/>
          <p:cNvSpPr txBox="1"/>
          <p:nvPr/>
        </p:nvSpPr>
        <p:spPr>
          <a:xfrm>
            <a:off x="2585720" y="5257165"/>
            <a:ext cx="139700"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50" name="object 50"/>
          <p:cNvSpPr/>
          <p:nvPr/>
        </p:nvSpPr>
        <p:spPr>
          <a:xfrm>
            <a:off x="3643757" y="5553709"/>
            <a:ext cx="38735" cy="0"/>
          </a:xfrm>
          <a:custGeom>
            <a:avLst/>
            <a:gdLst/>
            <a:ahLst/>
            <a:cxnLst/>
            <a:rect l="l" t="t" r="r" b="b"/>
            <a:pathLst>
              <a:path w="38735">
                <a:moveTo>
                  <a:pt x="0" y="0"/>
                </a:moveTo>
                <a:lnTo>
                  <a:pt x="38226"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3674745" y="5180329"/>
            <a:ext cx="0" cy="369570"/>
          </a:xfrm>
          <a:custGeom>
            <a:avLst/>
            <a:gdLst/>
            <a:ahLst/>
            <a:cxnLst/>
            <a:rect l="l" t="t" r="r" b="b"/>
            <a:pathLst>
              <a:path h="369570">
                <a:moveTo>
                  <a:pt x="0" y="0"/>
                </a:moveTo>
                <a:lnTo>
                  <a:pt x="0" y="369570"/>
                </a:lnTo>
              </a:path>
            </a:pathLst>
          </a:custGeom>
          <a:ln w="1447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3643757" y="5176520"/>
            <a:ext cx="38735" cy="0"/>
          </a:xfrm>
          <a:custGeom>
            <a:avLst/>
            <a:gdLst/>
            <a:ahLst/>
            <a:cxnLst/>
            <a:rect l="l" t="t" r="r" b="b"/>
            <a:pathLst>
              <a:path w="38735">
                <a:moveTo>
                  <a:pt x="0" y="0"/>
                </a:moveTo>
                <a:lnTo>
                  <a:pt x="38226" y="0"/>
                </a:lnTo>
              </a:path>
            </a:pathLst>
          </a:custGeom>
          <a:ln w="76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2762630" y="5553709"/>
            <a:ext cx="38735" cy="0"/>
          </a:xfrm>
          <a:custGeom>
            <a:avLst/>
            <a:gdLst/>
            <a:ahLst/>
            <a:cxnLst/>
            <a:rect l="l" t="t" r="r" b="b"/>
            <a:pathLst>
              <a:path w="38735">
                <a:moveTo>
                  <a:pt x="0" y="0"/>
                </a:moveTo>
                <a:lnTo>
                  <a:pt x="38354" y="0"/>
                </a:lnTo>
              </a:path>
            </a:pathLst>
          </a:custGeom>
          <a:ln w="761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2769933" y="5180329"/>
            <a:ext cx="0" cy="369570"/>
          </a:xfrm>
          <a:custGeom>
            <a:avLst/>
            <a:gdLst/>
            <a:ahLst/>
            <a:cxnLst/>
            <a:rect l="l" t="t" r="r" b="b"/>
            <a:pathLst>
              <a:path h="369570">
                <a:moveTo>
                  <a:pt x="0" y="0"/>
                </a:moveTo>
                <a:lnTo>
                  <a:pt x="0" y="369570"/>
                </a:lnTo>
              </a:path>
            </a:pathLst>
          </a:custGeom>
          <a:ln w="1460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2762630" y="5176520"/>
            <a:ext cx="38735" cy="0"/>
          </a:xfrm>
          <a:custGeom>
            <a:avLst/>
            <a:gdLst/>
            <a:ahLst/>
            <a:cxnLst/>
            <a:rect l="l" t="t" r="r" b="b"/>
            <a:pathLst>
              <a:path w="38735">
                <a:moveTo>
                  <a:pt x="0" y="0"/>
                </a:moveTo>
                <a:lnTo>
                  <a:pt x="38354" y="0"/>
                </a:lnTo>
              </a:path>
            </a:pathLst>
          </a:custGeom>
          <a:ln w="76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2803651" y="5364987"/>
            <a:ext cx="836930" cy="0"/>
          </a:xfrm>
          <a:custGeom>
            <a:avLst/>
            <a:gdLst/>
            <a:ahLst/>
            <a:cxnLst/>
            <a:rect l="l" t="t" r="r" b="b"/>
            <a:pathLst>
              <a:path w="836929">
                <a:moveTo>
                  <a:pt x="0" y="0"/>
                </a:moveTo>
                <a:lnTo>
                  <a:pt x="836676" y="0"/>
                </a:lnTo>
              </a:path>
            </a:pathLst>
          </a:custGeom>
          <a:ln w="1066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txBox="1"/>
          <p:nvPr/>
        </p:nvSpPr>
        <p:spPr>
          <a:xfrm>
            <a:off x="2998723" y="5141341"/>
            <a:ext cx="444500"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78384</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58" name="object 58"/>
          <p:cNvSpPr txBox="1"/>
          <p:nvPr/>
        </p:nvSpPr>
        <p:spPr>
          <a:xfrm>
            <a:off x="2791460" y="5359272"/>
            <a:ext cx="855344"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mbria Math"/>
                <a:ea typeface="+mn-ea"/>
                <a:cs typeface="Cambria Math"/>
              </a:rPr>
              <a:t>(1 +</a:t>
            </a:r>
            <a:r>
              <a:rPr kumimoji="0" sz="1200" b="0" i="0" u="none" strike="noStrike" kern="1200" cap="none" spc="-60"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0.02)</a:t>
            </a:r>
            <a:r>
              <a:rPr kumimoji="0" sz="1275" b="0" i="0" u="none" strike="noStrike" kern="1200" cap="none" spc="7" normalizeH="0" baseline="22875" noProof="0" dirty="0">
                <a:ln>
                  <a:noFill/>
                </a:ln>
                <a:solidFill>
                  <a:srgbClr val="FFFFFF"/>
                </a:solidFill>
                <a:effectLst/>
                <a:uLnTx/>
                <a:uFillTx/>
                <a:latin typeface="Cambria Math"/>
                <a:ea typeface="+mn-ea"/>
                <a:cs typeface="Cambria Math"/>
              </a:rPr>
              <a:t>7.3</a:t>
            </a:r>
            <a:endParaRPr kumimoji="0" sz="1275" b="0" i="0" u="none" strike="noStrike" kern="1200" cap="none" spc="0" normalizeH="0" baseline="22875" noProof="0">
              <a:ln>
                <a:noFill/>
              </a:ln>
              <a:solidFill>
                <a:prstClr val="black"/>
              </a:solidFill>
              <a:effectLst/>
              <a:uLnTx/>
              <a:uFillTx/>
              <a:latin typeface="Cambria Math"/>
              <a:ea typeface="+mn-ea"/>
              <a:cs typeface="Cambria Math"/>
            </a:endParaRPr>
          </a:p>
        </p:txBody>
      </p:sp>
      <p:sp>
        <p:nvSpPr>
          <p:cNvPr id="59" name="object 59"/>
          <p:cNvSpPr txBox="1"/>
          <p:nvPr/>
        </p:nvSpPr>
        <p:spPr>
          <a:xfrm>
            <a:off x="1297686" y="5735726"/>
            <a:ext cx="1179830" cy="1993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FFFFFF"/>
                </a:solidFill>
                <a:effectLst/>
                <a:uLnTx/>
                <a:uFillTx/>
                <a:latin typeface="Cambria Math"/>
                <a:ea typeface="+mn-ea"/>
                <a:cs typeface="Cambria Math"/>
              </a:rPr>
              <a:t>𝑀𝑉𝐷 </a:t>
            </a:r>
            <a:r>
              <a:rPr kumimoji="0" sz="1200" b="0" i="0" u="none" strike="noStrike" kern="1200" cap="none" spc="0" normalizeH="0" baseline="0" noProof="0" dirty="0">
                <a:ln>
                  <a:noFill/>
                </a:ln>
                <a:solidFill>
                  <a:srgbClr val="FFFFFF"/>
                </a:solidFill>
                <a:effectLst/>
                <a:uLnTx/>
                <a:uFillTx/>
                <a:latin typeface="Cambria Math"/>
                <a:ea typeface="+mn-ea"/>
                <a:cs typeface="Cambria Math"/>
              </a:rPr>
              <a:t>=</a:t>
            </a:r>
            <a:r>
              <a:rPr kumimoji="0" sz="1200" b="0" i="0" u="none" strike="noStrike" kern="1200" cap="none" spc="105" normalizeH="0" baseline="0" noProof="0" dirty="0">
                <a:ln>
                  <a:noFill/>
                </a:ln>
                <a:solidFill>
                  <a:srgbClr val="FFFFFF"/>
                </a:solidFill>
                <a:effectLst/>
                <a:uLnTx/>
                <a:uFillTx/>
                <a:latin typeface="Cambria Math"/>
                <a:ea typeface="+mn-ea"/>
                <a:cs typeface="Cambria Math"/>
              </a:rPr>
              <a:t> </a:t>
            </a:r>
            <a:r>
              <a:rPr kumimoji="0" sz="1200" b="0" i="0" u="none" strike="noStrike" kern="1200" cap="none" spc="-5" normalizeH="0" baseline="0" noProof="0" dirty="0">
                <a:ln>
                  <a:noFill/>
                </a:ln>
                <a:solidFill>
                  <a:srgbClr val="FFFFFF"/>
                </a:solidFill>
                <a:effectLst/>
                <a:uLnTx/>
                <a:uFillTx/>
                <a:latin typeface="Cambria Math"/>
                <a:ea typeface="+mn-ea"/>
                <a:cs typeface="Cambria Math"/>
              </a:rPr>
              <a:t>79280.22</a:t>
            </a:r>
            <a:endParaRPr kumimoji="0" sz="12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60" name="object 60"/>
          <p:cNvSpPr/>
          <p:nvPr/>
        </p:nvSpPr>
        <p:spPr>
          <a:xfrm>
            <a:off x="7276972" y="2826766"/>
            <a:ext cx="104139" cy="96520"/>
          </a:xfrm>
          <a:custGeom>
            <a:avLst/>
            <a:gdLst/>
            <a:ahLst/>
            <a:cxnLst/>
            <a:rect l="l" t="t" r="r" b="b"/>
            <a:pathLst>
              <a:path w="104140" h="96519">
                <a:moveTo>
                  <a:pt x="21462" y="0"/>
                </a:moveTo>
                <a:lnTo>
                  <a:pt x="0" y="24511"/>
                </a:lnTo>
                <a:lnTo>
                  <a:pt x="27177" y="48260"/>
                </a:lnTo>
                <a:lnTo>
                  <a:pt x="0" y="72009"/>
                </a:lnTo>
                <a:lnTo>
                  <a:pt x="21462" y="96520"/>
                </a:lnTo>
                <a:lnTo>
                  <a:pt x="51943" y="69976"/>
                </a:lnTo>
                <a:lnTo>
                  <a:pt x="101560" y="69976"/>
                </a:lnTo>
                <a:lnTo>
                  <a:pt x="76707" y="48260"/>
                </a:lnTo>
                <a:lnTo>
                  <a:pt x="101560" y="26543"/>
                </a:lnTo>
                <a:lnTo>
                  <a:pt x="51943" y="26543"/>
                </a:lnTo>
                <a:lnTo>
                  <a:pt x="21462" y="0"/>
                </a:lnTo>
                <a:close/>
              </a:path>
              <a:path w="104140" h="96519">
                <a:moveTo>
                  <a:pt x="101560" y="69976"/>
                </a:moveTo>
                <a:lnTo>
                  <a:pt x="51943" y="69976"/>
                </a:lnTo>
                <a:lnTo>
                  <a:pt x="82423" y="96520"/>
                </a:lnTo>
                <a:lnTo>
                  <a:pt x="103885" y="72009"/>
                </a:lnTo>
                <a:lnTo>
                  <a:pt x="101560" y="69976"/>
                </a:lnTo>
                <a:close/>
              </a:path>
              <a:path w="104140" h="96519">
                <a:moveTo>
                  <a:pt x="82423" y="0"/>
                </a:moveTo>
                <a:lnTo>
                  <a:pt x="51943" y="26543"/>
                </a:lnTo>
                <a:lnTo>
                  <a:pt x="101560" y="26543"/>
                </a:lnTo>
                <a:lnTo>
                  <a:pt x="103885" y="24511"/>
                </a:lnTo>
                <a:lnTo>
                  <a:pt x="8242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7276972" y="2826766"/>
            <a:ext cx="104139" cy="96520"/>
          </a:xfrm>
          <a:custGeom>
            <a:avLst/>
            <a:gdLst/>
            <a:ahLst/>
            <a:cxnLst/>
            <a:rect l="l" t="t" r="r" b="b"/>
            <a:pathLst>
              <a:path w="104140" h="96519">
                <a:moveTo>
                  <a:pt x="0" y="24511"/>
                </a:moveTo>
                <a:lnTo>
                  <a:pt x="21462" y="0"/>
                </a:lnTo>
                <a:lnTo>
                  <a:pt x="51943" y="26543"/>
                </a:lnTo>
                <a:lnTo>
                  <a:pt x="82423" y="0"/>
                </a:lnTo>
                <a:lnTo>
                  <a:pt x="103885" y="24511"/>
                </a:lnTo>
                <a:lnTo>
                  <a:pt x="76707" y="48260"/>
                </a:lnTo>
                <a:lnTo>
                  <a:pt x="103885" y="72009"/>
                </a:lnTo>
                <a:lnTo>
                  <a:pt x="82423" y="96520"/>
                </a:lnTo>
                <a:lnTo>
                  <a:pt x="51943" y="69976"/>
                </a:lnTo>
                <a:lnTo>
                  <a:pt x="21462" y="96520"/>
                </a:lnTo>
                <a:lnTo>
                  <a:pt x="0" y="72009"/>
                </a:lnTo>
                <a:lnTo>
                  <a:pt x="27177" y="48260"/>
                </a:lnTo>
                <a:lnTo>
                  <a:pt x="0" y="24511"/>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7276845" y="3026664"/>
            <a:ext cx="104139" cy="97790"/>
          </a:xfrm>
          <a:custGeom>
            <a:avLst/>
            <a:gdLst/>
            <a:ahLst/>
            <a:cxnLst/>
            <a:rect l="l" t="t" r="r" b="b"/>
            <a:pathLst>
              <a:path w="104140" h="97789">
                <a:moveTo>
                  <a:pt x="21844" y="0"/>
                </a:moveTo>
                <a:lnTo>
                  <a:pt x="0" y="24637"/>
                </a:lnTo>
                <a:lnTo>
                  <a:pt x="27177" y="48768"/>
                </a:lnTo>
                <a:lnTo>
                  <a:pt x="0" y="72898"/>
                </a:lnTo>
                <a:lnTo>
                  <a:pt x="21844" y="97536"/>
                </a:lnTo>
                <a:lnTo>
                  <a:pt x="52070" y="70738"/>
                </a:lnTo>
                <a:lnTo>
                  <a:pt x="101708" y="70738"/>
                </a:lnTo>
                <a:lnTo>
                  <a:pt x="76961" y="48768"/>
                </a:lnTo>
                <a:lnTo>
                  <a:pt x="101708" y="26797"/>
                </a:lnTo>
                <a:lnTo>
                  <a:pt x="52070" y="26797"/>
                </a:lnTo>
                <a:lnTo>
                  <a:pt x="21844" y="0"/>
                </a:lnTo>
                <a:close/>
              </a:path>
              <a:path w="104140" h="97789">
                <a:moveTo>
                  <a:pt x="101708" y="70738"/>
                </a:moveTo>
                <a:lnTo>
                  <a:pt x="52070" y="70738"/>
                </a:lnTo>
                <a:lnTo>
                  <a:pt x="82296" y="97536"/>
                </a:lnTo>
                <a:lnTo>
                  <a:pt x="104139" y="72898"/>
                </a:lnTo>
                <a:lnTo>
                  <a:pt x="101708" y="70738"/>
                </a:lnTo>
                <a:close/>
              </a:path>
              <a:path w="104140" h="97789">
                <a:moveTo>
                  <a:pt x="82296" y="0"/>
                </a:moveTo>
                <a:lnTo>
                  <a:pt x="52070" y="26797"/>
                </a:lnTo>
                <a:lnTo>
                  <a:pt x="101708" y="26797"/>
                </a:lnTo>
                <a:lnTo>
                  <a:pt x="104139" y="24637"/>
                </a:lnTo>
                <a:lnTo>
                  <a:pt x="8229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3"/>
          <p:cNvSpPr/>
          <p:nvPr/>
        </p:nvSpPr>
        <p:spPr>
          <a:xfrm>
            <a:off x="7276845" y="3026664"/>
            <a:ext cx="104139" cy="97790"/>
          </a:xfrm>
          <a:custGeom>
            <a:avLst/>
            <a:gdLst/>
            <a:ahLst/>
            <a:cxnLst/>
            <a:rect l="l" t="t" r="r" b="b"/>
            <a:pathLst>
              <a:path w="104140" h="97789">
                <a:moveTo>
                  <a:pt x="0" y="24637"/>
                </a:moveTo>
                <a:lnTo>
                  <a:pt x="21844" y="0"/>
                </a:lnTo>
                <a:lnTo>
                  <a:pt x="52070" y="26797"/>
                </a:lnTo>
                <a:lnTo>
                  <a:pt x="82296" y="0"/>
                </a:lnTo>
                <a:lnTo>
                  <a:pt x="104139" y="24637"/>
                </a:lnTo>
                <a:lnTo>
                  <a:pt x="76961" y="48768"/>
                </a:lnTo>
                <a:lnTo>
                  <a:pt x="104139" y="72898"/>
                </a:lnTo>
                <a:lnTo>
                  <a:pt x="82296" y="97536"/>
                </a:lnTo>
                <a:lnTo>
                  <a:pt x="52070" y="70738"/>
                </a:lnTo>
                <a:lnTo>
                  <a:pt x="21844" y="97536"/>
                </a:lnTo>
                <a:lnTo>
                  <a:pt x="0" y="72898"/>
                </a:lnTo>
                <a:lnTo>
                  <a:pt x="27177" y="48768"/>
                </a:lnTo>
                <a:lnTo>
                  <a:pt x="0" y="24637"/>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64"/>
          <p:cNvSpPr/>
          <p:nvPr/>
        </p:nvSpPr>
        <p:spPr>
          <a:xfrm>
            <a:off x="7276845" y="3211067"/>
            <a:ext cx="104139" cy="97790"/>
          </a:xfrm>
          <a:custGeom>
            <a:avLst/>
            <a:gdLst/>
            <a:ahLst/>
            <a:cxnLst/>
            <a:rect l="l" t="t" r="r" b="b"/>
            <a:pathLst>
              <a:path w="104140" h="97789">
                <a:moveTo>
                  <a:pt x="21844" y="0"/>
                </a:moveTo>
                <a:lnTo>
                  <a:pt x="0" y="24637"/>
                </a:lnTo>
                <a:lnTo>
                  <a:pt x="27177" y="48768"/>
                </a:lnTo>
                <a:lnTo>
                  <a:pt x="0" y="72898"/>
                </a:lnTo>
                <a:lnTo>
                  <a:pt x="21844" y="97536"/>
                </a:lnTo>
                <a:lnTo>
                  <a:pt x="52070" y="70739"/>
                </a:lnTo>
                <a:lnTo>
                  <a:pt x="101708" y="70739"/>
                </a:lnTo>
                <a:lnTo>
                  <a:pt x="76961" y="48768"/>
                </a:lnTo>
                <a:lnTo>
                  <a:pt x="101708" y="26797"/>
                </a:lnTo>
                <a:lnTo>
                  <a:pt x="52070" y="26797"/>
                </a:lnTo>
                <a:lnTo>
                  <a:pt x="21844" y="0"/>
                </a:lnTo>
                <a:close/>
              </a:path>
              <a:path w="104140" h="97789">
                <a:moveTo>
                  <a:pt x="101708" y="70739"/>
                </a:moveTo>
                <a:lnTo>
                  <a:pt x="52070" y="70739"/>
                </a:lnTo>
                <a:lnTo>
                  <a:pt x="82296" y="97536"/>
                </a:lnTo>
                <a:lnTo>
                  <a:pt x="104139" y="72898"/>
                </a:lnTo>
                <a:lnTo>
                  <a:pt x="101708" y="70739"/>
                </a:lnTo>
                <a:close/>
              </a:path>
              <a:path w="104140" h="97789">
                <a:moveTo>
                  <a:pt x="82296" y="0"/>
                </a:moveTo>
                <a:lnTo>
                  <a:pt x="52070" y="26797"/>
                </a:lnTo>
                <a:lnTo>
                  <a:pt x="101708" y="26797"/>
                </a:lnTo>
                <a:lnTo>
                  <a:pt x="104139" y="24637"/>
                </a:lnTo>
                <a:lnTo>
                  <a:pt x="8229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7276845" y="3211067"/>
            <a:ext cx="104139" cy="97790"/>
          </a:xfrm>
          <a:custGeom>
            <a:avLst/>
            <a:gdLst/>
            <a:ahLst/>
            <a:cxnLst/>
            <a:rect l="l" t="t" r="r" b="b"/>
            <a:pathLst>
              <a:path w="104140" h="97789">
                <a:moveTo>
                  <a:pt x="0" y="24637"/>
                </a:moveTo>
                <a:lnTo>
                  <a:pt x="21844" y="0"/>
                </a:lnTo>
                <a:lnTo>
                  <a:pt x="52070" y="26797"/>
                </a:lnTo>
                <a:lnTo>
                  <a:pt x="82296" y="0"/>
                </a:lnTo>
                <a:lnTo>
                  <a:pt x="104139" y="24637"/>
                </a:lnTo>
                <a:lnTo>
                  <a:pt x="76961" y="48768"/>
                </a:lnTo>
                <a:lnTo>
                  <a:pt x="104139" y="72898"/>
                </a:lnTo>
                <a:lnTo>
                  <a:pt x="82296" y="97536"/>
                </a:lnTo>
                <a:lnTo>
                  <a:pt x="52070" y="70739"/>
                </a:lnTo>
                <a:lnTo>
                  <a:pt x="21844" y="97536"/>
                </a:lnTo>
                <a:lnTo>
                  <a:pt x="0" y="72898"/>
                </a:lnTo>
                <a:lnTo>
                  <a:pt x="27177" y="48768"/>
                </a:lnTo>
                <a:lnTo>
                  <a:pt x="0" y="24637"/>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7276972" y="3415029"/>
            <a:ext cx="104139" cy="96520"/>
          </a:xfrm>
          <a:custGeom>
            <a:avLst/>
            <a:gdLst/>
            <a:ahLst/>
            <a:cxnLst/>
            <a:rect l="l" t="t" r="r" b="b"/>
            <a:pathLst>
              <a:path w="104140" h="96520">
                <a:moveTo>
                  <a:pt x="21462" y="0"/>
                </a:moveTo>
                <a:lnTo>
                  <a:pt x="0" y="24511"/>
                </a:lnTo>
                <a:lnTo>
                  <a:pt x="27177" y="48260"/>
                </a:lnTo>
                <a:lnTo>
                  <a:pt x="0" y="72009"/>
                </a:lnTo>
                <a:lnTo>
                  <a:pt x="21462" y="96520"/>
                </a:lnTo>
                <a:lnTo>
                  <a:pt x="51943" y="69977"/>
                </a:lnTo>
                <a:lnTo>
                  <a:pt x="101560" y="69977"/>
                </a:lnTo>
                <a:lnTo>
                  <a:pt x="76707" y="48260"/>
                </a:lnTo>
                <a:lnTo>
                  <a:pt x="101560" y="26543"/>
                </a:lnTo>
                <a:lnTo>
                  <a:pt x="51943" y="26543"/>
                </a:lnTo>
                <a:lnTo>
                  <a:pt x="21462" y="0"/>
                </a:lnTo>
                <a:close/>
              </a:path>
              <a:path w="104140" h="96520">
                <a:moveTo>
                  <a:pt x="101560" y="69977"/>
                </a:moveTo>
                <a:lnTo>
                  <a:pt x="51943" y="69977"/>
                </a:lnTo>
                <a:lnTo>
                  <a:pt x="82423" y="96520"/>
                </a:lnTo>
                <a:lnTo>
                  <a:pt x="103885" y="72009"/>
                </a:lnTo>
                <a:lnTo>
                  <a:pt x="101560" y="69977"/>
                </a:lnTo>
                <a:close/>
              </a:path>
              <a:path w="104140" h="96520">
                <a:moveTo>
                  <a:pt x="82423" y="0"/>
                </a:moveTo>
                <a:lnTo>
                  <a:pt x="51943" y="26543"/>
                </a:lnTo>
                <a:lnTo>
                  <a:pt x="101560" y="26543"/>
                </a:lnTo>
                <a:lnTo>
                  <a:pt x="103885" y="24511"/>
                </a:lnTo>
                <a:lnTo>
                  <a:pt x="8242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7276972" y="3415029"/>
            <a:ext cx="104139" cy="96520"/>
          </a:xfrm>
          <a:custGeom>
            <a:avLst/>
            <a:gdLst/>
            <a:ahLst/>
            <a:cxnLst/>
            <a:rect l="l" t="t" r="r" b="b"/>
            <a:pathLst>
              <a:path w="104140" h="96520">
                <a:moveTo>
                  <a:pt x="0" y="24511"/>
                </a:moveTo>
                <a:lnTo>
                  <a:pt x="21462" y="0"/>
                </a:lnTo>
                <a:lnTo>
                  <a:pt x="51943" y="26543"/>
                </a:lnTo>
                <a:lnTo>
                  <a:pt x="82423" y="0"/>
                </a:lnTo>
                <a:lnTo>
                  <a:pt x="103885" y="24511"/>
                </a:lnTo>
                <a:lnTo>
                  <a:pt x="76707" y="48260"/>
                </a:lnTo>
                <a:lnTo>
                  <a:pt x="103885" y="72009"/>
                </a:lnTo>
                <a:lnTo>
                  <a:pt x="82423" y="96520"/>
                </a:lnTo>
                <a:lnTo>
                  <a:pt x="51943" y="69977"/>
                </a:lnTo>
                <a:lnTo>
                  <a:pt x="21462" y="96520"/>
                </a:lnTo>
                <a:lnTo>
                  <a:pt x="0" y="72009"/>
                </a:lnTo>
                <a:lnTo>
                  <a:pt x="27177" y="48260"/>
                </a:lnTo>
                <a:lnTo>
                  <a:pt x="0" y="24511"/>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7276972" y="3616197"/>
            <a:ext cx="104139" cy="96520"/>
          </a:xfrm>
          <a:custGeom>
            <a:avLst/>
            <a:gdLst/>
            <a:ahLst/>
            <a:cxnLst/>
            <a:rect l="l" t="t" r="r" b="b"/>
            <a:pathLst>
              <a:path w="104140" h="96520">
                <a:moveTo>
                  <a:pt x="21462" y="0"/>
                </a:moveTo>
                <a:lnTo>
                  <a:pt x="0" y="24510"/>
                </a:lnTo>
                <a:lnTo>
                  <a:pt x="27177" y="48259"/>
                </a:lnTo>
                <a:lnTo>
                  <a:pt x="0" y="72008"/>
                </a:lnTo>
                <a:lnTo>
                  <a:pt x="21462" y="96519"/>
                </a:lnTo>
                <a:lnTo>
                  <a:pt x="51943" y="69976"/>
                </a:lnTo>
                <a:lnTo>
                  <a:pt x="101560" y="69976"/>
                </a:lnTo>
                <a:lnTo>
                  <a:pt x="76707" y="48259"/>
                </a:lnTo>
                <a:lnTo>
                  <a:pt x="101560" y="26543"/>
                </a:lnTo>
                <a:lnTo>
                  <a:pt x="51943" y="26543"/>
                </a:lnTo>
                <a:lnTo>
                  <a:pt x="21462" y="0"/>
                </a:lnTo>
                <a:close/>
              </a:path>
              <a:path w="104140" h="96520">
                <a:moveTo>
                  <a:pt x="101560" y="69976"/>
                </a:moveTo>
                <a:lnTo>
                  <a:pt x="51943" y="69976"/>
                </a:lnTo>
                <a:lnTo>
                  <a:pt x="82423" y="96519"/>
                </a:lnTo>
                <a:lnTo>
                  <a:pt x="103885" y="72008"/>
                </a:lnTo>
                <a:lnTo>
                  <a:pt x="101560" y="69976"/>
                </a:lnTo>
                <a:close/>
              </a:path>
              <a:path w="104140" h="96520">
                <a:moveTo>
                  <a:pt x="82423" y="0"/>
                </a:moveTo>
                <a:lnTo>
                  <a:pt x="51943" y="26543"/>
                </a:lnTo>
                <a:lnTo>
                  <a:pt x="101560" y="26543"/>
                </a:lnTo>
                <a:lnTo>
                  <a:pt x="103885" y="24510"/>
                </a:lnTo>
                <a:lnTo>
                  <a:pt x="8242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7276972" y="3616197"/>
            <a:ext cx="104139" cy="96520"/>
          </a:xfrm>
          <a:custGeom>
            <a:avLst/>
            <a:gdLst/>
            <a:ahLst/>
            <a:cxnLst/>
            <a:rect l="l" t="t" r="r" b="b"/>
            <a:pathLst>
              <a:path w="104140" h="96520">
                <a:moveTo>
                  <a:pt x="0" y="24510"/>
                </a:moveTo>
                <a:lnTo>
                  <a:pt x="21462" y="0"/>
                </a:lnTo>
                <a:lnTo>
                  <a:pt x="51943" y="26543"/>
                </a:lnTo>
                <a:lnTo>
                  <a:pt x="82423" y="0"/>
                </a:lnTo>
                <a:lnTo>
                  <a:pt x="103885" y="24510"/>
                </a:lnTo>
                <a:lnTo>
                  <a:pt x="76707" y="48259"/>
                </a:lnTo>
                <a:lnTo>
                  <a:pt x="103885" y="72008"/>
                </a:lnTo>
                <a:lnTo>
                  <a:pt x="82423" y="96519"/>
                </a:lnTo>
                <a:lnTo>
                  <a:pt x="51943" y="69976"/>
                </a:lnTo>
                <a:lnTo>
                  <a:pt x="21462" y="96519"/>
                </a:lnTo>
                <a:lnTo>
                  <a:pt x="0" y="72008"/>
                </a:lnTo>
                <a:lnTo>
                  <a:pt x="27177" y="48259"/>
                </a:lnTo>
                <a:lnTo>
                  <a:pt x="0" y="24510"/>
                </a:lnTo>
                <a:close/>
              </a:path>
            </a:pathLst>
          </a:custGeom>
          <a:ln w="12191">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p:nvPr/>
        </p:nvSpPr>
        <p:spPr>
          <a:xfrm>
            <a:off x="7276845" y="3800855"/>
            <a:ext cx="104139" cy="97790"/>
          </a:xfrm>
          <a:custGeom>
            <a:avLst/>
            <a:gdLst/>
            <a:ahLst/>
            <a:cxnLst/>
            <a:rect l="l" t="t" r="r" b="b"/>
            <a:pathLst>
              <a:path w="104140" h="97789">
                <a:moveTo>
                  <a:pt x="21844" y="0"/>
                </a:moveTo>
                <a:lnTo>
                  <a:pt x="0" y="24638"/>
                </a:lnTo>
                <a:lnTo>
                  <a:pt x="27177" y="48768"/>
                </a:lnTo>
                <a:lnTo>
                  <a:pt x="0" y="72898"/>
                </a:lnTo>
                <a:lnTo>
                  <a:pt x="21844" y="97536"/>
                </a:lnTo>
                <a:lnTo>
                  <a:pt x="52070" y="70739"/>
                </a:lnTo>
                <a:lnTo>
                  <a:pt x="101708" y="70739"/>
                </a:lnTo>
                <a:lnTo>
                  <a:pt x="76961" y="48768"/>
                </a:lnTo>
                <a:lnTo>
                  <a:pt x="101708" y="26797"/>
                </a:lnTo>
                <a:lnTo>
                  <a:pt x="52070" y="26797"/>
                </a:lnTo>
                <a:lnTo>
                  <a:pt x="21844" y="0"/>
                </a:lnTo>
                <a:close/>
              </a:path>
              <a:path w="104140" h="97789">
                <a:moveTo>
                  <a:pt x="101708" y="70739"/>
                </a:moveTo>
                <a:lnTo>
                  <a:pt x="52070" y="70739"/>
                </a:lnTo>
                <a:lnTo>
                  <a:pt x="82296" y="97536"/>
                </a:lnTo>
                <a:lnTo>
                  <a:pt x="104139" y="72898"/>
                </a:lnTo>
                <a:lnTo>
                  <a:pt x="101708" y="70739"/>
                </a:lnTo>
                <a:close/>
              </a:path>
              <a:path w="104140" h="97789">
                <a:moveTo>
                  <a:pt x="82296" y="0"/>
                </a:moveTo>
                <a:lnTo>
                  <a:pt x="52070" y="26797"/>
                </a:lnTo>
                <a:lnTo>
                  <a:pt x="101708" y="26797"/>
                </a:lnTo>
                <a:lnTo>
                  <a:pt x="104139" y="24638"/>
                </a:lnTo>
                <a:lnTo>
                  <a:pt x="82296"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p:nvPr/>
        </p:nvSpPr>
        <p:spPr>
          <a:xfrm>
            <a:off x="7276845" y="3800855"/>
            <a:ext cx="104139" cy="97790"/>
          </a:xfrm>
          <a:custGeom>
            <a:avLst/>
            <a:gdLst/>
            <a:ahLst/>
            <a:cxnLst/>
            <a:rect l="l" t="t" r="r" b="b"/>
            <a:pathLst>
              <a:path w="104140" h="97789">
                <a:moveTo>
                  <a:pt x="0" y="24638"/>
                </a:moveTo>
                <a:lnTo>
                  <a:pt x="21844" y="0"/>
                </a:lnTo>
                <a:lnTo>
                  <a:pt x="52070" y="26797"/>
                </a:lnTo>
                <a:lnTo>
                  <a:pt x="82296" y="0"/>
                </a:lnTo>
                <a:lnTo>
                  <a:pt x="104139" y="24638"/>
                </a:lnTo>
                <a:lnTo>
                  <a:pt x="76961" y="48768"/>
                </a:lnTo>
                <a:lnTo>
                  <a:pt x="104139" y="72898"/>
                </a:lnTo>
                <a:lnTo>
                  <a:pt x="82296" y="97536"/>
                </a:lnTo>
                <a:lnTo>
                  <a:pt x="52070" y="70739"/>
                </a:lnTo>
                <a:lnTo>
                  <a:pt x="21844" y="97536"/>
                </a:lnTo>
                <a:lnTo>
                  <a:pt x="0" y="72898"/>
                </a:lnTo>
                <a:lnTo>
                  <a:pt x="27177" y="48768"/>
                </a:lnTo>
                <a:lnTo>
                  <a:pt x="0" y="24638"/>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8291956" y="2835910"/>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8291956" y="2900426"/>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8291956" y="2814447"/>
            <a:ext cx="134620" cy="43180"/>
          </a:xfrm>
          <a:custGeom>
            <a:avLst/>
            <a:gdLst/>
            <a:ahLst/>
            <a:cxnLst/>
            <a:rect l="l" t="t" r="r" b="b"/>
            <a:pathLst>
              <a:path w="134620" h="43180">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75"/>
          <p:cNvSpPr/>
          <p:nvPr/>
        </p:nvSpPr>
        <p:spPr>
          <a:xfrm>
            <a:off x="8291956" y="2878963"/>
            <a:ext cx="134620" cy="43180"/>
          </a:xfrm>
          <a:custGeom>
            <a:avLst/>
            <a:gdLst/>
            <a:ahLst/>
            <a:cxnLst/>
            <a:rect l="l" t="t" r="r" b="b"/>
            <a:pathLst>
              <a:path w="134620" h="43180">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8291956" y="3032505"/>
            <a:ext cx="134620" cy="0"/>
          </a:xfrm>
          <a:custGeom>
            <a:avLst/>
            <a:gdLst/>
            <a:ahLst/>
            <a:cxnLst/>
            <a:rect l="l" t="t" r="r" b="b"/>
            <a:pathLst>
              <a:path w="134620">
                <a:moveTo>
                  <a:pt x="0" y="0"/>
                </a:moveTo>
                <a:lnTo>
                  <a:pt x="134366" y="0"/>
                </a:lnTo>
              </a:path>
            </a:pathLst>
          </a:custGeom>
          <a:ln w="4292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8291956" y="3097022"/>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8291956" y="3011042"/>
            <a:ext cx="134620" cy="43180"/>
          </a:xfrm>
          <a:custGeom>
            <a:avLst/>
            <a:gdLst/>
            <a:ahLst/>
            <a:cxnLst/>
            <a:rect l="l" t="t" r="r" b="b"/>
            <a:pathLst>
              <a:path w="134620" h="43180">
                <a:moveTo>
                  <a:pt x="0" y="0"/>
                </a:moveTo>
                <a:lnTo>
                  <a:pt x="134366" y="0"/>
                </a:lnTo>
                <a:lnTo>
                  <a:pt x="134366" y="42926"/>
                </a:lnTo>
                <a:lnTo>
                  <a:pt x="0" y="42926"/>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8291956" y="3075558"/>
            <a:ext cx="134620" cy="43180"/>
          </a:xfrm>
          <a:custGeom>
            <a:avLst/>
            <a:gdLst/>
            <a:ahLst/>
            <a:cxnLst/>
            <a:rect l="l" t="t" r="r" b="b"/>
            <a:pathLst>
              <a:path w="134620" h="43180">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8291956" y="3235198"/>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8291956" y="3299714"/>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p:nvPr/>
        </p:nvSpPr>
        <p:spPr>
          <a:xfrm>
            <a:off x="8291956" y="3213735"/>
            <a:ext cx="134620" cy="43180"/>
          </a:xfrm>
          <a:custGeom>
            <a:avLst/>
            <a:gdLst/>
            <a:ahLst/>
            <a:cxnLst/>
            <a:rect l="l" t="t" r="r" b="b"/>
            <a:pathLst>
              <a:path w="134620" h="43179">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bject 83"/>
          <p:cNvSpPr/>
          <p:nvPr/>
        </p:nvSpPr>
        <p:spPr>
          <a:xfrm>
            <a:off x="8291956" y="3278251"/>
            <a:ext cx="134620" cy="43180"/>
          </a:xfrm>
          <a:custGeom>
            <a:avLst/>
            <a:gdLst/>
            <a:ahLst/>
            <a:cxnLst/>
            <a:rect l="l" t="t" r="r" b="b"/>
            <a:pathLst>
              <a:path w="134620" h="43179">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bject 84"/>
          <p:cNvSpPr/>
          <p:nvPr/>
        </p:nvSpPr>
        <p:spPr>
          <a:xfrm>
            <a:off x="8291956" y="3428746"/>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p:nvPr/>
        </p:nvSpPr>
        <p:spPr>
          <a:xfrm>
            <a:off x="8291956" y="3493261"/>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bject 86"/>
          <p:cNvSpPr/>
          <p:nvPr/>
        </p:nvSpPr>
        <p:spPr>
          <a:xfrm>
            <a:off x="8291956" y="3407283"/>
            <a:ext cx="134620" cy="43180"/>
          </a:xfrm>
          <a:custGeom>
            <a:avLst/>
            <a:gdLst/>
            <a:ahLst/>
            <a:cxnLst/>
            <a:rect l="l" t="t" r="r" b="b"/>
            <a:pathLst>
              <a:path w="134620" h="43179">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8291956" y="3471798"/>
            <a:ext cx="134620" cy="43180"/>
          </a:xfrm>
          <a:custGeom>
            <a:avLst/>
            <a:gdLst/>
            <a:ahLst/>
            <a:cxnLst/>
            <a:rect l="l" t="t" r="r" b="b"/>
            <a:pathLst>
              <a:path w="134620" h="43179">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p:nvPr/>
        </p:nvSpPr>
        <p:spPr>
          <a:xfrm>
            <a:off x="8291956" y="3628390"/>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bject 89"/>
          <p:cNvSpPr/>
          <p:nvPr/>
        </p:nvSpPr>
        <p:spPr>
          <a:xfrm>
            <a:off x="8291956" y="3692905"/>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90"/>
          <p:cNvSpPr/>
          <p:nvPr/>
        </p:nvSpPr>
        <p:spPr>
          <a:xfrm>
            <a:off x="8291956" y="3606927"/>
            <a:ext cx="134620" cy="43180"/>
          </a:xfrm>
          <a:custGeom>
            <a:avLst/>
            <a:gdLst/>
            <a:ahLst/>
            <a:cxnLst/>
            <a:rect l="l" t="t" r="r" b="b"/>
            <a:pathLst>
              <a:path w="134620" h="43179">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91"/>
          <p:cNvSpPr/>
          <p:nvPr/>
        </p:nvSpPr>
        <p:spPr>
          <a:xfrm>
            <a:off x="8291956" y="3671442"/>
            <a:ext cx="134620" cy="43180"/>
          </a:xfrm>
          <a:custGeom>
            <a:avLst/>
            <a:gdLst/>
            <a:ahLst/>
            <a:cxnLst/>
            <a:rect l="l" t="t" r="r" b="b"/>
            <a:pathLst>
              <a:path w="134620" h="43179">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92"/>
          <p:cNvSpPr/>
          <p:nvPr/>
        </p:nvSpPr>
        <p:spPr>
          <a:xfrm>
            <a:off x="8291956" y="3838702"/>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object 93"/>
          <p:cNvSpPr/>
          <p:nvPr/>
        </p:nvSpPr>
        <p:spPr>
          <a:xfrm>
            <a:off x="8291956" y="3903217"/>
            <a:ext cx="134620" cy="0"/>
          </a:xfrm>
          <a:custGeom>
            <a:avLst/>
            <a:gdLst/>
            <a:ahLst/>
            <a:cxnLst/>
            <a:rect l="l" t="t" r="r" b="b"/>
            <a:pathLst>
              <a:path w="134620">
                <a:moveTo>
                  <a:pt x="0" y="0"/>
                </a:moveTo>
                <a:lnTo>
                  <a:pt x="134366" y="0"/>
                </a:lnTo>
              </a:path>
            </a:pathLst>
          </a:custGeom>
          <a:ln w="42925">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94"/>
          <p:cNvSpPr/>
          <p:nvPr/>
        </p:nvSpPr>
        <p:spPr>
          <a:xfrm>
            <a:off x="8291956" y="3817239"/>
            <a:ext cx="134620" cy="43180"/>
          </a:xfrm>
          <a:custGeom>
            <a:avLst/>
            <a:gdLst/>
            <a:ahLst/>
            <a:cxnLst/>
            <a:rect l="l" t="t" r="r" b="b"/>
            <a:pathLst>
              <a:path w="134620" h="43179">
                <a:moveTo>
                  <a:pt x="0" y="0"/>
                </a:moveTo>
                <a:lnTo>
                  <a:pt x="134366" y="0"/>
                </a:lnTo>
                <a:lnTo>
                  <a:pt x="134366" y="42925"/>
                </a:lnTo>
                <a:lnTo>
                  <a:pt x="0" y="42925"/>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object 95"/>
          <p:cNvSpPr/>
          <p:nvPr/>
        </p:nvSpPr>
        <p:spPr>
          <a:xfrm>
            <a:off x="8291956" y="3881754"/>
            <a:ext cx="134620" cy="43180"/>
          </a:xfrm>
          <a:custGeom>
            <a:avLst/>
            <a:gdLst/>
            <a:ahLst/>
            <a:cxnLst/>
            <a:rect l="l" t="t" r="r" b="b"/>
            <a:pathLst>
              <a:path w="134620" h="43179">
                <a:moveTo>
                  <a:pt x="0" y="0"/>
                </a:moveTo>
                <a:lnTo>
                  <a:pt x="134366" y="0"/>
                </a:lnTo>
                <a:lnTo>
                  <a:pt x="134366" y="42926"/>
                </a:lnTo>
                <a:lnTo>
                  <a:pt x="0" y="42926"/>
                </a:lnTo>
                <a:lnTo>
                  <a:pt x="0" y="0"/>
                </a:lnTo>
                <a:close/>
              </a:path>
            </a:pathLst>
          </a:custGeom>
          <a:ln w="121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96"/>
          <p:cNvSpPr/>
          <p:nvPr/>
        </p:nvSpPr>
        <p:spPr>
          <a:xfrm>
            <a:off x="3350895" y="1760092"/>
            <a:ext cx="1997075" cy="1508125"/>
          </a:xfrm>
          <a:custGeom>
            <a:avLst/>
            <a:gdLst/>
            <a:ahLst/>
            <a:cxnLst/>
            <a:rect l="l" t="t" r="r" b="b"/>
            <a:pathLst>
              <a:path w="1997075" h="1508125">
                <a:moveTo>
                  <a:pt x="1918979" y="1467303"/>
                </a:moveTo>
                <a:lnTo>
                  <a:pt x="1901570" y="1490472"/>
                </a:lnTo>
                <a:lnTo>
                  <a:pt x="1997075" y="1507998"/>
                </a:lnTo>
                <a:lnTo>
                  <a:pt x="1981143" y="1475994"/>
                </a:lnTo>
                <a:lnTo>
                  <a:pt x="1930527" y="1475994"/>
                </a:lnTo>
                <a:lnTo>
                  <a:pt x="1918979" y="1467303"/>
                </a:lnTo>
                <a:close/>
              </a:path>
              <a:path w="1997075" h="1508125">
                <a:moveTo>
                  <a:pt x="1936358" y="1444173"/>
                </a:moveTo>
                <a:lnTo>
                  <a:pt x="1918979" y="1467303"/>
                </a:lnTo>
                <a:lnTo>
                  <a:pt x="1930527" y="1475994"/>
                </a:lnTo>
                <a:lnTo>
                  <a:pt x="1947926" y="1452880"/>
                </a:lnTo>
                <a:lnTo>
                  <a:pt x="1936358" y="1444173"/>
                </a:lnTo>
                <a:close/>
              </a:path>
              <a:path w="1997075" h="1508125">
                <a:moveTo>
                  <a:pt x="1953767" y="1421003"/>
                </a:moveTo>
                <a:lnTo>
                  <a:pt x="1936358" y="1444173"/>
                </a:lnTo>
                <a:lnTo>
                  <a:pt x="1947926" y="1452880"/>
                </a:lnTo>
                <a:lnTo>
                  <a:pt x="1930527" y="1475994"/>
                </a:lnTo>
                <a:lnTo>
                  <a:pt x="1981143" y="1475994"/>
                </a:lnTo>
                <a:lnTo>
                  <a:pt x="1953767" y="1421003"/>
                </a:lnTo>
                <a:close/>
              </a:path>
              <a:path w="1997075" h="1508125">
                <a:moveTo>
                  <a:pt x="17525" y="0"/>
                </a:moveTo>
                <a:lnTo>
                  <a:pt x="0" y="23114"/>
                </a:lnTo>
                <a:lnTo>
                  <a:pt x="1918979" y="1467303"/>
                </a:lnTo>
                <a:lnTo>
                  <a:pt x="1936358" y="1444173"/>
                </a:lnTo>
                <a:lnTo>
                  <a:pt x="17525"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bject 97"/>
          <p:cNvSpPr/>
          <p:nvPr/>
        </p:nvSpPr>
        <p:spPr>
          <a:xfrm>
            <a:off x="5564885" y="2827782"/>
            <a:ext cx="169545" cy="1022985"/>
          </a:xfrm>
          <a:custGeom>
            <a:avLst/>
            <a:gdLst/>
            <a:ahLst/>
            <a:cxnLst/>
            <a:rect l="l" t="t" r="r" b="b"/>
            <a:pathLst>
              <a:path w="169545" h="1022985">
                <a:moveTo>
                  <a:pt x="169163" y="1022603"/>
                </a:moveTo>
                <a:lnTo>
                  <a:pt x="136231" y="1021490"/>
                </a:lnTo>
                <a:lnTo>
                  <a:pt x="109347" y="1018460"/>
                </a:lnTo>
                <a:lnTo>
                  <a:pt x="91225" y="1013977"/>
                </a:lnTo>
                <a:lnTo>
                  <a:pt x="84581" y="1008506"/>
                </a:lnTo>
                <a:lnTo>
                  <a:pt x="84581" y="525398"/>
                </a:lnTo>
                <a:lnTo>
                  <a:pt x="77938" y="519928"/>
                </a:lnTo>
                <a:lnTo>
                  <a:pt x="59816" y="515445"/>
                </a:lnTo>
                <a:lnTo>
                  <a:pt x="32932" y="512415"/>
                </a:lnTo>
                <a:lnTo>
                  <a:pt x="0" y="511301"/>
                </a:lnTo>
                <a:lnTo>
                  <a:pt x="32932" y="510188"/>
                </a:lnTo>
                <a:lnTo>
                  <a:pt x="59816" y="507158"/>
                </a:lnTo>
                <a:lnTo>
                  <a:pt x="77938" y="502675"/>
                </a:lnTo>
                <a:lnTo>
                  <a:pt x="84581" y="497204"/>
                </a:lnTo>
                <a:lnTo>
                  <a:pt x="84581" y="14096"/>
                </a:lnTo>
                <a:lnTo>
                  <a:pt x="91225" y="8626"/>
                </a:lnTo>
                <a:lnTo>
                  <a:pt x="109346" y="4143"/>
                </a:lnTo>
                <a:lnTo>
                  <a:pt x="136231" y="1113"/>
                </a:lnTo>
                <a:lnTo>
                  <a:pt x="169163" y="0"/>
                </a:lnTo>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571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88340" algn="ctr">
              <a:lnSpc>
                <a:spcPts val="4230"/>
              </a:lnSpc>
            </a:pPr>
            <a:r>
              <a:rPr dirty="0"/>
              <a:t>PRICE </a:t>
            </a:r>
            <a:r>
              <a:rPr spc="-40" dirty="0"/>
              <a:t>TO </a:t>
            </a:r>
            <a:r>
              <a:rPr dirty="0"/>
              <a:t>EARNINGS</a:t>
            </a:r>
            <a:r>
              <a:rPr spc="-40" dirty="0"/>
              <a:t> </a:t>
            </a:r>
            <a:r>
              <a:rPr spc="-55" dirty="0"/>
              <a:t>RATIO</a:t>
            </a:r>
          </a:p>
          <a:p>
            <a:pPr marL="688340" algn="ctr">
              <a:lnSpc>
                <a:spcPts val="2310"/>
              </a:lnSpc>
            </a:pPr>
            <a:r>
              <a:rPr sz="2000" b="0" dirty="0">
                <a:latin typeface="Arial"/>
                <a:cs typeface="Arial"/>
              </a:rPr>
              <a:t>FINANCIAL MODEL</a:t>
            </a:r>
            <a:r>
              <a:rPr sz="2000" b="0" spc="-340" dirty="0">
                <a:latin typeface="Arial"/>
                <a:cs typeface="Arial"/>
              </a:rPr>
              <a:t> </a:t>
            </a:r>
            <a:r>
              <a:rPr sz="2000" b="0" spc="-20" dirty="0">
                <a:latin typeface="Arial"/>
                <a:cs typeface="Arial"/>
              </a:rPr>
              <a:t>ANALYSIS</a:t>
            </a:r>
            <a:endParaRPr sz="2000">
              <a:latin typeface="Arial"/>
              <a:cs typeface="Arial"/>
            </a:endParaRPr>
          </a:p>
        </p:txBody>
      </p:sp>
      <p:sp>
        <p:nvSpPr>
          <p:cNvPr id="3" name="object 3"/>
          <p:cNvSpPr/>
          <p:nvPr/>
        </p:nvSpPr>
        <p:spPr>
          <a:xfrm>
            <a:off x="246735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46735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1">
            <a:solidFill>
              <a:srgbClr val="0099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687573" y="3580638"/>
            <a:ext cx="195580" cy="182880"/>
          </a:xfrm>
          <a:custGeom>
            <a:avLst/>
            <a:gdLst/>
            <a:ahLst/>
            <a:cxnLst/>
            <a:rect l="l" t="t" r="r" b="b"/>
            <a:pathLst>
              <a:path w="195580" h="182879">
                <a:moveTo>
                  <a:pt x="0" y="182880"/>
                </a:moveTo>
                <a:lnTo>
                  <a:pt x="195072" y="182880"/>
                </a:lnTo>
                <a:lnTo>
                  <a:pt x="195072" y="0"/>
                </a:lnTo>
                <a:lnTo>
                  <a:pt x="0" y="0"/>
                </a:lnTo>
                <a:lnTo>
                  <a:pt x="0" y="18288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943605" y="3355085"/>
            <a:ext cx="196850" cy="408940"/>
          </a:xfrm>
          <a:custGeom>
            <a:avLst/>
            <a:gdLst/>
            <a:ahLst/>
            <a:cxnLst/>
            <a:rect l="l" t="t" r="r" b="b"/>
            <a:pathLst>
              <a:path w="196850" h="408939">
                <a:moveTo>
                  <a:pt x="0" y="408431"/>
                </a:moveTo>
                <a:lnTo>
                  <a:pt x="196595" y="408431"/>
                </a:lnTo>
                <a:lnTo>
                  <a:pt x="196595" y="0"/>
                </a:lnTo>
                <a:lnTo>
                  <a:pt x="0" y="0"/>
                </a:lnTo>
                <a:lnTo>
                  <a:pt x="0" y="40843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14877" y="3141726"/>
            <a:ext cx="195580" cy="623570"/>
          </a:xfrm>
          <a:custGeom>
            <a:avLst/>
            <a:gdLst/>
            <a:ahLst/>
            <a:cxnLst/>
            <a:rect l="l" t="t" r="r" b="b"/>
            <a:pathLst>
              <a:path w="195579" h="623570">
                <a:moveTo>
                  <a:pt x="0" y="623316"/>
                </a:moveTo>
                <a:lnTo>
                  <a:pt x="195072" y="623316"/>
                </a:lnTo>
                <a:lnTo>
                  <a:pt x="195072" y="0"/>
                </a:lnTo>
                <a:lnTo>
                  <a:pt x="0" y="0"/>
                </a:lnTo>
                <a:lnTo>
                  <a:pt x="0" y="62331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687573" y="3092957"/>
            <a:ext cx="342900" cy="342900"/>
          </a:xfrm>
          <a:custGeom>
            <a:avLst/>
            <a:gdLst/>
            <a:ahLst/>
            <a:cxnLst/>
            <a:rect l="l" t="t" r="r" b="b"/>
            <a:pathLst>
              <a:path w="342900" h="342900">
                <a:moveTo>
                  <a:pt x="0" y="342900"/>
                </a:moveTo>
                <a:lnTo>
                  <a:pt x="34290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030473" y="3092957"/>
            <a:ext cx="0" cy="113664"/>
          </a:xfrm>
          <a:custGeom>
            <a:avLst/>
            <a:gdLst/>
            <a:ahLst/>
            <a:cxnLst/>
            <a:rect l="l" t="t" r="r" b="b"/>
            <a:pathLst>
              <a:path h="113664">
                <a:moveTo>
                  <a:pt x="0" y="113664"/>
                </a:moveTo>
                <a:lnTo>
                  <a:pt x="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08554" y="3094482"/>
            <a:ext cx="135255" cy="0"/>
          </a:xfrm>
          <a:custGeom>
            <a:avLst/>
            <a:gdLst/>
            <a:ahLst/>
            <a:cxnLst/>
            <a:rect l="l" t="t" r="r" b="b"/>
            <a:pathLst>
              <a:path w="135255">
                <a:moveTo>
                  <a:pt x="0" y="0"/>
                </a:moveTo>
                <a:lnTo>
                  <a:pt x="13525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98373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CC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98373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00CC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277105" y="3096005"/>
            <a:ext cx="591820" cy="672465"/>
          </a:xfrm>
          <a:custGeom>
            <a:avLst/>
            <a:gdLst/>
            <a:ahLst/>
            <a:cxnLst/>
            <a:rect l="l" t="t" r="r" b="b"/>
            <a:pathLst>
              <a:path w="591820" h="672464">
                <a:moveTo>
                  <a:pt x="0" y="98552"/>
                </a:moveTo>
                <a:lnTo>
                  <a:pt x="7737" y="60168"/>
                </a:lnTo>
                <a:lnTo>
                  <a:pt x="28844" y="28844"/>
                </a:lnTo>
                <a:lnTo>
                  <a:pt x="60168" y="7737"/>
                </a:lnTo>
                <a:lnTo>
                  <a:pt x="98552" y="0"/>
                </a:lnTo>
                <a:lnTo>
                  <a:pt x="492760" y="0"/>
                </a:lnTo>
                <a:lnTo>
                  <a:pt x="531143" y="7737"/>
                </a:lnTo>
                <a:lnTo>
                  <a:pt x="562467" y="28844"/>
                </a:lnTo>
                <a:lnTo>
                  <a:pt x="583574" y="60168"/>
                </a:lnTo>
                <a:lnTo>
                  <a:pt x="591312" y="98552"/>
                </a:lnTo>
                <a:lnTo>
                  <a:pt x="591312" y="573532"/>
                </a:lnTo>
                <a:lnTo>
                  <a:pt x="583574" y="611915"/>
                </a:lnTo>
                <a:lnTo>
                  <a:pt x="562467" y="643239"/>
                </a:lnTo>
                <a:lnTo>
                  <a:pt x="531143" y="664346"/>
                </a:lnTo>
                <a:lnTo>
                  <a:pt x="492760" y="672084"/>
                </a:lnTo>
                <a:lnTo>
                  <a:pt x="98552" y="672084"/>
                </a:lnTo>
                <a:lnTo>
                  <a:pt x="60168" y="664346"/>
                </a:lnTo>
                <a:lnTo>
                  <a:pt x="28844" y="643239"/>
                </a:lnTo>
                <a:lnTo>
                  <a:pt x="7737" y="611915"/>
                </a:lnTo>
                <a:lnTo>
                  <a:pt x="0" y="573532"/>
                </a:lnTo>
                <a:lnTo>
                  <a:pt x="0" y="9855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33494" y="3163061"/>
            <a:ext cx="474345" cy="546100"/>
          </a:xfrm>
          <a:custGeom>
            <a:avLst/>
            <a:gdLst/>
            <a:ahLst/>
            <a:cxnLst/>
            <a:rect l="l" t="t" r="r" b="b"/>
            <a:pathLst>
              <a:path w="474345" h="546100">
                <a:moveTo>
                  <a:pt x="0" y="545592"/>
                </a:moveTo>
                <a:lnTo>
                  <a:pt x="473963" y="545592"/>
                </a:lnTo>
                <a:lnTo>
                  <a:pt x="473963" y="0"/>
                </a:lnTo>
                <a:lnTo>
                  <a:pt x="0" y="0"/>
                </a:lnTo>
                <a:lnTo>
                  <a:pt x="0" y="545592"/>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413503" y="3323844"/>
            <a:ext cx="83820" cy="88900"/>
          </a:xfrm>
          <a:custGeom>
            <a:avLst/>
            <a:gdLst/>
            <a:ahLst/>
            <a:cxnLst/>
            <a:rect l="l" t="t" r="r" b="b"/>
            <a:pathLst>
              <a:path w="83820" h="88900">
                <a:moveTo>
                  <a:pt x="83820" y="0"/>
                </a:moveTo>
                <a:lnTo>
                  <a:pt x="0" y="0"/>
                </a:lnTo>
                <a:lnTo>
                  <a:pt x="0" y="88391"/>
                </a:lnTo>
                <a:lnTo>
                  <a:pt x="83820" y="88391"/>
                </a:lnTo>
                <a:lnTo>
                  <a:pt x="83820" y="77850"/>
                </a:lnTo>
                <a:lnTo>
                  <a:pt x="10541" y="77850"/>
                </a:lnTo>
                <a:lnTo>
                  <a:pt x="10541" y="10413"/>
                </a:lnTo>
                <a:lnTo>
                  <a:pt x="83820" y="10413"/>
                </a:lnTo>
                <a:lnTo>
                  <a:pt x="83820" y="0"/>
                </a:lnTo>
                <a:close/>
              </a:path>
              <a:path w="83820" h="88900">
                <a:moveTo>
                  <a:pt x="83820" y="10413"/>
                </a:moveTo>
                <a:lnTo>
                  <a:pt x="73279" y="10413"/>
                </a:lnTo>
                <a:lnTo>
                  <a:pt x="73279" y="77850"/>
                </a:lnTo>
                <a:lnTo>
                  <a:pt x="83820" y="77850"/>
                </a:lnTo>
                <a:lnTo>
                  <a:pt x="83820" y="104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413503" y="3323844"/>
            <a:ext cx="83820" cy="88900"/>
          </a:xfrm>
          <a:custGeom>
            <a:avLst/>
            <a:gdLst/>
            <a:ahLst/>
            <a:cxnLst/>
            <a:rect l="l" t="t" r="r" b="b"/>
            <a:pathLst>
              <a:path w="83820" h="88900">
                <a:moveTo>
                  <a:pt x="0" y="0"/>
                </a:moveTo>
                <a:lnTo>
                  <a:pt x="83820" y="0"/>
                </a:lnTo>
                <a:lnTo>
                  <a:pt x="83820" y="88391"/>
                </a:lnTo>
                <a:lnTo>
                  <a:pt x="0" y="88391"/>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424045" y="3334258"/>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413503" y="3457955"/>
            <a:ext cx="83820" cy="88900"/>
          </a:xfrm>
          <a:custGeom>
            <a:avLst/>
            <a:gdLst/>
            <a:ahLst/>
            <a:cxnLst/>
            <a:rect l="l" t="t" r="r" b="b"/>
            <a:pathLst>
              <a:path w="83820" h="88900">
                <a:moveTo>
                  <a:pt x="83820" y="0"/>
                </a:moveTo>
                <a:lnTo>
                  <a:pt x="0" y="0"/>
                </a:lnTo>
                <a:lnTo>
                  <a:pt x="0" y="88392"/>
                </a:lnTo>
                <a:lnTo>
                  <a:pt x="83820" y="88392"/>
                </a:lnTo>
                <a:lnTo>
                  <a:pt x="83820" y="77851"/>
                </a:lnTo>
                <a:lnTo>
                  <a:pt x="10541" y="77851"/>
                </a:lnTo>
                <a:lnTo>
                  <a:pt x="10541" y="10414"/>
                </a:lnTo>
                <a:lnTo>
                  <a:pt x="83820" y="10414"/>
                </a:lnTo>
                <a:lnTo>
                  <a:pt x="83820" y="0"/>
                </a:lnTo>
                <a:close/>
              </a:path>
              <a:path w="83820" h="88900">
                <a:moveTo>
                  <a:pt x="83820" y="10414"/>
                </a:moveTo>
                <a:lnTo>
                  <a:pt x="73279" y="10414"/>
                </a:lnTo>
                <a:lnTo>
                  <a:pt x="73279" y="77851"/>
                </a:lnTo>
                <a:lnTo>
                  <a:pt x="83820" y="77851"/>
                </a:lnTo>
                <a:lnTo>
                  <a:pt x="83820" y="104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413503" y="3457955"/>
            <a:ext cx="83820" cy="88900"/>
          </a:xfrm>
          <a:custGeom>
            <a:avLst/>
            <a:gdLst/>
            <a:ahLst/>
            <a:cxnLst/>
            <a:rect l="l" t="t" r="r" b="b"/>
            <a:pathLst>
              <a:path w="83820" h="88900">
                <a:moveTo>
                  <a:pt x="0" y="0"/>
                </a:moveTo>
                <a:lnTo>
                  <a:pt x="83820" y="0"/>
                </a:lnTo>
                <a:lnTo>
                  <a:pt x="83820" y="88392"/>
                </a:lnTo>
                <a:lnTo>
                  <a:pt x="0" y="88392"/>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424045" y="3468370"/>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14265" y="3324605"/>
            <a:ext cx="72390" cy="78105"/>
          </a:xfrm>
          <a:custGeom>
            <a:avLst/>
            <a:gdLst/>
            <a:ahLst/>
            <a:cxnLst/>
            <a:rect l="l" t="t" r="r" b="b"/>
            <a:pathLst>
              <a:path w="72389" h="78104">
                <a:moveTo>
                  <a:pt x="0" y="0"/>
                </a:moveTo>
                <a:lnTo>
                  <a:pt x="72389" y="78105"/>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424934" y="3335273"/>
            <a:ext cx="66675" cy="68580"/>
          </a:xfrm>
          <a:custGeom>
            <a:avLst/>
            <a:gdLst/>
            <a:ahLst/>
            <a:cxnLst/>
            <a:rect l="l" t="t" r="r" b="b"/>
            <a:pathLst>
              <a:path w="66675" h="68579">
                <a:moveTo>
                  <a:pt x="66675" y="0"/>
                </a:moveTo>
                <a:lnTo>
                  <a:pt x="0" y="68579"/>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554473" y="3376421"/>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54473" y="3507485"/>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853592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53592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809481" y="3243833"/>
            <a:ext cx="640080" cy="471170"/>
          </a:xfrm>
          <a:custGeom>
            <a:avLst/>
            <a:gdLst/>
            <a:ahLst/>
            <a:cxnLst/>
            <a:rect l="l" t="t" r="r" b="b"/>
            <a:pathLst>
              <a:path w="640079" h="471170">
                <a:moveTo>
                  <a:pt x="0" y="78486"/>
                </a:moveTo>
                <a:lnTo>
                  <a:pt x="6173" y="47952"/>
                </a:lnTo>
                <a:lnTo>
                  <a:pt x="23002" y="23002"/>
                </a:lnTo>
                <a:lnTo>
                  <a:pt x="47952" y="6173"/>
                </a:lnTo>
                <a:lnTo>
                  <a:pt x="78486" y="0"/>
                </a:lnTo>
                <a:lnTo>
                  <a:pt x="561594" y="0"/>
                </a:lnTo>
                <a:lnTo>
                  <a:pt x="592127" y="6173"/>
                </a:lnTo>
                <a:lnTo>
                  <a:pt x="617077" y="23002"/>
                </a:lnTo>
                <a:lnTo>
                  <a:pt x="633906" y="47952"/>
                </a:lnTo>
                <a:lnTo>
                  <a:pt x="640079" y="78486"/>
                </a:lnTo>
                <a:lnTo>
                  <a:pt x="640079" y="392429"/>
                </a:lnTo>
                <a:lnTo>
                  <a:pt x="633906" y="422963"/>
                </a:lnTo>
                <a:lnTo>
                  <a:pt x="617077" y="447913"/>
                </a:lnTo>
                <a:lnTo>
                  <a:pt x="592127" y="464742"/>
                </a:lnTo>
                <a:lnTo>
                  <a:pt x="561594" y="470915"/>
                </a:lnTo>
                <a:lnTo>
                  <a:pt x="78486" y="470915"/>
                </a:lnTo>
                <a:lnTo>
                  <a:pt x="47952" y="464742"/>
                </a:lnTo>
                <a:lnTo>
                  <a:pt x="23002" y="447913"/>
                </a:lnTo>
                <a:lnTo>
                  <a:pt x="6173" y="422963"/>
                </a:lnTo>
                <a:lnTo>
                  <a:pt x="0" y="392429"/>
                </a:lnTo>
                <a:lnTo>
                  <a:pt x="0" y="7848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8963406" y="2974085"/>
            <a:ext cx="329565" cy="268605"/>
          </a:xfrm>
          <a:custGeom>
            <a:avLst/>
            <a:gdLst/>
            <a:ahLst/>
            <a:cxnLst/>
            <a:rect l="l" t="t" r="r" b="b"/>
            <a:pathLst>
              <a:path w="329565" h="268605">
                <a:moveTo>
                  <a:pt x="0" y="268224"/>
                </a:moveTo>
                <a:lnTo>
                  <a:pt x="0" y="134112"/>
                </a:lnTo>
                <a:lnTo>
                  <a:pt x="8388" y="91732"/>
                </a:lnTo>
                <a:lnTo>
                  <a:pt x="31747" y="54918"/>
                </a:lnTo>
                <a:lnTo>
                  <a:pt x="67372" y="25883"/>
                </a:lnTo>
                <a:lnTo>
                  <a:pt x="112556" y="6839"/>
                </a:lnTo>
                <a:lnTo>
                  <a:pt x="164592" y="0"/>
                </a:lnTo>
                <a:lnTo>
                  <a:pt x="216627" y="6839"/>
                </a:lnTo>
                <a:lnTo>
                  <a:pt x="261811" y="25883"/>
                </a:lnTo>
                <a:lnTo>
                  <a:pt x="297436" y="54918"/>
                </a:lnTo>
                <a:lnTo>
                  <a:pt x="320795" y="91732"/>
                </a:lnTo>
                <a:lnTo>
                  <a:pt x="329184" y="134112"/>
                </a:lnTo>
                <a:lnTo>
                  <a:pt x="329184" y="268224"/>
                </a:lnTo>
                <a:lnTo>
                  <a:pt x="0" y="268224"/>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070847" y="3392423"/>
            <a:ext cx="117475" cy="123825"/>
          </a:xfrm>
          <a:custGeom>
            <a:avLst/>
            <a:gdLst/>
            <a:ahLst/>
            <a:cxnLst/>
            <a:rect l="l" t="t" r="r" b="b"/>
            <a:pathLst>
              <a:path w="117475" h="123825">
                <a:moveTo>
                  <a:pt x="58674" y="0"/>
                </a:moveTo>
                <a:lnTo>
                  <a:pt x="35843" y="4857"/>
                </a:lnTo>
                <a:lnTo>
                  <a:pt x="17192" y="18097"/>
                </a:lnTo>
                <a:lnTo>
                  <a:pt x="4613" y="37719"/>
                </a:lnTo>
                <a:lnTo>
                  <a:pt x="0" y="61722"/>
                </a:lnTo>
                <a:lnTo>
                  <a:pt x="4613" y="85725"/>
                </a:lnTo>
                <a:lnTo>
                  <a:pt x="17192" y="105346"/>
                </a:lnTo>
                <a:lnTo>
                  <a:pt x="35843" y="118586"/>
                </a:lnTo>
                <a:lnTo>
                  <a:pt x="58674" y="123443"/>
                </a:lnTo>
                <a:lnTo>
                  <a:pt x="81504" y="118586"/>
                </a:lnTo>
                <a:lnTo>
                  <a:pt x="100155" y="105346"/>
                </a:lnTo>
                <a:lnTo>
                  <a:pt x="112734" y="85725"/>
                </a:lnTo>
                <a:lnTo>
                  <a:pt x="117348" y="61722"/>
                </a:lnTo>
                <a:lnTo>
                  <a:pt x="112734" y="37719"/>
                </a:lnTo>
                <a:lnTo>
                  <a:pt x="100155" y="18097"/>
                </a:lnTo>
                <a:lnTo>
                  <a:pt x="81504" y="4857"/>
                </a:lnTo>
                <a:lnTo>
                  <a:pt x="58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9070847" y="3392423"/>
            <a:ext cx="117475" cy="123825"/>
          </a:xfrm>
          <a:custGeom>
            <a:avLst/>
            <a:gdLst/>
            <a:ahLst/>
            <a:cxnLst/>
            <a:rect l="l" t="t" r="r" b="b"/>
            <a:pathLst>
              <a:path w="117475" h="123825">
                <a:moveTo>
                  <a:pt x="0" y="61722"/>
                </a:moveTo>
                <a:lnTo>
                  <a:pt x="4613" y="37719"/>
                </a:lnTo>
                <a:lnTo>
                  <a:pt x="17192" y="18097"/>
                </a:lnTo>
                <a:lnTo>
                  <a:pt x="35843" y="4857"/>
                </a:lnTo>
                <a:lnTo>
                  <a:pt x="58674" y="0"/>
                </a:lnTo>
                <a:lnTo>
                  <a:pt x="81504" y="4857"/>
                </a:lnTo>
                <a:lnTo>
                  <a:pt x="100155" y="18097"/>
                </a:lnTo>
                <a:lnTo>
                  <a:pt x="112734" y="37719"/>
                </a:lnTo>
                <a:lnTo>
                  <a:pt x="117348" y="61722"/>
                </a:lnTo>
                <a:lnTo>
                  <a:pt x="112734" y="85725"/>
                </a:lnTo>
                <a:lnTo>
                  <a:pt x="100155" y="105346"/>
                </a:lnTo>
                <a:lnTo>
                  <a:pt x="81504" y="118586"/>
                </a:lnTo>
                <a:lnTo>
                  <a:pt x="58674" y="123443"/>
                </a:lnTo>
                <a:lnTo>
                  <a:pt x="35843" y="118586"/>
                </a:lnTo>
                <a:lnTo>
                  <a:pt x="17192" y="105346"/>
                </a:lnTo>
                <a:lnTo>
                  <a:pt x="4613" y="85725"/>
                </a:lnTo>
                <a:lnTo>
                  <a:pt x="0" y="6172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99804" y="3467100"/>
            <a:ext cx="64135" cy="93345"/>
          </a:xfrm>
          <a:custGeom>
            <a:avLst/>
            <a:gdLst/>
            <a:ahLst/>
            <a:cxnLst/>
            <a:rect l="l" t="t" r="r" b="b"/>
            <a:pathLst>
              <a:path w="64134" h="93345">
                <a:moveTo>
                  <a:pt x="32003" y="0"/>
                </a:moveTo>
                <a:lnTo>
                  <a:pt x="19556" y="3655"/>
                </a:lnTo>
                <a:lnTo>
                  <a:pt x="9382" y="13620"/>
                </a:lnTo>
                <a:lnTo>
                  <a:pt x="2518" y="28396"/>
                </a:lnTo>
                <a:lnTo>
                  <a:pt x="0" y="46482"/>
                </a:lnTo>
                <a:lnTo>
                  <a:pt x="2518" y="64567"/>
                </a:lnTo>
                <a:lnTo>
                  <a:pt x="9382" y="79343"/>
                </a:lnTo>
                <a:lnTo>
                  <a:pt x="19556" y="89308"/>
                </a:lnTo>
                <a:lnTo>
                  <a:pt x="32003" y="92963"/>
                </a:lnTo>
                <a:lnTo>
                  <a:pt x="44451" y="89308"/>
                </a:lnTo>
                <a:lnTo>
                  <a:pt x="54625" y="79343"/>
                </a:lnTo>
                <a:lnTo>
                  <a:pt x="61489" y="64567"/>
                </a:lnTo>
                <a:lnTo>
                  <a:pt x="64007" y="46482"/>
                </a:lnTo>
                <a:lnTo>
                  <a:pt x="61489" y="28396"/>
                </a:lnTo>
                <a:lnTo>
                  <a:pt x="54625" y="13620"/>
                </a:lnTo>
                <a:lnTo>
                  <a:pt x="44451" y="3655"/>
                </a:lnTo>
                <a:lnTo>
                  <a:pt x="320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9099804" y="3467100"/>
            <a:ext cx="64135" cy="93345"/>
          </a:xfrm>
          <a:custGeom>
            <a:avLst/>
            <a:gdLst/>
            <a:ahLst/>
            <a:cxnLst/>
            <a:rect l="l" t="t" r="r" b="b"/>
            <a:pathLst>
              <a:path w="64134" h="93345">
                <a:moveTo>
                  <a:pt x="0" y="46482"/>
                </a:moveTo>
                <a:lnTo>
                  <a:pt x="2518" y="28396"/>
                </a:lnTo>
                <a:lnTo>
                  <a:pt x="9382" y="13620"/>
                </a:lnTo>
                <a:lnTo>
                  <a:pt x="19556" y="3655"/>
                </a:lnTo>
                <a:lnTo>
                  <a:pt x="32003" y="0"/>
                </a:lnTo>
                <a:lnTo>
                  <a:pt x="44451" y="3655"/>
                </a:lnTo>
                <a:lnTo>
                  <a:pt x="54625" y="13620"/>
                </a:lnTo>
                <a:lnTo>
                  <a:pt x="61489" y="28396"/>
                </a:lnTo>
                <a:lnTo>
                  <a:pt x="64007" y="46482"/>
                </a:lnTo>
                <a:lnTo>
                  <a:pt x="61489" y="64567"/>
                </a:lnTo>
                <a:lnTo>
                  <a:pt x="54625" y="79343"/>
                </a:lnTo>
                <a:lnTo>
                  <a:pt x="44451" y="89308"/>
                </a:lnTo>
                <a:lnTo>
                  <a:pt x="32003" y="92963"/>
                </a:lnTo>
                <a:lnTo>
                  <a:pt x="19556" y="89308"/>
                </a:lnTo>
                <a:lnTo>
                  <a:pt x="9382" y="79343"/>
                </a:lnTo>
                <a:lnTo>
                  <a:pt x="2518" y="64567"/>
                </a:lnTo>
                <a:lnTo>
                  <a:pt x="0" y="4648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501640"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501640"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33CC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948934" y="3254502"/>
            <a:ext cx="81280" cy="353695"/>
          </a:xfrm>
          <a:custGeom>
            <a:avLst/>
            <a:gdLst/>
            <a:ahLst/>
            <a:cxnLst/>
            <a:rect l="l" t="t" r="r" b="b"/>
            <a:pathLst>
              <a:path w="81279" h="353695">
                <a:moveTo>
                  <a:pt x="0" y="353568"/>
                </a:moveTo>
                <a:lnTo>
                  <a:pt x="80772" y="353568"/>
                </a:lnTo>
                <a:lnTo>
                  <a:pt x="80772" y="0"/>
                </a:lnTo>
                <a:lnTo>
                  <a:pt x="0" y="0"/>
                </a:lnTo>
                <a:lnTo>
                  <a:pt x="0" y="353568"/>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412229" y="3132582"/>
            <a:ext cx="82550" cy="180340"/>
          </a:xfrm>
          <a:custGeom>
            <a:avLst/>
            <a:gdLst/>
            <a:ahLst/>
            <a:cxnLst/>
            <a:rect l="l" t="t" r="r" b="b"/>
            <a:pathLst>
              <a:path w="82550" h="180339">
                <a:moveTo>
                  <a:pt x="0" y="179832"/>
                </a:moveTo>
                <a:lnTo>
                  <a:pt x="82296" y="179832"/>
                </a:lnTo>
                <a:lnTo>
                  <a:pt x="82296" y="0"/>
                </a:lnTo>
                <a:lnTo>
                  <a:pt x="0" y="0"/>
                </a:lnTo>
                <a:lnTo>
                  <a:pt x="0" y="17983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6262878" y="3199638"/>
            <a:ext cx="81280" cy="338455"/>
          </a:xfrm>
          <a:custGeom>
            <a:avLst/>
            <a:gdLst/>
            <a:ahLst/>
            <a:cxnLst/>
            <a:rect l="l" t="t" r="r" b="b"/>
            <a:pathLst>
              <a:path w="81279" h="338454">
                <a:moveTo>
                  <a:pt x="0" y="338327"/>
                </a:moveTo>
                <a:lnTo>
                  <a:pt x="80772" y="338327"/>
                </a:lnTo>
                <a:lnTo>
                  <a:pt x="80772" y="0"/>
                </a:lnTo>
                <a:lnTo>
                  <a:pt x="0" y="0"/>
                </a:lnTo>
                <a:lnTo>
                  <a:pt x="0" y="338327"/>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5502402" y="3201161"/>
            <a:ext cx="1144905" cy="495300"/>
          </a:xfrm>
          <a:custGeom>
            <a:avLst/>
            <a:gdLst/>
            <a:ahLst/>
            <a:cxnLst/>
            <a:rect l="l" t="t" r="r" b="b"/>
            <a:pathLst>
              <a:path w="1144904" h="495300">
                <a:moveTo>
                  <a:pt x="0" y="186436"/>
                </a:moveTo>
                <a:lnTo>
                  <a:pt x="36443" y="147123"/>
                </a:lnTo>
                <a:lnTo>
                  <a:pt x="73431" y="110332"/>
                </a:lnTo>
                <a:lnTo>
                  <a:pt x="111524" y="78584"/>
                </a:lnTo>
                <a:lnTo>
                  <a:pt x="151280" y="54400"/>
                </a:lnTo>
                <a:lnTo>
                  <a:pt x="193260" y="40302"/>
                </a:lnTo>
                <a:lnTo>
                  <a:pt x="238023" y="38812"/>
                </a:lnTo>
                <a:lnTo>
                  <a:pt x="286131" y="52450"/>
                </a:lnTo>
                <a:lnTo>
                  <a:pt x="338227" y="93630"/>
                </a:lnTo>
                <a:lnTo>
                  <a:pt x="365717" y="126087"/>
                </a:lnTo>
                <a:lnTo>
                  <a:pt x="394029" y="164247"/>
                </a:lnTo>
                <a:lnTo>
                  <a:pt x="423059" y="206454"/>
                </a:lnTo>
                <a:lnTo>
                  <a:pt x="452702" y="251053"/>
                </a:lnTo>
                <a:lnTo>
                  <a:pt x="482853" y="296386"/>
                </a:lnTo>
                <a:lnTo>
                  <a:pt x="513409" y="340798"/>
                </a:lnTo>
                <a:lnTo>
                  <a:pt x="544265" y="382632"/>
                </a:lnTo>
                <a:lnTo>
                  <a:pt x="575317" y="420232"/>
                </a:lnTo>
                <a:lnTo>
                  <a:pt x="606459" y="451943"/>
                </a:lnTo>
                <a:lnTo>
                  <a:pt x="637588" y="476107"/>
                </a:lnTo>
                <a:lnTo>
                  <a:pt x="699388" y="495173"/>
                </a:lnTo>
                <a:lnTo>
                  <a:pt x="731480" y="487205"/>
                </a:lnTo>
                <a:lnTo>
                  <a:pt x="766001" y="468196"/>
                </a:lnTo>
                <a:lnTo>
                  <a:pt x="802332" y="439852"/>
                </a:lnTo>
                <a:lnTo>
                  <a:pt x="839855" y="403880"/>
                </a:lnTo>
                <a:lnTo>
                  <a:pt x="877951" y="361985"/>
                </a:lnTo>
                <a:lnTo>
                  <a:pt x="916002" y="315875"/>
                </a:lnTo>
                <a:lnTo>
                  <a:pt x="953389" y="267255"/>
                </a:lnTo>
                <a:lnTo>
                  <a:pt x="989492" y="217833"/>
                </a:lnTo>
                <a:lnTo>
                  <a:pt x="1023694" y="169314"/>
                </a:lnTo>
                <a:lnTo>
                  <a:pt x="1055375" y="123405"/>
                </a:lnTo>
                <a:lnTo>
                  <a:pt x="1083918" y="81813"/>
                </a:lnTo>
                <a:lnTo>
                  <a:pt x="1108702" y="46243"/>
                </a:lnTo>
                <a:lnTo>
                  <a:pt x="1129111" y="18404"/>
                </a:lnTo>
                <a:lnTo>
                  <a:pt x="114452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5644134" y="3301746"/>
            <a:ext cx="81280" cy="111760"/>
          </a:xfrm>
          <a:custGeom>
            <a:avLst/>
            <a:gdLst/>
            <a:ahLst/>
            <a:cxnLst/>
            <a:rect l="l" t="t" r="r" b="b"/>
            <a:pathLst>
              <a:path w="81279" h="111760">
                <a:moveTo>
                  <a:pt x="0" y="111251"/>
                </a:moveTo>
                <a:lnTo>
                  <a:pt x="80772" y="111251"/>
                </a:lnTo>
                <a:lnTo>
                  <a:pt x="80772" y="0"/>
                </a:lnTo>
                <a:lnTo>
                  <a:pt x="0" y="0"/>
                </a:lnTo>
                <a:lnTo>
                  <a:pt x="0" y="11125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01954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ACB8C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01954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ACB8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250430" y="3050285"/>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19"/>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514081" y="3402457"/>
            <a:ext cx="199390" cy="208915"/>
          </a:xfrm>
          <a:custGeom>
            <a:avLst/>
            <a:gdLst/>
            <a:ahLst/>
            <a:cxnLst/>
            <a:rect l="l" t="t" r="r" b="b"/>
            <a:pathLst>
              <a:path w="199390" h="208914">
                <a:moveTo>
                  <a:pt x="97536" y="0"/>
                </a:moveTo>
                <a:lnTo>
                  <a:pt x="136356" y="7048"/>
                </a:lnTo>
                <a:lnTo>
                  <a:pt x="168354" y="28479"/>
                </a:lnTo>
                <a:lnTo>
                  <a:pt x="190279" y="61007"/>
                </a:lnTo>
                <a:lnTo>
                  <a:pt x="198882" y="101345"/>
                </a:lnTo>
                <a:lnTo>
                  <a:pt x="191785" y="142224"/>
                </a:lnTo>
                <a:lnTo>
                  <a:pt x="171069" y="176053"/>
                </a:lnTo>
                <a:lnTo>
                  <a:pt x="139874" y="199358"/>
                </a:lnTo>
                <a:lnTo>
                  <a:pt x="101346" y="208660"/>
                </a:lnTo>
                <a:lnTo>
                  <a:pt x="62525" y="201612"/>
                </a:lnTo>
                <a:lnTo>
                  <a:pt x="30527" y="180181"/>
                </a:lnTo>
                <a:lnTo>
                  <a:pt x="8602" y="147653"/>
                </a:lnTo>
                <a:lnTo>
                  <a:pt x="0" y="107314"/>
                </a:lnTo>
                <a:lnTo>
                  <a:pt x="0" y="104901"/>
                </a:lnTo>
                <a:lnTo>
                  <a:pt x="0" y="102488"/>
                </a:lnTo>
                <a:lnTo>
                  <a:pt x="126" y="100075"/>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7510018" y="3197098"/>
            <a:ext cx="196215" cy="203200"/>
          </a:xfrm>
          <a:custGeom>
            <a:avLst/>
            <a:gdLst/>
            <a:ahLst/>
            <a:cxnLst/>
            <a:rect l="l" t="t" r="r" b="b"/>
            <a:pathLst>
              <a:path w="196215" h="203200">
                <a:moveTo>
                  <a:pt x="102488" y="202818"/>
                </a:moveTo>
                <a:lnTo>
                  <a:pt x="64061" y="195732"/>
                </a:lnTo>
                <a:lnTo>
                  <a:pt x="31956" y="174704"/>
                </a:lnTo>
                <a:lnTo>
                  <a:pt x="9495" y="142936"/>
                </a:lnTo>
                <a:lnTo>
                  <a:pt x="0" y="103631"/>
                </a:lnTo>
                <a:lnTo>
                  <a:pt x="5812" y="63972"/>
                </a:lnTo>
                <a:lnTo>
                  <a:pt x="25257" y="31241"/>
                </a:lnTo>
                <a:lnTo>
                  <a:pt x="55346" y="8798"/>
                </a:lnTo>
                <a:lnTo>
                  <a:pt x="93090" y="0"/>
                </a:lnTo>
                <a:lnTo>
                  <a:pt x="131500" y="7086"/>
                </a:lnTo>
                <a:lnTo>
                  <a:pt x="163575" y="28114"/>
                </a:lnTo>
                <a:lnTo>
                  <a:pt x="186031" y="59882"/>
                </a:lnTo>
                <a:lnTo>
                  <a:pt x="195579" y="99187"/>
                </a:lnTo>
                <a:lnTo>
                  <a:pt x="195833" y="104901"/>
                </a:lnTo>
                <a:lnTo>
                  <a:pt x="195706" y="110616"/>
                </a:lnTo>
                <a:lnTo>
                  <a:pt x="194945" y="116331"/>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608569" y="3144773"/>
            <a:ext cx="0" cy="538480"/>
          </a:xfrm>
          <a:custGeom>
            <a:avLst/>
            <a:gdLst/>
            <a:ahLst/>
            <a:cxnLst/>
            <a:rect l="l" t="t" r="r" b="b"/>
            <a:pathLst>
              <a:path h="538479">
                <a:moveTo>
                  <a:pt x="0" y="0"/>
                </a:moveTo>
                <a:lnTo>
                  <a:pt x="0" y="538352"/>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0763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3367404" cy="505459"/>
          </a:xfrm>
          <a:prstGeom prst="rect">
            <a:avLst/>
          </a:prstGeom>
        </p:spPr>
        <p:txBody>
          <a:bodyPr vert="horz" wrap="square" lIns="0" tIns="0" rIns="0" bIns="0" rtlCol="0">
            <a:spAutoFit/>
          </a:bodyPr>
          <a:lstStyle/>
          <a:p>
            <a:pPr marL="12700">
              <a:lnSpc>
                <a:spcPct val="100000"/>
              </a:lnSpc>
            </a:pPr>
            <a:r>
              <a:rPr sz="3200" dirty="0"/>
              <a:t>Price to</a:t>
            </a:r>
            <a:r>
              <a:rPr sz="3200" spc="-114" dirty="0"/>
              <a:t> </a:t>
            </a:r>
            <a:r>
              <a:rPr sz="3200" dirty="0"/>
              <a:t>Earnings</a:t>
            </a:r>
            <a:endParaRPr sz="3200"/>
          </a:p>
        </p:txBody>
      </p:sp>
      <p:sp>
        <p:nvSpPr>
          <p:cNvPr id="4" name="object 4"/>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312216" y="1282319"/>
            <a:ext cx="3020060" cy="236410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P/E: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Evaluates relative  attractiveness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10" normalizeH="0" baseline="0" noProof="0" dirty="0">
                <a:ln>
                  <a:noFill/>
                </a:ln>
                <a:solidFill>
                  <a:srgbClr val="FFFFFF"/>
                </a:solidFill>
                <a:effectLst/>
                <a:uLnTx/>
                <a:uFillTx/>
                <a:latin typeface="Arial"/>
                <a:ea typeface="+mn-ea"/>
                <a:cs typeface="Arial"/>
              </a:rPr>
              <a:t>company’s </a:t>
            </a:r>
            <a:r>
              <a:rPr kumimoji="0" sz="2400" b="0" i="0" u="none" strike="noStrike" kern="1200" cap="none" spc="0" normalizeH="0" baseline="0" noProof="0" dirty="0">
                <a:ln>
                  <a:noFill/>
                </a:ln>
                <a:solidFill>
                  <a:srgbClr val="FFFFFF"/>
                </a:solidFill>
                <a:effectLst/>
                <a:uLnTx/>
                <a:uFillTx/>
                <a:latin typeface="Arial"/>
                <a:ea typeface="+mn-ea"/>
                <a:cs typeface="Arial"/>
              </a:rPr>
              <a:t>stock</a:t>
            </a:r>
            <a:r>
              <a:rPr kumimoji="0" sz="2400" b="0" i="0" u="none" strike="noStrike" kern="1200" cap="none" spc="-1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price  compared </a:t>
            </a:r>
            <a:r>
              <a:rPr kumimoji="0" sz="2400" b="0" i="0" u="none" strike="noStrike" kern="1200" cap="none" spc="0" normalizeH="0" baseline="0" noProof="0" dirty="0">
                <a:ln>
                  <a:noFill/>
                </a:ln>
                <a:solidFill>
                  <a:srgbClr val="FFFFFF"/>
                </a:solidFill>
                <a:effectLst/>
                <a:uLnTx/>
                <a:uFillTx/>
                <a:latin typeface="Arial"/>
                <a:ea typeface="+mn-ea"/>
                <a:cs typeface="Arial"/>
              </a:rPr>
              <a:t>to current  </a:t>
            </a:r>
            <a:r>
              <a:rPr kumimoji="0" sz="2400" b="0" i="0" u="none" strike="noStrike" kern="1200" cap="none" spc="-5" normalizeH="0" baseline="0" noProof="0" dirty="0">
                <a:ln>
                  <a:noFill/>
                </a:ln>
                <a:solidFill>
                  <a:srgbClr val="FFFFFF"/>
                </a:solidFill>
                <a:effectLst/>
                <a:uLnTx/>
                <a:uFillTx/>
                <a:latin typeface="Arial"/>
                <a:ea typeface="+mn-ea"/>
                <a:cs typeface="Arial"/>
              </a:rPr>
              <a:t>earnings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a</a:t>
            </a:r>
            <a:r>
              <a:rPr kumimoji="0" sz="2400" b="0" i="0" u="none" strike="noStrike" kern="1200" cap="none" spc="-50"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firm</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296155" y="1197863"/>
            <a:ext cx="7123176" cy="491794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535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296155" y="1197863"/>
            <a:ext cx="7123176" cy="491794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78739" y="148082"/>
            <a:ext cx="3367404" cy="505459"/>
          </a:xfrm>
          <a:prstGeom prst="rect">
            <a:avLst/>
          </a:prstGeom>
        </p:spPr>
        <p:txBody>
          <a:bodyPr vert="horz" wrap="square" lIns="0" tIns="0" rIns="0" bIns="0" rtlCol="0">
            <a:spAutoFit/>
          </a:bodyPr>
          <a:lstStyle/>
          <a:p>
            <a:pPr marL="12700">
              <a:lnSpc>
                <a:spcPct val="100000"/>
              </a:lnSpc>
            </a:pPr>
            <a:r>
              <a:rPr sz="3200" dirty="0"/>
              <a:t>Price to</a:t>
            </a:r>
            <a:r>
              <a:rPr sz="3200" spc="-114" dirty="0"/>
              <a:t> </a:t>
            </a:r>
            <a:r>
              <a:rPr sz="3200" dirty="0"/>
              <a:t>Earnings</a:t>
            </a:r>
            <a:endParaRPr sz="3200"/>
          </a:p>
        </p:txBody>
      </p:sp>
      <p:sp>
        <p:nvSpPr>
          <p:cNvPr id="6" name="object 6"/>
          <p:cNvSpPr txBox="1"/>
          <p:nvPr/>
        </p:nvSpPr>
        <p:spPr>
          <a:xfrm>
            <a:off x="286308" y="1282319"/>
            <a:ext cx="3178810" cy="265366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10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16002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this input cell, place  </a:t>
            </a:r>
            <a:r>
              <a:rPr kumimoji="0" sz="2400" b="0" i="0" u="none" strike="noStrike" kern="1200" cap="none" spc="0" normalizeH="0" baseline="0" noProof="0" dirty="0">
                <a:ln>
                  <a:noFill/>
                </a:ln>
                <a:solidFill>
                  <a:srgbClr val="FFFFFF"/>
                </a:solidFill>
                <a:effectLst/>
                <a:uLnTx/>
                <a:uFillTx/>
                <a:latin typeface="Arial"/>
                <a:ea typeface="+mn-ea"/>
                <a:cs typeface="Arial"/>
              </a:rPr>
              <a:t>ticker symbol </a:t>
            </a:r>
            <a:r>
              <a:rPr kumimoji="0" sz="2400" b="0" i="0" u="none" strike="noStrike" kern="1200" cap="none" spc="-5" normalizeH="0" baseline="0" noProof="0" dirty="0">
                <a:ln>
                  <a:noFill/>
                </a:ln>
                <a:solidFill>
                  <a:srgbClr val="FFFFFF"/>
                </a:solidFill>
                <a:effectLst/>
                <a:uLnTx/>
                <a:uFillTx/>
                <a:latin typeface="Arial"/>
                <a:ea typeface="+mn-ea"/>
                <a:cs typeface="Arial"/>
              </a:rPr>
              <a:t>and  country</a:t>
            </a:r>
            <a:r>
              <a:rPr kumimoji="0" sz="2400" b="0" i="0" u="none" strike="noStrike" kern="1200" cap="none" spc="-6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code</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95"/>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105"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2:</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Compare company</a:t>
            </a:r>
            <a:r>
              <a:rPr kumimoji="0" sz="2400" b="0" i="0" u="none" strike="noStrike" kern="1200" cap="none" spc="-15" normalizeH="0" baseline="0" noProof="0" dirty="0">
                <a:ln>
                  <a:noFill/>
                </a:ln>
                <a:solidFill>
                  <a:srgbClr val="FFFFFF"/>
                </a:solidFill>
                <a:effectLst/>
                <a:uLnTx/>
                <a:uFillTx/>
                <a:latin typeface="Arial"/>
                <a:ea typeface="+mn-ea"/>
                <a:cs typeface="Arial"/>
              </a:rPr>
              <a:t> </a:t>
            </a:r>
            <a:r>
              <a:rPr kumimoji="0" sz="2400" b="0" i="0" u="none" strike="noStrike" kern="1200" cap="none" spc="0" normalizeH="0" baseline="0" noProof="0" dirty="0">
                <a:ln>
                  <a:noFill/>
                </a:ln>
                <a:solidFill>
                  <a:srgbClr val="FFFFFF"/>
                </a:solidFill>
                <a:effectLst/>
                <a:uLnTx/>
                <a:uFillTx/>
                <a:latin typeface="Arial"/>
                <a:ea typeface="+mn-ea"/>
                <a:cs typeface="Arial"/>
              </a:rPr>
              <a:t>P/E  to the </a:t>
            </a:r>
            <a:r>
              <a:rPr kumimoji="0" sz="2400" b="0" i="0" u="none" strike="noStrike" kern="1200" cap="none" spc="-5" normalizeH="0" baseline="0" noProof="0" dirty="0">
                <a:ln>
                  <a:noFill/>
                </a:ln>
                <a:solidFill>
                  <a:srgbClr val="FFFFFF"/>
                </a:solidFill>
                <a:effectLst/>
                <a:uLnTx/>
                <a:uFillTx/>
                <a:latin typeface="Arial"/>
                <a:ea typeface="+mn-ea"/>
                <a:cs typeface="Arial"/>
              </a:rPr>
              <a:t>Peer</a:t>
            </a:r>
            <a:r>
              <a:rPr kumimoji="0" sz="2400" b="0" i="0" u="none" strike="noStrike" kern="1200" cap="none" spc="-220" normalizeH="0" baseline="0" noProof="0" dirty="0">
                <a:ln>
                  <a:noFill/>
                </a:ln>
                <a:solidFill>
                  <a:srgbClr val="FFFFFF"/>
                </a:solidFill>
                <a:effectLst/>
                <a:uLnTx/>
                <a:uFillTx/>
                <a:latin typeface="Arial"/>
                <a:ea typeface="+mn-ea"/>
                <a:cs typeface="Arial"/>
              </a:rPr>
              <a:t> </a:t>
            </a:r>
            <a:r>
              <a:rPr kumimoji="0" sz="2400" b="0" i="0" u="none" strike="noStrike" kern="1200" cap="none" spc="-10" normalizeH="0" baseline="0" noProof="0" dirty="0">
                <a:ln>
                  <a:noFill/>
                </a:ln>
                <a:solidFill>
                  <a:srgbClr val="FFFFFF"/>
                </a:solidFill>
                <a:effectLst/>
                <a:uLnTx/>
                <a:uFillTx/>
                <a:latin typeface="Arial"/>
                <a:ea typeface="+mn-ea"/>
                <a:cs typeface="Arial"/>
              </a:rPr>
              <a:t>Average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4321302" y="2103882"/>
            <a:ext cx="617220" cy="269875"/>
          </a:xfrm>
          <a:custGeom>
            <a:avLst/>
            <a:gdLst/>
            <a:ahLst/>
            <a:cxnLst/>
            <a:rect l="l" t="t" r="r" b="b"/>
            <a:pathLst>
              <a:path w="617220" h="269875">
                <a:moveTo>
                  <a:pt x="0" y="134873"/>
                </a:moveTo>
                <a:lnTo>
                  <a:pt x="24253" y="82349"/>
                </a:lnTo>
                <a:lnTo>
                  <a:pt x="90392" y="39481"/>
                </a:lnTo>
                <a:lnTo>
                  <a:pt x="136066" y="23018"/>
                </a:lnTo>
                <a:lnTo>
                  <a:pt x="188487" y="10590"/>
                </a:lnTo>
                <a:lnTo>
                  <a:pt x="246416" y="2737"/>
                </a:lnTo>
                <a:lnTo>
                  <a:pt x="308610" y="0"/>
                </a:lnTo>
                <a:lnTo>
                  <a:pt x="370803" y="2737"/>
                </a:lnTo>
                <a:lnTo>
                  <a:pt x="428732" y="10590"/>
                </a:lnTo>
                <a:lnTo>
                  <a:pt x="481153" y="23018"/>
                </a:lnTo>
                <a:lnTo>
                  <a:pt x="526827" y="39481"/>
                </a:lnTo>
                <a:lnTo>
                  <a:pt x="564512" y="59438"/>
                </a:lnTo>
                <a:lnTo>
                  <a:pt x="610949" y="107674"/>
                </a:lnTo>
                <a:lnTo>
                  <a:pt x="617220" y="134873"/>
                </a:lnTo>
                <a:lnTo>
                  <a:pt x="610949" y="162073"/>
                </a:lnTo>
                <a:lnTo>
                  <a:pt x="564512" y="210309"/>
                </a:lnTo>
                <a:lnTo>
                  <a:pt x="526827" y="230266"/>
                </a:lnTo>
                <a:lnTo>
                  <a:pt x="481153" y="246729"/>
                </a:lnTo>
                <a:lnTo>
                  <a:pt x="428732" y="259157"/>
                </a:lnTo>
                <a:lnTo>
                  <a:pt x="370803" y="267010"/>
                </a:lnTo>
                <a:lnTo>
                  <a:pt x="308610" y="269747"/>
                </a:lnTo>
                <a:lnTo>
                  <a:pt x="246416" y="267010"/>
                </a:lnTo>
                <a:lnTo>
                  <a:pt x="188487" y="259157"/>
                </a:lnTo>
                <a:lnTo>
                  <a:pt x="136066" y="246729"/>
                </a:lnTo>
                <a:lnTo>
                  <a:pt x="90392" y="230266"/>
                </a:lnTo>
                <a:lnTo>
                  <a:pt x="52707" y="210309"/>
                </a:lnTo>
                <a:lnTo>
                  <a:pt x="6270" y="162073"/>
                </a:lnTo>
                <a:lnTo>
                  <a:pt x="0" y="134873"/>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316985" y="1893570"/>
            <a:ext cx="970915" cy="347345"/>
          </a:xfrm>
          <a:custGeom>
            <a:avLst/>
            <a:gdLst/>
            <a:ahLst/>
            <a:cxnLst/>
            <a:rect l="l" t="t" r="r" b="b"/>
            <a:pathLst>
              <a:path w="970914" h="347344">
                <a:moveTo>
                  <a:pt x="883692" y="319411"/>
                </a:moveTo>
                <a:lnTo>
                  <a:pt x="874649" y="346837"/>
                </a:lnTo>
                <a:lnTo>
                  <a:pt x="970788" y="332866"/>
                </a:lnTo>
                <a:lnTo>
                  <a:pt x="961832" y="323976"/>
                </a:lnTo>
                <a:lnTo>
                  <a:pt x="897509" y="323976"/>
                </a:lnTo>
                <a:lnTo>
                  <a:pt x="883692" y="319411"/>
                </a:lnTo>
                <a:close/>
              </a:path>
              <a:path w="970914" h="347344">
                <a:moveTo>
                  <a:pt x="892772" y="291874"/>
                </a:moveTo>
                <a:lnTo>
                  <a:pt x="883692" y="319411"/>
                </a:lnTo>
                <a:lnTo>
                  <a:pt x="897509" y="323976"/>
                </a:lnTo>
                <a:lnTo>
                  <a:pt x="906526" y="296417"/>
                </a:lnTo>
                <a:lnTo>
                  <a:pt x="892772" y="291874"/>
                </a:lnTo>
                <a:close/>
              </a:path>
              <a:path w="970914" h="347344">
                <a:moveTo>
                  <a:pt x="901826" y="264413"/>
                </a:moveTo>
                <a:lnTo>
                  <a:pt x="892772" y="291874"/>
                </a:lnTo>
                <a:lnTo>
                  <a:pt x="906526" y="296417"/>
                </a:lnTo>
                <a:lnTo>
                  <a:pt x="897509" y="323976"/>
                </a:lnTo>
                <a:lnTo>
                  <a:pt x="961832" y="323976"/>
                </a:lnTo>
                <a:lnTo>
                  <a:pt x="901826" y="264413"/>
                </a:lnTo>
                <a:close/>
              </a:path>
              <a:path w="970914" h="347344">
                <a:moveTo>
                  <a:pt x="9143" y="0"/>
                </a:moveTo>
                <a:lnTo>
                  <a:pt x="0" y="27431"/>
                </a:lnTo>
                <a:lnTo>
                  <a:pt x="883692" y="319411"/>
                </a:lnTo>
                <a:lnTo>
                  <a:pt x="892772" y="291874"/>
                </a:lnTo>
                <a:lnTo>
                  <a:pt x="9143"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5109209" y="3615690"/>
            <a:ext cx="3994785" cy="219710"/>
          </a:xfrm>
          <a:custGeom>
            <a:avLst/>
            <a:gdLst/>
            <a:ahLst/>
            <a:cxnLst/>
            <a:rect l="l" t="t" r="r" b="b"/>
            <a:pathLst>
              <a:path w="3994784" h="219710">
                <a:moveTo>
                  <a:pt x="3994404" y="0"/>
                </a:moveTo>
                <a:lnTo>
                  <a:pt x="3992975" y="42701"/>
                </a:lnTo>
                <a:lnTo>
                  <a:pt x="3989069" y="77581"/>
                </a:lnTo>
                <a:lnTo>
                  <a:pt x="3983259" y="101101"/>
                </a:lnTo>
                <a:lnTo>
                  <a:pt x="3976116" y="109728"/>
                </a:lnTo>
                <a:lnTo>
                  <a:pt x="2015489" y="109728"/>
                </a:lnTo>
                <a:lnTo>
                  <a:pt x="2008346" y="118354"/>
                </a:lnTo>
                <a:lnTo>
                  <a:pt x="2002536" y="141874"/>
                </a:lnTo>
                <a:lnTo>
                  <a:pt x="1998630" y="176754"/>
                </a:lnTo>
                <a:lnTo>
                  <a:pt x="1997201" y="219456"/>
                </a:lnTo>
                <a:lnTo>
                  <a:pt x="1995773" y="176754"/>
                </a:lnTo>
                <a:lnTo>
                  <a:pt x="1991867" y="141874"/>
                </a:lnTo>
                <a:lnTo>
                  <a:pt x="1986057" y="118354"/>
                </a:lnTo>
                <a:lnTo>
                  <a:pt x="1978914" y="109728"/>
                </a:lnTo>
                <a:lnTo>
                  <a:pt x="18287" y="109728"/>
                </a:lnTo>
                <a:lnTo>
                  <a:pt x="11144" y="101101"/>
                </a:lnTo>
                <a:lnTo>
                  <a:pt x="5334" y="77581"/>
                </a:lnTo>
                <a:lnTo>
                  <a:pt x="1428" y="42701"/>
                </a:lnTo>
                <a:lnTo>
                  <a:pt x="0" y="0"/>
                </a:lnTo>
              </a:path>
            </a:pathLst>
          </a:custGeom>
          <a:ln w="28956">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81325" y="3653028"/>
            <a:ext cx="2039620" cy="117475"/>
          </a:xfrm>
          <a:custGeom>
            <a:avLst/>
            <a:gdLst/>
            <a:ahLst/>
            <a:cxnLst/>
            <a:rect l="l" t="t" r="r" b="b"/>
            <a:pathLst>
              <a:path w="2039620" h="117475">
                <a:moveTo>
                  <a:pt x="1953640" y="30226"/>
                </a:moveTo>
                <a:lnTo>
                  <a:pt x="1952753" y="59124"/>
                </a:lnTo>
                <a:lnTo>
                  <a:pt x="1967229" y="59563"/>
                </a:lnTo>
                <a:lnTo>
                  <a:pt x="1966340" y="88519"/>
                </a:lnTo>
                <a:lnTo>
                  <a:pt x="1951851" y="88519"/>
                </a:lnTo>
                <a:lnTo>
                  <a:pt x="1950974" y="117094"/>
                </a:lnTo>
                <a:lnTo>
                  <a:pt x="2012752" y="88519"/>
                </a:lnTo>
                <a:lnTo>
                  <a:pt x="1966340" y="88519"/>
                </a:lnTo>
                <a:lnTo>
                  <a:pt x="1951864" y="88080"/>
                </a:lnTo>
                <a:lnTo>
                  <a:pt x="2013701" y="88080"/>
                </a:lnTo>
                <a:lnTo>
                  <a:pt x="2039112" y="76327"/>
                </a:lnTo>
                <a:lnTo>
                  <a:pt x="1953640" y="30226"/>
                </a:lnTo>
                <a:close/>
              </a:path>
              <a:path w="2039620" h="117475">
                <a:moveTo>
                  <a:pt x="1952753" y="59124"/>
                </a:moveTo>
                <a:lnTo>
                  <a:pt x="1951864" y="88080"/>
                </a:lnTo>
                <a:lnTo>
                  <a:pt x="1966340" y="88519"/>
                </a:lnTo>
                <a:lnTo>
                  <a:pt x="1967229" y="59563"/>
                </a:lnTo>
                <a:lnTo>
                  <a:pt x="1952753" y="59124"/>
                </a:lnTo>
                <a:close/>
              </a:path>
              <a:path w="2039620" h="117475">
                <a:moveTo>
                  <a:pt x="762" y="0"/>
                </a:moveTo>
                <a:lnTo>
                  <a:pt x="0" y="28956"/>
                </a:lnTo>
                <a:lnTo>
                  <a:pt x="1951864" y="88080"/>
                </a:lnTo>
                <a:lnTo>
                  <a:pt x="1952753" y="59124"/>
                </a:lnTo>
                <a:lnTo>
                  <a:pt x="762"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355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296155" y="1197863"/>
            <a:ext cx="7123176" cy="491794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78739" y="148082"/>
            <a:ext cx="3367404" cy="505459"/>
          </a:xfrm>
          <a:prstGeom prst="rect">
            <a:avLst/>
          </a:prstGeom>
        </p:spPr>
        <p:txBody>
          <a:bodyPr vert="horz" wrap="square" lIns="0" tIns="0" rIns="0" bIns="0" rtlCol="0">
            <a:spAutoFit/>
          </a:bodyPr>
          <a:lstStyle/>
          <a:p>
            <a:pPr marL="12700">
              <a:lnSpc>
                <a:spcPct val="100000"/>
              </a:lnSpc>
            </a:pPr>
            <a:r>
              <a:rPr sz="3200" dirty="0"/>
              <a:t>Price to</a:t>
            </a:r>
            <a:r>
              <a:rPr sz="3200" spc="-114" dirty="0"/>
              <a:t> </a:t>
            </a:r>
            <a:r>
              <a:rPr sz="3200" dirty="0"/>
              <a:t>Earnings</a:t>
            </a:r>
            <a:endParaRPr sz="3200"/>
          </a:p>
        </p:txBody>
      </p:sp>
      <p:sp>
        <p:nvSpPr>
          <p:cNvPr id="6" name="object 6"/>
          <p:cNvSpPr txBox="1"/>
          <p:nvPr/>
        </p:nvSpPr>
        <p:spPr>
          <a:xfrm>
            <a:off x="286308" y="2550921"/>
            <a:ext cx="3306445" cy="11137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3:</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Identify </a:t>
            </a:r>
            <a:r>
              <a:rPr kumimoji="0" sz="2400" b="0" i="0" u="none" strike="noStrike" kern="1200" cap="none" spc="-45" normalizeH="0" baseline="0" noProof="0" dirty="0">
                <a:ln>
                  <a:noFill/>
                </a:ln>
                <a:solidFill>
                  <a:srgbClr val="FFFFFF"/>
                </a:solidFill>
                <a:effectLst/>
                <a:uLnTx/>
                <a:uFillTx/>
                <a:latin typeface="Arial"/>
                <a:ea typeface="+mn-ea"/>
                <a:cs typeface="Arial"/>
              </a:rPr>
              <a:t>Target </a:t>
            </a:r>
            <a:r>
              <a:rPr kumimoji="0" sz="2400" b="0" i="0" u="none" strike="noStrike" kern="1200" cap="none" spc="-5" normalizeH="0" baseline="0" noProof="0" dirty="0">
                <a:ln>
                  <a:noFill/>
                </a:ln>
                <a:solidFill>
                  <a:srgbClr val="FFFFFF"/>
                </a:solidFill>
                <a:effectLst/>
                <a:uLnTx/>
                <a:uFillTx/>
                <a:latin typeface="Arial"/>
                <a:ea typeface="+mn-ea"/>
                <a:cs typeface="Arial"/>
              </a:rPr>
              <a:t>Price</a:t>
            </a:r>
            <a:r>
              <a:rPr kumimoji="0" sz="2400" b="0" i="0" u="none" strike="noStrike" kern="1200" cap="none" spc="-7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and  </a:t>
            </a:r>
            <a:r>
              <a:rPr kumimoji="0" sz="2400" b="0" i="0" u="none" strike="noStrike" kern="1200" cap="none" spc="0" normalizeH="0" baseline="0" noProof="0" dirty="0">
                <a:ln>
                  <a:noFill/>
                </a:ln>
                <a:solidFill>
                  <a:srgbClr val="FFFFFF"/>
                </a:solidFill>
                <a:effectLst/>
                <a:uLnTx/>
                <a:uFillTx/>
                <a:latin typeface="Arial"/>
                <a:ea typeface="+mn-ea"/>
                <a:cs typeface="Arial"/>
              </a:rPr>
              <a:t>MOS for</a:t>
            </a:r>
            <a:r>
              <a:rPr kumimoji="0" sz="2400" b="0" i="0" u="none" strike="noStrike" kern="1200" cap="none" spc="-10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analysis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9198102" y="2100833"/>
            <a:ext cx="1603375" cy="822960"/>
          </a:xfrm>
          <a:custGeom>
            <a:avLst/>
            <a:gdLst/>
            <a:ahLst/>
            <a:cxnLst/>
            <a:rect l="l" t="t" r="r" b="b"/>
            <a:pathLst>
              <a:path w="1603375" h="822960">
                <a:moveTo>
                  <a:pt x="0" y="411479"/>
                </a:moveTo>
                <a:lnTo>
                  <a:pt x="9528" y="347855"/>
                </a:lnTo>
                <a:lnTo>
                  <a:pt x="37163" y="287298"/>
                </a:lnTo>
                <a:lnTo>
                  <a:pt x="81478" y="230543"/>
                </a:lnTo>
                <a:lnTo>
                  <a:pt x="109445" y="203820"/>
                </a:lnTo>
                <a:lnTo>
                  <a:pt x="141048" y="178322"/>
                </a:lnTo>
                <a:lnTo>
                  <a:pt x="176108" y="154141"/>
                </a:lnTo>
                <a:lnTo>
                  <a:pt x="214447" y="131368"/>
                </a:lnTo>
                <a:lnTo>
                  <a:pt x="255887" y="110095"/>
                </a:lnTo>
                <a:lnTo>
                  <a:pt x="300250" y="90413"/>
                </a:lnTo>
                <a:lnTo>
                  <a:pt x="347357" y="72414"/>
                </a:lnTo>
                <a:lnTo>
                  <a:pt x="397030" y="56190"/>
                </a:lnTo>
                <a:lnTo>
                  <a:pt x="449091" y="41832"/>
                </a:lnTo>
                <a:lnTo>
                  <a:pt x="503362" y="29431"/>
                </a:lnTo>
                <a:lnTo>
                  <a:pt x="559664" y="19080"/>
                </a:lnTo>
                <a:lnTo>
                  <a:pt x="617819" y="10870"/>
                </a:lnTo>
                <a:lnTo>
                  <a:pt x="677650" y="4892"/>
                </a:lnTo>
                <a:lnTo>
                  <a:pt x="738977" y="1238"/>
                </a:lnTo>
                <a:lnTo>
                  <a:pt x="801624" y="0"/>
                </a:lnTo>
                <a:lnTo>
                  <a:pt x="864270" y="1238"/>
                </a:lnTo>
                <a:lnTo>
                  <a:pt x="925597" y="4892"/>
                </a:lnTo>
                <a:lnTo>
                  <a:pt x="985428" y="10870"/>
                </a:lnTo>
                <a:lnTo>
                  <a:pt x="1043583" y="19080"/>
                </a:lnTo>
                <a:lnTo>
                  <a:pt x="1099885" y="29431"/>
                </a:lnTo>
                <a:lnTo>
                  <a:pt x="1154156" y="41832"/>
                </a:lnTo>
                <a:lnTo>
                  <a:pt x="1206217" y="56190"/>
                </a:lnTo>
                <a:lnTo>
                  <a:pt x="1255890" y="72414"/>
                </a:lnTo>
                <a:lnTo>
                  <a:pt x="1302997" y="90413"/>
                </a:lnTo>
                <a:lnTo>
                  <a:pt x="1347360" y="110095"/>
                </a:lnTo>
                <a:lnTo>
                  <a:pt x="1388800" y="131368"/>
                </a:lnTo>
                <a:lnTo>
                  <a:pt x="1427139" y="154141"/>
                </a:lnTo>
                <a:lnTo>
                  <a:pt x="1462199" y="178322"/>
                </a:lnTo>
                <a:lnTo>
                  <a:pt x="1493802" y="203820"/>
                </a:lnTo>
                <a:lnTo>
                  <a:pt x="1521769" y="230543"/>
                </a:lnTo>
                <a:lnTo>
                  <a:pt x="1566084" y="287298"/>
                </a:lnTo>
                <a:lnTo>
                  <a:pt x="1593719" y="347855"/>
                </a:lnTo>
                <a:lnTo>
                  <a:pt x="1603248" y="411479"/>
                </a:lnTo>
                <a:lnTo>
                  <a:pt x="1600836" y="443630"/>
                </a:lnTo>
                <a:lnTo>
                  <a:pt x="1582076" y="505812"/>
                </a:lnTo>
                <a:lnTo>
                  <a:pt x="1545923" y="564559"/>
                </a:lnTo>
                <a:lnTo>
                  <a:pt x="1493802" y="619139"/>
                </a:lnTo>
                <a:lnTo>
                  <a:pt x="1462199" y="644637"/>
                </a:lnTo>
                <a:lnTo>
                  <a:pt x="1427139" y="668818"/>
                </a:lnTo>
                <a:lnTo>
                  <a:pt x="1388800" y="691591"/>
                </a:lnTo>
                <a:lnTo>
                  <a:pt x="1347360" y="712864"/>
                </a:lnTo>
                <a:lnTo>
                  <a:pt x="1302997" y="732546"/>
                </a:lnTo>
                <a:lnTo>
                  <a:pt x="1255890" y="750545"/>
                </a:lnTo>
                <a:lnTo>
                  <a:pt x="1206217" y="766769"/>
                </a:lnTo>
                <a:lnTo>
                  <a:pt x="1154156" y="781127"/>
                </a:lnTo>
                <a:lnTo>
                  <a:pt x="1099885" y="793528"/>
                </a:lnTo>
                <a:lnTo>
                  <a:pt x="1043583" y="803879"/>
                </a:lnTo>
                <a:lnTo>
                  <a:pt x="985428" y="812089"/>
                </a:lnTo>
                <a:lnTo>
                  <a:pt x="925597" y="818067"/>
                </a:lnTo>
                <a:lnTo>
                  <a:pt x="864270" y="821721"/>
                </a:lnTo>
                <a:lnTo>
                  <a:pt x="801624" y="822960"/>
                </a:lnTo>
                <a:lnTo>
                  <a:pt x="738977" y="821721"/>
                </a:lnTo>
                <a:lnTo>
                  <a:pt x="677650" y="818067"/>
                </a:lnTo>
                <a:lnTo>
                  <a:pt x="617819" y="812089"/>
                </a:lnTo>
                <a:lnTo>
                  <a:pt x="559664" y="803879"/>
                </a:lnTo>
                <a:lnTo>
                  <a:pt x="503362" y="793528"/>
                </a:lnTo>
                <a:lnTo>
                  <a:pt x="449091" y="781127"/>
                </a:lnTo>
                <a:lnTo>
                  <a:pt x="397030" y="766769"/>
                </a:lnTo>
                <a:lnTo>
                  <a:pt x="347357" y="750545"/>
                </a:lnTo>
                <a:lnTo>
                  <a:pt x="300250" y="732546"/>
                </a:lnTo>
                <a:lnTo>
                  <a:pt x="255887" y="712864"/>
                </a:lnTo>
                <a:lnTo>
                  <a:pt x="214447" y="691591"/>
                </a:lnTo>
                <a:lnTo>
                  <a:pt x="176108" y="668818"/>
                </a:lnTo>
                <a:lnTo>
                  <a:pt x="141048" y="644637"/>
                </a:lnTo>
                <a:lnTo>
                  <a:pt x="109445" y="619139"/>
                </a:lnTo>
                <a:lnTo>
                  <a:pt x="81478" y="592416"/>
                </a:lnTo>
                <a:lnTo>
                  <a:pt x="37163" y="535661"/>
                </a:lnTo>
                <a:lnTo>
                  <a:pt x="9528" y="475104"/>
                </a:lnTo>
                <a:lnTo>
                  <a:pt x="0" y="411479"/>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656838" y="2478658"/>
            <a:ext cx="5487670" cy="650240"/>
          </a:xfrm>
          <a:custGeom>
            <a:avLst/>
            <a:gdLst/>
            <a:ahLst/>
            <a:cxnLst/>
            <a:rect l="l" t="t" r="r" b="b"/>
            <a:pathLst>
              <a:path w="5487670" h="650239">
                <a:moveTo>
                  <a:pt x="5399655" y="28753"/>
                </a:moveTo>
                <a:lnTo>
                  <a:pt x="0" y="621411"/>
                </a:lnTo>
                <a:lnTo>
                  <a:pt x="3048" y="650113"/>
                </a:lnTo>
                <a:lnTo>
                  <a:pt x="5402821" y="57456"/>
                </a:lnTo>
                <a:lnTo>
                  <a:pt x="5399655" y="28753"/>
                </a:lnTo>
                <a:close/>
              </a:path>
              <a:path w="5487670" h="650239">
                <a:moveTo>
                  <a:pt x="5470018" y="27177"/>
                </a:moveTo>
                <a:lnTo>
                  <a:pt x="5414010" y="27177"/>
                </a:lnTo>
                <a:lnTo>
                  <a:pt x="5417185" y="55879"/>
                </a:lnTo>
                <a:lnTo>
                  <a:pt x="5402821" y="57456"/>
                </a:lnTo>
                <a:lnTo>
                  <a:pt x="5406009" y="86360"/>
                </a:lnTo>
                <a:lnTo>
                  <a:pt x="5487543" y="33654"/>
                </a:lnTo>
                <a:lnTo>
                  <a:pt x="5470018" y="27177"/>
                </a:lnTo>
                <a:close/>
              </a:path>
              <a:path w="5487670" h="650239">
                <a:moveTo>
                  <a:pt x="5414010" y="27177"/>
                </a:moveTo>
                <a:lnTo>
                  <a:pt x="5399655" y="28753"/>
                </a:lnTo>
                <a:lnTo>
                  <a:pt x="5402821" y="57456"/>
                </a:lnTo>
                <a:lnTo>
                  <a:pt x="5417185" y="55879"/>
                </a:lnTo>
                <a:lnTo>
                  <a:pt x="5414010" y="27177"/>
                </a:lnTo>
                <a:close/>
              </a:path>
              <a:path w="5487670" h="650239">
                <a:moveTo>
                  <a:pt x="5396484" y="0"/>
                </a:moveTo>
                <a:lnTo>
                  <a:pt x="5399655" y="28753"/>
                </a:lnTo>
                <a:lnTo>
                  <a:pt x="5414010" y="27177"/>
                </a:lnTo>
                <a:lnTo>
                  <a:pt x="5470018" y="27177"/>
                </a:lnTo>
                <a:lnTo>
                  <a:pt x="539648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432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87070" algn="ctr">
              <a:lnSpc>
                <a:spcPts val="4230"/>
              </a:lnSpc>
            </a:pPr>
            <a:r>
              <a:rPr spc="-5" dirty="0"/>
              <a:t>MODIFIED</a:t>
            </a:r>
            <a:r>
              <a:rPr spc="-55" dirty="0"/>
              <a:t> </a:t>
            </a:r>
            <a:r>
              <a:rPr dirty="0"/>
              <a:t>GRAHAM</a:t>
            </a:r>
          </a:p>
          <a:p>
            <a:pPr marL="687705" algn="ctr">
              <a:lnSpc>
                <a:spcPts val="2310"/>
              </a:lnSpc>
            </a:pPr>
            <a:r>
              <a:rPr sz="2000" b="0" dirty="0">
                <a:latin typeface="Arial"/>
                <a:cs typeface="Arial"/>
              </a:rPr>
              <a:t>FINANCIAL MODEL</a:t>
            </a:r>
            <a:r>
              <a:rPr sz="2000" b="0" spc="-340" dirty="0">
                <a:latin typeface="Arial"/>
                <a:cs typeface="Arial"/>
              </a:rPr>
              <a:t> </a:t>
            </a:r>
            <a:r>
              <a:rPr sz="2000" b="0" spc="-20" dirty="0">
                <a:latin typeface="Arial"/>
                <a:cs typeface="Arial"/>
              </a:rPr>
              <a:t>ANALYSIS</a:t>
            </a:r>
            <a:endParaRPr sz="2000">
              <a:latin typeface="Arial"/>
              <a:cs typeface="Arial"/>
            </a:endParaRPr>
          </a:p>
        </p:txBody>
      </p:sp>
      <p:sp>
        <p:nvSpPr>
          <p:cNvPr id="3" name="object 3"/>
          <p:cNvSpPr/>
          <p:nvPr/>
        </p:nvSpPr>
        <p:spPr>
          <a:xfrm>
            <a:off x="246735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46735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1">
            <a:solidFill>
              <a:srgbClr val="0099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687573" y="3580638"/>
            <a:ext cx="195580" cy="182880"/>
          </a:xfrm>
          <a:custGeom>
            <a:avLst/>
            <a:gdLst/>
            <a:ahLst/>
            <a:cxnLst/>
            <a:rect l="l" t="t" r="r" b="b"/>
            <a:pathLst>
              <a:path w="195580" h="182879">
                <a:moveTo>
                  <a:pt x="0" y="182880"/>
                </a:moveTo>
                <a:lnTo>
                  <a:pt x="195072" y="182880"/>
                </a:lnTo>
                <a:lnTo>
                  <a:pt x="195072" y="0"/>
                </a:lnTo>
                <a:lnTo>
                  <a:pt x="0" y="0"/>
                </a:lnTo>
                <a:lnTo>
                  <a:pt x="0" y="18288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943605" y="3355085"/>
            <a:ext cx="196850" cy="408940"/>
          </a:xfrm>
          <a:custGeom>
            <a:avLst/>
            <a:gdLst/>
            <a:ahLst/>
            <a:cxnLst/>
            <a:rect l="l" t="t" r="r" b="b"/>
            <a:pathLst>
              <a:path w="196850" h="408939">
                <a:moveTo>
                  <a:pt x="0" y="408431"/>
                </a:moveTo>
                <a:lnTo>
                  <a:pt x="196595" y="408431"/>
                </a:lnTo>
                <a:lnTo>
                  <a:pt x="196595" y="0"/>
                </a:lnTo>
                <a:lnTo>
                  <a:pt x="0" y="0"/>
                </a:lnTo>
                <a:lnTo>
                  <a:pt x="0" y="40843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14877" y="3141726"/>
            <a:ext cx="195580" cy="623570"/>
          </a:xfrm>
          <a:custGeom>
            <a:avLst/>
            <a:gdLst/>
            <a:ahLst/>
            <a:cxnLst/>
            <a:rect l="l" t="t" r="r" b="b"/>
            <a:pathLst>
              <a:path w="195579" h="623570">
                <a:moveTo>
                  <a:pt x="0" y="623316"/>
                </a:moveTo>
                <a:lnTo>
                  <a:pt x="195072" y="623316"/>
                </a:lnTo>
                <a:lnTo>
                  <a:pt x="195072" y="0"/>
                </a:lnTo>
                <a:lnTo>
                  <a:pt x="0" y="0"/>
                </a:lnTo>
                <a:lnTo>
                  <a:pt x="0" y="62331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687573" y="3092957"/>
            <a:ext cx="342900" cy="342900"/>
          </a:xfrm>
          <a:custGeom>
            <a:avLst/>
            <a:gdLst/>
            <a:ahLst/>
            <a:cxnLst/>
            <a:rect l="l" t="t" r="r" b="b"/>
            <a:pathLst>
              <a:path w="342900" h="342900">
                <a:moveTo>
                  <a:pt x="0" y="342900"/>
                </a:moveTo>
                <a:lnTo>
                  <a:pt x="34290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030473" y="3092957"/>
            <a:ext cx="0" cy="113664"/>
          </a:xfrm>
          <a:custGeom>
            <a:avLst/>
            <a:gdLst/>
            <a:ahLst/>
            <a:cxnLst/>
            <a:rect l="l" t="t" r="r" b="b"/>
            <a:pathLst>
              <a:path h="113664">
                <a:moveTo>
                  <a:pt x="0" y="113664"/>
                </a:moveTo>
                <a:lnTo>
                  <a:pt x="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908554" y="3094482"/>
            <a:ext cx="135255" cy="0"/>
          </a:xfrm>
          <a:custGeom>
            <a:avLst/>
            <a:gdLst/>
            <a:ahLst/>
            <a:cxnLst/>
            <a:rect l="l" t="t" r="r" b="b"/>
            <a:pathLst>
              <a:path w="135255">
                <a:moveTo>
                  <a:pt x="0" y="0"/>
                </a:moveTo>
                <a:lnTo>
                  <a:pt x="13525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98373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CC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98373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00CC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277105" y="3096005"/>
            <a:ext cx="591820" cy="672465"/>
          </a:xfrm>
          <a:custGeom>
            <a:avLst/>
            <a:gdLst/>
            <a:ahLst/>
            <a:cxnLst/>
            <a:rect l="l" t="t" r="r" b="b"/>
            <a:pathLst>
              <a:path w="591820" h="672464">
                <a:moveTo>
                  <a:pt x="0" y="98552"/>
                </a:moveTo>
                <a:lnTo>
                  <a:pt x="7737" y="60168"/>
                </a:lnTo>
                <a:lnTo>
                  <a:pt x="28844" y="28844"/>
                </a:lnTo>
                <a:lnTo>
                  <a:pt x="60168" y="7737"/>
                </a:lnTo>
                <a:lnTo>
                  <a:pt x="98552" y="0"/>
                </a:lnTo>
                <a:lnTo>
                  <a:pt x="492760" y="0"/>
                </a:lnTo>
                <a:lnTo>
                  <a:pt x="531143" y="7737"/>
                </a:lnTo>
                <a:lnTo>
                  <a:pt x="562467" y="28844"/>
                </a:lnTo>
                <a:lnTo>
                  <a:pt x="583574" y="60168"/>
                </a:lnTo>
                <a:lnTo>
                  <a:pt x="591312" y="98552"/>
                </a:lnTo>
                <a:lnTo>
                  <a:pt x="591312" y="573532"/>
                </a:lnTo>
                <a:lnTo>
                  <a:pt x="583574" y="611915"/>
                </a:lnTo>
                <a:lnTo>
                  <a:pt x="562467" y="643239"/>
                </a:lnTo>
                <a:lnTo>
                  <a:pt x="531143" y="664346"/>
                </a:lnTo>
                <a:lnTo>
                  <a:pt x="492760" y="672084"/>
                </a:lnTo>
                <a:lnTo>
                  <a:pt x="98552" y="672084"/>
                </a:lnTo>
                <a:lnTo>
                  <a:pt x="60168" y="664346"/>
                </a:lnTo>
                <a:lnTo>
                  <a:pt x="28844" y="643239"/>
                </a:lnTo>
                <a:lnTo>
                  <a:pt x="7737" y="611915"/>
                </a:lnTo>
                <a:lnTo>
                  <a:pt x="0" y="573532"/>
                </a:lnTo>
                <a:lnTo>
                  <a:pt x="0" y="9855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333494" y="3163061"/>
            <a:ext cx="474345" cy="546100"/>
          </a:xfrm>
          <a:custGeom>
            <a:avLst/>
            <a:gdLst/>
            <a:ahLst/>
            <a:cxnLst/>
            <a:rect l="l" t="t" r="r" b="b"/>
            <a:pathLst>
              <a:path w="474345" h="546100">
                <a:moveTo>
                  <a:pt x="0" y="545592"/>
                </a:moveTo>
                <a:lnTo>
                  <a:pt x="473963" y="545592"/>
                </a:lnTo>
                <a:lnTo>
                  <a:pt x="473963" y="0"/>
                </a:lnTo>
                <a:lnTo>
                  <a:pt x="0" y="0"/>
                </a:lnTo>
                <a:lnTo>
                  <a:pt x="0" y="545592"/>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413503" y="3323844"/>
            <a:ext cx="83820" cy="88900"/>
          </a:xfrm>
          <a:custGeom>
            <a:avLst/>
            <a:gdLst/>
            <a:ahLst/>
            <a:cxnLst/>
            <a:rect l="l" t="t" r="r" b="b"/>
            <a:pathLst>
              <a:path w="83820" h="88900">
                <a:moveTo>
                  <a:pt x="83820" y="0"/>
                </a:moveTo>
                <a:lnTo>
                  <a:pt x="0" y="0"/>
                </a:lnTo>
                <a:lnTo>
                  <a:pt x="0" y="88391"/>
                </a:lnTo>
                <a:lnTo>
                  <a:pt x="83820" y="88391"/>
                </a:lnTo>
                <a:lnTo>
                  <a:pt x="83820" y="77850"/>
                </a:lnTo>
                <a:lnTo>
                  <a:pt x="10541" y="77850"/>
                </a:lnTo>
                <a:lnTo>
                  <a:pt x="10541" y="10413"/>
                </a:lnTo>
                <a:lnTo>
                  <a:pt x="83820" y="10413"/>
                </a:lnTo>
                <a:lnTo>
                  <a:pt x="83820" y="0"/>
                </a:lnTo>
                <a:close/>
              </a:path>
              <a:path w="83820" h="88900">
                <a:moveTo>
                  <a:pt x="83820" y="10413"/>
                </a:moveTo>
                <a:lnTo>
                  <a:pt x="73279" y="10413"/>
                </a:lnTo>
                <a:lnTo>
                  <a:pt x="73279" y="77850"/>
                </a:lnTo>
                <a:lnTo>
                  <a:pt x="83820" y="77850"/>
                </a:lnTo>
                <a:lnTo>
                  <a:pt x="83820" y="104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413503" y="3323844"/>
            <a:ext cx="83820" cy="88900"/>
          </a:xfrm>
          <a:custGeom>
            <a:avLst/>
            <a:gdLst/>
            <a:ahLst/>
            <a:cxnLst/>
            <a:rect l="l" t="t" r="r" b="b"/>
            <a:pathLst>
              <a:path w="83820" h="88900">
                <a:moveTo>
                  <a:pt x="0" y="0"/>
                </a:moveTo>
                <a:lnTo>
                  <a:pt x="83820" y="0"/>
                </a:lnTo>
                <a:lnTo>
                  <a:pt x="83820" y="88391"/>
                </a:lnTo>
                <a:lnTo>
                  <a:pt x="0" y="88391"/>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424045" y="3334258"/>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413503" y="3457955"/>
            <a:ext cx="83820" cy="88900"/>
          </a:xfrm>
          <a:custGeom>
            <a:avLst/>
            <a:gdLst/>
            <a:ahLst/>
            <a:cxnLst/>
            <a:rect l="l" t="t" r="r" b="b"/>
            <a:pathLst>
              <a:path w="83820" h="88900">
                <a:moveTo>
                  <a:pt x="83820" y="0"/>
                </a:moveTo>
                <a:lnTo>
                  <a:pt x="0" y="0"/>
                </a:lnTo>
                <a:lnTo>
                  <a:pt x="0" y="88392"/>
                </a:lnTo>
                <a:lnTo>
                  <a:pt x="83820" y="88392"/>
                </a:lnTo>
                <a:lnTo>
                  <a:pt x="83820" y="77851"/>
                </a:lnTo>
                <a:lnTo>
                  <a:pt x="10541" y="77851"/>
                </a:lnTo>
                <a:lnTo>
                  <a:pt x="10541" y="10414"/>
                </a:lnTo>
                <a:lnTo>
                  <a:pt x="83820" y="10414"/>
                </a:lnTo>
                <a:lnTo>
                  <a:pt x="83820" y="0"/>
                </a:lnTo>
                <a:close/>
              </a:path>
              <a:path w="83820" h="88900">
                <a:moveTo>
                  <a:pt x="83820" y="10414"/>
                </a:moveTo>
                <a:lnTo>
                  <a:pt x="73279" y="10414"/>
                </a:lnTo>
                <a:lnTo>
                  <a:pt x="73279" y="77851"/>
                </a:lnTo>
                <a:lnTo>
                  <a:pt x="83820" y="77851"/>
                </a:lnTo>
                <a:lnTo>
                  <a:pt x="83820" y="104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413503" y="3457955"/>
            <a:ext cx="83820" cy="88900"/>
          </a:xfrm>
          <a:custGeom>
            <a:avLst/>
            <a:gdLst/>
            <a:ahLst/>
            <a:cxnLst/>
            <a:rect l="l" t="t" r="r" b="b"/>
            <a:pathLst>
              <a:path w="83820" h="88900">
                <a:moveTo>
                  <a:pt x="0" y="0"/>
                </a:moveTo>
                <a:lnTo>
                  <a:pt x="83820" y="0"/>
                </a:lnTo>
                <a:lnTo>
                  <a:pt x="83820" y="88392"/>
                </a:lnTo>
                <a:lnTo>
                  <a:pt x="0" y="88392"/>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424045" y="3468370"/>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14265" y="3324605"/>
            <a:ext cx="72390" cy="78105"/>
          </a:xfrm>
          <a:custGeom>
            <a:avLst/>
            <a:gdLst/>
            <a:ahLst/>
            <a:cxnLst/>
            <a:rect l="l" t="t" r="r" b="b"/>
            <a:pathLst>
              <a:path w="72389" h="78104">
                <a:moveTo>
                  <a:pt x="0" y="0"/>
                </a:moveTo>
                <a:lnTo>
                  <a:pt x="72389" y="78105"/>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424934" y="3335273"/>
            <a:ext cx="66675" cy="68580"/>
          </a:xfrm>
          <a:custGeom>
            <a:avLst/>
            <a:gdLst/>
            <a:ahLst/>
            <a:cxnLst/>
            <a:rect l="l" t="t" r="r" b="b"/>
            <a:pathLst>
              <a:path w="66675" h="68579">
                <a:moveTo>
                  <a:pt x="66675" y="0"/>
                </a:moveTo>
                <a:lnTo>
                  <a:pt x="0" y="68579"/>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554473" y="3376421"/>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54473" y="3507485"/>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853592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53592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809481" y="3243833"/>
            <a:ext cx="640080" cy="471170"/>
          </a:xfrm>
          <a:custGeom>
            <a:avLst/>
            <a:gdLst/>
            <a:ahLst/>
            <a:cxnLst/>
            <a:rect l="l" t="t" r="r" b="b"/>
            <a:pathLst>
              <a:path w="640079" h="471170">
                <a:moveTo>
                  <a:pt x="0" y="78486"/>
                </a:moveTo>
                <a:lnTo>
                  <a:pt x="6173" y="47952"/>
                </a:lnTo>
                <a:lnTo>
                  <a:pt x="23002" y="23002"/>
                </a:lnTo>
                <a:lnTo>
                  <a:pt x="47952" y="6173"/>
                </a:lnTo>
                <a:lnTo>
                  <a:pt x="78486" y="0"/>
                </a:lnTo>
                <a:lnTo>
                  <a:pt x="561594" y="0"/>
                </a:lnTo>
                <a:lnTo>
                  <a:pt x="592127" y="6173"/>
                </a:lnTo>
                <a:lnTo>
                  <a:pt x="617077" y="23002"/>
                </a:lnTo>
                <a:lnTo>
                  <a:pt x="633906" y="47952"/>
                </a:lnTo>
                <a:lnTo>
                  <a:pt x="640079" y="78486"/>
                </a:lnTo>
                <a:lnTo>
                  <a:pt x="640079" y="392429"/>
                </a:lnTo>
                <a:lnTo>
                  <a:pt x="633906" y="422963"/>
                </a:lnTo>
                <a:lnTo>
                  <a:pt x="617077" y="447913"/>
                </a:lnTo>
                <a:lnTo>
                  <a:pt x="592127" y="464742"/>
                </a:lnTo>
                <a:lnTo>
                  <a:pt x="561594" y="470915"/>
                </a:lnTo>
                <a:lnTo>
                  <a:pt x="78486" y="470915"/>
                </a:lnTo>
                <a:lnTo>
                  <a:pt x="47952" y="464742"/>
                </a:lnTo>
                <a:lnTo>
                  <a:pt x="23002" y="447913"/>
                </a:lnTo>
                <a:lnTo>
                  <a:pt x="6173" y="422963"/>
                </a:lnTo>
                <a:lnTo>
                  <a:pt x="0" y="392429"/>
                </a:lnTo>
                <a:lnTo>
                  <a:pt x="0" y="7848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8963406" y="2974085"/>
            <a:ext cx="329565" cy="268605"/>
          </a:xfrm>
          <a:custGeom>
            <a:avLst/>
            <a:gdLst/>
            <a:ahLst/>
            <a:cxnLst/>
            <a:rect l="l" t="t" r="r" b="b"/>
            <a:pathLst>
              <a:path w="329565" h="268605">
                <a:moveTo>
                  <a:pt x="0" y="268224"/>
                </a:moveTo>
                <a:lnTo>
                  <a:pt x="0" y="134112"/>
                </a:lnTo>
                <a:lnTo>
                  <a:pt x="8388" y="91732"/>
                </a:lnTo>
                <a:lnTo>
                  <a:pt x="31747" y="54918"/>
                </a:lnTo>
                <a:lnTo>
                  <a:pt x="67372" y="25883"/>
                </a:lnTo>
                <a:lnTo>
                  <a:pt x="112556" y="6839"/>
                </a:lnTo>
                <a:lnTo>
                  <a:pt x="164592" y="0"/>
                </a:lnTo>
                <a:lnTo>
                  <a:pt x="216627" y="6839"/>
                </a:lnTo>
                <a:lnTo>
                  <a:pt x="261811" y="25883"/>
                </a:lnTo>
                <a:lnTo>
                  <a:pt x="297436" y="54918"/>
                </a:lnTo>
                <a:lnTo>
                  <a:pt x="320795" y="91732"/>
                </a:lnTo>
                <a:lnTo>
                  <a:pt x="329184" y="134112"/>
                </a:lnTo>
                <a:lnTo>
                  <a:pt x="329184" y="268224"/>
                </a:lnTo>
                <a:lnTo>
                  <a:pt x="0" y="268224"/>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070847" y="3392423"/>
            <a:ext cx="117475" cy="123825"/>
          </a:xfrm>
          <a:custGeom>
            <a:avLst/>
            <a:gdLst/>
            <a:ahLst/>
            <a:cxnLst/>
            <a:rect l="l" t="t" r="r" b="b"/>
            <a:pathLst>
              <a:path w="117475" h="123825">
                <a:moveTo>
                  <a:pt x="58674" y="0"/>
                </a:moveTo>
                <a:lnTo>
                  <a:pt x="35843" y="4857"/>
                </a:lnTo>
                <a:lnTo>
                  <a:pt x="17192" y="18097"/>
                </a:lnTo>
                <a:lnTo>
                  <a:pt x="4613" y="37719"/>
                </a:lnTo>
                <a:lnTo>
                  <a:pt x="0" y="61722"/>
                </a:lnTo>
                <a:lnTo>
                  <a:pt x="4613" y="85725"/>
                </a:lnTo>
                <a:lnTo>
                  <a:pt x="17192" y="105346"/>
                </a:lnTo>
                <a:lnTo>
                  <a:pt x="35843" y="118586"/>
                </a:lnTo>
                <a:lnTo>
                  <a:pt x="58674" y="123443"/>
                </a:lnTo>
                <a:lnTo>
                  <a:pt x="81504" y="118586"/>
                </a:lnTo>
                <a:lnTo>
                  <a:pt x="100155" y="105346"/>
                </a:lnTo>
                <a:lnTo>
                  <a:pt x="112734" y="85725"/>
                </a:lnTo>
                <a:lnTo>
                  <a:pt x="117348" y="61722"/>
                </a:lnTo>
                <a:lnTo>
                  <a:pt x="112734" y="37719"/>
                </a:lnTo>
                <a:lnTo>
                  <a:pt x="100155" y="18097"/>
                </a:lnTo>
                <a:lnTo>
                  <a:pt x="81504" y="4857"/>
                </a:lnTo>
                <a:lnTo>
                  <a:pt x="58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9070847" y="3392423"/>
            <a:ext cx="117475" cy="123825"/>
          </a:xfrm>
          <a:custGeom>
            <a:avLst/>
            <a:gdLst/>
            <a:ahLst/>
            <a:cxnLst/>
            <a:rect l="l" t="t" r="r" b="b"/>
            <a:pathLst>
              <a:path w="117475" h="123825">
                <a:moveTo>
                  <a:pt x="0" y="61722"/>
                </a:moveTo>
                <a:lnTo>
                  <a:pt x="4613" y="37719"/>
                </a:lnTo>
                <a:lnTo>
                  <a:pt x="17192" y="18097"/>
                </a:lnTo>
                <a:lnTo>
                  <a:pt x="35843" y="4857"/>
                </a:lnTo>
                <a:lnTo>
                  <a:pt x="58674" y="0"/>
                </a:lnTo>
                <a:lnTo>
                  <a:pt x="81504" y="4857"/>
                </a:lnTo>
                <a:lnTo>
                  <a:pt x="100155" y="18097"/>
                </a:lnTo>
                <a:lnTo>
                  <a:pt x="112734" y="37719"/>
                </a:lnTo>
                <a:lnTo>
                  <a:pt x="117348" y="61722"/>
                </a:lnTo>
                <a:lnTo>
                  <a:pt x="112734" y="85725"/>
                </a:lnTo>
                <a:lnTo>
                  <a:pt x="100155" y="105346"/>
                </a:lnTo>
                <a:lnTo>
                  <a:pt x="81504" y="118586"/>
                </a:lnTo>
                <a:lnTo>
                  <a:pt x="58674" y="123443"/>
                </a:lnTo>
                <a:lnTo>
                  <a:pt x="35843" y="118586"/>
                </a:lnTo>
                <a:lnTo>
                  <a:pt x="17192" y="105346"/>
                </a:lnTo>
                <a:lnTo>
                  <a:pt x="4613" y="85725"/>
                </a:lnTo>
                <a:lnTo>
                  <a:pt x="0" y="6172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99804" y="3467100"/>
            <a:ext cx="64135" cy="93345"/>
          </a:xfrm>
          <a:custGeom>
            <a:avLst/>
            <a:gdLst/>
            <a:ahLst/>
            <a:cxnLst/>
            <a:rect l="l" t="t" r="r" b="b"/>
            <a:pathLst>
              <a:path w="64134" h="93345">
                <a:moveTo>
                  <a:pt x="32003" y="0"/>
                </a:moveTo>
                <a:lnTo>
                  <a:pt x="19556" y="3655"/>
                </a:lnTo>
                <a:lnTo>
                  <a:pt x="9382" y="13620"/>
                </a:lnTo>
                <a:lnTo>
                  <a:pt x="2518" y="28396"/>
                </a:lnTo>
                <a:lnTo>
                  <a:pt x="0" y="46482"/>
                </a:lnTo>
                <a:lnTo>
                  <a:pt x="2518" y="64567"/>
                </a:lnTo>
                <a:lnTo>
                  <a:pt x="9382" y="79343"/>
                </a:lnTo>
                <a:lnTo>
                  <a:pt x="19556" y="89308"/>
                </a:lnTo>
                <a:lnTo>
                  <a:pt x="32003" y="92963"/>
                </a:lnTo>
                <a:lnTo>
                  <a:pt x="44451" y="89308"/>
                </a:lnTo>
                <a:lnTo>
                  <a:pt x="54625" y="79343"/>
                </a:lnTo>
                <a:lnTo>
                  <a:pt x="61489" y="64567"/>
                </a:lnTo>
                <a:lnTo>
                  <a:pt x="64007" y="46482"/>
                </a:lnTo>
                <a:lnTo>
                  <a:pt x="61489" y="28396"/>
                </a:lnTo>
                <a:lnTo>
                  <a:pt x="54625" y="13620"/>
                </a:lnTo>
                <a:lnTo>
                  <a:pt x="44451" y="3655"/>
                </a:lnTo>
                <a:lnTo>
                  <a:pt x="320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9099804" y="3467100"/>
            <a:ext cx="64135" cy="93345"/>
          </a:xfrm>
          <a:custGeom>
            <a:avLst/>
            <a:gdLst/>
            <a:ahLst/>
            <a:cxnLst/>
            <a:rect l="l" t="t" r="r" b="b"/>
            <a:pathLst>
              <a:path w="64134" h="93345">
                <a:moveTo>
                  <a:pt x="0" y="46482"/>
                </a:moveTo>
                <a:lnTo>
                  <a:pt x="2518" y="28396"/>
                </a:lnTo>
                <a:lnTo>
                  <a:pt x="9382" y="13620"/>
                </a:lnTo>
                <a:lnTo>
                  <a:pt x="19556" y="3655"/>
                </a:lnTo>
                <a:lnTo>
                  <a:pt x="32003" y="0"/>
                </a:lnTo>
                <a:lnTo>
                  <a:pt x="44451" y="3655"/>
                </a:lnTo>
                <a:lnTo>
                  <a:pt x="54625" y="13620"/>
                </a:lnTo>
                <a:lnTo>
                  <a:pt x="61489" y="28396"/>
                </a:lnTo>
                <a:lnTo>
                  <a:pt x="64007" y="46482"/>
                </a:lnTo>
                <a:lnTo>
                  <a:pt x="61489" y="64567"/>
                </a:lnTo>
                <a:lnTo>
                  <a:pt x="54625" y="79343"/>
                </a:lnTo>
                <a:lnTo>
                  <a:pt x="44451" y="89308"/>
                </a:lnTo>
                <a:lnTo>
                  <a:pt x="32003" y="92963"/>
                </a:lnTo>
                <a:lnTo>
                  <a:pt x="19556" y="89308"/>
                </a:lnTo>
                <a:lnTo>
                  <a:pt x="9382" y="79343"/>
                </a:lnTo>
                <a:lnTo>
                  <a:pt x="2518" y="64567"/>
                </a:lnTo>
                <a:lnTo>
                  <a:pt x="0" y="4648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501640"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501640"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33CC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948934" y="3254502"/>
            <a:ext cx="81280" cy="353695"/>
          </a:xfrm>
          <a:custGeom>
            <a:avLst/>
            <a:gdLst/>
            <a:ahLst/>
            <a:cxnLst/>
            <a:rect l="l" t="t" r="r" b="b"/>
            <a:pathLst>
              <a:path w="81279" h="353695">
                <a:moveTo>
                  <a:pt x="0" y="353568"/>
                </a:moveTo>
                <a:lnTo>
                  <a:pt x="80772" y="353568"/>
                </a:lnTo>
                <a:lnTo>
                  <a:pt x="80772" y="0"/>
                </a:lnTo>
                <a:lnTo>
                  <a:pt x="0" y="0"/>
                </a:lnTo>
                <a:lnTo>
                  <a:pt x="0" y="353568"/>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6412229" y="3132582"/>
            <a:ext cx="82550" cy="180340"/>
          </a:xfrm>
          <a:custGeom>
            <a:avLst/>
            <a:gdLst/>
            <a:ahLst/>
            <a:cxnLst/>
            <a:rect l="l" t="t" r="r" b="b"/>
            <a:pathLst>
              <a:path w="82550" h="180339">
                <a:moveTo>
                  <a:pt x="0" y="179832"/>
                </a:moveTo>
                <a:lnTo>
                  <a:pt x="82296" y="179832"/>
                </a:lnTo>
                <a:lnTo>
                  <a:pt x="82296" y="0"/>
                </a:lnTo>
                <a:lnTo>
                  <a:pt x="0" y="0"/>
                </a:lnTo>
                <a:lnTo>
                  <a:pt x="0" y="17983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6262878" y="3199638"/>
            <a:ext cx="81280" cy="338455"/>
          </a:xfrm>
          <a:custGeom>
            <a:avLst/>
            <a:gdLst/>
            <a:ahLst/>
            <a:cxnLst/>
            <a:rect l="l" t="t" r="r" b="b"/>
            <a:pathLst>
              <a:path w="81279" h="338454">
                <a:moveTo>
                  <a:pt x="0" y="338327"/>
                </a:moveTo>
                <a:lnTo>
                  <a:pt x="80772" y="338327"/>
                </a:lnTo>
                <a:lnTo>
                  <a:pt x="80772" y="0"/>
                </a:lnTo>
                <a:lnTo>
                  <a:pt x="0" y="0"/>
                </a:lnTo>
                <a:lnTo>
                  <a:pt x="0" y="338327"/>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5502402" y="3201161"/>
            <a:ext cx="1144905" cy="495300"/>
          </a:xfrm>
          <a:custGeom>
            <a:avLst/>
            <a:gdLst/>
            <a:ahLst/>
            <a:cxnLst/>
            <a:rect l="l" t="t" r="r" b="b"/>
            <a:pathLst>
              <a:path w="1144904" h="495300">
                <a:moveTo>
                  <a:pt x="0" y="186436"/>
                </a:moveTo>
                <a:lnTo>
                  <a:pt x="36443" y="147123"/>
                </a:lnTo>
                <a:lnTo>
                  <a:pt x="73431" y="110332"/>
                </a:lnTo>
                <a:lnTo>
                  <a:pt x="111524" y="78584"/>
                </a:lnTo>
                <a:lnTo>
                  <a:pt x="151280" y="54400"/>
                </a:lnTo>
                <a:lnTo>
                  <a:pt x="193260" y="40302"/>
                </a:lnTo>
                <a:lnTo>
                  <a:pt x="238023" y="38812"/>
                </a:lnTo>
                <a:lnTo>
                  <a:pt x="286131" y="52450"/>
                </a:lnTo>
                <a:lnTo>
                  <a:pt x="338227" y="93630"/>
                </a:lnTo>
                <a:lnTo>
                  <a:pt x="365717" y="126087"/>
                </a:lnTo>
                <a:lnTo>
                  <a:pt x="394029" y="164247"/>
                </a:lnTo>
                <a:lnTo>
                  <a:pt x="423059" y="206454"/>
                </a:lnTo>
                <a:lnTo>
                  <a:pt x="452702" y="251053"/>
                </a:lnTo>
                <a:lnTo>
                  <a:pt x="482853" y="296386"/>
                </a:lnTo>
                <a:lnTo>
                  <a:pt x="513409" y="340798"/>
                </a:lnTo>
                <a:lnTo>
                  <a:pt x="544265" y="382632"/>
                </a:lnTo>
                <a:lnTo>
                  <a:pt x="575317" y="420232"/>
                </a:lnTo>
                <a:lnTo>
                  <a:pt x="606459" y="451943"/>
                </a:lnTo>
                <a:lnTo>
                  <a:pt x="637588" y="476107"/>
                </a:lnTo>
                <a:lnTo>
                  <a:pt x="699388" y="495173"/>
                </a:lnTo>
                <a:lnTo>
                  <a:pt x="731480" y="487205"/>
                </a:lnTo>
                <a:lnTo>
                  <a:pt x="766001" y="468196"/>
                </a:lnTo>
                <a:lnTo>
                  <a:pt x="802332" y="439852"/>
                </a:lnTo>
                <a:lnTo>
                  <a:pt x="839855" y="403880"/>
                </a:lnTo>
                <a:lnTo>
                  <a:pt x="877951" y="361985"/>
                </a:lnTo>
                <a:lnTo>
                  <a:pt x="916002" y="315875"/>
                </a:lnTo>
                <a:lnTo>
                  <a:pt x="953389" y="267255"/>
                </a:lnTo>
                <a:lnTo>
                  <a:pt x="989492" y="217833"/>
                </a:lnTo>
                <a:lnTo>
                  <a:pt x="1023694" y="169314"/>
                </a:lnTo>
                <a:lnTo>
                  <a:pt x="1055375" y="123405"/>
                </a:lnTo>
                <a:lnTo>
                  <a:pt x="1083918" y="81813"/>
                </a:lnTo>
                <a:lnTo>
                  <a:pt x="1108702" y="46243"/>
                </a:lnTo>
                <a:lnTo>
                  <a:pt x="1129111" y="18404"/>
                </a:lnTo>
                <a:lnTo>
                  <a:pt x="114452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5644134" y="3301746"/>
            <a:ext cx="81280" cy="111760"/>
          </a:xfrm>
          <a:custGeom>
            <a:avLst/>
            <a:gdLst/>
            <a:ahLst/>
            <a:cxnLst/>
            <a:rect l="l" t="t" r="r" b="b"/>
            <a:pathLst>
              <a:path w="81279" h="111760">
                <a:moveTo>
                  <a:pt x="0" y="111251"/>
                </a:moveTo>
                <a:lnTo>
                  <a:pt x="80772" y="111251"/>
                </a:lnTo>
                <a:lnTo>
                  <a:pt x="80772" y="0"/>
                </a:lnTo>
                <a:lnTo>
                  <a:pt x="0" y="0"/>
                </a:lnTo>
                <a:lnTo>
                  <a:pt x="0" y="11125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01954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ACB8C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01954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ACB8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250430" y="3050285"/>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19"/>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514081" y="3402457"/>
            <a:ext cx="199390" cy="208915"/>
          </a:xfrm>
          <a:custGeom>
            <a:avLst/>
            <a:gdLst/>
            <a:ahLst/>
            <a:cxnLst/>
            <a:rect l="l" t="t" r="r" b="b"/>
            <a:pathLst>
              <a:path w="199390" h="208914">
                <a:moveTo>
                  <a:pt x="97536" y="0"/>
                </a:moveTo>
                <a:lnTo>
                  <a:pt x="136356" y="7048"/>
                </a:lnTo>
                <a:lnTo>
                  <a:pt x="168354" y="28479"/>
                </a:lnTo>
                <a:lnTo>
                  <a:pt x="190279" y="61007"/>
                </a:lnTo>
                <a:lnTo>
                  <a:pt x="198882" y="101345"/>
                </a:lnTo>
                <a:lnTo>
                  <a:pt x="191785" y="142224"/>
                </a:lnTo>
                <a:lnTo>
                  <a:pt x="171069" y="176053"/>
                </a:lnTo>
                <a:lnTo>
                  <a:pt x="139874" y="199358"/>
                </a:lnTo>
                <a:lnTo>
                  <a:pt x="101346" y="208660"/>
                </a:lnTo>
                <a:lnTo>
                  <a:pt x="62525" y="201612"/>
                </a:lnTo>
                <a:lnTo>
                  <a:pt x="30527" y="180181"/>
                </a:lnTo>
                <a:lnTo>
                  <a:pt x="8602" y="147653"/>
                </a:lnTo>
                <a:lnTo>
                  <a:pt x="0" y="107314"/>
                </a:lnTo>
                <a:lnTo>
                  <a:pt x="0" y="104901"/>
                </a:lnTo>
                <a:lnTo>
                  <a:pt x="0" y="102488"/>
                </a:lnTo>
                <a:lnTo>
                  <a:pt x="126" y="100075"/>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7510018" y="3197098"/>
            <a:ext cx="196215" cy="203200"/>
          </a:xfrm>
          <a:custGeom>
            <a:avLst/>
            <a:gdLst/>
            <a:ahLst/>
            <a:cxnLst/>
            <a:rect l="l" t="t" r="r" b="b"/>
            <a:pathLst>
              <a:path w="196215" h="203200">
                <a:moveTo>
                  <a:pt x="102488" y="202818"/>
                </a:moveTo>
                <a:lnTo>
                  <a:pt x="64061" y="195732"/>
                </a:lnTo>
                <a:lnTo>
                  <a:pt x="31956" y="174704"/>
                </a:lnTo>
                <a:lnTo>
                  <a:pt x="9495" y="142936"/>
                </a:lnTo>
                <a:lnTo>
                  <a:pt x="0" y="103631"/>
                </a:lnTo>
                <a:lnTo>
                  <a:pt x="5812" y="63972"/>
                </a:lnTo>
                <a:lnTo>
                  <a:pt x="25257" y="31241"/>
                </a:lnTo>
                <a:lnTo>
                  <a:pt x="55346" y="8798"/>
                </a:lnTo>
                <a:lnTo>
                  <a:pt x="93090" y="0"/>
                </a:lnTo>
                <a:lnTo>
                  <a:pt x="131500" y="7086"/>
                </a:lnTo>
                <a:lnTo>
                  <a:pt x="163575" y="28114"/>
                </a:lnTo>
                <a:lnTo>
                  <a:pt x="186031" y="59882"/>
                </a:lnTo>
                <a:lnTo>
                  <a:pt x="195579" y="99187"/>
                </a:lnTo>
                <a:lnTo>
                  <a:pt x="195833" y="104901"/>
                </a:lnTo>
                <a:lnTo>
                  <a:pt x="195706" y="110616"/>
                </a:lnTo>
                <a:lnTo>
                  <a:pt x="194945" y="116331"/>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608569" y="3144773"/>
            <a:ext cx="0" cy="538480"/>
          </a:xfrm>
          <a:custGeom>
            <a:avLst/>
            <a:gdLst/>
            <a:ahLst/>
            <a:cxnLst/>
            <a:rect l="l" t="t" r="r" b="b"/>
            <a:pathLst>
              <a:path h="538479">
                <a:moveTo>
                  <a:pt x="0" y="0"/>
                </a:moveTo>
                <a:lnTo>
                  <a:pt x="0" y="538352"/>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398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5057140" cy="505459"/>
          </a:xfrm>
          <a:prstGeom prst="rect">
            <a:avLst/>
          </a:prstGeom>
        </p:spPr>
        <p:txBody>
          <a:bodyPr vert="horz" wrap="square" lIns="0" tIns="0" rIns="0" bIns="0" rtlCol="0">
            <a:spAutoFit/>
          </a:bodyPr>
          <a:lstStyle/>
          <a:p>
            <a:pPr marL="12700">
              <a:lnSpc>
                <a:spcPct val="100000"/>
              </a:lnSpc>
            </a:pPr>
            <a:r>
              <a:rPr sz="3200" dirty="0"/>
              <a:t>Modified Graham</a:t>
            </a:r>
            <a:r>
              <a:rPr sz="3200" spc="-140" dirty="0"/>
              <a:t> </a:t>
            </a:r>
            <a:r>
              <a:rPr sz="3200" dirty="0"/>
              <a:t>Formula</a:t>
            </a:r>
            <a:endParaRPr sz="3200"/>
          </a:p>
        </p:txBody>
      </p:sp>
      <p:sp>
        <p:nvSpPr>
          <p:cNvPr id="4" name="object 4"/>
          <p:cNvSpPr txBox="1"/>
          <p:nvPr/>
        </p:nvSpPr>
        <p:spPr>
          <a:xfrm>
            <a:off x="136042" y="4388866"/>
            <a:ext cx="1407160"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𝑇𝑎𝑟𝑔𝑒𝑡 𝑃𝑟𝑖𝑐𝑒</a:t>
            </a:r>
            <a:r>
              <a:rPr kumimoji="0" sz="1600" b="0" i="0" u="none" strike="noStrike" kern="1200" cap="none" spc="12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5" name="object 5"/>
          <p:cNvSpPr/>
          <p:nvPr/>
        </p:nvSpPr>
        <p:spPr>
          <a:xfrm>
            <a:off x="1587372" y="4533900"/>
            <a:ext cx="1926589" cy="0"/>
          </a:xfrm>
          <a:custGeom>
            <a:avLst/>
            <a:gdLst/>
            <a:ahLst/>
            <a:cxnLst/>
            <a:rect l="l" t="t" r="r" b="b"/>
            <a:pathLst>
              <a:path w="1926589">
                <a:moveTo>
                  <a:pt x="0" y="0"/>
                </a:moveTo>
                <a:lnTo>
                  <a:pt x="1926336" y="0"/>
                </a:lnTo>
              </a:path>
            </a:pathLst>
          </a:custGeom>
          <a:ln w="1371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969389" y="4286503"/>
            <a:ext cx="1069975" cy="187960"/>
          </a:xfrm>
          <a:custGeom>
            <a:avLst/>
            <a:gdLst/>
            <a:ahLst/>
            <a:cxnLst/>
            <a:rect l="l" t="t" r="r" b="b"/>
            <a:pathLst>
              <a:path w="1069975" h="187960">
                <a:moveTo>
                  <a:pt x="1009777" y="0"/>
                </a:moveTo>
                <a:lnTo>
                  <a:pt x="1006983" y="7620"/>
                </a:lnTo>
                <a:lnTo>
                  <a:pt x="1017914" y="12334"/>
                </a:lnTo>
                <a:lnTo>
                  <a:pt x="1027287" y="18859"/>
                </a:lnTo>
                <a:lnTo>
                  <a:pt x="1049686" y="62341"/>
                </a:lnTo>
                <a:lnTo>
                  <a:pt x="1052449" y="92964"/>
                </a:lnTo>
                <a:lnTo>
                  <a:pt x="1051756" y="109537"/>
                </a:lnTo>
                <a:lnTo>
                  <a:pt x="1041273" y="150114"/>
                </a:lnTo>
                <a:lnTo>
                  <a:pt x="1007363" y="180213"/>
                </a:lnTo>
                <a:lnTo>
                  <a:pt x="1009777" y="187833"/>
                </a:lnTo>
                <a:lnTo>
                  <a:pt x="1045549" y="166437"/>
                </a:lnTo>
                <a:lnTo>
                  <a:pt x="1065704" y="127127"/>
                </a:lnTo>
                <a:lnTo>
                  <a:pt x="1069594" y="93980"/>
                </a:lnTo>
                <a:lnTo>
                  <a:pt x="1068619" y="76737"/>
                </a:lnTo>
                <a:lnTo>
                  <a:pt x="1054100" y="32893"/>
                </a:lnTo>
                <a:lnTo>
                  <a:pt x="1023346" y="4925"/>
                </a:lnTo>
                <a:lnTo>
                  <a:pt x="1009777" y="0"/>
                </a:lnTo>
                <a:close/>
              </a:path>
              <a:path w="1069975" h="187960">
                <a:moveTo>
                  <a:pt x="59943" y="0"/>
                </a:moveTo>
                <a:lnTo>
                  <a:pt x="24064" y="21395"/>
                </a:lnTo>
                <a:lnTo>
                  <a:pt x="3889" y="60817"/>
                </a:lnTo>
                <a:lnTo>
                  <a:pt x="0" y="93980"/>
                </a:lnTo>
                <a:lnTo>
                  <a:pt x="974" y="111220"/>
                </a:lnTo>
                <a:lnTo>
                  <a:pt x="15493" y="154940"/>
                </a:lnTo>
                <a:lnTo>
                  <a:pt x="46247" y="182907"/>
                </a:lnTo>
                <a:lnTo>
                  <a:pt x="59943" y="187833"/>
                </a:lnTo>
                <a:lnTo>
                  <a:pt x="62230" y="180213"/>
                </a:lnTo>
                <a:lnTo>
                  <a:pt x="51538" y="175474"/>
                </a:lnTo>
                <a:lnTo>
                  <a:pt x="42322" y="168878"/>
                </a:lnTo>
                <a:lnTo>
                  <a:pt x="19923" y="124587"/>
                </a:lnTo>
                <a:lnTo>
                  <a:pt x="17144" y="92964"/>
                </a:lnTo>
                <a:lnTo>
                  <a:pt x="17837" y="76932"/>
                </a:lnTo>
                <a:lnTo>
                  <a:pt x="28321" y="37338"/>
                </a:lnTo>
                <a:lnTo>
                  <a:pt x="62611" y="7620"/>
                </a:lnTo>
                <a:lnTo>
                  <a:pt x="5994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3091433" y="4234942"/>
            <a:ext cx="43497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Cambria Math"/>
                <a:ea typeface="+mn-ea"/>
                <a:cs typeface="Cambria Math"/>
              </a:rPr>
              <a:t>∗</a:t>
            </a:r>
            <a:r>
              <a:rPr kumimoji="0" sz="1600" b="0" i="0" u="none" strike="noStrike" kern="1200" cap="none" spc="-9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4.4</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8" name="object 8"/>
          <p:cNvSpPr txBox="1"/>
          <p:nvPr/>
        </p:nvSpPr>
        <p:spPr>
          <a:xfrm>
            <a:off x="2084070" y="4524502"/>
            <a:ext cx="926465" cy="26098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srgbClr val="FFFFFF"/>
                </a:solidFill>
                <a:effectLst/>
                <a:uLnTx/>
                <a:uFillTx/>
                <a:latin typeface="Cambria Math"/>
                <a:ea typeface="+mn-ea"/>
                <a:cs typeface="Cambria Math"/>
              </a:rPr>
              <a:t>𝐴𝐴𝐴</a:t>
            </a:r>
            <a:r>
              <a:rPr kumimoji="0" sz="1600" b="0" i="0" u="none" strike="noStrike" kern="1200" cap="none" spc="-5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𝑌𝑖𝑒𝑙𝑑</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9" name="object 9"/>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278993" y="1378330"/>
            <a:ext cx="3133090" cy="199834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Modified</a:t>
            </a:r>
            <a:r>
              <a:rPr kumimoji="0" sz="2400" b="1" i="0" u="none" strike="noStrike" kern="1200" cap="none" spc="-120" normalizeH="0" baseline="0" noProof="0" dirty="0">
                <a:ln>
                  <a:noFill/>
                </a:ln>
                <a:solidFill>
                  <a:srgbClr val="FFFFFF"/>
                </a:solidFill>
                <a:effectLst/>
                <a:uLnTx/>
                <a:uFillTx/>
                <a:latin typeface="Arial"/>
                <a:ea typeface="+mn-ea"/>
                <a:cs typeface="Arial"/>
              </a:rPr>
              <a:t> </a:t>
            </a:r>
            <a:r>
              <a:rPr kumimoji="0" sz="2400" b="1" i="0" u="none" strike="noStrike" kern="1200" cap="none" spc="0" normalizeH="0" baseline="0" noProof="0" dirty="0">
                <a:ln>
                  <a:noFill/>
                </a:ln>
                <a:solidFill>
                  <a:srgbClr val="FFFFFF"/>
                </a:solidFill>
                <a:effectLst/>
                <a:uLnTx/>
                <a:uFillTx/>
                <a:latin typeface="Arial"/>
                <a:ea typeface="+mn-ea"/>
                <a:cs typeface="Arial"/>
              </a:rPr>
              <a:t>Graham:</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245745" marR="0" lvl="0" indent="-233045" algn="l" defTabSz="914400" rtl="0" eaLnBrk="1" fontAlgn="auto" latinLnBrk="0" hangingPunct="1">
              <a:lnSpc>
                <a:spcPct val="100000"/>
              </a:lnSpc>
              <a:spcBef>
                <a:spcPts val="1200"/>
              </a:spcBef>
              <a:spcAft>
                <a:spcPts val="0"/>
              </a:spcAft>
              <a:buClrTx/>
              <a:buSzTx/>
              <a:buFontTx/>
              <a:buChar char="•"/>
              <a:tabLst>
                <a:tab pos="246379" algn="l"/>
              </a:tabLst>
              <a:defRPr/>
            </a:pPr>
            <a:r>
              <a:rPr kumimoji="0" sz="2400" b="0" i="0" u="none" strike="noStrike" kern="1200" cap="none" spc="-20" normalizeH="0" baseline="0" noProof="0" dirty="0">
                <a:ln>
                  <a:noFill/>
                </a:ln>
                <a:solidFill>
                  <a:srgbClr val="FFFFFF"/>
                </a:solidFill>
                <a:effectLst/>
                <a:uLnTx/>
                <a:uFillTx/>
                <a:latin typeface="Arial"/>
                <a:ea typeface="+mn-ea"/>
                <a:cs typeface="Arial"/>
              </a:rPr>
              <a:t>Value-based</a:t>
            </a:r>
            <a:r>
              <a:rPr kumimoji="0" sz="2400" b="0" i="0" u="none" strike="noStrike" kern="1200" cap="none" spc="-4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analysis</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245745" marR="613410" lvl="0" indent="-233045" algn="l" defTabSz="914400" rtl="0" eaLnBrk="1" fontAlgn="auto" latinLnBrk="0" hangingPunct="1">
              <a:lnSpc>
                <a:spcPct val="100000"/>
              </a:lnSpc>
              <a:spcBef>
                <a:spcPts val="0"/>
              </a:spcBef>
              <a:spcAft>
                <a:spcPts val="0"/>
              </a:spcAft>
              <a:buClrTx/>
              <a:buSzTx/>
              <a:buFontTx/>
              <a:buChar char="•"/>
              <a:tabLst>
                <a:tab pos="246379" algn="l"/>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Allows </a:t>
            </a:r>
            <a:r>
              <a:rPr kumimoji="0" sz="2400" b="0" i="0" u="none" strike="noStrike" kern="1200" cap="none" spc="0" normalizeH="0" baseline="0" noProof="0" dirty="0">
                <a:ln>
                  <a:noFill/>
                </a:ln>
                <a:solidFill>
                  <a:srgbClr val="FFFFFF"/>
                </a:solidFill>
                <a:effectLst/>
                <a:uLnTx/>
                <a:uFillTx/>
                <a:latin typeface="Arial"/>
                <a:ea typeface="+mn-ea"/>
                <a:cs typeface="Arial"/>
              </a:rPr>
              <a:t>for </a:t>
            </a:r>
            <a:r>
              <a:rPr kumimoji="0" sz="2400" b="0" i="0" u="none" strike="noStrike" kern="1200" cap="none" spc="-5" normalizeH="0" baseline="0" noProof="0" dirty="0">
                <a:ln>
                  <a:noFill/>
                </a:ln>
                <a:solidFill>
                  <a:srgbClr val="FFFFFF"/>
                </a:solidFill>
                <a:effectLst/>
                <a:uLnTx/>
                <a:uFillTx/>
                <a:latin typeface="Arial"/>
                <a:ea typeface="+mn-ea"/>
                <a:cs typeface="Arial"/>
              </a:rPr>
              <a:t>quick  estimation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a  </a:t>
            </a:r>
            <a:r>
              <a:rPr kumimoji="0" sz="2400" b="0" i="0" u="none" strike="noStrike" kern="1200" cap="none" spc="-10" normalizeH="0" baseline="0" noProof="0" dirty="0">
                <a:ln>
                  <a:noFill/>
                </a:ln>
                <a:solidFill>
                  <a:srgbClr val="FFFFFF"/>
                </a:solidFill>
                <a:effectLst/>
                <a:uLnTx/>
                <a:uFillTx/>
                <a:latin typeface="Arial"/>
                <a:ea typeface="+mn-ea"/>
                <a:cs typeface="Arial"/>
              </a:rPr>
              <a:t>company’s</a:t>
            </a:r>
            <a:r>
              <a:rPr kumimoji="0" sz="2400" b="0" i="0" u="none" strike="noStrike" kern="1200" cap="none" spc="-3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value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txBox="1"/>
          <p:nvPr/>
        </p:nvSpPr>
        <p:spPr>
          <a:xfrm>
            <a:off x="278993" y="3725926"/>
            <a:ext cx="2704465" cy="77025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a:t>
            </a:r>
            <a:r>
              <a:rPr kumimoji="0" sz="2400" b="1" i="0" u="none" strike="noStrike" kern="1200" cap="none" spc="0" normalizeH="0" baseline="0" noProof="0" dirty="0">
                <a:ln>
                  <a:noFill/>
                </a:ln>
                <a:solidFill>
                  <a:srgbClr val="FFFFFF"/>
                </a:solidFill>
                <a:effectLst/>
                <a:uLnTx/>
                <a:uFillTx/>
                <a:latin typeface="Arial"/>
                <a:ea typeface="+mn-ea"/>
                <a:cs typeface="Arial"/>
              </a:rPr>
              <a:t>Formula:</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308735" marR="0" lvl="0" indent="0" algn="l" defTabSz="914400" rtl="0" eaLnBrk="1" fontAlgn="auto" latinLnBrk="0" hangingPunct="1">
              <a:lnSpc>
                <a:spcPct val="100000"/>
              </a:lnSpc>
              <a:spcBef>
                <a:spcPts val="1125"/>
              </a:spcBef>
              <a:spcAft>
                <a:spcPts val="0"/>
              </a:spcAft>
              <a:buClrTx/>
              <a:buSzTx/>
              <a:buFontTx/>
              <a:buNone/>
              <a:tabLst/>
              <a:defRPr/>
            </a:pPr>
            <a:r>
              <a:rPr kumimoji="0" sz="1600" b="0" i="0" u="none" strike="noStrike" kern="1200" cap="none" spc="-10" normalizeH="0" baseline="0" noProof="0" dirty="0">
                <a:ln>
                  <a:noFill/>
                </a:ln>
                <a:solidFill>
                  <a:srgbClr val="FFFFFF"/>
                </a:solidFill>
                <a:effectLst/>
                <a:uLnTx/>
                <a:uFillTx/>
                <a:latin typeface="Cambria Math"/>
                <a:ea typeface="+mn-ea"/>
                <a:cs typeface="Cambria Math"/>
              </a:rPr>
              <a:t>𝐸𝑃𝑆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8.5 + 2 ∗</a:t>
            </a:r>
            <a:r>
              <a:rPr kumimoji="0" sz="1600" b="0" i="0" u="none" strike="noStrike" kern="1200" cap="none" spc="-25" normalizeH="0" baseline="0" noProof="0" dirty="0">
                <a:ln>
                  <a:noFill/>
                </a:ln>
                <a:solidFill>
                  <a:srgbClr val="FFFFFF"/>
                </a:solidFill>
                <a:effectLst/>
                <a:uLnTx/>
                <a:uFillTx/>
                <a:latin typeface="Cambria Math"/>
                <a:ea typeface="+mn-ea"/>
                <a:cs typeface="Cambria Math"/>
              </a:rPr>
              <a:t> </a:t>
            </a:r>
            <a:r>
              <a:rPr kumimoji="0" sz="1600" b="0" i="0" u="none" strike="noStrike" kern="1200" cap="none" spc="-5" normalizeH="0" baseline="0" noProof="0" dirty="0">
                <a:ln>
                  <a:noFill/>
                </a:ln>
                <a:solidFill>
                  <a:srgbClr val="FFFFFF"/>
                </a:solidFill>
                <a:effectLst/>
                <a:uLnTx/>
                <a:uFillTx/>
                <a:latin typeface="Cambria Math"/>
                <a:ea typeface="+mn-ea"/>
                <a:cs typeface="Cambria Math"/>
              </a:rPr>
              <a:t>𝑔</a:t>
            </a:r>
            <a:endParaRPr kumimoji="0" sz="1600" b="0" i="0" u="none" strike="noStrike" kern="1200" cap="none" spc="0" normalizeH="0" baseline="0" noProof="0">
              <a:ln>
                <a:noFill/>
              </a:ln>
              <a:solidFill>
                <a:prstClr val="black"/>
              </a:solidFill>
              <a:effectLst/>
              <a:uLnTx/>
              <a:uFillTx/>
              <a:latin typeface="Cambria Math"/>
              <a:ea typeface="+mn-ea"/>
              <a:cs typeface="Cambria Math"/>
            </a:endParaRPr>
          </a:p>
        </p:txBody>
      </p:sp>
      <p:sp>
        <p:nvSpPr>
          <p:cNvPr id="12" name="object 12"/>
          <p:cNvSpPr/>
          <p:nvPr/>
        </p:nvSpPr>
        <p:spPr>
          <a:xfrm>
            <a:off x="4341876" y="1217675"/>
            <a:ext cx="6952488" cy="486156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898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5057140" cy="505459"/>
          </a:xfrm>
          <a:prstGeom prst="rect">
            <a:avLst/>
          </a:prstGeom>
        </p:spPr>
        <p:txBody>
          <a:bodyPr vert="horz" wrap="square" lIns="0" tIns="0" rIns="0" bIns="0" rtlCol="0">
            <a:spAutoFit/>
          </a:bodyPr>
          <a:lstStyle/>
          <a:p>
            <a:pPr marL="12700">
              <a:lnSpc>
                <a:spcPct val="100000"/>
              </a:lnSpc>
            </a:pPr>
            <a:r>
              <a:rPr sz="3200" dirty="0"/>
              <a:t>Modified Graham</a:t>
            </a:r>
            <a:r>
              <a:rPr sz="3200" spc="-140" dirty="0"/>
              <a:t> </a:t>
            </a:r>
            <a:r>
              <a:rPr sz="3200" dirty="0"/>
              <a:t>Formula</a:t>
            </a:r>
            <a:endParaRPr sz="3200"/>
          </a:p>
        </p:txBody>
      </p:sp>
      <p:sp>
        <p:nvSpPr>
          <p:cNvPr id="4" name="object 4"/>
          <p:cNvSpPr/>
          <p:nvPr/>
        </p:nvSpPr>
        <p:spPr>
          <a:xfrm>
            <a:off x="3122676" y="545591"/>
            <a:ext cx="8705088" cy="622706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312216" y="1731009"/>
            <a:ext cx="3211830" cy="404114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1:</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193675" lvl="0" indent="0" algn="just"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In </a:t>
            </a:r>
            <a:r>
              <a:rPr kumimoji="0" sz="2400" b="0" i="0" u="none" strike="noStrike" kern="1200" cap="none" spc="-5" normalizeH="0" baseline="0" noProof="0" dirty="0">
                <a:ln>
                  <a:noFill/>
                </a:ln>
                <a:solidFill>
                  <a:srgbClr val="FFFFFF"/>
                </a:solidFill>
                <a:effectLst/>
                <a:uLnTx/>
                <a:uFillTx/>
                <a:latin typeface="Arial"/>
                <a:ea typeface="+mn-ea"/>
                <a:cs typeface="Arial"/>
              </a:rPr>
              <a:t>this input cell, place  </a:t>
            </a:r>
            <a:r>
              <a:rPr kumimoji="0" sz="2400" b="0" i="0" u="none" strike="noStrike" kern="1200" cap="none" spc="0" normalizeH="0" baseline="0" noProof="0" dirty="0">
                <a:ln>
                  <a:noFill/>
                </a:ln>
                <a:solidFill>
                  <a:srgbClr val="FFFFFF"/>
                </a:solidFill>
                <a:effectLst/>
                <a:uLnTx/>
                <a:uFillTx/>
                <a:latin typeface="Arial"/>
                <a:ea typeface="+mn-ea"/>
                <a:cs typeface="Arial"/>
              </a:rPr>
              <a:t>ticker </a:t>
            </a:r>
            <a:r>
              <a:rPr kumimoji="0" sz="2400" b="0" i="0" u="none" strike="noStrike" kern="1200" cap="none" spc="-5" normalizeH="0" baseline="0" noProof="0" dirty="0">
                <a:ln>
                  <a:noFill/>
                </a:ln>
                <a:solidFill>
                  <a:srgbClr val="FFFFFF"/>
                </a:solidFill>
                <a:effectLst/>
                <a:uLnTx/>
                <a:uFillTx/>
                <a:latin typeface="Arial"/>
                <a:ea typeface="+mn-ea"/>
                <a:cs typeface="Arial"/>
              </a:rPr>
              <a:t>symbol, </a:t>
            </a:r>
            <a:r>
              <a:rPr kumimoji="0" sz="2400" b="0" i="0" u="none" strike="noStrike" kern="1200" cap="none" spc="0" normalizeH="0" baseline="0" noProof="0" dirty="0">
                <a:ln>
                  <a:noFill/>
                </a:ln>
                <a:solidFill>
                  <a:srgbClr val="FFFFFF"/>
                </a:solidFill>
                <a:effectLst/>
                <a:uLnTx/>
                <a:uFillTx/>
                <a:latin typeface="Arial"/>
                <a:ea typeface="+mn-ea"/>
                <a:cs typeface="Arial"/>
              </a:rPr>
              <a:t>country  </a:t>
            </a:r>
            <a:r>
              <a:rPr kumimoji="0" sz="2400" b="0" i="0" u="none" strike="noStrike" kern="1200" cap="none" spc="-5" normalizeH="0" baseline="0" noProof="0" dirty="0">
                <a:ln>
                  <a:noFill/>
                </a:ln>
                <a:solidFill>
                  <a:srgbClr val="FFFFFF"/>
                </a:solidFill>
                <a:effectLst/>
                <a:uLnTx/>
                <a:uFillTx/>
                <a:latin typeface="Arial"/>
                <a:ea typeface="+mn-ea"/>
                <a:cs typeface="Arial"/>
              </a:rPr>
              <a:t>code, and</a:t>
            </a:r>
            <a:r>
              <a:rPr kumimoji="0" sz="2400" b="0" i="0" u="none" strike="noStrike" kern="1200" cap="none" spc="-2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“equity”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78486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 2:  </a:t>
            </a:r>
            <a:r>
              <a:rPr kumimoji="0" sz="2400" b="0" i="0" u="none" strike="noStrike" kern="1200" cap="none" spc="-5" normalizeH="0" baseline="0" noProof="0" dirty="0">
                <a:ln>
                  <a:noFill/>
                </a:ln>
                <a:solidFill>
                  <a:srgbClr val="FFFFFF"/>
                </a:solidFill>
                <a:effectLst/>
                <a:uLnTx/>
                <a:uFillTx/>
                <a:latin typeface="Arial"/>
                <a:ea typeface="+mn-ea"/>
                <a:cs typeface="Arial"/>
              </a:rPr>
              <a:t>Determine</a:t>
            </a:r>
            <a:r>
              <a:rPr kumimoji="0" sz="2400" b="0" i="0" u="none" strike="noStrike" kern="1200" cap="none" spc="-30"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growth  </a:t>
            </a:r>
            <a:r>
              <a:rPr kumimoji="0" sz="2400" b="0" i="0" u="none" strike="noStrike" kern="1200" cap="none" spc="0" normalizeH="0" baseline="0" noProof="0" dirty="0">
                <a:ln>
                  <a:noFill/>
                </a:ln>
                <a:solidFill>
                  <a:srgbClr val="FFFFFF"/>
                </a:solidFill>
                <a:effectLst/>
                <a:uLnTx/>
                <a:uFillTx/>
                <a:latin typeface="Arial"/>
                <a:ea typeface="+mn-ea"/>
                <a:cs typeface="Arial"/>
              </a:rPr>
              <a:t>forecast.</a:t>
            </a:r>
            <a:r>
              <a:rPr kumimoji="0" sz="2400" b="0" i="0" u="none" strike="noStrike" kern="1200" cap="none" spc="-80" normalizeH="0" baseline="0" noProof="0" dirty="0">
                <a:ln>
                  <a:noFill/>
                </a:ln>
                <a:solidFill>
                  <a:srgbClr val="FFFFFF"/>
                </a:solidFill>
                <a:effectLst/>
                <a:uLnTx/>
                <a:uFillTx/>
                <a:latin typeface="Arial"/>
                <a:ea typeface="+mn-ea"/>
                <a:cs typeface="Arial"/>
              </a:rPr>
              <a:t> </a:t>
            </a:r>
            <a:r>
              <a:rPr kumimoji="0" sz="2400" b="0" i="0" u="none" strike="noStrike" kern="1200" cap="none" spc="-30" normalizeH="0" baseline="0" noProof="0" dirty="0">
                <a:ln>
                  <a:noFill/>
                </a:ln>
                <a:solidFill>
                  <a:srgbClr val="FFFFFF"/>
                </a:solidFill>
                <a:effectLst/>
                <a:uLnTx/>
                <a:uFillTx/>
                <a:latin typeface="Arial"/>
                <a:ea typeface="+mn-ea"/>
                <a:cs typeface="Arial"/>
              </a:rPr>
              <a:t>Usually,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growth </a:t>
            </a:r>
            <a:r>
              <a:rPr kumimoji="0" sz="2400" b="0" i="0" u="none" strike="noStrike" kern="1200" cap="none" spc="0" normalizeH="0" baseline="0" noProof="0" dirty="0">
                <a:ln>
                  <a:noFill/>
                </a:ln>
                <a:solidFill>
                  <a:srgbClr val="FFFFFF"/>
                </a:solidFill>
                <a:effectLst/>
                <a:uLnTx/>
                <a:uFillTx/>
                <a:latin typeface="Arial"/>
                <a:ea typeface="+mn-ea"/>
                <a:cs typeface="Arial"/>
              </a:rPr>
              <a:t>forecast </a:t>
            </a:r>
            <a:r>
              <a:rPr kumimoji="0" sz="2400" b="0" i="0" u="none" strike="noStrike" kern="1200" cap="none" spc="-10" normalizeH="0" baseline="0" noProof="0" dirty="0">
                <a:ln>
                  <a:noFill/>
                </a:ln>
                <a:solidFill>
                  <a:srgbClr val="FFFFFF"/>
                </a:solidFill>
                <a:effectLst/>
                <a:uLnTx/>
                <a:uFillTx/>
                <a:latin typeface="Arial"/>
                <a:ea typeface="+mn-ea"/>
                <a:cs typeface="Arial"/>
              </a:rPr>
              <a:t>will  </a:t>
            </a:r>
            <a:r>
              <a:rPr kumimoji="0" sz="2400" b="0" i="0" u="none" strike="noStrike" kern="1200" cap="none" spc="-5" normalizeH="0" baseline="0" noProof="0" dirty="0">
                <a:ln>
                  <a:noFill/>
                </a:ln>
                <a:solidFill>
                  <a:srgbClr val="FFFFFF"/>
                </a:solidFill>
                <a:effectLst/>
                <a:uLnTx/>
                <a:uFillTx/>
                <a:latin typeface="Arial"/>
                <a:ea typeface="+mn-ea"/>
                <a:cs typeface="Arial"/>
              </a:rPr>
              <a:t>equal </a:t>
            </a:r>
            <a:r>
              <a:rPr kumimoji="0" sz="2400" b="0" i="0" u="none" strike="noStrike" kern="1200" cap="none" spc="0" normalizeH="0" baseline="0" noProof="0" dirty="0">
                <a:ln>
                  <a:noFill/>
                </a:ln>
                <a:solidFill>
                  <a:srgbClr val="FFFFFF"/>
                </a:solidFill>
                <a:effectLst/>
                <a:uLnTx/>
                <a:uFillTx/>
                <a:latin typeface="Arial"/>
                <a:ea typeface="+mn-ea"/>
                <a:cs typeface="Arial"/>
              </a:rPr>
              <a:t>the 5 </a:t>
            </a:r>
            <a:r>
              <a:rPr kumimoji="0" sz="2400" b="0" i="0" u="none" strike="noStrike" kern="1200" cap="none" spc="-5" normalizeH="0" baseline="0" noProof="0" dirty="0">
                <a:ln>
                  <a:noFill/>
                </a:ln>
                <a:solidFill>
                  <a:srgbClr val="FFFFFF"/>
                </a:solidFill>
                <a:effectLst/>
                <a:uLnTx/>
                <a:uFillTx/>
                <a:latin typeface="Arial"/>
                <a:ea typeface="+mn-ea"/>
                <a:cs typeface="Arial"/>
              </a:rPr>
              <a:t>year avg.  normalized EPS</a:t>
            </a:r>
            <a:r>
              <a:rPr kumimoji="0" sz="2400" b="0" i="0" u="none" strike="noStrike" kern="1200" cap="none" spc="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growth</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341876" y="1217675"/>
            <a:ext cx="6952488" cy="48615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298441" y="2574798"/>
            <a:ext cx="1195070" cy="393700"/>
          </a:xfrm>
          <a:custGeom>
            <a:avLst/>
            <a:gdLst/>
            <a:ahLst/>
            <a:cxnLst/>
            <a:rect l="l" t="t" r="r" b="b"/>
            <a:pathLst>
              <a:path w="1195070" h="393700">
                <a:moveTo>
                  <a:pt x="0" y="196596"/>
                </a:moveTo>
                <a:lnTo>
                  <a:pt x="15777" y="151515"/>
                </a:lnTo>
                <a:lnTo>
                  <a:pt x="60720" y="110134"/>
                </a:lnTo>
                <a:lnTo>
                  <a:pt x="131241" y="73631"/>
                </a:lnTo>
                <a:lnTo>
                  <a:pt x="174974" y="57578"/>
                </a:lnTo>
                <a:lnTo>
                  <a:pt x="223756" y="43187"/>
                </a:lnTo>
                <a:lnTo>
                  <a:pt x="277141" y="30605"/>
                </a:lnTo>
                <a:lnTo>
                  <a:pt x="334680" y="19980"/>
                </a:lnTo>
                <a:lnTo>
                  <a:pt x="395924" y="11460"/>
                </a:lnTo>
                <a:lnTo>
                  <a:pt x="460425" y="5191"/>
                </a:lnTo>
                <a:lnTo>
                  <a:pt x="527736" y="1322"/>
                </a:lnTo>
                <a:lnTo>
                  <a:pt x="597408" y="0"/>
                </a:lnTo>
                <a:lnTo>
                  <a:pt x="667079" y="1322"/>
                </a:lnTo>
                <a:lnTo>
                  <a:pt x="734390" y="5191"/>
                </a:lnTo>
                <a:lnTo>
                  <a:pt x="798891" y="11460"/>
                </a:lnTo>
                <a:lnTo>
                  <a:pt x="860135" y="19980"/>
                </a:lnTo>
                <a:lnTo>
                  <a:pt x="917674" y="30605"/>
                </a:lnTo>
                <a:lnTo>
                  <a:pt x="971059" y="43187"/>
                </a:lnTo>
                <a:lnTo>
                  <a:pt x="1019841" y="57578"/>
                </a:lnTo>
                <a:lnTo>
                  <a:pt x="1063574" y="73631"/>
                </a:lnTo>
                <a:lnTo>
                  <a:pt x="1101808" y="91199"/>
                </a:lnTo>
                <a:lnTo>
                  <a:pt x="1159988" y="130289"/>
                </a:lnTo>
                <a:lnTo>
                  <a:pt x="1190796" y="173667"/>
                </a:lnTo>
                <a:lnTo>
                  <a:pt x="1194816" y="196596"/>
                </a:lnTo>
                <a:lnTo>
                  <a:pt x="1190796" y="219524"/>
                </a:lnTo>
                <a:lnTo>
                  <a:pt x="1159988" y="262902"/>
                </a:lnTo>
                <a:lnTo>
                  <a:pt x="1101808" y="301992"/>
                </a:lnTo>
                <a:lnTo>
                  <a:pt x="1063574" y="319560"/>
                </a:lnTo>
                <a:lnTo>
                  <a:pt x="1019841" y="335613"/>
                </a:lnTo>
                <a:lnTo>
                  <a:pt x="971059" y="350004"/>
                </a:lnTo>
                <a:lnTo>
                  <a:pt x="917674" y="362586"/>
                </a:lnTo>
                <a:lnTo>
                  <a:pt x="860135" y="373211"/>
                </a:lnTo>
                <a:lnTo>
                  <a:pt x="798891" y="381731"/>
                </a:lnTo>
                <a:lnTo>
                  <a:pt x="734390" y="388000"/>
                </a:lnTo>
                <a:lnTo>
                  <a:pt x="667079" y="391869"/>
                </a:lnTo>
                <a:lnTo>
                  <a:pt x="597408" y="393191"/>
                </a:lnTo>
                <a:lnTo>
                  <a:pt x="527736" y="391869"/>
                </a:lnTo>
                <a:lnTo>
                  <a:pt x="460425" y="388000"/>
                </a:lnTo>
                <a:lnTo>
                  <a:pt x="395924" y="381731"/>
                </a:lnTo>
                <a:lnTo>
                  <a:pt x="334680" y="373211"/>
                </a:lnTo>
                <a:lnTo>
                  <a:pt x="277141" y="362586"/>
                </a:lnTo>
                <a:lnTo>
                  <a:pt x="223756" y="350004"/>
                </a:lnTo>
                <a:lnTo>
                  <a:pt x="174974" y="335613"/>
                </a:lnTo>
                <a:lnTo>
                  <a:pt x="131241" y="319560"/>
                </a:lnTo>
                <a:lnTo>
                  <a:pt x="93007" y="301992"/>
                </a:lnTo>
                <a:lnTo>
                  <a:pt x="34827" y="262902"/>
                </a:lnTo>
                <a:lnTo>
                  <a:pt x="4019" y="219524"/>
                </a:lnTo>
                <a:lnTo>
                  <a:pt x="0" y="196596"/>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819145" y="2755773"/>
            <a:ext cx="1354455" cy="279400"/>
          </a:xfrm>
          <a:custGeom>
            <a:avLst/>
            <a:gdLst/>
            <a:ahLst/>
            <a:cxnLst/>
            <a:rect l="l" t="t" r="r" b="b"/>
            <a:pathLst>
              <a:path w="1354454" h="279400">
                <a:moveTo>
                  <a:pt x="1266361" y="28544"/>
                </a:moveTo>
                <a:lnTo>
                  <a:pt x="0" y="250698"/>
                </a:lnTo>
                <a:lnTo>
                  <a:pt x="5080" y="279273"/>
                </a:lnTo>
                <a:lnTo>
                  <a:pt x="1271362" y="57111"/>
                </a:lnTo>
                <a:lnTo>
                  <a:pt x="1266361" y="28544"/>
                </a:lnTo>
                <a:close/>
              </a:path>
              <a:path w="1354454" h="279400">
                <a:moveTo>
                  <a:pt x="1348503" y="26035"/>
                </a:moveTo>
                <a:lnTo>
                  <a:pt x="1280668" y="26035"/>
                </a:lnTo>
                <a:lnTo>
                  <a:pt x="1285620" y="54610"/>
                </a:lnTo>
                <a:lnTo>
                  <a:pt x="1271362" y="57111"/>
                </a:lnTo>
                <a:lnTo>
                  <a:pt x="1276350" y="85598"/>
                </a:lnTo>
                <a:lnTo>
                  <a:pt x="1354455" y="27812"/>
                </a:lnTo>
                <a:lnTo>
                  <a:pt x="1348503" y="26035"/>
                </a:lnTo>
                <a:close/>
              </a:path>
              <a:path w="1354454" h="279400">
                <a:moveTo>
                  <a:pt x="1280668" y="26035"/>
                </a:moveTo>
                <a:lnTo>
                  <a:pt x="1266361" y="28544"/>
                </a:lnTo>
                <a:lnTo>
                  <a:pt x="1271362" y="57111"/>
                </a:lnTo>
                <a:lnTo>
                  <a:pt x="1285620" y="54610"/>
                </a:lnTo>
                <a:lnTo>
                  <a:pt x="1280668" y="26035"/>
                </a:lnTo>
                <a:close/>
              </a:path>
              <a:path w="1354454" h="279400">
                <a:moveTo>
                  <a:pt x="1261364" y="0"/>
                </a:moveTo>
                <a:lnTo>
                  <a:pt x="1266361" y="28544"/>
                </a:lnTo>
                <a:lnTo>
                  <a:pt x="1280668" y="26035"/>
                </a:lnTo>
                <a:lnTo>
                  <a:pt x="1348503" y="26035"/>
                </a:lnTo>
                <a:lnTo>
                  <a:pt x="126136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6631685" y="3563873"/>
            <a:ext cx="1050290" cy="568960"/>
          </a:xfrm>
          <a:custGeom>
            <a:avLst/>
            <a:gdLst/>
            <a:ahLst/>
            <a:cxnLst/>
            <a:rect l="l" t="t" r="r" b="b"/>
            <a:pathLst>
              <a:path w="1050290" h="568960">
                <a:moveTo>
                  <a:pt x="0" y="284225"/>
                </a:moveTo>
                <a:lnTo>
                  <a:pt x="13867" y="219056"/>
                </a:lnTo>
                <a:lnTo>
                  <a:pt x="53366" y="159231"/>
                </a:lnTo>
                <a:lnTo>
                  <a:pt x="81743" y="131856"/>
                </a:lnTo>
                <a:lnTo>
                  <a:pt x="115346" y="106457"/>
                </a:lnTo>
                <a:lnTo>
                  <a:pt x="153781" y="83248"/>
                </a:lnTo>
                <a:lnTo>
                  <a:pt x="196653" y="62441"/>
                </a:lnTo>
                <a:lnTo>
                  <a:pt x="243570" y="44250"/>
                </a:lnTo>
                <a:lnTo>
                  <a:pt x="294136" y="28889"/>
                </a:lnTo>
                <a:lnTo>
                  <a:pt x="347958" y="16570"/>
                </a:lnTo>
                <a:lnTo>
                  <a:pt x="404641" y="7506"/>
                </a:lnTo>
                <a:lnTo>
                  <a:pt x="463793" y="1912"/>
                </a:lnTo>
                <a:lnTo>
                  <a:pt x="525018" y="0"/>
                </a:lnTo>
                <a:lnTo>
                  <a:pt x="586242" y="1912"/>
                </a:lnTo>
                <a:lnTo>
                  <a:pt x="645394" y="7506"/>
                </a:lnTo>
                <a:lnTo>
                  <a:pt x="702077" y="16570"/>
                </a:lnTo>
                <a:lnTo>
                  <a:pt x="755899" y="28889"/>
                </a:lnTo>
                <a:lnTo>
                  <a:pt x="806465" y="44250"/>
                </a:lnTo>
                <a:lnTo>
                  <a:pt x="853382" y="62441"/>
                </a:lnTo>
                <a:lnTo>
                  <a:pt x="896254" y="83248"/>
                </a:lnTo>
                <a:lnTo>
                  <a:pt x="934689" y="106457"/>
                </a:lnTo>
                <a:lnTo>
                  <a:pt x="968292" y="131856"/>
                </a:lnTo>
                <a:lnTo>
                  <a:pt x="996669" y="159231"/>
                </a:lnTo>
                <a:lnTo>
                  <a:pt x="1036168" y="219056"/>
                </a:lnTo>
                <a:lnTo>
                  <a:pt x="1050036" y="284225"/>
                </a:lnTo>
                <a:lnTo>
                  <a:pt x="1046503" y="317372"/>
                </a:lnTo>
                <a:lnTo>
                  <a:pt x="1019426" y="380083"/>
                </a:lnTo>
                <a:lnTo>
                  <a:pt x="968292" y="436595"/>
                </a:lnTo>
                <a:lnTo>
                  <a:pt x="934689" y="461994"/>
                </a:lnTo>
                <a:lnTo>
                  <a:pt x="896254" y="485203"/>
                </a:lnTo>
                <a:lnTo>
                  <a:pt x="853382" y="506010"/>
                </a:lnTo>
                <a:lnTo>
                  <a:pt x="806465" y="524201"/>
                </a:lnTo>
                <a:lnTo>
                  <a:pt x="755899" y="539562"/>
                </a:lnTo>
                <a:lnTo>
                  <a:pt x="702077" y="551881"/>
                </a:lnTo>
                <a:lnTo>
                  <a:pt x="645394" y="560945"/>
                </a:lnTo>
                <a:lnTo>
                  <a:pt x="586242" y="566539"/>
                </a:lnTo>
                <a:lnTo>
                  <a:pt x="525018" y="568451"/>
                </a:lnTo>
                <a:lnTo>
                  <a:pt x="463793" y="566539"/>
                </a:lnTo>
                <a:lnTo>
                  <a:pt x="404641" y="560945"/>
                </a:lnTo>
                <a:lnTo>
                  <a:pt x="347958" y="551881"/>
                </a:lnTo>
                <a:lnTo>
                  <a:pt x="294136" y="539562"/>
                </a:lnTo>
                <a:lnTo>
                  <a:pt x="243570" y="524201"/>
                </a:lnTo>
                <a:lnTo>
                  <a:pt x="196653" y="506010"/>
                </a:lnTo>
                <a:lnTo>
                  <a:pt x="153781" y="485203"/>
                </a:lnTo>
                <a:lnTo>
                  <a:pt x="115346" y="461994"/>
                </a:lnTo>
                <a:lnTo>
                  <a:pt x="81743" y="436595"/>
                </a:lnTo>
                <a:lnTo>
                  <a:pt x="53366" y="409220"/>
                </a:lnTo>
                <a:lnTo>
                  <a:pt x="13867" y="349395"/>
                </a:lnTo>
                <a:lnTo>
                  <a:pt x="0" y="284225"/>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820670" y="3854069"/>
            <a:ext cx="3572510" cy="294005"/>
          </a:xfrm>
          <a:custGeom>
            <a:avLst/>
            <a:gdLst/>
            <a:ahLst/>
            <a:cxnLst/>
            <a:rect l="l" t="t" r="r" b="b"/>
            <a:pathLst>
              <a:path w="3572510" h="294004">
                <a:moveTo>
                  <a:pt x="3484671" y="28915"/>
                </a:moveTo>
                <a:lnTo>
                  <a:pt x="0" y="264540"/>
                </a:lnTo>
                <a:lnTo>
                  <a:pt x="2031" y="293496"/>
                </a:lnTo>
                <a:lnTo>
                  <a:pt x="3486616" y="57751"/>
                </a:lnTo>
                <a:lnTo>
                  <a:pt x="3484671" y="28915"/>
                </a:lnTo>
                <a:close/>
              </a:path>
              <a:path w="3572510" h="294004">
                <a:moveTo>
                  <a:pt x="3549587" y="27939"/>
                </a:moveTo>
                <a:lnTo>
                  <a:pt x="3499104" y="27939"/>
                </a:lnTo>
                <a:lnTo>
                  <a:pt x="3501135" y="56768"/>
                </a:lnTo>
                <a:lnTo>
                  <a:pt x="3486616" y="57751"/>
                </a:lnTo>
                <a:lnTo>
                  <a:pt x="3488563" y="86613"/>
                </a:lnTo>
                <a:lnTo>
                  <a:pt x="3572382" y="37464"/>
                </a:lnTo>
                <a:lnTo>
                  <a:pt x="3549587" y="27939"/>
                </a:lnTo>
                <a:close/>
              </a:path>
              <a:path w="3572510" h="294004">
                <a:moveTo>
                  <a:pt x="3499104" y="27939"/>
                </a:moveTo>
                <a:lnTo>
                  <a:pt x="3484671" y="28915"/>
                </a:lnTo>
                <a:lnTo>
                  <a:pt x="3486616" y="57751"/>
                </a:lnTo>
                <a:lnTo>
                  <a:pt x="3501135" y="56768"/>
                </a:lnTo>
                <a:lnTo>
                  <a:pt x="3499104" y="27939"/>
                </a:lnTo>
                <a:close/>
              </a:path>
              <a:path w="3572510" h="294004">
                <a:moveTo>
                  <a:pt x="3482721" y="0"/>
                </a:moveTo>
                <a:lnTo>
                  <a:pt x="3484671" y="28915"/>
                </a:lnTo>
                <a:lnTo>
                  <a:pt x="3499104" y="27939"/>
                </a:lnTo>
                <a:lnTo>
                  <a:pt x="3549587" y="27939"/>
                </a:lnTo>
                <a:lnTo>
                  <a:pt x="3482721"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8535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7991"/>
            <a:ext cx="12192000" cy="0"/>
          </a:xfrm>
          <a:custGeom>
            <a:avLst/>
            <a:gdLst/>
            <a:ahLst/>
            <a:cxnLst/>
            <a:rect l="l" t="t" r="r" b="b"/>
            <a:pathLst>
              <a:path w="12192000">
                <a:moveTo>
                  <a:pt x="0" y="0"/>
                </a:moveTo>
                <a:lnTo>
                  <a:pt x="12192000" y="0"/>
                </a:lnTo>
              </a:path>
            </a:pathLst>
          </a:custGeom>
          <a:ln w="6096">
            <a:solidFill>
              <a:srgbClr val="E7E6E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78739" y="148082"/>
            <a:ext cx="5057140" cy="505459"/>
          </a:xfrm>
          <a:prstGeom prst="rect">
            <a:avLst/>
          </a:prstGeom>
        </p:spPr>
        <p:txBody>
          <a:bodyPr vert="horz" wrap="square" lIns="0" tIns="0" rIns="0" bIns="0" rtlCol="0">
            <a:spAutoFit/>
          </a:bodyPr>
          <a:lstStyle/>
          <a:p>
            <a:pPr marL="12700">
              <a:lnSpc>
                <a:spcPct val="100000"/>
              </a:lnSpc>
            </a:pPr>
            <a:r>
              <a:rPr sz="3200" dirty="0"/>
              <a:t>Modified Graham</a:t>
            </a:r>
            <a:r>
              <a:rPr sz="3200" spc="-140" dirty="0"/>
              <a:t> </a:t>
            </a:r>
            <a:r>
              <a:rPr sz="3200" dirty="0"/>
              <a:t>Formula</a:t>
            </a:r>
            <a:endParaRPr sz="3200"/>
          </a:p>
        </p:txBody>
      </p:sp>
      <p:sp>
        <p:nvSpPr>
          <p:cNvPr id="4" name="object 4"/>
          <p:cNvSpPr/>
          <p:nvPr/>
        </p:nvSpPr>
        <p:spPr>
          <a:xfrm>
            <a:off x="3122676" y="545591"/>
            <a:ext cx="8705088" cy="62270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281431" y="2157095"/>
            <a:ext cx="3245485" cy="404050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3:</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FFFFFF"/>
                </a:solidFill>
                <a:effectLst/>
                <a:uLnTx/>
                <a:uFillTx/>
                <a:latin typeface="Arial"/>
                <a:ea typeface="+mn-ea"/>
                <a:cs typeface="Arial"/>
              </a:rPr>
              <a:t>Determine appropriate  multiplier </a:t>
            </a:r>
            <a:r>
              <a:rPr kumimoji="0" sz="2400" b="0" i="0" u="none" strike="noStrike" kern="1200" cap="none" spc="0" normalizeH="0" baseline="0" noProof="0" dirty="0">
                <a:ln>
                  <a:noFill/>
                </a:ln>
                <a:solidFill>
                  <a:srgbClr val="FFFFFF"/>
                </a:solidFill>
                <a:effectLst/>
                <a:uLnTx/>
                <a:uFillTx/>
                <a:latin typeface="Arial"/>
                <a:ea typeface="+mn-ea"/>
                <a:cs typeface="Arial"/>
              </a:rPr>
              <a:t>for </a:t>
            </a:r>
            <a:r>
              <a:rPr kumimoji="0" sz="2400" b="0" i="0" u="none" strike="noStrike" kern="1200" cap="none" spc="-25" normalizeH="0" baseline="0" noProof="0" dirty="0">
                <a:ln>
                  <a:noFill/>
                </a:ln>
                <a:solidFill>
                  <a:srgbClr val="FFFFFF"/>
                </a:solidFill>
                <a:effectLst/>
                <a:uLnTx/>
                <a:uFillTx/>
                <a:latin typeface="Arial"/>
                <a:ea typeface="+mn-ea"/>
                <a:cs typeface="Arial"/>
              </a:rPr>
              <a:t>industry. </a:t>
            </a:r>
            <a:r>
              <a:rPr kumimoji="0" sz="2400" b="0" i="0" u="none" strike="noStrike" kern="1200" cap="none" spc="0" normalizeH="0" baseline="0" noProof="0" dirty="0">
                <a:ln>
                  <a:noFill/>
                </a:ln>
                <a:solidFill>
                  <a:srgbClr val="FFFFFF"/>
                </a:solidFill>
                <a:effectLst/>
                <a:uLnTx/>
                <a:uFillTx/>
                <a:latin typeface="Arial"/>
                <a:ea typeface="+mn-ea"/>
                <a:cs typeface="Arial"/>
              </a:rPr>
              <a:t>A  </a:t>
            </a:r>
            <a:r>
              <a:rPr kumimoji="0" sz="2400" b="0" i="0" u="none" strike="noStrike" kern="1200" cap="none" spc="-5" normalizeH="0" baseline="0" noProof="0" dirty="0">
                <a:ln>
                  <a:noFill/>
                </a:ln>
                <a:solidFill>
                  <a:srgbClr val="FFFFFF"/>
                </a:solidFill>
                <a:effectLst/>
                <a:uLnTx/>
                <a:uFillTx/>
                <a:latin typeface="Arial"/>
                <a:ea typeface="+mn-ea"/>
                <a:cs typeface="Arial"/>
              </a:rPr>
              <a:t>multiplier </a:t>
            </a:r>
            <a:r>
              <a:rPr kumimoji="0" sz="2400" b="0" i="0" u="none" strike="noStrike" kern="1200" cap="none" spc="0" normalizeH="0" baseline="0" noProof="0" dirty="0">
                <a:ln>
                  <a:noFill/>
                </a:ln>
                <a:solidFill>
                  <a:srgbClr val="FFFFFF"/>
                </a:solidFill>
                <a:effectLst/>
                <a:uLnTx/>
                <a:uFillTx/>
                <a:latin typeface="Arial"/>
                <a:ea typeface="+mn-ea"/>
                <a:cs typeface="Arial"/>
              </a:rPr>
              <a:t>of </a:t>
            </a:r>
            <a:r>
              <a:rPr kumimoji="0" sz="2400" b="0" i="0" u="none" strike="noStrike" kern="1200" cap="none" spc="-5" normalizeH="0" baseline="0" noProof="0" dirty="0">
                <a:ln>
                  <a:noFill/>
                </a:ln>
                <a:solidFill>
                  <a:srgbClr val="FFFFFF"/>
                </a:solidFill>
                <a:effectLst/>
                <a:uLnTx/>
                <a:uFillTx/>
                <a:latin typeface="Arial"/>
                <a:ea typeface="+mn-ea"/>
                <a:cs typeface="Arial"/>
              </a:rPr>
              <a:t>2 is usually  appropriate. Update </a:t>
            </a:r>
            <a:r>
              <a:rPr kumimoji="0" sz="2400" b="0" i="0" u="none" strike="noStrike" kern="1200" cap="none" spc="0" normalizeH="0" baseline="0" noProof="0" dirty="0">
                <a:ln>
                  <a:noFill/>
                </a:ln>
                <a:solidFill>
                  <a:srgbClr val="FFFFFF"/>
                </a:solidFill>
                <a:effectLst/>
                <a:uLnTx/>
                <a:uFillTx/>
                <a:latin typeface="Arial"/>
                <a:ea typeface="+mn-ea"/>
                <a:cs typeface="Arial"/>
              </a:rPr>
              <a:t>the  </a:t>
            </a:r>
            <a:r>
              <a:rPr kumimoji="0" sz="2400" b="0" i="0" u="none" strike="noStrike" kern="1200" cap="none" spc="-5" normalizeH="0" baseline="0" noProof="0" dirty="0">
                <a:ln>
                  <a:noFill/>
                </a:ln>
                <a:solidFill>
                  <a:srgbClr val="FFFFFF"/>
                </a:solidFill>
                <a:effectLst/>
                <a:uLnTx/>
                <a:uFillTx/>
                <a:latin typeface="Arial"/>
                <a:ea typeface="+mn-ea"/>
                <a:cs typeface="Arial"/>
              </a:rPr>
              <a:t>average yield on highly-  rated corporate</a:t>
            </a:r>
            <a:r>
              <a:rPr kumimoji="0" sz="2400" b="0" i="0" u="none" strike="noStrike" kern="1200" cap="none" spc="-1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bonds</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FFFF"/>
                </a:solidFill>
                <a:effectLst/>
                <a:uLnTx/>
                <a:uFillTx/>
                <a:latin typeface="Arial"/>
                <a:ea typeface="+mn-ea"/>
                <a:cs typeface="Arial"/>
              </a:rPr>
              <a:t>Step</a:t>
            </a:r>
            <a:r>
              <a:rPr kumimoji="0" sz="2400" b="1" i="0" u="none" strike="noStrike" kern="1200" cap="none" spc="-9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4:</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314325"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FFFFFF"/>
                </a:solidFill>
                <a:effectLst/>
                <a:uLnTx/>
                <a:uFillTx/>
                <a:latin typeface="Arial"/>
                <a:ea typeface="+mn-ea"/>
                <a:cs typeface="Arial"/>
              </a:rPr>
              <a:t>Identify </a:t>
            </a:r>
            <a:r>
              <a:rPr kumimoji="0" sz="2400" b="0" i="0" u="none" strike="noStrike" kern="1200" cap="none" spc="-45" normalizeH="0" baseline="0" noProof="0" dirty="0">
                <a:ln>
                  <a:noFill/>
                </a:ln>
                <a:solidFill>
                  <a:srgbClr val="FFFFFF"/>
                </a:solidFill>
                <a:effectLst/>
                <a:uLnTx/>
                <a:uFillTx/>
                <a:latin typeface="Arial"/>
                <a:ea typeface="+mn-ea"/>
                <a:cs typeface="Arial"/>
              </a:rPr>
              <a:t>Target </a:t>
            </a:r>
            <a:r>
              <a:rPr kumimoji="0" sz="2400" b="0" i="0" u="none" strike="noStrike" kern="1200" cap="none" spc="-5" normalizeH="0" baseline="0" noProof="0" dirty="0">
                <a:ln>
                  <a:noFill/>
                </a:ln>
                <a:solidFill>
                  <a:srgbClr val="FFFFFF"/>
                </a:solidFill>
                <a:effectLst/>
                <a:uLnTx/>
                <a:uFillTx/>
                <a:latin typeface="Arial"/>
                <a:ea typeface="+mn-ea"/>
                <a:cs typeface="Arial"/>
              </a:rPr>
              <a:t>Price  and </a:t>
            </a:r>
            <a:r>
              <a:rPr kumimoji="0" sz="2400" b="0" i="0" u="none" strike="noStrike" kern="1200" cap="none" spc="0" normalizeH="0" baseline="0" noProof="0" dirty="0">
                <a:ln>
                  <a:noFill/>
                </a:ln>
                <a:solidFill>
                  <a:srgbClr val="FFFFFF"/>
                </a:solidFill>
                <a:effectLst/>
                <a:uLnTx/>
                <a:uFillTx/>
                <a:latin typeface="Arial"/>
                <a:ea typeface="+mn-ea"/>
                <a:cs typeface="Arial"/>
              </a:rPr>
              <a:t>MOS for</a:t>
            </a:r>
            <a:r>
              <a:rPr kumimoji="0" sz="2400" b="0" i="0" u="none" strike="noStrike" kern="1200" cap="none" spc="-75" normalizeH="0" baseline="0" noProof="0" dirty="0">
                <a:ln>
                  <a:noFill/>
                </a:ln>
                <a:solidFill>
                  <a:srgbClr val="FFFFFF"/>
                </a:solidFill>
                <a:effectLst/>
                <a:uLnTx/>
                <a:uFillTx/>
                <a:latin typeface="Arial"/>
                <a:ea typeface="+mn-ea"/>
                <a:cs typeface="Arial"/>
              </a:rPr>
              <a:t> </a:t>
            </a:r>
            <a:r>
              <a:rPr kumimoji="0" sz="2400" b="0" i="0" u="none" strike="noStrike" kern="1200" cap="none" spc="-5" normalizeH="0" baseline="0" noProof="0" dirty="0">
                <a:ln>
                  <a:noFill/>
                </a:ln>
                <a:solidFill>
                  <a:srgbClr val="FFFFFF"/>
                </a:solidFill>
                <a:effectLst/>
                <a:uLnTx/>
                <a:uFillTx/>
                <a:latin typeface="Arial"/>
                <a:ea typeface="+mn-ea"/>
                <a:cs typeface="Arial"/>
              </a:rPr>
              <a:t>analysis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341876" y="1217675"/>
            <a:ext cx="6952488" cy="486156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688073" y="4478273"/>
            <a:ext cx="1069975" cy="464820"/>
          </a:xfrm>
          <a:custGeom>
            <a:avLst/>
            <a:gdLst/>
            <a:ahLst/>
            <a:cxnLst/>
            <a:rect l="l" t="t" r="r" b="b"/>
            <a:pathLst>
              <a:path w="1069975" h="464820">
                <a:moveTo>
                  <a:pt x="0" y="232409"/>
                </a:moveTo>
                <a:lnTo>
                  <a:pt x="16338" y="175171"/>
                </a:lnTo>
                <a:lnTo>
                  <a:pt x="62680" y="123134"/>
                </a:lnTo>
                <a:lnTo>
                  <a:pt x="95848" y="99611"/>
                </a:lnTo>
                <a:lnTo>
                  <a:pt x="135012" y="78041"/>
                </a:lnTo>
                <a:lnTo>
                  <a:pt x="179671" y="58641"/>
                </a:lnTo>
                <a:lnTo>
                  <a:pt x="229322" y="41629"/>
                </a:lnTo>
                <a:lnTo>
                  <a:pt x="283466" y="27222"/>
                </a:lnTo>
                <a:lnTo>
                  <a:pt x="341599" y="15638"/>
                </a:lnTo>
                <a:lnTo>
                  <a:pt x="403221" y="7095"/>
                </a:lnTo>
                <a:lnTo>
                  <a:pt x="467829" y="1810"/>
                </a:lnTo>
                <a:lnTo>
                  <a:pt x="534924" y="0"/>
                </a:lnTo>
                <a:lnTo>
                  <a:pt x="602018" y="1810"/>
                </a:lnTo>
                <a:lnTo>
                  <a:pt x="666626" y="7095"/>
                </a:lnTo>
                <a:lnTo>
                  <a:pt x="728248" y="15638"/>
                </a:lnTo>
                <a:lnTo>
                  <a:pt x="786381" y="27222"/>
                </a:lnTo>
                <a:lnTo>
                  <a:pt x="840525" y="41629"/>
                </a:lnTo>
                <a:lnTo>
                  <a:pt x="890176" y="58641"/>
                </a:lnTo>
                <a:lnTo>
                  <a:pt x="934835" y="78041"/>
                </a:lnTo>
                <a:lnTo>
                  <a:pt x="973999" y="99611"/>
                </a:lnTo>
                <a:lnTo>
                  <a:pt x="1007167" y="123134"/>
                </a:lnTo>
                <a:lnTo>
                  <a:pt x="1053509" y="175171"/>
                </a:lnTo>
                <a:lnTo>
                  <a:pt x="1069848" y="232409"/>
                </a:lnTo>
                <a:lnTo>
                  <a:pt x="1065679" y="261570"/>
                </a:lnTo>
                <a:lnTo>
                  <a:pt x="1033838" y="316425"/>
                </a:lnTo>
                <a:lnTo>
                  <a:pt x="973999" y="365208"/>
                </a:lnTo>
                <a:lnTo>
                  <a:pt x="934835" y="386778"/>
                </a:lnTo>
                <a:lnTo>
                  <a:pt x="890176" y="406178"/>
                </a:lnTo>
                <a:lnTo>
                  <a:pt x="840525" y="423190"/>
                </a:lnTo>
                <a:lnTo>
                  <a:pt x="786381" y="437597"/>
                </a:lnTo>
                <a:lnTo>
                  <a:pt x="728248" y="449181"/>
                </a:lnTo>
                <a:lnTo>
                  <a:pt x="666626" y="457724"/>
                </a:lnTo>
                <a:lnTo>
                  <a:pt x="602018" y="463009"/>
                </a:lnTo>
                <a:lnTo>
                  <a:pt x="534924" y="464819"/>
                </a:lnTo>
                <a:lnTo>
                  <a:pt x="467829" y="463009"/>
                </a:lnTo>
                <a:lnTo>
                  <a:pt x="403221" y="457724"/>
                </a:lnTo>
                <a:lnTo>
                  <a:pt x="341599" y="449181"/>
                </a:lnTo>
                <a:lnTo>
                  <a:pt x="283466" y="437597"/>
                </a:lnTo>
                <a:lnTo>
                  <a:pt x="229322" y="423190"/>
                </a:lnTo>
                <a:lnTo>
                  <a:pt x="179671" y="406178"/>
                </a:lnTo>
                <a:lnTo>
                  <a:pt x="135012" y="386778"/>
                </a:lnTo>
                <a:lnTo>
                  <a:pt x="95848" y="365208"/>
                </a:lnTo>
                <a:lnTo>
                  <a:pt x="62680" y="341685"/>
                </a:lnTo>
                <a:lnTo>
                  <a:pt x="16338" y="289648"/>
                </a:lnTo>
                <a:lnTo>
                  <a:pt x="0" y="232409"/>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580129" y="3847084"/>
            <a:ext cx="3002280" cy="798830"/>
          </a:xfrm>
          <a:custGeom>
            <a:avLst/>
            <a:gdLst/>
            <a:ahLst/>
            <a:cxnLst/>
            <a:rect l="l" t="t" r="r" b="b"/>
            <a:pathLst>
              <a:path w="3002279" h="798829">
                <a:moveTo>
                  <a:pt x="2914190" y="770232"/>
                </a:moveTo>
                <a:lnTo>
                  <a:pt x="2907030" y="798322"/>
                </a:lnTo>
                <a:lnTo>
                  <a:pt x="3001899" y="777621"/>
                </a:lnTo>
                <a:lnTo>
                  <a:pt x="2997494" y="773811"/>
                </a:lnTo>
                <a:lnTo>
                  <a:pt x="2928239" y="773811"/>
                </a:lnTo>
                <a:lnTo>
                  <a:pt x="2914190" y="770232"/>
                </a:lnTo>
                <a:close/>
              </a:path>
              <a:path w="3002279" h="798829">
                <a:moveTo>
                  <a:pt x="2921341" y="742176"/>
                </a:moveTo>
                <a:lnTo>
                  <a:pt x="2914190" y="770232"/>
                </a:lnTo>
                <a:lnTo>
                  <a:pt x="2928239" y="773811"/>
                </a:lnTo>
                <a:lnTo>
                  <a:pt x="2935351" y="745744"/>
                </a:lnTo>
                <a:lnTo>
                  <a:pt x="2921341" y="742176"/>
                </a:lnTo>
                <a:close/>
              </a:path>
              <a:path w="3002279" h="798829">
                <a:moveTo>
                  <a:pt x="2928493" y="714121"/>
                </a:moveTo>
                <a:lnTo>
                  <a:pt x="2921341" y="742176"/>
                </a:lnTo>
                <a:lnTo>
                  <a:pt x="2935351" y="745744"/>
                </a:lnTo>
                <a:lnTo>
                  <a:pt x="2928239" y="773811"/>
                </a:lnTo>
                <a:lnTo>
                  <a:pt x="2997494" y="773811"/>
                </a:lnTo>
                <a:lnTo>
                  <a:pt x="2928493" y="714121"/>
                </a:lnTo>
                <a:close/>
              </a:path>
              <a:path w="3002279" h="798829">
                <a:moveTo>
                  <a:pt x="7112" y="0"/>
                </a:moveTo>
                <a:lnTo>
                  <a:pt x="0" y="27940"/>
                </a:lnTo>
                <a:lnTo>
                  <a:pt x="2914190" y="770232"/>
                </a:lnTo>
                <a:lnTo>
                  <a:pt x="2921341" y="742176"/>
                </a:lnTo>
                <a:lnTo>
                  <a:pt x="7112"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173461" y="4046982"/>
            <a:ext cx="1077595" cy="577850"/>
          </a:xfrm>
          <a:custGeom>
            <a:avLst/>
            <a:gdLst/>
            <a:ahLst/>
            <a:cxnLst/>
            <a:rect l="l" t="t" r="r" b="b"/>
            <a:pathLst>
              <a:path w="1077595" h="577850">
                <a:moveTo>
                  <a:pt x="0" y="288798"/>
                </a:moveTo>
                <a:lnTo>
                  <a:pt x="14226" y="222575"/>
                </a:lnTo>
                <a:lnTo>
                  <a:pt x="54752" y="161786"/>
                </a:lnTo>
                <a:lnTo>
                  <a:pt x="83867" y="133970"/>
                </a:lnTo>
                <a:lnTo>
                  <a:pt x="118345" y="108164"/>
                </a:lnTo>
                <a:lnTo>
                  <a:pt x="157781" y="84582"/>
                </a:lnTo>
                <a:lnTo>
                  <a:pt x="201772" y="63441"/>
                </a:lnTo>
                <a:lnTo>
                  <a:pt x="249913" y="44959"/>
                </a:lnTo>
                <a:lnTo>
                  <a:pt x="301800" y="29351"/>
                </a:lnTo>
                <a:lnTo>
                  <a:pt x="357030" y="16835"/>
                </a:lnTo>
                <a:lnTo>
                  <a:pt x="415198" y="7626"/>
                </a:lnTo>
                <a:lnTo>
                  <a:pt x="475901" y="1942"/>
                </a:lnTo>
                <a:lnTo>
                  <a:pt x="538734" y="0"/>
                </a:lnTo>
                <a:lnTo>
                  <a:pt x="601566" y="1942"/>
                </a:lnTo>
                <a:lnTo>
                  <a:pt x="662269" y="7626"/>
                </a:lnTo>
                <a:lnTo>
                  <a:pt x="720437" y="16835"/>
                </a:lnTo>
                <a:lnTo>
                  <a:pt x="775667" y="29351"/>
                </a:lnTo>
                <a:lnTo>
                  <a:pt x="827554" y="44959"/>
                </a:lnTo>
                <a:lnTo>
                  <a:pt x="875695" y="63441"/>
                </a:lnTo>
                <a:lnTo>
                  <a:pt x="919686" y="84582"/>
                </a:lnTo>
                <a:lnTo>
                  <a:pt x="959122" y="108164"/>
                </a:lnTo>
                <a:lnTo>
                  <a:pt x="993600" y="133970"/>
                </a:lnTo>
                <a:lnTo>
                  <a:pt x="1022715" y="161786"/>
                </a:lnTo>
                <a:lnTo>
                  <a:pt x="1063241" y="222575"/>
                </a:lnTo>
                <a:lnTo>
                  <a:pt x="1077468" y="288798"/>
                </a:lnTo>
                <a:lnTo>
                  <a:pt x="1073843" y="322480"/>
                </a:lnTo>
                <a:lnTo>
                  <a:pt x="1046063" y="386202"/>
                </a:lnTo>
                <a:lnTo>
                  <a:pt x="993600" y="443625"/>
                </a:lnTo>
                <a:lnTo>
                  <a:pt x="959122" y="469431"/>
                </a:lnTo>
                <a:lnTo>
                  <a:pt x="919686" y="493014"/>
                </a:lnTo>
                <a:lnTo>
                  <a:pt x="875695" y="514154"/>
                </a:lnTo>
                <a:lnTo>
                  <a:pt x="827554" y="532636"/>
                </a:lnTo>
                <a:lnTo>
                  <a:pt x="775667" y="548244"/>
                </a:lnTo>
                <a:lnTo>
                  <a:pt x="720437" y="560760"/>
                </a:lnTo>
                <a:lnTo>
                  <a:pt x="662269" y="569969"/>
                </a:lnTo>
                <a:lnTo>
                  <a:pt x="601566" y="575653"/>
                </a:lnTo>
                <a:lnTo>
                  <a:pt x="538734" y="577596"/>
                </a:lnTo>
                <a:lnTo>
                  <a:pt x="475901" y="575653"/>
                </a:lnTo>
                <a:lnTo>
                  <a:pt x="415198" y="569969"/>
                </a:lnTo>
                <a:lnTo>
                  <a:pt x="357030" y="560760"/>
                </a:lnTo>
                <a:lnTo>
                  <a:pt x="301800" y="548244"/>
                </a:lnTo>
                <a:lnTo>
                  <a:pt x="249913" y="532636"/>
                </a:lnTo>
                <a:lnTo>
                  <a:pt x="201772" y="514154"/>
                </a:lnTo>
                <a:lnTo>
                  <a:pt x="157781" y="493014"/>
                </a:lnTo>
                <a:lnTo>
                  <a:pt x="118345" y="469431"/>
                </a:lnTo>
                <a:lnTo>
                  <a:pt x="83867" y="443625"/>
                </a:lnTo>
                <a:lnTo>
                  <a:pt x="54752" y="415809"/>
                </a:lnTo>
                <a:lnTo>
                  <a:pt x="14226" y="355020"/>
                </a:lnTo>
                <a:lnTo>
                  <a:pt x="0" y="288798"/>
                </a:lnTo>
                <a:close/>
              </a:path>
            </a:pathLst>
          </a:custGeom>
          <a:ln w="381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3301746" y="4356989"/>
            <a:ext cx="6871970" cy="1548130"/>
          </a:xfrm>
          <a:custGeom>
            <a:avLst/>
            <a:gdLst/>
            <a:ahLst/>
            <a:cxnLst/>
            <a:rect l="l" t="t" r="r" b="b"/>
            <a:pathLst>
              <a:path w="6871970" h="1548129">
                <a:moveTo>
                  <a:pt x="6783576" y="28272"/>
                </a:moveTo>
                <a:lnTo>
                  <a:pt x="0" y="1519428"/>
                </a:lnTo>
                <a:lnTo>
                  <a:pt x="6095" y="1547710"/>
                </a:lnTo>
                <a:lnTo>
                  <a:pt x="6789808" y="56591"/>
                </a:lnTo>
                <a:lnTo>
                  <a:pt x="6783576" y="28272"/>
                </a:lnTo>
                <a:close/>
              </a:path>
              <a:path w="6871970" h="1548129">
                <a:moveTo>
                  <a:pt x="6869860" y="25146"/>
                </a:moveTo>
                <a:lnTo>
                  <a:pt x="6797802" y="25146"/>
                </a:lnTo>
                <a:lnTo>
                  <a:pt x="6804025" y="53467"/>
                </a:lnTo>
                <a:lnTo>
                  <a:pt x="6789808" y="56591"/>
                </a:lnTo>
                <a:lnTo>
                  <a:pt x="6796024" y="84836"/>
                </a:lnTo>
                <a:lnTo>
                  <a:pt x="6869860" y="25146"/>
                </a:lnTo>
                <a:close/>
              </a:path>
              <a:path w="6871970" h="1548129">
                <a:moveTo>
                  <a:pt x="6797802" y="25146"/>
                </a:moveTo>
                <a:lnTo>
                  <a:pt x="6783576" y="28272"/>
                </a:lnTo>
                <a:lnTo>
                  <a:pt x="6789808" y="56591"/>
                </a:lnTo>
                <a:lnTo>
                  <a:pt x="6804025" y="53467"/>
                </a:lnTo>
                <a:lnTo>
                  <a:pt x="6797802" y="25146"/>
                </a:lnTo>
                <a:close/>
              </a:path>
              <a:path w="6871970" h="1548129">
                <a:moveTo>
                  <a:pt x="6777355" y="0"/>
                </a:moveTo>
                <a:lnTo>
                  <a:pt x="6783576" y="28272"/>
                </a:lnTo>
                <a:lnTo>
                  <a:pt x="6797802" y="25146"/>
                </a:lnTo>
                <a:lnTo>
                  <a:pt x="6869860" y="25146"/>
                </a:lnTo>
                <a:lnTo>
                  <a:pt x="6871588" y="23749"/>
                </a:lnTo>
                <a:lnTo>
                  <a:pt x="6777355"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322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18022"/>
            <a:ext cx="10363200" cy="55399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Clients: Seahawk Investment Management, LLC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Product</a:t>
            </a:r>
            <a:r>
              <a:rPr kumimoji="0" lang="en-US" sz="2800" b="0" i="0" u="none" strike="noStrike" kern="1200" cap="none" spc="0" normalizeH="0" baseline="0" noProof="0" dirty="0">
                <a:ln>
                  <a:noFill/>
                </a:ln>
                <a:solidFill>
                  <a:prstClr val="white"/>
                </a:solidFill>
                <a:effectLst/>
                <a:uLnTx/>
                <a:uFillTx/>
                <a:latin typeface="Calibri"/>
                <a:ea typeface="+mn-ea"/>
                <a:cs typeface="+mn-cs"/>
              </a:rPr>
              <a:t>: Seahawk Investment Portfolio: $1.5 </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M      </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Objectives</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smtClean="0">
              <a:ln>
                <a:noFill/>
              </a:ln>
              <a:solidFill>
                <a:prstClr val="white"/>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sng" strike="noStrike" kern="1200" cap="none" spc="0" normalizeH="0" baseline="0" noProof="0" dirty="0" smtClean="0">
                <a:ln>
                  <a:noFill/>
                </a:ln>
                <a:solidFill>
                  <a:prstClr val="white"/>
                </a:solidFill>
                <a:effectLst/>
                <a:uLnTx/>
                <a:uFillTx/>
                <a:latin typeface="Calibri"/>
                <a:ea typeface="+mn-ea"/>
                <a:cs typeface="+mn-cs"/>
              </a:rPr>
              <a:t>review the portfolio to determine if current equities</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need to be sold or held</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plus establish </a:t>
            </a:r>
            <a:r>
              <a:rPr kumimoji="0" lang="en-US" sz="2800" b="0" i="0" u="sng" strike="noStrike" kern="1200" cap="none" spc="0" normalizeH="0" baseline="0" noProof="0" dirty="0" smtClean="0">
                <a:ln>
                  <a:noFill/>
                </a:ln>
                <a:solidFill>
                  <a:prstClr val="white"/>
                </a:solidFill>
                <a:effectLst/>
                <a:uLnTx/>
                <a:uFillTx/>
                <a:latin typeface="Calibri"/>
                <a:ea typeface="+mn-ea"/>
                <a:cs typeface="+mn-cs"/>
              </a:rPr>
              <a:t>Investment Policy Statement</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conduct </a:t>
            </a:r>
            <a:r>
              <a:rPr kumimoji="0" lang="en-US" sz="2800" b="0" i="0" u="none" strike="noStrike" kern="1200" cap="none" spc="0" normalizeH="0" baseline="0" noProof="0" dirty="0">
                <a:ln>
                  <a:noFill/>
                </a:ln>
                <a:solidFill>
                  <a:prstClr val="white"/>
                </a:solidFill>
                <a:effectLst/>
                <a:uLnTx/>
                <a:uFillTx/>
                <a:latin typeface="Calibri"/>
                <a:ea typeface="+mn-ea"/>
                <a:cs typeface="+mn-cs"/>
              </a:rPr>
              <a:t>a top-down identification of value-oriented </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stocks to </a:t>
            </a:r>
            <a:r>
              <a:rPr kumimoji="0" lang="en-US" sz="2800" b="0" i="0" u="sng" strike="noStrike" kern="1200" cap="none" spc="0" normalizeH="0" baseline="0" noProof="0" dirty="0" smtClean="0">
                <a:ln>
                  <a:noFill/>
                </a:ln>
                <a:solidFill>
                  <a:prstClr val="white"/>
                </a:solidFill>
                <a:effectLst/>
                <a:uLnTx/>
                <a:uFillTx/>
                <a:latin typeface="Calibri"/>
                <a:ea typeface="+mn-ea"/>
                <a:cs typeface="+mn-cs"/>
              </a:rPr>
              <a:t>identify new purchase opportunities</a:t>
            </a:r>
            <a:r>
              <a:rPr kumimoji="0" lang="en-US" sz="2800" b="0" i="0" u="sng"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that meet portfolio policies,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compile a comprehensive </a:t>
            </a:r>
            <a:r>
              <a:rPr kumimoji="0" lang="en-US" sz="2800" b="0" i="0" u="sng" strike="noStrike" kern="1200" cap="none" spc="0" normalizeH="0" baseline="0" noProof="0" dirty="0" smtClean="0">
                <a:ln>
                  <a:noFill/>
                </a:ln>
                <a:solidFill>
                  <a:prstClr val="white"/>
                </a:solidFill>
                <a:effectLst/>
                <a:uLnTx/>
                <a:uFillTx/>
                <a:latin typeface="Calibri"/>
                <a:ea typeface="+mn-ea"/>
                <a:cs typeface="+mn-cs"/>
              </a:rPr>
              <a:t>written report</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for the clients including sector overview, valuation of each equity, and </a:t>
            </a:r>
            <a:r>
              <a:rPr kumimoji="0" lang="en-US" sz="2800" b="0" i="0" u="sng" strike="noStrike" kern="1200" cap="none" spc="0" normalizeH="0" baseline="0" noProof="0" dirty="0" smtClean="0">
                <a:ln>
                  <a:noFill/>
                </a:ln>
                <a:solidFill>
                  <a:prstClr val="white"/>
                </a:solidFill>
                <a:effectLst/>
                <a:uLnTx/>
                <a:uFillTx/>
                <a:latin typeface="Calibri"/>
                <a:ea typeface="+mn-ea"/>
                <a:cs typeface="+mn-cs"/>
              </a:rPr>
              <a:t>rebalance</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rationale,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create interactive slides to present to clients detailing your </a:t>
            </a:r>
            <a:r>
              <a:rPr kumimoji="0" lang="en-US" sz="2800" b="0" i="0" u="sng" strike="noStrike" kern="1200" cap="none" spc="0" normalizeH="0" baseline="0" noProof="0" dirty="0" smtClean="0">
                <a:ln>
                  <a:noFill/>
                </a:ln>
                <a:solidFill>
                  <a:prstClr val="white"/>
                </a:solidFill>
                <a:effectLst/>
                <a:uLnTx/>
                <a:uFillTx/>
                <a:latin typeface="Calibri"/>
                <a:ea typeface="+mn-ea"/>
                <a:cs typeface="+mn-cs"/>
              </a:rPr>
              <a:t>‘buy’ ‘hold’ and ‘sell’</a:t>
            </a:r>
            <a:r>
              <a:rPr kumimoji="0" lang="en-US" sz="2800" b="0" i="0" u="none" strike="noStrike" kern="1200" cap="none" spc="0" normalizeH="0" baseline="0" noProof="0" dirty="0" smtClean="0">
                <a:ln>
                  <a:noFill/>
                </a:ln>
                <a:solidFill>
                  <a:prstClr val="white"/>
                </a:solidFill>
                <a:effectLst/>
                <a:uLnTx/>
                <a:uFillTx/>
                <a:latin typeface="Calibri"/>
                <a:ea typeface="+mn-ea"/>
                <a:cs typeface="+mn-cs"/>
              </a:rPr>
              <a:t> recommendations and justifications.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3886200" y="228600"/>
            <a:ext cx="5791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Calibri"/>
                <a:ea typeface="+mn-ea"/>
                <a:cs typeface="+mn-cs"/>
              </a:rPr>
              <a:t>New Position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8763000" y="619566"/>
            <a:ext cx="3276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Applied Learning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Goldman Sachs San Francisco, California Street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Managed ‘value’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Vanguard ‘passive .5 </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723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77384" y="184294"/>
            <a:ext cx="12192000" cy="6858000"/>
          </a:xfrm>
          <a:prstGeom prst="rect">
            <a:avLst/>
          </a:prstGeom>
        </p:spPr>
      </p:pic>
      <p:pic>
        <p:nvPicPr>
          <p:cNvPr id="3" name="Picture 2"/>
          <p:cNvPicPr>
            <a:picLocks noChangeAspect="1"/>
          </p:cNvPicPr>
          <p:nvPr/>
        </p:nvPicPr>
        <p:blipFill>
          <a:blip r:embed="rId3"/>
          <a:stretch>
            <a:fillRect/>
          </a:stretch>
        </p:blipFill>
        <p:spPr>
          <a:xfrm>
            <a:off x="24984" y="31894"/>
            <a:ext cx="12192000" cy="6858000"/>
          </a:xfrm>
          <a:prstGeom prst="rect">
            <a:avLst/>
          </a:prstGeom>
        </p:spPr>
      </p:pic>
      <p:grpSp>
        <p:nvGrpSpPr>
          <p:cNvPr id="73" name="Group 72"/>
          <p:cNvGrpSpPr/>
          <p:nvPr/>
        </p:nvGrpSpPr>
        <p:grpSpPr>
          <a:xfrm>
            <a:off x="1804907" y="812225"/>
            <a:ext cx="8720218" cy="3537411"/>
            <a:chOff x="1881107" y="1194111"/>
            <a:chExt cx="8279394" cy="3155525"/>
          </a:xfrm>
        </p:grpSpPr>
        <p:grpSp>
          <p:nvGrpSpPr>
            <p:cNvPr id="74" name="Group 73"/>
            <p:cNvGrpSpPr/>
            <p:nvPr/>
          </p:nvGrpSpPr>
          <p:grpSpPr>
            <a:xfrm>
              <a:off x="1881107" y="1194111"/>
              <a:ext cx="4064501" cy="3155525"/>
              <a:chOff x="2560574" y="1772194"/>
              <a:chExt cx="3539975" cy="2501242"/>
            </a:xfrm>
          </p:grpSpPr>
          <p:grpSp>
            <p:nvGrpSpPr>
              <p:cNvPr id="80" name="Group 79"/>
              <p:cNvGrpSpPr/>
              <p:nvPr/>
            </p:nvGrpSpPr>
            <p:grpSpPr>
              <a:xfrm>
                <a:off x="2560574" y="1772194"/>
                <a:ext cx="3535426" cy="2501242"/>
                <a:chOff x="5177460" y="600635"/>
                <a:chExt cx="7279704" cy="6371090"/>
              </a:xfrm>
            </p:grpSpPr>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829" y="600635"/>
                  <a:ext cx="7270335" cy="6371090"/>
                </a:xfrm>
                <a:prstGeom prst="rect">
                  <a:avLst/>
                </a:prstGeom>
              </p:spPr>
            </p:pic>
            <p:sp>
              <p:nvSpPr>
                <p:cNvPr id="83" name="Rectangle 82"/>
                <p:cNvSpPr/>
                <p:nvPr/>
              </p:nvSpPr>
              <p:spPr>
                <a:xfrm>
                  <a:off x="5177460" y="5016558"/>
                  <a:ext cx="7247469" cy="5587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1" name="Freeform 80"/>
              <p:cNvSpPr/>
              <p:nvPr/>
            </p:nvSpPr>
            <p:spPr>
              <a:xfrm>
                <a:off x="4049973" y="3398293"/>
                <a:ext cx="2050576" cy="337782"/>
              </a:xfrm>
              <a:custGeom>
                <a:avLst/>
                <a:gdLst>
                  <a:gd name="connsiteX0" fmla="*/ 242248 w 2050576"/>
                  <a:gd name="connsiteY0" fmla="*/ 0 h 337782"/>
                  <a:gd name="connsiteX1" fmla="*/ 0 w 2050576"/>
                  <a:gd name="connsiteY1" fmla="*/ 334370 h 337782"/>
                  <a:gd name="connsiteX2" fmla="*/ 2050576 w 2050576"/>
                  <a:gd name="connsiteY2" fmla="*/ 337782 h 337782"/>
                  <a:gd name="connsiteX3" fmla="*/ 2043752 w 2050576"/>
                  <a:gd name="connsiteY3" fmla="*/ 105770 h 337782"/>
                  <a:gd name="connsiteX4" fmla="*/ 2040340 w 2050576"/>
                  <a:gd name="connsiteY4" fmla="*/ 6823 h 337782"/>
                  <a:gd name="connsiteX5" fmla="*/ 242248 w 2050576"/>
                  <a:gd name="connsiteY5" fmla="*/ 0 h 33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576" h="337782">
                    <a:moveTo>
                      <a:pt x="242248" y="0"/>
                    </a:moveTo>
                    <a:lnTo>
                      <a:pt x="0" y="334370"/>
                    </a:lnTo>
                    <a:lnTo>
                      <a:pt x="2050576" y="337782"/>
                    </a:lnTo>
                    <a:lnTo>
                      <a:pt x="2043752" y="105770"/>
                    </a:lnTo>
                    <a:lnTo>
                      <a:pt x="2040340" y="6823"/>
                    </a:lnTo>
                    <a:lnTo>
                      <a:pt x="242248" y="0"/>
                    </a:lnTo>
                    <a:close/>
                  </a:path>
                </a:pathLst>
              </a:custGeom>
              <a:solidFill>
                <a:srgbClr val="25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5" name="Group 74"/>
            <p:cNvGrpSpPr/>
            <p:nvPr/>
          </p:nvGrpSpPr>
          <p:grpSpPr>
            <a:xfrm>
              <a:off x="6096000" y="1194111"/>
              <a:ext cx="4064501" cy="3155525"/>
              <a:chOff x="2560574" y="1772194"/>
              <a:chExt cx="3539975" cy="2501242"/>
            </a:xfrm>
          </p:grpSpPr>
          <p:grpSp>
            <p:nvGrpSpPr>
              <p:cNvPr id="76" name="Group 75"/>
              <p:cNvGrpSpPr/>
              <p:nvPr/>
            </p:nvGrpSpPr>
            <p:grpSpPr>
              <a:xfrm>
                <a:off x="2560574" y="1772194"/>
                <a:ext cx="3535426" cy="2501242"/>
                <a:chOff x="5177460" y="600635"/>
                <a:chExt cx="7279704" cy="6371090"/>
              </a:xfrm>
            </p:grpSpPr>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829" y="600635"/>
                  <a:ext cx="7270335" cy="6371090"/>
                </a:xfrm>
                <a:prstGeom prst="rect">
                  <a:avLst/>
                </a:prstGeom>
              </p:spPr>
            </p:pic>
            <p:sp>
              <p:nvSpPr>
                <p:cNvPr id="79" name="Rectangle 78"/>
                <p:cNvSpPr/>
                <p:nvPr/>
              </p:nvSpPr>
              <p:spPr>
                <a:xfrm>
                  <a:off x="5177460" y="5016558"/>
                  <a:ext cx="7247469" cy="5587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7" name="Freeform 76"/>
              <p:cNvSpPr/>
              <p:nvPr/>
            </p:nvSpPr>
            <p:spPr>
              <a:xfrm>
                <a:off x="4049973" y="3398293"/>
                <a:ext cx="2050576" cy="337782"/>
              </a:xfrm>
              <a:custGeom>
                <a:avLst/>
                <a:gdLst>
                  <a:gd name="connsiteX0" fmla="*/ 242248 w 2050576"/>
                  <a:gd name="connsiteY0" fmla="*/ 0 h 337782"/>
                  <a:gd name="connsiteX1" fmla="*/ 0 w 2050576"/>
                  <a:gd name="connsiteY1" fmla="*/ 334370 h 337782"/>
                  <a:gd name="connsiteX2" fmla="*/ 2050576 w 2050576"/>
                  <a:gd name="connsiteY2" fmla="*/ 337782 h 337782"/>
                  <a:gd name="connsiteX3" fmla="*/ 2043752 w 2050576"/>
                  <a:gd name="connsiteY3" fmla="*/ 105770 h 337782"/>
                  <a:gd name="connsiteX4" fmla="*/ 2040340 w 2050576"/>
                  <a:gd name="connsiteY4" fmla="*/ 6823 h 337782"/>
                  <a:gd name="connsiteX5" fmla="*/ 242248 w 2050576"/>
                  <a:gd name="connsiteY5" fmla="*/ 0 h 33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576" h="337782">
                    <a:moveTo>
                      <a:pt x="242248" y="0"/>
                    </a:moveTo>
                    <a:lnTo>
                      <a:pt x="0" y="334370"/>
                    </a:lnTo>
                    <a:lnTo>
                      <a:pt x="2050576" y="337782"/>
                    </a:lnTo>
                    <a:lnTo>
                      <a:pt x="2043752" y="105770"/>
                    </a:lnTo>
                    <a:lnTo>
                      <a:pt x="2040340" y="6823"/>
                    </a:lnTo>
                    <a:lnTo>
                      <a:pt x="242248" y="0"/>
                    </a:lnTo>
                    <a:close/>
                  </a:path>
                </a:pathLst>
              </a:custGeom>
              <a:solidFill>
                <a:srgbClr val="25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85" name="Picture 8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184" y="1009472"/>
            <a:ext cx="3983880" cy="2241720"/>
          </a:xfrm>
          <a:prstGeom prst="rect">
            <a:avLst/>
          </a:prstGeom>
        </p:spPr>
      </p:pic>
      <p:sp>
        <p:nvSpPr>
          <p:cNvPr id="87" name="TextBox 1"/>
          <p:cNvSpPr txBox="1"/>
          <p:nvPr/>
        </p:nvSpPr>
        <p:spPr>
          <a:xfrm>
            <a:off x="11801260" y="6394948"/>
            <a:ext cx="26909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410929" y="2537124"/>
            <a:ext cx="32278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Download files from Blackboard</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3154541" y="4726986"/>
            <a:ext cx="6096000" cy="156966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William Sackley, PhD, CFA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Mckenzie Messer, BS, Finance	Developer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Darwin Dennison, </a:t>
            </a:r>
            <a:r>
              <a:rPr kumimoji="0" lang="en-US" sz="2400" b="0" i="0" u="none" strike="noStrike" kern="1200" cap="none" spc="0" normalizeH="0" baseline="0" noProof="0" dirty="0" err="1">
                <a:ln>
                  <a:noFill/>
                </a:ln>
                <a:solidFill>
                  <a:prstClr val="white"/>
                </a:solidFill>
                <a:effectLst/>
                <a:uLnTx/>
                <a:uFillTx/>
                <a:latin typeface="Calibri"/>
                <a:ea typeface="+mn-ea"/>
                <a:cs typeface="+mn-cs"/>
              </a:rPr>
              <a:t>EdD</a:t>
            </a:r>
            <a:r>
              <a:rPr kumimoji="0" lang="en-US" sz="2400" b="0" i="0" u="none" strike="noStrike" kern="1200" cap="none" spc="0" normalizeH="0" baseline="0" noProof="0" dirty="0">
                <a:ln>
                  <a:noFill/>
                </a:ln>
                <a:solidFill>
                  <a:prstClr val="white"/>
                </a:solidFill>
                <a:effectLst/>
                <a:uLnTx/>
                <a:uFillTx/>
                <a:latin typeface="Calibri"/>
                <a:ea typeface="+mn-ea"/>
                <a:cs typeface="+mn-cs"/>
              </a:rPr>
              <a:t>, CNS		Editor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Jacob Thompson, </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Senior, </a:t>
            </a:r>
            <a:r>
              <a:rPr kumimoji="0" lang="en-US" sz="2400" b="0" i="0" u="none" strike="noStrike" kern="1200" cap="none" spc="0" normalizeH="0" baseline="0" noProof="0" dirty="0">
                <a:ln>
                  <a:noFill/>
                </a:ln>
                <a:solidFill>
                  <a:prstClr val="white"/>
                </a:solidFill>
                <a:effectLst/>
                <a:uLnTx/>
                <a:uFillTx/>
                <a:latin typeface="Calibri"/>
                <a:ea typeface="+mn-ea"/>
                <a:cs typeface="+mn-cs"/>
              </a:rPr>
              <a:t>Finance	Consultant</a:t>
            </a:r>
          </a:p>
        </p:txBody>
      </p:sp>
      <p:pic>
        <p:nvPicPr>
          <p:cNvPr id="84" name="Picture 8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8723" y="989833"/>
            <a:ext cx="3971895" cy="2429642"/>
          </a:xfrm>
          <a:prstGeom prst="rect">
            <a:avLst/>
          </a:prstGeom>
        </p:spPr>
      </p:pic>
    </p:spTree>
    <p:extLst>
      <p:ext uri="{BB962C8B-B14F-4D97-AF65-F5344CB8AC3E}">
        <p14:creationId xmlns:p14="http://schemas.microsoft.com/office/powerpoint/2010/main" val="3685922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9982200" cy="41857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FMA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 </a:t>
            </a:r>
            <a:endParaRPr kumimoji="0" lang="en-US" sz="11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Provide computer-assisted, </a:t>
            </a:r>
            <a:r>
              <a:rPr kumimoji="0" lang="en-US"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human interface</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to determine financial model basics and dynamic analysis</a:t>
            </a:r>
            <a:r>
              <a:rPr kumimoji="0" lang="en-US"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stock opportunities for </a:t>
            </a:r>
            <a:r>
              <a:rPr kumimoji="0" lang="en-US"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long-term growth</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while </a:t>
            </a:r>
            <a:r>
              <a:rPr kumimoji="0" lang="en-US"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reducing portfolio turnover</a:t>
            </a:r>
            <a:endParaRPr kumimoji="0" lang="en-US" sz="7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Establish </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basis for </a:t>
            </a:r>
            <a:r>
              <a:rPr kumimoji="0" lang="en-US"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portfolio rebalancing and entry level opportunities</a:t>
            </a:r>
            <a:r>
              <a:rPr kumimoji="0" lang="en-US" sz="7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Produce more money via growth in </a:t>
            </a:r>
            <a:r>
              <a:rPr kumimoji="0" lang="en-US"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dividends, capital gains</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expansion in </a:t>
            </a:r>
            <a:r>
              <a:rPr kumimoji="0" lang="en-US"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 multiple</a:t>
            </a:r>
          </a:p>
        </p:txBody>
      </p:sp>
    </p:spTree>
    <p:extLst>
      <p:ext uri="{BB962C8B-B14F-4D97-AF65-F5344CB8AC3E}">
        <p14:creationId xmlns:p14="http://schemas.microsoft.com/office/powerpoint/2010/main" val="1296502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4071"/>
            <a:ext cx="12192000" cy="6858000"/>
          </a:xfrm>
          <a:prstGeom prst="rect">
            <a:avLst/>
          </a:prstGeom>
        </p:spPr>
      </p:pic>
      <p:grpSp>
        <p:nvGrpSpPr>
          <p:cNvPr id="24" name="Group 4"/>
          <p:cNvGrpSpPr>
            <a:grpSpLocks noChangeAspect="1"/>
          </p:cNvGrpSpPr>
          <p:nvPr/>
        </p:nvGrpSpPr>
        <p:grpSpPr bwMode="auto">
          <a:xfrm>
            <a:off x="1280784" y="794324"/>
            <a:ext cx="2809874" cy="3387725"/>
            <a:chOff x="1795" y="677"/>
            <a:chExt cx="2187" cy="2134"/>
          </a:xfrm>
        </p:grpSpPr>
        <p:sp>
          <p:nvSpPr>
            <p:cNvPr id="25" name="AutoShape 3"/>
            <p:cNvSpPr>
              <a:spLocks noChangeAspect="1" noChangeArrowheads="1" noTextEdit="1"/>
            </p:cNvSpPr>
            <p:nvPr/>
          </p:nvSpPr>
          <p:spPr bwMode="auto">
            <a:xfrm>
              <a:off x="1795" y="677"/>
              <a:ext cx="2187" cy="2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5"/>
            <p:cNvSpPr>
              <a:spLocks/>
            </p:cNvSpPr>
            <p:nvPr/>
          </p:nvSpPr>
          <p:spPr bwMode="auto">
            <a:xfrm>
              <a:off x="2963" y="677"/>
              <a:ext cx="367" cy="243"/>
            </a:xfrm>
            <a:custGeom>
              <a:avLst/>
              <a:gdLst>
                <a:gd name="T0" fmla="*/ 0 w 367"/>
                <a:gd name="T1" fmla="*/ 0 h 243"/>
                <a:gd name="T2" fmla="*/ 77 w 367"/>
                <a:gd name="T3" fmla="*/ 243 h 243"/>
                <a:gd name="T4" fmla="*/ 367 w 367"/>
                <a:gd name="T5" fmla="*/ 123 h 243"/>
                <a:gd name="T6" fmla="*/ 0 w 367"/>
                <a:gd name="T7" fmla="*/ 0 h 243"/>
              </a:gdLst>
              <a:ahLst/>
              <a:cxnLst>
                <a:cxn ang="0">
                  <a:pos x="T0" y="T1"/>
                </a:cxn>
                <a:cxn ang="0">
                  <a:pos x="T2" y="T3"/>
                </a:cxn>
                <a:cxn ang="0">
                  <a:pos x="T4" y="T5"/>
                </a:cxn>
                <a:cxn ang="0">
                  <a:pos x="T6" y="T7"/>
                </a:cxn>
              </a:cxnLst>
              <a:rect l="0" t="0" r="r" b="b"/>
              <a:pathLst>
                <a:path w="367" h="243">
                  <a:moveTo>
                    <a:pt x="0" y="0"/>
                  </a:moveTo>
                  <a:lnTo>
                    <a:pt x="77" y="243"/>
                  </a:lnTo>
                  <a:lnTo>
                    <a:pt x="367" y="123"/>
                  </a:lnTo>
                  <a:lnTo>
                    <a:pt x="0"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6"/>
            <p:cNvSpPr>
              <a:spLocks/>
            </p:cNvSpPr>
            <p:nvPr/>
          </p:nvSpPr>
          <p:spPr bwMode="auto">
            <a:xfrm>
              <a:off x="3040" y="800"/>
              <a:ext cx="562" cy="120"/>
            </a:xfrm>
            <a:custGeom>
              <a:avLst/>
              <a:gdLst>
                <a:gd name="T0" fmla="*/ 562 w 562"/>
                <a:gd name="T1" fmla="*/ 86 h 120"/>
                <a:gd name="T2" fmla="*/ 0 w 562"/>
                <a:gd name="T3" fmla="*/ 120 h 120"/>
                <a:gd name="T4" fmla="*/ 290 w 562"/>
                <a:gd name="T5" fmla="*/ 0 h 120"/>
                <a:gd name="T6" fmla="*/ 562 w 562"/>
                <a:gd name="T7" fmla="*/ 86 h 120"/>
              </a:gdLst>
              <a:ahLst/>
              <a:cxnLst>
                <a:cxn ang="0">
                  <a:pos x="T0" y="T1"/>
                </a:cxn>
                <a:cxn ang="0">
                  <a:pos x="T2" y="T3"/>
                </a:cxn>
                <a:cxn ang="0">
                  <a:pos x="T4" y="T5"/>
                </a:cxn>
                <a:cxn ang="0">
                  <a:pos x="T6" y="T7"/>
                </a:cxn>
              </a:cxnLst>
              <a:rect l="0" t="0" r="r" b="b"/>
              <a:pathLst>
                <a:path w="562" h="120">
                  <a:moveTo>
                    <a:pt x="562" y="86"/>
                  </a:moveTo>
                  <a:lnTo>
                    <a:pt x="0" y="120"/>
                  </a:lnTo>
                  <a:lnTo>
                    <a:pt x="290" y="0"/>
                  </a:lnTo>
                  <a:lnTo>
                    <a:pt x="562" y="86"/>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7"/>
            <p:cNvSpPr>
              <a:spLocks/>
            </p:cNvSpPr>
            <p:nvPr/>
          </p:nvSpPr>
          <p:spPr bwMode="auto">
            <a:xfrm>
              <a:off x="3040" y="886"/>
              <a:ext cx="562" cy="205"/>
            </a:xfrm>
            <a:custGeom>
              <a:avLst/>
              <a:gdLst>
                <a:gd name="T0" fmla="*/ 562 w 562"/>
                <a:gd name="T1" fmla="*/ 0 h 205"/>
                <a:gd name="T2" fmla="*/ 0 w 562"/>
                <a:gd name="T3" fmla="*/ 34 h 205"/>
                <a:gd name="T4" fmla="*/ 254 w 562"/>
                <a:gd name="T5" fmla="*/ 205 h 205"/>
                <a:gd name="T6" fmla="*/ 562 w 562"/>
                <a:gd name="T7" fmla="*/ 0 h 205"/>
              </a:gdLst>
              <a:ahLst/>
              <a:cxnLst>
                <a:cxn ang="0">
                  <a:pos x="T0" y="T1"/>
                </a:cxn>
                <a:cxn ang="0">
                  <a:pos x="T2" y="T3"/>
                </a:cxn>
                <a:cxn ang="0">
                  <a:pos x="T4" y="T5"/>
                </a:cxn>
                <a:cxn ang="0">
                  <a:pos x="T6" y="T7"/>
                </a:cxn>
              </a:cxnLst>
              <a:rect l="0" t="0" r="r" b="b"/>
              <a:pathLst>
                <a:path w="562" h="205">
                  <a:moveTo>
                    <a:pt x="562" y="0"/>
                  </a:moveTo>
                  <a:lnTo>
                    <a:pt x="0" y="34"/>
                  </a:lnTo>
                  <a:lnTo>
                    <a:pt x="254" y="205"/>
                  </a:lnTo>
                  <a:lnTo>
                    <a:pt x="562"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8"/>
            <p:cNvSpPr>
              <a:spLocks/>
            </p:cNvSpPr>
            <p:nvPr/>
          </p:nvSpPr>
          <p:spPr bwMode="auto">
            <a:xfrm>
              <a:off x="3294" y="886"/>
              <a:ext cx="425" cy="205"/>
            </a:xfrm>
            <a:custGeom>
              <a:avLst/>
              <a:gdLst>
                <a:gd name="T0" fmla="*/ 308 w 425"/>
                <a:gd name="T1" fmla="*/ 0 h 205"/>
                <a:gd name="T2" fmla="*/ 425 w 425"/>
                <a:gd name="T3" fmla="*/ 205 h 205"/>
                <a:gd name="T4" fmla="*/ 0 w 425"/>
                <a:gd name="T5" fmla="*/ 205 h 205"/>
                <a:gd name="T6" fmla="*/ 308 w 425"/>
                <a:gd name="T7" fmla="*/ 0 h 205"/>
              </a:gdLst>
              <a:ahLst/>
              <a:cxnLst>
                <a:cxn ang="0">
                  <a:pos x="T0" y="T1"/>
                </a:cxn>
                <a:cxn ang="0">
                  <a:pos x="T2" y="T3"/>
                </a:cxn>
                <a:cxn ang="0">
                  <a:pos x="T4" y="T5"/>
                </a:cxn>
                <a:cxn ang="0">
                  <a:pos x="T6" y="T7"/>
                </a:cxn>
              </a:cxnLst>
              <a:rect l="0" t="0" r="r" b="b"/>
              <a:pathLst>
                <a:path w="425" h="205">
                  <a:moveTo>
                    <a:pt x="308" y="0"/>
                  </a:moveTo>
                  <a:lnTo>
                    <a:pt x="425" y="205"/>
                  </a:lnTo>
                  <a:lnTo>
                    <a:pt x="0" y="205"/>
                  </a:lnTo>
                  <a:lnTo>
                    <a:pt x="308" y="0"/>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9"/>
            <p:cNvSpPr>
              <a:spLocks/>
            </p:cNvSpPr>
            <p:nvPr/>
          </p:nvSpPr>
          <p:spPr bwMode="auto">
            <a:xfrm>
              <a:off x="3262" y="1091"/>
              <a:ext cx="457" cy="257"/>
            </a:xfrm>
            <a:custGeom>
              <a:avLst/>
              <a:gdLst>
                <a:gd name="T0" fmla="*/ 0 w 457"/>
                <a:gd name="T1" fmla="*/ 257 h 257"/>
                <a:gd name="T2" fmla="*/ 457 w 457"/>
                <a:gd name="T3" fmla="*/ 0 h 257"/>
                <a:gd name="T4" fmla="*/ 32 w 457"/>
                <a:gd name="T5" fmla="*/ 0 h 257"/>
                <a:gd name="T6" fmla="*/ 0 w 457"/>
                <a:gd name="T7" fmla="*/ 257 h 257"/>
              </a:gdLst>
              <a:ahLst/>
              <a:cxnLst>
                <a:cxn ang="0">
                  <a:pos x="T0" y="T1"/>
                </a:cxn>
                <a:cxn ang="0">
                  <a:pos x="T2" y="T3"/>
                </a:cxn>
                <a:cxn ang="0">
                  <a:pos x="T4" y="T5"/>
                </a:cxn>
                <a:cxn ang="0">
                  <a:pos x="T6" y="T7"/>
                </a:cxn>
              </a:cxnLst>
              <a:rect l="0" t="0" r="r" b="b"/>
              <a:pathLst>
                <a:path w="457" h="257">
                  <a:moveTo>
                    <a:pt x="0" y="257"/>
                  </a:moveTo>
                  <a:lnTo>
                    <a:pt x="457" y="0"/>
                  </a:lnTo>
                  <a:lnTo>
                    <a:pt x="32" y="0"/>
                  </a:lnTo>
                  <a:lnTo>
                    <a:pt x="0" y="257"/>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0"/>
            <p:cNvSpPr>
              <a:spLocks/>
            </p:cNvSpPr>
            <p:nvPr/>
          </p:nvSpPr>
          <p:spPr bwMode="auto">
            <a:xfrm>
              <a:off x="3262" y="1091"/>
              <a:ext cx="457" cy="257"/>
            </a:xfrm>
            <a:custGeom>
              <a:avLst/>
              <a:gdLst>
                <a:gd name="T0" fmla="*/ 0 w 457"/>
                <a:gd name="T1" fmla="*/ 257 h 257"/>
                <a:gd name="T2" fmla="*/ 457 w 457"/>
                <a:gd name="T3" fmla="*/ 0 h 257"/>
                <a:gd name="T4" fmla="*/ 457 w 457"/>
                <a:gd name="T5" fmla="*/ 237 h 257"/>
                <a:gd name="T6" fmla="*/ 0 w 457"/>
                <a:gd name="T7" fmla="*/ 257 h 257"/>
              </a:gdLst>
              <a:ahLst/>
              <a:cxnLst>
                <a:cxn ang="0">
                  <a:pos x="T0" y="T1"/>
                </a:cxn>
                <a:cxn ang="0">
                  <a:pos x="T2" y="T3"/>
                </a:cxn>
                <a:cxn ang="0">
                  <a:pos x="T4" y="T5"/>
                </a:cxn>
                <a:cxn ang="0">
                  <a:pos x="T6" y="T7"/>
                </a:cxn>
              </a:cxnLst>
              <a:rect l="0" t="0" r="r" b="b"/>
              <a:pathLst>
                <a:path w="457" h="257">
                  <a:moveTo>
                    <a:pt x="0" y="257"/>
                  </a:moveTo>
                  <a:lnTo>
                    <a:pt x="457" y="0"/>
                  </a:lnTo>
                  <a:lnTo>
                    <a:pt x="457" y="237"/>
                  </a:lnTo>
                  <a:lnTo>
                    <a:pt x="0" y="257"/>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1"/>
            <p:cNvSpPr>
              <a:spLocks/>
            </p:cNvSpPr>
            <p:nvPr/>
          </p:nvSpPr>
          <p:spPr bwMode="auto">
            <a:xfrm>
              <a:off x="3719" y="1091"/>
              <a:ext cx="263" cy="237"/>
            </a:xfrm>
            <a:custGeom>
              <a:avLst/>
              <a:gdLst>
                <a:gd name="T0" fmla="*/ 263 w 263"/>
                <a:gd name="T1" fmla="*/ 117 h 237"/>
                <a:gd name="T2" fmla="*/ 0 w 263"/>
                <a:gd name="T3" fmla="*/ 0 h 237"/>
                <a:gd name="T4" fmla="*/ 0 w 263"/>
                <a:gd name="T5" fmla="*/ 237 h 237"/>
                <a:gd name="T6" fmla="*/ 263 w 263"/>
                <a:gd name="T7" fmla="*/ 117 h 237"/>
              </a:gdLst>
              <a:ahLst/>
              <a:cxnLst>
                <a:cxn ang="0">
                  <a:pos x="T0" y="T1"/>
                </a:cxn>
                <a:cxn ang="0">
                  <a:pos x="T2" y="T3"/>
                </a:cxn>
                <a:cxn ang="0">
                  <a:pos x="T4" y="T5"/>
                </a:cxn>
                <a:cxn ang="0">
                  <a:pos x="T6" y="T7"/>
                </a:cxn>
              </a:cxnLst>
              <a:rect l="0" t="0" r="r" b="b"/>
              <a:pathLst>
                <a:path w="263" h="237">
                  <a:moveTo>
                    <a:pt x="263" y="117"/>
                  </a:moveTo>
                  <a:lnTo>
                    <a:pt x="0" y="0"/>
                  </a:lnTo>
                  <a:lnTo>
                    <a:pt x="0" y="237"/>
                  </a:lnTo>
                  <a:lnTo>
                    <a:pt x="263" y="117"/>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2"/>
            <p:cNvSpPr>
              <a:spLocks/>
            </p:cNvSpPr>
            <p:nvPr/>
          </p:nvSpPr>
          <p:spPr bwMode="auto">
            <a:xfrm>
              <a:off x="3719" y="1208"/>
              <a:ext cx="263" cy="384"/>
            </a:xfrm>
            <a:custGeom>
              <a:avLst/>
              <a:gdLst>
                <a:gd name="T0" fmla="*/ 263 w 263"/>
                <a:gd name="T1" fmla="*/ 0 h 384"/>
                <a:gd name="T2" fmla="*/ 186 w 263"/>
                <a:gd name="T3" fmla="*/ 384 h 384"/>
                <a:gd name="T4" fmla="*/ 0 w 263"/>
                <a:gd name="T5" fmla="*/ 120 h 384"/>
                <a:gd name="T6" fmla="*/ 263 w 263"/>
                <a:gd name="T7" fmla="*/ 0 h 384"/>
              </a:gdLst>
              <a:ahLst/>
              <a:cxnLst>
                <a:cxn ang="0">
                  <a:pos x="T0" y="T1"/>
                </a:cxn>
                <a:cxn ang="0">
                  <a:pos x="T2" y="T3"/>
                </a:cxn>
                <a:cxn ang="0">
                  <a:pos x="T4" y="T5"/>
                </a:cxn>
                <a:cxn ang="0">
                  <a:pos x="T6" y="T7"/>
                </a:cxn>
              </a:cxnLst>
              <a:rect l="0" t="0" r="r" b="b"/>
              <a:pathLst>
                <a:path w="263" h="384">
                  <a:moveTo>
                    <a:pt x="263" y="0"/>
                  </a:moveTo>
                  <a:lnTo>
                    <a:pt x="186" y="384"/>
                  </a:lnTo>
                  <a:lnTo>
                    <a:pt x="0" y="120"/>
                  </a:lnTo>
                  <a:lnTo>
                    <a:pt x="263" y="0"/>
                  </a:lnTo>
                  <a:close/>
                </a:path>
              </a:pathLst>
            </a:custGeom>
            <a:solidFill>
              <a:srgbClr val="00AD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3"/>
            <p:cNvSpPr>
              <a:spLocks/>
            </p:cNvSpPr>
            <p:nvPr/>
          </p:nvSpPr>
          <p:spPr bwMode="auto">
            <a:xfrm>
              <a:off x="3565" y="1328"/>
              <a:ext cx="340" cy="264"/>
            </a:xfrm>
            <a:custGeom>
              <a:avLst/>
              <a:gdLst>
                <a:gd name="T0" fmla="*/ 0 w 340"/>
                <a:gd name="T1" fmla="*/ 202 h 264"/>
                <a:gd name="T2" fmla="*/ 340 w 340"/>
                <a:gd name="T3" fmla="*/ 264 h 264"/>
                <a:gd name="T4" fmla="*/ 154 w 340"/>
                <a:gd name="T5" fmla="*/ 0 h 264"/>
                <a:gd name="T6" fmla="*/ 0 w 340"/>
                <a:gd name="T7" fmla="*/ 202 h 264"/>
              </a:gdLst>
              <a:ahLst/>
              <a:cxnLst>
                <a:cxn ang="0">
                  <a:pos x="T0" y="T1"/>
                </a:cxn>
                <a:cxn ang="0">
                  <a:pos x="T2" y="T3"/>
                </a:cxn>
                <a:cxn ang="0">
                  <a:pos x="T4" y="T5"/>
                </a:cxn>
                <a:cxn ang="0">
                  <a:pos x="T6" y="T7"/>
                </a:cxn>
              </a:cxnLst>
              <a:rect l="0" t="0" r="r" b="b"/>
              <a:pathLst>
                <a:path w="340" h="264">
                  <a:moveTo>
                    <a:pt x="0" y="202"/>
                  </a:moveTo>
                  <a:lnTo>
                    <a:pt x="340" y="264"/>
                  </a:lnTo>
                  <a:lnTo>
                    <a:pt x="154" y="0"/>
                  </a:lnTo>
                  <a:lnTo>
                    <a:pt x="0" y="202"/>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4"/>
            <p:cNvSpPr>
              <a:spLocks/>
            </p:cNvSpPr>
            <p:nvPr/>
          </p:nvSpPr>
          <p:spPr bwMode="auto">
            <a:xfrm>
              <a:off x="3565" y="1530"/>
              <a:ext cx="340" cy="284"/>
            </a:xfrm>
            <a:custGeom>
              <a:avLst/>
              <a:gdLst>
                <a:gd name="T0" fmla="*/ 0 w 340"/>
                <a:gd name="T1" fmla="*/ 0 h 284"/>
                <a:gd name="T2" fmla="*/ 340 w 340"/>
                <a:gd name="T3" fmla="*/ 62 h 284"/>
                <a:gd name="T4" fmla="*/ 263 w 340"/>
                <a:gd name="T5" fmla="*/ 284 h 284"/>
                <a:gd name="T6" fmla="*/ 0 w 340"/>
                <a:gd name="T7" fmla="*/ 0 h 284"/>
              </a:gdLst>
              <a:ahLst/>
              <a:cxnLst>
                <a:cxn ang="0">
                  <a:pos x="T0" y="T1"/>
                </a:cxn>
                <a:cxn ang="0">
                  <a:pos x="T2" y="T3"/>
                </a:cxn>
                <a:cxn ang="0">
                  <a:pos x="T4" y="T5"/>
                </a:cxn>
                <a:cxn ang="0">
                  <a:pos x="T6" y="T7"/>
                </a:cxn>
              </a:cxnLst>
              <a:rect l="0" t="0" r="r" b="b"/>
              <a:pathLst>
                <a:path w="340" h="284">
                  <a:moveTo>
                    <a:pt x="0" y="0"/>
                  </a:moveTo>
                  <a:lnTo>
                    <a:pt x="340" y="62"/>
                  </a:lnTo>
                  <a:lnTo>
                    <a:pt x="263" y="284"/>
                  </a:lnTo>
                  <a:lnTo>
                    <a:pt x="0" y="0"/>
                  </a:lnTo>
                  <a:close/>
                </a:path>
              </a:pathLst>
            </a:custGeom>
            <a:solidFill>
              <a:srgbClr val="00AD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5"/>
            <p:cNvSpPr>
              <a:spLocks/>
            </p:cNvSpPr>
            <p:nvPr/>
          </p:nvSpPr>
          <p:spPr bwMode="auto">
            <a:xfrm>
              <a:off x="3398" y="1530"/>
              <a:ext cx="430" cy="305"/>
            </a:xfrm>
            <a:custGeom>
              <a:avLst/>
              <a:gdLst>
                <a:gd name="T0" fmla="*/ 167 w 430"/>
                <a:gd name="T1" fmla="*/ 0 h 305"/>
                <a:gd name="T2" fmla="*/ 0 w 430"/>
                <a:gd name="T3" fmla="*/ 305 h 305"/>
                <a:gd name="T4" fmla="*/ 430 w 430"/>
                <a:gd name="T5" fmla="*/ 284 h 305"/>
                <a:gd name="T6" fmla="*/ 167 w 430"/>
                <a:gd name="T7" fmla="*/ 0 h 305"/>
              </a:gdLst>
              <a:ahLst/>
              <a:cxnLst>
                <a:cxn ang="0">
                  <a:pos x="T0" y="T1"/>
                </a:cxn>
                <a:cxn ang="0">
                  <a:pos x="T2" y="T3"/>
                </a:cxn>
                <a:cxn ang="0">
                  <a:pos x="T4" y="T5"/>
                </a:cxn>
                <a:cxn ang="0">
                  <a:pos x="T6" y="T7"/>
                </a:cxn>
              </a:cxnLst>
              <a:rect l="0" t="0" r="r" b="b"/>
              <a:pathLst>
                <a:path w="430" h="305">
                  <a:moveTo>
                    <a:pt x="167" y="0"/>
                  </a:moveTo>
                  <a:lnTo>
                    <a:pt x="0" y="305"/>
                  </a:lnTo>
                  <a:lnTo>
                    <a:pt x="430" y="284"/>
                  </a:lnTo>
                  <a:lnTo>
                    <a:pt x="167" y="0"/>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6"/>
            <p:cNvSpPr>
              <a:spLocks/>
            </p:cNvSpPr>
            <p:nvPr/>
          </p:nvSpPr>
          <p:spPr bwMode="auto">
            <a:xfrm>
              <a:off x="3398" y="1814"/>
              <a:ext cx="430" cy="219"/>
            </a:xfrm>
            <a:custGeom>
              <a:avLst/>
              <a:gdLst>
                <a:gd name="T0" fmla="*/ 109 w 430"/>
                <a:gd name="T1" fmla="*/ 219 h 219"/>
                <a:gd name="T2" fmla="*/ 0 w 430"/>
                <a:gd name="T3" fmla="*/ 21 h 219"/>
                <a:gd name="T4" fmla="*/ 430 w 430"/>
                <a:gd name="T5" fmla="*/ 0 h 219"/>
                <a:gd name="T6" fmla="*/ 109 w 430"/>
                <a:gd name="T7" fmla="*/ 219 h 219"/>
              </a:gdLst>
              <a:ahLst/>
              <a:cxnLst>
                <a:cxn ang="0">
                  <a:pos x="T0" y="T1"/>
                </a:cxn>
                <a:cxn ang="0">
                  <a:pos x="T2" y="T3"/>
                </a:cxn>
                <a:cxn ang="0">
                  <a:pos x="T4" y="T5"/>
                </a:cxn>
                <a:cxn ang="0">
                  <a:pos x="T6" y="T7"/>
                </a:cxn>
              </a:cxnLst>
              <a:rect l="0" t="0" r="r" b="b"/>
              <a:pathLst>
                <a:path w="430" h="219">
                  <a:moveTo>
                    <a:pt x="109" y="219"/>
                  </a:moveTo>
                  <a:lnTo>
                    <a:pt x="0" y="21"/>
                  </a:lnTo>
                  <a:lnTo>
                    <a:pt x="430" y="0"/>
                  </a:lnTo>
                  <a:lnTo>
                    <a:pt x="109" y="219"/>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7"/>
            <p:cNvSpPr>
              <a:spLocks/>
            </p:cNvSpPr>
            <p:nvPr/>
          </p:nvSpPr>
          <p:spPr bwMode="auto">
            <a:xfrm>
              <a:off x="3507" y="1814"/>
              <a:ext cx="321" cy="326"/>
            </a:xfrm>
            <a:custGeom>
              <a:avLst/>
              <a:gdLst>
                <a:gd name="T0" fmla="*/ 0 w 321"/>
                <a:gd name="T1" fmla="*/ 219 h 326"/>
                <a:gd name="T2" fmla="*/ 298 w 321"/>
                <a:gd name="T3" fmla="*/ 326 h 326"/>
                <a:gd name="T4" fmla="*/ 321 w 321"/>
                <a:gd name="T5" fmla="*/ 0 h 326"/>
                <a:gd name="T6" fmla="*/ 0 w 321"/>
                <a:gd name="T7" fmla="*/ 219 h 326"/>
              </a:gdLst>
              <a:ahLst/>
              <a:cxnLst>
                <a:cxn ang="0">
                  <a:pos x="T0" y="T1"/>
                </a:cxn>
                <a:cxn ang="0">
                  <a:pos x="T2" y="T3"/>
                </a:cxn>
                <a:cxn ang="0">
                  <a:pos x="T4" y="T5"/>
                </a:cxn>
                <a:cxn ang="0">
                  <a:pos x="T6" y="T7"/>
                </a:cxn>
              </a:cxnLst>
              <a:rect l="0" t="0" r="r" b="b"/>
              <a:pathLst>
                <a:path w="321" h="326">
                  <a:moveTo>
                    <a:pt x="0" y="219"/>
                  </a:moveTo>
                  <a:lnTo>
                    <a:pt x="298" y="326"/>
                  </a:lnTo>
                  <a:lnTo>
                    <a:pt x="321" y="0"/>
                  </a:lnTo>
                  <a:lnTo>
                    <a:pt x="0" y="219"/>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8"/>
            <p:cNvSpPr>
              <a:spLocks/>
            </p:cNvSpPr>
            <p:nvPr/>
          </p:nvSpPr>
          <p:spPr bwMode="auto">
            <a:xfrm>
              <a:off x="3411" y="2033"/>
              <a:ext cx="394" cy="292"/>
            </a:xfrm>
            <a:custGeom>
              <a:avLst/>
              <a:gdLst>
                <a:gd name="T0" fmla="*/ 96 w 394"/>
                <a:gd name="T1" fmla="*/ 0 h 292"/>
                <a:gd name="T2" fmla="*/ 394 w 394"/>
                <a:gd name="T3" fmla="*/ 107 h 292"/>
                <a:gd name="T4" fmla="*/ 0 w 394"/>
                <a:gd name="T5" fmla="*/ 292 h 292"/>
                <a:gd name="T6" fmla="*/ 96 w 394"/>
                <a:gd name="T7" fmla="*/ 0 h 292"/>
              </a:gdLst>
              <a:ahLst/>
              <a:cxnLst>
                <a:cxn ang="0">
                  <a:pos x="T0" y="T1"/>
                </a:cxn>
                <a:cxn ang="0">
                  <a:pos x="T2" y="T3"/>
                </a:cxn>
                <a:cxn ang="0">
                  <a:pos x="T4" y="T5"/>
                </a:cxn>
                <a:cxn ang="0">
                  <a:pos x="T6" y="T7"/>
                </a:cxn>
              </a:cxnLst>
              <a:rect l="0" t="0" r="r" b="b"/>
              <a:pathLst>
                <a:path w="394" h="292">
                  <a:moveTo>
                    <a:pt x="96" y="0"/>
                  </a:moveTo>
                  <a:lnTo>
                    <a:pt x="394" y="107"/>
                  </a:lnTo>
                  <a:lnTo>
                    <a:pt x="0" y="292"/>
                  </a:lnTo>
                  <a:lnTo>
                    <a:pt x="96" y="0"/>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9"/>
            <p:cNvSpPr>
              <a:spLocks/>
            </p:cNvSpPr>
            <p:nvPr/>
          </p:nvSpPr>
          <p:spPr bwMode="auto">
            <a:xfrm>
              <a:off x="3126" y="2033"/>
              <a:ext cx="381" cy="292"/>
            </a:xfrm>
            <a:custGeom>
              <a:avLst/>
              <a:gdLst>
                <a:gd name="T0" fmla="*/ 381 w 381"/>
                <a:gd name="T1" fmla="*/ 0 h 292"/>
                <a:gd name="T2" fmla="*/ 0 w 381"/>
                <a:gd name="T3" fmla="*/ 120 h 292"/>
                <a:gd name="T4" fmla="*/ 285 w 381"/>
                <a:gd name="T5" fmla="*/ 292 h 292"/>
                <a:gd name="T6" fmla="*/ 381 w 381"/>
                <a:gd name="T7" fmla="*/ 0 h 292"/>
              </a:gdLst>
              <a:ahLst/>
              <a:cxnLst>
                <a:cxn ang="0">
                  <a:pos x="T0" y="T1"/>
                </a:cxn>
                <a:cxn ang="0">
                  <a:pos x="T2" y="T3"/>
                </a:cxn>
                <a:cxn ang="0">
                  <a:pos x="T4" y="T5"/>
                </a:cxn>
                <a:cxn ang="0">
                  <a:pos x="T6" y="T7"/>
                </a:cxn>
              </a:cxnLst>
              <a:rect l="0" t="0" r="r" b="b"/>
              <a:pathLst>
                <a:path w="381" h="292">
                  <a:moveTo>
                    <a:pt x="381" y="0"/>
                  </a:moveTo>
                  <a:lnTo>
                    <a:pt x="0" y="120"/>
                  </a:lnTo>
                  <a:lnTo>
                    <a:pt x="285" y="292"/>
                  </a:lnTo>
                  <a:lnTo>
                    <a:pt x="381" y="0"/>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20"/>
            <p:cNvSpPr>
              <a:spLocks/>
            </p:cNvSpPr>
            <p:nvPr/>
          </p:nvSpPr>
          <p:spPr bwMode="auto">
            <a:xfrm>
              <a:off x="3126" y="2153"/>
              <a:ext cx="285" cy="374"/>
            </a:xfrm>
            <a:custGeom>
              <a:avLst/>
              <a:gdLst>
                <a:gd name="T0" fmla="*/ 104 w 285"/>
                <a:gd name="T1" fmla="*/ 374 h 374"/>
                <a:gd name="T2" fmla="*/ 0 w 285"/>
                <a:gd name="T3" fmla="*/ 0 h 374"/>
                <a:gd name="T4" fmla="*/ 285 w 285"/>
                <a:gd name="T5" fmla="*/ 172 h 374"/>
                <a:gd name="T6" fmla="*/ 104 w 285"/>
                <a:gd name="T7" fmla="*/ 374 h 374"/>
              </a:gdLst>
              <a:ahLst/>
              <a:cxnLst>
                <a:cxn ang="0">
                  <a:pos x="T0" y="T1"/>
                </a:cxn>
                <a:cxn ang="0">
                  <a:pos x="T2" y="T3"/>
                </a:cxn>
                <a:cxn ang="0">
                  <a:pos x="T4" y="T5"/>
                </a:cxn>
                <a:cxn ang="0">
                  <a:pos x="T6" y="T7"/>
                </a:cxn>
              </a:cxnLst>
              <a:rect l="0" t="0" r="r" b="b"/>
              <a:pathLst>
                <a:path w="285" h="374">
                  <a:moveTo>
                    <a:pt x="104" y="374"/>
                  </a:moveTo>
                  <a:lnTo>
                    <a:pt x="0" y="0"/>
                  </a:lnTo>
                  <a:lnTo>
                    <a:pt x="285" y="172"/>
                  </a:lnTo>
                  <a:lnTo>
                    <a:pt x="104" y="374"/>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1"/>
            <p:cNvSpPr>
              <a:spLocks/>
            </p:cNvSpPr>
            <p:nvPr/>
          </p:nvSpPr>
          <p:spPr bwMode="auto">
            <a:xfrm>
              <a:off x="2995" y="2153"/>
              <a:ext cx="235" cy="415"/>
            </a:xfrm>
            <a:custGeom>
              <a:avLst/>
              <a:gdLst>
                <a:gd name="T0" fmla="*/ 235 w 235"/>
                <a:gd name="T1" fmla="*/ 374 h 415"/>
                <a:gd name="T2" fmla="*/ 131 w 235"/>
                <a:gd name="T3" fmla="*/ 0 h 415"/>
                <a:gd name="T4" fmla="*/ 0 w 235"/>
                <a:gd name="T5" fmla="*/ 415 h 415"/>
                <a:gd name="T6" fmla="*/ 235 w 235"/>
                <a:gd name="T7" fmla="*/ 374 h 415"/>
              </a:gdLst>
              <a:ahLst/>
              <a:cxnLst>
                <a:cxn ang="0">
                  <a:pos x="T0" y="T1"/>
                </a:cxn>
                <a:cxn ang="0">
                  <a:pos x="T2" y="T3"/>
                </a:cxn>
                <a:cxn ang="0">
                  <a:pos x="T4" y="T5"/>
                </a:cxn>
                <a:cxn ang="0">
                  <a:pos x="T6" y="T7"/>
                </a:cxn>
              </a:cxnLst>
              <a:rect l="0" t="0" r="r" b="b"/>
              <a:pathLst>
                <a:path w="235" h="415">
                  <a:moveTo>
                    <a:pt x="235" y="374"/>
                  </a:moveTo>
                  <a:lnTo>
                    <a:pt x="131" y="0"/>
                  </a:lnTo>
                  <a:lnTo>
                    <a:pt x="0" y="415"/>
                  </a:lnTo>
                  <a:lnTo>
                    <a:pt x="235" y="374"/>
                  </a:lnTo>
                  <a:close/>
                </a:path>
              </a:pathLst>
            </a:custGeom>
            <a:solidFill>
              <a:srgbClr val="0077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2"/>
            <p:cNvSpPr>
              <a:spLocks/>
            </p:cNvSpPr>
            <p:nvPr/>
          </p:nvSpPr>
          <p:spPr bwMode="auto">
            <a:xfrm>
              <a:off x="2787" y="2153"/>
              <a:ext cx="339" cy="415"/>
            </a:xfrm>
            <a:custGeom>
              <a:avLst/>
              <a:gdLst>
                <a:gd name="T0" fmla="*/ 0 w 339"/>
                <a:gd name="T1" fmla="*/ 131 h 415"/>
                <a:gd name="T2" fmla="*/ 339 w 339"/>
                <a:gd name="T3" fmla="*/ 0 h 415"/>
                <a:gd name="T4" fmla="*/ 208 w 339"/>
                <a:gd name="T5" fmla="*/ 415 h 415"/>
                <a:gd name="T6" fmla="*/ 0 w 339"/>
                <a:gd name="T7" fmla="*/ 131 h 415"/>
              </a:gdLst>
              <a:ahLst/>
              <a:cxnLst>
                <a:cxn ang="0">
                  <a:pos x="T0" y="T1"/>
                </a:cxn>
                <a:cxn ang="0">
                  <a:pos x="T2" y="T3"/>
                </a:cxn>
                <a:cxn ang="0">
                  <a:pos x="T4" y="T5"/>
                </a:cxn>
                <a:cxn ang="0">
                  <a:pos x="T6" y="T7"/>
                </a:cxn>
              </a:cxnLst>
              <a:rect l="0" t="0" r="r" b="b"/>
              <a:pathLst>
                <a:path w="339" h="415">
                  <a:moveTo>
                    <a:pt x="0" y="131"/>
                  </a:moveTo>
                  <a:lnTo>
                    <a:pt x="339" y="0"/>
                  </a:lnTo>
                  <a:lnTo>
                    <a:pt x="208" y="415"/>
                  </a:lnTo>
                  <a:lnTo>
                    <a:pt x="0" y="131"/>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23"/>
            <p:cNvSpPr>
              <a:spLocks/>
            </p:cNvSpPr>
            <p:nvPr/>
          </p:nvSpPr>
          <p:spPr bwMode="auto">
            <a:xfrm>
              <a:off x="2787" y="2284"/>
              <a:ext cx="208" cy="527"/>
            </a:xfrm>
            <a:custGeom>
              <a:avLst/>
              <a:gdLst>
                <a:gd name="T0" fmla="*/ 0 w 208"/>
                <a:gd name="T1" fmla="*/ 0 h 527"/>
                <a:gd name="T2" fmla="*/ 86 w 208"/>
                <a:gd name="T3" fmla="*/ 527 h 527"/>
                <a:gd name="T4" fmla="*/ 208 w 208"/>
                <a:gd name="T5" fmla="*/ 284 h 527"/>
                <a:gd name="T6" fmla="*/ 0 w 208"/>
                <a:gd name="T7" fmla="*/ 0 h 527"/>
              </a:gdLst>
              <a:ahLst/>
              <a:cxnLst>
                <a:cxn ang="0">
                  <a:pos x="T0" y="T1"/>
                </a:cxn>
                <a:cxn ang="0">
                  <a:pos x="T2" y="T3"/>
                </a:cxn>
                <a:cxn ang="0">
                  <a:pos x="T4" y="T5"/>
                </a:cxn>
                <a:cxn ang="0">
                  <a:pos x="T6" y="T7"/>
                </a:cxn>
              </a:cxnLst>
              <a:rect l="0" t="0" r="r" b="b"/>
              <a:pathLst>
                <a:path w="208" h="527">
                  <a:moveTo>
                    <a:pt x="0" y="0"/>
                  </a:moveTo>
                  <a:lnTo>
                    <a:pt x="86" y="527"/>
                  </a:lnTo>
                  <a:lnTo>
                    <a:pt x="208" y="284"/>
                  </a:lnTo>
                  <a:lnTo>
                    <a:pt x="0" y="0"/>
                  </a:lnTo>
                  <a:close/>
                </a:path>
              </a:pathLst>
            </a:custGeom>
            <a:solidFill>
              <a:srgbClr val="0066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4"/>
            <p:cNvSpPr>
              <a:spLocks/>
            </p:cNvSpPr>
            <p:nvPr/>
          </p:nvSpPr>
          <p:spPr bwMode="auto">
            <a:xfrm>
              <a:off x="2633" y="2284"/>
              <a:ext cx="240" cy="527"/>
            </a:xfrm>
            <a:custGeom>
              <a:avLst/>
              <a:gdLst>
                <a:gd name="T0" fmla="*/ 154 w 240"/>
                <a:gd name="T1" fmla="*/ 0 h 527"/>
                <a:gd name="T2" fmla="*/ 240 w 240"/>
                <a:gd name="T3" fmla="*/ 527 h 527"/>
                <a:gd name="T4" fmla="*/ 0 w 240"/>
                <a:gd name="T5" fmla="*/ 483 h 527"/>
                <a:gd name="T6" fmla="*/ 154 w 240"/>
                <a:gd name="T7" fmla="*/ 0 h 527"/>
              </a:gdLst>
              <a:ahLst/>
              <a:cxnLst>
                <a:cxn ang="0">
                  <a:pos x="T0" y="T1"/>
                </a:cxn>
                <a:cxn ang="0">
                  <a:pos x="T2" y="T3"/>
                </a:cxn>
                <a:cxn ang="0">
                  <a:pos x="T4" y="T5"/>
                </a:cxn>
                <a:cxn ang="0">
                  <a:pos x="T6" y="T7"/>
                </a:cxn>
              </a:cxnLst>
              <a:rect l="0" t="0" r="r" b="b"/>
              <a:pathLst>
                <a:path w="240" h="527">
                  <a:moveTo>
                    <a:pt x="154" y="0"/>
                  </a:moveTo>
                  <a:lnTo>
                    <a:pt x="240" y="527"/>
                  </a:lnTo>
                  <a:lnTo>
                    <a:pt x="0" y="483"/>
                  </a:lnTo>
                  <a:lnTo>
                    <a:pt x="154" y="0"/>
                  </a:lnTo>
                  <a:close/>
                </a:path>
              </a:pathLst>
            </a:custGeom>
            <a:solidFill>
              <a:srgbClr val="0077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25"/>
            <p:cNvSpPr>
              <a:spLocks/>
            </p:cNvSpPr>
            <p:nvPr/>
          </p:nvSpPr>
          <p:spPr bwMode="auto">
            <a:xfrm>
              <a:off x="2406" y="2284"/>
              <a:ext cx="381" cy="483"/>
            </a:xfrm>
            <a:custGeom>
              <a:avLst/>
              <a:gdLst>
                <a:gd name="T0" fmla="*/ 381 w 381"/>
                <a:gd name="T1" fmla="*/ 0 h 483"/>
                <a:gd name="T2" fmla="*/ 0 w 381"/>
                <a:gd name="T3" fmla="*/ 243 h 483"/>
                <a:gd name="T4" fmla="*/ 227 w 381"/>
                <a:gd name="T5" fmla="*/ 483 h 483"/>
                <a:gd name="T6" fmla="*/ 381 w 381"/>
                <a:gd name="T7" fmla="*/ 0 h 483"/>
              </a:gdLst>
              <a:ahLst/>
              <a:cxnLst>
                <a:cxn ang="0">
                  <a:pos x="T0" y="T1"/>
                </a:cxn>
                <a:cxn ang="0">
                  <a:pos x="T2" y="T3"/>
                </a:cxn>
                <a:cxn ang="0">
                  <a:pos x="T4" y="T5"/>
                </a:cxn>
                <a:cxn ang="0">
                  <a:pos x="T6" y="T7"/>
                </a:cxn>
              </a:cxnLst>
              <a:rect l="0" t="0" r="r" b="b"/>
              <a:pathLst>
                <a:path w="381" h="483">
                  <a:moveTo>
                    <a:pt x="381" y="0"/>
                  </a:moveTo>
                  <a:lnTo>
                    <a:pt x="0" y="243"/>
                  </a:lnTo>
                  <a:lnTo>
                    <a:pt x="227" y="483"/>
                  </a:lnTo>
                  <a:lnTo>
                    <a:pt x="381" y="0"/>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6"/>
            <p:cNvSpPr>
              <a:spLocks/>
            </p:cNvSpPr>
            <p:nvPr/>
          </p:nvSpPr>
          <p:spPr bwMode="auto">
            <a:xfrm>
              <a:off x="2397" y="2284"/>
              <a:ext cx="390" cy="243"/>
            </a:xfrm>
            <a:custGeom>
              <a:avLst/>
              <a:gdLst>
                <a:gd name="T0" fmla="*/ 390 w 390"/>
                <a:gd name="T1" fmla="*/ 0 h 243"/>
                <a:gd name="T2" fmla="*/ 9 w 390"/>
                <a:gd name="T3" fmla="*/ 243 h 243"/>
                <a:gd name="T4" fmla="*/ 0 w 390"/>
                <a:gd name="T5" fmla="*/ 0 h 243"/>
                <a:gd name="T6" fmla="*/ 390 w 390"/>
                <a:gd name="T7" fmla="*/ 0 h 243"/>
              </a:gdLst>
              <a:ahLst/>
              <a:cxnLst>
                <a:cxn ang="0">
                  <a:pos x="T0" y="T1"/>
                </a:cxn>
                <a:cxn ang="0">
                  <a:pos x="T2" y="T3"/>
                </a:cxn>
                <a:cxn ang="0">
                  <a:pos x="T4" y="T5"/>
                </a:cxn>
                <a:cxn ang="0">
                  <a:pos x="T6" y="T7"/>
                </a:cxn>
              </a:cxnLst>
              <a:rect l="0" t="0" r="r" b="b"/>
              <a:pathLst>
                <a:path w="390" h="243">
                  <a:moveTo>
                    <a:pt x="390" y="0"/>
                  </a:moveTo>
                  <a:lnTo>
                    <a:pt x="9" y="243"/>
                  </a:lnTo>
                  <a:lnTo>
                    <a:pt x="0" y="0"/>
                  </a:lnTo>
                  <a:lnTo>
                    <a:pt x="390" y="0"/>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7"/>
            <p:cNvSpPr>
              <a:spLocks/>
            </p:cNvSpPr>
            <p:nvPr/>
          </p:nvSpPr>
          <p:spPr bwMode="auto">
            <a:xfrm>
              <a:off x="2397" y="2068"/>
              <a:ext cx="390" cy="216"/>
            </a:xfrm>
            <a:custGeom>
              <a:avLst/>
              <a:gdLst>
                <a:gd name="T0" fmla="*/ 390 w 390"/>
                <a:gd name="T1" fmla="*/ 216 h 216"/>
                <a:gd name="T2" fmla="*/ 209 w 390"/>
                <a:gd name="T3" fmla="*/ 0 h 216"/>
                <a:gd name="T4" fmla="*/ 0 w 390"/>
                <a:gd name="T5" fmla="*/ 216 h 216"/>
                <a:gd name="T6" fmla="*/ 390 w 390"/>
                <a:gd name="T7" fmla="*/ 216 h 216"/>
              </a:gdLst>
              <a:ahLst/>
              <a:cxnLst>
                <a:cxn ang="0">
                  <a:pos x="T0" y="T1"/>
                </a:cxn>
                <a:cxn ang="0">
                  <a:pos x="T2" y="T3"/>
                </a:cxn>
                <a:cxn ang="0">
                  <a:pos x="T4" y="T5"/>
                </a:cxn>
                <a:cxn ang="0">
                  <a:pos x="T6" y="T7"/>
                </a:cxn>
              </a:cxnLst>
              <a:rect l="0" t="0" r="r" b="b"/>
              <a:pathLst>
                <a:path w="390" h="216">
                  <a:moveTo>
                    <a:pt x="390" y="216"/>
                  </a:moveTo>
                  <a:lnTo>
                    <a:pt x="209" y="0"/>
                  </a:lnTo>
                  <a:lnTo>
                    <a:pt x="0" y="216"/>
                  </a:lnTo>
                  <a:lnTo>
                    <a:pt x="390" y="216"/>
                  </a:lnTo>
                  <a:close/>
                </a:path>
              </a:pathLst>
            </a:custGeom>
            <a:solidFill>
              <a:srgbClr val="00AD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28"/>
            <p:cNvSpPr>
              <a:spLocks/>
            </p:cNvSpPr>
            <p:nvPr/>
          </p:nvSpPr>
          <p:spPr bwMode="auto">
            <a:xfrm>
              <a:off x="2148" y="2068"/>
              <a:ext cx="458" cy="216"/>
            </a:xfrm>
            <a:custGeom>
              <a:avLst/>
              <a:gdLst>
                <a:gd name="T0" fmla="*/ 0 w 458"/>
                <a:gd name="T1" fmla="*/ 109 h 216"/>
                <a:gd name="T2" fmla="*/ 458 w 458"/>
                <a:gd name="T3" fmla="*/ 0 h 216"/>
                <a:gd name="T4" fmla="*/ 249 w 458"/>
                <a:gd name="T5" fmla="*/ 216 h 216"/>
                <a:gd name="T6" fmla="*/ 0 w 458"/>
                <a:gd name="T7" fmla="*/ 109 h 216"/>
              </a:gdLst>
              <a:ahLst/>
              <a:cxnLst>
                <a:cxn ang="0">
                  <a:pos x="T0" y="T1"/>
                </a:cxn>
                <a:cxn ang="0">
                  <a:pos x="T2" y="T3"/>
                </a:cxn>
                <a:cxn ang="0">
                  <a:pos x="T4" y="T5"/>
                </a:cxn>
                <a:cxn ang="0">
                  <a:pos x="T6" y="T7"/>
                </a:cxn>
              </a:cxnLst>
              <a:rect l="0" t="0" r="r" b="b"/>
              <a:pathLst>
                <a:path w="458" h="216">
                  <a:moveTo>
                    <a:pt x="0" y="109"/>
                  </a:moveTo>
                  <a:lnTo>
                    <a:pt x="458" y="0"/>
                  </a:lnTo>
                  <a:lnTo>
                    <a:pt x="249" y="216"/>
                  </a:lnTo>
                  <a:lnTo>
                    <a:pt x="0" y="109"/>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9"/>
            <p:cNvSpPr>
              <a:spLocks/>
            </p:cNvSpPr>
            <p:nvPr/>
          </p:nvSpPr>
          <p:spPr bwMode="auto">
            <a:xfrm>
              <a:off x="2026" y="1924"/>
              <a:ext cx="580" cy="250"/>
            </a:xfrm>
            <a:custGeom>
              <a:avLst/>
              <a:gdLst>
                <a:gd name="T0" fmla="*/ 122 w 580"/>
                <a:gd name="T1" fmla="*/ 250 h 250"/>
                <a:gd name="T2" fmla="*/ 580 w 580"/>
                <a:gd name="T3" fmla="*/ 144 h 250"/>
                <a:gd name="T4" fmla="*/ 0 w 580"/>
                <a:gd name="T5" fmla="*/ 0 h 250"/>
                <a:gd name="T6" fmla="*/ 122 w 580"/>
                <a:gd name="T7" fmla="*/ 250 h 250"/>
              </a:gdLst>
              <a:ahLst/>
              <a:cxnLst>
                <a:cxn ang="0">
                  <a:pos x="T0" y="T1"/>
                </a:cxn>
                <a:cxn ang="0">
                  <a:pos x="T2" y="T3"/>
                </a:cxn>
                <a:cxn ang="0">
                  <a:pos x="T4" y="T5"/>
                </a:cxn>
                <a:cxn ang="0">
                  <a:pos x="T6" y="T7"/>
                </a:cxn>
              </a:cxnLst>
              <a:rect l="0" t="0" r="r" b="b"/>
              <a:pathLst>
                <a:path w="580" h="250">
                  <a:moveTo>
                    <a:pt x="122" y="250"/>
                  </a:moveTo>
                  <a:lnTo>
                    <a:pt x="580" y="144"/>
                  </a:lnTo>
                  <a:lnTo>
                    <a:pt x="0" y="0"/>
                  </a:lnTo>
                  <a:lnTo>
                    <a:pt x="122" y="250"/>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30"/>
            <p:cNvSpPr>
              <a:spLocks/>
            </p:cNvSpPr>
            <p:nvPr/>
          </p:nvSpPr>
          <p:spPr bwMode="auto">
            <a:xfrm>
              <a:off x="2026" y="1814"/>
              <a:ext cx="580" cy="254"/>
            </a:xfrm>
            <a:custGeom>
              <a:avLst/>
              <a:gdLst>
                <a:gd name="T0" fmla="*/ 498 w 580"/>
                <a:gd name="T1" fmla="*/ 0 h 254"/>
                <a:gd name="T2" fmla="*/ 580 w 580"/>
                <a:gd name="T3" fmla="*/ 254 h 254"/>
                <a:gd name="T4" fmla="*/ 0 w 580"/>
                <a:gd name="T5" fmla="*/ 110 h 254"/>
                <a:gd name="T6" fmla="*/ 498 w 580"/>
                <a:gd name="T7" fmla="*/ 0 h 254"/>
              </a:gdLst>
              <a:ahLst/>
              <a:cxnLst>
                <a:cxn ang="0">
                  <a:pos x="T0" y="T1"/>
                </a:cxn>
                <a:cxn ang="0">
                  <a:pos x="T2" y="T3"/>
                </a:cxn>
                <a:cxn ang="0">
                  <a:pos x="T4" y="T5"/>
                </a:cxn>
                <a:cxn ang="0">
                  <a:pos x="T6" y="T7"/>
                </a:cxn>
              </a:cxnLst>
              <a:rect l="0" t="0" r="r" b="b"/>
              <a:pathLst>
                <a:path w="580" h="254">
                  <a:moveTo>
                    <a:pt x="498" y="0"/>
                  </a:moveTo>
                  <a:lnTo>
                    <a:pt x="580" y="254"/>
                  </a:lnTo>
                  <a:lnTo>
                    <a:pt x="0" y="110"/>
                  </a:lnTo>
                  <a:lnTo>
                    <a:pt x="498" y="0"/>
                  </a:lnTo>
                  <a:close/>
                </a:path>
              </a:pathLst>
            </a:custGeom>
            <a:solidFill>
              <a:srgbClr val="44C7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1"/>
            <p:cNvSpPr>
              <a:spLocks/>
            </p:cNvSpPr>
            <p:nvPr/>
          </p:nvSpPr>
          <p:spPr bwMode="auto">
            <a:xfrm>
              <a:off x="2026" y="1674"/>
              <a:ext cx="498" cy="250"/>
            </a:xfrm>
            <a:custGeom>
              <a:avLst/>
              <a:gdLst>
                <a:gd name="T0" fmla="*/ 498 w 498"/>
                <a:gd name="T1" fmla="*/ 140 h 250"/>
                <a:gd name="T2" fmla="*/ 23 w 498"/>
                <a:gd name="T3" fmla="*/ 0 h 250"/>
                <a:gd name="T4" fmla="*/ 0 w 498"/>
                <a:gd name="T5" fmla="*/ 250 h 250"/>
                <a:gd name="T6" fmla="*/ 498 w 498"/>
                <a:gd name="T7" fmla="*/ 140 h 250"/>
              </a:gdLst>
              <a:ahLst/>
              <a:cxnLst>
                <a:cxn ang="0">
                  <a:pos x="T0" y="T1"/>
                </a:cxn>
                <a:cxn ang="0">
                  <a:pos x="T2" y="T3"/>
                </a:cxn>
                <a:cxn ang="0">
                  <a:pos x="T4" y="T5"/>
                </a:cxn>
                <a:cxn ang="0">
                  <a:pos x="T6" y="T7"/>
                </a:cxn>
              </a:cxnLst>
              <a:rect l="0" t="0" r="r" b="b"/>
              <a:pathLst>
                <a:path w="498" h="250">
                  <a:moveTo>
                    <a:pt x="498" y="140"/>
                  </a:moveTo>
                  <a:lnTo>
                    <a:pt x="23" y="0"/>
                  </a:lnTo>
                  <a:lnTo>
                    <a:pt x="0" y="250"/>
                  </a:lnTo>
                  <a:lnTo>
                    <a:pt x="498" y="140"/>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32"/>
            <p:cNvSpPr>
              <a:spLocks/>
            </p:cNvSpPr>
            <p:nvPr/>
          </p:nvSpPr>
          <p:spPr bwMode="auto">
            <a:xfrm>
              <a:off x="1795" y="1674"/>
              <a:ext cx="254" cy="250"/>
            </a:xfrm>
            <a:custGeom>
              <a:avLst/>
              <a:gdLst>
                <a:gd name="T0" fmla="*/ 0 w 254"/>
                <a:gd name="T1" fmla="*/ 99 h 250"/>
                <a:gd name="T2" fmla="*/ 254 w 254"/>
                <a:gd name="T3" fmla="*/ 0 h 250"/>
                <a:gd name="T4" fmla="*/ 231 w 254"/>
                <a:gd name="T5" fmla="*/ 250 h 250"/>
                <a:gd name="T6" fmla="*/ 0 w 254"/>
                <a:gd name="T7" fmla="*/ 99 h 250"/>
              </a:gdLst>
              <a:ahLst/>
              <a:cxnLst>
                <a:cxn ang="0">
                  <a:pos x="T0" y="T1"/>
                </a:cxn>
                <a:cxn ang="0">
                  <a:pos x="T2" y="T3"/>
                </a:cxn>
                <a:cxn ang="0">
                  <a:pos x="T4" y="T5"/>
                </a:cxn>
                <a:cxn ang="0">
                  <a:pos x="T6" y="T7"/>
                </a:cxn>
              </a:cxnLst>
              <a:rect l="0" t="0" r="r" b="b"/>
              <a:pathLst>
                <a:path w="254" h="250">
                  <a:moveTo>
                    <a:pt x="0" y="99"/>
                  </a:moveTo>
                  <a:lnTo>
                    <a:pt x="254" y="0"/>
                  </a:lnTo>
                  <a:lnTo>
                    <a:pt x="231" y="250"/>
                  </a:lnTo>
                  <a:lnTo>
                    <a:pt x="0" y="99"/>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3"/>
            <p:cNvSpPr>
              <a:spLocks/>
            </p:cNvSpPr>
            <p:nvPr/>
          </p:nvSpPr>
          <p:spPr bwMode="auto">
            <a:xfrm>
              <a:off x="1795" y="1472"/>
              <a:ext cx="254" cy="301"/>
            </a:xfrm>
            <a:custGeom>
              <a:avLst/>
              <a:gdLst>
                <a:gd name="T0" fmla="*/ 0 w 254"/>
                <a:gd name="T1" fmla="*/ 301 h 301"/>
                <a:gd name="T2" fmla="*/ 254 w 254"/>
                <a:gd name="T3" fmla="*/ 202 h 301"/>
                <a:gd name="T4" fmla="*/ 54 w 254"/>
                <a:gd name="T5" fmla="*/ 0 h 301"/>
                <a:gd name="T6" fmla="*/ 0 w 254"/>
                <a:gd name="T7" fmla="*/ 301 h 301"/>
              </a:gdLst>
              <a:ahLst/>
              <a:cxnLst>
                <a:cxn ang="0">
                  <a:pos x="T0" y="T1"/>
                </a:cxn>
                <a:cxn ang="0">
                  <a:pos x="T2" y="T3"/>
                </a:cxn>
                <a:cxn ang="0">
                  <a:pos x="T4" y="T5"/>
                </a:cxn>
                <a:cxn ang="0">
                  <a:pos x="T6" y="T7"/>
                </a:cxn>
              </a:cxnLst>
              <a:rect l="0" t="0" r="r" b="b"/>
              <a:pathLst>
                <a:path w="254" h="301">
                  <a:moveTo>
                    <a:pt x="0" y="301"/>
                  </a:moveTo>
                  <a:lnTo>
                    <a:pt x="254" y="202"/>
                  </a:lnTo>
                  <a:lnTo>
                    <a:pt x="54" y="0"/>
                  </a:lnTo>
                  <a:lnTo>
                    <a:pt x="0" y="301"/>
                  </a:lnTo>
                  <a:close/>
                </a:path>
              </a:pathLst>
            </a:custGeom>
            <a:solidFill>
              <a:srgbClr val="8DD7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34"/>
            <p:cNvSpPr>
              <a:spLocks/>
            </p:cNvSpPr>
            <p:nvPr/>
          </p:nvSpPr>
          <p:spPr bwMode="auto">
            <a:xfrm>
              <a:off x="1849" y="1400"/>
              <a:ext cx="354" cy="274"/>
            </a:xfrm>
            <a:custGeom>
              <a:avLst/>
              <a:gdLst>
                <a:gd name="T0" fmla="*/ 354 w 354"/>
                <a:gd name="T1" fmla="*/ 0 h 274"/>
                <a:gd name="T2" fmla="*/ 200 w 354"/>
                <a:gd name="T3" fmla="*/ 274 h 274"/>
                <a:gd name="T4" fmla="*/ 0 w 354"/>
                <a:gd name="T5" fmla="*/ 72 h 274"/>
                <a:gd name="T6" fmla="*/ 354 w 354"/>
                <a:gd name="T7" fmla="*/ 0 h 274"/>
              </a:gdLst>
              <a:ahLst/>
              <a:cxnLst>
                <a:cxn ang="0">
                  <a:pos x="T0" y="T1"/>
                </a:cxn>
                <a:cxn ang="0">
                  <a:pos x="T2" y="T3"/>
                </a:cxn>
                <a:cxn ang="0">
                  <a:pos x="T4" y="T5"/>
                </a:cxn>
                <a:cxn ang="0">
                  <a:pos x="T6" y="T7"/>
                </a:cxn>
              </a:cxnLst>
              <a:rect l="0" t="0" r="r" b="b"/>
              <a:pathLst>
                <a:path w="354" h="274">
                  <a:moveTo>
                    <a:pt x="354" y="0"/>
                  </a:moveTo>
                  <a:lnTo>
                    <a:pt x="200" y="274"/>
                  </a:lnTo>
                  <a:lnTo>
                    <a:pt x="0" y="72"/>
                  </a:lnTo>
                  <a:lnTo>
                    <a:pt x="354" y="0"/>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35"/>
            <p:cNvSpPr>
              <a:spLocks/>
            </p:cNvSpPr>
            <p:nvPr/>
          </p:nvSpPr>
          <p:spPr bwMode="auto">
            <a:xfrm>
              <a:off x="1849" y="1297"/>
              <a:ext cx="354" cy="175"/>
            </a:xfrm>
            <a:custGeom>
              <a:avLst/>
              <a:gdLst>
                <a:gd name="T0" fmla="*/ 354 w 354"/>
                <a:gd name="T1" fmla="*/ 103 h 175"/>
                <a:gd name="T2" fmla="*/ 0 w 354"/>
                <a:gd name="T3" fmla="*/ 0 h 175"/>
                <a:gd name="T4" fmla="*/ 0 w 354"/>
                <a:gd name="T5" fmla="*/ 175 h 175"/>
                <a:gd name="T6" fmla="*/ 354 w 354"/>
                <a:gd name="T7" fmla="*/ 103 h 175"/>
              </a:gdLst>
              <a:ahLst/>
              <a:cxnLst>
                <a:cxn ang="0">
                  <a:pos x="T0" y="T1"/>
                </a:cxn>
                <a:cxn ang="0">
                  <a:pos x="T2" y="T3"/>
                </a:cxn>
                <a:cxn ang="0">
                  <a:pos x="T4" y="T5"/>
                </a:cxn>
                <a:cxn ang="0">
                  <a:pos x="T6" y="T7"/>
                </a:cxn>
              </a:cxnLst>
              <a:rect l="0" t="0" r="r" b="b"/>
              <a:pathLst>
                <a:path w="354" h="175">
                  <a:moveTo>
                    <a:pt x="354" y="103"/>
                  </a:moveTo>
                  <a:lnTo>
                    <a:pt x="0" y="0"/>
                  </a:lnTo>
                  <a:lnTo>
                    <a:pt x="0" y="175"/>
                  </a:lnTo>
                  <a:lnTo>
                    <a:pt x="354" y="103"/>
                  </a:lnTo>
                  <a:close/>
                </a:path>
              </a:pathLst>
            </a:custGeom>
            <a:solidFill>
              <a:srgbClr val="ABE0F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6"/>
            <p:cNvSpPr>
              <a:spLocks/>
            </p:cNvSpPr>
            <p:nvPr/>
          </p:nvSpPr>
          <p:spPr bwMode="auto">
            <a:xfrm>
              <a:off x="1849" y="1181"/>
              <a:ext cx="354" cy="219"/>
            </a:xfrm>
            <a:custGeom>
              <a:avLst/>
              <a:gdLst>
                <a:gd name="T0" fmla="*/ 354 w 354"/>
                <a:gd name="T1" fmla="*/ 219 h 219"/>
                <a:gd name="T2" fmla="*/ 0 w 354"/>
                <a:gd name="T3" fmla="*/ 116 h 219"/>
                <a:gd name="T4" fmla="*/ 200 w 354"/>
                <a:gd name="T5" fmla="*/ 0 h 219"/>
                <a:gd name="T6" fmla="*/ 354 w 354"/>
                <a:gd name="T7" fmla="*/ 219 h 219"/>
              </a:gdLst>
              <a:ahLst/>
              <a:cxnLst>
                <a:cxn ang="0">
                  <a:pos x="T0" y="T1"/>
                </a:cxn>
                <a:cxn ang="0">
                  <a:pos x="T2" y="T3"/>
                </a:cxn>
                <a:cxn ang="0">
                  <a:pos x="T4" y="T5"/>
                </a:cxn>
                <a:cxn ang="0">
                  <a:pos x="T6" y="T7"/>
                </a:cxn>
              </a:cxnLst>
              <a:rect l="0" t="0" r="r" b="b"/>
              <a:pathLst>
                <a:path w="354" h="219">
                  <a:moveTo>
                    <a:pt x="354" y="219"/>
                  </a:moveTo>
                  <a:lnTo>
                    <a:pt x="0" y="116"/>
                  </a:lnTo>
                  <a:lnTo>
                    <a:pt x="200" y="0"/>
                  </a:lnTo>
                  <a:lnTo>
                    <a:pt x="354" y="219"/>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7"/>
            <p:cNvSpPr>
              <a:spLocks/>
            </p:cNvSpPr>
            <p:nvPr/>
          </p:nvSpPr>
          <p:spPr bwMode="auto">
            <a:xfrm>
              <a:off x="2049" y="1181"/>
              <a:ext cx="330" cy="219"/>
            </a:xfrm>
            <a:custGeom>
              <a:avLst/>
              <a:gdLst>
                <a:gd name="T0" fmla="*/ 154 w 330"/>
                <a:gd name="T1" fmla="*/ 219 h 219"/>
                <a:gd name="T2" fmla="*/ 330 w 330"/>
                <a:gd name="T3" fmla="*/ 0 h 219"/>
                <a:gd name="T4" fmla="*/ 0 w 330"/>
                <a:gd name="T5" fmla="*/ 0 h 219"/>
                <a:gd name="T6" fmla="*/ 154 w 330"/>
                <a:gd name="T7" fmla="*/ 219 h 219"/>
              </a:gdLst>
              <a:ahLst/>
              <a:cxnLst>
                <a:cxn ang="0">
                  <a:pos x="T0" y="T1"/>
                </a:cxn>
                <a:cxn ang="0">
                  <a:pos x="T2" y="T3"/>
                </a:cxn>
                <a:cxn ang="0">
                  <a:pos x="T4" y="T5"/>
                </a:cxn>
                <a:cxn ang="0">
                  <a:pos x="T6" y="T7"/>
                </a:cxn>
              </a:cxnLst>
              <a:rect l="0" t="0" r="r" b="b"/>
              <a:pathLst>
                <a:path w="330" h="219">
                  <a:moveTo>
                    <a:pt x="154" y="219"/>
                  </a:moveTo>
                  <a:lnTo>
                    <a:pt x="330" y="0"/>
                  </a:lnTo>
                  <a:lnTo>
                    <a:pt x="0" y="0"/>
                  </a:lnTo>
                  <a:lnTo>
                    <a:pt x="154" y="219"/>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38"/>
            <p:cNvSpPr>
              <a:spLocks/>
            </p:cNvSpPr>
            <p:nvPr/>
          </p:nvSpPr>
          <p:spPr bwMode="auto">
            <a:xfrm>
              <a:off x="2044" y="924"/>
              <a:ext cx="331" cy="257"/>
            </a:xfrm>
            <a:custGeom>
              <a:avLst/>
              <a:gdLst>
                <a:gd name="T0" fmla="*/ 199 w 331"/>
                <a:gd name="T1" fmla="*/ 0 h 257"/>
                <a:gd name="T2" fmla="*/ 331 w 331"/>
                <a:gd name="T3" fmla="*/ 257 h 257"/>
                <a:gd name="T4" fmla="*/ 0 w 331"/>
                <a:gd name="T5" fmla="*/ 257 h 257"/>
                <a:gd name="T6" fmla="*/ 199 w 331"/>
                <a:gd name="T7" fmla="*/ 0 h 257"/>
              </a:gdLst>
              <a:ahLst/>
              <a:cxnLst>
                <a:cxn ang="0">
                  <a:pos x="T0" y="T1"/>
                </a:cxn>
                <a:cxn ang="0">
                  <a:pos x="T2" y="T3"/>
                </a:cxn>
                <a:cxn ang="0">
                  <a:pos x="T4" y="T5"/>
                </a:cxn>
                <a:cxn ang="0">
                  <a:pos x="T6" y="T7"/>
                </a:cxn>
              </a:cxnLst>
              <a:rect l="0" t="0" r="r" b="b"/>
              <a:pathLst>
                <a:path w="331" h="257">
                  <a:moveTo>
                    <a:pt x="199" y="0"/>
                  </a:moveTo>
                  <a:lnTo>
                    <a:pt x="331" y="257"/>
                  </a:lnTo>
                  <a:lnTo>
                    <a:pt x="0" y="257"/>
                  </a:lnTo>
                  <a:lnTo>
                    <a:pt x="199" y="0"/>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39"/>
            <p:cNvSpPr>
              <a:spLocks/>
            </p:cNvSpPr>
            <p:nvPr/>
          </p:nvSpPr>
          <p:spPr bwMode="auto">
            <a:xfrm>
              <a:off x="2243" y="920"/>
              <a:ext cx="390" cy="261"/>
            </a:xfrm>
            <a:custGeom>
              <a:avLst/>
              <a:gdLst>
                <a:gd name="T0" fmla="*/ 0 w 390"/>
                <a:gd name="T1" fmla="*/ 0 h 261"/>
                <a:gd name="T2" fmla="*/ 136 w 390"/>
                <a:gd name="T3" fmla="*/ 261 h 261"/>
                <a:gd name="T4" fmla="*/ 390 w 390"/>
                <a:gd name="T5" fmla="*/ 103 h 261"/>
                <a:gd name="T6" fmla="*/ 0 w 390"/>
                <a:gd name="T7" fmla="*/ 0 h 261"/>
              </a:gdLst>
              <a:ahLst/>
              <a:cxnLst>
                <a:cxn ang="0">
                  <a:pos x="T0" y="T1"/>
                </a:cxn>
                <a:cxn ang="0">
                  <a:pos x="T2" y="T3"/>
                </a:cxn>
                <a:cxn ang="0">
                  <a:pos x="T4" y="T5"/>
                </a:cxn>
                <a:cxn ang="0">
                  <a:pos x="T6" y="T7"/>
                </a:cxn>
              </a:cxnLst>
              <a:rect l="0" t="0" r="r" b="b"/>
              <a:pathLst>
                <a:path w="390" h="261">
                  <a:moveTo>
                    <a:pt x="0" y="0"/>
                  </a:moveTo>
                  <a:lnTo>
                    <a:pt x="136" y="261"/>
                  </a:lnTo>
                  <a:lnTo>
                    <a:pt x="390" y="103"/>
                  </a:lnTo>
                  <a:lnTo>
                    <a:pt x="0"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40"/>
            <p:cNvSpPr>
              <a:spLocks/>
            </p:cNvSpPr>
            <p:nvPr/>
          </p:nvSpPr>
          <p:spPr bwMode="auto">
            <a:xfrm>
              <a:off x="2243" y="862"/>
              <a:ext cx="390" cy="161"/>
            </a:xfrm>
            <a:custGeom>
              <a:avLst/>
              <a:gdLst>
                <a:gd name="T0" fmla="*/ 0 w 390"/>
                <a:gd name="T1" fmla="*/ 58 h 161"/>
                <a:gd name="T2" fmla="*/ 299 w 390"/>
                <a:gd name="T3" fmla="*/ 0 h 161"/>
                <a:gd name="T4" fmla="*/ 390 w 390"/>
                <a:gd name="T5" fmla="*/ 161 h 161"/>
                <a:gd name="T6" fmla="*/ 0 w 390"/>
                <a:gd name="T7" fmla="*/ 58 h 161"/>
              </a:gdLst>
              <a:ahLst/>
              <a:cxnLst>
                <a:cxn ang="0">
                  <a:pos x="T0" y="T1"/>
                </a:cxn>
                <a:cxn ang="0">
                  <a:pos x="T2" y="T3"/>
                </a:cxn>
                <a:cxn ang="0">
                  <a:pos x="T4" y="T5"/>
                </a:cxn>
                <a:cxn ang="0">
                  <a:pos x="T6" y="T7"/>
                </a:cxn>
              </a:cxnLst>
              <a:rect l="0" t="0" r="r" b="b"/>
              <a:pathLst>
                <a:path w="390" h="161">
                  <a:moveTo>
                    <a:pt x="0" y="58"/>
                  </a:moveTo>
                  <a:lnTo>
                    <a:pt x="299" y="0"/>
                  </a:lnTo>
                  <a:lnTo>
                    <a:pt x="390" y="161"/>
                  </a:lnTo>
                  <a:lnTo>
                    <a:pt x="0" y="58"/>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41"/>
            <p:cNvSpPr>
              <a:spLocks/>
            </p:cNvSpPr>
            <p:nvPr/>
          </p:nvSpPr>
          <p:spPr bwMode="auto">
            <a:xfrm>
              <a:off x="2542" y="677"/>
              <a:ext cx="421" cy="346"/>
            </a:xfrm>
            <a:custGeom>
              <a:avLst/>
              <a:gdLst>
                <a:gd name="T0" fmla="*/ 421 w 421"/>
                <a:gd name="T1" fmla="*/ 0 h 346"/>
                <a:gd name="T2" fmla="*/ 0 w 421"/>
                <a:gd name="T3" fmla="*/ 185 h 346"/>
                <a:gd name="T4" fmla="*/ 91 w 421"/>
                <a:gd name="T5" fmla="*/ 346 h 346"/>
                <a:gd name="T6" fmla="*/ 421 w 421"/>
                <a:gd name="T7" fmla="*/ 0 h 346"/>
              </a:gdLst>
              <a:ahLst/>
              <a:cxnLst>
                <a:cxn ang="0">
                  <a:pos x="T0" y="T1"/>
                </a:cxn>
                <a:cxn ang="0">
                  <a:pos x="T2" y="T3"/>
                </a:cxn>
                <a:cxn ang="0">
                  <a:pos x="T4" y="T5"/>
                </a:cxn>
                <a:cxn ang="0">
                  <a:pos x="T6" y="T7"/>
                </a:cxn>
              </a:cxnLst>
              <a:rect l="0" t="0" r="r" b="b"/>
              <a:pathLst>
                <a:path w="421" h="346">
                  <a:moveTo>
                    <a:pt x="421" y="0"/>
                  </a:moveTo>
                  <a:lnTo>
                    <a:pt x="0" y="185"/>
                  </a:lnTo>
                  <a:lnTo>
                    <a:pt x="91" y="346"/>
                  </a:lnTo>
                  <a:lnTo>
                    <a:pt x="421" y="0"/>
                  </a:lnTo>
                  <a:close/>
                </a:path>
              </a:pathLst>
            </a:cu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42"/>
            <p:cNvSpPr>
              <a:spLocks/>
            </p:cNvSpPr>
            <p:nvPr/>
          </p:nvSpPr>
          <p:spPr bwMode="auto">
            <a:xfrm>
              <a:off x="2873" y="2527"/>
              <a:ext cx="357" cy="284"/>
            </a:xfrm>
            <a:custGeom>
              <a:avLst/>
              <a:gdLst>
                <a:gd name="T0" fmla="*/ 122 w 357"/>
                <a:gd name="T1" fmla="*/ 41 h 284"/>
                <a:gd name="T2" fmla="*/ 357 w 357"/>
                <a:gd name="T3" fmla="*/ 0 h 284"/>
                <a:gd name="T4" fmla="*/ 0 w 357"/>
                <a:gd name="T5" fmla="*/ 284 h 284"/>
                <a:gd name="T6" fmla="*/ 122 w 357"/>
                <a:gd name="T7" fmla="*/ 41 h 284"/>
              </a:gdLst>
              <a:ahLst/>
              <a:cxnLst>
                <a:cxn ang="0">
                  <a:pos x="T0" y="T1"/>
                </a:cxn>
                <a:cxn ang="0">
                  <a:pos x="T2" y="T3"/>
                </a:cxn>
                <a:cxn ang="0">
                  <a:pos x="T4" y="T5"/>
                </a:cxn>
                <a:cxn ang="0">
                  <a:pos x="T6" y="T7"/>
                </a:cxn>
              </a:cxnLst>
              <a:rect l="0" t="0" r="r" b="b"/>
              <a:pathLst>
                <a:path w="357" h="284">
                  <a:moveTo>
                    <a:pt x="122" y="41"/>
                  </a:moveTo>
                  <a:lnTo>
                    <a:pt x="357" y="0"/>
                  </a:lnTo>
                  <a:lnTo>
                    <a:pt x="0" y="284"/>
                  </a:lnTo>
                  <a:lnTo>
                    <a:pt x="122" y="41"/>
                  </a:lnTo>
                  <a:close/>
                </a:path>
              </a:pathLst>
            </a:custGeom>
            <a:solidFill>
              <a:srgbClr val="0054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43"/>
            <p:cNvSpPr>
              <a:spLocks/>
            </p:cNvSpPr>
            <p:nvPr/>
          </p:nvSpPr>
          <p:spPr bwMode="auto">
            <a:xfrm>
              <a:off x="2633" y="677"/>
              <a:ext cx="407" cy="346"/>
            </a:xfrm>
            <a:custGeom>
              <a:avLst/>
              <a:gdLst>
                <a:gd name="T0" fmla="*/ 330 w 407"/>
                <a:gd name="T1" fmla="*/ 0 h 346"/>
                <a:gd name="T2" fmla="*/ 407 w 407"/>
                <a:gd name="T3" fmla="*/ 243 h 346"/>
                <a:gd name="T4" fmla="*/ 0 w 407"/>
                <a:gd name="T5" fmla="*/ 346 h 346"/>
                <a:gd name="T6" fmla="*/ 330 w 407"/>
                <a:gd name="T7" fmla="*/ 0 h 346"/>
              </a:gdLst>
              <a:ahLst/>
              <a:cxnLst>
                <a:cxn ang="0">
                  <a:pos x="T0" y="T1"/>
                </a:cxn>
                <a:cxn ang="0">
                  <a:pos x="T2" y="T3"/>
                </a:cxn>
                <a:cxn ang="0">
                  <a:pos x="T4" y="T5"/>
                </a:cxn>
                <a:cxn ang="0">
                  <a:pos x="T6" y="T7"/>
                </a:cxn>
              </a:cxnLst>
              <a:rect l="0" t="0" r="r" b="b"/>
              <a:pathLst>
                <a:path w="407" h="346">
                  <a:moveTo>
                    <a:pt x="330" y="0"/>
                  </a:moveTo>
                  <a:lnTo>
                    <a:pt x="407" y="243"/>
                  </a:lnTo>
                  <a:lnTo>
                    <a:pt x="0" y="346"/>
                  </a:lnTo>
                  <a:lnTo>
                    <a:pt x="330" y="0"/>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44"/>
            <p:cNvSpPr>
              <a:spLocks/>
            </p:cNvSpPr>
            <p:nvPr/>
          </p:nvSpPr>
          <p:spPr bwMode="auto">
            <a:xfrm>
              <a:off x="2633" y="920"/>
              <a:ext cx="661" cy="171"/>
            </a:xfrm>
            <a:custGeom>
              <a:avLst/>
              <a:gdLst>
                <a:gd name="T0" fmla="*/ 661 w 661"/>
                <a:gd name="T1" fmla="*/ 171 h 171"/>
                <a:gd name="T2" fmla="*/ 407 w 661"/>
                <a:gd name="T3" fmla="*/ 0 h 171"/>
                <a:gd name="T4" fmla="*/ 0 w 661"/>
                <a:gd name="T5" fmla="*/ 103 h 171"/>
                <a:gd name="T6" fmla="*/ 661 w 661"/>
                <a:gd name="T7" fmla="*/ 171 h 171"/>
              </a:gdLst>
              <a:ahLst/>
              <a:cxnLst>
                <a:cxn ang="0">
                  <a:pos x="T0" y="T1"/>
                </a:cxn>
                <a:cxn ang="0">
                  <a:pos x="T2" y="T3"/>
                </a:cxn>
                <a:cxn ang="0">
                  <a:pos x="T4" y="T5"/>
                </a:cxn>
                <a:cxn ang="0">
                  <a:pos x="T6" y="T7"/>
                </a:cxn>
              </a:cxnLst>
              <a:rect l="0" t="0" r="r" b="b"/>
              <a:pathLst>
                <a:path w="661" h="171">
                  <a:moveTo>
                    <a:pt x="661" y="171"/>
                  </a:moveTo>
                  <a:lnTo>
                    <a:pt x="407" y="0"/>
                  </a:lnTo>
                  <a:lnTo>
                    <a:pt x="0" y="103"/>
                  </a:lnTo>
                  <a:lnTo>
                    <a:pt x="661" y="171"/>
                  </a:lnTo>
                  <a:close/>
                </a:path>
              </a:pathLst>
            </a:cu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45"/>
            <p:cNvSpPr>
              <a:spLocks/>
            </p:cNvSpPr>
            <p:nvPr/>
          </p:nvSpPr>
          <p:spPr bwMode="auto">
            <a:xfrm>
              <a:off x="2633" y="1023"/>
              <a:ext cx="661" cy="325"/>
            </a:xfrm>
            <a:custGeom>
              <a:avLst/>
              <a:gdLst>
                <a:gd name="T0" fmla="*/ 661 w 661"/>
                <a:gd name="T1" fmla="*/ 68 h 325"/>
                <a:gd name="T2" fmla="*/ 629 w 661"/>
                <a:gd name="T3" fmla="*/ 325 h 325"/>
                <a:gd name="T4" fmla="*/ 0 w 661"/>
                <a:gd name="T5" fmla="*/ 0 h 325"/>
                <a:gd name="T6" fmla="*/ 661 w 661"/>
                <a:gd name="T7" fmla="*/ 68 h 325"/>
              </a:gdLst>
              <a:ahLst/>
              <a:cxnLst>
                <a:cxn ang="0">
                  <a:pos x="T0" y="T1"/>
                </a:cxn>
                <a:cxn ang="0">
                  <a:pos x="T2" y="T3"/>
                </a:cxn>
                <a:cxn ang="0">
                  <a:pos x="T4" y="T5"/>
                </a:cxn>
                <a:cxn ang="0">
                  <a:pos x="T6" y="T7"/>
                </a:cxn>
              </a:cxnLst>
              <a:rect l="0" t="0" r="r" b="b"/>
              <a:pathLst>
                <a:path w="661" h="325">
                  <a:moveTo>
                    <a:pt x="661" y="68"/>
                  </a:moveTo>
                  <a:lnTo>
                    <a:pt x="629" y="325"/>
                  </a:lnTo>
                  <a:lnTo>
                    <a:pt x="0" y="0"/>
                  </a:lnTo>
                  <a:lnTo>
                    <a:pt x="661" y="68"/>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46"/>
            <p:cNvSpPr>
              <a:spLocks/>
            </p:cNvSpPr>
            <p:nvPr/>
          </p:nvSpPr>
          <p:spPr bwMode="auto">
            <a:xfrm>
              <a:off x="3262" y="1328"/>
              <a:ext cx="457" cy="202"/>
            </a:xfrm>
            <a:custGeom>
              <a:avLst/>
              <a:gdLst>
                <a:gd name="T0" fmla="*/ 0 w 457"/>
                <a:gd name="T1" fmla="*/ 20 h 202"/>
                <a:gd name="T2" fmla="*/ 303 w 457"/>
                <a:gd name="T3" fmla="*/ 202 h 202"/>
                <a:gd name="T4" fmla="*/ 457 w 457"/>
                <a:gd name="T5" fmla="*/ 0 h 202"/>
                <a:gd name="T6" fmla="*/ 0 w 457"/>
                <a:gd name="T7" fmla="*/ 20 h 202"/>
              </a:gdLst>
              <a:ahLst/>
              <a:cxnLst>
                <a:cxn ang="0">
                  <a:pos x="T0" y="T1"/>
                </a:cxn>
                <a:cxn ang="0">
                  <a:pos x="T2" y="T3"/>
                </a:cxn>
                <a:cxn ang="0">
                  <a:pos x="T4" y="T5"/>
                </a:cxn>
                <a:cxn ang="0">
                  <a:pos x="T6" y="T7"/>
                </a:cxn>
              </a:cxnLst>
              <a:rect l="0" t="0" r="r" b="b"/>
              <a:pathLst>
                <a:path w="457" h="202">
                  <a:moveTo>
                    <a:pt x="0" y="20"/>
                  </a:moveTo>
                  <a:lnTo>
                    <a:pt x="303" y="202"/>
                  </a:lnTo>
                  <a:lnTo>
                    <a:pt x="457" y="0"/>
                  </a:lnTo>
                  <a:lnTo>
                    <a:pt x="0" y="20"/>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47"/>
            <p:cNvSpPr>
              <a:spLocks/>
            </p:cNvSpPr>
            <p:nvPr/>
          </p:nvSpPr>
          <p:spPr bwMode="auto">
            <a:xfrm>
              <a:off x="3262" y="1348"/>
              <a:ext cx="303" cy="487"/>
            </a:xfrm>
            <a:custGeom>
              <a:avLst/>
              <a:gdLst>
                <a:gd name="T0" fmla="*/ 303 w 303"/>
                <a:gd name="T1" fmla="*/ 182 h 487"/>
                <a:gd name="T2" fmla="*/ 136 w 303"/>
                <a:gd name="T3" fmla="*/ 487 h 487"/>
                <a:gd name="T4" fmla="*/ 0 w 303"/>
                <a:gd name="T5" fmla="*/ 0 h 487"/>
                <a:gd name="T6" fmla="*/ 303 w 303"/>
                <a:gd name="T7" fmla="*/ 182 h 487"/>
              </a:gdLst>
              <a:ahLst/>
              <a:cxnLst>
                <a:cxn ang="0">
                  <a:pos x="T0" y="T1"/>
                </a:cxn>
                <a:cxn ang="0">
                  <a:pos x="T2" y="T3"/>
                </a:cxn>
                <a:cxn ang="0">
                  <a:pos x="T4" y="T5"/>
                </a:cxn>
                <a:cxn ang="0">
                  <a:pos x="T6" y="T7"/>
                </a:cxn>
              </a:cxnLst>
              <a:rect l="0" t="0" r="r" b="b"/>
              <a:pathLst>
                <a:path w="303" h="487">
                  <a:moveTo>
                    <a:pt x="303" y="182"/>
                  </a:moveTo>
                  <a:lnTo>
                    <a:pt x="136" y="487"/>
                  </a:lnTo>
                  <a:lnTo>
                    <a:pt x="0" y="0"/>
                  </a:lnTo>
                  <a:lnTo>
                    <a:pt x="303" y="182"/>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48"/>
            <p:cNvSpPr>
              <a:spLocks/>
            </p:cNvSpPr>
            <p:nvPr/>
          </p:nvSpPr>
          <p:spPr bwMode="auto">
            <a:xfrm>
              <a:off x="3126" y="1835"/>
              <a:ext cx="381" cy="318"/>
            </a:xfrm>
            <a:custGeom>
              <a:avLst/>
              <a:gdLst>
                <a:gd name="T0" fmla="*/ 381 w 381"/>
                <a:gd name="T1" fmla="*/ 198 h 318"/>
                <a:gd name="T2" fmla="*/ 0 w 381"/>
                <a:gd name="T3" fmla="*/ 318 h 318"/>
                <a:gd name="T4" fmla="*/ 272 w 381"/>
                <a:gd name="T5" fmla="*/ 0 h 318"/>
                <a:gd name="T6" fmla="*/ 381 w 381"/>
                <a:gd name="T7" fmla="*/ 198 h 318"/>
              </a:gdLst>
              <a:ahLst/>
              <a:cxnLst>
                <a:cxn ang="0">
                  <a:pos x="T0" y="T1"/>
                </a:cxn>
                <a:cxn ang="0">
                  <a:pos x="T2" y="T3"/>
                </a:cxn>
                <a:cxn ang="0">
                  <a:pos x="T4" y="T5"/>
                </a:cxn>
                <a:cxn ang="0">
                  <a:pos x="T6" y="T7"/>
                </a:cxn>
              </a:cxnLst>
              <a:rect l="0" t="0" r="r" b="b"/>
              <a:pathLst>
                <a:path w="381" h="318">
                  <a:moveTo>
                    <a:pt x="381" y="198"/>
                  </a:moveTo>
                  <a:lnTo>
                    <a:pt x="0" y="318"/>
                  </a:lnTo>
                  <a:lnTo>
                    <a:pt x="272" y="0"/>
                  </a:lnTo>
                  <a:lnTo>
                    <a:pt x="381" y="198"/>
                  </a:lnTo>
                  <a:close/>
                </a:path>
              </a:pathLst>
            </a:custGeom>
            <a:solidFill>
              <a:srgbClr val="008ED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49"/>
            <p:cNvSpPr>
              <a:spLocks/>
            </p:cNvSpPr>
            <p:nvPr/>
          </p:nvSpPr>
          <p:spPr bwMode="auto">
            <a:xfrm>
              <a:off x="2606" y="2068"/>
              <a:ext cx="520" cy="216"/>
            </a:xfrm>
            <a:custGeom>
              <a:avLst/>
              <a:gdLst>
                <a:gd name="T0" fmla="*/ 181 w 520"/>
                <a:gd name="T1" fmla="*/ 216 h 216"/>
                <a:gd name="T2" fmla="*/ 0 w 520"/>
                <a:gd name="T3" fmla="*/ 0 h 216"/>
                <a:gd name="T4" fmla="*/ 520 w 520"/>
                <a:gd name="T5" fmla="*/ 85 h 216"/>
                <a:gd name="T6" fmla="*/ 181 w 520"/>
                <a:gd name="T7" fmla="*/ 216 h 216"/>
              </a:gdLst>
              <a:ahLst/>
              <a:cxnLst>
                <a:cxn ang="0">
                  <a:pos x="T0" y="T1"/>
                </a:cxn>
                <a:cxn ang="0">
                  <a:pos x="T2" y="T3"/>
                </a:cxn>
                <a:cxn ang="0">
                  <a:pos x="T4" y="T5"/>
                </a:cxn>
                <a:cxn ang="0">
                  <a:pos x="T6" y="T7"/>
                </a:cxn>
              </a:cxnLst>
              <a:rect l="0" t="0" r="r" b="b"/>
              <a:pathLst>
                <a:path w="520" h="216">
                  <a:moveTo>
                    <a:pt x="181" y="216"/>
                  </a:moveTo>
                  <a:lnTo>
                    <a:pt x="0" y="0"/>
                  </a:lnTo>
                  <a:lnTo>
                    <a:pt x="520" y="85"/>
                  </a:lnTo>
                  <a:lnTo>
                    <a:pt x="181" y="216"/>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50"/>
            <p:cNvSpPr>
              <a:spLocks/>
            </p:cNvSpPr>
            <p:nvPr/>
          </p:nvSpPr>
          <p:spPr bwMode="auto">
            <a:xfrm>
              <a:off x="2606" y="1807"/>
              <a:ext cx="520" cy="346"/>
            </a:xfrm>
            <a:custGeom>
              <a:avLst/>
              <a:gdLst>
                <a:gd name="T0" fmla="*/ 507 w 520"/>
                <a:gd name="T1" fmla="*/ 0 h 346"/>
                <a:gd name="T2" fmla="*/ 0 w 520"/>
                <a:gd name="T3" fmla="*/ 261 h 346"/>
                <a:gd name="T4" fmla="*/ 520 w 520"/>
                <a:gd name="T5" fmla="*/ 346 h 346"/>
                <a:gd name="T6" fmla="*/ 507 w 520"/>
                <a:gd name="T7" fmla="*/ 0 h 346"/>
              </a:gdLst>
              <a:ahLst/>
              <a:cxnLst>
                <a:cxn ang="0">
                  <a:pos x="T0" y="T1"/>
                </a:cxn>
                <a:cxn ang="0">
                  <a:pos x="T2" y="T3"/>
                </a:cxn>
                <a:cxn ang="0">
                  <a:pos x="T4" y="T5"/>
                </a:cxn>
                <a:cxn ang="0">
                  <a:pos x="T6" y="T7"/>
                </a:cxn>
              </a:cxnLst>
              <a:rect l="0" t="0" r="r" b="b"/>
              <a:pathLst>
                <a:path w="520" h="346">
                  <a:moveTo>
                    <a:pt x="507" y="0"/>
                  </a:moveTo>
                  <a:lnTo>
                    <a:pt x="0" y="261"/>
                  </a:lnTo>
                  <a:lnTo>
                    <a:pt x="520" y="346"/>
                  </a:lnTo>
                  <a:lnTo>
                    <a:pt x="507" y="0"/>
                  </a:lnTo>
                  <a:close/>
                </a:path>
              </a:pathLst>
            </a:custGeom>
            <a:solidFill>
              <a:srgbClr val="00A0E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51"/>
            <p:cNvSpPr>
              <a:spLocks/>
            </p:cNvSpPr>
            <p:nvPr/>
          </p:nvSpPr>
          <p:spPr bwMode="auto">
            <a:xfrm>
              <a:off x="3113" y="1807"/>
              <a:ext cx="285" cy="346"/>
            </a:xfrm>
            <a:custGeom>
              <a:avLst/>
              <a:gdLst>
                <a:gd name="T0" fmla="*/ 0 w 285"/>
                <a:gd name="T1" fmla="*/ 0 h 346"/>
                <a:gd name="T2" fmla="*/ 285 w 285"/>
                <a:gd name="T3" fmla="*/ 28 h 346"/>
                <a:gd name="T4" fmla="*/ 13 w 285"/>
                <a:gd name="T5" fmla="*/ 346 h 346"/>
                <a:gd name="T6" fmla="*/ 0 w 285"/>
                <a:gd name="T7" fmla="*/ 0 h 346"/>
              </a:gdLst>
              <a:ahLst/>
              <a:cxnLst>
                <a:cxn ang="0">
                  <a:pos x="T0" y="T1"/>
                </a:cxn>
                <a:cxn ang="0">
                  <a:pos x="T2" y="T3"/>
                </a:cxn>
                <a:cxn ang="0">
                  <a:pos x="T4" y="T5"/>
                </a:cxn>
                <a:cxn ang="0">
                  <a:pos x="T6" y="T7"/>
                </a:cxn>
              </a:cxnLst>
              <a:rect l="0" t="0" r="r" b="b"/>
              <a:pathLst>
                <a:path w="285" h="346">
                  <a:moveTo>
                    <a:pt x="0" y="0"/>
                  </a:moveTo>
                  <a:lnTo>
                    <a:pt x="285" y="28"/>
                  </a:lnTo>
                  <a:lnTo>
                    <a:pt x="13" y="346"/>
                  </a:lnTo>
                  <a:lnTo>
                    <a:pt x="0" y="0"/>
                  </a:lnTo>
                  <a:close/>
                </a:path>
              </a:pathLst>
            </a:custGeom>
            <a:solidFill>
              <a:srgbClr val="009A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52"/>
            <p:cNvSpPr>
              <a:spLocks/>
            </p:cNvSpPr>
            <p:nvPr/>
          </p:nvSpPr>
          <p:spPr bwMode="auto">
            <a:xfrm>
              <a:off x="3113" y="1348"/>
              <a:ext cx="285" cy="487"/>
            </a:xfrm>
            <a:custGeom>
              <a:avLst/>
              <a:gdLst>
                <a:gd name="T0" fmla="*/ 0 w 285"/>
                <a:gd name="T1" fmla="*/ 459 h 487"/>
                <a:gd name="T2" fmla="*/ 285 w 285"/>
                <a:gd name="T3" fmla="*/ 487 h 487"/>
                <a:gd name="T4" fmla="*/ 149 w 285"/>
                <a:gd name="T5" fmla="*/ 0 h 487"/>
                <a:gd name="T6" fmla="*/ 0 w 285"/>
                <a:gd name="T7" fmla="*/ 459 h 487"/>
              </a:gdLst>
              <a:ahLst/>
              <a:cxnLst>
                <a:cxn ang="0">
                  <a:pos x="T0" y="T1"/>
                </a:cxn>
                <a:cxn ang="0">
                  <a:pos x="T2" y="T3"/>
                </a:cxn>
                <a:cxn ang="0">
                  <a:pos x="T4" y="T5"/>
                </a:cxn>
                <a:cxn ang="0">
                  <a:pos x="T6" y="T7"/>
                </a:cxn>
              </a:cxnLst>
              <a:rect l="0" t="0" r="r" b="b"/>
              <a:pathLst>
                <a:path w="285" h="487">
                  <a:moveTo>
                    <a:pt x="0" y="459"/>
                  </a:moveTo>
                  <a:lnTo>
                    <a:pt x="285" y="487"/>
                  </a:lnTo>
                  <a:lnTo>
                    <a:pt x="149" y="0"/>
                  </a:lnTo>
                  <a:lnTo>
                    <a:pt x="0" y="459"/>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53"/>
            <p:cNvSpPr>
              <a:spLocks/>
            </p:cNvSpPr>
            <p:nvPr/>
          </p:nvSpPr>
          <p:spPr bwMode="auto">
            <a:xfrm>
              <a:off x="2524" y="1807"/>
              <a:ext cx="589" cy="261"/>
            </a:xfrm>
            <a:custGeom>
              <a:avLst/>
              <a:gdLst>
                <a:gd name="T0" fmla="*/ 589 w 589"/>
                <a:gd name="T1" fmla="*/ 0 h 261"/>
                <a:gd name="T2" fmla="*/ 82 w 589"/>
                <a:gd name="T3" fmla="*/ 261 h 261"/>
                <a:gd name="T4" fmla="*/ 0 w 589"/>
                <a:gd name="T5" fmla="*/ 7 h 261"/>
                <a:gd name="T6" fmla="*/ 589 w 589"/>
                <a:gd name="T7" fmla="*/ 0 h 261"/>
              </a:gdLst>
              <a:ahLst/>
              <a:cxnLst>
                <a:cxn ang="0">
                  <a:pos x="T0" y="T1"/>
                </a:cxn>
                <a:cxn ang="0">
                  <a:pos x="T2" y="T3"/>
                </a:cxn>
                <a:cxn ang="0">
                  <a:pos x="T4" y="T5"/>
                </a:cxn>
                <a:cxn ang="0">
                  <a:pos x="T6" y="T7"/>
                </a:cxn>
              </a:cxnLst>
              <a:rect l="0" t="0" r="r" b="b"/>
              <a:pathLst>
                <a:path w="589" h="261">
                  <a:moveTo>
                    <a:pt x="589" y="0"/>
                  </a:moveTo>
                  <a:lnTo>
                    <a:pt x="82" y="261"/>
                  </a:lnTo>
                  <a:lnTo>
                    <a:pt x="0" y="7"/>
                  </a:lnTo>
                  <a:lnTo>
                    <a:pt x="589" y="0"/>
                  </a:lnTo>
                  <a:close/>
                </a:path>
              </a:pathLst>
            </a:custGeom>
            <a:solidFill>
              <a:srgbClr val="00B8F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54"/>
            <p:cNvSpPr>
              <a:spLocks/>
            </p:cNvSpPr>
            <p:nvPr/>
          </p:nvSpPr>
          <p:spPr bwMode="auto">
            <a:xfrm>
              <a:off x="2049" y="1489"/>
              <a:ext cx="529" cy="325"/>
            </a:xfrm>
            <a:custGeom>
              <a:avLst/>
              <a:gdLst>
                <a:gd name="T0" fmla="*/ 475 w 529"/>
                <a:gd name="T1" fmla="*/ 325 h 325"/>
                <a:gd name="T2" fmla="*/ 0 w 529"/>
                <a:gd name="T3" fmla="*/ 185 h 325"/>
                <a:gd name="T4" fmla="*/ 529 w 529"/>
                <a:gd name="T5" fmla="*/ 0 h 325"/>
                <a:gd name="T6" fmla="*/ 475 w 529"/>
                <a:gd name="T7" fmla="*/ 325 h 325"/>
              </a:gdLst>
              <a:ahLst/>
              <a:cxnLst>
                <a:cxn ang="0">
                  <a:pos x="T0" y="T1"/>
                </a:cxn>
                <a:cxn ang="0">
                  <a:pos x="T2" y="T3"/>
                </a:cxn>
                <a:cxn ang="0">
                  <a:pos x="T4" y="T5"/>
                </a:cxn>
                <a:cxn ang="0">
                  <a:pos x="T6" y="T7"/>
                </a:cxn>
              </a:cxnLst>
              <a:rect l="0" t="0" r="r" b="b"/>
              <a:pathLst>
                <a:path w="529" h="325">
                  <a:moveTo>
                    <a:pt x="475" y="325"/>
                  </a:moveTo>
                  <a:lnTo>
                    <a:pt x="0" y="185"/>
                  </a:lnTo>
                  <a:lnTo>
                    <a:pt x="529" y="0"/>
                  </a:lnTo>
                  <a:lnTo>
                    <a:pt x="475" y="325"/>
                  </a:lnTo>
                  <a:close/>
                </a:path>
              </a:pathLst>
            </a:custGeom>
            <a:solidFill>
              <a:srgbClr val="8DD7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55"/>
            <p:cNvSpPr>
              <a:spLocks/>
            </p:cNvSpPr>
            <p:nvPr/>
          </p:nvSpPr>
          <p:spPr bwMode="auto">
            <a:xfrm>
              <a:off x="2049" y="1400"/>
              <a:ext cx="529" cy="274"/>
            </a:xfrm>
            <a:custGeom>
              <a:avLst/>
              <a:gdLst>
                <a:gd name="T0" fmla="*/ 154 w 529"/>
                <a:gd name="T1" fmla="*/ 0 h 274"/>
                <a:gd name="T2" fmla="*/ 0 w 529"/>
                <a:gd name="T3" fmla="*/ 274 h 274"/>
                <a:gd name="T4" fmla="*/ 529 w 529"/>
                <a:gd name="T5" fmla="*/ 89 h 274"/>
                <a:gd name="T6" fmla="*/ 154 w 529"/>
                <a:gd name="T7" fmla="*/ 0 h 274"/>
              </a:gdLst>
              <a:ahLst/>
              <a:cxnLst>
                <a:cxn ang="0">
                  <a:pos x="T0" y="T1"/>
                </a:cxn>
                <a:cxn ang="0">
                  <a:pos x="T2" y="T3"/>
                </a:cxn>
                <a:cxn ang="0">
                  <a:pos x="T4" y="T5"/>
                </a:cxn>
                <a:cxn ang="0">
                  <a:pos x="T6" y="T7"/>
                </a:cxn>
              </a:cxnLst>
              <a:rect l="0" t="0" r="r" b="b"/>
              <a:pathLst>
                <a:path w="529" h="274">
                  <a:moveTo>
                    <a:pt x="154" y="0"/>
                  </a:moveTo>
                  <a:lnTo>
                    <a:pt x="0" y="274"/>
                  </a:lnTo>
                  <a:lnTo>
                    <a:pt x="529" y="89"/>
                  </a:lnTo>
                  <a:lnTo>
                    <a:pt x="154" y="0"/>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56"/>
            <p:cNvSpPr>
              <a:spLocks/>
            </p:cNvSpPr>
            <p:nvPr/>
          </p:nvSpPr>
          <p:spPr bwMode="auto">
            <a:xfrm>
              <a:off x="2203" y="1273"/>
              <a:ext cx="375" cy="216"/>
            </a:xfrm>
            <a:custGeom>
              <a:avLst/>
              <a:gdLst>
                <a:gd name="T0" fmla="*/ 0 w 375"/>
                <a:gd name="T1" fmla="*/ 127 h 216"/>
                <a:gd name="T2" fmla="*/ 285 w 375"/>
                <a:gd name="T3" fmla="*/ 0 h 216"/>
                <a:gd name="T4" fmla="*/ 375 w 375"/>
                <a:gd name="T5" fmla="*/ 216 h 216"/>
                <a:gd name="T6" fmla="*/ 0 w 375"/>
                <a:gd name="T7" fmla="*/ 127 h 216"/>
              </a:gdLst>
              <a:ahLst/>
              <a:cxnLst>
                <a:cxn ang="0">
                  <a:pos x="T0" y="T1"/>
                </a:cxn>
                <a:cxn ang="0">
                  <a:pos x="T2" y="T3"/>
                </a:cxn>
                <a:cxn ang="0">
                  <a:pos x="T4" y="T5"/>
                </a:cxn>
                <a:cxn ang="0">
                  <a:pos x="T6" y="T7"/>
                </a:cxn>
              </a:cxnLst>
              <a:rect l="0" t="0" r="r" b="b"/>
              <a:pathLst>
                <a:path w="375" h="216">
                  <a:moveTo>
                    <a:pt x="0" y="127"/>
                  </a:moveTo>
                  <a:lnTo>
                    <a:pt x="285" y="0"/>
                  </a:lnTo>
                  <a:lnTo>
                    <a:pt x="375" y="216"/>
                  </a:lnTo>
                  <a:lnTo>
                    <a:pt x="0" y="127"/>
                  </a:lnTo>
                  <a:close/>
                </a:path>
              </a:pathLst>
            </a:custGeom>
            <a:solidFill>
              <a:srgbClr val="D3EEF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57"/>
            <p:cNvSpPr>
              <a:spLocks/>
            </p:cNvSpPr>
            <p:nvPr/>
          </p:nvSpPr>
          <p:spPr bwMode="auto">
            <a:xfrm>
              <a:off x="2203" y="1181"/>
              <a:ext cx="285" cy="219"/>
            </a:xfrm>
            <a:custGeom>
              <a:avLst/>
              <a:gdLst>
                <a:gd name="T0" fmla="*/ 0 w 285"/>
                <a:gd name="T1" fmla="*/ 219 h 219"/>
                <a:gd name="T2" fmla="*/ 285 w 285"/>
                <a:gd name="T3" fmla="*/ 92 h 219"/>
                <a:gd name="T4" fmla="*/ 176 w 285"/>
                <a:gd name="T5" fmla="*/ 0 h 219"/>
                <a:gd name="T6" fmla="*/ 0 w 285"/>
                <a:gd name="T7" fmla="*/ 219 h 219"/>
              </a:gdLst>
              <a:ahLst/>
              <a:cxnLst>
                <a:cxn ang="0">
                  <a:pos x="T0" y="T1"/>
                </a:cxn>
                <a:cxn ang="0">
                  <a:pos x="T2" y="T3"/>
                </a:cxn>
                <a:cxn ang="0">
                  <a:pos x="T4" y="T5"/>
                </a:cxn>
                <a:cxn ang="0">
                  <a:pos x="T6" y="T7"/>
                </a:cxn>
              </a:cxnLst>
              <a:rect l="0" t="0" r="r" b="b"/>
              <a:pathLst>
                <a:path w="285" h="219">
                  <a:moveTo>
                    <a:pt x="0" y="219"/>
                  </a:moveTo>
                  <a:lnTo>
                    <a:pt x="285" y="92"/>
                  </a:lnTo>
                  <a:lnTo>
                    <a:pt x="176" y="0"/>
                  </a:lnTo>
                  <a:lnTo>
                    <a:pt x="0" y="219"/>
                  </a:lnTo>
                  <a:close/>
                </a:path>
              </a:pathLst>
            </a:custGeom>
            <a:solidFill>
              <a:srgbClr val="E1F3F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58"/>
            <p:cNvSpPr>
              <a:spLocks/>
            </p:cNvSpPr>
            <p:nvPr/>
          </p:nvSpPr>
          <p:spPr bwMode="auto">
            <a:xfrm>
              <a:off x="2379" y="1023"/>
              <a:ext cx="254" cy="250"/>
            </a:xfrm>
            <a:custGeom>
              <a:avLst/>
              <a:gdLst>
                <a:gd name="T0" fmla="*/ 254 w 254"/>
                <a:gd name="T1" fmla="*/ 0 h 250"/>
                <a:gd name="T2" fmla="*/ 109 w 254"/>
                <a:gd name="T3" fmla="*/ 250 h 250"/>
                <a:gd name="T4" fmla="*/ 0 w 254"/>
                <a:gd name="T5" fmla="*/ 158 h 250"/>
                <a:gd name="T6" fmla="*/ 254 w 254"/>
                <a:gd name="T7" fmla="*/ 0 h 250"/>
              </a:gdLst>
              <a:ahLst/>
              <a:cxnLst>
                <a:cxn ang="0">
                  <a:pos x="T0" y="T1"/>
                </a:cxn>
                <a:cxn ang="0">
                  <a:pos x="T2" y="T3"/>
                </a:cxn>
                <a:cxn ang="0">
                  <a:pos x="T4" y="T5"/>
                </a:cxn>
                <a:cxn ang="0">
                  <a:pos x="T6" y="T7"/>
                </a:cxn>
              </a:cxnLst>
              <a:rect l="0" t="0" r="r" b="b"/>
              <a:pathLst>
                <a:path w="254" h="250">
                  <a:moveTo>
                    <a:pt x="254" y="0"/>
                  </a:moveTo>
                  <a:lnTo>
                    <a:pt x="109" y="250"/>
                  </a:lnTo>
                  <a:lnTo>
                    <a:pt x="0" y="158"/>
                  </a:lnTo>
                  <a:lnTo>
                    <a:pt x="254" y="0"/>
                  </a:lnTo>
                  <a:close/>
                </a:path>
              </a:pathLst>
            </a:custGeom>
            <a:solidFill>
              <a:srgbClr val="EEF8F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59"/>
            <p:cNvSpPr>
              <a:spLocks/>
            </p:cNvSpPr>
            <p:nvPr/>
          </p:nvSpPr>
          <p:spPr bwMode="auto">
            <a:xfrm>
              <a:off x="2524" y="1489"/>
              <a:ext cx="589" cy="325"/>
            </a:xfrm>
            <a:custGeom>
              <a:avLst/>
              <a:gdLst>
                <a:gd name="T0" fmla="*/ 0 w 589"/>
                <a:gd name="T1" fmla="*/ 325 h 325"/>
                <a:gd name="T2" fmla="*/ 589 w 589"/>
                <a:gd name="T3" fmla="*/ 318 h 325"/>
                <a:gd name="T4" fmla="*/ 54 w 589"/>
                <a:gd name="T5" fmla="*/ 0 h 325"/>
                <a:gd name="T6" fmla="*/ 0 w 589"/>
                <a:gd name="T7" fmla="*/ 325 h 325"/>
              </a:gdLst>
              <a:ahLst/>
              <a:cxnLst>
                <a:cxn ang="0">
                  <a:pos x="T0" y="T1"/>
                </a:cxn>
                <a:cxn ang="0">
                  <a:pos x="T2" y="T3"/>
                </a:cxn>
                <a:cxn ang="0">
                  <a:pos x="T4" y="T5"/>
                </a:cxn>
                <a:cxn ang="0">
                  <a:pos x="T6" y="T7"/>
                </a:cxn>
              </a:cxnLst>
              <a:rect l="0" t="0" r="r" b="b"/>
              <a:pathLst>
                <a:path w="589" h="325">
                  <a:moveTo>
                    <a:pt x="0" y="325"/>
                  </a:moveTo>
                  <a:lnTo>
                    <a:pt x="589" y="318"/>
                  </a:lnTo>
                  <a:lnTo>
                    <a:pt x="54" y="0"/>
                  </a:lnTo>
                  <a:lnTo>
                    <a:pt x="0" y="325"/>
                  </a:lnTo>
                  <a:close/>
                </a:path>
              </a:pathLst>
            </a:custGeom>
            <a:solidFill>
              <a:srgbClr val="44C7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60"/>
            <p:cNvSpPr>
              <a:spLocks/>
            </p:cNvSpPr>
            <p:nvPr/>
          </p:nvSpPr>
          <p:spPr bwMode="auto">
            <a:xfrm>
              <a:off x="2578" y="1307"/>
              <a:ext cx="535" cy="500"/>
            </a:xfrm>
            <a:custGeom>
              <a:avLst/>
              <a:gdLst>
                <a:gd name="T0" fmla="*/ 281 w 535"/>
                <a:gd name="T1" fmla="*/ 0 h 500"/>
                <a:gd name="T2" fmla="*/ 535 w 535"/>
                <a:gd name="T3" fmla="*/ 500 h 500"/>
                <a:gd name="T4" fmla="*/ 0 w 535"/>
                <a:gd name="T5" fmla="*/ 182 h 500"/>
                <a:gd name="T6" fmla="*/ 281 w 535"/>
                <a:gd name="T7" fmla="*/ 0 h 500"/>
              </a:gdLst>
              <a:ahLst/>
              <a:cxnLst>
                <a:cxn ang="0">
                  <a:pos x="T0" y="T1"/>
                </a:cxn>
                <a:cxn ang="0">
                  <a:pos x="T2" y="T3"/>
                </a:cxn>
                <a:cxn ang="0">
                  <a:pos x="T4" y="T5"/>
                </a:cxn>
                <a:cxn ang="0">
                  <a:pos x="T6" y="T7"/>
                </a:cxn>
              </a:cxnLst>
              <a:rect l="0" t="0" r="r" b="b"/>
              <a:pathLst>
                <a:path w="535" h="500">
                  <a:moveTo>
                    <a:pt x="281" y="0"/>
                  </a:moveTo>
                  <a:lnTo>
                    <a:pt x="535" y="500"/>
                  </a:lnTo>
                  <a:lnTo>
                    <a:pt x="0" y="182"/>
                  </a:lnTo>
                  <a:lnTo>
                    <a:pt x="281" y="0"/>
                  </a:lnTo>
                  <a:close/>
                </a:path>
              </a:pathLst>
            </a:custGeom>
            <a:solidFill>
              <a:srgbClr val="5BCA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61"/>
            <p:cNvSpPr>
              <a:spLocks/>
            </p:cNvSpPr>
            <p:nvPr/>
          </p:nvSpPr>
          <p:spPr bwMode="auto">
            <a:xfrm>
              <a:off x="2859" y="1307"/>
              <a:ext cx="403" cy="500"/>
            </a:xfrm>
            <a:custGeom>
              <a:avLst/>
              <a:gdLst>
                <a:gd name="T0" fmla="*/ 0 w 403"/>
                <a:gd name="T1" fmla="*/ 0 h 500"/>
                <a:gd name="T2" fmla="*/ 254 w 403"/>
                <a:gd name="T3" fmla="*/ 500 h 500"/>
                <a:gd name="T4" fmla="*/ 403 w 403"/>
                <a:gd name="T5" fmla="*/ 41 h 500"/>
                <a:gd name="T6" fmla="*/ 0 w 403"/>
                <a:gd name="T7" fmla="*/ 0 h 500"/>
              </a:gdLst>
              <a:ahLst/>
              <a:cxnLst>
                <a:cxn ang="0">
                  <a:pos x="T0" y="T1"/>
                </a:cxn>
                <a:cxn ang="0">
                  <a:pos x="T2" y="T3"/>
                </a:cxn>
                <a:cxn ang="0">
                  <a:pos x="T4" y="T5"/>
                </a:cxn>
                <a:cxn ang="0">
                  <a:pos x="T6" y="T7"/>
                </a:cxn>
              </a:cxnLst>
              <a:rect l="0" t="0" r="r" b="b"/>
              <a:pathLst>
                <a:path w="403" h="500">
                  <a:moveTo>
                    <a:pt x="0" y="0"/>
                  </a:moveTo>
                  <a:lnTo>
                    <a:pt x="254" y="500"/>
                  </a:lnTo>
                  <a:lnTo>
                    <a:pt x="403" y="41"/>
                  </a:lnTo>
                  <a:lnTo>
                    <a:pt x="0" y="0"/>
                  </a:lnTo>
                  <a:close/>
                </a:path>
              </a:pathLst>
            </a:custGeom>
            <a:solidFill>
              <a:srgbClr val="44C7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62"/>
            <p:cNvSpPr>
              <a:spLocks/>
            </p:cNvSpPr>
            <p:nvPr/>
          </p:nvSpPr>
          <p:spPr bwMode="auto">
            <a:xfrm>
              <a:off x="2859" y="1146"/>
              <a:ext cx="403" cy="202"/>
            </a:xfrm>
            <a:custGeom>
              <a:avLst/>
              <a:gdLst>
                <a:gd name="T0" fmla="*/ 0 w 403"/>
                <a:gd name="T1" fmla="*/ 161 h 202"/>
                <a:gd name="T2" fmla="*/ 14 w 403"/>
                <a:gd name="T3" fmla="*/ 0 h 202"/>
                <a:gd name="T4" fmla="*/ 403 w 403"/>
                <a:gd name="T5" fmla="*/ 202 h 202"/>
                <a:gd name="T6" fmla="*/ 0 w 403"/>
                <a:gd name="T7" fmla="*/ 161 h 202"/>
              </a:gdLst>
              <a:ahLst/>
              <a:cxnLst>
                <a:cxn ang="0">
                  <a:pos x="T0" y="T1"/>
                </a:cxn>
                <a:cxn ang="0">
                  <a:pos x="T2" y="T3"/>
                </a:cxn>
                <a:cxn ang="0">
                  <a:pos x="T4" y="T5"/>
                </a:cxn>
                <a:cxn ang="0">
                  <a:pos x="T6" y="T7"/>
                </a:cxn>
              </a:cxnLst>
              <a:rect l="0" t="0" r="r" b="b"/>
              <a:pathLst>
                <a:path w="403" h="202">
                  <a:moveTo>
                    <a:pt x="0" y="161"/>
                  </a:moveTo>
                  <a:lnTo>
                    <a:pt x="14" y="0"/>
                  </a:lnTo>
                  <a:lnTo>
                    <a:pt x="403" y="202"/>
                  </a:lnTo>
                  <a:lnTo>
                    <a:pt x="0" y="161"/>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63"/>
            <p:cNvSpPr>
              <a:spLocks/>
            </p:cNvSpPr>
            <p:nvPr/>
          </p:nvSpPr>
          <p:spPr bwMode="auto">
            <a:xfrm>
              <a:off x="2488" y="1273"/>
              <a:ext cx="371" cy="216"/>
            </a:xfrm>
            <a:custGeom>
              <a:avLst/>
              <a:gdLst>
                <a:gd name="T0" fmla="*/ 371 w 371"/>
                <a:gd name="T1" fmla="*/ 34 h 216"/>
                <a:gd name="T2" fmla="*/ 0 w 371"/>
                <a:gd name="T3" fmla="*/ 0 h 216"/>
                <a:gd name="T4" fmla="*/ 90 w 371"/>
                <a:gd name="T5" fmla="*/ 216 h 216"/>
                <a:gd name="T6" fmla="*/ 371 w 371"/>
                <a:gd name="T7" fmla="*/ 34 h 216"/>
              </a:gdLst>
              <a:ahLst/>
              <a:cxnLst>
                <a:cxn ang="0">
                  <a:pos x="T0" y="T1"/>
                </a:cxn>
                <a:cxn ang="0">
                  <a:pos x="T2" y="T3"/>
                </a:cxn>
                <a:cxn ang="0">
                  <a:pos x="T4" y="T5"/>
                </a:cxn>
                <a:cxn ang="0">
                  <a:pos x="T6" y="T7"/>
                </a:cxn>
              </a:cxnLst>
              <a:rect l="0" t="0" r="r" b="b"/>
              <a:pathLst>
                <a:path w="371" h="216">
                  <a:moveTo>
                    <a:pt x="371" y="34"/>
                  </a:moveTo>
                  <a:lnTo>
                    <a:pt x="0" y="0"/>
                  </a:lnTo>
                  <a:lnTo>
                    <a:pt x="90" y="216"/>
                  </a:lnTo>
                  <a:lnTo>
                    <a:pt x="371" y="34"/>
                  </a:lnTo>
                  <a:close/>
                </a:path>
              </a:pathLst>
            </a:custGeom>
            <a:solidFill>
              <a:srgbClr val="ABE0F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64"/>
            <p:cNvSpPr>
              <a:spLocks/>
            </p:cNvSpPr>
            <p:nvPr/>
          </p:nvSpPr>
          <p:spPr bwMode="auto">
            <a:xfrm>
              <a:off x="2488" y="1023"/>
              <a:ext cx="371" cy="284"/>
            </a:xfrm>
            <a:custGeom>
              <a:avLst/>
              <a:gdLst>
                <a:gd name="T0" fmla="*/ 371 w 371"/>
                <a:gd name="T1" fmla="*/ 284 h 284"/>
                <a:gd name="T2" fmla="*/ 0 w 371"/>
                <a:gd name="T3" fmla="*/ 250 h 284"/>
                <a:gd name="T4" fmla="*/ 145 w 371"/>
                <a:gd name="T5" fmla="*/ 0 h 284"/>
                <a:gd name="T6" fmla="*/ 371 w 371"/>
                <a:gd name="T7" fmla="*/ 284 h 284"/>
              </a:gdLst>
              <a:ahLst/>
              <a:cxnLst>
                <a:cxn ang="0">
                  <a:pos x="T0" y="T1"/>
                </a:cxn>
                <a:cxn ang="0">
                  <a:pos x="T2" y="T3"/>
                </a:cxn>
                <a:cxn ang="0">
                  <a:pos x="T4" y="T5"/>
                </a:cxn>
                <a:cxn ang="0">
                  <a:pos x="T6" y="T7"/>
                </a:cxn>
              </a:cxnLst>
              <a:rect l="0" t="0" r="r" b="b"/>
              <a:pathLst>
                <a:path w="371" h="284">
                  <a:moveTo>
                    <a:pt x="371" y="284"/>
                  </a:moveTo>
                  <a:lnTo>
                    <a:pt x="0" y="250"/>
                  </a:lnTo>
                  <a:lnTo>
                    <a:pt x="145" y="0"/>
                  </a:lnTo>
                  <a:lnTo>
                    <a:pt x="371" y="284"/>
                  </a:lnTo>
                  <a:close/>
                </a:path>
              </a:pathLst>
            </a:custGeom>
            <a:solidFill>
              <a:srgbClr val="C6E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65"/>
            <p:cNvSpPr>
              <a:spLocks/>
            </p:cNvSpPr>
            <p:nvPr/>
          </p:nvSpPr>
          <p:spPr bwMode="auto">
            <a:xfrm>
              <a:off x="2633" y="1023"/>
              <a:ext cx="240" cy="284"/>
            </a:xfrm>
            <a:custGeom>
              <a:avLst/>
              <a:gdLst>
                <a:gd name="T0" fmla="*/ 226 w 240"/>
                <a:gd name="T1" fmla="*/ 284 h 284"/>
                <a:gd name="T2" fmla="*/ 240 w 240"/>
                <a:gd name="T3" fmla="*/ 123 h 284"/>
                <a:gd name="T4" fmla="*/ 0 w 240"/>
                <a:gd name="T5" fmla="*/ 0 h 284"/>
                <a:gd name="T6" fmla="*/ 226 w 240"/>
                <a:gd name="T7" fmla="*/ 284 h 284"/>
              </a:gdLst>
              <a:ahLst/>
              <a:cxnLst>
                <a:cxn ang="0">
                  <a:pos x="T0" y="T1"/>
                </a:cxn>
                <a:cxn ang="0">
                  <a:pos x="T2" y="T3"/>
                </a:cxn>
                <a:cxn ang="0">
                  <a:pos x="T4" y="T5"/>
                </a:cxn>
                <a:cxn ang="0">
                  <a:pos x="T6" y="T7"/>
                </a:cxn>
              </a:cxnLst>
              <a:rect l="0" t="0" r="r" b="b"/>
              <a:pathLst>
                <a:path w="240" h="284">
                  <a:moveTo>
                    <a:pt x="226" y="284"/>
                  </a:moveTo>
                  <a:lnTo>
                    <a:pt x="240" y="123"/>
                  </a:lnTo>
                  <a:lnTo>
                    <a:pt x="0" y="0"/>
                  </a:lnTo>
                  <a:lnTo>
                    <a:pt x="226" y="284"/>
                  </a:lnTo>
                  <a:close/>
                </a:path>
              </a:pathLst>
            </a:custGeom>
            <a:solidFill>
              <a:srgbClr val="ABE0F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8" name="Group 87"/>
          <p:cNvGrpSpPr/>
          <p:nvPr/>
        </p:nvGrpSpPr>
        <p:grpSpPr>
          <a:xfrm flipH="1">
            <a:off x="-294225" y="1902182"/>
            <a:ext cx="4018117" cy="3949356"/>
            <a:chOff x="4476325" y="1364544"/>
            <a:chExt cx="3796703" cy="3778956"/>
          </a:xfrm>
        </p:grpSpPr>
        <p:sp>
          <p:nvSpPr>
            <p:cNvPr id="89" name="Freeform 88"/>
            <p:cNvSpPr>
              <a:spLocks/>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470"/>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471"/>
            <p:cNvSpPr>
              <a:spLocks noEditPoints="1"/>
            </p:cNvSpPr>
            <p:nvPr/>
          </p:nvSpPr>
          <p:spPr bwMode="auto">
            <a:xfrm>
              <a:off x="4476325"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rgbClr val="1530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3" name="Oval 92"/>
          <p:cNvSpPr>
            <a:spLocks noChangeAspect="1"/>
          </p:cNvSpPr>
          <p:nvPr/>
        </p:nvSpPr>
        <p:spPr>
          <a:xfrm>
            <a:off x="580025" y="1954570"/>
            <a:ext cx="2874548" cy="2874548"/>
          </a:xfrm>
          <a:prstGeom prst="ellipse">
            <a:avLst/>
          </a:prstGeom>
          <a:solidFill>
            <a:srgbClr val="009DD9">
              <a:alpha val="20000"/>
            </a:srgbClr>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Rectangle 16"/>
          <p:cNvSpPr/>
          <p:nvPr/>
        </p:nvSpPr>
        <p:spPr>
          <a:xfrm rot="2465598">
            <a:off x="-246235" y="5589769"/>
            <a:ext cx="345617" cy="5209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4676503" y="436207"/>
            <a:ext cx="33397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Arial" panose="020B0604020202020204" pitchFamily="34" charset="0"/>
              </a:rPr>
              <a:t>FMA OUTLINE:</a:t>
            </a:r>
          </a:p>
        </p:txBody>
      </p:sp>
      <p:sp>
        <p:nvSpPr>
          <p:cNvPr id="127" name="Rectangle 126"/>
          <p:cNvSpPr/>
          <p:nvPr/>
        </p:nvSpPr>
        <p:spPr>
          <a:xfrm>
            <a:off x="4676503" y="365760"/>
            <a:ext cx="2673531" cy="59503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p:cNvGrpSpPr/>
          <p:nvPr/>
        </p:nvGrpSpPr>
        <p:grpSpPr>
          <a:xfrm>
            <a:off x="4636701" y="1405090"/>
            <a:ext cx="6939739" cy="4038640"/>
            <a:chOff x="4738183" y="1262946"/>
            <a:chExt cx="6939739" cy="4038640"/>
          </a:xfrm>
        </p:grpSpPr>
        <p:sp>
          <p:nvSpPr>
            <p:cNvPr id="105" name="TextBox 104"/>
            <p:cNvSpPr txBox="1"/>
            <p:nvPr/>
          </p:nvSpPr>
          <p:spPr>
            <a:xfrm>
              <a:off x="5168318" y="1291116"/>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Bloomberg</a:t>
              </a: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Terminals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6" name="TextBox 105"/>
            <p:cNvSpPr txBox="1"/>
            <p:nvPr/>
          </p:nvSpPr>
          <p:spPr>
            <a:xfrm>
              <a:off x="5168318" y="1696873"/>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Watch list</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5168318" y="2142510"/>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Earnings Power Value  </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8" name="TextBox 107"/>
            <p:cNvSpPr txBox="1"/>
            <p:nvPr/>
          </p:nvSpPr>
          <p:spPr>
            <a:xfrm>
              <a:off x="5168318" y="2593045"/>
              <a:ext cx="6509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Dividend Discount Model (Bloomberg)</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9" name="TextBox 108"/>
            <p:cNvSpPr txBox="1"/>
            <p:nvPr/>
          </p:nvSpPr>
          <p:spPr>
            <a:xfrm>
              <a:off x="5174323" y="3004819"/>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Free Cash Flow</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6" name="TextBox 95"/>
            <p:cNvSpPr txBox="1"/>
            <p:nvPr/>
          </p:nvSpPr>
          <p:spPr>
            <a:xfrm>
              <a:off x="5174323" y="3455267"/>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Market Multiples </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TextBox 96"/>
            <p:cNvSpPr txBox="1"/>
            <p:nvPr/>
          </p:nvSpPr>
          <p:spPr>
            <a:xfrm>
              <a:off x="5174323" y="3910467"/>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Modified Graham </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7" name="TextBox 116"/>
            <p:cNvSpPr txBox="1"/>
            <p:nvPr/>
          </p:nvSpPr>
          <p:spPr>
            <a:xfrm>
              <a:off x="5168318" y="4354069"/>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Ethics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738183" y="1262946"/>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TextBox 98"/>
            <p:cNvSpPr txBox="1"/>
            <p:nvPr/>
          </p:nvSpPr>
          <p:spPr>
            <a:xfrm>
              <a:off x="4759397" y="1709312"/>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00" name="TextBox 99"/>
            <p:cNvSpPr txBox="1"/>
            <p:nvPr/>
          </p:nvSpPr>
          <p:spPr>
            <a:xfrm>
              <a:off x="4766809" y="2150202"/>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TextBox 100"/>
            <p:cNvSpPr txBox="1"/>
            <p:nvPr/>
          </p:nvSpPr>
          <p:spPr>
            <a:xfrm>
              <a:off x="4766809" y="2595924"/>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02" name="TextBox 101"/>
            <p:cNvSpPr txBox="1"/>
            <p:nvPr/>
          </p:nvSpPr>
          <p:spPr>
            <a:xfrm>
              <a:off x="4759396" y="3041192"/>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8" name="TextBox 127"/>
            <p:cNvSpPr txBox="1"/>
            <p:nvPr/>
          </p:nvSpPr>
          <p:spPr>
            <a:xfrm>
              <a:off x="4759396" y="3483180"/>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29" name="TextBox 128"/>
            <p:cNvSpPr txBox="1"/>
            <p:nvPr/>
          </p:nvSpPr>
          <p:spPr>
            <a:xfrm>
              <a:off x="4773873" y="4369458"/>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30" name="TextBox 129"/>
            <p:cNvSpPr txBox="1"/>
            <p:nvPr/>
          </p:nvSpPr>
          <p:spPr>
            <a:xfrm>
              <a:off x="4766808" y="3925168"/>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03" name="TextBox 102"/>
            <p:cNvSpPr txBox="1"/>
            <p:nvPr/>
          </p:nvSpPr>
          <p:spPr>
            <a:xfrm>
              <a:off x="4773873" y="4809144"/>
              <a:ext cx="3333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a:t>
              </a:r>
            </a:p>
          </p:txBody>
        </p:sp>
        <p:sp>
          <p:nvSpPr>
            <p:cNvPr id="104" name="TextBox 103"/>
            <p:cNvSpPr txBox="1"/>
            <p:nvPr/>
          </p:nvSpPr>
          <p:spPr>
            <a:xfrm>
              <a:off x="5168318" y="4778366"/>
              <a:ext cx="4737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Summary</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0480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77384" y="184294"/>
            <a:ext cx="12192000" cy="6858000"/>
          </a:xfrm>
          <a:prstGeom prst="rect">
            <a:avLst/>
          </a:prstGeom>
        </p:spPr>
      </p:pic>
      <p:pic>
        <p:nvPicPr>
          <p:cNvPr id="3" name="Picture 2"/>
          <p:cNvPicPr>
            <a:picLocks noChangeAspect="1"/>
          </p:cNvPicPr>
          <p:nvPr/>
        </p:nvPicPr>
        <p:blipFill>
          <a:blip r:embed="rId3"/>
          <a:stretch>
            <a:fillRect/>
          </a:stretch>
        </p:blipFill>
        <p:spPr>
          <a:xfrm>
            <a:off x="0" y="139351"/>
            <a:ext cx="12192000" cy="6858000"/>
          </a:xfrm>
          <a:prstGeom prst="rect">
            <a:avLst/>
          </a:prstGeom>
        </p:spPr>
      </p:pic>
      <p:grpSp>
        <p:nvGrpSpPr>
          <p:cNvPr id="73" name="Group 72"/>
          <p:cNvGrpSpPr/>
          <p:nvPr/>
        </p:nvGrpSpPr>
        <p:grpSpPr>
          <a:xfrm>
            <a:off x="1804907" y="812225"/>
            <a:ext cx="8720218" cy="3537411"/>
            <a:chOff x="1881107" y="1194111"/>
            <a:chExt cx="8279394" cy="3155525"/>
          </a:xfrm>
        </p:grpSpPr>
        <p:grpSp>
          <p:nvGrpSpPr>
            <p:cNvPr id="74" name="Group 73"/>
            <p:cNvGrpSpPr/>
            <p:nvPr/>
          </p:nvGrpSpPr>
          <p:grpSpPr>
            <a:xfrm>
              <a:off x="1881107" y="1194111"/>
              <a:ext cx="4064501" cy="3155525"/>
              <a:chOff x="2560574" y="1772194"/>
              <a:chExt cx="3539975" cy="2501242"/>
            </a:xfrm>
          </p:grpSpPr>
          <p:grpSp>
            <p:nvGrpSpPr>
              <p:cNvPr id="80" name="Group 79"/>
              <p:cNvGrpSpPr/>
              <p:nvPr/>
            </p:nvGrpSpPr>
            <p:grpSpPr>
              <a:xfrm>
                <a:off x="2560574" y="1772194"/>
                <a:ext cx="3535426" cy="2501242"/>
                <a:chOff x="5177460" y="600635"/>
                <a:chExt cx="7279704" cy="6371090"/>
              </a:xfrm>
            </p:grpSpPr>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829" y="600635"/>
                  <a:ext cx="7270335" cy="6371090"/>
                </a:xfrm>
                <a:prstGeom prst="rect">
                  <a:avLst/>
                </a:prstGeom>
              </p:spPr>
            </p:pic>
            <p:sp>
              <p:nvSpPr>
                <p:cNvPr id="83" name="Rectangle 82"/>
                <p:cNvSpPr/>
                <p:nvPr/>
              </p:nvSpPr>
              <p:spPr>
                <a:xfrm>
                  <a:off x="5177460" y="5016558"/>
                  <a:ext cx="7247469" cy="5587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1" name="Freeform 80"/>
              <p:cNvSpPr/>
              <p:nvPr/>
            </p:nvSpPr>
            <p:spPr>
              <a:xfrm>
                <a:off x="4049973" y="3398293"/>
                <a:ext cx="2050576" cy="337782"/>
              </a:xfrm>
              <a:custGeom>
                <a:avLst/>
                <a:gdLst>
                  <a:gd name="connsiteX0" fmla="*/ 242248 w 2050576"/>
                  <a:gd name="connsiteY0" fmla="*/ 0 h 337782"/>
                  <a:gd name="connsiteX1" fmla="*/ 0 w 2050576"/>
                  <a:gd name="connsiteY1" fmla="*/ 334370 h 337782"/>
                  <a:gd name="connsiteX2" fmla="*/ 2050576 w 2050576"/>
                  <a:gd name="connsiteY2" fmla="*/ 337782 h 337782"/>
                  <a:gd name="connsiteX3" fmla="*/ 2043752 w 2050576"/>
                  <a:gd name="connsiteY3" fmla="*/ 105770 h 337782"/>
                  <a:gd name="connsiteX4" fmla="*/ 2040340 w 2050576"/>
                  <a:gd name="connsiteY4" fmla="*/ 6823 h 337782"/>
                  <a:gd name="connsiteX5" fmla="*/ 242248 w 2050576"/>
                  <a:gd name="connsiteY5" fmla="*/ 0 h 33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576" h="337782">
                    <a:moveTo>
                      <a:pt x="242248" y="0"/>
                    </a:moveTo>
                    <a:lnTo>
                      <a:pt x="0" y="334370"/>
                    </a:lnTo>
                    <a:lnTo>
                      <a:pt x="2050576" y="337782"/>
                    </a:lnTo>
                    <a:lnTo>
                      <a:pt x="2043752" y="105770"/>
                    </a:lnTo>
                    <a:lnTo>
                      <a:pt x="2040340" y="6823"/>
                    </a:lnTo>
                    <a:lnTo>
                      <a:pt x="242248" y="0"/>
                    </a:lnTo>
                    <a:close/>
                  </a:path>
                </a:pathLst>
              </a:custGeom>
              <a:solidFill>
                <a:srgbClr val="25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5" name="Group 74"/>
            <p:cNvGrpSpPr/>
            <p:nvPr/>
          </p:nvGrpSpPr>
          <p:grpSpPr>
            <a:xfrm>
              <a:off x="6096000" y="1194111"/>
              <a:ext cx="4064501" cy="3155525"/>
              <a:chOff x="2560574" y="1772194"/>
              <a:chExt cx="3539975" cy="2501242"/>
            </a:xfrm>
          </p:grpSpPr>
          <p:grpSp>
            <p:nvGrpSpPr>
              <p:cNvPr id="76" name="Group 75"/>
              <p:cNvGrpSpPr/>
              <p:nvPr/>
            </p:nvGrpSpPr>
            <p:grpSpPr>
              <a:xfrm>
                <a:off x="2560574" y="1772194"/>
                <a:ext cx="3535426" cy="2501242"/>
                <a:chOff x="5177460" y="600635"/>
                <a:chExt cx="7279704" cy="6371090"/>
              </a:xfrm>
            </p:grpSpPr>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829" y="600635"/>
                  <a:ext cx="7270335" cy="6371090"/>
                </a:xfrm>
                <a:prstGeom prst="rect">
                  <a:avLst/>
                </a:prstGeom>
              </p:spPr>
            </p:pic>
            <p:sp>
              <p:nvSpPr>
                <p:cNvPr id="79" name="Rectangle 78"/>
                <p:cNvSpPr/>
                <p:nvPr/>
              </p:nvSpPr>
              <p:spPr>
                <a:xfrm>
                  <a:off x="5177460" y="5016558"/>
                  <a:ext cx="7247469" cy="5587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7" name="Freeform 76"/>
              <p:cNvSpPr/>
              <p:nvPr/>
            </p:nvSpPr>
            <p:spPr>
              <a:xfrm>
                <a:off x="4049973" y="3398293"/>
                <a:ext cx="2050576" cy="337782"/>
              </a:xfrm>
              <a:custGeom>
                <a:avLst/>
                <a:gdLst>
                  <a:gd name="connsiteX0" fmla="*/ 242248 w 2050576"/>
                  <a:gd name="connsiteY0" fmla="*/ 0 h 337782"/>
                  <a:gd name="connsiteX1" fmla="*/ 0 w 2050576"/>
                  <a:gd name="connsiteY1" fmla="*/ 334370 h 337782"/>
                  <a:gd name="connsiteX2" fmla="*/ 2050576 w 2050576"/>
                  <a:gd name="connsiteY2" fmla="*/ 337782 h 337782"/>
                  <a:gd name="connsiteX3" fmla="*/ 2043752 w 2050576"/>
                  <a:gd name="connsiteY3" fmla="*/ 105770 h 337782"/>
                  <a:gd name="connsiteX4" fmla="*/ 2040340 w 2050576"/>
                  <a:gd name="connsiteY4" fmla="*/ 6823 h 337782"/>
                  <a:gd name="connsiteX5" fmla="*/ 242248 w 2050576"/>
                  <a:gd name="connsiteY5" fmla="*/ 0 h 33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576" h="337782">
                    <a:moveTo>
                      <a:pt x="242248" y="0"/>
                    </a:moveTo>
                    <a:lnTo>
                      <a:pt x="0" y="334370"/>
                    </a:lnTo>
                    <a:lnTo>
                      <a:pt x="2050576" y="337782"/>
                    </a:lnTo>
                    <a:lnTo>
                      <a:pt x="2043752" y="105770"/>
                    </a:lnTo>
                    <a:lnTo>
                      <a:pt x="2040340" y="6823"/>
                    </a:lnTo>
                    <a:lnTo>
                      <a:pt x="242248" y="0"/>
                    </a:lnTo>
                    <a:close/>
                  </a:path>
                </a:pathLst>
              </a:custGeom>
              <a:solidFill>
                <a:srgbClr val="25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85" name="Picture 8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184" y="1009472"/>
            <a:ext cx="3983880" cy="2241720"/>
          </a:xfrm>
          <a:prstGeom prst="rect">
            <a:avLst/>
          </a:prstGeom>
        </p:spPr>
      </p:pic>
      <p:sp>
        <p:nvSpPr>
          <p:cNvPr id="87" name="TextBox 1"/>
          <p:cNvSpPr txBox="1"/>
          <p:nvPr/>
        </p:nvSpPr>
        <p:spPr>
          <a:xfrm>
            <a:off x="11801260" y="6394948"/>
            <a:ext cx="26909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410929" y="2537124"/>
            <a:ext cx="32278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Download files from Blackboard</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3154541" y="4726986"/>
            <a:ext cx="6096000" cy="156966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Download Files from Blackboard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API – extracts precise data from Bloomberg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Provides Watch List, MOS and Target Prices from 5 models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4" name="Picture 8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8723" y="989833"/>
            <a:ext cx="3971895" cy="2429642"/>
          </a:xfrm>
          <a:prstGeom prst="rect">
            <a:avLst/>
          </a:prstGeom>
        </p:spPr>
      </p:pic>
    </p:spTree>
    <p:extLst>
      <p:ext uri="{BB962C8B-B14F-4D97-AF65-F5344CB8AC3E}">
        <p14:creationId xmlns:p14="http://schemas.microsoft.com/office/powerpoint/2010/main" val="3493954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803783" y="1632205"/>
            <a:ext cx="9680701" cy="847089"/>
          </a:xfrm>
          <a:prstGeom prst="rect">
            <a:avLst/>
          </a:prstGeom>
        </p:spPr>
        <p:txBody>
          <a:bodyPr vert="horz" wrap="square" lIns="0" tIns="0" rIns="0" bIns="0" rtlCol="0">
            <a:spAutoFit/>
          </a:bodyPr>
          <a:lstStyle/>
          <a:p>
            <a:pPr marL="688340" algn="ctr">
              <a:lnSpc>
                <a:spcPts val="4230"/>
              </a:lnSpc>
            </a:pPr>
            <a:r>
              <a:rPr spc="-55" dirty="0" smtClean="0"/>
              <a:t>WATCH</a:t>
            </a:r>
            <a:r>
              <a:rPr lang="en-US" spc="-55" dirty="0" smtClean="0"/>
              <a:t> </a:t>
            </a:r>
            <a:r>
              <a:rPr spc="-55" dirty="0" smtClean="0"/>
              <a:t>LIST</a:t>
            </a:r>
            <a:endParaRPr spc="-55" dirty="0"/>
          </a:p>
          <a:p>
            <a:pPr marL="687705" algn="ctr">
              <a:lnSpc>
                <a:spcPts val="2310"/>
              </a:lnSpc>
            </a:pPr>
            <a:r>
              <a:rPr sz="2000" b="0" dirty="0">
                <a:latin typeface="Arial"/>
                <a:cs typeface="Arial"/>
              </a:rPr>
              <a:t>FINANCIAL MODEL</a:t>
            </a:r>
            <a:r>
              <a:rPr sz="2000" b="0" spc="-340" dirty="0">
                <a:latin typeface="Arial"/>
                <a:cs typeface="Arial"/>
              </a:rPr>
              <a:t> </a:t>
            </a:r>
            <a:r>
              <a:rPr sz="2000" b="0" spc="-20" dirty="0">
                <a:latin typeface="Arial"/>
                <a:cs typeface="Arial"/>
              </a:rPr>
              <a:t>ANALYSIS</a:t>
            </a:r>
            <a:endParaRPr sz="2000" dirty="0">
              <a:latin typeface="Arial"/>
              <a:cs typeface="Arial"/>
            </a:endParaRPr>
          </a:p>
        </p:txBody>
      </p:sp>
      <p:sp>
        <p:nvSpPr>
          <p:cNvPr id="4" name="object 4"/>
          <p:cNvSpPr/>
          <p:nvPr/>
        </p:nvSpPr>
        <p:spPr>
          <a:xfrm>
            <a:off x="246735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99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46735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1">
            <a:solidFill>
              <a:srgbClr val="0099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687573" y="3580638"/>
            <a:ext cx="195580" cy="182880"/>
          </a:xfrm>
          <a:custGeom>
            <a:avLst/>
            <a:gdLst/>
            <a:ahLst/>
            <a:cxnLst/>
            <a:rect l="l" t="t" r="r" b="b"/>
            <a:pathLst>
              <a:path w="195580" h="182879">
                <a:moveTo>
                  <a:pt x="0" y="182880"/>
                </a:moveTo>
                <a:lnTo>
                  <a:pt x="195072" y="182880"/>
                </a:lnTo>
                <a:lnTo>
                  <a:pt x="195072" y="0"/>
                </a:lnTo>
                <a:lnTo>
                  <a:pt x="0" y="0"/>
                </a:lnTo>
                <a:lnTo>
                  <a:pt x="0" y="18288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943605" y="3355085"/>
            <a:ext cx="196850" cy="408940"/>
          </a:xfrm>
          <a:custGeom>
            <a:avLst/>
            <a:gdLst/>
            <a:ahLst/>
            <a:cxnLst/>
            <a:rect l="l" t="t" r="r" b="b"/>
            <a:pathLst>
              <a:path w="196850" h="408939">
                <a:moveTo>
                  <a:pt x="0" y="408431"/>
                </a:moveTo>
                <a:lnTo>
                  <a:pt x="196595" y="408431"/>
                </a:lnTo>
                <a:lnTo>
                  <a:pt x="196595" y="0"/>
                </a:lnTo>
                <a:lnTo>
                  <a:pt x="0" y="0"/>
                </a:lnTo>
                <a:lnTo>
                  <a:pt x="0" y="40843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214877" y="3141726"/>
            <a:ext cx="195580" cy="623570"/>
          </a:xfrm>
          <a:custGeom>
            <a:avLst/>
            <a:gdLst/>
            <a:ahLst/>
            <a:cxnLst/>
            <a:rect l="l" t="t" r="r" b="b"/>
            <a:pathLst>
              <a:path w="195579" h="623570">
                <a:moveTo>
                  <a:pt x="0" y="623316"/>
                </a:moveTo>
                <a:lnTo>
                  <a:pt x="195072" y="623316"/>
                </a:lnTo>
                <a:lnTo>
                  <a:pt x="195072" y="0"/>
                </a:lnTo>
                <a:lnTo>
                  <a:pt x="0" y="0"/>
                </a:lnTo>
                <a:lnTo>
                  <a:pt x="0" y="62331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687573" y="3092957"/>
            <a:ext cx="342900" cy="342900"/>
          </a:xfrm>
          <a:custGeom>
            <a:avLst/>
            <a:gdLst/>
            <a:ahLst/>
            <a:cxnLst/>
            <a:rect l="l" t="t" r="r" b="b"/>
            <a:pathLst>
              <a:path w="342900" h="342900">
                <a:moveTo>
                  <a:pt x="0" y="342900"/>
                </a:moveTo>
                <a:lnTo>
                  <a:pt x="34290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3030473" y="3092957"/>
            <a:ext cx="0" cy="113664"/>
          </a:xfrm>
          <a:custGeom>
            <a:avLst/>
            <a:gdLst/>
            <a:ahLst/>
            <a:cxnLst/>
            <a:rect l="l" t="t" r="r" b="b"/>
            <a:pathLst>
              <a:path h="113664">
                <a:moveTo>
                  <a:pt x="0" y="113664"/>
                </a:moveTo>
                <a:lnTo>
                  <a:pt x="0"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2908554" y="3094482"/>
            <a:ext cx="135255" cy="0"/>
          </a:xfrm>
          <a:custGeom>
            <a:avLst/>
            <a:gdLst/>
            <a:ahLst/>
            <a:cxnLst/>
            <a:rect l="l" t="t" r="r" b="b"/>
            <a:pathLst>
              <a:path w="135255">
                <a:moveTo>
                  <a:pt x="0" y="0"/>
                </a:moveTo>
                <a:lnTo>
                  <a:pt x="13525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983735"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00CC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983735"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00CC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277105" y="3096005"/>
            <a:ext cx="591820" cy="672465"/>
          </a:xfrm>
          <a:custGeom>
            <a:avLst/>
            <a:gdLst/>
            <a:ahLst/>
            <a:cxnLst/>
            <a:rect l="l" t="t" r="r" b="b"/>
            <a:pathLst>
              <a:path w="591820" h="672464">
                <a:moveTo>
                  <a:pt x="0" y="98552"/>
                </a:moveTo>
                <a:lnTo>
                  <a:pt x="7737" y="60168"/>
                </a:lnTo>
                <a:lnTo>
                  <a:pt x="28844" y="28844"/>
                </a:lnTo>
                <a:lnTo>
                  <a:pt x="60168" y="7737"/>
                </a:lnTo>
                <a:lnTo>
                  <a:pt x="98552" y="0"/>
                </a:lnTo>
                <a:lnTo>
                  <a:pt x="492760" y="0"/>
                </a:lnTo>
                <a:lnTo>
                  <a:pt x="531143" y="7737"/>
                </a:lnTo>
                <a:lnTo>
                  <a:pt x="562467" y="28844"/>
                </a:lnTo>
                <a:lnTo>
                  <a:pt x="583574" y="60168"/>
                </a:lnTo>
                <a:lnTo>
                  <a:pt x="591312" y="98552"/>
                </a:lnTo>
                <a:lnTo>
                  <a:pt x="591312" y="573532"/>
                </a:lnTo>
                <a:lnTo>
                  <a:pt x="583574" y="611915"/>
                </a:lnTo>
                <a:lnTo>
                  <a:pt x="562467" y="643239"/>
                </a:lnTo>
                <a:lnTo>
                  <a:pt x="531143" y="664346"/>
                </a:lnTo>
                <a:lnTo>
                  <a:pt x="492760" y="672084"/>
                </a:lnTo>
                <a:lnTo>
                  <a:pt x="98552" y="672084"/>
                </a:lnTo>
                <a:lnTo>
                  <a:pt x="60168" y="664346"/>
                </a:lnTo>
                <a:lnTo>
                  <a:pt x="28844" y="643239"/>
                </a:lnTo>
                <a:lnTo>
                  <a:pt x="7737" y="611915"/>
                </a:lnTo>
                <a:lnTo>
                  <a:pt x="0" y="573532"/>
                </a:lnTo>
                <a:lnTo>
                  <a:pt x="0" y="9855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333494" y="3163061"/>
            <a:ext cx="474345" cy="546100"/>
          </a:xfrm>
          <a:custGeom>
            <a:avLst/>
            <a:gdLst/>
            <a:ahLst/>
            <a:cxnLst/>
            <a:rect l="l" t="t" r="r" b="b"/>
            <a:pathLst>
              <a:path w="474345" h="546100">
                <a:moveTo>
                  <a:pt x="0" y="545592"/>
                </a:moveTo>
                <a:lnTo>
                  <a:pt x="473963" y="545592"/>
                </a:lnTo>
                <a:lnTo>
                  <a:pt x="473963" y="0"/>
                </a:lnTo>
                <a:lnTo>
                  <a:pt x="0" y="0"/>
                </a:lnTo>
                <a:lnTo>
                  <a:pt x="0" y="545592"/>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463796" y="3072383"/>
            <a:ext cx="224154" cy="104139"/>
          </a:xfrm>
          <a:custGeom>
            <a:avLst/>
            <a:gdLst/>
            <a:ahLst/>
            <a:cxnLst/>
            <a:rect l="l" t="t" r="r" b="b"/>
            <a:pathLst>
              <a:path w="224154" h="104139">
                <a:moveTo>
                  <a:pt x="0" y="103632"/>
                </a:moveTo>
                <a:lnTo>
                  <a:pt x="224027" y="103632"/>
                </a:lnTo>
                <a:lnTo>
                  <a:pt x="224027" y="0"/>
                </a:lnTo>
                <a:lnTo>
                  <a:pt x="0" y="0"/>
                </a:lnTo>
                <a:lnTo>
                  <a:pt x="0" y="10363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413503" y="3323844"/>
            <a:ext cx="83820" cy="88900"/>
          </a:xfrm>
          <a:custGeom>
            <a:avLst/>
            <a:gdLst/>
            <a:ahLst/>
            <a:cxnLst/>
            <a:rect l="l" t="t" r="r" b="b"/>
            <a:pathLst>
              <a:path w="83820" h="88900">
                <a:moveTo>
                  <a:pt x="83820" y="0"/>
                </a:moveTo>
                <a:lnTo>
                  <a:pt x="0" y="0"/>
                </a:lnTo>
                <a:lnTo>
                  <a:pt x="0" y="88391"/>
                </a:lnTo>
                <a:lnTo>
                  <a:pt x="83820" y="88391"/>
                </a:lnTo>
                <a:lnTo>
                  <a:pt x="83820" y="77850"/>
                </a:lnTo>
                <a:lnTo>
                  <a:pt x="10541" y="77850"/>
                </a:lnTo>
                <a:lnTo>
                  <a:pt x="10541" y="10413"/>
                </a:lnTo>
                <a:lnTo>
                  <a:pt x="83820" y="10413"/>
                </a:lnTo>
                <a:lnTo>
                  <a:pt x="83820" y="0"/>
                </a:lnTo>
                <a:close/>
              </a:path>
              <a:path w="83820" h="88900">
                <a:moveTo>
                  <a:pt x="83820" y="10413"/>
                </a:moveTo>
                <a:lnTo>
                  <a:pt x="73279" y="10413"/>
                </a:lnTo>
                <a:lnTo>
                  <a:pt x="73279" y="77850"/>
                </a:lnTo>
                <a:lnTo>
                  <a:pt x="83820" y="77850"/>
                </a:lnTo>
                <a:lnTo>
                  <a:pt x="83820" y="104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413503" y="3323844"/>
            <a:ext cx="83820" cy="88900"/>
          </a:xfrm>
          <a:custGeom>
            <a:avLst/>
            <a:gdLst/>
            <a:ahLst/>
            <a:cxnLst/>
            <a:rect l="l" t="t" r="r" b="b"/>
            <a:pathLst>
              <a:path w="83820" h="88900">
                <a:moveTo>
                  <a:pt x="0" y="0"/>
                </a:moveTo>
                <a:lnTo>
                  <a:pt x="83820" y="0"/>
                </a:lnTo>
                <a:lnTo>
                  <a:pt x="83820" y="88391"/>
                </a:lnTo>
                <a:lnTo>
                  <a:pt x="0" y="88391"/>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424045" y="3334258"/>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413503" y="3457955"/>
            <a:ext cx="83820" cy="88900"/>
          </a:xfrm>
          <a:custGeom>
            <a:avLst/>
            <a:gdLst/>
            <a:ahLst/>
            <a:cxnLst/>
            <a:rect l="l" t="t" r="r" b="b"/>
            <a:pathLst>
              <a:path w="83820" h="88900">
                <a:moveTo>
                  <a:pt x="83820" y="0"/>
                </a:moveTo>
                <a:lnTo>
                  <a:pt x="0" y="0"/>
                </a:lnTo>
                <a:lnTo>
                  <a:pt x="0" y="88392"/>
                </a:lnTo>
                <a:lnTo>
                  <a:pt x="83820" y="88392"/>
                </a:lnTo>
                <a:lnTo>
                  <a:pt x="83820" y="77851"/>
                </a:lnTo>
                <a:lnTo>
                  <a:pt x="10541" y="77851"/>
                </a:lnTo>
                <a:lnTo>
                  <a:pt x="10541" y="10414"/>
                </a:lnTo>
                <a:lnTo>
                  <a:pt x="83820" y="10414"/>
                </a:lnTo>
                <a:lnTo>
                  <a:pt x="83820" y="0"/>
                </a:lnTo>
                <a:close/>
              </a:path>
              <a:path w="83820" h="88900">
                <a:moveTo>
                  <a:pt x="83820" y="10414"/>
                </a:moveTo>
                <a:lnTo>
                  <a:pt x="73279" y="10414"/>
                </a:lnTo>
                <a:lnTo>
                  <a:pt x="73279" y="77851"/>
                </a:lnTo>
                <a:lnTo>
                  <a:pt x="83820" y="77851"/>
                </a:lnTo>
                <a:lnTo>
                  <a:pt x="83820" y="1041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413503" y="3457955"/>
            <a:ext cx="83820" cy="88900"/>
          </a:xfrm>
          <a:custGeom>
            <a:avLst/>
            <a:gdLst/>
            <a:ahLst/>
            <a:cxnLst/>
            <a:rect l="l" t="t" r="r" b="b"/>
            <a:pathLst>
              <a:path w="83820" h="88900">
                <a:moveTo>
                  <a:pt x="0" y="0"/>
                </a:moveTo>
                <a:lnTo>
                  <a:pt x="83820" y="0"/>
                </a:lnTo>
                <a:lnTo>
                  <a:pt x="83820" y="88392"/>
                </a:lnTo>
                <a:lnTo>
                  <a:pt x="0" y="88392"/>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424045" y="3468370"/>
            <a:ext cx="62865" cy="67945"/>
          </a:xfrm>
          <a:custGeom>
            <a:avLst/>
            <a:gdLst/>
            <a:ahLst/>
            <a:cxnLst/>
            <a:rect l="l" t="t" r="r" b="b"/>
            <a:pathLst>
              <a:path w="62864" h="67945">
                <a:moveTo>
                  <a:pt x="0" y="0"/>
                </a:moveTo>
                <a:lnTo>
                  <a:pt x="0" y="67437"/>
                </a:lnTo>
                <a:lnTo>
                  <a:pt x="62737" y="67437"/>
                </a:lnTo>
                <a:lnTo>
                  <a:pt x="62737" y="0"/>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414265" y="3324605"/>
            <a:ext cx="72390" cy="78105"/>
          </a:xfrm>
          <a:custGeom>
            <a:avLst/>
            <a:gdLst/>
            <a:ahLst/>
            <a:cxnLst/>
            <a:rect l="l" t="t" r="r" b="b"/>
            <a:pathLst>
              <a:path w="72389" h="78104">
                <a:moveTo>
                  <a:pt x="0" y="0"/>
                </a:moveTo>
                <a:lnTo>
                  <a:pt x="72389" y="78105"/>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424934" y="3335273"/>
            <a:ext cx="66675" cy="68580"/>
          </a:xfrm>
          <a:custGeom>
            <a:avLst/>
            <a:gdLst/>
            <a:ahLst/>
            <a:cxnLst/>
            <a:rect l="l" t="t" r="r" b="b"/>
            <a:pathLst>
              <a:path w="66675" h="68579">
                <a:moveTo>
                  <a:pt x="66675" y="0"/>
                </a:moveTo>
                <a:lnTo>
                  <a:pt x="0" y="68579"/>
                </a:lnTo>
              </a:path>
            </a:pathLst>
          </a:custGeom>
          <a:ln w="1981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54473" y="3376421"/>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4554473" y="3507485"/>
            <a:ext cx="161925" cy="0"/>
          </a:xfrm>
          <a:custGeom>
            <a:avLst/>
            <a:gdLst/>
            <a:ahLst/>
            <a:cxnLst/>
            <a:rect l="l" t="t" r="r" b="b"/>
            <a:pathLst>
              <a:path w="161925">
                <a:moveTo>
                  <a:pt x="161925" y="0"/>
                </a:moveTo>
                <a:lnTo>
                  <a:pt x="0"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853592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53592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8809481" y="3243833"/>
            <a:ext cx="640080" cy="471170"/>
          </a:xfrm>
          <a:custGeom>
            <a:avLst/>
            <a:gdLst/>
            <a:ahLst/>
            <a:cxnLst/>
            <a:rect l="l" t="t" r="r" b="b"/>
            <a:pathLst>
              <a:path w="640079" h="471170">
                <a:moveTo>
                  <a:pt x="0" y="78486"/>
                </a:moveTo>
                <a:lnTo>
                  <a:pt x="6173" y="47952"/>
                </a:lnTo>
                <a:lnTo>
                  <a:pt x="23002" y="23002"/>
                </a:lnTo>
                <a:lnTo>
                  <a:pt x="47952" y="6173"/>
                </a:lnTo>
                <a:lnTo>
                  <a:pt x="78486" y="0"/>
                </a:lnTo>
                <a:lnTo>
                  <a:pt x="561594" y="0"/>
                </a:lnTo>
                <a:lnTo>
                  <a:pt x="592127" y="6173"/>
                </a:lnTo>
                <a:lnTo>
                  <a:pt x="617077" y="23002"/>
                </a:lnTo>
                <a:lnTo>
                  <a:pt x="633906" y="47952"/>
                </a:lnTo>
                <a:lnTo>
                  <a:pt x="640079" y="78486"/>
                </a:lnTo>
                <a:lnTo>
                  <a:pt x="640079" y="392429"/>
                </a:lnTo>
                <a:lnTo>
                  <a:pt x="633906" y="422963"/>
                </a:lnTo>
                <a:lnTo>
                  <a:pt x="617077" y="447913"/>
                </a:lnTo>
                <a:lnTo>
                  <a:pt x="592127" y="464742"/>
                </a:lnTo>
                <a:lnTo>
                  <a:pt x="561594" y="470915"/>
                </a:lnTo>
                <a:lnTo>
                  <a:pt x="78486" y="470915"/>
                </a:lnTo>
                <a:lnTo>
                  <a:pt x="47952" y="464742"/>
                </a:lnTo>
                <a:lnTo>
                  <a:pt x="23002" y="447913"/>
                </a:lnTo>
                <a:lnTo>
                  <a:pt x="6173" y="422963"/>
                </a:lnTo>
                <a:lnTo>
                  <a:pt x="0" y="392429"/>
                </a:lnTo>
                <a:lnTo>
                  <a:pt x="0" y="7848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8963406" y="2974085"/>
            <a:ext cx="329565" cy="268605"/>
          </a:xfrm>
          <a:custGeom>
            <a:avLst/>
            <a:gdLst/>
            <a:ahLst/>
            <a:cxnLst/>
            <a:rect l="l" t="t" r="r" b="b"/>
            <a:pathLst>
              <a:path w="329565" h="268605">
                <a:moveTo>
                  <a:pt x="0" y="268224"/>
                </a:moveTo>
                <a:lnTo>
                  <a:pt x="0" y="134112"/>
                </a:lnTo>
                <a:lnTo>
                  <a:pt x="8388" y="91732"/>
                </a:lnTo>
                <a:lnTo>
                  <a:pt x="31747" y="54918"/>
                </a:lnTo>
                <a:lnTo>
                  <a:pt x="67372" y="25883"/>
                </a:lnTo>
                <a:lnTo>
                  <a:pt x="112556" y="6839"/>
                </a:lnTo>
                <a:lnTo>
                  <a:pt x="164592" y="0"/>
                </a:lnTo>
                <a:lnTo>
                  <a:pt x="216627" y="6839"/>
                </a:lnTo>
                <a:lnTo>
                  <a:pt x="261811" y="25883"/>
                </a:lnTo>
                <a:lnTo>
                  <a:pt x="297436" y="54918"/>
                </a:lnTo>
                <a:lnTo>
                  <a:pt x="320795" y="91732"/>
                </a:lnTo>
                <a:lnTo>
                  <a:pt x="329184" y="134112"/>
                </a:lnTo>
                <a:lnTo>
                  <a:pt x="329184" y="268224"/>
                </a:lnTo>
                <a:lnTo>
                  <a:pt x="0" y="268224"/>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9070847" y="3392423"/>
            <a:ext cx="117475" cy="123825"/>
          </a:xfrm>
          <a:custGeom>
            <a:avLst/>
            <a:gdLst/>
            <a:ahLst/>
            <a:cxnLst/>
            <a:rect l="l" t="t" r="r" b="b"/>
            <a:pathLst>
              <a:path w="117475" h="123825">
                <a:moveTo>
                  <a:pt x="58674" y="0"/>
                </a:moveTo>
                <a:lnTo>
                  <a:pt x="35843" y="4857"/>
                </a:lnTo>
                <a:lnTo>
                  <a:pt x="17192" y="18097"/>
                </a:lnTo>
                <a:lnTo>
                  <a:pt x="4613" y="37719"/>
                </a:lnTo>
                <a:lnTo>
                  <a:pt x="0" y="61722"/>
                </a:lnTo>
                <a:lnTo>
                  <a:pt x="4613" y="85725"/>
                </a:lnTo>
                <a:lnTo>
                  <a:pt x="17192" y="105346"/>
                </a:lnTo>
                <a:lnTo>
                  <a:pt x="35843" y="118586"/>
                </a:lnTo>
                <a:lnTo>
                  <a:pt x="58674" y="123443"/>
                </a:lnTo>
                <a:lnTo>
                  <a:pt x="81504" y="118586"/>
                </a:lnTo>
                <a:lnTo>
                  <a:pt x="100155" y="105346"/>
                </a:lnTo>
                <a:lnTo>
                  <a:pt x="112734" y="85725"/>
                </a:lnTo>
                <a:lnTo>
                  <a:pt x="117348" y="61722"/>
                </a:lnTo>
                <a:lnTo>
                  <a:pt x="112734" y="37719"/>
                </a:lnTo>
                <a:lnTo>
                  <a:pt x="100155" y="18097"/>
                </a:lnTo>
                <a:lnTo>
                  <a:pt x="81504" y="4857"/>
                </a:lnTo>
                <a:lnTo>
                  <a:pt x="58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70847" y="3392423"/>
            <a:ext cx="117475" cy="123825"/>
          </a:xfrm>
          <a:custGeom>
            <a:avLst/>
            <a:gdLst/>
            <a:ahLst/>
            <a:cxnLst/>
            <a:rect l="l" t="t" r="r" b="b"/>
            <a:pathLst>
              <a:path w="117475" h="123825">
                <a:moveTo>
                  <a:pt x="0" y="61722"/>
                </a:moveTo>
                <a:lnTo>
                  <a:pt x="4613" y="37719"/>
                </a:lnTo>
                <a:lnTo>
                  <a:pt x="17192" y="18097"/>
                </a:lnTo>
                <a:lnTo>
                  <a:pt x="35843" y="4857"/>
                </a:lnTo>
                <a:lnTo>
                  <a:pt x="58674" y="0"/>
                </a:lnTo>
                <a:lnTo>
                  <a:pt x="81504" y="4857"/>
                </a:lnTo>
                <a:lnTo>
                  <a:pt x="100155" y="18097"/>
                </a:lnTo>
                <a:lnTo>
                  <a:pt x="112734" y="37719"/>
                </a:lnTo>
                <a:lnTo>
                  <a:pt x="117348" y="61722"/>
                </a:lnTo>
                <a:lnTo>
                  <a:pt x="112734" y="85725"/>
                </a:lnTo>
                <a:lnTo>
                  <a:pt x="100155" y="105346"/>
                </a:lnTo>
                <a:lnTo>
                  <a:pt x="81504" y="118586"/>
                </a:lnTo>
                <a:lnTo>
                  <a:pt x="58674" y="123443"/>
                </a:lnTo>
                <a:lnTo>
                  <a:pt x="35843" y="118586"/>
                </a:lnTo>
                <a:lnTo>
                  <a:pt x="17192" y="105346"/>
                </a:lnTo>
                <a:lnTo>
                  <a:pt x="4613" y="85725"/>
                </a:lnTo>
                <a:lnTo>
                  <a:pt x="0" y="6172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9099804" y="3467100"/>
            <a:ext cx="64135" cy="93345"/>
          </a:xfrm>
          <a:custGeom>
            <a:avLst/>
            <a:gdLst/>
            <a:ahLst/>
            <a:cxnLst/>
            <a:rect l="l" t="t" r="r" b="b"/>
            <a:pathLst>
              <a:path w="64134" h="93345">
                <a:moveTo>
                  <a:pt x="32003" y="0"/>
                </a:moveTo>
                <a:lnTo>
                  <a:pt x="19556" y="3655"/>
                </a:lnTo>
                <a:lnTo>
                  <a:pt x="9382" y="13620"/>
                </a:lnTo>
                <a:lnTo>
                  <a:pt x="2518" y="28396"/>
                </a:lnTo>
                <a:lnTo>
                  <a:pt x="0" y="46482"/>
                </a:lnTo>
                <a:lnTo>
                  <a:pt x="2518" y="64567"/>
                </a:lnTo>
                <a:lnTo>
                  <a:pt x="9382" y="79343"/>
                </a:lnTo>
                <a:lnTo>
                  <a:pt x="19556" y="89308"/>
                </a:lnTo>
                <a:lnTo>
                  <a:pt x="32003" y="92963"/>
                </a:lnTo>
                <a:lnTo>
                  <a:pt x="44451" y="89308"/>
                </a:lnTo>
                <a:lnTo>
                  <a:pt x="54625" y="79343"/>
                </a:lnTo>
                <a:lnTo>
                  <a:pt x="61489" y="64567"/>
                </a:lnTo>
                <a:lnTo>
                  <a:pt x="64007" y="46482"/>
                </a:lnTo>
                <a:lnTo>
                  <a:pt x="61489" y="28396"/>
                </a:lnTo>
                <a:lnTo>
                  <a:pt x="54625" y="13620"/>
                </a:lnTo>
                <a:lnTo>
                  <a:pt x="44451" y="3655"/>
                </a:lnTo>
                <a:lnTo>
                  <a:pt x="320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9099804" y="3467100"/>
            <a:ext cx="64135" cy="93345"/>
          </a:xfrm>
          <a:custGeom>
            <a:avLst/>
            <a:gdLst/>
            <a:ahLst/>
            <a:cxnLst/>
            <a:rect l="l" t="t" r="r" b="b"/>
            <a:pathLst>
              <a:path w="64134" h="93345">
                <a:moveTo>
                  <a:pt x="0" y="46482"/>
                </a:moveTo>
                <a:lnTo>
                  <a:pt x="2518" y="28396"/>
                </a:lnTo>
                <a:lnTo>
                  <a:pt x="9382" y="13620"/>
                </a:lnTo>
                <a:lnTo>
                  <a:pt x="19556" y="3655"/>
                </a:lnTo>
                <a:lnTo>
                  <a:pt x="32003" y="0"/>
                </a:lnTo>
                <a:lnTo>
                  <a:pt x="44451" y="3655"/>
                </a:lnTo>
                <a:lnTo>
                  <a:pt x="54625" y="13620"/>
                </a:lnTo>
                <a:lnTo>
                  <a:pt x="61489" y="28396"/>
                </a:lnTo>
                <a:lnTo>
                  <a:pt x="64007" y="46482"/>
                </a:lnTo>
                <a:lnTo>
                  <a:pt x="61489" y="64567"/>
                </a:lnTo>
                <a:lnTo>
                  <a:pt x="54625" y="79343"/>
                </a:lnTo>
                <a:lnTo>
                  <a:pt x="44451" y="89308"/>
                </a:lnTo>
                <a:lnTo>
                  <a:pt x="32003" y="92963"/>
                </a:lnTo>
                <a:lnTo>
                  <a:pt x="19556" y="89308"/>
                </a:lnTo>
                <a:lnTo>
                  <a:pt x="9382" y="79343"/>
                </a:lnTo>
                <a:lnTo>
                  <a:pt x="2518" y="64567"/>
                </a:lnTo>
                <a:lnTo>
                  <a:pt x="0" y="46482"/>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501640" y="2834639"/>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60"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19"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33CC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5501640"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60"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19"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60"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33CCC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5948934" y="3254502"/>
            <a:ext cx="81280" cy="353695"/>
          </a:xfrm>
          <a:custGeom>
            <a:avLst/>
            <a:gdLst/>
            <a:ahLst/>
            <a:cxnLst/>
            <a:rect l="l" t="t" r="r" b="b"/>
            <a:pathLst>
              <a:path w="81279" h="353695">
                <a:moveTo>
                  <a:pt x="0" y="353568"/>
                </a:moveTo>
                <a:lnTo>
                  <a:pt x="80772" y="353568"/>
                </a:lnTo>
                <a:lnTo>
                  <a:pt x="80772" y="0"/>
                </a:lnTo>
                <a:lnTo>
                  <a:pt x="0" y="0"/>
                </a:lnTo>
                <a:lnTo>
                  <a:pt x="0" y="353568"/>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5790438" y="3313938"/>
            <a:ext cx="81280" cy="236220"/>
          </a:xfrm>
          <a:custGeom>
            <a:avLst/>
            <a:gdLst/>
            <a:ahLst/>
            <a:cxnLst/>
            <a:rect l="l" t="t" r="r" b="b"/>
            <a:pathLst>
              <a:path w="81279" h="236220">
                <a:moveTo>
                  <a:pt x="0" y="236220"/>
                </a:moveTo>
                <a:lnTo>
                  <a:pt x="80772" y="236220"/>
                </a:lnTo>
                <a:lnTo>
                  <a:pt x="80772" y="0"/>
                </a:lnTo>
                <a:lnTo>
                  <a:pt x="0" y="0"/>
                </a:lnTo>
                <a:lnTo>
                  <a:pt x="0" y="236220"/>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6412229" y="3132582"/>
            <a:ext cx="82550" cy="180340"/>
          </a:xfrm>
          <a:custGeom>
            <a:avLst/>
            <a:gdLst/>
            <a:ahLst/>
            <a:cxnLst/>
            <a:rect l="l" t="t" r="r" b="b"/>
            <a:pathLst>
              <a:path w="82550" h="180339">
                <a:moveTo>
                  <a:pt x="0" y="179832"/>
                </a:moveTo>
                <a:lnTo>
                  <a:pt x="82296" y="179832"/>
                </a:lnTo>
                <a:lnTo>
                  <a:pt x="82296" y="0"/>
                </a:lnTo>
                <a:lnTo>
                  <a:pt x="0" y="0"/>
                </a:lnTo>
                <a:lnTo>
                  <a:pt x="0" y="179832"/>
                </a:lnTo>
                <a:close/>
              </a:path>
            </a:pathLst>
          </a:custGeom>
          <a:ln w="2895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262878" y="3199638"/>
            <a:ext cx="81280" cy="338455"/>
          </a:xfrm>
          <a:custGeom>
            <a:avLst/>
            <a:gdLst/>
            <a:ahLst/>
            <a:cxnLst/>
            <a:rect l="l" t="t" r="r" b="b"/>
            <a:pathLst>
              <a:path w="81279" h="338454">
                <a:moveTo>
                  <a:pt x="0" y="338327"/>
                </a:moveTo>
                <a:lnTo>
                  <a:pt x="80772" y="338327"/>
                </a:lnTo>
                <a:lnTo>
                  <a:pt x="80772" y="0"/>
                </a:lnTo>
                <a:lnTo>
                  <a:pt x="0" y="0"/>
                </a:lnTo>
                <a:lnTo>
                  <a:pt x="0" y="338327"/>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6104382" y="3353561"/>
            <a:ext cx="81280" cy="448309"/>
          </a:xfrm>
          <a:custGeom>
            <a:avLst/>
            <a:gdLst/>
            <a:ahLst/>
            <a:cxnLst/>
            <a:rect l="l" t="t" r="r" b="b"/>
            <a:pathLst>
              <a:path w="81279" h="448310">
                <a:moveTo>
                  <a:pt x="0" y="448056"/>
                </a:moveTo>
                <a:lnTo>
                  <a:pt x="80772" y="448056"/>
                </a:lnTo>
                <a:lnTo>
                  <a:pt x="80772" y="0"/>
                </a:lnTo>
                <a:lnTo>
                  <a:pt x="0" y="0"/>
                </a:lnTo>
                <a:lnTo>
                  <a:pt x="0" y="448056"/>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5502402" y="3201161"/>
            <a:ext cx="1144905" cy="495300"/>
          </a:xfrm>
          <a:custGeom>
            <a:avLst/>
            <a:gdLst/>
            <a:ahLst/>
            <a:cxnLst/>
            <a:rect l="l" t="t" r="r" b="b"/>
            <a:pathLst>
              <a:path w="1144904" h="495300">
                <a:moveTo>
                  <a:pt x="0" y="186436"/>
                </a:moveTo>
                <a:lnTo>
                  <a:pt x="36443" y="147123"/>
                </a:lnTo>
                <a:lnTo>
                  <a:pt x="73431" y="110332"/>
                </a:lnTo>
                <a:lnTo>
                  <a:pt x="111524" y="78584"/>
                </a:lnTo>
                <a:lnTo>
                  <a:pt x="151280" y="54400"/>
                </a:lnTo>
                <a:lnTo>
                  <a:pt x="193260" y="40302"/>
                </a:lnTo>
                <a:lnTo>
                  <a:pt x="238023" y="38812"/>
                </a:lnTo>
                <a:lnTo>
                  <a:pt x="286131" y="52450"/>
                </a:lnTo>
                <a:lnTo>
                  <a:pt x="338227" y="93630"/>
                </a:lnTo>
                <a:lnTo>
                  <a:pt x="365717" y="126087"/>
                </a:lnTo>
                <a:lnTo>
                  <a:pt x="394029" y="164247"/>
                </a:lnTo>
                <a:lnTo>
                  <a:pt x="423059" y="206454"/>
                </a:lnTo>
                <a:lnTo>
                  <a:pt x="452702" y="251053"/>
                </a:lnTo>
                <a:lnTo>
                  <a:pt x="482853" y="296386"/>
                </a:lnTo>
                <a:lnTo>
                  <a:pt x="513409" y="340798"/>
                </a:lnTo>
                <a:lnTo>
                  <a:pt x="544265" y="382632"/>
                </a:lnTo>
                <a:lnTo>
                  <a:pt x="575317" y="420232"/>
                </a:lnTo>
                <a:lnTo>
                  <a:pt x="606459" y="451943"/>
                </a:lnTo>
                <a:lnTo>
                  <a:pt x="637588" y="476107"/>
                </a:lnTo>
                <a:lnTo>
                  <a:pt x="699388" y="495173"/>
                </a:lnTo>
                <a:lnTo>
                  <a:pt x="731480" y="487205"/>
                </a:lnTo>
                <a:lnTo>
                  <a:pt x="766001" y="468196"/>
                </a:lnTo>
                <a:lnTo>
                  <a:pt x="802332" y="439852"/>
                </a:lnTo>
                <a:lnTo>
                  <a:pt x="839855" y="403880"/>
                </a:lnTo>
                <a:lnTo>
                  <a:pt x="877951" y="361985"/>
                </a:lnTo>
                <a:lnTo>
                  <a:pt x="916002" y="315875"/>
                </a:lnTo>
                <a:lnTo>
                  <a:pt x="953389" y="267255"/>
                </a:lnTo>
                <a:lnTo>
                  <a:pt x="989492" y="217833"/>
                </a:lnTo>
                <a:lnTo>
                  <a:pt x="1023694" y="169314"/>
                </a:lnTo>
                <a:lnTo>
                  <a:pt x="1055375" y="123405"/>
                </a:lnTo>
                <a:lnTo>
                  <a:pt x="1083918" y="81813"/>
                </a:lnTo>
                <a:lnTo>
                  <a:pt x="1108702" y="46243"/>
                </a:lnTo>
                <a:lnTo>
                  <a:pt x="1129111" y="18404"/>
                </a:lnTo>
                <a:lnTo>
                  <a:pt x="1144524" y="0"/>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5644134" y="3301746"/>
            <a:ext cx="81280" cy="111760"/>
          </a:xfrm>
          <a:custGeom>
            <a:avLst/>
            <a:gdLst/>
            <a:ahLst/>
            <a:cxnLst/>
            <a:rect l="l" t="t" r="r" b="b"/>
            <a:pathLst>
              <a:path w="81279" h="111760">
                <a:moveTo>
                  <a:pt x="0" y="111251"/>
                </a:moveTo>
                <a:lnTo>
                  <a:pt x="80772" y="111251"/>
                </a:lnTo>
                <a:lnTo>
                  <a:pt x="80772" y="0"/>
                </a:lnTo>
                <a:lnTo>
                  <a:pt x="0" y="0"/>
                </a:lnTo>
                <a:lnTo>
                  <a:pt x="0" y="111251"/>
                </a:lnTo>
                <a:close/>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019543" y="2834639"/>
            <a:ext cx="1188720" cy="1188720"/>
          </a:xfrm>
          <a:custGeom>
            <a:avLst/>
            <a:gdLst/>
            <a:ahLst/>
            <a:cxnLst/>
            <a:rect l="l" t="t" r="r" b="b"/>
            <a:pathLst>
              <a:path w="1188720" h="1188720">
                <a:moveTo>
                  <a:pt x="594359"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12"/>
                </a:lnTo>
                <a:lnTo>
                  <a:pt x="7778" y="690777"/>
                </a:lnTo>
                <a:lnTo>
                  <a:pt x="17271" y="737204"/>
                </a:lnTo>
                <a:lnTo>
                  <a:pt x="30297" y="782238"/>
                </a:lnTo>
                <a:lnTo>
                  <a:pt x="46702" y="825728"/>
                </a:lnTo>
                <a:lnTo>
                  <a:pt x="66334" y="867519"/>
                </a:lnTo>
                <a:lnTo>
                  <a:pt x="89039" y="907460"/>
                </a:lnTo>
                <a:lnTo>
                  <a:pt x="114665" y="945398"/>
                </a:lnTo>
                <a:lnTo>
                  <a:pt x="143060" y="981179"/>
                </a:lnTo>
                <a:lnTo>
                  <a:pt x="174069" y="1014650"/>
                </a:lnTo>
                <a:lnTo>
                  <a:pt x="207540" y="1045659"/>
                </a:lnTo>
                <a:lnTo>
                  <a:pt x="243321" y="1074054"/>
                </a:lnTo>
                <a:lnTo>
                  <a:pt x="281259" y="1099680"/>
                </a:lnTo>
                <a:lnTo>
                  <a:pt x="321200" y="1122385"/>
                </a:lnTo>
                <a:lnTo>
                  <a:pt x="362991" y="1142017"/>
                </a:lnTo>
                <a:lnTo>
                  <a:pt x="406481" y="1158422"/>
                </a:lnTo>
                <a:lnTo>
                  <a:pt x="451515" y="1171448"/>
                </a:lnTo>
                <a:lnTo>
                  <a:pt x="497942" y="1180941"/>
                </a:lnTo>
                <a:lnTo>
                  <a:pt x="545607" y="1186749"/>
                </a:lnTo>
                <a:lnTo>
                  <a:pt x="594359" y="1188720"/>
                </a:lnTo>
                <a:lnTo>
                  <a:pt x="643112" y="1186749"/>
                </a:lnTo>
                <a:lnTo>
                  <a:pt x="690777" y="1180941"/>
                </a:lnTo>
                <a:lnTo>
                  <a:pt x="737204" y="1171448"/>
                </a:lnTo>
                <a:lnTo>
                  <a:pt x="782238" y="1158422"/>
                </a:lnTo>
                <a:lnTo>
                  <a:pt x="825728" y="1142017"/>
                </a:lnTo>
                <a:lnTo>
                  <a:pt x="867519" y="1122385"/>
                </a:lnTo>
                <a:lnTo>
                  <a:pt x="907460" y="1099680"/>
                </a:lnTo>
                <a:lnTo>
                  <a:pt x="945398" y="1074054"/>
                </a:lnTo>
                <a:lnTo>
                  <a:pt x="981179" y="1045659"/>
                </a:lnTo>
                <a:lnTo>
                  <a:pt x="1014650" y="1014650"/>
                </a:lnTo>
                <a:lnTo>
                  <a:pt x="1045659" y="981179"/>
                </a:lnTo>
                <a:lnTo>
                  <a:pt x="1074054" y="945398"/>
                </a:lnTo>
                <a:lnTo>
                  <a:pt x="1099680" y="907460"/>
                </a:lnTo>
                <a:lnTo>
                  <a:pt x="1122385" y="867519"/>
                </a:lnTo>
                <a:lnTo>
                  <a:pt x="1142017" y="825728"/>
                </a:lnTo>
                <a:lnTo>
                  <a:pt x="1158422" y="782238"/>
                </a:lnTo>
                <a:lnTo>
                  <a:pt x="1171448" y="737204"/>
                </a:lnTo>
                <a:lnTo>
                  <a:pt x="1180941" y="690777"/>
                </a:lnTo>
                <a:lnTo>
                  <a:pt x="1186749" y="643112"/>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59" y="0"/>
                </a:lnTo>
                <a:close/>
              </a:path>
            </a:pathLst>
          </a:custGeom>
          <a:solidFill>
            <a:srgbClr val="ACB8C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019543" y="2834639"/>
            <a:ext cx="1188720" cy="1188720"/>
          </a:xfrm>
          <a:custGeom>
            <a:avLst/>
            <a:gdLst/>
            <a:ahLst/>
            <a:cxnLst/>
            <a:rect l="l" t="t" r="r" b="b"/>
            <a:pathLst>
              <a:path w="1188720" h="1188720">
                <a:moveTo>
                  <a:pt x="0" y="594360"/>
                </a:moveTo>
                <a:lnTo>
                  <a:pt x="1970" y="545607"/>
                </a:lnTo>
                <a:lnTo>
                  <a:pt x="7778" y="497942"/>
                </a:lnTo>
                <a:lnTo>
                  <a:pt x="17271" y="451515"/>
                </a:lnTo>
                <a:lnTo>
                  <a:pt x="30297" y="406481"/>
                </a:lnTo>
                <a:lnTo>
                  <a:pt x="46702" y="362991"/>
                </a:lnTo>
                <a:lnTo>
                  <a:pt x="66334" y="321200"/>
                </a:lnTo>
                <a:lnTo>
                  <a:pt x="89039" y="281259"/>
                </a:lnTo>
                <a:lnTo>
                  <a:pt x="114665" y="243321"/>
                </a:lnTo>
                <a:lnTo>
                  <a:pt x="143060" y="207540"/>
                </a:lnTo>
                <a:lnTo>
                  <a:pt x="174069" y="174069"/>
                </a:lnTo>
                <a:lnTo>
                  <a:pt x="207540" y="143060"/>
                </a:lnTo>
                <a:lnTo>
                  <a:pt x="243321" y="114665"/>
                </a:lnTo>
                <a:lnTo>
                  <a:pt x="281259" y="89039"/>
                </a:lnTo>
                <a:lnTo>
                  <a:pt x="321200" y="66334"/>
                </a:lnTo>
                <a:lnTo>
                  <a:pt x="362991" y="46702"/>
                </a:lnTo>
                <a:lnTo>
                  <a:pt x="406481" y="30297"/>
                </a:lnTo>
                <a:lnTo>
                  <a:pt x="451515" y="17271"/>
                </a:lnTo>
                <a:lnTo>
                  <a:pt x="497942" y="7778"/>
                </a:lnTo>
                <a:lnTo>
                  <a:pt x="545607" y="1970"/>
                </a:lnTo>
                <a:lnTo>
                  <a:pt x="594359" y="0"/>
                </a:lnTo>
                <a:lnTo>
                  <a:pt x="643112" y="1970"/>
                </a:lnTo>
                <a:lnTo>
                  <a:pt x="690777" y="7778"/>
                </a:lnTo>
                <a:lnTo>
                  <a:pt x="737204" y="17271"/>
                </a:lnTo>
                <a:lnTo>
                  <a:pt x="782238" y="30297"/>
                </a:lnTo>
                <a:lnTo>
                  <a:pt x="825728" y="46702"/>
                </a:lnTo>
                <a:lnTo>
                  <a:pt x="867519" y="66334"/>
                </a:lnTo>
                <a:lnTo>
                  <a:pt x="907460" y="89039"/>
                </a:lnTo>
                <a:lnTo>
                  <a:pt x="945398" y="114665"/>
                </a:lnTo>
                <a:lnTo>
                  <a:pt x="981179" y="143060"/>
                </a:lnTo>
                <a:lnTo>
                  <a:pt x="1014650" y="174069"/>
                </a:lnTo>
                <a:lnTo>
                  <a:pt x="1045659" y="207540"/>
                </a:lnTo>
                <a:lnTo>
                  <a:pt x="1074054" y="243321"/>
                </a:lnTo>
                <a:lnTo>
                  <a:pt x="1099680" y="281259"/>
                </a:lnTo>
                <a:lnTo>
                  <a:pt x="1122385" y="321200"/>
                </a:lnTo>
                <a:lnTo>
                  <a:pt x="1142017" y="362991"/>
                </a:lnTo>
                <a:lnTo>
                  <a:pt x="1158422" y="406481"/>
                </a:lnTo>
                <a:lnTo>
                  <a:pt x="1171448" y="451515"/>
                </a:lnTo>
                <a:lnTo>
                  <a:pt x="1180941" y="497942"/>
                </a:lnTo>
                <a:lnTo>
                  <a:pt x="1186749" y="545607"/>
                </a:lnTo>
                <a:lnTo>
                  <a:pt x="1188720" y="594360"/>
                </a:lnTo>
                <a:lnTo>
                  <a:pt x="1186749" y="643112"/>
                </a:lnTo>
                <a:lnTo>
                  <a:pt x="1180941" y="690777"/>
                </a:lnTo>
                <a:lnTo>
                  <a:pt x="1171448" y="737204"/>
                </a:lnTo>
                <a:lnTo>
                  <a:pt x="1158422" y="782238"/>
                </a:lnTo>
                <a:lnTo>
                  <a:pt x="1142017" y="825728"/>
                </a:lnTo>
                <a:lnTo>
                  <a:pt x="1122385" y="867519"/>
                </a:lnTo>
                <a:lnTo>
                  <a:pt x="1099680" y="907460"/>
                </a:lnTo>
                <a:lnTo>
                  <a:pt x="1074054" y="945398"/>
                </a:lnTo>
                <a:lnTo>
                  <a:pt x="1045659" y="981179"/>
                </a:lnTo>
                <a:lnTo>
                  <a:pt x="1014650" y="1014650"/>
                </a:lnTo>
                <a:lnTo>
                  <a:pt x="981179" y="1045659"/>
                </a:lnTo>
                <a:lnTo>
                  <a:pt x="945398" y="1074054"/>
                </a:lnTo>
                <a:lnTo>
                  <a:pt x="907460" y="1099680"/>
                </a:lnTo>
                <a:lnTo>
                  <a:pt x="867519" y="1122385"/>
                </a:lnTo>
                <a:lnTo>
                  <a:pt x="825728" y="1142017"/>
                </a:lnTo>
                <a:lnTo>
                  <a:pt x="782238" y="1158422"/>
                </a:lnTo>
                <a:lnTo>
                  <a:pt x="737204" y="1171448"/>
                </a:lnTo>
                <a:lnTo>
                  <a:pt x="690777" y="1180941"/>
                </a:lnTo>
                <a:lnTo>
                  <a:pt x="643112" y="1186749"/>
                </a:lnTo>
                <a:lnTo>
                  <a:pt x="594359" y="1188720"/>
                </a:lnTo>
                <a:lnTo>
                  <a:pt x="545607" y="1186749"/>
                </a:lnTo>
                <a:lnTo>
                  <a:pt x="497942" y="1180941"/>
                </a:lnTo>
                <a:lnTo>
                  <a:pt x="451515" y="1171448"/>
                </a:lnTo>
                <a:lnTo>
                  <a:pt x="406481" y="1158422"/>
                </a:lnTo>
                <a:lnTo>
                  <a:pt x="362991" y="1142017"/>
                </a:lnTo>
                <a:lnTo>
                  <a:pt x="321200" y="1122385"/>
                </a:lnTo>
                <a:lnTo>
                  <a:pt x="281259" y="1099680"/>
                </a:lnTo>
                <a:lnTo>
                  <a:pt x="243321" y="1074054"/>
                </a:lnTo>
                <a:lnTo>
                  <a:pt x="207540" y="1045659"/>
                </a:lnTo>
                <a:lnTo>
                  <a:pt x="174069" y="1014650"/>
                </a:lnTo>
                <a:lnTo>
                  <a:pt x="143060" y="981179"/>
                </a:lnTo>
                <a:lnTo>
                  <a:pt x="114665" y="945398"/>
                </a:lnTo>
                <a:lnTo>
                  <a:pt x="89039" y="907460"/>
                </a:lnTo>
                <a:lnTo>
                  <a:pt x="66334" y="867519"/>
                </a:lnTo>
                <a:lnTo>
                  <a:pt x="46702" y="825728"/>
                </a:lnTo>
                <a:lnTo>
                  <a:pt x="30297" y="782238"/>
                </a:lnTo>
                <a:lnTo>
                  <a:pt x="17271" y="737204"/>
                </a:lnTo>
                <a:lnTo>
                  <a:pt x="7778" y="690777"/>
                </a:lnTo>
                <a:lnTo>
                  <a:pt x="1970" y="643112"/>
                </a:lnTo>
                <a:lnTo>
                  <a:pt x="0" y="594360"/>
                </a:lnTo>
                <a:close/>
              </a:path>
            </a:pathLst>
          </a:custGeom>
          <a:ln w="12192">
            <a:solidFill>
              <a:srgbClr val="ACB8C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250430" y="3050285"/>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19"/>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7514081" y="3402457"/>
            <a:ext cx="199390" cy="208915"/>
          </a:xfrm>
          <a:custGeom>
            <a:avLst/>
            <a:gdLst/>
            <a:ahLst/>
            <a:cxnLst/>
            <a:rect l="l" t="t" r="r" b="b"/>
            <a:pathLst>
              <a:path w="199390" h="208914">
                <a:moveTo>
                  <a:pt x="97536" y="0"/>
                </a:moveTo>
                <a:lnTo>
                  <a:pt x="136356" y="7048"/>
                </a:lnTo>
                <a:lnTo>
                  <a:pt x="168354" y="28479"/>
                </a:lnTo>
                <a:lnTo>
                  <a:pt x="190279" y="61007"/>
                </a:lnTo>
                <a:lnTo>
                  <a:pt x="198882" y="101345"/>
                </a:lnTo>
                <a:lnTo>
                  <a:pt x="191785" y="142224"/>
                </a:lnTo>
                <a:lnTo>
                  <a:pt x="171069" y="176053"/>
                </a:lnTo>
                <a:lnTo>
                  <a:pt x="139874" y="199358"/>
                </a:lnTo>
                <a:lnTo>
                  <a:pt x="101346" y="208660"/>
                </a:lnTo>
                <a:lnTo>
                  <a:pt x="62525" y="201612"/>
                </a:lnTo>
                <a:lnTo>
                  <a:pt x="30527" y="180181"/>
                </a:lnTo>
                <a:lnTo>
                  <a:pt x="8602" y="147653"/>
                </a:lnTo>
                <a:lnTo>
                  <a:pt x="0" y="107314"/>
                </a:lnTo>
                <a:lnTo>
                  <a:pt x="0" y="104901"/>
                </a:lnTo>
                <a:lnTo>
                  <a:pt x="0" y="102488"/>
                </a:lnTo>
                <a:lnTo>
                  <a:pt x="126" y="100075"/>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510018" y="3197098"/>
            <a:ext cx="196215" cy="203200"/>
          </a:xfrm>
          <a:custGeom>
            <a:avLst/>
            <a:gdLst/>
            <a:ahLst/>
            <a:cxnLst/>
            <a:rect l="l" t="t" r="r" b="b"/>
            <a:pathLst>
              <a:path w="196215" h="203200">
                <a:moveTo>
                  <a:pt x="102488" y="202818"/>
                </a:moveTo>
                <a:lnTo>
                  <a:pt x="64061" y="195732"/>
                </a:lnTo>
                <a:lnTo>
                  <a:pt x="31956" y="174704"/>
                </a:lnTo>
                <a:lnTo>
                  <a:pt x="9495" y="142936"/>
                </a:lnTo>
                <a:lnTo>
                  <a:pt x="0" y="103631"/>
                </a:lnTo>
                <a:lnTo>
                  <a:pt x="5812" y="63972"/>
                </a:lnTo>
                <a:lnTo>
                  <a:pt x="25257" y="31241"/>
                </a:lnTo>
                <a:lnTo>
                  <a:pt x="55346" y="8798"/>
                </a:lnTo>
                <a:lnTo>
                  <a:pt x="93090" y="0"/>
                </a:lnTo>
                <a:lnTo>
                  <a:pt x="131500" y="7086"/>
                </a:lnTo>
                <a:lnTo>
                  <a:pt x="163575" y="28114"/>
                </a:lnTo>
                <a:lnTo>
                  <a:pt x="186031" y="59882"/>
                </a:lnTo>
                <a:lnTo>
                  <a:pt x="195579" y="99187"/>
                </a:lnTo>
                <a:lnTo>
                  <a:pt x="195833" y="104901"/>
                </a:lnTo>
                <a:lnTo>
                  <a:pt x="195706" y="110616"/>
                </a:lnTo>
                <a:lnTo>
                  <a:pt x="194945" y="116331"/>
                </a:lnTo>
              </a:path>
            </a:pathLst>
          </a:custGeom>
          <a:ln w="2857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7608569" y="3144773"/>
            <a:ext cx="0" cy="538480"/>
          </a:xfrm>
          <a:custGeom>
            <a:avLst/>
            <a:gdLst/>
            <a:ahLst/>
            <a:cxnLst/>
            <a:rect l="l" t="t" r="r" b="b"/>
            <a:pathLst>
              <a:path h="538479">
                <a:moveTo>
                  <a:pt x="0" y="0"/>
                </a:moveTo>
                <a:lnTo>
                  <a:pt x="0" y="538352"/>
                </a:lnTo>
              </a:path>
            </a:pathLst>
          </a:custGeom>
          <a:ln w="28956">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35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2350</Words>
  <Application>Microsoft Office PowerPoint</Application>
  <PresentationFormat>Widescreen</PresentationFormat>
  <Paragraphs>632</Paragraphs>
  <Slides>49</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Black</vt:lpstr>
      <vt:lpstr>Calibri</vt:lpstr>
      <vt:lpstr>Calibri Light</vt:lpstr>
      <vt:lpstr>Cambria Math</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 LIST FINANCIAL MODEL ANALYSIS</vt:lpstr>
      <vt:lpstr>Watch List</vt:lpstr>
      <vt:lpstr>Watchlist</vt:lpstr>
      <vt:lpstr>Watch List</vt:lpstr>
      <vt:lpstr>Watchlist</vt:lpstr>
      <vt:lpstr>Watchlist</vt:lpstr>
      <vt:lpstr>DIVIDEND DISCOUNT MODEL-BLOOMBERG FINANCIAL MODEL ANALYSIS</vt:lpstr>
      <vt:lpstr>Dividend Discount Model</vt:lpstr>
      <vt:lpstr>Dividend Discount Model</vt:lpstr>
      <vt:lpstr>Dividend Discount Model</vt:lpstr>
      <vt:lpstr>Dividend Discount Model</vt:lpstr>
      <vt:lpstr>EARNINGS POWER VALUE FINANCIAL MODEL ANALYSIS</vt:lpstr>
      <vt:lpstr>Earnings Power Value Model</vt:lpstr>
      <vt:lpstr>Earnings Power Value Model</vt:lpstr>
      <vt:lpstr>Earnings Power Value Model</vt:lpstr>
      <vt:lpstr>Earnings Power Value Model</vt:lpstr>
      <vt:lpstr>Earnings Power Value Model</vt:lpstr>
      <vt:lpstr>EV TO EBITDA FINANCIAL MODEL ANALYSIS</vt:lpstr>
      <vt:lpstr>EV to EBITDA</vt:lpstr>
      <vt:lpstr>EV to EBITDA</vt:lpstr>
      <vt:lpstr>EV to EBITDA</vt:lpstr>
      <vt:lpstr>FREE CASH FLOW MODELS FINANCIAL MODEL ANALYSIS</vt:lpstr>
      <vt:lpstr>Free Cash Flow Models</vt:lpstr>
      <vt:lpstr>Free Cash Flow Models</vt:lpstr>
      <vt:lpstr>Free Cash Flow Models</vt:lpstr>
      <vt:lpstr>Free Cash Flow Models</vt:lpstr>
      <vt:lpstr>Free Cash Flow Models</vt:lpstr>
      <vt:lpstr>Free Cash Flow Models</vt:lpstr>
      <vt:lpstr>Free Cash Flow Models</vt:lpstr>
      <vt:lpstr>Free Cash Flow Models</vt:lpstr>
      <vt:lpstr>Free Cash Flow Models</vt:lpstr>
      <vt:lpstr>Free Cash Flow Models</vt:lpstr>
      <vt:lpstr>PRICE TO EARNINGS RATIO FINANCIAL MODEL ANALYSIS</vt:lpstr>
      <vt:lpstr>Price to Earnings</vt:lpstr>
      <vt:lpstr>Price to Earnings</vt:lpstr>
      <vt:lpstr>Price to Earnings</vt:lpstr>
      <vt:lpstr>MODIFIED GRAHAM FINANCIAL MODEL ANALYSIS</vt:lpstr>
      <vt:lpstr>Modified Graham Formula</vt:lpstr>
      <vt:lpstr>Modified Graham Formula</vt:lpstr>
      <vt:lpstr>Modified Graham Formula</vt:lpstr>
      <vt:lpstr>PowerPoint Presentation</vt:lpstr>
    </vt:vector>
  </TitlesOfParts>
  <Company>UNC Wilmington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Dennison, Darwin</dc:creator>
  <cp:lastModifiedBy>Dennison, Darwin</cp:lastModifiedBy>
  <cp:revision>1</cp:revision>
  <dcterms:created xsi:type="dcterms:W3CDTF">2017-10-28T18:47:23Z</dcterms:created>
  <dcterms:modified xsi:type="dcterms:W3CDTF">2017-10-28T18:47:58Z</dcterms:modified>
</cp:coreProperties>
</file>