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9" r:id="rId4"/>
    <p:sldId id="265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4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7290-A8E0-4A4D-BA42-F602BECA1DA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6266-440D-451E-80BE-C1305F5B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1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Trump</a:t>
            </a:r>
            <a:r>
              <a:rPr lang="en-US" baseline="0" dirty="0" smtClean="0"/>
              <a:t> down &lt;1% Less than a pull-back – 5%; Son-in-law did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E5B00-F5FD-4857-B9A3-15DBBBFC5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62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 Based Pullback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E5B00-F5FD-4857-B9A3-15DBBBFC5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6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that time,</a:t>
            </a:r>
            <a:r>
              <a:rPr lang="en-US" baseline="0" dirty="0" smtClean="0"/>
              <a:t> w</a:t>
            </a:r>
            <a:r>
              <a:rPr lang="en-US" dirty="0" smtClean="0"/>
              <a:t>as not prepared to seek Value stocks, </a:t>
            </a:r>
          </a:p>
          <a:p>
            <a:r>
              <a:rPr lang="en-US" dirty="0" smtClean="0"/>
              <a:t>purchased leading passive funds.</a:t>
            </a:r>
          </a:p>
          <a:p>
            <a:r>
              <a:rPr lang="en-US" dirty="0" smtClean="0"/>
              <a:t>Increased 35% in 16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E5B00-F5FD-4857-B9A3-15DBBBFC5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21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E5B00-F5FD-4857-B9A3-15DBBBFC5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3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Exclude</a:t>
            </a:r>
            <a:r>
              <a:rPr lang="en-US" baseline="0" dirty="0" smtClean="0"/>
              <a:t> bottom 5 Legacy Stocks – Gain in the other Value-based is greater than Passive-based portfolio.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E5B00-F5FD-4857-B9A3-15DBBBFC5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1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3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4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2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2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34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7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21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934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67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4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9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3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5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6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89566-EFAD-428B-9BDE-27431EF7EDED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7573-F252-4BB3-8910-90AFA368C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3B903A-732F-4068-B52D-249A82D6E02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2BF7-2607-47EF-A979-5D0B1EB5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49" y="1196622"/>
            <a:ext cx="9469851" cy="4741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6133" y="4515556"/>
            <a:ext cx="308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Dips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322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170" y="456231"/>
            <a:ext cx="8968165" cy="56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21" y="1423707"/>
            <a:ext cx="7401958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89" y="1142802"/>
            <a:ext cx="10498222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0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3" y="649705"/>
            <a:ext cx="9669822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243" y="414809"/>
            <a:ext cx="852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1987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1992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1997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2000, 2008,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2016, 2017?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821" y="1154401"/>
            <a:ext cx="114299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2017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Trump Tweets 1.8% Drop 373 points (May 16), Rift: Business Leaders, G. Cohn resigns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2016 Trump Post Election Transition, Power Plus Jared Kushner Re: Russian Probe November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2016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Brexit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Britain's Exit from the European Union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(6/24/2016)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2016 Oil Oversupply, World Volatility (January February)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2008 Meltdown Global Issues (40% Drop: 1929 80% Drop)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2000 Dot Com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Bubble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1997 Asian financial crisis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992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European Exchange Rate unable to keep agreed lower limit.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992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1987 SEC Investigations of Crooked Gains and Junk Bonds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39023" y="2848529"/>
            <a:ext cx="74197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4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1" y="1371600"/>
            <a:ext cx="10892764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3" y="168200"/>
            <a:ext cx="8454887" cy="65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6" y="1191126"/>
            <a:ext cx="9198957" cy="47160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28611" y="2815389"/>
            <a:ext cx="228600" cy="3007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57473" y="2673015"/>
            <a:ext cx="220578" cy="280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5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2" y="1077880"/>
            <a:ext cx="1177431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Symbol	Name	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Last     Purchase         %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Annual Dividend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XLI	SELECT SECTOR SPDR INDUSTRIAL TRUST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72.69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53.01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0.371250707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1.2636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XLB	SELECT SECTOR SPDR MATERIALS TRUST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58.57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44.44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0.317956796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1.2076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VFH	VANGUARD FINANCIALS INDEX FUND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67.21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43.00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0.563023256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1.2200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XLE	SELECT SECTOR SPDR ENERGY TRUST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67.54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55.74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0.211697165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3.4616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XLK	SELECT SECTOR SPDR TECHNOLOGY FUND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61.09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41.75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0.463353293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0.8368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XLV	SPDR SELECT SECTOR HEALTHCARE FUND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83.73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63.95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0.309304144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1.2192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XLY	SPDR SELECT SECTOR CONSUMER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DISCRET       91.39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73.00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0.251917808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1.2716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502.22	   374.89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0.35550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10.4804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0.339659633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6844" y="349954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BREXIT Purchase June 24, 2016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9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006" y="738679"/>
            <a:ext cx="922302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Buffett’s Index Investing Challenge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2008,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Buffett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challenged the hedge fund industry – the quintessential active investors – to a 10-year contest.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Buffett - 1million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dollars in Vanguard's S&amp;P 500 Admiral Fund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Protége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́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Partners LLC, the hedge fund that took him up on his challenge, picked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‘most perfect’ managed funds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End of 2016:   Buffett 66%,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Protége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́'s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Challenge Ends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2018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winner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paying off to a charity.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05659"/>
              </p:ext>
            </p:extLst>
          </p:nvPr>
        </p:nvGraphicFramePr>
        <p:xfrm>
          <a:off x="625642" y="650917"/>
          <a:ext cx="9589170" cy="4340002"/>
        </p:xfrm>
        <a:graphic>
          <a:graphicData uri="http://schemas.openxmlformats.org/drawingml/2006/table">
            <a:tbl>
              <a:tblPr/>
              <a:tblGrid>
                <a:gridCol w="1342161">
                  <a:extLst>
                    <a:ext uri="{9D8B030D-6E8A-4147-A177-3AD203B41FA5}">
                      <a16:colId xmlns:a16="http://schemas.microsoft.com/office/drawing/2014/main" val="4008966145"/>
                    </a:ext>
                  </a:extLst>
                </a:gridCol>
                <a:gridCol w="1342161">
                  <a:extLst>
                    <a:ext uri="{9D8B030D-6E8A-4147-A177-3AD203B41FA5}">
                      <a16:colId xmlns:a16="http://schemas.microsoft.com/office/drawing/2014/main" val="774043673"/>
                    </a:ext>
                  </a:extLst>
                </a:gridCol>
                <a:gridCol w="1034919">
                  <a:extLst>
                    <a:ext uri="{9D8B030D-6E8A-4147-A177-3AD203B41FA5}">
                      <a16:colId xmlns:a16="http://schemas.microsoft.com/office/drawing/2014/main" val="194964082"/>
                    </a:ext>
                  </a:extLst>
                </a:gridCol>
                <a:gridCol w="1228966">
                  <a:extLst>
                    <a:ext uri="{9D8B030D-6E8A-4147-A177-3AD203B41FA5}">
                      <a16:colId xmlns:a16="http://schemas.microsoft.com/office/drawing/2014/main" val="2730730305"/>
                    </a:ext>
                  </a:extLst>
                </a:gridCol>
                <a:gridCol w="1342161">
                  <a:extLst>
                    <a:ext uri="{9D8B030D-6E8A-4147-A177-3AD203B41FA5}">
                      <a16:colId xmlns:a16="http://schemas.microsoft.com/office/drawing/2014/main" val="1820412116"/>
                    </a:ext>
                  </a:extLst>
                </a:gridCol>
                <a:gridCol w="1409843">
                  <a:extLst>
                    <a:ext uri="{9D8B030D-6E8A-4147-A177-3AD203B41FA5}">
                      <a16:colId xmlns:a16="http://schemas.microsoft.com/office/drawing/2014/main" val="3558788423"/>
                    </a:ext>
                  </a:extLst>
                </a:gridCol>
                <a:gridCol w="930043">
                  <a:extLst>
                    <a:ext uri="{9D8B030D-6E8A-4147-A177-3AD203B41FA5}">
                      <a16:colId xmlns:a16="http://schemas.microsoft.com/office/drawing/2014/main" val="1747522505"/>
                    </a:ext>
                  </a:extLst>
                </a:gridCol>
                <a:gridCol w="958916">
                  <a:extLst>
                    <a:ext uri="{9D8B030D-6E8A-4147-A177-3AD203B41FA5}">
                      <a16:colId xmlns:a16="http://schemas.microsoft.com/office/drawing/2014/main" val="1547861496"/>
                    </a:ext>
                  </a:extLst>
                </a:gridCol>
              </a:tblGrid>
              <a:tr h="25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Purchased on Dips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Basis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3-Jan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Current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572864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144.70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IBM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167.19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Technology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162.07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416994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JNJ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55.28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Johnson &amp;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115.84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Care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50459"/>
                  </a:ext>
                </a:extLst>
              </a:tr>
              <a:tr h="298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MSFT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45.70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Microsoft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62.58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78.81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674386"/>
                  </a:ext>
                </a:extLst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MTGE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17.70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Mortgage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16.50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Real Estate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188610"/>
                  </a:ext>
                </a:extLst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33.70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AT&amp;T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43.02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Telecomm.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35.54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581959"/>
                  </a:ext>
                </a:extLst>
              </a:tr>
              <a:tr h="25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USM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34.20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Cellular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45.67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Telecomm.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36.78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206275"/>
                  </a:ext>
                </a:extLst>
              </a:tr>
              <a:tr h="26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WFC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45.25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Wells Fargo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56.00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Financials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54.92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8967"/>
                  </a:ext>
                </a:extLst>
              </a:tr>
              <a:tr h="269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WMT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68.00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Wal-Mart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68.66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Consum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Staple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87.44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70894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XOM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42.82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Exxon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46.19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83.11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764062"/>
                  </a:ext>
                </a:extLst>
              </a:tr>
              <a:tr h="275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PEP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47.50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Pepsi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56.64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Consum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6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111.61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26639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SRE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35.73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Sempra </a:t>
                      </a:r>
                      <a:r>
                        <a:rPr lang="en-US" sz="16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Engy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104.65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114.13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293654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JNJ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71.96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&amp;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101.13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 Care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394550"/>
                  </a:ext>
                </a:extLst>
              </a:tr>
              <a:tr h="25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NFG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25.85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National Fuel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56.78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57.62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087791"/>
                  </a:ext>
                </a:extLst>
              </a:tr>
              <a:tr h="230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ADM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20.00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Archer Daniels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45.58 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/Food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43.49</a:t>
                      </a: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12" marR="9412" marT="9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8423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98281"/>
              </p:ext>
            </p:extLst>
          </p:nvPr>
        </p:nvGraphicFramePr>
        <p:xfrm>
          <a:off x="625642" y="5182387"/>
          <a:ext cx="10704968" cy="1166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622">
                  <a:extLst>
                    <a:ext uri="{9D8B030D-6E8A-4147-A177-3AD203B41FA5}">
                      <a16:colId xmlns:a16="http://schemas.microsoft.com/office/drawing/2014/main" val="484655754"/>
                    </a:ext>
                  </a:extLst>
                </a:gridCol>
                <a:gridCol w="6548346">
                  <a:extLst>
                    <a:ext uri="{9D8B030D-6E8A-4147-A177-3AD203B41FA5}">
                      <a16:colId xmlns:a16="http://schemas.microsoft.com/office/drawing/2014/main" val="4042900185"/>
                    </a:ext>
                  </a:extLst>
                </a:gridCol>
              </a:tblGrid>
              <a:tr h="414809">
                <a:tc>
                  <a:txBody>
                    <a:bodyPr/>
                    <a:lstStyle/>
                    <a:p>
                      <a:r>
                        <a:rPr lang="en-US" dirty="0" smtClean="0"/>
                        <a:t>Basis to Jan.</a:t>
                      </a:r>
                      <a:r>
                        <a:rPr lang="en-US" baseline="0" dirty="0" smtClean="0"/>
                        <a:t> 3, 2017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58.52 %        n=14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43266"/>
                  </a:ext>
                </a:extLst>
              </a:tr>
              <a:tr h="376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January 3 to Oct.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22,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2017 (YTD)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19.84 %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98886"/>
                  </a:ext>
                </a:extLst>
              </a:tr>
              <a:tr h="376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Basis to Current Price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78.81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5418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25842" y="1364387"/>
            <a:ext cx="842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1358" y="2009274"/>
            <a:ext cx="1852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VALUE BASED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Target $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Debt / Equity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P/E P/B ROE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Thesis Forward Long term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538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480</Words>
  <Application>Microsoft Office PowerPoint</Application>
  <PresentationFormat>Widescreen</PresentationFormat>
  <Paragraphs>176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Wilmington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Dennison, Darwin</dc:creator>
  <cp:lastModifiedBy>Dennison, Darwin</cp:lastModifiedBy>
  <cp:revision>5</cp:revision>
  <dcterms:created xsi:type="dcterms:W3CDTF">2017-10-28T16:53:04Z</dcterms:created>
  <dcterms:modified xsi:type="dcterms:W3CDTF">2017-11-03T20:41:40Z</dcterms:modified>
</cp:coreProperties>
</file>