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1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70" r:id="rId11"/>
    <p:sldId id="268" r:id="rId12"/>
    <p:sldId id="276" r:id="rId13"/>
    <p:sldId id="277" r:id="rId14"/>
    <p:sldId id="278" r:id="rId15"/>
    <p:sldId id="275" r:id="rId16"/>
    <p:sldId id="273" r:id="rId17"/>
    <p:sldId id="274" r:id="rId18"/>
    <p:sldId id="272" r:id="rId19"/>
    <p:sldId id="271" r:id="rId20"/>
    <p:sldId id="269" r:id="rId21"/>
    <p:sldId id="262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4" d="100"/>
          <a:sy n="54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9C70E-3CD7-449F-89F1-A41C8A04B3FF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F4D25-D187-4B23-9D6A-63C483B5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1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Copies</a:t>
            </a:r>
            <a:r>
              <a:rPr lang="en-US" baseline="0" dirty="0" smtClean="0"/>
              <a:t> from LinkedIn. Notice all the topics Dr. Richie is knowledgeable about. Investment Banking; credit 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00B4-D47B-4848-B953-F844C5796D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0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Mission to become the next Warren Buffett. </a:t>
            </a:r>
          </a:p>
          <a:p>
            <a:r>
              <a:rPr lang="en-US" dirty="0" smtClean="0"/>
              <a:t>Absolute knowledge of S&amp;P</a:t>
            </a:r>
            <a:r>
              <a:rPr lang="en-US" baseline="0" dirty="0" smtClean="0"/>
              <a:t> stocks and beyond. </a:t>
            </a:r>
          </a:p>
          <a:p>
            <a:r>
              <a:rPr lang="en-US" baseline="0" dirty="0" smtClean="0"/>
              <a:t>Read the annual report of all the S&amp;P 500 companies and is 	knowledgeable about all the sectors.</a:t>
            </a:r>
          </a:p>
          <a:p>
            <a:r>
              <a:rPr lang="en-US" baseline="0" dirty="0" smtClean="0"/>
              <a:t>Provides leadership and advise regarding your stock selections</a:t>
            </a:r>
          </a:p>
          <a:p>
            <a:r>
              <a:rPr lang="en-US" baseline="0" dirty="0" smtClean="0"/>
              <a:t>Questions were helpful, clarifying, positive.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00B4-D47B-4848-B953-F844C5796D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1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Jay McClung is the second most frequent ‘questioner.’</a:t>
            </a:r>
          </a:p>
          <a:p>
            <a:r>
              <a:rPr lang="en-US" dirty="0" smtClean="0"/>
              <a:t>Regional Director</a:t>
            </a:r>
            <a:r>
              <a:rPr lang="en-US" baseline="0" dirty="0" smtClean="0"/>
              <a:t> of Portfolio Management – 556,000,000 under 	investment… not sure how many portfolio managers.</a:t>
            </a:r>
          </a:p>
          <a:p>
            <a:r>
              <a:rPr lang="en-US" baseline="0" dirty="0" smtClean="0"/>
              <a:t>Has an advertisement in his Facebook. (Social Media) </a:t>
            </a:r>
          </a:p>
          <a:p>
            <a:r>
              <a:rPr lang="en-US" baseline="0" dirty="0" smtClean="0"/>
              <a:t>Indexed $$, Managed $.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Check out indexed funds – lower expense ratios (research, 	transaction expenses). </a:t>
            </a:r>
          </a:p>
          <a:p>
            <a:r>
              <a:rPr lang="en-US" baseline="0" dirty="0" smtClean="0"/>
              <a:t>Spiders are a portfolio of stocks that you purchase with 1 	transaction.  </a:t>
            </a:r>
          </a:p>
          <a:p>
            <a:r>
              <a:rPr lang="en-US" baseline="0" dirty="0" smtClean="0"/>
              <a:t>	Exchange Traded Funds (ETFs) are usually divided 	into S&amp;P sectors. </a:t>
            </a:r>
          </a:p>
          <a:p>
            <a:r>
              <a:rPr lang="en-US" baseline="0" dirty="0" smtClean="0"/>
              <a:t>	Vanguard started in 1975. Bob Brinker radio show 	1986… </a:t>
            </a:r>
          </a:p>
          <a:p>
            <a:r>
              <a:rPr lang="en-US" baseline="0" dirty="0" smtClean="0"/>
              <a:t>Reviewed financial sector – Bank of America, Charles Schwab, Goldman Sachs, J.P. Morgan, AIG.</a:t>
            </a:r>
          </a:p>
          <a:p>
            <a:r>
              <a:rPr lang="en-US" baseline="0" dirty="0" smtClean="0"/>
              <a:t>Purchased VFH (vanguard) 5 year average return 10 % top holdings Wells Fargo, J P Morgan, Berkshire Hathaway –    Price 43.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00B4-D47B-4848-B953-F844C5796D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2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Bill Coleman</a:t>
            </a:r>
            <a:r>
              <a:rPr lang="en-US" baseline="0" dirty="0" smtClean="0"/>
              <a:t> – First Vice President, BB&amp;T</a:t>
            </a:r>
            <a:endParaRPr lang="en-US" dirty="0" smtClean="0"/>
          </a:p>
          <a:p>
            <a:r>
              <a:rPr lang="en-US" dirty="0" smtClean="0"/>
              <a:t>Built business cold calling. </a:t>
            </a:r>
          </a:p>
          <a:p>
            <a:r>
              <a:rPr lang="en-US" dirty="0" smtClean="0"/>
              <a:t>$93,000,000</a:t>
            </a:r>
            <a:r>
              <a:rPr lang="en-US" baseline="0" dirty="0" smtClean="0"/>
              <a:t> manages 60 families.  1.5/family. Estimated 12% fees… 11 million. </a:t>
            </a:r>
          </a:p>
          <a:p>
            <a:r>
              <a:rPr lang="en-US" baseline="0" dirty="0" smtClean="0"/>
              <a:t>Elon College (Private 50% acceptance);  </a:t>
            </a:r>
          </a:p>
          <a:p>
            <a:r>
              <a:rPr lang="en-US" baseline="0" dirty="0" smtClean="0"/>
              <a:t>Some occasions visits the corporate head quarters (tax deductible).</a:t>
            </a:r>
          </a:p>
          <a:p>
            <a:r>
              <a:rPr lang="en-US" baseline="0" dirty="0" smtClean="0"/>
              <a:t>Newest member of the Board </a:t>
            </a:r>
          </a:p>
          <a:p>
            <a:r>
              <a:rPr lang="en-US" baseline="0" dirty="0" smtClean="0"/>
              <a:t>Most frequent ‘questioner’ at the Final Exam. </a:t>
            </a:r>
          </a:p>
          <a:p>
            <a:r>
              <a:rPr lang="en-US" baseline="0" dirty="0" smtClean="0"/>
              <a:t>	Use of dividends, hypothetical questions, </a:t>
            </a:r>
          </a:p>
          <a:p>
            <a:r>
              <a:rPr lang="en-US" baseline="0" dirty="0" smtClean="0"/>
              <a:t>	margin levels (compared to industry)</a:t>
            </a:r>
          </a:p>
          <a:p>
            <a:r>
              <a:rPr lang="en-US" baseline="0" dirty="0" smtClean="0"/>
              <a:t>Meet him…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00B4-D47B-4848-B953-F844C5796D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6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Linkedin</a:t>
            </a:r>
            <a:r>
              <a:rPr lang="en-US" dirty="0" smtClean="0"/>
              <a:t> –based. Hobby</a:t>
            </a:r>
            <a:r>
              <a:rPr lang="en-US" baseline="0" dirty="0" smtClean="0"/>
              <a:t> reading. </a:t>
            </a:r>
          </a:p>
          <a:p>
            <a:r>
              <a:rPr lang="en-US" baseline="0" dirty="0" smtClean="0"/>
              <a:t>Selected by Dean Rob </a:t>
            </a:r>
            <a:r>
              <a:rPr lang="en-US" baseline="0" dirty="0" err="1" smtClean="0"/>
              <a:t>Burrus</a:t>
            </a:r>
            <a:r>
              <a:rPr lang="en-US" baseline="0" dirty="0" smtClean="0"/>
              <a:t> to accompany students on banking 	enterprise experience. </a:t>
            </a:r>
          </a:p>
          <a:p>
            <a:r>
              <a:rPr lang="en-US" baseline="0" dirty="0" smtClean="0"/>
              <a:t>Chartered Financial Analysis; Certified Financial Planner; </a:t>
            </a:r>
          </a:p>
          <a:p>
            <a:r>
              <a:rPr lang="en-US" baseline="0" dirty="0" smtClean="0"/>
              <a:t>	Certified Global Business Planner. </a:t>
            </a:r>
          </a:p>
          <a:p>
            <a:r>
              <a:rPr lang="en-US" baseline="0" dirty="0" smtClean="0"/>
              <a:t>Leadership Positions (UNCW) Associate Dean; </a:t>
            </a:r>
          </a:p>
          <a:p>
            <a:r>
              <a:rPr lang="en-US" baseline="0" dirty="0" smtClean="0"/>
              <a:t>Chair Economics and Finance, </a:t>
            </a:r>
          </a:p>
          <a:p>
            <a:r>
              <a:rPr lang="en-US" baseline="0" dirty="0" smtClean="0"/>
              <a:t>Director of MBA Program. </a:t>
            </a:r>
          </a:p>
          <a:p>
            <a:r>
              <a:rPr lang="en-US" baseline="0" dirty="0" smtClean="0"/>
              <a:t>These achievements are not easy, not guaranteed, often not 	available.</a:t>
            </a:r>
          </a:p>
          <a:p>
            <a:r>
              <a:rPr lang="en-US" dirty="0" smtClean="0"/>
              <a:t>Chartered</a:t>
            </a:r>
            <a:r>
              <a:rPr lang="en-US" baseline="0" dirty="0" smtClean="0"/>
              <a:t> Financial Analysis CFA – Currently </a:t>
            </a:r>
            <a:r>
              <a:rPr lang="en-US" b="1" baseline="0" dirty="0" smtClean="0"/>
              <a:t>135,000 world wide </a:t>
            </a:r>
            <a:r>
              <a:rPr lang="en-US" baseline="0" dirty="0" smtClean="0"/>
              <a:t>(pass rate us 42% world 39%;  </a:t>
            </a:r>
            <a:r>
              <a:rPr lang="en-US" b="1" baseline="0" dirty="0" smtClean="0"/>
              <a:t>21,000 in the US. </a:t>
            </a:r>
          </a:p>
          <a:p>
            <a:r>
              <a:rPr lang="en-US" baseline="0" dirty="0" smtClean="0"/>
              <a:t>Components of Institute: ethics,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commitment to professional integrity, education and trust in finance,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investors’ interests come first,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markets function at their best w/o intervention, and economies grow.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 in CFA Institute, assists in test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and correction.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 to 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200,000 per year graduate with MBA… 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Schools of Business graduates 23% of total graduates. 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Millions with MBA.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CNS (Certified Nutrition Specialist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American College of Nutrition, 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1,800 World Wide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Board for Certification of Nutrition Specialists.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00B4-D47B-4848-B953-F844C5796D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4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96BD-6BF9-4844-950A-698EC1005422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268-F258-4F96-B270-497353F6D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8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96BD-6BF9-4844-950A-698EC1005422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268-F258-4F96-B270-497353F6D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4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96BD-6BF9-4844-950A-698EC1005422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268-F258-4F96-B270-497353F6D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96BD-6BF9-4844-950A-698EC1005422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268-F258-4F96-B270-497353F6D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9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96BD-6BF9-4844-950A-698EC1005422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268-F258-4F96-B270-497353F6D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3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96BD-6BF9-4844-950A-698EC1005422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268-F258-4F96-B270-497353F6D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7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96BD-6BF9-4844-950A-698EC1005422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268-F258-4F96-B270-497353F6D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9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96BD-6BF9-4844-950A-698EC1005422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268-F258-4F96-B270-497353F6D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8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96BD-6BF9-4844-950A-698EC1005422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268-F258-4F96-B270-497353F6D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2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96BD-6BF9-4844-950A-698EC1005422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268-F258-4F96-B270-497353F6D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0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96BD-6BF9-4844-950A-698EC1005422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268-F258-4F96-B270-497353F6D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4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B96BD-6BF9-4844-950A-698EC1005422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89268-F258-4F96-B270-497353F6D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6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0310" y="1512711"/>
            <a:ext cx="7044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Board - </a:t>
            </a:r>
            <a:r>
              <a:rPr lang="en-US" sz="4000" dirty="0" smtClean="0"/>
              <a:t>Final Exam: Fall 2017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939821" y="2743199"/>
            <a:ext cx="34431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Report </a:t>
            </a:r>
          </a:p>
          <a:p>
            <a:r>
              <a:rPr lang="en-US" sz="2800" b="1" dirty="0" smtClean="0"/>
              <a:t>Presentation</a:t>
            </a:r>
          </a:p>
          <a:p>
            <a:r>
              <a:rPr lang="en-US" sz="2800" b="1" dirty="0" smtClean="0"/>
              <a:t>Questions</a:t>
            </a:r>
          </a:p>
          <a:p>
            <a:r>
              <a:rPr lang="en-US" sz="2800" b="1" dirty="0" smtClean="0"/>
              <a:t>Board Acceptance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891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9431" y="1648326"/>
            <a:ext cx="264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Roberta LaSure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17" y="2321135"/>
            <a:ext cx="5687219" cy="2629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2196417" y="5185608"/>
            <a:ext cx="5392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Located in the Associate Vice Chancellor’s Office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67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02"/>
            <a:ext cx="6182588" cy="4496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03" y="178507"/>
            <a:ext cx="6163535" cy="4887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726116"/>
            <a:ext cx="6465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he does, cannot be taught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The consummate professional.</a:t>
            </a:r>
          </a:p>
          <a:p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hows </a:t>
            </a:r>
            <a:r>
              <a:rPr lang="en-US" b="1" dirty="0">
                <a:solidFill>
                  <a:srgbClr val="FF0000"/>
                </a:solidFill>
              </a:rPr>
              <a:t>a high degree of </a:t>
            </a:r>
            <a:r>
              <a:rPr lang="en-US" b="1" dirty="0" smtClean="0">
                <a:solidFill>
                  <a:srgbClr val="FF0000"/>
                </a:solidFill>
              </a:rPr>
              <a:t>skill, flair</a:t>
            </a:r>
            <a:r>
              <a:rPr lang="en-US" b="1" dirty="0">
                <a:solidFill>
                  <a:srgbClr val="FF0000"/>
                </a:solidFill>
              </a:rPr>
              <a:t>; </a:t>
            </a:r>
            <a:r>
              <a:rPr lang="en-US" b="1" dirty="0" smtClean="0">
                <a:solidFill>
                  <a:srgbClr val="FF0000"/>
                </a:solidFill>
              </a:rPr>
              <a:t>that is complete </a:t>
            </a:r>
            <a:r>
              <a:rPr lang="en-US" b="1" dirty="0">
                <a:solidFill>
                  <a:srgbClr val="FF0000"/>
                </a:solidFill>
              </a:rPr>
              <a:t>or </a:t>
            </a:r>
            <a:r>
              <a:rPr lang="en-US" b="1" dirty="0" smtClean="0">
                <a:solidFill>
                  <a:srgbClr val="FF0000"/>
                </a:solidFill>
              </a:rPr>
              <a:t>perfect for</a:t>
            </a:r>
          </a:p>
          <a:p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ourse management… Wall Street firm. (Chase or Goldman </a:t>
            </a:r>
            <a:r>
              <a:rPr lang="en-US" b="1" dirty="0" smtClean="0">
                <a:solidFill>
                  <a:srgbClr val="FF0000"/>
                </a:solidFill>
              </a:rPr>
              <a:t>Sachs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9253" y="732027"/>
            <a:ext cx="9926052" cy="5325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Questions (conceptual basis)…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 margins of safety (MOS). Why was this stock selected?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kind of screening did you use to select this stock?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other equities did you compare this equity with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What are the comps?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Generally, walk through how you came up with the enterprise value of the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company… are you high or low?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it acceptable to use a market price that exceeds the target?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equity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appears to have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issues at both top and bottom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lines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at the bottom line. Why?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thought regarding the future of this company?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explain the business plan for this company?</a:t>
            </a:r>
          </a:p>
        </p:txBody>
      </p:sp>
    </p:spTree>
    <p:extLst>
      <p:ext uri="{BB962C8B-B14F-4D97-AF65-F5344CB8AC3E}">
        <p14:creationId xmlns:p14="http://schemas.microsoft.com/office/powerpoint/2010/main" val="15190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862" y="704784"/>
            <a:ext cx="10599821" cy="555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competitors does this company have? …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their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or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acquiring of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two companies accretive or will it take a few years to increase the bottom line?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selling. What was the stock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 (%)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of this company during the last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year?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Regarding the cash flow from this company – is it steady or cyclical?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of materials go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down, do not credit margins also go down?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future factors may impede or assist this equity?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equity reports inconsistent dividends and increasing debt… why are you holding?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major factors that led you to recommend purchasing this company?</a:t>
            </a:r>
          </a:p>
        </p:txBody>
      </p:sp>
    </p:spTree>
    <p:extLst>
      <p:ext uri="{BB962C8B-B14F-4D97-AF65-F5344CB8AC3E}">
        <p14:creationId xmlns:p14="http://schemas.microsoft.com/office/powerpoint/2010/main" val="547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6432" y="964453"/>
            <a:ext cx="9348535" cy="5054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equities you compared did you select the equity with the PEG as low as possible?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will occur if the merger does not occur?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think that the price will go up or stay the same if a merger occurs?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the company have a business strategy for an upturn or a downturn in the market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these question are concept based… try to think of questions that you and your team might ask about your equities. Think team!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in mind: dimensions – quantitative and qualitative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872" y="1155702"/>
            <a:ext cx="7563853" cy="4037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knowledge about… </a:t>
            </a:r>
            <a:endParaRPr lang="en-US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 forecast and market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 rate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(good or bad)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SEC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Interest Rate (December?)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orld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economy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world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political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news regarding the companies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Buy Sell Hold…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7325" y="770667"/>
            <a:ext cx="9062007" cy="4198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Anomalies…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did you explain the declining revenues? Increasing debt? Reducing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dividends?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Equity is dependent upon government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funds…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grow… larger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 share with acquiring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debt?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 margins down – European market, China, Asia and Japan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 driving the decline or increase in utilities?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prices different in report to slides.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you, class decision, report date, presentation date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4086" y="293198"/>
            <a:ext cx="10659978" cy="6423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 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Analysis…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Leaders: Students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Analysts [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];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Board Members [Learners]. Category 4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positive expansion of freedom,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thoughtful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reinforce the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point/significance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clarify idea as positive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Divide </a:t>
            </a: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quantitative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data: MOS, metrics, ratios and </a:t>
            </a: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qualitative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(information: annual report, earnings call, business plan)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increased as time moved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forward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conversation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better but best when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and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leading to 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resolve or new directions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Final Spring 2017: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or 3 discussions and 1 conversation.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Avoid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s or c. </a:t>
            </a:r>
          </a:p>
        </p:txBody>
      </p:sp>
    </p:spTree>
    <p:extLst>
      <p:ext uri="{BB962C8B-B14F-4D97-AF65-F5344CB8AC3E}">
        <p14:creationId xmlns:p14="http://schemas.microsoft.com/office/powerpoint/2010/main" val="30135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868"/>
            <a:ext cx="12252208" cy="68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Board of Directors: Seahawk Investment Management, LLC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981200"/>
            <a:ext cx="4406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</a:t>
            </a:r>
            <a:r>
              <a:rPr lang="en-US" dirty="0"/>
              <a:t>H. Sackley, Ph.D., CFA, CFP®</a:t>
            </a:r>
          </a:p>
          <a:p>
            <a:r>
              <a:rPr lang="en-US" dirty="0"/>
              <a:t>Professor of Finance</a:t>
            </a:r>
          </a:p>
          <a:p>
            <a:endParaRPr lang="en-US" dirty="0"/>
          </a:p>
          <a:p>
            <a:r>
              <a:rPr lang="en-US" dirty="0"/>
              <a:t>J. William (Bill) Coleman</a:t>
            </a:r>
            <a:r>
              <a:rPr lang="en-US" dirty="0" smtClean="0"/>
              <a:t>, III </a:t>
            </a:r>
            <a:endParaRPr lang="en-US" dirty="0"/>
          </a:p>
          <a:p>
            <a:r>
              <a:rPr lang="en-US" dirty="0"/>
              <a:t>First Vice </a:t>
            </a:r>
            <a:r>
              <a:rPr lang="en-US" dirty="0" smtClean="0"/>
              <a:t>President, BB&amp;T</a:t>
            </a:r>
          </a:p>
          <a:p>
            <a:r>
              <a:rPr lang="en-US" dirty="0" smtClean="0"/>
              <a:t>Scott and </a:t>
            </a:r>
            <a:r>
              <a:rPr lang="en-US" dirty="0" err="1" smtClean="0"/>
              <a:t>Stringfellow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Jay McClung</a:t>
            </a:r>
          </a:p>
          <a:p>
            <a:r>
              <a:rPr lang="en-US" dirty="0" smtClean="0"/>
              <a:t>BB&amp;T Wealth</a:t>
            </a:r>
          </a:p>
          <a:p>
            <a:r>
              <a:rPr lang="en-US" dirty="0" smtClean="0"/>
              <a:t>Senior Vice President</a:t>
            </a:r>
          </a:p>
          <a:p>
            <a:r>
              <a:rPr lang="en-US" dirty="0" smtClean="0"/>
              <a:t>Regional Director of Portfolio Management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375400" y="1981200"/>
            <a:ext cx="407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David White, CEO</a:t>
            </a:r>
          </a:p>
          <a:p>
            <a:r>
              <a:rPr lang="en-US" dirty="0" smtClean="0"/>
              <a:t>Absolute Alpha Capital Management</a:t>
            </a:r>
          </a:p>
          <a:p>
            <a:endParaRPr lang="en-US" dirty="0" smtClean="0"/>
          </a:p>
          <a:p>
            <a:r>
              <a:rPr lang="en-US" dirty="0" smtClean="0"/>
              <a:t>Roberta LaSure</a:t>
            </a:r>
          </a:p>
          <a:p>
            <a:r>
              <a:rPr lang="en-US" dirty="0" smtClean="0"/>
              <a:t>Director, Foundation Endowment.</a:t>
            </a:r>
          </a:p>
          <a:p>
            <a:endParaRPr lang="en-US" dirty="0" smtClean="0"/>
          </a:p>
          <a:p>
            <a:r>
              <a:rPr lang="en-US" dirty="0" err="1" smtClean="0"/>
              <a:t>Nivine</a:t>
            </a:r>
            <a:r>
              <a:rPr lang="en-US" dirty="0" smtClean="0"/>
              <a:t> F. Richie, PhD</a:t>
            </a:r>
          </a:p>
          <a:p>
            <a:r>
              <a:rPr lang="en-US" dirty="0" smtClean="0"/>
              <a:t>Department Chair – Economics / Finance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Darwin Dennison, </a:t>
            </a:r>
            <a:r>
              <a:rPr lang="en-US" dirty="0" err="1" smtClean="0"/>
              <a:t>EdD</a:t>
            </a:r>
            <a:r>
              <a:rPr lang="en-US" dirty="0" smtClean="0"/>
              <a:t>, MS, CNS</a:t>
            </a:r>
          </a:p>
          <a:p>
            <a:r>
              <a:rPr lang="en-US" dirty="0" smtClean="0"/>
              <a:t>Director of Finance Lab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Album 440 12042015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William Sackley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377" y="408254"/>
            <a:ext cx="6479823" cy="648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90" y="842927"/>
            <a:ext cx="7104588" cy="56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568" y="1534451"/>
            <a:ext cx="6566630" cy="410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98274"/>
            <a:ext cx="6561582" cy="53204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68" y="2693337"/>
            <a:ext cx="6125430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" y="309562"/>
            <a:ext cx="11534775" cy="6238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2181049"/>
            <a:ext cx="10785112" cy="436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content-atl3-1.xx.fbcdn.net/hphotos-xap1/v/t1.0-9/1525026_729684200376754_983755793_n.jpg?oh=8d30ff3d7019a10cb27c184449054e83&amp;oe=573285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3" y="166071"/>
            <a:ext cx="5074920" cy="497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411" y="166071"/>
            <a:ext cx="4784314" cy="3436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98" y="2655906"/>
            <a:ext cx="6173061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92" y="0"/>
            <a:ext cx="1065361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859</Words>
  <Application>Microsoft Office PowerPoint</Application>
  <PresentationFormat>Widescreen</PresentationFormat>
  <Paragraphs>136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Board of Directors: Seahawk Investment Management, LLC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 Album 440 12042015</vt:lpstr>
      <vt:lpstr>PowerPoint Presentation</vt:lpstr>
      <vt:lpstr>PowerPoint Presentation</vt:lpstr>
    </vt:vector>
  </TitlesOfParts>
  <Company>UNC Wilmington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Dennison, Darwin</dc:creator>
  <cp:lastModifiedBy>Dennison, Darwin</cp:lastModifiedBy>
  <cp:revision>15</cp:revision>
  <dcterms:created xsi:type="dcterms:W3CDTF">2017-10-31T18:08:44Z</dcterms:created>
  <dcterms:modified xsi:type="dcterms:W3CDTF">2017-11-03T20:31:43Z</dcterms:modified>
</cp:coreProperties>
</file>