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720" r:id="rId1"/>
    <p:sldMasterId id="2147483733" r:id="rId2"/>
  </p:sldMasterIdLst>
  <p:notesMasterIdLst>
    <p:notesMasterId r:id="rId38"/>
  </p:notesMasterIdLst>
  <p:sldIdLst>
    <p:sldId id="257" r:id="rId3"/>
    <p:sldId id="260" r:id="rId4"/>
    <p:sldId id="278" r:id="rId5"/>
    <p:sldId id="270" r:id="rId6"/>
    <p:sldId id="258" r:id="rId7"/>
    <p:sldId id="259" r:id="rId8"/>
    <p:sldId id="277" r:id="rId9"/>
    <p:sldId id="269" r:id="rId10"/>
    <p:sldId id="275" r:id="rId11"/>
    <p:sldId id="276" r:id="rId12"/>
    <p:sldId id="287" r:id="rId13"/>
    <p:sldId id="256" r:id="rId14"/>
    <p:sldId id="282" r:id="rId15"/>
    <p:sldId id="274" r:id="rId16"/>
    <p:sldId id="301" r:id="rId17"/>
    <p:sldId id="284" r:id="rId18"/>
    <p:sldId id="273" r:id="rId19"/>
    <p:sldId id="288" r:id="rId20"/>
    <p:sldId id="286" r:id="rId21"/>
    <p:sldId id="289" r:id="rId22"/>
    <p:sldId id="302" r:id="rId23"/>
    <p:sldId id="279" r:id="rId24"/>
    <p:sldId id="280" r:id="rId25"/>
    <p:sldId id="295" r:id="rId26"/>
    <p:sldId id="291" r:id="rId27"/>
    <p:sldId id="285" r:id="rId28"/>
    <p:sldId id="292" r:id="rId29"/>
    <p:sldId id="296" r:id="rId30"/>
    <p:sldId id="290" r:id="rId31"/>
    <p:sldId id="293" r:id="rId32"/>
    <p:sldId id="281" r:id="rId33"/>
    <p:sldId id="297" r:id="rId34"/>
    <p:sldId id="298" r:id="rId35"/>
    <p:sldId id="299" r:id="rId36"/>
    <p:sldId id="300" r:id="rId37"/>
  </p:sldIdLst>
  <p:sldSz cx="9144000" cy="6858000" type="screen4x3"/>
  <p:notesSz cx="6858000" cy="9144000"/>
  <p:embeddedFontLst>
    <p:embeddedFont>
      <p:font typeface="Tempus Sans ITC" pitchFamily="82" charset="0"/>
      <p:regular r:id="rId39"/>
    </p:embeddedFont>
    <p:embeddedFont>
      <p:font typeface="Georgia" pitchFamily="18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empus Sans ITC" pitchFamily="8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DDDDDD"/>
    <a:srgbClr val="FFFF00"/>
    <a:srgbClr val="996600"/>
    <a:srgbClr val="996633"/>
    <a:srgbClr val="FFCC00"/>
    <a:srgbClr val="66CC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2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empus Sans ITC" pitchFamily="8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empus Sans ITC" pitchFamily="8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empus Sans ITC" pitchFamily="8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empus Sans ITC" pitchFamily="8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empus Sans ITC" pitchFamily="8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082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Georgia" pitchFamily="18" charset="0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Georgia" pitchFamily="18" charset="0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Georgia" pitchFamily="18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Georgia" pitchFamily="18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Georgia" pitchFamily="18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Georgia" pitchFamily="18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Georgia" pitchFamily="18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philipresheph.com/demodokos/achilles/achil17.htm" TargetMode="Externa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371600"/>
            <a:ext cx="4984750" cy="2209800"/>
          </a:xfrm>
        </p:spPr>
        <p:txBody>
          <a:bodyPr/>
          <a:lstStyle/>
          <a:p>
            <a:pPr algn="ctr">
              <a:defRPr/>
            </a:pPr>
            <a:r>
              <a:rPr lang="en-US" sz="6600" u="none" smtClean="0"/>
              <a:t>Iconography of Athena</a:t>
            </a:r>
            <a:endParaRPr lang="en-US" sz="6600" u="none" smtClean="0"/>
          </a:p>
        </p:txBody>
      </p:sp>
      <p:pic>
        <p:nvPicPr>
          <p:cNvPr id="5" name="Picture 2" descr="http://www.theoi.com/image/img_athe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28600"/>
            <a:ext cx="3505200" cy="647001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My Documents\My Pictures\myth image 1-02\M4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28600"/>
            <a:ext cx="4178300" cy="64008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arthistory.sbc.edu/imageswomen/papers/stebbinsathena/athenalanc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04800"/>
            <a:ext cx="3733800" cy="624514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My Documents\My Pictures\myth imp 10-2\M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3295650" cy="5611813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099" name="Picture 3" descr="C:\My Documents\My Pictures\myth imp 10-2\M1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609600"/>
            <a:ext cx="2711450" cy="56388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85800" y="6324600"/>
            <a:ext cx="342900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eorgia" pitchFamily="18" charset="0"/>
              </a:rPr>
              <a:t>bronze dedication from Dodona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486400" y="6324600"/>
            <a:ext cx="335280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eorgia" pitchFamily="18" charset="0"/>
              </a:rPr>
              <a:t>bronze dedication from Athens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My Documents\My Pictures\myth image 1-02\M4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457200"/>
            <a:ext cx="5189537" cy="59436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C:\My Documents\My Pictures\myth image 1-02\M4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971800"/>
            <a:ext cx="3784600" cy="3606800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</p:pic>
      <p:pic>
        <p:nvPicPr>
          <p:cNvPr id="22531" name="Picture 6" descr="C:\My Documents\My Pictures\myth image 1-02\M4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4343400" cy="2587625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</p:pic>
      <p:pic>
        <p:nvPicPr>
          <p:cNvPr id="22535" name="Picture 7" descr="C:\My Documents\My Pictures\myth image 1-02\M4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3276600"/>
            <a:ext cx="3390900" cy="2552700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</p:pic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5105400" y="381000"/>
            <a:ext cx="3200400" cy="52322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2"/>
                </a:solidFill>
                <a:latin typeface="Georgia" pitchFamily="18" charset="0"/>
              </a:rPr>
              <a:t>Coins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914400" y="2209800"/>
            <a:ext cx="3352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Georgia" pitchFamily="18" charset="0"/>
              </a:rPr>
              <a:t>Athenian drachmae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105400" y="5562600"/>
            <a:ext cx="35052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eorgia" pitchFamily="18" charset="0"/>
              </a:rPr>
              <a:t>Coin of Athens’ enemy, Syracuse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066800" y="2971800"/>
            <a:ext cx="3733800" cy="641350"/>
          </a:xfrm>
          <a:prstGeom prst="rect">
            <a:avLst/>
          </a:prstGeom>
          <a:solidFill>
            <a:srgbClr val="66CCFF">
              <a:alpha val="50195"/>
            </a:srgb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eorgia" pitchFamily="18" charset="0"/>
              </a:rPr>
              <a:t>Coin of Julius Caesar, showing the palladium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 build="p" autoUpdateAnimBg="0"/>
      <p:bldP spid="22539" grpId="0" build="p" autoUpdateAnimBg="0"/>
      <p:bldP spid="22540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smtClean="0"/>
              <a:t>Mythology of Athena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h1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077200" cy="56499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895600" y="5867400"/>
            <a:ext cx="3200400" cy="523220"/>
          </a:xfrm>
          <a:prstGeom prst="rect">
            <a:avLst/>
          </a:prstGeom>
          <a:solidFill>
            <a:srgbClr val="DDDDDD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smtClean="0">
                <a:solidFill>
                  <a:schemeClr val="bg2"/>
                </a:solidFill>
                <a:latin typeface="Georgia" pitchFamily="18" charset="0"/>
              </a:rPr>
              <a:t>Birth of Athena</a:t>
            </a:r>
            <a:endParaRPr lang="en-US" sz="2800">
              <a:solidFill>
                <a:schemeClr val="bg2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My Documents\My Pictures\myth images\m2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399" y="990600"/>
            <a:ext cx="8160693" cy="44958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895600" y="5867400"/>
            <a:ext cx="3200400" cy="523220"/>
          </a:xfrm>
          <a:prstGeom prst="rect">
            <a:avLst/>
          </a:prstGeom>
          <a:solidFill>
            <a:srgbClr val="DDDDDD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smtClean="0">
                <a:solidFill>
                  <a:schemeClr val="bg2"/>
                </a:solidFill>
                <a:latin typeface="Georgia" pitchFamily="18" charset="0"/>
              </a:rPr>
              <a:t>Birth of Athena</a:t>
            </a:r>
            <a:endParaRPr lang="en-US" sz="2800">
              <a:solidFill>
                <a:schemeClr val="bg2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Birth of Athena from the head of Zeus, with Hephaestus &amp; the Eileithyiae | Greek vase, Athenian black figure ampho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8410923" cy="51816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971800" y="6096000"/>
            <a:ext cx="3200400" cy="523220"/>
          </a:xfrm>
          <a:prstGeom prst="rect">
            <a:avLst/>
          </a:prstGeom>
          <a:solidFill>
            <a:srgbClr val="DDDDDD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smtClean="0">
                <a:solidFill>
                  <a:schemeClr val="bg2"/>
                </a:solidFill>
                <a:latin typeface="Georgia" pitchFamily="18" charset="0"/>
              </a:rPr>
              <a:t>Birth of Athena</a:t>
            </a:r>
            <a:endParaRPr lang="en-US" sz="2800">
              <a:solidFill>
                <a:schemeClr val="bg2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minervaclassics.com/amasi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04800"/>
            <a:ext cx="4629150" cy="545941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609600" y="6096000"/>
            <a:ext cx="8153400" cy="523220"/>
          </a:xfrm>
          <a:prstGeom prst="rect">
            <a:avLst/>
          </a:prstGeom>
          <a:solidFill>
            <a:srgbClr val="DDDDDD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smtClean="0">
                <a:solidFill>
                  <a:schemeClr val="bg2"/>
                </a:solidFill>
                <a:latin typeface="Georgia" pitchFamily="18" charset="0"/>
              </a:rPr>
              <a:t>Athena competes with Poseidon for Athens</a:t>
            </a:r>
            <a:endParaRPr lang="en-US" sz="2800">
              <a:solidFill>
                <a:schemeClr val="bg2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My Documents\My Pictures\myth images\M2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28600"/>
            <a:ext cx="4032250" cy="64008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Erichthonius delivered by Gaea to Athena, with Eileithyia &amp; Zeus | Greek vase, Athenian red figure hyd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04800"/>
            <a:ext cx="5867400" cy="600245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895600" y="5867400"/>
            <a:ext cx="3200400" cy="954107"/>
          </a:xfrm>
          <a:prstGeom prst="rect">
            <a:avLst/>
          </a:prstGeom>
          <a:solidFill>
            <a:srgbClr val="DDDDDD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Birth of Erechthonius</a:t>
            </a:r>
            <a:endParaRPr lang="en-US" sz="280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730250" y="1905000"/>
            <a:ext cx="7681913" cy="152349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orgia" pitchFamily="18" charset="0"/>
                <a:ea typeface="+mn-ea"/>
                <a:cs typeface="Arial" charset="0"/>
              </a:rPr>
              <a:t>Athena, Patron</a:t>
            </a:r>
            <a:r>
              <a:rPr kumimoji="0" lang="en-US" sz="4800" b="0" i="0" u="none" strike="noStrike" kern="1200" cap="none" spc="-150" normalizeH="0" noProof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eorgia" pitchFamily="18" charset="0"/>
                <a:ea typeface="+mn-ea"/>
                <a:cs typeface="Arial" charset="0"/>
              </a:rPr>
              <a:t> of Heroes</a:t>
            </a:r>
            <a:endParaRPr kumimoji="0" lang="en-US" sz="4800" b="0" i="0" u="none" strike="noStrike" kern="1200" cap="none" spc="-150" normalizeH="0" baseline="0" noProof="0" dirty="0" smtClean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eorgia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My Documents\My Pictures\myth image 1-02\M4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04800"/>
            <a:ext cx="5867400" cy="622463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267200" y="5562600"/>
            <a:ext cx="3886200" cy="523220"/>
          </a:xfrm>
          <a:prstGeom prst="rect">
            <a:avLst/>
          </a:prstGeom>
          <a:solidFill>
            <a:srgbClr val="DDDDDD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With Herakles</a:t>
            </a:r>
            <a:endParaRPr lang="en-US" sz="2800" b="1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6" descr="athe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04800"/>
            <a:ext cx="4319588" cy="62484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343400" y="5334000"/>
            <a:ext cx="3886200" cy="523220"/>
          </a:xfrm>
          <a:prstGeom prst="rect">
            <a:avLst/>
          </a:prstGeom>
          <a:solidFill>
            <a:srgbClr val="DDDDDD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With Herakles</a:t>
            </a:r>
            <a:endParaRPr lang="en-US" sz="2800" b="1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My Documents\My Pictures\women imp 1-02\W2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8600"/>
            <a:ext cx="5378450" cy="627043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343400" y="5334000"/>
            <a:ext cx="3886200" cy="523220"/>
          </a:xfrm>
          <a:prstGeom prst="rect">
            <a:avLst/>
          </a:prstGeom>
          <a:solidFill>
            <a:srgbClr val="DDDDDD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With Herakles</a:t>
            </a:r>
            <a:endParaRPr lang="en-US" sz="2800" b="1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eracles &amp; the Hydra, with Athena &amp; Iolaus | Greek vase, Athenian black figure white ground lekyth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8375118" cy="37338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971800" y="6096000"/>
            <a:ext cx="3886200" cy="523220"/>
          </a:xfrm>
          <a:prstGeom prst="rect">
            <a:avLst/>
          </a:prstGeom>
          <a:solidFill>
            <a:srgbClr val="DDDDDD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With Herakles</a:t>
            </a:r>
            <a:endParaRPr lang="en-US" sz="2800" b="1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h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14400"/>
            <a:ext cx="8077200" cy="491648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971800" y="6096000"/>
            <a:ext cx="3886200" cy="523220"/>
          </a:xfrm>
          <a:prstGeom prst="rect">
            <a:avLst/>
          </a:prstGeom>
          <a:solidFill>
            <a:srgbClr val="DDDDDD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With Herakles</a:t>
            </a:r>
            <a:endParaRPr lang="en-US" sz="2800" b="1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eracles entering Olympus, led by Athena to Zeus | Greek vase, Athenian black figure kyli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762000"/>
            <a:ext cx="8117171" cy="43434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48000" y="5715000"/>
            <a:ext cx="3886200" cy="523220"/>
          </a:xfrm>
          <a:prstGeom prst="rect">
            <a:avLst/>
          </a:prstGeom>
          <a:solidFill>
            <a:srgbClr val="DDDDDD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With Herakles</a:t>
            </a:r>
            <a:endParaRPr lang="en-US" sz="2800" b="1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3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8600"/>
            <a:ext cx="6154738" cy="645449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48000" y="6019800"/>
            <a:ext cx="3886200" cy="523220"/>
          </a:xfrm>
          <a:prstGeom prst="rect">
            <a:avLst/>
          </a:prstGeom>
          <a:solidFill>
            <a:srgbClr val="DDDDDD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With Perseus</a:t>
            </a:r>
            <a:endParaRPr lang="en-US" sz="2800" b="1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Perseus &amp; Athena with the head of Medusa | Greek vase, Apulian red figure kra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28600"/>
            <a:ext cx="5181600" cy="625449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48000" y="6019800"/>
            <a:ext cx="3886200" cy="523220"/>
          </a:xfrm>
          <a:prstGeom prst="rect">
            <a:avLst/>
          </a:prstGeom>
          <a:solidFill>
            <a:srgbClr val="DDDDDD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With Perseus</a:t>
            </a:r>
            <a:endParaRPr lang="en-US" sz="2800" b="1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My Documents\My Pictures\myth image 1-02\M4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28600"/>
            <a:ext cx="2859088" cy="63246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Theseus, Athena &amp; the slain Minotaur | Greek vase, Athenian red figure kyli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457200"/>
            <a:ext cx="6019800" cy="612753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48000" y="6019800"/>
            <a:ext cx="3886200" cy="523220"/>
          </a:xfrm>
          <a:prstGeom prst="rect">
            <a:avLst/>
          </a:prstGeom>
          <a:solidFill>
            <a:srgbClr val="DDDDDD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With Theseus</a:t>
            </a:r>
            <a:endParaRPr lang="en-US" sz="2800" b="1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My Documents\My Pictures\myth image 1-02\M4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79400"/>
            <a:ext cx="8077200" cy="65786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24200" y="6019800"/>
            <a:ext cx="3886200" cy="523220"/>
          </a:xfrm>
          <a:prstGeom prst="rect">
            <a:avLst/>
          </a:prstGeom>
          <a:solidFill>
            <a:srgbClr val="DDDDDD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With Jason</a:t>
            </a:r>
            <a:endParaRPr lang="en-US" sz="2800" b="1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www.theoi.com/image/K8.6Athe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7790051" cy="54102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124200" y="6019800"/>
            <a:ext cx="3886200" cy="523220"/>
          </a:xfrm>
          <a:prstGeom prst="rect">
            <a:avLst/>
          </a:prstGeom>
          <a:solidFill>
            <a:srgbClr val="DDDDDD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With Achilles</a:t>
            </a:r>
            <a:endParaRPr lang="en-US" sz="2800" b="1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www.theoi.com/image/T19.10E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8458200" cy="415296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819400" y="5562600"/>
            <a:ext cx="3886200" cy="523220"/>
          </a:xfrm>
          <a:prstGeom prst="rect">
            <a:avLst/>
          </a:prstGeom>
          <a:solidFill>
            <a:srgbClr val="DDDDDD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With Achilles</a:t>
            </a:r>
            <a:endParaRPr lang="en-US" sz="2800" b="1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www.philipresheph.com/demodokos/achilles/achil7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762000"/>
            <a:ext cx="7916238" cy="52578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124200" y="6019800"/>
            <a:ext cx="3886200" cy="954107"/>
          </a:xfrm>
          <a:prstGeom prst="rect">
            <a:avLst/>
          </a:prstGeom>
          <a:solidFill>
            <a:srgbClr val="DDDDDD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With Achilles and Ajax</a:t>
            </a:r>
            <a:endParaRPr lang="en-US" sz="2800" b="1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www.southwestern.edu/departments/classics/images/atharm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1999"/>
            <a:ext cx="8153400" cy="541748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124200" y="6019800"/>
            <a:ext cx="3886200" cy="954107"/>
          </a:xfrm>
          <a:prstGeom prst="rect">
            <a:avLst/>
          </a:prstGeom>
          <a:solidFill>
            <a:srgbClr val="DDDDDD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Overseeing lots for  Achilles’ armor</a:t>
            </a:r>
            <a:endParaRPr lang="en-US" sz="2800" b="1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My Documents\My Pictures\myth imp 10-2\M2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28600"/>
            <a:ext cx="3667125" cy="6386513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5" descr="C:\My Documents\My Pictures\myth imp 10-2\M2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81000"/>
            <a:ext cx="4884737" cy="603885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685800" y="3810000"/>
            <a:ext cx="2667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Georgia" pitchFamily="18" charset="0"/>
            </a:endParaRPr>
          </a:p>
        </p:txBody>
      </p:sp>
      <p:pic>
        <p:nvPicPr>
          <p:cNvPr id="9221" name="Picture 6" descr="C:\My Documents\My Pictures\myth image 1-02\M4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04800"/>
            <a:ext cx="4214812" cy="63627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My Documents\My Pictures\myth image 1-02\M2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38138"/>
            <a:ext cx="7543800" cy="524668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990600" y="533400"/>
            <a:ext cx="2743200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Georgia" pitchFamily="18" charset="0"/>
              </a:rPr>
              <a:t>Warrior goddess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My Documents\My Pictures\myth imp 10-2\M2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28600"/>
            <a:ext cx="3032125" cy="628173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990600" y="228600"/>
            <a:ext cx="4267200" cy="523220"/>
          </a:xfrm>
          <a:prstGeom prst="rect">
            <a:avLst/>
          </a:prstGeom>
          <a:solidFill>
            <a:srgbClr val="DDDDDD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2"/>
                </a:solidFill>
                <a:latin typeface="Georgia" pitchFamily="18" charset="0"/>
              </a:rPr>
              <a:t>The Cult Statue at Athens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My Documents\My Pictures\myth image 1-02\M4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3509963" cy="63246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3556" name="Picture 4" descr="C:\My Documents\My Pictures\women imp 1-02\w1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060820"/>
            <a:ext cx="2835275" cy="4446343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724400" y="381000"/>
            <a:ext cx="3124200" cy="523220"/>
          </a:xfrm>
          <a:prstGeom prst="rect">
            <a:avLst/>
          </a:prstGeom>
          <a:solidFill>
            <a:srgbClr val="DDDDDD"/>
          </a:solidFill>
          <a:ln w="28575">
            <a:solidFill>
              <a:schemeClr val="accent2">
                <a:lumMod val="75000"/>
              </a:schemeClr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2"/>
                </a:solidFill>
                <a:latin typeface="Georgia" pitchFamily="18" charset="0"/>
              </a:rPr>
              <a:t>Athena’s Owl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Gray Template Template">
      <a:dk1>
        <a:srgbClr val="000000"/>
      </a:dk1>
      <a:lt1>
        <a:srgbClr val="FFFFFF"/>
      </a:lt1>
      <a:dk2>
        <a:srgbClr val="5F5F5F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7DDDFF"/>
      </a:hlink>
      <a:folHlink>
        <a:srgbClr val="F0ED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477</TotalTime>
  <Words>98</Words>
  <Application>Microsoft PowerPoint</Application>
  <PresentationFormat>On-screen Show (4:3)</PresentationFormat>
  <Paragraphs>31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Tempus Sans ITC</vt:lpstr>
      <vt:lpstr>Arial</vt:lpstr>
      <vt:lpstr>Georgia</vt:lpstr>
      <vt:lpstr>Courier New</vt:lpstr>
      <vt:lpstr>Wingdings</vt:lpstr>
      <vt:lpstr>Theme1</vt:lpstr>
      <vt:lpstr>White with Courier font for code slides</vt:lpstr>
      <vt:lpstr>Iconography of Athena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Mythology of Athena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UNC-Wilmington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Deagon</dc:creator>
  <cp:lastModifiedBy>Andrea Deagon</cp:lastModifiedBy>
  <cp:revision>64</cp:revision>
  <dcterms:created xsi:type="dcterms:W3CDTF">2001-10-03T17:56:44Z</dcterms:created>
  <dcterms:modified xsi:type="dcterms:W3CDTF">2012-01-26T19:40:03Z</dcterms:modified>
</cp:coreProperties>
</file>