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69" r:id="rId3"/>
    <p:sldId id="273" r:id="rId4"/>
    <p:sldId id="258" r:id="rId5"/>
    <p:sldId id="274" r:id="rId6"/>
    <p:sldId id="275" r:id="rId7"/>
    <p:sldId id="263" r:id="rId8"/>
    <p:sldId id="278" r:id="rId9"/>
    <p:sldId id="257" r:id="rId10"/>
    <p:sldId id="261" r:id="rId11"/>
    <p:sldId id="267" r:id="rId12"/>
    <p:sldId id="268" r:id="rId13"/>
    <p:sldId id="264" r:id="rId14"/>
    <p:sldId id="265" r:id="rId15"/>
    <p:sldId id="270" r:id="rId16"/>
    <p:sldId id="262" r:id="rId17"/>
    <p:sldId id="259" r:id="rId18"/>
    <p:sldId id="260" r:id="rId19"/>
    <p:sldId id="276" r:id="rId20"/>
    <p:sldId id="279" r:id="rId21"/>
    <p:sldId id="272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FF66"/>
    <a:srgbClr val="FFFF00"/>
    <a:srgbClr val="46C531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96" autoAdjust="0"/>
    <p:restoredTop sz="93970" autoAdjust="0"/>
  </p:normalViewPr>
  <p:slideViewPr>
    <p:cSldViewPr>
      <p:cViewPr varScale="1">
        <p:scale>
          <a:sx n="68" d="100"/>
          <a:sy n="68" d="100"/>
        </p:scale>
        <p:origin x="-96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BB6AF7-2E04-4E73-B8BD-00AFF7F47BD8}" type="datetimeFigureOut">
              <a:rPr lang="en-US" smtClean="0"/>
              <a:pPr/>
              <a:t>9/8/2009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EFF625-D1B7-4480-9AF4-D5FB4CDBF18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EFF625-D1B7-4480-9AF4-D5FB4CDBF18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EFF625-D1B7-4480-9AF4-D5FB4CDBF185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5B3BC-5D98-46F1-9DDF-2D9A11FC01A0}" type="datetimeFigureOut">
              <a:rPr lang="en-US" smtClean="0"/>
              <a:pPr/>
              <a:t>9/8/2009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BBA01-6EC1-48BB-B66E-228D41B62E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5B3BC-5D98-46F1-9DDF-2D9A11FC01A0}" type="datetimeFigureOut">
              <a:rPr lang="en-US" smtClean="0"/>
              <a:pPr/>
              <a:t>9/8/2009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BBA01-6EC1-48BB-B66E-228D41B62E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5B3BC-5D98-46F1-9DDF-2D9A11FC01A0}" type="datetimeFigureOut">
              <a:rPr lang="en-US" smtClean="0"/>
              <a:pPr/>
              <a:t>9/8/2009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BBA01-6EC1-48BB-B66E-228D41B62E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5B3BC-5D98-46F1-9DDF-2D9A11FC01A0}" type="datetimeFigureOut">
              <a:rPr lang="en-US" smtClean="0"/>
              <a:pPr/>
              <a:t>9/8/2009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BBA01-6EC1-48BB-B66E-228D41B62E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5B3BC-5D98-46F1-9DDF-2D9A11FC01A0}" type="datetimeFigureOut">
              <a:rPr lang="en-US" smtClean="0"/>
              <a:pPr/>
              <a:t>9/8/2009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BBA01-6EC1-48BB-B66E-228D41B62E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5B3BC-5D98-46F1-9DDF-2D9A11FC01A0}" type="datetimeFigureOut">
              <a:rPr lang="en-US" smtClean="0"/>
              <a:pPr/>
              <a:t>9/8/2009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BBA01-6EC1-48BB-B66E-228D41B62E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5B3BC-5D98-46F1-9DDF-2D9A11FC01A0}" type="datetimeFigureOut">
              <a:rPr lang="en-US" smtClean="0"/>
              <a:pPr/>
              <a:t>9/8/2009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BBA01-6EC1-48BB-B66E-228D41B62E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5B3BC-5D98-46F1-9DDF-2D9A11FC01A0}" type="datetimeFigureOut">
              <a:rPr lang="en-US" smtClean="0"/>
              <a:pPr/>
              <a:t>9/8/2009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BBA01-6EC1-48BB-B66E-228D41B62E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5B3BC-5D98-46F1-9DDF-2D9A11FC01A0}" type="datetimeFigureOut">
              <a:rPr lang="en-US" smtClean="0"/>
              <a:pPr/>
              <a:t>9/8/2009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BBA01-6EC1-48BB-B66E-228D41B62E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5B3BC-5D98-46F1-9DDF-2D9A11FC01A0}" type="datetimeFigureOut">
              <a:rPr lang="en-US" smtClean="0"/>
              <a:pPr/>
              <a:t>9/8/2009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BBA01-6EC1-48BB-B66E-228D41B62E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5B3BC-5D98-46F1-9DDF-2D9A11FC01A0}" type="datetimeFigureOut">
              <a:rPr lang="en-US" smtClean="0"/>
              <a:pPr/>
              <a:t>9/8/2009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BBA01-6EC1-48BB-B66E-228D41B62E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F5B3BC-5D98-46F1-9DDF-2D9A11FC01A0}" type="datetimeFigureOut">
              <a:rPr lang="en-US" smtClean="0"/>
              <a:pPr/>
              <a:t>9/8/2009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ABBA01-6EC1-48BB-B66E-228D41B62EE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igurethis.org/challenges/math_index.htm" TargetMode="Externa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i.edu/school/math2/index.html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amazon.com/gp/product/images/B000P10PF4/sr=8-1/qid=1252270186/ref=dp_image_0?ie=UTF8&amp;n=165793011&amp;s=toys-and-games&amp;qid=1252270186&amp;sr=8-1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hyperlink" Target="http://www.amazon.com/gp/product/images/B001UBFY2W/sr=8-2/qid=1252270186/ref=dp_image_0?ie=UTF8&amp;n=165793011&amp;s=toys-and-games&amp;qid=1252270186&amp;sr=8-2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04800"/>
            <a:ext cx="7772400" cy="1470025"/>
          </a:xfrm>
        </p:spPr>
        <p:txBody>
          <a:bodyPr/>
          <a:lstStyle/>
          <a:p>
            <a:r>
              <a:rPr lang="en-US" dirty="0" smtClean="0"/>
              <a:t>Step It Up with Math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876800"/>
            <a:ext cx="6400800" cy="1752600"/>
          </a:xfrm>
        </p:spPr>
        <p:txBody>
          <a:bodyPr>
            <a:normAutofit fontScale="925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Sharon Bennett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Cumberland County Schools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AIG Teacher- </a:t>
            </a:r>
            <a:r>
              <a:rPr lang="en-US" dirty="0" err="1" smtClean="0">
                <a:solidFill>
                  <a:schemeClr val="tx1"/>
                </a:solidFill>
              </a:rPr>
              <a:t>Vanstory</a:t>
            </a:r>
            <a:r>
              <a:rPr lang="en-US" dirty="0" smtClean="0">
                <a:solidFill>
                  <a:schemeClr val="tx1"/>
                </a:solidFill>
              </a:rPr>
              <a:t> Hills Elementary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0" y="1828800"/>
            <a:ext cx="2733152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2200" y="304800"/>
            <a:ext cx="4724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Math Journals</a:t>
            </a:r>
            <a:endParaRPr lang="en-US" sz="4400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1066800"/>
            <a:ext cx="83058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At least three days out of a week students are given a word problem to solve.  As they work through the problem, they record their thoughts in the math journal.  </a:t>
            </a:r>
          </a:p>
          <a:p>
            <a:endParaRPr lang="en-US" sz="3200" dirty="0" smtClean="0"/>
          </a:p>
          <a:p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</a:rPr>
              <a:t>Example:  </a:t>
            </a:r>
          </a:p>
          <a:p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</a:rPr>
              <a:t>Five students (Amy, Beth, Corey, Diego, Emily) sit in that order in a circle, counting down to 1.  Amy starts by saying, “34”.  Then Beth says, “33”, and so on.  They continue around the circle to count down by ones.  Who says, “1”?</a:t>
            </a:r>
            <a:endParaRPr lang="en-US" sz="32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838200"/>
            <a:ext cx="6553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Journal Response :  I decided to create a table to solve this problem because it would be easier to see the answer.</a:t>
            </a:r>
          </a:p>
          <a:p>
            <a:endParaRPr lang="en-US" dirty="0" smtClean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990600" y="1752600"/>
          <a:ext cx="6096000" cy="297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 smtClean="0"/>
                        <a:t>Amy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Corey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Diego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Emily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62000" y="5257800"/>
            <a:ext cx="7239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Diego said 1.  I also noticed a pattern on the table. Diego started with 31 and there are five students so the pattern was minus 5 each time.  Since Diego  started with 31, he also said 21 and 11  so he ended up saying 1.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5800" y="304800"/>
            <a:ext cx="16212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   Student A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685800"/>
            <a:ext cx="79248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Student B </a:t>
            </a:r>
          </a:p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en-US" sz="3200" dirty="0" smtClean="0"/>
              <a:t>Journal Response:   I divided 5 into 34 since there were 5 students and 34 numbers.  34 divided by 5  is 6 with a remainder of 4.  That let me know that each students would  count down 6 numbers and the last 4 students would count an extra number.   Since Diego was the 4</a:t>
            </a:r>
            <a:r>
              <a:rPr lang="en-US" sz="3200" baseline="30000" dirty="0" smtClean="0"/>
              <a:t>th</a:t>
            </a:r>
            <a:r>
              <a:rPr lang="en-US" sz="3200" dirty="0" smtClean="0"/>
              <a:t> student in the circle, he would be the last one to say a number.</a:t>
            </a:r>
          </a:p>
          <a:p>
            <a:r>
              <a:rPr lang="en-US" sz="3200" dirty="0" smtClean="0"/>
              <a:t>So  Diego said 1.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2362200"/>
            <a:ext cx="8458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hlinkClick r:id="rId2"/>
              </a:rPr>
              <a:t>http://www.figurethis.org/challenges/math_index.htm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29540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2286000" y="6172200"/>
            <a:ext cx="43736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hlinkClick r:id="rId3"/>
              </a:rPr>
              <a:t>http://www.fi.edu/school/math2/index.html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09800" y="381000"/>
            <a:ext cx="5029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Logic Links </a:t>
            </a:r>
          </a:p>
          <a:p>
            <a:r>
              <a:rPr lang="en-US" sz="4400" dirty="0" smtClean="0"/>
              <a:t>     by </a:t>
            </a:r>
            <a:r>
              <a:rPr lang="en-US" sz="4400" dirty="0" err="1" smtClean="0"/>
              <a:t>Mindware</a:t>
            </a:r>
            <a:endParaRPr lang="en-US" sz="4400" dirty="0"/>
          </a:p>
        </p:txBody>
      </p:sp>
      <p:pic>
        <p:nvPicPr>
          <p:cNvPr id="1026" name="Picture 2" descr="http://www.fatbraintoys.com/images/products/large/MI06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676399"/>
            <a:ext cx="4572000" cy="51816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304800"/>
            <a:ext cx="8839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 smtClean="0"/>
              <a:t>Krypto</a:t>
            </a:r>
            <a:r>
              <a:rPr lang="en-US" sz="5400" dirty="0" smtClean="0"/>
              <a:t>- </a:t>
            </a:r>
            <a:r>
              <a:rPr lang="en-US" sz="2400" dirty="0" smtClean="0"/>
              <a:t>a card game to reinforce orders of operations </a:t>
            </a:r>
            <a:endParaRPr lang="en-US" sz="2400" dirty="0"/>
          </a:p>
        </p:txBody>
      </p:sp>
      <p:pic>
        <p:nvPicPr>
          <p:cNvPr id="6146" name="Picture 2" descr="Original Krypto Educational Card Game KRYP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219200"/>
            <a:ext cx="5257800" cy="5257800"/>
          </a:xfrm>
          <a:prstGeom prst="rect">
            <a:avLst/>
          </a:prstGeom>
          <a:noFill/>
        </p:spPr>
      </p:pic>
      <p:pic>
        <p:nvPicPr>
          <p:cNvPr id="6148" name="Picture 4" descr="Krypto Fraction Supplement to Original Krypto Card Deck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96000" y="2514600"/>
            <a:ext cx="2667000" cy="2667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276600" y="6019800"/>
            <a:ext cx="487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Purchase from Amazon.com for $7.90 or </a:t>
            </a:r>
          </a:p>
          <a:p>
            <a:r>
              <a:rPr lang="en-US" dirty="0" smtClean="0"/>
              <a:t>       make your own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562600" y="1676400"/>
            <a:ext cx="275460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err="1" smtClean="0"/>
              <a:t>Jenga</a:t>
            </a:r>
            <a:r>
              <a:rPr lang="en-US" dirty="0" smtClean="0"/>
              <a:t> </a:t>
            </a:r>
            <a:r>
              <a:rPr lang="en-US" sz="4400" dirty="0" smtClean="0"/>
              <a:t>Math</a:t>
            </a:r>
            <a:endParaRPr lang="en-US" sz="4400" dirty="0"/>
          </a:p>
        </p:txBody>
      </p:sp>
      <p:pic>
        <p:nvPicPr>
          <p:cNvPr id="5122" name="Picture 2" descr="http://images.hasbro.com/games/family-games/jenga/images/main.jpg"/>
          <p:cNvPicPr>
            <a:picLocks noChangeAspect="1" noChangeArrowheads="1"/>
          </p:cNvPicPr>
          <p:nvPr/>
        </p:nvPicPr>
        <p:blipFill>
          <a:blip r:embed="rId2" cstate="print"/>
          <a:srcRect l="1543" r="30868"/>
          <a:stretch>
            <a:fillRect/>
          </a:stretch>
        </p:blipFill>
        <p:spPr bwMode="auto">
          <a:xfrm>
            <a:off x="303360" y="304800"/>
            <a:ext cx="4017106" cy="62103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0" y="1143000"/>
            <a:ext cx="716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           Galactic Travels </a:t>
            </a:r>
            <a:endParaRPr lang="en-US" sz="3200" dirty="0"/>
          </a:p>
        </p:txBody>
      </p:sp>
      <p:pic>
        <p:nvPicPr>
          <p:cNvPr id="1026" name="Picture 2" descr="C:\Users\t\AppData\Local\Microsoft\Windows\Temporary Internet Files\Content.IE5\3PLPKLOO\MMj02839510000[1]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2133600"/>
            <a:ext cx="4536650" cy="4191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5791200" y="2819400"/>
            <a:ext cx="27432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Test your math skills as you establish a business in outer space.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143000"/>
            <a:ext cx="75438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Most gifted students could take the End of Grade Math Test for their current grade level the first week of school and score a 3  or 4.  Some could probably teach most of the math lessons.  What can we do to challenge these students and keep them interested in math?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0" y="838200"/>
            <a:ext cx="5562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More Math Magic!</a:t>
            </a:r>
            <a:endParaRPr lang="en-US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1752600" y="2438400"/>
            <a:ext cx="457413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Student writes any 3 digit number.</a:t>
            </a:r>
          </a:p>
          <a:p>
            <a:r>
              <a:rPr lang="en-US" sz="2400" dirty="0" smtClean="0"/>
              <a:t>Teacher write a 3 digit number</a:t>
            </a:r>
          </a:p>
          <a:p>
            <a:r>
              <a:rPr lang="en-US" sz="2400" dirty="0" smtClean="0"/>
              <a:t>Student write a three digit number</a:t>
            </a:r>
          </a:p>
          <a:p>
            <a:r>
              <a:rPr lang="en-US" sz="2400" dirty="0" smtClean="0"/>
              <a:t>Teacher write a three digit number.</a:t>
            </a:r>
          </a:p>
          <a:p>
            <a:r>
              <a:rPr lang="en-US" sz="2400" dirty="0" smtClean="0"/>
              <a:t>Student write a three digit number.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6629400" y="2438400"/>
            <a:ext cx="2667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145</a:t>
            </a:r>
          </a:p>
          <a:p>
            <a:r>
              <a:rPr lang="en-US" sz="2400" dirty="0" smtClean="0"/>
              <a:t>854</a:t>
            </a:r>
          </a:p>
          <a:p>
            <a:r>
              <a:rPr lang="en-US" sz="2400" dirty="0" smtClean="0">
                <a:solidFill>
                  <a:srgbClr val="C00000"/>
                </a:solidFill>
              </a:rPr>
              <a:t>637</a:t>
            </a:r>
          </a:p>
          <a:p>
            <a:r>
              <a:rPr lang="en-US" sz="2400" dirty="0" smtClean="0"/>
              <a:t>362</a:t>
            </a:r>
          </a:p>
          <a:p>
            <a:r>
              <a:rPr lang="en-US" sz="2400" dirty="0" smtClean="0">
                <a:solidFill>
                  <a:srgbClr val="C00000"/>
                </a:solidFill>
              </a:rPr>
              <a:t>567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00200" y="4953000"/>
            <a:ext cx="6019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After the numbers are written, the teacher instantly announces the sum of the 5 numbers.  How can she do this without adding the numbers???</a:t>
            </a:r>
            <a:endParaRPr lang="en-US" sz="2400" dirty="0">
              <a:solidFill>
                <a:srgbClr val="C00000"/>
              </a:solidFill>
            </a:endParaRPr>
          </a:p>
        </p:txBody>
      </p:sp>
      <p:pic>
        <p:nvPicPr>
          <p:cNvPr id="37895" name="Picture 7" descr="C:\Users\t\AppData\Local\Microsoft\Windows\Temporary Internet Files\Content.IE5\LKVYCPC8\MMj02840910000[1]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533400" y="762000"/>
            <a:ext cx="3413760" cy="304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524000"/>
            <a:ext cx="75438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          Let’s play 1 -21!</a:t>
            </a:r>
          </a:p>
          <a:p>
            <a:endParaRPr lang="en-US" sz="4800" dirty="0" smtClean="0"/>
          </a:p>
          <a:p>
            <a:r>
              <a:rPr lang="en-US" sz="2800" dirty="0" smtClean="0"/>
              <a:t>Rules:  </a:t>
            </a:r>
          </a:p>
          <a:p>
            <a:pPr marL="514350" indent="-514350">
              <a:buAutoNum type="arabicPeriod"/>
            </a:pPr>
            <a:r>
              <a:rPr lang="en-US" sz="2800" dirty="0" smtClean="0"/>
              <a:t>You can say 1 or 2 numbers during your turn.</a:t>
            </a:r>
          </a:p>
          <a:p>
            <a:pPr marL="514350" indent="-514350">
              <a:buAutoNum type="arabicPeriod"/>
            </a:pPr>
            <a:r>
              <a:rPr lang="en-US" sz="2800" dirty="0" smtClean="0"/>
              <a:t>You cannot skip numbers.</a:t>
            </a:r>
          </a:p>
          <a:p>
            <a:pPr marL="514350" indent="-514350">
              <a:buAutoNum type="arabicPeriod"/>
            </a:pPr>
            <a:r>
              <a:rPr lang="en-US" sz="2800" dirty="0" smtClean="0"/>
              <a:t>Begin with 1.</a:t>
            </a:r>
          </a:p>
          <a:p>
            <a:pPr marL="514350" indent="-514350">
              <a:buAutoNum type="arabicPeriod"/>
            </a:pPr>
            <a:r>
              <a:rPr lang="en-US" sz="2800" dirty="0" smtClean="0"/>
              <a:t>Count up to 21.</a:t>
            </a:r>
          </a:p>
          <a:p>
            <a:pPr marL="514350" indent="-514350">
              <a:buAutoNum type="arabicPeriod"/>
            </a:pPr>
            <a:r>
              <a:rPr lang="en-US" sz="2800" dirty="0" smtClean="0"/>
              <a:t>The person who says 21 wins the game.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838200"/>
            <a:ext cx="708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Let’s begin with a little math magic</a:t>
            </a:r>
            <a:r>
              <a:rPr lang="en-US" dirty="0" smtClean="0"/>
              <a:t>!</a:t>
            </a:r>
            <a:endParaRPr lang="en-US" dirty="0"/>
          </a:p>
        </p:txBody>
      </p:sp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384169">
            <a:off x="6537499" y="548108"/>
            <a:ext cx="1840753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304800" y="2438400"/>
            <a:ext cx="71628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1. Write a three digit number with the largest number in the hundreds place.</a:t>
            </a:r>
          </a:p>
          <a:p>
            <a:r>
              <a:rPr lang="en-US" sz="3200" dirty="0" smtClean="0"/>
              <a:t>2. Reverse the digits and subtract the two numbers to find the difference.</a:t>
            </a:r>
          </a:p>
          <a:p>
            <a:endParaRPr lang="en-US" sz="3200" dirty="0" smtClean="0"/>
          </a:p>
          <a:p>
            <a:r>
              <a:rPr lang="en-US" sz="3200" dirty="0" smtClean="0"/>
              <a:t>  </a:t>
            </a:r>
            <a:r>
              <a:rPr lang="en-US" sz="3200" dirty="0" smtClean="0">
                <a:solidFill>
                  <a:schemeClr val="accent2"/>
                </a:solidFill>
              </a:rPr>
              <a:t>Example</a:t>
            </a:r>
            <a:r>
              <a:rPr lang="en-US" sz="3200" dirty="0" smtClean="0"/>
              <a:t>           624</a:t>
            </a:r>
          </a:p>
          <a:p>
            <a:r>
              <a:rPr lang="en-US" sz="3200" dirty="0" smtClean="0"/>
              <a:t>                         -  426</a:t>
            </a:r>
          </a:p>
          <a:p>
            <a:r>
              <a:rPr lang="en-US" sz="3200" dirty="0" smtClean="0"/>
              <a:t>                      </a:t>
            </a:r>
          </a:p>
          <a:p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2667000" y="5715000"/>
            <a:ext cx="1151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  _______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381000"/>
            <a:ext cx="6553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Name </a:t>
            </a:r>
            <a:r>
              <a:rPr lang="en-US" sz="4000" dirty="0" smtClean="0"/>
              <a:t>This </a:t>
            </a:r>
            <a:r>
              <a:rPr lang="en-US" sz="4000" dirty="0" smtClean="0"/>
              <a:t>Number</a:t>
            </a:r>
            <a:endParaRPr lang="en-US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207515" y="1524000"/>
            <a:ext cx="8936485" cy="42780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I am a three digit number.</a:t>
            </a:r>
          </a:p>
          <a:p>
            <a:r>
              <a:rPr lang="en-US" sz="2800" dirty="0" smtClean="0">
                <a:solidFill>
                  <a:srgbClr val="C00000"/>
                </a:solidFill>
              </a:rPr>
              <a:t>I am an odd number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I have a value greater than 150 but less than 340.</a:t>
            </a:r>
          </a:p>
          <a:p>
            <a:r>
              <a:rPr lang="en-US" sz="2800" dirty="0" smtClean="0">
                <a:solidFill>
                  <a:srgbClr val="C00000"/>
                </a:solidFill>
              </a:rPr>
              <a:t>The sum of my digits is 8.</a:t>
            </a:r>
          </a:p>
          <a:p>
            <a:r>
              <a:rPr lang="en-US" sz="2800" dirty="0" smtClean="0"/>
              <a:t>One of my digits is repeated.</a:t>
            </a:r>
          </a:p>
          <a:p>
            <a:r>
              <a:rPr lang="en-US" sz="2800" dirty="0" smtClean="0">
                <a:solidFill>
                  <a:srgbClr val="C00000"/>
                </a:solidFill>
              </a:rPr>
              <a:t>The number in the hundreds place is one less than the </a:t>
            </a:r>
          </a:p>
          <a:p>
            <a:r>
              <a:rPr lang="en-US" sz="2800" dirty="0" smtClean="0">
                <a:solidFill>
                  <a:srgbClr val="C00000"/>
                </a:solidFill>
              </a:rPr>
              <a:t>number  in the ones place.</a:t>
            </a:r>
          </a:p>
          <a:p>
            <a:r>
              <a:rPr lang="en-US" sz="2800" dirty="0" smtClean="0"/>
              <a:t>The number in the tens place is less than 5 but more than 2.</a:t>
            </a:r>
          </a:p>
          <a:p>
            <a:endParaRPr lang="en-US" sz="2400" dirty="0" smtClean="0"/>
          </a:p>
          <a:p>
            <a:r>
              <a:rPr lang="en-US" sz="2400" dirty="0" smtClean="0">
                <a:solidFill>
                  <a:srgbClr val="C00000"/>
                </a:solidFill>
              </a:rPr>
              <a:t>What number am I?</a:t>
            </a:r>
            <a:endParaRPr lang="en-US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609600"/>
            <a:ext cx="480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Strategy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990600" y="2590800"/>
            <a:ext cx="731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_______________             __________________         _________________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19800" y="3048000"/>
            <a:ext cx="1371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dirty="0" smtClean="0"/>
              <a:t>1</a:t>
            </a:r>
          </a:p>
          <a:p>
            <a:pPr algn="r"/>
            <a:r>
              <a:rPr lang="en-US" sz="2800" dirty="0" smtClean="0"/>
              <a:t>3</a:t>
            </a:r>
          </a:p>
          <a:p>
            <a:pPr algn="r"/>
            <a:r>
              <a:rPr lang="en-US" sz="2800" dirty="0" smtClean="0"/>
              <a:t>5</a:t>
            </a:r>
          </a:p>
          <a:p>
            <a:pPr algn="r"/>
            <a:r>
              <a:rPr lang="en-US" sz="2800" dirty="0" smtClean="0"/>
              <a:t>7</a:t>
            </a:r>
          </a:p>
          <a:p>
            <a:pPr algn="r"/>
            <a:r>
              <a:rPr lang="en-US" sz="2800" dirty="0" smtClean="0"/>
              <a:t>9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676400" y="3124200"/>
            <a:ext cx="304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</a:t>
            </a:r>
          </a:p>
          <a:p>
            <a:r>
              <a:rPr lang="en-US" sz="2800" dirty="0" smtClean="0"/>
              <a:t>2</a:t>
            </a:r>
          </a:p>
          <a:p>
            <a:r>
              <a:rPr lang="en-US" sz="2800" dirty="0" smtClean="0"/>
              <a:t>3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4191000" y="3200400"/>
            <a:ext cx="457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3</a:t>
            </a:r>
          </a:p>
          <a:p>
            <a:r>
              <a:rPr lang="en-US" sz="2800" dirty="0" smtClean="0"/>
              <a:t>4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1524000" y="1371600"/>
            <a:ext cx="41847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List all of the possible digits for each place.</a:t>
            </a:r>
          </a:p>
          <a:p>
            <a:r>
              <a:rPr lang="en-US" dirty="0" smtClean="0"/>
              <a:t>Eliminate possibilities.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3600" y="304800"/>
            <a:ext cx="502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         Name This Number!</a:t>
            </a:r>
            <a:endParaRPr 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304800" y="990600"/>
            <a:ext cx="8382000" cy="6647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This number has 8 digits.</a:t>
            </a:r>
          </a:p>
          <a:p>
            <a:r>
              <a:rPr lang="en-US" sz="2400" dirty="0" smtClean="0"/>
              <a:t>It is a whole number.</a:t>
            </a:r>
          </a:p>
          <a:p>
            <a:r>
              <a:rPr lang="en-US" sz="2400" dirty="0" smtClean="0">
                <a:solidFill>
                  <a:srgbClr val="C00000"/>
                </a:solidFill>
              </a:rPr>
              <a:t>It is an even number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The sum of the digits is 27.</a:t>
            </a:r>
          </a:p>
          <a:p>
            <a:r>
              <a:rPr lang="en-US" sz="2400" dirty="0" smtClean="0">
                <a:solidFill>
                  <a:srgbClr val="C00000"/>
                </a:solidFill>
              </a:rPr>
              <a:t>It has a  value that is more than 30 million but less than 33 million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The tens place and the ones place have a value of zero, and they are the only repeating digits.</a:t>
            </a:r>
          </a:p>
          <a:p>
            <a:r>
              <a:rPr lang="en-US" sz="2400" dirty="0" smtClean="0">
                <a:solidFill>
                  <a:srgbClr val="C00000"/>
                </a:solidFill>
              </a:rPr>
              <a:t>The digit in the thousands place is an odd number greater than 7.</a:t>
            </a:r>
          </a:p>
          <a:p>
            <a:r>
              <a:rPr lang="en-US" sz="2400" dirty="0" smtClean="0"/>
              <a:t>The digit in the hundreds place and the digit in the hundred thousands place are multiples of 2.</a:t>
            </a:r>
          </a:p>
          <a:p>
            <a:r>
              <a:rPr lang="en-US" sz="2400" dirty="0" smtClean="0">
                <a:solidFill>
                  <a:srgbClr val="C00000"/>
                </a:solidFill>
              </a:rPr>
              <a:t>The digit in the hundred thousands place has twice the value of the digit in the hundreds place.</a:t>
            </a:r>
          </a:p>
          <a:p>
            <a:r>
              <a:rPr lang="en-US" sz="2400" dirty="0" smtClean="0"/>
              <a:t>The digit in the ten thousands place is one less than the digit in the millions place.</a:t>
            </a:r>
          </a:p>
          <a:p>
            <a:r>
              <a:rPr lang="en-US" sz="2400" b="1" dirty="0" smtClean="0">
                <a:solidFill>
                  <a:srgbClr val="C00000"/>
                </a:solidFill>
              </a:rPr>
              <a:t>What is this number?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95600" y="609600"/>
            <a:ext cx="24970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/>
              <a:t>Strategy</a:t>
            </a:r>
            <a:endParaRPr lang="en-US" sz="5400" dirty="0"/>
          </a:p>
        </p:txBody>
      </p:sp>
      <p:sp>
        <p:nvSpPr>
          <p:cNvPr id="3" name="TextBox 2"/>
          <p:cNvSpPr txBox="1"/>
          <p:nvPr/>
        </p:nvSpPr>
        <p:spPr>
          <a:xfrm>
            <a:off x="304800" y="2819400"/>
            <a:ext cx="83888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____          _____          _____          _____          _____          _____          _____          _____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304800" y="987624"/>
            <a:ext cx="9144000" cy="4616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Name This Number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Clue 1: I am a ____ digit number.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Clue 2 : I am a(n)  _________  number.  (odd or even)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Clue 3:  I have a value more than _____ but less than ______.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Clue 4 : The sum of my digits is ______.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Clue 5:  The number in the _____ place is ______ than the number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in the _______ place.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Clue 6 :  The number in the _____ place is ______ than the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number in the ________ place.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Clue 7 : ______________________________________________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Clue 8:________________________________________________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What number am I 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Clues 7 &amp; 8 are optional.  You are only required to have 6 clues.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52600" y="457200"/>
            <a:ext cx="5562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Template for Writing Name This Number Problems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371600"/>
            <a:ext cx="3048000" cy="46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1828800" y="609600"/>
            <a:ext cx="6553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Geocaching</a:t>
            </a:r>
            <a:r>
              <a:rPr lang="en-US" sz="3200" dirty="0" smtClean="0"/>
              <a:t> Through Problem- Solving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4343400" y="1502688"/>
            <a:ext cx="39624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This activity is a problem-solving “scavenger hunt “with electronic devices.</a:t>
            </a:r>
          </a:p>
          <a:p>
            <a:endParaRPr lang="en-US" dirty="0" smtClean="0"/>
          </a:p>
          <a:p>
            <a:r>
              <a:rPr lang="en-US" dirty="0" smtClean="0"/>
              <a:t>Small teams of students use handheld GPS units to locate caches.  Each cache has a challenging word problem to be solved.  </a:t>
            </a:r>
          </a:p>
          <a:p>
            <a:endParaRPr lang="en-US" dirty="0" smtClean="0"/>
          </a:p>
          <a:p>
            <a:r>
              <a:rPr lang="en-US" dirty="0" smtClean="0"/>
              <a:t>Student  record their thought processes with a voice recorder as they work out the problem on paper.</a:t>
            </a:r>
          </a:p>
          <a:p>
            <a:endParaRPr lang="en-US" dirty="0" smtClean="0"/>
          </a:p>
          <a:p>
            <a:r>
              <a:rPr lang="en-US" dirty="0" smtClean="0"/>
              <a:t>When the team has a correct answer, they are given another cache to locate.  The first team to find all  of the caches and solve the problems correctly wins the challenge!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1051</Words>
  <Application>Microsoft Office PowerPoint</Application>
  <PresentationFormat>On-screen Show (4:3)</PresentationFormat>
  <Paragraphs>160</Paragraphs>
  <Slides>21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Step It Up with Math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Step It Up with Math</dc:title>
  <dc:creator>Sharon Bennett</dc:creator>
  <cp:lastModifiedBy>Sharon Bennett</cp:lastModifiedBy>
  <cp:revision>32</cp:revision>
  <dcterms:created xsi:type="dcterms:W3CDTF">2009-09-06T20:03:26Z</dcterms:created>
  <dcterms:modified xsi:type="dcterms:W3CDTF">2009-09-09T00:21:53Z</dcterms:modified>
</cp:coreProperties>
</file>