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2"/>
  </p:notes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706" autoAdjust="0"/>
  </p:normalViewPr>
  <p:slideViewPr>
    <p:cSldViewPr>
      <p:cViewPr varScale="1">
        <p:scale>
          <a:sx n="104" d="100"/>
          <a:sy n="104" d="100"/>
        </p:scale>
        <p:origin x="-10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DED130-176E-453F-BBD1-1968D8D709FE}" type="datetimeFigureOut">
              <a:rPr lang="en-US" smtClean="0"/>
              <a:pPr/>
              <a:t>6/1/2009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16261-E024-464D-83B9-06E60B791A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E16261-E024-464D-83B9-06E60B791AE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20B2672-3549-44B0-A81B-ABBFC2B95329}" type="datetimeFigureOut">
              <a:rPr lang="en-US" smtClean="0"/>
              <a:pPr/>
              <a:t>6/1/2009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95BCD01-4BA5-4B09-AFA5-1F047DAE4B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0B2672-3549-44B0-A81B-ABBFC2B95329}" type="datetimeFigureOut">
              <a:rPr lang="en-US" smtClean="0"/>
              <a:pPr/>
              <a:t>6/1/2009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5BCD01-4BA5-4B09-AFA5-1F047DAE4B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20B2672-3549-44B0-A81B-ABBFC2B95329}" type="datetimeFigureOut">
              <a:rPr lang="en-US" smtClean="0"/>
              <a:pPr/>
              <a:t>6/1/2009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95BCD01-4BA5-4B09-AFA5-1F047DAE4B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0B2672-3549-44B0-A81B-ABBFC2B95329}" type="datetimeFigureOut">
              <a:rPr lang="en-US" smtClean="0"/>
              <a:pPr/>
              <a:t>6/1/2009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5BCD01-4BA5-4B09-AFA5-1F047DAE4B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20B2672-3549-44B0-A81B-ABBFC2B95329}" type="datetimeFigureOut">
              <a:rPr lang="en-US" smtClean="0"/>
              <a:pPr/>
              <a:t>6/1/2009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95BCD01-4BA5-4B09-AFA5-1F047DAE4B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0B2672-3549-44B0-A81B-ABBFC2B95329}" type="datetimeFigureOut">
              <a:rPr lang="en-US" smtClean="0"/>
              <a:pPr/>
              <a:t>6/1/2009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5BCD01-4BA5-4B09-AFA5-1F047DAE4B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20B2672-3549-44B0-A81B-ABBFC2B95329}" type="datetimeFigureOut">
              <a:rPr lang="en-US" smtClean="0"/>
              <a:pPr/>
              <a:t>6/1/2009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95BCD01-4BA5-4B09-AFA5-1F047DAE4B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20B2672-3549-44B0-A81B-ABBFC2B95329}" type="datetimeFigureOut">
              <a:rPr lang="en-US" smtClean="0"/>
              <a:pPr/>
              <a:t>6/1/2009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5BCD01-4BA5-4B09-AFA5-1F047DAE4B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20B2672-3549-44B0-A81B-ABBFC2B95329}" type="datetimeFigureOut">
              <a:rPr lang="en-US" smtClean="0"/>
              <a:pPr/>
              <a:t>6/1/2009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95BCD01-4BA5-4B09-AFA5-1F047DAE4B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0B2672-3549-44B0-A81B-ABBFC2B95329}" type="datetimeFigureOut">
              <a:rPr lang="en-US" smtClean="0"/>
              <a:pPr/>
              <a:t>6/1/2009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5BCD01-4BA5-4B09-AFA5-1F047DAE4B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20B2672-3549-44B0-A81B-ABBFC2B95329}" type="datetimeFigureOut">
              <a:rPr lang="en-US" smtClean="0"/>
              <a:pPr/>
              <a:t>6/1/2009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5BCD01-4BA5-4B09-AFA5-1F047DAE4BA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20B2672-3549-44B0-A81B-ABBFC2B95329}" type="datetimeFigureOut">
              <a:rPr lang="en-US" smtClean="0"/>
              <a:pPr/>
              <a:t>6/1/2009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95BCD01-4BA5-4B09-AFA5-1F047DAE4B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MLA Citation Style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066800"/>
          </a:xfrm>
        </p:spPr>
        <p:txBody>
          <a:bodyPr>
            <a:normAutofit/>
          </a:bodyPr>
          <a:lstStyle/>
          <a:p>
            <a:pPr algn="ctr"/>
            <a:r>
              <a:rPr lang="en-US" sz="2800" dirty="0" smtClean="0"/>
              <a:t>Notes for Works Cited and In-Text Citations</a:t>
            </a:r>
            <a:endParaRPr lang="en-US" sz="2800" dirty="0"/>
          </a:p>
        </p:txBody>
      </p:sp>
      <p:sp>
        <p:nvSpPr>
          <p:cNvPr id="3" name="Content Placeholder 2"/>
          <p:cNvSpPr>
            <a:spLocks noGrp="1"/>
          </p:cNvSpPr>
          <p:nvPr>
            <p:ph idx="1"/>
          </p:nvPr>
        </p:nvSpPr>
        <p:spPr>
          <a:xfrm>
            <a:off x="457200" y="990600"/>
            <a:ext cx="7239000" cy="5791200"/>
          </a:xfrm>
        </p:spPr>
        <p:txBody>
          <a:bodyPr>
            <a:normAutofit lnSpcReduction="10000"/>
          </a:bodyPr>
          <a:lstStyle/>
          <a:p>
            <a:r>
              <a:rPr lang="en-US" sz="2000" dirty="0" smtClean="0"/>
              <a:t>The title of the page is Works Cited, not “Work Cited.”</a:t>
            </a:r>
          </a:p>
          <a:p>
            <a:r>
              <a:rPr lang="en-US" sz="2000" dirty="0" smtClean="0"/>
              <a:t>All entries of the works cited page should be in alphabetical order.</a:t>
            </a:r>
          </a:p>
          <a:p>
            <a:r>
              <a:rPr lang="en-US" sz="2000" dirty="0" smtClean="0"/>
              <a:t>The first line of your works cited page is not indented, but the following lines are 5 spaces. (Tab)</a:t>
            </a:r>
          </a:p>
          <a:p>
            <a:r>
              <a:rPr lang="en-US" sz="2000" dirty="0" smtClean="0"/>
              <a:t>There is no more underlining. For the names of titles, italicize, do not underline.</a:t>
            </a:r>
          </a:p>
          <a:p>
            <a:r>
              <a:rPr lang="en-US" sz="2000" dirty="0" smtClean="0"/>
              <a:t>When citing in-text, include the author’s name in parentheses followed by the page number without a comma. For example:</a:t>
            </a:r>
          </a:p>
          <a:p>
            <a:pPr lvl="1"/>
            <a:r>
              <a:rPr lang="en-US" sz="1600" dirty="0" smtClean="0"/>
              <a:t>She states that “sleeping is highly underrated” (Fussell 8).</a:t>
            </a:r>
          </a:p>
          <a:p>
            <a:r>
              <a:rPr lang="en-US" sz="2000" dirty="0" smtClean="0"/>
              <a:t>If the sentence already states the name of the author in it, just put the page number in the parentheses. For example:</a:t>
            </a:r>
          </a:p>
          <a:p>
            <a:pPr lvl="1"/>
            <a:r>
              <a:rPr lang="en-US" sz="1600" dirty="0" smtClean="0"/>
              <a:t>Laura Fussell states that “sleeping is highly underrated” (8).</a:t>
            </a:r>
            <a:endParaRPr lang="en-US" sz="1600" dirty="0"/>
          </a:p>
          <a:p>
            <a:r>
              <a:rPr lang="en-US" sz="2000" dirty="0" smtClean="0"/>
              <a:t>Only put the title of the article if there is no author, in place of the author’s name. For example:</a:t>
            </a:r>
          </a:p>
          <a:p>
            <a:pPr lvl="1"/>
            <a:r>
              <a:rPr lang="en-US" sz="1600" dirty="0" smtClean="0"/>
              <a:t>It states that “sleeping is highly underrated” (“Graduate Students Need Their Sleep” 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5105400" cy="381000"/>
          </a:xfrm>
        </p:spPr>
        <p:txBody>
          <a:bodyPr>
            <a:normAutofit fontScale="90000"/>
          </a:bodyPr>
          <a:lstStyle/>
          <a:p>
            <a:r>
              <a:rPr lang="en-US" sz="2800" dirty="0" smtClean="0">
                <a:solidFill>
                  <a:schemeClr val="tx2">
                    <a:lumMod val="60000"/>
                    <a:lumOff val="40000"/>
                  </a:schemeClr>
                </a:solidFill>
              </a:rPr>
              <a:t>Books with a Single Author</a:t>
            </a:r>
            <a:endParaRPr lang="en-US" sz="2800" dirty="0">
              <a:solidFill>
                <a:schemeClr val="tx2">
                  <a:lumMod val="60000"/>
                  <a:lumOff val="40000"/>
                </a:schemeClr>
              </a:solidFill>
            </a:endParaRPr>
          </a:p>
        </p:txBody>
      </p:sp>
      <p:sp>
        <p:nvSpPr>
          <p:cNvPr id="3" name="Content Placeholder 2"/>
          <p:cNvSpPr>
            <a:spLocks noGrp="1"/>
          </p:cNvSpPr>
          <p:nvPr>
            <p:ph idx="1"/>
          </p:nvPr>
        </p:nvSpPr>
        <p:spPr>
          <a:xfrm>
            <a:off x="457200" y="609600"/>
            <a:ext cx="7696200" cy="6096000"/>
          </a:xfrm>
        </p:spPr>
        <p:txBody>
          <a:bodyPr>
            <a:normAutofit lnSpcReduction="10000"/>
          </a:bodyPr>
          <a:lstStyle/>
          <a:p>
            <a:r>
              <a:rPr lang="en-US" sz="2400" dirty="0" smtClean="0"/>
              <a:t>Information Needed:</a:t>
            </a:r>
          </a:p>
          <a:p>
            <a:pPr lvl="1"/>
            <a:r>
              <a:rPr lang="en-US" sz="2000" dirty="0" smtClean="0"/>
              <a:t>Author’s name</a:t>
            </a:r>
          </a:p>
          <a:p>
            <a:pPr lvl="2"/>
            <a:r>
              <a:rPr lang="en-US" sz="1600" dirty="0" smtClean="0"/>
              <a:t>Last name followed by first name with a period at the end. For Ex:</a:t>
            </a:r>
          </a:p>
          <a:p>
            <a:pPr lvl="3"/>
            <a:r>
              <a:rPr lang="en-US" sz="1600" dirty="0" smtClean="0"/>
              <a:t> Fussell, Laura.</a:t>
            </a:r>
          </a:p>
          <a:p>
            <a:pPr lvl="1"/>
            <a:r>
              <a:rPr lang="en-US" sz="2000" dirty="0"/>
              <a:t>Title of Book</a:t>
            </a:r>
          </a:p>
          <a:p>
            <a:pPr lvl="2"/>
            <a:r>
              <a:rPr lang="en-US" sz="1600" dirty="0"/>
              <a:t>Italicize the Title and put a period at the end.</a:t>
            </a:r>
          </a:p>
          <a:p>
            <a:pPr lvl="2"/>
            <a:r>
              <a:rPr lang="en-US" sz="1600" dirty="0"/>
              <a:t>Find the exact title on title page, not book cover. Many books contain a subtitle. </a:t>
            </a:r>
            <a:r>
              <a:rPr lang="en-US" sz="1600" dirty="0" smtClean="0"/>
              <a:t>For Ex</a:t>
            </a:r>
            <a:r>
              <a:rPr lang="en-US" sz="1600" dirty="0"/>
              <a:t>: </a:t>
            </a:r>
            <a:endParaRPr lang="en-US" sz="1600" dirty="0" smtClean="0"/>
          </a:p>
          <a:p>
            <a:pPr lvl="3"/>
            <a:r>
              <a:rPr lang="en-US" sz="1600" i="1" dirty="0" smtClean="0"/>
              <a:t>Writing</a:t>
            </a:r>
            <a:r>
              <a:rPr lang="en-US" sz="1600" i="1" dirty="0"/>
              <a:t>: A Guide for College and Beyond</a:t>
            </a:r>
            <a:r>
              <a:rPr lang="en-US" sz="1600" dirty="0"/>
              <a:t>.</a:t>
            </a:r>
          </a:p>
          <a:p>
            <a:pPr lvl="1"/>
            <a:r>
              <a:rPr lang="en-US" sz="2000" dirty="0"/>
              <a:t>Publication Information</a:t>
            </a:r>
          </a:p>
          <a:p>
            <a:pPr lvl="2"/>
            <a:r>
              <a:rPr lang="en-US" sz="1600" dirty="0"/>
              <a:t>The place (usually the city) where it was published followed by a colon.</a:t>
            </a:r>
          </a:p>
          <a:p>
            <a:pPr lvl="2"/>
            <a:r>
              <a:rPr lang="en-US" sz="1600" dirty="0"/>
              <a:t>The name of the publisher followed by a comma</a:t>
            </a:r>
            <a:r>
              <a:rPr lang="en-US" sz="1400" dirty="0"/>
              <a:t>.</a:t>
            </a:r>
          </a:p>
          <a:p>
            <a:pPr lvl="3"/>
            <a:r>
              <a:rPr lang="en-US" sz="1400" dirty="0" smtClean="0"/>
              <a:t>Use abbreviations for common words, such as P for Press, UP for University Press, or U of Texas P for University of Texas Press, etc.</a:t>
            </a:r>
          </a:p>
          <a:p>
            <a:pPr lvl="2"/>
            <a:r>
              <a:rPr lang="en-US" sz="1600" dirty="0"/>
              <a:t>The date of the publication followed by a period.</a:t>
            </a:r>
          </a:p>
          <a:p>
            <a:pPr lvl="2"/>
            <a:r>
              <a:rPr lang="en-US" sz="1600" dirty="0"/>
              <a:t>The medium (print or online)of publication followed by a period.</a:t>
            </a:r>
          </a:p>
          <a:p>
            <a:pPr lvl="2"/>
            <a:r>
              <a:rPr lang="en-US" sz="1600" dirty="0"/>
              <a:t>For example: New York: New York UP, 2005. Print</a:t>
            </a:r>
            <a:r>
              <a:rPr lang="en-US" sz="1600" dirty="0" smtClean="0"/>
              <a:t>.</a:t>
            </a:r>
          </a:p>
          <a:p>
            <a:pPr lvl="2">
              <a:buNone/>
            </a:pPr>
            <a:endParaRPr lang="en-US" sz="1600" dirty="0" smtClean="0"/>
          </a:p>
          <a:p>
            <a:pPr lvl="2">
              <a:buNone/>
            </a:pPr>
            <a:r>
              <a:rPr lang="en-US" sz="1800" dirty="0" smtClean="0">
                <a:solidFill>
                  <a:srgbClr val="FF0000"/>
                </a:solidFill>
              </a:rPr>
              <a:t>Final Result:</a:t>
            </a:r>
          </a:p>
          <a:p>
            <a:pPr lvl="2">
              <a:buNone/>
            </a:pPr>
            <a:r>
              <a:rPr lang="en-US" sz="1800" dirty="0" smtClean="0"/>
              <a:t>Fussell, Laura. </a:t>
            </a:r>
            <a:r>
              <a:rPr lang="en-US" sz="1800" i="1" dirty="0" smtClean="0"/>
              <a:t>Writing: A Guide for College and Beyond</a:t>
            </a:r>
            <a:r>
              <a:rPr lang="en-US" sz="1800" dirty="0" smtClean="0"/>
              <a:t>. New York: New York UP, 2005. Print.</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533400"/>
          </a:xfrm>
        </p:spPr>
        <p:txBody>
          <a:bodyPr>
            <a:noAutofit/>
          </a:bodyPr>
          <a:lstStyle/>
          <a:p>
            <a:r>
              <a:rPr lang="en-US" sz="2800" dirty="0" smtClean="0">
                <a:solidFill>
                  <a:schemeClr val="tx2">
                    <a:lumMod val="60000"/>
                    <a:lumOff val="40000"/>
                  </a:schemeClr>
                </a:solidFill>
              </a:rPr>
              <a:t>Multiple and Unknown Author variations</a:t>
            </a:r>
            <a:endParaRPr lang="en-US" sz="2800" dirty="0">
              <a:solidFill>
                <a:schemeClr val="tx2">
                  <a:lumMod val="60000"/>
                  <a:lumOff val="40000"/>
                </a:schemeClr>
              </a:solidFill>
            </a:endParaRPr>
          </a:p>
        </p:txBody>
      </p:sp>
      <p:sp>
        <p:nvSpPr>
          <p:cNvPr id="3" name="Content Placeholder 2"/>
          <p:cNvSpPr>
            <a:spLocks noGrp="1"/>
          </p:cNvSpPr>
          <p:nvPr>
            <p:ph idx="1"/>
          </p:nvPr>
        </p:nvSpPr>
        <p:spPr>
          <a:xfrm>
            <a:off x="457200" y="533400"/>
            <a:ext cx="7620000" cy="6324600"/>
          </a:xfrm>
        </p:spPr>
        <p:txBody>
          <a:bodyPr>
            <a:normAutofit lnSpcReduction="10000"/>
          </a:bodyPr>
          <a:lstStyle/>
          <a:p>
            <a:r>
              <a:rPr lang="en-US" sz="2400" dirty="0" smtClean="0"/>
              <a:t>Two or Three authors</a:t>
            </a:r>
          </a:p>
          <a:p>
            <a:pPr lvl="1"/>
            <a:r>
              <a:rPr lang="en-US" sz="2000" dirty="0" smtClean="0"/>
              <a:t>After the first author’s name, the following authors are listed with first names first, and commas separating the authors, with the word and before the last one listed. For example: </a:t>
            </a:r>
          </a:p>
          <a:p>
            <a:pPr lvl="2"/>
            <a:r>
              <a:rPr lang="en-US" sz="1600" dirty="0" smtClean="0"/>
              <a:t>Fussell, Laura, and Amanda Cosgrove. </a:t>
            </a:r>
          </a:p>
          <a:p>
            <a:pPr lvl="2"/>
            <a:r>
              <a:rPr lang="en-US" sz="1600" dirty="0" smtClean="0"/>
              <a:t>Fussell, Laura, Amanda Cosgrove, and Sarah Rogers.</a:t>
            </a:r>
          </a:p>
          <a:p>
            <a:r>
              <a:rPr lang="en-US" sz="2400" dirty="0" smtClean="0"/>
              <a:t>Four or More Authors</a:t>
            </a:r>
          </a:p>
          <a:p>
            <a:pPr lvl="1"/>
            <a:r>
              <a:rPr lang="en-US" sz="2000" dirty="0" smtClean="0"/>
              <a:t>You can either list all of authors in the same way previously shown above, or the phrase “et al.” can appear after the first author. However, whichever way you choose much match what is done in-text. For Example:</a:t>
            </a:r>
          </a:p>
          <a:p>
            <a:pPr lvl="2"/>
            <a:r>
              <a:rPr lang="en-US" sz="1600" dirty="0" smtClean="0"/>
              <a:t>Fussell, Laura et al. </a:t>
            </a:r>
          </a:p>
          <a:p>
            <a:r>
              <a:rPr lang="en-US" sz="2400" dirty="0" smtClean="0"/>
              <a:t>Unknown Author</a:t>
            </a:r>
          </a:p>
          <a:p>
            <a:pPr lvl="1"/>
            <a:r>
              <a:rPr lang="en-US" sz="2000" dirty="0" smtClean="0"/>
              <a:t>Begin with the title. For Example:</a:t>
            </a:r>
          </a:p>
          <a:p>
            <a:pPr lvl="2"/>
            <a:r>
              <a:rPr lang="en-US" sz="1600" i="1" dirty="0" smtClean="0"/>
              <a:t>The Baseball Encyclopedia</a:t>
            </a:r>
            <a:r>
              <a:rPr lang="en-US" sz="1600" dirty="0" smtClean="0"/>
              <a:t>. 10th ed.</a:t>
            </a:r>
          </a:p>
          <a:p>
            <a:r>
              <a:rPr lang="en-US" sz="2400" dirty="0" smtClean="0"/>
              <a:t>Group or Organization</a:t>
            </a:r>
          </a:p>
          <a:p>
            <a:pPr lvl="1"/>
            <a:r>
              <a:rPr lang="en-US" sz="2000" dirty="0" smtClean="0"/>
              <a:t>Treat the group as the author of the work. For example:</a:t>
            </a:r>
          </a:p>
          <a:p>
            <a:pPr lvl="2"/>
            <a:r>
              <a:rPr lang="en-US" sz="1600" dirty="0" smtClean="0"/>
              <a:t>United Nations. </a:t>
            </a:r>
            <a:r>
              <a:rPr lang="en-US" sz="1600" i="1" dirty="0" smtClean="0"/>
              <a:t>The Charter of the United Nations: A Commentary</a:t>
            </a:r>
            <a:r>
              <a:rPr lang="en-US" sz="16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20000" cy="609600"/>
          </a:xfrm>
        </p:spPr>
        <p:txBody>
          <a:bodyPr>
            <a:noAutofit/>
          </a:bodyPr>
          <a:lstStyle/>
          <a:p>
            <a:pPr algn="ctr"/>
            <a:r>
              <a:rPr lang="en-US" sz="2800" dirty="0" smtClean="0">
                <a:solidFill>
                  <a:schemeClr val="tx2">
                    <a:lumMod val="60000"/>
                    <a:lumOff val="40000"/>
                  </a:schemeClr>
                </a:solidFill>
              </a:rPr>
              <a:t>Books with Editors or Translators</a:t>
            </a:r>
            <a:endParaRPr lang="en-US" sz="2800" dirty="0">
              <a:solidFill>
                <a:schemeClr val="tx2">
                  <a:lumMod val="60000"/>
                  <a:lumOff val="40000"/>
                </a:schemeClr>
              </a:solidFill>
            </a:endParaRPr>
          </a:p>
        </p:txBody>
      </p:sp>
      <p:sp>
        <p:nvSpPr>
          <p:cNvPr id="3" name="Content Placeholder 2"/>
          <p:cNvSpPr>
            <a:spLocks noGrp="1"/>
          </p:cNvSpPr>
          <p:nvPr>
            <p:ph idx="1"/>
          </p:nvPr>
        </p:nvSpPr>
        <p:spPr>
          <a:xfrm>
            <a:off x="457200" y="990600"/>
            <a:ext cx="7696200" cy="5135563"/>
          </a:xfrm>
        </p:spPr>
        <p:txBody>
          <a:bodyPr>
            <a:normAutofit/>
          </a:bodyPr>
          <a:lstStyle/>
          <a:p>
            <a:r>
              <a:rPr lang="en-US" sz="2400" dirty="0" smtClean="0"/>
              <a:t>If there is an author and an editor or translator, the editor’s/translator’s name goes after the title, with “Ed.” or “Trans.” followed by the editor’s name. For example:</a:t>
            </a:r>
          </a:p>
          <a:p>
            <a:pPr lvl="1"/>
            <a:r>
              <a:rPr lang="en-US" sz="2000" dirty="0" smtClean="0"/>
              <a:t>Fussell, </a:t>
            </a:r>
            <a:r>
              <a:rPr lang="en-US" sz="2000" dirty="0" smtClean="0"/>
              <a:t>Laura. </a:t>
            </a:r>
            <a:r>
              <a:rPr lang="en-US" sz="2000" i="1" dirty="0" smtClean="0"/>
              <a:t>Confessions </a:t>
            </a:r>
            <a:r>
              <a:rPr lang="en-US" sz="2000" i="1" dirty="0" smtClean="0"/>
              <a:t>of a Teaching Assistant Drama Queen</a:t>
            </a:r>
            <a:r>
              <a:rPr lang="en-US" sz="2000" dirty="0" smtClean="0"/>
              <a:t>. Ed. Anthony Atkins.</a:t>
            </a:r>
          </a:p>
          <a:p>
            <a:r>
              <a:rPr lang="en-US" sz="2400" dirty="0"/>
              <a:t>If there is no author, but an editor, use the editor’s name in place of the author’s name, followed by a comma and “ed.” For example:</a:t>
            </a:r>
          </a:p>
          <a:p>
            <a:pPr lvl="1"/>
            <a:r>
              <a:rPr lang="en-US" sz="2000" dirty="0"/>
              <a:t>Atkins, Anthony, 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010400" cy="685800"/>
          </a:xfrm>
        </p:spPr>
        <p:txBody>
          <a:bodyPr>
            <a:normAutofit/>
          </a:bodyPr>
          <a:lstStyle/>
          <a:p>
            <a:pPr algn="ctr"/>
            <a:r>
              <a:rPr lang="en-US" sz="2800" dirty="0" smtClean="0">
                <a:solidFill>
                  <a:schemeClr val="tx2">
                    <a:lumMod val="60000"/>
                    <a:lumOff val="40000"/>
                  </a:schemeClr>
                </a:solidFill>
              </a:rPr>
              <a:t>Journal Articles In Print</a:t>
            </a:r>
            <a:endParaRPr lang="en-US" sz="2800" dirty="0">
              <a:solidFill>
                <a:schemeClr val="tx2">
                  <a:lumMod val="60000"/>
                  <a:lumOff val="40000"/>
                </a:schemeClr>
              </a:solidFill>
            </a:endParaRPr>
          </a:p>
        </p:txBody>
      </p:sp>
      <p:sp>
        <p:nvSpPr>
          <p:cNvPr id="3" name="Content Placeholder 2"/>
          <p:cNvSpPr>
            <a:spLocks noGrp="1"/>
          </p:cNvSpPr>
          <p:nvPr>
            <p:ph idx="1"/>
          </p:nvPr>
        </p:nvSpPr>
        <p:spPr>
          <a:xfrm>
            <a:off x="457200" y="762000"/>
            <a:ext cx="7620000" cy="5943600"/>
          </a:xfrm>
        </p:spPr>
        <p:txBody>
          <a:bodyPr>
            <a:normAutofit fontScale="92500" lnSpcReduction="10000"/>
          </a:bodyPr>
          <a:lstStyle/>
          <a:p>
            <a:pPr lvl="1">
              <a:buNone/>
            </a:pPr>
            <a:r>
              <a:rPr lang="en-US" sz="1800" dirty="0" smtClean="0"/>
              <a:t>Items Needed:</a:t>
            </a:r>
          </a:p>
          <a:p>
            <a:pPr lvl="2"/>
            <a:r>
              <a:rPr lang="en-US" sz="1600" dirty="0" smtClean="0"/>
              <a:t>Author and/or editor’s name.</a:t>
            </a:r>
          </a:p>
          <a:p>
            <a:pPr lvl="2"/>
            <a:r>
              <a:rPr lang="en-US" sz="1600" dirty="0" smtClean="0"/>
              <a:t>Title of article.</a:t>
            </a:r>
          </a:p>
          <a:p>
            <a:pPr lvl="3"/>
            <a:r>
              <a:rPr lang="en-US" sz="1400" dirty="0"/>
              <a:t>Use the exact title</a:t>
            </a:r>
          </a:p>
          <a:p>
            <a:pPr lvl="3"/>
            <a:r>
              <a:rPr lang="en-US" sz="1400" dirty="0"/>
              <a:t>Put the title in quotation marks</a:t>
            </a:r>
            <a:r>
              <a:rPr lang="en-US" sz="1400" dirty="0" smtClean="0"/>
              <a:t>. For Example:</a:t>
            </a:r>
          </a:p>
          <a:p>
            <a:pPr lvl="4"/>
            <a:r>
              <a:rPr lang="en-US" sz="1400" dirty="0" smtClean="0"/>
              <a:t>“Arts and Crafts for the Digital Age.”</a:t>
            </a:r>
            <a:endParaRPr lang="en-US" sz="1400" dirty="0"/>
          </a:p>
          <a:p>
            <a:pPr lvl="3"/>
            <a:r>
              <a:rPr lang="en-US" sz="1400" dirty="0"/>
              <a:t>If the title has a book title in it, italicize the book title within the quotations</a:t>
            </a:r>
            <a:r>
              <a:rPr lang="en-US" sz="1400" dirty="0" smtClean="0"/>
              <a:t>. For example:</a:t>
            </a:r>
          </a:p>
          <a:p>
            <a:pPr lvl="4"/>
            <a:r>
              <a:rPr lang="en-US" sz="1400" dirty="0" smtClean="0"/>
              <a:t>“Damsel in Distress: Bella’s </a:t>
            </a:r>
            <a:r>
              <a:rPr lang="en-US" sz="1400" dirty="0" smtClean="0"/>
              <a:t>Antifeminist </a:t>
            </a:r>
            <a:r>
              <a:rPr lang="en-US" sz="1400" dirty="0" smtClean="0"/>
              <a:t>R</a:t>
            </a:r>
            <a:r>
              <a:rPr lang="en-US" sz="1400" dirty="0" smtClean="0"/>
              <a:t>ole </a:t>
            </a:r>
            <a:r>
              <a:rPr lang="en-US" sz="1400" dirty="0" smtClean="0"/>
              <a:t>in </a:t>
            </a:r>
            <a:r>
              <a:rPr lang="en-US" sz="1400" i="1" dirty="0" smtClean="0"/>
              <a:t>Twilight</a:t>
            </a:r>
            <a:r>
              <a:rPr lang="en-US" sz="1400" dirty="0" smtClean="0"/>
              <a:t>.”</a:t>
            </a:r>
            <a:endParaRPr lang="en-US" sz="1400" dirty="0"/>
          </a:p>
          <a:p>
            <a:pPr lvl="3"/>
            <a:r>
              <a:rPr lang="en-US" sz="1400" dirty="0"/>
              <a:t>If the title has quotations in it, use single quotes inside the quotation marks</a:t>
            </a:r>
            <a:r>
              <a:rPr lang="en-US" sz="1400" dirty="0" smtClean="0"/>
              <a:t>. For example:</a:t>
            </a:r>
          </a:p>
          <a:p>
            <a:pPr lvl="4"/>
            <a:r>
              <a:rPr lang="en-US" sz="1400" dirty="0" smtClean="0"/>
              <a:t>“‘Call Me Ishmael’: Melville’s Multiple-Personalities.” </a:t>
            </a:r>
            <a:endParaRPr lang="en-US" sz="1400" dirty="0"/>
          </a:p>
          <a:p>
            <a:pPr lvl="3"/>
            <a:r>
              <a:rPr lang="en-US" sz="1400" dirty="0"/>
              <a:t>Capitalize the first word, and all other words except articles, prepositions, or coordinating conjunctions.</a:t>
            </a:r>
          </a:p>
          <a:p>
            <a:pPr lvl="2"/>
            <a:r>
              <a:rPr lang="en-US" sz="1600" dirty="0" smtClean="0"/>
              <a:t>Publication Information.</a:t>
            </a:r>
          </a:p>
          <a:p>
            <a:pPr lvl="3"/>
            <a:r>
              <a:rPr lang="en-US" sz="1400" dirty="0"/>
              <a:t>Name of the </a:t>
            </a:r>
            <a:r>
              <a:rPr lang="en-US" sz="1400" dirty="0" smtClean="0"/>
              <a:t>journal italicized </a:t>
            </a:r>
          </a:p>
          <a:p>
            <a:pPr lvl="3"/>
            <a:r>
              <a:rPr lang="en-US" sz="1400" dirty="0" smtClean="0"/>
              <a:t>Volume Number followed by a period, than the issue </a:t>
            </a:r>
            <a:r>
              <a:rPr lang="en-US" sz="1400" dirty="0"/>
              <a:t>number</a:t>
            </a:r>
            <a:r>
              <a:rPr lang="en-US" sz="1400" dirty="0" smtClean="0"/>
              <a:t>, with the year publication in parentheses followed by a colon, then the </a:t>
            </a:r>
            <a:r>
              <a:rPr lang="en-US" sz="1400" dirty="0"/>
              <a:t>page </a:t>
            </a:r>
            <a:r>
              <a:rPr lang="en-US" sz="1400" dirty="0" smtClean="0"/>
              <a:t>numbers. For Example:</a:t>
            </a:r>
          </a:p>
          <a:p>
            <a:pPr lvl="4"/>
            <a:r>
              <a:rPr lang="en-US" sz="1400" dirty="0" smtClean="0"/>
              <a:t>“Damsel in Distress: Bella’s </a:t>
            </a:r>
            <a:r>
              <a:rPr lang="en-US" sz="1400" dirty="0" smtClean="0"/>
              <a:t>Antifeminist </a:t>
            </a:r>
            <a:r>
              <a:rPr lang="en-US" sz="1400" dirty="0" smtClean="0"/>
              <a:t>R</a:t>
            </a:r>
            <a:r>
              <a:rPr lang="en-US" sz="1400" dirty="0" smtClean="0"/>
              <a:t>ole </a:t>
            </a:r>
            <a:r>
              <a:rPr lang="en-US" sz="1400" dirty="0" smtClean="0"/>
              <a:t>in </a:t>
            </a:r>
            <a:r>
              <a:rPr lang="en-US" sz="1400" i="1" dirty="0" smtClean="0"/>
              <a:t>Twilight</a:t>
            </a:r>
            <a:r>
              <a:rPr lang="en-US" sz="1400" dirty="0" smtClean="0"/>
              <a:t>.” </a:t>
            </a:r>
            <a:r>
              <a:rPr lang="en-US" sz="1400" i="1" dirty="0" smtClean="0"/>
              <a:t>PMLA</a:t>
            </a:r>
            <a:r>
              <a:rPr lang="en-US" sz="1400" dirty="0" smtClean="0"/>
              <a:t> 26.2 (2009): 321-46.</a:t>
            </a:r>
          </a:p>
          <a:p>
            <a:pPr lvl="3"/>
            <a:r>
              <a:rPr lang="en-US" sz="1400" dirty="0" smtClean="0"/>
              <a:t>Medium </a:t>
            </a:r>
            <a:r>
              <a:rPr lang="en-US" sz="1400" dirty="0"/>
              <a:t>of </a:t>
            </a:r>
            <a:r>
              <a:rPr lang="en-US" sz="1400" dirty="0" smtClean="0"/>
              <a:t>publication followed by a period. (In this case, Print.)</a:t>
            </a:r>
          </a:p>
          <a:p>
            <a:pPr lvl="3">
              <a:buNone/>
            </a:pPr>
            <a:endParaRPr lang="en-US" sz="1400" dirty="0" smtClean="0">
              <a:solidFill>
                <a:srgbClr val="FF0000"/>
              </a:solidFill>
            </a:endParaRPr>
          </a:p>
          <a:p>
            <a:pPr lvl="3">
              <a:buNone/>
            </a:pPr>
            <a:r>
              <a:rPr lang="en-US" sz="1800" dirty="0" smtClean="0">
                <a:solidFill>
                  <a:srgbClr val="FF0000"/>
                </a:solidFill>
              </a:rPr>
              <a:t>Final Result:</a:t>
            </a:r>
          </a:p>
          <a:p>
            <a:pPr lvl="3">
              <a:buNone/>
            </a:pPr>
            <a:r>
              <a:rPr lang="en-US" sz="1400" dirty="0" smtClean="0"/>
              <a:t>Fussell, Laura. “Damsel in Distress: Bella’s </a:t>
            </a:r>
            <a:r>
              <a:rPr lang="en-US" sz="1400" dirty="0" smtClean="0"/>
              <a:t>Antifeminist </a:t>
            </a:r>
            <a:r>
              <a:rPr lang="en-US" sz="1400" dirty="0" smtClean="0"/>
              <a:t>R</a:t>
            </a:r>
            <a:r>
              <a:rPr lang="en-US" sz="1400" dirty="0" smtClean="0"/>
              <a:t>ole </a:t>
            </a:r>
            <a:r>
              <a:rPr lang="en-US" sz="1400" dirty="0" smtClean="0"/>
              <a:t>in </a:t>
            </a:r>
            <a:r>
              <a:rPr lang="en-US" sz="1400" i="1" dirty="0" smtClean="0"/>
              <a:t>Twilight</a:t>
            </a:r>
            <a:r>
              <a:rPr lang="en-US" sz="1400" dirty="0" smtClean="0"/>
              <a:t>.” </a:t>
            </a:r>
            <a:r>
              <a:rPr lang="en-US" sz="1400" i="1" dirty="0" smtClean="0"/>
              <a:t>PMLA</a:t>
            </a:r>
            <a:r>
              <a:rPr lang="en-US" sz="1400" dirty="0" smtClean="0"/>
              <a:t> 26.2 (2009</a:t>
            </a:r>
            <a:r>
              <a:rPr lang="en-US" sz="1400" dirty="0" smtClean="0"/>
              <a:t>):321-46</a:t>
            </a:r>
            <a:r>
              <a:rPr lang="en-US" sz="1400" dirty="0" smtClean="0"/>
              <a:t>. Print.</a:t>
            </a:r>
          </a:p>
          <a:p>
            <a:pPr lvl="3">
              <a:buNone/>
            </a:pP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solidFill>
                  <a:schemeClr val="accent1"/>
                </a:solidFill>
              </a:rPr>
              <a:t>Journal Articles Online from a Library Database</a:t>
            </a:r>
            <a:endParaRPr lang="en-US" sz="2800" dirty="0">
              <a:solidFill>
                <a:schemeClr val="accent1"/>
              </a:solidFill>
            </a:endParaRPr>
          </a:p>
        </p:txBody>
      </p:sp>
      <p:sp>
        <p:nvSpPr>
          <p:cNvPr id="3" name="Content Placeholder 2"/>
          <p:cNvSpPr>
            <a:spLocks noGrp="1"/>
          </p:cNvSpPr>
          <p:nvPr>
            <p:ph idx="1"/>
          </p:nvPr>
        </p:nvSpPr>
        <p:spPr/>
        <p:txBody>
          <a:bodyPr/>
          <a:lstStyle/>
          <a:p>
            <a:r>
              <a:rPr lang="en-US" dirty="0" smtClean="0"/>
              <a:t>Same as print articles with a few variations.</a:t>
            </a:r>
          </a:p>
          <a:p>
            <a:pPr lvl="1"/>
            <a:r>
              <a:rPr lang="en-US" dirty="0" smtClean="0"/>
              <a:t>After the page numbers, instead of the word “print,” write the name of the database used to find the article in italics. Then, follow that with the medium (Web.) and the date of access. For example:</a:t>
            </a:r>
          </a:p>
          <a:p>
            <a:pPr lvl="2"/>
            <a:r>
              <a:rPr lang="en-US" sz="2000" dirty="0" smtClean="0"/>
              <a:t>Fussell, Laura. “Damsel in Distress: Bella’s </a:t>
            </a:r>
            <a:r>
              <a:rPr lang="en-US" sz="2000" dirty="0" smtClean="0"/>
              <a:t>Antifeminist </a:t>
            </a:r>
            <a:r>
              <a:rPr lang="en-US" dirty="0" smtClean="0"/>
              <a:t>R</a:t>
            </a:r>
            <a:r>
              <a:rPr lang="en-US" sz="2000" dirty="0" smtClean="0"/>
              <a:t>ole </a:t>
            </a:r>
            <a:r>
              <a:rPr lang="en-US" sz="2000" dirty="0" smtClean="0"/>
              <a:t>in </a:t>
            </a:r>
            <a:r>
              <a:rPr lang="en-US" sz="2000" i="1" dirty="0" smtClean="0"/>
              <a:t>Twilight</a:t>
            </a:r>
            <a:r>
              <a:rPr lang="en-US" sz="2000" dirty="0" smtClean="0"/>
              <a:t>.” </a:t>
            </a:r>
            <a:r>
              <a:rPr lang="en-US" sz="2000" i="1" dirty="0" smtClean="0"/>
              <a:t>PMLA</a:t>
            </a:r>
            <a:r>
              <a:rPr lang="en-US" sz="2000" dirty="0" smtClean="0"/>
              <a:t> 26.2 (2009): </a:t>
            </a:r>
            <a:r>
              <a:rPr lang="en-US" dirty="0" smtClean="0"/>
              <a:t>321-46. </a:t>
            </a:r>
            <a:r>
              <a:rPr lang="en-US" i="1" dirty="0" smtClean="0"/>
              <a:t>Academic Search Premier</a:t>
            </a:r>
            <a:r>
              <a:rPr lang="en-US" dirty="0" smtClean="0"/>
              <a:t>. Web. 1 June 2009.</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010400" cy="685800"/>
          </a:xfrm>
        </p:spPr>
        <p:txBody>
          <a:bodyPr>
            <a:normAutofit/>
          </a:bodyPr>
          <a:lstStyle/>
          <a:p>
            <a:pPr algn="ctr"/>
            <a:r>
              <a:rPr lang="en-US" sz="2800" dirty="0" smtClean="0">
                <a:solidFill>
                  <a:schemeClr val="accent1"/>
                </a:solidFill>
              </a:rPr>
              <a:t>Print Newspaper</a:t>
            </a:r>
            <a:endParaRPr lang="en-US" sz="2800" dirty="0">
              <a:solidFill>
                <a:schemeClr val="accent1"/>
              </a:solidFill>
            </a:endParaRPr>
          </a:p>
        </p:txBody>
      </p:sp>
      <p:sp>
        <p:nvSpPr>
          <p:cNvPr id="3" name="Content Placeholder 2"/>
          <p:cNvSpPr>
            <a:spLocks noGrp="1"/>
          </p:cNvSpPr>
          <p:nvPr>
            <p:ph idx="1"/>
          </p:nvPr>
        </p:nvSpPr>
        <p:spPr>
          <a:xfrm>
            <a:off x="457200" y="762000"/>
            <a:ext cx="7696200" cy="6019800"/>
          </a:xfrm>
        </p:spPr>
        <p:txBody>
          <a:bodyPr/>
          <a:lstStyle/>
          <a:p>
            <a:r>
              <a:rPr lang="en-US" dirty="0" smtClean="0"/>
              <a:t>Things Needed:</a:t>
            </a:r>
          </a:p>
          <a:p>
            <a:pPr lvl="1"/>
            <a:r>
              <a:rPr lang="en-US" dirty="0" smtClean="0"/>
              <a:t>Author followed by a period.</a:t>
            </a:r>
          </a:p>
          <a:p>
            <a:pPr lvl="1"/>
            <a:r>
              <a:rPr lang="en-US" dirty="0" smtClean="0"/>
              <a:t>Title of article in quotations with a period.</a:t>
            </a:r>
          </a:p>
          <a:p>
            <a:pPr lvl="1"/>
            <a:r>
              <a:rPr lang="en-US" dirty="0" smtClean="0"/>
              <a:t>Name of newspaper italicized</a:t>
            </a:r>
          </a:p>
          <a:p>
            <a:pPr lvl="1"/>
            <a:r>
              <a:rPr lang="en-US" dirty="0" smtClean="0"/>
              <a:t>Date it was Printed followed by a comma.</a:t>
            </a:r>
          </a:p>
          <a:p>
            <a:pPr lvl="1"/>
            <a:r>
              <a:rPr lang="en-US" dirty="0" smtClean="0"/>
              <a:t>Edition with a period and colon then the page number with a period.</a:t>
            </a:r>
          </a:p>
          <a:p>
            <a:pPr lvl="1"/>
            <a:r>
              <a:rPr lang="en-US" dirty="0" smtClean="0"/>
              <a:t>Medium followed by a period.</a:t>
            </a:r>
          </a:p>
          <a:p>
            <a:pPr lvl="1">
              <a:buNone/>
            </a:pPr>
            <a:endParaRPr lang="en-US" dirty="0" smtClean="0"/>
          </a:p>
          <a:p>
            <a:pPr lvl="1">
              <a:buNone/>
            </a:pPr>
            <a:r>
              <a:rPr lang="en-US" sz="1800" dirty="0" smtClean="0">
                <a:solidFill>
                  <a:srgbClr val="FF0000"/>
                </a:solidFill>
              </a:rPr>
              <a:t>Final Result:</a:t>
            </a:r>
          </a:p>
          <a:p>
            <a:pPr lvl="1">
              <a:buNone/>
            </a:pPr>
            <a:r>
              <a:rPr lang="en-US" sz="1800" dirty="0" smtClean="0"/>
              <a:t>Fussell, Laura. “The Ins and Outs of MLA Citation.” </a:t>
            </a:r>
            <a:r>
              <a:rPr lang="en-US" sz="1800" i="1" dirty="0" smtClean="0"/>
              <a:t>New York Times </a:t>
            </a:r>
            <a:r>
              <a:rPr lang="en-US" sz="1800" dirty="0" smtClean="0"/>
              <a:t>1 June 2009, final ed.: A3. Print.</a:t>
            </a:r>
            <a:endParaRPr lang="en-US" sz="1800" dirty="0"/>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990600"/>
          </a:xfrm>
        </p:spPr>
        <p:txBody>
          <a:bodyPr>
            <a:normAutofit/>
          </a:bodyPr>
          <a:lstStyle/>
          <a:p>
            <a:pPr algn="ctr"/>
            <a:r>
              <a:rPr lang="en-US" sz="2800" dirty="0" smtClean="0">
                <a:solidFill>
                  <a:schemeClr val="accent1"/>
                </a:solidFill>
              </a:rPr>
              <a:t>Newspaper Article Online</a:t>
            </a:r>
            <a:endParaRPr lang="en-US" sz="2800" dirty="0">
              <a:solidFill>
                <a:schemeClr val="accent1"/>
              </a:solidFill>
            </a:endParaRPr>
          </a:p>
        </p:txBody>
      </p:sp>
      <p:sp>
        <p:nvSpPr>
          <p:cNvPr id="3" name="Content Placeholder 2"/>
          <p:cNvSpPr>
            <a:spLocks noGrp="1"/>
          </p:cNvSpPr>
          <p:nvPr>
            <p:ph idx="1"/>
          </p:nvPr>
        </p:nvSpPr>
        <p:spPr>
          <a:xfrm>
            <a:off x="457200" y="990600"/>
            <a:ext cx="7620000" cy="5715000"/>
          </a:xfrm>
        </p:spPr>
        <p:txBody>
          <a:bodyPr>
            <a:normAutofit/>
          </a:bodyPr>
          <a:lstStyle/>
          <a:p>
            <a:r>
              <a:rPr lang="en-US" dirty="0" smtClean="0"/>
              <a:t>Same as the print version, with a few variations.</a:t>
            </a:r>
          </a:p>
          <a:p>
            <a:pPr lvl="1"/>
            <a:r>
              <a:rPr lang="en-US" dirty="0" smtClean="0"/>
              <a:t>After you have listed the italicized newspaper, </a:t>
            </a:r>
            <a:r>
              <a:rPr lang="en-US" dirty="0" smtClean="0"/>
              <a:t>list </a:t>
            </a:r>
            <a:r>
              <a:rPr lang="en-US" dirty="0" smtClean="0"/>
              <a:t>the publisher followed by a </a:t>
            </a:r>
            <a:r>
              <a:rPr lang="en-US" dirty="0" smtClean="0"/>
              <a:t>comma.</a:t>
            </a:r>
            <a:endParaRPr lang="en-US" dirty="0" smtClean="0"/>
          </a:p>
          <a:p>
            <a:pPr lvl="1"/>
            <a:r>
              <a:rPr lang="en-US" dirty="0" smtClean="0"/>
              <a:t>After the comma, put the date that the article was published followed by a period.</a:t>
            </a:r>
          </a:p>
          <a:p>
            <a:pPr lvl="1"/>
            <a:r>
              <a:rPr lang="en-US" dirty="0" smtClean="0"/>
              <a:t>Then put the medium of publication (Web.) followed by a period.</a:t>
            </a:r>
          </a:p>
          <a:p>
            <a:pPr lvl="1"/>
            <a:r>
              <a:rPr lang="en-US" dirty="0" smtClean="0"/>
              <a:t>Then list the date that the article was accessed online followed by a period.</a:t>
            </a:r>
          </a:p>
          <a:p>
            <a:pPr lvl="1"/>
            <a:endParaRPr lang="en-US" dirty="0"/>
          </a:p>
          <a:p>
            <a:pPr lvl="1">
              <a:buNone/>
            </a:pPr>
            <a:r>
              <a:rPr lang="en-US" sz="1800" dirty="0" smtClean="0">
                <a:solidFill>
                  <a:srgbClr val="FF0000"/>
                </a:solidFill>
              </a:rPr>
              <a:t>Final Result:</a:t>
            </a:r>
          </a:p>
          <a:p>
            <a:pPr lvl="1">
              <a:buNone/>
            </a:pPr>
            <a:r>
              <a:rPr lang="en-US" sz="1800" dirty="0" smtClean="0"/>
              <a:t>Fussell, Laura. “The Ins and Outs of MLA Citation.” </a:t>
            </a:r>
            <a:r>
              <a:rPr lang="en-US" sz="1800" i="1" dirty="0" smtClean="0"/>
              <a:t>New York Times. </a:t>
            </a:r>
            <a:r>
              <a:rPr lang="en-US" sz="1800" dirty="0" smtClean="0"/>
              <a:t>New York Times, 22 Jan. 2008. Web. 1 June 2009.</a:t>
            </a:r>
          </a:p>
          <a:p>
            <a:pPr lvl="1">
              <a:buNone/>
            </a:pP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6172200" cy="533400"/>
          </a:xfrm>
        </p:spPr>
        <p:txBody>
          <a:bodyPr>
            <a:normAutofit fontScale="90000"/>
          </a:bodyPr>
          <a:lstStyle/>
          <a:p>
            <a:r>
              <a:rPr lang="en-US" dirty="0" smtClean="0">
                <a:solidFill>
                  <a:schemeClr val="accent1"/>
                </a:solidFill>
              </a:rPr>
              <a:t>Articles from a Website</a:t>
            </a:r>
            <a:endParaRPr lang="en-US" dirty="0">
              <a:solidFill>
                <a:schemeClr val="accent1"/>
              </a:solidFill>
            </a:endParaRPr>
          </a:p>
        </p:txBody>
      </p:sp>
      <p:sp>
        <p:nvSpPr>
          <p:cNvPr id="3" name="Content Placeholder 2"/>
          <p:cNvSpPr>
            <a:spLocks noGrp="1"/>
          </p:cNvSpPr>
          <p:nvPr>
            <p:ph idx="1"/>
          </p:nvPr>
        </p:nvSpPr>
        <p:spPr>
          <a:xfrm>
            <a:off x="457200" y="762000"/>
            <a:ext cx="7620000" cy="6096000"/>
          </a:xfrm>
        </p:spPr>
        <p:txBody>
          <a:bodyPr>
            <a:normAutofit fontScale="92500" lnSpcReduction="10000"/>
          </a:bodyPr>
          <a:lstStyle/>
          <a:p>
            <a:r>
              <a:rPr lang="en-US" sz="2800" dirty="0" smtClean="0"/>
              <a:t>Things you need:</a:t>
            </a:r>
          </a:p>
          <a:p>
            <a:pPr lvl="1"/>
            <a:r>
              <a:rPr lang="en-US" sz="2000" dirty="0" smtClean="0"/>
              <a:t>Author’s name (if there is no other, begin the entry with the article name.)</a:t>
            </a:r>
          </a:p>
          <a:p>
            <a:pPr lvl="2"/>
            <a:r>
              <a:rPr lang="en-US" sz="1600" dirty="0" smtClean="0"/>
              <a:t>An exception is when using a government publication on the web. If you cannot locate an author, put the name of the government agency in place of the author’s name, and then follow it with the article’s name.</a:t>
            </a:r>
          </a:p>
          <a:p>
            <a:pPr lvl="1"/>
            <a:r>
              <a:rPr lang="en-US" sz="2000" dirty="0" smtClean="0"/>
              <a:t>Title of work in quotations with a period and then the title of the overall website italicized followed by a period.</a:t>
            </a:r>
          </a:p>
          <a:p>
            <a:pPr lvl="1"/>
            <a:r>
              <a:rPr lang="en-US" sz="2000" dirty="0" smtClean="0"/>
              <a:t>Name of the publisher (if there is no publisher, put </a:t>
            </a:r>
            <a:r>
              <a:rPr lang="en-US" sz="2000" dirty="0" err="1" smtClean="0"/>
              <a:t>N.p</a:t>
            </a:r>
            <a:r>
              <a:rPr lang="en-US" sz="2000" dirty="0" smtClean="0"/>
              <a:t>.)followed by a comma.</a:t>
            </a:r>
          </a:p>
          <a:p>
            <a:pPr lvl="1"/>
            <a:r>
              <a:rPr lang="en-US" sz="2000" dirty="0" smtClean="0"/>
              <a:t>After the comma, put the date that the article was published (if there is no date, put </a:t>
            </a:r>
            <a:r>
              <a:rPr lang="en-US" sz="2000" dirty="0" err="1" smtClean="0"/>
              <a:t>n.d</a:t>
            </a:r>
            <a:r>
              <a:rPr lang="en-US" sz="2000" dirty="0" smtClean="0"/>
              <a:t>.) followed by a period.</a:t>
            </a:r>
          </a:p>
          <a:p>
            <a:pPr lvl="1"/>
            <a:r>
              <a:rPr lang="en-US" sz="2000" dirty="0" smtClean="0"/>
              <a:t>Then, provide the medium of access (Web.) followed by a period, the date you accessed the article, followed by a period.</a:t>
            </a:r>
          </a:p>
          <a:p>
            <a:pPr lvl="1">
              <a:buNone/>
            </a:pPr>
            <a:endParaRPr lang="en-US" sz="2000" dirty="0"/>
          </a:p>
          <a:p>
            <a:pPr lvl="1">
              <a:buNone/>
            </a:pPr>
            <a:endParaRPr lang="en-US" sz="2000" dirty="0" smtClean="0"/>
          </a:p>
          <a:p>
            <a:pPr lvl="1">
              <a:buNone/>
            </a:pPr>
            <a:r>
              <a:rPr lang="en-US" sz="2000" dirty="0" smtClean="0">
                <a:solidFill>
                  <a:srgbClr val="FF0000"/>
                </a:solidFill>
              </a:rPr>
              <a:t>Final Result:</a:t>
            </a:r>
          </a:p>
          <a:p>
            <a:pPr lvl="1">
              <a:buNone/>
            </a:pPr>
            <a:r>
              <a:rPr lang="en-US" sz="2000" dirty="0" smtClean="0"/>
              <a:t>Farrar, Lara. “Snails Inspire Design for State-of-the-Art Robots.” </a:t>
            </a:r>
            <a:r>
              <a:rPr lang="en-US" sz="2000" i="1" dirty="0" smtClean="0"/>
              <a:t>CNN.com</a:t>
            </a:r>
            <a:r>
              <a:rPr lang="en-US" sz="2000" dirty="0" smtClean="0"/>
              <a:t>. Cable News Network, 4 July 2008. Web. 7 July 2008.</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317</TotalTime>
  <Words>1353</Words>
  <Application>Microsoft Office PowerPoint</Application>
  <PresentationFormat>On-screen Show (4:3)</PresentationFormat>
  <Paragraphs>116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MLA Citation Style</vt:lpstr>
      <vt:lpstr>Books with a Single Author</vt:lpstr>
      <vt:lpstr>Multiple and Unknown Author variations</vt:lpstr>
      <vt:lpstr>Books with Editors or Translators</vt:lpstr>
      <vt:lpstr>Journal Articles In Print</vt:lpstr>
      <vt:lpstr>Journal Articles Online from a Library Database</vt:lpstr>
      <vt:lpstr>Print Newspaper</vt:lpstr>
      <vt:lpstr>Newspaper Article Online</vt:lpstr>
      <vt:lpstr>Articles from a Website</vt:lpstr>
      <vt:lpstr>Notes for Works Cited and In-Text Citations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Citation Style</dc:title>
  <dc:creator>Aaron and Laura</dc:creator>
  <cp:lastModifiedBy>Aaron and Laura</cp:lastModifiedBy>
  <cp:revision>31</cp:revision>
  <dcterms:created xsi:type="dcterms:W3CDTF">2009-06-01T00:29:17Z</dcterms:created>
  <dcterms:modified xsi:type="dcterms:W3CDTF">2009-06-01T17:23:19Z</dcterms:modified>
</cp:coreProperties>
</file>