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4" r:id="rId7"/>
    <p:sldId id="275" r:id="rId8"/>
    <p:sldId id="276" r:id="rId9"/>
    <p:sldId id="278" r:id="rId10"/>
    <p:sldId id="279" r:id="rId11"/>
    <p:sldId id="259" r:id="rId12"/>
    <p:sldId id="273" r:id="rId13"/>
    <p:sldId id="266" r:id="rId14"/>
    <p:sldId id="272" r:id="rId15"/>
    <p:sldId id="258" r:id="rId16"/>
    <p:sldId id="257" r:id="rId17"/>
    <p:sldId id="265" r:id="rId18"/>
    <p:sldId id="267" r:id="rId19"/>
    <p:sldId id="260" r:id="rId20"/>
    <p:sldId id="261" r:id="rId21"/>
    <p:sldId id="262" r:id="rId22"/>
    <p:sldId id="263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597B-C2EE-4960-BDF8-03C7B6BAD2B1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CBA6-51D2-4F24-A688-01CD7129C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ADHAR\TALKS\csc100Talk\vortex.mpe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 smtClean="0"/>
              <a:t>Beauty in </a:t>
            </a:r>
            <a:r>
              <a:rPr lang="en-US" dirty="0" smtClean="0"/>
              <a:t>Recursion, Fractals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Gur Saran Adhar</a:t>
            </a:r>
          </a:p>
          <a:p>
            <a:r>
              <a:rPr lang="en-US" sz="2400" dirty="0" smtClean="0"/>
              <a:t>Computer Science Department</a:t>
            </a:r>
            <a:endParaRPr lang="en-US" sz="2400" dirty="0"/>
          </a:p>
        </p:txBody>
      </p:sp>
      <p:pic>
        <p:nvPicPr>
          <p:cNvPr id="4" name="Picture 3" descr="Fer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752600"/>
            <a:ext cx="1333500" cy="23812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  D = </a:t>
            </a:r>
            <a:r>
              <a:rPr lang="en-US" dirty="0" err="1" smtClean="0"/>
              <a:t>ln</a:t>
            </a:r>
            <a:r>
              <a:rPr lang="en-US" dirty="0" smtClean="0"/>
              <a:t>(n)/ </a:t>
            </a:r>
            <a:r>
              <a:rPr lang="en-US" dirty="0" err="1" smtClean="0"/>
              <a:t>ln</a:t>
            </a:r>
            <a:r>
              <a:rPr lang="en-US" dirty="0" smtClean="0"/>
              <a:t>(1/s)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Higher dimension exhibits more jagged surfaces</a:t>
            </a:r>
          </a:p>
          <a:p>
            <a:pPr lvl="1">
              <a:buNone/>
            </a:pPr>
            <a:r>
              <a:rPr lang="en-US" dirty="0" smtClean="0"/>
              <a:t>For snowflake  D = </a:t>
            </a:r>
            <a:r>
              <a:rPr lang="en-US" dirty="0" err="1" smtClean="0"/>
              <a:t>ln</a:t>
            </a:r>
            <a:r>
              <a:rPr lang="en-US" dirty="0" smtClean="0"/>
              <a:t>(4)/</a:t>
            </a:r>
            <a:r>
              <a:rPr lang="en-US" dirty="0" err="1" smtClean="0"/>
              <a:t>ln</a:t>
            </a:r>
            <a:r>
              <a:rPr lang="en-US" smtClean="0"/>
              <a:t>(3) = 1.26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Fern</a:t>
            </a:r>
            <a:endParaRPr lang="en-US" dirty="0"/>
          </a:p>
        </p:txBody>
      </p:sp>
      <p:pic>
        <p:nvPicPr>
          <p:cNvPr id="3" name="Picture 2" descr="Fer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238375"/>
            <a:ext cx="1333500" cy="23812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Describing a Branch</a:t>
            </a:r>
            <a:br>
              <a:rPr lang="en-US" dirty="0" smtClean="0"/>
            </a:br>
            <a:r>
              <a:rPr lang="en-US" sz="2200" dirty="0" smtClean="0"/>
              <a:t> B 			A[B]AA(B)</a:t>
            </a:r>
            <a:endParaRPr lang="en-US" sz="2200" dirty="0"/>
          </a:p>
        </p:txBody>
      </p:sp>
      <p:pic>
        <p:nvPicPr>
          <p:cNvPr id="4" name="Content Placeholder 3" descr="G-RuleBranc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447800"/>
            <a:ext cx="3416746" cy="5410200"/>
          </a:xfrm>
        </p:spPr>
      </p:pic>
      <p:sp>
        <p:nvSpPr>
          <p:cNvPr id="5" name="Right Arrow 4"/>
          <p:cNvSpPr/>
          <p:nvPr/>
        </p:nvSpPr>
        <p:spPr>
          <a:xfrm>
            <a:off x="3886200" y="129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Describing a tree</a:t>
            </a:r>
          </a:p>
          <a:p>
            <a:pPr>
              <a:buNone/>
            </a:pPr>
            <a:r>
              <a:rPr lang="en-US" dirty="0" smtClean="0"/>
              <a:t>       Rules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A                          AA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  B 			A[B]AA(B)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43200" y="2895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43200" y="3962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Tree from grammar</a:t>
            </a:r>
            <a:endParaRPr lang="en-US" dirty="0"/>
          </a:p>
        </p:txBody>
      </p:sp>
      <p:pic>
        <p:nvPicPr>
          <p:cNvPr id="4" name="Content Placeholder 3" descr="G-RuleTre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627" y="1600200"/>
            <a:ext cx="3416746" cy="45259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pic>
        <p:nvPicPr>
          <p:cNvPr id="4" name="Picture 3" descr="Tre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2205037"/>
            <a:ext cx="2171700" cy="24479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pic>
        <p:nvPicPr>
          <p:cNvPr id="3" name="Picture 2" descr="mountain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990600"/>
            <a:ext cx="6448425" cy="4876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More mountains</a:t>
            </a:r>
            <a:endParaRPr lang="en-US" dirty="0"/>
          </a:p>
        </p:txBody>
      </p:sp>
      <p:pic>
        <p:nvPicPr>
          <p:cNvPr id="3" name="Picture 2" descr="Mountains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357312"/>
            <a:ext cx="6457950" cy="41433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Clouds (NASA) </a:t>
            </a:r>
            <a:endParaRPr lang="en-US" dirty="0"/>
          </a:p>
        </p:txBody>
      </p:sp>
      <p:pic>
        <p:nvPicPr>
          <p:cNvPr id="6" name="vortex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2800" y="2643188"/>
            <a:ext cx="2438400" cy="243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410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marine </a:t>
            </a:r>
            <a:r>
              <a:rPr lang="en-US" dirty="0" err="1" smtClean="0"/>
              <a:t>stratocumuluson</a:t>
            </a:r>
            <a:r>
              <a:rPr lang="en-US" dirty="0" smtClean="0"/>
              <a:t> on July 7, 1987. First few frames showing the transition from GOES 1 km to </a:t>
            </a:r>
            <a:r>
              <a:rPr lang="en-US" dirty="0" err="1" smtClean="0"/>
              <a:t>Landsat</a:t>
            </a:r>
            <a:r>
              <a:rPr lang="en-US" dirty="0" smtClean="0"/>
              <a:t> 0.03 km resolution, and then zoom in by 7 successive factors of 2, to see that what's inside a GOES pixel can look rather similar to what's inside the full 500 km </a:t>
            </a:r>
            <a:r>
              <a:rPr lang="en-US" dirty="0" err="1" smtClean="0"/>
              <a:t>gridbox</a:t>
            </a:r>
            <a:r>
              <a:rPr lang="en-US" dirty="0" smtClean="0"/>
              <a:t>. This so-called "self-similarity" of clouds is characteristic of fractals. 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pic>
        <p:nvPicPr>
          <p:cNvPr id="3" name="Picture 2" descr="Clou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6096000" cy="4876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example in Recursion</a:t>
            </a:r>
            <a:br>
              <a:rPr lang="en-US" dirty="0" smtClean="0"/>
            </a:br>
            <a:r>
              <a:rPr lang="en-US" dirty="0" smtClean="0"/>
              <a:t>‘H-tree’</a:t>
            </a:r>
            <a:endParaRPr lang="en-US" dirty="0"/>
          </a:p>
        </p:txBody>
      </p:sp>
      <p:pic>
        <p:nvPicPr>
          <p:cNvPr id="8" name="Content Placeholder 7" descr="H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627" y="1600200"/>
            <a:ext cx="3416746" cy="45259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lightening</a:t>
            </a:r>
            <a:endParaRPr lang="en-US" dirty="0"/>
          </a:p>
        </p:txBody>
      </p:sp>
      <p:pic>
        <p:nvPicPr>
          <p:cNvPr id="3" name="Picture 2" descr="lighten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62200"/>
            <a:ext cx="2133600" cy="21431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Leaf</a:t>
            </a:r>
            <a:endParaRPr lang="en-US" dirty="0"/>
          </a:p>
        </p:txBody>
      </p:sp>
      <p:pic>
        <p:nvPicPr>
          <p:cNvPr id="3" name="Picture 2" descr="Lea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357437"/>
            <a:ext cx="2133600" cy="21431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Coastline</a:t>
            </a:r>
            <a:endParaRPr lang="en-US" dirty="0"/>
          </a:p>
        </p:txBody>
      </p:sp>
      <p:pic>
        <p:nvPicPr>
          <p:cNvPr id="3" name="Picture 2" descr="riv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990600"/>
            <a:ext cx="5715000" cy="518636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waterfall</a:t>
            </a:r>
            <a:endParaRPr lang="en-US" dirty="0"/>
          </a:p>
        </p:txBody>
      </p:sp>
      <p:pic>
        <p:nvPicPr>
          <p:cNvPr id="3" name="Picture 2" descr="Waterfall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295400"/>
            <a:ext cx="4267200" cy="4495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H-tree level 2</a:t>
            </a:r>
            <a:endParaRPr lang="en-US" dirty="0"/>
          </a:p>
        </p:txBody>
      </p:sp>
      <p:pic>
        <p:nvPicPr>
          <p:cNvPr id="4" name="Content Placeholder 3" descr="H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627" y="1600200"/>
            <a:ext cx="3416746" cy="45259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H-tree level 3</a:t>
            </a:r>
            <a:endParaRPr lang="en-US" dirty="0"/>
          </a:p>
        </p:txBody>
      </p:sp>
      <p:pic>
        <p:nvPicPr>
          <p:cNvPr id="4" name="Content Placeholder 3" descr="H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627" y="1600200"/>
            <a:ext cx="3416746" cy="45259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(key idea)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Letter ‘H’ is an H-tree   </a:t>
            </a:r>
          </a:p>
          <a:p>
            <a:r>
              <a:rPr lang="en-US" dirty="0" smtClean="0"/>
              <a:t>An H-tree attached to each end of an H-tree is also an H-tree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Define an object in terms of copies of itself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in Mathematics</a:t>
            </a:r>
            <a:endParaRPr lang="en-US" dirty="0"/>
          </a:p>
        </p:txBody>
      </p:sp>
      <p:pic>
        <p:nvPicPr>
          <p:cNvPr id="8" name="Content Placeholder 7" descr="Mathematic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627" y="1600200"/>
            <a:ext cx="3416746" cy="45259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vs.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Product(</a:t>
            </a:r>
            <a:r>
              <a:rPr lang="en-US" dirty="0" err="1" smtClean="0"/>
              <a:t>int</a:t>
            </a:r>
            <a:r>
              <a:rPr lang="en-US" dirty="0" smtClean="0"/>
              <a:t> n) //iteration</a:t>
            </a:r>
          </a:p>
          <a:p>
            <a:pPr>
              <a:buNone/>
            </a:pP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, result =1;</a:t>
            </a:r>
          </a:p>
          <a:p>
            <a:pPr>
              <a:buNone/>
            </a:pPr>
            <a:r>
              <a:rPr lang="en-US" dirty="0" smtClean="0"/>
              <a:t>   for ( </a:t>
            </a:r>
            <a:r>
              <a:rPr lang="en-US" dirty="0" err="1" smtClean="0"/>
              <a:t>i</a:t>
            </a:r>
            <a:r>
              <a:rPr lang="en-US" dirty="0" smtClean="0"/>
              <a:t> = 1; </a:t>
            </a:r>
            <a:r>
              <a:rPr lang="en-US" dirty="0" err="1" smtClean="0"/>
              <a:t>i</a:t>
            </a:r>
            <a:r>
              <a:rPr lang="en-US" dirty="0" smtClean="0"/>
              <a:t> &lt;= n;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pPr>
              <a:buNone/>
            </a:pPr>
            <a:r>
              <a:rPr lang="en-US" dirty="0" smtClean="0"/>
              <a:t>       result = result*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return(result)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Product(</a:t>
            </a:r>
            <a:r>
              <a:rPr lang="en-US" dirty="0" err="1" smtClean="0"/>
              <a:t>int</a:t>
            </a:r>
            <a:r>
              <a:rPr lang="en-US" dirty="0" smtClean="0"/>
              <a:t> n)//recursion</a:t>
            </a:r>
          </a:p>
          <a:p>
            <a:pPr>
              <a:buNone/>
            </a:pPr>
            <a:r>
              <a:rPr lang="en-US" dirty="0" smtClean="0"/>
              <a:t>  {</a:t>
            </a:r>
          </a:p>
          <a:p>
            <a:pPr>
              <a:buNone/>
            </a:pPr>
            <a:r>
              <a:rPr lang="en-US" dirty="0" smtClean="0"/>
              <a:t>     if ( n ==1) return (1);</a:t>
            </a:r>
          </a:p>
          <a:p>
            <a:pPr>
              <a:buNone/>
            </a:pPr>
            <a:r>
              <a:rPr lang="en-US" dirty="0" smtClean="0"/>
              <a:t>     else</a:t>
            </a:r>
          </a:p>
          <a:p>
            <a:pPr>
              <a:buNone/>
            </a:pPr>
            <a:r>
              <a:rPr lang="en-US" dirty="0" smtClean="0"/>
              <a:t>     return(n*Product(n-1));</a:t>
            </a:r>
          </a:p>
          <a:p>
            <a:pPr>
              <a:buNone/>
            </a:pPr>
            <a:r>
              <a:rPr lang="en-US" dirty="0" smtClean="0"/>
              <a:t>   }</a:t>
            </a:r>
            <a:endParaRPr lang="en-US" dirty="0"/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Quad Tree Representation of a region</a:t>
            </a:r>
            <a:endParaRPr lang="en-US" dirty="0"/>
          </a:p>
        </p:txBody>
      </p:sp>
      <p:pic>
        <p:nvPicPr>
          <p:cNvPr id="4" name="Content Placeholder 3" descr="quadtr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600200"/>
            <a:ext cx="5334000" cy="50292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 (Koch Curve)</a:t>
            </a:r>
            <a:endParaRPr lang="en-US" dirty="0"/>
          </a:p>
        </p:txBody>
      </p:sp>
      <p:pic>
        <p:nvPicPr>
          <p:cNvPr id="4" name="Content Placeholder 3" descr="KochCur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524000"/>
            <a:ext cx="5334000" cy="5334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268</Words>
  <Application>Microsoft Office PowerPoint</Application>
  <PresentationFormat>On-screen Show (4:3)</PresentationFormat>
  <Paragraphs>65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Beauty in Recursion, Fractals</vt:lpstr>
      <vt:lpstr>A simple example in Recursion ‘H-tree’</vt:lpstr>
      <vt:lpstr>H-tree level 2</vt:lpstr>
      <vt:lpstr>H-tree level 3</vt:lpstr>
      <vt:lpstr>Recursion (key idea)</vt:lpstr>
      <vt:lpstr>Recursion in Mathematics</vt:lpstr>
      <vt:lpstr>Iteration vs. Recursion</vt:lpstr>
      <vt:lpstr>Quad Tree Representation of a region</vt:lpstr>
      <vt:lpstr>Snowflake (Koch Curve)</vt:lpstr>
      <vt:lpstr>Fractal Dimension</vt:lpstr>
      <vt:lpstr>Fern</vt:lpstr>
      <vt:lpstr>Describing a Branch  B    A[B]AA(B)</vt:lpstr>
      <vt:lpstr>Language of Recursion</vt:lpstr>
      <vt:lpstr>First Tree from grammar</vt:lpstr>
      <vt:lpstr>Trees</vt:lpstr>
      <vt:lpstr>Mountains</vt:lpstr>
      <vt:lpstr>More mountains</vt:lpstr>
      <vt:lpstr>Structure of Clouds (NASA) </vt:lpstr>
      <vt:lpstr>Clouds</vt:lpstr>
      <vt:lpstr>lightening</vt:lpstr>
      <vt:lpstr>Leaf</vt:lpstr>
      <vt:lpstr>Coastline</vt:lpstr>
      <vt:lpstr>waterfall</vt:lpstr>
    </vt:vector>
  </TitlesOfParts>
  <Company>UNCW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 in Recursion</dc:title>
  <dc:creator>UNCW</dc:creator>
  <cp:lastModifiedBy>UNCW</cp:lastModifiedBy>
  <cp:revision>22</cp:revision>
  <dcterms:created xsi:type="dcterms:W3CDTF">2007-10-28T23:07:32Z</dcterms:created>
  <dcterms:modified xsi:type="dcterms:W3CDTF">2009-10-16T14:45:20Z</dcterms:modified>
</cp:coreProperties>
</file>